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7580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52832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10739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14867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0112E75-DBA7-4CA6-967A-84CF8F965DD7}" type="datetimeFigureOut">
              <a:rPr lang="en-GB" smtClean="0"/>
              <a:t>13/11/2022</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9643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112E75-DBA7-4CA6-967A-84CF8F965DD7}" type="datetimeFigureOut">
              <a:rPr lang="en-GB" smtClean="0"/>
              <a:t>13/11/2022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23323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112E75-DBA7-4CA6-967A-84CF8F965DD7}" type="datetimeFigureOut">
              <a:rPr lang="en-GB" smtClean="0"/>
              <a:t>13/11/2022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02015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112E75-DBA7-4CA6-967A-84CF8F965DD7}" type="datetimeFigureOut">
              <a:rPr lang="en-GB" smtClean="0"/>
              <a:t>13/11/2022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79841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12E75-DBA7-4CA6-967A-84CF8F965DD7}" type="datetimeFigureOut">
              <a:rPr lang="en-GB" smtClean="0"/>
              <a:t>13/11/2022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46518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13/11/2022</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42727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13/11/2022</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1500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0112E75-DBA7-4CA6-967A-84CF8F965DD7}" type="datetimeFigureOut">
              <a:rPr lang="en-GB" smtClean="0"/>
              <a:t>13/11/2022</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43B7D30-34F7-432D-9BAC-8CAA1059B166}" type="slidenum">
              <a:rPr lang="en-GB" smtClean="0"/>
              <a:t>‹#›</a:t>
            </a:fld>
            <a:endParaRPr lang="en-GB"/>
          </a:p>
        </p:txBody>
      </p:sp>
    </p:spTree>
    <p:extLst>
      <p:ext uri="{BB962C8B-B14F-4D97-AF65-F5344CB8AC3E}">
        <p14:creationId xmlns:p14="http://schemas.microsoft.com/office/powerpoint/2010/main" val="3560638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thew.rickard@u-picardie.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E2F3E-0701-F9A4-C15C-E0BAE4CC5B49}"/>
              </a:ext>
            </a:extLst>
          </p:cNvPr>
          <p:cNvSpPr>
            <a:spLocks noGrp="1"/>
          </p:cNvSpPr>
          <p:nvPr>
            <p:ph type="ctrTitle"/>
          </p:nvPr>
        </p:nvSpPr>
        <p:spPr/>
        <p:txBody>
          <a:bodyPr/>
          <a:lstStyle/>
          <a:p>
            <a:r>
              <a:rPr lang="en-GB" sz="8000" dirty="0"/>
              <a:t>L2 LCE </a:t>
            </a:r>
            <a:br>
              <a:rPr lang="en-GB" sz="8000" dirty="0"/>
            </a:br>
            <a:r>
              <a:rPr lang="en-GB" sz="8000" dirty="0"/>
              <a:t>Expression </a:t>
            </a:r>
            <a:r>
              <a:rPr lang="en-GB" sz="8000" dirty="0" err="1"/>
              <a:t>Vocabulaire</a:t>
            </a:r>
            <a:r>
              <a:rPr lang="en-GB" sz="8000" dirty="0"/>
              <a:t> </a:t>
            </a:r>
            <a:br>
              <a:rPr lang="en-GB" sz="8000" dirty="0"/>
            </a:br>
            <a:r>
              <a:rPr lang="en-GB" sz="8000" dirty="0"/>
              <a:t>EC 211 (Gr1 &amp; Gr3)</a:t>
            </a:r>
          </a:p>
        </p:txBody>
      </p:sp>
      <p:sp>
        <p:nvSpPr>
          <p:cNvPr id="3" name="Subtitle 2">
            <a:extLst>
              <a:ext uri="{FF2B5EF4-FFF2-40B4-BE49-F238E27FC236}">
                <a16:creationId xmlns:a16="http://schemas.microsoft.com/office/drawing/2014/main" id="{7C426BAD-1202-FAC1-4C48-9B6473193A22}"/>
              </a:ext>
            </a:extLst>
          </p:cNvPr>
          <p:cNvSpPr>
            <a:spLocks noGrp="1"/>
          </p:cNvSpPr>
          <p:nvPr>
            <p:ph type="subTitle" idx="1"/>
          </p:nvPr>
        </p:nvSpPr>
        <p:spPr/>
        <p:txBody>
          <a:bodyPr>
            <a:normAutofit fontScale="92500" lnSpcReduction="20000"/>
          </a:bodyPr>
          <a:lstStyle/>
          <a:p>
            <a:r>
              <a:rPr lang="en-GB" dirty="0"/>
              <a:t>Week 9</a:t>
            </a:r>
          </a:p>
          <a:p>
            <a:r>
              <a:rPr lang="en-GB" dirty="0" err="1"/>
              <a:t>Enseignant</a:t>
            </a:r>
            <a:r>
              <a:rPr lang="en-GB" dirty="0"/>
              <a:t>: M. RICKARD </a:t>
            </a:r>
          </a:p>
          <a:p>
            <a:r>
              <a:rPr lang="en-GB" dirty="0">
                <a:hlinkClick r:id="rId2"/>
              </a:rPr>
              <a:t>mathew.rickard@u-picardie.fr</a:t>
            </a:r>
            <a:r>
              <a:rPr lang="en-GB" dirty="0"/>
              <a:t> </a:t>
            </a:r>
          </a:p>
        </p:txBody>
      </p:sp>
    </p:spTree>
    <p:extLst>
      <p:ext uri="{BB962C8B-B14F-4D97-AF65-F5344CB8AC3E}">
        <p14:creationId xmlns:p14="http://schemas.microsoft.com/office/powerpoint/2010/main" val="81953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95D17-3B07-5D88-86B5-0A5E040F88F5}"/>
              </a:ext>
            </a:extLst>
          </p:cNvPr>
          <p:cNvSpPr>
            <a:spLocks noGrp="1"/>
          </p:cNvSpPr>
          <p:nvPr>
            <p:ph type="title"/>
          </p:nvPr>
        </p:nvSpPr>
        <p:spPr>
          <a:xfrm>
            <a:off x="518160" y="193040"/>
            <a:ext cx="11247120" cy="355600"/>
          </a:xfrm>
        </p:spPr>
        <p:txBody>
          <a:bodyPr>
            <a:normAutofit fontScale="90000"/>
          </a:bodyPr>
          <a:lstStyle/>
          <a:p>
            <a:r>
              <a:rPr lang="en-GB" sz="2500" dirty="0"/>
              <a:t>Turn the following sentences into academic English – change as many words as possible </a:t>
            </a:r>
          </a:p>
        </p:txBody>
      </p:sp>
      <p:sp>
        <p:nvSpPr>
          <p:cNvPr id="3" name="Content Placeholder 2">
            <a:extLst>
              <a:ext uri="{FF2B5EF4-FFF2-40B4-BE49-F238E27FC236}">
                <a16:creationId xmlns:a16="http://schemas.microsoft.com/office/drawing/2014/main" id="{4F18BB4F-8AE2-9E43-2BB9-D598026A0128}"/>
              </a:ext>
            </a:extLst>
          </p:cNvPr>
          <p:cNvSpPr>
            <a:spLocks noGrp="1"/>
          </p:cNvSpPr>
          <p:nvPr>
            <p:ph idx="1"/>
          </p:nvPr>
        </p:nvSpPr>
        <p:spPr>
          <a:xfrm>
            <a:off x="325120" y="751840"/>
            <a:ext cx="11592560" cy="5913120"/>
          </a:xfrm>
        </p:spPr>
        <p:txBody>
          <a:bodyPr>
            <a:normAutofit/>
          </a:bodyPr>
          <a:lstStyle/>
          <a:p>
            <a:r>
              <a:rPr lang="en-GB" sz="2200" dirty="0"/>
              <a:t>1. Many students cannot cope with their heavy exam schedule.</a:t>
            </a:r>
          </a:p>
          <a:p>
            <a:r>
              <a:rPr lang="en-GB" sz="2200" dirty="0"/>
              <a:t>2. We should not think that.</a:t>
            </a:r>
          </a:p>
          <a:p>
            <a:r>
              <a:rPr lang="en-GB" sz="2200" dirty="0"/>
              <a:t>3. He said that many politicians are corrupt.</a:t>
            </a:r>
          </a:p>
          <a:p>
            <a:r>
              <a:rPr lang="en-GB" sz="2200" dirty="0"/>
              <a:t>4. Much paperwork could be saved but they will not change their procedures.</a:t>
            </a:r>
          </a:p>
          <a:p>
            <a:r>
              <a:rPr lang="en-GB" sz="2200" dirty="0"/>
              <a:t>5. There is a water crisis in this country. Also, there are food shortages in some places, which does not help.</a:t>
            </a:r>
          </a:p>
          <a:p>
            <a:r>
              <a:rPr lang="en-GB" sz="2200" dirty="0"/>
              <a:t>6. The Secretary of State did not want to say that the United States was helping the rebels. So she declared that the weapons had been smuggled in the country by an independent militia.</a:t>
            </a:r>
          </a:p>
          <a:p>
            <a:r>
              <a:rPr lang="en-GB" sz="2200" dirty="0"/>
              <a:t>7. He seems to express his emotions through metaphors.</a:t>
            </a:r>
          </a:p>
          <a:p>
            <a:r>
              <a:rPr lang="en-GB" sz="2200" dirty="0"/>
              <a:t>8. Her tone is somewhat aggressive when she simply answers him “what?”.</a:t>
            </a:r>
          </a:p>
          <a:p>
            <a:r>
              <a:rPr lang="en-GB" sz="2200" dirty="0"/>
              <a:t>9. Perhaps the metaphor of light is meant to suggest hope in this paragraph. However, light can also stand for the flames of hell in the following paragraph. As such, we should not automatically associate the sun with optimism in the passage and ought to </a:t>
            </a:r>
            <a:r>
              <a:rPr lang="en-GB" sz="2200" dirty="0" err="1"/>
              <a:t>analyze</a:t>
            </a:r>
            <a:r>
              <a:rPr lang="en-GB" sz="2200" dirty="0"/>
              <a:t> each example individually.</a:t>
            </a:r>
          </a:p>
          <a:p>
            <a:endParaRPr lang="en-GB" sz="2200" dirty="0"/>
          </a:p>
        </p:txBody>
      </p:sp>
    </p:spTree>
    <p:extLst>
      <p:ext uri="{BB962C8B-B14F-4D97-AF65-F5344CB8AC3E}">
        <p14:creationId xmlns:p14="http://schemas.microsoft.com/office/powerpoint/2010/main" val="283421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DF44F-87B5-5128-627E-04CBFBBF0A05}"/>
              </a:ext>
            </a:extLst>
          </p:cNvPr>
          <p:cNvSpPr>
            <a:spLocks noGrp="1"/>
          </p:cNvSpPr>
          <p:nvPr>
            <p:ph type="title"/>
          </p:nvPr>
        </p:nvSpPr>
        <p:spPr/>
        <p:txBody>
          <a:bodyPr/>
          <a:lstStyle/>
          <a:p>
            <a:r>
              <a:rPr lang="en-GB" dirty="0"/>
              <a:t>A few punctuation rules (not just academic English)</a:t>
            </a:r>
          </a:p>
        </p:txBody>
      </p:sp>
      <p:sp>
        <p:nvSpPr>
          <p:cNvPr id="3" name="Content Placeholder 2">
            <a:extLst>
              <a:ext uri="{FF2B5EF4-FFF2-40B4-BE49-F238E27FC236}">
                <a16:creationId xmlns:a16="http://schemas.microsoft.com/office/drawing/2014/main" id="{87624B84-D6A8-63BE-ED6C-DB8225907B89}"/>
              </a:ext>
            </a:extLst>
          </p:cNvPr>
          <p:cNvSpPr>
            <a:spLocks noGrp="1"/>
          </p:cNvSpPr>
          <p:nvPr>
            <p:ph idx="1"/>
          </p:nvPr>
        </p:nvSpPr>
        <p:spPr/>
        <p:txBody>
          <a:bodyPr>
            <a:normAutofit/>
          </a:bodyPr>
          <a:lstStyle/>
          <a:p>
            <a:r>
              <a:rPr lang="en-GB" sz="2200" dirty="0"/>
              <a:t>Coordinating conjunctions (</a:t>
            </a:r>
            <a:r>
              <a:rPr lang="en-GB" sz="2200" dirty="0" err="1"/>
              <a:t>conjonctions</a:t>
            </a:r>
            <a:r>
              <a:rPr lang="en-GB" sz="2200" dirty="0"/>
              <a:t> de coordination) are never followed by a comma. They can be preceded by a comma ( , ), a semi-colon ( ; ) or a period ( . ).</a:t>
            </a:r>
          </a:p>
          <a:p>
            <a:r>
              <a:rPr lang="en-GB" sz="2200" dirty="0"/>
              <a:t>The coordinating conjunctions are </a:t>
            </a:r>
            <a:r>
              <a:rPr lang="en-GB" sz="2200" i="1" dirty="0"/>
              <a:t>and, but, or, yet, so, for </a:t>
            </a:r>
            <a:r>
              <a:rPr lang="en-GB" sz="2200" dirty="0"/>
              <a:t>(in the sense of the French </a:t>
            </a:r>
            <a:r>
              <a:rPr lang="en-GB" sz="2200" i="1" dirty="0"/>
              <a:t>car</a:t>
            </a:r>
            <a:r>
              <a:rPr lang="en-GB" sz="2200" dirty="0"/>
              <a:t>)</a:t>
            </a:r>
          </a:p>
          <a:p>
            <a:pPr marL="0" indent="0">
              <a:buNone/>
            </a:pPr>
            <a:r>
              <a:rPr lang="en-GB" sz="2200" i="1" dirty="0"/>
              <a:t>People enjoy the sun, but it can be harmful. (NOT but, it can…)</a:t>
            </a:r>
          </a:p>
          <a:p>
            <a:pPr marL="0" indent="0">
              <a:buNone/>
            </a:pPr>
            <a:r>
              <a:rPr lang="en-GB" sz="2200" i="1" dirty="0"/>
              <a:t>People enjoy the sun. Yet it can be harmful. (NOT Yet, it can…)</a:t>
            </a:r>
          </a:p>
          <a:p>
            <a:pPr marL="0" indent="0">
              <a:buNone/>
            </a:pPr>
            <a:r>
              <a:rPr lang="en-GB" sz="2200" i="1" dirty="0"/>
              <a:t>The sun can be harmful, so wearing sunscreen is paramount. (NOT so,…)</a:t>
            </a:r>
          </a:p>
          <a:p>
            <a:r>
              <a:rPr lang="en-GB" sz="2200" dirty="0"/>
              <a:t>Fun fact: the rules are the same in French! (</a:t>
            </a:r>
            <a:r>
              <a:rPr lang="en-GB" sz="2200" i="1" dirty="0"/>
              <a:t>Pas de virgule après </a:t>
            </a:r>
            <a:r>
              <a:rPr lang="en-GB" sz="2200" i="1" dirty="0" err="1"/>
              <a:t>mais</a:t>
            </a:r>
            <a:r>
              <a:rPr lang="en-GB" sz="2200" i="1" dirty="0"/>
              <a:t>, </a:t>
            </a:r>
            <a:r>
              <a:rPr lang="en-GB" sz="2200" i="1" dirty="0" err="1"/>
              <a:t>ou</a:t>
            </a:r>
            <a:r>
              <a:rPr lang="en-GB" sz="2200" i="1" dirty="0"/>
              <a:t>, et, </a:t>
            </a:r>
            <a:r>
              <a:rPr lang="en-GB" sz="2200" i="1" dirty="0" err="1"/>
              <a:t>donc</a:t>
            </a:r>
            <a:r>
              <a:rPr lang="en-GB" sz="2200" i="1" dirty="0"/>
              <a:t>, or, </a:t>
            </a:r>
            <a:r>
              <a:rPr lang="en-GB" sz="2200" i="1" dirty="0" err="1"/>
              <a:t>ni</a:t>
            </a:r>
            <a:r>
              <a:rPr lang="en-GB" sz="2200" i="1" dirty="0"/>
              <a:t>, car</a:t>
            </a:r>
            <a:r>
              <a:rPr lang="en-GB" sz="2200" dirty="0"/>
              <a:t>.)</a:t>
            </a:r>
          </a:p>
          <a:p>
            <a:endParaRPr lang="en-GB" sz="2200" dirty="0"/>
          </a:p>
        </p:txBody>
      </p:sp>
    </p:spTree>
    <p:extLst>
      <p:ext uri="{BB962C8B-B14F-4D97-AF65-F5344CB8AC3E}">
        <p14:creationId xmlns:p14="http://schemas.microsoft.com/office/powerpoint/2010/main" val="67338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559A08-068F-1F87-94EE-6B1BD3E7A98C}"/>
              </a:ext>
            </a:extLst>
          </p:cNvPr>
          <p:cNvSpPr>
            <a:spLocks noGrp="1"/>
          </p:cNvSpPr>
          <p:nvPr>
            <p:ph idx="1"/>
          </p:nvPr>
        </p:nvSpPr>
        <p:spPr>
          <a:xfrm>
            <a:off x="1069848" y="701040"/>
            <a:ext cx="10058400" cy="5471160"/>
          </a:xfrm>
        </p:spPr>
        <p:txBody>
          <a:bodyPr>
            <a:noAutofit/>
          </a:bodyPr>
          <a:lstStyle/>
          <a:p>
            <a:pPr>
              <a:buFont typeface="Arial" panose="020B0604020202020204" pitchFamily="34" charset="0"/>
              <a:buChar char="•"/>
            </a:pPr>
            <a:r>
              <a:rPr lang="en-GB" sz="2200" dirty="0">
                <a:solidFill>
                  <a:srgbClr val="000000"/>
                </a:solidFill>
                <a:effectLst/>
              </a:rPr>
              <a:t>Adverbs that are used to connect sentences or parts of sentences can be used at the beginning of an independent clause or inside the clause. (Ex. of these adverbs: </a:t>
            </a:r>
            <a:r>
              <a:rPr lang="en-GB" sz="2200" i="1" dirty="0">
                <a:solidFill>
                  <a:srgbClr val="000000"/>
                </a:solidFill>
                <a:effectLst/>
              </a:rPr>
              <a:t>however, nonetheless, consequently, as a consequence, therefore, furthermore, moreover, in addition</a:t>
            </a:r>
            <a:r>
              <a:rPr lang="en-GB" sz="2200" dirty="0">
                <a:solidFill>
                  <a:srgbClr val="000000"/>
                </a:solidFill>
                <a:effectLst/>
              </a:rPr>
              <a:t>…)</a:t>
            </a:r>
            <a:endParaRPr lang="en-GB" sz="2200" dirty="0">
              <a:effectLst/>
            </a:endParaRPr>
          </a:p>
          <a:p>
            <a:pPr>
              <a:buFont typeface="Arial" panose="020B0604020202020204" pitchFamily="34" charset="0"/>
              <a:buChar char="•"/>
            </a:pPr>
            <a:r>
              <a:rPr lang="en-GB" sz="2200" dirty="0">
                <a:solidFill>
                  <a:srgbClr val="000000"/>
                </a:solidFill>
                <a:effectLst/>
              </a:rPr>
              <a:t>When at the beginning, they are always followed by a comma:</a:t>
            </a:r>
            <a:endParaRPr lang="en-GB" sz="2200" dirty="0">
              <a:effectLst/>
            </a:endParaRPr>
          </a:p>
          <a:p>
            <a:pPr>
              <a:buFont typeface="Arial" panose="020B0604020202020204" pitchFamily="34" charset="0"/>
              <a:buChar char="•"/>
            </a:pPr>
            <a:r>
              <a:rPr lang="en-GB" sz="2200" i="1" dirty="0">
                <a:solidFill>
                  <a:srgbClr val="000000"/>
                </a:solidFill>
                <a:effectLst/>
              </a:rPr>
              <a:t>People enjoy the sun; </a:t>
            </a:r>
            <a:r>
              <a:rPr lang="en-GB" sz="2200" b="1" i="1" dirty="0">
                <a:solidFill>
                  <a:srgbClr val="000000"/>
                </a:solidFill>
                <a:effectLst/>
              </a:rPr>
              <a:t>however</a:t>
            </a:r>
            <a:r>
              <a:rPr lang="en-GB" sz="2200" i="1" dirty="0">
                <a:solidFill>
                  <a:srgbClr val="000000"/>
                </a:solidFill>
                <a:effectLst/>
              </a:rPr>
              <a:t>, it can be harmful.</a:t>
            </a:r>
            <a:endParaRPr lang="en-GB" sz="2200" dirty="0">
              <a:effectLst/>
            </a:endParaRPr>
          </a:p>
          <a:p>
            <a:pPr>
              <a:buFont typeface="Arial" panose="020B0604020202020204" pitchFamily="34" charset="0"/>
              <a:buChar char="•"/>
            </a:pPr>
            <a:r>
              <a:rPr lang="en-GB" sz="2200" i="1" dirty="0">
                <a:solidFill>
                  <a:srgbClr val="000000"/>
                </a:solidFill>
                <a:effectLst/>
              </a:rPr>
              <a:t>People enjoy the sun. </a:t>
            </a:r>
            <a:r>
              <a:rPr lang="en-GB" sz="2200" b="1" i="1" dirty="0">
                <a:solidFill>
                  <a:srgbClr val="000000"/>
                </a:solidFill>
                <a:effectLst/>
              </a:rPr>
              <a:t>Nevertheless</a:t>
            </a:r>
            <a:r>
              <a:rPr lang="en-GB" sz="2200" i="1" dirty="0">
                <a:solidFill>
                  <a:srgbClr val="000000"/>
                </a:solidFill>
                <a:effectLst/>
              </a:rPr>
              <a:t>, it can be harmful.</a:t>
            </a:r>
            <a:endParaRPr lang="en-GB" sz="2200" dirty="0">
              <a:effectLst/>
            </a:endParaRPr>
          </a:p>
          <a:p>
            <a:pPr>
              <a:buFont typeface="Arial" panose="020B0604020202020204" pitchFamily="34" charset="0"/>
              <a:buChar char="•"/>
            </a:pPr>
            <a:r>
              <a:rPr lang="en-GB" sz="2200" dirty="0">
                <a:solidFill>
                  <a:srgbClr val="000000"/>
                </a:solidFill>
                <a:effectLst/>
              </a:rPr>
              <a:t>When situated later in the sentence, they are usually framed by commas, unless the sentence is very short. (See previous lesson for more examples.)</a:t>
            </a:r>
            <a:endParaRPr lang="en-GB" sz="2200" dirty="0">
              <a:effectLst/>
            </a:endParaRPr>
          </a:p>
          <a:p>
            <a:pPr>
              <a:buFont typeface="Arial" panose="020B0604020202020204" pitchFamily="34" charset="0"/>
              <a:buChar char="•"/>
            </a:pPr>
            <a:r>
              <a:rPr lang="en-GB" sz="2200" i="1" dirty="0">
                <a:solidFill>
                  <a:srgbClr val="000000"/>
                </a:solidFill>
                <a:effectLst/>
              </a:rPr>
              <a:t>He’s only 17 and </a:t>
            </a:r>
            <a:r>
              <a:rPr lang="en-GB" sz="2200" b="1" i="1" dirty="0">
                <a:solidFill>
                  <a:srgbClr val="000000"/>
                </a:solidFill>
                <a:effectLst/>
              </a:rPr>
              <a:t>therefore</a:t>
            </a:r>
            <a:r>
              <a:rPr lang="en-GB" sz="2200" i="1" dirty="0">
                <a:solidFill>
                  <a:srgbClr val="000000"/>
                </a:solidFill>
                <a:effectLst/>
              </a:rPr>
              <a:t> not eligible to vote.</a:t>
            </a:r>
            <a:endParaRPr lang="en-GB" sz="2200" dirty="0">
              <a:effectLst/>
            </a:endParaRPr>
          </a:p>
          <a:p>
            <a:pPr>
              <a:buFont typeface="Arial" panose="020B0604020202020204" pitchFamily="34" charset="0"/>
              <a:buChar char="•"/>
            </a:pPr>
            <a:r>
              <a:rPr lang="en-GB" sz="2200" i="1" dirty="0">
                <a:solidFill>
                  <a:srgbClr val="000000"/>
                </a:solidFill>
                <a:effectLst/>
              </a:rPr>
              <a:t>Progress so far has been very good. We are, </a:t>
            </a:r>
            <a:r>
              <a:rPr lang="en-GB" sz="2200" b="1" i="1" dirty="0">
                <a:solidFill>
                  <a:srgbClr val="000000"/>
                </a:solidFill>
                <a:effectLst/>
              </a:rPr>
              <a:t>therefore</a:t>
            </a:r>
            <a:r>
              <a:rPr lang="en-GB" sz="2200" i="1" dirty="0">
                <a:solidFill>
                  <a:srgbClr val="000000"/>
                </a:solidFill>
                <a:effectLst/>
              </a:rPr>
              <a:t>, confident that the work will be completed on time.</a:t>
            </a:r>
            <a:endParaRPr lang="en-GB" sz="2200" dirty="0">
              <a:effectLst/>
            </a:endParaRPr>
          </a:p>
          <a:p>
            <a:pPr>
              <a:buFont typeface="Arial" panose="020B0604020202020204" pitchFamily="34" charset="0"/>
              <a:buChar char="•"/>
            </a:pPr>
            <a:r>
              <a:rPr lang="en-GB" sz="2200" i="1" dirty="0">
                <a:solidFill>
                  <a:srgbClr val="000000"/>
                </a:solidFill>
                <a:effectLst/>
              </a:rPr>
              <a:t>Today’s children eat more junk food and get less exercise than previous generations of children. It is not surprising, </a:t>
            </a:r>
            <a:r>
              <a:rPr lang="en-GB" sz="2200" b="1" i="1" dirty="0">
                <a:solidFill>
                  <a:srgbClr val="000000"/>
                </a:solidFill>
                <a:effectLst/>
              </a:rPr>
              <a:t>therefore</a:t>
            </a:r>
            <a:r>
              <a:rPr lang="en-GB" sz="2200" i="1" dirty="0">
                <a:solidFill>
                  <a:srgbClr val="000000"/>
                </a:solidFill>
                <a:effectLst/>
              </a:rPr>
              <a:t>, that rates of childhood obesity are on the increase.</a:t>
            </a:r>
            <a:endParaRPr lang="en-GB" sz="2200" dirty="0">
              <a:effectLst/>
            </a:endParaRPr>
          </a:p>
          <a:p>
            <a:endParaRPr lang="en-GB" sz="2200" dirty="0"/>
          </a:p>
        </p:txBody>
      </p:sp>
    </p:spTree>
    <p:extLst>
      <p:ext uri="{BB962C8B-B14F-4D97-AF65-F5344CB8AC3E}">
        <p14:creationId xmlns:p14="http://schemas.microsoft.com/office/powerpoint/2010/main" val="156616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86A6CC-7327-CA7D-73FA-8785AA2C32C6}"/>
              </a:ext>
            </a:extLst>
          </p:cNvPr>
          <p:cNvSpPr>
            <a:spLocks noGrp="1"/>
          </p:cNvSpPr>
          <p:nvPr>
            <p:ph idx="1"/>
          </p:nvPr>
        </p:nvSpPr>
        <p:spPr>
          <a:xfrm>
            <a:off x="1069848" y="386080"/>
            <a:ext cx="10058400" cy="5786120"/>
          </a:xfrm>
        </p:spPr>
        <p:txBody>
          <a:bodyPr>
            <a:normAutofit/>
          </a:bodyPr>
          <a:lstStyle/>
          <a:p>
            <a:r>
              <a:rPr lang="en-GB" sz="2500" dirty="0"/>
              <a:t>For instance and for example are always framed by commas. (One of the commas can be replaced by a period or a semi-colon depending on where for instance/example is situated in the sentence.)</a:t>
            </a:r>
          </a:p>
          <a:p>
            <a:endParaRPr lang="en-GB" sz="2500" dirty="0"/>
          </a:p>
          <a:p>
            <a:pPr marL="0" indent="0">
              <a:buNone/>
            </a:pPr>
            <a:r>
              <a:rPr lang="en-GB" sz="2500" i="1" dirty="0"/>
              <a:t>It is essential to protect oneself from the sun. For example, one may use sunscreen.</a:t>
            </a:r>
          </a:p>
          <a:p>
            <a:pPr marL="0" indent="0">
              <a:buNone/>
            </a:pPr>
            <a:endParaRPr lang="en-GB" sz="2500" i="1" dirty="0"/>
          </a:p>
          <a:p>
            <a:pPr marL="0" indent="0">
              <a:buNone/>
            </a:pPr>
            <a:r>
              <a:rPr lang="en-GB" sz="2500" i="1" dirty="0"/>
              <a:t>It is essential to protect oneself from the sun. One may use sunscreen, for example.</a:t>
            </a:r>
          </a:p>
          <a:p>
            <a:pPr marL="0" indent="0">
              <a:buNone/>
            </a:pPr>
            <a:endParaRPr lang="en-GB" sz="2500" i="1" dirty="0"/>
          </a:p>
          <a:p>
            <a:pPr marL="0" indent="0">
              <a:buNone/>
            </a:pPr>
            <a:r>
              <a:rPr lang="en-GB" sz="2500" i="1" dirty="0"/>
              <a:t>One may use, for example, sunscreen, a parasol, or a large hat.</a:t>
            </a:r>
          </a:p>
          <a:p>
            <a:endParaRPr lang="en-GB" sz="2500" dirty="0"/>
          </a:p>
          <a:p>
            <a:endParaRPr lang="en-GB" sz="2500" dirty="0"/>
          </a:p>
        </p:txBody>
      </p:sp>
    </p:spTree>
    <p:extLst>
      <p:ext uri="{BB962C8B-B14F-4D97-AF65-F5344CB8AC3E}">
        <p14:creationId xmlns:p14="http://schemas.microsoft.com/office/powerpoint/2010/main" val="267344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05F73-B516-3F2D-9614-D4E8AA17D53D}"/>
              </a:ext>
            </a:extLst>
          </p:cNvPr>
          <p:cNvSpPr>
            <a:spLocks noGrp="1"/>
          </p:cNvSpPr>
          <p:nvPr>
            <p:ph type="title"/>
          </p:nvPr>
        </p:nvSpPr>
        <p:spPr>
          <a:xfrm>
            <a:off x="1069848" y="484632"/>
            <a:ext cx="10058400" cy="511048"/>
          </a:xfrm>
        </p:spPr>
        <p:txBody>
          <a:bodyPr>
            <a:normAutofit/>
          </a:bodyPr>
          <a:lstStyle/>
          <a:p>
            <a:r>
              <a:rPr lang="en-GB" sz="2500" dirty="0"/>
              <a:t>Match the sentence halves to make an academic English collocation </a:t>
            </a:r>
          </a:p>
        </p:txBody>
      </p:sp>
      <p:sp>
        <p:nvSpPr>
          <p:cNvPr id="3" name="Content Placeholder 2">
            <a:extLst>
              <a:ext uri="{FF2B5EF4-FFF2-40B4-BE49-F238E27FC236}">
                <a16:creationId xmlns:a16="http://schemas.microsoft.com/office/drawing/2014/main" id="{23A6672B-98E4-0D92-7341-10A002D68DFD}"/>
              </a:ext>
            </a:extLst>
          </p:cNvPr>
          <p:cNvSpPr>
            <a:spLocks noGrp="1"/>
          </p:cNvSpPr>
          <p:nvPr>
            <p:ph sz="half" idx="1"/>
          </p:nvPr>
        </p:nvSpPr>
        <p:spPr>
          <a:xfrm>
            <a:off x="447040" y="1229360"/>
            <a:ext cx="5493512" cy="5344160"/>
          </a:xfrm>
        </p:spPr>
        <p:txBody>
          <a:bodyPr>
            <a:noAutofit/>
          </a:bodyPr>
          <a:lstStyle/>
          <a:p>
            <a:pPr marL="457200" indent="-457200">
              <a:buAutoNum type="arabicPeriod"/>
            </a:pPr>
            <a:r>
              <a:rPr lang="en-GB" sz="1750" dirty="0"/>
              <a:t>You should report the damaged playground equipment to the </a:t>
            </a:r>
            <a:r>
              <a:rPr lang="en-GB" sz="1750" b="1" dirty="0"/>
              <a:t>local</a:t>
            </a:r>
            <a:r>
              <a:rPr lang="en-GB" sz="1750" dirty="0"/>
              <a:t>…</a:t>
            </a:r>
          </a:p>
          <a:p>
            <a:pPr marL="457200" indent="-457200">
              <a:buAutoNum type="arabicPeriod"/>
            </a:pPr>
            <a:r>
              <a:rPr lang="en-GB" sz="1750" dirty="0"/>
              <a:t>The local tourist office can </a:t>
            </a:r>
            <a:r>
              <a:rPr lang="en-GB" sz="1750" b="1" dirty="0"/>
              <a:t>provide</a:t>
            </a:r>
            <a:r>
              <a:rPr lang="en-GB" sz="1750" dirty="0"/>
              <a:t>…</a:t>
            </a:r>
          </a:p>
          <a:p>
            <a:pPr marL="457200" indent="-457200">
              <a:buAutoNum type="arabicPeriod"/>
            </a:pPr>
            <a:r>
              <a:rPr lang="en-GB" sz="1750" dirty="0"/>
              <a:t>Before buying shares in a company, read its </a:t>
            </a:r>
            <a:r>
              <a:rPr lang="en-GB" sz="1750" b="1" dirty="0"/>
              <a:t>annual</a:t>
            </a:r>
            <a:r>
              <a:rPr lang="en-GB" sz="1750" dirty="0"/>
              <a:t> … </a:t>
            </a:r>
          </a:p>
          <a:p>
            <a:pPr marL="457200" indent="-457200">
              <a:buAutoNum type="arabicPeriod"/>
            </a:pPr>
            <a:r>
              <a:rPr lang="en-GB" sz="1750" dirty="0"/>
              <a:t>Many people in poorer countries do not </a:t>
            </a:r>
            <a:r>
              <a:rPr lang="en-GB" sz="1750" b="1" dirty="0"/>
              <a:t>have</a:t>
            </a:r>
            <a:r>
              <a:rPr lang="en-GB" sz="1750" dirty="0"/>
              <a:t>… </a:t>
            </a:r>
          </a:p>
          <a:p>
            <a:pPr marL="457200" indent="-457200">
              <a:buAutoNum type="arabicPeriod"/>
            </a:pPr>
            <a:r>
              <a:rPr lang="en-GB" sz="1750" dirty="0"/>
              <a:t>Both genetics and social environment </a:t>
            </a:r>
            <a:r>
              <a:rPr lang="en-GB" sz="1750" b="1" dirty="0"/>
              <a:t>play</a:t>
            </a:r>
            <a:r>
              <a:rPr lang="en-GB" sz="1750" dirty="0"/>
              <a:t>… </a:t>
            </a:r>
          </a:p>
          <a:p>
            <a:pPr marL="457200" indent="-457200">
              <a:buAutoNum type="arabicPeriod"/>
            </a:pPr>
            <a:r>
              <a:rPr lang="en-GB" sz="1750" dirty="0"/>
              <a:t>While people are generally open about many issues, </a:t>
            </a:r>
            <a:r>
              <a:rPr lang="en-GB" sz="1750" b="1" dirty="0"/>
              <a:t>mental</a:t>
            </a:r>
            <a:r>
              <a:rPr lang="en-GB" sz="1750" dirty="0"/>
              <a:t>…</a:t>
            </a:r>
          </a:p>
          <a:p>
            <a:pPr marL="457200" indent="-457200">
              <a:buAutoNum type="arabicPeriod"/>
            </a:pPr>
            <a:r>
              <a:rPr lang="en-GB" sz="1750" dirty="0"/>
              <a:t>To make the special beer, brewers </a:t>
            </a:r>
            <a:r>
              <a:rPr lang="en-GB" sz="1750" b="1" dirty="0"/>
              <a:t>use</a:t>
            </a:r>
            <a:r>
              <a:rPr lang="en-GB" sz="1750" dirty="0"/>
              <a:t> </a:t>
            </a:r>
            <a:r>
              <a:rPr lang="en-GB" sz="1750" b="1" dirty="0"/>
              <a:t>a</a:t>
            </a:r>
            <a:r>
              <a:rPr lang="en-GB" sz="1750" dirty="0"/>
              <a:t>…</a:t>
            </a:r>
          </a:p>
          <a:p>
            <a:pPr marL="457200" indent="-457200">
              <a:buAutoNum type="arabicPeriod"/>
            </a:pPr>
            <a:r>
              <a:rPr lang="en-GB" sz="1750" dirty="0"/>
              <a:t>These industrial secrets are known only to a few </a:t>
            </a:r>
            <a:r>
              <a:rPr lang="en-GB" sz="1750" b="1" dirty="0"/>
              <a:t>high</a:t>
            </a:r>
            <a:r>
              <a:rPr lang="en-GB" sz="1750" dirty="0"/>
              <a:t>…</a:t>
            </a:r>
          </a:p>
          <a:p>
            <a:pPr marL="457200" indent="-457200">
              <a:buAutoNum type="arabicPeriod"/>
            </a:pPr>
            <a:r>
              <a:rPr lang="en-GB" sz="1750" dirty="0"/>
              <a:t>Due to a significant slowdown in </a:t>
            </a:r>
            <a:r>
              <a:rPr lang="en-GB" sz="1750" b="1" dirty="0"/>
              <a:t>economic</a:t>
            </a:r>
            <a:r>
              <a:rPr lang="en-GB" sz="1750" dirty="0"/>
              <a:t>…</a:t>
            </a:r>
          </a:p>
          <a:p>
            <a:pPr marL="457200" indent="-457200">
              <a:buAutoNum type="arabicPeriod"/>
            </a:pPr>
            <a:r>
              <a:rPr lang="en-GB" sz="1750" dirty="0"/>
              <a:t>People in Australia like to participate in a </a:t>
            </a:r>
            <a:r>
              <a:rPr lang="en-GB" sz="1750" b="1" dirty="0"/>
              <a:t>wide</a:t>
            </a:r>
            <a:r>
              <a:rPr lang="en-GB" sz="1750" dirty="0"/>
              <a:t>… </a:t>
            </a:r>
          </a:p>
          <a:p>
            <a:pPr marL="457200" indent="-457200">
              <a:buAutoNum type="arabicPeriod"/>
            </a:pPr>
            <a:endParaRPr lang="en-GB" sz="1750" dirty="0"/>
          </a:p>
        </p:txBody>
      </p:sp>
      <p:sp>
        <p:nvSpPr>
          <p:cNvPr id="4" name="Content Placeholder 3">
            <a:extLst>
              <a:ext uri="{FF2B5EF4-FFF2-40B4-BE49-F238E27FC236}">
                <a16:creationId xmlns:a16="http://schemas.microsoft.com/office/drawing/2014/main" id="{6D0D2A60-D049-8F52-D9EC-EBE8598F1DE0}"/>
              </a:ext>
            </a:extLst>
          </p:cNvPr>
          <p:cNvSpPr>
            <a:spLocks noGrp="1"/>
          </p:cNvSpPr>
          <p:nvPr>
            <p:ph sz="half" idx="2"/>
          </p:nvPr>
        </p:nvSpPr>
        <p:spPr>
          <a:xfrm>
            <a:off x="6364224" y="1310640"/>
            <a:ext cx="5380736" cy="5344160"/>
          </a:xfrm>
        </p:spPr>
        <p:txBody>
          <a:bodyPr>
            <a:noAutofit/>
          </a:bodyPr>
          <a:lstStyle/>
          <a:p>
            <a:pPr marL="457200" indent="-457200">
              <a:buAutoNum type="alphaUcPeriod"/>
            </a:pPr>
            <a:r>
              <a:rPr lang="en-GB" sz="1800" b="1" dirty="0"/>
              <a:t>Range</a:t>
            </a:r>
            <a:r>
              <a:rPr lang="en-GB" sz="1800" dirty="0"/>
              <a:t> of sports in their free time. </a:t>
            </a:r>
          </a:p>
          <a:p>
            <a:pPr marL="457200" indent="-457200">
              <a:buAutoNum type="alphaUcPeriod"/>
            </a:pPr>
            <a:r>
              <a:rPr lang="en-GB" sz="1800" b="1" dirty="0"/>
              <a:t>Access </a:t>
            </a:r>
            <a:r>
              <a:rPr lang="en-GB" sz="1800" dirty="0"/>
              <a:t>to sufficient health and educational resources </a:t>
            </a:r>
          </a:p>
          <a:p>
            <a:pPr marL="457200" indent="-457200">
              <a:buAutoNum type="alphaUcPeriod"/>
            </a:pPr>
            <a:r>
              <a:rPr lang="en-GB" sz="1800" b="1" dirty="0"/>
              <a:t>A role </a:t>
            </a:r>
            <a:r>
              <a:rPr lang="en-GB" sz="1800" dirty="0"/>
              <a:t>in shaping who we are</a:t>
            </a:r>
          </a:p>
          <a:p>
            <a:pPr marL="457200" indent="-457200">
              <a:buAutoNum type="alphaUcPeriod"/>
            </a:pPr>
            <a:r>
              <a:rPr lang="en-GB" sz="1800" b="1" dirty="0"/>
              <a:t>Report</a:t>
            </a:r>
            <a:r>
              <a:rPr lang="en-GB" sz="1800" dirty="0"/>
              <a:t> so that you can be confident in your investment </a:t>
            </a:r>
          </a:p>
          <a:p>
            <a:pPr marL="457200" indent="-457200">
              <a:buAutoNum type="alphaUcPeriod"/>
            </a:pPr>
            <a:r>
              <a:rPr lang="en-GB" sz="1800" b="1" dirty="0"/>
              <a:t>Method</a:t>
            </a:r>
            <a:r>
              <a:rPr lang="en-GB" sz="1800" dirty="0"/>
              <a:t> that dates back many centuries</a:t>
            </a:r>
          </a:p>
          <a:p>
            <a:pPr marL="457200" indent="-457200">
              <a:buAutoNum type="alphaUcPeriod"/>
            </a:pPr>
            <a:r>
              <a:rPr lang="en-GB" sz="1800" b="1" dirty="0"/>
              <a:t>Growth</a:t>
            </a:r>
            <a:r>
              <a:rPr lang="en-GB" sz="1800" dirty="0"/>
              <a:t>, unemployment has risen sharply</a:t>
            </a:r>
          </a:p>
          <a:p>
            <a:pPr marL="457200" indent="-457200">
              <a:buAutoNum type="alphaUcPeriod"/>
            </a:pPr>
            <a:r>
              <a:rPr lang="en-GB" sz="1800" b="1" dirty="0"/>
              <a:t>Information</a:t>
            </a:r>
            <a:r>
              <a:rPr lang="en-GB" sz="1800" dirty="0"/>
              <a:t> on all the best sites and attractions in the region </a:t>
            </a:r>
          </a:p>
          <a:p>
            <a:pPr marL="457200" indent="-457200">
              <a:buAutoNum type="alphaUcPeriod"/>
            </a:pPr>
            <a:r>
              <a:rPr lang="en-GB" sz="1800" b="1" dirty="0"/>
              <a:t>Level</a:t>
            </a:r>
            <a:r>
              <a:rPr lang="en-GB" sz="1800" dirty="0"/>
              <a:t> company executives </a:t>
            </a:r>
          </a:p>
          <a:p>
            <a:pPr marL="457200" indent="-457200">
              <a:buAutoNum type="alphaUcPeriod"/>
            </a:pPr>
            <a:r>
              <a:rPr lang="en-GB" sz="1800" b="1" dirty="0"/>
              <a:t>Health</a:t>
            </a:r>
            <a:r>
              <a:rPr lang="en-GB" sz="1800" dirty="0"/>
              <a:t> is one problem many are reluctant to discuss </a:t>
            </a:r>
          </a:p>
          <a:p>
            <a:pPr marL="457200" indent="-457200">
              <a:buAutoNum type="alphaUcPeriod"/>
            </a:pPr>
            <a:r>
              <a:rPr lang="en-GB" sz="1800" b="1" dirty="0"/>
              <a:t>Authority</a:t>
            </a:r>
            <a:r>
              <a:rPr lang="en-GB" sz="1800" dirty="0"/>
              <a:t> so that it can be made safe again</a:t>
            </a:r>
          </a:p>
        </p:txBody>
      </p:sp>
    </p:spTree>
    <p:extLst>
      <p:ext uri="{BB962C8B-B14F-4D97-AF65-F5344CB8AC3E}">
        <p14:creationId xmlns:p14="http://schemas.microsoft.com/office/powerpoint/2010/main" val="407510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xEl>
                                              <p:pRg st="9" end="9"/>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4">
                                            <p:txEl>
                                              <p:pRg st="6" end="6"/>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4">
                                            <p:txEl>
                                              <p:pRg st="3" end="3"/>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4">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4">
                                            <p:txEl>
                                              <p:pRg st="2" end="2"/>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nodeType="clickEffect">
                                  <p:stCondLst>
                                    <p:cond delay="0"/>
                                  </p:stCondLst>
                                  <p:childTnLst>
                                    <p:animRot by="21600000">
                                      <p:cBhvr>
                                        <p:cTn id="26" dur="2000" fill="hold"/>
                                        <p:tgtEl>
                                          <p:spTgt spid="4">
                                            <p:txEl>
                                              <p:pRg st="8" end="8"/>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21600000">
                                      <p:cBhvr>
                                        <p:cTn id="30" dur="2000" fill="hold"/>
                                        <p:tgtEl>
                                          <p:spTgt spid="4">
                                            <p:txEl>
                                              <p:pRg st="4" end="4"/>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8" presetClass="emph" presetSubtype="0" fill="hold" nodeType="clickEffect">
                                  <p:stCondLst>
                                    <p:cond delay="0"/>
                                  </p:stCondLst>
                                  <p:childTnLst>
                                    <p:animRot by="21600000">
                                      <p:cBhvr>
                                        <p:cTn id="34" dur="2000" fill="hold"/>
                                        <p:tgtEl>
                                          <p:spTgt spid="4">
                                            <p:txEl>
                                              <p:pRg st="7" end="7"/>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8" presetClass="emph" presetSubtype="0" fill="hold" nodeType="clickEffect">
                                  <p:stCondLst>
                                    <p:cond delay="0"/>
                                  </p:stCondLst>
                                  <p:childTnLst>
                                    <p:animRot by="21600000">
                                      <p:cBhvr>
                                        <p:cTn id="38" dur="2000" fill="hold"/>
                                        <p:tgtEl>
                                          <p:spTgt spid="4">
                                            <p:txEl>
                                              <p:pRg st="5" end="5"/>
                                            </p:txEl>
                                          </p:spTgt>
                                        </p:tgtEl>
                                        <p:attrNameLst>
                                          <p:attrName>r</p:attrName>
                                        </p:attrNameLst>
                                      </p:cBhvr>
                                    </p:animRot>
                                  </p:childTnLst>
                                </p:cTn>
                              </p:par>
                            </p:childTnLst>
                          </p:cTn>
                        </p:par>
                      </p:childTnLst>
                    </p:cTn>
                  </p:par>
                  <p:par>
                    <p:cTn id="39" fill="hold">
                      <p:stCondLst>
                        <p:cond delay="indefinite"/>
                      </p:stCondLst>
                      <p:childTnLst>
                        <p:par>
                          <p:cTn id="40" fill="hold">
                            <p:stCondLst>
                              <p:cond delay="0"/>
                            </p:stCondLst>
                            <p:childTnLst>
                              <p:par>
                                <p:cTn id="41" presetID="8" presetClass="emph" presetSubtype="0" fill="hold" nodeType="clickEffect">
                                  <p:stCondLst>
                                    <p:cond delay="0"/>
                                  </p:stCondLst>
                                  <p:childTnLst>
                                    <p:animRot by="21600000">
                                      <p:cBhvr>
                                        <p:cTn id="42" dur="2000" fill="hold"/>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F102C-CBEB-DAB4-DF27-41F653F554BD}"/>
              </a:ext>
            </a:extLst>
          </p:cNvPr>
          <p:cNvSpPr>
            <a:spLocks noGrp="1"/>
          </p:cNvSpPr>
          <p:nvPr>
            <p:ph type="title"/>
          </p:nvPr>
        </p:nvSpPr>
        <p:spPr>
          <a:xfrm>
            <a:off x="203200" y="248412"/>
            <a:ext cx="11684000" cy="1113028"/>
          </a:xfrm>
        </p:spPr>
        <p:txBody>
          <a:bodyPr>
            <a:normAutofit/>
          </a:bodyPr>
          <a:lstStyle/>
          <a:p>
            <a:r>
              <a:rPr lang="en-GB" sz="2500" dirty="0"/>
              <a:t>Using the collocations from the last exercise, complete the following sentences, changing the words as necessary  </a:t>
            </a:r>
          </a:p>
        </p:txBody>
      </p:sp>
      <p:sp>
        <p:nvSpPr>
          <p:cNvPr id="3" name="Content Placeholder 2">
            <a:extLst>
              <a:ext uri="{FF2B5EF4-FFF2-40B4-BE49-F238E27FC236}">
                <a16:creationId xmlns:a16="http://schemas.microsoft.com/office/drawing/2014/main" id="{760CB297-51CE-AEE4-DBA6-707AEBFD965A}"/>
              </a:ext>
            </a:extLst>
          </p:cNvPr>
          <p:cNvSpPr>
            <a:spLocks noGrp="1"/>
          </p:cNvSpPr>
          <p:nvPr>
            <p:ph sz="half" idx="1"/>
          </p:nvPr>
        </p:nvSpPr>
        <p:spPr>
          <a:xfrm>
            <a:off x="203200" y="1706880"/>
            <a:ext cx="4754880" cy="3977640"/>
          </a:xfrm>
        </p:spPr>
        <p:txBody>
          <a:bodyPr>
            <a:normAutofit lnSpcReduction="10000"/>
          </a:bodyPr>
          <a:lstStyle/>
          <a:p>
            <a:pPr marL="457200" indent="-457200">
              <a:buFont typeface="+mj-lt"/>
              <a:buAutoNum type="alphaUcPeriod"/>
            </a:pPr>
            <a:r>
              <a:rPr lang="en-GB" dirty="0"/>
              <a:t>Local authority</a:t>
            </a:r>
          </a:p>
          <a:p>
            <a:pPr marL="457200" indent="-457200">
              <a:buFont typeface="+mj-lt"/>
              <a:buAutoNum type="alphaUcPeriod"/>
            </a:pPr>
            <a:r>
              <a:rPr lang="en-GB" dirty="0"/>
              <a:t>Provide information</a:t>
            </a:r>
          </a:p>
          <a:p>
            <a:pPr marL="457200" indent="-457200">
              <a:buFont typeface="+mj-lt"/>
              <a:buAutoNum type="alphaUcPeriod"/>
            </a:pPr>
            <a:r>
              <a:rPr lang="en-GB" dirty="0"/>
              <a:t>Annual report </a:t>
            </a:r>
          </a:p>
          <a:p>
            <a:pPr marL="457200" indent="-457200">
              <a:buFont typeface="+mj-lt"/>
              <a:buAutoNum type="alphaUcPeriod"/>
            </a:pPr>
            <a:r>
              <a:rPr lang="en-GB" dirty="0"/>
              <a:t>Have access to </a:t>
            </a:r>
          </a:p>
          <a:p>
            <a:pPr marL="457200" indent="-457200">
              <a:buFont typeface="+mj-lt"/>
              <a:buAutoNum type="alphaUcPeriod"/>
            </a:pPr>
            <a:r>
              <a:rPr lang="en-GB" dirty="0"/>
              <a:t>Play a role in </a:t>
            </a:r>
          </a:p>
          <a:p>
            <a:pPr marL="457200" indent="-457200">
              <a:buFont typeface="+mj-lt"/>
              <a:buAutoNum type="alphaUcPeriod"/>
            </a:pPr>
            <a:r>
              <a:rPr lang="en-GB" dirty="0"/>
              <a:t>Mental health </a:t>
            </a:r>
          </a:p>
          <a:p>
            <a:pPr marL="457200" indent="-457200">
              <a:buFont typeface="+mj-lt"/>
              <a:buAutoNum type="alphaUcPeriod"/>
            </a:pPr>
            <a:r>
              <a:rPr lang="en-GB" dirty="0"/>
              <a:t>Use a special method</a:t>
            </a:r>
          </a:p>
          <a:p>
            <a:pPr marL="457200" indent="-457200">
              <a:buFont typeface="+mj-lt"/>
              <a:buAutoNum type="alphaUcPeriod"/>
            </a:pPr>
            <a:r>
              <a:rPr lang="en-GB" dirty="0"/>
              <a:t>High level </a:t>
            </a:r>
          </a:p>
          <a:p>
            <a:pPr marL="457200" indent="-457200">
              <a:buFont typeface="+mj-lt"/>
              <a:buAutoNum type="alphaUcPeriod"/>
            </a:pPr>
            <a:r>
              <a:rPr lang="en-GB" dirty="0"/>
              <a:t>Economic growth  </a:t>
            </a:r>
          </a:p>
          <a:p>
            <a:pPr marL="457200" indent="-457200">
              <a:buFont typeface="+mj-lt"/>
              <a:buAutoNum type="alphaUcPeriod"/>
            </a:pPr>
            <a:r>
              <a:rPr lang="en-GB" dirty="0"/>
              <a:t>Wide range of </a:t>
            </a:r>
          </a:p>
          <a:p>
            <a:pPr marL="457200" indent="-457200">
              <a:buFont typeface="+mj-lt"/>
              <a:buAutoNum type="alphaUcPeriod"/>
            </a:pPr>
            <a:endParaRPr lang="en-GB" dirty="0"/>
          </a:p>
          <a:p>
            <a:pPr marL="457200" indent="-457200">
              <a:buFont typeface="+mj-lt"/>
              <a:buAutoNum type="alphaUcPeriod"/>
            </a:pPr>
            <a:endParaRPr lang="en-GB" dirty="0"/>
          </a:p>
        </p:txBody>
      </p:sp>
      <p:sp>
        <p:nvSpPr>
          <p:cNvPr id="4" name="Content Placeholder 3">
            <a:extLst>
              <a:ext uri="{FF2B5EF4-FFF2-40B4-BE49-F238E27FC236}">
                <a16:creationId xmlns:a16="http://schemas.microsoft.com/office/drawing/2014/main" id="{BDDE61D6-A66F-C455-7599-7106026EE67F}"/>
              </a:ext>
            </a:extLst>
          </p:cNvPr>
          <p:cNvSpPr>
            <a:spLocks noGrp="1"/>
          </p:cNvSpPr>
          <p:nvPr>
            <p:ph sz="half" idx="2"/>
          </p:nvPr>
        </p:nvSpPr>
        <p:spPr>
          <a:xfrm>
            <a:off x="3312160" y="1483360"/>
            <a:ext cx="8768080" cy="4688840"/>
          </a:xfrm>
        </p:spPr>
        <p:txBody>
          <a:bodyPr>
            <a:normAutofit lnSpcReduction="10000"/>
          </a:bodyPr>
          <a:lstStyle/>
          <a:p>
            <a:pPr marL="457200" indent="-457200">
              <a:buFont typeface="+mj-lt"/>
              <a:buAutoNum type="arabicPeriod"/>
            </a:pPr>
            <a:r>
              <a:rPr lang="en-GB" dirty="0"/>
              <a:t>Most voters care more about…than the environment.</a:t>
            </a:r>
          </a:p>
          <a:p>
            <a:pPr marL="457200" indent="-457200">
              <a:buFont typeface="+mj-lt"/>
              <a:buAutoNum type="arabicPeriod"/>
            </a:pPr>
            <a:r>
              <a:rPr lang="en-GB" dirty="0"/>
              <a:t>Social media … that is both inaccurate and untrustworthy.</a:t>
            </a:r>
          </a:p>
          <a:p>
            <a:pPr marL="457200" indent="-457200">
              <a:buFont typeface="+mj-lt"/>
              <a:buAutoNum type="arabicPeriod"/>
            </a:pPr>
            <a:r>
              <a:rPr lang="en-GB" dirty="0"/>
              <a:t>Attaining a good level of English provides…benefits to learners.</a:t>
            </a:r>
          </a:p>
          <a:p>
            <a:pPr marL="457200" indent="-457200">
              <a:buFont typeface="+mj-lt"/>
              <a:buAutoNum type="arabicPeriod"/>
            </a:pPr>
            <a:r>
              <a:rPr lang="en-GB" dirty="0"/>
              <a:t>Luck…many success stories more than hard work. </a:t>
            </a:r>
          </a:p>
          <a:p>
            <a:pPr marL="457200" indent="-457200">
              <a:buFont typeface="+mj-lt"/>
              <a:buAutoNum type="arabicPeriod"/>
            </a:pPr>
            <a:r>
              <a:rPr lang="en-GB" dirty="0"/>
              <a:t>Food prepared…that are traditional is more healthy and tasty. </a:t>
            </a:r>
          </a:p>
          <a:p>
            <a:pPr marL="457200" indent="-457200">
              <a:buFont typeface="+mj-lt"/>
              <a:buAutoNum type="arabicPeriod"/>
            </a:pPr>
            <a:r>
              <a:rPr lang="en-GB" dirty="0"/>
              <a:t>Many residents believe their…does not provide adequate services. </a:t>
            </a:r>
          </a:p>
          <a:p>
            <a:pPr marL="457200" indent="-457200">
              <a:buFont typeface="+mj-lt"/>
              <a:buAutoNum type="arabicPeriod"/>
            </a:pPr>
            <a:r>
              <a:rPr lang="en-GB" dirty="0"/>
              <a:t>Looking after our … is becoming increasingly important. </a:t>
            </a:r>
          </a:p>
          <a:p>
            <a:pPr marL="457200" indent="-457200">
              <a:buFont typeface="+mj-lt"/>
              <a:buAutoNum type="arabicPeriod"/>
            </a:pPr>
            <a:r>
              <a:rPr lang="en-GB" dirty="0"/>
              <a:t>My country enjoys a … of employment and living standards. </a:t>
            </a:r>
          </a:p>
          <a:p>
            <a:pPr marL="457200" indent="-457200">
              <a:buFont typeface="+mj-lt"/>
              <a:buAutoNum type="arabicPeriod"/>
            </a:pPr>
            <a:r>
              <a:rPr lang="en-GB" dirty="0"/>
              <a:t>Corporate … should provide an accurate picture of company performance. </a:t>
            </a:r>
          </a:p>
          <a:p>
            <a:pPr marL="457200" indent="-457200">
              <a:buFont typeface="+mj-lt"/>
              <a:buAutoNum type="arabicPeriod"/>
            </a:pPr>
            <a:r>
              <a:rPr lang="en-GB" dirty="0"/>
              <a:t>The global community should do more to ensure that children in poor countries … to clean water and nutritious food.  </a:t>
            </a:r>
          </a:p>
        </p:txBody>
      </p:sp>
    </p:spTree>
    <p:extLst>
      <p:ext uri="{BB962C8B-B14F-4D97-AF65-F5344CB8AC3E}">
        <p14:creationId xmlns:p14="http://schemas.microsoft.com/office/powerpoint/2010/main" val="80007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8" end="8"/>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3">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3">
                                            <p:txEl>
                                              <p:pRg st="9" end="9"/>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3">
                                            <p:txEl>
                                              <p:pRg st="4" end="4"/>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3">
                                            <p:txEl>
                                              <p:pRg st="6" end="6"/>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nodeType="clickEffect">
                                  <p:stCondLst>
                                    <p:cond delay="0"/>
                                  </p:stCondLst>
                                  <p:childTnLst>
                                    <p:animRot by="21600000">
                                      <p:cBhvr>
                                        <p:cTn id="26" dur="2000" fill="hold"/>
                                        <p:tgtEl>
                                          <p:spTgt spid="3">
                                            <p:txEl>
                                              <p:pRg st="0" end="0"/>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21600000">
                                      <p:cBhvr>
                                        <p:cTn id="30" dur="2000" fill="hold"/>
                                        <p:tgtEl>
                                          <p:spTgt spid="3">
                                            <p:txEl>
                                              <p:pRg st="5" end="5"/>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8" presetClass="emph" presetSubtype="0" fill="hold" nodeType="clickEffect">
                                  <p:stCondLst>
                                    <p:cond delay="0"/>
                                  </p:stCondLst>
                                  <p:childTnLst>
                                    <p:animRot by="21600000">
                                      <p:cBhvr>
                                        <p:cTn id="34" dur="2000" fill="hold"/>
                                        <p:tgtEl>
                                          <p:spTgt spid="3">
                                            <p:txEl>
                                              <p:pRg st="7" end="7"/>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8" presetClass="emph" presetSubtype="0" fill="hold" nodeType="clickEffect">
                                  <p:stCondLst>
                                    <p:cond delay="0"/>
                                  </p:stCondLst>
                                  <p:childTnLst>
                                    <p:animRot by="21600000">
                                      <p:cBhvr>
                                        <p:cTn id="38" dur="2000" fill="hold"/>
                                        <p:tgtEl>
                                          <p:spTgt spid="3">
                                            <p:txEl>
                                              <p:pRg st="2" end="2"/>
                                            </p:txEl>
                                          </p:spTgt>
                                        </p:tgtEl>
                                        <p:attrNameLst>
                                          <p:attrName>r</p:attrName>
                                        </p:attrNameLst>
                                      </p:cBhvr>
                                    </p:animRot>
                                  </p:childTnLst>
                                </p:cTn>
                              </p:par>
                            </p:childTnLst>
                          </p:cTn>
                        </p:par>
                      </p:childTnLst>
                    </p:cTn>
                  </p:par>
                  <p:par>
                    <p:cTn id="39" fill="hold">
                      <p:stCondLst>
                        <p:cond delay="indefinite"/>
                      </p:stCondLst>
                      <p:childTnLst>
                        <p:par>
                          <p:cTn id="40" fill="hold">
                            <p:stCondLst>
                              <p:cond delay="0"/>
                            </p:stCondLst>
                            <p:childTnLst>
                              <p:par>
                                <p:cTn id="41" presetID="8" presetClass="emph" presetSubtype="0" fill="hold" nodeType="clickEffect">
                                  <p:stCondLst>
                                    <p:cond delay="0"/>
                                  </p:stCondLst>
                                  <p:childTnLst>
                                    <p:animRot by="21600000">
                                      <p:cBhvr>
                                        <p:cTn id="42" dur="2000" fill="hold"/>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A4B3B-DAEF-3C5A-E170-BB0E85F554C0}"/>
              </a:ext>
            </a:extLst>
          </p:cNvPr>
          <p:cNvSpPr>
            <a:spLocks noGrp="1"/>
          </p:cNvSpPr>
          <p:nvPr>
            <p:ph type="title"/>
          </p:nvPr>
        </p:nvSpPr>
        <p:spPr/>
        <p:txBody>
          <a:bodyPr/>
          <a:lstStyle/>
          <a:p>
            <a:r>
              <a:rPr lang="en-GB" dirty="0"/>
              <a:t>Next assessment: Due 21/11/22 </a:t>
            </a:r>
          </a:p>
        </p:txBody>
      </p:sp>
      <p:sp>
        <p:nvSpPr>
          <p:cNvPr id="3" name="Content Placeholder 2">
            <a:extLst>
              <a:ext uri="{FF2B5EF4-FFF2-40B4-BE49-F238E27FC236}">
                <a16:creationId xmlns:a16="http://schemas.microsoft.com/office/drawing/2014/main" id="{E1864AF5-2FA0-A517-4CE2-B38626F5477D}"/>
              </a:ext>
            </a:extLst>
          </p:cNvPr>
          <p:cNvSpPr>
            <a:spLocks noGrp="1"/>
          </p:cNvSpPr>
          <p:nvPr>
            <p:ph idx="1"/>
          </p:nvPr>
        </p:nvSpPr>
        <p:spPr>
          <a:xfrm>
            <a:off x="1069848" y="1737360"/>
            <a:ext cx="10058400" cy="4836160"/>
          </a:xfrm>
        </p:spPr>
        <p:txBody>
          <a:bodyPr>
            <a:normAutofit fontScale="92500" lnSpcReduction="20000"/>
          </a:bodyPr>
          <a:lstStyle/>
          <a:p>
            <a:pPr marL="0" indent="0">
              <a:buNone/>
            </a:pPr>
            <a:r>
              <a:rPr lang="en-GB" dirty="0"/>
              <a:t>Your imaginary character wakes up in a parallel universe of the world they used to live in (values, people’s behaviour, personality, weather, etc). </a:t>
            </a:r>
          </a:p>
          <a:p>
            <a:pPr marL="0" indent="0">
              <a:buNone/>
            </a:pPr>
            <a:endParaRPr lang="en-GB" dirty="0"/>
          </a:p>
          <a:p>
            <a:pPr marL="0" indent="0">
              <a:buNone/>
            </a:pPr>
            <a:r>
              <a:rPr lang="en-GB" dirty="0"/>
              <a:t>Describe your character and the people they meet, using the vocabulary you know from class (physical and emotional descriptions). </a:t>
            </a:r>
          </a:p>
          <a:p>
            <a:pPr marL="0" indent="0">
              <a:buNone/>
            </a:pPr>
            <a:endParaRPr lang="en-GB" dirty="0"/>
          </a:p>
          <a:p>
            <a:pPr marL="0" indent="0">
              <a:buNone/>
            </a:pPr>
            <a:r>
              <a:rPr lang="en-GB" dirty="0"/>
              <a:t>Write using past tenses as much as possible – these are the traditional tenses of narration in English. </a:t>
            </a:r>
          </a:p>
          <a:p>
            <a:pPr marL="0" indent="0">
              <a:buNone/>
            </a:pPr>
            <a:endParaRPr lang="en-GB" dirty="0"/>
          </a:p>
          <a:p>
            <a:pPr marL="0" indent="0">
              <a:buNone/>
            </a:pPr>
            <a:r>
              <a:rPr lang="en-GB" dirty="0"/>
              <a:t>Use FORMAL English – no contractions or spoken language. </a:t>
            </a:r>
          </a:p>
          <a:p>
            <a:pPr marL="0" indent="0">
              <a:buNone/>
            </a:pPr>
            <a:endParaRPr lang="en-GB" dirty="0"/>
          </a:p>
          <a:p>
            <a:pPr marL="0" indent="0">
              <a:buNone/>
            </a:pPr>
            <a:r>
              <a:rPr lang="en-GB" dirty="0"/>
              <a:t>Write about 150-250 words (half an A4 page). </a:t>
            </a:r>
          </a:p>
          <a:p>
            <a:pPr marL="0" indent="0">
              <a:buNone/>
            </a:pPr>
            <a:endParaRPr lang="en-GB" dirty="0"/>
          </a:p>
          <a:p>
            <a:pPr marL="0" indent="0">
              <a:buNone/>
            </a:pPr>
            <a:r>
              <a:rPr lang="en-GB" dirty="0"/>
              <a:t>This assignment must be handed in to me in class on the 21</a:t>
            </a:r>
            <a:r>
              <a:rPr lang="en-GB" baseline="30000" dirty="0"/>
              <a:t>st</a:t>
            </a:r>
            <a:r>
              <a:rPr lang="en-GB" dirty="0"/>
              <a:t> November – typed or handwritten, but should be clean and easily read. </a:t>
            </a:r>
          </a:p>
        </p:txBody>
      </p:sp>
    </p:spTree>
    <p:extLst>
      <p:ext uri="{BB962C8B-B14F-4D97-AF65-F5344CB8AC3E}">
        <p14:creationId xmlns:p14="http://schemas.microsoft.com/office/powerpoint/2010/main" val="3112943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2D761-4C9F-1D19-EA21-D4B8DB4A1ECA}"/>
              </a:ext>
            </a:extLst>
          </p:cNvPr>
          <p:cNvSpPr>
            <a:spLocks noGrp="1"/>
          </p:cNvSpPr>
          <p:nvPr>
            <p:ph type="title"/>
          </p:nvPr>
        </p:nvSpPr>
        <p:spPr/>
        <p:txBody>
          <a:bodyPr/>
          <a:lstStyle/>
          <a:p>
            <a:r>
              <a:rPr lang="en-GB" dirty="0"/>
              <a:t>Academic English 2</a:t>
            </a:r>
          </a:p>
        </p:txBody>
      </p:sp>
      <p:sp>
        <p:nvSpPr>
          <p:cNvPr id="3" name="Text Placeholder 2">
            <a:extLst>
              <a:ext uri="{FF2B5EF4-FFF2-40B4-BE49-F238E27FC236}">
                <a16:creationId xmlns:a16="http://schemas.microsoft.com/office/drawing/2014/main" id="{AAC3025F-DCD2-D380-0732-3E5F237BB121}"/>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871593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A0A1A-7923-4946-A420-7ECC09D5909E}"/>
              </a:ext>
            </a:extLst>
          </p:cNvPr>
          <p:cNvSpPr>
            <a:spLocks noGrp="1"/>
          </p:cNvSpPr>
          <p:nvPr>
            <p:ph type="title"/>
          </p:nvPr>
        </p:nvSpPr>
        <p:spPr/>
        <p:txBody>
          <a:bodyPr/>
          <a:lstStyle/>
          <a:p>
            <a:r>
              <a:rPr lang="en-GB" dirty="0"/>
              <a:t>Avoiding spoken language </a:t>
            </a:r>
          </a:p>
        </p:txBody>
      </p:sp>
      <p:sp>
        <p:nvSpPr>
          <p:cNvPr id="3" name="Content Placeholder 2">
            <a:extLst>
              <a:ext uri="{FF2B5EF4-FFF2-40B4-BE49-F238E27FC236}">
                <a16:creationId xmlns:a16="http://schemas.microsoft.com/office/drawing/2014/main" id="{AD32CB4E-40BC-8850-6C81-FCEDBA7CBD03}"/>
              </a:ext>
            </a:extLst>
          </p:cNvPr>
          <p:cNvSpPr>
            <a:spLocks noGrp="1"/>
          </p:cNvSpPr>
          <p:nvPr>
            <p:ph idx="1"/>
          </p:nvPr>
        </p:nvSpPr>
        <p:spPr/>
        <p:txBody>
          <a:bodyPr>
            <a:normAutofit fontScale="92500" lnSpcReduction="10000"/>
          </a:bodyPr>
          <a:lstStyle/>
          <a:p>
            <a:r>
              <a:rPr lang="en-GB" dirty="0"/>
              <a:t>Use connecting words which are more formal than when speaking</a:t>
            </a:r>
          </a:p>
          <a:p>
            <a:pPr marL="0" indent="0">
              <a:buNone/>
            </a:pPr>
            <a:endParaRPr lang="en-GB" dirty="0"/>
          </a:p>
          <a:p>
            <a:pPr marL="0" indent="0">
              <a:buNone/>
            </a:pPr>
            <a:r>
              <a:rPr lang="en-GB" i="1" dirty="0"/>
              <a:t>Plus, … =&gt; In addition, ... / Moreover, … </a:t>
            </a:r>
          </a:p>
          <a:p>
            <a:pPr marL="0" indent="0">
              <a:buNone/>
            </a:pPr>
            <a:endParaRPr lang="en-GB" i="1" dirty="0"/>
          </a:p>
          <a:p>
            <a:pPr marL="0" indent="0">
              <a:buNone/>
            </a:pPr>
            <a:r>
              <a:rPr lang="en-GB" i="1" dirty="0"/>
              <a:t>So =&gt; Therefore, … / Thus, …</a:t>
            </a:r>
          </a:p>
          <a:p>
            <a:pPr marL="0" indent="0">
              <a:buNone/>
            </a:pPr>
            <a:endParaRPr lang="en-GB" i="1" dirty="0"/>
          </a:p>
          <a:p>
            <a:pPr marL="0" indent="0">
              <a:buNone/>
            </a:pPr>
            <a:r>
              <a:rPr lang="en-GB" i="1" dirty="0"/>
              <a:t>And =&gt; Moreover, … / Furthermore, … (rare – use only once or twice in the same paper)</a:t>
            </a:r>
          </a:p>
          <a:p>
            <a:pPr marL="0" indent="0">
              <a:buNone/>
            </a:pPr>
            <a:endParaRPr lang="en-GB" dirty="0"/>
          </a:p>
          <a:p>
            <a:r>
              <a:rPr lang="en-GB" dirty="0"/>
              <a:t>Therefore is most often used in </a:t>
            </a:r>
            <a:r>
              <a:rPr lang="en-GB" dirty="0" err="1"/>
              <a:t>midposition</a:t>
            </a:r>
            <a:r>
              <a:rPr lang="en-GB" dirty="0"/>
              <a:t> (between the subject and the verb or between the auxiliary [if there is one] and the verb) or between the verb and a that clause.</a:t>
            </a:r>
          </a:p>
          <a:p>
            <a:endParaRPr lang="en-GB" dirty="0"/>
          </a:p>
          <a:p>
            <a:endParaRPr lang="en-GB" dirty="0"/>
          </a:p>
        </p:txBody>
      </p:sp>
    </p:spTree>
    <p:extLst>
      <p:ext uri="{BB962C8B-B14F-4D97-AF65-F5344CB8AC3E}">
        <p14:creationId xmlns:p14="http://schemas.microsoft.com/office/powerpoint/2010/main" val="385638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4970E6-AA2A-6C13-D2ED-7590A85F0929}"/>
              </a:ext>
            </a:extLst>
          </p:cNvPr>
          <p:cNvSpPr>
            <a:spLocks noGrp="1"/>
          </p:cNvSpPr>
          <p:nvPr>
            <p:ph idx="1"/>
          </p:nvPr>
        </p:nvSpPr>
        <p:spPr>
          <a:xfrm>
            <a:off x="1069848" y="528320"/>
            <a:ext cx="10058400" cy="5643880"/>
          </a:xfrm>
        </p:spPr>
        <p:txBody>
          <a:bodyPr>
            <a:normAutofit fontScale="92500"/>
          </a:bodyPr>
          <a:lstStyle/>
          <a:p>
            <a:r>
              <a:rPr lang="en-GB" dirty="0"/>
              <a:t>Therefore is most often used in </a:t>
            </a:r>
            <a:r>
              <a:rPr lang="en-GB" dirty="0" err="1"/>
              <a:t>midposition</a:t>
            </a:r>
            <a:r>
              <a:rPr lang="en-GB" dirty="0"/>
              <a:t> (between the subject and the verb or between the auxiliary [if there is one] and the verb):</a:t>
            </a:r>
          </a:p>
          <a:p>
            <a:endParaRPr lang="en-GB" dirty="0"/>
          </a:p>
          <a:p>
            <a:pPr marL="0" indent="0">
              <a:buNone/>
            </a:pPr>
            <a:r>
              <a:rPr lang="en-GB" i="1" dirty="0"/>
              <a:t>There is still much to discuss. We shall, therefore, return to this item at our next meeting.</a:t>
            </a:r>
          </a:p>
          <a:p>
            <a:pPr marL="0" indent="0">
              <a:buNone/>
            </a:pPr>
            <a:r>
              <a:rPr lang="en-GB" i="1" dirty="0"/>
              <a:t>She already had a lot of experience and therefore seemed the best candidate for the job.</a:t>
            </a:r>
          </a:p>
          <a:p>
            <a:pPr marL="0" indent="0">
              <a:buNone/>
            </a:pPr>
            <a:endParaRPr lang="en-GB" i="1" dirty="0"/>
          </a:p>
          <a:p>
            <a:r>
              <a:rPr lang="en-GB" dirty="0"/>
              <a:t>or between the verb and the object (most often a that clause):</a:t>
            </a:r>
          </a:p>
          <a:p>
            <a:endParaRPr lang="en-GB" dirty="0"/>
          </a:p>
          <a:p>
            <a:pPr marL="0" indent="0">
              <a:buNone/>
            </a:pPr>
            <a:r>
              <a:rPr lang="en-GB" i="1" dirty="0"/>
              <a:t>He's only 17 and therefore not eligible to vote.</a:t>
            </a:r>
          </a:p>
          <a:p>
            <a:pPr marL="0" indent="0">
              <a:buNone/>
            </a:pPr>
            <a:r>
              <a:rPr lang="en-GB" i="1" dirty="0"/>
              <a:t>Progress so far has been very good. We are, therefore, confident that the work will be completed on time.</a:t>
            </a:r>
          </a:p>
          <a:p>
            <a:pPr marL="0" indent="0">
              <a:buNone/>
            </a:pPr>
            <a:r>
              <a:rPr lang="en-GB" i="1" dirty="0"/>
              <a:t>Today’s children eat more junk food and get less exercise than previous generations of children. It is not surprising, therefore, that rates of childhood obesity are on the increase.</a:t>
            </a:r>
          </a:p>
          <a:p>
            <a:pPr marL="0" indent="0">
              <a:buNone/>
            </a:pPr>
            <a:r>
              <a:rPr lang="en-GB" i="1" dirty="0"/>
              <a:t>Children who grow up on a diet of junk food find it difficult to change this habit later in life. It is essential, therefore, that parents encourage healthy eating from an early age.</a:t>
            </a:r>
          </a:p>
          <a:p>
            <a:endParaRPr lang="en-GB" dirty="0"/>
          </a:p>
        </p:txBody>
      </p:sp>
    </p:spTree>
    <p:extLst>
      <p:ext uri="{BB962C8B-B14F-4D97-AF65-F5344CB8AC3E}">
        <p14:creationId xmlns:p14="http://schemas.microsoft.com/office/powerpoint/2010/main" val="4124477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079B5-2D06-E44B-B79A-8716488CAB8A}"/>
              </a:ext>
            </a:extLst>
          </p:cNvPr>
          <p:cNvSpPr>
            <a:spLocks noGrp="1"/>
          </p:cNvSpPr>
          <p:nvPr>
            <p:ph type="title"/>
          </p:nvPr>
        </p:nvSpPr>
        <p:spPr/>
        <p:txBody>
          <a:bodyPr/>
          <a:lstStyle/>
          <a:p>
            <a:r>
              <a:rPr lang="en-GB" dirty="0"/>
              <a:t>Words and phrases to avoid in academic English </a:t>
            </a:r>
          </a:p>
        </p:txBody>
      </p:sp>
      <p:sp>
        <p:nvSpPr>
          <p:cNvPr id="3" name="Content Placeholder 2">
            <a:extLst>
              <a:ext uri="{FF2B5EF4-FFF2-40B4-BE49-F238E27FC236}">
                <a16:creationId xmlns:a16="http://schemas.microsoft.com/office/drawing/2014/main" id="{C623AFE8-4185-D697-F0C8-B7D45E3C63B4}"/>
              </a:ext>
            </a:extLst>
          </p:cNvPr>
          <p:cNvSpPr>
            <a:spLocks noGrp="1"/>
          </p:cNvSpPr>
          <p:nvPr>
            <p:ph idx="1"/>
          </p:nvPr>
        </p:nvSpPr>
        <p:spPr/>
        <p:txBody>
          <a:bodyPr>
            <a:normAutofit lnSpcReduction="10000"/>
          </a:bodyPr>
          <a:lstStyle/>
          <a:p>
            <a:r>
              <a:rPr lang="en-GB" dirty="0"/>
              <a:t>A lot of, lots of, plenty of, </a:t>
            </a:r>
            <a:r>
              <a:rPr lang="en-GB" dirty="0" err="1"/>
              <a:t>sorta</a:t>
            </a:r>
            <a:r>
              <a:rPr lang="en-GB" dirty="0"/>
              <a:t>, </a:t>
            </a:r>
            <a:r>
              <a:rPr lang="en-GB" dirty="0" err="1"/>
              <a:t>wanna</a:t>
            </a:r>
            <a:r>
              <a:rPr lang="en-GB" dirty="0"/>
              <a:t>, </a:t>
            </a:r>
            <a:r>
              <a:rPr lang="en-GB" dirty="0" err="1"/>
              <a:t>gotta</a:t>
            </a:r>
            <a:r>
              <a:rPr lang="en-GB" dirty="0"/>
              <a:t> (see previous lesson)…</a:t>
            </a:r>
          </a:p>
          <a:p>
            <a:r>
              <a:rPr lang="en-GB" dirty="0"/>
              <a:t>Words that connote affection: tiny, little (as in a little child)</a:t>
            </a:r>
          </a:p>
          <a:p>
            <a:r>
              <a:rPr lang="en-GB" dirty="0"/>
              <a:t>Words that are not specific enough: big, important. Find synonyms that work in context.</a:t>
            </a:r>
          </a:p>
          <a:p>
            <a:pPr marL="0" indent="0">
              <a:buNone/>
            </a:pPr>
            <a:r>
              <a:rPr lang="en-GB" i="1" dirty="0"/>
              <a:t>A big hat = a large hat</a:t>
            </a:r>
          </a:p>
          <a:p>
            <a:pPr marL="0" indent="0">
              <a:buNone/>
            </a:pPr>
            <a:r>
              <a:rPr lang="en-GB" i="1" dirty="0"/>
              <a:t>An important issue = a major issue</a:t>
            </a:r>
          </a:p>
          <a:p>
            <a:pPr marL="0" indent="0">
              <a:buNone/>
            </a:pPr>
            <a:r>
              <a:rPr lang="en-GB" i="1" dirty="0"/>
              <a:t>An important person = a prominent figure</a:t>
            </a:r>
          </a:p>
          <a:p>
            <a:r>
              <a:rPr lang="en-GB" dirty="0"/>
              <a:t>The verb get, both as a dynamic verb (</a:t>
            </a:r>
            <a:r>
              <a:rPr lang="en-GB" dirty="0" err="1"/>
              <a:t>verbe</a:t>
            </a:r>
            <a:r>
              <a:rPr lang="en-GB" dirty="0"/>
              <a:t> </a:t>
            </a:r>
            <a:r>
              <a:rPr lang="en-GB" dirty="0" err="1"/>
              <a:t>dynamique</a:t>
            </a:r>
            <a:r>
              <a:rPr lang="en-GB" dirty="0"/>
              <a:t>) and as a stative verb (</a:t>
            </a:r>
            <a:r>
              <a:rPr lang="en-GB" dirty="0" err="1"/>
              <a:t>verbe</a:t>
            </a:r>
            <a:r>
              <a:rPr lang="en-GB" dirty="0"/>
              <a:t> d’état). Find synonyms that work in context.</a:t>
            </a:r>
          </a:p>
          <a:p>
            <a:pPr marL="0" indent="0">
              <a:buNone/>
            </a:pPr>
            <a:r>
              <a:rPr lang="en-GB" i="1" dirty="0"/>
              <a:t>to get tired = to become tired</a:t>
            </a:r>
          </a:p>
          <a:p>
            <a:pPr marL="0" indent="0">
              <a:buNone/>
            </a:pPr>
            <a:r>
              <a:rPr lang="en-GB" i="1" dirty="0"/>
              <a:t>You can also get information from their website. = obtain</a:t>
            </a:r>
          </a:p>
          <a:p>
            <a:endParaRPr lang="en-GB" dirty="0"/>
          </a:p>
        </p:txBody>
      </p:sp>
    </p:spTree>
    <p:extLst>
      <p:ext uri="{BB962C8B-B14F-4D97-AF65-F5344CB8AC3E}">
        <p14:creationId xmlns:p14="http://schemas.microsoft.com/office/powerpoint/2010/main" val="656586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A65472-C2AB-421A-3884-915EAB806C2D}"/>
              </a:ext>
            </a:extLst>
          </p:cNvPr>
          <p:cNvSpPr>
            <a:spLocks noGrp="1"/>
          </p:cNvSpPr>
          <p:nvPr>
            <p:ph idx="1"/>
          </p:nvPr>
        </p:nvSpPr>
        <p:spPr>
          <a:xfrm>
            <a:off x="1069848" y="538480"/>
            <a:ext cx="10058400" cy="5633720"/>
          </a:xfrm>
        </p:spPr>
        <p:txBody>
          <a:bodyPr>
            <a:normAutofit lnSpcReduction="10000"/>
          </a:bodyPr>
          <a:lstStyle/>
          <a:p>
            <a:r>
              <a:rPr lang="en-GB" dirty="0"/>
              <a:t>You: it sounds informal to address your reader (gives the impression the reader is your friend) =&gt; </a:t>
            </a:r>
            <a:r>
              <a:rPr lang="en-GB" dirty="0" err="1"/>
              <a:t>favor</a:t>
            </a:r>
            <a:r>
              <a:rPr lang="en-GB" dirty="0"/>
              <a:t> passive or impersonal structures or use one.</a:t>
            </a:r>
          </a:p>
          <a:p>
            <a:pPr marL="0" indent="0">
              <a:buNone/>
            </a:pPr>
            <a:endParaRPr lang="en-GB" dirty="0"/>
          </a:p>
          <a:p>
            <a:pPr marL="0" indent="0">
              <a:buNone/>
            </a:pPr>
            <a:r>
              <a:rPr lang="en-GB" i="1" dirty="0"/>
              <a:t>If you forget your sunscreen you will get burned and it is painful =&gt; forgetting to put on sunscreen will lead to painful sunburn</a:t>
            </a:r>
          </a:p>
          <a:p>
            <a:pPr marL="0" indent="0">
              <a:buNone/>
            </a:pPr>
            <a:endParaRPr lang="en-GB" i="1" dirty="0"/>
          </a:p>
          <a:p>
            <a:pPr marL="0" indent="0">
              <a:buNone/>
            </a:pPr>
            <a:r>
              <a:rPr lang="en-GB" i="1" dirty="0"/>
              <a:t>You may be the only one with a coat on your vacation but you will be protected from the sun. =&gt; avoid this kind of sentences (an academic paper is not a newspaper article) =&gt; Wearing a coat on vacation might attract ridicule [= </a:t>
            </a:r>
            <a:r>
              <a:rPr lang="en-GB" i="1" dirty="0" err="1"/>
              <a:t>attirer</a:t>
            </a:r>
            <a:r>
              <a:rPr lang="en-GB" i="1" dirty="0"/>
              <a:t> les </a:t>
            </a:r>
            <a:r>
              <a:rPr lang="en-GB" i="1" dirty="0" err="1"/>
              <a:t>moqueries</a:t>
            </a:r>
            <a:r>
              <a:rPr lang="en-GB" i="1" dirty="0"/>
              <a:t>] but it provides effective protection from the sun.</a:t>
            </a:r>
          </a:p>
          <a:p>
            <a:pPr marL="0" indent="0">
              <a:buNone/>
            </a:pPr>
            <a:endParaRPr lang="en-GB" i="1" dirty="0"/>
          </a:p>
          <a:p>
            <a:pPr marL="0" indent="0">
              <a:buNone/>
            </a:pPr>
            <a:r>
              <a:rPr lang="en-GB" i="1" dirty="0"/>
              <a:t>You may also be asking yourself how people handle the heat =&gt; One may also ask oneself how people handle the heat.</a:t>
            </a:r>
          </a:p>
          <a:p>
            <a:pPr marL="0" indent="0">
              <a:buNone/>
            </a:pPr>
            <a:endParaRPr lang="en-GB" dirty="0"/>
          </a:p>
          <a:p>
            <a:pPr marL="0" indent="0">
              <a:buNone/>
            </a:pPr>
            <a:r>
              <a:rPr lang="en-GB" dirty="0"/>
              <a:t>* One has become gradually more obsolete even in academic English – use we if possible</a:t>
            </a:r>
          </a:p>
          <a:p>
            <a:endParaRPr lang="en-GB" dirty="0"/>
          </a:p>
        </p:txBody>
      </p:sp>
    </p:spTree>
    <p:extLst>
      <p:ext uri="{BB962C8B-B14F-4D97-AF65-F5344CB8AC3E}">
        <p14:creationId xmlns:p14="http://schemas.microsoft.com/office/powerpoint/2010/main" val="1117642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927E-DCBC-7056-2769-90532FEAB3BD}"/>
              </a:ext>
            </a:extLst>
          </p:cNvPr>
          <p:cNvSpPr>
            <a:spLocks noGrp="1"/>
          </p:cNvSpPr>
          <p:nvPr>
            <p:ph type="title"/>
          </p:nvPr>
        </p:nvSpPr>
        <p:spPr/>
        <p:txBody>
          <a:bodyPr/>
          <a:lstStyle/>
          <a:p>
            <a:r>
              <a:rPr lang="en-GB" dirty="0"/>
              <a:t>And Finally!</a:t>
            </a:r>
          </a:p>
        </p:txBody>
      </p:sp>
      <p:sp>
        <p:nvSpPr>
          <p:cNvPr id="3" name="Content Placeholder 2">
            <a:extLst>
              <a:ext uri="{FF2B5EF4-FFF2-40B4-BE49-F238E27FC236}">
                <a16:creationId xmlns:a16="http://schemas.microsoft.com/office/drawing/2014/main" id="{959D972B-E186-6B2E-F66E-216E5233AE2B}"/>
              </a:ext>
            </a:extLst>
          </p:cNvPr>
          <p:cNvSpPr>
            <a:spLocks noGrp="1"/>
          </p:cNvSpPr>
          <p:nvPr>
            <p:ph idx="1"/>
          </p:nvPr>
        </p:nvSpPr>
        <p:spPr/>
        <p:txBody>
          <a:bodyPr>
            <a:normAutofit/>
          </a:bodyPr>
          <a:lstStyle/>
          <a:p>
            <a:pPr>
              <a:buFont typeface="Arial" panose="020B0604020202020204" pitchFamily="34" charset="0"/>
              <a:buChar char="•"/>
            </a:pPr>
            <a:r>
              <a:rPr lang="en-GB" dirty="0">
                <a:solidFill>
                  <a:srgbClr val="000000"/>
                </a:solidFill>
                <a:effectLst/>
              </a:rPr>
              <a:t>Do not use </a:t>
            </a:r>
            <a:r>
              <a:rPr lang="en-GB" b="1" i="1" dirty="0">
                <a:solidFill>
                  <a:srgbClr val="000000"/>
                </a:solidFill>
                <a:effectLst/>
              </a:rPr>
              <a:t>we can</a:t>
            </a:r>
            <a:r>
              <a:rPr lang="en-GB" dirty="0">
                <a:solidFill>
                  <a:srgbClr val="000000"/>
                </a:solidFill>
                <a:effectLst/>
              </a:rPr>
              <a:t> =&gt; typically French + useless</a:t>
            </a:r>
            <a:endParaRPr lang="en-GB" dirty="0">
              <a:effectLst/>
            </a:endParaRPr>
          </a:p>
          <a:p>
            <a:pPr>
              <a:buFont typeface="Arial" panose="020B0604020202020204" pitchFamily="34" charset="0"/>
              <a:buChar char="•"/>
            </a:pPr>
            <a:r>
              <a:rPr lang="en-GB" strike="sngStrike" dirty="0">
                <a:solidFill>
                  <a:srgbClr val="000000"/>
                </a:solidFill>
                <a:effectLst/>
              </a:rPr>
              <a:t>we can note that</a:t>
            </a:r>
            <a:r>
              <a:rPr lang="en-GB" dirty="0">
                <a:solidFill>
                  <a:srgbClr val="000000"/>
                </a:solidFill>
                <a:effectLst/>
              </a:rPr>
              <a:t> he is German</a:t>
            </a:r>
            <a:endParaRPr lang="en-GB" dirty="0">
              <a:effectLst/>
            </a:endParaRPr>
          </a:p>
          <a:p>
            <a:pPr>
              <a:buFont typeface="Arial" panose="020B0604020202020204" pitchFamily="34" charset="0"/>
              <a:buChar char="•"/>
            </a:pPr>
            <a:r>
              <a:rPr lang="en-GB" strike="sngStrike" dirty="0">
                <a:solidFill>
                  <a:srgbClr val="000000"/>
                </a:solidFill>
                <a:effectLst/>
              </a:rPr>
              <a:t>we can say that</a:t>
            </a:r>
            <a:r>
              <a:rPr lang="en-GB" dirty="0">
                <a:solidFill>
                  <a:srgbClr val="000000"/>
                </a:solidFill>
                <a:effectLst/>
              </a:rPr>
              <a:t> he makes an interesting use of </a:t>
            </a:r>
            <a:r>
              <a:rPr lang="en-GB" dirty="0" err="1">
                <a:solidFill>
                  <a:srgbClr val="000000"/>
                </a:solidFill>
                <a:effectLst/>
              </a:rPr>
              <a:t>colors</a:t>
            </a:r>
            <a:endParaRPr lang="en-GB" dirty="0">
              <a:effectLst/>
            </a:endParaRPr>
          </a:p>
          <a:p>
            <a:pPr>
              <a:buFont typeface="Arial" panose="020B0604020202020204" pitchFamily="34" charset="0"/>
              <a:buChar char="•"/>
            </a:pPr>
            <a:r>
              <a:rPr lang="en-GB" strike="sngStrike" dirty="0">
                <a:solidFill>
                  <a:srgbClr val="000000"/>
                </a:solidFill>
                <a:effectLst/>
              </a:rPr>
              <a:t>we can notice that</a:t>
            </a:r>
            <a:r>
              <a:rPr lang="en-GB" dirty="0">
                <a:solidFill>
                  <a:srgbClr val="000000"/>
                </a:solidFill>
                <a:effectLst/>
              </a:rPr>
              <a:t> the man wears a hat.</a:t>
            </a:r>
            <a:endParaRPr lang="en-GB" dirty="0">
              <a:effectLst/>
            </a:endParaRPr>
          </a:p>
          <a:p>
            <a:pPr>
              <a:buFont typeface="Arial" panose="020B0604020202020204" pitchFamily="34" charset="0"/>
              <a:buChar char="•"/>
            </a:pPr>
            <a:r>
              <a:rPr lang="en-GB" strike="sngStrike" dirty="0">
                <a:solidFill>
                  <a:srgbClr val="000000"/>
                </a:solidFill>
                <a:effectLst/>
              </a:rPr>
              <a:t>we can notice some repetitions </a:t>
            </a:r>
            <a:r>
              <a:rPr lang="en-GB" dirty="0">
                <a:solidFill>
                  <a:srgbClr val="000000"/>
                </a:solidFill>
                <a:effectLst/>
              </a:rPr>
              <a:t>=&gt; there are a few repetitions</a:t>
            </a:r>
          </a:p>
          <a:p>
            <a:pPr>
              <a:buFont typeface="Arial" panose="020B0604020202020204" pitchFamily="34" charset="0"/>
              <a:buChar char="•"/>
            </a:pPr>
            <a:endParaRPr lang="en-GB" dirty="0">
              <a:solidFill>
                <a:srgbClr val="000000"/>
              </a:solidFill>
            </a:endParaRPr>
          </a:p>
          <a:p>
            <a:pPr>
              <a:buFont typeface="Arial" panose="020B0604020202020204" pitchFamily="34" charset="0"/>
              <a:buChar char="•"/>
            </a:pPr>
            <a:r>
              <a:rPr lang="en-GB" dirty="0">
                <a:solidFill>
                  <a:srgbClr val="000000"/>
                </a:solidFill>
                <a:effectLst/>
              </a:rPr>
              <a:t>In the same way, avoid saying “the fact of”: </a:t>
            </a:r>
          </a:p>
          <a:p>
            <a:pPr>
              <a:buFont typeface="Arial" panose="020B0604020202020204" pitchFamily="34" charset="0"/>
              <a:buChar char="•"/>
            </a:pPr>
            <a:endParaRPr lang="en-GB" dirty="0">
              <a:solidFill>
                <a:srgbClr val="000000"/>
              </a:solidFill>
            </a:endParaRPr>
          </a:p>
          <a:p>
            <a:pPr>
              <a:buFont typeface="Arial" panose="020B0604020202020204" pitchFamily="34" charset="0"/>
              <a:buChar char="•"/>
            </a:pPr>
            <a:r>
              <a:rPr lang="en-GB" dirty="0">
                <a:solidFill>
                  <a:srgbClr val="000000"/>
                </a:solidFill>
              </a:rPr>
              <a:t>I am late, </a:t>
            </a:r>
            <a:r>
              <a:rPr lang="en-GB" strike="sngStrike" dirty="0">
                <a:solidFill>
                  <a:srgbClr val="000000"/>
                </a:solidFill>
              </a:rPr>
              <a:t>due to the fact of</a:t>
            </a:r>
            <a:r>
              <a:rPr lang="en-GB" dirty="0">
                <a:solidFill>
                  <a:srgbClr val="000000"/>
                </a:solidFill>
              </a:rPr>
              <a:t> </a:t>
            </a:r>
            <a:r>
              <a:rPr lang="en-GB" dirty="0">
                <a:solidFill>
                  <a:srgbClr val="000000"/>
                </a:solidFill>
                <a:sym typeface="Wingdings" panose="05000000000000000000" pitchFamily="2" charset="2"/>
              </a:rPr>
              <a:t> because </a:t>
            </a:r>
            <a:endParaRPr lang="en-GB" dirty="0">
              <a:effectLst/>
            </a:endParaRPr>
          </a:p>
          <a:p>
            <a:endParaRPr lang="en-GB" dirty="0"/>
          </a:p>
        </p:txBody>
      </p:sp>
    </p:spTree>
    <p:extLst>
      <p:ext uri="{BB962C8B-B14F-4D97-AF65-F5344CB8AC3E}">
        <p14:creationId xmlns:p14="http://schemas.microsoft.com/office/powerpoint/2010/main" val="2169916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95D17-3B07-5D88-86B5-0A5E040F88F5}"/>
              </a:ext>
            </a:extLst>
          </p:cNvPr>
          <p:cNvSpPr>
            <a:spLocks noGrp="1"/>
          </p:cNvSpPr>
          <p:nvPr>
            <p:ph type="title"/>
          </p:nvPr>
        </p:nvSpPr>
        <p:spPr>
          <a:xfrm>
            <a:off x="518160" y="193040"/>
            <a:ext cx="11247120" cy="355600"/>
          </a:xfrm>
        </p:spPr>
        <p:txBody>
          <a:bodyPr>
            <a:normAutofit fontScale="90000"/>
          </a:bodyPr>
          <a:lstStyle/>
          <a:p>
            <a:r>
              <a:rPr lang="en-GB" sz="2500" dirty="0"/>
              <a:t>Turn the following sentences into academic English – change as many words as possible </a:t>
            </a:r>
          </a:p>
        </p:txBody>
      </p:sp>
      <p:sp>
        <p:nvSpPr>
          <p:cNvPr id="3" name="Content Placeholder 2">
            <a:extLst>
              <a:ext uri="{FF2B5EF4-FFF2-40B4-BE49-F238E27FC236}">
                <a16:creationId xmlns:a16="http://schemas.microsoft.com/office/drawing/2014/main" id="{4F18BB4F-8AE2-9E43-2BB9-D598026A0128}"/>
              </a:ext>
            </a:extLst>
          </p:cNvPr>
          <p:cNvSpPr>
            <a:spLocks noGrp="1"/>
          </p:cNvSpPr>
          <p:nvPr>
            <p:ph idx="1"/>
          </p:nvPr>
        </p:nvSpPr>
        <p:spPr>
          <a:xfrm>
            <a:off x="325120" y="751840"/>
            <a:ext cx="11592560" cy="5913120"/>
          </a:xfrm>
        </p:spPr>
        <p:txBody>
          <a:bodyPr>
            <a:normAutofit/>
          </a:bodyPr>
          <a:lstStyle/>
          <a:p>
            <a:r>
              <a:rPr lang="en-GB" sz="2200" dirty="0"/>
              <a:t>1. A lot of students can’t cope with their heavy exam schedule.</a:t>
            </a:r>
          </a:p>
          <a:p>
            <a:r>
              <a:rPr lang="en-GB" sz="2200" dirty="0"/>
              <a:t>2. We shouldn’t think that.</a:t>
            </a:r>
          </a:p>
          <a:p>
            <a:r>
              <a:rPr lang="en-GB" sz="2200" dirty="0"/>
              <a:t>3. He said that lots of politicians are corrupt.</a:t>
            </a:r>
          </a:p>
          <a:p>
            <a:r>
              <a:rPr lang="en-GB" sz="2200" dirty="0"/>
              <a:t>4. A lot of paperwork could be saved but they won’t change their procedures.</a:t>
            </a:r>
          </a:p>
          <a:p>
            <a:r>
              <a:rPr lang="en-GB" sz="2200" dirty="0"/>
              <a:t>5. There’s a water crisis in this country. Also, we can note that there are food shortages in some places, which doesn’t help.</a:t>
            </a:r>
          </a:p>
          <a:p>
            <a:r>
              <a:rPr lang="en-GB" sz="2200" dirty="0"/>
              <a:t>6. The Secretary of State didn’t </a:t>
            </a:r>
            <a:r>
              <a:rPr lang="en-GB" sz="2200" dirty="0" err="1"/>
              <a:t>wanna</a:t>
            </a:r>
            <a:r>
              <a:rPr lang="en-GB" sz="2200" dirty="0"/>
              <a:t> say that the United States was helping the rebels. So she declared that the weapons had been smuggled in the country by an independent militia.</a:t>
            </a:r>
          </a:p>
          <a:p>
            <a:r>
              <a:rPr lang="en-GB" sz="2200" dirty="0"/>
              <a:t>7. He </a:t>
            </a:r>
            <a:r>
              <a:rPr lang="en-GB" sz="2200" dirty="0" err="1"/>
              <a:t>kinda</a:t>
            </a:r>
            <a:r>
              <a:rPr lang="en-GB" sz="2200" dirty="0"/>
              <a:t> expresses his emotions through metaphors.</a:t>
            </a:r>
          </a:p>
          <a:p>
            <a:r>
              <a:rPr lang="en-GB" sz="2200" dirty="0"/>
              <a:t>8. Her tone’s </a:t>
            </a:r>
            <a:r>
              <a:rPr lang="en-GB" sz="2200" dirty="0" err="1"/>
              <a:t>kinda</a:t>
            </a:r>
            <a:r>
              <a:rPr lang="en-GB" sz="2200" dirty="0"/>
              <a:t> aggressive when she simply answers him “what?” (l. 2).</a:t>
            </a:r>
          </a:p>
          <a:p>
            <a:r>
              <a:rPr lang="en-GB" sz="2200" dirty="0"/>
              <a:t>9. Maybe the metaphor of light is meant to suggest hope in this paragraph. But we can see that light can also stand for the flames of hell in the following paragraph. So we shouldn’t automatically associate the sun with optimism in the passage and ought to </a:t>
            </a:r>
            <a:r>
              <a:rPr lang="en-GB" sz="2200" dirty="0" err="1"/>
              <a:t>analyze</a:t>
            </a:r>
            <a:r>
              <a:rPr lang="en-GB" sz="2200" dirty="0"/>
              <a:t> each example individually.</a:t>
            </a:r>
          </a:p>
          <a:p>
            <a:endParaRPr lang="en-GB" sz="2200" dirty="0"/>
          </a:p>
        </p:txBody>
      </p:sp>
    </p:spTree>
    <p:extLst>
      <p:ext uri="{BB962C8B-B14F-4D97-AF65-F5344CB8AC3E}">
        <p14:creationId xmlns:p14="http://schemas.microsoft.com/office/powerpoint/2010/main" val="10044059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472</TotalTime>
  <Words>1964</Words>
  <Application>Microsoft Office PowerPoint</Application>
  <PresentationFormat>Widescreen</PresentationFormat>
  <Paragraphs>151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Rockwell</vt:lpstr>
      <vt:lpstr>Rockwell Condensed</vt:lpstr>
      <vt:lpstr>Wingdings</vt:lpstr>
      <vt:lpstr>Wood Type</vt:lpstr>
      <vt:lpstr>L2 LCE  Expression Vocabulaire  EC 211 (Gr1 &amp; Gr3)</vt:lpstr>
      <vt:lpstr>Next assessment: Due 21/11/22 </vt:lpstr>
      <vt:lpstr>Academic English 2</vt:lpstr>
      <vt:lpstr>Avoiding spoken language </vt:lpstr>
      <vt:lpstr>PowerPoint Presentation</vt:lpstr>
      <vt:lpstr>Words and phrases to avoid in academic English </vt:lpstr>
      <vt:lpstr>PowerPoint Presentation</vt:lpstr>
      <vt:lpstr>And Finally!</vt:lpstr>
      <vt:lpstr>Turn the following sentences into academic English – change as many words as possible </vt:lpstr>
      <vt:lpstr>Turn the following sentences into academic English – change as many words as possible </vt:lpstr>
      <vt:lpstr>A few punctuation rules (not just academic English)</vt:lpstr>
      <vt:lpstr>PowerPoint Presentation</vt:lpstr>
      <vt:lpstr>PowerPoint Presentation</vt:lpstr>
      <vt:lpstr>Match the sentence halves to make an academic English collocation </vt:lpstr>
      <vt:lpstr>Using the collocations from the last exercise, complete the following sentences, changing the words as necessary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L2 LCE  Expression Vocabulaire  EC 211 (Gr1 &amp; Gr3)</dc:title>
  <dc:creator>Mathew Rickard</dc:creator>
  <cp:lastModifiedBy>Mathew Rickard</cp:lastModifiedBy>
  <cp:revision>10</cp:revision>
  <dcterms:created xsi:type="dcterms:W3CDTF">2022-09-25T14:42:15Z</dcterms:created>
  <dcterms:modified xsi:type="dcterms:W3CDTF">2022-11-13T13:38:15Z</dcterms:modified>
</cp:coreProperties>
</file>