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2E75-DBA7-4CA6-967A-84CF8F965DD7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43B7D30-34F7-432D-9BAC-8CAA1059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802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2E75-DBA7-4CA6-967A-84CF8F965DD7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7D30-34F7-432D-9BAC-8CAA1059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329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2E75-DBA7-4CA6-967A-84CF8F965DD7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7D30-34F7-432D-9BAC-8CAA1059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392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2E75-DBA7-4CA6-967A-84CF8F965DD7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7D30-34F7-432D-9BAC-8CAA1059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671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D0112E75-DBA7-4CA6-967A-84CF8F965DD7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43B7D30-34F7-432D-9BAC-8CAA1059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434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2E75-DBA7-4CA6-967A-84CF8F965DD7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7D30-34F7-432D-9BAC-8CAA1059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231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2E75-DBA7-4CA6-967A-84CF8F965DD7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7D30-34F7-432D-9BAC-8CAA1059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158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2E75-DBA7-4CA6-967A-84CF8F965DD7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7D30-34F7-432D-9BAC-8CAA1059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417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2E75-DBA7-4CA6-967A-84CF8F965DD7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7D30-34F7-432D-9BAC-8CAA1059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518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2E75-DBA7-4CA6-967A-84CF8F965DD7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7D30-34F7-432D-9BAC-8CAA1059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273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2E75-DBA7-4CA6-967A-84CF8F965DD7}" type="datetimeFigureOut">
              <a:rPr lang="en-GB" smtClean="0"/>
              <a:t>15/11/2022</a:t>
            </a:fld>
            <a:endParaRPr lang="en-GB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7D30-34F7-432D-9BAC-8CAA1059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00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D0112E75-DBA7-4CA6-967A-84CF8F965DD7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43B7D30-34F7-432D-9BAC-8CAA1059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638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thew.rickard@u-picardie.f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E2F3E-0701-F9A4-C15C-E0BAE4CC5B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8000" dirty="0"/>
              <a:t>L2 LCE </a:t>
            </a:r>
            <a:br>
              <a:rPr lang="en-GB" sz="8000" dirty="0"/>
            </a:br>
            <a:r>
              <a:rPr lang="en-GB" sz="8000" dirty="0"/>
              <a:t>Expression </a:t>
            </a:r>
            <a:r>
              <a:rPr lang="en-GB" sz="8000" dirty="0" err="1"/>
              <a:t>Vocabulaire</a:t>
            </a:r>
            <a:r>
              <a:rPr lang="en-GB" sz="8000" dirty="0"/>
              <a:t> </a:t>
            </a:r>
            <a:br>
              <a:rPr lang="en-GB" sz="8000" dirty="0"/>
            </a:br>
            <a:r>
              <a:rPr lang="en-GB" sz="8000" dirty="0"/>
              <a:t>EC 211 (Gr1 &amp; Gr3)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426BAD-1202-FAC1-4C48-9B6473193A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Week 10</a:t>
            </a:r>
          </a:p>
          <a:p>
            <a:r>
              <a:rPr lang="en-GB" dirty="0" err="1"/>
              <a:t>Enseignant</a:t>
            </a:r>
            <a:r>
              <a:rPr lang="en-GB" dirty="0"/>
              <a:t>: M. RICKARD </a:t>
            </a:r>
          </a:p>
          <a:p>
            <a:r>
              <a:rPr lang="en-GB" dirty="0">
                <a:hlinkClick r:id="rId2"/>
              </a:rPr>
              <a:t>mathew.rickard@u-picardie.fr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9536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F91F8-91FB-DB77-BD86-F33F1A513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403604"/>
            <a:ext cx="10058400" cy="4050792"/>
          </a:xfrm>
        </p:spPr>
        <p:txBody>
          <a:bodyPr/>
          <a:lstStyle/>
          <a:p>
            <a:r>
              <a:rPr lang="en-GB" dirty="0"/>
              <a:t>Across = idée </a:t>
            </a:r>
            <a:r>
              <a:rPr lang="en-GB" dirty="0" err="1"/>
              <a:t>d’aller</a:t>
            </a:r>
            <a:r>
              <a:rPr lang="en-GB" dirty="0"/>
              <a:t> d’un bord à </a:t>
            </a:r>
            <a:r>
              <a:rPr lang="en-GB" dirty="0" err="1"/>
              <a:t>l’autre</a:t>
            </a:r>
            <a:r>
              <a:rPr lang="en-GB" dirty="0"/>
              <a:t> </a:t>
            </a:r>
            <a:r>
              <a:rPr lang="en-GB" dirty="0" err="1"/>
              <a:t>d’une</a:t>
            </a:r>
            <a:r>
              <a:rPr lang="en-GB" dirty="0"/>
              <a:t> surface plane (</a:t>
            </a:r>
            <a:r>
              <a:rPr lang="en-GB" i="1" dirty="0"/>
              <a:t>I walked across the street, across the field / he flew across the ocean</a:t>
            </a:r>
            <a:r>
              <a:rPr lang="en-GB" dirty="0"/>
              <a:t>…) </a:t>
            </a:r>
          </a:p>
          <a:p>
            <a:r>
              <a:rPr lang="en-GB" dirty="0"/>
              <a:t>Through = idée de traverser un volume (</a:t>
            </a:r>
            <a:r>
              <a:rPr lang="en-GB" i="1" dirty="0"/>
              <a:t>they drove through a tunnel / hiked through the forest / walked through the door</a:t>
            </a:r>
            <a:r>
              <a:rPr lang="en-GB" dirty="0"/>
              <a:t>) </a:t>
            </a:r>
          </a:p>
          <a:p>
            <a:r>
              <a:rPr lang="en-GB" dirty="0"/>
              <a:t>Among = idée de se </a:t>
            </a:r>
            <a:r>
              <a:rPr lang="en-GB" dirty="0" err="1"/>
              <a:t>situer</a:t>
            </a:r>
            <a:r>
              <a:rPr lang="en-GB" dirty="0"/>
              <a:t> </a:t>
            </a:r>
            <a:r>
              <a:rPr lang="en-GB" dirty="0" err="1"/>
              <a:t>parmi</a:t>
            </a:r>
            <a:r>
              <a:rPr lang="en-GB" dirty="0"/>
              <a:t> </a:t>
            </a:r>
            <a:r>
              <a:rPr lang="en-GB" dirty="0" err="1"/>
              <a:t>une</a:t>
            </a:r>
            <a:r>
              <a:rPr lang="en-GB" dirty="0"/>
              <a:t> multitude (</a:t>
            </a:r>
            <a:r>
              <a:rPr lang="en-GB" i="1" dirty="0"/>
              <a:t>he was rushing among the crowd</a:t>
            </a:r>
            <a:r>
              <a:rPr lang="en-GB" dirty="0"/>
              <a:t>)</a:t>
            </a:r>
          </a:p>
          <a:p>
            <a:r>
              <a:rPr lang="en-GB" dirty="0"/>
              <a:t>Around = </a:t>
            </a:r>
          </a:p>
          <a:p>
            <a:pPr marL="457200" indent="-457200">
              <a:buAutoNum type="arabicPeriod"/>
            </a:pPr>
            <a:r>
              <a:rPr lang="en-GB" dirty="0"/>
              <a:t>idée de faire le tour (</a:t>
            </a:r>
            <a:r>
              <a:rPr lang="en-GB" i="1" dirty="0"/>
              <a:t>he ran around the stadium / walked around the corner</a:t>
            </a:r>
            <a:r>
              <a:rPr lang="en-GB" dirty="0"/>
              <a:t>) </a:t>
            </a:r>
          </a:p>
          <a:p>
            <a:pPr marL="457200" indent="-457200">
              <a:buAutoNum type="arabicPeriod"/>
            </a:pPr>
            <a:r>
              <a:rPr lang="en-GB" dirty="0"/>
              <a:t> (= about) idée de </a:t>
            </a:r>
            <a:r>
              <a:rPr lang="en-GB" dirty="0" err="1"/>
              <a:t>mouvement</a:t>
            </a:r>
            <a:r>
              <a:rPr lang="en-GB" dirty="0"/>
              <a:t> </a:t>
            </a:r>
            <a:r>
              <a:rPr lang="en-GB" dirty="0" err="1"/>
              <a:t>indéfini</a:t>
            </a:r>
            <a:r>
              <a:rPr lang="en-GB" dirty="0"/>
              <a:t>, de </a:t>
            </a:r>
            <a:r>
              <a:rPr lang="en-GB" dirty="0" err="1"/>
              <a:t>tourner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rond</a:t>
            </a:r>
            <a:r>
              <a:rPr lang="en-GB" dirty="0"/>
              <a:t> </a:t>
            </a:r>
            <a:r>
              <a:rPr lang="en-GB" dirty="0" err="1"/>
              <a:t>ou</a:t>
            </a:r>
            <a:r>
              <a:rPr lang="en-GB" dirty="0"/>
              <a:t> de </a:t>
            </a:r>
            <a:r>
              <a:rPr lang="en-GB" dirty="0" err="1"/>
              <a:t>traînasser</a:t>
            </a:r>
            <a:r>
              <a:rPr lang="en-GB" dirty="0"/>
              <a:t> (</a:t>
            </a:r>
            <a:r>
              <a:rPr lang="en-GB" i="1" dirty="0"/>
              <a:t>they strolled around/about the </a:t>
            </a:r>
            <a:r>
              <a:rPr lang="en-GB" i="1" dirty="0" err="1"/>
              <a:t>neighborhood</a:t>
            </a:r>
            <a:r>
              <a:rPr lang="en-GB" dirty="0"/>
              <a:t>) </a:t>
            </a:r>
          </a:p>
          <a:p>
            <a:r>
              <a:rPr lang="en-GB" dirty="0"/>
              <a:t>Along = idée </a:t>
            </a:r>
            <a:r>
              <a:rPr lang="en-GB" dirty="0" err="1"/>
              <a:t>d’aller</a:t>
            </a:r>
            <a:r>
              <a:rPr lang="en-GB" dirty="0"/>
              <a:t> le long de </a:t>
            </a:r>
            <a:r>
              <a:rPr lang="en-GB" dirty="0" err="1"/>
              <a:t>qch</a:t>
            </a:r>
            <a:r>
              <a:rPr lang="en-GB" dirty="0"/>
              <a:t> (</a:t>
            </a:r>
            <a:r>
              <a:rPr lang="en-GB" i="1" dirty="0"/>
              <a:t>we walked along the street, along the fence</a:t>
            </a:r>
            <a:r>
              <a:rPr lang="en-GB" dirty="0"/>
              <a:t>…)</a:t>
            </a:r>
          </a:p>
        </p:txBody>
      </p:sp>
    </p:spTree>
    <p:extLst>
      <p:ext uri="{BB962C8B-B14F-4D97-AF65-F5344CB8AC3E}">
        <p14:creationId xmlns:p14="http://schemas.microsoft.com/office/powerpoint/2010/main" val="557594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D6696-F387-46A5-D094-A60CADE67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731520"/>
            <a:ext cx="10058400" cy="5440680"/>
          </a:xfrm>
        </p:spPr>
        <p:txBody>
          <a:bodyPr>
            <a:normAutofit/>
          </a:bodyPr>
          <a:lstStyle/>
          <a:p>
            <a:r>
              <a:rPr lang="en-GB" sz="3000" dirty="0" err="1"/>
              <a:t>Notez</a:t>
            </a:r>
            <a:r>
              <a:rPr lang="en-GB" sz="3000" dirty="0"/>
              <a:t> que </a:t>
            </a:r>
            <a:r>
              <a:rPr lang="en-GB" sz="3000" dirty="0" err="1"/>
              <a:t>l’anglais</a:t>
            </a:r>
            <a:r>
              <a:rPr lang="en-GB" sz="3000" dirty="0"/>
              <a:t> </a:t>
            </a:r>
            <a:r>
              <a:rPr lang="en-GB" sz="3000" dirty="0" err="1"/>
              <a:t>n’utilise</a:t>
            </a:r>
            <a:r>
              <a:rPr lang="en-GB" sz="3000" dirty="0"/>
              <a:t> </a:t>
            </a:r>
            <a:r>
              <a:rPr lang="en-GB" sz="3000" dirty="0" err="1"/>
              <a:t>quasiment</a:t>
            </a:r>
            <a:r>
              <a:rPr lang="en-GB" sz="3000" dirty="0"/>
              <a:t> jamais les </a:t>
            </a:r>
            <a:r>
              <a:rPr lang="en-GB" sz="3000" dirty="0" err="1"/>
              <a:t>verbes</a:t>
            </a:r>
            <a:r>
              <a:rPr lang="en-GB" sz="3000" dirty="0"/>
              <a:t> enter et exit, qui </a:t>
            </a:r>
            <a:r>
              <a:rPr lang="en-GB" sz="3000" dirty="0" err="1"/>
              <a:t>sont</a:t>
            </a:r>
            <a:r>
              <a:rPr lang="en-GB" sz="3000" dirty="0"/>
              <a:t> très </a:t>
            </a:r>
            <a:r>
              <a:rPr lang="en-GB" sz="3000" dirty="0" err="1"/>
              <a:t>formels</a:t>
            </a:r>
            <a:r>
              <a:rPr lang="en-GB" sz="3000" dirty="0"/>
              <a:t> et </a:t>
            </a:r>
            <a:r>
              <a:rPr lang="en-GB" sz="3000" dirty="0" err="1"/>
              <a:t>abstraits</a:t>
            </a:r>
            <a:r>
              <a:rPr lang="en-GB" sz="3000" dirty="0"/>
              <a:t>. </a:t>
            </a:r>
          </a:p>
          <a:p>
            <a:r>
              <a:rPr lang="en-GB" sz="3000" dirty="0" err="1"/>
              <a:t>L’anglais</a:t>
            </a:r>
            <a:r>
              <a:rPr lang="en-GB" sz="3000" dirty="0"/>
              <a:t> </a:t>
            </a:r>
            <a:r>
              <a:rPr lang="en-GB" sz="3000" dirty="0" err="1"/>
              <a:t>préfère</a:t>
            </a:r>
            <a:r>
              <a:rPr lang="en-GB" sz="3000" dirty="0"/>
              <a:t> </a:t>
            </a:r>
            <a:r>
              <a:rPr lang="en-GB" sz="3000" dirty="0" err="1"/>
              <a:t>préciser</a:t>
            </a:r>
            <a:r>
              <a:rPr lang="en-GB" sz="3000" dirty="0"/>
              <a:t> le </a:t>
            </a:r>
            <a:r>
              <a:rPr lang="en-GB" sz="3000" dirty="0" err="1"/>
              <a:t>moyen</a:t>
            </a:r>
            <a:r>
              <a:rPr lang="en-GB" sz="3000" dirty="0"/>
              <a:t> </a:t>
            </a:r>
            <a:r>
              <a:rPr lang="en-GB" sz="3000" dirty="0" err="1"/>
              <a:t>utilisé</a:t>
            </a:r>
            <a:r>
              <a:rPr lang="en-GB" sz="3000" dirty="0"/>
              <a:t> pour </a:t>
            </a:r>
            <a:r>
              <a:rPr lang="en-GB" sz="3000" dirty="0" err="1"/>
              <a:t>entrer</a:t>
            </a:r>
            <a:r>
              <a:rPr lang="en-GB" sz="3000" dirty="0"/>
              <a:t> </a:t>
            </a:r>
            <a:r>
              <a:rPr lang="en-GB" sz="3000" dirty="0" err="1"/>
              <a:t>ou</a:t>
            </a:r>
            <a:r>
              <a:rPr lang="en-GB" sz="3000" dirty="0"/>
              <a:t> </a:t>
            </a:r>
            <a:r>
              <a:rPr lang="en-GB" sz="3000" dirty="0" err="1"/>
              <a:t>sortir</a:t>
            </a:r>
            <a:r>
              <a:rPr lang="en-GB" sz="3000" dirty="0"/>
              <a:t>. Si </a:t>
            </a:r>
            <a:r>
              <a:rPr lang="en-GB" sz="3000" dirty="0" err="1"/>
              <a:t>rien</a:t>
            </a:r>
            <a:r>
              <a:rPr lang="en-GB" sz="3000" dirty="0"/>
              <a:t> dans le </a:t>
            </a:r>
            <a:r>
              <a:rPr lang="en-GB" sz="3000" dirty="0" err="1"/>
              <a:t>contexte</a:t>
            </a:r>
            <a:r>
              <a:rPr lang="en-GB" sz="3000" dirty="0"/>
              <a:t> ne </a:t>
            </a:r>
            <a:r>
              <a:rPr lang="en-GB" sz="3000" dirty="0" err="1"/>
              <a:t>permet</a:t>
            </a:r>
            <a:r>
              <a:rPr lang="en-GB" sz="3000" dirty="0"/>
              <a:t> de </a:t>
            </a:r>
            <a:r>
              <a:rPr lang="en-GB" sz="3000" dirty="0" err="1"/>
              <a:t>préciser</a:t>
            </a:r>
            <a:r>
              <a:rPr lang="en-GB" sz="3000" dirty="0"/>
              <a:t> le type de démarche, </a:t>
            </a:r>
            <a:r>
              <a:rPr lang="en-GB" sz="3000" dirty="0" err="1"/>
              <a:t>optez</a:t>
            </a:r>
            <a:r>
              <a:rPr lang="en-GB" sz="3000" dirty="0"/>
              <a:t> pour </a:t>
            </a:r>
            <a:r>
              <a:rPr lang="en-GB" sz="3000" i="1" dirty="0"/>
              <a:t>walk</a:t>
            </a:r>
            <a:r>
              <a:rPr lang="en-GB" sz="3000" dirty="0"/>
              <a:t>. </a:t>
            </a:r>
          </a:p>
          <a:p>
            <a:pPr marL="0" indent="0">
              <a:buNone/>
            </a:pPr>
            <a:endParaRPr lang="en-GB" sz="3000" dirty="0"/>
          </a:p>
          <a:p>
            <a:pPr marL="0" indent="0">
              <a:buNone/>
            </a:pPr>
            <a:r>
              <a:rPr lang="en-GB" sz="3000" i="1" dirty="0"/>
              <a:t>She entered the room. (</a:t>
            </a:r>
            <a:r>
              <a:rPr lang="en-GB" sz="3000" i="1" dirty="0" err="1"/>
              <a:t>peu</a:t>
            </a:r>
            <a:r>
              <a:rPr lang="en-GB" sz="3000" i="1" dirty="0"/>
              <a:t> naturel) =&gt; She walked into the room. </a:t>
            </a:r>
          </a:p>
          <a:p>
            <a:pPr marL="0" indent="0">
              <a:buNone/>
            </a:pPr>
            <a:r>
              <a:rPr lang="en-GB" sz="3000" i="1" dirty="0"/>
              <a:t>He exited the building. (</a:t>
            </a:r>
            <a:r>
              <a:rPr lang="en-GB" sz="3000" i="1" dirty="0" err="1"/>
              <a:t>peu</a:t>
            </a:r>
            <a:r>
              <a:rPr lang="en-GB" sz="3000" i="1" dirty="0"/>
              <a:t> naturel) =&gt; He walked out of the building.</a:t>
            </a:r>
          </a:p>
        </p:txBody>
      </p:sp>
    </p:spTree>
    <p:extLst>
      <p:ext uri="{BB962C8B-B14F-4D97-AF65-F5344CB8AC3E}">
        <p14:creationId xmlns:p14="http://schemas.microsoft.com/office/powerpoint/2010/main" val="3433061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0181F-07C9-D32C-07D1-AC4A990CB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94640"/>
            <a:ext cx="10058400" cy="5247640"/>
          </a:xfrm>
        </p:spPr>
        <p:txBody>
          <a:bodyPr>
            <a:noAutofit/>
          </a:bodyPr>
          <a:lstStyle/>
          <a:p>
            <a:r>
              <a:rPr lang="en-GB" sz="3000" dirty="0" err="1"/>
              <a:t>En</a:t>
            </a:r>
            <a:r>
              <a:rPr lang="en-GB" sz="3000" dirty="0"/>
              <a:t> </a:t>
            </a:r>
            <a:r>
              <a:rPr lang="en-GB" sz="3000" dirty="0" err="1"/>
              <a:t>thème</a:t>
            </a:r>
            <a:r>
              <a:rPr lang="en-GB" sz="3000" dirty="0"/>
              <a:t> </a:t>
            </a:r>
            <a:r>
              <a:rPr lang="en-GB" sz="3000" dirty="0" err="1"/>
              <a:t>littéraire</a:t>
            </a:r>
            <a:r>
              <a:rPr lang="en-GB" sz="3000" dirty="0"/>
              <a:t>, </a:t>
            </a:r>
            <a:r>
              <a:rPr lang="en-GB" sz="3000" dirty="0" err="1"/>
              <a:t>essayez</a:t>
            </a:r>
            <a:r>
              <a:rPr lang="en-GB" sz="3000" dirty="0"/>
              <a:t> de </a:t>
            </a:r>
            <a:r>
              <a:rPr lang="en-GB" sz="3000" dirty="0" err="1"/>
              <a:t>toujours</a:t>
            </a:r>
            <a:r>
              <a:rPr lang="en-GB" sz="3000" dirty="0"/>
              <a:t> </a:t>
            </a:r>
            <a:r>
              <a:rPr lang="en-GB" sz="3000" dirty="0" err="1"/>
              <a:t>trouver</a:t>
            </a:r>
            <a:r>
              <a:rPr lang="en-GB" sz="3000" dirty="0"/>
              <a:t> le </a:t>
            </a:r>
            <a:r>
              <a:rPr lang="en-GB" sz="3000" dirty="0" err="1"/>
              <a:t>verbe</a:t>
            </a:r>
            <a:r>
              <a:rPr lang="en-GB" sz="3000" dirty="0"/>
              <a:t> de </a:t>
            </a:r>
            <a:r>
              <a:rPr lang="en-GB" sz="3000" dirty="0" err="1"/>
              <a:t>mouvement</a:t>
            </a:r>
            <a:r>
              <a:rPr lang="en-GB" sz="3000" dirty="0"/>
              <a:t> </a:t>
            </a:r>
            <a:r>
              <a:rPr lang="en-GB" sz="3000" dirty="0" err="1"/>
              <a:t>convenant</a:t>
            </a:r>
            <a:r>
              <a:rPr lang="en-GB" sz="3000" dirty="0"/>
              <a:t> le </a:t>
            </a:r>
            <a:r>
              <a:rPr lang="en-GB" sz="3000" dirty="0" err="1"/>
              <a:t>mieux</a:t>
            </a:r>
            <a:r>
              <a:rPr lang="en-GB" sz="3000" dirty="0"/>
              <a:t> dans le </a:t>
            </a:r>
            <a:r>
              <a:rPr lang="en-GB" sz="3000" dirty="0" err="1"/>
              <a:t>contexte</a:t>
            </a:r>
            <a:r>
              <a:rPr lang="en-GB" sz="3000" dirty="0"/>
              <a:t>. </a:t>
            </a:r>
          </a:p>
          <a:p>
            <a:pPr marL="0" indent="0">
              <a:buNone/>
            </a:pPr>
            <a:endParaRPr lang="en-GB" sz="3000" dirty="0"/>
          </a:p>
          <a:p>
            <a:pPr marL="0" indent="0">
              <a:buNone/>
            </a:pPr>
            <a:r>
              <a:rPr lang="en-GB" sz="3000" dirty="0"/>
              <a:t>Très </a:t>
            </a:r>
            <a:r>
              <a:rPr lang="en-GB" sz="3000" dirty="0" err="1"/>
              <a:t>fière</a:t>
            </a:r>
            <a:r>
              <a:rPr lang="en-GB" sz="3000" dirty="0"/>
              <a:t>, </a:t>
            </a:r>
            <a:r>
              <a:rPr lang="en-GB" sz="3000" dirty="0" err="1"/>
              <a:t>elle</a:t>
            </a:r>
            <a:r>
              <a:rPr lang="en-GB" sz="3000" dirty="0"/>
              <a:t> </a:t>
            </a:r>
            <a:r>
              <a:rPr lang="en-GB" sz="3000" dirty="0" err="1"/>
              <a:t>entra</a:t>
            </a:r>
            <a:r>
              <a:rPr lang="en-GB" sz="3000" dirty="0"/>
              <a:t> dans la salle </a:t>
            </a:r>
            <a:r>
              <a:rPr lang="en-GB" sz="3000" dirty="0" err="1"/>
              <a:t>d’audience</a:t>
            </a:r>
            <a:r>
              <a:rPr lang="en-GB" sz="3000" dirty="0"/>
              <a:t> la tête haute.</a:t>
            </a:r>
          </a:p>
          <a:p>
            <a:pPr marL="0" indent="0">
              <a:buNone/>
            </a:pPr>
            <a:r>
              <a:rPr lang="en-GB" sz="3000" i="1" dirty="0"/>
              <a:t>She stalked/strode proudly into the courtroom with her head held high. </a:t>
            </a:r>
          </a:p>
          <a:p>
            <a:pPr marL="0" indent="0">
              <a:buNone/>
            </a:pPr>
            <a:endParaRPr lang="en-GB" sz="3000" dirty="0"/>
          </a:p>
          <a:p>
            <a:pPr marL="0" indent="0">
              <a:buNone/>
            </a:pPr>
            <a:r>
              <a:rPr lang="en-GB" sz="3000" dirty="0"/>
              <a:t>(to stalk + out/into…= to stride in a proud, stiff, or angry manner) (to stride [strode, stridden] + out/into… = to walk with long, decisive steps)</a:t>
            </a:r>
          </a:p>
        </p:txBody>
      </p:sp>
    </p:spTree>
    <p:extLst>
      <p:ext uri="{BB962C8B-B14F-4D97-AF65-F5344CB8AC3E}">
        <p14:creationId xmlns:p14="http://schemas.microsoft.com/office/powerpoint/2010/main" val="41749618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4843A-01EB-9DBA-DBB8-1824E131E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Exercise: Link the sentences on the left to the sentences on the right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65D24-E332-C8B0-D1CE-8D22069FDD1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lphaUcPeriod"/>
            </a:pPr>
            <a:r>
              <a:rPr lang="en-GB" dirty="0"/>
              <a:t>She motioned to him </a:t>
            </a:r>
          </a:p>
          <a:p>
            <a:pPr marL="457200" indent="-457200">
              <a:buFont typeface="+mj-lt"/>
              <a:buAutoNum type="alphaUcPeriod"/>
            </a:pPr>
            <a:r>
              <a:rPr lang="en-GB" dirty="0"/>
              <a:t>She made for the door hastily </a:t>
            </a:r>
          </a:p>
          <a:p>
            <a:pPr marL="457200" indent="-457200">
              <a:buFont typeface="+mj-lt"/>
              <a:buAutoNum type="alphaUcPeriod"/>
            </a:pPr>
            <a:r>
              <a:rPr lang="en-GB" dirty="0"/>
              <a:t>Be careful you don’t step </a:t>
            </a:r>
          </a:p>
          <a:p>
            <a:pPr marL="457200" indent="-457200">
              <a:buFont typeface="+mj-lt"/>
              <a:buAutoNum type="alphaUcPeriod"/>
            </a:pPr>
            <a:r>
              <a:rPr lang="en-GB" dirty="0"/>
              <a:t>I’m trying to keep track </a:t>
            </a:r>
          </a:p>
          <a:p>
            <a:pPr marL="457200" indent="-457200">
              <a:buFont typeface="+mj-lt"/>
              <a:buAutoNum type="alphaUcPeriod"/>
            </a:pPr>
            <a:r>
              <a:rPr lang="en-GB" dirty="0"/>
              <a:t>Don’t you try to trap me </a:t>
            </a:r>
          </a:p>
          <a:p>
            <a:pPr marL="457200" indent="-457200">
              <a:buFont typeface="+mj-lt"/>
              <a:buAutoNum type="alphaUcPeriod"/>
            </a:pPr>
            <a:r>
              <a:rPr lang="en-GB" dirty="0"/>
              <a:t>He reached for the gun </a:t>
            </a:r>
          </a:p>
          <a:p>
            <a:pPr marL="457200" indent="-457200">
              <a:buFont typeface="+mj-lt"/>
              <a:buAutoNum type="alphaUcPeriod"/>
            </a:pPr>
            <a:r>
              <a:rPr lang="en-GB" dirty="0"/>
              <a:t>The plastic surgeon’s aim was to stretch tight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A28995-68EF-A049-1AF7-3624A05649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27040" y="2194560"/>
            <a:ext cx="5592064" cy="397764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Into shifting all the blame on myself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Of the luggage he says he’s loaded into the car’s boot 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The skin that used to hang loose over the cheekbones 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As she feared he might show up any moment and level a loaded gun at her 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Which I was dangling defiantly before him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To lie down and keep still 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On the toys Junior has laid all over the floor </a:t>
            </a:r>
          </a:p>
        </p:txBody>
      </p:sp>
    </p:spTree>
    <p:extLst>
      <p:ext uri="{BB962C8B-B14F-4D97-AF65-F5344CB8AC3E}">
        <p14:creationId xmlns:p14="http://schemas.microsoft.com/office/powerpoint/2010/main" val="2113905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798B6-03B9-942A-7B25-0F726D5AE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4000" dirty="0"/>
              <a:t>BALANCE – HASTEN – HASTY – RETURN – RUSH – SET (X2) – SHADOW – SHARP – SHOW TO – SQUASH – SQUEEZE – STOP  - SWIFT – TAKE – UNLOAD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05F7A-DDAE-8EAF-2691-B208F2CA9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GB" dirty="0"/>
              <a:t>He lost his ___, as he was ___</a:t>
            </a:r>
            <a:r>
              <a:rPr lang="en-GB" dirty="0" err="1"/>
              <a:t>ing</a:t>
            </a:r>
            <a:r>
              <a:rPr lang="en-GB" dirty="0"/>
              <a:t> a ladder against a high wall. </a:t>
            </a:r>
          </a:p>
          <a:p>
            <a:pPr marL="457200" indent="-457200">
              <a:buAutoNum type="arabicPeriod"/>
            </a:pPr>
            <a:r>
              <a:rPr lang="en-GB" dirty="0"/>
              <a:t>He ___ to the money to his unwanted visitor, then ___ him to the door. </a:t>
            </a:r>
          </a:p>
          <a:p>
            <a:pPr marL="457200" indent="-457200">
              <a:buAutoNum type="arabicPeriod"/>
            </a:pPr>
            <a:r>
              <a:rPr lang="en-GB" dirty="0"/>
              <a:t> He sat inadvertently on the bag and ___ the tomatoes in it. </a:t>
            </a:r>
          </a:p>
          <a:p>
            <a:pPr marL="457200" indent="-457200">
              <a:buAutoNum type="arabicPeriod"/>
            </a:pPr>
            <a:r>
              <a:rPr lang="en-GB" dirty="0"/>
              <a:t>He managed to ___ into the tiny car. </a:t>
            </a:r>
          </a:p>
          <a:p>
            <a:pPr marL="457200" indent="-457200">
              <a:buAutoNum type="arabicPeriod"/>
            </a:pPr>
            <a:r>
              <a:rPr lang="en-GB" dirty="0"/>
              <a:t>He always made ___, though not ___ decisions, which does not mean that he ___ things or anything like that. </a:t>
            </a:r>
          </a:p>
          <a:p>
            <a:pPr marL="457200" indent="-457200">
              <a:buAutoNum type="arabicPeriod"/>
            </a:pPr>
            <a:r>
              <a:rPr lang="en-GB" dirty="0"/>
              <a:t>___ the boy home to ___ him getting into further trouble. </a:t>
            </a:r>
          </a:p>
          <a:p>
            <a:pPr marL="457200" indent="-457200">
              <a:buAutoNum type="arabicPeriod"/>
            </a:pPr>
            <a:r>
              <a:rPr lang="en-GB" dirty="0"/>
              <a:t>She ___ a cup full of steaming tea in front of him.</a:t>
            </a:r>
          </a:p>
          <a:p>
            <a:pPr marL="457200" indent="-457200">
              <a:buAutoNum type="arabicPeriod"/>
            </a:pPr>
            <a:r>
              <a:rPr lang="en-GB" dirty="0"/>
              <a:t> The police ___ the suspect and caught him ___</a:t>
            </a:r>
            <a:r>
              <a:rPr lang="en-GB" dirty="0" err="1"/>
              <a:t>ing</a:t>
            </a:r>
            <a:r>
              <a:rPr lang="en-GB" dirty="0"/>
              <a:t> the booty of a recent unresolved break-in.</a:t>
            </a:r>
          </a:p>
          <a:p>
            <a:pPr marL="457200" indent="-457200">
              <a:buAutoNum type="arabicPeriod"/>
            </a:pPr>
            <a:r>
              <a:rPr lang="en-GB" dirty="0"/>
              <a:t>That was a ___ piece of work said the inspector.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4472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05F7A-DDAE-8EAF-2691-B208F2CA9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259840"/>
            <a:ext cx="10058400" cy="617220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GB" dirty="0"/>
              <a:t>He lost his BALANCE, as he was </a:t>
            </a:r>
            <a:r>
              <a:rPr lang="en-GB" dirty="0" err="1"/>
              <a:t>SETTing</a:t>
            </a:r>
            <a:r>
              <a:rPr lang="en-GB" dirty="0"/>
              <a:t> a ladder against a high wall. </a:t>
            </a:r>
          </a:p>
          <a:p>
            <a:pPr marL="457200" indent="-457200">
              <a:buAutoNum type="arabicPeriod"/>
            </a:pPr>
            <a:r>
              <a:rPr lang="en-GB" dirty="0"/>
              <a:t> He RETURNED to the money to his unwanted visitor, then SHOWED him to the door. </a:t>
            </a:r>
          </a:p>
          <a:p>
            <a:pPr marL="457200" indent="-457200">
              <a:buAutoNum type="arabicPeriod"/>
            </a:pPr>
            <a:r>
              <a:rPr lang="en-GB" dirty="0"/>
              <a:t>He sat inadvertently on the bag and SQUASHED the tomatoes in it. </a:t>
            </a:r>
          </a:p>
          <a:p>
            <a:pPr marL="457200" indent="-457200">
              <a:buAutoNum type="arabicPeriod"/>
            </a:pPr>
            <a:r>
              <a:rPr lang="en-GB" dirty="0"/>
              <a:t> He managed to SQUEEZE into the tiny car. </a:t>
            </a:r>
          </a:p>
          <a:p>
            <a:pPr marL="457200" indent="-457200">
              <a:buAutoNum type="arabicPeriod"/>
            </a:pPr>
            <a:r>
              <a:rPr lang="en-GB" dirty="0"/>
              <a:t>He always made HASTE, though not HASTY decisions, which does not mean that he RUSHED things or anything like that. </a:t>
            </a:r>
          </a:p>
          <a:p>
            <a:pPr marL="457200" indent="-457200">
              <a:buAutoNum type="arabicPeriod"/>
            </a:pPr>
            <a:r>
              <a:rPr lang="en-GB" dirty="0"/>
              <a:t>TAKING the boy home to STOP him getting into further trouble. </a:t>
            </a:r>
          </a:p>
          <a:p>
            <a:pPr marL="457200" indent="-457200">
              <a:buAutoNum type="arabicPeriod"/>
            </a:pPr>
            <a:r>
              <a:rPr lang="en-GB" dirty="0"/>
              <a:t>She SET a cup full of steaming tea in front of him. </a:t>
            </a:r>
          </a:p>
          <a:p>
            <a:pPr marL="457200" indent="-457200">
              <a:buAutoNum type="arabicPeriod"/>
            </a:pPr>
            <a:r>
              <a:rPr lang="en-GB" dirty="0"/>
              <a:t>The police SHADOWED the suspect and caught him UNLOADING </a:t>
            </a:r>
            <a:r>
              <a:rPr lang="en-GB" dirty="0" err="1"/>
              <a:t>ing</a:t>
            </a:r>
            <a:r>
              <a:rPr lang="en-GB" dirty="0"/>
              <a:t> the booty of a recent unresolved break-in.</a:t>
            </a:r>
          </a:p>
          <a:p>
            <a:pPr marL="457200" indent="-457200">
              <a:buAutoNum type="arabicPeriod"/>
            </a:pPr>
            <a:r>
              <a:rPr lang="en-GB" dirty="0"/>
              <a:t>That was a SHARP piece of work said the inspector.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36358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4C338-85F8-6128-BE8A-9F5BFF927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Translate the following words 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0853210-3227-A043-0247-C891D1CC9A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680662"/>
              </p:ext>
            </p:extLst>
          </p:nvPr>
        </p:nvGraphicFramePr>
        <p:xfrm>
          <a:off x="599440" y="1958340"/>
          <a:ext cx="10620376" cy="4252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0188">
                  <a:extLst>
                    <a:ext uri="{9D8B030D-6E8A-4147-A177-3AD203B41FA5}">
                      <a16:colId xmlns:a16="http://schemas.microsoft.com/office/drawing/2014/main" val="471025730"/>
                    </a:ext>
                  </a:extLst>
                </a:gridCol>
                <a:gridCol w="5310188">
                  <a:extLst>
                    <a:ext uri="{9D8B030D-6E8A-4147-A177-3AD203B41FA5}">
                      <a16:colId xmlns:a16="http://schemas.microsoft.com/office/drawing/2014/main" val="2178484690"/>
                    </a:ext>
                  </a:extLst>
                </a:gridCol>
              </a:tblGrid>
              <a:tr h="531559">
                <a:tc>
                  <a:txBody>
                    <a:bodyPr/>
                    <a:lstStyle/>
                    <a:p>
                      <a:endParaRPr lang="en-GB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5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845585"/>
                  </a:ext>
                </a:extLst>
              </a:tr>
              <a:tr h="531559">
                <a:tc>
                  <a:txBody>
                    <a:bodyPr/>
                    <a:lstStyle/>
                    <a:p>
                      <a:r>
                        <a:rPr lang="en-GB" sz="2500" dirty="0"/>
                        <a:t>Fidgety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500" noProof="0" dirty="0"/>
                        <a:t>Agité ; avoir la bougeotte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973219"/>
                  </a:ext>
                </a:extLst>
              </a:tr>
              <a:tr h="531559">
                <a:tc>
                  <a:txBody>
                    <a:bodyPr/>
                    <a:lstStyle/>
                    <a:p>
                      <a:r>
                        <a:rPr lang="en-GB" sz="2500" dirty="0"/>
                        <a:t>To roam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500" noProof="0" dirty="0"/>
                        <a:t>Errer ; vagabonder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30150"/>
                  </a:ext>
                </a:extLst>
              </a:tr>
              <a:tr h="531559">
                <a:tc>
                  <a:txBody>
                    <a:bodyPr/>
                    <a:lstStyle/>
                    <a:p>
                      <a:r>
                        <a:rPr lang="en-GB" sz="2500" dirty="0"/>
                        <a:t>To wince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500" noProof="0" dirty="0"/>
                        <a:t>Grimacer ; tressaillir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9479721"/>
                  </a:ext>
                </a:extLst>
              </a:tr>
              <a:tr h="531559">
                <a:tc>
                  <a:txBody>
                    <a:bodyPr/>
                    <a:lstStyle/>
                    <a:p>
                      <a:r>
                        <a:rPr lang="en-GB" sz="2500" dirty="0"/>
                        <a:t>To squirm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500" noProof="0" dirty="0"/>
                        <a:t>Se tortiller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933694"/>
                  </a:ext>
                </a:extLst>
              </a:tr>
              <a:tr h="531559">
                <a:tc>
                  <a:txBody>
                    <a:bodyPr/>
                    <a:lstStyle/>
                    <a:p>
                      <a:r>
                        <a:rPr lang="en-GB" sz="2500" dirty="0"/>
                        <a:t>To trudge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500" noProof="0" dirty="0"/>
                        <a:t>Marcher d’un pas lourd ; se traîner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0790792"/>
                  </a:ext>
                </a:extLst>
              </a:tr>
              <a:tr h="531559">
                <a:tc>
                  <a:txBody>
                    <a:bodyPr/>
                    <a:lstStyle/>
                    <a:p>
                      <a:r>
                        <a:rPr lang="en-GB" sz="2500" dirty="0"/>
                        <a:t>To walk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500" noProof="0" dirty="0"/>
                        <a:t>Marcher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61816"/>
                  </a:ext>
                </a:extLst>
              </a:tr>
              <a:tr h="531559">
                <a:tc>
                  <a:txBody>
                    <a:bodyPr/>
                    <a:lstStyle/>
                    <a:p>
                      <a:r>
                        <a:rPr lang="en-GB" sz="2500" dirty="0"/>
                        <a:t>To sit up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500" noProof="0" dirty="0"/>
                        <a:t>Se redresser,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1928041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FDCC4DA-DD5F-9F71-ECFC-1BDFBA427F30}"/>
              </a:ext>
            </a:extLst>
          </p:cNvPr>
          <p:cNvSpPr/>
          <p:nvPr/>
        </p:nvSpPr>
        <p:spPr>
          <a:xfrm>
            <a:off x="5943600" y="2540000"/>
            <a:ext cx="5184648" cy="386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73A2B4-F8B6-5CB3-C9D1-53DA40D5A750}"/>
              </a:ext>
            </a:extLst>
          </p:cNvPr>
          <p:cNvSpPr/>
          <p:nvPr/>
        </p:nvSpPr>
        <p:spPr>
          <a:xfrm>
            <a:off x="5943600" y="3042920"/>
            <a:ext cx="5184648" cy="386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367851-309A-2E9F-5E05-41E803B69A2C}"/>
              </a:ext>
            </a:extLst>
          </p:cNvPr>
          <p:cNvSpPr/>
          <p:nvPr/>
        </p:nvSpPr>
        <p:spPr>
          <a:xfrm>
            <a:off x="5943600" y="3573274"/>
            <a:ext cx="5184648" cy="386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A5F5FAE-97B4-1CB8-10C1-AFAA7CBC9711}"/>
              </a:ext>
            </a:extLst>
          </p:cNvPr>
          <p:cNvSpPr/>
          <p:nvPr/>
        </p:nvSpPr>
        <p:spPr>
          <a:xfrm>
            <a:off x="5943600" y="4168649"/>
            <a:ext cx="5184648" cy="386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3AC7A47-849E-EA45-9669-DC95464BB58F}"/>
              </a:ext>
            </a:extLst>
          </p:cNvPr>
          <p:cNvSpPr/>
          <p:nvPr/>
        </p:nvSpPr>
        <p:spPr>
          <a:xfrm>
            <a:off x="5943600" y="4709668"/>
            <a:ext cx="5184648" cy="386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6A6141-2F6B-E5E8-4F53-7B5DCCFF7E18}"/>
              </a:ext>
            </a:extLst>
          </p:cNvPr>
          <p:cNvSpPr/>
          <p:nvPr/>
        </p:nvSpPr>
        <p:spPr>
          <a:xfrm>
            <a:off x="5909628" y="5240022"/>
            <a:ext cx="5184648" cy="386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1558410-8A2B-8AEB-0B26-CB48DDDE85CC}"/>
              </a:ext>
            </a:extLst>
          </p:cNvPr>
          <p:cNvSpPr/>
          <p:nvPr/>
        </p:nvSpPr>
        <p:spPr>
          <a:xfrm>
            <a:off x="5909628" y="5781041"/>
            <a:ext cx="5184648" cy="386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078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3B3E10F-B176-780C-2B1E-2F3595102B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5951110"/>
              </p:ext>
            </p:extLst>
          </p:nvPr>
        </p:nvGraphicFramePr>
        <p:xfrm>
          <a:off x="198120" y="-538480"/>
          <a:ext cx="11795760" cy="1932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7880">
                  <a:extLst>
                    <a:ext uri="{9D8B030D-6E8A-4147-A177-3AD203B41FA5}">
                      <a16:colId xmlns:a16="http://schemas.microsoft.com/office/drawing/2014/main" val="3477876496"/>
                    </a:ext>
                  </a:extLst>
                </a:gridCol>
                <a:gridCol w="5897880">
                  <a:extLst>
                    <a:ext uri="{9D8B030D-6E8A-4147-A177-3AD203B41FA5}">
                      <a16:colId xmlns:a16="http://schemas.microsoft.com/office/drawing/2014/main" val="3628732505"/>
                    </a:ext>
                  </a:extLst>
                </a:gridCol>
              </a:tblGrid>
              <a:tr h="64431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72220"/>
                  </a:ext>
                </a:extLst>
              </a:tr>
              <a:tr h="644313">
                <a:tc>
                  <a:txBody>
                    <a:bodyPr/>
                    <a:lstStyle/>
                    <a:p>
                      <a:r>
                        <a:rPr lang="en-GB" b="1" dirty="0"/>
                        <a:t>FOUR </a:t>
                      </a:r>
                    </a:p>
                    <a:p>
                      <a:r>
                        <a:rPr lang="en-GB" b="0" dirty="0"/>
                        <a:t>DART – DASH – JOLT –PLOD – REEL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FIVE </a:t>
                      </a:r>
                    </a:p>
                    <a:p>
                      <a:r>
                        <a:rPr lang="en-GB" b="0" dirty="0"/>
                        <a:t>BRISK (ADJ) – CRAWL – SNEAK – STOOP - SWEEP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309150"/>
                  </a:ext>
                </a:extLst>
              </a:tr>
              <a:tr h="644313">
                <a:tc>
                  <a:txBody>
                    <a:bodyPr/>
                    <a:lstStyle/>
                    <a:p>
                      <a:r>
                        <a:rPr lang="en-GB" b="1" dirty="0"/>
                        <a:t>SIX </a:t>
                      </a:r>
                    </a:p>
                    <a:p>
                      <a:r>
                        <a:rPr lang="en-GB" b="0" dirty="0"/>
                        <a:t>CURTSY (N) – FIDGET – JOSTLE – SHIVER – TUMBLE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SEVEN </a:t>
                      </a:r>
                    </a:p>
                    <a:p>
                      <a:r>
                        <a:rPr lang="en-GB" b="0" dirty="0"/>
                        <a:t>SAUNTER – SHUDDER – WRESTLE – WRIGGLE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1709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3F7E4AF-E635-D62D-51C8-A18889103DD0}"/>
              </a:ext>
            </a:extLst>
          </p:cNvPr>
          <p:cNvSpPr txBox="1"/>
          <p:nvPr/>
        </p:nvSpPr>
        <p:spPr>
          <a:xfrm>
            <a:off x="284480" y="1394459"/>
            <a:ext cx="112877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GB" sz="2000" dirty="0"/>
              <a:t>She managed to ___ (7) out of the threatening man’s grip.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2000" dirty="0"/>
              <a:t>He told him to stop ___ (6) at once.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2000" dirty="0"/>
              <a:t>She ___ (5)ed down to pick up her handkerchief.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2000" dirty="0"/>
              <a:t>She ___(6)ed at the very thought of it.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2000" dirty="0"/>
              <a:t>The burglar ___(5)ed out of the room unnoticed.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2000" dirty="0"/>
              <a:t>She’d ___ (5) into my bedroom like a queen.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2000" dirty="0"/>
              <a:t>He ___(7)ed with fright.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2000" dirty="0"/>
              <a:t>A policeman on the beat ___(7)ed over from across the street to find out what was going on.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2000" dirty="0"/>
              <a:t>He ___(6)ed out of bed and ___(4)ed into the bathroom.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2000" dirty="0"/>
              <a:t>They were badly ___(4)ed by the bumps and holes of the uneven road.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2000" dirty="0"/>
              <a:t>He’d ___ (4) back home wearily after a hard day’s work.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2000" dirty="0"/>
              <a:t>We were ___ (6)ed about by the impatient crowd.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2000" dirty="0"/>
              <a:t>He’d ___(4)ed back home at a fairly ___ (5) pace, considering how drunk he was.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2000" dirty="0"/>
              <a:t>Insects ___ (5)ed around all over the now unappetising food.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2000" dirty="0"/>
              <a:t>He ___ (4)ed past us as if he was being chased by a mad dog.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2000" dirty="0"/>
              <a:t>She made a ___ (6) to the Queen, as she had been told to do.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2000" dirty="0"/>
              <a:t>They’d ___ (7) on the cold floor for hours on end. 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996271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3F7E4AF-E635-D62D-51C8-A18889103DD0}"/>
              </a:ext>
            </a:extLst>
          </p:cNvPr>
          <p:cNvSpPr txBox="1"/>
          <p:nvPr/>
        </p:nvSpPr>
        <p:spPr>
          <a:xfrm>
            <a:off x="452120" y="458956"/>
            <a:ext cx="1128776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GB" sz="2200" dirty="0"/>
              <a:t>She managed to WRIGGLE out of the threatening man’s grip.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2200" dirty="0"/>
              <a:t>He told him to stop FIDGETING at once.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2200" dirty="0"/>
              <a:t>She </a:t>
            </a:r>
            <a:r>
              <a:rPr lang="en-GB" sz="2200" dirty="0" err="1"/>
              <a:t>STOOPed</a:t>
            </a:r>
            <a:r>
              <a:rPr lang="en-GB" sz="2200" dirty="0"/>
              <a:t> down to pick up her handkerchief.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2200" dirty="0"/>
              <a:t>She </a:t>
            </a:r>
            <a:r>
              <a:rPr lang="en-GB" sz="2200" dirty="0" err="1"/>
              <a:t>SHIVERed</a:t>
            </a:r>
            <a:r>
              <a:rPr lang="en-GB" sz="2200" dirty="0"/>
              <a:t> at the very thought of it.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2200" dirty="0"/>
              <a:t>The burglar </a:t>
            </a:r>
            <a:r>
              <a:rPr lang="en-GB" sz="2200" dirty="0" err="1"/>
              <a:t>SNEAKed</a:t>
            </a:r>
            <a:r>
              <a:rPr lang="en-GB" sz="2200" dirty="0"/>
              <a:t> out of the room unnoticed.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2200" dirty="0"/>
              <a:t>She’d SWEEP into my bedroom like a queen.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2200" dirty="0"/>
              <a:t>He </a:t>
            </a:r>
            <a:r>
              <a:rPr lang="en-GB" sz="2200" dirty="0" err="1"/>
              <a:t>SHUDDERed</a:t>
            </a:r>
            <a:r>
              <a:rPr lang="en-GB" sz="2200" dirty="0"/>
              <a:t> with fright.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2200" dirty="0"/>
              <a:t>A policeman on the beat </a:t>
            </a:r>
            <a:r>
              <a:rPr lang="en-GB" sz="2200" dirty="0" err="1"/>
              <a:t>SAUNTERed</a:t>
            </a:r>
            <a:r>
              <a:rPr lang="en-GB" sz="2200" dirty="0"/>
              <a:t> over from across the street to find out what was going on.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2200" dirty="0"/>
              <a:t>He TUMBLED ed out of bed and </a:t>
            </a:r>
            <a:r>
              <a:rPr lang="en-GB" sz="2200" dirty="0" err="1"/>
              <a:t>DARTed</a:t>
            </a:r>
            <a:r>
              <a:rPr lang="en-GB" sz="2200" dirty="0"/>
              <a:t> into the bathroom.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2200" dirty="0"/>
              <a:t>They were badly </a:t>
            </a:r>
            <a:r>
              <a:rPr lang="en-GB" sz="2200" dirty="0" err="1"/>
              <a:t>JOLTed</a:t>
            </a:r>
            <a:r>
              <a:rPr lang="en-GB" sz="2200" dirty="0"/>
              <a:t> by the bumps and holes of the uneven road.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2200" dirty="0"/>
              <a:t>He’d PLOD back home wearily after a hard day’s work.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2200" dirty="0"/>
              <a:t>We were </a:t>
            </a:r>
            <a:r>
              <a:rPr lang="en-GB" sz="2200" dirty="0" err="1"/>
              <a:t>JOSTLEDed</a:t>
            </a:r>
            <a:r>
              <a:rPr lang="en-GB" sz="2200" dirty="0"/>
              <a:t> about by the impatient crowd.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2200" dirty="0"/>
              <a:t>He’d </a:t>
            </a:r>
            <a:r>
              <a:rPr lang="en-GB" sz="2200" dirty="0" err="1"/>
              <a:t>DASHed</a:t>
            </a:r>
            <a:r>
              <a:rPr lang="en-GB" sz="2200" dirty="0"/>
              <a:t> back home at a fairly BRISK pace, considering how drunk he was.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2200" dirty="0"/>
              <a:t>Insects </a:t>
            </a:r>
            <a:r>
              <a:rPr lang="en-GB" sz="2200" dirty="0" err="1"/>
              <a:t>CRAWLed</a:t>
            </a:r>
            <a:r>
              <a:rPr lang="en-GB" sz="2200" dirty="0"/>
              <a:t> around all over the now unappetising food.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2200" dirty="0"/>
              <a:t>He </a:t>
            </a:r>
            <a:r>
              <a:rPr lang="en-GB" sz="2200" dirty="0" err="1"/>
              <a:t>REELed</a:t>
            </a:r>
            <a:r>
              <a:rPr lang="en-GB" sz="2200" dirty="0"/>
              <a:t> past us as if he was being chased by a mad dog.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2200" dirty="0"/>
              <a:t>She made a CURTSY to the Queen, as she had been told to do.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2200" dirty="0"/>
              <a:t>They’d WRESTLE on the cold floor for hours on end. </a:t>
            </a:r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953154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A4B3B-DAEF-3C5A-E170-BB0E85F55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assessment: Due </a:t>
            </a:r>
            <a:r>
              <a:rPr lang="en-GB" b="1" dirty="0"/>
              <a:t>Today</a:t>
            </a:r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64AF5-2FA0-A517-4CE2-B38626F54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737360"/>
            <a:ext cx="10058400" cy="48361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Your imaginary character wakes up in a parallel universe of the world they used to live in (values, people’s behaviour, personality, weather, etc).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Describe your character and the people they meet, using the vocabulary you know from class (physical and emotional descriptions).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Write using past tenses as much as possible – these are the traditional tenses of narration in English.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Use FORMAL English – no contractions or spoken language.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Write about 150-250 words (half an A4 page).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This assignment must be handed in to me in class on the 21</a:t>
            </a:r>
            <a:r>
              <a:rPr lang="en-GB" baseline="30000" dirty="0"/>
              <a:t>st</a:t>
            </a:r>
            <a:r>
              <a:rPr lang="en-GB" dirty="0"/>
              <a:t> November – typed or handwritten, but should be clean and easily read. </a:t>
            </a:r>
          </a:p>
        </p:txBody>
      </p:sp>
    </p:spTree>
    <p:extLst>
      <p:ext uri="{BB962C8B-B14F-4D97-AF65-F5344CB8AC3E}">
        <p14:creationId xmlns:p14="http://schemas.microsoft.com/office/powerpoint/2010/main" val="3112943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5CDBB-7E0C-E96C-9B3A-9FE754C0D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Expressing movement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315600-C662-F328-ACF2-AE62094270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GB" sz="1500" dirty="0"/>
              <a:t>When writing a description of someone, we generally talk about three things – who they are, what they look like, and what they do </a:t>
            </a:r>
          </a:p>
          <a:p>
            <a:r>
              <a:rPr lang="en-GB" sz="1500" dirty="0"/>
              <a:t>Remember what the character Says, Thinks, and Does </a:t>
            </a:r>
          </a:p>
          <a:p>
            <a:r>
              <a:rPr lang="en-GB" sz="1500" dirty="0"/>
              <a:t>We’ve covered who they are in the psychological portrait and what they look like in the physical portrait – this week, we will discuss how to express movement </a:t>
            </a:r>
          </a:p>
        </p:txBody>
      </p:sp>
    </p:spTree>
    <p:extLst>
      <p:ext uri="{BB962C8B-B14F-4D97-AF65-F5344CB8AC3E}">
        <p14:creationId xmlns:p14="http://schemas.microsoft.com/office/powerpoint/2010/main" val="1939828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27FEC-5F40-F556-1329-C069DA6F3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33832"/>
            <a:ext cx="10058400" cy="1609344"/>
          </a:xfrm>
        </p:spPr>
        <p:txBody>
          <a:bodyPr/>
          <a:lstStyle/>
          <a:p>
            <a:r>
              <a:rPr lang="en-GB" dirty="0"/>
              <a:t>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0FCD8-F6CB-A95D-8B64-9091CD140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One major consideration to bear in mind when we express movement in English is that quite often, the syntax will be quite different to French. </a:t>
            </a:r>
          </a:p>
          <a:p>
            <a:endParaRPr lang="en-GB" dirty="0"/>
          </a:p>
          <a:p>
            <a:r>
              <a:rPr lang="en-GB" dirty="0"/>
              <a:t>Remember that English as a Germanic language will generally prefer verbal structures that ensure an active sentence, while French as a Romance language prefers nominal structures (but not always…) </a:t>
            </a:r>
          </a:p>
          <a:p>
            <a:endParaRPr lang="en-GB" dirty="0"/>
          </a:p>
          <a:p>
            <a:r>
              <a:rPr lang="en-GB" dirty="0"/>
              <a:t>Consider the syntax in the following examples: </a:t>
            </a:r>
          </a:p>
        </p:txBody>
      </p:sp>
    </p:spTree>
    <p:extLst>
      <p:ext uri="{BB962C8B-B14F-4D97-AF65-F5344CB8AC3E}">
        <p14:creationId xmlns:p14="http://schemas.microsoft.com/office/powerpoint/2010/main" val="1931831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4B578-9670-D7DF-47E4-7D7379ACB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500" dirty="0"/>
              <a:t>Exprimer le mouvement: Le « Chassé-croisé »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F367C-FC4C-9777-5FA0-EFF20BAB5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3000" dirty="0"/>
              <a:t>He swam across the river.</a:t>
            </a:r>
          </a:p>
          <a:p>
            <a:pPr marL="0" indent="0" algn="ctr">
              <a:buNone/>
            </a:pPr>
            <a:endParaRPr lang="en-GB" sz="3000" dirty="0"/>
          </a:p>
          <a:p>
            <a:pPr marL="0" indent="0" algn="ctr">
              <a:buNone/>
            </a:pPr>
            <a:endParaRPr lang="en-GB" sz="3000" dirty="0"/>
          </a:p>
          <a:p>
            <a:pPr marL="0" indent="0" algn="ctr">
              <a:buNone/>
            </a:pPr>
            <a:r>
              <a:rPr lang="en-GB" sz="3000" dirty="0"/>
              <a:t>Il </a:t>
            </a:r>
            <a:r>
              <a:rPr lang="en-GB" sz="3000" dirty="0" err="1"/>
              <a:t>traversa</a:t>
            </a:r>
            <a:r>
              <a:rPr lang="en-GB" sz="3000" dirty="0"/>
              <a:t> la rivière à la </a:t>
            </a:r>
            <a:r>
              <a:rPr lang="en-GB" sz="3000" dirty="0" err="1"/>
              <a:t>nage</a:t>
            </a:r>
            <a:r>
              <a:rPr lang="en-GB" sz="3000" dirty="0"/>
              <a:t>.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FB8C67D-4497-3399-CB48-08A48F5B48FE}"/>
              </a:ext>
            </a:extLst>
          </p:cNvPr>
          <p:cNvCxnSpPr/>
          <p:nvPr/>
        </p:nvCxnSpPr>
        <p:spPr>
          <a:xfrm flipH="1">
            <a:off x="5069840" y="3525520"/>
            <a:ext cx="1828800" cy="1056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F9CB50E-8910-C522-A4DD-38412883775C}"/>
              </a:ext>
            </a:extLst>
          </p:cNvPr>
          <p:cNvCxnSpPr/>
          <p:nvPr/>
        </p:nvCxnSpPr>
        <p:spPr>
          <a:xfrm>
            <a:off x="4968240" y="3576320"/>
            <a:ext cx="2326640" cy="975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34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4B578-9670-D7DF-47E4-7D7379ACB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500" dirty="0"/>
              <a:t>Exprimer le mouvement: Le « Chassé-croisé »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F367C-FC4C-9777-5FA0-EFF20BAB5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3000" dirty="0"/>
              <a:t>They kicked the dog out.</a:t>
            </a:r>
          </a:p>
          <a:p>
            <a:pPr marL="0" indent="0" algn="ctr">
              <a:buNone/>
            </a:pPr>
            <a:endParaRPr lang="en-GB" sz="3000" dirty="0"/>
          </a:p>
          <a:p>
            <a:pPr marL="0" indent="0" algn="ctr">
              <a:buNone/>
            </a:pPr>
            <a:endParaRPr lang="en-GB" sz="3000" dirty="0"/>
          </a:p>
          <a:p>
            <a:pPr marL="0" indent="0" algn="ctr">
              <a:buNone/>
            </a:pPr>
            <a:r>
              <a:rPr lang="en-GB" sz="3000" dirty="0" err="1"/>
              <a:t>Ils</a:t>
            </a:r>
            <a:r>
              <a:rPr lang="en-GB" sz="3000" dirty="0"/>
              <a:t> </a:t>
            </a:r>
            <a:r>
              <a:rPr lang="en-GB" sz="3000" dirty="0" err="1"/>
              <a:t>chassèrent</a:t>
            </a:r>
            <a:r>
              <a:rPr lang="en-GB" sz="3000" dirty="0"/>
              <a:t> le </a:t>
            </a:r>
            <a:r>
              <a:rPr lang="en-GB" sz="3000" dirty="0" err="1"/>
              <a:t>chien</a:t>
            </a:r>
            <a:r>
              <a:rPr lang="en-GB" sz="3000" dirty="0"/>
              <a:t> à coups de </a:t>
            </a:r>
            <a:r>
              <a:rPr lang="en-GB" sz="3000" dirty="0" err="1"/>
              <a:t>pieds</a:t>
            </a:r>
            <a:r>
              <a:rPr lang="en-GB" sz="3000" dirty="0"/>
              <a:t>.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FB8C67D-4497-3399-CB48-08A48F5B48FE}"/>
              </a:ext>
            </a:extLst>
          </p:cNvPr>
          <p:cNvCxnSpPr/>
          <p:nvPr/>
        </p:nvCxnSpPr>
        <p:spPr>
          <a:xfrm flipH="1">
            <a:off x="5069840" y="3525520"/>
            <a:ext cx="1828800" cy="1056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F9CB50E-8910-C522-A4DD-38412883775C}"/>
              </a:ext>
            </a:extLst>
          </p:cNvPr>
          <p:cNvCxnSpPr/>
          <p:nvPr/>
        </p:nvCxnSpPr>
        <p:spPr>
          <a:xfrm>
            <a:off x="4968240" y="3576320"/>
            <a:ext cx="2326640" cy="975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447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4B578-9670-D7DF-47E4-7D7379ACB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500" dirty="0"/>
              <a:t>Exprimer le mouvement: Le « Chassé-croisé »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F367C-FC4C-9777-5FA0-EFF20BAB5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3000" dirty="0"/>
              <a:t>They shook him awake.</a:t>
            </a:r>
          </a:p>
          <a:p>
            <a:pPr marL="0" indent="0" algn="ctr">
              <a:buNone/>
            </a:pPr>
            <a:endParaRPr lang="en-GB" sz="3000" dirty="0"/>
          </a:p>
          <a:p>
            <a:pPr marL="0" indent="0" algn="ctr">
              <a:buNone/>
            </a:pPr>
            <a:endParaRPr lang="en-GB" sz="3000" dirty="0"/>
          </a:p>
          <a:p>
            <a:pPr marL="0" indent="0" algn="ctr">
              <a:buNone/>
            </a:pPr>
            <a:r>
              <a:rPr lang="en-GB" sz="3000" dirty="0" err="1"/>
              <a:t>Ils</a:t>
            </a:r>
            <a:r>
              <a:rPr lang="en-GB" sz="3000" dirty="0"/>
              <a:t> le </a:t>
            </a:r>
            <a:r>
              <a:rPr lang="en-GB" sz="3000" dirty="0" err="1"/>
              <a:t>réveillèrent</a:t>
            </a:r>
            <a:r>
              <a:rPr lang="en-GB" sz="3000" dirty="0"/>
              <a:t> </a:t>
            </a:r>
            <a:r>
              <a:rPr lang="en-GB" sz="3000" dirty="0" err="1"/>
              <a:t>en</a:t>
            </a:r>
            <a:r>
              <a:rPr lang="en-GB" sz="3000" dirty="0"/>
              <a:t> le </a:t>
            </a:r>
            <a:r>
              <a:rPr lang="en-GB" sz="3000" dirty="0" err="1"/>
              <a:t>secouant</a:t>
            </a:r>
            <a:r>
              <a:rPr lang="en-GB" sz="3000" dirty="0"/>
              <a:t>.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FB8C67D-4497-3399-CB48-08A48F5B48FE}"/>
              </a:ext>
            </a:extLst>
          </p:cNvPr>
          <p:cNvCxnSpPr/>
          <p:nvPr/>
        </p:nvCxnSpPr>
        <p:spPr>
          <a:xfrm flipH="1">
            <a:off x="5069840" y="3525520"/>
            <a:ext cx="1828800" cy="1056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F9CB50E-8910-C522-A4DD-38412883775C}"/>
              </a:ext>
            </a:extLst>
          </p:cNvPr>
          <p:cNvCxnSpPr/>
          <p:nvPr/>
        </p:nvCxnSpPr>
        <p:spPr>
          <a:xfrm>
            <a:off x="4968240" y="3576320"/>
            <a:ext cx="2326640" cy="975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774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DA8CB-C1F0-AD59-F6A3-E343D880B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Expressing movement: Criss-crossing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0B033-3796-0376-9B8F-C1B6A3F08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 have uploaded a vocabulary list based on movement and physical actions. While this will not be subject to a vocabulary test, you will be required to demonstrate knowledge of this vocabulary in your end-of-semester exam in week 12. </a:t>
            </a:r>
          </a:p>
          <a:p>
            <a:r>
              <a:rPr lang="en-GB" dirty="0"/>
              <a:t>Try to learn as many of the words as you can, but you will only be required to use </a:t>
            </a:r>
            <a:r>
              <a:rPr lang="en-GB" b="1" dirty="0"/>
              <a:t>ten words or phrases </a:t>
            </a:r>
            <a:r>
              <a:rPr lang="en-GB" dirty="0"/>
              <a:t>in your final exam (your choice) – they have to be used correctly, however. </a:t>
            </a:r>
          </a:p>
          <a:p>
            <a:r>
              <a:rPr lang="en-GB" dirty="0"/>
              <a:t>In this list of vocabulary, we could apply the criss-cross method to express movement to any of the phrases included:</a:t>
            </a:r>
          </a:p>
          <a:p>
            <a:pPr marL="0" indent="0">
              <a:buNone/>
            </a:pPr>
            <a:r>
              <a:rPr lang="en-GB" i="1" dirty="0"/>
              <a:t>He climbed out of the window. = Il </a:t>
            </a:r>
            <a:r>
              <a:rPr lang="en-GB" i="1" dirty="0" err="1"/>
              <a:t>sortit</a:t>
            </a:r>
            <a:r>
              <a:rPr lang="en-GB" i="1" dirty="0"/>
              <a:t> </a:t>
            </a:r>
            <a:r>
              <a:rPr lang="en-GB" i="1" dirty="0" err="1"/>
              <a:t>en</a:t>
            </a:r>
            <a:r>
              <a:rPr lang="en-GB" i="1" dirty="0"/>
              <a:t> </a:t>
            </a:r>
            <a:r>
              <a:rPr lang="en-GB" i="1" dirty="0" err="1"/>
              <a:t>escaladant</a:t>
            </a:r>
            <a:r>
              <a:rPr lang="en-GB" i="1" dirty="0"/>
              <a:t> la </a:t>
            </a:r>
            <a:r>
              <a:rPr lang="en-GB" i="1" dirty="0" err="1"/>
              <a:t>fenêtre</a:t>
            </a:r>
            <a:r>
              <a:rPr lang="en-GB" i="1" dirty="0"/>
              <a:t>.</a:t>
            </a:r>
          </a:p>
          <a:p>
            <a:pPr marL="0" indent="0">
              <a:buNone/>
            </a:pPr>
            <a:r>
              <a:rPr lang="en-GB" i="1" dirty="0"/>
              <a:t>•She crawled through the tunnel. = Elle </a:t>
            </a:r>
            <a:r>
              <a:rPr lang="en-GB" i="1" dirty="0" err="1"/>
              <a:t>traversa</a:t>
            </a:r>
            <a:r>
              <a:rPr lang="en-GB" i="1" dirty="0"/>
              <a:t> le tunnel </a:t>
            </a:r>
            <a:r>
              <a:rPr lang="en-GB" i="1" dirty="0" err="1"/>
              <a:t>en</a:t>
            </a:r>
            <a:r>
              <a:rPr lang="en-GB" i="1" dirty="0"/>
              <a:t> rampant.</a:t>
            </a:r>
          </a:p>
          <a:p>
            <a:pPr marL="0" indent="0">
              <a:buNone/>
            </a:pPr>
            <a:r>
              <a:rPr lang="en-GB" i="1" dirty="0"/>
              <a:t>He shuffled to the counter. = Il se </a:t>
            </a:r>
            <a:r>
              <a:rPr lang="en-GB" i="1" dirty="0" err="1"/>
              <a:t>dirigea</a:t>
            </a:r>
            <a:r>
              <a:rPr lang="en-GB" i="1" dirty="0"/>
              <a:t> / </a:t>
            </a:r>
            <a:r>
              <a:rPr lang="en-GB" i="1" dirty="0" err="1"/>
              <a:t>alla</a:t>
            </a:r>
            <a:r>
              <a:rPr lang="en-GB" i="1" dirty="0"/>
              <a:t> </a:t>
            </a:r>
            <a:r>
              <a:rPr lang="en-GB" i="1" dirty="0" err="1"/>
              <a:t>vers</a:t>
            </a:r>
            <a:r>
              <a:rPr lang="en-GB" i="1" dirty="0"/>
              <a:t> le </a:t>
            </a:r>
            <a:r>
              <a:rPr lang="en-GB" i="1" dirty="0" err="1"/>
              <a:t>comptoir</a:t>
            </a:r>
            <a:r>
              <a:rPr lang="en-GB" i="1" dirty="0"/>
              <a:t> </a:t>
            </a:r>
            <a:r>
              <a:rPr lang="en-GB" i="1" dirty="0" err="1"/>
              <a:t>en</a:t>
            </a:r>
            <a:r>
              <a:rPr lang="en-GB" i="1" dirty="0"/>
              <a:t> </a:t>
            </a:r>
            <a:r>
              <a:rPr lang="en-GB" i="1" dirty="0" err="1"/>
              <a:t>traînant</a:t>
            </a:r>
            <a:r>
              <a:rPr lang="en-GB" i="1" dirty="0"/>
              <a:t> les</a:t>
            </a:r>
          </a:p>
          <a:p>
            <a:pPr marL="0" indent="0">
              <a:buNone/>
            </a:pPr>
            <a:r>
              <a:rPr lang="en-GB" i="1" dirty="0" err="1"/>
              <a:t>pieds</a:t>
            </a:r>
            <a:r>
              <a:rPr lang="en-GB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5879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2A5D5-FA06-9857-8AB8-C655E2D4F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prepositions to bear in mind when describing movement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F272E-0DAF-A502-E31B-3AAEF97D0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Principales</a:t>
            </a:r>
            <a:r>
              <a:rPr lang="en-GB" dirty="0"/>
              <a:t> </a:t>
            </a:r>
            <a:r>
              <a:rPr lang="en-GB" dirty="0" err="1"/>
              <a:t>prépositions</a:t>
            </a:r>
            <a:r>
              <a:rPr lang="en-GB" dirty="0"/>
              <a:t> </a:t>
            </a:r>
            <a:r>
              <a:rPr lang="en-GB" dirty="0" err="1"/>
              <a:t>pouvant</a:t>
            </a:r>
            <a:r>
              <a:rPr lang="en-GB" dirty="0"/>
              <a:t> </a:t>
            </a:r>
            <a:r>
              <a:rPr lang="en-GB" dirty="0" err="1"/>
              <a:t>suivre</a:t>
            </a:r>
            <a:r>
              <a:rPr lang="en-GB" dirty="0"/>
              <a:t> les </a:t>
            </a:r>
            <a:r>
              <a:rPr lang="en-GB" dirty="0" err="1"/>
              <a:t>verbes</a:t>
            </a:r>
            <a:r>
              <a:rPr lang="en-GB" dirty="0"/>
              <a:t> de </a:t>
            </a:r>
            <a:r>
              <a:rPr lang="en-GB" dirty="0" err="1"/>
              <a:t>mouvement</a:t>
            </a:r>
            <a:r>
              <a:rPr lang="en-GB" dirty="0"/>
              <a:t>:</a:t>
            </a:r>
          </a:p>
          <a:p>
            <a:r>
              <a:rPr lang="en-GB" dirty="0"/>
              <a:t>In = </a:t>
            </a:r>
            <a:r>
              <a:rPr lang="en-GB" dirty="0" err="1"/>
              <a:t>indique</a:t>
            </a:r>
            <a:r>
              <a:rPr lang="en-GB" dirty="0"/>
              <a:t> le lieu à </a:t>
            </a:r>
            <a:r>
              <a:rPr lang="en-GB" dirty="0" err="1"/>
              <a:t>l’intérieur</a:t>
            </a:r>
            <a:r>
              <a:rPr lang="en-GB" dirty="0"/>
              <a:t> </a:t>
            </a:r>
            <a:r>
              <a:rPr lang="en-GB" dirty="0" err="1"/>
              <a:t>duquel</a:t>
            </a:r>
            <a:r>
              <a:rPr lang="en-GB" dirty="0"/>
              <a:t> se </a:t>
            </a:r>
            <a:r>
              <a:rPr lang="en-GB" dirty="0" err="1"/>
              <a:t>déroule</a:t>
            </a:r>
            <a:r>
              <a:rPr lang="en-GB" dirty="0"/>
              <a:t> le </a:t>
            </a:r>
            <a:r>
              <a:rPr lang="en-GB" dirty="0" err="1"/>
              <a:t>mouvement</a:t>
            </a:r>
            <a:r>
              <a:rPr lang="en-GB" dirty="0"/>
              <a:t> </a:t>
            </a:r>
          </a:p>
          <a:p>
            <a:r>
              <a:rPr lang="en-GB" dirty="0"/>
              <a:t>Into = idée </a:t>
            </a:r>
            <a:r>
              <a:rPr lang="en-GB" dirty="0" err="1"/>
              <a:t>d’entrer</a:t>
            </a:r>
            <a:r>
              <a:rPr lang="en-GB" dirty="0"/>
              <a:t> (</a:t>
            </a:r>
            <a:r>
              <a:rPr lang="en-GB" i="1" dirty="0"/>
              <a:t>he stepped into the house</a:t>
            </a:r>
            <a:r>
              <a:rPr lang="en-GB" dirty="0"/>
              <a:t>) </a:t>
            </a:r>
          </a:p>
          <a:p>
            <a:r>
              <a:rPr lang="en-GB" dirty="0"/>
              <a:t>Out of = idée de </a:t>
            </a:r>
            <a:r>
              <a:rPr lang="en-GB" dirty="0" err="1"/>
              <a:t>sortir</a:t>
            </a:r>
            <a:r>
              <a:rPr lang="en-GB" dirty="0"/>
              <a:t> (</a:t>
            </a:r>
            <a:r>
              <a:rPr lang="en-GB" i="1" dirty="0"/>
              <a:t>she bolted out of the room</a:t>
            </a:r>
            <a:r>
              <a:rPr lang="en-GB" dirty="0"/>
              <a:t>) </a:t>
            </a:r>
          </a:p>
          <a:p>
            <a:r>
              <a:rPr lang="en-GB" dirty="0"/>
              <a:t>From = </a:t>
            </a:r>
            <a:r>
              <a:rPr lang="en-GB" dirty="0" err="1"/>
              <a:t>indique</a:t>
            </a:r>
            <a:r>
              <a:rPr lang="en-GB" dirty="0"/>
              <a:t> la provenance (</a:t>
            </a:r>
            <a:r>
              <a:rPr lang="en-GB" i="1" dirty="0"/>
              <a:t>he arrived from London</a:t>
            </a:r>
            <a:r>
              <a:rPr lang="en-GB" dirty="0"/>
              <a:t>) </a:t>
            </a:r>
          </a:p>
          <a:p>
            <a:r>
              <a:rPr lang="en-GB" dirty="0"/>
              <a:t>To = </a:t>
            </a:r>
            <a:r>
              <a:rPr lang="en-GB" dirty="0" err="1"/>
              <a:t>indique</a:t>
            </a:r>
            <a:r>
              <a:rPr lang="en-GB" dirty="0"/>
              <a:t> la direction et le but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considéré</a:t>
            </a:r>
            <a:r>
              <a:rPr lang="en-GB" dirty="0"/>
              <a:t> </a:t>
            </a:r>
            <a:r>
              <a:rPr lang="en-GB" dirty="0" err="1"/>
              <a:t>comme</a:t>
            </a:r>
            <a:r>
              <a:rPr lang="en-GB" dirty="0"/>
              <a:t> </a:t>
            </a:r>
            <a:r>
              <a:rPr lang="en-GB" dirty="0" err="1"/>
              <a:t>atteint</a:t>
            </a:r>
            <a:r>
              <a:rPr lang="en-GB" dirty="0"/>
              <a:t> (</a:t>
            </a:r>
            <a:r>
              <a:rPr lang="en-GB" i="1" dirty="0"/>
              <a:t>she went to New York</a:t>
            </a:r>
            <a:r>
              <a:rPr lang="en-GB" dirty="0"/>
              <a:t>) </a:t>
            </a:r>
          </a:p>
          <a:p>
            <a:r>
              <a:rPr lang="en-GB" dirty="0"/>
              <a:t>Toward = </a:t>
            </a:r>
            <a:r>
              <a:rPr lang="en-GB" dirty="0" err="1"/>
              <a:t>indique</a:t>
            </a:r>
            <a:r>
              <a:rPr lang="en-GB" dirty="0"/>
              <a:t> la direction sans </a:t>
            </a:r>
            <a:r>
              <a:rPr lang="en-GB" dirty="0" err="1"/>
              <a:t>préciser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le but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atteint</a:t>
            </a:r>
            <a:r>
              <a:rPr lang="en-GB" dirty="0"/>
              <a:t> (</a:t>
            </a:r>
            <a:r>
              <a:rPr lang="en-GB" i="1" dirty="0"/>
              <a:t>he walked toward the police station, but did not dare to go in</a:t>
            </a:r>
            <a:r>
              <a:rPr lang="en-GB" dirty="0"/>
              <a:t>) </a:t>
            </a:r>
          </a:p>
          <a:p>
            <a:r>
              <a:rPr lang="en-GB" dirty="0"/>
              <a:t>Back = </a:t>
            </a:r>
            <a:r>
              <a:rPr lang="en-GB" dirty="0" err="1"/>
              <a:t>indique</a:t>
            </a:r>
            <a:r>
              <a:rPr lang="en-GB" dirty="0"/>
              <a:t> le retour au point de </a:t>
            </a:r>
            <a:r>
              <a:rPr lang="en-GB" dirty="0" err="1"/>
              <a:t>départ</a:t>
            </a:r>
            <a:r>
              <a:rPr lang="en-GB" dirty="0"/>
              <a:t> (</a:t>
            </a:r>
            <a:r>
              <a:rPr lang="en-GB" i="1" dirty="0"/>
              <a:t>she came back home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409321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560</TotalTime>
  <Words>1893</Words>
  <Application>Microsoft Office PowerPoint</Application>
  <PresentationFormat>Widescreen</PresentationFormat>
  <Paragraphs>173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Rockwell</vt:lpstr>
      <vt:lpstr>Rockwell Condensed</vt:lpstr>
      <vt:lpstr>Wingdings</vt:lpstr>
      <vt:lpstr>Wood Type</vt:lpstr>
      <vt:lpstr>L2 LCE  Expression Vocabulaire  EC 211 (Gr1 &amp; Gr3)</vt:lpstr>
      <vt:lpstr>Next assessment: Due Today </vt:lpstr>
      <vt:lpstr>Expressing movement </vt:lpstr>
      <vt:lpstr>Syntax</vt:lpstr>
      <vt:lpstr>Exprimer le mouvement: Le « Chassé-croisé »</vt:lpstr>
      <vt:lpstr>Exprimer le mouvement: Le « Chassé-croisé »</vt:lpstr>
      <vt:lpstr>Exprimer le mouvement: Le « Chassé-croisé »</vt:lpstr>
      <vt:lpstr>Expressing movement: Criss-crossing</vt:lpstr>
      <vt:lpstr>Some prepositions to bear in mind when describing movement </vt:lpstr>
      <vt:lpstr>PowerPoint Presentation</vt:lpstr>
      <vt:lpstr>PowerPoint Presentation</vt:lpstr>
      <vt:lpstr>PowerPoint Presentation</vt:lpstr>
      <vt:lpstr>Exercise: Link the sentences on the left to the sentences on the right </vt:lpstr>
      <vt:lpstr>BALANCE – HASTEN – HASTY – RETURN – RUSH – SET (X2) – SHADOW – SHARP – SHOW TO – SQUASH – SQUEEZE – STOP  - SWIFT – TAKE – UNLOAD</vt:lpstr>
      <vt:lpstr>PowerPoint Presentation</vt:lpstr>
      <vt:lpstr>Translate the following words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L2 LCE  Expression Vocabulaire  EC 211 (Gr1 &amp; Gr3)</dc:title>
  <dc:creator>Mathew Rickard</dc:creator>
  <cp:lastModifiedBy>Mathew Rickard</cp:lastModifiedBy>
  <cp:revision>11</cp:revision>
  <dcterms:created xsi:type="dcterms:W3CDTF">2022-09-25T14:42:15Z</dcterms:created>
  <dcterms:modified xsi:type="dcterms:W3CDTF">2022-11-15T16:19:16Z</dcterms:modified>
</cp:coreProperties>
</file>