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313" r:id="rId3"/>
    <p:sldId id="293" r:id="rId4"/>
    <p:sldId id="259" r:id="rId5"/>
    <p:sldId id="268" r:id="rId6"/>
    <p:sldId id="269" r:id="rId7"/>
    <p:sldId id="270" r:id="rId8"/>
    <p:sldId id="309" r:id="rId9"/>
    <p:sldId id="258" r:id="rId10"/>
    <p:sldId id="315" r:id="rId11"/>
    <p:sldId id="257" r:id="rId12"/>
    <p:sldId id="283" r:id="rId13"/>
    <p:sldId id="290" r:id="rId14"/>
    <p:sldId id="271" r:id="rId15"/>
    <p:sldId id="265" r:id="rId16"/>
    <p:sldId id="284" r:id="rId17"/>
    <p:sldId id="285" r:id="rId18"/>
    <p:sldId id="292" r:id="rId19"/>
    <p:sldId id="278" r:id="rId20"/>
    <p:sldId id="282" r:id="rId21"/>
    <p:sldId id="329" r:id="rId22"/>
    <p:sldId id="295" r:id="rId23"/>
    <p:sldId id="296" r:id="rId24"/>
    <p:sldId id="297" r:id="rId25"/>
    <p:sldId id="298" r:id="rId26"/>
    <p:sldId id="300" r:id="rId27"/>
    <p:sldId id="316" r:id="rId28"/>
    <p:sldId id="304" r:id="rId29"/>
    <p:sldId id="301" r:id="rId30"/>
    <p:sldId id="302" r:id="rId31"/>
    <p:sldId id="303" r:id="rId32"/>
    <p:sldId id="262" r:id="rId33"/>
    <p:sldId id="318" r:id="rId34"/>
    <p:sldId id="317" r:id="rId35"/>
    <p:sldId id="327" r:id="rId36"/>
    <p:sldId id="328" r:id="rId37"/>
    <p:sldId id="274" r:id="rId38"/>
    <p:sldId id="326" r:id="rId39"/>
    <p:sldId id="319" r:id="rId40"/>
    <p:sldId id="273" r:id="rId41"/>
    <p:sldId id="275" r:id="rId42"/>
    <p:sldId id="325" r:id="rId43"/>
    <p:sldId id="261" r:id="rId44"/>
    <p:sldId id="306" r:id="rId45"/>
    <p:sldId id="266" r:id="rId46"/>
    <p:sldId id="321" r:id="rId47"/>
    <p:sldId id="322" r:id="rId48"/>
    <p:sldId id="305" r:id="rId49"/>
    <p:sldId id="288" r:id="rId50"/>
    <p:sldId id="267" r:id="rId51"/>
    <p:sldId id="286" r:id="rId52"/>
    <p:sldId id="307" r:id="rId53"/>
    <p:sldId id="311" r:id="rId54"/>
    <p:sldId id="312"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0"/>
  </p:normalViewPr>
  <p:slideViewPr>
    <p:cSldViewPr>
      <p:cViewPr varScale="1">
        <p:scale>
          <a:sx n="105" d="100"/>
          <a:sy n="105" d="100"/>
        </p:scale>
        <p:origin x="163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923220-C8C1-44E1-94B7-4A7F8DA4E37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5BC177B1-80A1-4C76-8580-63D4FA7788CA}">
      <dgm:prSet custT="1"/>
      <dgm:spPr/>
      <dgm:t>
        <a:bodyPr/>
        <a:lstStyle/>
        <a:p>
          <a:r>
            <a:rPr lang="fr-FR" sz="2000" dirty="0">
              <a:latin typeface="Calibri Light" panose="020F0302020204030204" pitchFamily="34" charset="0"/>
              <a:cs typeface="Calibri Light" panose="020F0302020204030204" pitchFamily="34" charset="0"/>
            </a:rPr>
            <a:t>I. Présentation des troubles</a:t>
          </a:r>
          <a:endParaRPr lang="en-US" sz="2000" dirty="0">
            <a:latin typeface="Calibri Light" panose="020F0302020204030204" pitchFamily="34" charset="0"/>
            <a:cs typeface="Calibri Light" panose="020F0302020204030204" pitchFamily="34" charset="0"/>
          </a:endParaRPr>
        </a:p>
      </dgm:t>
    </dgm:pt>
    <dgm:pt modelId="{1B18C39B-F49B-40A6-93D5-70A9E33ED85F}" type="parTrans" cxnId="{0D49F58A-2C58-403E-95B6-BDFA7087FFAF}">
      <dgm:prSet/>
      <dgm:spPr/>
      <dgm:t>
        <a:bodyPr/>
        <a:lstStyle/>
        <a:p>
          <a:endParaRPr lang="en-US" sz="1400">
            <a:latin typeface="Calibri Light" panose="020F0302020204030204" pitchFamily="34" charset="0"/>
            <a:cs typeface="Calibri Light" panose="020F0302020204030204" pitchFamily="34" charset="0"/>
          </a:endParaRPr>
        </a:p>
      </dgm:t>
    </dgm:pt>
    <dgm:pt modelId="{6F54299E-F7CE-4C41-ACB9-A02763189555}" type="sibTrans" cxnId="{0D49F58A-2C58-403E-95B6-BDFA7087FFAF}">
      <dgm:prSet/>
      <dgm:spPr/>
      <dgm:t>
        <a:bodyPr/>
        <a:lstStyle/>
        <a:p>
          <a:endParaRPr lang="en-US" sz="1400">
            <a:latin typeface="Calibri Light" panose="020F0302020204030204" pitchFamily="34" charset="0"/>
            <a:cs typeface="Calibri Light" panose="020F0302020204030204" pitchFamily="34" charset="0"/>
          </a:endParaRPr>
        </a:p>
      </dgm:t>
    </dgm:pt>
    <dgm:pt modelId="{C9CFAC72-AFE1-4D00-83FA-479E44F38129}">
      <dgm:prSet custT="1"/>
      <dgm:spPr/>
      <dgm:t>
        <a:bodyPr/>
        <a:lstStyle/>
        <a:p>
          <a:r>
            <a:rPr lang="fr-FR" sz="2000" dirty="0">
              <a:latin typeface="Calibri Light" panose="020F0302020204030204" pitchFamily="34" charset="0"/>
              <a:cs typeface="Calibri Light" panose="020F0302020204030204" pitchFamily="34" charset="0"/>
            </a:rPr>
            <a:t>II. Outils et tests utilisés dans le bilan</a:t>
          </a:r>
          <a:endParaRPr lang="en-US" sz="2000" dirty="0">
            <a:latin typeface="Calibri Light" panose="020F0302020204030204" pitchFamily="34" charset="0"/>
            <a:cs typeface="Calibri Light" panose="020F0302020204030204" pitchFamily="34" charset="0"/>
          </a:endParaRPr>
        </a:p>
      </dgm:t>
    </dgm:pt>
    <dgm:pt modelId="{F9E7ADDA-6449-45BA-9202-C03BE6045B3E}" type="parTrans" cxnId="{B82724C6-1211-4F37-AE65-9E414573E11D}">
      <dgm:prSet/>
      <dgm:spPr/>
      <dgm:t>
        <a:bodyPr/>
        <a:lstStyle/>
        <a:p>
          <a:endParaRPr lang="en-US" sz="1400">
            <a:latin typeface="Calibri Light" panose="020F0302020204030204" pitchFamily="34" charset="0"/>
            <a:cs typeface="Calibri Light" panose="020F0302020204030204" pitchFamily="34" charset="0"/>
          </a:endParaRPr>
        </a:p>
      </dgm:t>
    </dgm:pt>
    <dgm:pt modelId="{474F2DCF-3A07-49FB-8FBC-ACF61B8FB129}" type="sibTrans" cxnId="{B82724C6-1211-4F37-AE65-9E414573E11D}">
      <dgm:prSet/>
      <dgm:spPr/>
      <dgm:t>
        <a:bodyPr/>
        <a:lstStyle/>
        <a:p>
          <a:endParaRPr lang="en-US" sz="1400">
            <a:latin typeface="Calibri Light" panose="020F0302020204030204" pitchFamily="34" charset="0"/>
            <a:cs typeface="Calibri Light" panose="020F0302020204030204" pitchFamily="34" charset="0"/>
          </a:endParaRPr>
        </a:p>
      </dgm:t>
    </dgm:pt>
    <dgm:pt modelId="{799C6772-5D11-4357-9D61-09291DAE9810}">
      <dgm:prSet custT="1"/>
      <dgm:spPr/>
      <dgm:t>
        <a:bodyPr/>
        <a:lstStyle/>
        <a:p>
          <a:r>
            <a:rPr lang="fr-FR" sz="2000" dirty="0">
              <a:latin typeface="Calibri Light" panose="020F0302020204030204" pitchFamily="34" charset="0"/>
              <a:cs typeface="Calibri Light" panose="020F0302020204030204" pitchFamily="34" charset="0"/>
            </a:rPr>
            <a:t>III. Etude de cas et aménagements</a:t>
          </a:r>
          <a:endParaRPr lang="en-US" sz="2000" dirty="0">
            <a:latin typeface="Calibri Light" panose="020F0302020204030204" pitchFamily="34" charset="0"/>
            <a:cs typeface="Calibri Light" panose="020F0302020204030204" pitchFamily="34" charset="0"/>
          </a:endParaRPr>
        </a:p>
      </dgm:t>
    </dgm:pt>
    <dgm:pt modelId="{C069C016-63BA-4D9A-B5F6-72E562EF5E8A}" type="parTrans" cxnId="{4F0A439B-8E3A-43C1-AC87-94D50157C35B}">
      <dgm:prSet/>
      <dgm:spPr/>
      <dgm:t>
        <a:bodyPr/>
        <a:lstStyle/>
        <a:p>
          <a:endParaRPr lang="en-US" sz="1400">
            <a:latin typeface="Calibri Light" panose="020F0302020204030204" pitchFamily="34" charset="0"/>
            <a:cs typeface="Calibri Light" panose="020F0302020204030204" pitchFamily="34" charset="0"/>
          </a:endParaRPr>
        </a:p>
      </dgm:t>
    </dgm:pt>
    <dgm:pt modelId="{F23FE5F3-B693-4EFC-8CD1-48D649F15620}" type="sibTrans" cxnId="{4F0A439B-8E3A-43C1-AC87-94D50157C35B}">
      <dgm:prSet/>
      <dgm:spPr/>
      <dgm:t>
        <a:bodyPr/>
        <a:lstStyle/>
        <a:p>
          <a:endParaRPr lang="en-US" sz="1400">
            <a:latin typeface="Calibri Light" panose="020F0302020204030204" pitchFamily="34" charset="0"/>
            <a:cs typeface="Calibri Light" panose="020F0302020204030204" pitchFamily="34" charset="0"/>
          </a:endParaRPr>
        </a:p>
      </dgm:t>
    </dgm:pt>
    <dgm:pt modelId="{9A9F8DDD-2E92-4537-8202-34067316A0FF}" type="pres">
      <dgm:prSet presAssocID="{14923220-C8C1-44E1-94B7-4A7F8DA4E372}" presName="linear" presStyleCnt="0">
        <dgm:presLayoutVars>
          <dgm:dir/>
          <dgm:animLvl val="lvl"/>
          <dgm:resizeHandles val="exact"/>
        </dgm:presLayoutVars>
      </dgm:prSet>
      <dgm:spPr/>
    </dgm:pt>
    <dgm:pt modelId="{C45A39F5-773B-4F20-A082-85A7D85C3F31}" type="pres">
      <dgm:prSet presAssocID="{5BC177B1-80A1-4C76-8580-63D4FA7788CA}" presName="parentLin" presStyleCnt="0"/>
      <dgm:spPr/>
    </dgm:pt>
    <dgm:pt modelId="{F9FAC512-99DB-422B-924B-AF6E4BA7FAAE}" type="pres">
      <dgm:prSet presAssocID="{5BC177B1-80A1-4C76-8580-63D4FA7788CA}" presName="parentLeftMargin" presStyleLbl="node1" presStyleIdx="0" presStyleCnt="3"/>
      <dgm:spPr/>
    </dgm:pt>
    <dgm:pt modelId="{6C450EFB-0057-4AB6-A322-0F3981C09592}" type="pres">
      <dgm:prSet presAssocID="{5BC177B1-80A1-4C76-8580-63D4FA7788CA}" presName="parentText" presStyleLbl="node1" presStyleIdx="0" presStyleCnt="3">
        <dgm:presLayoutVars>
          <dgm:chMax val="0"/>
          <dgm:bulletEnabled val="1"/>
        </dgm:presLayoutVars>
      </dgm:prSet>
      <dgm:spPr/>
    </dgm:pt>
    <dgm:pt modelId="{9A85E540-7DDB-4092-8D9E-FD9FF1AF9198}" type="pres">
      <dgm:prSet presAssocID="{5BC177B1-80A1-4C76-8580-63D4FA7788CA}" presName="negativeSpace" presStyleCnt="0"/>
      <dgm:spPr/>
    </dgm:pt>
    <dgm:pt modelId="{3B8BACE3-99F9-4A4B-8A7A-7F38B337D22F}" type="pres">
      <dgm:prSet presAssocID="{5BC177B1-80A1-4C76-8580-63D4FA7788CA}" presName="childText" presStyleLbl="conFgAcc1" presStyleIdx="0" presStyleCnt="3">
        <dgm:presLayoutVars>
          <dgm:bulletEnabled val="1"/>
        </dgm:presLayoutVars>
      </dgm:prSet>
      <dgm:spPr/>
    </dgm:pt>
    <dgm:pt modelId="{C666140B-4542-40B8-B7BF-A96461E9E9E0}" type="pres">
      <dgm:prSet presAssocID="{6F54299E-F7CE-4C41-ACB9-A02763189555}" presName="spaceBetweenRectangles" presStyleCnt="0"/>
      <dgm:spPr/>
    </dgm:pt>
    <dgm:pt modelId="{6989C4B4-25A1-4E93-A621-7CA3CD0F394F}" type="pres">
      <dgm:prSet presAssocID="{C9CFAC72-AFE1-4D00-83FA-479E44F38129}" presName="parentLin" presStyleCnt="0"/>
      <dgm:spPr/>
    </dgm:pt>
    <dgm:pt modelId="{424D34FC-3E01-41AE-9696-0FABDBDB87B8}" type="pres">
      <dgm:prSet presAssocID="{C9CFAC72-AFE1-4D00-83FA-479E44F38129}" presName="parentLeftMargin" presStyleLbl="node1" presStyleIdx="0" presStyleCnt="3"/>
      <dgm:spPr/>
    </dgm:pt>
    <dgm:pt modelId="{A77B5F59-ED18-42EC-A4E2-54800DE4101B}" type="pres">
      <dgm:prSet presAssocID="{C9CFAC72-AFE1-4D00-83FA-479E44F38129}" presName="parentText" presStyleLbl="node1" presStyleIdx="1" presStyleCnt="3">
        <dgm:presLayoutVars>
          <dgm:chMax val="0"/>
          <dgm:bulletEnabled val="1"/>
        </dgm:presLayoutVars>
      </dgm:prSet>
      <dgm:spPr/>
    </dgm:pt>
    <dgm:pt modelId="{13C5C618-7D59-4B12-BC94-85A5B5755C61}" type="pres">
      <dgm:prSet presAssocID="{C9CFAC72-AFE1-4D00-83FA-479E44F38129}" presName="negativeSpace" presStyleCnt="0"/>
      <dgm:spPr/>
    </dgm:pt>
    <dgm:pt modelId="{CCB758EF-CE0D-41C3-A0B8-0443EBD09560}" type="pres">
      <dgm:prSet presAssocID="{C9CFAC72-AFE1-4D00-83FA-479E44F38129}" presName="childText" presStyleLbl="conFgAcc1" presStyleIdx="1" presStyleCnt="3">
        <dgm:presLayoutVars>
          <dgm:bulletEnabled val="1"/>
        </dgm:presLayoutVars>
      </dgm:prSet>
      <dgm:spPr/>
    </dgm:pt>
    <dgm:pt modelId="{0A87DB0E-C46E-4CA9-A7BE-0AC4B83AA84E}" type="pres">
      <dgm:prSet presAssocID="{474F2DCF-3A07-49FB-8FBC-ACF61B8FB129}" presName="spaceBetweenRectangles" presStyleCnt="0"/>
      <dgm:spPr/>
    </dgm:pt>
    <dgm:pt modelId="{C0EE8BA9-4569-4018-BCD3-EE576871794B}" type="pres">
      <dgm:prSet presAssocID="{799C6772-5D11-4357-9D61-09291DAE9810}" presName="parentLin" presStyleCnt="0"/>
      <dgm:spPr/>
    </dgm:pt>
    <dgm:pt modelId="{CDA341BE-5F64-4746-8F7E-2D1115BC3AD2}" type="pres">
      <dgm:prSet presAssocID="{799C6772-5D11-4357-9D61-09291DAE9810}" presName="parentLeftMargin" presStyleLbl="node1" presStyleIdx="1" presStyleCnt="3"/>
      <dgm:spPr/>
    </dgm:pt>
    <dgm:pt modelId="{BDD78570-E2DE-4A35-99D5-D53C99A59F93}" type="pres">
      <dgm:prSet presAssocID="{799C6772-5D11-4357-9D61-09291DAE9810}" presName="parentText" presStyleLbl="node1" presStyleIdx="2" presStyleCnt="3">
        <dgm:presLayoutVars>
          <dgm:chMax val="0"/>
          <dgm:bulletEnabled val="1"/>
        </dgm:presLayoutVars>
      </dgm:prSet>
      <dgm:spPr/>
    </dgm:pt>
    <dgm:pt modelId="{98C45E6C-975C-4209-8500-3AEB0A1F43FA}" type="pres">
      <dgm:prSet presAssocID="{799C6772-5D11-4357-9D61-09291DAE9810}" presName="negativeSpace" presStyleCnt="0"/>
      <dgm:spPr/>
    </dgm:pt>
    <dgm:pt modelId="{20909674-080C-42C2-B897-863B03E35853}" type="pres">
      <dgm:prSet presAssocID="{799C6772-5D11-4357-9D61-09291DAE9810}" presName="childText" presStyleLbl="conFgAcc1" presStyleIdx="2" presStyleCnt="3">
        <dgm:presLayoutVars>
          <dgm:bulletEnabled val="1"/>
        </dgm:presLayoutVars>
      </dgm:prSet>
      <dgm:spPr/>
    </dgm:pt>
  </dgm:ptLst>
  <dgm:cxnLst>
    <dgm:cxn modelId="{2B95C420-C1C2-4A9A-A18F-894683516EA2}" type="presOf" srcId="{5BC177B1-80A1-4C76-8580-63D4FA7788CA}" destId="{6C450EFB-0057-4AB6-A322-0F3981C09592}" srcOrd="1" destOrd="0" presId="urn:microsoft.com/office/officeart/2005/8/layout/list1"/>
    <dgm:cxn modelId="{5ECE3021-90D7-4C30-952A-B4D8831E935F}" type="presOf" srcId="{C9CFAC72-AFE1-4D00-83FA-479E44F38129}" destId="{424D34FC-3E01-41AE-9696-0FABDBDB87B8}" srcOrd="0" destOrd="0" presId="urn:microsoft.com/office/officeart/2005/8/layout/list1"/>
    <dgm:cxn modelId="{BAE38E5F-0F5F-45DE-BE21-EFB546087B0C}" type="presOf" srcId="{799C6772-5D11-4357-9D61-09291DAE9810}" destId="{BDD78570-E2DE-4A35-99D5-D53C99A59F93}" srcOrd="1" destOrd="0" presId="urn:microsoft.com/office/officeart/2005/8/layout/list1"/>
    <dgm:cxn modelId="{7B1F9F47-9AB5-40A8-8E80-981F249D2380}" type="presOf" srcId="{799C6772-5D11-4357-9D61-09291DAE9810}" destId="{CDA341BE-5F64-4746-8F7E-2D1115BC3AD2}" srcOrd="0" destOrd="0" presId="urn:microsoft.com/office/officeart/2005/8/layout/list1"/>
    <dgm:cxn modelId="{7B28F34C-8E9D-41F8-B380-B47C852DAFC9}" type="presOf" srcId="{C9CFAC72-AFE1-4D00-83FA-479E44F38129}" destId="{A77B5F59-ED18-42EC-A4E2-54800DE4101B}" srcOrd="1" destOrd="0" presId="urn:microsoft.com/office/officeart/2005/8/layout/list1"/>
    <dgm:cxn modelId="{6D646953-A436-4274-B8CF-207BD7450B06}" type="presOf" srcId="{5BC177B1-80A1-4C76-8580-63D4FA7788CA}" destId="{F9FAC512-99DB-422B-924B-AF6E4BA7FAAE}" srcOrd="0" destOrd="0" presId="urn:microsoft.com/office/officeart/2005/8/layout/list1"/>
    <dgm:cxn modelId="{0D49F58A-2C58-403E-95B6-BDFA7087FFAF}" srcId="{14923220-C8C1-44E1-94B7-4A7F8DA4E372}" destId="{5BC177B1-80A1-4C76-8580-63D4FA7788CA}" srcOrd="0" destOrd="0" parTransId="{1B18C39B-F49B-40A6-93D5-70A9E33ED85F}" sibTransId="{6F54299E-F7CE-4C41-ACB9-A02763189555}"/>
    <dgm:cxn modelId="{4F0A439B-8E3A-43C1-AC87-94D50157C35B}" srcId="{14923220-C8C1-44E1-94B7-4A7F8DA4E372}" destId="{799C6772-5D11-4357-9D61-09291DAE9810}" srcOrd="2" destOrd="0" parTransId="{C069C016-63BA-4D9A-B5F6-72E562EF5E8A}" sibTransId="{F23FE5F3-B693-4EFC-8CD1-48D649F15620}"/>
    <dgm:cxn modelId="{9290D5A6-E1D0-497B-B30F-AEB1B6A6A7CC}" type="presOf" srcId="{14923220-C8C1-44E1-94B7-4A7F8DA4E372}" destId="{9A9F8DDD-2E92-4537-8202-34067316A0FF}" srcOrd="0" destOrd="0" presId="urn:microsoft.com/office/officeart/2005/8/layout/list1"/>
    <dgm:cxn modelId="{B82724C6-1211-4F37-AE65-9E414573E11D}" srcId="{14923220-C8C1-44E1-94B7-4A7F8DA4E372}" destId="{C9CFAC72-AFE1-4D00-83FA-479E44F38129}" srcOrd="1" destOrd="0" parTransId="{F9E7ADDA-6449-45BA-9202-C03BE6045B3E}" sibTransId="{474F2DCF-3A07-49FB-8FBC-ACF61B8FB129}"/>
    <dgm:cxn modelId="{23E160B1-F1F8-4DF2-AEAC-6B40779AD070}" type="presParOf" srcId="{9A9F8DDD-2E92-4537-8202-34067316A0FF}" destId="{C45A39F5-773B-4F20-A082-85A7D85C3F31}" srcOrd="0" destOrd="0" presId="urn:microsoft.com/office/officeart/2005/8/layout/list1"/>
    <dgm:cxn modelId="{0524C398-4FB6-44C3-B1F1-64205C7479B9}" type="presParOf" srcId="{C45A39F5-773B-4F20-A082-85A7D85C3F31}" destId="{F9FAC512-99DB-422B-924B-AF6E4BA7FAAE}" srcOrd="0" destOrd="0" presId="urn:microsoft.com/office/officeart/2005/8/layout/list1"/>
    <dgm:cxn modelId="{04A14A1C-D226-4EE5-8F2C-A916FC7C7F2A}" type="presParOf" srcId="{C45A39F5-773B-4F20-A082-85A7D85C3F31}" destId="{6C450EFB-0057-4AB6-A322-0F3981C09592}" srcOrd="1" destOrd="0" presId="urn:microsoft.com/office/officeart/2005/8/layout/list1"/>
    <dgm:cxn modelId="{B1C9D72C-E6D8-4C7A-8353-F2885F412391}" type="presParOf" srcId="{9A9F8DDD-2E92-4537-8202-34067316A0FF}" destId="{9A85E540-7DDB-4092-8D9E-FD9FF1AF9198}" srcOrd="1" destOrd="0" presId="urn:microsoft.com/office/officeart/2005/8/layout/list1"/>
    <dgm:cxn modelId="{A8391C77-6432-4810-A570-99F32A78A723}" type="presParOf" srcId="{9A9F8DDD-2E92-4537-8202-34067316A0FF}" destId="{3B8BACE3-99F9-4A4B-8A7A-7F38B337D22F}" srcOrd="2" destOrd="0" presId="urn:microsoft.com/office/officeart/2005/8/layout/list1"/>
    <dgm:cxn modelId="{352A6F74-4D52-4B03-8B13-3632083E5479}" type="presParOf" srcId="{9A9F8DDD-2E92-4537-8202-34067316A0FF}" destId="{C666140B-4542-40B8-B7BF-A96461E9E9E0}" srcOrd="3" destOrd="0" presId="urn:microsoft.com/office/officeart/2005/8/layout/list1"/>
    <dgm:cxn modelId="{3C2FC225-F788-4F3A-9DBD-E6DF629220D6}" type="presParOf" srcId="{9A9F8DDD-2E92-4537-8202-34067316A0FF}" destId="{6989C4B4-25A1-4E93-A621-7CA3CD0F394F}" srcOrd="4" destOrd="0" presId="urn:microsoft.com/office/officeart/2005/8/layout/list1"/>
    <dgm:cxn modelId="{C5C7587C-CEB5-4991-9E4C-945B5798FAFD}" type="presParOf" srcId="{6989C4B4-25A1-4E93-A621-7CA3CD0F394F}" destId="{424D34FC-3E01-41AE-9696-0FABDBDB87B8}" srcOrd="0" destOrd="0" presId="urn:microsoft.com/office/officeart/2005/8/layout/list1"/>
    <dgm:cxn modelId="{76ECE87D-A2E5-453B-9419-8DB5AE455D8A}" type="presParOf" srcId="{6989C4B4-25A1-4E93-A621-7CA3CD0F394F}" destId="{A77B5F59-ED18-42EC-A4E2-54800DE4101B}" srcOrd="1" destOrd="0" presId="urn:microsoft.com/office/officeart/2005/8/layout/list1"/>
    <dgm:cxn modelId="{E1B89446-FEE0-4496-9741-1A9DFD276611}" type="presParOf" srcId="{9A9F8DDD-2E92-4537-8202-34067316A0FF}" destId="{13C5C618-7D59-4B12-BC94-85A5B5755C61}" srcOrd="5" destOrd="0" presId="urn:microsoft.com/office/officeart/2005/8/layout/list1"/>
    <dgm:cxn modelId="{224E1987-DD6D-4F7E-A5B4-3AD8890AD4D3}" type="presParOf" srcId="{9A9F8DDD-2E92-4537-8202-34067316A0FF}" destId="{CCB758EF-CE0D-41C3-A0B8-0443EBD09560}" srcOrd="6" destOrd="0" presId="urn:microsoft.com/office/officeart/2005/8/layout/list1"/>
    <dgm:cxn modelId="{69C8316F-61C8-4361-9E85-603CC8318A5C}" type="presParOf" srcId="{9A9F8DDD-2E92-4537-8202-34067316A0FF}" destId="{0A87DB0E-C46E-4CA9-A7BE-0AC4B83AA84E}" srcOrd="7" destOrd="0" presId="urn:microsoft.com/office/officeart/2005/8/layout/list1"/>
    <dgm:cxn modelId="{569F344D-4197-407C-9B21-830482D01E9B}" type="presParOf" srcId="{9A9F8DDD-2E92-4537-8202-34067316A0FF}" destId="{C0EE8BA9-4569-4018-BCD3-EE576871794B}" srcOrd="8" destOrd="0" presId="urn:microsoft.com/office/officeart/2005/8/layout/list1"/>
    <dgm:cxn modelId="{09030936-9485-48A9-946B-6F05686C1C67}" type="presParOf" srcId="{C0EE8BA9-4569-4018-BCD3-EE576871794B}" destId="{CDA341BE-5F64-4746-8F7E-2D1115BC3AD2}" srcOrd="0" destOrd="0" presId="urn:microsoft.com/office/officeart/2005/8/layout/list1"/>
    <dgm:cxn modelId="{199BE5F7-261A-43EA-8088-90E7A4D8FB75}" type="presParOf" srcId="{C0EE8BA9-4569-4018-BCD3-EE576871794B}" destId="{BDD78570-E2DE-4A35-99D5-D53C99A59F93}" srcOrd="1" destOrd="0" presId="urn:microsoft.com/office/officeart/2005/8/layout/list1"/>
    <dgm:cxn modelId="{AAE9D25D-7886-4243-9080-02E3306BD2BC}" type="presParOf" srcId="{9A9F8DDD-2E92-4537-8202-34067316A0FF}" destId="{98C45E6C-975C-4209-8500-3AEB0A1F43FA}" srcOrd="9" destOrd="0" presId="urn:microsoft.com/office/officeart/2005/8/layout/list1"/>
    <dgm:cxn modelId="{DA77A020-3B70-46A2-BB16-6CF5387FB26A}" type="presParOf" srcId="{9A9F8DDD-2E92-4537-8202-34067316A0FF}" destId="{20909674-080C-42C2-B897-863B03E3585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A1DF37-B955-4E95-881D-63EB479EEB65}"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fr-FR"/>
        </a:p>
      </dgm:t>
    </dgm:pt>
    <dgm:pt modelId="{B9716217-1EE6-4BE3-B3C5-B0439193FED7}">
      <dgm:prSet phldrT="[Texte]"/>
      <dgm:spPr/>
      <dgm:t>
        <a:bodyPr/>
        <a:lstStyle/>
        <a:p>
          <a:r>
            <a:rPr lang="fr-FR" dirty="0">
              <a:latin typeface="Calibri Light" panose="020F0302020204030204" pitchFamily="34" charset="0"/>
              <a:cs typeface="Calibri Light" panose="020F0302020204030204" pitchFamily="34" charset="0"/>
            </a:rPr>
            <a:t>Troubles de la communication</a:t>
          </a:r>
        </a:p>
      </dgm:t>
    </dgm:pt>
    <dgm:pt modelId="{547305CA-FC8D-4446-AE41-E20EAE49D73A}" type="parTrans" cxnId="{B339BA69-F18F-4EFD-9DA1-2DE876CB4B73}">
      <dgm:prSet/>
      <dgm:spPr/>
      <dgm:t>
        <a:bodyPr/>
        <a:lstStyle/>
        <a:p>
          <a:endParaRPr lang="fr-FR">
            <a:latin typeface="Calibri Light" panose="020F0302020204030204" pitchFamily="34" charset="0"/>
            <a:cs typeface="Calibri Light" panose="020F0302020204030204" pitchFamily="34" charset="0"/>
          </a:endParaRPr>
        </a:p>
      </dgm:t>
    </dgm:pt>
    <dgm:pt modelId="{AF91F7E4-440E-4970-86EA-05886C22CB00}" type="sibTrans" cxnId="{B339BA69-F18F-4EFD-9DA1-2DE876CB4B73}">
      <dgm:prSet/>
      <dgm:spPr/>
      <dgm:t>
        <a:bodyPr/>
        <a:lstStyle/>
        <a:p>
          <a:endParaRPr lang="fr-FR">
            <a:latin typeface="Calibri Light" panose="020F0302020204030204" pitchFamily="34" charset="0"/>
            <a:cs typeface="Calibri Light" panose="020F0302020204030204" pitchFamily="34" charset="0"/>
          </a:endParaRPr>
        </a:p>
      </dgm:t>
    </dgm:pt>
    <dgm:pt modelId="{7F4E4560-6AE0-459D-A8E5-9929E8AFB9EA}">
      <dgm:prSet phldrT="[Texte]"/>
      <dgm:spPr/>
      <dgm:t>
        <a:bodyPr/>
        <a:lstStyle/>
        <a:p>
          <a:r>
            <a:rPr lang="fr-FR" dirty="0">
              <a:latin typeface="Calibri Light" panose="020F0302020204030204" pitchFamily="34" charset="0"/>
              <a:cs typeface="Calibri Light" panose="020F0302020204030204" pitchFamily="34" charset="0"/>
            </a:rPr>
            <a:t>Trouble du spectre de l’autisme</a:t>
          </a:r>
        </a:p>
      </dgm:t>
    </dgm:pt>
    <dgm:pt modelId="{4B1C01E2-DE04-43CF-B194-9F9E9B7EFA83}" type="parTrans" cxnId="{00AA7ADB-5567-4EF5-8476-DB739F4124FF}">
      <dgm:prSet/>
      <dgm:spPr/>
      <dgm:t>
        <a:bodyPr/>
        <a:lstStyle/>
        <a:p>
          <a:endParaRPr lang="fr-FR">
            <a:latin typeface="Calibri Light" panose="020F0302020204030204" pitchFamily="34" charset="0"/>
            <a:cs typeface="Calibri Light" panose="020F0302020204030204" pitchFamily="34" charset="0"/>
          </a:endParaRPr>
        </a:p>
      </dgm:t>
    </dgm:pt>
    <dgm:pt modelId="{3CEB1392-9A2B-4E06-800E-FEB35CB22E36}" type="sibTrans" cxnId="{00AA7ADB-5567-4EF5-8476-DB739F4124FF}">
      <dgm:prSet/>
      <dgm:spPr/>
      <dgm:t>
        <a:bodyPr/>
        <a:lstStyle/>
        <a:p>
          <a:endParaRPr lang="fr-FR">
            <a:latin typeface="Calibri Light" panose="020F0302020204030204" pitchFamily="34" charset="0"/>
            <a:cs typeface="Calibri Light" panose="020F0302020204030204" pitchFamily="34" charset="0"/>
          </a:endParaRPr>
        </a:p>
      </dgm:t>
    </dgm:pt>
    <dgm:pt modelId="{7FB6E460-B81B-40CF-8E51-01531D719625}">
      <dgm:prSet phldrT="[Texte]"/>
      <dgm:spPr/>
      <dgm:t>
        <a:bodyPr/>
        <a:lstStyle/>
        <a:p>
          <a:r>
            <a:rPr lang="fr-FR" dirty="0">
              <a:latin typeface="Calibri Light" panose="020F0302020204030204" pitchFamily="34" charset="0"/>
              <a:cs typeface="Calibri Light" panose="020F0302020204030204" pitchFamily="34" charset="0"/>
            </a:rPr>
            <a:t>Trouble du déficit de l’attention/hyperactivité</a:t>
          </a:r>
        </a:p>
      </dgm:t>
    </dgm:pt>
    <dgm:pt modelId="{03DFED9C-B089-4510-B278-8C92DFA06D70}" type="parTrans" cxnId="{4445B7D0-FF17-43BC-BB50-EECE550EE98F}">
      <dgm:prSet/>
      <dgm:spPr/>
      <dgm:t>
        <a:bodyPr/>
        <a:lstStyle/>
        <a:p>
          <a:endParaRPr lang="fr-FR">
            <a:latin typeface="Calibri Light" panose="020F0302020204030204" pitchFamily="34" charset="0"/>
            <a:cs typeface="Calibri Light" panose="020F0302020204030204" pitchFamily="34" charset="0"/>
          </a:endParaRPr>
        </a:p>
      </dgm:t>
    </dgm:pt>
    <dgm:pt modelId="{68400C75-3FB5-4134-8D01-1FBE80DE7F6D}" type="sibTrans" cxnId="{4445B7D0-FF17-43BC-BB50-EECE550EE98F}">
      <dgm:prSet/>
      <dgm:spPr/>
      <dgm:t>
        <a:bodyPr/>
        <a:lstStyle/>
        <a:p>
          <a:endParaRPr lang="fr-FR">
            <a:latin typeface="Calibri Light" panose="020F0302020204030204" pitchFamily="34" charset="0"/>
            <a:cs typeface="Calibri Light" panose="020F0302020204030204" pitchFamily="34" charset="0"/>
          </a:endParaRPr>
        </a:p>
      </dgm:t>
    </dgm:pt>
    <dgm:pt modelId="{98B2E9CA-196B-4336-9887-F2C02B649BD5}">
      <dgm:prSet/>
      <dgm:spPr/>
      <dgm:t>
        <a:bodyPr/>
        <a:lstStyle/>
        <a:p>
          <a:r>
            <a:rPr lang="fr-FR" dirty="0">
              <a:latin typeface="Calibri Light" panose="020F0302020204030204" pitchFamily="34" charset="0"/>
              <a:cs typeface="Calibri Light" panose="020F0302020204030204" pitchFamily="34" charset="0"/>
            </a:rPr>
            <a:t>Troubles spécifiques des apprentissages</a:t>
          </a:r>
        </a:p>
      </dgm:t>
    </dgm:pt>
    <dgm:pt modelId="{0F84D3FD-6CF3-405E-A77E-00F3D5ABD67B}" type="parTrans" cxnId="{89721885-8A04-4C10-9ECB-E0B9DA10F63D}">
      <dgm:prSet/>
      <dgm:spPr/>
      <dgm:t>
        <a:bodyPr/>
        <a:lstStyle/>
        <a:p>
          <a:endParaRPr lang="fr-FR">
            <a:latin typeface="Calibri Light" panose="020F0302020204030204" pitchFamily="34" charset="0"/>
            <a:cs typeface="Calibri Light" panose="020F0302020204030204" pitchFamily="34" charset="0"/>
          </a:endParaRPr>
        </a:p>
      </dgm:t>
    </dgm:pt>
    <dgm:pt modelId="{DE954C0E-2BEC-489A-BD33-A4AC59EA6A8F}" type="sibTrans" cxnId="{89721885-8A04-4C10-9ECB-E0B9DA10F63D}">
      <dgm:prSet/>
      <dgm:spPr/>
      <dgm:t>
        <a:bodyPr/>
        <a:lstStyle/>
        <a:p>
          <a:endParaRPr lang="fr-FR">
            <a:latin typeface="Calibri Light" panose="020F0302020204030204" pitchFamily="34" charset="0"/>
            <a:cs typeface="Calibri Light" panose="020F0302020204030204" pitchFamily="34" charset="0"/>
          </a:endParaRPr>
        </a:p>
      </dgm:t>
    </dgm:pt>
    <dgm:pt modelId="{5F9C2CB4-543A-4D56-B30A-8C0800CAEA03}">
      <dgm:prSet/>
      <dgm:spPr/>
      <dgm:t>
        <a:bodyPr/>
        <a:lstStyle/>
        <a:p>
          <a:r>
            <a:rPr lang="fr-FR" dirty="0">
              <a:latin typeface="Calibri Light" panose="020F0302020204030204" pitchFamily="34" charset="0"/>
              <a:cs typeface="Calibri Light" panose="020F0302020204030204" pitchFamily="34" charset="0"/>
            </a:rPr>
            <a:t>Troubles moteurs</a:t>
          </a:r>
        </a:p>
      </dgm:t>
    </dgm:pt>
    <dgm:pt modelId="{D9685E97-29D6-4B0F-973E-EEE64F8088CC}" type="parTrans" cxnId="{57A950D6-233D-4B62-AC28-D1383AC4AC52}">
      <dgm:prSet/>
      <dgm:spPr/>
      <dgm:t>
        <a:bodyPr/>
        <a:lstStyle/>
        <a:p>
          <a:endParaRPr lang="fr-FR">
            <a:latin typeface="Calibri Light" panose="020F0302020204030204" pitchFamily="34" charset="0"/>
            <a:cs typeface="Calibri Light" panose="020F0302020204030204" pitchFamily="34" charset="0"/>
          </a:endParaRPr>
        </a:p>
      </dgm:t>
    </dgm:pt>
    <dgm:pt modelId="{6AE3E009-A4C2-4CA2-ACB0-4048ECFA0BC8}" type="sibTrans" cxnId="{57A950D6-233D-4B62-AC28-D1383AC4AC52}">
      <dgm:prSet/>
      <dgm:spPr/>
      <dgm:t>
        <a:bodyPr/>
        <a:lstStyle/>
        <a:p>
          <a:endParaRPr lang="fr-FR">
            <a:latin typeface="Calibri Light" panose="020F0302020204030204" pitchFamily="34" charset="0"/>
            <a:cs typeface="Calibri Light" panose="020F0302020204030204" pitchFamily="34" charset="0"/>
          </a:endParaRPr>
        </a:p>
      </dgm:t>
    </dgm:pt>
    <dgm:pt modelId="{44BEF1F5-2DBC-4F23-9D83-9DE59FB0DA44}">
      <dgm:prSet/>
      <dgm:spPr/>
      <dgm:t>
        <a:bodyPr/>
        <a:lstStyle/>
        <a:p>
          <a:r>
            <a:rPr lang="fr-FR" dirty="0">
              <a:latin typeface="Calibri Light" panose="020F0302020204030204" pitchFamily="34" charset="0"/>
              <a:cs typeface="Calibri Light" panose="020F0302020204030204" pitchFamily="34" charset="0"/>
            </a:rPr>
            <a:t>Troubles du développement intellectuel</a:t>
          </a:r>
        </a:p>
      </dgm:t>
    </dgm:pt>
    <dgm:pt modelId="{D4823175-CB67-487D-ADA1-8B4BF3F8075B}" type="parTrans" cxnId="{C83B6DDE-60ED-4E7D-AFF2-EEA2E87E5011}">
      <dgm:prSet/>
      <dgm:spPr/>
      <dgm:t>
        <a:bodyPr/>
        <a:lstStyle/>
        <a:p>
          <a:endParaRPr lang="fr-FR">
            <a:latin typeface="Calibri Light" panose="020F0302020204030204" pitchFamily="34" charset="0"/>
            <a:cs typeface="Calibri Light" panose="020F0302020204030204" pitchFamily="34" charset="0"/>
          </a:endParaRPr>
        </a:p>
      </dgm:t>
    </dgm:pt>
    <dgm:pt modelId="{F5DD2701-2265-44DC-B2FE-7DB366ACCBB2}" type="sibTrans" cxnId="{C83B6DDE-60ED-4E7D-AFF2-EEA2E87E5011}">
      <dgm:prSet/>
      <dgm:spPr/>
      <dgm:t>
        <a:bodyPr/>
        <a:lstStyle/>
        <a:p>
          <a:endParaRPr lang="fr-FR">
            <a:latin typeface="Calibri Light" panose="020F0302020204030204" pitchFamily="34" charset="0"/>
            <a:cs typeface="Calibri Light" panose="020F0302020204030204" pitchFamily="34" charset="0"/>
          </a:endParaRPr>
        </a:p>
      </dgm:t>
    </dgm:pt>
    <dgm:pt modelId="{7F3F1794-57DE-4C33-8FC8-58FCEBCBFBF2}" type="pres">
      <dgm:prSet presAssocID="{D2A1DF37-B955-4E95-881D-63EB479EEB65}" presName="Name0" presStyleCnt="0">
        <dgm:presLayoutVars>
          <dgm:chMax val="7"/>
          <dgm:chPref val="7"/>
          <dgm:dir/>
        </dgm:presLayoutVars>
      </dgm:prSet>
      <dgm:spPr/>
    </dgm:pt>
    <dgm:pt modelId="{3C3083BD-FF0A-49B0-86EE-13BF744C9399}" type="pres">
      <dgm:prSet presAssocID="{D2A1DF37-B955-4E95-881D-63EB479EEB65}" presName="Name1" presStyleCnt="0"/>
      <dgm:spPr/>
    </dgm:pt>
    <dgm:pt modelId="{E144B2B5-0AE4-4447-BAE2-FBE3867A16D2}" type="pres">
      <dgm:prSet presAssocID="{D2A1DF37-B955-4E95-881D-63EB479EEB65}" presName="cycle" presStyleCnt="0"/>
      <dgm:spPr/>
    </dgm:pt>
    <dgm:pt modelId="{97E14559-0B68-46CD-925D-0AF3360121D2}" type="pres">
      <dgm:prSet presAssocID="{D2A1DF37-B955-4E95-881D-63EB479EEB65}" presName="srcNode" presStyleLbl="node1" presStyleIdx="0" presStyleCnt="6"/>
      <dgm:spPr/>
    </dgm:pt>
    <dgm:pt modelId="{F9A1C561-94CB-40A0-AF40-D865C7958EAF}" type="pres">
      <dgm:prSet presAssocID="{D2A1DF37-B955-4E95-881D-63EB479EEB65}" presName="conn" presStyleLbl="parChTrans1D2" presStyleIdx="0" presStyleCnt="1"/>
      <dgm:spPr/>
    </dgm:pt>
    <dgm:pt modelId="{A120B1BE-0B37-477D-9842-2B968880DC9C}" type="pres">
      <dgm:prSet presAssocID="{D2A1DF37-B955-4E95-881D-63EB479EEB65}" presName="extraNode" presStyleLbl="node1" presStyleIdx="0" presStyleCnt="6"/>
      <dgm:spPr/>
    </dgm:pt>
    <dgm:pt modelId="{CD86D449-F01A-4BE8-BA91-0ACBDE213915}" type="pres">
      <dgm:prSet presAssocID="{D2A1DF37-B955-4E95-881D-63EB479EEB65}" presName="dstNode" presStyleLbl="node1" presStyleIdx="0" presStyleCnt="6"/>
      <dgm:spPr/>
    </dgm:pt>
    <dgm:pt modelId="{D918457C-FDF2-4702-A3E4-FC630F1721C0}" type="pres">
      <dgm:prSet presAssocID="{44BEF1F5-2DBC-4F23-9D83-9DE59FB0DA44}" presName="text_1" presStyleLbl="node1" presStyleIdx="0" presStyleCnt="6">
        <dgm:presLayoutVars>
          <dgm:bulletEnabled val="1"/>
        </dgm:presLayoutVars>
      </dgm:prSet>
      <dgm:spPr/>
    </dgm:pt>
    <dgm:pt modelId="{3962D5A0-CE66-41F7-A742-B52553841D85}" type="pres">
      <dgm:prSet presAssocID="{44BEF1F5-2DBC-4F23-9D83-9DE59FB0DA44}" presName="accent_1" presStyleCnt="0"/>
      <dgm:spPr/>
    </dgm:pt>
    <dgm:pt modelId="{C17864D2-4DCE-44F3-9618-2956B9D6C05C}" type="pres">
      <dgm:prSet presAssocID="{44BEF1F5-2DBC-4F23-9D83-9DE59FB0DA44}" presName="accentRepeatNode" presStyleLbl="solidFgAcc1" presStyleIdx="0" presStyleCnt="6"/>
      <dgm:spPr/>
    </dgm:pt>
    <dgm:pt modelId="{CA61551A-CA1E-4511-8DBA-0C2B70721C11}" type="pres">
      <dgm:prSet presAssocID="{B9716217-1EE6-4BE3-B3C5-B0439193FED7}" presName="text_2" presStyleLbl="node1" presStyleIdx="1" presStyleCnt="6">
        <dgm:presLayoutVars>
          <dgm:bulletEnabled val="1"/>
        </dgm:presLayoutVars>
      </dgm:prSet>
      <dgm:spPr/>
    </dgm:pt>
    <dgm:pt modelId="{3E194E25-91E1-4E98-97EB-D4D8F4A7AAED}" type="pres">
      <dgm:prSet presAssocID="{B9716217-1EE6-4BE3-B3C5-B0439193FED7}" presName="accent_2" presStyleCnt="0"/>
      <dgm:spPr/>
    </dgm:pt>
    <dgm:pt modelId="{293AF257-58EA-4909-B78B-44AAE7C05D75}" type="pres">
      <dgm:prSet presAssocID="{B9716217-1EE6-4BE3-B3C5-B0439193FED7}" presName="accentRepeatNode" presStyleLbl="solidFgAcc1" presStyleIdx="1" presStyleCnt="6"/>
      <dgm:spPr/>
    </dgm:pt>
    <dgm:pt modelId="{111B0CFC-AAA1-400F-BD68-BEAFB7D105ED}" type="pres">
      <dgm:prSet presAssocID="{7F4E4560-6AE0-459D-A8E5-9929E8AFB9EA}" presName="text_3" presStyleLbl="node1" presStyleIdx="2" presStyleCnt="6">
        <dgm:presLayoutVars>
          <dgm:bulletEnabled val="1"/>
        </dgm:presLayoutVars>
      </dgm:prSet>
      <dgm:spPr/>
    </dgm:pt>
    <dgm:pt modelId="{DAF76137-9C2E-4006-B8B5-95485E48A271}" type="pres">
      <dgm:prSet presAssocID="{7F4E4560-6AE0-459D-A8E5-9929E8AFB9EA}" presName="accent_3" presStyleCnt="0"/>
      <dgm:spPr/>
    </dgm:pt>
    <dgm:pt modelId="{30F2BA99-32AE-4515-BE1D-42A007A0F4D4}" type="pres">
      <dgm:prSet presAssocID="{7F4E4560-6AE0-459D-A8E5-9929E8AFB9EA}" presName="accentRepeatNode" presStyleLbl="solidFgAcc1" presStyleIdx="2" presStyleCnt="6"/>
      <dgm:spPr/>
    </dgm:pt>
    <dgm:pt modelId="{497FF35A-AAE7-46A4-98AC-40F870022DA9}" type="pres">
      <dgm:prSet presAssocID="{7FB6E460-B81B-40CF-8E51-01531D719625}" presName="text_4" presStyleLbl="node1" presStyleIdx="3" presStyleCnt="6">
        <dgm:presLayoutVars>
          <dgm:bulletEnabled val="1"/>
        </dgm:presLayoutVars>
      </dgm:prSet>
      <dgm:spPr/>
    </dgm:pt>
    <dgm:pt modelId="{00E50105-D421-4749-86BE-08756EDD7C97}" type="pres">
      <dgm:prSet presAssocID="{7FB6E460-B81B-40CF-8E51-01531D719625}" presName="accent_4" presStyleCnt="0"/>
      <dgm:spPr/>
    </dgm:pt>
    <dgm:pt modelId="{C9721743-5E13-4F4E-8259-10ACC3CCF7FB}" type="pres">
      <dgm:prSet presAssocID="{7FB6E460-B81B-40CF-8E51-01531D719625}" presName="accentRepeatNode" presStyleLbl="solidFgAcc1" presStyleIdx="3" presStyleCnt="6"/>
      <dgm:spPr/>
    </dgm:pt>
    <dgm:pt modelId="{FDCB4326-CD1C-4254-A8EE-FFF003CD2AF4}" type="pres">
      <dgm:prSet presAssocID="{98B2E9CA-196B-4336-9887-F2C02B649BD5}" presName="text_5" presStyleLbl="node1" presStyleIdx="4" presStyleCnt="6">
        <dgm:presLayoutVars>
          <dgm:bulletEnabled val="1"/>
        </dgm:presLayoutVars>
      </dgm:prSet>
      <dgm:spPr/>
    </dgm:pt>
    <dgm:pt modelId="{A8DBBDF0-A07A-4FFB-B238-54D7845054C8}" type="pres">
      <dgm:prSet presAssocID="{98B2E9CA-196B-4336-9887-F2C02B649BD5}" presName="accent_5" presStyleCnt="0"/>
      <dgm:spPr/>
    </dgm:pt>
    <dgm:pt modelId="{D68A105C-9DEA-46CD-860E-AC7CE8D7CA41}" type="pres">
      <dgm:prSet presAssocID="{98B2E9CA-196B-4336-9887-F2C02B649BD5}" presName="accentRepeatNode" presStyleLbl="solidFgAcc1" presStyleIdx="4" presStyleCnt="6" custLinFactNeighborX="-11416" custLinFactNeighborY="788"/>
      <dgm:spPr>
        <a:solidFill>
          <a:schemeClr val="accent4"/>
        </a:solidFill>
      </dgm:spPr>
    </dgm:pt>
    <dgm:pt modelId="{749B104D-9CAC-43A0-BA9B-EEF353FAFE81}" type="pres">
      <dgm:prSet presAssocID="{5F9C2CB4-543A-4D56-B30A-8C0800CAEA03}" presName="text_6" presStyleLbl="node1" presStyleIdx="5" presStyleCnt="6" custLinFactNeighborX="583" custLinFactNeighborY="5858">
        <dgm:presLayoutVars>
          <dgm:bulletEnabled val="1"/>
        </dgm:presLayoutVars>
      </dgm:prSet>
      <dgm:spPr/>
    </dgm:pt>
    <dgm:pt modelId="{3C1B27C9-C1E7-4C93-B5B5-98B894A2B56E}" type="pres">
      <dgm:prSet presAssocID="{5F9C2CB4-543A-4D56-B30A-8C0800CAEA03}" presName="accent_6" presStyleCnt="0"/>
      <dgm:spPr/>
    </dgm:pt>
    <dgm:pt modelId="{950AB47C-66A7-46F5-B87C-E1D6B7E9781A}" type="pres">
      <dgm:prSet presAssocID="{5F9C2CB4-543A-4D56-B30A-8C0800CAEA03}" presName="accentRepeatNode" presStyleLbl="solidFgAcc1" presStyleIdx="5" presStyleCnt="6"/>
      <dgm:spPr/>
    </dgm:pt>
  </dgm:ptLst>
  <dgm:cxnLst>
    <dgm:cxn modelId="{D9A2E715-BB76-4ADD-B2BD-4247F6F9B7D8}" type="presOf" srcId="{98B2E9CA-196B-4336-9887-F2C02B649BD5}" destId="{FDCB4326-CD1C-4254-A8EE-FFF003CD2AF4}" srcOrd="0" destOrd="0" presId="urn:microsoft.com/office/officeart/2008/layout/VerticalCurvedList"/>
    <dgm:cxn modelId="{2FA07629-79C1-4271-A6EE-4B7E14E8F588}" type="presOf" srcId="{7F4E4560-6AE0-459D-A8E5-9929E8AFB9EA}" destId="{111B0CFC-AAA1-400F-BD68-BEAFB7D105ED}" srcOrd="0" destOrd="0" presId="urn:microsoft.com/office/officeart/2008/layout/VerticalCurvedList"/>
    <dgm:cxn modelId="{71DDDE34-4778-4A02-A3A7-83C44FBF0DB2}" type="presOf" srcId="{D2A1DF37-B955-4E95-881D-63EB479EEB65}" destId="{7F3F1794-57DE-4C33-8FC8-58FCEBCBFBF2}" srcOrd="0" destOrd="0" presId="urn:microsoft.com/office/officeart/2008/layout/VerticalCurvedList"/>
    <dgm:cxn modelId="{F91A4E68-9E1A-4394-BA49-74D1AC2E2B3D}" type="presOf" srcId="{F5DD2701-2265-44DC-B2FE-7DB366ACCBB2}" destId="{F9A1C561-94CB-40A0-AF40-D865C7958EAF}" srcOrd="0" destOrd="0" presId="urn:microsoft.com/office/officeart/2008/layout/VerticalCurvedList"/>
    <dgm:cxn modelId="{B339BA69-F18F-4EFD-9DA1-2DE876CB4B73}" srcId="{D2A1DF37-B955-4E95-881D-63EB479EEB65}" destId="{B9716217-1EE6-4BE3-B3C5-B0439193FED7}" srcOrd="1" destOrd="0" parTransId="{547305CA-FC8D-4446-AE41-E20EAE49D73A}" sibTransId="{AF91F7E4-440E-4970-86EA-05886C22CB00}"/>
    <dgm:cxn modelId="{89721885-8A04-4C10-9ECB-E0B9DA10F63D}" srcId="{D2A1DF37-B955-4E95-881D-63EB479EEB65}" destId="{98B2E9CA-196B-4336-9887-F2C02B649BD5}" srcOrd="4" destOrd="0" parTransId="{0F84D3FD-6CF3-405E-A77E-00F3D5ABD67B}" sibTransId="{DE954C0E-2BEC-489A-BD33-A4AC59EA6A8F}"/>
    <dgm:cxn modelId="{3ADA23AB-B603-4140-AEF6-71CBF68209DD}" type="presOf" srcId="{44BEF1F5-2DBC-4F23-9D83-9DE59FB0DA44}" destId="{D918457C-FDF2-4702-A3E4-FC630F1721C0}" srcOrd="0" destOrd="0" presId="urn:microsoft.com/office/officeart/2008/layout/VerticalCurvedList"/>
    <dgm:cxn modelId="{4445B7D0-FF17-43BC-BB50-EECE550EE98F}" srcId="{D2A1DF37-B955-4E95-881D-63EB479EEB65}" destId="{7FB6E460-B81B-40CF-8E51-01531D719625}" srcOrd="3" destOrd="0" parTransId="{03DFED9C-B089-4510-B278-8C92DFA06D70}" sibTransId="{68400C75-3FB5-4134-8D01-1FBE80DE7F6D}"/>
    <dgm:cxn modelId="{57A950D6-233D-4B62-AC28-D1383AC4AC52}" srcId="{D2A1DF37-B955-4E95-881D-63EB479EEB65}" destId="{5F9C2CB4-543A-4D56-B30A-8C0800CAEA03}" srcOrd="5" destOrd="0" parTransId="{D9685E97-29D6-4B0F-973E-EEE64F8088CC}" sibTransId="{6AE3E009-A4C2-4CA2-ACB0-4048ECFA0BC8}"/>
    <dgm:cxn modelId="{00AA7ADB-5567-4EF5-8476-DB739F4124FF}" srcId="{D2A1DF37-B955-4E95-881D-63EB479EEB65}" destId="{7F4E4560-6AE0-459D-A8E5-9929E8AFB9EA}" srcOrd="2" destOrd="0" parTransId="{4B1C01E2-DE04-43CF-B194-9F9E9B7EFA83}" sibTransId="{3CEB1392-9A2B-4E06-800E-FEB35CB22E36}"/>
    <dgm:cxn modelId="{C83B6DDE-60ED-4E7D-AFF2-EEA2E87E5011}" srcId="{D2A1DF37-B955-4E95-881D-63EB479EEB65}" destId="{44BEF1F5-2DBC-4F23-9D83-9DE59FB0DA44}" srcOrd="0" destOrd="0" parTransId="{D4823175-CB67-487D-ADA1-8B4BF3F8075B}" sibTransId="{F5DD2701-2265-44DC-B2FE-7DB366ACCBB2}"/>
    <dgm:cxn modelId="{DB1CE4EE-ED88-4350-AF60-FEDC6C29DBC3}" type="presOf" srcId="{7FB6E460-B81B-40CF-8E51-01531D719625}" destId="{497FF35A-AAE7-46A4-98AC-40F870022DA9}" srcOrd="0" destOrd="0" presId="urn:microsoft.com/office/officeart/2008/layout/VerticalCurvedList"/>
    <dgm:cxn modelId="{37D57AF9-362D-4525-A52E-636FB76D6DA9}" type="presOf" srcId="{5F9C2CB4-543A-4D56-B30A-8C0800CAEA03}" destId="{749B104D-9CAC-43A0-BA9B-EEF353FAFE81}" srcOrd="0" destOrd="0" presId="urn:microsoft.com/office/officeart/2008/layout/VerticalCurvedList"/>
    <dgm:cxn modelId="{E22896FB-A4C9-4FAF-BA2E-65500AD106D0}" type="presOf" srcId="{B9716217-1EE6-4BE3-B3C5-B0439193FED7}" destId="{CA61551A-CA1E-4511-8DBA-0C2B70721C11}" srcOrd="0" destOrd="0" presId="urn:microsoft.com/office/officeart/2008/layout/VerticalCurvedList"/>
    <dgm:cxn modelId="{D3DD869D-DC8D-48EA-A281-D82BC19B5A76}" type="presParOf" srcId="{7F3F1794-57DE-4C33-8FC8-58FCEBCBFBF2}" destId="{3C3083BD-FF0A-49B0-86EE-13BF744C9399}" srcOrd="0" destOrd="0" presId="urn:microsoft.com/office/officeart/2008/layout/VerticalCurvedList"/>
    <dgm:cxn modelId="{A65C3AEC-9F64-48EC-B240-29E7BAD69394}" type="presParOf" srcId="{3C3083BD-FF0A-49B0-86EE-13BF744C9399}" destId="{E144B2B5-0AE4-4447-BAE2-FBE3867A16D2}" srcOrd="0" destOrd="0" presId="urn:microsoft.com/office/officeart/2008/layout/VerticalCurvedList"/>
    <dgm:cxn modelId="{FFF3E48E-FE93-4F0C-B5A6-B6D66E73F2A2}" type="presParOf" srcId="{E144B2B5-0AE4-4447-BAE2-FBE3867A16D2}" destId="{97E14559-0B68-46CD-925D-0AF3360121D2}" srcOrd="0" destOrd="0" presId="urn:microsoft.com/office/officeart/2008/layout/VerticalCurvedList"/>
    <dgm:cxn modelId="{7B24FA17-3C1E-4782-82AB-AC5464BA0799}" type="presParOf" srcId="{E144B2B5-0AE4-4447-BAE2-FBE3867A16D2}" destId="{F9A1C561-94CB-40A0-AF40-D865C7958EAF}" srcOrd="1" destOrd="0" presId="urn:microsoft.com/office/officeart/2008/layout/VerticalCurvedList"/>
    <dgm:cxn modelId="{C50B7FDB-2E5B-478A-ACAB-7EB95FABE5C7}" type="presParOf" srcId="{E144B2B5-0AE4-4447-BAE2-FBE3867A16D2}" destId="{A120B1BE-0B37-477D-9842-2B968880DC9C}" srcOrd="2" destOrd="0" presId="urn:microsoft.com/office/officeart/2008/layout/VerticalCurvedList"/>
    <dgm:cxn modelId="{9E261A15-55EC-419C-9467-DED3A646E325}" type="presParOf" srcId="{E144B2B5-0AE4-4447-BAE2-FBE3867A16D2}" destId="{CD86D449-F01A-4BE8-BA91-0ACBDE213915}" srcOrd="3" destOrd="0" presId="urn:microsoft.com/office/officeart/2008/layout/VerticalCurvedList"/>
    <dgm:cxn modelId="{7A318F6E-0029-47D3-8FFC-B948DF78DC2B}" type="presParOf" srcId="{3C3083BD-FF0A-49B0-86EE-13BF744C9399}" destId="{D918457C-FDF2-4702-A3E4-FC630F1721C0}" srcOrd="1" destOrd="0" presId="urn:microsoft.com/office/officeart/2008/layout/VerticalCurvedList"/>
    <dgm:cxn modelId="{A6F49639-E383-4D82-BEE9-6FABDD3808C4}" type="presParOf" srcId="{3C3083BD-FF0A-49B0-86EE-13BF744C9399}" destId="{3962D5A0-CE66-41F7-A742-B52553841D85}" srcOrd="2" destOrd="0" presId="urn:microsoft.com/office/officeart/2008/layout/VerticalCurvedList"/>
    <dgm:cxn modelId="{794AA756-5EB8-4109-BE88-4BFF3BF34098}" type="presParOf" srcId="{3962D5A0-CE66-41F7-A742-B52553841D85}" destId="{C17864D2-4DCE-44F3-9618-2956B9D6C05C}" srcOrd="0" destOrd="0" presId="urn:microsoft.com/office/officeart/2008/layout/VerticalCurvedList"/>
    <dgm:cxn modelId="{8525E4D3-F18A-45B9-AE7D-EBAF8AD2DBBC}" type="presParOf" srcId="{3C3083BD-FF0A-49B0-86EE-13BF744C9399}" destId="{CA61551A-CA1E-4511-8DBA-0C2B70721C11}" srcOrd="3" destOrd="0" presId="urn:microsoft.com/office/officeart/2008/layout/VerticalCurvedList"/>
    <dgm:cxn modelId="{091CFEB8-74EB-4A2B-A036-B32C8CF06713}" type="presParOf" srcId="{3C3083BD-FF0A-49B0-86EE-13BF744C9399}" destId="{3E194E25-91E1-4E98-97EB-D4D8F4A7AAED}" srcOrd="4" destOrd="0" presId="urn:microsoft.com/office/officeart/2008/layout/VerticalCurvedList"/>
    <dgm:cxn modelId="{E94CB763-055A-4524-B1D6-DC6692417DDC}" type="presParOf" srcId="{3E194E25-91E1-4E98-97EB-D4D8F4A7AAED}" destId="{293AF257-58EA-4909-B78B-44AAE7C05D75}" srcOrd="0" destOrd="0" presId="urn:microsoft.com/office/officeart/2008/layout/VerticalCurvedList"/>
    <dgm:cxn modelId="{097C2D10-B828-43D9-A426-5E1381C023EC}" type="presParOf" srcId="{3C3083BD-FF0A-49B0-86EE-13BF744C9399}" destId="{111B0CFC-AAA1-400F-BD68-BEAFB7D105ED}" srcOrd="5" destOrd="0" presId="urn:microsoft.com/office/officeart/2008/layout/VerticalCurvedList"/>
    <dgm:cxn modelId="{D4EA9428-7B8B-4283-84CC-3307AAB83C34}" type="presParOf" srcId="{3C3083BD-FF0A-49B0-86EE-13BF744C9399}" destId="{DAF76137-9C2E-4006-B8B5-95485E48A271}" srcOrd="6" destOrd="0" presId="urn:microsoft.com/office/officeart/2008/layout/VerticalCurvedList"/>
    <dgm:cxn modelId="{F0ADBA2A-BE2B-49AE-B849-EBD3235D4E59}" type="presParOf" srcId="{DAF76137-9C2E-4006-B8B5-95485E48A271}" destId="{30F2BA99-32AE-4515-BE1D-42A007A0F4D4}" srcOrd="0" destOrd="0" presId="urn:microsoft.com/office/officeart/2008/layout/VerticalCurvedList"/>
    <dgm:cxn modelId="{CFDA3FEF-A76F-4762-A1D6-B63A9E063842}" type="presParOf" srcId="{3C3083BD-FF0A-49B0-86EE-13BF744C9399}" destId="{497FF35A-AAE7-46A4-98AC-40F870022DA9}" srcOrd="7" destOrd="0" presId="urn:microsoft.com/office/officeart/2008/layout/VerticalCurvedList"/>
    <dgm:cxn modelId="{7C8DDBA3-B32A-42F3-970F-7EAC3C8C3CBF}" type="presParOf" srcId="{3C3083BD-FF0A-49B0-86EE-13BF744C9399}" destId="{00E50105-D421-4749-86BE-08756EDD7C97}" srcOrd="8" destOrd="0" presId="urn:microsoft.com/office/officeart/2008/layout/VerticalCurvedList"/>
    <dgm:cxn modelId="{10FBEC54-C3A7-4542-95A3-44960907DC94}" type="presParOf" srcId="{00E50105-D421-4749-86BE-08756EDD7C97}" destId="{C9721743-5E13-4F4E-8259-10ACC3CCF7FB}" srcOrd="0" destOrd="0" presId="urn:microsoft.com/office/officeart/2008/layout/VerticalCurvedList"/>
    <dgm:cxn modelId="{326C7030-723D-491D-8AA6-452F2E3CC557}" type="presParOf" srcId="{3C3083BD-FF0A-49B0-86EE-13BF744C9399}" destId="{FDCB4326-CD1C-4254-A8EE-FFF003CD2AF4}" srcOrd="9" destOrd="0" presId="urn:microsoft.com/office/officeart/2008/layout/VerticalCurvedList"/>
    <dgm:cxn modelId="{6B5C2785-2858-411C-A33C-A831250F61DE}" type="presParOf" srcId="{3C3083BD-FF0A-49B0-86EE-13BF744C9399}" destId="{A8DBBDF0-A07A-4FFB-B238-54D7845054C8}" srcOrd="10" destOrd="0" presId="urn:microsoft.com/office/officeart/2008/layout/VerticalCurvedList"/>
    <dgm:cxn modelId="{6FFFD1AF-CE3F-46E8-BE69-0593D1BCF788}" type="presParOf" srcId="{A8DBBDF0-A07A-4FFB-B238-54D7845054C8}" destId="{D68A105C-9DEA-46CD-860E-AC7CE8D7CA41}" srcOrd="0" destOrd="0" presId="urn:microsoft.com/office/officeart/2008/layout/VerticalCurvedList"/>
    <dgm:cxn modelId="{6B0E5326-D95B-4DEE-A81E-4A188645CF0C}" type="presParOf" srcId="{3C3083BD-FF0A-49B0-86EE-13BF744C9399}" destId="{749B104D-9CAC-43A0-BA9B-EEF353FAFE81}" srcOrd="11" destOrd="0" presId="urn:microsoft.com/office/officeart/2008/layout/VerticalCurvedList"/>
    <dgm:cxn modelId="{D00BDE4C-01AA-4FCC-92AC-9E25391F0D96}" type="presParOf" srcId="{3C3083BD-FF0A-49B0-86EE-13BF744C9399}" destId="{3C1B27C9-C1E7-4C93-B5B5-98B894A2B56E}" srcOrd="12" destOrd="0" presId="urn:microsoft.com/office/officeart/2008/layout/VerticalCurvedList"/>
    <dgm:cxn modelId="{84710803-6E51-493C-A9B6-896C7E72A3EC}" type="presParOf" srcId="{3C1B27C9-C1E7-4C93-B5B5-98B894A2B56E}" destId="{950AB47C-66A7-46F5-B87C-E1D6B7E9781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BACE3-99F9-4A4B-8A7A-7F38B337D22F}">
      <dsp:nvSpPr>
        <dsp:cNvPr id="0" name=""/>
        <dsp:cNvSpPr/>
      </dsp:nvSpPr>
      <dsp:spPr>
        <a:xfrm>
          <a:off x="0" y="422878"/>
          <a:ext cx="8272463" cy="705600"/>
        </a:xfrm>
        <a:prstGeom prst="rect">
          <a:avLst/>
        </a:prstGeom>
        <a:solidFill>
          <a:schemeClr val="lt1">
            <a:alpha val="90000"/>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50EFB-0057-4AB6-A322-0F3981C09592}">
      <dsp:nvSpPr>
        <dsp:cNvPr id="0" name=""/>
        <dsp:cNvSpPr/>
      </dsp:nvSpPr>
      <dsp:spPr>
        <a:xfrm>
          <a:off x="413623" y="9598"/>
          <a:ext cx="5790724" cy="826560"/>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76" tIns="0" rIns="218876" bIns="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Calibri Light" panose="020F0302020204030204" pitchFamily="34" charset="0"/>
              <a:cs typeface="Calibri Light" panose="020F0302020204030204" pitchFamily="34" charset="0"/>
            </a:rPr>
            <a:t>I. Présentation des troubles</a:t>
          </a:r>
          <a:endParaRPr lang="en-US" sz="2000" kern="1200" dirty="0">
            <a:latin typeface="Calibri Light" panose="020F0302020204030204" pitchFamily="34" charset="0"/>
            <a:cs typeface="Calibri Light" panose="020F0302020204030204" pitchFamily="34" charset="0"/>
          </a:endParaRPr>
        </a:p>
      </dsp:txBody>
      <dsp:txXfrm>
        <a:off x="453972" y="49947"/>
        <a:ext cx="5710026" cy="745862"/>
      </dsp:txXfrm>
    </dsp:sp>
    <dsp:sp modelId="{CCB758EF-CE0D-41C3-A0B8-0443EBD09560}">
      <dsp:nvSpPr>
        <dsp:cNvPr id="0" name=""/>
        <dsp:cNvSpPr/>
      </dsp:nvSpPr>
      <dsp:spPr>
        <a:xfrm>
          <a:off x="0" y="1692959"/>
          <a:ext cx="8272463" cy="705600"/>
        </a:xfrm>
        <a:prstGeom prst="rect">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B5F59-ED18-42EC-A4E2-54800DE4101B}">
      <dsp:nvSpPr>
        <dsp:cNvPr id="0" name=""/>
        <dsp:cNvSpPr/>
      </dsp:nvSpPr>
      <dsp:spPr>
        <a:xfrm>
          <a:off x="413623" y="1279678"/>
          <a:ext cx="5790724" cy="826560"/>
        </a:xfrm>
        <a:prstGeom prst="round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76" tIns="0" rIns="218876" bIns="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Calibri Light" panose="020F0302020204030204" pitchFamily="34" charset="0"/>
              <a:cs typeface="Calibri Light" panose="020F0302020204030204" pitchFamily="34" charset="0"/>
            </a:rPr>
            <a:t>II. Outils et tests utilisés dans le bilan</a:t>
          </a:r>
          <a:endParaRPr lang="en-US" sz="2000" kern="1200" dirty="0">
            <a:latin typeface="Calibri Light" panose="020F0302020204030204" pitchFamily="34" charset="0"/>
            <a:cs typeface="Calibri Light" panose="020F0302020204030204" pitchFamily="34" charset="0"/>
          </a:endParaRPr>
        </a:p>
      </dsp:txBody>
      <dsp:txXfrm>
        <a:off x="453972" y="1320027"/>
        <a:ext cx="5710026" cy="745862"/>
      </dsp:txXfrm>
    </dsp:sp>
    <dsp:sp modelId="{20909674-080C-42C2-B897-863B03E35853}">
      <dsp:nvSpPr>
        <dsp:cNvPr id="0" name=""/>
        <dsp:cNvSpPr/>
      </dsp:nvSpPr>
      <dsp:spPr>
        <a:xfrm>
          <a:off x="0" y="2963039"/>
          <a:ext cx="8272463" cy="705600"/>
        </a:xfrm>
        <a:prstGeom prst="rect">
          <a:avLst/>
        </a:prstGeom>
        <a:solidFill>
          <a:schemeClr val="lt1">
            <a:alpha val="90000"/>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D78570-E2DE-4A35-99D5-D53C99A59F93}">
      <dsp:nvSpPr>
        <dsp:cNvPr id="0" name=""/>
        <dsp:cNvSpPr/>
      </dsp:nvSpPr>
      <dsp:spPr>
        <a:xfrm>
          <a:off x="413623" y="2549759"/>
          <a:ext cx="5790724" cy="826560"/>
        </a:xfrm>
        <a:prstGeom prst="round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76" tIns="0" rIns="218876" bIns="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Calibri Light" panose="020F0302020204030204" pitchFamily="34" charset="0"/>
              <a:cs typeface="Calibri Light" panose="020F0302020204030204" pitchFamily="34" charset="0"/>
            </a:rPr>
            <a:t>III. Etude de cas et aménagements</a:t>
          </a:r>
          <a:endParaRPr lang="en-US" sz="2000" kern="1200" dirty="0">
            <a:latin typeface="Calibri Light" panose="020F0302020204030204" pitchFamily="34" charset="0"/>
            <a:cs typeface="Calibri Light" panose="020F0302020204030204" pitchFamily="34" charset="0"/>
          </a:endParaRPr>
        </a:p>
      </dsp:txBody>
      <dsp:txXfrm>
        <a:off x="453972" y="2590108"/>
        <a:ext cx="5710026" cy="745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1C561-94CB-40A0-AF40-D865C7958EAF}">
      <dsp:nvSpPr>
        <dsp:cNvPr id="0" name=""/>
        <dsp:cNvSpPr/>
      </dsp:nvSpPr>
      <dsp:spPr>
        <a:xfrm>
          <a:off x="-4157891" y="-638056"/>
          <a:ext cx="4954351" cy="4954351"/>
        </a:xfrm>
        <a:prstGeom prst="blockArc">
          <a:avLst>
            <a:gd name="adj1" fmla="val 18900000"/>
            <a:gd name="adj2" fmla="val 2700000"/>
            <a:gd name="adj3" fmla="val 436"/>
          </a:avLst>
        </a:prstGeom>
        <a:noFill/>
        <a:ln w="22225"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18457C-FDF2-4702-A3E4-FC630F1721C0}">
      <dsp:nvSpPr>
        <dsp:cNvPr id="0" name=""/>
        <dsp:cNvSpPr/>
      </dsp:nvSpPr>
      <dsp:spPr>
        <a:xfrm>
          <a:off x="297763" y="193696"/>
          <a:ext cx="7924017" cy="387244"/>
        </a:xfrm>
        <a:prstGeom prst="rect">
          <a:avLst/>
        </a:prstGeom>
        <a:solidFill>
          <a:schemeClr val="accent1">
            <a:alpha val="9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Calibri Light" panose="020F0302020204030204" pitchFamily="34" charset="0"/>
              <a:cs typeface="Calibri Light" panose="020F0302020204030204" pitchFamily="34" charset="0"/>
            </a:rPr>
            <a:t>Troubles du développement intellectuel</a:t>
          </a:r>
        </a:p>
      </dsp:txBody>
      <dsp:txXfrm>
        <a:off x="297763" y="193696"/>
        <a:ext cx="7924017" cy="387244"/>
      </dsp:txXfrm>
    </dsp:sp>
    <dsp:sp modelId="{C17864D2-4DCE-44F3-9618-2956B9D6C05C}">
      <dsp:nvSpPr>
        <dsp:cNvPr id="0" name=""/>
        <dsp:cNvSpPr/>
      </dsp:nvSpPr>
      <dsp:spPr>
        <a:xfrm>
          <a:off x="55735" y="145290"/>
          <a:ext cx="484056" cy="484056"/>
        </a:xfrm>
        <a:prstGeom prst="ellipse">
          <a:avLst/>
        </a:prstGeom>
        <a:solidFill>
          <a:schemeClr val="lt1">
            <a:hueOff val="0"/>
            <a:satOff val="0"/>
            <a:lumOff val="0"/>
            <a:alphaOff val="0"/>
          </a:schemeClr>
        </a:solidFill>
        <a:ln w="22225" cap="rnd"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61551A-CA1E-4511-8DBA-0C2B70721C11}">
      <dsp:nvSpPr>
        <dsp:cNvPr id="0" name=""/>
        <dsp:cNvSpPr/>
      </dsp:nvSpPr>
      <dsp:spPr>
        <a:xfrm>
          <a:off x="616299" y="774489"/>
          <a:ext cx="7605481" cy="387244"/>
        </a:xfrm>
        <a:prstGeom prst="rect">
          <a:avLst/>
        </a:prstGeom>
        <a:solidFill>
          <a:schemeClr val="accent1">
            <a:alpha val="90000"/>
            <a:hueOff val="0"/>
            <a:satOff val="0"/>
            <a:lumOff val="0"/>
            <a:alphaOff val="-8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Calibri Light" panose="020F0302020204030204" pitchFamily="34" charset="0"/>
              <a:cs typeface="Calibri Light" panose="020F0302020204030204" pitchFamily="34" charset="0"/>
            </a:rPr>
            <a:t>Troubles de la communication</a:t>
          </a:r>
        </a:p>
      </dsp:txBody>
      <dsp:txXfrm>
        <a:off x="616299" y="774489"/>
        <a:ext cx="7605481" cy="387244"/>
      </dsp:txXfrm>
    </dsp:sp>
    <dsp:sp modelId="{293AF257-58EA-4909-B78B-44AAE7C05D75}">
      <dsp:nvSpPr>
        <dsp:cNvPr id="0" name=""/>
        <dsp:cNvSpPr/>
      </dsp:nvSpPr>
      <dsp:spPr>
        <a:xfrm>
          <a:off x="374271" y="726084"/>
          <a:ext cx="484056" cy="484056"/>
        </a:xfrm>
        <a:prstGeom prst="ellipse">
          <a:avLst/>
        </a:prstGeom>
        <a:solidFill>
          <a:schemeClr val="lt1">
            <a:hueOff val="0"/>
            <a:satOff val="0"/>
            <a:lumOff val="0"/>
            <a:alphaOff val="0"/>
          </a:schemeClr>
        </a:solidFill>
        <a:ln w="22225" cap="rnd" cmpd="sng" algn="ctr">
          <a:solidFill>
            <a:schemeClr val="accent1">
              <a:alpha val="90000"/>
              <a:hueOff val="0"/>
              <a:satOff val="0"/>
              <a:lumOff val="0"/>
              <a:alphaOff val="-8000"/>
            </a:schemeClr>
          </a:solidFill>
          <a:prstDash val="solid"/>
        </a:ln>
        <a:effectLst/>
      </dsp:spPr>
      <dsp:style>
        <a:lnRef idx="2">
          <a:scrgbClr r="0" g="0" b="0"/>
        </a:lnRef>
        <a:fillRef idx="1">
          <a:scrgbClr r="0" g="0" b="0"/>
        </a:fillRef>
        <a:effectRef idx="0">
          <a:scrgbClr r="0" g="0" b="0"/>
        </a:effectRef>
        <a:fontRef idx="minor"/>
      </dsp:style>
    </dsp:sp>
    <dsp:sp modelId="{111B0CFC-AAA1-400F-BD68-BEAFB7D105ED}">
      <dsp:nvSpPr>
        <dsp:cNvPr id="0" name=""/>
        <dsp:cNvSpPr/>
      </dsp:nvSpPr>
      <dsp:spPr>
        <a:xfrm>
          <a:off x="761957" y="1355283"/>
          <a:ext cx="7459823" cy="387244"/>
        </a:xfrm>
        <a:prstGeom prst="rect">
          <a:avLst/>
        </a:prstGeom>
        <a:solidFill>
          <a:schemeClr val="accent1">
            <a:alpha val="90000"/>
            <a:hueOff val="0"/>
            <a:satOff val="0"/>
            <a:lumOff val="0"/>
            <a:alphaOff val="-16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Calibri Light" panose="020F0302020204030204" pitchFamily="34" charset="0"/>
              <a:cs typeface="Calibri Light" panose="020F0302020204030204" pitchFamily="34" charset="0"/>
            </a:rPr>
            <a:t>Trouble du spectre de l’autisme</a:t>
          </a:r>
        </a:p>
      </dsp:txBody>
      <dsp:txXfrm>
        <a:off x="761957" y="1355283"/>
        <a:ext cx="7459823" cy="387244"/>
      </dsp:txXfrm>
    </dsp:sp>
    <dsp:sp modelId="{30F2BA99-32AE-4515-BE1D-42A007A0F4D4}">
      <dsp:nvSpPr>
        <dsp:cNvPr id="0" name=""/>
        <dsp:cNvSpPr/>
      </dsp:nvSpPr>
      <dsp:spPr>
        <a:xfrm>
          <a:off x="519929" y="1306877"/>
          <a:ext cx="484056" cy="484056"/>
        </a:xfrm>
        <a:prstGeom prst="ellipse">
          <a:avLst/>
        </a:prstGeom>
        <a:solidFill>
          <a:schemeClr val="lt1">
            <a:hueOff val="0"/>
            <a:satOff val="0"/>
            <a:lumOff val="0"/>
            <a:alphaOff val="0"/>
          </a:schemeClr>
        </a:solidFill>
        <a:ln w="22225" cap="rnd" cmpd="sng" algn="ctr">
          <a:solidFill>
            <a:schemeClr val="accent1">
              <a:alpha val="90000"/>
              <a:hueOff val="0"/>
              <a:satOff val="0"/>
              <a:lumOff val="0"/>
              <a:alphaOff val="-16000"/>
            </a:schemeClr>
          </a:solidFill>
          <a:prstDash val="solid"/>
        </a:ln>
        <a:effectLst/>
      </dsp:spPr>
      <dsp:style>
        <a:lnRef idx="2">
          <a:scrgbClr r="0" g="0" b="0"/>
        </a:lnRef>
        <a:fillRef idx="1">
          <a:scrgbClr r="0" g="0" b="0"/>
        </a:fillRef>
        <a:effectRef idx="0">
          <a:scrgbClr r="0" g="0" b="0"/>
        </a:effectRef>
        <a:fontRef idx="minor"/>
      </dsp:style>
    </dsp:sp>
    <dsp:sp modelId="{497FF35A-AAE7-46A4-98AC-40F870022DA9}">
      <dsp:nvSpPr>
        <dsp:cNvPr id="0" name=""/>
        <dsp:cNvSpPr/>
      </dsp:nvSpPr>
      <dsp:spPr>
        <a:xfrm>
          <a:off x="761957" y="1935709"/>
          <a:ext cx="7459823" cy="387244"/>
        </a:xfrm>
        <a:prstGeom prst="rect">
          <a:avLst/>
        </a:prstGeom>
        <a:solidFill>
          <a:schemeClr val="accent1">
            <a:alpha val="90000"/>
            <a:hueOff val="0"/>
            <a:satOff val="0"/>
            <a:lumOff val="0"/>
            <a:alphaOff val="-24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Calibri Light" panose="020F0302020204030204" pitchFamily="34" charset="0"/>
              <a:cs typeface="Calibri Light" panose="020F0302020204030204" pitchFamily="34" charset="0"/>
            </a:rPr>
            <a:t>Trouble du déficit de l’attention/hyperactivité</a:t>
          </a:r>
        </a:p>
      </dsp:txBody>
      <dsp:txXfrm>
        <a:off x="761957" y="1935709"/>
        <a:ext cx="7459823" cy="387244"/>
      </dsp:txXfrm>
    </dsp:sp>
    <dsp:sp modelId="{C9721743-5E13-4F4E-8259-10ACC3CCF7FB}">
      <dsp:nvSpPr>
        <dsp:cNvPr id="0" name=""/>
        <dsp:cNvSpPr/>
      </dsp:nvSpPr>
      <dsp:spPr>
        <a:xfrm>
          <a:off x="519929" y="1887303"/>
          <a:ext cx="484056" cy="484056"/>
        </a:xfrm>
        <a:prstGeom prst="ellipse">
          <a:avLst/>
        </a:prstGeom>
        <a:solidFill>
          <a:schemeClr val="lt1">
            <a:hueOff val="0"/>
            <a:satOff val="0"/>
            <a:lumOff val="0"/>
            <a:alphaOff val="0"/>
          </a:schemeClr>
        </a:solidFill>
        <a:ln w="22225" cap="rnd" cmpd="sng" algn="ctr">
          <a:solidFill>
            <a:schemeClr val="accent1">
              <a:alpha val="90000"/>
              <a:hueOff val="0"/>
              <a:satOff val="0"/>
              <a:lumOff val="0"/>
              <a:alphaOff val="-24000"/>
            </a:schemeClr>
          </a:solidFill>
          <a:prstDash val="solid"/>
        </a:ln>
        <a:effectLst/>
      </dsp:spPr>
      <dsp:style>
        <a:lnRef idx="2">
          <a:scrgbClr r="0" g="0" b="0"/>
        </a:lnRef>
        <a:fillRef idx="1">
          <a:scrgbClr r="0" g="0" b="0"/>
        </a:fillRef>
        <a:effectRef idx="0">
          <a:scrgbClr r="0" g="0" b="0"/>
        </a:effectRef>
        <a:fontRef idx="minor"/>
      </dsp:style>
    </dsp:sp>
    <dsp:sp modelId="{FDCB4326-CD1C-4254-A8EE-FFF003CD2AF4}">
      <dsp:nvSpPr>
        <dsp:cNvPr id="0" name=""/>
        <dsp:cNvSpPr/>
      </dsp:nvSpPr>
      <dsp:spPr>
        <a:xfrm>
          <a:off x="616299" y="2516503"/>
          <a:ext cx="7605481" cy="387244"/>
        </a:xfrm>
        <a:prstGeom prst="rect">
          <a:avLst/>
        </a:prstGeom>
        <a:solidFill>
          <a:schemeClr val="accent1">
            <a:alpha val="90000"/>
            <a:hueOff val="0"/>
            <a:satOff val="0"/>
            <a:lumOff val="0"/>
            <a:alphaOff val="-32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Calibri Light" panose="020F0302020204030204" pitchFamily="34" charset="0"/>
              <a:cs typeface="Calibri Light" panose="020F0302020204030204" pitchFamily="34" charset="0"/>
            </a:rPr>
            <a:t>Troubles spécifiques des apprentissages</a:t>
          </a:r>
        </a:p>
      </dsp:txBody>
      <dsp:txXfrm>
        <a:off x="616299" y="2516503"/>
        <a:ext cx="7605481" cy="387244"/>
      </dsp:txXfrm>
    </dsp:sp>
    <dsp:sp modelId="{D68A105C-9DEA-46CD-860E-AC7CE8D7CA41}">
      <dsp:nvSpPr>
        <dsp:cNvPr id="0" name=""/>
        <dsp:cNvSpPr/>
      </dsp:nvSpPr>
      <dsp:spPr>
        <a:xfrm>
          <a:off x="319011" y="2471912"/>
          <a:ext cx="484056" cy="484056"/>
        </a:xfrm>
        <a:prstGeom prst="ellipse">
          <a:avLst/>
        </a:prstGeom>
        <a:solidFill>
          <a:schemeClr val="accent4"/>
        </a:solidFill>
        <a:ln w="22225" cap="rnd" cmpd="sng" algn="ctr">
          <a:solidFill>
            <a:schemeClr val="accent1">
              <a:alpha val="90000"/>
              <a:hueOff val="0"/>
              <a:satOff val="0"/>
              <a:lumOff val="0"/>
              <a:alphaOff val="-32000"/>
            </a:schemeClr>
          </a:solidFill>
          <a:prstDash val="solid"/>
        </a:ln>
        <a:effectLst/>
      </dsp:spPr>
      <dsp:style>
        <a:lnRef idx="2">
          <a:scrgbClr r="0" g="0" b="0"/>
        </a:lnRef>
        <a:fillRef idx="1">
          <a:scrgbClr r="0" g="0" b="0"/>
        </a:fillRef>
        <a:effectRef idx="0">
          <a:scrgbClr r="0" g="0" b="0"/>
        </a:effectRef>
        <a:fontRef idx="minor"/>
      </dsp:style>
    </dsp:sp>
    <dsp:sp modelId="{749B104D-9CAC-43A0-BA9B-EEF353FAFE81}">
      <dsp:nvSpPr>
        <dsp:cNvPr id="0" name=""/>
        <dsp:cNvSpPr/>
      </dsp:nvSpPr>
      <dsp:spPr>
        <a:xfrm>
          <a:off x="343960" y="3119981"/>
          <a:ext cx="7924017" cy="387244"/>
        </a:xfrm>
        <a:prstGeom prst="rect">
          <a:avLst/>
        </a:prstGeom>
        <a:solidFill>
          <a:schemeClr val="accent1">
            <a:alpha val="90000"/>
            <a:hueOff val="0"/>
            <a:satOff val="0"/>
            <a:lumOff val="0"/>
            <a:alphaOff val="-4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latin typeface="Calibri Light" panose="020F0302020204030204" pitchFamily="34" charset="0"/>
              <a:cs typeface="Calibri Light" panose="020F0302020204030204" pitchFamily="34" charset="0"/>
            </a:rPr>
            <a:t>Troubles moteurs</a:t>
          </a:r>
        </a:p>
      </dsp:txBody>
      <dsp:txXfrm>
        <a:off x="343960" y="3119981"/>
        <a:ext cx="7924017" cy="387244"/>
      </dsp:txXfrm>
    </dsp:sp>
    <dsp:sp modelId="{950AB47C-66A7-46F5-B87C-E1D6B7E9781A}">
      <dsp:nvSpPr>
        <dsp:cNvPr id="0" name=""/>
        <dsp:cNvSpPr/>
      </dsp:nvSpPr>
      <dsp:spPr>
        <a:xfrm>
          <a:off x="55735" y="3048891"/>
          <a:ext cx="484056" cy="484056"/>
        </a:xfrm>
        <a:prstGeom prst="ellipse">
          <a:avLst/>
        </a:prstGeom>
        <a:solidFill>
          <a:schemeClr val="lt1">
            <a:hueOff val="0"/>
            <a:satOff val="0"/>
            <a:lumOff val="0"/>
            <a:alphaOff val="0"/>
          </a:schemeClr>
        </a:solidFill>
        <a:ln w="22225" cap="rnd"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F1840-5CD3-407C-9AF5-5E02715ED89A}" type="datetimeFigureOut">
              <a:rPr lang="fr-FR" smtClean="0"/>
              <a:t>17/02/2025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C22E43-BE2D-430F-A07C-30968AA1ED39}" type="slidenum">
              <a:rPr lang="fr-FR" smtClean="0"/>
              <a:t>‹N°›</a:t>
            </a:fld>
            <a:endParaRPr lang="fr-FR"/>
          </a:p>
        </p:txBody>
      </p:sp>
    </p:spTree>
    <p:extLst>
      <p:ext uri="{BB962C8B-B14F-4D97-AF65-F5344CB8AC3E}">
        <p14:creationId xmlns:p14="http://schemas.microsoft.com/office/powerpoint/2010/main" val="70452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Dans son bilan sur la fréquentation du centre de référence sur les troubles des apprentissages, Habib (2003) observe un trouble du langage oral chez 63 des 177 enfants qui consultent pour une dyslexie, et une dysphasie chez 15 de ces enfants. </a:t>
            </a:r>
          </a:p>
        </p:txBody>
      </p:sp>
      <p:sp>
        <p:nvSpPr>
          <p:cNvPr id="4" name="Espace réservé du numéro de diapositive 3"/>
          <p:cNvSpPr>
            <a:spLocks noGrp="1"/>
          </p:cNvSpPr>
          <p:nvPr>
            <p:ph type="sldNum" sz="quarter" idx="10"/>
          </p:nvPr>
        </p:nvSpPr>
        <p:spPr/>
        <p:txBody>
          <a:bodyPr/>
          <a:lstStyle/>
          <a:p>
            <a:fld id="{1FC22E43-BE2D-430F-A07C-30968AA1ED39}" type="slidenum">
              <a:rPr lang="fr-FR" smtClean="0"/>
              <a:t>10</a:t>
            </a:fld>
            <a:endParaRPr lang="fr-FR"/>
          </a:p>
        </p:txBody>
      </p:sp>
    </p:spTree>
    <p:extLst>
      <p:ext uri="{BB962C8B-B14F-4D97-AF65-F5344CB8AC3E}">
        <p14:creationId xmlns:p14="http://schemas.microsoft.com/office/powerpoint/2010/main" val="411846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fr-FR" dirty="0"/>
              <a:t>qui se </a:t>
            </a:r>
            <a:r>
              <a:rPr lang="en-GB" altLang="fr-FR" dirty="0" err="1"/>
              <a:t>manifeste</a:t>
            </a:r>
            <a:r>
              <a:rPr lang="en-GB" altLang="fr-FR" dirty="0"/>
              <a:t> chez des </a:t>
            </a:r>
            <a:r>
              <a:rPr lang="en-GB" altLang="fr-FR" dirty="0" err="1"/>
              <a:t>enfants</a:t>
            </a:r>
            <a:r>
              <a:rPr lang="en-GB" altLang="fr-FR" dirty="0"/>
              <a:t> </a:t>
            </a:r>
            <a:r>
              <a:rPr lang="en-GB" altLang="fr-FR" dirty="0" err="1"/>
              <a:t>d’intelligence</a:t>
            </a:r>
            <a:r>
              <a:rPr lang="en-GB" altLang="fr-FR" dirty="0"/>
              <a:t> </a:t>
            </a:r>
            <a:r>
              <a:rPr lang="en-GB" altLang="fr-FR" dirty="0" err="1"/>
              <a:t>normale</a:t>
            </a:r>
            <a:r>
              <a:rPr lang="en-GB" altLang="fr-FR" dirty="0"/>
              <a:t> qui ne </a:t>
            </a:r>
            <a:r>
              <a:rPr lang="en-GB" altLang="fr-FR" dirty="0" err="1"/>
              <a:t>présentent</a:t>
            </a:r>
            <a:r>
              <a:rPr lang="en-GB" altLang="fr-FR" dirty="0"/>
              <a:t> pas de </a:t>
            </a:r>
            <a:r>
              <a:rPr lang="en-GB" altLang="fr-FR" dirty="0" err="1"/>
              <a:t>déficit</a:t>
            </a:r>
            <a:r>
              <a:rPr lang="en-GB" altLang="fr-FR" dirty="0"/>
              <a:t> </a:t>
            </a:r>
            <a:r>
              <a:rPr lang="en-GB" altLang="fr-FR" dirty="0" err="1"/>
              <a:t>neurologique</a:t>
            </a:r>
            <a:r>
              <a:rPr lang="en-GB" altLang="fr-FR" dirty="0"/>
              <a:t> acquis. </a:t>
            </a:r>
          </a:p>
          <a:p>
            <a:endParaRPr lang="fr-FR" dirty="0"/>
          </a:p>
        </p:txBody>
      </p:sp>
      <p:sp>
        <p:nvSpPr>
          <p:cNvPr id="4" name="Espace réservé du numéro de diapositive 3"/>
          <p:cNvSpPr>
            <a:spLocks noGrp="1"/>
          </p:cNvSpPr>
          <p:nvPr>
            <p:ph type="sldNum" sz="quarter" idx="10"/>
          </p:nvPr>
        </p:nvSpPr>
        <p:spPr/>
        <p:txBody>
          <a:bodyPr/>
          <a:lstStyle/>
          <a:p>
            <a:fld id="{1FC22E43-BE2D-430F-A07C-30968AA1ED39}" type="slidenum">
              <a:rPr lang="fr-FR" smtClean="0"/>
              <a:t>14</a:t>
            </a:fld>
            <a:endParaRPr lang="fr-FR"/>
          </a:p>
        </p:txBody>
      </p:sp>
    </p:spTree>
    <p:extLst>
      <p:ext uri="{BB962C8B-B14F-4D97-AF65-F5344CB8AC3E}">
        <p14:creationId xmlns:p14="http://schemas.microsoft.com/office/powerpoint/2010/main" val="2865058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3600">
                <a:solidFill>
                  <a:schemeClr val="accent1"/>
                </a:solidFill>
              </a:defRPr>
            </a:lvl1pPr>
          </a:lstStyle>
          <a:p>
            <a:r>
              <a:rPr lang="fr-FR"/>
              <a:t>Cliquez pour modifier le style du titre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a:xfrm>
            <a:off x="5704463" y="5956138"/>
            <a:ext cx="2133600" cy="365125"/>
          </a:xfrm>
        </p:spPr>
        <p:txBody>
          <a:bodyPr/>
          <a:lstStyle>
            <a:lvl1pPr>
              <a:defRPr>
                <a:solidFill>
                  <a:schemeClr val="accent1">
                    <a:lumMod val="75000"/>
                    <a:lumOff val="25000"/>
                  </a:schemeClr>
                </a:solidFill>
              </a:defRPr>
            </a:lvl1pPr>
          </a:lstStyle>
          <a:p>
            <a:fld id="{A94C8E7D-35C8-44B1-99DF-C1B62A8412EE}" type="datetimeFigureOut">
              <a:rPr lang="fr-FR" smtClean="0"/>
              <a:pPr/>
              <a:t>17/02/2025</a:t>
            </a:fld>
            <a:endParaRPr lang="fr-FR"/>
          </a:p>
        </p:txBody>
      </p:sp>
      <p:sp>
        <p:nvSpPr>
          <p:cNvPr id="5" name="Footer Placeholder 4"/>
          <p:cNvSpPr>
            <a:spLocks noGrp="1"/>
          </p:cNvSpPr>
          <p:nvPr>
            <p:ph type="ftr" sz="quarter" idx="11"/>
          </p:nvPr>
        </p:nvSpPr>
        <p:spPr>
          <a:xfrm>
            <a:off x="435894" y="5951812"/>
            <a:ext cx="5187908" cy="365125"/>
          </a:xfrm>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a:xfrm>
            <a:off x="7918725" y="5956138"/>
            <a:ext cx="762330" cy="365125"/>
          </a:xfrm>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702156"/>
            <a:ext cx="8272212" cy="1013800"/>
          </a:xfrm>
        </p:spPr>
        <p:txBody>
          <a:bodyPr/>
          <a:lstStyle/>
          <a:p>
            <a:r>
              <a:rPr lang="fr-FR"/>
              <a:t>Cliquez pour modifier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94C8E7D-35C8-44B1-99DF-C1B62A8412EE}" type="datetimeFigureOut">
              <a:rPr lang="fr-FR" smtClean="0"/>
              <a:pPr/>
              <a:t>17/02/2025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180113"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p>
            <a:r>
              <a:rPr lang="fr-FR"/>
              <a:t>Cliquez pour modifier le style du titre</a:t>
            </a:r>
            <a:endParaRPr lang="en-US" dirty="0"/>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745255" y="5956138"/>
            <a:ext cx="996106" cy="365125"/>
          </a:xfrm>
        </p:spPr>
        <p:txBody>
          <a:bodyPr/>
          <a:lstStyle>
            <a:lvl1pPr>
              <a:defRPr>
                <a:solidFill>
                  <a:schemeClr val="accent1">
                    <a:lumMod val="75000"/>
                    <a:lumOff val="25000"/>
                  </a:schemeClr>
                </a:solidFill>
              </a:defRPr>
            </a:lvl1pPr>
          </a:lstStyle>
          <a:p>
            <a:fld id="{A94C8E7D-35C8-44B1-99DF-C1B62A8412EE}" type="datetimeFigureOut">
              <a:rPr lang="fr-FR" smtClean="0"/>
              <a:pPr/>
              <a:t>17/02/2025</a:t>
            </a:fld>
            <a:endParaRPr lang="fr-FR"/>
          </a:p>
        </p:txBody>
      </p:sp>
      <p:sp>
        <p:nvSpPr>
          <p:cNvPr id="5" name="Footer Placeholder 4"/>
          <p:cNvSpPr>
            <a:spLocks noGrp="1"/>
          </p:cNvSpPr>
          <p:nvPr>
            <p:ph type="ftr" sz="quarter" idx="11"/>
          </p:nvPr>
        </p:nvSpPr>
        <p:spPr>
          <a:xfrm>
            <a:off x="581193" y="5951812"/>
            <a:ext cx="5922209" cy="365125"/>
          </a:xfrm>
        </p:spPr>
        <p:txBody>
          <a:bodyPr/>
          <a:lstStyle/>
          <a:p>
            <a:endParaRPr lang="fr-FR"/>
          </a:p>
        </p:txBody>
      </p:sp>
      <p:sp>
        <p:nvSpPr>
          <p:cNvPr id="6" name="Slide Number Placeholder 5"/>
          <p:cNvSpPr>
            <a:spLocks noGrp="1"/>
          </p:cNvSpPr>
          <p:nvPr>
            <p:ph type="sldNum" sz="quarter" idx="12"/>
          </p:nvPr>
        </p:nvSpPr>
        <p:spPr>
          <a:xfrm>
            <a:off x="7834962" y="5956138"/>
            <a:ext cx="873146" cy="365125"/>
          </a:xfrm>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fr-FR"/>
              <a:t>Cliquez pour modifier le style du titre</a:t>
            </a:r>
            <a:endParaRPr lang="en-US" dirty="0"/>
          </a:p>
        </p:txBody>
      </p:sp>
      <p:sp>
        <p:nvSpPr>
          <p:cNvPr id="3" name="Content Placeholder 2"/>
          <p:cNvSpPr>
            <a:spLocks noGrp="1"/>
          </p:cNvSpPr>
          <p:nvPr>
            <p:ph idx="1"/>
          </p:nvPr>
        </p:nvSpPr>
        <p:spPr>
          <a:xfrm>
            <a:off x="435895" y="2180497"/>
            <a:ext cx="8272211" cy="367830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94C8E7D-35C8-44B1-99DF-C1B62A8412EE}" type="datetimeFigureOut">
              <a:rPr lang="fr-FR" smtClean="0"/>
              <a:pPr/>
              <a:t>17/02/2025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7918725" y="5956138"/>
            <a:ext cx="789381" cy="365125"/>
          </a:xfrm>
        </p:spPr>
        <p:txBody>
          <a:bodyPr/>
          <a:lstStyle/>
          <a:p>
            <a:fld id="{E1D9686C-3670-4A4A-8144-2665216D982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3043911"/>
            <a:ext cx="8272211" cy="1497507"/>
          </a:xfrm>
        </p:spPr>
        <p:txBody>
          <a:bodyPr anchor="b">
            <a:normAutofit/>
          </a:bodyPr>
          <a:lstStyle>
            <a:lvl1pPr algn="l">
              <a:defRPr sz="3600" b="0" cap="all">
                <a:solidFill>
                  <a:schemeClr val="accent1"/>
                </a:solidFill>
              </a:defRPr>
            </a:lvl1pPr>
          </a:lstStyle>
          <a:p>
            <a:r>
              <a:rPr lang="fr-FR"/>
              <a:t>Cliquez pour modifier le style du titre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94C8E7D-35C8-44B1-99DF-C1B62A8412EE}" type="datetimeFigureOut">
              <a:rPr lang="fr-FR" smtClean="0"/>
              <a:pPr/>
              <a:t>17/02/2025</a:t>
            </a:fld>
            <a:endParaRPr lang="fr-F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fr-FR"/>
              <a:t>Cliquez pour modifier le style du titre</a:t>
            </a:r>
            <a:endParaRPr lang="en-US" dirty="0"/>
          </a:p>
        </p:txBody>
      </p:sp>
      <p:sp>
        <p:nvSpPr>
          <p:cNvPr id="3" name="Content Placeholder 2"/>
          <p:cNvSpPr>
            <a:spLocks noGrp="1"/>
          </p:cNvSpPr>
          <p:nvPr>
            <p:ph sz="half" idx="1"/>
          </p:nvPr>
        </p:nvSpPr>
        <p:spPr>
          <a:xfrm>
            <a:off x="435895" y="2228004"/>
            <a:ext cx="4066793"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1313" y="2228004"/>
            <a:ext cx="4066794"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94C8E7D-35C8-44B1-99DF-C1B62A8412EE}" type="datetimeFigureOut">
              <a:rPr lang="fr-FR" smtClean="0"/>
              <a:pPr/>
              <a:t>17/02/2025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fr-FR"/>
              <a:t>Cliquez pour modifier le style du titre</a:t>
            </a:r>
            <a:endParaRPr lang="en-US" dirty="0"/>
          </a:p>
        </p:txBody>
      </p:sp>
      <p:sp>
        <p:nvSpPr>
          <p:cNvPr id="3" name="Text Placeholder 2"/>
          <p:cNvSpPr>
            <a:spLocks noGrp="1"/>
          </p:cNvSpPr>
          <p:nvPr>
            <p:ph type="body" idx="1"/>
          </p:nvPr>
        </p:nvSpPr>
        <p:spPr>
          <a:xfrm>
            <a:off x="665415" y="2250893"/>
            <a:ext cx="3815306"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435896" y="2926053"/>
            <a:ext cx="4044825" cy="2934999"/>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92802" y="2250893"/>
            <a:ext cx="3815305"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63282" y="2926053"/>
            <a:ext cx="4044825" cy="2934999"/>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94C8E7D-35C8-44B1-99DF-C1B62A8412EE}" type="datetimeFigureOut">
              <a:rPr lang="fr-FR" smtClean="0"/>
              <a:pPr/>
              <a:t>17/02/2025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330512"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729658"/>
            <a:ext cx="8272212" cy="988332"/>
          </a:xfrm>
        </p:spPr>
        <p:txBody>
          <a:bodyPr/>
          <a:lstStyle/>
          <a:p>
            <a:r>
              <a:rPr lang="fr-FR"/>
              <a:t>Cliquez pour modifier le style du titre</a:t>
            </a:r>
            <a:endParaRPr lang="en-US" dirty="0"/>
          </a:p>
        </p:txBody>
      </p:sp>
      <p:sp>
        <p:nvSpPr>
          <p:cNvPr id="3" name="Date Placeholder 2"/>
          <p:cNvSpPr>
            <a:spLocks noGrp="1"/>
          </p:cNvSpPr>
          <p:nvPr>
            <p:ph type="dt" sz="half" idx="10"/>
          </p:nvPr>
        </p:nvSpPr>
        <p:spPr/>
        <p:txBody>
          <a:bodyPr/>
          <a:lstStyle/>
          <a:p>
            <a:fld id="{A94C8E7D-35C8-44B1-99DF-C1B62A8412EE}" type="datetimeFigureOut">
              <a:rPr lang="fr-FR" smtClean="0"/>
              <a:pPr/>
              <a:t>17/02/2025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4C8E7D-35C8-44B1-99DF-C1B62A8412EE}" type="datetimeFigureOut">
              <a:rPr lang="fr-FR" smtClean="0"/>
              <a:pPr/>
              <a:t>17/02/2025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335863" y="5141973"/>
            <a:ext cx="847365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2296"/>
            <a:ext cx="3682084" cy="689514"/>
          </a:xfrm>
        </p:spPr>
        <p:txBody>
          <a:bodyPr anchor="ctr"/>
          <a:lstStyle>
            <a:lvl1pPr algn="l">
              <a:defRPr sz="2000" b="0">
                <a:solidFill>
                  <a:schemeClr val="accent1">
                    <a:lumMod val="75000"/>
                    <a:lumOff val="25000"/>
                  </a:schemeClr>
                </a:solidFill>
              </a:defRPr>
            </a:lvl1pPr>
          </a:lstStyle>
          <a:p>
            <a:r>
              <a:rPr lang="fr-FR"/>
              <a:t>Cliquez pour modifier le style du titre</a:t>
            </a:r>
            <a:endParaRPr lang="en-US" dirty="0"/>
          </a:p>
        </p:txBody>
      </p:sp>
      <p:sp>
        <p:nvSpPr>
          <p:cNvPr id="3" name="Content Placeholder 2"/>
          <p:cNvSpPr>
            <a:spLocks noGrp="1"/>
          </p:cNvSpPr>
          <p:nvPr>
            <p:ph idx="1"/>
          </p:nvPr>
        </p:nvSpPr>
        <p:spPr>
          <a:xfrm>
            <a:off x="335862" y="601200"/>
            <a:ext cx="846963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305618" y="5262297"/>
            <a:ext cx="4402490"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94C8E7D-35C8-44B1-99DF-C1B62A8412EE}" type="datetimeFigureOut">
              <a:rPr lang="fr-FR" smtClean="0"/>
              <a:pPr/>
              <a:t>17/02/2025</a:t>
            </a:fld>
            <a:endParaRPr lang="fr-F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2400" b="0">
                <a:solidFill>
                  <a:schemeClr val="accent1"/>
                </a:solidFill>
              </a:defRPr>
            </a:lvl1pPr>
          </a:lstStyle>
          <a:p>
            <a:r>
              <a:rPr lang="fr-FR"/>
              <a:t>Cliquez pour modifier le style du titre</a:t>
            </a:r>
            <a:endParaRPr lang="en-US" dirty="0"/>
          </a:p>
        </p:txBody>
      </p:sp>
      <p:sp>
        <p:nvSpPr>
          <p:cNvPr id="3" name="Picture Placeholder 2"/>
          <p:cNvSpPr>
            <a:spLocks noGrp="1" noChangeAspect="1"/>
          </p:cNvSpPr>
          <p:nvPr>
            <p:ph type="pic" idx="1"/>
          </p:nvPr>
        </p:nvSpPr>
        <p:spPr>
          <a:xfrm>
            <a:off x="335863" y="599725"/>
            <a:ext cx="8468144"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35894" y="5260128"/>
            <a:ext cx="827221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94C8E7D-35C8-44B1-99DF-C1B62A8412EE}" type="datetimeFigureOut">
              <a:rPr lang="fr-FR" smtClean="0"/>
              <a:pPr/>
              <a:t>17/02/2025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fr-FR"/>
              <a:t>Cliquez pour modifier le style du titre</a:t>
            </a:r>
            <a:endParaRPr lang="en-US" dirty="0"/>
          </a:p>
        </p:txBody>
      </p:sp>
      <p:sp>
        <p:nvSpPr>
          <p:cNvPr id="3" name="Text Placeholder 2"/>
          <p:cNvSpPr>
            <a:spLocks noGrp="1"/>
          </p:cNvSpPr>
          <p:nvPr>
            <p:ph type="body" idx="1"/>
          </p:nvPr>
        </p:nvSpPr>
        <p:spPr>
          <a:xfrm>
            <a:off x="435894" y="2336003"/>
            <a:ext cx="8272212" cy="3522794"/>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704464" y="5956138"/>
            <a:ext cx="2133599" cy="365125"/>
          </a:xfrm>
          <a:prstGeom prst="rect">
            <a:avLst/>
          </a:prstGeom>
        </p:spPr>
        <p:txBody>
          <a:bodyPr vert="horz" lIns="91440" tIns="45720" rIns="91440" bIns="45720" rtlCol="0" anchor="ctr"/>
          <a:lstStyle>
            <a:lvl1pPr algn="r">
              <a:defRPr sz="900">
                <a:solidFill>
                  <a:schemeClr val="accent2"/>
                </a:solidFill>
              </a:defRPr>
            </a:lvl1pPr>
          </a:lstStyle>
          <a:p>
            <a:fld id="{A94C8E7D-35C8-44B1-99DF-C1B62A8412EE}" type="datetimeFigureOut">
              <a:rPr lang="fr-FR" smtClean="0"/>
              <a:pPr/>
              <a:t>17/02/2025</a:t>
            </a:fld>
            <a:endParaRPr lang="fr-FR"/>
          </a:p>
        </p:txBody>
      </p:sp>
      <p:sp>
        <p:nvSpPr>
          <p:cNvPr id="5" name="Footer Placeholder 4"/>
          <p:cNvSpPr>
            <a:spLocks noGrp="1"/>
          </p:cNvSpPr>
          <p:nvPr>
            <p:ph type="ftr" sz="quarter" idx="3"/>
          </p:nvPr>
        </p:nvSpPr>
        <p:spPr>
          <a:xfrm>
            <a:off x="435894" y="5951812"/>
            <a:ext cx="5187908" cy="365125"/>
          </a:xfrm>
          <a:prstGeom prst="rect">
            <a:avLst/>
          </a:prstGeom>
        </p:spPr>
        <p:txBody>
          <a:bodyPr vert="horz" lIns="91440" tIns="45720" rIns="91440" bIns="45720" rtlCol="0" anchor="ctr"/>
          <a:lstStyle>
            <a:lvl1pPr algn="l">
              <a:defRPr sz="900" cap="all">
                <a:solidFill>
                  <a:schemeClr val="accent2"/>
                </a:solidFill>
              </a:defRPr>
            </a:lvl1pPr>
          </a:lstStyle>
          <a:p>
            <a:endParaRPr lang="fr-FR"/>
          </a:p>
        </p:txBody>
      </p:sp>
      <p:sp>
        <p:nvSpPr>
          <p:cNvPr id="6" name="Slide Number Placeholder 5"/>
          <p:cNvSpPr>
            <a:spLocks noGrp="1"/>
          </p:cNvSpPr>
          <p:nvPr>
            <p:ph type="sldNum" sz="quarter" idx="4"/>
          </p:nvPr>
        </p:nvSpPr>
        <p:spPr>
          <a:xfrm>
            <a:off x="7918725" y="5956138"/>
            <a:ext cx="789383" cy="365125"/>
          </a:xfrm>
          <a:prstGeom prst="rect">
            <a:avLst/>
          </a:prstGeom>
        </p:spPr>
        <p:txBody>
          <a:bodyPr vert="horz" lIns="91440" tIns="45720" rIns="91440" bIns="45720" rtlCol="0" anchor="ctr"/>
          <a:lstStyle>
            <a:lvl1pPr algn="r">
              <a:defRPr sz="900">
                <a:solidFill>
                  <a:schemeClr val="accent2"/>
                </a:solidFill>
              </a:defRPr>
            </a:lvl1pPr>
          </a:lstStyle>
          <a:p>
            <a:fld id="{E1D9686C-3670-4A4A-8144-2665216D9827}" type="slidenum">
              <a:rPr lang="fr-FR" smtClean="0"/>
              <a:pPr/>
              <a:t>‹N°›</a:t>
            </a:fld>
            <a:endParaRPr lang="fr-FR"/>
          </a:p>
        </p:txBody>
      </p:sp>
      <p:sp>
        <p:nvSpPr>
          <p:cNvPr id="9" name="Rectangle 8"/>
          <p:cNvSpPr/>
          <p:nvPr/>
        </p:nvSpPr>
        <p:spPr>
          <a:xfrm>
            <a:off x="334901"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35894" y="1020431"/>
            <a:ext cx="8245162" cy="824393"/>
          </a:xfrm>
        </p:spPr>
        <p:txBody>
          <a:bodyPr anchor="ctr">
            <a:normAutofit/>
          </a:bodyPr>
          <a:lstStyle/>
          <a:p>
            <a:pPr algn="ctr"/>
            <a:r>
              <a:rPr lang="fr-FR" b="1" dirty="0"/>
              <a:t>Troubles spécifiques des apprentissages</a:t>
            </a:r>
          </a:p>
        </p:txBody>
      </p:sp>
      <p:sp>
        <p:nvSpPr>
          <p:cNvPr id="3" name="Sous-titre 2"/>
          <p:cNvSpPr>
            <a:spLocks noGrp="1"/>
          </p:cNvSpPr>
          <p:nvPr>
            <p:ph type="subTitle" idx="1"/>
          </p:nvPr>
        </p:nvSpPr>
        <p:spPr/>
        <p:txBody>
          <a:bodyPr>
            <a:normAutofit/>
          </a:bodyPr>
          <a:lstStyle/>
          <a:p>
            <a:pPr algn="ctr"/>
            <a:r>
              <a:rPr lang="fr-FR" sz="1200" dirty="0"/>
              <a:t>Morgane CARELLIER, ANNE-LAURE DEBUREAUX, Amandine Hippolyte, ALEXANDRE PORION, marine Walton, </a:t>
            </a:r>
          </a:p>
          <a:p>
            <a:pPr algn="ctr"/>
            <a:r>
              <a:rPr lang="fr-FR" sz="1200" dirty="0"/>
              <a:t>psychologues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384578" cy="1013800"/>
          </a:xfrm>
        </p:spPr>
        <p:txBody>
          <a:bodyPr/>
          <a:lstStyle/>
          <a:p>
            <a:r>
              <a:rPr lang="fr-FR" dirty="0"/>
              <a:t>Définition et signes cliniques : TSLE avec déficit en lecture</a:t>
            </a:r>
          </a:p>
        </p:txBody>
      </p:sp>
      <p:sp>
        <p:nvSpPr>
          <p:cNvPr id="3" name="Espace réservé du contenu 2"/>
          <p:cNvSpPr>
            <a:spLocks noGrp="1"/>
          </p:cNvSpPr>
          <p:nvPr>
            <p:ph idx="1"/>
          </p:nvPr>
        </p:nvSpPr>
        <p:spPr>
          <a:xfrm>
            <a:off x="435895" y="2180497"/>
            <a:ext cx="8272211" cy="4416855"/>
          </a:xfrm>
        </p:spPr>
        <p:txBody>
          <a:bodyPr>
            <a:noAutofit/>
          </a:bodyPr>
          <a:lstStyle/>
          <a:p>
            <a:pPr marL="0" indent="0" algn="just">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Comorbidités</a:t>
            </a: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Langage oral (réception ou production)</a:t>
            </a: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Expression écrite</a:t>
            </a: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Calcul </a:t>
            </a: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Attention  (</a:t>
            </a:r>
            <a:r>
              <a:rPr lang="fr-FR" sz="1600" dirty="0" err="1">
                <a:solidFill>
                  <a:schemeClr val="tx1">
                    <a:lumMod val="65000"/>
                    <a:lumOff val="35000"/>
                  </a:schemeClr>
                </a:solidFill>
                <a:latin typeface="Calibri Light" panose="020F0302020204030204" pitchFamily="34" charset="0"/>
                <a:cs typeface="Calibri Light" panose="020F0302020204030204" pitchFamily="34" charset="0"/>
              </a:rPr>
              <a:t>Huau</a:t>
            </a: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 Jover &amp;Roussey,2017)</a:t>
            </a: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Mémorisation</a:t>
            </a: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Orientation temporo-spatiale</a:t>
            </a:r>
            <a:endParaRPr lang="fr-FR" sz="12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38459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 de perception</a:t>
            </a:r>
          </a:p>
        </p:txBody>
      </p:sp>
      <p:sp>
        <p:nvSpPr>
          <p:cNvPr id="3" name="Espace réservé du contenu 2"/>
          <p:cNvSpPr>
            <a:spLocks noGrp="1"/>
          </p:cNvSpPr>
          <p:nvPr>
            <p:ph idx="1"/>
          </p:nvPr>
        </p:nvSpPr>
        <p:spPr>
          <a:xfrm>
            <a:off x="363886" y="1916832"/>
            <a:ext cx="8456586" cy="4941168"/>
          </a:xfrm>
        </p:spPr>
        <p:txBody>
          <a:bodyPr>
            <a:normAutofit/>
          </a:bodyPr>
          <a:lstStyle/>
          <a:p>
            <a:pPr marL="0" indent="0" algn="r">
              <a:lnSpc>
                <a:spcPct val="91000"/>
              </a:lnSpc>
              <a:spcBef>
                <a:spcPts val="500"/>
              </a:spcBef>
              <a:buNone/>
            </a:pP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uo</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qnic</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euq</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siava‘n</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ej</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euq</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srola</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rios</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nu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étroppar</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tiava‘l</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em</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erèp</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noM</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p>
          <a:p>
            <a:pPr marL="0" indent="0" algn="r">
              <a:lnSpc>
                <a:spcPct val="91000"/>
              </a:lnSpc>
              <a:spcBef>
                <a:spcPts val="500"/>
              </a:spcBef>
              <a:buNone/>
            </a:pP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eJ.ruetnacorb</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nu à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notuom</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nu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ertnoc</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égnahcé</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tiava‘l</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lI</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sna</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xis</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p>
          <a:p>
            <a:pPr marL="0" indent="0" algn="r">
              <a:lnSpc>
                <a:spcPct val="91000"/>
              </a:lnSpc>
              <a:spcBef>
                <a:spcPts val="500"/>
              </a:spcBef>
              <a:buNone/>
            </a:pP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te</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esserdnet</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ed</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noisserpxe</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nos</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ed</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erocne</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sneivuos</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em</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p>
          <a:p>
            <a:pPr marL="0" indent="0" algn="r">
              <a:lnSpc>
                <a:spcPct val="91000"/>
              </a:lnSpc>
              <a:spcBef>
                <a:spcPts val="500"/>
              </a:spcBef>
              <a:buNone/>
            </a:pP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seuqleuq</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siuP</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noloiv</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el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tidnet</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em</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li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dnauq</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tnemegaruocne‘d</a:t>
            </a:r>
            <a:endPar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r">
              <a:lnSpc>
                <a:spcPct val="91000"/>
              </a:lnSpc>
              <a:spcBef>
                <a:spcPts val="500"/>
              </a:spcBef>
              <a:buNone/>
            </a:pP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emitni</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sulp</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el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nongapmoc</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nom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uneved</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tiaté</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li ,drat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sulp</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seénna</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p>
          <a:p>
            <a:pPr marL="0" indent="0" algn="r">
              <a:lnSpc>
                <a:spcPct val="91000"/>
              </a:lnSpc>
              <a:spcBef>
                <a:spcPts val="500"/>
              </a:spcBef>
              <a:buNone/>
            </a:pP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sèD</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eétupér</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euqisum</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ed</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elocé</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enu</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snad</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simda</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suf</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eJ</a:t>
            </a:r>
            <a:endPar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r">
              <a:lnSpc>
                <a:spcPct val="91000"/>
              </a:lnSpc>
              <a:spcBef>
                <a:spcPts val="500"/>
              </a:spcBef>
              <a:buNone/>
            </a:pP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etognider</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ne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dnolb</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emmoh</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enuej</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dnarg</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nu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eévirra</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nom</a:t>
            </a:r>
          </a:p>
          <a:p>
            <a:pPr marL="0" indent="0" algn="r">
              <a:lnSpc>
                <a:spcPct val="91000"/>
              </a:lnSpc>
              <a:spcBef>
                <a:spcPts val="500"/>
              </a:spcBef>
              <a:buNone/>
            </a:pP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epuorg</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titep</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nu rap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étimi</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totissua</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iom</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ed</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ahcorppa‘s</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p>
          <a:p>
            <a:pPr marL="0" indent="0" algn="r">
              <a:lnSpc>
                <a:spcPct val="91000"/>
              </a:lnSpc>
              <a:spcBef>
                <a:spcPts val="500"/>
              </a:spcBef>
              <a:buNone/>
            </a:pP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ecamirg</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enu</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ceva</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tnemurtsni</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nom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arédisnoc</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lI</a:t>
            </a:r>
            <a:endPar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r">
              <a:lnSpc>
                <a:spcPct val="91000"/>
              </a:lnSpc>
              <a:spcBef>
                <a:spcPts val="500"/>
              </a:spcBef>
              <a:buNone/>
            </a:pP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 ?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ruerroh</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ellierap</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éhcinéd</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cnod</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ut-sa</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ùO</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nirc-nirc</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xuerffa</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a:t>
            </a:r>
            <a:r>
              <a:rPr lang="en-GB" altLang="fr-FR" sz="1600" b="1" dirty="0" err="1">
                <a:solidFill>
                  <a:schemeClr val="tx1">
                    <a:lumMod val="65000"/>
                    <a:lumOff val="35000"/>
                  </a:schemeClr>
                </a:solidFill>
                <a:latin typeface="Calibri Light" panose="020F0302020204030204" pitchFamily="34" charset="0"/>
                <a:cs typeface="Calibri Light" panose="020F0302020204030204" pitchFamily="34" charset="0"/>
              </a:rPr>
              <a:t>leuQ</a:t>
            </a:r>
            <a:r>
              <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rPr>
              <a:t>  » </a:t>
            </a:r>
          </a:p>
          <a:p>
            <a:pPr marL="0" indent="0" algn="ctr">
              <a:lnSpc>
                <a:spcPct val="91000"/>
              </a:lnSpc>
              <a:spcBef>
                <a:spcPts val="500"/>
              </a:spcBef>
              <a:buNone/>
            </a:pPr>
            <a:endParaRPr lang="en-GB" altLang="fr-FR" sz="1600" b="1"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ctr">
              <a:lnSpc>
                <a:spcPct val="91000"/>
              </a:lnSpc>
              <a:spcBef>
                <a:spcPts val="500"/>
              </a:spcBef>
              <a:buNone/>
            </a:pPr>
            <a:r>
              <a:rPr lang="fr-FR" altLang="fr-FR" b="1" dirty="0">
                <a:solidFill>
                  <a:schemeClr val="tx1">
                    <a:lumMod val="65000"/>
                    <a:lumOff val="35000"/>
                  </a:schemeClr>
                </a:solidFill>
                <a:latin typeface="Calibri Light" panose="020F0302020204030204" pitchFamily="34" charset="0"/>
                <a:cs typeface="Calibri Light" panose="020F0302020204030204" pitchFamily="34" charset="0"/>
              </a:rPr>
              <a:t>Quelle est l’attitude de ce grand jeune homme ?</a:t>
            </a:r>
          </a:p>
          <a:p>
            <a:pPr marL="0" indent="0">
              <a:buNone/>
            </a:pPr>
            <a:endParaRPr lang="fr-FR" sz="16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456586" cy="1013800"/>
          </a:xfrm>
        </p:spPr>
        <p:txBody>
          <a:bodyPr/>
          <a:lstStyle/>
          <a:p>
            <a:r>
              <a:rPr lang="fr-FR" dirty="0"/>
              <a:t>Définition et signes cliniques : TSLE avec déficit en Ecriture</a:t>
            </a:r>
          </a:p>
        </p:txBody>
      </p:sp>
      <p:sp>
        <p:nvSpPr>
          <p:cNvPr id="3" name="Espace réservé du contenu 2"/>
          <p:cNvSpPr>
            <a:spLocks noGrp="1"/>
          </p:cNvSpPr>
          <p:nvPr>
            <p:ph idx="1"/>
          </p:nvPr>
        </p:nvSpPr>
        <p:spPr>
          <a:xfrm>
            <a:off x="435895" y="2180497"/>
            <a:ext cx="8272211" cy="4200831"/>
          </a:xfrm>
        </p:spPr>
        <p:txBody>
          <a:bodyPr>
            <a:normAutofit/>
          </a:bodyPr>
          <a:lstStyle/>
          <a:p>
            <a:pPr marL="0" indent="0" algn="just">
              <a:buNone/>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Trouble d'apprentissages caractérisé par un défaut d'assimilation important et durable des règles orthographiques (altération de l'écriture spontanée ou de l'écriture sous dictée). </a:t>
            </a:r>
          </a:p>
          <a:p>
            <a:pPr algn="just"/>
            <a:endParaRPr lang="fr-FR" altLang="fr-FR"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just">
              <a:buNone/>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Celui-ci perturbe, dans des proportions variées :</a:t>
            </a:r>
          </a:p>
          <a:p>
            <a:pPr marL="628650" indent="-304800" algn="just">
              <a:buClr>
                <a:schemeClr val="bg2">
                  <a:lumMod val="50000"/>
                </a:schemeClr>
              </a:buClr>
            </a:pPr>
            <a:r>
              <a:rPr lang="fr-FR" altLang="fr-FR" sz="1600" dirty="0">
                <a:solidFill>
                  <a:schemeClr val="tx1">
                    <a:lumMod val="65000"/>
                    <a:lumOff val="35000"/>
                  </a:schemeClr>
                </a:solidFill>
                <a:latin typeface="Calibri Light" panose="020F0302020204030204" pitchFamily="34" charset="0"/>
                <a:cs typeface="Calibri Light" panose="020F0302020204030204" pitchFamily="34" charset="0"/>
              </a:rPr>
              <a:t>la conversion </a:t>
            </a:r>
            <a:r>
              <a:rPr lang="fr-FR" altLang="fr-FR" sz="1600" dirty="0" err="1">
                <a:solidFill>
                  <a:schemeClr val="tx1">
                    <a:lumMod val="65000"/>
                    <a:lumOff val="35000"/>
                  </a:schemeClr>
                </a:solidFill>
                <a:latin typeface="Calibri Light" panose="020F0302020204030204" pitchFamily="34" charset="0"/>
                <a:cs typeface="Calibri Light" panose="020F0302020204030204" pitchFamily="34" charset="0"/>
              </a:rPr>
              <a:t>phono-graphique</a:t>
            </a:r>
            <a:endParaRPr lang="fr-FR" altLang="fr-FR" sz="1600" dirty="0">
              <a:solidFill>
                <a:schemeClr val="tx1">
                  <a:lumMod val="65000"/>
                  <a:lumOff val="35000"/>
                </a:schemeClr>
              </a:solidFill>
              <a:latin typeface="Calibri Light" panose="020F0302020204030204" pitchFamily="34" charset="0"/>
              <a:cs typeface="Calibri Light" panose="020F0302020204030204" pitchFamily="34" charset="0"/>
            </a:endParaRPr>
          </a:p>
          <a:p>
            <a:pPr marL="628650" indent="-304800" algn="just">
              <a:buClr>
                <a:schemeClr val="bg2">
                  <a:lumMod val="50000"/>
                </a:schemeClr>
              </a:buClr>
            </a:pPr>
            <a:r>
              <a:rPr lang="fr-FR" altLang="fr-FR" sz="1600" dirty="0">
                <a:solidFill>
                  <a:schemeClr val="tx1">
                    <a:lumMod val="65000"/>
                    <a:lumOff val="35000"/>
                  </a:schemeClr>
                </a:solidFill>
                <a:latin typeface="Calibri Light" panose="020F0302020204030204" pitchFamily="34" charset="0"/>
                <a:cs typeface="Calibri Light" panose="020F0302020204030204" pitchFamily="34" charset="0"/>
              </a:rPr>
              <a:t>la segmentation des composants de la phrase</a:t>
            </a:r>
          </a:p>
          <a:p>
            <a:pPr marL="628650" indent="-304800" algn="just">
              <a:buClr>
                <a:schemeClr val="bg2">
                  <a:lumMod val="50000"/>
                </a:schemeClr>
              </a:buClr>
            </a:pPr>
            <a:r>
              <a:rPr lang="fr-FR" altLang="fr-FR" sz="1600" dirty="0">
                <a:solidFill>
                  <a:schemeClr val="tx1">
                    <a:lumMod val="65000"/>
                    <a:lumOff val="35000"/>
                  </a:schemeClr>
                </a:solidFill>
                <a:latin typeface="Calibri Light" panose="020F0302020204030204" pitchFamily="34" charset="0"/>
                <a:cs typeface="Calibri Light" panose="020F0302020204030204" pitchFamily="34" charset="0"/>
              </a:rPr>
              <a:t>l'application des conventions orthographiques (dites règles d'usage)</a:t>
            </a:r>
          </a:p>
          <a:p>
            <a:pPr marL="628650" indent="-304800" algn="just">
              <a:buClr>
                <a:schemeClr val="bg2">
                  <a:lumMod val="50000"/>
                </a:schemeClr>
              </a:buClr>
            </a:pPr>
            <a:r>
              <a:rPr lang="fr-FR" altLang="fr-FR" sz="1600" dirty="0">
                <a:solidFill>
                  <a:schemeClr val="tx1">
                    <a:lumMod val="65000"/>
                    <a:lumOff val="35000"/>
                  </a:schemeClr>
                </a:solidFill>
                <a:latin typeface="Calibri Light" panose="020F0302020204030204" pitchFamily="34" charset="0"/>
                <a:cs typeface="Calibri Light" panose="020F0302020204030204" pitchFamily="34" charset="0"/>
              </a:rPr>
              <a:t>l'orthographe grammaticale (marques flexionnelles que sont les accords et conjugaisons).</a:t>
            </a:r>
          </a:p>
          <a:p>
            <a:pPr marL="628650" indent="-304800" algn="just">
              <a:buClr>
                <a:schemeClr val="bg2">
                  <a:lumMod val="50000"/>
                </a:schemeClr>
              </a:buClr>
            </a:pPr>
            <a:r>
              <a:rPr lang="fr-FR" altLang="fr-FR" sz="1600" dirty="0">
                <a:solidFill>
                  <a:schemeClr val="tx1">
                    <a:lumMod val="65000"/>
                    <a:lumOff val="35000"/>
                  </a:schemeClr>
                </a:solidFill>
                <a:latin typeface="Calibri Light" panose="020F0302020204030204" pitchFamily="34" charset="0"/>
                <a:cs typeface="Calibri Light" panose="020F0302020204030204" pitchFamily="34" charset="0"/>
              </a:rPr>
              <a:t>Impression que la personne écrit comme elle entend le mot (ex: “pin” à la place de “pain”)</a:t>
            </a:r>
          </a:p>
        </p:txBody>
      </p:sp>
    </p:spTree>
    <p:extLst>
      <p:ext uri="{BB962C8B-B14F-4D97-AF65-F5344CB8AC3E}">
        <p14:creationId xmlns:p14="http://schemas.microsoft.com/office/powerpoint/2010/main" val="1780192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9143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723899"/>
            <a:ext cx="277749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6222206" y="1419225"/>
            <a:ext cx="2311182" cy="2085869"/>
          </a:xfrm>
        </p:spPr>
        <p:txBody>
          <a:bodyPr vert="horz" lIns="91440" tIns="45720" rIns="91440" bIns="45720" rtlCol="0" anchor="b">
            <a:normAutofit/>
          </a:bodyPr>
          <a:lstStyle/>
          <a:p>
            <a:r>
              <a:rPr lang="en-US" sz="2300" dirty="0" err="1">
                <a:solidFill>
                  <a:srgbClr val="FFFFFF"/>
                </a:solidFill>
              </a:rPr>
              <a:t>Exemple</a:t>
            </a:r>
            <a:endParaRPr lang="en-US" sz="2300" dirty="0">
              <a:solidFill>
                <a:srgbClr val="FFFFFF"/>
              </a:solidFill>
            </a:endParaRPr>
          </a:p>
        </p:txBody>
      </p:sp>
      <p:pic>
        <p:nvPicPr>
          <p:cNvPr id="4" name="Image 3"/>
          <p:cNvPicPr>
            <a:picLocks noChangeAspect="1"/>
          </p:cNvPicPr>
          <p:nvPr/>
        </p:nvPicPr>
        <p:blipFill>
          <a:blip r:embed="rId2"/>
          <a:stretch>
            <a:fillRect/>
          </a:stretch>
        </p:blipFill>
        <p:spPr>
          <a:xfrm>
            <a:off x="0" y="1581488"/>
            <a:ext cx="5946494" cy="1256174"/>
          </a:xfrm>
          <a:prstGeom prst="rect">
            <a:avLst/>
          </a:prstGeom>
        </p:spPr>
      </p:pic>
      <p:pic>
        <p:nvPicPr>
          <p:cNvPr id="5" name="Image 4"/>
          <p:cNvPicPr>
            <a:picLocks noChangeAspect="1"/>
          </p:cNvPicPr>
          <p:nvPr/>
        </p:nvPicPr>
        <p:blipFill>
          <a:blip r:embed="rId3"/>
          <a:stretch>
            <a:fillRect/>
          </a:stretch>
        </p:blipFill>
        <p:spPr>
          <a:xfrm>
            <a:off x="186656" y="3726896"/>
            <a:ext cx="5841896" cy="1690211"/>
          </a:xfrm>
          <a:prstGeom prst="rect">
            <a:avLst/>
          </a:prstGeom>
        </p:spPr>
      </p:pic>
    </p:spTree>
    <p:extLst>
      <p:ext uri="{BB962C8B-B14F-4D97-AF65-F5344CB8AC3E}">
        <p14:creationId xmlns:p14="http://schemas.microsoft.com/office/powerpoint/2010/main" val="2341315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 et signes cliniques : trouble de la cognition mathématique</a:t>
            </a:r>
          </a:p>
        </p:txBody>
      </p:sp>
      <p:sp>
        <p:nvSpPr>
          <p:cNvPr id="3" name="Espace réservé du contenu 2"/>
          <p:cNvSpPr>
            <a:spLocks noGrp="1"/>
          </p:cNvSpPr>
          <p:nvPr>
            <p:ph idx="1"/>
          </p:nvPr>
        </p:nvSpPr>
        <p:spPr>
          <a:xfrm>
            <a:off x="435895" y="2559009"/>
            <a:ext cx="8272211" cy="3678303"/>
          </a:xfrm>
        </p:spPr>
        <p:txBody>
          <a:bodyPr>
            <a:noAutofit/>
          </a:bodyPr>
          <a:lstStyle/>
          <a:p>
            <a:pPr marL="0" indent="0" algn="just">
              <a:buClr>
                <a:schemeClr val="bg2">
                  <a:lumMod val="50000"/>
                </a:schemeClr>
              </a:buClr>
              <a:buNone/>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Trouble des compétences numériques et des habiletés arithmétiques. Trouble qui touche le calcul, le sens du nombre et du raisonnement mathématique</a:t>
            </a:r>
          </a:p>
          <a:p>
            <a:pPr marL="0" indent="0" algn="just">
              <a:buClr>
                <a:schemeClr val="bg2">
                  <a:lumMod val="50000"/>
                </a:schemeClr>
              </a:buClr>
              <a:buNone/>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C'est un échec spécifique, durable et tenace, en nombres et en opérations, même au stade élémentaire.</a:t>
            </a:r>
            <a:endParaRPr lang="fr-FR" b="0" i="0" dirty="0">
              <a:solidFill>
                <a:schemeClr val="tx1">
                  <a:lumMod val="65000"/>
                  <a:lumOff val="35000"/>
                </a:schemeClr>
              </a:solidFill>
              <a:effectLst/>
              <a:latin typeface="Calibri Light" panose="020F0302020204030204" pitchFamily="34" charset="0"/>
              <a:cs typeface="Calibri Light" panose="020F0302020204030204" pitchFamily="34" charset="0"/>
            </a:endParaRPr>
          </a:p>
          <a:p>
            <a:pPr marL="628650" indent="-304800" algn="just">
              <a:buClr>
                <a:schemeClr val="bg2">
                  <a:lumMod val="50000"/>
                </a:schemeClr>
              </a:buClr>
            </a:pPr>
            <a:r>
              <a:rPr lang="fr-FR" altLang="fr-FR" sz="1600" dirty="0">
                <a:solidFill>
                  <a:schemeClr val="tx1">
                    <a:lumMod val="65000"/>
                    <a:lumOff val="35000"/>
                  </a:schemeClr>
                </a:solidFill>
                <a:latin typeface="Calibri Light" panose="020F0302020204030204" pitchFamily="34" charset="0"/>
                <a:cs typeface="Calibri Light" panose="020F0302020204030204" pitchFamily="34" charset="0"/>
              </a:rPr>
              <a:t>Comorbidités fréquentes : mémoire de travail déficitaire, dyslexie, un TDAH, des troubles visuo-spatiaux / visuo-constructifs</a:t>
            </a:r>
          </a:p>
          <a:p>
            <a:pPr marL="628650" indent="-304800" algn="just">
              <a:buClr>
                <a:schemeClr val="bg2">
                  <a:lumMod val="50000"/>
                </a:schemeClr>
              </a:buClr>
            </a:pPr>
            <a:r>
              <a:rPr lang="fr-FR" sz="1600" b="0" i="0" dirty="0">
                <a:solidFill>
                  <a:schemeClr val="tx1">
                    <a:lumMod val="65000"/>
                    <a:lumOff val="35000"/>
                  </a:schemeClr>
                </a:solidFill>
                <a:effectLst/>
                <a:latin typeface="Calibri Light" panose="020F0302020204030204" pitchFamily="34" charset="0"/>
                <a:cs typeface="Calibri Light" panose="020F0302020204030204" pitchFamily="34" charset="0"/>
              </a:rPr>
              <a:t>3 à 6% des enfants d’âge scolaire (</a:t>
            </a:r>
            <a:r>
              <a:rPr lang="fr-FR" sz="1600" b="0" i="0" dirty="0" err="1">
                <a:solidFill>
                  <a:schemeClr val="tx1">
                    <a:lumMod val="65000"/>
                    <a:lumOff val="35000"/>
                  </a:schemeClr>
                </a:solidFill>
                <a:effectLst/>
                <a:latin typeface="Calibri Light" panose="020F0302020204030204" pitchFamily="34" charset="0"/>
                <a:cs typeface="Calibri Light" panose="020F0302020204030204" pitchFamily="34" charset="0"/>
              </a:rPr>
              <a:t>Lafay</a:t>
            </a:r>
            <a:r>
              <a:rPr lang="fr-FR" sz="1600" b="0" i="0" dirty="0">
                <a:solidFill>
                  <a:schemeClr val="tx1">
                    <a:lumMod val="65000"/>
                    <a:lumOff val="35000"/>
                  </a:schemeClr>
                </a:solidFill>
                <a:effectLst/>
                <a:latin typeface="Calibri Light" panose="020F0302020204030204" pitchFamily="34" charset="0"/>
                <a:cs typeface="Calibri Light" panose="020F0302020204030204" pitchFamily="34" charset="0"/>
              </a:rPr>
              <a:t>, St-Pierre, &amp; </a:t>
            </a:r>
            <a:r>
              <a:rPr lang="fr-FR" sz="1600" b="0" i="0" dirty="0" err="1">
                <a:solidFill>
                  <a:schemeClr val="tx1">
                    <a:lumMod val="65000"/>
                    <a:lumOff val="35000"/>
                  </a:schemeClr>
                </a:solidFill>
                <a:effectLst/>
                <a:latin typeface="Calibri Light" panose="020F0302020204030204" pitchFamily="34" charset="0"/>
                <a:cs typeface="Calibri Light" panose="020F0302020204030204" pitchFamily="34" charset="0"/>
              </a:rPr>
              <a:t>Macoir</a:t>
            </a:r>
            <a:r>
              <a:rPr lang="fr-FR" sz="1600" b="0" i="0" dirty="0">
                <a:solidFill>
                  <a:schemeClr val="tx1">
                    <a:lumMod val="65000"/>
                    <a:lumOff val="35000"/>
                  </a:schemeClr>
                </a:solidFill>
                <a:effectLst/>
                <a:latin typeface="Calibri Light" panose="020F0302020204030204" pitchFamily="34" charset="0"/>
                <a:cs typeface="Calibri Light" panose="020F0302020204030204" pitchFamily="34" charset="0"/>
              </a:rPr>
              <a:t>, 2015)</a:t>
            </a:r>
          </a:p>
          <a:p>
            <a:pPr marL="628650" indent="-304800" algn="just">
              <a:buClr>
                <a:schemeClr val="bg2">
                  <a:lumMod val="50000"/>
                </a:schemeClr>
              </a:buClr>
            </a:pPr>
            <a:r>
              <a:rPr lang="fr-FR" altLang="fr-FR" sz="1600" dirty="0">
                <a:solidFill>
                  <a:schemeClr val="tx1">
                    <a:lumMod val="65000"/>
                    <a:lumOff val="35000"/>
                  </a:schemeClr>
                </a:solidFill>
                <a:latin typeface="Calibri Light" panose="020F0302020204030204" pitchFamily="34" charset="0"/>
                <a:cs typeface="Calibri Light" panose="020F0302020204030204" pitchFamily="34" charset="0"/>
              </a:rPr>
              <a:t>Estimation de comorbidité avec la dyslexie : 21 à 38% (</a:t>
            </a:r>
            <a:r>
              <a:rPr lang="fr-FR" altLang="fr-FR" sz="1600" dirty="0" err="1">
                <a:solidFill>
                  <a:schemeClr val="tx1">
                    <a:lumMod val="65000"/>
                    <a:lumOff val="35000"/>
                  </a:schemeClr>
                </a:solidFill>
                <a:latin typeface="Calibri Light" panose="020F0302020204030204" pitchFamily="34" charset="0"/>
                <a:cs typeface="Calibri Light" panose="020F0302020204030204" pitchFamily="34" charset="0"/>
              </a:rPr>
              <a:t>Landerl</a:t>
            </a:r>
            <a:r>
              <a:rPr lang="fr-FR" altLang="fr-FR" sz="1600" dirty="0">
                <a:solidFill>
                  <a:schemeClr val="tx1">
                    <a:lumMod val="65000"/>
                    <a:lumOff val="35000"/>
                  </a:schemeClr>
                </a:solidFill>
                <a:latin typeface="Calibri Light" panose="020F0302020204030204" pitchFamily="34" charset="0"/>
                <a:cs typeface="Calibri Light" panose="020F0302020204030204" pitchFamily="34" charset="0"/>
              </a:rPr>
              <a:t> &amp; Moll, 2010)</a:t>
            </a:r>
          </a:p>
        </p:txBody>
      </p:sp>
    </p:spTree>
    <p:extLst>
      <p:ext uri="{BB962C8B-B14F-4D97-AF65-F5344CB8AC3E}">
        <p14:creationId xmlns:p14="http://schemas.microsoft.com/office/powerpoint/2010/main" val="2162496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signes dans la vie quotidienne : En classe</a:t>
            </a:r>
          </a:p>
        </p:txBody>
      </p:sp>
      <p:sp>
        <p:nvSpPr>
          <p:cNvPr id="3" name="Espace réservé du contenu 2"/>
          <p:cNvSpPr>
            <a:spLocks noGrp="1"/>
          </p:cNvSpPr>
          <p:nvPr>
            <p:ph idx="1"/>
          </p:nvPr>
        </p:nvSpPr>
        <p:spPr>
          <a:xfrm>
            <a:off x="435895" y="2180497"/>
            <a:ext cx="8272211" cy="3912799"/>
          </a:xfrm>
        </p:spPr>
        <p:txBody>
          <a:bodyPr>
            <a:normAutofit/>
          </a:bodyPr>
          <a:lstStyle/>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Ils font preuve de lenteur : lenteur à se mettre au travail, à écrire, à lire (lecture hachée).</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Ils font énormément d'effort pour décrypter.</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Ils sont dans l'incapacité de réaliser deux tâches simultanément (mémoire de travail affaiblie).</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Comprendre les consignes n’est pas chose aisée.</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Il leur est difficile de repérer l’essentiel, de comprendre la structure d’une leçon.</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Ils ne parviennent pas toujours à rendre compte d’une lecture : on a l’impression qu’ils ne comprennent pas.</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Le décalage entre un oral riche et un écrit pauvre est souvent frappant.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Les signes dans la vie quotidienne : En classe</a:t>
            </a:r>
          </a:p>
        </p:txBody>
      </p:sp>
      <p:sp>
        <p:nvSpPr>
          <p:cNvPr id="3" name="Espace réservé du contenu 2"/>
          <p:cNvSpPr>
            <a:spLocks noGrp="1"/>
          </p:cNvSpPr>
          <p:nvPr>
            <p:ph idx="1"/>
          </p:nvPr>
        </p:nvSpPr>
        <p:spPr>
          <a:xfrm>
            <a:off x="435895" y="2180497"/>
            <a:ext cx="8272211" cy="3912799"/>
          </a:xfrm>
        </p:spPr>
        <p:txBody>
          <a:bodyPr/>
          <a:lstStyle/>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Leurs fautes d’orthographe sont typiques, leurs écrits comportent de nombreuses ratures témoignant de leurs essais pour mieux faire.</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Le découpage des mots est incorrect.</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Le début des mots est écrit, pas la fin.</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Leur écriture est désordonnée, pouvant aller jusqu’à l’illisible, y compris par eux-mêmes d'où l'inefficacité d’écrire ce qu’ils ne sauront pas comprendre à la relecture.</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 Ils ont des difficultés à écrire sur les lignes.</a:t>
            </a:r>
          </a:p>
        </p:txBody>
      </p:sp>
    </p:spTree>
    <p:extLst>
      <p:ext uri="{BB962C8B-B14F-4D97-AF65-F5344CB8AC3E}">
        <p14:creationId xmlns:p14="http://schemas.microsoft.com/office/powerpoint/2010/main" val="1977264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Les signes dans la vie quotidienne : En classe</a:t>
            </a:r>
          </a:p>
        </p:txBody>
      </p:sp>
      <p:sp>
        <p:nvSpPr>
          <p:cNvPr id="3" name="Espace réservé du contenu 2"/>
          <p:cNvSpPr>
            <a:spLocks noGrp="1"/>
          </p:cNvSpPr>
          <p:nvPr>
            <p:ph idx="1"/>
          </p:nvPr>
        </p:nvSpPr>
        <p:spPr>
          <a:xfrm>
            <a:off x="435895" y="2180497"/>
            <a:ext cx="8272211" cy="3984807"/>
          </a:xfrm>
        </p:spPr>
        <p:txBody>
          <a:bodyPr/>
          <a:lstStyle/>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La présentation est un casse-tête: ils ne soulignent pas les titres, n’occupent pas l’espace de la page, ponctuent peu.</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Classer, ordonner le classeur est un travail compliqué.</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La mémorisation est difficile.</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Ne parvienne pas à estimer une quantité</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Mauvaise pose des opérations pour les calculs</a:t>
            </a:r>
          </a:p>
          <a:p>
            <a:pPr algn="just">
              <a:buClr>
                <a:schemeClr val="bg2">
                  <a:lumMod val="50000"/>
                </a:schemeClr>
              </a:buCl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Sont en difficulté pour écrire les nombres énoncés oralement</a:t>
            </a:r>
          </a:p>
        </p:txBody>
      </p:sp>
    </p:spTree>
    <p:extLst>
      <p:ext uri="{BB962C8B-B14F-4D97-AF65-F5344CB8AC3E}">
        <p14:creationId xmlns:p14="http://schemas.microsoft.com/office/powerpoint/2010/main" val="3797517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Rôle du psychologue pour un enfant </a:t>
            </a:r>
            <a:r>
              <a:rPr lang="fr-FR"/>
              <a:t>présentant ces </a:t>
            </a:r>
            <a:r>
              <a:rPr lang="fr-FR" dirty="0"/>
              <a:t>troubles</a:t>
            </a:r>
          </a:p>
        </p:txBody>
      </p:sp>
      <p:sp>
        <p:nvSpPr>
          <p:cNvPr id="3" name="Espace réservé du contenu 2"/>
          <p:cNvSpPr>
            <a:spLocks noGrp="1"/>
          </p:cNvSpPr>
          <p:nvPr>
            <p:ph idx="1"/>
          </p:nvPr>
        </p:nvSpPr>
        <p:spPr>
          <a:xfrm>
            <a:off x="407326" y="2060848"/>
            <a:ext cx="8272211" cy="4344847"/>
          </a:xfrm>
        </p:spPr>
        <p:txBody>
          <a:bodyPr>
            <a:noAutofit/>
          </a:bodyPr>
          <a:lstStyle/>
          <a:p>
            <a:pPr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Statuer sur l’efficience intellectuelle et des éventuels troubles comorbidités</a:t>
            </a:r>
          </a:p>
          <a:p>
            <a:pPr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Mettre en avant les points forts qui constitueront des ressources pour les prises en charge et les apprentissages</a:t>
            </a:r>
          </a:p>
          <a:p>
            <a:pPr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Orienter vers les professionnels adéquats</a:t>
            </a:r>
          </a:p>
        </p:txBody>
      </p:sp>
    </p:spTree>
    <p:extLst>
      <p:ext uri="{BB962C8B-B14F-4D97-AF65-F5344CB8AC3E}">
        <p14:creationId xmlns:p14="http://schemas.microsoft.com/office/powerpoint/2010/main" val="3943917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272212" cy="566604"/>
          </a:xfrm>
        </p:spPr>
        <p:txBody>
          <a:bodyPr/>
          <a:lstStyle/>
          <a:p>
            <a:r>
              <a:rPr lang="fr-FR" dirty="0"/>
              <a:t>Tests utilisés pour évaluer le langage oral et écrit</a:t>
            </a:r>
          </a:p>
        </p:txBody>
      </p:sp>
      <p:pic>
        <p:nvPicPr>
          <p:cNvPr id="5" name="Picture 2" descr="F:\DCIM\100HPAIO\SCAN0046.JPG"/>
          <p:cNvPicPr>
            <a:picLocks noChangeAspect="1" noChangeArrowheads="1"/>
          </p:cNvPicPr>
          <p:nvPr/>
        </p:nvPicPr>
        <p:blipFill>
          <a:blip r:embed="rId2" cstate="print">
            <a:extLst>
              <a:ext uri="{28A0092B-C50C-407E-A947-70E740481C1C}">
                <a14:useLocalDpi xmlns:a14="http://schemas.microsoft.com/office/drawing/2010/main" val="0"/>
              </a:ext>
            </a:extLst>
          </a:blip>
          <a:srcRect t="6950" b="8002"/>
          <a:stretch>
            <a:fillRect/>
          </a:stretch>
        </p:blipFill>
        <p:spPr bwMode="auto">
          <a:xfrm>
            <a:off x="4248310" y="1412776"/>
            <a:ext cx="4555966"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contenu 9"/>
          <p:cNvSpPr txBox="1">
            <a:spLocks/>
          </p:cNvSpPr>
          <p:nvPr/>
        </p:nvSpPr>
        <p:spPr>
          <a:xfrm>
            <a:off x="255529" y="2060848"/>
            <a:ext cx="3956431" cy="4536504"/>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lvl="1">
              <a:buClr>
                <a:schemeClr val="bg2">
                  <a:lumMod val="50000"/>
                </a:schemeClr>
              </a:buClr>
            </a:pPr>
            <a:r>
              <a:rPr lang="fr-FR" altLang="fr-FR" sz="1800" dirty="0">
                <a:solidFill>
                  <a:schemeClr val="tx1">
                    <a:lumMod val="65000"/>
                    <a:lumOff val="35000"/>
                  </a:schemeClr>
                </a:solidFill>
                <a:latin typeface="Calibri Light" panose="020F0302020204030204" pitchFamily="34" charset="0"/>
                <a:cs typeface="Calibri Light" panose="020F0302020204030204" pitchFamily="34" charset="0"/>
              </a:rPr>
              <a:t>Le test d</a:t>
            </a:r>
            <a:r>
              <a:rPr lang="ja-JP" altLang="fr-FR" sz="1800" dirty="0">
                <a:solidFill>
                  <a:schemeClr val="tx1">
                    <a:lumMod val="65000"/>
                    <a:lumOff val="35000"/>
                  </a:schemeClr>
                </a:solidFill>
                <a:latin typeface="Calibri Light" panose="020F0302020204030204" pitchFamily="34" charset="0"/>
                <a:cs typeface="Calibri Light" panose="020F0302020204030204" pitchFamily="34" charset="0"/>
              </a:rPr>
              <a:t>’</a:t>
            </a:r>
            <a:r>
              <a:rPr lang="fr-FR" altLang="ja-JP" sz="1800" dirty="0">
                <a:solidFill>
                  <a:schemeClr val="tx1">
                    <a:lumMod val="65000"/>
                    <a:lumOff val="35000"/>
                  </a:schemeClr>
                </a:solidFill>
                <a:latin typeface="Calibri Light" panose="020F0302020204030204" pitchFamily="34" charset="0"/>
                <a:cs typeface="Calibri Light" panose="020F0302020204030204" pitchFamily="34" charset="0"/>
              </a:rPr>
              <a:t>analyse de la vitesse et qualité en lecture : l</a:t>
            </a:r>
            <a:r>
              <a:rPr lang="ja-JP" altLang="fr-FR" sz="1800" dirty="0">
                <a:solidFill>
                  <a:schemeClr val="tx1">
                    <a:lumMod val="65000"/>
                    <a:lumOff val="35000"/>
                  </a:schemeClr>
                </a:solidFill>
                <a:latin typeface="Calibri Light" panose="020F0302020204030204" pitchFamily="34" charset="0"/>
                <a:cs typeface="Calibri Light" panose="020F0302020204030204" pitchFamily="34" charset="0"/>
              </a:rPr>
              <a:t>’</a:t>
            </a:r>
            <a:r>
              <a:rPr lang="fr-FR" altLang="ja-JP" sz="1800" dirty="0">
                <a:solidFill>
                  <a:schemeClr val="tx1">
                    <a:lumMod val="65000"/>
                    <a:lumOff val="35000"/>
                  </a:schemeClr>
                </a:solidFill>
                <a:latin typeface="Calibri Light" panose="020F0302020204030204" pitchFamily="34" charset="0"/>
                <a:cs typeface="Calibri Light" panose="020F0302020204030204" pitchFamily="34" charset="0"/>
              </a:rPr>
              <a:t>Alouette-R</a:t>
            </a:r>
          </a:p>
          <a:p>
            <a:pPr marL="306000" lvl="1">
              <a:buClr>
                <a:schemeClr val="bg2">
                  <a:lumMod val="50000"/>
                </a:schemeClr>
              </a:buClr>
            </a:pPr>
            <a:r>
              <a:rPr lang="fr-FR" altLang="fr-FR" sz="1800" dirty="0">
                <a:solidFill>
                  <a:schemeClr val="tx1">
                    <a:lumMod val="65000"/>
                    <a:lumOff val="35000"/>
                  </a:schemeClr>
                </a:solidFill>
                <a:latin typeface="Calibri Light" panose="020F0302020204030204" pitchFamily="34" charset="0"/>
                <a:cs typeface="Calibri Light" panose="020F0302020204030204" pitchFamily="34" charset="0"/>
              </a:rPr>
              <a:t>Les fluences verbales (1 min par catégories) : </a:t>
            </a:r>
          </a:p>
          <a:p>
            <a:pPr marL="576000" lvl="2">
              <a:buClr>
                <a:schemeClr val="bg2">
                  <a:lumMod val="50000"/>
                </a:schemeClr>
              </a:buClr>
            </a:pPr>
            <a:r>
              <a:rPr lang="fr-FR" altLang="ja-JP" sz="1600" dirty="0">
                <a:solidFill>
                  <a:schemeClr val="tx1">
                    <a:lumMod val="65000"/>
                    <a:lumOff val="35000"/>
                  </a:schemeClr>
                </a:solidFill>
                <a:latin typeface="Calibri Light" panose="020F0302020204030204" pitchFamily="34" charset="0"/>
                <a:cs typeface="Calibri Light" panose="020F0302020204030204" pitchFamily="34" charset="0"/>
              </a:rPr>
              <a:t>Phonétiques (p/f/s)</a:t>
            </a:r>
          </a:p>
          <a:p>
            <a:pPr marL="576000" lvl="2">
              <a:buClr>
                <a:schemeClr val="bg2">
                  <a:lumMod val="50000"/>
                </a:schemeClr>
              </a:buClr>
            </a:pPr>
            <a:r>
              <a:rPr lang="fr-FR" altLang="ja-JP" sz="1600" dirty="0">
                <a:solidFill>
                  <a:schemeClr val="tx1">
                    <a:lumMod val="65000"/>
                    <a:lumOff val="35000"/>
                  </a:schemeClr>
                </a:solidFill>
                <a:latin typeface="Calibri Light" panose="020F0302020204030204" pitchFamily="34" charset="0"/>
                <a:cs typeface="Calibri Light" panose="020F0302020204030204" pitchFamily="34" charset="0"/>
              </a:rPr>
              <a:t>Sémantiques (animaux/fruits et légumes/prénoms)</a:t>
            </a:r>
          </a:p>
          <a:p>
            <a:pPr marL="576000" lvl="2">
              <a:buClr>
                <a:schemeClr val="bg2">
                  <a:lumMod val="50000"/>
                </a:schemeClr>
              </a:buClr>
            </a:pPr>
            <a:r>
              <a:rPr lang="fr-FR" altLang="ja-JP" sz="1600" dirty="0">
                <a:solidFill>
                  <a:schemeClr val="tx1">
                    <a:lumMod val="65000"/>
                    <a:lumOff val="35000"/>
                  </a:schemeClr>
                </a:solidFill>
                <a:latin typeface="Calibri Light" panose="020F0302020204030204" pitchFamily="34" charset="0"/>
                <a:cs typeface="Calibri Light" panose="020F0302020204030204" pitchFamily="34" charset="0"/>
              </a:rPr>
              <a:t>Importance de l’analyse des erreurs et des difficultés</a:t>
            </a:r>
          </a:p>
        </p:txBody>
      </p:sp>
    </p:spTree>
    <p:extLst>
      <p:ext uri="{BB962C8B-B14F-4D97-AF65-F5344CB8AC3E}">
        <p14:creationId xmlns:p14="http://schemas.microsoft.com/office/powerpoint/2010/main" val="4127146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272212" cy="1013800"/>
          </a:xfrm>
        </p:spPr>
        <p:txBody>
          <a:bodyPr>
            <a:normAutofit/>
          </a:bodyPr>
          <a:lstStyle/>
          <a:p>
            <a:r>
              <a:rPr lang="fr-FR">
                <a:solidFill>
                  <a:srgbClr val="FFFEFF"/>
                </a:solidFill>
              </a:rPr>
              <a:t>Plan</a:t>
            </a:r>
          </a:p>
        </p:txBody>
      </p:sp>
      <p:graphicFrame>
        <p:nvGraphicFramePr>
          <p:cNvPr id="7" name="Espace réservé du contenu 4">
            <a:extLst>
              <a:ext uri="{FF2B5EF4-FFF2-40B4-BE49-F238E27FC236}">
                <a16:creationId xmlns:a16="http://schemas.microsoft.com/office/drawing/2014/main" id="{8827EA52-7B41-4191-BD91-1733797C02B5}"/>
              </a:ext>
            </a:extLst>
          </p:cNvPr>
          <p:cNvGraphicFramePr>
            <a:graphicFrameLocks noGrp="1"/>
          </p:cNvGraphicFramePr>
          <p:nvPr>
            <p:ph idx="1"/>
            <p:extLst>
              <p:ext uri="{D42A27DB-BD31-4B8C-83A1-F6EECF244321}">
                <p14:modId xmlns:p14="http://schemas.microsoft.com/office/powerpoint/2010/main" val="2682046971"/>
              </p:ext>
            </p:extLst>
          </p:nvPr>
        </p:nvGraphicFramePr>
        <p:xfrm>
          <a:off x="435768" y="2181225"/>
          <a:ext cx="8272463"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3310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Tests utilisés pour évaluer le Langage écrit</a:t>
            </a:r>
          </a:p>
        </p:txBody>
      </p:sp>
      <p:sp>
        <p:nvSpPr>
          <p:cNvPr id="10" name="Espace réservé du contenu 9"/>
          <p:cNvSpPr>
            <a:spLocks noGrp="1"/>
          </p:cNvSpPr>
          <p:nvPr>
            <p:ph idx="1"/>
          </p:nvPr>
        </p:nvSpPr>
        <p:spPr>
          <a:xfrm>
            <a:off x="323528" y="3593662"/>
            <a:ext cx="3632049" cy="767721"/>
          </a:xfrm>
        </p:spPr>
        <p:txBody>
          <a:bodyPr>
            <a:noAutofit/>
          </a:bodyPr>
          <a:lstStyle/>
          <a:p>
            <a:pPr marL="0" indent="0">
              <a:lnSpc>
                <a:spcPct val="80000"/>
              </a:lnSpc>
              <a:buNone/>
            </a:pPr>
            <a:endParaRPr lang="fr-FR" altLang="fr-FR"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nSpc>
                <a:spcPct val="80000"/>
              </a:lnSpc>
              <a:buNone/>
              <a:defRPr/>
            </a:pPr>
            <a:r>
              <a:rPr lang="fr-FR" altLang="fr-FR" dirty="0">
                <a:solidFill>
                  <a:schemeClr val="tx1">
                    <a:lumMod val="65000"/>
                    <a:lumOff val="35000"/>
                  </a:schemeClr>
                </a:solidFill>
                <a:latin typeface="Calibri Light" panose="020F0302020204030204" pitchFamily="34" charset="0"/>
                <a:cs typeface="Calibri Light" panose="020F0302020204030204" pitchFamily="34" charset="0"/>
              </a:rPr>
              <a:t>Comparaison de séquences de lettres (Batterie Analytique du Langage Ecrit) </a:t>
            </a:r>
          </a:p>
          <a:p>
            <a:pPr marL="0" indent="0">
              <a:buNone/>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pic>
        <p:nvPicPr>
          <p:cNvPr id="7" name="Image 2"/>
          <p:cNvPicPr>
            <a:picLocks noChangeAspect="1"/>
          </p:cNvPicPr>
          <p:nvPr/>
        </p:nvPicPr>
        <p:blipFill>
          <a:blip r:embed="rId2" cstate="print">
            <a:extLst>
              <a:ext uri="{28A0092B-C50C-407E-A947-70E740481C1C}">
                <a14:useLocalDpi xmlns:a14="http://schemas.microsoft.com/office/drawing/2010/main" val="0"/>
              </a:ext>
            </a:extLst>
          </a:blip>
          <a:srcRect l="24094" t="18800" r="31895" b="54260"/>
          <a:stretch>
            <a:fillRect/>
          </a:stretch>
        </p:blipFill>
        <p:spPr bwMode="auto">
          <a:xfrm>
            <a:off x="4554062" y="2060848"/>
            <a:ext cx="4551281" cy="38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space réservé du contenu 2"/>
          <p:cNvSpPr txBox="1">
            <a:spLocks/>
          </p:cNvSpPr>
          <p:nvPr/>
        </p:nvSpPr>
        <p:spPr>
          <a:xfrm>
            <a:off x="5067723" y="2684553"/>
            <a:ext cx="3248693" cy="74444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80000"/>
              </a:lnSpc>
              <a:buFont typeface="Wingdings" panose="05000000000000000000" pitchFamily="2" charset="2"/>
              <a:buChar char="§"/>
              <a:defRPr/>
            </a:pPr>
            <a:endParaRPr lang="fr-FR" dirty="0"/>
          </a:p>
        </p:txBody>
      </p:sp>
    </p:spTree>
    <p:extLst>
      <p:ext uri="{BB962C8B-B14F-4D97-AF65-F5344CB8AC3E}">
        <p14:creationId xmlns:p14="http://schemas.microsoft.com/office/powerpoint/2010/main" val="2145854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ctr">
              <a:buNone/>
            </a:pPr>
            <a:r>
              <a:rPr lang="fr-FR" sz="2800" dirty="0">
                <a:solidFill>
                  <a:schemeClr val="tx1">
                    <a:lumMod val="65000"/>
                    <a:lumOff val="35000"/>
                  </a:schemeClr>
                </a:solidFill>
                <a:latin typeface="Calibri Light" panose="020F0302020204030204" pitchFamily="34" charset="0"/>
                <a:cs typeface="Calibri Light" panose="020F0302020204030204" pitchFamily="34" charset="0"/>
              </a:rPr>
              <a:t>Etude de cas</a:t>
            </a:r>
          </a:p>
        </p:txBody>
      </p:sp>
    </p:spTree>
    <p:extLst>
      <p:ext uri="{BB962C8B-B14F-4D97-AF65-F5344CB8AC3E}">
        <p14:creationId xmlns:p14="http://schemas.microsoft.com/office/powerpoint/2010/main" val="1812625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1483-FE9C-41BA-820D-853F97045016}"/>
              </a:ext>
            </a:extLst>
          </p:cNvPr>
          <p:cNvSpPr>
            <a:spLocks noGrp="1"/>
          </p:cNvSpPr>
          <p:nvPr>
            <p:ph type="title"/>
          </p:nvPr>
        </p:nvSpPr>
        <p:spPr/>
        <p:txBody>
          <a:bodyPr/>
          <a:lstStyle/>
          <a:p>
            <a:r>
              <a:rPr lang="fr-FR" dirty="0"/>
              <a:t>Etude de cas : JULIA</a:t>
            </a:r>
          </a:p>
        </p:txBody>
      </p:sp>
      <p:sp>
        <p:nvSpPr>
          <p:cNvPr id="3" name="Espace réservé du contenu 2">
            <a:extLst>
              <a:ext uri="{FF2B5EF4-FFF2-40B4-BE49-F238E27FC236}">
                <a16:creationId xmlns:a16="http://schemas.microsoft.com/office/drawing/2014/main" id="{53E66620-4188-47E4-81B3-6FEAEE51134F}"/>
              </a:ext>
            </a:extLst>
          </p:cNvPr>
          <p:cNvSpPr>
            <a:spLocks noGrp="1"/>
          </p:cNvSpPr>
          <p:nvPr>
            <p:ph idx="1"/>
          </p:nvPr>
        </p:nvSpPr>
        <p:spPr>
          <a:xfrm>
            <a:off x="435895" y="2060848"/>
            <a:ext cx="8272211" cy="4542399"/>
          </a:xfrm>
        </p:spPr>
        <p:txBody>
          <a:bodyPr>
            <a:normAutofit/>
          </a:bodyPr>
          <a:lstStyle/>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8 ans 4 mois, CE2</a:t>
            </a:r>
          </a:p>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Parents orientés par l’école</a:t>
            </a:r>
          </a:p>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Origine de la demande : difficultés en lecture qui persistent avec difficultés à fixer les apprentissages en mémoire</a:t>
            </a:r>
          </a:p>
          <a:p>
            <a:pPr marL="0" indent="0">
              <a:buNone/>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Famille :</a:t>
            </a:r>
          </a:p>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2</a:t>
            </a:r>
            <a:r>
              <a:rPr lang="fr-FR" baseline="30000" dirty="0">
                <a:solidFill>
                  <a:schemeClr val="tx1">
                    <a:lumMod val="65000"/>
                    <a:lumOff val="35000"/>
                  </a:schemeClr>
                </a:solidFill>
                <a:latin typeface="Calibri Light" panose="020F0302020204030204" pitchFamily="34" charset="0"/>
                <a:cs typeface="Calibri Light" panose="020F0302020204030204" pitchFamily="34" charset="0"/>
              </a:rPr>
              <a:t>nd</a:t>
            </a:r>
            <a:r>
              <a:rPr lang="fr-FR" dirty="0">
                <a:solidFill>
                  <a:schemeClr val="tx1">
                    <a:lumMod val="65000"/>
                    <a:lumOff val="35000"/>
                  </a:schemeClr>
                </a:solidFill>
                <a:latin typeface="Calibri Light" panose="020F0302020204030204" pitchFamily="34" charset="0"/>
                <a:cs typeface="Calibri Light" panose="020F0302020204030204" pitchFamily="34" charset="0"/>
              </a:rPr>
              <a:t> enfant de la fratrie avec un grand frère de 9 ans (bons résultats scolaires)</a:t>
            </a:r>
          </a:p>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Parents séparés, garde alterné</a:t>
            </a:r>
          </a:p>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Antécédents de difficultés pour l’apprentissage de la lecture non diagnostiquées du côté paternel</a:t>
            </a:r>
          </a:p>
        </p:txBody>
      </p:sp>
    </p:spTree>
    <p:extLst>
      <p:ext uri="{BB962C8B-B14F-4D97-AF65-F5344CB8AC3E}">
        <p14:creationId xmlns:p14="http://schemas.microsoft.com/office/powerpoint/2010/main" val="613576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1483-FE9C-41BA-820D-853F97045016}"/>
              </a:ext>
            </a:extLst>
          </p:cNvPr>
          <p:cNvSpPr>
            <a:spLocks noGrp="1"/>
          </p:cNvSpPr>
          <p:nvPr>
            <p:ph type="title"/>
          </p:nvPr>
        </p:nvSpPr>
        <p:spPr/>
        <p:txBody>
          <a:bodyPr/>
          <a:lstStyle/>
          <a:p>
            <a:r>
              <a:rPr lang="fr-FR" dirty="0"/>
              <a:t>Etude de cas Julia</a:t>
            </a:r>
          </a:p>
        </p:txBody>
      </p:sp>
      <p:sp>
        <p:nvSpPr>
          <p:cNvPr id="5" name="ZoneTexte 4">
            <a:extLst>
              <a:ext uri="{FF2B5EF4-FFF2-40B4-BE49-F238E27FC236}">
                <a16:creationId xmlns:a16="http://schemas.microsoft.com/office/drawing/2014/main" id="{4267F110-89C4-4F58-955B-40D943167750}"/>
              </a:ext>
            </a:extLst>
          </p:cNvPr>
          <p:cNvSpPr txBox="1"/>
          <p:nvPr/>
        </p:nvSpPr>
        <p:spPr>
          <a:xfrm>
            <a:off x="1743465" y="2819372"/>
            <a:ext cx="6192688" cy="1477328"/>
          </a:xfrm>
          <a:prstGeom prst="rect">
            <a:avLst/>
          </a:prstGeom>
          <a:noFill/>
        </p:spPr>
        <p:txBody>
          <a:bodyPr wrap="square" rtlCol="0">
            <a:spAutoFit/>
          </a:bodyPr>
          <a:lstStyle/>
          <a:p>
            <a:r>
              <a:rPr lang="fr-FR" b="1" dirty="0">
                <a:solidFill>
                  <a:schemeClr val="tx1">
                    <a:lumMod val="65000"/>
                    <a:lumOff val="35000"/>
                  </a:schemeClr>
                </a:solidFill>
                <a:latin typeface="Calibri Light" panose="020F0302020204030204" pitchFamily="34" charset="0"/>
                <a:cs typeface="Calibri Light" panose="020F0302020204030204" pitchFamily="34" charset="0"/>
              </a:rPr>
              <a:t>Eléments périnataux </a:t>
            </a:r>
          </a:p>
          <a:p>
            <a:r>
              <a:rPr lang="fr-FR" dirty="0">
                <a:solidFill>
                  <a:schemeClr val="tx1">
                    <a:lumMod val="65000"/>
                    <a:lumOff val="35000"/>
                  </a:schemeClr>
                </a:solidFill>
                <a:latin typeface="Calibri Light" panose="020F0302020204030204" pitchFamily="34" charset="0"/>
                <a:cs typeface="Calibri Light" panose="020F0302020204030204" pitchFamily="34" charset="0"/>
              </a:rPr>
              <a:t>- Grossesse sans particularité </a:t>
            </a:r>
          </a:p>
          <a:p>
            <a:r>
              <a:rPr lang="fr-FR" dirty="0">
                <a:solidFill>
                  <a:schemeClr val="tx1">
                    <a:lumMod val="65000"/>
                    <a:lumOff val="35000"/>
                  </a:schemeClr>
                </a:solidFill>
                <a:latin typeface="Calibri Light" panose="020F0302020204030204" pitchFamily="34" charset="0"/>
                <a:cs typeface="Calibri Light" panose="020F0302020204030204" pitchFamily="34" charset="0"/>
              </a:rPr>
              <a:t>- Naissance prématurée (7 mois)</a:t>
            </a:r>
          </a:p>
          <a:p>
            <a:r>
              <a:rPr lang="fr-FR" dirty="0">
                <a:solidFill>
                  <a:schemeClr val="tx1">
                    <a:lumMod val="65000"/>
                    <a:lumOff val="35000"/>
                  </a:schemeClr>
                </a:solidFill>
                <a:latin typeface="Calibri Light" panose="020F0302020204030204" pitchFamily="34" charset="0"/>
                <a:cs typeface="Calibri Light" panose="020F0302020204030204" pitchFamily="34" charset="0"/>
              </a:rPr>
              <a:t>- Néonatalogie pendant deux semaines pour petit poids de naissance</a:t>
            </a:r>
          </a:p>
        </p:txBody>
      </p:sp>
      <p:pic>
        <p:nvPicPr>
          <p:cNvPr id="1026" name="Picture 2">
            <a:extLst>
              <a:ext uri="{FF2B5EF4-FFF2-40B4-BE49-F238E27FC236}">
                <a16:creationId xmlns:a16="http://schemas.microsoft.com/office/drawing/2014/main" id="{13FD2DE4-11C7-45AD-9659-CC503DB81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197399"/>
            <a:ext cx="3590925"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 droite 3">
            <a:extLst>
              <a:ext uri="{FF2B5EF4-FFF2-40B4-BE49-F238E27FC236}">
                <a16:creationId xmlns:a16="http://schemas.microsoft.com/office/drawing/2014/main" id="{C8882AD4-6970-4D23-91FC-A4A4E6DCF658}"/>
              </a:ext>
            </a:extLst>
          </p:cNvPr>
          <p:cNvSpPr/>
          <p:nvPr/>
        </p:nvSpPr>
        <p:spPr>
          <a:xfrm>
            <a:off x="667743" y="5052311"/>
            <a:ext cx="780851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bas 7">
            <a:extLst>
              <a:ext uri="{FF2B5EF4-FFF2-40B4-BE49-F238E27FC236}">
                <a16:creationId xmlns:a16="http://schemas.microsoft.com/office/drawing/2014/main" id="{92A885E2-0F5C-431B-A6B8-D549910E990F}"/>
              </a:ext>
            </a:extLst>
          </p:cNvPr>
          <p:cNvSpPr/>
          <p:nvPr/>
        </p:nvSpPr>
        <p:spPr>
          <a:xfrm>
            <a:off x="1207847" y="3257748"/>
            <a:ext cx="144016" cy="1728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9192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1483-FE9C-41BA-820D-853F97045016}"/>
              </a:ext>
            </a:extLst>
          </p:cNvPr>
          <p:cNvSpPr>
            <a:spLocks noGrp="1"/>
          </p:cNvSpPr>
          <p:nvPr>
            <p:ph type="title"/>
          </p:nvPr>
        </p:nvSpPr>
        <p:spPr/>
        <p:txBody>
          <a:bodyPr/>
          <a:lstStyle/>
          <a:p>
            <a:r>
              <a:rPr lang="fr-FR" dirty="0"/>
              <a:t>Etude de cas Julia</a:t>
            </a:r>
          </a:p>
        </p:txBody>
      </p:sp>
      <p:sp>
        <p:nvSpPr>
          <p:cNvPr id="5" name="ZoneTexte 4">
            <a:extLst>
              <a:ext uri="{FF2B5EF4-FFF2-40B4-BE49-F238E27FC236}">
                <a16:creationId xmlns:a16="http://schemas.microsoft.com/office/drawing/2014/main" id="{4267F110-89C4-4F58-955B-40D943167750}"/>
              </a:ext>
            </a:extLst>
          </p:cNvPr>
          <p:cNvSpPr txBox="1"/>
          <p:nvPr/>
        </p:nvSpPr>
        <p:spPr>
          <a:xfrm>
            <a:off x="3131840" y="2739241"/>
            <a:ext cx="5040560" cy="2585323"/>
          </a:xfrm>
          <a:prstGeom prst="rect">
            <a:avLst/>
          </a:prstGeom>
          <a:noFill/>
        </p:spPr>
        <p:txBody>
          <a:bodyPr wrap="square" rtlCol="0">
            <a:spAutoFit/>
          </a:bodyPr>
          <a:lstStyle/>
          <a:p>
            <a:r>
              <a:rPr lang="fr-FR" b="1" dirty="0">
                <a:solidFill>
                  <a:schemeClr val="tx1">
                    <a:lumMod val="65000"/>
                    <a:lumOff val="35000"/>
                  </a:schemeClr>
                </a:solidFill>
                <a:latin typeface="Calibri Light" panose="020F0302020204030204" pitchFamily="34" charset="0"/>
                <a:cs typeface="Calibri Light" panose="020F0302020204030204" pitchFamily="34" charset="0"/>
              </a:rPr>
              <a:t>1</a:t>
            </a:r>
            <a:r>
              <a:rPr lang="fr-FR" b="1" baseline="30000" dirty="0">
                <a:solidFill>
                  <a:schemeClr val="tx1">
                    <a:lumMod val="65000"/>
                    <a:lumOff val="35000"/>
                  </a:schemeClr>
                </a:solidFill>
                <a:latin typeface="Calibri Light" panose="020F0302020204030204" pitchFamily="34" charset="0"/>
                <a:cs typeface="Calibri Light" panose="020F0302020204030204" pitchFamily="34" charset="0"/>
              </a:rPr>
              <a:t>ers</a:t>
            </a:r>
            <a:r>
              <a:rPr lang="fr-FR" b="1" dirty="0">
                <a:solidFill>
                  <a:schemeClr val="tx1">
                    <a:lumMod val="65000"/>
                    <a:lumOff val="35000"/>
                  </a:schemeClr>
                </a:solidFill>
                <a:latin typeface="Calibri Light" panose="020F0302020204030204" pitchFamily="34" charset="0"/>
                <a:cs typeface="Calibri Light" panose="020F0302020204030204" pitchFamily="34" charset="0"/>
              </a:rPr>
              <a:t> développements</a:t>
            </a:r>
          </a:p>
          <a:p>
            <a:pPr marL="285750" indent="-285750">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Pas de retard langagier</a:t>
            </a:r>
          </a:p>
          <a:p>
            <a:pPr marL="285750" indent="-285750">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Début de la marche vers 13 mois</a:t>
            </a:r>
          </a:p>
          <a:p>
            <a:pPr marL="285750" indent="-285750">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Acquisition de la propreté diurne et nocturne à 2 ans et demi </a:t>
            </a:r>
          </a:p>
          <a:p>
            <a:pPr marL="285750" indent="-285750">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Autonome pour l’habillage et les tâches de la vie quotidienne</a:t>
            </a:r>
          </a:p>
          <a:p>
            <a:pPr marL="285750" indent="-285750">
              <a:buFontTx/>
              <a:buChar char="-"/>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pic>
        <p:nvPicPr>
          <p:cNvPr id="1026" name="Picture 2">
            <a:extLst>
              <a:ext uri="{FF2B5EF4-FFF2-40B4-BE49-F238E27FC236}">
                <a16:creationId xmlns:a16="http://schemas.microsoft.com/office/drawing/2014/main" id="{13FD2DE4-11C7-45AD-9659-CC503DB81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197399"/>
            <a:ext cx="3590925"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 droite 3">
            <a:extLst>
              <a:ext uri="{FF2B5EF4-FFF2-40B4-BE49-F238E27FC236}">
                <a16:creationId xmlns:a16="http://schemas.microsoft.com/office/drawing/2014/main" id="{C8882AD4-6970-4D23-91FC-A4A4E6DCF658}"/>
              </a:ext>
            </a:extLst>
          </p:cNvPr>
          <p:cNvSpPr/>
          <p:nvPr/>
        </p:nvSpPr>
        <p:spPr>
          <a:xfrm>
            <a:off x="667743" y="5052311"/>
            <a:ext cx="780851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bas 7">
            <a:extLst>
              <a:ext uri="{FF2B5EF4-FFF2-40B4-BE49-F238E27FC236}">
                <a16:creationId xmlns:a16="http://schemas.microsoft.com/office/drawing/2014/main" id="{92A885E2-0F5C-431B-A6B8-D549910E990F}"/>
              </a:ext>
            </a:extLst>
          </p:cNvPr>
          <p:cNvSpPr/>
          <p:nvPr/>
        </p:nvSpPr>
        <p:spPr>
          <a:xfrm>
            <a:off x="2843808" y="3236937"/>
            <a:ext cx="144016" cy="1728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7670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5" name="ZoneTexte 4">
            <a:extLst>
              <a:ext uri="{FF2B5EF4-FFF2-40B4-BE49-F238E27FC236}">
                <a16:creationId xmlns:a16="http://schemas.microsoft.com/office/drawing/2014/main" id="{4267F110-89C4-4F58-955B-40D943167750}"/>
              </a:ext>
            </a:extLst>
          </p:cNvPr>
          <p:cNvSpPr txBox="1"/>
          <p:nvPr/>
        </p:nvSpPr>
        <p:spPr>
          <a:xfrm>
            <a:off x="1059051" y="2735493"/>
            <a:ext cx="4248472" cy="2308324"/>
          </a:xfrm>
          <a:prstGeom prst="rect">
            <a:avLst/>
          </a:prstGeom>
          <a:noFill/>
        </p:spPr>
        <p:txBody>
          <a:bodyPr wrap="square" rtlCol="0">
            <a:spAutoFit/>
          </a:bodyPr>
          <a:lstStyle/>
          <a:p>
            <a:r>
              <a:rPr lang="fr-FR" b="1" dirty="0">
                <a:solidFill>
                  <a:schemeClr val="tx1">
                    <a:lumMod val="65000"/>
                    <a:lumOff val="35000"/>
                  </a:schemeClr>
                </a:solidFill>
                <a:latin typeface="Calibri Light" panose="020F0302020204030204" pitchFamily="34" charset="0"/>
                <a:cs typeface="Calibri Light" panose="020F0302020204030204" pitchFamily="34" charset="0"/>
              </a:rPr>
              <a:t>Histoire scolaire</a:t>
            </a:r>
          </a:p>
          <a:p>
            <a:pPr marL="285750" indent="-285750">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Début de la scolarisation en petite section de maternelle</a:t>
            </a:r>
          </a:p>
          <a:p>
            <a:pPr marL="285750" indent="-285750">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Parcours scolaire classique</a:t>
            </a:r>
          </a:p>
          <a:p>
            <a:pPr marL="285750" indent="-285750">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Difficultés scolaires depuis le CP</a:t>
            </a:r>
          </a:p>
          <a:p>
            <a:pPr marL="285750" indent="-285750">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Souffre de plus en plus psychologiquement de ses difficultés</a:t>
            </a:r>
          </a:p>
          <a:p>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pic>
        <p:nvPicPr>
          <p:cNvPr id="1026" name="Picture 2">
            <a:extLst>
              <a:ext uri="{FF2B5EF4-FFF2-40B4-BE49-F238E27FC236}">
                <a16:creationId xmlns:a16="http://schemas.microsoft.com/office/drawing/2014/main" id="{13FD2DE4-11C7-45AD-9659-CC503DB81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197399"/>
            <a:ext cx="3590925"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 droite 3">
            <a:extLst>
              <a:ext uri="{FF2B5EF4-FFF2-40B4-BE49-F238E27FC236}">
                <a16:creationId xmlns:a16="http://schemas.microsoft.com/office/drawing/2014/main" id="{C8882AD4-6970-4D23-91FC-A4A4E6DCF658}"/>
              </a:ext>
            </a:extLst>
          </p:cNvPr>
          <p:cNvSpPr/>
          <p:nvPr/>
        </p:nvSpPr>
        <p:spPr>
          <a:xfrm>
            <a:off x="667743" y="5052311"/>
            <a:ext cx="780851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bas 7">
            <a:extLst>
              <a:ext uri="{FF2B5EF4-FFF2-40B4-BE49-F238E27FC236}">
                <a16:creationId xmlns:a16="http://schemas.microsoft.com/office/drawing/2014/main" id="{92A885E2-0F5C-431B-A6B8-D549910E990F}"/>
              </a:ext>
            </a:extLst>
          </p:cNvPr>
          <p:cNvSpPr/>
          <p:nvPr/>
        </p:nvSpPr>
        <p:spPr>
          <a:xfrm>
            <a:off x="5364088" y="3155552"/>
            <a:ext cx="144016" cy="1728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6039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3" name="Espace réservé du contenu 2">
            <a:extLst>
              <a:ext uri="{FF2B5EF4-FFF2-40B4-BE49-F238E27FC236}">
                <a16:creationId xmlns:a16="http://schemas.microsoft.com/office/drawing/2014/main" id="{53E66620-4188-47E4-81B3-6FEAEE51134F}"/>
              </a:ext>
            </a:extLst>
          </p:cNvPr>
          <p:cNvSpPr>
            <a:spLocks noGrp="1"/>
          </p:cNvSpPr>
          <p:nvPr>
            <p:ph idx="1"/>
          </p:nvPr>
        </p:nvSpPr>
        <p:spPr>
          <a:xfrm>
            <a:off x="435895" y="2180497"/>
            <a:ext cx="8272211" cy="4272839"/>
          </a:xfrm>
        </p:spPr>
        <p:txBody>
          <a:bodyPr>
            <a:noAutofit/>
          </a:bodyPr>
          <a:lstStyle/>
          <a:p>
            <a:pPr marL="0" indent="0">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Difficultés scolaires</a:t>
            </a:r>
          </a:p>
          <a:p>
            <a:pPr marL="630238" indent="-28575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Déchiffrage complexe des textes écrits, lecture lente et peu fluide</a:t>
            </a:r>
          </a:p>
          <a:p>
            <a:pPr marL="630238" indent="-28575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Difficultés de compréhension des consignes écrites</a:t>
            </a:r>
          </a:p>
          <a:p>
            <a:pPr marL="630238" indent="-28575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Ne parvient à se saisir d’idées à charger au sein des activités de compréhension de textes</a:t>
            </a:r>
          </a:p>
          <a:p>
            <a:pPr marL="630238" indent="-28575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Inversion des lettres </a:t>
            </a:r>
          </a:p>
          <a:p>
            <a:pPr marL="630238" indent="-28575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Production d’écrits peu développée</a:t>
            </a:r>
          </a:p>
          <a:p>
            <a:pPr marL="630238" indent="-28575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Non mémorisation de l’orthographe des mots</a:t>
            </a:r>
          </a:p>
          <a:p>
            <a:pPr marL="630238" indent="-28575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Difficultés globales pour mémoriser les leçons</a:t>
            </a:r>
          </a:p>
          <a:p>
            <a:pPr marL="630238" indent="-28575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Besoin d’aide pour s’organiser dans les tâches</a:t>
            </a:r>
          </a:p>
        </p:txBody>
      </p:sp>
    </p:spTree>
    <p:extLst>
      <p:ext uri="{BB962C8B-B14F-4D97-AF65-F5344CB8AC3E}">
        <p14:creationId xmlns:p14="http://schemas.microsoft.com/office/powerpoint/2010/main" val="3204631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3" name="Espace réservé du contenu 2">
            <a:extLst>
              <a:ext uri="{FF2B5EF4-FFF2-40B4-BE49-F238E27FC236}">
                <a16:creationId xmlns:a16="http://schemas.microsoft.com/office/drawing/2014/main" id="{53E66620-4188-47E4-81B3-6FEAEE51134F}"/>
              </a:ext>
            </a:extLst>
          </p:cNvPr>
          <p:cNvSpPr>
            <a:spLocks noGrp="1"/>
          </p:cNvSpPr>
          <p:nvPr>
            <p:ph idx="1"/>
          </p:nvPr>
        </p:nvSpPr>
        <p:spPr>
          <a:xfrm>
            <a:off x="435895" y="1988841"/>
            <a:ext cx="8272211" cy="4608512"/>
          </a:xfrm>
        </p:spPr>
        <p:txBody>
          <a:bodyPr>
            <a:noAutofit/>
          </a:bodyPr>
          <a:lstStyle/>
          <a:p>
            <a:pPr marL="0" indent="0">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Comportement et caractère</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Décrite comme sage, attentive, timide en classe</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Pas de notion de trouble du comportement</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Peut manquer de confiance en elle avec une tendance à la dévalorisation</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Relationnel adapté avec les camarades notamment une amie très proche</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Pas de notion de traumatisme particulier</a:t>
            </a:r>
          </a:p>
          <a:p>
            <a:pPr marL="0" indent="0">
              <a:buNone/>
            </a:pPr>
            <a:endParaRPr lang="fr-FR" sz="1600" b="1"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Loisirs et passions</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Réalise du foot en activité extra-scolaire</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Temps sur les écrans limités</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Aimer jouer aux jeux de société, danser et dessiner</a:t>
            </a:r>
          </a:p>
        </p:txBody>
      </p:sp>
    </p:spTree>
    <p:extLst>
      <p:ext uri="{BB962C8B-B14F-4D97-AF65-F5344CB8AC3E}">
        <p14:creationId xmlns:p14="http://schemas.microsoft.com/office/powerpoint/2010/main" val="1946181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3" name="Espace réservé du contenu 2">
            <a:extLst>
              <a:ext uri="{FF2B5EF4-FFF2-40B4-BE49-F238E27FC236}">
                <a16:creationId xmlns:a16="http://schemas.microsoft.com/office/drawing/2014/main" id="{53E66620-4188-47E4-81B3-6FEAEE51134F}"/>
              </a:ext>
            </a:extLst>
          </p:cNvPr>
          <p:cNvSpPr>
            <a:spLocks noGrp="1"/>
          </p:cNvSpPr>
          <p:nvPr>
            <p:ph idx="1"/>
          </p:nvPr>
        </p:nvSpPr>
        <p:spPr/>
        <p:txBody>
          <a:bodyPr>
            <a:normAutofit/>
          </a:bodyPr>
          <a:lstStyle/>
          <a:p>
            <a:pPr marL="0" indent="0">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Au quotidien</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Alimentation et sommeil correct (marqué par quelques cauchemars)</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Autonome pour les tâches d’hygiène et d’habillage</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Difficultés d’organisation </a:t>
            </a:r>
          </a:p>
          <a:p>
            <a:pPr marL="630238" indent="-304800">
              <a:buFontTx/>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Difficultés pour se repérer dans le temps</a:t>
            </a:r>
          </a:p>
          <a:p>
            <a:pPr>
              <a:buFontTx/>
              <a:buChar char="-"/>
            </a:pPr>
            <a:endParaRPr lang="fr-FR" sz="1600"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buNone/>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Pas de bilan antérieur</a:t>
            </a:r>
          </a:p>
          <a:p>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90588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3" name="Espace réservé du contenu 2">
            <a:extLst>
              <a:ext uri="{FF2B5EF4-FFF2-40B4-BE49-F238E27FC236}">
                <a16:creationId xmlns:a16="http://schemas.microsoft.com/office/drawing/2014/main" id="{53E66620-4188-47E4-81B3-6FEAEE51134F}"/>
              </a:ext>
            </a:extLst>
          </p:cNvPr>
          <p:cNvSpPr>
            <a:spLocks noGrp="1"/>
          </p:cNvSpPr>
          <p:nvPr>
            <p:ph idx="1"/>
          </p:nvPr>
        </p:nvSpPr>
        <p:spPr/>
        <p:txBody>
          <a:bodyPr>
            <a:normAutofit/>
          </a:bodyPr>
          <a:lstStyle/>
          <a:p>
            <a:pPr marL="0" indent="0" algn="ctr">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Importance de recentrer l’entretien sur les plaintes et demande du patient </a:t>
            </a:r>
          </a:p>
          <a:p>
            <a:pPr marL="0" indent="0" algn="ctr">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Qu’est ce qui la gêne le plus ?</a:t>
            </a:r>
          </a:p>
          <a:p>
            <a:pPr marL="0" indent="0">
              <a:buNone/>
            </a:pPr>
            <a:endParaRPr lang="fr-FR" b="1"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Sa lenteur en lecture qui impacte sur la compréhension des écrits</a:t>
            </a:r>
          </a:p>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Les difficultés à mémoriser l’orthographe des mots</a:t>
            </a:r>
          </a:p>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La désorganisation au niveau des cahiers</a:t>
            </a:r>
          </a:p>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De ne pas réussir comme tous le monde</a:t>
            </a:r>
          </a:p>
          <a:p>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01943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272212" cy="1013800"/>
          </a:xfrm>
        </p:spPr>
        <p:txBody>
          <a:bodyPr>
            <a:normAutofit/>
          </a:bodyPr>
          <a:lstStyle/>
          <a:p>
            <a:r>
              <a:rPr lang="fr-FR">
                <a:solidFill>
                  <a:srgbClr val="FFFEFF"/>
                </a:solidFill>
              </a:rPr>
              <a:t>introduction</a:t>
            </a:r>
          </a:p>
        </p:txBody>
      </p:sp>
      <p:graphicFrame>
        <p:nvGraphicFramePr>
          <p:cNvPr id="4" name="Espace réservé du contenu 3">
            <a:extLst>
              <a:ext uri="{FF2B5EF4-FFF2-40B4-BE49-F238E27FC236}">
                <a16:creationId xmlns:a16="http://schemas.microsoft.com/office/drawing/2014/main" id="{3934642F-4CFD-4D4D-B90A-36558299B1F3}"/>
              </a:ext>
            </a:extLst>
          </p:cNvPr>
          <p:cNvGraphicFramePr>
            <a:graphicFrameLocks noGrp="1"/>
          </p:cNvGraphicFramePr>
          <p:nvPr>
            <p:ph idx="1"/>
            <p:extLst>
              <p:ext uri="{D42A27DB-BD31-4B8C-83A1-F6EECF244321}">
                <p14:modId xmlns:p14="http://schemas.microsoft.com/office/powerpoint/2010/main" val="3568800849"/>
              </p:ext>
            </p:extLst>
          </p:nvPr>
        </p:nvGraphicFramePr>
        <p:xfrm>
          <a:off x="436563" y="2181225"/>
          <a:ext cx="8270875"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1982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1483-FE9C-41BA-820D-853F97045016}"/>
              </a:ext>
            </a:extLst>
          </p:cNvPr>
          <p:cNvSpPr>
            <a:spLocks noGrp="1"/>
          </p:cNvSpPr>
          <p:nvPr>
            <p:ph type="title"/>
          </p:nvPr>
        </p:nvSpPr>
        <p:spPr/>
        <p:txBody>
          <a:bodyPr/>
          <a:lstStyle/>
          <a:p>
            <a:r>
              <a:rPr lang="fr-FR" dirty="0"/>
              <a:t>Etude de cas: </a:t>
            </a:r>
            <a:r>
              <a:rPr lang="fr-FR" dirty="0" err="1"/>
              <a:t>jULIA</a:t>
            </a:r>
            <a:endParaRPr lang="fr-FR" dirty="0"/>
          </a:p>
        </p:txBody>
      </p:sp>
      <p:sp>
        <p:nvSpPr>
          <p:cNvPr id="3" name="Espace réservé du contenu 2">
            <a:extLst>
              <a:ext uri="{FF2B5EF4-FFF2-40B4-BE49-F238E27FC236}">
                <a16:creationId xmlns:a16="http://schemas.microsoft.com/office/drawing/2014/main" id="{53E66620-4188-47E4-81B3-6FEAEE51134F}"/>
              </a:ext>
            </a:extLst>
          </p:cNvPr>
          <p:cNvSpPr>
            <a:spLocks noGrp="1"/>
          </p:cNvSpPr>
          <p:nvPr>
            <p:ph idx="1"/>
          </p:nvPr>
        </p:nvSpPr>
        <p:spPr/>
        <p:txBody>
          <a:bodyPr>
            <a:normAutofit/>
          </a:bodyPr>
          <a:lstStyle/>
          <a:p>
            <a:pPr marL="0" indent="0" algn="ctr">
              <a:buNone/>
            </a:pPr>
            <a:r>
              <a:rPr lang="fr-FR" sz="3600" dirty="0">
                <a:solidFill>
                  <a:schemeClr val="tx1">
                    <a:lumMod val="65000"/>
                    <a:lumOff val="35000"/>
                  </a:schemeClr>
                </a:solidFill>
                <a:latin typeface="Calibri Light" panose="020F0302020204030204" pitchFamily="34" charset="0"/>
                <a:cs typeface="Calibri Light" panose="020F0302020204030204" pitchFamily="34" charset="0"/>
              </a:rPr>
              <a:t>Que proposez-vous comme bilan </a:t>
            </a:r>
            <a:r>
              <a:rPr lang="fr-FR" sz="3200" dirty="0">
                <a:solidFill>
                  <a:schemeClr val="tx1">
                    <a:lumMod val="65000"/>
                    <a:lumOff val="35000"/>
                  </a:schemeClr>
                </a:solidFill>
                <a:latin typeface="Calibri Light" panose="020F0302020204030204" pitchFamily="34" charset="0"/>
                <a:cs typeface="Calibri Light" panose="020F0302020204030204" pitchFamily="34" charset="0"/>
              </a:rPr>
              <a:t>?</a:t>
            </a: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12122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935" y="485678"/>
            <a:ext cx="3131058"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79C1483-FE9C-41BA-820D-853F97045016}"/>
              </a:ext>
            </a:extLst>
          </p:cNvPr>
          <p:cNvSpPr>
            <a:spLocks noGrp="1"/>
          </p:cNvSpPr>
          <p:nvPr>
            <p:ph type="title"/>
          </p:nvPr>
        </p:nvSpPr>
        <p:spPr>
          <a:xfrm>
            <a:off x="719367" y="1113764"/>
            <a:ext cx="2452312" cy="4624327"/>
          </a:xfrm>
        </p:spPr>
        <p:txBody>
          <a:bodyPr anchor="ctr">
            <a:normAutofit/>
          </a:bodyPr>
          <a:lstStyle/>
          <a:p>
            <a:r>
              <a:rPr lang="fr-FR">
                <a:solidFill>
                  <a:srgbClr val="FFFFFF"/>
                </a:solidFill>
              </a:rPr>
              <a:t>Etude de cas: jULIA</a:t>
            </a:r>
          </a:p>
        </p:txBody>
      </p:sp>
      <p:sp>
        <p:nvSpPr>
          <p:cNvPr id="3" name="Espace réservé du contenu 2">
            <a:extLst>
              <a:ext uri="{FF2B5EF4-FFF2-40B4-BE49-F238E27FC236}">
                <a16:creationId xmlns:a16="http://schemas.microsoft.com/office/drawing/2014/main" id="{53E66620-4188-47E4-81B3-6FEAEE51134F}"/>
              </a:ext>
            </a:extLst>
          </p:cNvPr>
          <p:cNvSpPr>
            <a:spLocks noGrp="1"/>
          </p:cNvSpPr>
          <p:nvPr>
            <p:ph idx="1"/>
          </p:nvPr>
        </p:nvSpPr>
        <p:spPr>
          <a:xfrm>
            <a:off x="3866928" y="1113764"/>
            <a:ext cx="4581135" cy="4624327"/>
          </a:xfrm>
        </p:spPr>
        <p:txBody>
          <a:bodyPr anchor="ctr">
            <a:normAutofit/>
          </a:bodyPr>
          <a:lstStyle/>
          <a:p>
            <a:pPr>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WISC-V</a:t>
            </a:r>
          </a:p>
          <a:p>
            <a:pPr>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Test de L’Alouette</a:t>
            </a:r>
          </a:p>
          <a:p>
            <a:pPr>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Évaluation des processus exécutifs</a:t>
            </a:r>
          </a:p>
          <a:p>
            <a:pPr>
              <a:buFontTx/>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Figure de Rey</a:t>
            </a:r>
          </a:p>
          <a:p>
            <a:pPr>
              <a:buFontTx/>
              <a:buChar char="-"/>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28462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Julia: observations cliniques</a:t>
            </a:r>
          </a:p>
        </p:txBody>
      </p:sp>
      <p:sp>
        <p:nvSpPr>
          <p:cNvPr id="3" name="Espace réservé du contenu 2"/>
          <p:cNvSpPr>
            <a:spLocks noGrp="1"/>
          </p:cNvSpPr>
          <p:nvPr>
            <p:ph idx="1"/>
          </p:nvPr>
        </p:nvSpPr>
        <p:spPr/>
        <p:txBody>
          <a:bodyPr/>
          <a:lstStyle/>
          <a:p>
            <a:pPr>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Enfant timide aux premiers abords puis plus à l’aise au fil de la passation</a:t>
            </a:r>
          </a:p>
          <a:p>
            <a:pPr>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Répond aux questions de l’entretien et s’implique dans la consultation</a:t>
            </a:r>
          </a:p>
          <a:p>
            <a:pPr>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Attention de qualité sur l’ensemble du bilan</a:t>
            </a:r>
          </a:p>
          <a:p>
            <a:pPr>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Agréable, souriante et volontaire</a:t>
            </a:r>
          </a:p>
          <a:p>
            <a:pPr>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Se dévalorise lorsqu’elle sent qu’elle est en échec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Etude de cas : Résultats</a:t>
            </a:r>
          </a:p>
        </p:txBody>
      </p:sp>
      <p:pic>
        <p:nvPicPr>
          <p:cNvPr id="4" name="Image 3"/>
          <p:cNvPicPr>
            <a:picLocks noChangeAspect="1"/>
          </p:cNvPicPr>
          <p:nvPr/>
        </p:nvPicPr>
        <p:blipFill rotWithShape="1">
          <a:blip r:embed="rId2"/>
          <a:srcRect l="-3391" t="18093" r="1"/>
          <a:stretch/>
        </p:blipFill>
        <p:spPr>
          <a:xfrm>
            <a:off x="1943708" y="1811981"/>
            <a:ext cx="4392488" cy="4890220"/>
          </a:xfrm>
          <a:prstGeom prst="rect">
            <a:avLst/>
          </a:prstGeom>
        </p:spPr>
      </p:pic>
    </p:spTree>
    <p:extLst>
      <p:ext uri="{BB962C8B-B14F-4D97-AF65-F5344CB8AC3E}">
        <p14:creationId xmlns:p14="http://schemas.microsoft.com/office/powerpoint/2010/main" val="2012865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r="16390" b="37210"/>
          <a:stretch/>
        </p:blipFill>
        <p:spPr>
          <a:xfrm rot="16200000">
            <a:off x="4811058" y="2109822"/>
            <a:ext cx="3698348" cy="3888432"/>
          </a:xfrm>
          <a:prstGeom prst="rect">
            <a:avLst/>
          </a:prstGeom>
        </p:spPr>
      </p:pic>
      <p:pic>
        <p:nvPicPr>
          <p:cNvPr id="8" name="Image 7"/>
          <p:cNvPicPr>
            <a:picLocks noChangeAspect="1"/>
          </p:cNvPicPr>
          <p:nvPr/>
        </p:nvPicPr>
        <p:blipFill>
          <a:blip r:embed="rId3"/>
          <a:stretch>
            <a:fillRect/>
          </a:stretch>
        </p:blipFill>
        <p:spPr>
          <a:xfrm rot="16200000">
            <a:off x="882085" y="1989451"/>
            <a:ext cx="3330485" cy="4337376"/>
          </a:xfrm>
          <a:prstGeom prst="rect">
            <a:avLst/>
          </a:prstGeom>
        </p:spPr>
      </p:pic>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652838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Rectangle 3"/>
          <p:cNvSpPr/>
          <p:nvPr/>
        </p:nvSpPr>
        <p:spPr>
          <a:xfrm>
            <a:off x="899592" y="5672722"/>
            <a:ext cx="7344816" cy="338554"/>
          </a:xfrm>
          <a:prstGeom prst="rect">
            <a:avLst/>
          </a:prstGeom>
        </p:spPr>
        <p:txBody>
          <a:bodyPr wrap="square">
            <a:spAutoFit/>
          </a:bodyPr>
          <a:lstStyle/>
          <a:p>
            <a:pPr lvl="0" algn="just" defTabSz="457200">
              <a:spcBef>
                <a:spcPct val="20000"/>
              </a:spcBef>
              <a:spcAft>
                <a:spcPts val="600"/>
              </a:spcAft>
              <a:buClr>
                <a:srgbClr val="AC66BB"/>
              </a:buClr>
              <a:buSzPct val="92000"/>
            </a:pPr>
            <a:r>
              <a:rPr lang="fr-FR" sz="1600" dirty="0">
                <a:solidFill>
                  <a:schemeClr val="tx1">
                    <a:lumMod val="50000"/>
                    <a:lumOff val="50000"/>
                  </a:schemeClr>
                </a:solidFill>
                <a:latin typeface="Calibri" pitchFamily="34" charset="0"/>
                <a:cs typeface="Calibri" pitchFamily="34" charset="0"/>
              </a:rPr>
              <a:t>Épreuve Inhibition (NEPSY-II): Dénomination NS 8 ; Inhibition NS 9 ; Changement NS 12</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40270" y="2276872"/>
            <a:ext cx="3779912" cy="2834934"/>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788024" y="2276872"/>
            <a:ext cx="3779912" cy="2834934"/>
          </a:xfrm>
          <a:prstGeom prst="rect">
            <a:avLst/>
          </a:prstGeom>
        </p:spPr>
      </p:pic>
    </p:spTree>
    <p:extLst>
      <p:ext uri="{BB962C8B-B14F-4D97-AF65-F5344CB8AC3E}">
        <p14:creationId xmlns:p14="http://schemas.microsoft.com/office/powerpoint/2010/main" val="2440123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091" y="708173"/>
            <a:ext cx="4214579" cy="5889179"/>
          </a:xfrm>
          <a:prstGeom prst="rect">
            <a:avLst/>
          </a:prstGeom>
        </p:spPr>
      </p:pic>
      <p:pic>
        <p:nvPicPr>
          <p:cNvPr id="5" name="Image 4"/>
          <p:cNvPicPr>
            <a:picLocks noChangeAspect="1"/>
          </p:cNvPicPr>
          <p:nvPr/>
        </p:nvPicPr>
        <p:blipFill rotWithShape="1">
          <a:blip r:embed="rId3" cstate="print"/>
          <a:srcRect l="-2139" t="26622" r="1614" b="-2552"/>
          <a:stretch/>
        </p:blipFill>
        <p:spPr>
          <a:xfrm>
            <a:off x="4533062" y="971822"/>
            <a:ext cx="4207511" cy="5361880"/>
          </a:xfrm>
          <a:prstGeom prst="rect">
            <a:avLst/>
          </a:prstGeom>
        </p:spPr>
      </p:pic>
    </p:spTree>
    <p:extLst>
      <p:ext uri="{BB962C8B-B14F-4D97-AF65-F5344CB8AC3E}">
        <p14:creationId xmlns:p14="http://schemas.microsoft.com/office/powerpoint/2010/main" val="41175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550" y="1905483"/>
            <a:ext cx="3461006" cy="4838281"/>
          </a:xfrm>
          <a:prstGeom prst="rect">
            <a:avLst/>
          </a:prstGeom>
        </p:spPr>
      </p:pic>
      <p:pic>
        <p:nvPicPr>
          <p:cNvPr id="7" name="Image 6"/>
          <p:cNvPicPr>
            <a:picLocks noChangeAspect="1"/>
          </p:cNvPicPr>
          <p:nvPr/>
        </p:nvPicPr>
        <p:blipFill>
          <a:blip r:embed="rId3"/>
          <a:stretch>
            <a:fillRect/>
          </a:stretch>
        </p:blipFill>
        <p:spPr>
          <a:xfrm>
            <a:off x="4355976" y="1905483"/>
            <a:ext cx="3891356" cy="1694029"/>
          </a:xfrm>
          <a:prstGeom prst="rect">
            <a:avLst/>
          </a:prstGeom>
        </p:spPr>
      </p:pic>
      <p:sp>
        <p:nvSpPr>
          <p:cNvPr id="9" name="ZoneTexte 8"/>
          <p:cNvSpPr txBox="1"/>
          <p:nvPr/>
        </p:nvSpPr>
        <p:spPr>
          <a:xfrm>
            <a:off x="4139952" y="4149080"/>
            <a:ext cx="4824536" cy="2000548"/>
          </a:xfrm>
          <a:prstGeom prst="rect">
            <a:avLst/>
          </a:prstGeom>
          <a:noFill/>
        </p:spPr>
        <p:txBody>
          <a:bodyPr wrap="square" rtlCol="0">
            <a:spAutoFit/>
          </a:bodyPr>
          <a:lstStyle/>
          <a:p>
            <a:pPr lvl="0" algn="just" defTabSz="457200">
              <a:spcBef>
                <a:spcPct val="20000"/>
              </a:spcBef>
              <a:spcAft>
                <a:spcPts val="600"/>
              </a:spcAft>
              <a:buClr>
                <a:srgbClr val="AC66BB"/>
              </a:buClr>
              <a:buSzPct val="92000"/>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Indice de précision de la lecture : &lt; -2 ET</a:t>
            </a:r>
          </a:p>
          <a:p>
            <a:pPr lvl="0" algn="just" defTabSz="457200">
              <a:spcBef>
                <a:spcPct val="20000"/>
              </a:spcBef>
              <a:spcAft>
                <a:spcPts val="600"/>
              </a:spcAft>
              <a:buClr>
                <a:srgbClr val="AC66BB"/>
              </a:buClr>
              <a:buSzPct val="92000"/>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Indicé de vitesse de la lecture : &lt; -2 ET</a:t>
            </a:r>
          </a:p>
          <a:p>
            <a:pPr algn="just" defTabSz="457200">
              <a:spcBef>
                <a:spcPct val="20000"/>
              </a:spcBef>
              <a:spcAft>
                <a:spcPts val="600"/>
              </a:spcAft>
              <a:buClr>
                <a:srgbClr val="AC66BB"/>
              </a:buClr>
              <a:buSzPct val="92000"/>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Que ce soit par rapport à son âge ou sa classe scolaire, on observe une lenteur et beaucoup d’erreurs :</a:t>
            </a:r>
          </a:p>
          <a:p>
            <a:pPr marL="609750" lvl="1" indent="-285750" algn="just" defTabSz="457200">
              <a:spcBef>
                <a:spcPct val="20000"/>
              </a:spcBef>
              <a:spcAft>
                <a:spcPts val="600"/>
              </a:spcAft>
              <a:buClr>
                <a:schemeClr val="bg2">
                  <a:lumMod val="50000"/>
                </a:schemeClr>
              </a:buClr>
              <a:buSzPct val="92000"/>
              <a:buFont typeface="Wingdings" panose="05000000000000000000" pitchFamily="2" charset="2"/>
              <a:buChar char="§"/>
            </a:pPr>
            <a:r>
              <a:rPr lang="fr-FR" sz="1400" dirty="0">
                <a:solidFill>
                  <a:schemeClr val="tx1">
                    <a:lumMod val="65000"/>
                    <a:lumOff val="35000"/>
                  </a:schemeClr>
                </a:solidFill>
                <a:latin typeface="Calibri Light" panose="020F0302020204030204" pitchFamily="34" charset="0"/>
                <a:cs typeface="Calibri Light" panose="020F0302020204030204" pitchFamily="34" charset="0"/>
              </a:rPr>
              <a:t>Anticipation incorrecte de la fin des mots</a:t>
            </a:r>
          </a:p>
          <a:p>
            <a:pPr marL="609750" lvl="1" indent="-285750" algn="just" defTabSz="457200">
              <a:spcBef>
                <a:spcPct val="20000"/>
              </a:spcBef>
              <a:spcAft>
                <a:spcPts val="600"/>
              </a:spcAft>
              <a:buClr>
                <a:schemeClr val="bg2">
                  <a:lumMod val="50000"/>
                </a:schemeClr>
              </a:buClr>
              <a:buSzPct val="92000"/>
              <a:buFont typeface="Wingdings" panose="05000000000000000000" pitchFamily="2" charset="2"/>
              <a:buChar char="§"/>
            </a:pPr>
            <a:r>
              <a:rPr lang="fr-FR" sz="1400" dirty="0">
                <a:solidFill>
                  <a:schemeClr val="tx1">
                    <a:lumMod val="65000"/>
                    <a:lumOff val="35000"/>
                  </a:schemeClr>
                </a:solidFill>
                <a:latin typeface="Calibri Light" panose="020F0302020204030204" pitchFamily="34" charset="0"/>
                <a:cs typeface="Calibri Light" panose="020F0302020204030204" pitchFamily="34" charset="0"/>
              </a:rPr>
              <a:t>Inversion de syllabes…</a:t>
            </a:r>
            <a:endParaRPr lang="fr-FR" sz="16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880016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683568" y="2276872"/>
            <a:ext cx="7920880" cy="2179058"/>
          </a:xfrm>
          <a:prstGeom prst="rect">
            <a:avLst/>
          </a:prstGeom>
          <a:noFill/>
        </p:spPr>
        <p:txBody>
          <a:bodyPr wrap="square" rtlCol="0">
            <a:spAutoFit/>
          </a:bodyPr>
          <a:lstStyle/>
          <a:p>
            <a:pPr lvl="0" algn="just" defTabSz="457200">
              <a:spcBef>
                <a:spcPct val="20000"/>
              </a:spcBef>
              <a:spcAft>
                <a:spcPts val="600"/>
              </a:spcAft>
              <a:buClr>
                <a:srgbClr val="AC66BB"/>
              </a:buClr>
              <a:buSzPct val="92000"/>
            </a:pPr>
            <a:r>
              <a:rPr lang="fr-FR" dirty="0">
                <a:solidFill>
                  <a:schemeClr val="tx1">
                    <a:lumMod val="65000"/>
                    <a:lumOff val="35000"/>
                  </a:schemeClr>
                </a:solidFill>
                <a:latin typeface="Calibri Light" panose="020F0302020204030204" pitchFamily="34" charset="0"/>
                <a:cs typeface="Calibri Light" panose="020F0302020204030204" pitchFamily="34" charset="0"/>
              </a:rPr>
              <a:t>Fluences verbales : </a:t>
            </a:r>
          </a:p>
          <a:p>
            <a:pPr marL="609750" lvl="1" indent="-285750" algn="just" defTabSz="457200">
              <a:spcBef>
                <a:spcPct val="20000"/>
              </a:spcBef>
              <a:spcAft>
                <a:spcPts val="600"/>
              </a:spcAft>
              <a:buClr>
                <a:schemeClr val="bg2">
                  <a:lumMod val="50000"/>
                </a:schemeClr>
              </a:buClr>
              <a:buSzPct val="92000"/>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Phonétiques : Résultats à -1,7 ET (peu de propositions, stress pendant cette épreuve où elle se sent en difficulté)</a:t>
            </a:r>
          </a:p>
          <a:p>
            <a:pPr marL="609750" lvl="1" indent="-285750" algn="just" defTabSz="457200">
              <a:spcBef>
                <a:spcPct val="20000"/>
              </a:spcBef>
              <a:spcAft>
                <a:spcPts val="600"/>
              </a:spcAft>
              <a:buClr>
                <a:schemeClr val="bg2">
                  <a:lumMod val="50000"/>
                </a:schemeClr>
              </a:buClr>
              <a:buSzPct val="92000"/>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Sémantiques : Résultats à la moyenne</a:t>
            </a:r>
          </a:p>
          <a:p>
            <a:pPr algn="just" defTabSz="457200">
              <a:spcBef>
                <a:spcPct val="20000"/>
              </a:spcBef>
              <a:spcAft>
                <a:spcPts val="600"/>
              </a:spcAft>
              <a:buClr>
                <a:srgbClr val="AC66BB"/>
              </a:buClr>
              <a:buSzPct val="92000"/>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lvl="0" algn="just" defTabSz="457200">
              <a:spcBef>
                <a:spcPct val="20000"/>
              </a:spcBef>
              <a:spcAft>
                <a:spcPts val="600"/>
              </a:spcAft>
              <a:buClr>
                <a:srgbClr val="AC66BB"/>
              </a:buClr>
              <a:buSzPct val="92000"/>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628110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Julia: observations cliniques</a:t>
            </a:r>
          </a:p>
        </p:txBody>
      </p:sp>
      <p:sp>
        <p:nvSpPr>
          <p:cNvPr id="3" name="Espace réservé du contenu 2"/>
          <p:cNvSpPr>
            <a:spLocks noGrp="1"/>
          </p:cNvSpPr>
          <p:nvPr>
            <p:ph idx="1"/>
          </p:nvPr>
        </p:nvSpPr>
        <p:spPr/>
        <p:txBody>
          <a:bodyPr>
            <a:normAutofit/>
          </a:bodyPr>
          <a:lstStyle/>
          <a:p>
            <a:pPr marL="0" indent="0" algn="ctr">
              <a:buNone/>
            </a:pPr>
            <a:r>
              <a:rPr lang="fr-FR" sz="3600" dirty="0">
                <a:solidFill>
                  <a:schemeClr val="tx1">
                    <a:lumMod val="65000"/>
                    <a:lumOff val="35000"/>
                  </a:schemeClr>
                </a:solidFill>
                <a:latin typeface="Calibri Light" panose="020F0302020204030204" pitchFamily="34" charset="0"/>
                <a:cs typeface="Calibri Light" panose="020F0302020204030204" pitchFamily="34" charset="0"/>
              </a:rPr>
              <a:t>Qu’en pensez-vous?</a:t>
            </a:r>
          </a:p>
        </p:txBody>
      </p:sp>
    </p:spTree>
    <p:extLst>
      <p:ext uri="{BB962C8B-B14F-4D97-AF65-F5344CB8AC3E}">
        <p14:creationId xmlns:p14="http://schemas.microsoft.com/office/powerpoint/2010/main" val="2638283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Critères diagnostic du dsm-v</a:t>
            </a:r>
            <a:endParaRPr lang="fr-FR" dirty="0"/>
          </a:p>
        </p:txBody>
      </p:sp>
      <p:sp>
        <p:nvSpPr>
          <p:cNvPr id="3" name="Espace réservé du contenu 2"/>
          <p:cNvSpPr>
            <a:spLocks noGrp="1"/>
          </p:cNvSpPr>
          <p:nvPr>
            <p:ph idx="1"/>
          </p:nvPr>
        </p:nvSpPr>
        <p:spPr>
          <a:xfrm>
            <a:off x="251520" y="2060848"/>
            <a:ext cx="8676456" cy="4488863"/>
          </a:xfrm>
        </p:spPr>
        <p:txBody>
          <a:bodyPr>
            <a:noAutofit/>
          </a:bodyPr>
          <a:lstStyle/>
          <a:p>
            <a:pPr marL="0" indent="0" algn="just">
              <a:buNone/>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1) Difficulté à apprendre et à utiliser des compétences scolaires ou universitaires (...) ayant persisté au moins 6 mois malgré la mise en place de mesures ciblant ces difficultés.</a:t>
            </a:r>
          </a:p>
          <a:p>
            <a:pPr marL="0" indent="0" algn="just">
              <a:buNone/>
            </a:pPr>
            <a:endParaRPr lang="fr-FR" sz="600"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just">
              <a:spcAft>
                <a:spcPts val="0"/>
              </a:spcAft>
              <a:buNone/>
            </a:pPr>
            <a:r>
              <a:rPr lang="fr-FR" sz="1400" dirty="0">
                <a:solidFill>
                  <a:schemeClr val="tx1">
                    <a:lumMod val="65000"/>
                    <a:lumOff val="35000"/>
                  </a:schemeClr>
                </a:solidFill>
                <a:latin typeface="Calibri Light" panose="020F0302020204030204" pitchFamily="34" charset="0"/>
                <a:cs typeface="Calibri Light" panose="020F0302020204030204" pitchFamily="34" charset="0"/>
              </a:rPr>
              <a:t>Symptômes :</a:t>
            </a:r>
          </a:p>
          <a:p>
            <a:pPr marL="628650" indent="-304800" algn="just">
              <a:spcAft>
                <a:spcPts val="0"/>
              </a:spcAft>
              <a:buClr>
                <a:schemeClr val="bg2">
                  <a:lumMod val="50000"/>
                </a:schemeClr>
              </a:buClr>
              <a:buFont typeface="Wingdings" panose="05000000000000000000" pitchFamily="2" charset="2"/>
              <a:buChar char="§"/>
            </a:pPr>
            <a:r>
              <a:rPr lang="fr-FR" sz="1400" dirty="0">
                <a:solidFill>
                  <a:schemeClr val="tx1">
                    <a:lumMod val="65000"/>
                    <a:lumOff val="35000"/>
                  </a:schemeClr>
                </a:solidFill>
                <a:latin typeface="Calibri Light" panose="020F0302020204030204" pitchFamily="34" charset="0"/>
                <a:cs typeface="Calibri Light" panose="020F0302020204030204" pitchFamily="34" charset="0"/>
              </a:rPr>
              <a:t>Lecture des mots inexacte ou lente et réalisée péniblement.</a:t>
            </a:r>
          </a:p>
          <a:p>
            <a:pPr marL="628650" indent="-304800" algn="just">
              <a:spcAft>
                <a:spcPts val="0"/>
              </a:spcAft>
              <a:buClr>
                <a:schemeClr val="bg2">
                  <a:lumMod val="50000"/>
                </a:schemeClr>
              </a:buClr>
              <a:buFont typeface="Wingdings" panose="05000000000000000000" pitchFamily="2" charset="2"/>
              <a:buChar char="§"/>
            </a:pPr>
            <a:r>
              <a:rPr lang="fr-FR" sz="1400" dirty="0">
                <a:solidFill>
                  <a:schemeClr val="tx1">
                    <a:lumMod val="65000"/>
                    <a:lumOff val="35000"/>
                  </a:schemeClr>
                </a:solidFill>
                <a:latin typeface="Calibri Light" panose="020F0302020204030204" pitchFamily="34" charset="0"/>
                <a:cs typeface="Calibri Light" panose="020F0302020204030204" pitchFamily="34" charset="0"/>
              </a:rPr>
              <a:t>Difficultés à comprendre le sens des mots qui est lu.</a:t>
            </a:r>
          </a:p>
          <a:p>
            <a:pPr marL="628650" indent="-304800" algn="just">
              <a:spcAft>
                <a:spcPts val="0"/>
              </a:spcAft>
              <a:buClr>
                <a:schemeClr val="bg2">
                  <a:lumMod val="50000"/>
                </a:schemeClr>
              </a:buClr>
              <a:buFont typeface="Wingdings" panose="05000000000000000000" pitchFamily="2" charset="2"/>
              <a:buChar char="§"/>
            </a:pPr>
            <a:r>
              <a:rPr lang="fr-FR" sz="1400" dirty="0">
                <a:solidFill>
                  <a:schemeClr val="tx1">
                    <a:lumMod val="65000"/>
                    <a:lumOff val="35000"/>
                  </a:schemeClr>
                </a:solidFill>
                <a:latin typeface="Calibri Light" panose="020F0302020204030204" pitchFamily="34" charset="0"/>
                <a:cs typeface="Calibri Light" panose="020F0302020204030204" pitchFamily="34" charset="0"/>
              </a:rPr>
              <a:t>Difficultés à épeler.</a:t>
            </a:r>
          </a:p>
          <a:p>
            <a:pPr marL="628650" indent="-304800" algn="just">
              <a:spcAft>
                <a:spcPts val="0"/>
              </a:spcAft>
              <a:buClr>
                <a:schemeClr val="bg2">
                  <a:lumMod val="50000"/>
                </a:schemeClr>
              </a:buClr>
              <a:buFont typeface="Wingdings" panose="05000000000000000000" pitchFamily="2" charset="2"/>
              <a:buChar char="§"/>
            </a:pPr>
            <a:r>
              <a:rPr lang="fr-FR" sz="1400" dirty="0">
                <a:solidFill>
                  <a:schemeClr val="tx1">
                    <a:lumMod val="65000"/>
                    <a:lumOff val="35000"/>
                  </a:schemeClr>
                </a:solidFill>
                <a:latin typeface="Calibri Light" panose="020F0302020204030204" pitchFamily="34" charset="0"/>
                <a:cs typeface="Calibri Light" panose="020F0302020204030204" pitchFamily="34" charset="0"/>
              </a:rPr>
              <a:t>Difficultés d'expression écrite.</a:t>
            </a:r>
          </a:p>
          <a:p>
            <a:pPr marL="628650" indent="-304800" algn="just">
              <a:spcAft>
                <a:spcPts val="0"/>
              </a:spcAft>
              <a:buClr>
                <a:schemeClr val="bg2">
                  <a:lumMod val="50000"/>
                </a:schemeClr>
              </a:buClr>
              <a:buFont typeface="Wingdings" panose="05000000000000000000" pitchFamily="2" charset="2"/>
              <a:buChar char="§"/>
            </a:pPr>
            <a:r>
              <a:rPr lang="fr-FR" sz="1400" dirty="0">
                <a:solidFill>
                  <a:schemeClr val="tx1">
                    <a:lumMod val="65000"/>
                    <a:lumOff val="35000"/>
                  </a:schemeClr>
                </a:solidFill>
                <a:latin typeface="Calibri Light" panose="020F0302020204030204" pitchFamily="34" charset="0"/>
                <a:cs typeface="Calibri Light" panose="020F0302020204030204" pitchFamily="34" charset="0"/>
              </a:rPr>
              <a:t>Difficultés à maitriser le sens des nombres, les données chiffrées ou le calcul.</a:t>
            </a:r>
          </a:p>
          <a:p>
            <a:pPr marL="628650" indent="-304800" algn="just">
              <a:spcAft>
                <a:spcPts val="0"/>
              </a:spcAft>
              <a:buClr>
                <a:schemeClr val="bg2">
                  <a:lumMod val="50000"/>
                </a:schemeClr>
              </a:buClr>
              <a:buFont typeface="Wingdings" panose="05000000000000000000" pitchFamily="2" charset="2"/>
              <a:buChar char="§"/>
            </a:pPr>
            <a:r>
              <a:rPr lang="fr-FR" sz="1400" dirty="0">
                <a:solidFill>
                  <a:schemeClr val="tx1">
                    <a:lumMod val="65000"/>
                    <a:lumOff val="35000"/>
                  </a:schemeClr>
                </a:solidFill>
                <a:latin typeface="Calibri Light" panose="020F0302020204030204" pitchFamily="34" charset="0"/>
                <a:cs typeface="Calibri Light" panose="020F0302020204030204" pitchFamily="34" charset="0"/>
              </a:rPr>
              <a:t>Difficultés avec le raisonnement mathématique</a:t>
            </a:r>
          </a:p>
          <a:p>
            <a:pPr marL="0" indent="0" algn="just">
              <a:buNone/>
            </a:pPr>
            <a:endParaRPr lang="fr-FR" sz="600"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just">
              <a:buNone/>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2) Compétences scolaires ou universitaires perturbées, nettement au dessous du niveau escompté pour l'âge chronologique du sujet et ce de manière quantifiable.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4139952" y="1916832"/>
            <a:ext cx="4568154" cy="4680519"/>
          </a:xfrm>
        </p:spPr>
        <p:txBody>
          <a:bodyPr>
            <a:normAutofit/>
          </a:bodyPr>
          <a:lstStyle/>
          <a:p>
            <a:pPr algn="just"/>
            <a:r>
              <a:rPr lang="fr-FR" dirty="0">
                <a:solidFill>
                  <a:schemeClr val="tx1">
                    <a:lumMod val="65000"/>
                    <a:lumOff val="35000"/>
                  </a:schemeClr>
                </a:solidFill>
                <a:latin typeface="Calibri Light" panose="020F0302020204030204" pitchFamily="34" charset="0"/>
                <a:cs typeface="Calibri Light" panose="020F0302020204030204" pitchFamily="34" charset="0"/>
              </a:rPr>
              <a:t>ICV : hétérogène, norme et norme faible</a:t>
            </a:r>
          </a:p>
          <a:p>
            <a:pPr algn="just"/>
            <a:r>
              <a:rPr lang="fr-FR" dirty="0">
                <a:solidFill>
                  <a:schemeClr val="tx1">
                    <a:lumMod val="65000"/>
                    <a:lumOff val="35000"/>
                  </a:schemeClr>
                </a:solidFill>
                <a:latin typeface="Calibri Light" panose="020F0302020204030204" pitchFamily="34" charset="0"/>
                <a:cs typeface="Calibri Light" panose="020F0302020204030204" pitchFamily="34" charset="0"/>
              </a:rPr>
              <a:t>IVS : homogène et moyen</a:t>
            </a:r>
          </a:p>
          <a:p>
            <a:pPr algn="just"/>
            <a:r>
              <a:rPr lang="fr-FR" dirty="0">
                <a:solidFill>
                  <a:schemeClr val="tx1">
                    <a:lumMod val="65000"/>
                    <a:lumOff val="35000"/>
                  </a:schemeClr>
                </a:solidFill>
                <a:latin typeface="Calibri Light" panose="020F0302020204030204" pitchFamily="34" charset="0"/>
                <a:cs typeface="Calibri Light" panose="020F0302020204030204" pitchFamily="34" charset="0"/>
              </a:rPr>
              <a:t>IRF: homogène et moyen</a:t>
            </a:r>
          </a:p>
          <a:p>
            <a:pPr algn="just"/>
            <a:r>
              <a:rPr lang="fr-FR" dirty="0">
                <a:solidFill>
                  <a:schemeClr val="tx1">
                    <a:lumMod val="65000"/>
                    <a:lumOff val="35000"/>
                  </a:schemeClr>
                </a:solidFill>
                <a:latin typeface="Calibri Light" panose="020F0302020204030204" pitchFamily="34" charset="0"/>
                <a:cs typeface="Calibri Light" panose="020F0302020204030204" pitchFamily="34" charset="0"/>
              </a:rPr>
              <a:t>IMT : hétérogène, déficitaire et norme faible</a:t>
            </a:r>
          </a:p>
          <a:p>
            <a:pPr algn="just"/>
            <a:r>
              <a:rPr lang="fr-FR" dirty="0">
                <a:solidFill>
                  <a:schemeClr val="tx1">
                    <a:lumMod val="65000"/>
                    <a:lumOff val="35000"/>
                  </a:schemeClr>
                </a:solidFill>
                <a:latin typeface="Calibri Light" panose="020F0302020204030204" pitchFamily="34" charset="0"/>
                <a:cs typeface="Calibri Light" panose="020F0302020204030204" pitchFamily="34" charset="0"/>
              </a:rPr>
              <a:t>IVT : homogène et moyen</a:t>
            </a:r>
          </a:p>
          <a:p>
            <a:pPr algn="just"/>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pic>
        <p:nvPicPr>
          <p:cNvPr id="4" name="Image 3"/>
          <p:cNvPicPr>
            <a:picLocks noChangeAspect="1"/>
          </p:cNvPicPr>
          <p:nvPr/>
        </p:nvPicPr>
        <p:blipFill rotWithShape="1">
          <a:blip r:embed="rId2"/>
          <a:srcRect l="-3391" t="18093" r="1"/>
          <a:stretch/>
        </p:blipFill>
        <p:spPr>
          <a:xfrm>
            <a:off x="107504" y="1811981"/>
            <a:ext cx="4392488" cy="4890220"/>
          </a:xfrm>
          <a:prstGeom prst="rect">
            <a:avLst/>
          </a:prstGeom>
        </p:spPr>
      </p:pic>
    </p:spTree>
    <p:extLst>
      <p:ext uri="{BB962C8B-B14F-4D97-AF65-F5344CB8AC3E}">
        <p14:creationId xmlns:p14="http://schemas.microsoft.com/office/powerpoint/2010/main" val="2045218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4355976" y="1916832"/>
            <a:ext cx="4248472" cy="4752528"/>
          </a:xfrm>
        </p:spPr>
        <p:txBody>
          <a:bodyPr/>
          <a:lstStyle/>
          <a:p>
            <a:pPr algn="just">
              <a:buClr>
                <a:schemeClr val="bg2">
                  <a:lumMod val="50000"/>
                </a:schemeClr>
              </a:buClr>
              <a:buFont typeface="Wingdings" panose="05000000000000000000" pitchFamily="2" charset="2"/>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Planification non optimale de la figure de Rey mais pas de difficultés visuo-constructives, score dans la norme faible (C 10-25)</a:t>
            </a:r>
          </a:p>
          <a:p>
            <a:pPr algn="just">
              <a:buClr>
                <a:schemeClr val="bg2">
                  <a:lumMod val="50000"/>
                </a:schemeClr>
              </a:buClr>
              <a:buFont typeface="Wingdings" panose="05000000000000000000" pitchFamily="2" charset="2"/>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Difficultés de planification retrouvées à l’épreuve de Barrage des cloches de la BALE avec absence de stratégie de </a:t>
            </a:r>
            <a:r>
              <a:rPr lang="fr-FR">
                <a:solidFill>
                  <a:schemeClr val="tx1">
                    <a:lumMod val="65000"/>
                    <a:lumOff val="35000"/>
                  </a:schemeClr>
                </a:solidFill>
                <a:latin typeface="Calibri Light" panose="020F0302020204030204" pitchFamily="34" charset="0"/>
                <a:cs typeface="Calibri Light" panose="020F0302020204030204" pitchFamily="34" charset="0"/>
              </a:rPr>
              <a:t>recherche (ET = - 0,8)</a:t>
            </a: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algn="just">
              <a:buClr>
                <a:schemeClr val="bg2">
                  <a:lumMod val="50000"/>
                </a:schemeClr>
              </a:buClr>
              <a:buFont typeface="Wingdings" panose="05000000000000000000" pitchFamily="2" charset="2"/>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Bon fonctionnement exécutif pour l’inhibition et la flexibilité mentale </a:t>
            </a:r>
          </a:p>
          <a:p>
            <a:pPr algn="just">
              <a:buClr>
                <a:schemeClr val="bg2">
                  <a:lumMod val="50000"/>
                </a:schemeClr>
              </a:buClr>
              <a:buFont typeface="Wingdings" panose="05000000000000000000" pitchFamily="2" charset="2"/>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Pas de trouble attentionnel</a:t>
            </a:r>
          </a:p>
        </p:txBody>
      </p:sp>
      <p:pic>
        <p:nvPicPr>
          <p:cNvPr id="4" name="Image 3"/>
          <p:cNvPicPr>
            <a:picLocks noChangeAspect="1"/>
          </p:cNvPicPr>
          <p:nvPr/>
        </p:nvPicPr>
        <p:blipFill rotWithShape="1">
          <a:blip r:embed="rId2"/>
          <a:srcRect r="16390" b="37210"/>
          <a:stretch/>
        </p:blipFill>
        <p:spPr>
          <a:xfrm rot="16200000">
            <a:off x="393931" y="1774423"/>
            <a:ext cx="2739517" cy="2880320"/>
          </a:xfrm>
          <a:prstGeom prst="rect">
            <a:avLst/>
          </a:prstGeom>
        </p:spPr>
      </p:pic>
      <p:pic>
        <p:nvPicPr>
          <p:cNvPr id="6" name="Image 5"/>
          <p:cNvPicPr>
            <a:picLocks noChangeAspect="1"/>
          </p:cNvPicPr>
          <p:nvPr/>
        </p:nvPicPr>
        <p:blipFill>
          <a:blip r:embed="rId3"/>
          <a:stretch>
            <a:fillRect/>
          </a:stretch>
        </p:blipFill>
        <p:spPr>
          <a:xfrm rot="16200000">
            <a:off x="1534224" y="3802480"/>
            <a:ext cx="2292893" cy="2986093"/>
          </a:xfrm>
          <a:prstGeom prst="rect">
            <a:avLst/>
          </a:prstGeom>
        </p:spPr>
      </p:pic>
    </p:spTree>
    <p:extLst>
      <p:ext uri="{BB962C8B-B14F-4D97-AF65-F5344CB8AC3E}">
        <p14:creationId xmlns:p14="http://schemas.microsoft.com/office/powerpoint/2010/main" val="3272342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991119"/>
            <a:ext cx="3461006" cy="4838281"/>
          </a:xfrm>
          <a:prstGeom prst="rect">
            <a:avLst/>
          </a:prstGeom>
        </p:spPr>
      </p:pic>
      <p:pic>
        <p:nvPicPr>
          <p:cNvPr id="7" name="Image 6"/>
          <p:cNvPicPr>
            <a:picLocks noChangeAspect="1"/>
          </p:cNvPicPr>
          <p:nvPr/>
        </p:nvPicPr>
        <p:blipFill>
          <a:blip r:embed="rId3"/>
          <a:stretch>
            <a:fillRect/>
          </a:stretch>
        </p:blipFill>
        <p:spPr>
          <a:xfrm>
            <a:off x="4355976" y="2153638"/>
            <a:ext cx="3891356" cy="1694029"/>
          </a:xfrm>
          <a:prstGeom prst="rect">
            <a:avLst/>
          </a:prstGeom>
        </p:spPr>
      </p:pic>
      <p:sp>
        <p:nvSpPr>
          <p:cNvPr id="9" name="ZoneTexte 8"/>
          <p:cNvSpPr txBox="1"/>
          <p:nvPr/>
        </p:nvSpPr>
        <p:spPr>
          <a:xfrm>
            <a:off x="4355976" y="4509120"/>
            <a:ext cx="3960440" cy="1055674"/>
          </a:xfrm>
          <a:prstGeom prst="rect">
            <a:avLst/>
          </a:prstGeom>
          <a:noFill/>
        </p:spPr>
        <p:txBody>
          <a:bodyPr wrap="square" rtlCol="0">
            <a:spAutoFit/>
          </a:bodyPr>
          <a:lstStyle/>
          <a:p>
            <a:pPr lvl="0" algn="just" defTabSz="457200">
              <a:spcBef>
                <a:spcPct val="20000"/>
              </a:spcBef>
              <a:spcAft>
                <a:spcPts val="600"/>
              </a:spcAft>
              <a:buClr>
                <a:srgbClr val="AC66BB"/>
              </a:buClr>
              <a:buSzPct val="92000"/>
            </a:pPr>
            <a:r>
              <a:rPr lang="fr-FR" dirty="0">
                <a:solidFill>
                  <a:schemeClr val="tx1">
                    <a:lumMod val="65000"/>
                    <a:lumOff val="35000"/>
                  </a:schemeClr>
                </a:solidFill>
                <a:latin typeface="Calibri Light" panose="020F0302020204030204" pitchFamily="34" charset="0"/>
                <a:cs typeface="Calibri Light" panose="020F0302020204030204" pitchFamily="34" charset="0"/>
              </a:rPr>
              <a:t>Scores déficitaires en précision et en vitesse</a:t>
            </a:r>
          </a:p>
          <a:p>
            <a:pPr marL="306000" lvl="0" indent="-306000" algn="just" defTabSz="457200">
              <a:spcBef>
                <a:spcPct val="20000"/>
              </a:spcBef>
              <a:spcAft>
                <a:spcPts val="600"/>
              </a:spcAft>
              <a:buClr>
                <a:srgbClr val="AC66BB"/>
              </a:buClr>
              <a:buSzPct val="92000"/>
              <a:buFont typeface="Wingdings 2" panose="05020102010507070707" pitchFamily="18" charset="2"/>
              <a:buChar char=""/>
            </a:pPr>
            <a:endParaRPr lang="fr-FR" dirty="0">
              <a:solidFill>
                <a:srgbClr val="B13F9A"/>
              </a:solidFill>
            </a:endParaRPr>
          </a:p>
        </p:txBody>
      </p:sp>
    </p:spTree>
    <p:extLst>
      <p:ext uri="{BB962C8B-B14F-4D97-AF65-F5344CB8AC3E}">
        <p14:creationId xmlns:p14="http://schemas.microsoft.com/office/powerpoint/2010/main" val="4137516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Conclusions</a:t>
            </a:r>
          </a:p>
        </p:txBody>
      </p:sp>
      <p:sp>
        <p:nvSpPr>
          <p:cNvPr id="3" name="Espace réservé du contenu 2"/>
          <p:cNvSpPr>
            <a:spLocks noGrp="1"/>
          </p:cNvSpPr>
          <p:nvPr>
            <p:ph idx="1"/>
          </p:nvPr>
        </p:nvSpPr>
        <p:spPr>
          <a:xfrm>
            <a:off x="435894" y="1988840"/>
            <a:ext cx="8272211" cy="4488863"/>
          </a:xfrm>
        </p:spPr>
        <p:txBody>
          <a:bodyPr>
            <a:noAutofit/>
          </a:bodyPr>
          <a:lstStyle/>
          <a:p>
            <a:pPr marL="0" indent="0" algn="just">
              <a:buNone/>
            </a:pPr>
            <a:r>
              <a:rPr lang="fr-FR" u="sng" dirty="0">
                <a:solidFill>
                  <a:schemeClr val="tx1">
                    <a:lumMod val="65000"/>
                    <a:lumOff val="35000"/>
                  </a:schemeClr>
                </a:solidFill>
                <a:latin typeface="Calibri Light" panose="020F0302020204030204" pitchFamily="34" charset="0"/>
                <a:cs typeface="Calibri Light" panose="020F0302020204030204" pitchFamily="34" charset="0"/>
              </a:rPr>
              <a:t>Points forts </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Domaines visuo-spatiaux et visuo-constructifs </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Compétences en raisonnement fluide</a:t>
            </a:r>
          </a:p>
          <a:p>
            <a:pPr marL="0" indent="0" algn="just">
              <a:buNone/>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just">
              <a:buNone/>
            </a:pPr>
            <a:r>
              <a:rPr lang="fr-FR" u="sng" dirty="0">
                <a:solidFill>
                  <a:schemeClr val="tx1">
                    <a:lumMod val="65000"/>
                    <a:lumOff val="35000"/>
                  </a:schemeClr>
                </a:solidFill>
                <a:latin typeface="Calibri Light" panose="020F0302020204030204" pitchFamily="34" charset="0"/>
                <a:cs typeface="Calibri Light" panose="020F0302020204030204" pitchFamily="34" charset="0"/>
              </a:rPr>
              <a:t>Points faibles </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Les capacités en langage oral et écrit (lecture)</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La mémoire auditivo-verbale</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La planification</a:t>
            </a:r>
          </a:p>
          <a:p>
            <a:pPr marL="0" indent="0" algn="just">
              <a:buNone/>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just">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Chez une enfant qui possède une faible estime d’elle-même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Orientation</a:t>
            </a:r>
          </a:p>
        </p:txBody>
      </p:sp>
      <p:sp>
        <p:nvSpPr>
          <p:cNvPr id="3" name="Espace réservé du contenu 2"/>
          <p:cNvSpPr>
            <a:spLocks noGrp="1"/>
          </p:cNvSpPr>
          <p:nvPr>
            <p:ph idx="1"/>
          </p:nvPr>
        </p:nvSpPr>
        <p:spPr>
          <a:xfrm>
            <a:off x="435895" y="2180497"/>
            <a:ext cx="8272211" cy="4128823"/>
          </a:xfrm>
        </p:spPr>
        <p:txBody>
          <a:bodyPr>
            <a:noAutofit/>
          </a:bodyPr>
          <a:lstStyle/>
          <a:p>
            <a:pPr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Orienter vers un bilan orthophonique qui se prolongera probablement sur une prise en charge </a:t>
            </a:r>
          </a:p>
          <a:p>
            <a:pPr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Proposer une liste d’aménagements pédagogiques pour l’école et donner des conseils aux parents</a:t>
            </a:r>
          </a:p>
          <a:p>
            <a:pPr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Importance de la compréhension de ses difficultés par l’enfant</a:t>
            </a:r>
          </a:p>
          <a:p>
            <a:pPr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Mise en avant des points forts et valorisation de ceux-ci</a:t>
            </a:r>
          </a:p>
          <a:p>
            <a:pPr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Importance de la déresponsabilisation de l’enfant ET de ses parents concernant l’origine du trouble</a:t>
            </a:r>
          </a:p>
        </p:txBody>
      </p:sp>
    </p:spTree>
    <p:extLst>
      <p:ext uri="{BB962C8B-B14F-4D97-AF65-F5344CB8AC3E}">
        <p14:creationId xmlns:p14="http://schemas.microsoft.com/office/powerpoint/2010/main" val="894157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autres bilans réalisés</a:t>
            </a:r>
          </a:p>
        </p:txBody>
      </p:sp>
      <p:sp>
        <p:nvSpPr>
          <p:cNvPr id="3" name="Espace réservé du contenu 2"/>
          <p:cNvSpPr>
            <a:spLocks noGrp="1"/>
          </p:cNvSpPr>
          <p:nvPr>
            <p:ph idx="1"/>
          </p:nvPr>
        </p:nvSpPr>
        <p:spPr>
          <a:xfrm>
            <a:off x="435895" y="2180497"/>
            <a:ext cx="8272211" cy="4056815"/>
          </a:xfrm>
        </p:spPr>
        <p:txBody>
          <a:bodyPr>
            <a:normAutofit/>
          </a:bodyPr>
          <a:lstStyle/>
          <a:p>
            <a:pPr marL="0" indent="0">
              <a:buClr>
                <a:schemeClr val="bg2">
                  <a:lumMod val="50000"/>
                </a:schemeClr>
              </a:buClr>
              <a:buNone/>
            </a:pPr>
            <a:r>
              <a:rPr lang="fr-FR" sz="2000" b="1" dirty="0">
                <a:solidFill>
                  <a:schemeClr val="tx1">
                    <a:lumMod val="65000"/>
                    <a:lumOff val="35000"/>
                  </a:schemeClr>
                </a:solidFill>
                <a:latin typeface="Calibri Light" panose="020F0302020204030204" pitchFamily="34" charset="0"/>
                <a:cs typeface="Calibri Light" panose="020F0302020204030204" pitchFamily="34" charset="0"/>
              </a:rPr>
              <a:t>Bilan orthophonique : EVIP, ECOSSE, EVALEO et NEEL</a:t>
            </a:r>
          </a:p>
          <a:p>
            <a:pPr marL="0" indent="0">
              <a:buClr>
                <a:schemeClr val="bg2">
                  <a:lumMod val="50000"/>
                </a:schemeClr>
              </a:buClr>
              <a:buNone/>
            </a:pPr>
            <a:endParaRPr lang="fr-FR" sz="2000" b="1"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buClr>
                <a:schemeClr val="bg2">
                  <a:lumMod val="50000"/>
                </a:schemeClr>
              </a:buClr>
              <a:buNone/>
            </a:pPr>
            <a:r>
              <a:rPr lang="fr-FR" u="sng" dirty="0">
                <a:solidFill>
                  <a:schemeClr val="tx1">
                    <a:lumMod val="65000"/>
                    <a:lumOff val="35000"/>
                  </a:schemeClr>
                </a:solidFill>
                <a:latin typeface="Calibri Light" panose="020F0302020204030204" pitchFamily="34" charset="0"/>
                <a:cs typeface="Calibri Light" panose="020F0302020204030204" pitchFamily="34" charset="0"/>
              </a:rPr>
              <a:t>Langage oral</a:t>
            </a:r>
          </a:p>
          <a:p>
            <a:pPr lvl="1">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Dénomination rapide norme</a:t>
            </a:r>
          </a:p>
          <a:p>
            <a:pPr lvl="1">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Faibles conscience phonologique</a:t>
            </a:r>
          </a:p>
          <a:p>
            <a:pPr lvl="1">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Performances syntaxiques dans la norme </a:t>
            </a:r>
          </a:p>
          <a:p>
            <a:pPr lvl="1">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Capacités de compréhension orale davantage préservée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autres bilans réalisés</a:t>
            </a:r>
          </a:p>
        </p:txBody>
      </p:sp>
      <p:sp>
        <p:nvSpPr>
          <p:cNvPr id="3" name="Espace réservé du contenu 2"/>
          <p:cNvSpPr>
            <a:spLocks noGrp="1"/>
          </p:cNvSpPr>
          <p:nvPr>
            <p:ph idx="1"/>
          </p:nvPr>
        </p:nvSpPr>
        <p:spPr/>
        <p:txBody>
          <a:bodyPr>
            <a:normAutofit/>
          </a:bodyPr>
          <a:lstStyle/>
          <a:p>
            <a:pPr marL="0" indent="0">
              <a:buClr>
                <a:schemeClr val="bg2">
                  <a:lumMod val="50000"/>
                </a:schemeClr>
              </a:buClr>
              <a:buNone/>
            </a:pPr>
            <a:r>
              <a:rPr lang="fr-FR" sz="2000" b="1" dirty="0">
                <a:solidFill>
                  <a:schemeClr val="tx1">
                    <a:lumMod val="65000"/>
                    <a:lumOff val="35000"/>
                  </a:schemeClr>
                </a:solidFill>
                <a:latin typeface="Calibri Light" panose="020F0302020204030204" pitchFamily="34" charset="0"/>
                <a:cs typeface="Calibri Light" panose="020F0302020204030204" pitchFamily="34" charset="0"/>
              </a:rPr>
              <a:t>Bilan orthophonique : EVIP, ECOSSE, EVALEO et NEEL</a:t>
            </a:r>
          </a:p>
          <a:p>
            <a:pPr marL="0" indent="0">
              <a:buClr>
                <a:schemeClr val="bg2">
                  <a:lumMod val="50000"/>
                </a:schemeClr>
              </a:buClr>
              <a:buNone/>
            </a:pPr>
            <a:endParaRPr lang="fr-FR" sz="2000" b="1"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buClr>
                <a:schemeClr val="bg2">
                  <a:lumMod val="50000"/>
                </a:schemeClr>
              </a:buClr>
              <a:buNone/>
            </a:pPr>
            <a:r>
              <a:rPr lang="fr-FR" u="sng" dirty="0">
                <a:solidFill>
                  <a:schemeClr val="tx1">
                    <a:lumMod val="65000"/>
                    <a:lumOff val="35000"/>
                  </a:schemeClr>
                </a:solidFill>
                <a:latin typeface="Calibri Light" panose="020F0302020204030204" pitchFamily="34" charset="0"/>
                <a:cs typeface="Calibri Light" panose="020F0302020204030204" pitchFamily="34" charset="0"/>
              </a:rPr>
              <a:t>Langage écrit</a:t>
            </a:r>
          </a:p>
          <a:p>
            <a:pPr lvl="1">
              <a:buClr>
                <a:schemeClr val="bg2">
                  <a:lumMod val="50000"/>
                </a:schemeClr>
              </a:buClr>
              <a:buFont typeface="Wingdings" panose="05000000000000000000" pitchFamily="2" charset="2"/>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Performances déficitaires aux épreuves de </a:t>
            </a:r>
            <a:r>
              <a:rPr lang="fr-FR" dirty="0" err="1">
                <a:solidFill>
                  <a:schemeClr val="tx1">
                    <a:lumMod val="65000"/>
                    <a:lumOff val="35000"/>
                  </a:schemeClr>
                </a:solidFill>
                <a:latin typeface="Calibri Light" panose="020F0302020204030204" pitchFamily="34" charset="0"/>
                <a:cs typeface="Calibri Light" panose="020F0302020204030204" pitchFamily="34" charset="0"/>
              </a:rPr>
              <a:t>leximétrie</a:t>
            </a:r>
            <a:r>
              <a:rPr lang="fr-FR" dirty="0">
                <a:solidFill>
                  <a:schemeClr val="tx1">
                    <a:lumMod val="65000"/>
                    <a:lumOff val="35000"/>
                  </a:schemeClr>
                </a:solidFill>
                <a:latin typeface="Calibri Light" panose="020F0302020204030204" pitchFamily="34" charset="0"/>
                <a:cs typeface="Calibri Light" panose="020F0302020204030204" pitchFamily="34" charset="0"/>
              </a:rPr>
              <a:t>: lecture de syllabes, mots ou phrases  pour la précision et la vitesse </a:t>
            </a:r>
            <a:r>
              <a:rPr lang="fr-FR" i="1" dirty="0">
                <a:solidFill>
                  <a:schemeClr val="tx1">
                    <a:lumMod val="65000"/>
                    <a:lumOff val="35000"/>
                  </a:schemeClr>
                </a:solidFill>
                <a:latin typeface="Calibri Light" panose="020F0302020204030204" pitchFamily="34" charset="0"/>
                <a:cs typeface="Calibri Light" panose="020F0302020204030204" pitchFamily="34" charset="0"/>
              </a:rPr>
              <a:t> (EVAL2M )</a:t>
            </a:r>
          </a:p>
          <a:p>
            <a:pPr lvl="1">
              <a:buClr>
                <a:schemeClr val="bg2">
                  <a:lumMod val="50000"/>
                </a:schemeClr>
              </a:buClr>
              <a:buFont typeface="Wingdings" panose="05000000000000000000" pitchFamily="2" charset="2"/>
              <a:buChar char="§"/>
            </a:pPr>
            <a:r>
              <a:rPr lang="fr-FR" dirty="0">
                <a:solidFill>
                  <a:schemeClr val="tx1">
                    <a:lumMod val="65000"/>
                    <a:lumOff val="35000"/>
                  </a:schemeClr>
                </a:solidFill>
                <a:latin typeface="Calibri Light" panose="020F0302020204030204" pitchFamily="34" charset="0"/>
                <a:cs typeface="Calibri Light" panose="020F0302020204030204" pitchFamily="34" charset="0"/>
              </a:rPr>
              <a:t>Correspondance graphie-phonémique est pathologique, scores inférieurs au centile 10</a:t>
            </a:r>
          </a:p>
        </p:txBody>
      </p:sp>
    </p:spTree>
    <p:extLst>
      <p:ext uri="{BB962C8B-B14F-4D97-AF65-F5344CB8AC3E}">
        <p14:creationId xmlns:p14="http://schemas.microsoft.com/office/powerpoint/2010/main" val="1568301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autres bilans réalisés</a:t>
            </a:r>
          </a:p>
        </p:txBody>
      </p:sp>
      <p:sp>
        <p:nvSpPr>
          <p:cNvPr id="3" name="Espace réservé du contenu 2"/>
          <p:cNvSpPr>
            <a:spLocks noGrp="1"/>
          </p:cNvSpPr>
          <p:nvPr>
            <p:ph idx="1"/>
          </p:nvPr>
        </p:nvSpPr>
        <p:spPr/>
        <p:txBody>
          <a:bodyPr>
            <a:normAutofit/>
          </a:bodyPr>
          <a:lstStyle/>
          <a:p>
            <a:pPr marL="0" indent="0" algn="just">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Conclusion du bilan orthophonique : </a:t>
            </a:r>
            <a:r>
              <a:rPr lang="fr-FR" dirty="0">
                <a:solidFill>
                  <a:schemeClr val="tx1">
                    <a:lumMod val="65000"/>
                    <a:lumOff val="35000"/>
                  </a:schemeClr>
                </a:solidFill>
                <a:latin typeface="Calibri Light" panose="020F0302020204030204" pitchFamily="34" charset="0"/>
                <a:cs typeface="Calibri Light" panose="020F0302020204030204" pitchFamily="34" charset="0"/>
              </a:rPr>
              <a:t>trouble spécifique du langage écrit avec déficit de la lecture et déficit de l’expression écrite </a:t>
            </a:r>
          </a:p>
          <a:p>
            <a:pPr marL="0" indent="0">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Nécessité d’un suivi orthophonique</a:t>
            </a:r>
          </a:p>
        </p:txBody>
      </p:sp>
    </p:spTree>
    <p:extLst>
      <p:ext uri="{BB962C8B-B14F-4D97-AF65-F5344CB8AC3E}">
        <p14:creationId xmlns:p14="http://schemas.microsoft.com/office/powerpoint/2010/main" val="3007963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Orientation</a:t>
            </a:r>
          </a:p>
        </p:txBody>
      </p:sp>
      <p:sp>
        <p:nvSpPr>
          <p:cNvPr id="3" name="Espace réservé du contenu 2"/>
          <p:cNvSpPr>
            <a:spLocks noGrp="1"/>
          </p:cNvSpPr>
          <p:nvPr>
            <p:ph idx="1"/>
          </p:nvPr>
        </p:nvSpPr>
        <p:spPr>
          <a:xfrm>
            <a:off x="435895" y="2180497"/>
            <a:ext cx="8272211" cy="4056815"/>
          </a:xfrm>
        </p:spPr>
        <p:txBody>
          <a:bodyPr>
            <a:noAutofit/>
          </a:bodyPr>
          <a:lstStyle/>
          <a:p>
            <a:pPr marL="0" indent="0" algn="ctr">
              <a:buNone/>
            </a:pPr>
            <a:r>
              <a:rPr lang="fr-FR" sz="2400" dirty="0">
                <a:solidFill>
                  <a:schemeClr val="tx1">
                    <a:lumMod val="65000"/>
                    <a:lumOff val="35000"/>
                  </a:schemeClr>
                </a:solidFill>
                <a:latin typeface="Calibri Light" panose="020F0302020204030204" pitchFamily="34" charset="0"/>
                <a:cs typeface="Calibri Light" panose="020F0302020204030204" pitchFamily="34" charset="0"/>
              </a:rPr>
              <a:t>Que proposez vous comme orientation ou aménagements pour cette enfant ?</a:t>
            </a:r>
          </a:p>
        </p:txBody>
      </p:sp>
    </p:spTree>
    <p:extLst>
      <p:ext uri="{BB962C8B-B14F-4D97-AF65-F5344CB8AC3E}">
        <p14:creationId xmlns:p14="http://schemas.microsoft.com/office/powerpoint/2010/main" val="4293550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aménagements pédagogiques</a:t>
            </a:r>
          </a:p>
        </p:txBody>
      </p:sp>
      <p:sp>
        <p:nvSpPr>
          <p:cNvPr id="3" name="Espace réservé du contenu 2"/>
          <p:cNvSpPr>
            <a:spLocks noGrp="1"/>
          </p:cNvSpPr>
          <p:nvPr>
            <p:ph idx="1"/>
          </p:nvPr>
        </p:nvSpPr>
        <p:spPr>
          <a:xfrm>
            <a:off x="435895" y="1916833"/>
            <a:ext cx="8272211" cy="4680520"/>
          </a:xfrm>
        </p:spPr>
        <p:txBody>
          <a:bodyPr>
            <a:normAutofit/>
          </a:bodyPr>
          <a:lstStyle/>
          <a:p>
            <a:pPr marL="0" lvl="0" indent="0" algn="just">
              <a:buClr>
                <a:schemeClr val="bg2">
                  <a:lumMod val="50000"/>
                </a:schemeClr>
              </a:buClr>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Adaptations d’ordre général </a:t>
            </a:r>
            <a:endParaRPr lang="fr-FR" sz="20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Valoriser les réussites même modestes</a:t>
            </a:r>
            <a:endParaRPr lang="fr-FR" sz="18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Proposer à l’enfant d’être tuteur dans les domaines où il se débrouille bien afin de l’aider à prendre confiance en lui</a:t>
            </a:r>
            <a:endParaRPr lang="fr-FR" sz="20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Donner, autant que possible, des consignes brèves</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Eviter les situations de double tâche</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Donner la possibilité de se servir de la calculette ou de sous-main avec les tables de multiplication, les conjugaisons…</a:t>
            </a:r>
          </a:p>
          <a:p>
            <a:pPr algn="just">
              <a:buClr>
                <a:schemeClr val="bg2">
                  <a:lumMod val="50000"/>
                </a:schemeClr>
              </a:buClr>
            </a:pPr>
            <a:endParaRPr lang="fr-FR" sz="2000" dirty="0">
              <a:solidFill>
                <a:schemeClr val="tx1">
                  <a:lumMod val="65000"/>
                  <a:lumOff val="35000"/>
                </a:schemeClr>
              </a:solidFill>
              <a:latin typeface="Calibri Light" panose="020F0302020204030204" pitchFamily="34" charset="0"/>
              <a:cs typeface="Calibri Light" panose="020F0302020204030204" pitchFamily="34" charset="0"/>
            </a:endParaRPr>
          </a:p>
          <a:p>
            <a:pPr marL="0" lvl="0" indent="0" algn="just">
              <a:buClr>
                <a:schemeClr val="bg2">
                  <a:lumMod val="50000"/>
                </a:schemeClr>
              </a:buClr>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Ecriture </a:t>
            </a:r>
            <a:endParaRPr lang="fr-FR" sz="20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Alléger l’écrit et au besoin fournir des photocopies des leçons</a:t>
            </a:r>
            <a:endParaRPr lang="fr-FR" sz="18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Ne pas sanctionner l’écriture et les ratures, témoins d’hésitations et d’efforts.</a:t>
            </a:r>
            <a:endParaRPr lang="fr-FR" sz="20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63203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Critères diagnostic du dsm-v</a:t>
            </a:r>
            <a:endParaRPr lang="fr-FR" dirty="0"/>
          </a:p>
        </p:txBody>
      </p:sp>
      <p:sp>
        <p:nvSpPr>
          <p:cNvPr id="3" name="Espace réservé du contenu 2"/>
          <p:cNvSpPr>
            <a:spLocks noGrp="1"/>
          </p:cNvSpPr>
          <p:nvPr>
            <p:ph idx="1"/>
          </p:nvPr>
        </p:nvSpPr>
        <p:spPr>
          <a:xfrm>
            <a:off x="323528" y="1916832"/>
            <a:ext cx="8496944" cy="4896544"/>
          </a:xfrm>
        </p:spPr>
        <p:txBody>
          <a:bodyPr>
            <a:noAutofit/>
          </a:bodyPr>
          <a:lstStyle/>
          <a:p>
            <a:pPr marL="0" indent="0" algn="just">
              <a:buNone/>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Cela </a:t>
            </a:r>
            <a:r>
              <a:rPr lang="fr-FR" sz="1600" b="1" dirty="0">
                <a:solidFill>
                  <a:schemeClr val="tx1">
                    <a:lumMod val="65000"/>
                    <a:lumOff val="35000"/>
                  </a:schemeClr>
                </a:solidFill>
                <a:latin typeface="Calibri Light" panose="020F0302020204030204" pitchFamily="34" charset="0"/>
                <a:cs typeface="Calibri Light" panose="020F0302020204030204" pitchFamily="34" charset="0"/>
              </a:rPr>
              <a:t>interfère de manière significative </a:t>
            </a: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avec les performances scolaires, universitaires ou avec les activités de la vie courante, comme le confirment des tests standardisés administrés individuellement ainsi qu'une évaluation clinique complète. Pour des individus de 17 ans et plus, des antécédents avérés peuvent se substituer à une évaluation standardisée.</a:t>
            </a:r>
          </a:p>
          <a:p>
            <a:pPr marL="0" indent="0" algn="just">
              <a:buNone/>
            </a:pPr>
            <a:endParaRPr lang="fr-FR" sz="700"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just">
              <a:buNone/>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3) Les difficultés d'apprentissages </a:t>
            </a:r>
            <a:r>
              <a:rPr lang="fr-FR" sz="1600" b="1" dirty="0">
                <a:solidFill>
                  <a:schemeClr val="tx1">
                    <a:lumMod val="65000"/>
                    <a:lumOff val="35000"/>
                  </a:schemeClr>
                </a:solidFill>
                <a:latin typeface="Calibri Light" panose="020F0302020204030204" pitchFamily="34" charset="0"/>
                <a:cs typeface="Calibri Light" panose="020F0302020204030204" pitchFamily="34" charset="0"/>
              </a:rPr>
              <a:t>débutent au cours de la scolarité </a:t>
            </a: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mais peuvent ne pas se manifester entièrement tant que les demandes concernant ces compétences scolaires ou universitaires altérées ne dépassent pas les capacités limitées du sujet.</a:t>
            </a:r>
          </a:p>
          <a:p>
            <a:pPr marL="0" indent="0" algn="just">
              <a:buNone/>
            </a:pPr>
            <a:endParaRPr lang="fr-FR" sz="700"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just">
              <a:buNone/>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4) Les difficultés ne sont </a:t>
            </a:r>
            <a:r>
              <a:rPr lang="fr-FR" sz="1600" b="1" dirty="0">
                <a:solidFill>
                  <a:schemeClr val="tx1">
                    <a:lumMod val="65000"/>
                    <a:lumOff val="35000"/>
                  </a:schemeClr>
                </a:solidFill>
                <a:latin typeface="Calibri Light" panose="020F0302020204030204" pitchFamily="34" charset="0"/>
                <a:cs typeface="Calibri Light" panose="020F0302020204030204" pitchFamily="34" charset="0"/>
              </a:rPr>
              <a:t>pas mieux expliquées </a:t>
            </a: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par un handicap intellectuel, des troubles non corrigés de l'acuité visuelle ou auditive, d'autres troubles neurologiques ou mentaux, une adversité psychosociale, un manque de maîtrise de la langue de l'enseignement scolaire ou universitaire ou un enseignement pédagogique inadéquat.</a:t>
            </a:r>
          </a:p>
        </p:txBody>
      </p:sp>
    </p:spTree>
    <p:extLst>
      <p:ext uri="{BB962C8B-B14F-4D97-AF65-F5344CB8AC3E}">
        <p14:creationId xmlns:p14="http://schemas.microsoft.com/office/powerpoint/2010/main" val="2394147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aménagements pédagogiques</a:t>
            </a:r>
          </a:p>
        </p:txBody>
      </p:sp>
      <p:sp>
        <p:nvSpPr>
          <p:cNvPr id="3" name="Espace réservé du contenu 2"/>
          <p:cNvSpPr>
            <a:spLocks noGrp="1"/>
          </p:cNvSpPr>
          <p:nvPr>
            <p:ph idx="1"/>
          </p:nvPr>
        </p:nvSpPr>
        <p:spPr>
          <a:xfrm>
            <a:off x="435895" y="1916832"/>
            <a:ext cx="8272211" cy="4824535"/>
          </a:xfrm>
        </p:spPr>
        <p:txBody>
          <a:bodyPr>
            <a:normAutofit/>
          </a:bodyPr>
          <a:lstStyle/>
          <a:p>
            <a:pPr marL="0" indent="0" algn="just">
              <a:buClr>
                <a:schemeClr val="bg2">
                  <a:lumMod val="50000"/>
                </a:schemeClr>
              </a:buClr>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Lecture </a:t>
            </a:r>
            <a:endParaRPr lang="fr-FR" sz="20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Oraliser les consignes ou les énoncés des problèmes mais les laisser à disposition avec les mots clés surlignés pour que l’enfant puisse y revenir aussi souvent qu’il en a besoin. </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Ne pas obliger la lecture à voix haute.</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Autoriser la lecture à voix chuchotée</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Vérifier la compréhension des textes lus seul</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Pour faciliter la lecture et donc la compréhension, donner des textes biens aérés, clairs (police Times ou Arial, taille 14, interligne 1.5, texte justifié, sans italique), pas trop illustrés</a:t>
            </a:r>
          </a:p>
          <a:p>
            <a:pPr lvl="1" algn="just">
              <a:buClr>
                <a:schemeClr val="bg2">
                  <a:lumMod val="50000"/>
                </a:schemeClr>
              </a:buClr>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marL="0" lvl="0" indent="0" algn="just">
              <a:buClr>
                <a:schemeClr val="bg2">
                  <a:lumMod val="50000"/>
                </a:schemeClr>
              </a:buClr>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Orthographe </a:t>
            </a:r>
            <a:endParaRPr lang="fr-FR" sz="20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Lors de l’apprentissage de l’orthographe favoriser un double encodage verbal et visuel</a:t>
            </a:r>
            <a:endParaRPr lang="fr-FR" sz="18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Ne pas pénaliser l’orthographe dans les travaux autres que les dictées et adopter pour les dictées une notation plus positive. Exemple : dans la dictée, 20 mots sont choisis, 10 sont bons donc 10/20.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aménagements pédagogiques</a:t>
            </a:r>
          </a:p>
        </p:txBody>
      </p:sp>
      <p:sp>
        <p:nvSpPr>
          <p:cNvPr id="3" name="Espace réservé du contenu 2"/>
          <p:cNvSpPr>
            <a:spLocks noGrp="1"/>
          </p:cNvSpPr>
          <p:nvPr>
            <p:ph idx="1"/>
          </p:nvPr>
        </p:nvSpPr>
        <p:spPr>
          <a:xfrm>
            <a:off x="435895" y="1988840"/>
            <a:ext cx="8272211" cy="4320480"/>
          </a:xfrm>
        </p:spPr>
        <p:txBody>
          <a:bodyPr>
            <a:noAutofit/>
          </a:bodyPr>
          <a:lstStyle/>
          <a:p>
            <a:pPr lvl="0" algn="just">
              <a:buClr>
                <a:schemeClr val="bg2">
                  <a:lumMod val="50000"/>
                </a:schemeClr>
              </a:buClr>
            </a:pPr>
            <a:endParaRPr lang="fr-FR" b="1" dirty="0">
              <a:solidFill>
                <a:schemeClr val="tx1">
                  <a:lumMod val="65000"/>
                  <a:lumOff val="35000"/>
                </a:schemeClr>
              </a:solidFill>
              <a:latin typeface="Calibri Light" panose="020F0302020204030204" pitchFamily="34" charset="0"/>
              <a:cs typeface="Calibri Light" panose="020F0302020204030204" pitchFamily="34" charset="0"/>
            </a:endParaRPr>
          </a:p>
          <a:p>
            <a:pPr marL="0" lvl="0" indent="0" algn="just">
              <a:buClr>
                <a:schemeClr val="bg2">
                  <a:lumMod val="50000"/>
                </a:schemeClr>
              </a:buClr>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Evaluations </a:t>
            </a:r>
            <a:endParaRPr lang="fr-FR" sz="20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Interroger à l’oral le plus souvent possible </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Lors des interrogations écrites, favoriser les textes à trous ou les QCM</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Réduire le nombre de questions</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Laisser plus de temps</a:t>
            </a:r>
          </a:p>
          <a:p>
            <a:pPr lvl="0" algn="just">
              <a:buClr>
                <a:schemeClr val="bg2">
                  <a:lumMod val="50000"/>
                </a:schemeClr>
              </a:buClr>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65197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aménagements pédagogiques</a:t>
            </a:r>
          </a:p>
        </p:txBody>
      </p:sp>
      <p:sp>
        <p:nvSpPr>
          <p:cNvPr id="3" name="Espace réservé du contenu 2"/>
          <p:cNvSpPr>
            <a:spLocks noGrp="1"/>
          </p:cNvSpPr>
          <p:nvPr>
            <p:ph idx="1"/>
          </p:nvPr>
        </p:nvSpPr>
        <p:spPr>
          <a:xfrm>
            <a:off x="435895" y="1988840"/>
            <a:ext cx="8272211" cy="4680520"/>
          </a:xfrm>
        </p:spPr>
        <p:txBody>
          <a:bodyPr>
            <a:noAutofit/>
          </a:bodyPr>
          <a:lstStyle/>
          <a:p>
            <a:pPr marL="0" lvl="0" indent="0" algn="just">
              <a:buClr>
                <a:schemeClr val="bg2">
                  <a:lumMod val="50000"/>
                </a:schemeClr>
              </a:buClr>
              <a:buNone/>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Devoirs </a:t>
            </a:r>
            <a:endParaRPr lang="fr-FR" sz="20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Adapter le nombre de devoirs à la maison</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Laisser l’enfant lire lorsqu’il s’agit d’un exercice de lecture mais lire pour lui lorsqu’il s’agit d’énoncés de problèmes de mathématique ou de leçons à apprendre. </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Laisser l’enfant écrire lorsqu’il s’agit d’apprendre l’orthographe des mots mais écrire pour lui lorsqu’on lui demande une production de texte </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Enregistrer les leçons sur dictaphone pour que l’enfant puisse les réécouter de nombreuses fois afin de faciliter leur mémorisation. </a:t>
            </a:r>
          </a:p>
          <a:p>
            <a:pPr lvl="1"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Livre audios</a:t>
            </a:r>
          </a:p>
          <a:p>
            <a:pPr lvl="0" algn="just">
              <a:buClr>
                <a:schemeClr val="bg2">
                  <a:lumMod val="50000"/>
                </a:schemeClr>
              </a:buClr>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78184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Bibliographie</a:t>
            </a:r>
          </a:p>
        </p:txBody>
      </p:sp>
      <p:sp>
        <p:nvSpPr>
          <p:cNvPr id="3" name="Espace réservé du contenu 2"/>
          <p:cNvSpPr>
            <a:spLocks noGrp="1"/>
          </p:cNvSpPr>
          <p:nvPr>
            <p:ph idx="1"/>
          </p:nvPr>
        </p:nvSpPr>
        <p:spPr>
          <a:xfrm>
            <a:off x="435895" y="1988840"/>
            <a:ext cx="8272211" cy="4680520"/>
          </a:xfrm>
        </p:spPr>
        <p:txBody>
          <a:bodyPr>
            <a:noAutofit/>
          </a:bodyPr>
          <a:lstStyle/>
          <a:p>
            <a:pPr lvl="0" algn="just">
              <a:buClr>
                <a:schemeClr val="bg2">
                  <a:lumMod val="50000"/>
                </a:schemeClr>
              </a:buClr>
            </a:pPr>
            <a:r>
              <a:rPr lang="fr-FR" sz="1600" dirty="0" err="1">
                <a:solidFill>
                  <a:schemeClr val="tx1">
                    <a:lumMod val="65000"/>
                    <a:lumOff val="35000"/>
                  </a:schemeClr>
                </a:solidFill>
                <a:latin typeface="Calibri Light" panose="020F0302020204030204" pitchFamily="34" charset="0"/>
                <a:cs typeface="Calibri Light" panose="020F0302020204030204" pitchFamily="34" charset="0"/>
              </a:rPr>
              <a:t>Huau</a:t>
            </a: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 A., Jover, M., </a:t>
            </a:r>
            <a:r>
              <a:rPr lang="fr-FR" sz="1600" dirty="0" err="1">
                <a:solidFill>
                  <a:schemeClr val="tx1">
                    <a:lumMod val="65000"/>
                    <a:lumOff val="35000"/>
                  </a:schemeClr>
                </a:solidFill>
                <a:latin typeface="Calibri Light" panose="020F0302020204030204" pitchFamily="34" charset="0"/>
                <a:cs typeface="Calibri Light" panose="020F0302020204030204" pitchFamily="34" charset="0"/>
              </a:rPr>
              <a:t>Roussey</a:t>
            </a: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 J-V. (2017). Difficultés associées et scolarisation des enfants dyslexiques. La nouvelle revue de l’adaptation et de la scolarisation, Éd. de l’INSHEA, pp.168- 181. </a:t>
            </a:r>
          </a:p>
          <a:p>
            <a:pPr lvl="0" algn="just">
              <a:buClr>
                <a:schemeClr val="bg2">
                  <a:lumMod val="50000"/>
                </a:schemeClr>
              </a:buClr>
            </a:pPr>
            <a:r>
              <a:rPr lang="fr-FR" sz="1600" dirty="0" err="1">
                <a:solidFill>
                  <a:schemeClr val="tx1">
                    <a:lumMod val="65000"/>
                    <a:lumOff val="35000"/>
                  </a:schemeClr>
                </a:solidFill>
                <a:latin typeface="Calibri Light" panose="020F0302020204030204" pitchFamily="34" charset="0"/>
                <a:cs typeface="Calibri Light" panose="020F0302020204030204" pitchFamily="34" charset="0"/>
              </a:rPr>
              <a:t>Lafay</a:t>
            </a: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 A., St-Pierre, M. C., &amp; </a:t>
            </a:r>
            <a:r>
              <a:rPr lang="fr-FR" sz="1600" dirty="0" err="1">
                <a:solidFill>
                  <a:schemeClr val="tx1">
                    <a:lumMod val="65000"/>
                    <a:lumOff val="35000"/>
                  </a:schemeClr>
                </a:solidFill>
                <a:latin typeface="Calibri Light" panose="020F0302020204030204" pitchFamily="34" charset="0"/>
                <a:cs typeface="Calibri Light" panose="020F0302020204030204" pitchFamily="34" charset="0"/>
              </a:rPr>
              <a:t>Macoir</a:t>
            </a: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 J. (2015).Validation franco-québécoise du Tempo Test </a:t>
            </a:r>
            <a:r>
              <a:rPr lang="fr-FR" sz="1600" dirty="0" err="1">
                <a:solidFill>
                  <a:schemeClr val="tx1">
                    <a:lumMod val="65000"/>
                    <a:lumOff val="35000"/>
                  </a:schemeClr>
                </a:solidFill>
                <a:latin typeface="Calibri Light" panose="020F0302020204030204" pitchFamily="34" charset="0"/>
                <a:cs typeface="Calibri Light" panose="020F0302020204030204" pitchFamily="34" charset="0"/>
              </a:rPr>
              <a:t>Rekenen</a:t>
            </a: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 pour l’évaluation des habiletés mathématiques auprès d’enfants de 8-9 ans. </a:t>
            </a:r>
          </a:p>
          <a:p>
            <a:pPr lvl="0" algn="just">
              <a:buClr>
                <a:schemeClr val="bg2">
                  <a:lumMod val="50000"/>
                </a:schemeClr>
              </a:buClr>
            </a:pPr>
            <a:r>
              <a:rPr lang="en-US" sz="1600" dirty="0" err="1">
                <a:solidFill>
                  <a:schemeClr val="tx1">
                    <a:lumMod val="65000"/>
                    <a:lumOff val="35000"/>
                  </a:schemeClr>
                </a:solidFill>
                <a:latin typeface="Calibri Light" panose="020F0302020204030204" pitchFamily="34" charset="0"/>
                <a:cs typeface="Calibri Light" panose="020F0302020204030204" pitchFamily="34" charset="0"/>
              </a:rPr>
              <a:t>Landerl</a:t>
            </a:r>
            <a:r>
              <a:rPr lang="en-US" sz="1600" dirty="0">
                <a:solidFill>
                  <a:schemeClr val="tx1">
                    <a:lumMod val="65000"/>
                    <a:lumOff val="35000"/>
                  </a:schemeClr>
                </a:solidFill>
                <a:latin typeface="Calibri Light" panose="020F0302020204030204" pitchFamily="34" charset="0"/>
                <a:cs typeface="Calibri Light" panose="020F0302020204030204" pitchFamily="34" charset="0"/>
              </a:rPr>
              <a:t>, K., &amp; Moll, K. (2010). Comorbidity of learning disorders: prevalence and familial transmission. Journal of Child Psychology and Psychiatry, 51(3), 287-294.</a:t>
            </a:r>
            <a:endParaRPr lang="fr-FR" sz="1600" b="1" dirty="0">
              <a:solidFill>
                <a:schemeClr val="tx1">
                  <a:lumMod val="65000"/>
                  <a:lumOff val="35000"/>
                </a:schemeClr>
              </a:solidFill>
              <a:latin typeface="Calibri Light" panose="020F0302020204030204" pitchFamily="34" charset="0"/>
              <a:cs typeface="Calibri Light" panose="020F0302020204030204" pitchFamily="34" charset="0"/>
            </a:endParaRPr>
          </a:p>
          <a:p>
            <a:pPr lvl="0" algn="just">
              <a:buClr>
                <a:schemeClr val="bg2">
                  <a:lumMod val="50000"/>
                </a:schemeClr>
              </a:buClr>
            </a:pPr>
            <a:endParaRPr lang="fr-FR" sz="16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6234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5536" y="1412776"/>
            <a:ext cx="8245162" cy="824393"/>
          </a:xfrm>
        </p:spPr>
        <p:txBody>
          <a:bodyPr>
            <a:normAutofit fontScale="90000"/>
          </a:bodyPr>
          <a:lstStyle/>
          <a:p>
            <a:pPr algn="ctr"/>
            <a:br>
              <a:rPr lang="fr-FR" b="1" dirty="0"/>
            </a:br>
            <a:br>
              <a:rPr lang="fr-FR" b="1" dirty="0"/>
            </a:br>
            <a:r>
              <a:rPr lang="fr-FR" b="1" dirty="0"/>
              <a:t>Troubles spécifiques des apprentissages</a:t>
            </a:r>
          </a:p>
        </p:txBody>
      </p:sp>
    </p:spTree>
    <p:extLst>
      <p:ext uri="{BB962C8B-B14F-4D97-AF65-F5344CB8AC3E}">
        <p14:creationId xmlns:p14="http://schemas.microsoft.com/office/powerpoint/2010/main" val="75710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3337450" y="702156"/>
            <a:ext cx="5368399" cy="1013800"/>
          </a:xfrm>
        </p:spPr>
        <p:txBody>
          <a:bodyPr>
            <a:normAutofit/>
          </a:bodyPr>
          <a:lstStyle/>
          <a:p>
            <a:r>
              <a:rPr lang="fr-FR" dirty="0">
                <a:solidFill>
                  <a:schemeClr val="tx1">
                    <a:lumMod val="65000"/>
                    <a:lumOff val="35000"/>
                  </a:schemeClr>
                </a:solidFill>
              </a:rPr>
              <a:t>Critères diagnostic du </a:t>
            </a:r>
            <a:r>
              <a:rPr lang="fr-FR" dirty="0" err="1">
                <a:solidFill>
                  <a:schemeClr val="tx1">
                    <a:lumMod val="65000"/>
                    <a:lumOff val="35000"/>
                  </a:schemeClr>
                </a:solidFill>
              </a:rPr>
              <a:t>dsm</a:t>
            </a:r>
            <a:r>
              <a:rPr lang="fr-FR" dirty="0">
                <a:solidFill>
                  <a:schemeClr val="tx1">
                    <a:lumMod val="65000"/>
                    <a:lumOff val="35000"/>
                  </a:schemeClr>
                </a:solidFill>
              </a:rPr>
              <a:t>-v</a:t>
            </a:r>
          </a:p>
        </p:txBody>
      </p:sp>
      <p:pic>
        <p:nvPicPr>
          <p:cNvPr id="5" name="Picture 4" descr="Vue de haut des livres avec différentes couleurs de couverture">
            <a:extLst>
              <a:ext uri="{FF2B5EF4-FFF2-40B4-BE49-F238E27FC236}">
                <a16:creationId xmlns:a16="http://schemas.microsoft.com/office/drawing/2014/main" id="{7FA08203-B8DB-4AED-BC69-B9E5B7A79140}"/>
              </a:ext>
            </a:extLst>
          </p:cNvPr>
          <p:cNvPicPr>
            <a:picLocks noChangeAspect="1"/>
          </p:cNvPicPr>
          <p:nvPr/>
        </p:nvPicPr>
        <p:blipFill rotWithShape="1">
          <a:blip r:embed="rId2"/>
          <a:srcRect l="23153" r="31662"/>
          <a:stretch/>
        </p:blipFill>
        <p:spPr>
          <a:xfrm>
            <a:off x="20" y="10"/>
            <a:ext cx="3098779" cy="6857989"/>
          </a:xfrm>
          <a:prstGeom prst="rect">
            <a:avLst/>
          </a:prstGeom>
        </p:spPr>
      </p:pic>
      <p:sp>
        <p:nvSpPr>
          <p:cNvPr id="11" name="Rectangle 10">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450" y="457200"/>
            <a:ext cx="5417820" cy="91440"/>
          </a:xfrm>
          <a:prstGeom prst="rect">
            <a:avLst/>
          </a:prstGeom>
          <a:solidFill>
            <a:srgbClr val="FFF981"/>
          </a:solidFill>
          <a:ln>
            <a:solidFill>
              <a:srgbClr val="FFF981"/>
            </a:solidFill>
          </a:ln>
          <a:effectLst/>
        </p:spPr>
        <p:style>
          <a:lnRef idx="1">
            <a:schemeClr val="accent1"/>
          </a:lnRef>
          <a:fillRef idx="3">
            <a:schemeClr val="accent1"/>
          </a:fillRef>
          <a:effectRef idx="2">
            <a:schemeClr val="accent1"/>
          </a:effectRef>
          <a:fontRef idx="minor">
            <a:schemeClr val="lt1"/>
          </a:fontRef>
        </p:style>
      </p:sp>
      <p:sp>
        <p:nvSpPr>
          <p:cNvPr id="3" name="Espace réservé du contenu 2"/>
          <p:cNvSpPr>
            <a:spLocks noGrp="1"/>
          </p:cNvSpPr>
          <p:nvPr>
            <p:ph idx="1"/>
          </p:nvPr>
        </p:nvSpPr>
        <p:spPr>
          <a:xfrm>
            <a:off x="3337450" y="1896533"/>
            <a:ext cx="5368400" cy="3962266"/>
          </a:xfrm>
        </p:spPr>
        <p:txBody>
          <a:bodyPr>
            <a:normAutofit lnSpcReduction="10000"/>
          </a:bodyPr>
          <a:lstStyle/>
          <a:p>
            <a:pPr>
              <a:lnSpc>
                <a:spcPct val="90000"/>
              </a:lnSpc>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Spécifier  :</a:t>
            </a:r>
          </a:p>
          <a:p>
            <a:pPr>
              <a:lnSpc>
                <a:spcPct val="90000"/>
              </a:lnSpc>
              <a:buClr>
                <a:srgbClr val="FFF981"/>
              </a:buClr>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lvl="1">
              <a:lnSpc>
                <a:spcPct val="90000"/>
              </a:lnSpc>
              <a:buClr>
                <a:schemeClr val="bg2">
                  <a:lumMod val="50000"/>
                </a:schemeClr>
              </a:buClr>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Avec déficit de la lecture </a:t>
            </a:r>
            <a:r>
              <a:rPr lang="fr-FR" dirty="0">
                <a:solidFill>
                  <a:schemeClr val="tx1">
                    <a:lumMod val="65000"/>
                    <a:lumOff val="35000"/>
                  </a:schemeClr>
                </a:solidFill>
                <a:latin typeface="Calibri Light" panose="020F0302020204030204" pitchFamily="34" charset="0"/>
                <a:cs typeface="Calibri Light" panose="020F0302020204030204" pitchFamily="34" charset="0"/>
              </a:rPr>
              <a:t>: exactitude de la lecture des mots, rythme et fluidité de la lecture, compréhension de la lecture.</a:t>
            </a:r>
          </a:p>
          <a:p>
            <a:pPr lvl="1">
              <a:lnSpc>
                <a:spcPct val="90000"/>
              </a:lnSpc>
              <a:buClr>
                <a:schemeClr val="bg2">
                  <a:lumMod val="50000"/>
                </a:schemeClr>
              </a:buClr>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lvl="1">
              <a:lnSpc>
                <a:spcPct val="90000"/>
              </a:lnSpc>
              <a:buClr>
                <a:schemeClr val="bg2">
                  <a:lumMod val="50000"/>
                </a:schemeClr>
              </a:buClr>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Avec déficit de l'expression écrite </a:t>
            </a:r>
            <a:r>
              <a:rPr lang="fr-FR" dirty="0">
                <a:solidFill>
                  <a:schemeClr val="tx1">
                    <a:lumMod val="65000"/>
                    <a:lumOff val="35000"/>
                  </a:schemeClr>
                </a:solidFill>
                <a:latin typeface="Calibri Light" panose="020F0302020204030204" pitchFamily="34" charset="0"/>
                <a:cs typeface="Calibri Light" panose="020F0302020204030204" pitchFamily="34" charset="0"/>
              </a:rPr>
              <a:t>: exactitude en orthographe, exactitude en ponctuation et en grammaire, clarté ou organisation de l'expression écrite.</a:t>
            </a:r>
          </a:p>
          <a:p>
            <a:pPr lvl="1">
              <a:lnSpc>
                <a:spcPct val="90000"/>
              </a:lnSpc>
              <a:buClr>
                <a:schemeClr val="bg2">
                  <a:lumMod val="50000"/>
                </a:schemeClr>
              </a:buClr>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lvl="1">
              <a:lnSpc>
                <a:spcPct val="90000"/>
              </a:lnSpc>
              <a:buClr>
                <a:schemeClr val="bg2">
                  <a:lumMod val="50000"/>
                </a:schemeClr>
              </a:buClr>
            </a:pPr>
            <a:r>
              <a:rPr lang="fr-FR" b="1" dirty="0">
                <a:solidFill>
                  <a:schemeClr val="tx1">
                    <a:lumMod val="65000"/>
                    <a:lumOff val="35000"/>
                  </a:schemeClr>
                </a:solidFill>
                <a:latin typeface="Calibri Light" panose="020F0302020204030204" pitchFamily="34" charset="0"/>
                <a:cs typeface="Calibri Light" panose="020F0302020204030204" pitchFamily="34" charset="0"/>
              </a:rPr>
              <a:t>Avec déficit du calcul </a:t>
            </a:r>
            <a:r>
              <a:rPr lang="fr-FR" dirty="0">
                <a:solidFill>
                  <a:schemeClr val="tx1">
                    <a:lumMod val="65000"/>
                    <a:lumOff val="35000"/>
                  </a:schemeClr>
                </a:solidFill>
                <a:latin typeface="Calibri Light" panose="020F0302020204030204" pitchFamily="34" charset="0"/>
                <a:cs typeface="Calibri Light" panose="020F0302020204030204" pitchFamily="34" charset="0"/>
              </a:rPr>
              <a:t>: sens des nombres, mémorisation des faits arithmétiques, calcul exact ou fluide, raisonnement mathématique correct.</a:t>
            </a:r>
          </a:p>
          <a:p>
            <a:pPr>
              <a:lnSpc>
                <a:spcPct val="90000"/>
              </a:lnSpc>
              <a:buClr>
                <a:srgbClr val="FFF981"/>
              </a:buClr>
            </a:pPr>
            <a:endParaRPr lang="fr-FR" dirty="0"/>
          </a:p>
        </p:txBody>
      </p:sp>
    </p:spTree>
    <p:extLst>
      <p:ext uri="{BB962C8B-B14F-4D97-AF65-F5344CB8AC3E}">
        <p14:creationId xmlns:p14="http://schemas.microsoft.com/office/powerpoint/2010/main" val="2251133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Critères diagnostic du dsm-v</a:t>
            </a:r>
            <a:endParaRPr lang="fr-FR" dirty="0"/>
          </a:p>
        </p:txBody>
      </p:sp>
      <p:sp>
        <p:nvSpPr>
          <p:cNvPr id="3" name="Espace réservé du contenu 2"/>
          <p:cNvSpPr>
            <a:spLocks noGrp="1"/>
          </p:cNvSpPr>
          <p:nvPr>
            <p:ph idx="1"/>
          </p:nvPr>
        </p:nvSpPr>
        <p:spPr>
          <a:xfrm>
            <a:off x="323528" y="2089024"/>
            <a:ext cx="8640960" cy="4752528"/>
          </a:xfrm>
        </p:spPr>
        <p:txBody>
          <a:bodyPr>
            <a:noAutofit/>
          </a:bodyPr>
          <a:lstStyle/>
          <a:p>
            <a:pPr algn="just">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Spécifier la sévérité actuelle :</a:t>
            </a:r>
          </a:p>
          <a:p>
            <a:pPr algn="just">
              <a:buClr>
                <a:schemeClr val="bg2">
                  <a:lumMod val="50000"/>
                </a:schemeClr>
              </a:buClr>
            </a:pPr>
            <a:endParaRPr lang="fr-FR" sz="9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u="sng" dirty="0">
                <a:solidFill>
                  <a:schemeClr val="tx1">
                    <a:lumMod val="65000"/>
                    <a:lumOff val="35000"/>
                  </a:schemeClr>
                </a:solidFill>
                <a:latin typeface="Calibri Light" panose="020F0302020204030204" pitchFamily="34" charset="0"/>
                <a:cs typeface="Calibri Light" panose="020F0302020204030204" pitchFamily="34" charset="0"/>
              </a:rPr>
              <a:t>Légère</a:t>
            </a:r>
            <a:r>
              <a:rPr lang="fr-FR" dirty="0">
                <a:solidFill>
                  <a:schemeClr val="tx1">
                    <a:lumMod val="65000"/>
                    <a:lumOff val="35000"/>
                  </a:schemeClr>
                </a:solidFill>
                <a:latin typeface="Calibri Light" panose="020F0302020204030204" pitchFamily="34" charset="0"/>
                <a:cs typeface="Calibri Light" panose="020F0302020204030204" pitchFamily="34" charset="0"/>
              </a:rPr>
              <a:t> : (…) intensité assez légère pour que le sujet parvient à compenser ou a bien fonctionner lorsqu'il bénéficie d'aménagements et de dispositifs de soutien appropriés notamment pendant la scolarité.</a:t>
            </a:r>
          </a:p>
          <a:p>
            <a:pPr lvl="1" algn="just">
              <a:buClr>
                <a:schemeClr val="bg2">
                  <a:lumMod val="50000"/>
                </a:schemeClr>
              </a:buClr>
            </a:pPr>
            <a:endParaRPr lang="fr-FR" sz="9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u="sng" dirty="0">
                <a:solidFill>
                  <a:schemeClr val="tx1">
                    <a:lumMod val="65000"/>
                    <a:lumOff val="35000"/>
                  </a:schemeClr>
                </a:solidFill>
                <a:latin typeface="Calibri Light" panose="020F0302020204030204" pitchFamily="34" charset="0"/>
                <a:cs typeface="Calibri Light" panose="020F0302020204030204" pitchFamily="34" charset="0"/>
              </a:rPr>
              <a:t>Moyenne</a:t>
            </a:r>
            <a:r>
              <a:rPr lang="fr-FR" dirty="0">
                <a:solidFill>
                  <a:schemeClr val="tx1">
                    <a:lumMod val="65000"/>
                    <a:lumOff val="35000"/>
                  </a:schemeClr>
                </a:solidFill>
                <a:latin typeface="Calibri Light" panose="020F0302020204030204" pitchFamily="34" charset="0"/>
                <a:cs typeface="Calibri Light" panose="020F0302020204030204" pitchFamily="34" charset="0"/>
              </a:rPr>
              <a:t> : des difficultés marquées à acquérir des connaissances dans au moins un domaine à tel point que le sujet risquera fort de ne pas devenir opérationnel sans certaines périodes d'enseignement intensif et spécialisé au cours de sa scolarité (…).</a:t>
            </a:r>
          </a:p>
          <a:p>
            <a:pPr lvl="1" algn="just">
              <a:buClr>
                <a:schemeClr val="bg2">
                  <a:lumMod val="50000"/>
                </a:schemeClr>
              </a:buClr>
            </a:pPr>
            <a:endParaRPr lang="fr-FR" sz="900" dirty="0">
              <a:solidFill>
                <a:schemeClr val="tx1">
                  <a:lumMod val="65000"/>
                  <a:lumOff val="35000"/>
                </a:schemeClr>
              </a:solidFill>
              <a:latin typeface="Calibri Light" panose="020F0302020204030204" pitchFamily="34" charset="0"/>
              <a:cs typeface="Calibri Light" panose="020F0302020204030204" pitchFamily="34" charset="0"/>
            </a:endParaRPr>
          </a:p>
          <a:p>
            <a:pPr lvl="1" algn="just">
              <a:buClr>
                <a:schemeClr val="bg2">
                  <a:lumMod val="50000"/>
                </a:schemeClr>
              </a:buClr>
            </a:pPr>
            <a:r>
              <a:rPr lang="fr-FR" u="sng" dirty="0">
                <a:solidFill>
                  <a:schemeClr val="tx1">
                    <a:lumMod val="65000"/>
                    <a:lumOff val="35000"/>
                  </a:schemeClr>
                </a:solidFill>
                <a:latin typeface="Calibri Light" panose="020F0302020204030204" pitchFamily="34" charset="0"/>
                <a:cs typeface="Calibri Light" panose="020F0302020204030204" pitchFamily="34" charset="0"/>
              </a:rPr>
              <a:t>Sévère</a:t>
            </a:r>
            <a:r>
              <a:rPr lang="fr-FR" dirty="0">
                <a:solidFill>
                  <a:schemeClr val="tx1">
                    <a:lumMod val="65000"/>
                    <a:lumOff val="35000"/>
                  </a:schemeClr>
                </a:solidFill>
                <a:latin typeface="Calibri Light" panose="020F0302020204030204" pitchFamily="34" charset="0"/>
                <a:cs typeface="Calibri Light" panose="020F0302020204030204" pitchFamily="34" charset="0"/>
              </a:rPr>
              <a:t> : des difficultés majeures à acquérir des compétences qui ont une incidence sur plusieurs domaines (…), même avec des aménagements, le sujet peut ne pas être capable d'accomplir toutes ses activités efficacement.</a:t>
            </a:r>
          </a:p>
          <a:p>
            <a:pPr algn="just"/>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81080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Evolution des appellations </a:t>
            </a:r>
          </a:p>
        </p:txBody>
      </p:sp>
      <p:sp>
        <p:nvSpPr>
          <p:cNvPr id="5" name="Espace réservé du contenu 4">
            <a:extLst>
              <a:ext uri="{FF2B5EF4-FFF2-40B4-BE49-F238E27FC236}">
                <a16:creationId xmlns:a16="http://schemas.microsoft.com/office/drawing/2014/main" id="{F98B3416-444C-4FDB-BB73-9E6DD81C7AB5}"/>
              </a:ext>
            </a:extLst>
          </p:cNvPr>
          <p:cNvSpPr>
            <a:spLocks noGrp="1"/>
          </p:cNvSpPr>
          <p:nvPr>
            <p:ph idx="1"/>
          </p:nvPr>
        </p:nvSpPr>
        <p:spPr/>
        <p:txBody>
          <a:bodyPr>
            <a:normAutofit lnSpcReduction="10000"/>
          </a:bodyPr>
          <a:lstStyle/>
          <a:p>
            <a:pPr marL="0" indent="0">
              <a:buNone/>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Dyslexie-Dysorthographie, trouble spécifique du langage écrit, trouble de la compréhension écrite</a:t>
            </a:r>
          </a:p>
          <a:p>
            <a:pPr>
              <a:buClr>
                <a:schemeClr val="bg2">
                  <a:lumMod val="50000"/>
                </a:schemeClr>
              </a:buClr>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Dyscalculie, trouble de la cognition mathématique, trouble du calcul</a:t>
            </a:r>
          </a:p>
          <a:p>
            <a:pPr>
              <a:buClr>
                <a:schemeClr val="bg2">
                  <a:lumMod val="50000"/>
                </a:schemeClr>
              </a:buClr>
            </a:pPr>
            <a:endParaRPr lang="fr-FR" dirty="0">
              <a:solidFill>
                <a:schemeClr val="tx1">
                  <a:lumMod val="65000"/>
                  <a:lumOff val="35000"/>
                </a:schemeClr>
              </a:solidFill>
              <a:latin typeface="Calibri Light" panose="020F0302020204030204" pitchFamily="34" charset="0"/>
              <a:cs typeface="Calibri Light" panose="020F0302020204030204" pitchFamily="34" charset="0"/>
            </a:endParaRPr>
          </a:p>
          <a:p>
            <a:pPr>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sym typeface="Symbol" panose="05050102010706020507" pitchFamily="18" charset="2"/>
              </a:rPr>
              <a:t>Terme actuel :</a:t>
            </a:r>
          </a:p>
          <a:p>
            <a:pPr lvl="1">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Trouble spécifique du langage écrit (TSLE)</a:t>
            </a:r>
          </a:p>
          <a:p>
            <a:pPr lvl="1">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Trouble des apprentissages (</a:t>
            </a:r>
            <a:r>
              <a:rPr lang="fr-FR" dirty="0" err="1">
                <a:solidFill>
                  <a:schemeClr val="tx1">
                    <a:lumMod val="65000"/>
                    <a:lumOff val="35000"/>
                  </a:schemeClr>
                </a:solidFill>
                <a:latin typeface="Calibri Light" panose="020F0302020204030204" pitchFamily="34" charset="0"/>
                <a:cs typeface="Calibri Light" panose="020F0302020204030204" pitchFamily="34" charset="0"/>
              </a:rPr>
              <a:t>TSAp</a:t>
            </a:r>
            <a:r>
              <a:rPr lang="fr-FR" dirty="0">
                <a:solidFill>
                  <a:schemeClr val="tx1">
                    <a:lumMod val="65000"/>
                    <a:lumOff val="35000"/>
                  </a:schemeClr>
                </a:solidFill>
                <a:latin typeface="Calibri Light" panose="020F0302020204030204" pitchFamily="34" charset="0"/>
                <a:cs typeface="Calibri Light" panose="020F0302020204030204" pitchFamily="34" charset="0"/>
              </a:rPr>
              <a:t>)</a:t>
            </a:r>
          </a:p>
          <a:p>
            <a:pPr lvl="1">
              <a:buClr>
                <a:schemeClr val="bg2">
                  <a:lumMod val="50000"/>
                </a:schemeClr>
              </a:buClr>
            </a:pPr>
            <a:r>
              <a:rPr lang="fr-FR" dirty="0">
                <a:solidFill>
                  <a:schemeClr val="tx1">
                    <a:lumMod val="65000"/>
                    <a:lumOff val="35000"/>
                  </a:schemeClr>
                </a:solidFill>
                <a:latin typeface="Calibri Light" panose="020F0302020204030204" pitchFamily="34" charset="0"/>
                <a:cs typeface="Calibri Light" panose="020F0302020204030204" pitchFamily="34" charset="0"/>
              </a:rPr>
              <a:t>Trouble de la cognition mathématique</a:t>
            </a:r>
          </a:p>
        </p:txBody>
      </p:sp>
    </p:spTree>
    <p:extLst>
      <p:ext uri="{BB962C8B-B14F-4D97-AF65-F5344CB8AC3E}">
        <p14:creationId xmlns:p14="http://schemas.microsoft.com/office/powerpoint/2010/main" val="1418094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384578" cy="1013800"/>
          </a:xfrm>
        </p:spPr>
        <p:txBody>
          <a:bodyPr/>
          <a:lstStyle/>
          <a:p>
            <a:r>
              <a:rPr lang="fr-FR" dirty="0"/>
              <a:t>Définition et signes cliniques : TSLE avec déficit en lecture</a:t>
            </a:r>
          </a:p>
        </p:txBody>
      </p:sp>
      <p:sp>
        <p:nvSpPr>
          <p:cNvPr id="3" name="Espace réservé du contenu 2"/>
          <p:cNvSpPr>
            <a:spLocks noGrp="1"/>
          </p:cNvSpPr>
          <p:nvPr>
            <p:ph idx="1"/>
          </p:nvPr>
        </p:nvSpPr>
        <p:spPr>
          <a:xfrm>
            <a:off x="435895" y="2180497"/>
            <a:ext cx="8272211" cy="4416855"/>
          </a:xfrm>
        </p:spPr>
        <p:txBody>
          <a:bodyPr>
            <a:noAutofit/>
          </a:bodyPr>
          <a:lstStyle/>
          <a:p>
            <a:pPr marL="0" indent="0" algn="just">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Déficit en lecture : Trouble du langage écrit qui va être durable et spécifique</a:t>
            </a: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Façon différente de traiter l'information. </a:t>
            </a: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Difficultés pour lire de manière fluide et sans erreur.</a:t>
            </a:r>
          </a:p>
          <a:p>
            <a:pPr marL="628650" indent="-304800" algn="just">
              <a:buFont typeface="Wingdings" panose="05000000000000000000" pitchFamily="2" charset="2"/>
              <a:buChar char="§"/>
            </a:pPr>
            <a:endParaRPr lang="fr-FR" sz="700" dirty="0">
              <a:solidFill>
                <a:schemeClr val="tx1">
                  <a:lumMod val="65000"/>
                  <a:lumOff val="35000"/>
                </a:schemeClr>
              </a:solidFill>
              <a:latin typeface="Calibri Light" panose="020F0302020204030204" pitchFamily="34" charset="0"/>
              <a:cs typeface="Calibri Light" panose="020F0302020204030204" pitchFamily="34" charset="0"/>
            </a:endParaRPr>
          </a:p>
          <a:p>
            <a:pPr marL="0" indent="0" algn="just">
              <a:buNone/>
            </a:pPr>
            <a:r>
              <a:rPr lang="fr-FR" dirty="0">
                <a:solidFill>
                  <a:schemeClr val="tx1">
                    <a:lumMod val="65000"/>
                    <a:lumOff val="35000"/>
                  </a:schemeClr>
                </a:solidFill>
                <a:latin typeface="Calibri Light" panose="020F0302020204030204" pitchFamily="34" charset="0"/>
                <a:cs typeface="Calibri Light" panose="020F0302020204030204" pitchFamily="34" charset="0"/>
              </a:rPr>
              <a:t>Prévalence</a:t>
            </a:r>
            <a:endParaRPr lang="fr-FR" sz="1600" dirty="0">
              <a:solidFill>
                <a:schemeClr val="tx1">
                  <a:lumMod val="65000"/>
                  <a:lumOff val="35000"/>
                </a:schemeClr>
              </a:solidFill>
              <a:latin typeface="Calibri Light" panose="020F0302020204030204" pitchFamily="34" charset="0"/>
              <a:cs typeface="Calibri Light" panose="020F0302020204030204" pitchFamily="34" charset="0"/>
            </a:endParaRP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5 - 15% chez les enfants d'âge scolaire dans différentes langues et cultures.</a:t>
            </a: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 1 à 2% possède des formes sévères.</a:t>
            </a:r>
          </a:p>
          <a:p>
            <a:pPr marL="628650" indent="-304800" algn="just">
              <a:buClr>
                <a:schemeClr val="bg2">
                  <a:lumMod val="50000"/>
                </a:schemeClr>
              </a:buClr>
              <a:buFont typeface="Wingdings" panose="05000000000000000000" pitchFamily="2" charset="2"/>
              <a:buChar char="§"/>
            </a:pPr>
            <a:r>
              <a:rPr lang="fr-FR" sz="1600" dirty="0">
                <a:solidFill>
                  <a:schemeClr val="tx1">
                    <a:lumMod val="65000"/>
                    <a:lumOff val="35000"/>
                  </a:schemeClr>
                </a:solidFill>
                <a:latin typeface="Calibri Light" panose="020F0302020204030204" pitchFamily="34" charset="0"/>
                <a:cs typeface="Calibri Light" panose="020F0302020204030204" pitchFamily="34" charset="0"/>
              </a:rPr>
              <a:t>chez l'adulte est inconnue mais semble être approximativement de 4%.</a:t>
            </a:r>
          </a:p>
          <a:p>
            <a:pPr algn="just"/>
            <a:endParaRPr lang="fr-FR" sz="16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Tree>
  </p:cSld>
  <p:clrMapOvr>
    <a:masterClrMapping/>
  </p:clrMapOvr>
</p:sld>
</file>

<file path=ppt/theme/theme1.xml><?xml version="1.0" encoding="utf-8"?>
<a:theme xmlns:a="http://schemas.openxmlformats.org/drawingml/2006/main" name="Thème4">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Personnalisé 1">
      <a:majorFont>
        <a:latin typeface="Gabriola"/>
        <a:ea typeface=""/>
        <a:cs typeface=""/>
      </a:majorFont>
      <a:minorFont>
        <a:latin typeface="Perpetu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3301</TotalTime>
  <Words>2919</Words>
  <Application>Microsoft Office PowerPoint</Application>
  <PresentationFormat>Affichage à l'écran (4:3)</PresentationFormat>
  <Paragraphs>319</Paragraphs>
  <Slides>54</Slides>
  <Notes>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54</vt:i4>
      </vt:variant>
    </vt:vector>
  </HeadingPairs>
  <TitlesOfParts>
    <vt:vector size="62" baseType="lpstr">
      <vt:lpstr>Calibri</vt:lpstr>
      <vt:lpstr>Calibri Light</vt:lpstr>
      <vt:lpstr>Gabriola</vt:lpstr>
      <vt:lpstr>Perpetua</vt:lpstr>
      <vt:lpstr>Symbol</vt:lpstr>
      <vt:lpstr>Wingdings</vt:lpstr>
      <vt:lpstr>Wingdings 2</vt:lpstr>
      <vt:lpstr>Thème4</vt:lpstr>
      <vt:lpstr>Troubles spécifiques des apprentissages</vt:lpstr>
      <vt:lpstr>Plan</vt:lpstr>
      <vt:lpstr>introduction</vt:lpstr>
      <vt:lpstr>Critères diagnostic du dsm-v</vt:lpstr>
      <vt:lpstr>Critères diagnostic du dsm-v</vt:lpstr>
      <vt:lpstr>Critères diagnostic du dsm-v</vt:lpstr>
      <vt:lpstr>Critères diagnostic du dsm-v</vt:lpstr>
      <vt:lpstr>Evolution des appellations </vt:lpstr>
      <vt:lpstr>Définition et signes cliniques : TSLE avec déficit en lecture</vt:lpstr>
      <vt:lpstr>Définition et signes cliniques : TSLE avec déficit en lecture</vt:lpstr>
      <vt:lpstr>Ex de perception</vt:lpstr>
      <vt:lpstr>Définition et signes cliniques : TSLE avec déficit en Ecriture</vt:lpstr>
      <vt:lpstr>Exemple</vt:lpstr>
      <vt:lpstr>Définition et signes cliniques : trouble de la cognition mathématique</vt:lpstr>
      <vt:lpstr>Les signes dans la vie quotidienne : En classe</vt:lpstr>
      <vt:lpstr>Les signes dans la vie quotidienne : En classe</vt:lpstr>
      <vt:lpstr>Les signes dans la vie quotidienne : En classe</vt:lpstr>
      <vt:lpstr>Rôle du psychologue pour un enfant présentant ces troubles</vt:lpstr>
      <vt:lpstr>Tests utilisés pour évaluer le langage oral et écrit</vt:lpstr>
      <vt:lpstr>Tests utilisés pour évaluer le Langage écrit</vt:lpstr>
      <vt:lpstr>Présentation PowerPoint</vt:lpstr>
      <vt:lpstr>Etude de cas : JULIA</vt:lpstr>
      <vt:lpstr>Etude de cas Julia</vt:lpstr>
      <vt:lpstr>Etude de cas Julia</vt:lpstr>
      <vt:lpstr>Etude de cas: jULIA</vt:lpstr>
      <vt:lpstr>Etude de cas jULIA</vt:lpstr>
      <vt:lpstr>Etude de cas jULIA</vt:lpstr>
      <vt:lpstr>Etude de cas jULIA</vt:lpstr>
      <vt:lpstr>Etude de cas jULIA</vt:lpstr>
      <vt:lpstr>Etude de cas: jULIA</vt:lpstr>
      <vt:lpstr>Etude de cas: jULIA</vt:lpstr>
      <vt:lpstr>Étude de cas Julia: observations cliniques</vt:lpstr>
      <vt:lpstr>Etude de cas : Résultats</vt:lpstr>
      <vt:lpstr>Présentation PowerPoint</vt:lpstr>
      <vt:lpstr>Présentation PowerPoint</vt:lpstr>
      <vt:lpstr>Présentation PowerPoint</vt:lpstr>
      <vt:lpstr>Présentation PowerPoint</vt:lpstr>
      <vt:lpstr>Présentation PowerPoint</vt:lpstr>
      <vt:lpstr>Étude de cas Julia: observations cliniques</vt:lpstr>
      <vt:lpstr>Présentation PowerPoint</vt:lpstr>
      <vt:lpstr>Présentation PowerPoint</vt:lpstr>
      <vt:lpstr>Présentation PowerPoint</vt:lpstr>
      <vt:lpstr>Étude de cas : Conclusions</vt:lpstr>
      <vt:lpstr>Étude de cas : Orientation</vt:lpstr>
      <vt:lpstr>Étude de cas : autres bilans réalisés</vt:lpstr>
      <vt:lpstr>Étude de cas : autres bilans réalisés</vt:lpstr>
      <vt:lpstr>Étude de cas : autres bilans réalisés</vt:lpstr>
      <vt:lpstr>Étude de cas : Orientation</vt:lpstr>
      <vt:lpstr>Étude de cas : aménagements pédagogiques</vt:lpstr>
      <vt:lpstr>Étude de cas : aménagements pédagogiques</vt:lpstr>
      <vt:lpstr>Étude de cas : aménagements pédagogiques</vt:lpstr>
      <vt:lpstr>Étude de cas : aménagements pédagogiques</vt:lpstr>
      <vt:lpstr>Bibliographie</vt:lpstr>
      <vt:lpstr>  Troubles spécifiques des apprentissages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trouble déficitaire de l’attention avec ou sans hyperactivité</dc:title>
  <dc:creator>Marine</dc:creator>
  <cp:lastModifiedBy>amandine.hippolyte</cp:lastModifiedBy>
  <cp:revision>97</cp:revision>
  <dcterms:created xsi:type="dcterms:W3CDTF">2018-11-11T13:31:52Z</dcterms:created>
  <dcterms:modified xsi:type="dcterms:W3CDTF">2025-02-17T15:17:14Z</dcterms:modified>
</cp:coreProperties>
</file>