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01/10/2022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C43B7D30-34F7-432D-9BAC-8CAA1059B166}" type="slidenum">
              <a:rPr lang="en-GB" smtClean="0"/>
              <a:t>‹#›</a:t>
            </a:fld>
            <a:endParaRPr lang="en-GB"/>
          </a:p>
        </p:txBody>
      </p:sp>
    </p:spTree>
    <p:extLst>
      <p:ext uri="{BB962C8B-B14F-4D97-AF65-F5344CB8AC3E}">
        <p14:creationId xmlns:p14="http://schemas.microsoft.com/office/powerpoint/2010/main" val="975802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01/10/2022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528329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01/10/2022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10739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01/10/2022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114867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D0112E75-DBA7-4CA6-967A-84CF8F965DD7}" type="datetimeFigureOut">
              <a:rPr lang="en-GB" smtClean="0"/>
              <a:t>01/10/2022</a:t>
            </a:fld>
            <a:endParaRPr lang="en-GB"/>
          </a:p>
        </p:txBody>
      </p:sp>
      <p:sp>
        <p:nvSpPr>
          <p:cNvPr id="5" name="Footer Placeholder 4"/>
          <p:cNvSpPr>
            <a:spLocks noGrp="1"/>
          </p:cNvSpPr>
          <p:nvPr>
            <p:ph type="ftr" sz="quarter" idx="11"/>
          </p:nvPr>
        </p:nvSpPr>
        <p:spPr>
          <a:xfrm>
            <a:off x="2182708" y="6272784"/>
            <a:ext cx="6327648" cy="365125"/>
          </a:xfrm>
        </p:spPr>
        <p:txBody>
          <a:bodyPr/>
          <a:lstStyle/>
          <a:p>
            <a:endParaRPr lang="en-GB"/>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43B7D30-34F7-432D-9BAC-8CAA1059B166}" type="slidenum">
              <a:rPr lang="en-GB" smtClean="0"/>
              <a:t>‹#›</a:t>
            </a:fld>
            <a:endParaRPr lang="en-GB"/>
          </a:p>
        </p:txBody>
      </p:sp>
    </p:spTree>
    <p:extLst>
      <p:ext uri="{BB962C8B-B14F-4D97-AF65-F5344CB8AC3E}">
        <p14:creationId xmlns:p14="http://schemas.microsoft.com/office/powerpoint/2010/main" val="996434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112E75-DBA7-4CA6-967A-84CF8F965DD7}" type="datetimeFigureOut">
              <a:rPr lang="en-GB" smtClean="0"/>
              <a:t>01/10/2022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1233231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112E75-DBA7-4CA6-967A-84CF8F965DD7}" type="datetimeFigureOut">
              <a:rPr lang="en-GB" smtClean="0"/>
              <a:t>01/10/2022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020158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112E75-DBA7-4CA6-967A-84CF8F965DD7}" type="datetimeFigureOut">
              <a:rPr lang="en-GB" smtClean="0"/>
              <a:t>01/10/2022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79841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112E75-DBA7-4CA6-967A-84CF8F965DD7}" type="datetimeFigureOut">
              <a:rPr lang="en-GB" smtClean="0"/>
              <a:t>01/10/2022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246518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112E75-DBA7-4CA6-967A-84CF8F965DD7}" type="datetimeFigureOut">
              <a:rPr lang="en-GB" smtClean="0"/>
              <a:t>01/10/2022</a:t>
            </a:fld>
            <a:endParaRPr lang="en-GB"/>
          </a:p>
        </p:txBody>
      </p:sp>
      <p:sp>
        <p:nvSpPr>
          <p:cNvPr id="6" name="Footer Placeholder 5"/>
          <p:cNvSpPr>
            <a:spLocks noGrp="1"/>
          </p:cNvSpPr>
          <p:nvPr>
            <p:ph type="ftr" sz="quarter" idx="11"/>
          </p:nvPr>
        </p:nvSpPr>
        <p:spPr/>
        <p:txBody>
          <a:bodyPr/>
          <a:lstStyle/>
          <a:p>
            <a:endParaRPr lang="en-GB"/>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427273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112E75-DBA7-4CA6-967A-84CF8F965DD7}" type="datetimeFigureOut">
              <a:rPr lang="en-GB" smtClean="0"/>
              <a:t>01/10/2022</a:t>
            </a:fld>
            <a:endParaRPr lang="en-GB"/>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21500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0112E75-DBA7-4CA6-967A-84CF8F965DD7}" type="datetimeFigureOut">
              <a:rPr lang="en-GB" smtClean="0"/>
              <a:t>01/10/2022</a:t>
            </a:fld>
            <a:endParaRPr lang="en-GB"/>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GB"/>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C43B7D30-34F7-432D-9BAC-8CAA1059B166}" type="slidenum">
              <a:rPr lang="en-GB" smtClean="0"/>
              <a:t>‹#›</a:t>
            </a:fld>
            <a:endParaRPr lang="en-GB"/>
          </a:p>
        </p:txBody>
      </p:sp>
    </p:spTree>
    <p:extLst>
      <p:ext uri="{BB962C8B-B14F-4D97-AF65-F5344CB8AC3E}">
        <p14:creationId xmlns:p14="http://schemas.microsoft.com/office/powerpoint/2010/main" val="35606383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athew.rickard@u-picardie.f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lexico.com/definition/comma_splic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E2F3E-0701-F9A4-C15C-E0BAE4CC5B49}"/>
              </a:ext>
            </a:extLst>
          </p:cNvPr>
          <p:cNvSpPr>
            <a:spLocks noGrp="1"/>
          </p:cNvSpPr>
          <p:nvPr>
            <p:ph type="ctrTitle"/>
          </p:nvPr>
        </p:nvSpPr>
        <p:spPr/>
        <p:txBody>
          <a:bodyPr/>
          <a:lstStyle/>
          <a:p>
            <a:r>
              <a:rPr lang="en-GB" sz="8000" dirty="0"/>
              <a:t>L2 LCE </a:t>
            </a:r>
            <a:br>
              <a:rPr lang="en-GB" sz="8000" dirty="0"/>
            </a:br>
            <a:r>
              <a:rPr lang="en-GB" sz="8000" dirty="0"/>
              <a:t>Expression </a:t>
            </a:r>
            <a:r>
              <a:rPr lang="en-GB" sz="8000" dirty="0" err="1"/>
              <a:t>Vocabulaire</a:t>
            </a:r>
            <a:r>
              <a:rPr lang="en-GB" sz="8000" dirty="0"/>
              <a:t> </a:t>
            </a:r>
            <a:br>
              <a:rPr lang="en-GB" sz="8000" dirty="0"/>
            </a:br>
            <a:r>
              <a:rPr lang="en-GB" sz="8000" dirty="0"/>
              <a:t>EC 211 (Gr1 &amp; Gr3)</a:t>
            </a:r>
          </a:p>
        </p:txBody>
      </p:sp>
      <p:sp>
        <p:nvSpPr>
          <p:cNvPr id="3" name="Subtitle 2">
            <a:extLst>
              <a:ext uri="{FF2B5EF4-FFF2-40B4-BE49-F238E27FC236}">
                <a16:creationId xmlns:a16="http://schemas.microsoft.com/office/drawing/2014/main" id="{7C426BAD-1202-FAC1-4C48-9B6473193A22}"/>
              </a:ext>
            </a:extLst>
          </p:cNvPr>
          <p:cNvSpPr>
            <a:spLocks noGrp="1"/>
          </p:cNvSpPr>
          <p:nvPr>
            <p:ph type="subTitle" idx="1"/>
          </p:nvPr>
        </p:nvSpPr>
        <p:spPr/>
        <p:txBody>
          <a:bodyPr>
            <a:normAutofit fontScale="92500" lnSpcReduction="20000"/>
          </a:bodyPr>
          <a:lstStyle/>
          <a:p>
            <a:r>
              <a:rPr lang="en-GB" dirty="0"/>
              <a:t>Week 3</a:t>
            </a:r>
          </a:p>
          <a:p>
            <a:r>
              <a:rPr lang="en-GB" dirty="0" err="1"/>
              <a:t>Enseignant</a:t>
            </a:r>
            <a:r>
              <a:rPr lang="en-GB" dirty="0"/>
              <a:t>: M. RICKARD </a:t>
            </a:r>
          </a:p>
          <a:p>
            <a:r>
              <a:rPr lang="en-GB" dirty="0">
                <a:hlinkClick r:id="rId2"/>
              </a:rPr>
              <a:t>mathew.rickard@u-picardie.fr</a:t>
            </a:r>
            <a:r>
              <a:rPr lang="en-GB" dirty="0"/>
              <a:t> </a:t>
            </a:r>
          </a:p>
        </p:txBody>
      </p:sp>
    </p:spTree>
    <p:extLst>
      <p:ext uri="{BB962C8B-B14F-4D97-AF65-F5344CB8AC3E}">
        <p14:creationId xmlns:p14="http://schemas.microsoft.com/office/powerpoint/2010/main" val="819536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35F0C-FDBC-91D2-48D6-50BF6C677597}"/>
              </a:ext>
            </a:extLst>
          </p:cNvPr>
          <p:cNvSpPr>
            <a:spLocks noGrp="1"/>
          </p:cNvSpPr>
          <p:nvPr>
            <p:ph type="title"/>
          </p:nvPr>
        </p:nvSpPr>
        <p:spPr/>
        <p:txBody>
          <a:bodyPr>
            <a:normAutofit/>
          </a:bodyPr>
          <a:lstStyle/>
          <a:p>
            <a:r>
              <a:rPr lang="en-GB" sz="4500" dirty="0"/>
              <a:t>Suggested answers: correct the following sentences </a:t>
            </a:r>
          </a:p>
        </p:txBody>
      </p:sp>
      <p:sp>
        <p:nvSpPr>
          <p:cNvPr id="3" name="Content Placeholder 2">
            <a:extLst>
              <a:ext uri="{FF2B5EF4-FFF2-40B4-BE49-F238E27FC236}">
                <a16:creationId xmlns:a16="http://schemas.microsoft.com/office/drawing/2014/main" id="{9F693EF1-CAC4-F65A-8A80-D5541DD59E3C}"/>
              </a:ext>
            </a:extLst>
          </p:cNvPr>
          <p:cNvSpPr>
            <a:spLocks noGrp="1"/>
          </p:cNvSpPr>
          <p:nvPr>
            <p:ph idx="1"/>
          </p:nvPr>
        </p:nvSpPr>
        <p:spPr/>
        <p:txBody>
          <a:bodyPr/>
          <a:lstStyle/>
          <a:p>
            <a:pPr marL="457200" indent="-457200">
              <a:buFont typeface="+mj-lt"/>
              <a:buAutoNum type="arabicPeriod"/>
            </a:pPr>
            <a:r>
              <a:rPr lang="en-GB" dirty="0"/>
              <a:t>We read a book slowly and hesitantly at first (</a:t>
            </a:r>
            <a:r>
              <a:rPr lang="en-GB" b="1" dirty="0"/>
              <a:t>because</a:t>
            </a:r>
            <a:r>
              <a:rPr lang="en-GB" dirty="0"/>
              <a:t>) we have a lot of new information to absorb and remember.</a:t>
            </a:r>
          </a:p>
          <a:p>
            <a:pPr marL="457200" indent="-457200">
              <a:buFont typeface="+mj-lt"/>
              <a:buAutoNum type="arabicPeriod"/>
            </a:pPr>
            <a:r>
              <a:rPr lang="en-GB" b="1" dirty="0"/>
              <a:t>Although </a:t>
            </a:r>
            <a:r>
              <a:rPr lang="en-GB" dirty="0"/>
              <a:t>he uses English, he is not English himself</a:t>
            </a:r>
            <a:r>
              <a:rPr lang="en-GB" b="1" dirty="0"/>
              <a:t>; however</a:t>
            </a:r>
            <a:r>
              <a:rPr lang="en-GB" dirty="0"/>
              <a:t> he has known the English couple for at least nine years.</a:t>
            </a:r>
          </a:p>
          <a:p>
            <a:pPr marL="457200" indent="-457200">
              <a:buFont typeface="+mj-lt"/>
              <a:buAutoNum type="arabicPeriod"/>
            </a:pPr>
            <a:r>
              <a:rPr lang="en-GB" dirty="0"/>
              <a:t>A novel may begin in the middle of a conversation </a:t>
            </a:r>
            <a:r>
              <a:rPr lang="en-GB" b="1" dirty="0"/>
              <a:t>or/and </a:t>
            </a:r>
            <a:r>
              <a:rPr lang="en-GB" dirty="0"/>
              <a:t>it may begin with an arresting self-introduction by the narrator</a:t>
            </a:r>
            <a:r>
              <a:rPr lang="en-GB" b="1" dirty="0"/>
              <a:t>. It</a:t>
            </a:r>
            <a:r>
              <a:rPr lang="en-GB" dirty="0"/>
              <a:t> could start with a rude gesture at the literary tradition of autobiography.</a:t>
            </a:r>
          </a:p>
          <a:p>
            <a:pPr marL="457200" indent="-457200">
              <a:buFont typeface="+mj-lt"/>
              <a:buAutoNum type="arabicPeriod"/>
            </a:pPr>
            <a:r>
              <a:rPr lang="en-GB" b="1" dirty="0"/>
              <a:t>Although </a:t>
            </a:r>
            <a:r>
              <a:rPr lang="en-GB" dirty="0"/>
              <a:t>the story is told mainly from Howard’s point of view, the narrative does not enable us to judge his motives by giving us access to his private thoughts.</a:t>
            </a:r>
          </a:p>
          <a:p>
            <a:pPr marL="0" indent="0">
              <a:buNone/>
            </a:pPr>
            <a:endParaRPr lang="en-GB" dirty="0"/>
          </a:p>
          <a:p>
            <a:pPr marL="0" indent="0" algn="r">
              <a:buNone/>
            </a:pPr>
            <a:r>
              <a:rPr lang="en-GB" dirty="0"/>
              <a:t>Sentences adapted from David Lodge, </a:t>
            </a:r>
            <a:r>
              <a:rPr lang="en-GB" i="1" dirty="0"/>
              <a:t>The Art of Fiction</a:t>
            </a:r>
            <a:r>
              <a:rPr lang="en-GB" dirty="0"/>
              <a:t>, Viking, 1992</a:t>
            </a:r>
          </a:p>
          <a:p>
            <a:pPr marL="0" indent="0">
              <a:buNone/>
            </a:pPr>
            <a:endParaRPr lang="en-GB" dirty="0"/>
          </a:p>
        </p:txBody>
      </p:sp>
    </p:spTree>
    <p:extLst>
      <p:ext uri="{BB962C8B-B14F-4D97-AF65-F5344CB8AC3E}">
        <p14:creationId xmlns:p14="http://schemas.microsoft.com/office/powerpoint/2010/main" val="3680611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8C431-EC78-8950-4AC8-CE42D438E651}"/>
              </a:ext>
            </a:extLst>
          </p:cNvPr>
          <p:cNvSpPr>
            <a:spLocks noGrp="1"/>
          </p:cNvSpPr>
          <p:nvPr>
            <p:ph type="title"/>
          </p:nvPr>
        </p:nvSpPr>
        <p:spPr/>
        <p:txBody>
          <a:bodyPr/>
          <a:lstStyle/>
          <a:p>
            <a:r>
              <a:rPr lang="en-GB" dirty="0"/>
              <a:t>The position of adjectives </a:t>
            </a:r>
          </a:p>
        </p:txBody>
      </p:sp>
      <p:sp>
        <p:nvSpPr>
          <p:cNvPr id="3" name="Content Placeholder 2">
            <a:extLst>
              <a:ext uri="{FF2B5EF4-FFF2-40B4-BE49-F238E27FC236}">
                <a16:creationId xmlns:a16="http://schemas.microsoft.com/office/drawing/2014/main" id="{9C8CC3FD-2AAE-6E57-8E81-EC581503641D}"/>
              </a:ext>
            </a:extLst>
          </p:cNvPr>
          <p:cNvSpPr>
            <a:spLocks noGrp="1"/>
          </p:cNvSpPr>
          <p:nvPr>
            <p:ph idx="1"/>
          </p:nvPr>
        </p:nvSpPr>
        <p:spPr/>
        <p:txBody>
          <a:bodyPr>
            <a:normAutofit/>
          </a:bodyPr>
          <a:lstStyle/>
          <a:p>
            <a:r>
              <a:rPr lang="en-GB" sz="2400" dirty="0"/>
              <a:t>In English, you should not add an adjective after the noun using a comma. This can be done sometimes in literature, but you are not a great anglophone writer, so do not take liberties with grammar!</a:t>
            </a:r>
          </a:p>
          <a:p>
            <a:pPr marL="0" indent="0">
              <a:buNone/>
            </a:pPr>
            <a:endParaRPr lang="en-GB" sz="2400" dirty="0"/>
          </a:p>
          <a:p>
            <a:pPr marL="0" indent="0">
              <a:buNone/>
            </a:pPr>
            <a:r>
              <a:rPr lang="en-GB" sz="2400" dirty="0"/>
              <a:t>She was a beautiful woman, slender and tall.</a:t>
            </a:r>
          </a:p>
          <a:p>
            <a:pPr marL="0" indent="0">
              <a:buNone/>
            </a:pPr>
            <a:endParaRPr lang="en-GB" sz="2400" dirty="0"/>
          </a:p>
          <a:p>
            <a:pPr marL="0" indent="0">
              <a:buNone/>
            </a:pPr>
            <a:r>
              <a:rPr lang="en-GB" sz="2400" dirty="0"/>
              <a:t>=&gt; She was a beautiful, tall, slender woman.</a:t>
            </a:r>
          </a:p>
          <a:p>
            <a:endParaRPr lang="en-GB" sz="2400" dirty="0"/>
          </a:p>
          <a:p>
            <a:pPr marL="0" indent="0">
              <a:buNone/>
            </a:pPr>
            <a:endParaRPr lang="en-GB" sz="2400" dirty="0"/>
          </a:p>
        </p:txBody>
      </p:sp>
    </p:spTree>
    <p:extLst>
      <p:ext uri="{BB962C8B-B14F-4D97-AF65-F5344CB8AC3E}">
        <p14:creationId xmlns:p14="http://schemas.microsoft.com/office/powerpoint/2010/main" val="780298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08AD8-9C98-4FC1-DEEC-B70DE544FCFE}"/>
              </a:ext>
            </a:extLst>
          </p:cNvPr>
          <p:cNvSpPr>
            <a:spLocks noGrp="1"/>
          </p:cNvSpPr>
          <p:nvPr>
            <p:ph type="title"/>
          </p:nvPr>
        </p:nvSpPr>
        <p:spPr/>
        <p:txBody>
          <a:bodyPr/>
          <a:lstStyle/>
          <a:p>
            <a:r>
              <a:rPr lang="en-GB" dirty="0"/>
              <a:t>Order of adjectives </a:t>
            </a:r>
          </a:p>
        </p:txBody>
      </p:sp>
      <p:sp>
        <p:nvSpPr>
          <p:cNvPr id="3" name="Content Placeholder 2">
            <a:extLst>
              <a:ext uri="{FF2B5EF4-FFF2-40B4-BE49-F238E27FC236}">
                <a16:creationId xmlns:a16="http://schemas.microsoft.com/office/drawing/2014/main" id="{B0A17B6A-4035-FDB9-1EA8-E3E73F8DE868}"/>
              </a:ext>
            </a:extLst>
          </p:cNvPr>
          <p:cNvSpPr>
            <a:spLocks noGrp="1"/>
          </p:cNvSpPr>
          <p:nvPr>
            <p:ph idx="1"/>
          </p:nvPr>
        </p:nvSpPr>
        <p:spPr/>
        <p:txBody>
          <a:bodyPr>
            <a:normAutofit fontScale="92500" lnSpcReduction="20000"/>
          </a:bodyPr>
          <a:lstStyle/>
          <a:p>
            <a:r>
              <a:rPr lang="fr-FR" dirty="0"/>
              <a:t>Les adjectifs évaluatifs (qui émettent un jugement) se placent toujours en premier.</a:t>
            </a:r>
          </a:p>
          <a:p>
            <a:r>
              <a:rPr lang="fr-FR" dirty="0"/>
              <a:t>Les adjectifs descriptifs viennent ensuite et suivent l’ordre TAXCOM : taille, âge, autre qualité, couleur, origine (nationalité, religion, origine géographique/politique), matière.</a:t>
            </a:r>
          </a:p>
          <a:p>
            <a:r>
              <a:rPr lang="fr-FR" dirty="0"/>
              <a:t>Enfin, au plus près du nom, se trouvent les adjectifs </a:t>
            </a:r>
            <a:r>
              <a:rPr lang="fr-FR" dirty="0" err="1"/>
              <a:t>classifiants</a:t>
            </a:r>
            <a:r>
              <a:rPr lang="fr-FR" dirty="0"/>
              <a:t>, c’est-à-dire ceux qui rangent le nom dans une sous-catégorie (type/usage).</a:t>
            </a:r>
          </a:p>
          <a:p>
            <a:r>
              <a:rPr lang="fr-FR" dirty="0"/>
              <a:t>an excellent new British </a:t>
            </a:r>
            <a:r>
              <a:rPr lang="fr-FR" dirty="0" err="1"/>
              <a:t>medical</a:t>
            </a:r>
            <a:r>
              <a:rPr lang="fr-FR" dirty="0"/>
              <a:t> </a:t>
            </a:r>
            <a:r>
              <a:rPr lang="fr-FR" dirty="0" err="1"/>
              <a:t>school</a:t>
            </a:r>
            <a:endParaRPr lang="fr-FR" dirty="0"/>
          </a:p>
          <a:p>
            <a:pPr marL="0" indent="0">
              <a:buNone/>
            </a:pPr>
            <a:r>
              <a:rPr lang="fr-FR" dirty="0"/>
              <a:t>     </a:t>
            </a:r>
            <a:r>
              <a:rPr lang="fr-FR" i="1" dirty="0"/>
              <a:t>évaluatif  /  âge,    origine  /  classifiant</a:t>
            </a:r>
          </a:p>
          <a:p>
            <a:r>
              <a:rPr lang="fr-FR" dirty="0"/>
              <a:t>a </a:t>
            </a:r>
            <a:r>
              <a:rPr lang="fr-FR" dirty="0" err="1"/>
              <a:t>frightening</a:t>
            </a:r>
            <a:r>
              <a:rPr lang="fr-FR" dirty="0"/>
              <a:t> </a:t>
            </a:r>
            <a:r>
              <a:rPr lang="fr-FR" dirty="0" err="1"/>
              <a:t>old</a:t>
            </a:r>
            <a:r>
              <a:rPr lang="fr-FR" dirty="0"/>
              <a:t> black </a:t>
            </a:r>
            <a:r>
              <a:rPr lang="fr-FR" dirty="0" err="1"/>
              <a:t>Korean</a:t>
            </a:r>
            <a:r>
              <a:rPr lang="fr-FR" dirty="0"/>
              <a:t> </a:t>
            </a:r>
            <a:r>
              <a:rPr lang="fr-FR" dirty="0" err="1"/>
              <a:t>ceremonial</a:t>
            </a:r>
            <a:r>
              <a:rPr lang="fr-FR" dirty="0"/>
              <a:t> </a:t>
            </a:r>
            <a:r>
              <a:rPr lang="fr-FR" dirty="0" err="1"/>
              <a:t>mask</a:t>
            </a:r>
            <a:endParaRPr lang="fr-FR" dirty="0"/>
          </a:p>
          <a:p>
            <a:pPr marL="0" indent="0">
              <a:buNone/>
            </a:pPr>
            <a:r>
              <a:rPr lang="fr-FR" dirty="0"/>
              <a:t>  </a:t>
            </a:r>
            <a:r>
              <a:rPr lang="fr-FR" i="1" dirty="0"/>
              <a:t>évaluatif   /   âge,  couleur,   origine    /    classifiant</a:t>
            </a:r>
          </a:p>
          <a:p>
            <a:r>
              <a:rPr lang="fr-FR" dirty="0"/>
              <a:t>a </a:t>
            </a:r>
            <a:r>
              <a:rPr lang="fr-FR" dirty="0" err="1"/>
              <a:t>brilliant</a:t>
            </a:r>
            <a:r>
              <a:rPr lang="fr-FR" dirty="0"/>
              <a:t> </a:t>
            </a:r>
            <a:r>
              <a:rPr lang="fr-FR" dirty="0" err="1"/>
              <a:t>young</a:t>
            </a:r>
            <a:r>
              <a:rPr lang="fr-FR" dirty="0"/>
              <a:t> </a:t>
            </a:r>
            <a:r>
              <a:rPr lang="fr-FR" dirty="0" err="1"/>
              <a:t>Catholic</a:t>
            </a:r>
            <a:r>
              <a:rPr lang="fr-FR" dirty="0"/>
              <a:t> </a:t>
            </a:r>
            <a:r>
              <a:rPr lang="fr-FR" dirty="0" err="1"/>
              <a:t>nuclear</a:t>
            </a:r>
            <a:r>
              <a:rPr lang="fr-FR" dirty="0"/>
              <a:t> </a:t>
            </a:r>
            <a:r>
              <a:rPr lang="fr-FR" dirty="0" err="1"/>
              <a:t>physicist</a:t>
            </a:r>
            <a:endParaRPr lang="fr-FR" dirty="0"/>
          </a:p>
          <a:p>
            <a:pPr marL="0" indent="0">
              <a:buNone/>
            </a:pPr>
            <a:r>
              <a:rPr lang="fr-FR" dirty="0"/>
              <a:t>  </a:t>
            </a:r>
            <a:r>
              <a:rPr lang="fr-FR" i="1" dirty="0"/>
              <a:t>évaluatif  /   âge,          origine  /  classifiant</a:t>
            </a:r>
          </a:p>
          <a:p>
            <a:endParaRPr lang="en-GB" dirty="0"/>
          </a:p>
        </p:txBody>
      </p:sp>
    </p:spTree>
    <p:extLst>
      <p:ext uri="{BB962C8B-B14F-4D97-AF65-F5344CB8AC3E}">
        <p14:creationId xmlns:p14="http://schemas.microsoft.com/office/powerpoint/2010/main" val="2395579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8EF41-E209-B230-869F-672F7BE466A7}"/>
              </a:ext>
            </a:extLst>
          </p:cNvPr>
          <p:cNvSpPr>
            <a:spLocks noGrp="1"/>
          </p:cNvSpPr>
          <p:nvPr>
            <p:ph type="title"/>
          </p:nvPr>
        </p:nvSpPr>
        <p:spPr/>
        <p:txBody>
          <a:bodyPr/>
          <a:lstStyle/>
          <a:p>
            <a:r>
              <a:rPr lang="en-GB" dirty="0"/>
              <a:t>Miscellaneous problems </a:t>
            </a:r>
          </a:p>
        </p:txBody>
      </p:sp>
      <p:sp>
        <p:nvSpPr>
          <p:cNvPr id="3" name="Content Placeholder 2">
            <a:extLst>
              <a:ext uri="{FF2B5EF4-FFF2-40B4-BE49-F238E27FC236}">
                <a16:creationId xmlns:a16="http://schemas.microsoft.com/office/drawing/2014/main" id="{46F8DC5A-D70B-BF95-693C-DDF2EAF409F9}"/>
              </a:ext>
            </a:extLst>
          </p:cNvPr>
          <p:cNvSpPr>
            <a:spLocks noGrp="1"/>
          </p:cNvSpPr>
          <p:nvPr>
            <p:ph idx="1"/>
          </p:nvPr>
        </p:nvSpPr>
        <p:spPr/>
        <p:txBody>
          <a:bodyPr/>
          <a:lstStyle/>
          <a:p>
            <a:r>
              <a:rPr lang="en-GB" dirty="0"/>
              <a:t>In numbers, you use a dot in English where the French use a comma, and a comma where the French use a space.</a:t>
            </a:r>
          </a:p>
          <a:p>
            <a:endParaRPr lang="en-GB" dirty="0"/>
          </a:p>
          <a:p>
            <a:r>
              <a:rPr lang="en-GB" dirty="0"/>
              <a:t>100 000 </a:t>
            </a:r>
            <a:r>
              <a:rPr lang="en-GB" dirty="0" err="1"/>
              <a:t>personnes</a:t>
            </a:r>
            <a:r>
              <a:rPr lang="en-GB" dirty="0"/>
              <a:t>  - 100,000 people</a:t>
            </a:r>
          </a:p>
          <a:p>
            <a:r>
              <a:rPr lang="en-GB" dirty="0"/>
              <a:t>2,5 </a:t>
            </a:r>
            <a:r>
              <a:rPr lang="en-GB" dirty="0" err="1"/>
              <a:t>mètres</a:t>
            </a:r>
            <a:r>
              <a:rPr lang="en-GB" dirty="0"/>
              <a:t>  -  2.5 meters</a:t>
            </a:r>
          </a:p>
          <a:p>
            <a:r>
              <a:rPr lang="en-GB" dirty="0"/>
              <a:t>1352,54 € -   €1352.54 (notice the position of the euro sign in English)</a:t>
            </a:r>
          </a:p>
          <a:p>
            <a:endParaRPr lang="en-GB" dirty="0"/>
          </a:p>
        </p:txBody>
      </p:sp>
    </p:spTree>
    <p:extLst>
      <p:ext uri="{BB962C8B-B14F-4D97-AF65-F5344CB8AC3E}">
        <p14:creationId xmlns:p14="http://schemas.microsoft.com/office/powerpoint/2010/main" val="1101329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F8DC5A-D70B-BF95-693C-DDF2EAF409F9}"/>
              </a:ext>
            </a:extLst>
          </p:cNvPr>
          <p:cNvSpPr>
            <a:spLocks noGrp="1"/>
          </p:cNvSpPr>
          <p:nvPr>
            <p:ph idx="1"/>
          </p:nvPr>
        </p:nvSpPr>
        <p:spPr>
          <a:xfrm>
            <a:off x="1069848" y="609600"/>
            <a:ext cx="10058400" cy="5562600"/>
          </a:xfrm>
        </p:spPr>
        <p:txBody>
          <a:bodyPr>
            <a:normAutofit/>
          </a:bodyPr>
          <a:lstStyle/>
          <a:p>
            <a:r>
              <a:rPr lang="en-GB" dirty="0"/>
              <a:t>hair au </a:t>
            </a:r>
            <a:r>
              <a:rPr lang="en-GB" dirty="0" err="1"/>
              <a:t>sens</a:t>
            </a:r>
            <a:r>
              <a:rPr lang="en-GB" dirty="0"/>
              <a:t> de « chevelure » </a:t>
            </a:r>
            <a:r>
              <a:rPr lang="en-GB" dirty="0" err="1"/>
              <a:t>ou</a:t>
            </a:r>
            <a:r>
              <a:rPr lang="en-GB" dirty="0"/>
              <a:t> « ensemble des </a:t>
            </a:r>
            <a:r>
              <a:rPr lang="en-GB" dirty="0" err="1"/>
              <a:t>poils</a:t>
            </a:r>
            <a:r>
              <a:rPr lang="en-GB" dirty="0"/>
              <a:t> du corps » </a:t>
            </a:r>
            <a:r>
              <a:rPr lang="en-GB" dirty="0" err="1"/>
              <a:t>est</a:t>
            </a:r>
            <a:r>
              <a:rPr lang="en-GB" dirty="0"/>
              <a:t> </a:t>
            </a:r>
            <a:r>
              <a:rPr lang="en-GB" dirty="0" err="1"/>
              <a:t>indénombrable</a:t>
            </a:r>
            <a:r>
              <a:rPr lang="en-GB" dirty="0"/>
              <a:t> = ne se met pas au </a:t>
            </a:r>
            <a:r>
              <a:rPr lang="en-GB" dirty="0" err="1"/>
              <a:t>pluriel</a:t>
            </a:r>
            <a:r>
              <a:rPr lang="en-GB" dirty="0"/>
              <a:t> et ne </a:t>
            </a:r>
            <a:r>
              <a:rPr lang="en-GB" dirty="0" err="1"/>
              <a:t>peut</a:t>
            </a:r>
            <a:r>
              <a:rPr lang="en-GB" dirty="0"/>
              <a:t> </a:t>
            </a:r>
            <a:r>
              <a:rPr lang="en-GB" dirty="0" err="1"/>
              <a:t>être</a:t>
            </a:r>
            <a:r>
              <a:rPr lang="en-GB" dirty="0"/>
              <a:t> </a:t>
            </a:r>
            <a:r>
              <a:rPr lang="en-GB" dirty="0" err="1"/>
              <a:t>précédé</a:t>
            </a:r>
            <a:r>
              <a:rPr lang="en-GB" dirty="0"/>
              <a:t> de </a:t>
            </a:r>
            <a:r>
              <a:rPr lang="en-GB" dirty="0" err="1"/>
              <a:t>l’article</a:t>
            </a:r>
            <a:r>
              <a:rPr lang="en-GB" dirty="0"/>
              <a:t> a</a:t>
            </a:r>
          </a:p>
          <a:p>
            <a:pPr marL="0" indent="0">
              <a:buNone/>
            </a:pPr>
            <a:endParaRPr lang="en-GB" dirty="0"/>
          </a:p>
          <a:p>
            <a:pPr marL="0" indent="0">
              <a:buNone/>
            </a:pPr>
            <a:r>
              <a:rPr lang="en-GB" dirty="0"/>
              <a:t>He has beautiful brown hair. (NOT a beautiful brown hair)</a:t>
            </a:r>
          </a:p>
          <a:p>
            <a:pPr marL="0" indent="0">
              <a:buNone/>
            </a:pPr>
            <a:r>
              <a:rPr lang="en-GB" dirty="0"/>
              <a:t>He has very little body hair. = Il a très </a:t>
            </a:r>
            <a:r>
              <a:rPr lang="en-GB" dirty="0" err="1"/>
              <a:t>peu</a:t>
            </a:r>
            <a:r>
              <a:rPr lang="en-GB" dirty="0"/>
              <a:t> de </a:t>
            </a:r>
            <a:r>
              <a:rPr lang="en-GB" dirty="0" err="1"/>
              <a:t>poils</a:t>
            </a:r>
            <a:r>
              <a:rPr lang="en-GB" dirty="0"/>
              <a:t> sur le corps.</a:t>
            </a:r>
          </a:p>
          <a:p>
            <a:pPr marL="0" indent="0">
              <a:buNone/>
            </a:pPr>
            <a:endParaRPr lang="en-GB" dirty="0"/>
          </a:p>
          <a:p>
            <a:r>
              <a:rPr lang="en-GB" dirty="0"/>
              <a:t>a hair (</a:t>
            </a:r>
            <a:r>
              <a:rPr lang="en-GB" dirty="0" err="1"/>
              <a:t>pluriel</a:t>
            </a:r>
            <a:r>
              <a:rPr lang="en-GB" dirty="0"/>
              <a:t> hairs) = un </a:t>
            </a:r>
            <a:r>
              <a:rPr lang="en-GB" dirty="0" err="1"/>
              <a:t>poil</a:t>
            </a:r>
            <a:r>
              <a:rPr lang="en-GB" dirty="0"/>
              <a:t> </a:t>
            </a:r>
            <a:r>
              <a:rPr lang="en-GB" dirty="0" err="1"/>
              <a:t>ou</a:t>
            </a:r>
            <a:r>
              <a:rPr lang="en-GB" dirty="0"/>
              <a:t> un </a:t>
            </a:r>
            <a:r>
              <a:rPr lang="en-GB" dirty="0" err="1"/>
              <a:t>cheveu</a:t>
            </a:r>
            <a:r>
              <a:rPr lang="en-GB" dirty="0"/>
              <a:t> </a:t>
            </a:r>
            <a:r>
              <a:rPr lang="en-GB" dirty="0" err="1"/>
              <a:t>humain</a:t>
            </a:r>
            <a:r>
              <a:rPr lang="en-GB" dirty="0"/>
              <a:t> vu de </a:t>
            </a:r>
            <a:r>
              <a:rPr lang="en-GB" dirty="0" err="1"/>
              <a:t>façon</a:t>
            </a:r>
            <a:r>
              <a:rPr lang="en-GB" dirty="0"/>
              <a:t> </a:t>
            </a:r>
            <a:r>
              <a:rPr lang="en-GB" dirty="0" err="1"/>
              <a:t>isolée</a:t>
            </a:r>
            <a:endParaRPr lang="en-GB" dirty="0"/>
          </a:p>
          <a:p>
            <a:pPr marL="0" indent="0">
              <a:buNone/>
            </a:pPr>
            <a:endParaRPr lang="en-GB" dirty="0"/>
          </a:p>
          <a:p>
            <a:pPr marL="0" indent="0">
              <a:buNone/>
            </a:pPr>
            <a:r>
              <a:rPr lang="en-GB" dirty="0"/>
              <a:t>I’m starting to get a few grey hairs. (= </a:t>
            </a:r>
            <a:r>
              <a:rPr lang="en-GB" dirty="0" err="1"/>
              <a:t>quelques</a:t>
            </a:r>
            <a:r>
              <a:rPr lang="en-GB" dirty="0"/>
              <a:t> </a:t>
            </a:r>
            <a:r>
              <a:rPr lang="en-GB" dirty="0" err="1"/>
              <a:t>cheveux</a:t>
            </a:r>
            <a:r>
              <a:rPr lang="en-GB" dirty="0"/>
              <a:t> gris)</a:t>
            </a:r>
          </a:p>
          <a:p>
            <a:pPr marL="0" indent="0">
              <a:buNone/>
            </a:pPr>
            <a:r>
              <a:rPr lang="en-GB" dirty="0"/>
              <a:t>She removed a big black hair from her chin. (= un </a:t>
            </a:r>
            <a:r>
              <a:rPr lang="en-GB" dirty="0" err="1"/>
              <a:t>gros</a:t>
            </a:r>
            <a:r>
              <a:rPr lang="en-GB" dirty="0"/>
              <a:t> </a:t>
            </a:r>
            <a:r>
              <a:rPr lang="en-GB" dirty="0" err="1"/>
              <a:t>poil</a:t>
            </a:r>
            <a:r>
              <a:rPr lang="en-GB" dirty="0"/>
              <a:t> noir)</a:t>
            </a:r>
          </a:p>
          <a:p>
            <a:pPr marL="0" indent="0">
              <a:buNone/>
            </a:pPr>
            <a:endParaRPr lang="en-GB" dirty="0"/>
          </a:p>
          <a:p>
            <a:r>
              <a:rPr lang="en-GB" dirty="0"/>
              <a:t>hairs = les </a:t>
            </a:r>
            <a:r>
              <a:rPr lang="en-GB" dirty="0" err="1"/>
              <a:t>poils</a:t>
            </a:r>
            <a:r>
              <a:rPr lang="en-GB" dirty="0"/>
              <a:t> </a:t>
            </a:r>
            <a:r>
              <a:rPr lang="en-GB" dirty="0" err="1"/>
              <a:t>laissés</a:t>
            </a:r>
            <a:r>
              <a:rPr lang="en-GB" dirty="0"/>
              <a:t> par un animal</a:t>
            </a:r>
          </a:p>
          <a:p>
            <a:pPr marL="0" indent="0">
              <a:buNone/>
            </a:pPr>
            <a:r>
              <a:rPr lang="en-GB" dirty="0"/>
              <a:t>The cat has left white hairs all over the sofa.</a:t>
            </a:r>
          </a:p>
          <a:p>
            <a:endParaRPr lang="en-GB" dirty="0"/>
          </a:p>
        </p:txBody>
      </p:sp>
    </p:spTree>
    <p:extLst>
      <p:ext uri="{BB962C8B-B14F-4D97-AF65-F5344CB8AC3E}">
        <p14:creationId xmlns:p14="http://schemas.microsoft.com/office/powerpoint/2010/main" val="3868344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F8DC5A-D70B-BF95-693C-DDF2EAF409F9}"/>
              </a:ext>
            </a:extLst>
          </p:cNvPr>
          <p:cNvSpPr>
            <a:spLocks noGrp="1"/>
          </p:cNvSpPr>
          <p:nvPr>
            <p:ph idx="1"/>
          </p:nvPr>
        </p:nvSpPr>
        <p:spPr>
          <a:xfrm>
            <a:off x="1069848" y="487680"/>
            <a:ext cx="10058400" cy="5684520"/>
          </a:xfrm>
        </p:spPr>
        <p:txBody>
          <a:bodyPr/>
          <a:lstStyle/>
          <a:p>
            <a:r>
              <a:rPr lang="en-GB" dirty="0"/>
              <a:t>Got au </a:t>
            </a:r>
            <a:r>
              <a:rPr lang="en-GB" dirty="0" err="1"/>
              <a:t>sens</a:t>
            </a:r>
            <a:r>
              <a:rPr lang="en-GB" dirty="0"/>
              <a:t> de « </a:t>
            </a:r>
            <a:r>
              <a:rPr lang="en-GB" dirty="0" err="1"/>
              <a:t>avoir</a:t>
            </a:r>
            <a:r>
              <a:rPr lang="en-GB" dirty="0"/>
              <a:t> » </a:t>
            </a:r>
            <a:r>
              <a:rPr lang="en-GB" dirty="0" err="1"/>
              <a:t>relève</a:t>
            </a:r>
            <a:r>
              <a:rPr lang="en-GB" dirty="0"/>
              <a:t> de la langue </a:t>
            </a:r>
            <a:r>
              <a:rPr lang="en-GB" dirty="0" err="1"/>
              <a:t>orale</a:t>
            </a:r>
            <a:r>
              <a:rPr lang="en-GB" dirty="0"/>
              <a:t>. </a:t>
            </a:r>
            <a:r>
              <a:rPr lang="en-GB" dirty="0" err="1"/>
              <a:t>C’est</a:t>
            </a:r>
            <a:r>
              <a:rPr lang="en-GB" dirty="0"/>
              <a:t> </a:t>
            </a:r>
            <a:r>
              <a:rPr lang="en-GB" dirty="0" err="1"/>
              <a:t>en</a:t>
            </a:r>
            <a:r>
              <a:rPr lang="en-GB" dirty="0"/>
              <a:t> fait </a:t>
            </a:r>
            <a:r>
              <a:rPr lang="en-GB" dirty="0" err="1"/>
              <a:t>une</a:t>
            </a:r>
            <a:r>
              <a:rPr lang="en-GB" dirty="0"/>
              <a:t> </a:t>
            </a:r>
            <a:r>
              <a:rPr lang="en-GB" dirty="0" err="1"/>
              <a:t>forme</a:t>
            </a:r>
            <a:r>
              <a:rPr lang="en-GB" dirty="0"/>
              <a:t> </a:t>
            </a:r>
            <a:r>
              <a:rPr lang="en-GB" dirty="0" err="1"/>
              <a:t>raccourcie</a:t>
            </a:r>
            <a:r>
              <a:rPr lang="en-GB" dirty="0"/>
              <a:t> de have got. Il ne faut pas </a:t>
            </a:r>
            <a:r>
              <a:rPr lang="en-GB" dirty="0" err="1"/>
              <a:t>l’employer</a:t>
            </a:r>
            <a:r>
              <a:rPr lang="en-GB" dirty="0"/>
              <a:t> dans un </a:t>
            </a:r>
            <a:r>
              <a:rPr lang="en-GB" dirty="0" err="1"/>
              <a:t>écrit</a:t>
            </a:r>
            <a:r>
              <a:rPr lang="en-GB" dirty="0"/>
              <a:t> </a:t>
            </a:r>
            <a:r>
              <a:rPr lang="en-GB" dirty="0" err="1"/>
              <a:t>universitaire</a:t>
            </a:r>
            <a:r>
              <a:rPr lang="en-GB" dirty="0"/>
              <a:t>.</a:t>
            </a:r>
          </a:p>
          <a:p>
            <a:endParaRPr lang="en-GB" dirty="0"/>
          </a:p>
          <a:p>
            <a:pPr marL="0" indent="0">
              <a:buNone/>
            </a:pPr>
            <a:r>
              <a:rPr lang="en-GB" dirty="0"/>
              <a:t>She got green eyes. =&gt; She has (got) green eyes.</a:t>
            </a:r>
          </a:p>
          <a:p>
            <a:pPr marL="0" indent="0">
              <a:buNone/>
            </a:pPr>
            <a:endParaRPr lang="en-GB" dirty="0"/>
          </a:p>
          <a:p>
            <a:r>
              <a:rPr lang="en-GB" dirty="0"/>
              <a:t>Do not use also at the beginning of a sentence. It is okay when you speak but not when you write. Also should be used in </a:t>
            </a:r>
            <a:r>
              <a:rPr lang="en-GB" dirty="0" err="1"/>
              <a:t>midposition</a:t>
            </a:r>
            <a:r>
              <a:rPr lang="en-GB" dirty="0"/>
              <a:t> (=before the verb or after the auxiliary [be included]).</a:t>
            </a:r>
          </a:p>
          <a:p>
            <a:endParaRPr lang="en-GB" dirty="0"/>
          </a:p>
          <a:p>
            <a:pPr marL="0" indent="0">
              <a:buNone/>
            </a:pPr>
            <a:r>
              <a:rPr lang="en-GB" dirty="0"/>
              <a:t>He is very tall. Also, he looks quite brawny. =&gt; He also looks quite brawny</a:t>
            </a:r>
          </a:p>
          <a:p>
            <a:pPr marL="0" indent="0">
              <a:buNone/>
            </a:pPr>
            <a:r>
              <a:rPr lang="en-GB" dirty="0"/>
              <a:t>He is very tall. Also, he has been said to be brawny. =&gt; He has also been said…</a:t>
            </a:r>
          </a:p>
          <a:p>
            <a:pPr marL="0" indent="0">
              <a:buNone/>
            </a:pPr>
            <a:r>
              <a:rPr lang="en-GB" dirty="0"/>
              <a:t>He is very tall. Also, he is quite brawny. =&gt; He is also quite brawny.</a:t>
            </a:r>
          </a:p>
          <a:p>
            <a:endParaRPr lang="en-GB" dirty="0"/>
          </a:p>
          <a:p>
            <a:endParaRPr lang="en-GB" dirty="0"/>
          </a:p>
        </p:txBody>
      </p:sp>
    </p:spTree>
    <p:extLst>
      <p:ext uri="{BB962C8B-B14F-4D97-AF65-F5344CB8AC3E}">
        <p14:creationId xmlns:p14="http://schemas.microsoft.com/office/powerpoint/2010/main" val="280174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F8DC5A-D70B-BF95-693C-DDF2EAF409F9}"/>
              </a:ext>
            </a:extLst>
          </p:cNvPr>
          <p:cNvSpPr>
            <a:spLocks noGrp="1"/>
          </p:cNvSpPr>
          <p:nvPr>
            <p:ph idx="1"/>
          </p:nvPr>
        </p:nvSpPr>
        <p:spPr>
          <a:xfrm>
            <a:off x="1069848" y="1026160"/>
            <a:ext cx="10058400" cy="5146040"/>
          </a:xfrm>
        </p:spPr>
        <p:txBody>
          <a:bodyPr>
            <a:normAutofit/>
          </a:bodyPr>
          <a:lstStyle/>
          <a:p>
            <a:r>
              <a:rPr lang="en-GB" sz="2200" dirty="0"/>
              <a:t>Do not use the present continuous (am/is/are + -ING) to describe someone (the present continuous is used for actions that are in progress). Use the simple present.</a:t>
            </a:r>
          </a:p>
          <a:p>
            <a:endParaRPr lang="en-GB" sz="2200" dirty="0"/>
          </a:p>
          <a:p>
            <a:r>
              <a:rPr lang="en-GB" sz="2200" dirty="0"/>
              <a:t>In vocabulary lists, one’s stands for my/your/his/her/our/their.</a:t>
            </a:r>
          </a:p>
          <a:p>
            <a:endParaRPr lang="en-GB" sz="2200" dirty="0"/>
          </a:p>
          <a:p>
            <a:pPr marL="0" indent="0">
              <a:buNone/>
            </a:pPr>
            <a:r>
              <a:rPr lang="en-GB" sz="2200" dirty="0"/>
              <a:t>to keep one’s figure =&gt; He never eats candy; he wants to keep his figure.</a:t>
            </a:r>
          </a:p>
          <a:p>
            <a:pPr marL="0" indent="0">
              <a:buNone/>
            </a:pPr>
            <a:endParaRPr lang="en-GB" sz="2200" dirty="0"/>
          </a:p>
          <a:p>
            <a:pPr marL="0" indent="0">
              <a:buNone/>
            </a:pPr>
            <a:r>
              <a:rPr lang="en-GB" sz="2200" dirty="0"/>
              <a:t>to stroke one’s chin =&gt; She often strokes her chin when she is thinking.</a:t>
            </a:r>
          </a:p>
          <a:p>
            <a:endParaRPr lang="en-GB" sz="2200" dirty="0"/>
          </a:p>
          <a:p>
            <a:endParaRPr lang="en-GB" sz="2200" dirty="0"/>
          </a:p>
        </p:txBody>
      </p:sp>
    </p:spTree>
    <p:extLst>
      <p:ext uri="{BB962C8B-B14F-4D97-AF65-F5344CB8AC3E}">
        <p14:creationId xmlns:p14="http://schemas.microsoft.com/office/powerpoint/2010/main" val="3304640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F8DC5A-D70B-BF95-693C-DDF2EAF409F9}"/>
              </a:ext>
            </a:extLst>
          </p:cNvPr>
          <p:cNvSpPr>
            <a:spLocks noGrp="1"/>
          </p:cNvSpPr>
          <p:nvPr>
            <p:ph idx="1"/>
          </p:nvPr>
        </p:nvSpPr>
        <p:spPr>
          <a:xfrm>
            <a:off x="1069848" y="1229360"/>
            <a:ext cx="10058400" cy="4942840"/>
          </a:xfrm>
        </p:spPr>
        <p:txBody>
          <a:bodyPr>
            <a:normAutofit/>
          </a:bodyPr>
          <a:lstStyle/>
          <a:p>
            <a:r>
              <a:rPr lang="en-GB" sz="3000" dirty="0"/>
              <a:t>A punctuation mark should never be at the beginning of a line.</a:t>
            </a:r>
          </a:p>
          <a:p>
            <a:r>
              <a:rPr lang="en-GB" sz="3000" dirty="0"/>
              <a:t>Blah blah blah blah blah blah blah blah blah blah blah blah blah blah blah blah</a:t>
            </a:r>
            <a:r>
              <a:rPr lang="en-GB" sz="3000" dirty="0">
                <a:solidFill>
                  <a:srgbClr val="FF0000"/>
                </a:solidFill>
              </a:rPr>
              <a:t>,</a:t>
            </a:r>
            <a:r>
              <a:rPr lang="en-GB" sz="3000" dirty="0"/>
              <a:t> blah blah blah blah blah</a:t>
            </a:r>
          </a:p>
          <a:p>
            <a:r>
              <a:rPr lang="en-GB" sz="3000" dirty="0"/>
              <a:t>Blah blah blah blah blah blah blah blah blah blah blah blah blah blah blah blah</a:t>
            </a:r>
            <a:r>
              <a:rPr lang="en-GB" sz="3000" dirty="0">
                <a:solidFill>
                  <a:srgbClr val="FF0000"/>
                </a:solidFill>
              </a:rPr>
              <a:t>;</a:t>
            </a:r>
            <a:r>
              <a:rPr lang="en-GB" sz="3000" dirty="0"/>
              <a:t> blah blah blah blah blah</a:t>
            </a:r>
          </a:p>
          <a:p>
            <a:r>
              <a:rPr lang="en-GB" sz="3000" dirty="0"/>
              <a:t>Blah blah blah blah blah blah blah blah blah blah blah blah blah blah blah blah</a:t>
            </a:r>
            <a:r>
              <a:rPr lang="en-GB" sz="3000" dirty="0">
                <a:solidFill>
                  <a:srgbClr val="FF0000"/>
                </a:solidFill>
              </a:rPr>
              <a:t>:</a:t>
            </a:r>
            <a:r>
              <a:rPr lang="en-GB" sz="3000" dirty="0"/>
              <a:t> blah blah blah blah blah</a:t>
            </a:r>
          </a:p>
          <a:p>
            <a:r>
              <a:rPr lang="en-GB" sz="3000" dirty="0"/>
              <a:t>etc.</a:t>
            </a:r>
          </a:p>
          <a:p>
            <a:endParaRPr lang="en-GB" sz="3000" dirty="0"/>
          </a:p>
          <a:p>
            <a:endParaRPr lang="en-GB" sz="3000" dirty="0"/>
          </a:p>
        </p:txBody>
      </p:sp>
    </p:spTree>
    <p:extLst>
      <p:ext uri="{BB962C8B-B14F-4D97-AF65-F5344CB8AC3E}">
        <p14:creationId xmlns:p14="http://schemas.microsoft.com/office/powerpoint/2010/main" val="3502066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27691-C674-320F-C1D7-4A51869E4E4A}"/>
              </a:ext>
            </a:extLst>
          </p:cNvPr>
          <p:cNvSpPr>
            <a:spLocks noGrp="1"/>
          </p:cNvSpPr>
          <p:nvPr>
            <p:ph type="title"/>
          </p:nvPr>
        </p:nvSpPr>
        <p:spPr/>
        <p:txBody>
          <a:bodyPr/>
          <a:lstStyle/>
          <a:p>
            <a:r>
              <a:rPr lang="en-GB" dirty="0"/>
              <a:t>Your turn </a:t>
            </a:r>
          </a:p>
        </p:txBody>
      </p:sp>
      <p:sp>
        <p:nvSpPr>
          <p:cNvPr id="3" name="Content Placeholder 2">
            <a:extLst>
              <a:ext uri="{FF2B5EF4-FFF2-40B4-BE49-F238E27FC236}">
                <a16:creationId xmlns:a16="http://schemas.microsoft.com/office/drawing/2014/main" id="{8E0F7588-92E7-9490-3190-1F153DB02D77}"/>
              </a:ext>
            </a:extLst>
          </p:cNvPr>
          <p:cNvSpPr>
            <a:spLocks noGrp="1"/>
          </p:cNvSpPr>
          <p:nvPr>
            <p:ph idx="1"/>
          </p:nvPr>
        </p:nvSpPr>
        <p:spPr/>
        <p:txBody>
          <a:bodyPr>
            <a:noAutofit/>
          </a:bodyPr>
          <a:lstStyle/>
          <a:p>
            <a:r>
              <a:rPr lang="en-GB" sz="1600" dirty="0"/>
              <a:t>Taking what we have just gone over together, reread the draft you have written of your psychological portrait. Is there anything you can correct or change based on what we’ve just said about : </a:t>
            </a:r>
          </a:p>
          <a:p>
            <a:endParaRPr lang="en-GB" sz="1600" dirty="0"/>
          </a:p>
          <a:p>
            <a:r>
              <a:rPr lang="en-GB" sz="1600" dirty="0"/>
              <a:t>The wrong use of the comma</a:t>
            </a:r>
          </a:p>
          <a:p>
            <a:r>
              <a:rPr lang="en-GB" sz="1600" dirty="0"/>
              <a:t>The use of the comma splice </a:t>
            </a:r>
          </a:p>
          <a:p>
            <a:r>
              <a:rPr lang="en-GB" sz="1600" dirty="0"/>
              <a:t>The position of your adjectives </a:t>
            </a:r>
          </a:p>
          <a:p>
            <a:r>
              <a:rPr lang="en-GB" sz="1600" dirty="0"/>
              <a:t>The order of your adjectives (TAXCOM) </a:t>
            </a:r>
          </a:p>
          <a:p>
            <a:r>
              <a:rPr lang="en-GB" sz="1600" dirty="0"/>
              <a:t>Numbers </a:t>
            </a:r>
          </a:p>
          <a:p>
            <a:r>
              <a:rPr lang="en-GB" sz="1600" dirty="0"/>
              <a:t>Errors using hair, got, also… </a:t>
            </a:r>
          </a:p>
          <a:p>
            <a:r>
              <a:rPr lang="en-GB" sz="1600" dirty="0"/>
              <a:t>Errors using the present continuous instead of the present simple </a:t>
            </a:r>
          </a:p>
          <a:p>
            <a:r>
              <a:rPr lang="en-GB" sz="1600" dirty="0"/>
              <a:t>Mistaking the pronoun one’s </a:t>
            </a:r>
          </a:p>
          <a:p>
            <a:r>
              <a:rPr lang="en-GB" sz="1600" dirty="0"/>
              <a:t>Punctuation errors in general </a:t>
            </a:r>
          </a:p>
        </p:txBody>
      </p:sp>
    </p:spTree>
    <p:extLst>
      <p:ext uri="{BB962C8B-B14F-4D97-AF65-F5344CB8AC3E}">
        <p14:creationId xmlns:p14="http://schemas.microsoft.com/office/powerpoint/2010/main" val="3492677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C451D-06E7-6999-FC07-A87872BF9EC2}"/>
              </a:ext>
            </a:extLst>
          </p:cNvPr>
          <p:cNvSpPr>
            <a:spLocks noGrp="1"/>
          </p:cNvSpPr>
          <p:nvPr>
            <p:ph type="title"/>
          </p:nvPr>
        </p:nvSpPr>
        <p:spPr/>
        <p:txBody>
          <a:bodyPr>
            <a:normAutofit fontScale="90000"/>
          </a:bodyPr>
          <a:lstStyle/>
          <a:p>
            <a:r>
              <a:rPr lang="en-GB" sz="8000" dirty="0"/>
              <a:t>Extra exercise : Read the following passage and answer the questions (written on the board)</a:t>
            </a:r>
            <a:endParaRPr lang="en-GB" dirty="0"/>
          </a:p>
        </p:txBody>
      </p:sp>
      <p:sp>
        <p:nvSpPr>
          <p:cNvPr id="3" name="Text Placeholder 2">
            <a:extLst>
              <a:ext uri="{FF2B5EF4-FFF2-40B4-BE49-F238E27FC236}">
                <a16:creationId xmlns:a16="http://schemas.microsoft.com/office/drawing/2014/main" id="{9D4A17BB-5E20-4BCF-4C57-895AE98815C6}"/>
              </a:ext>
            </a:extLst>
          </p:cNvPr>
          <p:cNvSpPr>
            <a:spLocks noGrp="1"/>
          </p:cNvSpPr>
          <p:nvPr>
            <p:ph type="body" idx="1"/>
          </p:nvPr>
        </p:nvSpPr>
        <p:spPr/>
        <p:txBody>
          <a:bodyPr/>
          <a:lstStyle/>
          <a:p>
            <a:r>
              <a:rPr lang="en-GB" dirty="0"/>
              <a:t>Using the relevant vocabulary to help you find the appropriate answer. </a:t>
            </a:r>
          </a:p>
        </p:txBody>
      </p:sp>
    </p:spTree>
    <p:extLst>
      <p:ext uri="{BB962C8B-B14F-4D97-AF65-F5344CB8AC3E}">
        <p14:creationId xmlns:p14="http://schemas.microsoft.com/office/powerpoint/2010/main" val="1663415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71B01-1457-4BFD-19AF-6F51FF068290}"/>
              </a:ext>
            </a:extLst>
          </p:cNvPr>
          <p:cNvSpPr>
            <a:spLocks noGrp="1"/>
          </p:cNvSpPr>
          <p:nvPr>
            <p:ph type="title"/>
          </p:nvPr>
        </p:nvSpPr>
        <p:spPr/>
        <p:txBody>
          <a:bodyPr/>
          <a:lstStyle/>
          <a:p>
            <a:r>
              <a:rPr lang="en-GB" dirty="0"/>
              <a:t>Homework from last week: </a:t>
            </a:r>
            <a:br>
              <a:rPr lang="en-GB" dirty="0"/>
            </a:br>
            <a:r>
              <a:rPr lang="en-GB" dirty="0"/>
              <a:t>The psychological Portrait </a:t>
            </a:r>
          </a:p>
        </p:txBody>
      </p:sp>
      <p:sp>
        <p:nvSpPr>
          <p:cNvPr id="3" name="Content Placeholder 2">
            <a:extLst>
              <a:ext uri="{FF2B5EF4-FFF2-40B4-BE49-F238E27FC236}">
                <a16:creationId xmlns:a16="http://schemas.microsoft.com/office/drawing/2014/main" id="{41EF8856-AF42-05DA-5965-7216A78A596B}"/>
              </a:ext>
            </a:extLst>
          </p:cNvPr>
          <p:cNvSpPr>
            <a:spLocks noGrp="1"/>
          </p:cNvSpPr>
          <p:nvPr>
            <p:ph idx="1"/>
          </p:nvPr>
        </p:nvSpPr>
        <p:spPr>
          <a:xfrm>
            <a:off x="876808" y="2659888"/>
            <a:ext cx="10058400" cy="4050792"/>
          </a:xfrm>
        </p:spPr>
        <p:txBody>
          <a:bodyPr>
            <a:normAutofit/>
          </a:bodyPr>
          <a:lstStyle/>
          <a:p>
            <a:r>
              <a:rPr lang="en-GB" sz="2400" dirty="0"/>
              <a:t>Taking the character that you wrote about for homework (the physical portrait), describe your invented character’s personality. </a:t>
            </a:r>
          </a:p>
          <a:p>
            <a:r>
              <a:rPr lang="en-GB" sz="2400" dirty="0"/>
              <a:t>Use at least 10 new words from the vocabulary lists at your disposal on Moodle. </a:t>
            </a:r>
          </a:p>
          <a:p>
            <a:r>
              <a:rPr lang="en-GB" sz="2400" dirty="0"/>
              <a:t>Give one or two examples of things your character has done which reveal their personality. </a:t>
            </a:r>
          </a:p>
          <a:p>
            <a:r>
              <a:rPr lang="en-GB" sz="2400" dirty="0"/>
              <a:t>Your text should be between 150 – 250 words long.</a:t>
            </a:r>
          </a:p>
          <a:p>
            <a:endParaRPr lang="en-GB" sz="2400" dirty="0"/>
          </a:p>
        </p:txBody>
      </p:sp>
    </p:spTree>
    <p:extLst>
      <p:ext uri="{BB962C8B-B14F-4D97-AF65-F5344CB8AC3E}">
        <p14:creationId xmlns:p14="http://schemas.microsoft.com/office/powerpoint/2010/main" val="3465632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DACF1-E963-2AC5-5F27-B6597BD35AA2}"/>
              </a:ext>
            </a:extLst>
          </p:cNvPr>
          <p:cNvSpPr>
            <a:spLocks noGrp="1"/>
          </p:cNvSpPr>
          <p:nvPr>
            <p:ph type="title"/>
          </p:nvPr>
        </p:nvSpPr>
        <p:spPr/>
        <p:txBody>
          <a:bodyPr>
            <a:normAutofit/>
          </a:bodyPr>
          <a:lstStyle/>
          <a:p>
            <a:r>
              <a:rPr lang="en-GB" sz="4800" dirty="0"/>
              <a:t>Common errors in French students’ work</a:t>
            </a:r>
          </a:p>
        </p:txBody>
      </p:sp>
      <p:sp>
        <p:nvSpPr>
          <p:cNvPr id="3" name="Content Placeholder 2">
            <a:extLst>
              <a:ext uri="{FF2B5EF4-FFF2-40B4-BE49-F238E27FC236}">
                <a16:creationId xmlns:a16="http://schemas.microsoft.com/office/drawing/2014/main" id="{61633C03-4293-0D92-6D2A-9FE90B82FD5B}"/>
              </a:ext>
            </a:extLst>
          </p:cNvPr>
          <p:cNvSpPr>
            <a:spLocks noGrp="1"/>
          </p:cNvSpPr>
          <p:nvPr>
            <p:ph idx="1"/>
          </p:nvPr>
        </p:nvSpPr>
        <p:spPr/>
        <p:txBody>
          <a:bodyPr/>
          <a:lstStyle/>
          <a:p>
            <a:r>
              <a:rPr lang="en-GB" dirty="0"/>
              <a:t>This week, I’m going to highlight some common errors that often appear in French students’ work. </a:t>
            </a:r>
          </a:p>
          <a:p>
            <a:endParaRPr lang="en-GB" dirty="0"/>
          </a:p>
          <a:p>
            <a:r>
              <a:rPr lang="en-GB" dirty="0"/>
              <a:t>I would like to you think about the psychological portrait that you’ve written and brought to class while thinking about these errors. </a:t>
            </a:r>
          </a:p>
          <a:p>
            <a:endParaRPr lang="en-GB" dirty="0"/>
          </a:p>
          <a:p>
            <a:r>
              <a:rPr lang="en-GB" dirty="0"/>
              <a:t>Towards the end of the class I will give you some time to correct your own work, and at that point, if anyone would like me to look over their work, I will be happy to quickly correct a few pieces of writing. </a:t>
            </a:r>
          </a:p>
        </p:txBody>
      </p:sp>
    </p:spTree>
    <p:extLst>
      <p:ext uri="{BB962C8B-B14F-4D97-AF65-F5344CB8AC3E}">
        <p14:creationId xmlns:p14="http://schemas.microsoft.com/office/powerpoint/2010/main" val="3792862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3DC57-CF80-955D-C786-DAF0E9EE767D}"/>
              </a:ext>
            </a:extLst>
          </p:cNvPr>
          <p:cNvSpPr>
            <a:spLocks noGrp="1"/>
          </p:cNvSpPr>
          <p:nvPr>
            <p:ph type="title"/>
          </p:nvPr>
        </p:nvSpPr>
        <p:spPr/>
        <p:txBody>
          <a:bodyPr/>
          <a:lstStyle/>
          <a:p>
            <a:r>
              <a:rPr lang="en-GB" dirty="0"/>
              <a:t>Wrong use of the comma </a:t>
            </a:r>
          </a:p>
        </p:txBody>
      </p:sp>
      <p:sp>
        <p:nvSpPr>
          <p:cNvPr id="3" name="Content Placeholder 2">
            <a:extLst>
              <a:ext uri="{FF2B5EF4-FFF2-40B4-BE49-F238E27FC236}">
                <a16:creationId xmlns:a16="http://schemas.microsoft.com/office/drawing/2014/main" id="{F5B2240E-A940-A4C1-FBF3-E55108FA9753}"/>
              </a:ext>
            </a:extLst>
          </p:cNvPr>
          <p:cNvSpPr>
            <a:spLocks noGrp="1"/>
          </p:cNvSpPr>
          <p:nvPr>
            <p:ph idx="1"/>
          </p:nvPr>
        </p:nvSpPr>
        <p:spPr/>
        <p:txBody>
          <a:bodyPr>
            <a:normAutofit lnSpcReduction="10000"/>
          </a:bodyPr>
          <a:lstStyle/>
          <a:p>
            <a:r>
              <a:rPr lang="en-GB" dirty="0"/>
              <a:t>His face is long and oval, he’s bald, has sharp blue eyes.</a:t>
            </a:r>
          </a:p>
          <a:p>
            <a:pPr marL="0" indent="0">
              <a:buNone/>
            </a:pPr>
            <a:endParaRPr lang="en-GB" dirty="0"/>
          </a:p>
          <a:p>
            <a:pPr marL="0" indent="0">
              <a:buNone/>
            </a:pPr>
            <a:r>
              <a:rPr lang="en-GB" dirty="0"/>
              <a:t>=&gt; His face is long and oval. He is bald and has sharp blue eyes.</a:t>
            </a:r>
          </a:p>
          <a:p>
            <a:endParaRPr lang="en-GB" dirty="0"/>
          </a:p>
          <a:p>
            <a:r>
              <a:rPr lang="en-GB" dirty="0"/>
              <a:t>If each verb has the same subject, you can use a comma but you should not repeat the subject.</a:t>
            </a:r>
          </a:p>
          <a:p>
            <a:pPr marL="0" indent="0">
              <a:buNone/>
            </a:pPr>
            <a:endParaRPr lang="en-GB" dirty="0"/>
          </a:p>
          <a:p>
            <a:pPr marL="0" indent="0">
              <a:buNone/>
            </a:pPr>
            <a:r>
              <a:rPr lang="en-GB" dirty="0"/>
              <a:t>He must be in his late twenties, he is around six feet tall.</a:t>
            </a:r>
          </a:p>
          <a:p>
            <a:pPr marL="0" indent="0">
              <a:buNone/>
            </a:pPr>
            <a:endParaRPr lang="en-GB" dirty="0"/>
          </a:p>
          <a:p>
            <a:pPr marL="0" indent="0">
              <a:buNone/>
            </a:pPr>
            <a:r>
              <a:rPr lang="en-GB" dirty="0"/>
              <a:t>=&gt; He must be in his late twenties and is around six feet tall.</a:t>
            </a:r>
          </a:p>
          <a:p>
            <a:endParaRPr lang="en-GB" dirty="0"/>
          </a:p>
          <a:p>
            <a:endParaRPr lang="en-GB" dirty="0"/>
          </a:p>
        </p:txBody>
      </p:sp>
    </p:spTree>
    <p:extLst>
      <p:ext uri="{BB962C8B-B14F-4D97-AF65-F5344CB8AC3E}">
        <p14:creationId xmlns:p14="http://schemas.microsoft.com/office/powerpoint/2010/main" val="2914734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9EB02-CFFA-88EE-18FF-CFBE3E0BDA1C}"/>
              </a:ext>
            </a:extLst>
          </p:cNvPr>
          <p:cNvSpPr>
            <a:spLocks noGrp="1"/>
          </p:cNvSpPr>
          <p:nvPr>
            <p:ph type="title"/>
          </p:nvPr>
        </p:nvSpPr>
        <p:spPr/>
        <p:txBody>
          <a:bodyPr/>
          <a:lstStyle/>
          <a:p>
            <a:r>
              <a:rPr lang="en-GB" dirty="0"/>
              <a:t>Avoiding the comma splice </a:t>
            </a:r>
          </a:p>
        </p:txBody>
      </p:sp>
      <p:sp>
        <p:nvSpPr>
          <p:cNvPr id="3" name="Content Placeholder 2">
            <a:extLst>
              <a:ext uri="{FF2B5EF4-FFF2-40B4-BE49-F238E27FC236}">
                <a16:creationId xmlns:a16="http://schemas.microsoft.com/office/drawing/2014/main" id="{A426C526-4934-6690-6B06-C6A9006D3708}"/>
              </a:ext>
            </a:extLst>
          </p:cNvPr>
          <p:cNvSpPr>
            <a:spLocks noGrp="1"/>
          </p:cNvSpPr>
          <p:nvPr>
            <p:ph idx="1"/>
          </p:nvPr>
        </p:nvSpPr>
        <p:spPr/>
        <p:txBody>
          <a:bodyPr/>
          <a:lstStyle/>
          <a:p>
            <a:r>
              <a:rPr lang="en-GB" dirty="0"/>
              <a:t>The comma splice is “an instance of using a comma (</a:t>
            </a:r>
            <a:r>
              <a:rPr lang="en-GB" dirty="0" err="1"/>
              <a:t>une</a:t>
            </a:r>
            <a:r>
              <a:rPr lang="en-GB" dirty="0"/>
              <a:t> virgule) to link two independent clauses (propositions </a:t>
            </a:r>
            <a:r>
              <a:rPr lang="en-GB" dirty="0" err="1"/>
              <a:t>indépendantes</a:t>
            </a:r>
            <a:r>
              <a:rPr lang="en-GB" dirty="0"/>
              <a:t>) (which should instead be linked by a colon [un deux-points], semicolon [un point-virgule], or conjunction [</a:t>
            </a:r>
            <a:r>
              <a:rPr lang="en-GB" dirty="0" err="1"/>
              <a:t>une</a:t>
            </a:r>
            <a:r>
              <a:rPr lang="en-GB" dirty="0"/>
              <a:t> conjunction]), as in he loves cooking, he’s great at making curries.”</a:t>
            </a:r>
          </a:p>
          <a:p>
            <a:endParaRPr lang="en-GB" dirty="0"/>
          </a:p>
          <a:p>
            <a:r>
              <a:rPr lang="en-GB" dirty="0"/>
              <a:t>“The comma splice joins two clauses that are complete in their own right. While it may reflect how a sentence would be read if spoken aloud, it should be avoided in formal or academic writing.”</a:t>
            </a:r>
          </a:p>
          <a:p>
            <a:endParaRPr lang="en-GB" dirty="0"/>
          </a:p>
          <a:p>
            <a:pPr marL="0" indent="0" algn="r">
              <a:buNone/>
            </a:pPr>
            <a:r>
              <a:rPr lang="en-GB" dirty="0"/>
              <a:t>Source: </a:t>
            </a:r>
            <a:r>
              <a:rPr lang="en-GB" dirty="0">
                <a:hlinkClick r:id="rId2"/>
              </a:rPr>
              <a:t>https://www.lexico.com/definition/comma_splice</a:t>
            </a:r>
            <a:r>
              <a:rPr lang="en-GB" dirty="0"/>
              <a:t>  </a:t>
            </a:r>
          </a:p>
          <a:p>
            <a:endParaRPr lang="en-GB" dirty="0"/>
          </a:p>
        </p:txBody>
      </p:sp>
    </p:spTree>
    <p:extLst>
      <p:ext uri="{BB962C8B-B14F-4D97-AF65-F5344CB8AC3E}">
        <p14:creationId xmlns:p14="http://schemas.microsoft.com/office/powerpoint/2010/main" val="354373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EC38B-989C-677F-E901-5C94B62B07C7}"/>
              </a:ext>
            </a:extLst>
          </p:cNvPr>
          <p:cNvSpPr>
            <a:spLocks noGrp="1"/>
          </p:cNvSpPr>
          <p:nvPr>
            <p:ph type="title"/>
          </p:nvPr>
        </p:nvSpPr>
        <p:spPr/>
        <p:txBody>
          <a:bodyPr/>
          <a:lstStyle/>
          <a:p>
            <a:r>
              <a:rPr lang="en-GB" dirty="0"/>
              <a:t>Recognising the comma splice </a:t>
            </a:r>
          </a:p>
        </p:txBody>
      </p:sp>
      <p:sp>
        <p:nvSpPr>
          <p:cNvPr id="3" name="Content Placeholder 2">
            <a:extLst>
              <a:ext uri="{FF2B5EF4-FFF2-40B4-BE49-F238E27FC236}">
                <a16:creationId xmlns:a16="http://schemas.microsoft.com/office/drawing/2014/main" id="{7E585044-6BEF-E194-BB4E-D64F6A10DB77}"/>
              </a:ext>
            </a:extLst>
          </p:cNvPr>
          <p:cNvSpPr>
            <a:spLocks noGrp="1"/>
          </p:cNvSpPr>
          <p:nvPr>
            <p:ph idx="1"/>
          </p:nvPr>
        </p:nvSpPr>
        <p:spPr/>
        <p:txBody>
          <a:bodyPr>
            <a:normAutofit/>
          </a:bodyPr>
          <a:lstStyle/>
          <a:p>
            <a:r>
              <a:rPr lang="en-GB" sz="3000" dirty="0"/>
              <a:t>To know whether you are using a comma where you shouldn’t, you must be able to recognize an independent clause (</a:t>
            </a:r>
            <a:r>
              <a:rPr lang="en-GB" sz="3000" dirty="0" err="1"/>
              <a:t>une</a:t>
            </a:r>
            <a:r>
              <a:rPr lang="en-GB" sz="3000" dirty="0"/>
              <a:t> proposition </a:t>
            </a:r>
            <a:r>
              <a:rPr lang="en-GB" sz="3000" dirty="0" err="1"/>
              <a:t>indépendante</a:t>
            </a:r>
            <a:r>
              <a:rPr lang="en-GB" sz="3000" dirty="0"/>
              <a:t>).</a:t>
            </a:r>
          </a:p>
          <a:p>
            <a:r>
              <a:rPr lang="en-GB" sz="3000" dirty="0"/>
              <a:t>An independent clause is composed of a subject and a conjugated verb at least (+ any number of complements and adverbials [des </a:t>
            </a:r>
            <a:r>
              <a:rPr lang="en-GB" sz="3000" dirty="0" err="1"/>
              <a:t>compléments</a:t>
            </a:r>
            <a:r>
              <a:rPr lang="en-GB" sz="3000" dirty="0"/>
              <a:t> </a:t>
            </a:r>
            <a:r>
              <a:rPr lang="en-GB" sz="3000" dirty="0" err="1"/>
              <a:t>d’objet</a:t>
            </a:r>
            <a:r>
              <a:rPr lang="en-GB" sz="3000" dirty="0"/>
              <a:t> et </a:t>
            </a:r>
            <a:r>
              <a:rPr lang="en-GB" sz="3000" dirty="0" err="1"/>
              <a:t>compléments</a:t>
            </a:r>
            <a:r>
              <a:rPr lang="en-GB" sz="3000" dirty="0"/>
              <a:t> </a:t>
            </a:r>
            <a:r>
              <a:rPr lang="en-GB" sz="3000" dirty="0" err="1"/>
              <a:t>circonstanciels</a:t>
            </a:r>
            <a:r>
              <a:rPr lang="en-GB" sz="3000" dirty="0"/>
              <a:t>]).</a:t>
            </a:r>
          </a:p>
          <a:p>
            <a:endParaRPr lang="en-GB" sz="3000" dirty="0"/>
          </a:p>
        </p:txBody>
      </p:sp>
    </p:spTree>
    <p:extLst>
      <p:ext uri="{BB962C8B-B14F-4D97-AF65-F5344CB8AC3E}">
        <p14:creationId xmlns:p14="http://schemas.microsoft.com/office/powerpoint/2010/main" val="269462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7A2EB-F921-1BF4-84DB-8301FA439797}"/>
              </a:ext>
            </a:extLst>
          </p:cNvPr>
          <p:cNvSpPr>
            <a:spLocks noGrp="1"/>
          </p:cNvSpPr>
          <p:nvPr>
            <p:ph type="title"/>
          </p:nvPr>
        </p:nvSpPr>
        <p:spPr/>
        <p:txBody>
          <a:bodyPr/>
          <a:lstStyle/>
          <a:p>
            <a:r>
              <a:rPr lang="en-GB" dirty="0"/>
              <a:t>Examples of correct sentences </a:t>
            </a:r>
          </a:p>
        </p:txBody>
      </p:sp>
      <p:sp>
        <p:nvSpPr>
          <p:cNvPr id="3" name="Content Placeholder 2">
            <a:extLst>
              <a:ext uri="{FF2B5EF4-FFF2-40B4-BE49-F238E27FC236}">
                <a16:creationId xmlns:a16="http://schemas.microsoft.com/office/drawing/2014/main" id="{54419DF5-30C1-BAD9-2C48-70BE7BE65DF8}"/>
              </a:ext>
            </a:extLst>
          </p:cNvPr>
          <p:cNvSpPr>
            <a:spLocks noGrp="1"/>
          </p:cNvSpPr>
          <p:nvPr>
            <p:ph idx="1"/>
          </p:nvPr>
        </p:nvSpPr>
        <p:spPr/>
        <p:txBody>
          <a:bodyPr/>
          <a:lstStyle/>
          <a:p>
            <a:r>
              <a:rPr lang="en-GB" dirty="0"/>
              <a:t>John swims every day. He likes it a lot.</a:t>
            </a:r>
          </a:p>
          <a:p>
            <a:r>
              <a:rPr lang="en-GB" dirty="0"/>
              <a:t>It is raining.</a:t>
            </a:r>
          </a:p>
          <a:p>
            <a:r>
              <a:rPr lang="en-GB" dirty="0"/>
              <a:t>Lily being who she is, she would never say a word if somebody offended her.</a:t>
            </a:r>
          </a:p>
          <a:p>
            <a:r>
              <a:rPr lang="en-GB" dirty="0"/>
              <a:t>Although he did not say so, I knew he did not want to be here.</a:t>
            </a:r>
          </a:p>
          <a:p>
            <a:endParaRPr lang="en-GB" dirty="0"/>
          </a:p>
          <a:p>
            <a:pPr marL="0" indent="0">
              <a:buNone/>
            </a:pPr>
            <a:r>
              <a:rPr lang="en-GB" dirty="0"/>
              <a:t>In the last two sentences, the comma is used to separate a subordinate clause (proposition </a:t>
            </a:r>
            <a:r>
              <a:rPr lang="en-GB" dirty="0" err="1"/>
              <a:t>subordonnée</a:t>
            </a:r>
            <a:r>
              <a:rPr lang="en-GB" dirty="0"/>
              <a:t>) from the main clause (proposition </a:t>
            </a:r>
            <a:r>
              <a:rPr lang="en-GB" dirty="0" err="1"/>
              <a:t>principale</a:t>
            </a:r>
            <a:r>
              <a:rPr lang="en-GB" dirty="0"/>
              <a:t>). This use is not only okay; it is recommended.</a:t>
            </a:r>
          </a:p>
          <a:p>
            <a:endParaRPr lang="en-GB" dirty="0"/>
          </a:p>
          <a:p>
            <a:endParaRPr lang="en-GB" dirty="0"/>
          </a:p>
        </p:txBody>
      </p:sp>
    </p:spTree>
    <p:extLst>
      <p:ext uri="{BB962C8B-B14F-4D97-AF65-F5344CB8AC3E}">
        <p14:creationId xmlns:p14="http://schemas.microsoft.com/office/powerpoint/2010/main" val="3624792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9CBD3-0B89-1D60-9040-B71642D1C20D}"/>
              </a:ext>
            </a:extLst>
          </p:cNvPr>
          <p:cNvSpPr>
            <a:spLocks noGrp="1"/>
          </p:cNvSpPr>
          <p:nvPr>
            <p:ph type="title"/>
          </p:nvPr>
        </p:nvSpPr>
        <p:spPr/>
        <p:txBody>
          <a:bodyPr/>
          <a:lstStyle/>
          <a:p>
            <a:r>
              <a:rPr lang="en-GB" dirty="0"/>
              <a:t>Eliminating the comma splice </a:t>
            </a:r>
          </a:p>
        </p:txBody>
      </p:sp>
      <p:sp>
        <p:nvSpPr>
          <p:cNvPr id="3" name="Content Placeholder 2">
            <a:extLst>
              <a:ext uri="{FF2B5EF4-FFF2-40B4-BE49-F238E27FC236}">
                <a16:creationId xmlns:a16="http://schemas.microsoft.com/office/drawing/2014/main" id="{80642FF8-5D45-06CD-6F30-6686EE1408AA}"/>
              </a:ext>
            </a:extLst>
          </p:cNvPr>
          <p:cNvSpPr>
            <a:spLocks noGrp="1"/>
          </p:cNvSpPr>
          <p:nvPr>
            <p:ph idx="1"/>
          </p:nvPr>
        </p:nvSpPr>
        <p:spPr/>
        <p:txBody>
          <a:bodyPr/>
          <a:lstStyle/>
          <a:p>
            <a:r>
              <a:rPr lang="en-GB" dirty="0"/>
              <a:t>Instead of a comma, you should use either a semi-colon (un point-virgule), a period (= GB full stop = un point) or a connecting word that makes the logical link between the two clauses explicit.</a:t>
            </a:r>
          </a:p>
          <a:p>
            <a:endParaRPr lang="en-GB" dirty="0"/>
          </a:p>
          <a:p>
            <a:r>
              <a:rPr lang="en-GB" strike="sngStrike" dirty="0"/>
              <a:t>Jean likes bungee-jumping, she hates hiking.</a:t>
            </a:r>
          </a:p>
          <a:p>
            <a:r>
              <a:rPr lang="en-GB" dirty="0"/>
              <a:t>Jean likes bungee-jumping </a:t>
            </a:r>
            <a:r>
              <a:rPr lang="en-GB" u="sng" dirty="0"/>
              <a:t>but/and </a:t>
            </a:r>
            <a:r>
              <a:rPr lang="en-GB" dirty="0"/>
              <a:t>(she) hates hiking.</a:t>
            </a:r>
          </a:p>
          <a:p>
            <a:r>
              <a:rPr lang="en-GB" u="sng" dirty="0"/>
              <a:t>Although</a:t>
            </a:r>
            <a:r>
              <a:rPr lang="en-GB" dirty="0"/>
              <a:t> Jean likes bungee-jumping, she hates hiking.</a:t>
            </a:r>
          </a:p>
          <a:p>
            <a:r>
              <a:rPr lang="en-GB" dirty="0"/>
              <a:t>Jean likes bungee-jumping</a:t>
            </a:r>
            <a:r>
              <a:rPr lang="en-GB" u="sng" dirty="0"/>
              <a:t>;</a:t>
            </a:r>
            <a:r>
              <a:rPr lang="en-GB" dirty="0"/>
              <a:t> she hates hiking.</a:t>
            </a:r>
          </a:p>
          <a:p>
            <a:r>
              <a:rPr lang="en-GB" dirty="0"/>
              <a:t>Jean likes bungee-jumping</a:t>
            </a:r>
            <a:r>
              <a:rPr lang="en-GB" u="sng" dirty="0"/>
              <a:t>.</a:t>
            </a:r>
            <a:r>
              <a:rPr lang="en-GB" dirty="0"/>
              <a:t> She hates hiking.</a:t>
            </a:r>
          </a:p>
          <a:p>
            <a:endParaRPr lang="en-GB" dirty="0"/>
          </a:p>
          <a:p>
            <a:endParaRPr lang="en-GB" dirty="0"/>
          </a:p>
        </p:txBody>
      </p:sp>
    </p:spTree>
    <p:extLst>
      <p:ext uri="{BB962C8B-B14F-4D97-AF65-F5344CB8AC3E}">
        <p14:creationId xmlns:p14="http://schemas.microsoft.com/office/powerpoint/2010/main" val="3477818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35F0C-FDBC-91D2-48D6-50BF6C677597}"/>
              </a:ext>
            </a:extLst>
          </p:cNvPr>
          <p:cNvSpPr>
            <a:spLocks noGrp="1"/>
          </p:cNvSpPr>
          <p:nvPr>
            <p:ph type="title"/>
          </p:nvPr>
        </p:nvSpPr>
        <p:spPr/>
        <p:txBody>
          <a:bodyPr>
            <a:normAutofit/>
          </a:bodyPr>
          <a:lstStyle/>
          <a:p>
            <a:r>
              <a:rPr lang="en-GB" sz="4500" dirty="0"/>
              <a:t>Exercise: correct the following sentences </a:t>
            </a:r>
          </a:p>
        </p:txBody>
      </p:sp>
      <p:sp>
        <p:nvSpPr>
          <p:cNvPr id="3" name="Content Placeholder 2">
            <a:extLst>
              <a:ext uri="{FF2B5EF4-FFF2-40B4-BE49-F238E27FC236}">
                <a16:creationId xmlns:a16="http://schemas.microsoft.com/office/drawing/2014/main" id="{9F693EF1-CAC4-F65A-8A80-D5541DD59E3C}"/>
              </a:ext>
            </a:extLst>
          </p:cNvPr>
          <p:cNvSpPr>
            <a:spLocks noGrp="1"/>
          </p:cNvSpPr>
          <p:nvPr>
            <p:ph idx="1"/>
          </p:nvPr>
        </p:nvSpPr>
        <p:spPr/>
        <p:txBody>
          <a:bodyPr/>
          <a:lstStyle/>
          <a:p>
            <a:pPr marL="457200" indent="-457200">
              <a:buFont typeface="+mj-lt"/>
              <a:buAutoNum type="arabicPeriod"/>
            </a:pPr>
            <a:r>
              <a:rPr lang="en-GB" dirty="0"/>
              <a:t>We read a book slowly and hesitantly at first, we have a lot of new information to absorb and remember.</a:t>
            </a:r>
          </a:p>
          <a:p>
            <a:pPr marL="457200" indent="-457200">
              <a:buFont typeface="+mj-lt"/>
              <a:buAutoNum type="arabicPeriod"/>
            </a:pPr>
            <a:r>
              <a:rPr lang="en-GB" dirty="0"/>
              <a:t>He uses English, he is not English himself, he has known the English couple for at least nine years.</a:t>
            </a:r>
          </a:p>
          <a:p>
            <a:pPr marL="457200" indent="-457200">
              <a:buFont typeface="+mj-lt"/>
              <a:buAutoNum type="arabicPeriod"/>
            </a:pPr>
            <a:r>
              <a:rPr lang="en-GB" dirty="0"/>
              <a:t>A novel may begin in the middle of a conversation, it may begin with an arresting self-introduction by the narrator, it could start with a rude gesture at the literary tradition of autobiography.</a:t>
            </a:r>
          </a:p>
          <a:p>
            <a:pPr marL="457200" indent="-457200">
              <a:buFont typeface="+mj-lt"/>
              <a:buAutoNum type="arabicPeriod"/>
            </a:pPr>
            <a:r>
              <a:rPr lang="en-GB" dirty="0"/>
              <a:t>The story is told mainly from Howard’s point of view, the narrative does not enable us to judge his motives by giving us access to his private thoughts.</a:t>
            </a:r>
          </a:p>
          <a:p>
            <a:pPr marL="0" indent="0">
              <a:buNone/>
            </a:pPr>
            <a:endParaRPr lang="en-GB" dirty="0"/>
          </a:p>
          <a:p>
            <a:pPr marL="0" indent="0" algn="r">
              <a:buNone/>
            </a:pPr>
            <a:r>
              <a:rPr lang="en-GB" dirty="0"/>
              <a:t>Sentences adapted from David Lodge, </a:t>
            </a:r>
            <a:r>
              <a:rPr lang="en-GB" i="1" dirty="0"/>
              <a:t>The Art of Fiction</a:t>
            </a:r>
            <a:r>
              <a:rPr lang="en-GB" dirty="0"/>
              <a:t>, Viking, 1992</a:t>
            </a:r>
          </a:p>
          <a:p>
            <a:pPr marL="0" indent="0">
              <a:buNone/>
            </a:pPr>
            <a:endParaRPr lang="en-GB" dirty="0"/>
          </a:p>
        </p:txBody>
      </p:sp>
    </p:spTree>
    <p:extLst>
      <p:ext uri="{BB962C8B-B14F-4D97-AF65-F5344CB8AC3E}">
        <p14:creationId xmlns:p14="http://schemas.microsoft.com/office/powerpoint/2010/main" val="27986535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118</TotalTime>
  <Words>1716</Words>
  <Application>Microsoft Office PowerPoint</Application>
  <PresentationFormat>Widescreen</PresentationFormat>
  <Paragraphs>132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Rockwell</vt:lpstr>
      <vt:lpstr>Rockwell Condensed</vt:lpstr>
      <vt:lpstr>Wingdings</vt:lpstr>
      <vt:lpstr>Wood Type</vt:lpstr>
      <vt:lpstr>L2 LCE  Expression Vocabulaire  EC 211 (Gr1 &amp; Gr3)</vt:lpstr>
      <vt:lpstr>Homework from last week:  The psychological Portrait </vt:lpstr>
      <vt:lpstr>Common errors in French students’ work</vt:lpstr>
      <vt:lpstr>Wrong use of the comma </vt:lpstr>
      <vt:lpstr>Avoiding the comma splice </vt:lpstr>
      <vt:lpstr>Recognising the comma splice </vt:lpstr>
      <vt:lpstr>Examples of correct sentences </vt:lpstr>
      <vt:lpstr>Eliminating the comma splice </vt:lpstr>
      <vt:lpstr>Exercise: correct the following sentences </vt:lpstr>
      <vt:lpstr>Suggested answers: correct the following sentences </vt:lpstr>
      <vt:lpstr>The position of adjectives </vt:lpstr>
      <vt:lpstr>Order of adjectives </vt:lpstr>
      <vt:lpstr>Miscellaneous problems </vt:lpstr>
      <vt:lpstr>PowerPoint Presentation</vt:lpstr>
      <vt:lpstr>PowerPoint Presentation</vt:lpstr>
      <vt:lpstr>PowerPoint Presentation</vt:lpstr>
      <vt:lpstr>PowerPoint Presentation</vt:lpstr>
      <vt:lpstr>Your turn </vt:lpstr>
      <vt:lpstr>Extra exercise : Read the following passage and answer the questions (written on the board)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L2 LCE  Expression Vocabulaire  EC 211 (Gr1 &amp; Gr3)</dc:title>
  <dc:creator>Mathew Rickard</dc:creator>
  <cp:lastModifiedBy>Mathew Rickard</cp:lastModifiedBy>
  <cp:revision>3</cp:revision>
  <dcterms:created xsi:type="dcterms:W3CDTF">2022-09-25T14:42:15Z</dcterms:created>
  <dcterms:modified xsi:type="dcterms:W3CDTF">2022-10-01T17:44:36Z</dcterms:modified>
</cp:coreProperties>
</file>