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7" r:id="rId3"/>
    <p:sldId id="268" r:id="rId4"/>
    <p:sldId id="281" r:id="rId5"/>
    <p:sldId id="283" r:id="rId6"/>
    <p:sldId id="284" r:id="rId7"/>
    <p:sldId id="257" r:id="rId8"/>
    <p:sldId id="258" r:id="rId9"/>
    <p:sldId id="259" r:id="rId10"/>
    <p:sldId id="260" r:id="rId11"/>
    <p:sldId id="261" r:id="rId12"/>
    <p:sldId id="262" r:id="rId13"/>
    <p:sldId id="263" r:id="rId14"/>
    <p:sldId id="264" r:id="rId15"/>
    <p:sldId id="265" r:id="rId16"/>
    <p:sldId id="266" r:id="rId17"/>
  </p:sldIdLst>
  <p:sldSz cx="12192000" cy="6858000"/>
  <p:notesSz cx="9671050" cy="688975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94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Espace réservé de l'en-tête 1"/>
          <p:cNvSpPr>
            <a:spLocks noGrp="1"/>
          </p:cNvSpPr>
          <p:nvPr>
            <p:ph type="hdr" sz="quarter"/>
          </p:nvPr>
        </p:nvSpPr>
        <p:spPr bwMode="auto">
          <a:xfrm>
            <a:off x="0" y="0"/>
            <a:ext cx="2357318" cy="460912"/>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p:cNvSpPr>
            <a:spLocks noGrp="1"/>
          </p:cNvSpPr>
          <p:nvPr>
            <p:ph type="dt" idx="1"/>
          </p:nvPr>
        </p:nvSpPr>
        <p:spPr bwMode="auto">
          <a:xfrm>
            <a:off x="3081389" y="0"/>
            <a:ext cx="2357318" cy="460912"/>
          </a:xfrm>
          <a:prstGeom prst="rect">
            <a:avLst/>
          </a:prstGeom>
        </p:spPr>
        <p:txBody>
          <a:bodyPr vert="horz" lIns="91440" tIns="45720" rIns="91440" bIns="45720" rtlCol="0"/>
          <a:lstStyle>
            <a:lvl1pPr algn="r">
              <a:defRPr sz="1200"/>
            </a:lvl1pPr>
          </a:lstStyle>
          <a:p>
            <a:pPr>
              <a:defRPr/>
            </a:pPr>
            <a:fld id="{D8BA87D6-7DE5-41F5-8B0D-3814946CE92D}" type="datetimeFigureOut">
              <a:rPr lang="fr-FR"/>
              <a:t>10/09/2022</a:t>
            </a:fld>
            <a:endParaRPr lang="fr-FR"/>
          </a:p>
        </p:txBody>
      </p:sp>
      <p:sp>
        <p:nvSpPr>
          <p:cNvPr id="4" name="Espace réservé de l'image des diapositives 3"/>
          <p:cNvSpPr>
            <a:spLocks noGrp="1" noRot="1" noChangeAspect="1"/>
          </p:cNvSpPr>
          <p:nvPr>
            <p:ph type="sldImg" idx="2"/>
          </p:nvPr>
        </p:nvSpPr>
        <p:spPr bwMode="auto">
          <a:xfrm>
            <a:off x="-34925" y="1147763"/>
            <a:ext cx="5510213" cy="3100387"/>
          </a:xfrm>
          <a:prstGeom prst="rect">
            <a:avLst/>
          </a:prstGeom>
          <a:noFill/>
          <a:ln w="12700">
            <a:solidFill>
              <a:prstClr val="black"/>
            </a:solidFill>
          </a:ln>
        </p:spPr>
        <p:txBody>
          <a:bodyPr vert="horz" lIns="91440" tIns="45720" rIns="91440" bIns="45720" rtlCol="0" anchor="ctr"/>
          <a:lstStyle/>
          <a:p>
            <a:pPr>
              <a:defRPr/>
            </a:pPr>
            <a:endParaRPr lang="fr-FR"/>
          </a:p>
        </p:txBody>
      </p:sp>
      <p:sp>
        <p:nvSpPr>
          <p:cNvPr id="5" name="Espace réservé des notes 4"/>
          <p:cNvSpPr>
            <a:spLocks noGrp="1"/>
          </p:cNvSpPr>
          <p:nvPr>
            <p:ph type="body" sz="quarter" idx="3"/>
          </p:nvPr>
        </p:nvSpPr>
        <p:spPr bwMode="auto">
          <a:xfrm>
            <a:off x="543996" y="4420923"/>
            <a:ext cx="4351973" cy="3617119"/>
          </a:xfrm>
          <a:prstGeom prst="rect">
            <a:avLst/>
          </a:prstGeom>
        </p:spPr>
        <p:txBody>
          <a:bodyPr vert="horz" lIns="91440" tIns="45720" rIns="91440" bIns="45720" rtlCol="0"/>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6" name="Espace réservé du pied de page 5"/>
          <p:cNvSpPr>
            <a:spLocks noGrp="1"/>
          </p:cNvSpPr>
          <p:nvPr>
            <p:ph type="ftr" sz="quarter" idx="4"/>
          </p:nvPr>
        </p:nvSpPr>
        <p:spPr bwMode="auto">
          <a:xfrm>
            <a:off x="0" y="8725423"/>
            <a:ext cx="2357318" cy="460911"/>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p:cNvSpPr>
            <a:spLocks noGrp="1"/>
          </p:cNvSpPr>
          <p:nvPr>
            <p:ph type="sldNum" sz="quarter" idx="5"/>
          </p:nvPr>
        </p:nvSpPr>
        <p:spPr bwMode="auto">
          <a:xfrm>
            <a:off x="3081389" y="8725423"/>
            <a:ext cx="2357318" cy="460911"/>
          </a:xfrm>
          <a:prstGeom prst="rect">
            <a:avLst/>
          </a:prstGeom>
        </p:spPr>
        <p:txBody>
          <a:bodyPr vert="horz" lIns="91440" tIns="45720" rIns="91440" bIns="45720" rtlCol="0" anchor="b"/>
          <a:lstStyle>
            <a:lvl1pPr algn="r">
              <a:defRPr sz="1200"/>
            </a:lvl1pPr>
          </a:lstStyle>
          <a:p>
            <a:pPr>
              <a:defRPr/>
            </a:pPr>
            <a:fld id="{EF3FBCD3-DFA2-4FA6-A2A9-77C338EAE6CC}" type="slidenum">
              <a:rPr lang="fr-FR"/>
              <a:t>‹#›</a:t>
            </a:fld>
            <a:endParaRPr lang="fr-F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F3FBCD3-DFA2-4FA6-A2A9-77C338EAE6CC}" type="slidenum">
              <a:rPr lang="fr-FR" smtClean="0"/>
              <a:t>1</a:t>
            </a:fld>
            <a:endParaRPr lang="fr-FR"/>
          </a:p>
        </p:txBody>
      </p:sp>
    </p:spTree>
    <p:extLst>
      <p:ext uri="{BB962C8B-B14F-4D97-AF65-F5344CB8AC3E}">
        <p14:creationId xmlns:p14="http://schemas.microsoft.com/office/powerpoint/2010/main" val="3958248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F3FBCD3-DFA2-4FA6-A2A9-77C338EAE6CC}" type="slidenum">
              <a:rPr lang="fr-FR" smtClean="0"/>
              <a:t>10</a:t>
            </a:fld>
            <a:endParaRPr lang="fr-FR"/>
          </a:p>
        </p:txBody>
      </p:sp>
    </p:spTree>
    <p:extLst>
      <p:ext uri="{BB962C8B-B14F-4D97-AF65-F5344CB8AC3E}">
        <p14:creationId xmlns:p14="http://schemas.microsoft.com/office/powerpoint/2010/main" val="1288980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F3FBCD3-DFA2-4FA6-A2A9-77C338EAE6CC}" type="slidenum">
              <a:rPr lang="fr-FR" smtClean="0"/>
              <a:t>11</a:t>
            </a:fld>
            <a:endParaRPr lang="fr-FR"/>
          </a:p>
        </p:txBody>
      </p:sp>
    </p:spTree>
    <p:extLst>
      <p:ext uri="{BB962C8B-B14F-4D97-AF65-F5344CB8AC3E}">
        <p14:creationId xmlns:p14="http://schemas.microsoft.com/office/powerpoint/2010/main" val="30057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F3FBCD3-DFA2-4FA6-A2A9-77C338EAE6CC}" type="slidenum">
              <a:rPr lang="fr-FR" smtClean="0"/>
              <a:t>12</a:t>
            </a:fld>
            <a:endParaRPr lang="fr-FR"/>
          </a:p>
        </p:txBody>
      </p:sp>
    </p:spTree>
    <p:extLst>
      <p:ext uri="{BB962C8B-B14F-4D97-AF65-F5344CB8AC3E}">
        <p14:creationId xmlns:p14="http://schemas.microsoft.com/office/powerpoint/2010/main" val="893048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F3FBCD3-DFA2-4FA6-A2A9-77C338EAE6CC}" type="slidenum">
              <a:rPr lang="fr-FR" smtClean="0"/>
              <a:t>13</a:t>
            </a:fld>
            <a:endParaRPr lang="fr-FR"/>
          </a:p>
        </p:txBody>
      </p:sp>
    </p:spTree>
    <p:extLst>
      <p:ext uri="{BB962C8B-B14F-4D97-AF65-F5344CB8AC3E}">
        <p14:creationId xmlns:p14="http://schemas.microsoft.com/office/powerpoint/2010/main" val="2389738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F3FBCD3-DFA2-4FA6-A2A9-77C338EAE6CC}" type="slidenum">
              <a:rPr lang="fr-FR" smtClean="0"/>
              <a:t>14</a:t>
            </a:fld>
            <a:endParaRPr lang="fr-FR"/>
          </a:p>
        </p:txBody>
      </p:sp>
    </p:spTree>
    <p:extLst>
      <p:ext uri="{BB962C8B-B14F-4D97-AF65-F5344CB8AC3E}">
        <p14:creationId xmlns:p14="http://schemas.microsoft.com/office/powerpoint/2010/main" val="64167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F3FBCD3-DFA2-4FA6-A2A9-77C338EAE6CC}" type="slidenum">
              <a:rPr lang="fr-FR" smtClean="0"/>
              <a:t>15</a:t>
            </a:fld>
            <a:endParaRPr lang="fr-FR"/>
          </a:p>
        </p:txBody>
      </p:sp>
    </p:spTree>
    <p:extLst>
      <p:ext uri="{BB962C8B-B14F-4D97-AF65-F5344CB8AC3E}">
        <p14:creationId xmlns:p14="http://schemas.microsoft.com/office/powerpoint/2010/main" val="26071879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r>
              <a:rPr lang="fr-FR" dirty="0"/>
              <a:t>Je mettrai sur le cours Moodle les références des autres dictionnaires gratuits de qualité en ligne.</a:t>
            </a:r>
            <a:endParaRPr dirty="0"/>
          </a:p>
          <a:p>
            <a:pPr>
              <a:defRPr/>
            </a:pPr>
            <a:r>
              <a:rPr lang="fr-FR" dirty="0"/>
              <a:t>Leur montrer rapidement chaque dico à l’écran.</a:t>
            </a:r>
            <a:endParaRPr dirty="0"/>
          </a:p>
          <a:p>
            <a:pPr>
              <a:defRPr/>
            </a:pPr>
            <a:r>
              <a:rPr lang="fr-FR" dirty="0"/>
              <a:t>Une fois démonstration finie, leur dire de les utiliser sur leur téléphone, ordi, tablette, avec Wifi de la fac si 4G marche pas. Faire les exos à 2 pour faire moins de connexions (1 appareil pour 2)</a:t>
            </a:r>
            <a:endParaRPr dirty="0"/>
          </a:p>
        </p:txBody>
      </p:sp>
      <p:sp>
        <p:nvSpPr>
          <p:cNvPr id="4" name="Espace réservé du numéro de diapositive 3"/>
          <p:cNvSpPr>
            <a:spLocks noGrp="1"/>
          </p:cNvSpPr>
          <p:nvPr>
            <p:ph type="sldNum" sz="quarter" idx="5"/>
          </p:nvPr>
        </p:nvSpPr>
        <p:spPr bwMode="auto"/>
        <p:txBody>
          <a:bodyPr/>
          <a:lstStyle/>
          <a:p>
            <a:pPr>
              <a:defRPr/>
            </a:pPr>
            <a:fld id="{EF3FBCD3-DFA2-4FA6-A2A9-77C338EAE6CC}" type="slidenum">
              <a:rPr lang="fr-FR"/>
              <a:t>16</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F3FBCD3-DFA2-4FA6-A2A9-77C338EAE6CC}" type="slidenum">
              <a:rPr lang="fr-FR" smtClean="0"/>
              <a:t>2</a:t>
            </a:fld>
            <a:endParaRPr lang="fr-FR"/>
          </a:p>
        </p:txBody>
      </p:sp>
    </p:spTree>
    <p:extLst>
      <p:ext uri="{BB962C8B-B14F-4D97-AF65-F5344CB8AC3E}">
        <p14:creationId xmlns:p14="http://schemas.microsoft.com/office/powerpoint/2010/main" val="3946810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F3FBCD3-DFA2-4FA6-A2A9-77C338EAE6CC}" type="slidenum">
              <a:rPr lang="fr-FR" smtClean="0"/>
              <a:t>3</a:t>
            </a:fld>
            <a:endParaRPr lang="fr-FR"/>
          </a:p>
        </p:txBody>
      </p:sp>
    </p:spTree>
    <p:extLst>
      <p:ext uri="{BB962C8B-B14F-4D97-AF65-F5344CB8AC3E}">
        <p14:creationId xmlns:p14="http://schemas.microsoft.com/office/powerpoint/2010/main" val="2173132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F3FBCD3-DFA2-4FA6-A2A9-77C338EAE6CC}" type="slidenum">
              <a:rPr lang="fr-FR" smtClean="0"/>
              <a:t>4</a:t>
            </a:fld>
            <a:endParaRPr lang="fr-FR"/>
          </a:p>
        </p:txBody>
      </p:sp>
    </p:spTree>
    <p:extLst>
      <p:ext uri="{BB962C8B-B14F-4D97-AF65-F5344CB8AC3E}">
        <p14:creationId xmlns:p14="http://schemas.microsoft.com/office/powerpoint/2010/main" val="3966728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503878148b_0_643:notes"/>
          <p:cNvSpPr>
            <a:spLocks noGrp="1" noRot="1" noChangeAspect="1"/>
          </p:cNvSpPr>
          <p:nvPr>
            <p:ph type="sldImg" idx="2"/>
          </p:nvPr>
        </p:nvSpPr>
        <p:spPr>
          <a:xfrm>
            <a:off x="-341313" y="688975"/>
            <a:ext cx="6121401" cy="3444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1503878148b_0_643:notes"/>
          <p:cNvSpPr txBox="1">
            <a:spLocks noGrp="1"/>
          </p:cNvSpPr>
          <p:nvPr>
            <p:ph type="body" idx="1"/>
          </p:nvPr>
        </p:nvSpPr>
        <p:spPr>
          <a:xfrm>
            <a:off x="543996" y="4363508"/>
            <a:ext cx="4351973" cy="41338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1503878148b_0_648:notes"/>
          <p:cNvSpPr>
            <a:spLocks noGrp="1" noRot="1" noChangeAspect="1"/>
          </p:cNvSpPr>
          <p:nvPr>
            <p:ph type="sldImg" idx="2"/>
          </p:nvPr>
        </p:nvSpPr>
        <p:spPr>
          <a:xfrm>
            <a:off x="-341313" y="688975"/>
            <a:ext cx="6121401" cy="34448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1503878148b_0_648:notes"/>
          <p:cNvSpPr txBox="1">
            <a:spLocks noGrp="1"/>
          </p:cNvSpPr>
          <p:nvPr>
            <p:ph type="body" idx="1"/>
          </p:nvPr>
        </p:nvSpPr>
        <p:spPr>
          <a:xfrm>
            <a:off x="543996" y="4363508"/>
            <a:ext cx="4351973" cy="413385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r>
              <a:rPr lang="fr-FR"/>
              <a:t>Je mettrai les PowerPoints et d’autres ressources sur le cours le mardi soir, après avoir eu le deuxième groupe.</a:t>
            </a:r>
            <a:endParaRPr/>
          </a:p>
        </p:txBody>
      </p:sp>
      <p:sp>
        <p:nvSpPr>
          <p:cNvPr id="4" name="Espace réservé du numéro de diapositive 3"/>
          <p:cNvSpPr>
            <a:spLocks noGrp="1"/>
          </p:cNvSpPr>
          <p:nvPr>
            <p:ph type="sldNum" sz="quarter" idx="5"/>
          </p:nvPr>
        </p:nvSpPr>
        <p:spPr bwMode="auto"/>
        <p:txBody>
          <a:bodyPr/>
          <a:lstStyle/>
          <a:p>
            <a:pPr>
              <a:defRPr/>
            </a:pPr>
            <a:fld id="{EF3FBCD3-DFA2-4FA6-A2A9-77C338EAE6CC}" type="slidenum">
              <a:rPr lang="fr-F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EF3FBCD3-DFA2-4FA6-A2A9-77C338EAE6CC}" type="slidenum">
              <a:rPr lang="fr-FR" smtClean="0"/>
              <a:t>8</a:t>
            </a:fld>
            <a:endParaRPr lang="fr-FR"/>
          </a:p>
        </p:txBody>
      </p:sp>
    </p:spTree>
    <p:extLst>
      <p:ext uri="{BB962C8B-B14F-4D97-AF65-F5344CB8AC3E}">
        <p14:creationId xmlns:p14="http://schemas.microsoft.com/office/powerpoint/2010/main" val="1121006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Espace réservé de l'image des diapositives 1"/>
          <p:cNvSpPr>
            <a:spLocks noGrp="1" noRot="1" noChangeAspect="1"/>
          </p:cNvSpPr>
          <p:nvPr>
            <p:ph type="sldImg"/>
          </p:nvPr>
        </p:nvSpPr>
        <p:spPr bwMode="auto"/>
      </p:sp>
      <p:sp>
        <p:nvSpPr>
          <p:cNvPr id="3" name="Espace réservé des notes 2"/>
          <p:cNvSpPr>
            <a:spLocks noGrp="1"/>
          </p:cNvSpPr>
          <p:nvPr>
            <p:ph type="body" idx="1"/>
          </p:nvPr>
        </p:nvSpPr>
        <p:spPr bwMode="auto"/>
        <p:txBody>
          <a:bodyPr/>
          <a:lstStyle/>
          <a:p>
            <a:pPr>
              <a:defRPr/>
            </a:pPr>
            <a:r>
              <a:rPr lang="fr-FR" dirty="0"/>
              <a:t>Les tests de </a:t>
            </a:r>
            <a:r>
              <a:rPr lang="fr-FR" dirty="0" err="1"/>
              <a:t>voc</a:t>
            </a:r>
            <a:r>
              <a:rPr lang="fr-FR" dirty="0"/>
              <a:t>. porteront sur tout ce qui est vu en classe. Dans les 1ers cours, nous allons faire des exercices avec le dictionnaire. Le vocabulaire vu dans les fiches est à savoir.</a:t>
            </a:r>
            <a:endParaRPr dirty="0"/>
          </a:p>
        </p:txBody>
      </p:sp>
      <p:sp>
        <p:nvSpPr>
          <p:cNvPr id="4" name="Espace réservé du numéro de diapositive 3"/>
          <p:cNvSpPr>
            <a:spLocks noGrp="1"/>
          </p:cNvSpPr>
          <p:nvPr>
            <p:ph type="sldNum" sz="quarter" idx="5"/>
          </p:nvPr>
        </p:nvSpPr>
        <p:spPr bwMode="auto"/>
        <p:txBody>
          <a:bodyPr/>
          <a:lstStyle/>
          <a:p>
            <a:pPr>
              <a:defRPr/>
            </a:pPr>
            <a:fld id="{EF3FBCD3-DFA2-4FA6-A2A9-77C338EAE6CC}" type="slidenum">
              <a:rPr lang="fr-F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Diapositive de titre">
    <p:spTree>
      <p:nvGrpSpPr>
        <p:cNvPr id="1" name=""/>
        <p:cNvGrpSpPr/>
        <p:nvPr/>
      </p:nvGrpSpPr>
      <p:grpSpPr bwMode="auto">
        <a:xfrm>
          <a:off x="0" y="0"/>
          <a:ext cx="0" cy="0"/>
          <a:chOff x="0" y="0"/>
          <a:chExt cx="0" cy="0"/>
        </a:xfrm>
      </p:grpSpPr>
      <p:sp>
        <p:nvSpPr>
          <p:cNvPr id="2" name="Titre 1"/>
          <p:cNvSpPr>
            <a:spLocks noGrp="1"/>
          </p:cNvSpPr>
          <p:nvPr>
            <p:ph type="ctrTitle"/>
          </p:nvPr>
        </p:nvSpPr>
        <p:spPr bwMode="auto">
          <a:xfrm>
            <a:off x="1524000" y="1122363"/>
            <a:ext cx="9144000" cy="2387600"/>
          </a:xfrm>
        </p:spPr>
        <p:txBody>
          <a:bodyPr anchor="b"/>
          <a:lstStyle>
            <a:lvl1pPr algn="ctr">
              <a:defRPr sz="6000"/>
            </a:lvl1pPr>
          </a:lstStyle>
          <a:p>
            <a:pPr>
              <a:defRPr/>
            </a:pPr>
            <a:r>
              <a:rPr lang="fr-FR"/>
              <a:t>Modifiez le style du titre</a:t>
            </a:r>
            <a:endParaRPr/>
          </a:p>
        </p:txBody>
      </p:sp>
      <p:sp>
        <p:nvSpPr>
          <p:cNvPr id="3" name="Sous-titre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Modifiez le style des sous-titres du masque</a:t>
            </a:r>
            <a:endParaRPr/>
          </a:p>
        </p:txBody>
      </p:sp>
      <p:sp>
        <p:nvSpPr>
          <p:cNvPr id="4" name="Espace réservé de la date 3"/>
          <p:cNvSpPr>
            <a:spLocks noGrp="1"/>
          </p:cNvSpPr>
          <p:nvPr>
            <p:ph type="dt" sz="half" idx="10"/>
          </p:nvPr>
        </p:nvSpPr>
        <p:spPr bwMode="auto"/>
        <p:txBody>
          <a:bodyPr/>
          <a:lstStyle/>
          <a:p>
            <a:pPr>
              <a:defRPr/>
            </a:pPr>
            <a:fld id="{762398BC-99E7-46DD-A10B-C5DE04ED20C3}" type="datetimeFigureOut">
              <a:rPr lang="fr-FR"/>
              <a:t>10/09/2022</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F926E3EA-47C5-4F57-9DE7-D9D17A0EF2AC}" type="slidenum">
              <a:rPr lang="fr-F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re et texte vertical">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u texte vertical 2"/>
          <p:cNvSpPr>
            <a:spLocks noGrp="1"/>
          </p:cNvSpPr>
          <p:nvPr>
            <p:ph type="body" orient="vert" idx="1"/>
          </p:nvPr>
        </p:nvSpPr>
        <p:spPr bwMode="auto"/>
        <p:txBody>
          <a:bodyPr vert="eaVert"/>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p>
            <a:pPr>
              <a:defRPr/>
            </a:pPr>
            <a:fld id="{762398BC-99E7-46DD-A10B-C5DE04ED20C3}" type="datetimeFigureOut">
              <a:rPr lang="fr-FR"/>
              <a:t>10/09/2022</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F926E3EA-47C5-4F57-9DE7-D9D17A0EF2AC}" type="slidenum">
              <a:rPr lang="fr-F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Titre vertical et texte">
    <p:spTree>
      <p:nvGrpSpPr>
        <p:cNvPr id="1" name=""/>
        <p:cNvGrpSpPr/>
        <p:nvPr/>
      </p:nvGrpSpPr>
      <p:grpSpPr bwMode="auto">
        <a:xfrm>
          <a:off x="0" y="0"/>
          <a:ext cx="0" cy="0"/>
          <a:chOff x="0" y="0"/>
          <a:chExt cx="0" cy="0"/>
        </a:xfrm>
      </p:grpSpPr>
      <p:sp>
        <p:nvSpPr>
          <p:cNvPr id="2" name="Titre vertical 1"/>
          <p:cNvSpPr>
            <a:spLocks noGrp="1"/>
          </p:cNvSpPr>
          <p:nvPr>
            <p:ph type="title" orient="vert"/>
          </p:nvPr>
        </p:nvSpPr>
        <p:spPr bwMode="auto">
          <a:xfrm>
            <a:off x="8724900" y="365125"/>
            <a:ext cx="2628900" cy="5811838"/>
          </a:xfrm>
        </p:spPr>
        <p:txBody>
          <a:bodyPr vert="eaVert"/>
          <a:lstStyle/>
          <a:p>
            <a:pPr>
              <a:defRPr/>
            </a:pPr>
            <a:r>
              <a:rPr lang="fr-FR"/>
              <a:t>Modifiez le style du titre</a:t>
            </a:r>
            <a:endParaRPr/>
          </a:p>
        </p:txBody>
      </p:sp>
      <p:sp>
        <p:nvSpPr>
          <p:cNvPr id="3" name="Espace réservé du texte vertical 2"/>
          <p:cNvSpPr>
            <a:spLocks noGrp="1"/>
          </p:cNvSpPr>
          <p:nvPr>
            <p:ph type="body" orient="vert" idx="1"/>
          </p:nvPr>
        </p:nvSpPr>
        <p:spPr bwMode="auto">
          <a:xfrm>
            <a:off x="838200" y="365125"/>
            <a:ext cx="7734300" cy="5811838"/>
          </a:xfrm>
        </p:spPr>
        <p:txBody>
          <a:bodyPr vert="eaVert"/>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p>
            <a:pPr>
              <a:defRPr/>
            </a:pPr>
            <a:fld id="{762398BC-99E7-46DD-A10B-C5DE04ED20C3}" type="datetimeFigureOut">
              <a:rPr lang="fr-FR"/>
              <a:t>10/09/2022</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F926E3EA-47C5-4F57-9DE7-D9D17A0EF2AC}" type="slidenum">
              <a:rPr lang="fr-F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4"/>
        <p:cNvGrpSpPr/>
        <p:nvPr/>
      </p:nvGrpSpPr>
      <p:grpSpPr>
        <a:xfrm>
          <a:off x="0" y="0"/>
          <a:ext cx="0" cy="0"/>
          <a:chOff x="0" y="0"/>
          <a:chExt cx="0" cy="0"/>
        </a:xfrm>
      </p:grpSpPr>
      <p:sp>
        <p:nvSpPr>
          <p:cNvPr id="15" name="Google Shape;15;p3"/>
          <p:cNvSpPr/>
          <p:nvPr/>
        </p:nvSpPr>
        <p:spPr>
          <a:xfrm rot="10800000" flipH="1">
            <a:off x="0" y="1550800"/>
            <a:ext cx="12192000" cy="5307200"/>
          </a:xfrm>
          <a:prstGeom prst="rect">
            <a:avLst/>
          </a:prstGeom>
          <a:solidFill>
            <a:schemeClr val="lt1"/>
          </a:solidFill>
          <a:ln>
            <a:noFill/>
          </a:ln>
        </p:spPr>
        <p:txBody>
          <a:bodyPr spcFirstLastPara="1" wrap="square" lIns="121900" tIns="60933" rIns="121900" bIns="60933" anchor="ctr" anchorCtr="0">
            <a:noAutofit/>
          </a:bodyPr>
          <a:lstStyle/>
          <a:p>
            <a:pPr marL="0" lvl="0" indent="0" algn="l" rtl="0">
              <a:spcBef>
                <a:spcPts val="0"/>
              </a:spcBef>
              <a:spcAft>
                <a:spcPts val="0"/>
              </a:spcAft>
              <a:buNone/>
            </a:pPr>
            <a:endParaRPr sz="2400"/>
          </a:p>
        </p:txBody>
      </p:sp>
      <p:sp>
        <p:nvSpPr>
          <p:cNvPr id="16" name="Google Shape;16;p3"/>
          <p:cNvSpPr/>
          <p:nvPr/>
        </p:nvSpPr>
        <p:spPr>
          <a:xfrm flipH="1">
            <a:off x="6035504" y="761799"/>
            <a:ext cx="6156497" cy="787336"/>
          </a:xfrm>
          <a:custGeom>
            <a:avLst/>
            <a:gdLst/>
            <a:ahLst/>
            <a:cxnLst/>
            <a:rect l="l" t="t" r="r" b="b"/>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spcFirstLastPara="1" wrap="square" lIns="121900" tIns="60933" rIns="121900" bIns="60933" anchor="ctr" anchorCtr="0">
            <a:noAutofit/>
          </a:bodyPr>
          <a:lstStyle/>
          <a:p>
            <a:pPr marL="0" lvl="0" indent="0" algn="l" rtl="0">
              <a:spcBef>
                <a:spcPts val="0"/>
              </a:spcBef>
              <a:spcAft>
                <a:spcPts val="0"/>
              </a:spcAft>
              <a:buNone/>
            </a:pPr>
            <a:endParaRPr sz="2400"/>
          </a:p>
        </p:txBody>
      </p:sp>
      <p:sp>
        <p:nvSpPr>
          <p:cNvPr id="17" name="Google Shape;17;p3"/>
          <p:cNvSpPr/>
          <p:nvPr/>
        </p:nvSpPr>
        <p:spPr>
          <a:xfrm rot="10800000">
            <a:off x="6035504" y="1549510"/>
            <a:ext cx="6156497" cy="761461"/>
          </a:xfrm>
          <a:custGeom>
            <a:avLst/>
            <a:gdLst/>
            <a:ahLst/>
            <a:cxnLst/>
            <a:rect l="l" t="t" r="r" b="b"/>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spcFirstLastPara="1" wrap="square" lIns="121900" tIns="60933" rIns="121900" bIns="60933" anchor="ctr" anchorCtr="0">
            <a:noAutofit/>
          </a:bodyPr>
          <a:lstStyle/>
          <a:p>
            <a:pPr marL="0" lvl="0" indent="0" algn="l" rtl="0">
              <a:spcBef>
                <a:spcPts val="0"/>
              </a:spcBef>
              <a:spcAft>
                <a:spcPts val="0"/>
              </a:spcAft>
              <a:buNone/>
            </a:pPr>
            <a:endParaRPr sz="2400"/>
          </a:p>
        </p:txBody>
      </p:sp>
      <p:sp>
        <p:nvSpPr>
          <p:cNvPr id="18" name="Google Shape;18;p3"/>
          <p:cNvSpPr txBox="1">
            <a:spLocks noGrp="1"/>
          </p:cNvSpPr>
          <p:nvPr>
            <p:ph type="title"/>
          </p:nvPr>
        </p:nvSpPr>
        <p:spPr>
          <a:xfrm>
            <a:off x="609600" y="274637"/>
            <a:ext cx="10972800" cy="11432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a:endParaRPr/>
          </a:p>
        </p:txBody>
      </p:sp>
      <p:sp>
        <p:nvSpPr>
          <p:cNvPr id="19" name="Google Shape;19;p3"/>
          <p:cNvSpPr txBox="1">
            <a:spLocks noGrp="1"/>
          </p:cNvSpPr>
          <p:nvPr>
            <p:ph type="body" idx="1"/>
          </p:nvPr>
        </p:nvSpPr>
        <p:spPr>
          <a:xfrm>
            <a:off x="609600" y="1600200"/>
            <a:ext cx="10972800" cy="4967600"/>
          </a:xfrm>
          <a:prstGeom prst="rect">
            <a:avLst/>
          </a:prstGeom>
        </p:spPr>
        <p:txBody>
          <a:bodyPr spcFirstLastPara="1" wrap="square" lIns="91425" tIns="91425" rIns="91425" bIns="91425" anchor="t" anchorCtr="0">
            <a:noAutofit/>
          </a:bodyPr>
          <a:lstStyle>
            <a:lvl1pPr marL="609585" lvl="0" indent="-558786">
              <a:spcBef>
                <a:spcPts val="800"/>
              </a:spcBef>
              <a:spcAft>
                <a:spcPts val="0"/>
              </a:spcAft>
              <a:buSzPts val="3000"/>
              <a:buChar char="●"/>
              <a:defRPr/>
            </a:lvl1pPr>
            <a:lvl2pPr marL="1219170" lvl="1" indent="-507987">
              <a:spcBef>
                <a:spcPts val="0"/>
              </a:spcBef>
              <a:spcAft>
                <a:spcPts val="0"/>
              </a:spcAft>
              <a:buSzPts val="2400"/>
              <a:buChar char="○"/>
              <a:defRPr/>
            </a:lvl2pPr>
            <a:lvl3pPr marL="1828754" lvl="2" indent="-507987">
              <a:spcBef>
                <a:spcPts val="0"/>
              </a:spcBef>
              <a:spcAft>
                <a:spcPts val="0"/>
              </a:spcAft>
              <a:buSzPts val="2400"/>
              <a:buChar char="■"/>
              <a:defRPr/>
            </a:lvl3pPr>
            <a:lvl4pPr marL="2438339" lvl="3" indent="-457189">
              <a:spcBef>
                <a:spcPts val="0"/>
              </a:spcBef>
              <a:spcAft>
                <a:spcPts val="0"/>
              </a:spcAft>
              <a:buSzPts val="1800"/>
              <a:buChar char="●"/>
              <a:defRPr/>
            </a:lvl4pPr>
            <a:lvl5pPr marL="3047924" lvl="4" indent="-457189">
              <a:spcBef>
                <a:spcPts val="0"/>
              </a:spcBef>
              <a:spcAft>
                <a:spcPts val="0"/>
              </a:spcAft>
              <a:buSzPts val="1800"/>
              <a:buChar char="○"/>
              <a:defRPr/>
            </a:lvl5pPr>
            <a:lvl6pPr marL="3657509" lvl="5" indent="-457189">
              <a:spcBef>
                <a:spcPts val="0"/>
              </a:spcBef>
              <a:spcAft>
                <a:spcPts val="0"/>
              </a:spcAft>
              <a:buSzPts val="1800"/>
              <a:buChar char="■"/>
              <a:defRPr/>
            </a:lvl6pPr>
            <a:lvl7pPr marL="4267093" lvl="6" indent="-457189">
              <a:spcBef>
                <a:spcPts val="0"/>
              </a:spcBef>
              <a:spcAft>
                <a:spcPts val="0"/>
              </a:spcAft>
              <a:buSzPts val="1800"/>
              <a:buChar char="●"/>
              <a:defRPr/>
            </a:lvl7pPr>
            <a:lvl8pPr marL="4876678" lvl="7" indent="-457189">
              <a:spcBef>
                <a:spcPts val="0"/>
              </a:spcBef>
              <a:spcAft>
                <a:spcPts val="0"/>
              </a:spcAft>
              <a:buSzPts val="1800"/>
              <a:buChar char="○"/>
              <a:defRPr/>
            </a:lvl8pPr>
            <a:lvl9pPr marL="5486263" lvl="8" indent="-457189">
              <a:spcBef>
                <a:spcPts val="0"/>
              </a:spcBef>
              <a:spcAft>
                <a:spcPts val="0"/>
              </a:spcAft>
              <a:buSzPts val="1800"/>
              <a:buChar char="■"/>
              <a:defRPr/>
            </a:lvl9pPr>
          </a:lstStyle>
          <a:p>
            <a:endParaRPr/>
          </a:p>
        </p:txBody>
      </p:sp>
    </p:spTree>
    <p:extLst>
      <p:ext uri="{BB962C8B-B14F-4D97-AF65-F5344CB8AC3E}">
        <p14:creationId xmlns:p14="http://schemas.microsoft.com/office/powerpoint/2010/main" val="3946945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re et contenu">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u contenu 2"/>
          <p:cNvSpPr>
            <a:spLocks noGrp="1"/>
          </p:cNvSpPr>
          <p:nvPr>
            <p:ph idx="1"/>
          </p:nvPr>
        </p:nvSpPr>
        <p:spPr bwMode="auto"/>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p>
            <a:pPr>
              <a:defRPr/>
            </a:pPr>
            <a:fld id="{762398BC-99E7-46DD-A10B-C5DE04ED20C3}" type="datetimeFigureOut">
              <a:rPr lang="fr-FR"/>
              <a:t>10/09/2022</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F926E3EA-47C5-4F57-9DE7-D9D17A0EF2AC}" type="slidenum">
              <a:rPr lang="fr-F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Titre de section">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1850" y="1709738"/>
            <a:ext cx="10515600" cy="2852737"/>
          </a:xfrm>
        </p:spPr>
        <p:txBody>
          <a:bodyPr anchor="b"/>
          <a:lstStyle>
            <a:lvl1pPr>
              <a:defRPr sz="6000"/>
            </a:lvl1pPr>
          </a:lstStyle>
          <a:p>
            <a:pPr>
              <a:defRPr/>
            </a:pPr>
            <a:r>
              <a:rPr lang="fr-FR"/>
              <a:t>Modifiez le style du titre</a:t>
            </a:r>
            <a:endParaRPr/>
          </a:p>
        </p:txBody>
      </p:sp>
      <p:sp>
        <p:nvSpPr>
          <p:cNvPr id="3" name="Espace réservé du texte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fr-FR"/>
              <a:t>Cliquez pour modifier les styles du texte du masque</a:t>
            </a:r>
            <a:endParaRPr/>
          </a:p>
        </p:txBody>
      </p:sp>
      <p:sp>
        <p:nvSpPr>
          <p:cNvPr id="4" name="Espace réservé de la date 3"/>
          <p:cNvSpPr>
            <a:spLocks noGrp="1"/>
          </p:cNvSpPr>
          <p:nvPr>
            <p:ph type="dt" sz="half" idx="10"/>
          </p:nvPr>
        </p:nvSpPr>
        <p:spPr bwMode="auto"/>
        <p:txBody>
          <a:bodyPr/>
          <a:lstStyle/>
          <a:p>
            <a:pPr>
              <a:defRPr/>
            </a:pPr>
            <a:fld id="{762398BC-99E7-46DD-A10B-C5DE04ED20C3}" type="datetimeFigureOut">
              <a:rPr lang="fr-FR"/>
              <a:t>10/09/2022</a:t>
            </a:fld>
            <a:endParaRPr lang="fr-FR"/>
          </a:p>
        </p:txBody>
      </p:sp>
      <p:sp>
        <p:nvSpPr>
          <p:cNvPr id="5" name="Espace réservé du pied de page 4"/>
          <p:cNvSpPr>
            <a:spLocks noGrp="1"/>
          </p:cNvSpPr>
          <p:nvPr>
            <p:ph type="ftr" sz="quarter" idx="11"/>
          </p:nvPr>
        </p:nvSpPr>
        <p:spPr bwMode="auto"/>
        <p:txBody>
          <a:bodyPr/>
          <a:lstStyle/>
          <a:p>
            <a:pPr>
              <a:defRPr/>
            </a:pPr>
            <a:endParaRPr lang="fr-FR"/>
          </a:p>
        </p:txBody>
      </p:sp>
      <p:sp>
        <p:nvSpPr>
          <p:cNvPr id="6" name="Espace réservé du numéro de diapositive 5"/>
          <p:cNvSpPr>
            <a:spLocks noGrp="1"/>
          </p:cNvSpPr>
          <p:nvPr>
            <p:ph type="sldNum" sz="quarter" idx="12"/>
          </p:nvPr>
        </p:nvSpPr>
        <p:spPr bwMode="auto"/>
        <p:txBody>
          <a:bodyPr/>
          <a:lstStyle/>
          <a:p>
            <a:pPr>
              <a:defRPr/>
            </a:pPr>
            <a:fld id="{F926E3EA-47C5-4F57-9DE7-D9D17A0EF2AC}" type="slidenum">
              <a:rPr lang="fr-F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Deux contenus">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u contenu 2"/>
          <p:cNvSpPr>
            <a:spLocks noGrp="1"/>
          </p:cNvSpPr>
          <p:nvPr>
            <p:ph sz="half" idx="1"/>
          </p:nvPr>
        </p:nvSpPr>
        <p:spPr bwMode="auto">
          <a:xfrm>
            <a:off x="838200" y="1825625"/>
            <a:ext cx="5181600" cy="4351338"/>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u contenu 3"/>
          <p:cNvSpPr>
            <a:spLocks noGrp="1"/>
          </p:cNvSpPr>
          <p:nvPr>
            <p:ph sz="half" idx="2"/>
          </p:nvPr>
        </p:nvSpPr>
        <p:spPr bwMode="auto">
          <a:xfrm>
            <a:off x="6172200" y="1825625"/>
            <a:ext cx="5181600" cy="4351338"/>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5" name="Espace réservé de la date 4"/>
          <p:cNvSpPr>
            <a:spLocks noGrp="1"/>
          </p:cNvSpPr>
          <p:nvPr>
            <p:ph type="dt" sz="half" idx="10"/>
          </p:nvPr>
        </p:nvSpPr>
        <p:spPr bwMode="auto"/>
        <p:txBody>
          <a:bodyPr/>
          <a:lstStyle/>
          <a:p>
            <a:pPr>
              <a:defRPr/>
            </a:pPr>
            <a:fld id="{762398BC-99E7-46DD-A10B-C5DE04ED20C3}" type="datetimeFigureOut">
              <a:rPr lang="fr-FR"/>
              <a:t>10/09/2022</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F926E3EA-47C5-4F57-9DE7-D9D17A0EF2AC}" type="slidenum">
              <a:rPr lang="fr-F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Comparaison">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9788" y="365125"/>
            <a:ext cx="10515600" cy="1325563"/>
          </a:xfrm>
        </p:spPr>
        <p:txBody>
          <a:bodyPr/>
          <a:lstStyle/>
          <a:p>
            <a:pPr>
              <a:defRPr/>
            </a:pPr>
            <a:r>
              <a:rPr lang="fr-FR"/>
              <a:t>Modifiez le style du titre</a:t>
            </a:r>
            <a:endParaRPr/>
          </a:p>
        </p:txBody>
      </p:sp>
      <p:sp>
        <p:nvSpPr>
          <p:cNvPr id="3" name="Espace réservé du texte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4" name="Espace réservé du contenu 3"/>
          <p:cNvSpPr>
            <a:spLocks noGrp="1"/>
          </p:cNvSpPr>
          <p:nvPr>
            <p:ph sz="half" idx="2"/>
          </p:nvPr>
        </p:nvSpPr>
        <p:spPr bwMode="auto">
          <a:xfrm>
            <a:off x="839788" y="2505074"/>
            <a:ext cx="5157787" cy="3684588"/>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5" name="Espace réservé du texte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fr-FR"/>
              <a:t>Cliquez pour modifier les styles du texte du masque</a:t>
            </a:r>
            <a:endParaRPr/>
          </a:p>
        </p:txBody>
      </p:sp>
      <p:sp>
        <p:nvSpPr>
          <p:cNvPr id="6" name="Espace réservé du contenu 5"/>
          <p:cNvSpPr>
            <a:spLocks noGrp="1"/>
          </p:cNvSpPr>
          <p:nvPr>
            <p:ph sz="quarter" idx="4"/>
          </p:nvPr>
        </p:nvSpPr>
        <p:spPr bwMode="auto">
          <a:xfrm>
            <a:off x="6172200" y="2505074"/>
            <a:ext cx="5183188" cy="3684588"/>
          </a:xfrm>
        </p:spPr>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7" name="Espace réservé de la date 6"/>
          <p:cNvSpPr>
            <a:spLocks noGrp="1"/>
          </p:cNvSpPr>
          <p:nvPr>
            <p:ph type="dt" sz="half" idx="10"/>
          </p:nvPr>
        </p:nvSpPr>
        <p:spPr bwMode="auto"/>
        <p:txBody>
          <a:bodyPr/>
          <a:lstStyle/>
          <a:p>
            <a:pPr>
              <a:defRPr/>
            </a:pPr>
            <a:fld id="{762398BC-99E7-46DD-A10B-C5DE04ED20C3}" type="datetimeFigureOut">
              <a:rPr lang="fr-FR"/>
              <a:t>10/09/2022</a:t>
            </a:fld>
            <a:endParaRPr lang="fr-FR"/>
          </a:p>
        </p:txBody>
      </p:sp>
      <p:sp>
        <p:nvSpPr>
          <p:cNvPr id="8" name="Espace réservé du pied de page 7"/>
          <p:cNvSpPr>
            <a:spLocks noGrp="1"/>
          </p:cNvSpPr>
          <p:nvPr>
            <p:ph type="ftr" sz="quarter" idx="11"/>
          </p:nvPr>
        </p:nvSpPr>
        <p:spPr bwMode="auto"/>
        <p:txBody>
          <a:bodyPr/>
          <a:lstStyle/>
          <a:p>
            <a:pPr>
              <a:defRPr/>
            </a:pPr>
            <a:endParaRPr lang="fr-FR"/>
          </a:p>
        </p:txBody>
      </p:sp>
      <p:sp>
        <p:nvSpPr>
          <p:cNvPr id="9" name="Espace réservé du numéro de diapositive 8"/>
          <p:cNvSpPr>
            <a:spLocks noGrp="1"/>
          </p:cNvSpPr>
          <p:nvPr>
            <p:ph type="sldNum" sz="quarter" idx="12"/>
          </p:nvPr>
        </p:nvSpPr>
        <p:spPr bwMode="auto"/>
        <p:txBody>
          <a:bodyPr/>
          <a:lstStyle/>
          <a:p>
            <a:pPr>
              <a:defRPr/>
            </a:pPr>
            <a:fld id="{F926E3EA-47C5-4F57-9DE7-D9D17A0EF2AC}" type="slidenum">
              <a:rPr lang="fr-F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re seul">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Modifiez le style du titre</a:t>
            </a:r>
            <a:endParaRPr/>
          </a:p>
        </p:txBody>
      </p:sp>
      <p:sp>
        <p:nvSpPr>
          <p:cNvPr id="3" name="Espace réservé de la date 2"/>
          <p:cNvSpPr>
            <a:spLocks noGrp="1"/>
          </p:cNvSpPr>
          <p:nvPr>
            <p:ph type="dt" sz="half" idx="10"/>
          </p:nvPr>
        </p:nvSpPr>
        <p:spPr bwMode="auto"/>
        <p:txBody>
          <a:bodyPr/>
          <a:lstStyle/>
          <a:p>
            <a:pPr>
              <a:defRPr/>
            </a:pPr>
            <a:fld id="{762398BC-99E7-46DD-A10B-C5DE04ED20C3}" type="datetimeFigureOut">
              <a:rPr lang="fr-FR"/>
              <a:t>10/09/2022</a:t>
            </a:fld>
            <a:endParaRPr lang="fr-FR"/>
          </a:p>
        </p:txBody>
      </p:sp>
      <p:sp>
        <p:nvSpPr>
          <p:cNvPr id="4" name="Espace réservé du pied de page 3"/>
          <p:cNvSpPr>
            <a:spLocks noGrp="1"/>
          </p:cNvSpPr>
          <p:nvPr>
            <p:ph type="ftr" sz="quarter" idx="11"/>
          </p:nvPr>
        </p:nvSpPr>
        <p:spPr bwMode="auto"/>
        <p:txBody>
          <a:bodyPr/>
          <a:lstStyle/>
          <a:p>
            <a:pPr>
              <a:defRPr/>
            </a:pPr>
            <a:endParaRPr lang="fr-FR"/>
          </a:p>
        </p:txBody>
      </p:sp>
      <p:sp>
        <p:nvSpPr>
          <p:cNvPr id="5" name="Espace réservé du numéro de diapositive 4"/>
          <p:cNvSpPr>
            <a:spLocks noGrp="1"/>
          </p:cNvSpPr>
          <p:nvPr>
            <p:ph type="sldNum" sz="quarter" idx="12"/>
          </p:nvPr>
        </p:nvSpPr>
        <p:spPr bwMode="auto"/>
        <p:txBody>
          <a:bodyPr/>
          <a:lstStyle/>
          <a:p>
            <a:pPr>
              <a:defRPr/>
            </a:pPr>
            <a:fld id="{F926E3EA-47C5-4F57-9DE7-D9D17A0EF2AC}" type="slidenum">
              <a:rPr lang="fr-F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Vide">
    <p:spTree>
      <p:nvGrpSpPr>
        <p:cNvPr id="1" name=""/>
        <p:cNvGrpSpPr/>
        <p:nvPr/>
      </p:nvGrpSpPr>
      <p:grpSpPr bwMode="auto">
        <a:xfrm>
          <a:off x="0" y="0"/>
          <a:ext cx="0" cy="0"/>
          <a:chOff x="0" y="0"/>
          <a:chExt cx="0" cy="0"/>
        </a:xfrm>
      </p:grpSpPr>
      <p:sp>
        <p:nvSpPr>
          <p:cNvPr id="2" name="Espace réservé de la date 1"/>
          <p:cNvSpPr>
            <a:spLocks noGrp="1"/>
          </p:cNvSpPr>
          <p:nvPr>
            <p:ph type="dt" sz="half" idx="10"/>
          </p:nvPr>
        </p:nvSpPr>
        <p:spPr bwMode="auto"/>
        <p:txBody>
          <a:bodyPr/>
          <a:lstStyle/>
          <a:p>
            <a:pPr>
              <a:defRPr/>
            </a:pPr>
            <a:fld id="{762398BC-99E7-46DD-A10B-C5DE04ED20C3}" type="datetimeFigureOut">
              <a:rPr lang="fr-FR"/>
              <a:t>10/09/2022</a:t>
            </a:fld>
            <a:endParaRPr lang="fr-FR"/>
          </a:p>
        </p:txBody>
      </p:sp>
      <p:sp>
        <p:nvSpPr>
          <p:cNvPr id="3" name="Espace réservé du pied de page 2"/>
          <p:cNvSpPr>
            <a:spLocks noGrp="1"/>
          </p:cNvSpPr>
          <p:nvPr>
            <p:ph type="ftr" sz="quarter" idx="11"/>
          </p:nvPr>
        </p:nvSpPr>
        <p:spPr bwMode="auto"/>
        <p:txBody>
          <a:bodyPr/>
          <a:lstStyle/>
          <a:p>
            <a:pPr>
              <a:defRPr/>
            </a:pPr>
            <a:endParaRPr lang="fr-FR"/>
          </a:p>
        </p:txBody>
      </p:sp>
      <p:sp>
        <p:nvSpPr>
          <p:cNvPr id="4" name="Espace réservé du numéro de diapositive 3"/>
          <p:cNvSpPr>
            <a:spLocks noGrp="1"/>
          </p:cNvSpPr>
          <p:nvPr>
            <p:ph type="sldNum" sz="quarter" idx="12"/>
          </p:nvPr>
        </p:nvSpPr>
        <p:spPr bwMode="auto"/>
        <p:txBody>
          <a:bodyPr/>
          <a:lstStyle/>
          <a:p>
            <a:pPr>
              <a:defRPr/>
            </a:pPr>
            <a:fld id="{F926E3EA-47C5-4F57-9DE7-D9D17A0EF2AC}" type="slidenum">
              <a:rPr lang="fr-F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Contenu avec légende">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a:p>
        </p:txBody>
      </p:sp>
      <p:sp>
        <p:nvSpPr>
          <p:cNvPr id="3" name="Espace réservé du contenu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u texte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Cliquez pour modifier les styles du texte du masque</a:t>
            </a:r>
            <a:endParaRPr/>
          </a:p>
        </p:txBody>
      </p:sp>
      <p:sp>
        <p:nvSpPr>
          <p:cNvPr id="5" name="Espace réservé de la date 4"/>
          <p:cNvSpPr>
            <a:spLocks noGrp="1"/>
          </p:cNvSpPr>
          <p:nvPr>
            <p:ph type="dt" sz="half" idx="10"/>
          </p:nvPr>
        </p:nvSpPr>
        <p:spPr bwMode="auto"/>
        <p:txBody>
          <a:bodyPr/>
          <a:lstStyle/>
          <a:p>
            <a:pPr>
              <a:defRPr/>
            </a:pPr>
            <a:fld id="{762398BC-99E7-46DD-A10B-C5DE04ED20C3}" type="datetimeFigureOut">
              <a:rPr lang="fr-FR"/>
              <a:t>10/09/2022</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F926E3EA-47C5-4F57-9DE7-D9D17A0EF2AC}" type="slidenum">
              <a:rPr lang="fr-F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Image avec légende">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9788" y="457200"/>
            <a:ext cx="3932237" cy="1600200"/>
          </a:xfrm>
        </p:spPr>
        <p:txBody>
          <a:bodyPr anchor="b"/>
          <a:lstStyle>
            <a:lvl1pPr>
              <a:defRPr sz="3200"/>
            </a:lvl1pPr>
          </a:lstStyle>
          <a:p>
            <a:pPr>
              <a:defRPr/>
            </a:pPr>
            <a:r>
              <a:rPr lang="fr-FR"/>
              <a:t>Modifiez le style du titre</a:t>
            </a:r>
            <a:endParaRPr/>
          </a:p>
        </p:txBody>
      </p:sp>
      <p:sp>
        <p:nvSpPr>
          <p:cNvPr id="3" name="Espace réservé pour une image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fr-FR"/>
          </a:p>
        </p:txBody>
      </p:sp>
      <p:sp>
        <p:nvSpPr>
          <p:cNvPr id="4" name="Espace réservé du texte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fr-FR"/>
              <a:t>Cliquez pour modifier les styles du texte du masque</a:t>
            </a:r>
            <a:endParaRPr/>
          </a:p>
        </p:txBody>
      </p:sp>
      <p:sp>
        <p:nvSpPr>
          <p:cNvPr id="5" name="Espace réservé de la date 4"/>
          <p:cNvSpPr>
            <a:spLocks noGrp="1"/>
          </p:cNvSpPr>
          <p:nvPr>
            <p:ph type="dt" sz="half" idx="10"/>
          </p:nvPr>
        </p:nvSpPr>
        <p:spPr bwMode="auto"/>
        <p:txBody>
          <a:bodyPr/>
          <a:lstStyle/>
          <a:p>
            <a:pPr>
              <a:defRPr/>
            </a:pPr>
            <a:fld id="{762398BC-99E7-46DD-A10B-C5DE04ED20C3}" type="datetimeFigureOut">
              <a:rPr lang="fr-FR"/>
              <a:t>10/09/2022</a:t>
            </a:fld>
            <a:endParaRPr lang="fr-FR"/>
          </a:p>
        </p:txBody>
      </p:sp>
      <p:sp>
        <p:nvSpPr>
          <p:cNvPr id="6" name="Espace réservé du pied de page 5"/>
          <p:cNvSpPr>
            <a:spLocks noGrp="1"/>
          </p:cNvSpPr>
          <p:nvPr>
            <p:ph type="ftr" sz="quarter" idx="11"/>
          </p:nvPr>
        </p:nvSpPr>
        <p:spPr bwMode="auto"/>
        <p:txBody>
          <a:bodyPr/>
          <a:lstStyle/>
          <a:p>
            <a:pPr>
              <a:defRPr/>
            </a:pPr>
            <a:endParaRPr lang="fr-FR"/>
          </a:p>
        </p:txBody>
      </p:sp>
      <p:sp>
        <p:nvSpPr>
          <p:cNvPr id="7" name="Espace réservé du numéro de diapositive 6"/>
          <p:cNvSpPr>
            <a:spLocks noGrp="1"/>
          </p:cNvSpPr>
          <p:nvPr>
            <p:ph type="sldNum" sz="quarter" idx="12"/>
          </p:nvPr>
        </p:nvSpPr>
        <p:spPr bwMode="auto"/>
        <p:txBody>
          <a:bodyPr/>
          <a:lstStyle/>
          <a:p>
            <a:pPr>
              <a:defRPr/>
            </a:pPr>
            <a:fld id="{F926E3EA-47C5-4F57-9DE7-D9D17A0EF2AC}" type="slidenum">
              <a:rPr lang="fr-F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2700000" scaled="1"/>
        </a:gradFill>
        <a:effectLst/>
      </p:bgPr>
    </p:bg>
    <p:spTree>
      <p:nvGrpSpPr>
        <p:cNvPr id="1" name=""/>
        <p:cNvGrpSpPr/>
        <p:nvPr/>
      </p:nvGrpSpPr>
      <p:grpSpPr bwMode="auto">
        <a:xfrm>
          <a:off x="0" y="0"/>
          <a:ext cx="0" cy="0"/>
          <a:chOff x="0" y="0"/>
          <a:chExt cx="0" cy="0"/>
        </a:xfrm>
      </p:grpSpPr>
      <p:sp>
        <p:nvSpPr>
          <p:cNvPr id="2" name="Espace réservé du titre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fr-FR"/>
              <a:t>Modifiez le style du titre</a:t>
            </a:r>
            <a:endParaRPr/>
          </a:p>
        </p:txBody>
      </p:sp>
      <p:sp>
        <p:nvSpPr>
          <p:cNvPr id="3" name="Espace réservé du texte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62398BC-99E7-46DD-A10B-C5DE04ED20C3}" type="datetimeFigureOut">
              <a:rPr lang="fr-FR"/>
              <a:t>10/09/2022</a:t>
            </a:fld>
            <a:endParaRPr lang="fr-FR"/>
          </a:p>
        </p:txBody>
      </p:sp>
      <p:sp>
        <p:nvSpPr>
          <p:cNvPr id="5" name="Espace réservé du pied de page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926E3EA-47C5-4F57-9DE7-D9D17A0EF2AC}" type="slidenum">
              <a:rPr lang="fr-F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hew.rickard@u-picardie.f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oxfordlearnersdictionaries.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ldoceonline.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athew.rickard@u-picardie.f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pedag.u-picardie.fr/moodle/upjv/course/view.php?id=10727"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ctrTitle"/>
          </p:nvPr>
        </p:nvSpPr>
        <p:spPr bwMode="auto"/>
        <p:txBody>
          <a:bodyPr/>
          <a:lstStyle/>
          <a:p>
            <a:pPr>
              <a:defRPr/>
            </a:pPr>
            <a:r>
              <a:rPr lang="fr-FR"/>
              <a:t>Expression-vocabulaire</a:t>
            </a:r>
            <a:br>
              <a:rPr lang="fr-FR"/>
            </a:br>
            <a:r>
              <a:rPr lang="fr-FR"/>
              <a:t>L2 LLCER</a:t>
            </a:r>
            <a:endParaRPr/>
          </a:p>
        </p:txBody>
      </p:sp>
      <p:sp>
        <p:nvSpPr>
          <p:cNvPr id="3" name="Sous-titre 2"/>
          <p:cNvSpPr>
            <a:spLocks noGrp="1"/>
          </p:cNvSpPr>
          <p:nvPr>
            <p:ph type="subTitle" idx="1"/>
          </p:nvPr>
        </p:nvSpPr>
        <p:spPr bwMode="auto"/>
        <p:txBody>
          <a:bodyPr>
            <a:normAutofit/>
          </a:bodyPr>
          <a:lstStyle/>
          <a:p>
            <a:pPr>
              <a:defRPr/>
            </a:pPr>
            <a:r>
              <a:rPr lang="fr-FR" sz="3600" i="1" dirty="0"/>
              <a:t>Enseignant :</a:t>
            </a:r>
            <a:r>
              <a:rPr lang="fr-FR" sz="3600" dirty="0"/>
              <a:t> M. Rickard</a:t>
            </a:r>
            <a:endParaRPr dirty="0"/>
          </a:p>
          <a:p>
            <a:pPr>
              <a:defRPr/>
            </a:pPr>
            <a:r>
              <a:rPr lang="fr-FR" sz="3600" u="sng" dirty="0">
                <a:hlinkClick r:id="rId3"/>
              </a:rPr>
              <a:t>mathew.rickard@u-picardie.fr</a:t>
            </a:r>
            <a:r>
              <a:rPr lang="fr-FR" sz="3600" u="sng" dirty="0"/>
              <a:t>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S’améliorer en anglais : s’interroger sur ses pratiques</a:t>
            </a:r>
            <a:endParaRPr/>
          </a:p>
        </p:txBody>
      </p:sp>
      <p:sp>
        <p:nvSpPr>
          <p:cNvPr id="3" name="Espace réservé du contenu 2"/>
          <p:cNvSpPr>
            <a:spLocks noGrp="1"/>
          </p:cNvSpPr>
          <p:nvPr>
            <p:ph idx="1"/>
          </p:nvPr>
        </p:nvSpPr>
        <p:spPr bwMode="auto"/>
        <p:txBody>
          <a:bodyPr>
            <a:normAutofit/>
          </a:bodyPr>
          <a:lstStyle/>
          <a:p>
            <a:pPr>
              <a:defRPr/>
            </a:pPr>
            <a:r>
              <a:rPr lang="fr-FR" sz="3600"/>
              <a:t>Quand vous ne savez pas dire quelque chose en anglais, que faites-vous ?</a:t>
            </a:r>
            <a:endParaRPr/>
          </a:p>
          <a:p>
            <a:pPr>
              <a:defRPr/>
            </a:pPr>
            <a:r>
              <a:rPr lang="fr-FR" sz="3600"/>
              <a:t>Comment faites-vous pour apprendre un mot nouveau ?</a:t>
            </a:r>
            <a:endParaRPr/>
          </a:p>
          <a:p>
            <a:pPr>
              <a:defRPr/>
            </a:pPr>
            <a:r>
              <a:rPr lang="fr-FR" sz="3600"/>
              <a:t>Quand il y a des fautes dans votre copie, que faites-vous pour éviter de les refaire ?</a:t>
            </a:r>
            <a:endParaRPr/>
          </a:p>
          <a:p>
            <a:pPr>
              <a:defRPr/>
            </a:pPr>
            <a:endParaRPr lang="fr-FR"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0"/>
            <a:ext cx="10515600" cy="1325563"/>
          </a:xfrm>
        </p:spPr>
        <p:txBody>
          <a:bodyPr/>
          <a:lstStyle/>
          <a:p>
            <a:pPr>
              <a:defRPr/>
            </a:pPr>
            <a:r>
              <a:rPr lang="fr-FR"/>
              <a:t>Les réflexes à retenir</a:t>
            </a:r>
            <a:endParaRPr/>
          </a:p>
        </p:txBody>
      </p:sp>
      <p:sp>
        <p:nvSpPr>
          <p:cNvPr id="3" name="Espace réservé du contenu 2"/>
          <p:cNvSpPr>
            <a:spLocks noGrp="1"/>
          </p:cNvSpPr>
          <p:nvPr>
            <p:ph idx="1"/>
          </p:nvPr>
        </p:nvSpPr>
        <p:spPr bwMode="auto">
          <a:xfrm>
            <a:off x="838200" y="1253840"/>
            <a:ext cx="10515600" cy="5604159"/>
          </a:xfrm>
        </p:spPr>
        <p:txBody>
          <a:bodyPr>
            <a:normAutofit/>
          </a:bodyPr>
          <a:lstStyle/>
          <a:p>
            <a:pPr>
              <a:defRPr/>
            </a:pPr>
            <a:r>
              <a:rPr lang="fr-FR"/>
              <a:t>S’appuyer sur des sources fiables (sites internet réputés, dictionnaires connus, etc.)</a:t>
            </a:r>
            <a:endParaRPr/>
          </a:p>
          <a:p>
            <a:pPr>
              <a:defRPr/>
            </a:pPr>
            <a:r>
              <a:rPr lang="fr-FR"/>
              <a:t>Tenir un carnet de vocabulaire – pour chaque nouveau mot, noter au minimum :</a:t>
            </a:r>
            <a:endParaRPr/>
          </a:p>
          <a:p>
            <a:pPr lvl="1">
              <a:defRPr/>
            </a:pPr>
            <a:r>
              <a:rPr lang="fr-FR"/>
              <a:t>Le ou les accents toniques (ex. ,aca’demic)</a:t>
            </a:r>
            <a:endParaRPr/>
          </a:p>
          <a:p>
            <a:pPr lvl="1">
              <a:defRPr/>
            </a:pPr>
            <a:r>
              <a:rPr lang="fr-FR"/>
              <a:t>La ou les traductions en français</a:t>
            </a:r>
            <a:endParaRPr/>
          </a:p>
          <a:p>
            <a:pPr lvl="1">
              <a:defRPr/>
            </a:pPr>
            <a:r>
              <a:rPr lang="fr-FR"/>
              <a:t>Si besoin, quelques précisions sur la définition ou l’emploi du mot (ex. nom indénombrable / adj. s’employant toujours devant un nom…)</a:t>
            </a:r>
            <a:endParaRPr/>
          </a:p>
          <a:p>
            <a:pPr lvl="1">
              <a:defRPr/>
            </a:pPr>
            <a:r>
              <a:rPr lang="fr-FR"/>
              <a:t>Un exemple de phrase contenant le mot (aide à le retenir)</a:t>
            </a:r>
            <a:endParaRPr/>
          </a:p>
          <a:p>
            <a:pPr>
              <a:defRPr/>
            </a:pPr>
            <a:r>
              <a:rPr lang="fr-FR"/>
              <a:t>Considérer chaque devoir comme une occasion de progresser en anglais =&gt; tenir une fiche de suivi dans laquelle vous notez les erreurs à ne pas faire et que vous révisez avant chaque devoir, quelle que soit la matière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Plusieurs types de dictionnaires</a:t>
            </a:r>
            <a:endParaRPr/>
          </a:p>
        </p:txBody>
      </p:sp>
      <p:sp>
        <p:nvSpPr>
          <p:cNvPr id="3" name="Espace réservé du contenu 2"/>
          <p:cNvSpPr>
            <a:spLocks noGrp="1"/>
          </p:cNvSpPr>
          <p:nvPr>
            <p:ph idx="1"/>
          </p:nvPr>
        </p:nvSpPr>
        <p:spPr bwMode="auto"/>
        <p:txBody>
          <a:bodyPr/>
          <a:lstStyle/>
          <a:p>
            <a:pPr>
              <a:defRPr/>
            </a:pPr>
            <a:r>
              <a:rPr lang="fr-FR"/>
              <a:t>Le dictionnaire bilingue </a:t>
            </a:r>
            <a:endParaRPr/>
          </a:p>
          <a:p>
            <a:pPr>
              <a:defRPr/>
            </a:pPr>
            <a:r>
              <a:rPr lang="fr-FR"/>
              <a:t>Le dictionnaire unilingue</a:t>
            </a:r>
            <a:endParaRPr/>
          </a:p>
          <a:p>
            <a:pPr>
              <a:defRPr/>
            </a:pPr>
            <a:r>
              <a:rPr lang="fr-FR"/>
              <a:t>Le dictionnaire unilingue pour apprenants</a:t>
            </a:r>
            <a:endParaRPr/>
          </a:p>
          <a:p>
            <a:pPr>
              <a:defRPr/>
            </a:pPr>
            <a:r>
              <a:rPr lang="fr-FR"/>
              <a:t>Le dictionnaire technique (unilingue ou bilingue)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5350418"/>
            <a:ext cx="10515600" cy="1325563"/>
          </a:xfrm>
        </p:spPr>
        <p:txBody>
          <a:bodyPr/>
          <a:lstStyle/>
          <a:p>
            <a:pPr>
              <a:defRPr/>
            </a:pPr>
            <a:r>
              <a:rPr lang="fr-FR"/>
              <a:t>Unilingue…					  …bilingue</a:t>
            </a:r>
            <a:endParaRPr/>
          </a:p>
        </p:txBody>
      </p:sp>
      <p:pic>
        <p:nvPicPr>
          <p:cNvPr id="5" name="Espace réservé du contenu 4" descr="Une image contenant texte&#10;&#10;Description générée automatiquement"/>
          <p:cNvPicPr>
            <a:picLocks noGrp="1" noChangeAspect="1"/>
          </p:cNvPicPr>
          <p:nvPr>
            <p:ph idx="1"/>
          </p:nvPr>
        </p:nvPicPr>
        <p:blipFill>
          <a:blip r:embed="rId3"/>
          <a:stretch/>
        </p:blipFill>
        <p:spPr bwMode="auto">
          <a:xfrm>
            <a:off x="838200" y="1291321"/>
            <a:ext cx="5989320" cy="2949796"/>
          </a:xfrm>
          <a:prstGeom prst="rect">
            <a:avLst/>
          </a:prstGeom>
        </p:spPr>
      </p:pic>
      <p:pic>
        <p:nvPicPr>
          <p:cNvPr id="7" name="Image 6" descr="Une image contenant texte&#10;&#10;Description générée automatiquement"/>
          <p:cNvPicPr>
            <a:picLocks noChangeAspect="1"/>
          </p:cNvPicPr>
          <p:nvPr/>
        </p:nvPicPr>
        <p:blipFill>
          <a:blip r:embed="rId4"/>
          <a:stretch/>
        </p:blipFill>
        <p:spPr bwMode="auto">
          <a:xfrm>
            <a:off x="7375698" y="182019"/>
            <a:ext cx="3978102" cy="51684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0" y="949960"/>
            <a:ext cx="2897493" cy="1325563"/>
          </a:xfrm>
        </p:spPr>
        <p:txBody>
          <a:bodyPr>
            <a:noAutofit/>
          </a:bodyPr>
          <a:lstStyle/>
          <a:p>
            <a:pPr>
              <a:defRPr/>
            </a:pPr>
            <a:r>
              <a:rPr lang="fr-FR"/>
              <a:t>Unilingue pour apprenants</a:t>
            </a:r>
            <a:endParaRPr/>
          </a:p>
        </p:txBody>
      </p:sp>
      <p:pic>
        <p:nvPicPr>
          <p:cNvPr id="5" name="Image 4" descr="Une image contenant texte&#10;&#10;Description générée automatiquement"/>
          <p:cNvPicPr>
            <a:picLocks noChangeAspect="1"/>
          </p:cNvPicPr>
          <p:nvPr/>
        </p:nvPicPr>
        <p:blipFill>
          <a:blip r:embed="rId3"/>
          <a:stretch/>
        </p:blipFill>
        <p:spPr bwMode="auto">
          <a:xfrm>
            <a:off x="2897493" y="0"/>
            <a:ext cx="9294507" cy="68580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1" y="436245"/>
            <a:ext cx="3038475" cy="1325563"/>
          </a:xfrm>
        </p:spPr>
        <p:txBody>
          <a:bodyPr>
            <a:normAutofit fontScale="90000"/>
          </a:bodyPr>
          <a:lstStyle/>
          <a:p>
            <a:pPr>
              <a:defRPr/>
            </a:pPr>
            <a:r>
              <a:rPr lang="fr-FR" sz="4900"/>
              <a:t>Dictionnaire</a:t>
            </a:r>
            <a:r>
              <a:rPr lang="fr-FR"/>
              <a:t> </a:t>
            </a:r>
            <a:r>
              <a:rPr lang="fr-FR" sz="4900"/>
              <a:t>technique</a:t>
            </a:r>
            <a:endParaRPr lang="fr-FR"/>
          </a:p>
        </p:txBody>
      </p:sp>
      <p:pic>
        <p:nvPicPr>
          <p:cNvPr id="5" name="Image 4" descr="Une image contenant texte&#10;&#10;Description générée automatiquement"/>
          <p:cNvPicPr>
            <a:picLocks noChangeAspect="1"/>
          </p:cNvPicPr>
          <p:nvPr/>
        </p:nvPicPr>
        <p:blipFill>
          <a:blip r:embed="rId3"/>
          <a:stretch/>
        </p:blipFill>
        <p:spPr bwMode="auto">
          <a:xfrm>
            <a:off x="2815244" y="0"/>
            <a:ext cx="9376756" cy="68580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a:xfrm>
            <a:off x="838200" y="0"/>
            <a:ext cx="10515600" cy="1325563"/>
          </a:xfrm>
        </p:spPr>
        <p:txBody>
          <a:bodyPr/>
          <a:lstStyle/>
          <a:p>
            <a:pPr>
              <a:defRPr/>
            </a:pPr>
            <a:r>
              <a:rPr lang="fr-FR"/>
              <a:t>Activité : apprendre à utiliser l’unilingue</a:t>
            </a:r>
            <a:endParaRPr/>
          </a:p>
        </p:txBody>
      </p:sp>
      <p:sp>
        <p:nvSpPr>
          <p:cNvPr id="3" name="Espace réservé du contenu 2"/>
          <p:cNvSpPr>
            <a:spLocks noGrp="1"/>
          </p:cNvSpPr>
          <p:nvPr>
            <p:ph idx="1"/>
          </p:nvPr>
        </p:nvSpPr>
        <p:spPr bwMode="auto">
          <a:xfrm>
            <a:off x="838200" y="1325563"/>
            <a:ext cx="10515600" cy="4653997"/>
          </a:xfrm>
        </p:spPr>
        <p:txBody>
          <a:bodyPr>
            <a:normAutofit lnSpcReduction="10000"/>
          </a:bodyPr>
          <a:lstStyle/>
          <a:p>
            <a:pPr marL="0" indent="0">
              <a:buNone/>
              <a:defRPr/>
            </a:pPr>
            <a:r>
              <a:rPr lang="fr-FR" sz="3200"/>
              <a:t>Je vous recommande deux unilingues pour apprenants (gratuits en ligne), qui se complètent très bien (ils existent également au format papier et sont consultables à la BU) :</a:t>
            </a:r>
            <a:endParaRPr/>
          </a:p>
          <a:p>
            <a:pPr marL="0" indent="0">
              <a:buNone/>
              <a:defRPr/>
            </a:pPr>
            <a:endParaRPr lang="fr-FR" sz="3200"/>
          </a:p>
          <a:p>
            <a:pPr>
              <a:defRPr/>
            </a:pPr>
            <a:r>
              <a:rPr lang="fr-FR" sz="3200" i="1"/>
              <a:t>The Oxford Advanced Learner’s Dictionary</a:t>
            </a:r>
          </a:p>
          <a:p>
            <a:pPr lvl="1">
              <a:defRPr/>
            </a:pPr>
            <a:r>
              <a:rPr lang="fr-FR" sz="2800" u="sng">
                <a:hlinkClick r:id="rId3" tooltip="https://www.oxfordlearnersdictionaries.com/"/>
              </a:rPr>
              <a:t>https://www.oxfordlearnersdictionaries.com/</a:t>
            </a:r>
            <a:r>
              <a:rPr lang="fr-FR" sz="2800"/>
              <a:t> </a:t>
            </a:r>
            <a:endParaRPr/>
          </a:p>
          <a:p>
            <a:pPr>
              <a:defRPr/>
            </a:pPr>
            <a:endParaRPr lang="fr-FR" sz="3200" i="1"/>
          </a:p>
          <a:p>
            <a:pPr>
              <a:defRPr/>
            </a:pPr>
            <a:r>
              <a:rPr lang="fr-FR" sz="3200" i="1"/>
              <a:t>The Longman Dictionary of Contemporary English </a:t>
            </a:r>
            <a:r>
              <a:rPr lang="fr-FR"/>
              <a:t>(américain, indique bien les différences entre anglais britannique et américain)</a:t>
            </a:r>
            <a:endParaRPr/>
          </a:p>
          <a:p>
            <a:pPr lvl="1">
              <a:defRPr/>
            </a:pPr>
            <a:r>
              <a:rPr lang="fr-FR" sz="2800" u="sng">
                <a:hlinkClick r:id="rId4" tooltip="https://www.ldoceonline.com/"/>
              </a:rPr>
              <a:t>https://www.ldoceonline.com/</a:t>
            </a:r>
            <a:r>
              <a:rPr lang="fr-FR" sz="2800"/>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FA32-3D91-4153-1ECA-3A077B3BCB6C}"/>
              </a:ext>
            </a:extLst>
          </p:cNvPr>
          <p:cNvSpPr>
            <a:spLocks noGrp="1"/>
          </p:cNvSpPr>
          <p:nvPr>
            <p:ph type="title"/>
          </p:nvPr>
        </p:nvSpPr>
        <p:spPr/>
        <p:txBody>
          <a:bodyPr/>
          <a:lstStyle/>
          <a:p>
            <a:r>
              <a:rPr lang="en-GB" dirty="0"/>
              <a:t>Groupe 3 : Monday 11h </a:t>
            </a:r>
            <a:br>
              <a:rPr lang="en-GB" dirty="0"/>
            </a:br>
            <a:r>
              <a:rPr lang="en-GB" dirty="0"/>
              <a:t>Scan the QR Code to send me your details</a:t>
            </a:r>
          </a:p>
        </p:txBody>
      </p:sp>
      <p:pic>
        <p:nvPicPr>
          <p:cNvPr id="5" name="Picture 4" descr="Qr code&#10;&#10;Description automatically generated">
            <a:extLst>
              <a:ext uri="{FF2B5EF4-FFF2-40B4-BE49-F238E27FC236}">
                <a16:creationId xmlns:a16="http://schemas.microsoft.com/office/drawing/2014/main" id="{9C7DD64B-16E6-7B17-B9C6-01F9A81884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9457" y="1916832"/>
            <a:ext cx="4453086" cy="4453086"/>
          </a:xfrm>
          <a:prstGeom prst="rect">
            <a:avLst/>
          </a:prstGeom>
        </p:spPr>
      </p:pic>
    </p:spTree>
    <p:extLst>
      <p:ext uri="{BB962C8B-B14F-4D97-AF65-F5344CB8AC3E}">
        <p14:creationId xmlns:p14="http://schemas.microsoft.com/office/powerpoint/2010/main" val="1112116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FA32-3D91-4153-1ECA-3A077B3BCB6C}"/>
              </a:ext>
            </a:extLst>
          </p:cNvPr>
          <p:cNvSpPr>
            <a:spLocks noGrp="1"/>
          </p:cNvSpPr>
          <p:nvPr>
            <p:ph type="title"/>
          </p:nvPr>
        </p:nvSpPr>
        <p:spPr/>
        <p:txBody>
          <a:bodyPr/>
          <a:lstStyle/>
          <a:p>
            <a:r>
              <a:rPr lang="en-GB" dirty="0"/>
              <a:t>Groupe 1 : Monday 14h </a:t>
            </a:r>
            <a:br>
              <a:rPr lang="en-GB" dirty="0"/>
            </a:br>
            <a:r>
              <a:rPr lang="en-GB" dirty="0"/>
              <a:t>Scan the QR Code to send me your details</a:t>
            </a:r>
          </a:p>
        </p:txBody>
      </p:sp>
      <p:pic>
        <p:nvPicPr>
          <p:cNvPr id="4" name="Picture 3" descr="Qr code&#10;&#10;Description automatically generated">
            <a:extLst>
              <a:ext uri="{FF2B5EF4-FFF2-40B4-BE49-F238E27FC236}">
                <a16:creationId xmlns:a16="http://schemas.microsoft.com/office/drawing/2014/main" id="{FA657C44-1C43-5FCA-43BC-86D1E87C3A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7728" y="1844824"/>
            <a:ext cx="4453086" cy="4453086"/>
          </a:xfrm>
          <a:prstGeom prst="rect">
            <a:avLst/>
          </a:prstGeom>
        </p:spPr>
      </p:pic>
    </p:spTree>
    <p:extLst>
      <p:ext uri="{BB962C8B-B14F-4D97-AF65-F5344CB8AC3E}">
        <p14:creationId xmlns:p14="http://schemas.microsoft.com/office/powerpoint/2010/main" val="2776349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85180-B608-42FC-3F21-7114B0DC14E5}"/>
              </a:ext>
            </a:extLst>
          </p:cNvPr>
          <p:cNvSpPr>
            <a:spLocks noGrp="1"/>
          </p:cNvSpPr>
          <p:nvPr>
            <p:ph type="title"/>
          </p:nvPr>
        </p:nvSpPr>
        <p:spPr/>
        <p:txBody>
          <a:bodyPr/>
          <a:lstStyle/>
          <a:p>
            <a:r>
              <a:rPr lang="en-GB" dirty="0"/>
              <a:t>About Me</a:t>
            </a:r>
          </a:p>
        </p:txBody>
      </p:sp>
      <p:sp>
        <p:nvSpPr>
          <p:cNvPr id="3" name="Content Placeholder 2">
            <a:extLst>
              <a:ext uri="{FF2B5EF4-FFF2-40B4-BE49-F238E27FC236}">
                <a16:creationId xmlns:a16="http://schemas.microsoft.com/office/drawing/2014/main" id="{B809D715-C067-0FF8-E86E-DD09706DC77E}"/>
              </a:ext>
            </a:extLst>
          </p:cNvPr>
          <p:cNvSpPr>
            <a:spLocks noGrp="1"/>
          </p:cNvSpPr>
          <p:nvPr>
            <p:ph idx="1"/>
          </p:nvPr>
        </p:nvSpPr>
        <p:spPr/>
        <p:txBody>
          <a:bodyPr>
            <a:normAutofit/>
          </a:bodyPr>
          <a:lstStyle/>
          <a:p>
            <a:pPr marL="0" lvl="0" indent="0" algn="l" rtl="0">
              <a:lnSpc>
                <a:spcPct val="115000"/>
              </a:lnSpc>
              <a:spcBef>
                <a:spcPts val="0"/>
              </a:spcBef>
              <a:spcAft>
                <a:spcPts val="0"/>
              </a:spcAft>
              <a:buClr>
                <a:schemeClr val="dk1"/>
              </a:buClr>
              <a:buSzPts val="1100"/>
              <a:buFont typeface="Arial"/>
              <a:buNone/>
            </a:pPr>
            <a:r>
              <a:rPr lang="en-GB" sz="2400" dirty="0">
                <a:solidFill>
                  <a:srgbClr val="233A44"/>
                </a:solidFill>
                <a:latin typeface="+mj-lt"/>
                <a:ea typeface="Calibri"/>
                <a:cs typeface="Calibri"/>
                <a:sym typeface="Calibri"/>
              </a:rPr>
              <a:t>My name is Mr Rickard.</a:t>
            </a:r>
          </a:p>
          <a:p>
            <a:pPr marL="0" lvl="0" indent="0" algn="l" rtl="0">
              <a:lnSpc>
                <a:spcPct val="115000"/>
              </a:lnSpc>
              <a:spcBef>
                <a:spcPts val="1600"/>
              </a:spcBef>
              <a:spcAft>
                <a:spcPts val="0"/>
              </a:spcAft>
              <a:buClr>
                <a:schemeClr val="dk1"/>
              </a:buClr>
              <a:buSzPts val="1100"/>
              <a:buFont typeface="Arial"/>
              <a:buNone/>
            </a:pPr>
            <a:r>
              <a:rPr lang="en-GB" sz="2400" dirty="0">
                <a:solidFill>
                  <a:srgbClr val="233A44"/>
                </a:solidFill>
                <a:latin typeface="+mj-lt"/>
                <a:ea typeface="Calibri"/>
                <a:cs typeface="Calibri"/>
                <a:sym typeface="Calibri"/>
              </a:rPr>
              <a:t>You can reach me at: </a:t>
            </a:r>
            <a:r>
              <a:rPr lang="en-GB" sz="2400" dirty="0">
                <a:solidFill>
                  <a:srgbClr val="233A44"/>
                </a:solidFill>
                <a:latin typeface="+mj-lt"/>
                <a:ea typeface="Calibri"/>
                <a:cs typeface="Calibri"/>
                <a:sym typeface="Calibri"/>
                <a:hlinkClick r:id="rId3"/>
              </a:rPr>
              <a:t>mathew.rickard@u-picardie.fr</a:t>
            </a:r>
            <a:r>
              <a:rPr lang="en-GB" dirty="0">
                <a:solidFill>
                  <a:srgbClr val="233A44"/>
                </a:solidFill>
                <a:latin typeface="+mj-lt"/>
                <a:ea typeface="Calibri"/>
                <a:cs typeface="Calibri"/>
                <a:sym typeface="Calibri"/>
              </a:rPr>
              <a:t>,</a:t>
            </a:r>
            <a:r>
              <a:rPr lang="en-GB" sz="2400" dirty="0">
                <a:solidFill>
                  <a:srgbClr val="233A44"/>
                </a:solidFill>
                <a:latin typeface="+mj-lt"/>
                <a:ea typeface="Calibri"/>
                <a:cs typeface="Calibri"/>
                <a:sym typeface="Calibri"/>
              </a:rPr>
              <a:t> and my office is H319 if you need to discuss anything with me.</a:t>
            </a:r>
          </a:p>
          <a:p>
            <a:pPr marL="0" lvl="0" indent="0" algn="l" rtl="0">
              <a:lnSpc>
                <a:spcPct val="115000"/>
              </a:lnSpc>
              <a:spcBef>
                <a:spcPts val="1600"/>
              </a:spcBef>
              <a:spcAft>
                <a:spcPts val="0"/>
              </a:spcAft>
              <a:buClr>
                <a:schemeClr val="dk1"/>
              </a:buClr>
              <a:buSzPts val="1100"/>
              <a:buFont typeface="Arial"/>
              <a:buNone/>
            </a:pPr>
            <a:r>
              <a:rPr lang="en-GB" sz="2400" dirty="0">
                <a:solidFill>
                  <a:srgbClr val="233A44"/>
                </a:solidFill>
                <a:latin typeface="+mj-lt"/>
                <a:ea typeface="Calibri"/>
                <a:cs typeface="Calibri"/>
                <a:sym typeface="Calibri"/>
              </a:rPr>
              <a:t>If you ever have any questions during class, please feel free to let me know. I am here to help you learn.</a:t>
            </a:r>
          </a:p>
          <a:p>
            <a:pPr marL="0" lvl="0" indent="0" algn="l" rtl="0">
              <a:lnSpc>
                <a:spcPct val="115000"/>
              </a:lnSpc>
              <a:spcBef>
                <a:spcPts val="1600"/>
              </a:spcBef>
              <a:spcAft>
                <a:spcPts val="1600"/>
              </a:spcAft>
              <a:buClr>
                <a:schemeClr val="dk1"/>
              </a:buClr>
              <a:buSzPts val="1100"/>
              <a:buFont typeface="Arial"/>
              <a:buNone/>
            </a:pPr>
            <a:r>
              <a:rPr lang="en-GB" sz="2400" dirty="0">
                <a:solidFill>
                  <a:srgbClr val="233A44"/>
                </a:solidFill>
                <a:latin typeface="+mj-lt"/>
                <a:ea typeface="Calibri"/>
                <a:cs typeface="Calibri"/>
                <a:sym typeface="Calibri"/>
              </a:rPr>
              <a:t>Feel free to email me with any other questions or concerns outside of class. </a:t>
            </a:r>
            <a:endParaRPr lang="en-GB" sz="4000" dirty="0">
              <a:latin typeface="+mj-lt"/>
            </a:endParaRPr>
          </a:p>
          <a:p>
            <a:pPr marL="0" indent="0">
              <a:buNone/>
            </a:pPr>
            <a:endParaRPr lang="en-GB" dirty="0">
              <a:latin typeface="+mj-lt"/>
            </a:endParaRPr>
          </a:p>
        </p:txBody>
      </p:sp>
    </p:spTree>
    <p:extLst>
      <p:ext uri="{BB962C8B-B14F-4D97-AF65-F5344CB8AC3E}">
        <p14:creationId xmlns:p14="http://schemas.microsoft.com/office/powerpoint/2010/main" val="3727838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5"/>
          <p:cNvSpPr txBox="1">
            <a:spLocks noGrp="1"/>
          </p:cNvSpPr>
          <p:nvPr>
            <p:ph type="title"/>
          </p:nvPr>
        </p:nvSpPr>
        <p:spPr>
          <a:xfrm>
            <a:off x="609600" y="274637"/>
            <a:ext cx="10972800" cy="1143200"/>
          </a:xfrm>
          <a:prstGeom prst="rect">
            <a:avLst/>
          </a:prstGeom>
        </p:spPr>
        <p:txBody>
          <a:bodyPr spcFirstLastPara="1" vert="horz" wrap="square" lIns="121900" tIns="121900" rIns="121900" bIns="121900" rtlCol="0" anchor="ctr" anchorCtr="0">
            <a:noAutofit/>
          </a:bodyPr>
          <a:lstStyle/>
          <a:p>
            <a:pPr algn="l"/>
            <a:r>
              <a:rPr lang="en"/>
              <a:t>Classroom Rules 	</a:t>
            </a:r>
            <a:endParaRPr/>
          </a:p>
        </p:txBody>
      </p:sp>
      <p:sp>
        <p:nvSpPr>
          <p:cNvPr id="94" name="Google Shape;94;p15"/>
          <p:cNvSpPr txBox="1">
            <a:spLocks noGrp="1"/>
          </p:cNvSpPr>
          <p:nvPr>
            <p:ph type="body" idx="1"/>
          </p:nvPr>
        </p:nvSpPr>
        <p:spPr>
          <a:xfrm>
            <a:off x="609600" y="1600200"/>
            <a:ext cx="10972800" cy="4967600"/>
          </a:xfrm>
          <a:prstGeom prst="rect">
            <a:avLst/>
          </a:prstGeom>
        </p:spPr>
        <p:txBody>
          <a:bodyPr spcFirstLastPara="1" vert="horz" wrap="square" lIns="121900" tIns="121900" rIns="121900" bIns="121900" rtlCol="0" anchor="t" anchorCtr="0">
            <a:noAutofit/>
          </a:bodyPr>
          <a:lstStyle/>
          <a:p>
            <a:pPr indent="-440256">
              <a:lnSpc>
                <a:spcPct val="115000"/>
              </a:lnSpc>
              <a:spcBef>
                <a:spcPts val="0"/>
              </a:spcBef>
              <a:buClr>
                <a:srgbClr val="233A44"/>
              </a:buClr>
              <a:buSzPts val="1600"/>
              <a:buFont typeface="Calibri"/>
              <a:buAutoNum type="arabicPeriod"/>
            </a:pPr>
            <a:r>
              <a:rPr lang="en" sz="2133" dirty="0">
                <a:solidFill>
                  <a:srgbClr val="233A44"/>
                </a:solidFill>
                <a:latin typeface="+mj-lt"/>
                <a:ea typeface="Calibri"/>
                <a:cs typeface="Calibri"/>
                <a:sym typeface="Calibri"/>
              </a:rPr>
              <a:t>Be polite and respectful to everyone in the classroom</a:t>
            </a:r>
            <a:endParaRPr sz="2133" dirty="0">
              <a:solidFill>
                <a:srgbClr val="233A44"/>
              </a:solidFill>
              <a:latin typeface="+mj-lt"/>
              <a:ea typeface="Calibri"/>
              <a:cs typeface="Calibri"/>
              <a:sym typeface="Calibri"/>
            </a:endParaRPr>
          </a:p>
          <a:p>
            <a:pPr indent="-440256">
              <a:lnSpc>
                <a:spcPct val="115000"/>
              </a:lnSpc>
              <a:spcBef>
                <a:spcPts val="0"/>
              </a:spcBef>
              <a:buClr>
                <a:srgbClr val="233A44"/>
              </a:buClr>
              <a:buSzPts val="1600"/>
              <a:buFont typeface="Calibri"/>
              <a:buAutoNum type="arabicPeriod"/>
            </a:pPr>
            <a:r>
              <a:rPr lang="en" sz="2133" dirty="0">
                <a:solidFill>
                  <a:srgbClr val="233A44"/>
                </a:solidFill>
                <a:latin typeface="+mj-lt"/>
                <a:ea typeface="Calibri"/>
                <a:cs typeface="Calibri"/>
                <a:sym typeface="Calibri"/>
              </a:rPr>
              <a:t>Try your best- if you do not know the answer right away, that is okay! Just try your best or ask me for help</a:t>
            </a:r>
            <a:endParaRPr sz="2133" dirty="0">
              <a:solidFill>
                <a:srgbClr val="233A44"/>
              </a:solidFill>
              <a:latin typeface="+mj-lt"/>
              <a:ea typeface="Calibri"/>
              <a:cs typeface="Calibri"/>
              <a:sym typeface="Calibri"/>
            </a:endParaRPr>
          </a:p>
          <a:p>
            <a:pPr indent="-440256">
              <a:lnSpc>
                <a:spcPct val="115000"/>
              </a:lnSpc>
              <a:spcBef>
                <a:spcPts val="0"/>
              </a:spcBef>
              <a:buClr>
                <a:srgbClr val="233A44"/>
              </a:buClr>
              <a:buSzPts val="1600"/>
              <a:buFont typeface="Calibri"/>
              <a:buAutoNum type="arabicPeriod"/>
            </a:pPr>
            <a:r>
              <a:rPr lang="en" sz="2133" dirty="0">
                <a:solidFill>
                  <a:srgbClr val="233A44"/>
                </a:solidFill>
                <a:latin typeface="+mj-lt"/>
                <a:ea typeface="Calibri"/>
                <a:cs typeface="Calibri"/>
                <a:sym typeface="Calibri"/>
              </a:rPr>
              <a:t>Bring paper and pencil/pen to class every week</a:t>
            </a:r>
            <a:endParaRPr sz="2133" dirty="0">
              <a:solidFill>
                <a:srgbClr val="233A44"/>
              </a:solidFill>
              <a:latin typeface="+mj-lt"/>
              <a:ea typeface="Calibri"/>
              <a:cs typeface="Calibri"/>
              <a:sym typeface="Calibri"/>
            </a:endParaRPr>
          </a:p>
          <a:p>
            <a:pPr indent="-440256">
              <a:lnSpc>
                <a:spcPct val="115000"/>
              </a:lnSpc>
              <a:spcBef>
                <a:spcPts val="0"/>
              </a:spcBef>
              <a:buClr>
                <a:srgbClr val="233A44"/>
              </a:buClr>
              <a:buSzPts val="1600"/>
              <a:buFont typeface="Calibri"/>
              <a:buAutoNum type="arabicPeriod"/>
            </a:pPr>
            <a:r>
              <a:rPr lang="en" sz="2133" dirty="0">
                <a:solidFill>
                  <a:srgbClr val="233A44"/>
                </a:solidFill>
                <a:latin typeface="+mj-lt"/>
                <a:ea typeface="Calibri"/>
                <a:cs typeface="Calibri"/>
                <a:sym typeface="Calibri"/>
              </a:rPr>
              <a:t>Only speak ENGLISH in class</a:t>
            </a:r>
            <a:endParaRPr sz="2133" dirty="0">
              <a:solidFill>
                <a:srgbClr val="233A44"/>
              </a:solidFill>
              <a:latin typeface="+mj-lt"/>
              <a:ea typeface="Calibri"/>
              <a:cs typeface="Calibri"/>
              <a:sym typeface="Calibri"/>
            </a:endParaRPr>
          </a:p>
          <a:p>
            <a:pPr indent="-440256">
              <a:lnSpc>
                <a:spcPct val="115000"/>
              </a:lnSpc>
              <a:spcBef>
                <a:spcPts val="0"/>
              </a:spcBef>
              <a:buClr>
                <a:srgbClr val="233A44"/>
              </a:buClr>
              <a:buSzPts val="1600"/>
              <a:buFont typeface="Calibri"/>
              <a:buAutoNum type="arabicPeriod"/>
            </a:pPr>
            <a:r>
              <a:rPr lang="en" sz="2133" dirty="0">
                <a:solidFill>
                  <a:srgbClr val="233A44"/>
                </a:solidFill>
                <a:latin typeface="+mj-lt"/>
                <a:ea typeface="Calibri"/>
                <a:cs typeface="Calibri"/>
                <a:sym typeface="Calibri"/>
              </a:rPr>
              <a:t>NO PHONES </a:t>
            </a:r>
            <a:endParaRPr sz="2133" dirty="0">
              <a:solidFill>
                <a:srgbClr val="233A44"/>
              </a:solidFill>
              <a:latin typeface="+mj-lt"/>
              <a:ea typeface="Calibri"/>
              <a:cs typeface="Calibri"/>
              <a:sym typeface="Calibri"/>
            </a:endParaRPr>
          </a:p>
          <a:p>
            <a:pPr indent="-440256">
              <a:lnSpc>
                <a:spcPct val="115000"/>
              </a:lnSpc>
              <a:spcBef>
                <a:spcPts val="0"/>
              </a:spcBef>
              <a:buClr>
                <a:srgbClr val="233A44"/>
              </a:buClr>
              <a:buSzPts val="1600"/>
              <a:buFont typeface="Calibri"/>
              <a:buAutoNum type="arabicPeriod"/>
            </a:pPr>
            <a:r>
              <a:rPr lang="en" sz="2133" dirty="0">
                <a:solidFill>
                  <a:srgbClr val="233A44"/>
                </a:solidFill>
                <a:latin typeface="+mj-lt"/>
                <a:ea typeface="Calibri"/>
                <a:cs typeface="Calibri"/>
                <a:sym typeface="Calibri"/>
              </a:rPr>
              <a:t>No cursing/rude/inappropriate language</a:t>
            </a:r>
            <a:endParaRPr sz="2133" dirty="0">
              <a:solidFill>
                <a:srgbClr val="233A44"/>
              </a:solidFill>
              <a:latin typeface="+mj-lt"/>
              <a:ea typeface="Calibri"/>
              <a:cs typeface="Calibri"/>
              <a:sym typeface="Calibri"/>
            </a:endParaRPr>
          </a:p>
          <a:p>
            <a:pPr marL="0" indent="0" algn="ctr">
              <a:lnSpc>
                <a:spcPct val="115000"/>
              </a:lnSpc>
              <a:spcBef>
                <a:spcPts val="2133"/>
              </a:spcBef>
              <a:buClr>
                <a:schemeClr val="dk1"/>
              </a:buClr>
              <a:buSzPts val="1100"/>
              <a:buNone/>
            </a:pPr>
            <a:r>
              <a:rPr lang="en" dirty="0">
                <a:latin typeface="+mj-lt"/>
                <a:ea typeface="Arial"/>
                <a:cs typeface="Arial"/>
                <a:sym typeface="Arial"/>
              </a:rPr>
              <a:t>Remember: this is a great opportunity to </a:t>
            </a:r>
            <a:r>
              <a:rPr lang="en" b="1" i="1" dirty="0">
                <a:latin typeface="+mj-lt"/>
                <a:ea typeface="Arial"/>
                <a:cs typeface="Arial"/>
                <a:sym typeface="Arial"/>
              </a:rPr>
              <a:t>practise and improve your English</a:t>
            </a:r>
            <a:r>
              <a:rPr lang="en" dirty="0">
                <a:latin typeface="+mj-lt"/>
                <a:ea typeface="Arial"/>
                <a:cs typeface="Arial"/>
                <a:sym typeface="Arial"/>
              </a:rPr>
              <a:t> – make the most of it!</a:t>
            </a:r>
            <a:endParaRPr dirty="0">
              <a:latin typeface="+mj-lt"/>
              <a:ea typeface="Arial"/>
              <a:cs typeface="Arial"/>
              <a:sym typeface="Arial"/>
            </a:endParaRPr>
          </a:p>
          <a:p>
            <a:pPr marL="0" indent="0">
              <a:lnSpc>
                <a:spcPct val="115000"/>
              </a:lnSpc>
              <a:spcBef>
                <a:spcPts val="0"/>
              </a:spcBef>
              <a:buClr>
                <a:schemeClr val="dk1"/>
              </a:buClr>
              <a:buSzPts val="1100"/>
              <a:buNone/>
            </a:pPr>
            <a:endParaRPr dirty="0">
              <a:solidFill>
                <a:srgbClr val="434343"/>
              </a:solidFill>
              <a:latin typeface="+mj-lt"/>
              <a:ea typeface="Roboto"/>
              <a:cs typeface="Roboto"/>
              <a:sym typeface="Roboto"/>
            </a:endParaRPr>
          </a:p>
          <a:p>
            <a:pPr marL="0" indent="0">
              <a:spcBef>
                <a:spcPts val="1600"/>
              </a:spcBef>
              <a:buNone/>
            </a:pPr>
            <a:endParaRPr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6"/>
          <p:cNvSpPr txBox="1">
            <a:spLocks noGrp="1"/>
          </p:cNvSpPr>
          <p:nvPr>
            <p:ph type="title"/>
          </p:nvPr>
        </p:nvSpPr>
        <p:spPr>
          <a:xfrm>
            <a:off x="609600" y="274637"/>
            <a:ext cx="10972800" cy="1143200"/>
          </a:xfrm>
          <a:prstGeom prst="rect">
            <a:avLst/>
          </a:prstGeom>
        </p:spPr>
        <p:txBody>
          <a:bodyPr spcFirstLastPara="1" vert="horz" wrap="square" lIns="121900" tIns="121900" rIns="121900" bIns="121900" rtlCol="0" anchor="ctr" anchorCtr="0">
            <a:noAutofit/>
          </a:bodyPr>
          <a:lstStyle/>
          <a:p>
            <a:pPr algn="l"/>
            <a:r>
              <a:rPr lang="en"/>
              <a:t>If you are sick...</a:t>
            </a:r>
            <a:endParaRPr/>
          </a:p>
        </p:txBody>
      </p:sp>
      <p:sp>
        <p:nvSpPr>
          <p:cNvPr id="100" name="Google Shape;100;p16"/>
          <p:cNvSpPr txBox="1">
            <a:spLocks noGrp="1"/>
          </p:cNvSpPr>
          <p:nvPr>
            <p:ph type="body" idx="1"/>
          </p:nvPr>
        </p:nvSpPr>
        <p:spPr>
          <a:xfrm>
            <a:off x="609600" y="1600200"/>
            <a:ext cx="10972800" cy="4967600"/>
          </a:xfrm>
          <a:prstGeom prst="rect">
            <a:avLst/>
          </a:prstGeom>
        </p:spPr>
        <p:txBody>
          <a:bodyPr spcFirstLastPara="1" vert="horz" wrap="square" lIns="121900" tIns="121900" rIns="121900" bIns="121900" rtlCol="0" anchor="t" anchorCtr="0">
            <a:noAutofit/>
          </a:bodyPr>
          <a:lstStyle/>
          <a:p>
            <a:pPr marL="0" indent="0" algn="ctr">
              <a:buNone/>
            </a:pPr>
            <a:r>
              <a:rPr lang="en" sz="2667" dirty="0">
                <a:solidFill>
                  <a:srgbClr val="FF0000"/>
                </a:solidFill>
                <a:latin typeface="+mj-lt"/>
                <a:ea typeface="Calibri"/>
                <a:cs typeface="Calibri"/>
                <a:sym typeface="Calibri"/>
              </a:rPr>
              <a:t>STAY AT HOME</a:t>
            </a:r>
            <a:endParaRPr sz="2667" dirty="0">
              <a:solidFill>
                <a:srgbClr val="FF0000"/>
              </a:solidFill>
              <a:latin typeface="+mj-lt"/>
              <a:ea typeface="Calibri"/>
              <a:cs typeface="Calibri"/>
              <a:sym typeface="Calibri"/>
            </a:endParaRPr>
          </a:p>
          <a:p>
            <a:pPr marL="0" indent="0">
              <a:spcBef>
                <a:spcPts val="2133"/>
              </a:spcBef>
              <a:buNone/>
            </a:pPr>
            <a:r>
              <a:rPr lang="en" sz="2133" dirty="0">
                <a:solidFill>
                  <a:srgbClr val="000000"/>
                </a:solidFill>
                <a:latin typeface="+mj-lt"/>
                <a:ea typeface="Calibri"/>
                <a:cs typeface="Calibri"/>
                <a:sym typeface="Calibri"/>
              </a:rPr>
              <a:t>Please do not come in if you are feeling sick or have any symptoms. Email me that you are not feeling well, we will discuss how you can recieve participation credit for the day. </a:t>
            </a:r>
            <a:endParaRPr sz="2133" dirty="0">
              <a:solidFill>
                <a:srgbClr val="000000"/>
              </a:solidFill>
              <a:latin typeface="+mj-lt"/>
              <a:ea typeface="Calibri"/>
              <a:cs typeface="Calibri"/>
              <a:sym typeface="Calibri"/>
            </a:endParaRPr>
          </a:p>
          <a:p>
            <a:pPr marL="0" indent="0">
              <a:spcBef>
                <a:spcPts val="2133"/>
              </a:spcBef>
              <a:buNone/>
            </a:pPr>
            <a:endParaRPr sz="2133" dirty="0">
              <a:solidFill>
                <a:srgbClr val="000000"/>
              </a:solidFill>
              <a:latin typeface="Calibri"/>
              <a:ea typeface="Calibri"/>
              <a:cs typeface="Calibri"/>
              <a:sym typeface="Calibri"/>
            </a:endParaRPr>
          </a:p>
          <a:p>
            <a:pPr marL="0" indent="0">
              <a:spcBef>
                <a:spcPts val="2133"/>
              </a:spcBef>
              <a:spcAft>
                <a:spcPts val="2133"/>
              </a:spcAft>
              <a:buNone/>
            </a:pPr>
            <a:endParaRPr sz="2133" dirty="0">
              <a:solidFill>
                <a:srgbClr val="000000"/>
              </a:solidFill>
              <a:latin typeface="Calibri"/>
              <a:ea typeface="Calibri"/>
              <a:cs typeface="Calibri"/>
              <a:sym typeface="Calibri"/>
            </a:endParaRPr>
          </a:p>
        </p:txBody>
      </p:sp>
      <p:sp>
        <p:nvSpPr>
          <p:cNvPr id="101" name="Google Shape;101;p16"/>
          <p:cNvSpPr txBox="1">
            <a:spLocks noGrp="1"/>
          </p:cNvSpPr>
          <p:nvPr>
            <p:ph type="title"/>
          </p:nvPr>
        </p:nvSpPr>
        <p:spPr>
          <a:xfrm>
            <a:off x="415600" y="3850700"/>
            <a:ext cx="11360800" cy="810400"/>
          </a:xfrm>
          <a:prstGeom prst="rect">
            <a:avLst/>
          </a:prstGeom>
        </p:spPr>
        <p:txBody>
          <a:bodyPr spcFirstLastPara="1" vert="horz" wrap="square" lIns="121900" tIns="121900" rIns="121900" bIns="121900" rtlCol="0" anchor="ctr" anchorCtr="0">
            <a:noAutofit/>
          </a:bodyPr>
          <a:lstStyle/>
          <a:p>
            <a:pPr algn="l"/>
            <a:endParaRPr sz="2667" dirty="0">
              <a:solidFill>
                <a:srgbClr val="103CC0"/>
              </a:solidFill>
            </a:endParaRPr>
          </a:p>
          <a:p>
            <a:pPr algn="l"/>
            <a:endParaRPr sz="2667" dirty="0">
              <a:solidFill>
                <a:srgbClr val="103CC0"/>
              </a:solidFill>
            </a:endParaRPr>
          </a:p>
          <a:p>
            <a:pPr algn="l"/>
            <a:endParaRPr sz="2667" dirty="0">
              <a:solidFill>
                <a:srgbClr val="103CC0"/>
              </a:solidFill>
            </a:endParaRPr>
          </a:p>
          <a:p>
            <a:pPr algn="l"/>
            <a:endParaRPr sz="2667" dirty="0">
              <a:solidFill>
                <a:srgbClr val="103CC0"/>
              </a:solidFill>
            </a:endParaRPr>
          </a:p>
          <a:p>
            <a:pPr marL="4267093" indent="609585" algn="l"/>
            <a:r>
              <a:rPr lang="en" sz="2667" dirty="0">
                <a:solidFill>
                  <a:srgbClr val="103CC0"/>
                </a:solidFill>
              </a:rPr>
              <a:t>If I am sick…</a:t>
            </a:r>
            <a:endParaRPr sz="2667" dirty="0">
              <a:solidFill>
                <a:srgbClr val="103CC0"/>
              </a:solidFill>
            </a:endParaRPr>
          </a:p>
          <a:p>
            <a:pPr algn="l">
              <a:lnSpc>
                <a:spcPct val="115000"/>
              </a:lnSpc>
              <a:spcAft>
                <a:spcPts val="2133"/>
              </a:spcAft>
            </a:pPr>
            <a:r>
              <a:rPr lang="en" sz="2133" dirty="0">
                <a:solidFill>
                  <a:srgbClr val="000000"/>
                </a:solidFill>
                <a:ea typeface="Calibri"/>
                <a:cs typeface="Calibri"/>
                <a:sym typeface="Calibri"/>
              </a:rPr>
              <a:t>I will email you the morning of the class at the latest to let you know if we will have the class over </a:t>
            </a:r>
            <a:r>
              <a:rPr lang="en" sz="2133" b="1" dirty="0">
                <a:solidFill>
                  <a:srgbClr val="000000"/>
                </a:solidFill>
                <a:ea typeface="Calibri"/>
                <a:cs typeface="Calibri"/>
                <a:sym typeface="Calibri"/>
              </a:rPr>
              <a:t>zoom </a:t>
            </a:r>
            <a:r>
              <a:rPr lang="en" sz="2133" dirty="0">
                <a:solidFill>
                  <a:srgbClr val="000000"/>
                </a:solidFill>
                <a:ea typeface="Calibri"/>
                <a:cs typeface="Calibri"/>
                <a:sym typeface="Calibri"/>
              </a:rPr>
              <a:t>or </a:t>
            </a:r>
            <a:r>
              <a:rPr lang="en" sz="2133" b="1" dirty="0">
                <a:solidFill>
                  <a:srgbClr val="000000"/>
                </a:solidFill>
                <a:ea typeface="Calibri"/>
                <a:cs typeface="Calibri"/>
                <a:sym typeface="Calibri"/>
              </a:rPr>
              <a:t>reschedule for </a:t>
            </a:r>
            <a:r>
              <a:rPr lang="en" sz="2133" b="1">
                <a:solidFill>
                  <a:srgbClr val="000000"/>
                </a:solidFill>
                <a:ea typeface="Calibri"/>
                <a:cs typeface="Calibri"/>
                <a:sym typeface="Calibri"/>
              </a:rPr>
              <a:t>week 13</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Cours Moodle</a:t>
            </a:r>
            <a:endParaRPr/>
          </a:p>
        </p:txBody>
      </p:sp>
      <p:sp>
        <p:nvSpPr>
          <p:cNvPr id="3" name="Espace réservé du contenu 2"/>
          <p:cNvSpPr>
            <a:spLocks noGrp="1"/>
          </p:cNvSpPr>
          <p:nvPr>
            <p:ph idx="1"/>
          </p:nvPr>
        </p:nvSpPr>
        <p:spPr bwMode="auto">
          <a:xfrm>
            <a:off x="838200" y="1466029"/>
            <a:ext cx="10515600" cy="5099157"/>
          </a:xfrm>
        </p:spPr>
        <p:txBody>
          <a:bodyPr>
            <a:normAutofit/>
          </a:bodyPr>
          <a:lstStyle/>
          <a:p>
            <a:pPr>
              <a:defRPr/>
            </a:pPr>
            <a:r>
              <a:rPr lang="fr-FR" dirty="0"/>
              <a:t>Inscription obligatoire</a:t>
            </a:r>
          </a:p>
          <a:p>
            <a:pPr>
              <a:defRPr/>
            </a:pPr>
            <a:endParaRPr lang="fr-FR" i="1" dirty="0"/>
          </a:p>
          <a:p>
            <a:pPr marL="0" indent="0">
              <a:buNone/>
              <a:defRPr/>
            </a:pPr>
            <a:r>
              <a:rPr lang="fr-FR" sz="2800" dirty="0">
                <a:effectLst/>
                <a:hlinkClick r:id="rId3"/>
              </a:rPr>
              <a:t>https://pedag.u-picardie.fr/moodle/upjv/course/view.php?id=10727</a:t>
            </a:r>
            <a:r>
              <a:rPr lang="fr-FR" sz="2800" dirty="0">
                <a:effectLst/>
              </a:rPr>
              <a:t>  </a:t>
            </a:r>
          </a:p>
          <a:p>
            <a:pPr marL="0" indent="0">
              <a:buNone/>
              <a:defRPr/>
            </a:pPr>
            <a:r>
              <a:rPr lang="fr-FR" dirty="0"/>
              <a:t> </a:t>
            </a:r>
            <a:endParaRPr lang="fr-FR" sz="1100" dirty="0"/>
          </a:p>
          <a:p>
            <a:pPr>
              <a:defRPr/>
            </a:pPr>
            <a:r>
              <a:rPr lang="fr-FR" dirty="0"/>
              <a:t>Vous le trouverez en suivant le chemin suivant sur Moodle :</a:t>
            </a:r>
            <a:endParaRPr dirty="0"/>
          </a:p>
          <a:p>
            <a:pPr marL="514350" indent="-514350">
              <a:buFont typeface="+mj-lt"/>
              <a:buAutoNum type="arabicPeriod"/>
              <a:defRPr/>
            </a:pPr>
            <a:r>
              <a:rPr lang="fr-FR" dirty="0"/>
              <a:t>UFR DE LANGUES ET CULTURES ETRANGERES</a:t>
            </a:r>
            <a:endParaRPr dirty="0"/>
          </a:p>
          <a:p>
            <a:pPr marL="514350" indent="-514350">
              <a:buFont typeface="+mj-lt"/>
              <a:buAutoNum type="arabicPeriod"/>
              <a:defRPr/>
            </a:pPr>
            <a:r>
              <a:rPr lang="fr-FR" dirty="0"/>
              <a:t>Licence 2</a:t>
            </a:r>
            <a:endParaRPr dirty="0"/>
          </a:p>
          <a:p>
            <a:pPr marL="514350" indent="-514350">
              <a:buFont typeface="+mj-lt"/>
              <a:buAutoNum type="arabicPeriod"/>
              <a:defRPr/>
            </a:pPr>
            <a:r>
              <a:rPr lang="fr-FR" sz="2800" dirty="0">
                <a:solidFill>
                  <a:srgbClr val="000000"/>
                </a:solidFill>
                <a:effectLst/>
                <a:latin typeface="Calibri" panose="020F0502020204030204" pitchFamily="34" charset="0"/>
              </a:rPr>
              <a:t>LICENCE 2 LANGUES, LITT. &amp; CULTURES ETRANGERES REG. ANGLAIS [L2ANGL221] – 2022</a:t>
            </a:r>
            <a:r>
              <a:rPr lang="fr-FR" sz="2800" dirty="0">
                <a:solidFill>
                  <a:srgbClr val="000000"/>
                </a:solidFill>
                <a:latin typeface="Calibri" panose="020F0502020204030204" pitchFamily="34" charset="0"/>
              </a:rPr>
              <a:t> </a:t>
            </a:r>
          </a:p>
          <a:p>
            <a:pPr marL="514350" indent="-514350">
              <a:buFont typeface="+mj-lt"/>
              <a:buAutoNum type="arabicPeriod"/>
              <a:defRPr/>
            </a:pPr>
            <a:r>
              <a:rPr lang="fr-FR" sz="2800" dirty="0">
                <a:solidFill>
                  <a:srgbClr val="000000"/>
                </a:solidFill>
                <a:latin typeface="Calibri" panose="020F0502020204030204" pitchFamily="34" charset="0"/>
              </a:rPr>
              <a:t>L2 LCE Expression Vocabulaire EC211 (M. RICKARD)</a:t>
            </a:r>
            <a:endParaRPr lang="fr-FR" sz="2800" dirty="0">
              <a:solidFill>
                <a:srgbClr val="000000"/>
              </a:solidFill>
              <a:effectLst/>
              <a:latin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Expression ET vocabulaire : objectifs du cours</a:t>
            </a:r>
            <a:endParaRPr/>
          </a:p>
        </p:txBody>
      </p:sp>
      <p:sp>
        <p:nvSpPr>
          <p:cNvPr id="3" name="Espace réservé du contenu 2"/>
          <p:cNvSpPr>
            <a:spLocks noGrp="1"/>
          </p:cNvSpPr>
          <p:nvPr>
            <p:ph idx="1"/>
          </p:nvPr>
        </p:nvSpPr>
        <p:spPr bwMode="auto">
          <a:xfrm>
            <a:off x="838200" y="1825625"/>
            <a:ext cx="10515600" cy="4667250"/>
          </a:xfrm>
        </p:spPr>
        <p:txBody>
          <a:bodyPr>
            <a:noAutofit/>
          </a:bodyPr>
          <a:lstStyle/>
          <a:p>
            <a:pPr>
              <a:defRPr/>
            </a:pPr>
            <a:r>
              <a:rPr lang="fr-FR" sz="3200"/>
              <a:t>Objectifs généraux :</a:t>
            </a:r>
            <a:endParaRPr/>
          </a:p>
          <a:p>
            <a:pPr lvl="1">
              <a:defRPr/>
            </a:pPr>
            <a:r>
              <a:rPr lang="fr-FR" sz="2800"/>
              <a:t>Améliorer son anglais écrit</a:t>
            </a:r>
            <a:endParaRPr/>
          </a:p>
          <a:p>
            <a:pPr lvl="1">
              <a:defRPr/>
            </a:pPr>
            <a:r>
              <a:rPr lang="fr-FR" sz="2800"/>
              <a:t>Enrichir son vocabulaire</a:t>
            </a:r>
            <a:endParaRPr/>
          </a:p>
          <a:p>
            <a:pPr lvl="1">
              <a:defRPr/>
            </a:pPr>
            <a:r>
              <a:rPr lang="fr-FR" sz="2800"/>
              <a:t>Apprendre à enrichir seul son vocabulaire</a:t>
            </a:r>
            <a:endParaRPr/>
          </a:p>
          <a:p>
            <a:pPr>
              <a:defRPr/>
            </a:pPr>
            <a:r>
              <a:rPr lang="fr-FR" sz="3200"/>
              <a:t>Moyens mis en œuvre :</a:t>
            </a:r>
            <a:endParaRPr/>
          </a:p>
          <a:p>
            <a:pPr lvl="1">
              <a:defRPr/>
            </a:pPr>
            <a:r>
              <a:rPr lang="fr-FR" sz="2800"/>
              <a:t>Exercices d’écriture ciblant une compétence particulière</a:t>
            </a:r>
            <a:endParaRPr/>
          </a:p>
          <a:p>
            <a:pPr lvl="1">
              <a:defRPr/>
            </a:pPr>
            <a:r>
              <a:rPr lang="fr-FR" sz="2800"/>
              <a:t>Apprentissage de l’utilisation des différentes ressources linguistiques à votre disposition</a:t>
            </a:r>
            <a:endParaRPr/>
          </a:p>
          <a:p>
            <a:pPr lvl="1">
              <a:defRPr/>
            </a:pPr>
            <a:r>
              <a:rPr lang="fr-FR" sz="2800"/>
              <a:t>Travail des techniques pour apprendre correctement le vocabulaire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Evaluation</a:t>
            </a:r>
            <a:endParaRPr/>
          </a:p>
        </p:txBody>
      </p:sp>
      <p:sp>
        <p:nvSpPr>
          <p:cNvPr id="3" name="Espace réservé du contenu 2"/>
          <p:cNvSpPr>
            <a:spLocks noGrp="1"/>
          </p:cNvSpPr>
          <p:nvPr>
            <p:ph idx="1"/>
          </p:nvPr>
        </p:nvSpPr>
        <p:spPr bwMode="auto">
          <a:xfrm>
            <a:off x="838200" y="1501775"/>
            <a:ext cx="10515600" cy="4889500"/>
          </a:xfrm>
        </p:spPr>
        <p:txBody>
          <a:bodyPr>
            <a:normAutofit/>
          </a:bodyPr>
          <a:lstStyle/>
          <a:p>
            <a:pPr>
              <a:lnSpc>
                <a:spcPct val="110000"/>
              </a:lnSpc>
              <a:defRPr/>
            </a:pPr>
            <a:r>
              <a:rPr lang="fr-FR" sz="3200" dirty="0"/>
              <a:t>Contrôle continu</a:t>
            </a:r>
            <a:endParaRPr lang="fr-FR" dirty="0"/>
          </a:p>
          <a:p>
            <a:pPr>
              <a:lnSpc>
                <a:spcPct val="110000"/>
              </a:lnSpc>
              <a:defRPr/>
            </a:pPr>
            <a:r>
              <a:rPr lang="fr-FR" sz="3200" dirty="0"/>
              <a:t>Pour ce semestre et ce TD, la note sera divisée comme suit :</a:t>
            </a:r>
            <a:endParaRPr dirty="0"/>
          </a:p>
          <a:p>
            <a:pPr lvl="1">
              <a:lnSpc>
                <a:spcPct val="110000"/>
              </a:lnSpc>
              <a:defRPr/>
            </a:pPr>
            <a:r>
              <a:rPr lang="fr-FR" sz="3200" dirty="0"/>
              <a:t>50 % devoir final en classe (semaine 12 = 05 décembre)</a:t>
            </a:r>
            <a:endParaRPr dirty="0"/>
          </a:p>
          <a:p>
            <a:pPr lvl="1">
              <a:lnSpc>
                <a:spcPct val="110000"/>
              </a:lnSpc>
              <a:defRPr/>
            </a:pPr>
            <a:r>
              <a:rPr lang="fr-FR" sz="3200" dirty="0"/>
              <a:t>25 % rédaction </a:t>
            </a:r>
            <a:r>
              <a:rPr lang="fr-FR" sz="2600" dirty="0"/>
              <a:t>(</a:t>
            </a:r>
            <a:r>
              <a:rPr lang="fr-FR" sz="2800" dirty="0"/>
              <a:t>petits travaux d’écriture au cours du semestre, en classe ou à la maison)</a:t>
            </a:r>
            <a:endParaRPr dirty="0"/>
          </a:p>
          <a:p>
            <a:pPr lvl="1">
              <a:lnSpc>
                <a:spcPct val="110000"/>
              </a:lnSpc>
              <a:defRPr/>
            </a:pPr>
            <a:r>
              <a:rPr lang="fr-FR" sz="3200" dirty="0"/>
              <a:t>25 % vocabulaire </a:t>
            </a:r>
            <a:r>
              <a:rPr lang="fr-FR" sz="2800" dirty="0"/>
              <a:t>(tests de vocabulaire en classe)</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TotalTime>
  <Words>902</Words>
  <Application>Microsoft Office PowerPoint</Application>
  <DocSecurity>0</DocSecurity>
  <PresentationFormat>Widescreen</PresentationFormat>
  <Paragraphs>99</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Thème Office</vt:lpstr>
      <vt:lpstr>Expression-vocabulaire L2 LLCER</vt:lpstr>
      <vt:lpstr>Groupe 3 : Monday 11h  Scan the QR Code to send me your details</vt:lpstr>
      <vt:lpstr>Groupe 1 : Monday 14h  Scan the QR Code to send me your details</vt:lpstr>
      <vt:lpstr>About Me</vt:lpstr>
      <vt:lpstr>Classroom Rules  </vt:lpstr>
      <vt:lpstr>If you are sick...</vt:lpstr>
      <vt:lpstr>Cours Moodle</vt:lpstr>
      <vt:lpstr>Expression ET vocabulaire : objectifs du cours</vt:lpstr>
      <vt:lpstr>Evaluation</vt:lpstr>
      <vt:lpstr>S’améliorer en anglais : s’interroger sur ses pratiques</vt:lpstr>
      <vt:lpstr>Les réflexes à retenir</vt:lpstr>
      <vt:lpstr>Plusieurs types de dictionnaires</vt:lpstr>
      <vt:lpstr>Unilingue…       …bilingue</vt:lpstr>
      <vt:lpstr>Unilingue pour apprenants</vt:lpstr>
      <vt:lpstr>Dictionnaire technique</vt:lpstr>
      <vt:lpstr>Activité : apprendre à utiliser l’unilingue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Expression-vocabulaire L2 LLCER</dc:title>
  <dc:subject/>
  <dc:creator>Florent Dubois</dc:creator>
  <cp:keywords/>
  <dc:description/>
  <cp:lastModifiedBy>Mathew Rickard</cp:lastModifiedBy>
  <cp:revision>42</cp:revision>
  <cp:lastPrinted>2022-09-10T14:13:10Z</cp:lastPrinted>
  <dcterms:created xsi:type="dcterms:W3CDTF">2020-09-27T13:31:18Z</dcterms:created>
  <dcterms:modified xsi:type="dcterms:W3CDTF">2022-09-10T14:15:57Z</dcterms:modified>
  <cp:category/>
  <dc:identifier/>
  <cp:contentStatus/>
  <dc:language/>
  <cp:version/>
</cp:coreProperties>
</file>