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8"/>
  </p:notesMasterIdLst>
  <p:sldIdLst>
    <p:sldId id="256" r:id="rId2"/>
    <p:sldId id="305" r:id="rId3"/>
    <p:sldId id="257" r:id="rId4"/>
    <p:sldId id="269" r:id="rId5"/>
    <p:sldId id="273" r:id="rId6"/>
    <p:sldId id="299" r:id="rId7"/>
    <p:sldId id="268" r:id="rId8"/>
    <p:sldId id="275" r:id="rId9"/>
    <p:sldId id="272" r:id="rId10"/>
    <p:sldId id="276" r:id="rId11"/>
    <p:sldId id="271" r:id="rId12"/>
    <p:sldId id="267" r:id="rId13"/>
    <p:sldId id="277" r:id="rId14"/>
    <p:sldId id="298" r:id="rId15"/>
    <p:sldId id="258" r:id="rId16"/>
    <p:sldId id="274" r:id="rId17"/>
    <p:sldId id="270" r:id="rId18"/>
    <p:sldId id="300" r:id="rId19"/>
    <p:sldId id="265" r:id="rId20"/>
    <p:sldId id="284" r:id="rId21"/>
    <p:sldId id="303" r:id="rId22"/>
    <p:sldId id="285" r:id="rId23"/>
    <p:sldId id="286" r:id="rId24"/>
    <p:sldId id="278" r:id="rId25"/>
    <p:sldId id="279" r:id="rId26"/>
    <p:sldId id="281" r:id="rId27"/>
    <p:sldId id="283" r:id="rId28"/>
    <p:sldId id="287" r:id="rId29"/>
    <p:sldId id="301" r:id="rId30"/>
    <p:sldId id="288" r:id="rId31"/>
    <p:sldId id="289" r:id="rId32"/>
    <p:sldId id="290" r:id="rId33"/>
    <p:sldId id="291" r:id="rId34"/>
    <p:sldId id="292" r:id="rId35"/>
    <p:sldId id="293" r:id="rId36"/>
    <p:sldId id="304" r:id="rId3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1039" autoAdjust="0"/>
  </p:normalViewPr>
  <p:slideViewPr>
    <p:cSldViewPr>
      <p:cViewPr>
        <p:scale>
          <a:sx n="100" d="100"/>
          <a:sy n="100" d="100"/>
        </p:scale>
        <p:origin x="-1860" y="-14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4923220-C8C1-44E1-94B7-4A7F8DA4E372}" type="doc">
      <dgm:prSet loTypeId="urn:microsoft.com/office/officeart/2005/8/layout/list1" loCatId="list" qsTypeId="urn:microsoft.com/office/officeart/2005/8/quickstyle/simple1" qsCatId="simple" csTypeId="urn:microsoft.com/office/officeart/2005/8/colors/colorful5" csCatId="colorful" phldr="1"/>
      <dgm:spPr/>
      <dgm:t>
        <a:bodyPr/>
        <a:lstStyle/>
        <a:p>
          <a:endParaRPr lang="en-US"/>
        </a:p>
      </dgm:t>
    </dgm:pt>
    <dgm:pt modelId="{5BC177B1-80A1-4C76-8580-63D4FA7788CA}">
      <dgm:prSet/>
      <dgm:spPr/>
      <dgm:t>
        <a:bodyPr/>
        <a:lstStyle/>
        <a:p>
          <a:r>
            <a:rPr lang="fr-FR" dirty="0" smtClean="0"/>
            <a:t>Introduction et acteurs</a:t>
          </a:r>
          <a:endParaRPr lang="en-US" dirty="0"/>
        </a:p>
      </dgm:t>
    </dgm:pt>
    <dgm:pt modelId="{1B18C39B-F49B-40A6-93D5-70A9E33ED85F}" type="parTrans" cxnId="{0D49F58A-2C58-403E-95B6-BDFA7087FFAF}">
      <dgm:prSet/>
      <dgm:spPr/>
      <dgm:t>
        <a:bodyPr/>
        <a:lstStyle/>
        <a:p>
          <a:endParaRPr lang="en-US"/>
        </a:p>
      </dgm:t>
    </dgm:pt>
    <dgm:pt modelId="{6F54299E-F7CE-4C41-ACB9-A02763189555}" type="sibTrans" cxnId="{0D49F58A-2C58-403E-95B6-BDFA7087FFAF}">
      <dgm:prSet/>
      <dgm:spPr/>
      <dgm:t>
        <a:bodyPr/>
        <a:lstStyle/>
        <a:p>
          <a:endParaRPr lang="en-US"/>
        </a:p>
      </dgm:t>
    </dgm:pt>
    <dgm:pt modelId="{799C6772-5D11-4357-9D61-09291DAE9810}">
      <dgm:prSet/>
      <dgm:spPr/>
      <dgm:t>
        <a:bodyPr/>
        <a:lstStyle/>
        <a:p>
          <a:r>
            <a:rPr lang="fr-FR" dirty="0" smtClean="0"/>
            <a:t>Les orientations scolaires</a:t>
          </a:r>
          <a:endParaRPr lang="en-US" dirty="0"/>
        </a:p>
      </dgm:t>
    </dgm:pt>
    <dgm:pt modelId="{C069C016-63BA-4D9A-B5F6-72E562EF5E8A}" type="parTrans" cxnId="{4F0A439B-8E3A-43C1-AC87-94D50157C35B}">
      <dgm:prSet/>
      <dgm:spPr/>
      <dgm:t>
        <a:bodyPr/>
        <a:lstStyle/>
        <a:p>
          <a:endParaRPr lang="en-US"/>
        </a:p>
      </dgm:t>
    </dgm:pt>
    <dgm:pt modelId="{F23FE5F3-B693-4EFC-8CD1-48D649F15620}" type="sibTrans" cxnId="{4F0A439B-8E3A-43C1-AC87-94D50157C35B}">
      <dgm:prSet/>
      <dgm:spPr/>
      <dgm:t>
        <a:bodyPr/>
        <a:lstStyle/>
        <a:p>
          <a:endParaRPr lang="en-US"/>
        </a:p>
      </dgm:t>
    </dgm:pt>
    <dgm:pt modelId="{8CDC5252-43F9-4FA8-A8F9-1DB9F00C8A3F}">
      <dgm:prSet/>
      <dgm:spPr/>
      <dgm:t>
        <a:bodyPr/>
        <a:lstStyle/>
        <a:p>
          <a:r>
            <a:rPr lang="fr-FR" dirty="0" smtClean="0"/>
            <a:t>Les établissements de soins</a:t>
          </a:r>
          <a:endParaRPr lang="fr-FR" dirty="0"/>
        </a:p>
      </dgm:t>
    </dgm:pt>
    <dgm:pt modelId="{8C200E65-A6FB-41D7-8244-173CEE61984D}" type="parTrans" cxnId="{483FECA9-89D3-426D-902C-74665909D2CD}">
      <dgm:prSet/>
      <dgm:spPr/>
      <dgm:t>
        <a:bodyPr/>
        <a:lstStyle/>
        <a:p>
          <a:endParaRPr lang="fr-FR"/>
        </a:p>
      </dgm:t>
    </dgm:pt>
    <dgm:pt modelId="{6BB4196D-BF3C-43F6-9D60-5C2EBCCB2640}" type="sibTrans" cxnId="{483FECA9-89D3-426D-902C-74665909D2CD}">
      <dgm:prSet/>
      <dgm:spPr/>
      <dgm:t>
        <a:bodyPr/>
        <a:lstStyle/>
        <a:p>
          <a:endParaRPr lang="fr-FR"/>
        </a:p>
      </dgm:t>
    </dgm:pt>
    <dgm:pt modelId="{C9CFAC72-AFE1-4D00-83FA-479E44F38129}">
      <dgm:prSet/>
      <dgm:spPr/>
      <dgm:t>
        <a:bodyPr/>
        <a:lstStyle/>
        <a:p>
          <a:r>
            <a:rPr lang="fr-FR" dirty="0" smtClean="0"/>
            <a:t>Les projets d’accompagnements</a:t>
          </a:r>
          <a:endParaRPr lang="en-US" dirty="0"/>
        </a:p>
      </dgm:t>
    </dgm:pt>
    <dgm:pt modelId="{474F2DCF-3A07-49FB-8FBC-ACF61B8FB129}" type="sibTrans" cxnId="{B82724C6-1211-4F37-AE65-9E414573E11D}">
      <dgm:prSet/>
      <dgm:spPr/>
      <dgm:t>
        <a:bodyPr/>
        <a:lstStyle/>
        <a:p>
          <a:endParaRPr lang="en-US"/>
        </a:p>
      </dgm:t>
    </dgm:pt>
    <dgm:pt modelId="{F9E7ADDA-6449-45BA-9202-C03BE6045B3E}" type="parTrans" cxnId="{B82724C6-1211-4F37-AE65-9E414573E11D}">
      <dgm:prSet/>
      <dgm:spPr/>
      <dgm:t>
        <a:bodyPr/>
        <a:lstStyle/>
        <a:p>
          <a:endParaRPr lang="en-US"/>
        </a:p>
      </dgm:t>
    </dgm:pt>
    <dgm:pt modelId="{300DF4E7-8778-4100-B4D5-3DDC6C1C661D}">
      <dgm:prSet/>
      <dgm:spPr/>
      <dgm:t>
        <a:bodyPr/>
        <a:lstStyle/>
        <a:p>
          <a:r>
            <a:rPr lang="fr-FR" dirty="0" smtClean="0"/>
            <a:t>Les différents professionnels</a:t>
          </a:r>
          <a:endParaRPr lang="fr-FR" dirty="0"/>
        </a:p>
      </dgm:t>
    </dgm:pt>
    <dgm:pt modelId="{CE8F51DE-0B66-444D-96C7-B56FFC7CD5D4}" type="parTrans" cxnId="{C2B2213B-FCC6-4DC1-9171-E4C7A7927DCF}">
      <dgm:prSet/>
      <dgm:spPr/>
    </dgm:pt>
    <dgm:pt modelId="{CEF17831-6E2A-430A-A5B2-DFE5EA6892D9}" type="sibTrans" cxnId="{C2B2213B-FCC6-4DC1-9171-E4C7A7927DCF}">
      <dgm:prSet/>
      <dgm:spPr/>
    </dgm:pt>
    <dgm:pt modelId="{9A9F8DDD-2E92-4537-8202-34067316A0FF}" type="pres">
      <dgm:prSet presAssocID="{14923220-C8C1-44E1-94B7-4A7F8DA4E372}" presName="linear" presStyleCnt="0">
        <dgm:presLayoutVars>
          <dgm:dir/>
          <dgm:animLvl val="lvl"/>
          <dgm:resizeHandles val="exact"/>
        </dgm:presLayoutVars>
      </dgm:prSet>
      <dgm:spPr/>
      <dgm:t>
        <a:bodyPr/>
        <a:lstStyle/>
        <a:p>
          <a:endParaRPr lang="fr-FR"/>
        </a:p>
      </dgm:t>
    </dgm:pt>
    <dgm:pt modelId="{C45A39F5-773B-4F20-A082-85A7D85C3F31}" type="pres">
      <dgm:prSet presAssocID="{5BC177B1-80A1-4C76-8580-63D4FA7788CA}" presName="parentLin" presStyleCnt="0"/>
      <dgm:spPr/>
      <dgm:t>
        <a:bodyPr/>
        <a:lstStyle/>
        <a:p>
          <a:endParaRPr lang="fr-FR"/>
        </a:p>
      </dgm:t>
    </dgm:pt>
    <dgm:pt modelId="{F9FAC512-99DB-422B-924B-AF6E4BA7FAAE}" type="pres">
      <dgm:prSet presAssocID="{5BC177B1-80A1-4C76-8580-63D4FA7788CA}" presName="parentLeftMargin" presStyleLbl="node1" presStyleIdx="0" presStyleCnt="5"/>
      <dgm:spPr/>
      <dgm:t>
        <a:bodyPr/>
        <a:lstStyle/>
        <a:p>
          <a:endParaRPr lang="fr-FR"/>
        </a:p>
      </dgm:t>
    </dgm:pt>
    <dgm:pt modelId="{6C450EFB-0057-4AB6-A322-0F3981C09592}" type="pres">
      <dgm:prSet presAssocID="{5BC177B1-80A1-4C76-8580-63D4FA7788CA}" presName="parentText" presStyleLbl="node1" presStyleIdx="0" presStyleCnt="5">
        <dgm:presLayoutVars>
          <dgm:chMax val="0"/>
          <dgm:bulletEnabled val="1"/>
        </dgm:presLayoutVars>
      </dgm:prSet>
      <dgm:spPr/>
      <dgm:t>
        <a:bodyPr/>
        <a:lstStyle/>
        <a:p>
          <a:endParaRPr lang="fr-FR"/>
        </a:p>
      </dgm:t>
    </dgm:pt>
    <dgm:pt modelId="{9A85E540-7DDB-4092-8D9E-FD9FF1AF9198}" type="pres">
      <dgm:prSet presAssocID="{5BC177B1-80A1-4C76-8580-63D4FA7788CA}" presName="negativeSpace" presStyleCnt="0"/>
      <dgm:spPr/>
      <dgm:t>
        <a:bodyPr/>
        <a:lstStyle/>
        <a:p>
          <a:endParaRPr lang="fr-FR"/>
        </a:p>
      </dgm:t>
    </dgm:pt>
    <dgm:pt modelId="{3B8BACE3-99F9-4A4B-8A7A-7F38B337D22F}" type="pres">
      <dgm:prSet presAssocID="{5BC177B1-80A1-4C76-8580-63D4FA7788CA}" presName="childText" presStyleLbl="conFgAcc1" presStyleIdx="0" presStyleCnt="5">
        <dgm:presLayoutVars>
          <dgm:bulletEnabled val="1"/>
        </dgm:presLayoutVars>
      </dgm:prSet>
      <dgm:spPr/>
      <dgm:t>
        <a:bodyPr/>
        <a:lstStyle/>
        <a:p>
          <a:endParaRPr lang="fr-FR"/>
        </a:p>
      </dgm:t>
    </dgm:pt>
    <dgm:pt modelId="{C666140B-4542-40B8-B7BF-A96461E9E9E0}" type="pres">
      <dgm:prSet presAssocID="{6F54299E-F7CE-4C41-ACB9-A02763189555}" presName="spaceBetweenRectangles" presStyleCnt="0"/>
      <dgm:spPr/>
      <dgm:t>
        <a:bodyPr/>
        <a:lstStyle/>
        <a:p>
          <a:endParaRPr lang="fr-FR"/>
        </a:p>
      </dgm:t>
    </dgm:pt>
    <dgm:pt modelId="{6989C4B4-25A1-4E93-A621-7CA3CD0F394F}" type="pres">
      <dgm:prSet presAssocID="{C9CFAC72-AFE1-4D00-83FA-479E44F38129}" presName="parentLin" presStyleCnt="0"/>
      <dgm:spPr/>
      <dgm:t>
        <a:bodyPr/>
        <a:lstStyle/>
        <a:p>
          <a:endParaRPr lang="fr-FR"/>
        </a:p>
      </dgm:t>
    </dgm:pt>
    <dgm:pt modelId="{424D34FC-3E01-41AE-9696-0FABDBDB87B8}" type="pres">
      <dgm:prSet presAssocID="{C9CFAC72-AFE1-4D00-83FA-479E44F38129}" presName="parentLeftMargin" presStyleLbl="node1" presStyleIdx="0" presStyleCnt="5"/>
      <dgm:spPr/>
      <dgm:t>
        <a:bodyPr/>
        <a:lstStyle/>
        <a:p>
          <a:endParaRPr lang="fr-FR"/>
        </a:p>
      </dgm:t>
    </dgm:pt>
    <dgm:pt modelId="{A77B5F59-ED18-42EC-A4E2-54800DE4101B}" type="pres">
      <dgm:prSet presAssocID="{C9CFAC72-AFE1-4D00-83FA-479E44F38129}" presName="parentText" presStyleLbl="node1" presStyleIdx="1" presStyleCnt="5">
        <dgm:presLayoutVars>
          <dgm:chMax val="0"/>
          <dgm:bulletEnabled val="1"/>
        </dgm:presLayoutVars>
      </dgm:prSet>
      <dgm:spPr/>
      <dgm:t>
        <a:bodyPr/>
        <a:lstStyle/>
        <a:p>
          <a:endParaRPr lang="fr-FR"/>
        </a:p>
      </dgm:t>
    </dgm:pt>
    <dgm:pt modelId="{13C5C618-7D59-4B12-BC94-85A5B5755C61}" type="pres">
      <dgm:prSet presAssocID="{C9CFAC72-AFE1-4D00-83FA-479E44F38129}" presName="negativeSpace" presStyleCnt="0"/>
      <dgm:spPr/>
      <dgm:t>
        <a:bodyPr/>
        <a:lstStyle/>
        <a:p>
          <a:endParaRPr lang="fr-FR"/>
        </a:p>
      </dgm:t>
    </dgm:pt>
    <dgm:pt modelId="{CCB758EF-CE0D-41C3-A0B8-0443EBD09560}" type="pres">
      <dgm:prSet presAssocID="{C9CFAC72-AFE1-4D00-83FA-479E44F38129}" presName="childText" presStyleLbl="conFgAcc1" presStyleIdx="1" presStyleCnt="5">
        <dgm:presLayoutVars>
          <dgm:bulletEnabled val="1"/>
        </dgm:presLayoutVars>
      </dgm:prSet>
      <dgm:spPr/>
      <dgm:t>
        <a:bodyPr/>
        <a:lstStyle/>
        <a:p>
          <a:endParaRPr lang="fr-FR"/>
        </a:p>
      </dgm:t>
    </dgm:pt>
    <dgm:pt modelId="{0A87DB0E-C46E-4CA9-A7BE-0AC4B83AA84E}" type="pres">
      <dgm:prSet presAssocID="{474F2DCF-3A07-49FB-8FBC-ACF61B8FB129}" presName="spaceBetweenRectangles" presStyleCnt="0"/>
      <dgm:spPr/>
      <dgm:t>
        <a:bodyPr/>
        <a:lstStyle/>
        <a:p>
          <a:endParaRPr lang="fr-FR"/>
        </a:p>
      </dgm:t>
    </dgm:pt>
    <dgm:pt modelId="{C0EE8BA9-4569-4018-BCD3-EE576871794B}" type="pres">
      <dgm:prSet presAssocID="{799C6772-5D11-4357-9D61-09291DAE9810}" presName="parentLin" presStyleCnt="0"/>
      <dgm:spPr/>
      <dgm:t>
        <a:bodyPr/>
        <a:lstStyle/>
        <a:p>
          <a:endParaRPr lang="fr-FR"/>
        </a:p>
      </dgm:t>
    </dgm:pt>
    <dgm:pt modelId="{CDA341BE-5F64-4746-8F7E-2D1115BC3AD2}" type="pres">
      <dgm:prSet presAssocID="{799C6772-5D11-4357-9D61-09291DAE9810}" presName="parentLeftMargin" presStyleLbl="node1" presStyleIdx="1" presStyleCnt="5"/>
      <dgm:spPr/>
      <dgm:t>
        <a:bodyPr/>
        <a:lstStyle/>
        <a:p>
          <a:endParaRPr lang="fr-FR"/>
        </a:p>
      </dgm:t>
    </dgm:pt>
    <dgm:pt modelId="{BDD78570-E2DE-4A35-99D5-D53C99A59F93}" type="pres">
      <dgm:prSet presAssocID="{799C6772-5D11-4357-9D61-09291DAE9810}" presName="parentText" presStyleLbl="node1" presStyleIdx="2" presStyleCnt="5">
        <dgm:presLayoutVars>
          <dgm:chMax val="0"/>
          <dgm:bulletEnabled val="1"/>
        </dgm:presLayoutVars>
      </dgm:prSet>
      <dgm:spPr/>
      <dgm:t>
        <a:bodyPr/>
        <a:lstStyle/>
        <a:p>
          <a:endParaRPr lang="fr-FR"/>
        </a:p>
      </dgm:t>
    </dgm:pt>
    <dgm:pt modelId="{98C45E6C-975C-4209-8500-3AEB0A1F43FA}" type="pres">
      <dgm:prSet presAssocID="{799C6772-5D11-4357-9D61-09291DAE9810}" presName="negativeSpace" presStyleCnt="0"/>
      <dgm:spPr/>
      <dgm:t>
        <a:bodyPr/>
        <a:lstStyle/>
        <a:p>
          <a:endParaRPr lang="fr-FR"/>
        </a:p>
      </dgm:t>
    </dgm:pt>
    <dgm:pt modelId="{20909674-080C-42C2-B897-863B03E35853}" type="pres">
      <dgm:prSet presAssocID="{799C6772-5D11-4357-9D61-09291DAE9810}" presName="childText" presStyleLbl="conFgAcc1" presStyleIdx="2" presStyleCnt="5">
        <dgm:presLayoutVars>
          <dgm:bulletEnabled val="1"/>
        </dgm:presLayoutVars>
      </dgm:prSet>
      <dgm:spPr/>
      <dgm:t>
        <a:bodyPr/>
        <a:lstStyle/>
        <a:p>
          <a:endParaRPr lang="fr-FR"/>
        </a:p>
      </dgm:t>
    </dgm:pt>
    <dgm:pt modelId="{152EF83C-E67E-4C88-848F-76D96972FC1C}" type="pres">
      <dgm:prSet presAssocID="{F23FE5F3-B693-4EFC-8CD1-48D649F15620}" presName="spaceBetweenRectangles" presStyleCnt="0"/>
      <dgm:spPr/>
      <dgm:t>
        <a:bodyPr/>
        <a:lstStyle/>
        <a:p>
          <a:endParaRPr lang="fr-FR"/>
        </a:p>
      </dgm:t>
    </dgm:pt>
    <dgm:pt modelId="{7C170373-2D6A-4A7E-A80E-A0C4746F6F0B}" type="pres">
      <dgm:prSet presAssocID="{8CDC5252-43F9-4FA8-A8F9-1DB9F00C8A3F}" presName="parentLin" presStyleCnt="0"/>
      <dgm:spPr/>
      <dgm:t>
        <a:bodyPr/>
        <a:lstStyle/>
        <a:p>
          <a:endParaRPr lang="fr-FR"/>
        </a:p>
      </dgm:t>
    </dgm:pt>
    <dgm:pt modelId="{D50AC82B-3EB4-4ACB-8655-8B605C51A9FA}" type="pres">
      <dgm:prSet presAssocID="{8CDC5252-43F9-4FA8-A8F9-1DB9F00C8A3F}" presName="parentLeftMargin" presStyleLbl="node1" presStyleIdx="2" presStyleCnt="5"/>
      <dgm:spPr/>
      <dgm:t>
        <a:bodyPr/>
        <a:lstStyle/>
        <a:p>
          <a:endParaRPr lang="fr-FR"/>
        </a:p>
      </dgm:t>
    </dgm:pt>
    <dgm:pt modelId="{3218587A-AFB8-46F9-9E69-C317DE777370}" type="pres">
      <dgm:prSet presAssocID="{8CDC5252-43F9-4FA8-A8F9-1DB9F00C8A3F}" presName="parentText" presStyleLbl="node1" presStyleIdx="3" presStyleCnt="5">
        <dgm:presLayoutVars>
          <dgm:chMax val="0"/>
          <dgm:bulletEnabled val="1"/>
        </dgm:presLayoutVars>
      </dgm:prSet>
      <dgm:spPr/>
      <dgm:t>
        <a:bodyPr/>
        <a:lstStyle/>
        <a:p>
          <a:endParaRPr lang="fr-FR"/>
        </a:p>
      </dgm:t>
    </dgm:pt>
    <dgm:pt modelId="{D8270633-325F-47ED-89E1-20BF82274C6E}" type="pres">
      <dgm:prSet presAssocID="{8CDC5252-43F9-4FA8-A8F9-1DB9F00C8A3F}" presName="negativeSpace" presStyleCnt="0"/>
      <dgm:spPr/>
      <dgm:t>
        <a:bodyPr/>
        <a:lstStyle/>
        <a:p>
          <a:endParaRPr lang="fr-FR"/>
        </a:p>
      </dgm:t>
    </dgm:pt>
    <dgm:pt modelId="{2DF9EBDA-6026-4DF5-AD6D-1B743D5C42CF}" type="pres">
      <dgm:prSet presAssocID="{8CDC5252-43F9-4FA8-A8F9-1DB9F00C8A3F}" presName="childText" presStyleLbl="conFgAcc1" presStyleIdx="3" presStyleCnt="5">
        <dgm:presLayoutVars>
          <dgm:bulletEnabled val="1"/>
        </dgm:presLayoutVars>
      </dgm:prSet>
      <dgm:spPr/>
      <dgm:t>
        <a:bodyPr/>
        <a:lstStyle/>
        <a:p>
          <a:endParaRPr lang="fr-FR"/>
        </a:p>
      </dgm:t>
    </dgm:pt>
    <dgm:pt modelId="{33D1A8D1-FDC6-4357-AB88-206CF78BD29E}" type="pres">
      <dgm:prSet presAssocID="{6BB4196D-BF3C-43F6-9D60-5C2EBCCB2640}" presName="spaceBetweenRectangles" presStyleCnt="0"/>
      <dgm:spPr/>
    </dgm:pt>
    <dgm:pt modelId="{6B1878CB-5689-455C-83AB-D092FD9E3FB2}" type="pres">
      <dgm:prSet presAssocID="{300DF4E7-8778-4100-B4D5-3DDC6C1C661D}" presName="parentLin" presStyleCnt="0"/>
      <dgm:spPr/>
    </dgm:pt>
    <dgm:pt modelId="{ED5F3E50-EB0A-4878-B094-9A8946EC5BEF}" type="pres">
      <dgm:prSet presAssocID="{300DF4E7-8778-4100-B4D5-3DDC6C1C661D}" presName="parentLeftMargin" presStyleLbl="node1" presStyleIdx="3" presStyleCnt="5"/>
      <dgm:spPr/>
    </dgm:pt>
    <dgm:pt modelId="{01D150C5-6B58-4C4A-B478-9451A23F8D4B}" type="pres">
      <dgm:prSet presAssocID="{300DF4E7-8778-4100-B4D5-3DDC6C1C661D}" presName="parentText" presStyleLbl="node1" presStyleIdx="4" presStyleCnt="5">
        <dgm:presLayoutVars>
          <dgm:chMax val="0"/>
          <dgm:bulletEnabled val="1"/>
        </dgm:presLayoutVars>
      </dgm:prSet>
      <dgm:spPr/>
      <dgm:t>
        <a:bodyPr/>
        <a:lstStyle/>
        <a:p>
          <a:endParaRPr lang="fr-FR"/>
        </a:p>
      </dgm:t>
    </dgm:pt>
    <dgm:pt modelId="{DAB10F52-5924-4DFB-8DE5-ED3BD62BAFB1}" type="pres">
      <dgm:prSet presAssocID="{300DF4E7-8778-4100-B4D5-3DDC6C1C661D}" presName="negativeSpace" presStyleCnt="0"/>
      <dgm:spPr/>
    </dgm:pt>
    <dgm:pt modelId="{9C281A64-7BA1-4379-B98B-F4FC3D02BEB1}" type="pres">
      <dgm:prSet presAssocID="{300DF4E7-8778-4100-B4D5-3DDC6C1C661D}" presName="childText" presStyleLbl="conFgAcc1" presStyleIdx="4" presStyleCnt="5">
        <dgm:presLayoutVars>
          <dgm:bulletEnabled val="1"/>
        </dgm:presLayoutVars>
      </dgm:prSet>
      <dgm:spPr/>
    </dgm:pt>
  </dgm:ptLst>
  <dgm:cxnLst>
    <dgm:cxn modelId="{483FECA9-89D3-426D-902C-74665909D2CD}" srcId="{14923220-C8C1-44E1-94B7-4A7F8DA4E372}" destId="{8CDC5252-43F9-4FA8-A8F9-1DB9F00C8A3F}" srcOrd="3" destOrd="0" parTransId="{8C200E65-A6FB-41D7-8244-173CEE61984D}" sibTransId="{6BB4196D-BF3C-43F6-9D60-5C2EBCCB2640}"/>
    <dgm:cxn modelId="{05966A01-0BF4-4A86-9C89-D8E2444028A9}" type="presOf" srcId="{799C6772-5D11-4357-9D61-09291DAE9810}" destId="{BDD78570-E2DE-4A35-99D5-D53C99A59F93}" srcOrd="1" destOrd="0" presId="urn:microsoft.com/office/officeart/2005/8/layout/list1"/>
    <dgm:cxn modelId="{ACC51D23-6719-44BB-A4FD-B962EC170963}" type="presOf" srcId="{C9CFAC72-AFE1-4D00-83FA-479E44F38129}" destId="{424D34FC-3E01-41AE-9696-0FABDBDB87B8}" srcOrd="0" destOrd="0" presId="urn:microsoft.com/office/officeart/2005/8/layout/list1"/>
    <dgm:cxn modelId="{FF7D801F-CD70-4214-9473-E3F1CF92A15B}" type="presOf" srcId="{300DF4E7-8778-4100-B4D5-3DDC6C1C661D}" destId="{ED5F3E50-EB0A-4878-B094-9A8946EC5BEF}" srcOrd="0" destOrd="0" presId="urn:microsoft.com/office/officeart/2005/8/layout/list1"/>
    <dgm:cxn modelId="{EBD50797-FF81-4520-A87B-17F2FF5BBA0C}" type="presOf" srcId="{14923220-C8C1-44E1-94B7-4A7F8DA4E372}" destId="{9A9F8DDD-2E92-4537-8202-34067316A0FF}" srcOrd="0" destOrd="0" presId="urn:microsoft.com/office/officeart/2005/8/layout/list1"/>
    <dgm:cxn modelId="{7F7914F3-D422-4A8A-81FE-F401262455D8}" type="presOf" srcId="{300DF4E7-8778-4100-B4D5-3DDC6C1C661D}" destId="{01D150C5-6B58-4C4A-B478-9451A23F8D4B}" srcOrd="1" destOrd="0" presId="urn:microsoft.com/office/officeart/2005/8/layout/list1"/>
    <dgm:cxn modelId="{CE44C18D-3B4A-40E8-8D01-0B0C0ABA5BED}" type="presOf" srcId="{C9CFAC72-AFE1-4D00-83FA-479E44F38129}" destId="{A77B5F59-ED18-42EC-A4E2-54800DE4101B}" srcOrd="1" destOrd="0" presId="urn:microsoft.com/office/officeart/2005/8/layout/list1"/>
    <dgm:cxn modelId="{ECC97D89-7C07-4E36-8164-7D2B8878BAB3}" type="presOf" srcId="{5BC177B1-80A1-4C76-8580-63D4FA7788CA}" destId="{6C450EFB-0057-4AB6-A322-0F3981C09592}" srcOrd="1" destOrd="0" presId="urn:microsoft.com/office/officeart/2005/8/layout/list1"/>
    <dgm:cxn modelId="{F705DE08-9E3D-456F-B941-4249559B5F4C}" type="presOf" srcId="{8CDC5252-43F9-4FA8-A8F9-1DB9F00C8A3F}" destId="{D50AC82B-3EB4-4ACB-8655-8B605C51A9FA}" srcOrd="0" destOrd="0" presId="urn:microsoft.com/office/officeart/2005/8/layout/list1"/>
    <dgm:cxn modelId="{C2B2213B-FCC6-4DC1-9171-E4C7A7927DCF}" srcId="{14923220-C8C1-44E1-94B7-4A7F8DA4E372}" destId="{300DF4E7-8778-4100-B4D5-3DDC6C1C661D}" srcOrd="4" destOrd="0" parTransId="{CE8F51DE-0B66-444D-96C7-B56FFC7CD5D4}" sibTransId="{CEF17831-6E2A-430A-A5B2-DFE5EA6892D9}"/>
    <dgm:cxn modelId="{4F0A439B-8E3A-43C1-AC87-94D50157C35B}" srcId="{14923220-C8C1-44E1-94B7-4A7F8DA4E372}" destId="{799C6772-5D11-4357-9D61-09291DAE9810}" srcOrd="2" destOrd="0" parTransId="{C069C016-63BA-4D9A-B5F6-72E562EF5E8A}" sibTransId="{F23FE5F3-B693-4EFC-8CD1-48D649F15620}"/>
    <dgm:cxn modelId="{B82724C6-1211-4F37-AE65-9E414573E11D}" srcId="{14923220-C8C1-44E1-94B7-4A7F8DA4E372}" destId="{C9CFAC72-AFE1-4D00-83FA-479E44F38129}" srcOrd="1" destOrd="0" parTransId="{F9E7ADDA-6449-45BA-9202-C03BE6045B3E}" sibTransId="{474F2DCF-3A07-49FB-8FBC-ACF61B8FB129}"/>
    <dgm:cxn modelId="{CBC0A401-898B-4547-8BF7-6B89386F468F}" type="presOf" srcId="{799C6772-5D11-4357-9D61-09291DAE9810}" destId="{CDA341BE-5F64-4746-8F7E-2D1115BC3AD2}" srcOrd="0" destOrd="0" presId="urn:microsoft.com/office/officeart/2005/8/layout/list1"/>
    <dgm:cxn modelId="{E3184593-6CF4-414F-BA2D-2D4CD2664098}" type="presOf" srcId="{5BC177B1-80A1-4C76-8580-63D4FA7788CA}" destId="{F9FAC512-99DB-422B-924B-AF6E4BA7FAAE}" srcOrd="0" destOrd="0" presId="urn:microsoft.com/office/officeart/2005/8/layout/list1"/>
    <dgm:cxn modelId="{0D49F58A-2C58-403E-95B6-BDFA7087FFAF}" srcId="{14923220-C8C1-44E1-94B7-4A7F8DA4E372}" destId="{5BC177B1-80A1-4C76-8580-63D4FA7788CA}" srcOrd="0" destOrd="0" parTransId="{1B18C39B-F49B-40A6-93D5-70A9E33ED85F}" sibTransId="{6F54299E-F7CE-4C41-ACB9-A02763189555}"/>
    <dgm:cxn modelId="{B23ED951-9278-49CE-864A-09A98649425E}" type="presOf" srcId="{8CDC5252-43F9-4FA8-A8F9-1DB9F00C8A3F}" destId="{3218587A-AFB8-46F9-9E69-C317DE777370}" srcOrd="1" destOrd="0" presId="urn:microsoft.com/office/officeart/2005/8/layout/list1"/>
    <dgm:cxn modelId="{E5585C98-44D6-4ADC-B86B-C0DF79900AD4}" type="presParOf" srcId="{9A9F8DDD-2E92-4537-8202-34067316A0FF}" destId="{C45A39F5-773B-4F20-A082-85A7D85C3F31}" srcOrd="0" destOrd="0" presId="urn:microsoft.com/office/officeart/2005/8/layout/list1"/>
    <dgm:cxn modelId="{48DABD5D-A376-458A-82BF-DE85539E6BE5}" type="presParOf" srcId="{C45A39F5-773B-4F20-A082-85A7D85C3F31}" destId="{F9FAC512-99DB-422B-924B-AF6E4BA7FAAE}" srcOrd="0" destOrd="0" presId="urn:microsoft.com/office/officeart/2005/8/layout/list1"/>
    <dgm:cxn modelId="{D68BA425-153F-4D15-97F9-0449B665D66B}" type="presParOf" srcId="{C45A39F5-773B-4F20-A082-85A7D85C3F31}" destId="{6C450EFB-0057-4AB6-A322-0F3981C09592}" srcOrd="1" destOrd="0" presId="urn:microsoft.com/office/officeart/2005/8/layout/list1"/>
    <dgm:cxn modelId="{7EEC5115-BC2E-493C-A0B9-34783D70DC0D}" type="presParOf" srcId="{9A9F8DDD-2E92-4537-8202-34067316A0FF}" destId="{9A85E540-7DDB-4092-8D9E-FD9FF1AF9198}" srcOrd="1" destOrd="0" presId="urn:microsoft.com/office/officeart/2005/8/layout/list1"/>
    <dgm:cxn modelId="{3DC47AE3-3BB0-4682-88FD-DF5AA12A905D}" type="presParOf" srcId="{9A9F8DDD-2E92-4537-8202-34067316A0FF}" destId="{3B8BACE3-99F9-4A4B-8A7A-7F38B337D22F}" srcOrd="2" destOrd="0" presId="urn:microsoft.com/office/officeart/2005/8/layout/list1"/>
    <dgm:cxn modelId="{AC63D8AE-D022-4C6A-ABA9-794819B42AEC}" type="presParOf" srcId="{9A9F8DDD-2E92-4537-8202-34067316A0FF}" destId="{C666140B-4542-40B8-B7BF-A96461E9E9E0}" srcOrd="3" destOrd="0" presId="urn:microsoft.com/office/officeart/2005/8/layout/list1"/>
    <dgm:cxn modelId="{7E95C3E1-BE37-4351-A65D-643222620F71}" type="presParOf" srcId="{9A9F8DDD-2E92-4537-8202-34067316A0FF}" destId="{6989C4B4-25A1-4E93-A621-7CA3CD0F394F}" srcOrd="4" destOrd="0" presId="urn:microsoft.com/office/officeart/2005/8/layout/list1"/>
    <dgm:cxn modelId="{1CA369B1-FF7D-4F40-8FE2-CFD7053B6FF7}" type="presParOf" srcId="{6989C4B4-25A1-4E93-A621-7CA3CD0F394F}" destId="{424D34FC-3E01-41AE-9696-0FABDBDB87B8}" srcOrd="0" destOrd="0" presId="urn:microsoft.com/office/officeart/2005/8/layout/list1"/>
    <dgm:cxn modelId="{55826054-BC36-4434-90D8-6A7230CFB4C1}" type="presParOf" srcId="{6989C4B4-25A1-4E93-A621-7CA3CD0F394F}" destId="{A77B5F59-ED18-42EC-A4E2-54800DE4101B}" srcOrd="1" destOrd="0" presId="urn:microsoft.com/office/officeart/2005/8/layout/list1"/>
    <dgm:cxn modelId="{FA97CD64-59BF-4105-A1FB-A5D71D1782BA}" type="presParOf" srcId="{9A9F8DDD-2E92-4537-8202-34067316A0FF}" destId="{13C5C618-7D59-4B12-BC94-85A5B5755C61}" srcOrd="5" destOrd="0" presId="urn:microsoft.com/office/officeart/2005/8/layout/list1"/>
    <dgm:cxn modelId="{5DD87613-7763-4075-9DF3-146E340D19DD}" type="presParOf" srcId="{9A9F8DDD-2E92-4537-8202-34067316A0FF}" destId="{CCB758EF-CE0D-41C3-A0B8-0443EBD09560}" srcOrd="6" destOrd="0" presId="urn:microsoft.com/office/officeart/2005/8/layout/list1"/>
    <dgm:cxn modelId="{18D31FCE-9510-4E3D-8F0A-CFE4FD6F71AC}" type="presParOf" srcId="{9A9F8DDD-2E92-4537-8202-34067316A0FF}" destId="{0A87DB0E-C46E-4CA9-A7BE-0AC4B83AA84E}" srcOrd="7" destOrd="0" presId="urn:microsoft.com/office/officeart/2005/8/layout/list1"/>
    <dgm:cxn modelId="{82D0551E-CAF7-47BE-A0E7-2AC06616200D}" type="presParOf" srcId="{9A9F8DDD-2E92-4537-8202-34067316A0FF}" destId="{C0EE8BA9-4569-4018-BCD3-EE576871794B}" srcOrd="8" destOrd="0" presId="urn:microsoft.com/office/officeart/2005/8/layout/list1"/>
    <dgm:cxn modelId="{803D0C8C-A2D7-49B5-9C75-9A05C92B8EED}" type="presParOf" srcId="{C0EE8BA9-4569-4018-BCD3-EE576871794B}" destId="{CDA341BE-5F64-4746-8F7E-2D1115BC3AD2}" srcOrd="0" destOrd="0" presId="urn:microsoft.com/office/officeart/2005/8/layout/list1"/>
    <dgm:cxn modelId="{B58D2AB0-62D4-48D2-A3E4-75F60E6FDDFB}" type="presParOf" srcId="{C0EE8BA9-4569-4018-BCD3-EE576871794B}" destId="{BDD78570-E2DE-4A35-99D5-D53C99A59F93}" srcOrd="1" destOrd="0" presId="urn:microsoft.com/office/officeart/2005/8/layout/list1"/>
    <dgm:cxn modelId="{1179CB4B-0F92-4915-9BE2-3AF3E5126B9D}" type="presParOf" srcId="{9A9F8DDD-2E92-4537-8202-34067316A0FF}" destId="{98C45E6C-975C-4209-8500-3AEB0A1F43FA}" srcOrd="9" destOrd="0" presId="urn:microsoft.com/office/officeart/2005/8/layout/list1"/>
    <dgm:cxn modelId="{0B13D469-2CB8-46DD-AD21-5E313C1C789F}" type="presParOf" srcId="{9A9F8DDD-2E92-4537-8202-34067316A0FF}" destId="{20909674-080C-42C2-B897-863B03E35853}" srcOrd="10" destOrd="0" presId="urn:microsoft.com/office/officeart/2005/8/layout/list1"/>
    <dgm:cxn modelId="{06272302-83F8-4967-ACD6-4EBA56CB54AF}" type="presParOf" srcId="{9A9F8DDD-2E92-4537-8202-34067316A0FF}" destId="{152EF83C-E67E-4C88-848F-76D96972FC1C}" srcOrd="11" destOrd="0" presId="urn:microsoft.com/office/officeart/2005/8/layout/list1"/>
    <dgm:cxn modelId="{C4C67775-250D-4EA8-A1F5-A369D4D26AF7}" type="presParOf" srcId="{9A9F8DDD-2E92-4537-8202-34067316A0FF}" destId="{7C170373-2D6A-4A7E-A80E-A0C4746F6F0B}" srcOrd="12" destOrd="0" presId="urn:microsoft.com/office/officeart/2005/8/layout/list1"/>
    <dgm:cxn modelId="{B9EAA264-BDED-40D5-B4BC-2BB88383C269}" type="presParOf" srcId="{7C170373-2D6A-4A7E-A80E-A0C4746F6F0B}" destId="{D50AC82B-3EB4-4ACB-8655-8B605C51A9FA}" srcOrd="0" destOrd="0" presId="urn:microsoft.com/office/officeart/2005/8/layout/list1"/>
    <dgm:cxn modelId="{E6A58AB3-91E6-49AC-99B0-5B003D95A84F}" type="presParOf" srcId="{7C170373-2D6A-4A7E-A80E-A0C4746F6F0B}" destId="{3218587A-AFB8-46F9-9E69-C317DE777370}" srcOrd="1" destOrd="0" presId="urn:microsoft.com/office/officeart/2005/8/layout/list1"/>
    <dgm:cxn modelId="{6F658B59-A6DD-422A-A3EF-0955BA264F7D}" type="presParOf" srcId="{9A9F8DDD-2E92-4537-8202-34067316A0FF}" destId="{D8270633-325F-47ED-89E1-20BF82274C6E}" srcOrd="13" destOrd="0" presId="urn:microsoft.com/office/officeart/2005/8/layout/list1"/>
    <dgm:cxn modelId="{B50A3CA1-C5AF-49A7-968E-FE4C333C897B}" type="presParOf" srcId="{9A9F8DDD-2E92-4537-8202-34067316A0FF}" destId="{2DF9EBDA-6026-4DF5-AD6D-1B743D5C42CF}" srcOrd="14" destOrd="0" presId="urn:microsoft.com/office/officeart/2005/8/layout/list1"/>
    <dgm:cxn modelId="{7FF8FBE0-3B46-4548-BBD7-BA907324E30F}" type="presParOf" srcId="{9A9F8DDD-2E92-4537-8202-34067316A0FF}" destId="{33D1A8D1-FDC6-4357-AB88-206CF78BD29E}" srcOrd="15" destOrd="0" presId="urn:microsoft.com/office/officeart/2005/8/layout/list1"/>
    <dgm:cxn modelId="{6FF806BE-D4EA-40CB-A2BC-2A7EA28278EE}" type="presParOf" srcId="{9A9F8DDD-2E92-4537-8202-34067316A0FF}" destId="{6B1878CB-5689-455C-83AB-D092FD9E3FB2}" srcOrd="16" destOrd="0" presId="urn:microsoft.com/office/officeart/2005/8/layout/list1"/>
    <dgm:cxn modelId="{CF4A3664-C136-4A23-98BC-2603D35D2283}" type="presParOf" srcId="{6B1878CB-5689-455C-83AB-D092FD9E3FB2}" destId="{ED5F3E50-EB0A-4878-B094-9A8946EC5BEF}" srcOrd="0" destOrd="0" presId="urn:microsoft.com/office/officeart/2005/8/layout/list1"/>
    <dgm:cxn modelId="{A7A526DF-F8D6-46F4-8DEC-6678F43CAB7F}" type="presParOf" srcId="{6B1878CB-5689-455C-83AB-D092FD9E3FB2}" destId="{01D150C5-6B58-4C4A-B478-9451A23F8D4B}" srcOrd="1" destOrd="0" presId="urn:microsoft.com/office/officeart/2005/8/layout/list1"/>
    <dgm:cxn modelId="{853D47B7-2145-4855-8A63-4FD52F02DC79}" type="presParOf" srcId="{9A9F8DDD-2E92-4537-8202-34067316A0FF}" destId="{DAB10F52-5924-4DFB-8DE5-ED3BD62BAFB1}" srcOrd="17" destOrd="0" presId="urn:microsoft.com/office/officeart/2005/8/layout/list1"/>
    <dgm:cxn modelId="{81514726-1D29-47E4-B838-4F8039B4933E}" type="presParOf" srcId="{9A9F8DDD-2E92-4537-8202-34067316A0FF}" destId="{9C281A64-7BA1-4379-B98B-F4FC3D02BEB1}" srcOrd="18"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B8BACE3-99F9-4A4B-8A7A-7F38B337D22F}">
      <dsp:nvSpPr>
        <dsp:cNvPr id="0" name=""/>
        <dsp:cNvSpPr/>
      </dsp:nvSpPr>
      <dsp:spPr>
        <a:xfrm>
          <a:off x="0" y="216831"/>
          <a:ext cx="6800528" cy="352800"/>
        </a:xfrm>
        <a:prstGeom prst="rect">
          <a:avLst/>
        </a:prstGeom>
        <a:solidFill>
          <a:schemeClr val="lt1">
            <a:alpha val="90000"/>
            <a:hueOff val="0"/>
            <a:satOff val="0"/>
            <a:lumOff val="0"/>
            <a:alphaOff val="0"/>
          </a:schemeClr>
        </a:solidFill>
        <a:ln w="22225" cap="rnd"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C450EFB-0057-4AB6-A322-0F3981C09592}">
      <dsp:nvSpPr>
        <dsp:cNvPr id="0" name=""/>
        <dsp:cNvSpPr/>
      </dsp:nvSpPr>
      <dsp:spPr>
        <a:xfrm>
          <a:off x="340026" y="10191"/>
          <a:ext cx="4760369" cy="413280"/>
        </a:xfrm>
        <a:prstGeom prst="roundRect">
          <a:avLst/>
        </a:prstGeom>
        <a:solidFill>
          <a:schemeClr val="accent5">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9931" tIns="0" rIns="179931" bIns="0" numCol="1" spcCol="1270" anchor="ctr" anchorCtr="0">
          <a:noAutofit/>
        </a:bodyPr>
        <a:lstStyle/>
        <a:p>
          <a:pPr lvl="0" algn="l" defTabSz="622300">
            <a:lnSpc>
              <a:spcPct val="90000"/>
            </a:lnSpc>
            <a:spcBef>
              <a:spcPct val="0"/>
            </a:spcBef>
            <a:spcAft>
              <a:spcPct val="35000"/>
            </a:spcAft>
          </a:pPr>
          <a:r>
            <a:rPr lang="fr-FR" sz="1400" kern="1200" dirty="0" smtClean="0"/>
            <a:t>Introduction et acteurs</a:t>
          </a:r>
          <a:endParaRPr lang="en-US" sz="1400" kern="1200" dirty="0"/>
        </a:p>
      </dsp:txBody>
      <dsp:txXfrm>
        <a:off x="360201" y="30366"/>
        <a:ext cx="4720019" cy="372930"/>
      </dsp:txXfrm>
    </dsp:sp>
    <dsp:sp modelId="{CCB758EF-CE0D-41C3-A0B8-0443EBD09560}">
      <dsp:nvSpPr>
        <dsp:cNvPr id="0" name=""/>
        <dsp:cNvSpPr/>
      </dsp:nvSpPr>
      <dsp:spPr>
        <a:xfrm>
          <a:off x="0" y="851871"/>
          <a:ext cx="6800528" cy="352800"/>
        </a:xfrm>
        <a:prstGeom prst="rect">
          <a:avLst/>
        </a:prstGeom>
        <a:solidFill>
          <a:schemeClr val="lt1">
            <a:alpha val="90000"/>
            <a:hueOff val="0"/>
            <a:satOff val="0"/>
            <a:lumOff val="0"/>
            <a:alphaOff val="0"/>
          </a:schemeClr>
        </a:solidFill>
        <a:ln w="22225" cap="rnd" cmpd="sng" algn="ctr">
          <a:solidFill>
            <a:schemeClr val="accent5">
              <a:hueOff val="-1255142"/>
              <a:satOff val="10273"/>
              <a:lumOff val="-1666"/>
              <a:alphaOff val="0"/>
            </a:schemeClr>
          </a:solidFill>
          <a:prstDash val="solid"/>
        </a:ln>
        <a:effectLst/>
      </dsp:spPr>
      <dsp:style>
        <a:lnRef idx="2">
          <a:scrgbClr r="0" g="0" b="0"/>
        </a:lnRef>
        <a:fillRef idx="1">
          <a:scrgbClr r="0" g="0" b="0"/>
        </a:fillRef>
        <a:effectRef idx="0">
          <a:scrgbClr r="0" g="0" b="0"/>
        </a:effectRef>
        <a:fontRef idx="minor"/>
      </dsp:style>
    </dsp:sp>
    <dsp:sp modelId="{A77B5F59-ED18-42EC-A4E2-54800DE4101B}">
      <dsp:nvSpPr>
        <dsp:cNvPr id="0" name=""/>
        <dsp:cNvSpPr/>
      </dsp:nvSpPr>
      <dsp:spPr>
        <a:xfrm>
          <a:off x="340026" y="645231"/>
          <a:ext cx="4760369" cy="413280"/>
        </a:xfrm>
        <a:prstGeom prst="roundRect">
          <a:avLst/>
        </a:prstGeom>
        <a:solidFill>
          <a:schemeClr val="accent5">
            <a:hueOff val="-1255142"/>
            <a:satOff val="10273"/>
            <a:lumOff val="-1666"/>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9931" tIns="0" rIns="179931" bIns="0" numCol="1" spcCol="1270" anchor="ctr" anchorCtr="0">
          <a:noAutofit/>
        </a:bodyPr>
        <a:lstStyle/>
        <a:p>
          <a:pPr lvl="0" algn="l" defTabSz="622300">
            <a:lnSpc>
              <a:spcPct val="90000"/>
            </a:lnSpc>
            <a:spcBef>
              <a:spcPct val="0"/>
            </a:spcBef>
            <a:spcAft>
              <a:spcPct val="35000"/>
            </a:spcAft>
          </a:pPr>
          <a:r>
            <a:rPr lang="fr-FR" sz="1400" kern="1200" dirty="0" smtClean="0"/>
            <a:t>Les projets d’accompagnements</a:t>
          </a:r>
          <a:endParaRPr lang="en-US" sz="1400" kern="1200" dirty="0"/>
        </a:p>
      </dsp:txBody>
      <dsp:txXfrm>
        <a:off x="360201" y="665406"/>
        <a:ext cx="4720019" cy="372930"/>
      </dsp:txXfrm>
    </dsp:sp>
    <dsp:sp modelId="{20909674-080C-42C2-B897-863B03E35853}">
      <dsp:nvSpPr>
        <dsp:cNvPr id="0" name=""/>
        <dsp:cNvSpPr/>
      </dsp:nvSpPr>
      <dsp:spPr>
        <a:xfrm>
          <a:off x="0" y="1486911"/>
          <a:ext cx="6800528" cy="352800"/>
        </a:xfrm>
        <a:prstGeom prst="rect">
          <a:avLst/>
        </a:prstGeom>
        <a:solidFill>
          <a:schemeClr val="lt1">
            <a:alpha val="90000"/>
            <a:hueOff val="0"/>
            <a:satOff val="0"/>
            <a:lumOff val="0"/>
            <a:alphaOff val="0"/>
          </a:schemeClr>
        </a:solidFill>
        <a:ln w="22225" cap="rnd" cmpd="sng" algn="ctr">
          <a:solidFill>
            <a:schemeClr val="accent5">
              <a:hueOff val="-2510283"/>
              <a:satOff val="20547"/>
              <a:lumOff val="-3333"/>
              <a:alphaOff val="0"/>
            </a:schemeClr>
          </a:solidFill>
          <a:prstDash val="solid"/>
        </a:ln>
        <a:effectLst/>
      </dsp:spPr>
      <dsp:style>
        <a:lnRef idx="2">
          <a:scrgbClr r="0" g="0" b="0"/>
        </a:lnRef>
        <a:fillRef idx="1">
          <a:scrgbClr r="0" g="0" b="0"/>
        </a:fillRef>
        <a:effectRef idx="0">
          <a:scrgbClr r="0" g="0" b="0"/>
        </a:effectRef>
        <a:fontRef idx="minor"/>
      </dsp:style>
    </dsp:sp>
    <dsp:sp modelId="{BDD78570-E2DE-4A35-99D5-D53C99A59F93}">
      <dsp:nvSpPr>
        <dsp:cNvPr id="0" name=""/>
        <dsp:cNvSpPr/>
      </dsp:nvSpPr>
      <dsp:spPr>
        <a:xfrm>
          <a:off x="340026" y="1280271"/>
          <a:ext cx="4760369" cy="413280"/>
        </a:xfrm>
        <a:prstGeom prst="roundRect">
          <a:avLst/>
        </a:prstGeom>
        <a:solidFill>
          <a:schemeClr val="accent5">
            <a:hueOff val="-2510283"/>
            <a:satOff val="20547"/>
            <a:lumOff val="-3333"/>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9931" tIns="0" rIns="179931" bIns="0" numCol="1" spcCol="1270" anchor="ctr" anchorCtr="0">
          <a:noAutofit/>
        </a:bodyPr>
        <a:lstStyle/>
        <a:p>
          <a:pPr lvl="0" algn="l" defTabSz="622300">
            <a:lnSpc>
              <a:spcPct val="90000"/>
            </a:lnSpc>
            <a:spcBef>
              <a:spcPct val="0"/>
            </a:spcBef>
            <a:spcAft>
              <a:spcPct val="35000"/>
            </a:spcAft>
          </a:pPr>
          <a:r>
            <a:rPr lang="fr-FR" sz="1400" kern="1200" dirty="0" smtClean="0"/>
            <a:t>Les orientations scolaires</a:t>
          </a:r>
          <a:endParaRPr lang="en-US" sz="1400" kern="1200" dirty="0"/>
        </a:p>
      </dsp:txBody>
      <dsp:txXfrm>
        <a:off x="360201" y="1300446"/>
        <a:ext cx="4720019" cy="372930"/>
      </dsp:txXfrm>
    </dsp:sp>
    <dsp:sp modelId="{2DF9EBDA-6026-4DF5-AD6D-1B743D5C42CF}">
      <dsp:nvSpPr>
        <dsp:cNvPr id="0" name=""/>
        <dsp:cNvSpPr/>
      </dsp:nvSpPr>
      <dsp:spPr>
        <a:xfrm>
          <a:off x="0" y="2121951"/>
          <a:ext cx="6800528" cy="352800"/>
        </a:xfrm>
        <a:prstGeom prst="rect">
          <a:avLst/>
        </a:prstGeom>
        <a:solidFill>
          <a:schemeClr val="lt1">
            <a:alpha val="90000"/>
            <a:hueOff val="0"/>
            <a:satOff val="0"/>
            <a:lumOff val="0"/>
            <a:alphaOff val="0"/>
          </a:schemeClr>
        </a:solidFill>
        <a:ln w="22225" cap="rnd" cmpd="sng" algn="ctr">
          <a:solidFill>
            <a:schemeClr val="accent5">
              <a:hueOff val="-3765425"/>
              <a:satOff val="30820"/>
              <a:lumOff val="-4999"/>
              <a:alphaOff val="0"/>
            </a:schemeClr>
          </a:solidFill>
          <a:prstDash val="solid"/>
        </a:ln>
        <a:effectLst/>
      </dsp:spPr>
      <dsp:style>
        <a:lnRef idx="2">
          <a:scrgbClr r="0" g="0" b="0"/>
        </a:lnRef>
        <a:fillRef idx="1">
          <a:scrgbClr r="0" g="0" b="0"/>
        </a:fillRef>
        <a:effectRef idx="0">
          <a:scrgbClr r="0" g="0" b="0"/>
        </a:effectRef>
        <a:fontRef idx="minor"/>
      </dsp:style>
    </dsp:sp>
    <dsp:sp modelId="{3218587A-AFB8-46F9-9E69-C317DE777370}">
      <dsp:nvSpPr>
        <dsp:cNvPr id="0" name=""/>
        <dsp:cNvSpPr/>
      </dsp:nvSpPr>
      <dsp:spPr>
        <a:xfrm>
          <a:off x="340026" y="1915311"/>
          <a:ext cx="4760369" cy="413280"/>
        </a:xfrm>
        <a:prstGeom prst="roundRect">
          <a:avLst/>
        </a:prstGeom>
        <a:solidFill>
          <a:schemeClr val="accent5">
            <a:hueOff val="-3765425"/>
            <a:satOff val="30820"/>
            <a:lumOff val="-4999"/>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9931" tIns="0" rIns="179931" bIns="0" numCol="1" spcCol="1270" anchor="ctr" anchorCtr="0">
          <a:noAutofit/>
        </a:bodyPr>
        <a:lstStyle/>
        <a:p>
          <a:pPr lvl="0" algn="l" defTabSz="622300">
            <a:lnSpc>
              <a:spcPct val="90000"/>
            </a:lnSpc>
            <a:spcBef>
              <a:spcPct val="0"/>
            </a:spcBef>
            <a:spcAft>
              <a:spcPct val="35000"/>
            </a:spcAft>
          </a:pPr>
          <a:r>
            <a:rPr lang="fr-FR" sz="1400" kern="1200" dirty="0" smtClean="0"/>
            <a:t>Les établissements de soins</a:t>
          </a:r>
          <a:endParaRPr lang="fr-FR" sz="1400" kern="1200" dirty="0"/>
        </a:p>
      </dsp:txBody>
      <dsp:txXfrm>
        <a:off x="360201" y="1935486"/>
        <a:ext cx="4720019" cy="372930"/>
      </dsp:txXfrm>
    </dsp:sp>
    <dsp:sp modelId="{9C281A64-7BA1-4379-B98B-F4FC3D02BEB1}">
      <dsp:nvSpPr>
        <dsp:cNvPr id="0" name=""/>
        <dsp:cNvSpPr/>
      </dsp:nvSpPr>
      <dsp:spPr>
        <a:xfrm>
          <a:off x="0" y="2756991"/>
          <a:ext cx="6800528" cy="352800"/>
        </a:xfrm>
        <a:prstGeom prst="rect">
          <a:avLst/>
        </a:prstGeom>
        <a:solidFill>
          <a:schemeClr val="lt1">
            <a:alpha val="90000"/>
            <a:hueOff val="0"/>
            <a:satOff val="0"/>
            <a:lumOff val="0"/>
            <a:alphaOff val="0"/>
          </a:schemeClr>
        </a:solidFill>
        <a:ln w="22225" cap="rnd" cmpd="sng" algn="ctr">
          <a:solidFill>
            <a:schemeClr val="accent5">
              <a:hueOff val="-5020566"/>
              <a:satOff val="41093"/>
              <a:lumOff val="-6666"/>
              <a:alphaOff val="0"/>
            </a:schemeClr>
          </a:solidFill>
          <a:prstDash val="solid"/>
        </a:ln>
        <a:effectLst/>
      </dsp:spPr>
      <dsp:style>
        <a:lnRef idx="2">
          <a:scrgbClr r="0" g="0" b="0"/>
        </a:lnRef>
        <a:fillRef idx="1">
          <a:scrgbClr r="0" g="0" b="0"/>
        </a:fillRef>
        <a:effectRef idx="0">
          <a:scrgbClr r="0" g="0" b="0"/>
        </a:effectRef>
        <a:fontRef idx="minor"/>
      </dsp:style>
    </dsp:sp>
    <dsp:sp modelId="{01D150C5-6B58-4C4A-B478-9451A23F8D4B}">
      <dsp:nvSpPr>
        <dsp:cNvPr id="0" name=""/>
        <dsp:cNvSpPr/>
      </dsp:nvSpPr>
      <dsp:spPr>
        <a:xfrm>
          <a:off x="340026" y="2550351"/>
          <a:ext cx="4760369" cy="413280"/>
        </a:xfrm>
        <a:prstGeom prst="roundRect">
          <a:avLst/>
        </a:prstGeom>
        <a:solidFill>
          <a:schemeClr val="accent5">
            <a:hueOff val="-5020566"/>
            <a:satOff val="41093"/>
            <a:lumOff val="-6666"/>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9931" tIns="0" rIns="179931" bIns="0" numCol="1" spcCol="1270" anchor="ctr" anchorCtr="0">
          <a:noAutofit/>
        </a:bodyPr>
        <a:lstStyle/>
        <a:p>
          <a:pPr lvl="0" algn="l" defTabSz="622300">
            <a:lnSpc>
              <a:spcPct val="90000"/>
            </a:lnSpc>
            <a:spcBef>
              <a:spcPct val="0"/>
            </a:spcBef>
            <a:spcAft>
              <a:spcPct val="35000"/>
            </a:spcAft>
          </a:pPr>
          <a:r>
            <a:rPr lang="fr-FR" sz="1400" kern="1200" dirty="0" smtClean="0"/>
            <a:t>Les différents professionnels</a:t>
          </a:r>
          <a:endParaRPr lang="fr-FR" sz="1400" kern="1200" dirty="0"/>
        </a:p>
      </dsp:txBody>
      <dsp:txXfrm>
        <a:off x="360201" y="2570526"/>
        <a:ext cx="4720019" cy="372930"/>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72A16BC-5E47-4244-83EE-C384B03DDCDE}" type="datetimeFigureOut">
              <a:rPr lang="fr-FR" smtClean="0"/>
              <a:pPr/>
              <a:t>02/03/2022</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CEB3C7A-1EA8-4763-8274-E0DE4F68476A}" type="slidenum">
              <a:rPr lang="fr-FR" smtClean="0"/>
              <a:pPr/>
              <a:t>‹N°›</a:t>
            </a:fld>
            <a:endParaRPr lang="fr-FR"/>
          </a:p>
        </p:txBody>
      </p:sp>
    </p:spTree>
    <p:extLst>
      <p:ext uri="{BB962C8B-B14F-4D97-AF65-F5344CB8AC3E}">
        <p14:creationId xmlns:p14="http://schemas.microsoft.com/office/powerpoint/2010/main" val="30541372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smtClean="0"/>
          </a:p>
        </p:txBody>
      </p:sp>
      <p:sp>
        <p:nvSpPr>
          <p:cNvPr id="4" name="Espace réservé du numéro de diapositive 3"/>
          <p:cNvSpPr>
            <a:spLocks noGrp="1"/>
          </p:cNvSpPr>
          <p:nvPr>
            <p:ph type="sldNum" sz="quarter" idx="10"/>
          </p:nvPr>
        </p:nvSpPr>
        <p:spPr/>
        <p:txBody>
          <a:bodyPr/>
          <a:lstStyle/>
          <a:p>
            <a:fld id="{0CEB3C7A-1EA8-4763-8274-E0DE4F68476A}" type="slidenum">
              <a:rPr lang="fr-FR" smtClean="0"/>
              <a:pPr/>
              <a:t>4</a:t>
            </a:fld>
            <a:endParaRPr lang="fr-F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CEB3C7A-1EA8-4763-8274-E0DE4F68476A}" type="slidenum">
              <a:rPr lang="fr-FR" smtClean="0"/>
              <a:pPr/>
              <a:t>12</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CEB3C7A-1EA8-4763-8274-E0DE4F68476A}" type="slidenum">
              <a:rPr lang="fr-FR" smtClean="0"/>
              <a:pPr/>
              <a:t>13</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Aménagements </a:t>
            </a:r>
            <a:r>
              <a:rPr lang="fr-FR" dirty="0" err="1" smtClean="0"/>
              <a:t>pédas</a:t>
            </a:r>
            <a:r>
              <a:rPr lang="fr-FR" dirty="0" smtClean="0"/>
              <a:t>:</a:t>
            </a:r>
            <a:r>
              <a:rPr lang="fr-FR" baseline="0" dirty="0" smtClean="0"/>
              <a:t> bien d’autres moyens d’aider l’enfant, du bon sens pour s’adapter aux difficultés et troubles de l’enfant</a:t>
            </a:r>
          </a:p>
          <a:p>
            <a:r>
              <a:rPr lang="fr-FR" baseline="0" dirty="0" smtClean="0"/>
              <a:t>AVS: Rare qu’une AVS soit présente tout le temps scolaire</a:t>
            </a:r>
          </a:p>
        </p:txBody>
      </p:sp>
      <p:sp>
        <p:nvSpPr>
          <p:cNvPr id="4" name="Espace réservé du numéro de diapositive 3"/>
          <p:cNvSpPr>
            <a:spLocks noGrp="1"/>
          </p:cNvSpPr>
          <p:nvPr>
            <p:ph type="sldNum" sz="quarter" idx="10"/>
          </p:nvPr>
        </p:nvSpPr>
        <p:spPr/>
        <p:txBody>
          <a:bodyPr/>
          <a:lstStyle/>
          <a:p>
            <a:fld id="{0CEB3C7A-1EA8-4763-8274-E0DE4F68476A}" type="slidenum">
              <a:rPr lang="fr-FR" smtClean="0"/>
              <a:pPr/>
              <a:t>15</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smtClean="0"/>
          </a:p>
        </p:txBody>
      </p:sp>
      <p:sp>
        <p:nvSpPr>
          <p:cNvPr id="4" name="Espace réservé du numéro de diapositive 3"/>
          <p:cNvSpPr>
            <a:spLocks noGrp="1"/>
          </p:cNvSpPr>
          <p:nvPr>
            <p:ph type="sldNum" sz="quarter" idx="10"/>
          </p:nvPr>
        </p:nvSpPr>
        <p:spPr/>
        <p:txBody>
          <a:bodyPr/>
          <a:lstStyle/>
          <a:p>
            <a:fld id="{0CEB3C7A-1EA8-4763-8274-E0DE4F68476A}" type="slidenum">
              <a:rPr lang="fr-FR" smtClean="0"/>
              <a:pPr/>
              <a:t>16</a:t>
            </a:fld>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smtClean="0"/>
          </a:p>
        </p:txBody>
      </p:sp>
      <p:sp>
        <p:nvSpPr>
          <p:cNvPr id="4" name="Espace réservé du numéro de diapositive 3"/>
          <p:cNvSpPr>
            <a:spLocks noGrp="1"/>
          </p:cNvSpPr>
          <p:nvPr>
            <p:ph type="sldNum" sz="quarter" idx="10"/>
          </p:nvPr>
        </p:nvSpPr>
        <p:spPr/>
        <p:txBody>
          <a:bodyPr/>
          <a:lstStyle/>
          <a:p>
            <a:fld id="{0CEB3C7A-1EA8-4763-8274-E0DE4F68476A}" type="slidenum">
              <a:rPr lang="fr-FR" smtClean="0"/>
              <a:pPr/>
              <a:t>17</a:t>
            </a:fld>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Au minima médecin / ortho / </a:t>
            </a:r>
            <a:r>
              <a:rPr lang="fr-FR" dirty="0" err="1" smtClean="0"/>
              <a:t>neuropsy</a:t>
            </a:r>
            <a:endParaRPr lang="fr-FR" dirty="0"/>
          </a:p>
        </p:txBody>
      </p:sp>
      <p:sp>
        <p:nvSpPr>
          <p:cNvPr id="4" name="Espace réservé du numéro de diapositive 3"/>
          <p:cNvSpPr>
            <a:spLocks noGrp="1"/>
          </p:cNvSpPr>
          <p:nvPr>
            <p:ph type="sldNum" sz="quarter" idx="10"/>
          </p:nvPr>
        </p:nvSpPr>
        <p:spPr/>
        <p:txBody>
          <a:bodyPr/>
          <a:lstStyle/>
          <a:p>
            <a:fld id="{0CEB3C7A-1EA8-4763-8274-E0DE4F68476A}" type="slidenum">
              <a:rPr lang="fr-FR" smtClean="0"/>
              <a:pPr/>
              <a:t>19</a:t>
            </a:fld>
            <a:endParaRPr lang="fr-FR"/>
          </a:p>
        </p:txBody>
      </p:sp>
    </p:spTree>
    <p:extLst>
      <p:ext uri="{BB962C8B-B14F-4D97-AF65-F5344CB8AC3E}">
        <p14:creationId xmlns:p14="http://schemas.microsoft.com/office/powerpoint/2010/main" val="30966252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7" name="Rectangle 6"/>
          <p:cNvSpPr/>
          <p:nvPr/>
        </p:nvSpPr>
        <p:spPr>
          <a:xfrm>
            <a:off x="334900" y="3085765"/>
            <a:ext cx="8447150"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435894" y="1020431"/>
            <a:ext cx="8245162" cy="1475013"/>
          </a:xfrm>
          <a:effectLst/>
        </p:spPr>
        <p:txBody>
          <a:bodyPr anchor="b">
            <a:normAutofit/>
          </a:bodyPr>
          <a:lstStyle>
            <a:lvl1pPr>
              <a:defRPr sz="3600">
                <a:solidFill>
                  <a:schemeClr val="accent1"/>
                </a:solidFill>
              </a:defRPr>
            </a:lvl1pPr>
          </a:lstStyle>
          <a:p>
            <a:r>
              <a:rPr lang="fr-FR" smtClean="0"/>
              <a:t>Cliquez pour modifier le style du titre</a:t>
            </a:r>
            <a:endParaRPr lang="en-US" dirty="0"/>
          </a:p>
        </p:txBody>
      </p:sp>
      <p:sp>
        <p:nvSpPr>
          <p:cNvPr id="3" name="Subtitle 2"/>
          <p:cNvSpPr>
            <a:spLocks noGrp="1"/>
          </p:cNvSpPr>
          <p:nvPr>
            <p:ph type="subTitle" idx="1"/>
          </p:nvPr>
        </p:nvSpPr>
        <p:spPr>
          <a:xfrm>
            <a:off x="435895" y="2495446"/>
            <a:ext cx="8245160"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en-US" dirty="0"/>
          </a:p>
        </p:txBody>
      </p:sp>
      <p:sp>
        <p:nvSpPr>
          <p:cNvPr id="4" name="Date Placeholder 3"/>
          <p:cNvSpPr>
            <a:spLocks noGrp="1"/>
          </p:cNvSpPr>
          <p:nvPr>
            <p:ph type="dt" sz="half" idx="10"/>
          </p:nvPr>
        </p:nvSpPr>
        <p:spPr>
          <a:xfrm>
            <a:off x="5704463" y="5956138"/>
            <a:ext cx="2133600" cy="365125"/>
          </a:xfrm>
        </p:spPr>
        <p:txBody>
          <a:bodyPr/>
          <a:lstStyle>
            <a:lvl1pPr>
              <a:defRPr>
                <a:solidFill>
                  <a:schemeClr val="accent1">
                    <a:lumMod val="75000"/>
                    <a:lumOff val="25000"/>
                  </a:schemeClr>
                </a:solidFill>
              </a:defRPr>
            </a:lvl1pPr>
          </a:lstStyle>
          <a:p>
            <a:fld id="{A94C8E7D-35C8-44B1-99DF-C1B62A8412EE}" type="datetimeFigureOut">
              <a:rPr lang="fr-FR" smtClean="0"/>
              <a:pPr/>
              <a:t>02/03/2022</a:t>
            </a:fld>
            <a:endParaRPr lang="fr-FR"/>
          </a:p>
        </p:txBody>
      </p:sp>
      <p:sp>
        <p:nvSpPr>
          <p:cNvPr id="5" name="Footer Placeholder 4"/>
          <p:cNvSpPr>
            <a:spLocks noGrp="1"/>
          </p:cNvSpPr>
          <p:nvPr>
            <p:ph type="ftr" sz="quarter" idx="11"/>
          </p:nvPr>
        </p:nvSpPr>
        <p:spPr>
          <a:xfrm>
            <a:off x="435894" y="5951812"/>
            <a:ext cx="5187908" cy="365125"/>
          </a:xfrm>
        </p:spPr>
        <p:txBody>
          <a:bodyPr/>
          <a:lstStyle>
            <a:lvl1pPr>
              <a:defRPr>
                <a:solidFill>
                  <a:schemeClr val="accent1">
                    <a:lumMod val="75000"/>
                    <a:lumOff val="25000"/>
                  </a:schemeClr>
                </a:solidFill>
              </a:defRPr>
            </a:lvl1pPr>
          </a:lstStyle>
          <a:p>
            <a:endParaRPr lang="fr-FR"/>
          </a:p>
        </p:txBody>
      </p:sp>
      <p:sp>
        <p:nvSpPr>
          <p:cNvPr id="6" name="Slide Number Placeholder 5"/>
          <p:cNvSpPr>
            <a:spLocks noGrp="1"/>
          </p:cNvSpPr>
          <p:nvPr>
            <p:ph type="sldNum" sz="quarter" idx="12"/>
          </p:nvPr>
        </p:nvSpPr>
        <p:spPr>
          <a:xfrm>
            <a:off x="7918725" y="5956138"/>
            <a:ext cx="762330" cy="365125"/>
          </a:xfrm>
        </p:spPr>
        <p:txBody>
          <a:bodyPr/>
          <a:lstStyle>
            <a:lvl1pPr>
              <a:defRPr>
                <a:solidFill>
                  <a:schemeClr val="accent1">
                    <a:lumMod val="75000"/>
                    <a:lumOff val="25000"/>
                  </a:schemeClr>
                </a:solidFill>
              </a:defRPr>
            </a:lvl1pPr>
          </a:lstStyle>
          <a:p>
            <a:fld id="{E1D9686C-3670-4A4A-8144-2665216D9827}"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8" name="Rectangle 7"/>
          <p:cNvSpPr>
            <a:spLocks noChangeAspect="1"/>
          </p:cNvSpPr>
          <p:nvPr/>
        </p:nvSpPr>
        <p:spPr>
          <a:xfrm>
            <a:off x="330214" y="614407"/>
            <a:ext cx="8482004"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435894" y="702156"/>
            <a:ext cx="8272212" cy="1013800"/>
          </a:xfrm>
        </p:spPr>
        <p:txBody>
          <a:bodyPr/>
          <a:lstStyle/>
          <a:p>
            <a:r>
              <a:rPr lang="fr-FR" smtClean="0"/>
              <a:t>Cliquez pour modifier le style du titre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A94C8E7D-35C8-44B1-99DF-C1B62A8412EE}" type="datetimeFigureOut">
              <a:rPr lang="fr-FR" smtClean="0"/>
              <a:pPr/>
              <a:t>02/03/2022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1D9686C-3670-4A4A-8144-2665216D9827}"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7" name="Rectangle 6"/>
          <p:cNvSpPr>
            <a:spLocks noChangeAspect="1"/>
          </p:cNvSpPr>
          <p:nvPr/>
        </p:nvSpPr>
        <p:spPr>
          <a:xfrm>
            <a:off x="6629401" y="599725"/>
            <a:ext cx="2180113"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6629401" y="675727"/>
            <a:ext cx="1503123" cy="5183073"/>
          </a:xfrm>
        </p:spPr>
        <p:txBody>
          <a:bodyPr vert="eaVert"/>
          <a:lstStyle/>
          <a:p>
            <a:r>
              <a:rPr lang="fr-FR" smtClean="0"/>
              <a:t>Cliquez pour modifier le style du titre</a:t>
            </a:r>
            <a:endParaRPr lang="en-US" dirty="0"/>
          </a:p>
        </p:txBody>
      </p:sp>
      <p:sp>
        <p:nvSpPr>
          <p:cNvPr id="3" name="Vertical Text Placeholder 2"/>
          <p:cNvSpPr>
            <a:spLocks noGrp="1"/>
          </p:cNvSpPr>
          <p:nvPr>
            <p:ph type="body" orient="vert" idx="1"/>
          </p:nvPr>
        </p:nvSpPr>
        <p:spPr>
          <a:xfrm>
            <a:off x="581193" y="675727"/>
            <a:ext cx="5922209" cy="5183073"/>
          </a:xfrm>
        </p:spPr>
        <p:txBody>
          <a:bodyPr vert="eaVert" ancho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a:xfrm>
            <a:off x="6745255" y="5956138"/>
            <a:ext cx="996106" cy="365125"/>
          </a:xfrm>
        </p:spPr>
        <p:txBody>
          <a:bodyPr/>
          <a:lstStyle>
            <a:lvl1pPr>
              <a:defRPr>
                <a:solidFill>
                  <a:schemeClr val="accent1">
                    <a:lumMod val="75000"/>
                    <a:lumOff val="25000"/>
                  </a:schemeClr>
                </a:solidFill>
              </a:defRPr>
            </a:lvl1pPr>
          </a:lstStyle>
          <a:p>
            <a:fld id="{A94C8E7D-35C8-44B1-99DF-C1B62A8412EE}" type="datetimeFigureOut">
              <a:rPr lang="fr-FR" smtClean="0"/>
              <a:pPr/>
              <a:t>02/03/2022</a:t>
            </a:fld>
            <a:endParaRPr lang="fr-FR"/>
          </a:p>
        </p:txBody>
      </p:sp>
      <p:sp>
        <p:nvSpPr>
          <p:cNvPr id="5" name="Footer Placeholder 4"/>
          <p:cNvSpPr>
            <a:spLocks noGrp="1"/>
          </p:cNvSpPr>
          <p:nvPr>
            <p:ph type="ftr" sz="quarter" idx="11"/>
          </p:nvPr>
        </p:nvSpPr>
        <p:spPr>
          <a:xfrm>
            <a:off x="581193" y="5951812"/>
            <a:ext cx="5922209" cy="365125"/>
          </a:xfrm>
        </p:spPr>
        <p:txBody>
          <a:bodyPr/>
          <a:lstStyle/>
          <a:p>
            <a:endParaRPr lang="fr-FR"/>
          </a:p>
        </p:txBody>
      </p:sp>
      <p:sp>
        <p:nvSpPr>
          <p:cNvPr id="6" name="Slide Number Placeholder 5"/>
          <p:cNvSpPr>
            <a:spLocks noGrp="1"/>
          </p:cNvSpPr>
          <p:nvPr>
            <p:ph type="sldNum" sz="quarter" idx="12"/>
          </p:nvPr>
        </p:nvSpPr>
        <p:spPr>
          <a:xfrm>
            <a:off x="7834962" y="5956138"/>
            <a:ext cx="873146" cy="365125"/>
          </a:xfrm>
        </p:spPr>
        <p:txBody>
          <a:bodyPr/>
          <a:lstStyle>
            <a:lvl1pPr>
              <a:defRPr>
                <a:solidFill>
                  <a:schemeClr val="accent1">
                    <a:lumMod val="75000"/>
                    <a:lumOff val="25000"/>
                  </a:schemeClr>
                </a:solidFill>
              </a:defRPr>
            </a:lvl1pPr>
          </a:lstStyle>
          <a:p>
            <a:fld id="{E1D9686C-3670-4A4A-8144-2665216D9827}"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7" name="Rectangle 6"/>
          <p:cNvSpPr>
            <a:spLocks noChangeAspect="1"/>
          </p:cNvSpPr>
          <p:nvPr/>
        </p:nvSpPr>
        <p:spPr>
          <a:xfrm>
            <a:off x="330214" y="614407"/>
            <a:ext cx="8482004"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435894" y="702156"/>
            <a:ext cx="8272212" cy="1013800"/>
          </a:xfrm>
        </p:spPr>
        <p:txBody>
          <a:bodyPr/>
          <a:lstStyle/>
          <a:p>
            <a:r>
              <a:rPr lang="fr-FR" smtClean="0"/>
              <a:t>Cliquez pour modifier le style du titre</a:t>
            </a:r>
            <a:endParaRPr lang="en-US" dirty="0"/>
          </a:p>
        </p:txBody>
      </p:sp>
      <p:sp>
        <p:nvSpPr>
          <p:cNvPr id="3" name="Content Placeholder 2"/>
          <p:cNvSpPr>
            <a:spLocks noGrp="1"/>
          </p:cNvSpPr>
          <p:nvPr>
            <p:ph idx="1"/>
          </p:nvPr>
        </p:nvSpPr>
        <p:spPr>
          <a:xfrm>
            <a:off x="435895" y="2180497"/>
            <a:ext cx="8272211" cy="3678303"/>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A94C8E7D-35C8-44B1-99DF-C1B62A8412EE}" type="datetimeFigureOut">
              <a:rPr lang="fr-FR" smtClean="0"/>
              <a:pPr/>
              <a:t>02/03/2022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a:xfrm>
            <a:off x="7918725" y="5956138"/>
            <a:ext cx="789381" cy="365125"/>
          </a:xfrm>
        </p:spPr>
        <p:txBody>
          <a:bodyPr/>
          <a:lstStyle/>
          <a:p>
            <a:fld id="{E1D9686C-3670-4A4A-8144-2665216D9827}"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8" name="Rectangle 7"/>
          <p:cNvSpPr>
            <a:spLocks noChangeAspect="1"/>
          </p:cNvSpPr>
          <p:nvPr/>
        </p:nvSpPr>
        <p:spPr>
          <a:xfrm>
            <a:off x="335863" y="5141975"/>
            <a:ext cx="8468145"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435895" y="3043911"/>
            <a:ext cx="8272211" cy="1497507"/>
          </a:xfrm>
        </p:spPr>
        <p:txBody>
          <a:bodyPr anchor="b">
            <a:normAutofit/>
          </a:bodyPr>
          <a:lstStyle>
            <a:lvl1pPr algn="l">
              <a:defRPr sz="3600" b="0" cap="all">
                <a:solidFill>
                  <a:schemeClr val="accent1"/>
                </a:solidFill>
              </a:defRPr>
            </a:lvl1pPr>
          </a:lstStyle>
          <a:p>
            <a:r>
              <a:rPr lang="fr-FR" smtClean="0"/>
              <a:t>Cliquez pour modifier le style du titre</a:t>
            </a:r>
            <a:endParaRPr lang="en-US" dirty="0"/>
          </a:p>
        </p:txBody>
      </p:sp>
      <p:sp>
        <p:nvSpPr>
          <p:cNvPr id="3" name="Text Placeholder 2"/>
          <p:cNvSpPr>
            <a:spLocks noGrp="1"/>
          </p:cNvSpPr>
          <p:nvPr>
            <p:ph type="body" idx="1"/>
          </p:nvPr>
        </p:nvSpPr>
        <p:spPr>
          <a:xfrm>
            <a:off x="435895" y="4541417"/>
            <a:ext cx="8272211"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A94C8E7D-35C8-44B1-99DF-C1B62A8412EE}" type="datetimeFigureOut">
              <a:rPr lang="fr-FR" smtClean="0"/>
              <a:pPr/>
              <a:t>02/03/2022</a:t>
            </a:fld>
            <a:endParaRPr lang="fr-FR"/>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fr-FR"/>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E1D9686C-3670-4A4A-8144-2665216D9827}"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Rectangle 7"/>
          <p:cNvSpPr>
            <a:spLocks noChangeAspect="1"/>
          </p:cNvSpPr>
          <p:nvPr/>
        </p:nvSpPr>
        <p:spPr>
          <a:xfrm>
            <a:off x="334487" y="606555"/>
            <a:ext cx="847502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435895" y="729658"/>
            <a:ext cx="8272212" cy="988332"/>
          </a:xfrm>
        </p:spPr>
        <p:txBody>
          <a:bodyPr/>
          <a:lstStyle/>
          <a:p>
            <a:r>
              <a:rPr lang="fr-FR" smtClean="0"/>
              <a:t>Cliquez pour modifier le style du titre</a:t>
            </a:r>
            <a:endParaRPr lang="en-US" dirty="0"/>
          </a:p>
        </p:txBody>
      </p:sp>
      <p:sp>
        <p:nvSpPr>
          <p:cNvPr id="3" name="Content Placeholder 2"/>
          <p:cNvSpPr>
            <a:spLocks noGrp="1"/>
          </p:cNvSpPr>
          <p:nvPr>
            <p:ph sz="half" idx="1"/>
          </p:nvPr>
        </p:nvSpPr>
        <p:spPr>
          <a:xfrm>
            <a:off x="435895" y="2228004"/>
            <a:ext cx="4066793" cy="3633047"/>
          </a:xfrm>
        </p:spPr>
        <p:txBody>
          <a:bodyPr>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4641313" y="2228004"/>
            <a:ext cx="4066794" cy="3633047"/>
          </a:xfrm>
        </p:spPr>
        <p:txBody>
          <a:bodyPr>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A94C8E7D-35C8-44B1-99DF-C1B62A8412EE}" type="datetimeFigureOut">
              <a:rPr lang="fr-FR" smtClean="0"/>
              <a:pPr/>
              <a:t>02/03/2022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E1D9686C-3670-4A4A-8144-2665216D9827}"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1" name="Rectangle 10"/>
          <p:cNvSpPr>
            <a:spLocks noChangeAspect="1"/>
          </p:cNvSpPr>
          <p:nvPr/>
        </p:nvSpPr>
        <p:spPr>
          <a:xfrm>
            <a:off x="334487" y="606555"/>
            <a:ext cx="847502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435895" y="729658"/>
            <a:ext cx="8272212" cy="988332"/>
          </a:xfrm>
        </p:spPr>
        <p:txBody>
          <a:bodyPr/>
          <a:lstStyle/>
          <a:p>
            <a:r>
              <a:rPr lang="fr-FR" smtClean="0"/>
              <a:t>Cliquez pour modifier le style du titre</a:t>
            </a:r>
            <a:endParaRPr lang="en-US" dirty="0"/>
          </a:p>
        </p:txBody>
      </p:sp>
      <p:sp>
        <p:nvSpPr>
          <p:cNvPr id="3" name="Text Placeholder 2"/>
          <p:cNvSpPr>
            <a:spLocks noGrp="1"/>
          </p:cNvSpPr>
          <p:nvPr>
            <p:ph type="body" idx="1"/>
          </p:nvPr>
        </p:nvSpPr>
        <p:spPr>
          <a:xfrm>
            <a:off x="665415" y="2250893"/>
            <a:ext cx="3815306"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Content Placeholder 3"/>
          <p:cNvSpPr>
            <a:spLocks noGrp="1"/>
          </p:cNvSpPr>
          <p:nvPr>
            <p:ph sz="half" idx="2"/>
          </p:nvPr>
        </p:nvSpPr>
        <p:spPr>
          <a:xfrm>
            <a:off x="435896" y="2926053"/>
            <a:ext cx="4044825" cy="2934999"/>
          </a:xfrm>
        </p:spPr>
        <p:txBody>
          <a:bodyPr anchor="t">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4892802" y="2250893"/>
            <a:ext cx="3815305"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Content Placeholder 5"/>
          <p:cNvSpPr>
            <a:spLocks noGrp="1"/>
          </p:cNvSpPr>
          <p:nvPr>
            <p:ph sz="quarter" idx="4"/>
          </p:nvPr>
        </p:nvSpPr>
        <p:spPr>
          <a:xfrm>
            <a:off x="4663282" y="2926053"/>
            <a:ext cx="4044825" cy="2934999"/>
          </a:xfrm>
        </p:spPr>
        <p:txBody>
          <a:bodyPr anchor="t">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A94C8E7D-35C8-44B1-99DF-C1B62A8412EE}" type="datetimeFigureOut">
              <a:rPr lang="fr-FR" smtClean="0"/>
              <a:pPr/>
              <a:t>02/03/2022</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E1D9686C-3670-4A4A-8144-2665216D9827}"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7" name="Rectangle 6"/>
          <p:cNvSpPr>
            <a:spLocks noChangeAspect="1"/>
          </p:cNvSpPr>
          <p:nvPr/>
        </p:nvSpPr>
        <p:spPr>
          <a:xfrm>
            <a:off x="330512" y="606555"/>
            <a:ext cx="847502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431921" y="729658"/>
            <a:ext cx="8272212" cy="988332"/>
          </a:xfrm>
        </p:spPr>
        <p:txBody>
          <a:bodyPr/>
          <a:lstStyle/>
          <a:p>
            <a:r>
              <a:rPr lang="fr-FR" smtClean="0"/>
              <a:t>Cliquez pour modifier le style du titre</a:t>
            </a:r>
            <a:endParaRPr lang="en-US" dirty="0"/>
          </a:p>
        </p:txBody>
      </p:sp>
      <p:sp>
        <p:nvSpPr>
          <p:cNvPr id="3" name="Date Placeholder 2"/>
          <p:cNvSpPr>
            <a:spLocks noGrp="1"/>
          </p:cNvSpPr>
          <p:nvPr>
            <p:ph type="dt" sz="half" idx="10"/>
          </p:nvPr>
        </p:nvSpPr>
        <p:spPr/>
        <p:txBody>
          <a:bodyPr/>
          <a:lstStyle/>
          <a:p>
            <a:fld id="{A94C8E7D-35C8-44B1-99DF-C1B62A8412EE}" type="datetimeFigureOut">
              <a:rPr lang="fr-FR" smtClean="0"/>
              <a:pPr/>
              <a:t>02/03/2022</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E1D9686C-3670-4A4A-8144-2665216D9827}"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4C8E7D-35C8-44B1-99DF-C1B62A8412EE}" type="datetimeFigureOut">
              <a:rPr lang="fr-FR" smtClean="0"/>
              <a:pPr/>
              <a:t>02/03/2022</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E1D9686C-3670-4A4A-8144-2665216D9827}"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9" name="Rectangle 8"/>
          <p:cNvSpPr>
            <a:spLocks noChangeAspect="1"/>
          </p:cNvSpPr>
          <p:nvPr/>
        </p:nvSpPr>
        <p:spPr>
          <a:xfrm>
            <a:off x="335863" y="5141973"/>
            <a:ext cx="847365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435894" y="5262296"/>
            <a:ext cx="3682084" cy="689514"/>
          </a:xfrm>
        </p:spPr>
        <p:txBody>
          <a:bodyPr anchor="ctr"/>
          <a:lstStyle>
            <a:lvl1pPr algn="l">
              <a:defRPr sz="2000" b="0">
                <a:solidFill>
                  <a:schemeClr val="accent1">
                    <a:lumMod val="75000"/>
                    <a:lumOff val="25000"/>
                  </a:schemeClr>
                </a:solidFill>
              </a:defRPr>
            </a:lvl1pPr>
          </a:lstStyle>
          <a:p>
            <a:r>
              <a:rPr lang="fr-FR" smtClean="0"/>
              <a:t>Cliquez pour modifier le style du titre</a:t>
            </a:r>
            <a:endParaRPr lang="en-US" dirty="0"/>
          </a:p>
        </p:txBody>
      </p:sp>
      <p:sp>
        <p:nvSpPr>
          <p:cNvPr id="3" name="Content Placeholder 2"/>
          <p:cNvSpPr>
            <a:spLocks noGrp="1"/>
          </p:cNvSpPr>
          <p:nvPr>
            <p:ph idx="1"/>
          </p:nvPr>
        </p:nvSpPr>
        <p:spPr>
          <a:xfrm>
            <a:off x="335862" y="601200"/>
            <a:ext cx="846963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4305618" y="5262297"/>
            <a:ext cx="4402490"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A94C8E7D-35C8-44B1-99DF-C1B62A8412EE}" type="datetimeFigureOut">
              <a:rPr lang="fr-FR" smtClean="0"/>
              <a:pPr/>
              <a:t>02/03/2022</a:t>
            </a:fld>
            <a:endParaRPr lang="fr-FR"/>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fr-FR"/>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E1D9686C-3670-4A4A-8144-2665216D9827}"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35895" y="4693389"/>
            <a:ext cx="8272212" cy="566738"/>
          </a:xfrm>
        </p:spPr>
        <p:txBody>
          <a:bodyPr anchor="b">
            <a:normAutofit/>
          </a:bodyPr>
          <a:lstStyle>
            <a:lvl1pPr algn="l">
              <a:defRPr sz="2400" b="0">
                <a:solidFill>
                  <a:schemeClr val="accent1"/>
                </a:solidFill>
              </a:defRPr>
            </a:lvl1pPr>
          </a:lstStyle>
          <a:p>
            <a:r>
              <a:rPr lang="fr-FR" smtClean="0"/>
              <a:t>Cliquez pour modifier le style du titre</a:t>
            </a:r>
            <a:endParaRPr lang="en-US" dirty="0"/>
          </a:p>
        </p:txBody>
      </p:sp>
      <p:sp>
        <p:nvSpPr>
          <p:cNvPr id="3" name="Picture Placeholder 2"/>
          <p:cNvSpPr>
            <a:spLocks noGrp="1" noChangeAspect="1"/>
          </p:cNvSpPr>
          <p:nvPr>
            <p:ph type="pic" idx="1"/>
          </p:nvPr>
        </p:nvSpPr>
        <p:spPr>
          <a:xfrm>
            <a:off x="335863" y="599725"/>
            <a:ext cx="8468144"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435894" y="5260128"/>
            <a:ext cx="8272213"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Date Placeholder 4"/>
          <p:cNvSpPr>
            <a:spLocks noGrp="1"/>
          </p:cNvSpPr>
          <p:nvPr>
            <p:ph type="dt" sz="half" idx="10"/>
          </p:nvPr>
        </p:nvSpPr>
        <p:spPr/>
        <p:txBody>
          <a:bodyPr/>
          <a:lstStyle/>
          <a:p>
            <a:fld id="{A94C8E7D-35C8-44B1-99DF-C1B62A8412EE}" type="datetimeFigureOut">
              <a:rPr lang="fr-FR" smtClean="0"/>
              <a:pPr/>
              <a:t>02/03/2022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E1D9686C-3670-4A4A-8144-2665216D9827}"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35894" y="705124"/>
            <a:ext cx="8272212" cy="1189554"/>
          </a:xfrm>
          <a:prstGeom prst="rect">
            <a:avLst/>
          </a:prstGeom>
        </p:spPr>
        <p:txBody>
          <a:bodyPr vert="horz" lIns="91440" tIns="45720" rIns="91440" bIns="45720" rtlCol="0" anchor="b">
            <a:normAutofit/>
          </a:bodyPr>
          <a:lstStyle/>
          <a:p>
            <a:r>
              <a:rPr lang="fr-FR" smtClean="0"/>
              <a:t>Cliquez pour modifier le style du titre</a:t>
            </a:r>
            <a:endParaRPr lang="en-US" dirty="0"/>
          </a:p>
        </p:txBody>
      </p:sp>
      <p:sp>
        <p:nvSpPr>
          <p:cNvPr id="3" name="Text Placeholder 2"/>
          <p:cNvSpPr>
            <a:spLocks noGrp="1"/>
          </p:cNvSpPr>
          <p:nvPr>
            <p:ph type="body" idx="1"/>
          </p:nvPr>
        </p:nvSpPr>
        <p:spPr>
          <a:xfrm>
            <a:off x="435894" y="2336003"/>
            <a:ext cx="8272212" cy="3522794"/>
          </a:xfrm>
          <a:prstGeom prst="rect">
            <a:avLst/>
          </a:prstGeom>
        </p:spPr>
        <p:txBody>
          <a:bodyPr vert="horz" lIns="91440" tIns="45720" rIns="91440" bIns="45720" rtlCol="0" anchor="ctr">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5704464" y="5956138"/>
            <a:ext cx="2133599" cy="365125"/>
          </a:xfrm>
          <a:prstGeom prst="rect">
            <a:avLst/>
          </a:prstGeom>
        </p:spPr>
        <p:txBody>
          <a:bodyPr vert="horz" lIns="91440" tIns="45720" rIns="91440" bIns="45720" rtlCol="0" anchor="ctr"/>
          <a:lstStyle>
            <a:lvl1pPr algn="r">
              <a:defRPr sz="900">
                <a:solidFill>
                  <a:schemeClr val="accent2"/>
                </a:solidFill>
              </a:defRPr>
            </a:lvl1pPr>
          </a:lstStyle>
          <a:p>
            <a:fld id="{A94C8E7D-35C8-44B1-99DF-C1B62A8412EE}" type="datetimeFigureOut">
              <a:rPr lang="fr-FR" smtClean="0"/>
              <a:pPr/>
              <a:t>02/03/2022</a:t>
            </a:fld>
            <a:endParaRPr lang="fr-FR"/>
          </a:p>
        </p:txBody>
      </p:sp>
      <p:sp>
        <p:nvSpPr>
          <p:cNvPr id="5" name="Footer Placeholder 4"/>
          <p:cNvSpPr>
            <a:spLocks noGrp="1"/>
          </p:cNvSpPr>
          <p:nvPr>
            <p:ph type="ftr" sz="quarter" idx="3"/>
          </p:nvPr>
        </p:nvSpPr>
        <p:spPr>
          <a:xfrm>
            <a:off x="435894" y="5951812"/>
            <a:ext cx="5187908" cy="365125"/>
          </a:xfrm>
          <a:prstGeom prst="rect">
            <a:avLst/>
          </a:prstGeom>
        </p:spPr>
        <p:txBody>
          <a:bodyPr vert="horz" lIns="91440" tIns="45720" rIns="91440" bIns="45720" rtlCol="0" anchor="ctr"/>
          <a:lstStyle>
            <a:lvl1pPr algn="l">
              <a:defRPr sz="900" cap="all">
                <a:solidFill>
                  <a:schemeClr val="accent2"/>
                </a:solidFill>
              </a:defRPr>
            </a:lvl1pPr>
          </a:lstStyle>
          <a:p>
            <a:endParaRPr lang="fr-FR"/>
          </a:p>
        </p:txBody>
      </p:sp>
      <p:sp>
        <p:nvSpPr>
          <p:cNvPr id="6" name="Slide Number Placeholder 5"/>
          <p:cNvSpPr>
            <a:spLocks noGrp="1"/>
          </p:cNvSpPr>
          <p:nvPr>
            <p:ph type="sldNum" sz="quarter" idx="4"/>
          </p:nvPr>
        </p:nvSpPr>
        <p:spPr>
          <a:xfrm>
            <a:off x="7918725" y="5956138"/>
            <a:ext cx="789383" cy="365125"/>
          </a:xfrm>
          <a:prstGeom prst="rect">
            <a:avLst/>
          </a:prstGeom>
        </p:spPr>
        <p:txBody>
          <a:bodyPr vert="horz" lIns="91440" tIns="45720" rIns="91440" bIns="45720" rtlCol="0" anchor="ctr"/>
          <a:lstStyle>
            <a:lvl1pPr algn="r">
              <a:defRPr sz="900">
                <a:solidFill>
                  <a:schemeClr val="accent2"/>
                </a:solidFill>
              </a:defRPr>
            </a:lvl1pPr>
          </a:lstStyle>
          <a:p>
            <a:fld id="{E1D9686C-3670-4A4A-8144-2665216D9827}" type="slidenum">
              <a:rPr lang="fr-FR" smtClean="0"/>
              <a:pPr/>
              <a:t>‹N°›</a:t>
            </a:fld>
            <a:endParaRPr lang="fr-FR"/>
          </a:p>
        </p:txBody>
      </p:sp>
      <p:sp>
        <p:nvSpPr>
          <p:cNvPr id="9" name="Rectangle 8"/>
          <p:cNvSpPr/>
          <p:nvPr/>
        </p:nvSpPr>
        <p:spPr>
          <a:xfrm>
            <a:off x="334901" y="457200"/>
            <a:ext cx="277749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6031610" y="453643"/>
            <a:ext cx="277749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3181373" y="457200"/>
            <a:ext cx="277749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pPr algn="ctr"/>
            <a:r>
              <a:rPr lang="fr-FR" b="1" dirty="0" smtClean="0"/>
              <a:t>la prise en charge des enfants</a:t>
            </a:r>
            <a:br>
              <a:rPr lang="fr-FR" b="1" dirty="0" smtClean="0"/>
            </a:br>
            <a:r>
              <a:rPr lang="fr-FR" b="1" dirty="0" smtClean="0"/>
              <a:t>avec troubles des apprentissages</a:t>
            </a:r>
            <a:endParaRPr lang="fr-FR" b="1" dirty="0"/>
          </a:p>
        </p:txBody>
      </p:sp>
      <p:sp>
        <p:nvSpPr>
          <p:cNvPr id="3" name="Sous-titre 2"/>
          <p:cNvSpPr>
            <a:spLocks noGrp="1"/>
          </p:cNvSpPr>
          <p:nvPr>
            <p:ph type="subTitle" idx="1"/>
          </p:nvPr>
        </p:nvSpPr>
        <p:spPr/>
        <p:txBody>
          <a:bodyPr>
            <a:normAutofit fontScale="77500" lnSpcReduction="20000"/>
          </a:bodyPr>
          <a:lstStyle/>
          <a:p>
            <a:pPr algn="ctr"/>
            <a:r>
              <a:rPr lang="fr-FR" dirty="0" smtClean="0"/>
              <a:t>Morgane </a:t>
            </a:r>
            <a:r>
              <a:rPr lang="fr-FR" dirty="0" smtClean="0"/>
              <a:t>Carellier, Anne-Laure Debureaux, Léo Duplenne, </a:t>
            </a:r>
            <a:r>
              <a:rPr lang="fr-FR" dirty="0" smtClean="0"/>
              <a:t>Alexandre porion, marine </a:t>
            </a:r>
            <a:r>
              <a:rPr lang="fr-FR" dirty="0" smtClean="0"/>
              <a:t>Walton, </a:t>
            </a:r>
            <a:endParaRPr lang="fr-FR" dirty="0" smtClean="0"/>
          </a:p>
          <a:p>
            <a:pPr algn="ctr"/>
            <a:r>
              <a:rPr lang="fr-FR" dirty="0" smtClean="0"/>
              <a:t>psychologues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différents projets d’accompagnement en </a:t>
            </a:r>
            <a:r>
              <a:rPr lang="fr-FR" dirty="0" smtClean="0"/>
              <a:t>classe :</a:t>
            </a:r>
            <a:r>
              <a:rPr lang="fr-FR" dirty="0" smtClean="0"/>
              <a:t/>
            </a:r>
            <a:br>
              <a:rPr lang="fr-FR" dirty="0" smtClean="0"/>
            </a:br>
            <a:r>
              <a:rPr lang="fr-FR" dirty="0" smtClean="0"/>
              <a:t>le </a:t>
            </a:r>
            <a:r>
              <a:rPr lang="fr-FR" dirty="0" err="1" smtClean="0"/>
              <a:t>ppre</a:t>
            </a:r>
            <a:endParaRPr lang="fr-FR" dirty="0"/>
          </a:p>
        </p:txBody>
      </p:sp>
      <p:sp>
        <p:nvSpPr>
          <p:cNvPr id="3" name="Espace réservé du contenu 2"/>
          <p:cNvSpPr>
            <a:spLocks noGrp="1"/>
          </p:cNvSpPr>
          <p:nvPr>
            <p:ph idx="1"/>
          </p:nvPr>
        </p:nvSpPr>
        <p:spPr>
          <a:xfrm>
            <a:off x="214283" y="1785926"/>
            <a:ext cx="8715436" cy="5072074"/>
          </a:xfrm>
        </p:spPr>
        <p:txBody>
          <a:bodyPr>
            <a:normAutofit/>
          </a:bodyPr>
          <a:lstStyle/>
          <a:p>
            <a:pPr algn="just"/>
            <a:r>
              <a:rPr lang="fr-FR" dirty="0" smtClean="0"/>
              <a:t>Projet Personnalisé de Réussite Educative</a:t>
            </a:r>
          </a:p>
          <a:p>
            <a:pPr algn="just"/>
            <a:endParaRPr lang="fr-FR" dirty="0" smtClean="0"/>
          </a:p>
          <a:p>
            <a:pPr algn="just"/>
            <a:r>
              <a:rPr lang="fr-FR" dirty="0" smtClean="0"/>
              <a:t>En cas de difficultés scolaires</a:t>
            </a:r>
          </a:p>
          <a:p>
            <a:pPr algn="just"/>
            <a:endParaRPr lang="fr-FR" dirty="0" smtClean="0"/>
          </a:p>
          <a:p>
            <a:pPr algn="just"/>
            <a:r>
              <a:rPr lang="fr-FR" dirty="0" smtClean="0"/>
              <a:t>Le PPRE permet de coordonner une prise en charge personnalisée et peut intervenir à n'importe quel moment de la scolarité obligatoire.</a:t>
            </a:r>
          </a:p>
          <a:p>
            <a:pPr algn="just"/>
            <a:r>
              <a:rPr lang="fr-FR" dirty="0" smtClean="0"/>
              <a:t>L’acquisition des compétences et connaissances attendues ne se fait pas de la même façon pour tous les enfants. L’école doit proposer un accompagnement pédagogique différencié pour les élèves en difficulté. Le PPRE </a:t>
            </a:r>
            <a:r>
              <a:rPr lang="fr-FR" dirty="0" smtClean="0"/>
              <a:t>doit : </a:t>
            </a:r>
            <a:endParaRPr lang="fr-FR" dirty="0" smtClean="0"/>
          </a:p>
          <a:p>
            <a:pPr lvl="1" algn="just"/>
            <a:r>
              <a:rPr lang="fr-FR" dirty="0" smtClean="0"/>
              <a:t>identifier les besoins grâce à un diagnostic et fixer des objectifs précis (en nombre réduit) en se fondant sur des compétences déjà acquises de l’élève,</a:t>
            </a:r>
          </a:p>
          <a:p>
            <a:pPr lvl="1" algn="just"/>
            <a:r>
              <a:rPr lang="fr-FR" dirty="0" smtClean="0"/>
              <a:t>être défini sur une période relativement courte (éventuellement renouvelable) et prévoir les modalités d'évaluation des progrès réalisés et des suites à donner.</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différents projets d’accompagnement en </a:t>
            </a:r>
            <a:r>
              <a:rPr lang="fr-FR" dirty="0" smtClean="0"/>
              <a:t>classe</a:t>
            </a:r>
            <a:endParaRPr lang="fr-FR" dirty="0"/>
          </a:p>
        </p:txBody>
      </p:sp>
      <p:pic>
        <p:nvPicPr>
          <p:cNvPr id="4" name="Espace réservé du contenu 3" descr="PAP_1.jpg"/>
          <p:cNvPicPr>
            <a:picLocks noGrp="1" noChangeAspect="1"/>
          </p:cNvPicPr>
          <p:nvPr>
            <p:ph idx="1"/>
          </p:nvPr>
        </p:nvPicPr>
        <p:blipFill>
          <a:blip r:embed="rId2"/>
          <a:stretch>
            <a:fillRect/>
          </a:stretch>
        </p:blipFill>
        <p:spPr>
          <a:xfrm>
            <a:off x="511511" y="1857364"/>
            <a:ext cx="8120979" cy="5000636"/>
          </a:xfr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Réunions </a:t>
            </a:r>
            <a:r>
              <a:rPr lang="fr-FR" dirty="0" smtClean="0"/>
              <a:t>scolaires :</a:t>
            </a:r>
            <a:r>
              <a:rPr lang="fr-FR" dirty="0" smtClean="0"/>
              <a:t/>
            </a:r>
            <a:br>
              <a:rPr lang="fr-FR" dirty="0" smtClean="0"/>
            </a:br>
            <a:r>
              <a:rPr lang="fr-FR" dirty="0" smtClean="0"/>
              <a:t>l’Équipe éducative</a:t>
            </a:r>
            <a:endParaRPr lang="fr-FR" dirty="0"/>
          </a:p>
        </p:txBody>
      </p:sp>
      <p:sp>
        <p:nvSpPr>
          <p:cNvPr id="3" name="Espace réservé du contenu 2"/>
          <p:cNvSpPr>
            <a:spLocks noGrp="1"/>
          </p:cNvSpPr>
          <p:nvPr>
            <p:ph idx="1"/>
          </p:nvPr>
        </p:nvSpPr>
        <p:spPr>
          <a:xfrm>
            <a:off x="214282" y="1857364"/>
            <a:ext cx="8786874" cy="5000635"/>
          </a:xfrm>
        </p:spPr>
        <p:txBody>
          <a:bodyPr>
            <a:normAutofit/>
          </a:bodyPr>
          <a:lstStyle/>
          <a:p>
            <a:pPr algn="just"/>
            <a:r>
              <a:rPr lang="fr-FR" dirty="0" smtClean="0"/>
              <a:t>Présence du directeur de l’école, de l’enseignant, du psychologue scolaire, des parents, des professionnels de santé qui suivent l’enfant, éventuellement médecin scolaire et infirmière scolaire.</a:t>
            </a:r>
          </a:p>
          <a:p>
            <a:pPr algn="just"/>
            <a:endParaRPr lang="fr-FR" dirty="0" smtClean="0"/>
          </a:p>
          <a:p>
            <a:pPr algn="just"/>
            <a:r>
              <a:rPr lang="fr-FR" dirty="0" smtClean="0"/>
              <a:t>Réunion lorsque la situation de l’élève l’exige </a:t>
            </a:r>
            <a:r>
              <a:rPr lang="fr-FR" dirty="0" smtClean="0"/>
              <a:t>(difficultés scolaires, </a:t>
            </a:r>
            <a:r>
              <a:rPr lang="fr-FR" dirty="0" smtClean="0"/>
              <a:t>assiduité ou comportement)</a:t>
            </a:r>
          </a:p>
          <a:p>
            <a:pPr algn="just"/>
            <a:r>
              <a:rPr lang="fr-FR" dirty="0" smtClean="0"/>
              <a:t>Avant toute démarche pour l’élaboration du dossier MDPH</a:t>
            </a:r>
          </a:p>
          <a:p>
            <a:pPr algn="just"/>
            <a:r>
              <a:rPr lang="fr-FR" dirty="0" smtClean="0"/>
              <a:t>Permet l’élaboration du projet pédagogique et éducatif : PPRE, PPS</a:t>
            </a:r>
          </a:p>
          <a:p>
            <a:pPr algn="just"/>
            <a:r>
              <a:rPr lang="fr-FR" dirty="0" smtClean="0"/>
              <a:t>Établissement du GEVA-</a:t>
            </a:r>
            <a:r>
              <a:rPr lang="fr-FR" dirty="0" err="1" smtClean="0"/>
              <a:t>Sco</a:t>
            </a:r>
            <a:r>
              <a:rPr lang="fr-FR" dirty="0" smtClean="0"/>
              <a:t> (recueil de données et d’observations de l’élève en situation scolaire tant du point de vue de ses activités d’apprentissage, de sa mobilité, de sa sécurité, des actes essentiels de la vie quotidienne, ou encore de ses activités relationnelles et de sa vie sociale</a:t>
            </a:r>
            <a:r>
              <a:rPr lang="fr-FR" dirty="0" smtClean="0"/>
              <a:t>)</a:t>
            </a:r>
            <a:endParaRPr lang="fr-FR"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Réunions </a:t>
            </a:r>
            <a:r>
              <a:rPr lang="fr-FR" dirty="0" smtClean="0"/>
              <a:t>scolaires :</a:t>
            </a:r>
            <a:r>
              <a:rPr lang="fr-FR" dirty="0" smtClean="0"/>
              <a:t/>
            </a:r>
            <a:br>
              <a:rPr lang="fr-FR" dirty="0" smtClean="0"/>
            </a:br>
            <a:r>
              <a:rPr lang="fr-FR" dirty="0" smtClean="0"/>
              <a:t>l’équipe de suivi de scolarisation (ESS)</a:t>
            </a:r>
            <a:endParaRPr lang="fr-FR" dirty="0"/>
          </a:p>
        </p:txBody>
      </p:sp>
      <p:sp>
        <p:nvSpPr>
          <p:cNvPr id="3" name="Espace réservé du contenu 2"/>
          <p:cNvSpPr>
            <a:spLocks noGrp="1"/>
          </p:cNvSpPr>
          <p:nvPr>
            <p:ph idx="1"/>
          </p:nvPr>
        </p:nvSpPr>
        <p:spPr>
          <a:xfrm>
            <a:off x="214282" y="1857364"/>
            <a:ext cx="8786874" cy="5000635"/>
          </a:xfrm>
        </p:spPr>
        <p:txBody>
          <a:bodyPr>
            <a:normAutofit/>
          </a:bodyPr>
          <a:lstStyle/>
          <a:p>
            <a:pPr algn="just"/>
            <a:r>
              <a:rPr lang="fr-FR" dirty="0" smtClean="0"/>
              <a:t>Présence de l’enseignant référent de la MDPH en plus (l’enfant est reconnu par la MDPH)</a:t>
            </a:r>
          </a:p>
          <a:p>
            <a:pPr algn="just"/>
            <a:endParaRPr lang="fr-FR" dirty="0" smtClean="0"/>
          </a:p>
          <a:p>
            <a:pPr algn="just"/>
            <a:r>
              <a:rPr lang="fr-FR" dirty="0" smtClean="0"/>
              <a:t>Fonction de veille sur le PPS afin de s'assurer que toutes les mesures qui y sont prévues sont effectivement réalisées</a:t>
            </a:r>
          </a:p>
          <a:p>
            <a:pPr algn="just"/>
            <a:r>
              <a:rPr lang="fr-FR" dirty="0" smtClean="0"/>
              <a:t>Réévaluation des besoins de l’enfant (mentionnés dans le PPS) : demande d’AVS (augmentation du temps de présence), demande d’outil informatique, aménagements pédagogiques supplémentaires</a:t>
            </a:r>
          </a:p>
          <a:p>
            <a:pPr algn="just"/>
            <a:r>
              <a:rPr lang="fr-FR" dirty="0" smtClean="0"/>
              <a:t>Orientation particulière de scolarisation (ULIS, maintien) ou de soins (différents établissements)</a:t>
            </a:r>
          </a:p>
          <a:p>
            <a:pPr lvl="1" algn="just"/>
            <a:endParaRPr lang="fr-FR"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smtClean="0"/>
              <a:t>Les différentes orientations scolaires</a:t>
            </a:r>
            <a:endParaRPr lang="fr-F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différentes orientations </a:t>
            </a:r>
            <a:r>
              <a:rPr lang="fr-FR" dirty="0" smtClean="0"/>
              <a:t>scolaires :</a:t>
            </a:r>
            <a:r>
              <a:rPr lang="fr-FR" dirty="0" smtClean="0"/>
              <a:t/>
            </a:r>
            <a:br>
              <a:rPr lang="fr-FR" dirty="0" smtClean="0"/>
            </a:br>
            <a:r>
              <a:rPr lang="fr-FR" dirty="0" smtClean="0"/>
              <a:t>classe ordinaire / AVS et AESH</a:t>
            </a:r>
            <a:endParaRPr lang="fr-FR" dirty="0"/>
          </a:p>
        </p:txBody>
      </p:sp>
      <p:sp>
        <p:nvSpPr>
          <p:cNvPr id="3" name="Espace réservé du contenu 2"/>
          <p:cNvSpPr>
            <a:spLocks noGrp="1"/>
          </p:cNvSpPr>
          <p:nvPr>
            <p:ph idx="1"/>
          </p:nvPr>
        </p:nvSpPr>
        <p:spPr>
          <a:xfrm>
            <a:off x="435895" y="1928802"/>
            <a:ext cx="8708105" cy="4929198"/>
          </a:xfrm>
        </p:spPr>
        <p:txBody>
          <a:bodyPr>
            <a:normAutofit lnSpcReduction="10000"/>
          </a:bodyPr>
          <a:lstStyle/>
          <a:p>
            <a:pPr algn="just"/>
            <a:r>
              <a:rPr lang="fr-FR" dirty="0" smtClean="0"/>
              <a:t>En classe ordinaire avec des aménagements pédagogiques et des adaptations :</a:t>
            </a:r>
          </a:p>
          <a:p>
            <a:pPr lvl="1" algn="just"/>
            <a:r>
              <a:rPr lang="fr-FR" dirty="0" smtClean="0"/>
              <a:t>Outil informatique</a:t>
            </a:r>
          </a:p>
          <a:p>
            <a:pPr lvl="1" algn="just"/>
            <a:r>
              <a:rPr lang="fr-FR" dirty="0" smtClean="0"/>
              <a:t>Cours photocopiés / cours sur clé USB : diminuer la quantité d’écrit,  limiter la double-tâche</a:t>
            </a:r>
          </a:p>
          <a:p>
            <a:pPr lvl="1" algn="just"/>
            <a:r>
              <a:rPr lang="fr-FR" dirty="0" smtClean="0"/>
              <a:t>Proposer des codes couleur en géométrie, faciliter le repérage</a:t>
            </a:r>
          </a:p>
          <a:p>
            <a:pPr lvl="1" algn="just"/>
            <a:r>
              <a:rPr lang="fr-FR" dirty="0" smtClean="0"/>
              <a:t>Temps supplémentaire pour les contrôles ou moins d’exercices dans le même temps que les autres </a:t>
            </a:r>
            <a:r>
              <a:rPr lang="fr-FR" dirty="0" smtClean="0"/>
              <a:t>enfants</a:t>
            </a:r>
          </a:p>
          <a:p>
            <a:pPr lvl="1" algn="just"/>
            <a:endParaRPr lang="fr-FR" dirty="0" smtClean="0"/>
          </a:p>
          <a:p>
            <a:pPr algn="just"/>
            <a:r>
              <a:rPr lang="fr-FR" dirty="0" smtClean="0"/>
              <a:t>AVS (Auxiliaire de Vie Scolaire) </a:t>
            </a:r>
            <a:r>
              <a:rPr lang="fr-FR" dirty="0" smtClean="0"/>
              <a:t>/ AESH </a:t>
            </a:r>
            <a:r>
              <a:rPr lang="fr-FR" dirty="0" smtClean="0"/>
              <a:t>(Accompagnant des Elèves en Situation de Handicap):</a:t>
            </a:r>
          </a:p>
          <a:p>
            <a:pPr lvl="1" algn="just"/>
            <a:r>
              <a:rPr lang="fr-FR" dirty="0" smtClean="0"/>
              <a:t>Temps de présence alloué par la MDPH en fonction des besoins de l’enfant</a:t>
            </a:r>
          </a:p>
          <a:p>
            <a:pPr lvl="1" algn="just"/>
            <a:r>
              <a:rPr lang="fr-FR" dirty="0" smtClean="0"/>
              <a:t>De la maternelle au lycée (rare)</a:t>
            </a:r>
          </a:p>
          <a:p>
            <a:pPr lvl="1" algn="just"/>
            <a:r>
              <a:rPr lang="fr-FR" dirty="0" smtClean="0"/>
              <a:t>Pour tous types de handicaps</a:t>
            </a:r>
          </a:p>
          <a:p>
            <a:pPr lvl="1" algn="just"/>
            <a:r>
              <a:rPr lang="fr-FR" dirty="0" smtClean="0"/>
              <a:t>Accompagnent les enfants dans les besoins de vie quotidienne comme dans les apprentissages</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Les différentes orientations </a:t>
            </a:r>
            <a:r>
              <a:rPr lang="fr-FR" dirty="0" smtClean="0"/>
              <a:t>scolaires :</a:t>
            </a:r>
            <a:r>
              <a:rPr lang="fr-FR" dirty="0" smtClean="0"/>
              <a:t/>
            </a:r>
            <a:br>
              <a:rPr lang="fr-FR" dirty="0" smtClean="0"/>
            </a:br>
            <a:r>
              <a:rPr lang="fr-FR" dirty="0" smtClean="0"/>
              <a:t>Ulis - Unités </a:t>
            </a:r>
            <a:r>
              <a:rPr lang="fr-FR" dirty="0"/>
              <a:t>Localisées pour l’Inclusion </a:t>
            </a:r>
            <a:r>
              <a:rPr lang="fr-FR" dirty="0" smtClean="0"/>
              <a:t>Scolaire</a:t>
            </a:r>
            <a:endParaRPr lang="fr-FR" dirty="0"/>
          </a:p>
        </p:txBody>
      </p:sp>
      <p:sp>
        <p:nvSpPr>
          <p:cNvPr id="3" name="Espace réservé du contenu 2"/>
          <p:cNvSpPr>
            <a:spLocks noGrp="1"/>
          </p:cNvSpPr>
          <p:nvPr>
            <p:ph idx="1"/>
          </p:nvPr>
        </p:nvSpPr>
        <p:spPr>
          <a:xfrm>
            <a:off x="357159" y="1928803"/>
            <a:ext cx="8429684" cy="4929198"/>
          </a:xfrm>
        </p:spPr>
        <p:txBody>
          <a:bodyPr>
            <a:normAutofit fontScale="92500" lnSpcReduction="20000"/>
          </a:bodyPr>
          <a:lstStyle/>
          <a:p>
            <a:pPr algn="just"/>
            <a:r>
              <a:rPr lang="fr-FR" dirty="0" smtClean="0"/>
              <a:t>Petit </a:t>
            </a:r>
            <a:r>
              <a:rPr lang="fr-FR" dirty="0" smtClean="0"/>
              <a:t>groupe classe avec des troubles « identiques » </a:t>
            </a:r>
            <a:endParaRPr lang="fr-FR" dirty="0" smtClean="0"/>
          </a:p>
          <a:p>
            <a:pPr lvl="1" algn="just"/>
            <a:r>
              <a:rPr lang="fr-FR" dirty="0" smtClean="0"/>
              <a:t>Troubles </a:t>
            </a:r>
            <a:r>
              <a:rPr lang="fr-FR" dirty="0" smtClean="0"/>
              <a:t>des fonctions cognitives ou mentales </a:t>
            </a:r>
            <a:r>
              <a:rPr lang="fr-FR" dirty="0" smtClean="0"/>
              <a:t>TFC</a:t>
            </a:r>
          </a:p>
          <a:p>
            <a:pPr lvl="1" algn="just"/>
            <a:r>
              <a:rPr lang="fr-FR" dirty="0"/>
              <a:t>T</a:t>
            </a:r>
            <a:r>
              <a:rPr lang="fr-FR" dirty="0" smtClean="0"/>
              <a:t>roubles du neurodéveloppement </a:t>
            </a:r>
            <a:r>
              <a:rPr lang="fr-FR" dirty="0" smtClean="0"/>
              <a:t>(dont </a:t>
            </a:r>
            <a:r>
              <a:rPr lang="fr-FR" dirty="0" smtClean="0"/>
              <a:t>autisme)</a:t>
            </a:r>
          </a:p>
          <a:p>
            <a:pPr lvl="1" algn="just"/>
            <a:r>
              <a:rPr lang="fr-FR" dirty="0"/>
              <a:t>T</a:t>
            </a:r>
            <a:r>
              <a:rPr lang="fr-FR" dirty="0" smtClean="0"/>
              <a:t>roubles </a:t>
            </a:r>
            <a:r>
              <a:rPr lang="fr-FR" dirty="0" smtClean="0"/>
              <a:t>des fonctions motrices </a:t>
            </a:r>
            <a:r>
              <a:rPr lang="fr-FR" dirty="0" smtClean="0"/>
              <a:t>TFM</a:t>
            </a:r>
          </a:p>
          <a:p>
            <a:pPr lvl="1" algn="just"/>
            <a:r>
              <a:rPr lang="fr-FR" dirty="0"/>
              <a:t>T</a:t>
            </a:r>
            <a:r>
              <a:rPr lang="fr-FR" dirty="0" smtClean="0"/>
              <a:t>roubles </a:t>
            </a:r>
            <a:r>
              <a:rPr lang="fr-FR" dirty="0" smtClean="0"/>
              <a:t>de la fonction auditive </a:t>
            </a:r>
            <a:r>
              <a:rPr lang="fr-FR" dirty="0" smtClean="0"/>
              <a:t>TFA et/ou troubles </a:t>
            </a:r>
            <a:r>
              <a:rPr lang="fr-FR" dirty="0" smtClean="0"/>
              <a:t>de la fonction visuelle </a:t>
            </a:r>
            <a:r>
              <a:rPr lang="fr-FR" dirty="0" smtClean="0"/>
              <a:t>TFV</a:t>
            </a:r>
          </a:p>
          <a:p>
            <a:pPr lvl="1" algn="just"/>
            <a:r>
              <a:rPr lang="fr-FR" dirty="0"/>
              <a:t>T</a:t>
            </a:r>
            <a:r>
              <a:rPr lang="fr-FR" dirty="0" smtClean="0"/>
              <a:t>roubles </a:t>
            </a:r>
            <a:r>
              <a:rPr lang="fr-FR" dirty="0" smtClean="0"/>
              <a:t>multiples associées (pluri-handicap ou maladies invalidantes</a:t>
            </a:r>
            <a:r>
              <a:rPr lang="fr-FR" dirty="0" smtClean="0"/>
              <a:t>).</a:t>
            </a:r>
          </a:p>
          <a:p>
            <a:pPr marL="324000" lvl="1" indent="0" algn="just">
              <a:buNone/>
            </a:pPr>
            <a:endParaRPr lang="fr-FR" dirty="0" smtClean="0"/>
          </a:p>
          <a:p>
            <a:pPr algn="just"/>
            <a:r>
              <a:rPr lang="fr-FR" altLang="ja-JP" dirty="0" smtClean="0">
                <a:ea typeface="ＭＳ Ｐゴシック" pitchFamily="34" charset="-128"/>
              </a:rPr>
              <a:t>Les élèves orientés en ULIS sont ceux qui, en plus des aménagements </a:t>
            </a:r>
            <a:r>
              <a:rPr lang="fr-FR" altLang="ja-JP" dirty="0" smtClean="0">
                <a:ea typeface="ＭＳ Ｐゴシック" pitchFamily="34" charset="-128"/>
              </a:rPr>
              <a:t>pédagogiques </a:t>
            </a:r>
            <a:r>
              <a:rPr lang="fr-FR" altLang="ja-JP" dirty="0" smtClean="0">
                <a:ea typeface="ＭＳ Ｐゴシック" pitchFamily="34" charset="-128"/>
              </a:rPr>
              <a:t>et des mesures de compensation mis en œuvre par les équipes éducatives, nécessitent un enseignement adapté dans le cadre de regroupements et dont le handicap ne permet pas d'envisager une scolarisation individuelle continue dans une classe ordinaire. </a:t>
            </a:r>
            <a:endParaRPr lang="fr-FR" altLang="ja-JP" dirty="0" smtClean="0">
              <a:ea typeface="ＭＳ Ｐゴシック" pitchFamily="34" charset="-128"/>
            </a:endParaRPr>
          </a:p>
          <a:p>
            <a:pPr algn="just"/>
            <a:endParaRPr lang="fr-FR" altLang="ja-JP" dirty="0" smtClean="0">
              <a:ea typeface="ＭＳ Ｐゴシック" pitchFamily="34" charset="-128"/>
            </a:endParaRPr>
          </a:p>
          <a:p>
            <a:pPr algn="just"/>
            <a:r>
              <a:rPr lang="fr-FR" altLang="ja-JP" dirty="0" smtClean="0">
                <a:ea typeface="ＭＳ Ｐゴシック" pitchFamily="34" charset="-128"/>
              </a:rPr>
              <a:t>Inclusions : </a:t>
            </a:r>
            <a:r>
              <a:rPr lang="fr-FR" altLang="ja-JP" dirty="0" smtClean="0">
                <a:ea typeface="ＭＳ Ｐゴシック" pitchFamily="34" charset="-128"/>
              </a:rPr>
              <a:t>chaque élève scolarisé en ULIS bénéficie, selon ses possibilités, de temps de scolarisation dans une classe de l'établissement scolaire où il peut effectuer des apprentissages scolaires à un rythme proche de celui des autres élèves.</a:t>
            </a:r>
            <a:endParaRPr lang="fr-FR" dirty="0" smtClean="0">
              <a:ea typeface="ＭＳ Ｐゴシック" pitchFamily="34" charset="-128"/>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Les différentes orientations </a:t>
            </a:r>
            <a:r>
              <a:rPr lang="fr-FR" dirty="0" smtClean="0"/>
              <a:t>scolaires :</a:t>
            </a:r>
            <a:r>
              <a:rPr lang="fr-FR" dirty="0" smtClean="0"/>
              <a:t/>
            </a:r>
            <a:br>
              <a:rPr lang="fr-FR" dirty="0" smtClean="0"/>
            </a:br>
            <a:r>
              <a:rPr lang="fr-FR" dirty="0" err="1" smtClean="0"/>
              <a:t>egpa</a:t>
            </a:r>
            <a:r>
              <a:rPr lang="fr-FR" dirty="0" smtClean="0"/>
              <a:t> - </a:t>
            </a:r>
            <a:r>
              <a:rPr lang="fr-FR" dirty="0" smtClean="0">
                <a:ea typeface="ＭＳ Ｐゴシック" pitchFamily="34" charset="-128"/>
              </a:rPr>
              <a:t>Enseignement  </a:t>
            </a:r>
            <a:r>
              <a:rPr lang="fr-FR" dirty="0">
                <a:ea typeface="ＭＳ Ｐゴシック" pitchFamily="34" charset="-128"/>
              </a:rPr>
              <a:t>Général et Professionnel </a:t>
            </a:r>
            <a:r>
              <a:rPr lang="fr-FR" dirty="0" smtClean="0">
                <a:ea typeface="ＭＳ Ｐゴシック" pitchFamily="34" charset="-128"/>
              </a:rPr>
              <a:t>Adapté</a:t>
            </a:r>
            <a:endParaRPr lang="fr-FR" dirty="0"/>
          </a:p>
        </p:txBody>
      </p:sp>
      <p:sp>
        <p:nvSpPr>
          <p:cNvPr id="3" name="Espace réservé du contenu 2"/>
          <p:cNvSpPr>
            <a:spLocks noGrp="1"/>
          </p:cNvSpPr>
          <p:nvPr>
            <p:ph idx="1"/>
          </p:nvPr>
        </p:nvSpPr>
        <p:spPr>
          <a:xfrm>
            <a:off x="435895" y="1928803"/>
            <a:ext cx="8272211" cy="4596541"/>
          </a:xfrm>
        </p:spPr>
        <p:txBody>
          <a:bodyPr>
            <a:normAutofit/>
          </a:bodyPr>
          <a:lstStyle/>
          <a:p>
            <a:pPr algn="just"/>
            <a:r>
              <a:rPr lang="fr-FR" dirty="0" smtClean="0">
                <a:ea typeface="ＭＳ Ｐゴシック" pitchFamily="34" charset="-128"/>
              </a:rPr>
              <a:t>SEGPA </a:t>
            </a:r>
            <a:r>
              <a:rPr lang="fr-FR" dirty="0" smtClean="0">
                <a:ea typeface="ＭＳ Ｐゴシック" pitchFamily="34" charset="-128"/>
              </a:rPr>
              <a:t>(</a:t>
            </a:r>
            <a:r>
              <a:rPr lang="fr-FR" altLang="ja-JP" dirty="0" smtClean="0">
                <a:ea typeface="ＭＳ Ｐゴシック" pitchFamily="34" charset="-128"/>
              </a:rPr>
              <a:t>Section d’Enseignement Général et Préprofessionnel Adapté) </a:t>
            </a:r>
          </a:p>
          <a:p>
            <a:pPr lvl="1" algn="just"/>
            <a:r>
              <a:rPr lang="fr-FR" altLang="ja-JP" dirty="0" smtClean="0">
                <a:ea typeface="ＭＳ Ｐゴシック" pitchFamily="34" charset="-128"/>
              </a:rPr>
              <a:t>Au sein des collèges</a:t>
            </a:r>
          </a:p>
          <a:p>
            <a:pPr lvl="1" algn="just"/>
            <a:r>
              <a:rPr lang="fr-FR" altLang="ja-JP" dirty="0" smtClean="0">
                <a:ea typeface="ＭＳ Ｐゴシック" pitchFamily="34" charset="-128"/>
              </a:rPr>
              <a:t>Pour les élèves présentant des difficultés scolaires graves et persistantes auxquelles n'ont pu remédier les actions de prévention, d'aide et de soutien</a:t>
            </a:r>
            <a:r>
              <a:rPr lang="fr-FR" altLang="ja-JP" dirty="0" smtClean="0">
                <a:ea typeface="ＭＳ Ｐゴシック" pitchFamily="34" charset="-128"/>
              </a:rPr>
              <a:t>.</a:t>
            </a:r>
          </a:p>
          <a:p>
            <a:pPr marL="324000" lvl="1" indent="0" algn="just">
              <a:buNone/>
            </a:pPr>
            <a:endParaRPr lang="fr-FR" altLang="ja-JP" dirty="0" smtClean="0">
              <a:ea typeface="ＭＳ Ｐゴシック" pitchFamily="34" charset="-128"/>
            </a:endParaRPr>
          </a:p>
          <a:p>
            <a:pPr marL="306000" lvl="1" algn="just"/>
            <a:r>
              <a:rPr lang="fr-FR" sz="1800" dirty="0" smtClean="0">
                <a:ea typeface="ＭＳ Ｐゴシック" pitchFamily="34" charset="-128"/>
              </a:rPr>
              <a:t>EREA (Etablissement Régional d’Enseignement Adapté):</a:t>
            </a:r>
          </a:p>
          <a:p>
            <a:pPr marL="576000" lvl="2" algn="just"/>
            <a:r>
              <a:rPr lang="fr-FR" altLang="ja-JP" sz="1600" dirty="0" smtClean="0">
                <a:ea typeface="ＭＳ Ｐゴシック" pitchFamily="34" charset="-128"/>
              </a:rPr>
              <a:t>Etablissements publics locaux d'enseignement dont la mission est de prendre en charge des adolescents en grande difficulté scolaire et sociale, ou présentant un handicap.</a:t>
            </a:r>
          </a:p>
          <a:p>
            <a:pPr marL="576000" lvl="2" algn="just"/>
            <a:r>
              <a:rPr lang="fr-FR" altLang="ja-JP" sz="1600" dirty="0" smtClean="0">
                <a:ea typeface="ＭＳ Ｐゴシック" pitchFamily="34" charset="-128"/>
              </a:rPr>
              <a:t>Projet d’orientation et de formation, projet d’insertion professionnelle et sociale en fonction des aspirations et capacités de l’adolescent</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smtClean="0"/>
              <a:t>Les différents établissements de soins</a:t>
            </a:r>
            <a:endParaRPr lang="fr-F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CRTLA - Centre </a:t>
            </a:r>
            <a:r>
              <a:rPr lang="fr-FR" dirty="0"/>
              <a:t>de Référence des Troubles du Langage et des </a:t>
            </a:r>
            <a:r>
              <a:rPr lang="fr-FR" dirty="0" smtClean="0"/>
              <a:t>Apprentissages</a:t>
            </a:r>
            <a:endParaRPr lang="fr-FR" dirty="0"/>
          </a:p>
        </p:txBody>
      </p:sp>
      <p:sp>
        <p:nvSpPr>
          <p:cNvPr id="3" name="Espace réservé du contenu 2"/>
          <p:cNvSpPr>
            <a:spLocks noGrp="1"/>
          </p:cNvSpPr>
          <p:nvPr>
            <p:ph idx="1"/>
          </p:nvPr>
        </p:nvSpPr>
        <p:spPr>
          <a:xfrm>
            <a:off x="285720" y="1928802"/>
            <a:ext cx="8643997" cy="4929197"/>
          </a:xfrm>
        </p:spPr>
        <p:txBody>
          <a:bodyPr>
            <a:normAutofit/>
          </a:bodyPr>
          <a:lstStyle/>
          <a:p>
            <a:pPr algn="just"/>
            <a:r>
              <a:rPr lang="fr-FR" dirty="0" smtClean="0"/>
              <a:t>Dans </a:t>
            </a:r>
            <a:r>
              <a:rPr lang="fr-FR" dirty="0" smtClean="0"/>
              <a:t>chaque « ancienne »  région (pour les HDF: un à Lille et un à Amiens)</a:t>
            </a:r>
          </a:p>
          <a:p>
            <a:pPr algn="just"/>
            <a:r>
              <a:rPr lang="fr-FR" dirty="0" smtClean="0"/>
              <a:t>Lieu de diagnostic des troubles des apprentissages pour les enfants d’âge scolaire (jusque 18 ans)</a:t>
            </a:r>
          </a:p>
          <a:p>
            <a:pPr algn="just"/>
            <a:r>
              <a:rPr lang="fr-FR" dirty="0" smtClean="0"/>
              <a:t>Réalisation </a:t>
            </a:r>
            <a:r>
              <a:rPr lang="fr-FR" dirty="0" smtClean="0"/>
              <a:t>de </a:t>
            </a:r>
            <a:r>
              <a:rPr lang="fr-FR" dirty="0" smtClean="0"/>
              <a:t>bilans permettant de préciser le caractère spécifique du trouble et sa sévérité, d’éliminer ou de préciser un éventuel trouble associé et d’indiquer les modalités de prise en charge</a:t>
            </a:r>
          </a:p>
          <a:p>
            <a:pPr algn="just"/>
            <a:r>
              <a:rPr lang="fr-FR" dirty="0" smtClean="0"/>
              <a:t>L’équipe pluridisciplinaire </a:t>
            </a:r>
            <a:r>
              <a:rPr lang="fr-FR" dirty="0" smtClean="0"/>
              <a:t>peut être composée </a:t>
            </a:r>
            <a:r>
              <a:rPr lang="fr-FR" dirty="0" smtClean="0"/>
              <a:t>:</a:t>
            </a:r>
          </a:p>
          <a:p>
            <a:pPr lvl="1" algn="just"/>
            <a:r>
              <a:rPr lang="fr-FR" dirty="0" smtClean="0"/>
              <a:t>D’un médecin neuropédiatre</a:t>
            </a:r>
          </a:p>
          <a:p>
            <a:pPr lvl="1" algn="just"/>
            <a:r>
              <a:rPr lang="fr-FR" dirty="0" smtClean="0"/>
              <a:t>D’un orthophoniste</a:t>
            </a:r>
          </a:p>
          <a:p>
            <a:pPr lvl="1" algn="just"/>
            <a:r>
              <a:rPr lang="fr-FR" dirty="0" smtClean="0"/>
              <a:t>De psychologues/neuropsychologues</a:t>
            </a:r>
          </a:p>
          <a:p>
            <a:pPr lvl="1" algn="just"/>
            <a:r>
              <a:rPr lang="fr-FR" dirty="0" smtClean="0"/>
              <a:t>D’u</a:t>
            </a:r>
            <a:r>
              <a:rPr lang="fr-FR" dirty="0"/>
              <a:t>n </a:t>
            </a:r>
            <a:r>
              <a:rPr lang="fr-FR" dirty="0" smtClean="0"/>
              <a:t>ergothérapeute et/ou </a:t>
            </a:r>
            <a:r>
              <a:rPr lang="fr-FR" dirty="0"/>
              <a:t>un </a:t>
            </a:r>
            <a:r>
              <a:rPr lang="fr-FR" dirty="0" smtClean="0"/>
              <a:t>psychomotricien</a:t>
            </a:r>
            <a:endParaRPr lang="fr-FR" dirty="0" smtClean="0"/>
          </a:p>
          <a:p>
            <a:pPr lvl="1" algn="just"/>
            <a:r>
              <a:rPr lang="fr-FR" dirty="0" smtClean="0"/>
              <a:t>D’un </a:t>
            </a:r>
            <a:r>
              <a:rPr lang="fr-FR" dirty="0" smtClean="0"/>
              <a:t>enseignant spécialisé qui aide à l'évaluation et accompagne la mise en place de la prise en charge proposée dans l'école de l'enfant</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graphicFrame>
        <p:nvGraphicFramePr>
          <p:cNvPr id="4" name="Espace réservé du contenu 4">
            <a:extLst>
              <a:ext uri="{FF2B5EF4-FFF2-40B4-BE49-F238E27FC236}">
                <a16:creationId xmlns:a16="http://schemas.microsoft.com/office/drawing/2014/main" xmlns="" id="{8827EA52-7B41-4191-BD91-1733797C02B5}"/>
              </a:ext>
            </a:extLst>
          </p:cNvPr>
          <p:cNvGraphicFramePr>
            <a:graphicFrameLocks/>
          </p:cNvGraphicFramePr>
          <p:nvPr>
            <p:extLst>
              <p:ext uri="{D42A27DB-BD31-4B8C-83A1-F6EECF244321}">
                <p14:modId xmlns:p14="http://schemas.microsoft.com/office/powerpoint/2010/main" val="2585566038"/>
              </p:ext>
            </p:extLst>
          </p:nvPr>
        </p:nvGraphicFramePr>
        <p:xfrm>
          <a:off x="1171736" y="2636912"/>
          <a:ext cx="6800528" cy="311998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2922658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err="1" smtClean="0"/>
              <a:t>Camsp</a:t>
            </a:r>
            <a:r>
              <a:rPr lang="fr-FR" dirty="0" smtClean="0"/>
              <a:t> : Centre </a:t>
            </a:r>
            <a:r>
              <a:rPr lang="fr-FR" dirty="0"/>
              <a:t>d’Action Médico-Sociale </a:t>
            </a:r>
            <a:r>
              <a:rPr lang="fr-FR" dirty="0" smtClean="0"/>
              <a:t>Précoce</a:t>
            </a:r>
            <a:endParaRPr lang="fr-FR" dirty="0"/>
          </a:p>
        </p:txBody>
      </p:sp>
      <p:sp>
        <p:nvSpPr>
          <p:cNvPr id="3" name="Espace réservé du contenu 2"/>
          <p:cNvSpPr>
            <a:spLocks noGrp="1"/>
          </p:cNvSpPr>
          <p:nvPr>
            <p:ph idx="1"/>
          </p:nvPr>
        </p:nvSpPr>
        <p:spPr>
          <a:xfrm>
            <a:off x="214282" y="1857365"/>
            <a:ext cx="8786874" cy="4786346"/>
          </a:xfrm>
        </p:spPr>
        <p:txBody>
          <a:bodyPr>
            <a:normAutofit/>
          </a:bodyPr>
          <a:lstStyle/>
          <a:p>
            <a:pPr algn="just"/>
            <a:r>
              <a:rPr lang="fr-FR" dirty="0" smtClean="0"/>
              <a:t>Pour </a:t>
            </a:r>
            <a:r>
              <a:rPr lang="fr-FR" dirty="0" smtClean="0"/>
              <a:t>les enfants de 0 à 6 ans</a:t>
            </a:r>
          </a:p>
          <a:p>
            <a:pPr algn="just"/>
            <a:r>
              <a:rPr lang="fr-FR" dirty="0" smtClean="0"/>
              <a:t>Le CAMSP </a:t>
            </a:r>
            <a:r>
              <a:rPr lang="fr-FR" dirty="0" smtClean="0"/>
              <a:t>assure :</a:t>
            </a:r>
            <a:endParaRPr lang="fr-FR" dirty="0" smtClean="0"/>
          </a:p>
          <a:p>
            <a:pPr lvl="1" algn="just" fontAlgn="base"/>
            <a:r>
              <a:rPr lang="fr-FR" dirty="0" smtClean="0"/>
              <a:t>Le dépistage des déficits ou handicaps et la prévention de leur aggravation</a:t>
            </a:r>
          </a:p>
          <a:p>
            <a:pPr lvl="1" algn="just" fontAlgn="base"/>
            <a:r>
              <a:rPr lang="fr-FR" dirty="0" smtClean="0"/>
              <a:t>Les soins et la rééducation permettant le maintien de l’enfant dans un milieu de vie ordinaire (autant que possible)</a:t>
            </a:r>
          </a:p>
          <a:p>
            <a:pPr lvl="1" algn="just" fontAlgn="base"/>
            <a:r>
              <a:rPr lang="fr-FR" dirty="0" smtClean="0"/>
              <a:t>L’accompagnement des familles dès la période de doute</a:t>
            </a:r>
          </a:p>
          <a:p>
            <a:pPr lvl="1" algn="just" fontAlgn="base"/>
            <a:r>
              <a:rPr lang="fr-FR" dirty="0" smtClean="0"/>
              <a:t>L’aide à l’intégration dans les structures d’accueil de la petite enfance (crèche, halte-garderie, école maternelle)</a:t>
            </a:r>
          </a:p>
          <a:p>
            <a:pPr lvl="1" algn="just" fontAlgn="base"/>
            <a:r>
              <a:rPr lang="fr-FR" dirty="0" smtClean="0"/>
              <a:t>Le lien avec les structures hospitalières et « de ville »</a:t>
            </a:r>
          </a:p>
          <a:p>
            <a:pPr algn="just"/>
            <a:r>
              <a:rPr lang="fr-FR" dirty="0" smtClean="0"/>
              <a:t>Équipe pluridisciplinaire autour de médecins spécialistes (neuropédiatre, pédopsychiatre, MPR)</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Pco : Plateforme </a:t>
            </a:r>
            <a:r>
              <a:rPr lang="fr-FR" dirty="0"/>
              <a:t>d’Orientation et de </a:t>
            </a:r>
            <a:r>
              <a:rPr lang="fr-FR" dirty="0" smtClean="0"/>
              <a:t>Coordination</a:t>
            </a:r>
            <a:endParaRPr lang="fr-FR" dirty="0"/>
          </a:p>
        </p:txBody>
      </p:sp>
      <p:sp>
        <p:nvSpPr>
          <p:cNvPr id="3" name="Espace réservé du contenu 2"/>
          <p:cNvSpPr>
            <a:spLocks noGrp="1"/>
          </p:cNvSpPr>
          <p:nvPr>
            <p:ph idx="1"/>
          </p:nvPr>
        </p:nvSpPr>
        <p:spPr>
          <a:xfrm>
            <a:off x="435895" y="2180497"/>
            <a:ext cx="8272211" cy="4391775"/>
          </a:xfrm>
        </p:spPr>
        <p:txBody>
          <a:bodyPr/>
          <a:lstStyle/>
          <a:p>
            <a:r>
              <a:rPr lang="fr-FR" dirty="0" smtClean="0"/>
              <a:t>Pour </a:t>
            </a:r>
            <a:r>
              <a:rPr lang="fr-FR" dirty="0" smtClean="0"/>
              <a:t>les enfants de moins de 7 ans</a:t>
            </a:r>
          </a:p>
          <a:p>
            <a:pPr algn="just"/>
            <a:r>
              <a:rPr lang="fr-FR" dirty="0" smtClean="0"/>
              <a:t>Coordonner le parcours diagnostic et les interventions précoces dans l’attente du diagnostic des enfants de moins de 7 ans pour lesquels un trouble du </a:t>
            </a:r>
            <a:r>
              <a:rPr lang="fr-FR" dirty="0" err="1" smtClean="0"/>
              <a:t>neuro-développement</a:t>
            </a:r>
            <a:r>
              <a:rPr lang="fr-FR" dirty="0" smtClean="0"/>
              <a:t> (TND) est évoqué par le médecin </a:t>
            </a:r>
            <a:r>
              <a:rPr lang="fr-FR" dirty="0" err="1" smtClean="0"/>
              <a:t>adresseur</a:t>
            </a:r>
            <a:r>
              <a:rPr lang="fr-FR" dirty="0" smtClean="0"/>
              <a:t> (médecin traitant, médecin scolaire, médecin PMI, pédiatre)</a:t>
            </a:r>
          </a:p>
          <a:p>
            <a:pPr algn="just"/>
            <a:r>
              <a:rPr lang="fr-FR" dirty="0" smtClean="0"/>
              <a:t>Proposer aux familles un parcours de soins sécurisé et fluide grâce à l’intervention coordonnée de professionnels libéraux (ergothérapeute, psychologue, psychomotricien) tout en leur garantissant sa prise en charge.</a:t>
            </a:r>
          </a:p>
          <a:p>
            <a:pPr algn="just"/>
            <a:r>
              <a:rPr lang="fr-FR" dirty="0" smtClean="0"/>
              <a:t>Mettre en place un parcours coordonné de bilan et d’interventions précoces, notamment via le conventionnement de professionnels libéraux</a:t>
            </a:r>
          </a:p>
          <a:p>
            <a:pPr algn="just"/>
            <a:r>
              <a:rPr lang="fr-FR" dirty="0" smtClean="0"/>
              <a:t>Durée d’un an (renouvelable 6 mois) en amont de la constitution du dossier MDPH</a:t>
            </a:r>
          </a:p>
          <a:p>
            <a:pPr algn="just"/>
            <a:endParaRPr lang="fr-FR"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err="1" smtClean="0"/>
              <a:t>Cmp</a:t>
            </a:r>
            <a:r>
              <a:rPr lang="fr-FR" dirty="0" smtClean="0"/>
              <a:t> : Centre Médico-Psychologique </a:t>
            </a:r>
            <a:endParaRPr lang="fr-FR" dirty="0"/>
          </a:p>
        </p:txBody>
      </p:sp>
      <p:sp>
        <p:nvSpPr>
          <p:cNvPr id="3" name="Espace réservé du contenu 2"/>
          <p:cNvSpPr>
            <a:spLocks noGrp="1"/>
          </p:cNvSpPr>
          <p:nvPr>
            <p:ph idx="1"/>
          </p:nvPr>
        </p:nvSpPr>
        <p:spPr>
          <a:xfrm>
            <a:off x="214282" y="1928803"/>
            <a:ext cx="8715435" cy="4714908"/>
          </a:xfrm>
        </p:spPr>
        <p:txBody>
          <a:bodyPr>
            <a:normAutofit/>
          </a:bodyPr>
          <a:lstStyle/>
          <a:p>
            <a:pPr algn="just"/>
            <a:endParaRPr lang="fr-FR" dirty="0" smtClean="0"/>
          </a:p>
          <a:p>
            <a:pPr algn="just"/>
            <a:r>
              <a:rPr lang="fr-FR" dirty="0" smtClean="0"/>
              <a:t>Structure </a:t>
            </a:r>
            <a:r>
              <a:rPr lang="fr-FR" dirty="0" smtClean="0"/>
              <a:t>de soins pivot des secteurs de psychiatrie</a:t>
            </a:r>
          </a:p>
          <a:p>
            <a:pPr algn="just"/>
            <a:r>
              <a:rPr lang="fr-FR" dirty="0" smtClean="0"/>
              <a:t>Accueille les enfants, adolescents et adultes</a:t>
            </a:r>
          </a:p>
          <a:p>
            <a:pPr algn="just"/>
            <a:r>
              <a:rPr lang="fr-FR" dirty="0" smtClean="0"/>
              <a:t>Consultations médico-psychologiques et sociale pour toute personne en souffrance psychique</a:t>
            </a:r>
          </a:p>
          <a:p>
            <a:pPr algn="just"/>
            <a:r>
              <a:rPr lang="fr-FR" dirty="0" smtClean="0"/>
              <a:t>Propose une orientation éventuelle vers des structures adaptées</a:t>
            </a:r>
          </a:p>
          <a:p>
            <a:pPr lvl="1" algn="just"/>
            <a:r>
              <a:rPr lang="fr-FR" dirty="0" smtClean="0"/>
              <a:t>CATTP (Centre d’Accueil Thérapeutique à Temps Partiel)</a:t>
            </a:r>
          </a:p>
          <a:p>
            <a:pPr lvl="1" algn="just"/>
            <a:r>
              <a:rPr lang="fr-FR" dirty="0" smtClean="0"/>
              <a:t>Hôpital de jour</a:t>
            </a:r>
          </a:p>
          <a:p>
            <a:pPr lvl="1" algn="just"/>
            <a:r>
              <a:rPr lang="fr-FR" dirty="0" smtClean="0"/>
              <a:t>Unité d’hospitalisation psychiatrique</a:t>
            </a:r>
          </a:p>
          <a:p>
            <a:pPr lvl="1" algn="just"/>
            <a:r>
              <a:rPr lang="fr-FR" dirty="0" smtClean="0"/>
              <a:t>Foyers…</a:t>
            </a:r>
          </a:p>
          <a:p>
            <a:pPr lvl="1" algn="just"/>
            <a:endParaRPr lang="fr-FR" dirty="0" smtClean="0"/>
          </a:p>
          <a:p>
            <a:pPr algn="just"/>
            <a:r>
              <a:rPr lang="fr-FR" dirty="0" smtClean="0"/>
              <a:t>Équipe pluridisciplinaire autour de médecins pédopsychiatres et psychologues</a:t>
            </a:r>
          </a:p>
          <a:p>
            <a:pPr algn="just"/>
            <a:endParaRPr lang="fr-FR"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err="1" smtClean="0"/>
              <a:t>Cmpp</a:t>
            </a:r>
            <a:r>
              <a:rPr lang="fr-FR" dirty="0" smtClean="0"/>
              <a:t> : Centre Médico-Psycho-Pédagogique</a:t>
            </a:r>
            <a:endParaRPr lang="fr-FR" dirty="0"/>
          </a:p>
        </p:txBody>
      </p:sp>
      <p:sp>
        <p:nvSpPr>
          <p:cNvPr id="3" name="Espace réservé du contenu 2"/>
          <p:cNvSpPr>
            <a:spLocks noGrp="1"/>
          </p:cNvSpPr>
          <p:nvPr>
            <p:ph idx="1"/>
          </p:nvPr>
        </p:nvSpPr>
        <p:spPr>
          <a:xfrm>
            <a:off x="435895" y="2180497"/>
            <a:ext cx="8272211" cy="4344847"/>
          </a:xfrm>
        </p:spPr>
        <p:txBody>
          <a:bodyPr>
            <a:normAutofit/>
          </a:bodyPr>
          <a:lstStyle/>
          <a:p>
            <a:pPr marL="306000" lvl="3" indent="-306000" algn="just"/>
            <a:r>
              <a:rPr lang="fr-FR" sz="1800" dirty="0" smtClean="0">
                <a:ea typeface="ＭＳ Ｐゴシック" pitchFamily="34" charset="-128"/>
              </a:rPr>
              <a:t>Accueille </a:t>
            </a:r>
            <a:r>
              <a:rPr lang="fr-FR" sz="1800" dirty="0" smtClean="0">
                <a:ea typeface="ＭＳ Ｐゴシック" pitchFamily="34" charset="-128"/>
              </a:rPr>
              <a:t>les enfants et les adolescents (0 à 20 ans) présentant des troubles psycho-affectifs, réactionnels, névrotiques, psychomoteurs, orthophoniques, des difficultés d</a:t>
            </a:r>
            <a:r>
              <a:rPr lang="ja-JP" altLang="fr-FR" sz="1800" dirty="0" smtClean="0">
                <a:ea typeface="ＭＳ Ｐゴシック" pitchFamily="34" charset="-128"/>
              </a:rPr>
              <a:t>’</a:t>
            </a:r>
            <a:r>
              <a:rPr lang="fr-FR" altLang="ja-JP" sz="1800" dirty="0" smtClean="0">
                <a:ea typeface="ＭＳ Ｐゴシック" pitchFamily="34" charset="-128"/>
              </a:rPr>
              <a:t>apprentissage, ou de comportement ainsi que des troubles du développement.</a:t>
            </a:r>
            <a:endParaRPr lang="fr-FR" altLang="ja-JP" sz="1400" dirty="0" smtClean="0">
              <a:ea typeface="ＭＳ Ｐゴシック" pitchFamily="34" charset="-128"/>
            </a:endParaRPr>
          </a:p>
          <a:p>
            <a:pPr marL="306000" lvl="3" indent="-306000" algn="just"/>
            <a:endParaRPr lang="fr-FR" altLang="ja-JP" sz="1800" dirty="0" smtClean="0">
              <a:ea typeface="ＭＳ Ｐゴシック" pitchFamily="34" charset="-128"/>
            </a:endParaRPr>
          </a:p>
          <a:p>
            <a:pPr marL="306000" lvl="3" indent="-306000" algn="just"/>
            <a:r>
              <a:rPr lang="fr-FR" altLang="ja-JP" sz="1800" dirty="0" smtClean="0">
                <a:ea typeface="ＭＳ Ｐゴシック" pitchFamily="34" charset="-128"/>
              </a:rPr>
              <a:t>Équipe pluridisciplinaire autour de médecins pédopsychiatres:</a:t>
            </a:r>
          </a:p>
          <a:p>
            <a:pPr marL="666000" lvl="4" indent="-306000" algn="just"/>
            <a:r>
              <a:rPr lang="fr-FR" altLang="ja-JP" sz="1800" dirty="0" smtClean="0">
                <a:ea typeface="ＭＳ Ｐゴシック" pitchFamily="34" charset="-128"/>
              </a:rPr>
              <a:t>Psychologues</a:t>
            </a:r>
          </a:p>
          <a:p>
            <a:pPr marL="666000" lvl="4" indent="-306000" algn="just"/>
            <a:r>
              <a:rPr lang="fr-FR" altLang="ja-JP" sz="1800" dirty="0" smtClean="0">
                <a:ea typeface="ＭＳ Ｐゴシック" pitchFamily="34" charset="-128"/>
              </a:rPr>
              <a:t>Psychopédagogues</a:t>
            </a:r>
          </a:p>
          <a:p>
            <a:pPr marL="666000" lvl="4" indent="-306000" algn="just"/>
            <a:r>
              <a:rPr lang="fr-FR" altLang="ja-JP" sz="1800" dirty="0" smtClean="0">
                <a:ea typeface="ＭＳ Ｐゴシック" pitchFamily="34" charset="-128"/>
              </a:rPr>
              <a:t>Orthophonistes</a:t>
            </a:r>
          </a:p>
          <a:p>
            <a:pPr marL="666000" lvl="4" indent="-306000" algn="just"/>
            <a:r>
              <a:rPr lang="fr-FR" altLang="ja-JP" sz="1800" dirty="0" smtClean="0">
                <a:ea typeface="ＭＳ Ｐゴシック" pitchFamily="34" charset="-128"/>
              </a:rPr>
              <a:t>Psychomotriciens…</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err="1" smtClean="0"/>
              <a:t>Sessad</a:t>
            </a:r>
            <a:r>
              <a:rPr lang="fr-FR" dirty="0" smtClean="0"/>
              <a:t> : Service </a:t>
            </a:r>
            <a:r>
              <a:rPr lang="fr-FR" dirty="0"/>
              <a:t>d’Education Spécialisée et de Soins A Domicile</a:t>
            </a:r>
            <a:br>
              <a:rPr lang="fr-FR" dirty="0"/>
            </a:br>
            <a:endParaRPr lang="fr-FR" dirty="0"/>
          </a:p>
        </p:txBody>
      </p:sp>
      <p:sp>
        <p:nvSpPr>
          <p:cNvPr id="3" name="Espace réservé du contenu 2"/>
          <p:cNvSpPr>
            <a:spLocks noGrp="1"/>
          </p:cNvSpPr>
          <p:nvPr>
            <p:ph idx="1"/>
          </p:nvPr>
        </p:nvSpPr>
        <p:spPr>
          <a:xfrm>
            <a:off x="285721" y="1928803"/>
            <a:ext cx="8643998" cy="4740558"/>
          </a:xfrm>
        </p:spPr>
        <p:txBody>
          <a:bodyPr>
            <a:normAutofit/>
          </a:bodyPr>
          <a:lstStyle/>
          <a:p>
            <a:pPr algn="just"/>
            <a:r>
              <a:rPr lang="fr-FR" dirty="0" smtClean="0"/>
              <a:t>Service </a:t>
            </a:r>
            <a:r>
              <a:rPr lang="fr-FR" dirty="0" smtClean="0"/>
              <a:t>d’accompagnement des enfants en situation de handicap, tourné vers la prise en charge précoce, l’accompagnement des familles, l’aide au développement de l’enfant, le soutien à l’intégration scolaire ou à l’acquisition de l’autonomie…</a:t>
            </a:r>
          </a:p>
          <a:p>
            <a:pPr algn="just"/>
            <a:r>
              <a:rPr lang="fr-FR" dirty="0" smtClean="0"/>
              <a:t>Intervient dans tous les lieux de vie de l’enfant</a:t>
            </a:r>
          </a:p>
          <a:p>
            <a:pPr algn="just"/>
            <a:r>
              <a:rPr lang="fr-FR" dirty="0" smtClean="0"/>
              <a:t>Spécialisé en fonction du trouble ou handicap:</a:t>
            </a:r>
          </a:p>
          <a:p>
            <a:pPr lvl="1" algn="just"/>
            <a:r>
              <a:rPr lang="fr-FR" dirty="0" smtClean="0"/>
              <a:t>SESSAD APF (troubles moteurs et dyspraxie)</a:t>
            </a:r>
          </a:p>
          <a:p>
            <a:pPr lvl="1" algn="just"/>
            <a:r>
              <a:rPr lang="fr-FR" dirty="0" smtClean="0"/>
              <a:t>SESSAD </a:t>
            </a:r>
            <a:r>
              <a:rPr lang="fr-FR" dirty="0" err="1" smtClean="0"/>
              <a:t>Adapei</a:t>
            </a:r>
            <a:r>
              <a:rPr lang="fr-FR" dirty="0" smtClean="0"/>
              <a:t> (déficience intellectuelle)</a:t>
            </a:r>
          </a:p>
          <a:p>
            <a:pPr lvl="1" algn="just"/>
            <a:r>
              <a:rPr lang="fr-FR" dirty="0" smtClean="0"/>
              <a:t>SESSAD Autisme</a:t>
            </a:r>
          </a:p>
          <a:p>
            <a:pPr lvl="1" algn="just"/>
            <a:r>
              <a:rPr lang="fr-FR" dirty="0" smtClean="0"/>
              <a:t>SESSAD déficience sensorielle (surdité, déficience visuelle)</a:t>
            </a:r>
          </a:p>
          <a:p>
            <a:pPr lvl="1" algn="just"/>
            <a:r>
              <a:rPr lang="fr-FR" dirty="0" smtClean="0"/>
              <a:t>SESSAD troubles du comportement</a:t>
            </a:r>
          </a:p>
          <a:p>
            <a:pPr algn="just"/>
            <a:endParaRPr lang="fr-FR" dirty="0" smtClean="0"/>
          </a:p>
          <a:p>
            <a:pPr algn="just"/>
            <a:r>
              <a:rPr lang="fr-FR" dirty="0" smtClean="0"/>
              <a:t>Équipe pluridisciplinaire coordonnée par un médecin</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Ime : Institut Médico-Educatif</a:t>
            </a:r>
            <a:endParaRPr lang="fr-FR" dirty="0"/>
          </a:p>
        </p:txBody>
      </p:sp>
      <p:sp>
        <p:nvSpPr>
          <p:cNvPr id="3" name="Espace réservé du contenu 2"/>
          <p:cNvSpPr>
            <a:spLocks noGrp="1"/>
          </p:cNvSpPr>
          <p:nvPr>
            <p:ph idx="1"/>
          </p:nvPr>
        </p:nvSpPr>
        <p:spPr>
          <a:xfrm>
            <a:off x="435895" y="2180497"/>
            <a:ext cx="8272211" cy="4272839"/>
          </a:xfrm>
        </p:spPr>
        <p:txBody>
          <a:bodyPr>
            <a:normAutofit/>
          </a:bodyPr>
          <a:lstStyle/>
          <a:p>
            <a:pPr algn="just"/>
            <a:r>
              <a:rPr lang="fr-FR" dirty="0" smtClean="0"/>
              <a:t>Accueille </a:t>
            </a:r>
            <a:r>
              <a:rPr lang="fr-FR" dirty="0" smtClean="0"/>
              <a:t>les enfants et adolescents de 3 à 20 ans présentant une déficience intellectuelle avec ou sans troubles associés (troubles du comportement,  autisme…)</a:t>
            </a:r>
          </a:p>
          <a:p>
            <a:pPr algn="just"/>
            <a:r>
              <a:rPr lang="fr-FR" dirty="0" smtClean="0"/>
              <a:t>Accueil en internat, semi-internat ou externat</a:t>
            </a:r>
          </a:p>
          <a:p>
            <a:pPr algn="just"/>
            <a:r>
              <a:rPr lang="fr-FR" dirty="0" smtClean="0"/>
              <a:t>Équipe pluridisciplinaire qui travaille sur l’autonomie des enfants et les apprentissages en vue  d’une insertion sociale et professionnelle</a:t>
            </a:r>
          </a:p>
          <a:p>
            <a:pPr algn="just"/>
            <a:r>
              <a:rPr lang="fr-FR" dirty="0" smtClean="0"/>
              <a:t>Visée thérapeutique et rééducative</a:t>
            </a:r>
          </a:p>
          <a:p>
            <a:pPr algn="just"/>
            <a:r>
              <a:rPr lang="fr-FR" dirty="0" smtClean="0"/>
              <a:t>Scolarité faite par l’IME ou par des écoles « partenaires », enseignement adapté</a:t>
            </a:r>
            <a:endParaRPr lang="fr-FR"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err="1" smtClean="0"/>
              <a:t>iem</a:t>
            </a:r>
            <a:r>
              <a:rPr lang="fr-FR" dirty="0" smtClean="0"/>
              <a:t> </a:t>
            </a:r>
            <a:r>
              <a:rPr lang="fr-FR" dirty="0"/>
              <a:t>: Institut d’Education </a:t>
            </a:r>
            <a:r>
              <a:rPr lang="fr-FR" dirty="0" smtClean="0"/>
              <a:t>Motrice</a:t>
            </a:r>
            <a:endParaRPr lang="fr-FR" dirty="0"/>
          </a:p>
        </p:txBody>
      </p:sp>
      <p:sp>
        <p:nvSpPr>
          <p:cNvPr id="3" name="Espace réservé du contenu 2"/>
          <p:cNvSpPr>
            <a:spLocks noGrp="1"/>
          </p:cNvSpPr>
          <p:nvPr>
            <p:ph idx="1"/>
          </p:nvPr>
        </p:nvSpPr>
        <p:spPr>
          <a:xfrm>
            <a:off x="435895" y="2180497"/>
            <a:ext cx="8272211" cy="4463213"/>
          </a:xfrm>
        </p:spPr>
        <p:txBody>
          <a:bodyPr>
            <a:normAutofit/>
          </a:bodyPr>
          <a:lstStyle/>
          <a:p>
            <a:pPr algn="just"/>
            <a:r>
              <a:rPr lang="fr-FR" dirty="0" smtClean="0"/>
              <a:t>Accueille </a:t>
            </a:r>
            <a:r>
              <a:rPr lang="fr-FR" dirty="0" smtClean="0"/>
              <a:t>les enfants et adolescents ayant une déficience motrice avec le plus souvent des troubles associés, dont la scolarisation en milieu ordinaire est impossible malgré le PPS</a:t>
            </a:r>
          </a:p>
          <a:p>
            <a:pPr algn="just"/>
            <a:r>
              <a:rPr lang="fr-FR" dirty="0" smtClean="0"/>
              <a:t>Accueil en internat, semi-internat ou externat</a:t>
            </a:r>
          </a:p>
          <a:p>
            <a:pPr algn="just"/>
            <a:endParaRPr lang="fr-FR" dirty="0" smtClean="0"/>
          </a:p>
          <a:p>
            <a:pPr algn="just"/>
            <a:r>
              <a:rPr lang="fr-FR" dirty="0" smtClean="0"/>
              <a:t>L’équipe pluridisciplinaire assure le suivi médical, la scolarisation, la formation générale et professionnelle des enfants et adolescents, afin de réaliser leur inclusion sociale et professionnelle</a:t>
            </a:r>
          </a:p>
          <a:p>
            <a:pPr algn="just"/>
            <a:endParaRPr lang="fr-FR" dirty="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itep : Institut </a:t>
            </a:r>
            <a:r>
              <a:rPr lang="fr-FR" dirty="0"/>
              <a:t>Thérapeutique Educatif et </a:t>
            </a:r>
            <a:r>
              <a:rPr lang="fr-FR" dirty="0" smtClean="0"/>
              <a:t>Pédagogique</a:t>
            </a:r>
            <a:endParaRPr lang="fr-FR" dirty="0"/>
          </a:p>
        </p:txBody>
      </p:sp>
      <p:sp>
        <p:nvSpPr>
          <p:cNvPr id="3" name="Espace réservé du contenu 2"/>
          <p:cNvSpPr>
            <a:spLocks noGrp="1"/>
          </p:cNvSpPr>
          <p:nvPr>
            <p:ph idx="1"/>
          </p:nvPr>
        </p:nvSpPr>
        <p:spPr>
          <a:xfrm>
            <a:off x="435895" y="2180497"/>
            <a:ext cx="8272211" cy="4056815"/>
          </a:xfrm>
        </p:spPr>
        <p:txBody>
          <a:bodyPr>
            <a:normAutofit/>
          </a:bodyPr>
          <a:lstStyle/>
          <a:p>
            <a:pPr algn="just"/>
            <a:r>
              <a:rPr lang="fr-FR" dirty="0" smtClean="0"/>
              <a:t>Accueille </a:t>
            </a:r>
            <a:r>
              <a:rPr lang="fr-FR" dirty="0" smtClean="0"/>
              <a:t>les enfants, adolescents ou jeunes adultes qui présentent des difficultés psychologiques dont l'expression, notamment l'intensité des troubles du comportement, perturbe gravement la socialisation et l'accès aux apprentissages</a:t>
            </a:r>
          </a:p>
          <a:p>
            <a:pPr algn="just"/>
            <a:r>
              <a:rPr lang="fr-FR" dirty="0" smtClean="0"/>
              <a:t>Les modalités d'accompagnement sont multiples : internat, semi-internat, internat modulé, accueil de jour et avec un SESSAD</a:t>
            </a:r>
          </a:p>
          <a:p>
            <a:pPr algn="just"/>
            <a:r>
              <a:rPr lang="fr-FR" dirty="0" smtClean="0"/>
              <a:t>Équipe pluridisciplinaire propose des prises en charge à visée éducative, pédagogique et thérapeutique</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centre </a:t>
            </a:r>
            <a:r>
              <a:rPr lang="fr-FR" dirty="0" smtClean="0"/>
              <a:t>de rééducation fonctionnelle</a:t>
            </a:r>
            <a:endParaRPr lang="fr-FR" dirty="0"/>
          </a:p>
        </p:txBody>
      </p:sp>
      <p:sp>
        <p:nvSpPr>
          <p:cNvPr id="3" name="Espace réservé du contenu 2"/>
          <p:cNvSpPr>
            <a:spLocks noGrp="1"/>
          </p:cNvSpPr>
          <p:nvPr>
            <p:ph idx="1"/>
          </p:nvPr>
        </p:nvSpPr>
        <p:spPr>
          <a:xfrm>
            <a:off x="435895" y="2180497"/>
            <a:ext cx="8272211" cy="4463213"/>
          </a:xfrm>
        </p:spPr>
        <p:txBody>
          <a:bodyPr>
            <a:normAutofit/>
          </a:bodyPr>
          <a:lstStyle/>
          <a:p>
            <a:pPr algn="just">
              <a:lnSpc>
                <a:spcPct val="80000"/>
              </a:lnSpc>
            </a:pPr>
            <a:r>
              <a:rPr lang="fr-FR" dirty="0" smtClean="0">
                <a:ea typeface="ＭＳ Ｐゴシック" pitchFamily="34" charset="-128"/>
              </a:rPr>
              <a:t>Centre de rééducation généralement rattaché ou intégré à un Centre de Soins de Suite et de Réadaptation (CSSR)</a:t>
            </a:r>
          </a:p>
          <a:p>
            <a:pPr algn="just">
              <a:lnSpc>
                <a:spcPct val="80000"/>
              </a:lnSpc>
            </a:pPr>
            <a:r>
              <a:rPr lang="fr-FR" altLang="ja-JP" dirty="0" smtClean="0">
                <a:ea typeface="ＭＳ Ｐゴシック" pitchFamily="34" charset="-128"/>
              </a:rPr>
              <a:t>Apporter les soins et les traitements qui vont aider un patient suite à traumatisme ou à une intervention chirurgicale, à retrouver un usage le plus complet possible de ses capacités fonctionnelles ou neurologiques.</a:t>
            </a:r>
          </a:p>
          <a:p>
            <a:pPr algn="just">
              <a:lnSpc>
                <a:spcPct val="80000"/>
              </a:lnSpc>
            </a:pPr>
            <a:r>
              <a:rPr lang="fr-FR" dirty="0" smtClean="0">
                <a:ea typeface="ＭＳ Ｐゴシック" pitchFamily="34" charset="-128"/>
              </a:rPr>
              <a:t>Vocation d</a:t>
            </a:r>
            <a:r>
              <a:rPr lang="ja-JP" altLang="fr-FR" dirty="0" smtClean="0">
                <a:ea typeface="ＭＳ Ｐゴシック" pitchFamily="34" charset="-128"/>
              </a:rPr>
              <a:t>’</a:t>
            </a:r>
            <a:r>
              <a:rPr lang="fr-FR" altLang="ja-JP" dirty="0" smtClean="0">
                <a:ea typeface="ＭＳ Ｐゴシック" pitchFamily="34" charset="-128"/>
              </a:rPr>
              <a:t>aider à retrouver un plein usage de ses capacités motrices ou de ses fonctions cognitives</a:t>
            </a:r>
          </a:p>
          <a:p>
            <a:pPr algn="just">
              <a:lnSpc>
                <a:spcPct val="80000"/>
              </a:lnSpc>
            </a:pPr>
            <a:r>
              <a:rPr lang="fr-FR" altLang="ja-JP" dirty="0" smtClean="0">
                <a:ea typeface="ＭＳ Ｐゴシック" pitchFamily="34" charset="-128"/>
              </a:rPr>
              <a:t>Équipe pluridisciplinaire autour d’un médecin MPR (Médecine Physique et Réadaptation)</a:t>
            </a:r>
          </a:p>
          <a:p>
            <a:pPr algn="just"/>
            <a:endParaRPr lang="fr-FR" dirty="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smtClean="0"/>
              <a:t>Les différents professionnels de santé</a:t>
            </a:r>
            <a:endParaRPr lang="fr-FR" dirty="0"/>
          </a:p>
        </p:txBody>
      </p:sp>
      <p:sp>
        <p:nvSpPr>
          <p:cNvPr id="3" name="Espace réservé du texte 2"/>
          <p:cNvSpPr>
            <a:spLocks noGrp="1"/>
          </p:cNvSpPr>
          <p:nvPr>
            <p:ph type="body" idx="1"/>
          </p:nvPr>
        </p:nvSpPr>
        <p:spPr/>
        <p:txBody>
          <a:bodyPr/>
          <a:lstStyle/>
          <a:p>
            <a:pPr algn="ctr"/>
            <a:r>
              <a:rPr lang="fr-FR" dirty="0" smtClean="0"/>
              <a:t>Champ d’intervention complémentaire</a:t>
            </a:r>
            <a:endParaRPr lang="fr-F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introduction</a:t>
            </a:r>
            <a:endParaRPr lang="fr-FR" dirty="0"/>
          </a:p>
        </p:txBody>
      </p:sp>
      <p:sp>
        <p:nvSpPr>
          <p:cNvPr id="3" name="Espace réservé du contenu 2"/>
          <p:cNvSpPr>
            <a:spLocks noGrp="1"/>
          </p:cNvSpPr>
          <p:nvPr>
            <p:ph idx="1"/>
          </p:nvPr>
        </p:nvSpPr>
        <p:spPr>
          <a:xfrm>
            <a:off x="435895" y="2180497"/>
            <a:ext cx="8272211" cy="4391775"/>
          </a:xfrm>
        </p:spPr>
        <p:txBody>
          <a:bodyPr/>
          <a:lstStyle/>
          <a:p>
            <a:pPr algn="just"/>
            <a:r>
              <a:rPr lang="fr-FR" dirty="0" smtClean="0"/>
              <a:t>Les enfants ayant des troubles des apprentissages ont besoin d’une prise en charge adaptée en fonction de leurs besoins et difficultés rencontrées dans leur vie quotidienne et scolaire.</a:t>
            </a:r>
          </a:p>
          <a:p>
            <a:pPr algn="just"/>
            <a:endParaRPr lang="fr-FR" dirty="0" smtClean="0"/>
          </a:p>
          <a:p>
            <a:pPr algn="just"/>
            <a:r>
              <a:rPr lang="fr-FR" dirty="0" smtClean="0"/>
              <a:t>À l’issue du bilan neuropsychologique, orientation possible au niveau :</a:t>
            </a:r>
          </a:p>
          <a:p>
            <a:pPr lvl="1" algn="just"/>
            <a:r>
              <a:rPr lang="fr-FR" dirty="0" smtClean="0"/>
              <a:t>Scolaire</a:t>
            </a:r>
          </a:p>
          <a:p>
            <a:pPr lvl="1" algn="just"/>
            <a:r>
              <a:rPr lang="fr-FR" dirty="0" smtClean="0"/>
              <a:t>Des soins</a:t>
            </a:r>
          </a:p>
          <a:p>
            <a:pPr lvl="1" algn="just"/>
            <a:r>
              <a:rPr lang="fr-FR" dirty="0" smtClean="0"/>
              <a:t>Des professionnels</a:t>
            </a:r>
            <a:endParaRPr lang="fr-FR"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 </a:t>
            </a:r>
            <a:r>
              <a:rPr lang="fr-FR" dirty="0" smtClean="0"/>
              <a:t>psychologue</a:t>
            </a:r>
            <a:endParaRPr lang="fr-FR" dirty="0"/>
          </a:p>
        </p:txBody>
      </p:sp>
      <p:sp>
        <p:nvSpPr>
          <p:cNvPr id="3" name="Espace réservé du contenu 2"/>
          <p:cNvSpPr>
            <a:spLocks noGrp="1"/>
          </p:cNvSpPr>
          <p:nvPr>
            <p:ph idx="1"/>
          </p:nvPr>
        </p:nvSpPr>
        <p:spPr>
          <a:xfrm>
            <a:off x="285721" y="2132855"/>
            <a:ext cx="8572560" cy="4510855"/>
          </a:xfrm>
        </p:spPr>
        <p:txBody>
          <a:bodyPr>
            <a:normAutofit fontScale="92500" lnSpcReduction="10000"/>
          </a:bodyPr>
          <a:lstStyle/>
          <a:p>
            <a:r>
              <a:rPr lang="fr-FR" dirty="0" smtClean="0"/>
              <a:t>Travaille sur l’estime de soi (souvent altérée chez les enfants </a:t>
            </a:r>
            <a:r>
              <a:rPr lang="fr-FR" dirty="0" err="1" smtClean="0"/>
              <a:t>dys</a:t>
            </a:r>
            <a:r>
              <a:rPr lang="fr-FR" dirty="0" smtClean="0"/>
              <a:t>) et l’acceptation des difficultés du handicap</a:t>
            </a:r>
          </a:p>
          <a:p>
            <a:endParaRPr lang="fr-FR" dirty="0" smtClean="0"/>
          </a:p>
          <a:p>
            <a:r>
              <a:rPr lang="fr-FR" dirty="0" smtClean="0"/>
              <a:t>Réalise le bilan neuropsychologique </a:t>
            </a:r>
          </a:p>
          <a:p>
            <a:pPr lvl="1"/>
            <a:r>
              <a:rPr lang="fr-FR" dirty="0" smtClean="0"/>
              <a:t>Indispensable pour déterminer l’orientation</a:t>
            </a:r>
          </a:p>
          <a:p>
            <a:pPr lvl="1"/>
            <a:r>
              <a:rPr lang="fr-FR" dirty="0" smtClean="0"/>
              <a:t>Permet d’observer les forces et les faiblesses de l’enfant</a:t>
            </a:r>
          </a:p>
          <a:p>
            <a:endParaRPr lang="fr-FR" dirty="0" smtClean="0"/>
          </a:p>
          <a:p>
            <a:r>
              <a:rPr lang="fr-FR" dirty="0" smtClean="0"/>
              <a:t>Propose de la remédiation </a:t>
            </a:r>
            <a:r>
              <a:rPr lang="fr-FR" dirty="0" smtClean="0"/>
              <a:t>cognitive :</a:t>
            </a:r>
            <a:endParaRPr lang="fr-FR" dirty="0" smtClean="0"/>
          </a:p>
          <a:p>
            <a:pPr lvl="1"/>
            <a:r>
              <a:rPr lang="fr-FR" dirty="0" smtClean="0"/>
              <a:t>Troubles attentionnels / Troubles mnésiques / Troubles visuo-spatiaux et visuo-constructifs / Troubles des fonctions exécutives (planification, anticipation, flexibilité mentale et inhibition)</a:t>
            </a:r>
          </a:p>
          <a:p>
            <a:pPr lvl="1"/>
            <a:r>
              <a:rPr lang="fr-FR" dirty="0" smtClean="0"/>
              <a:t>À l’aide de programmes informatisés (COGMED ou COGNIBULLE), d’exercices papier-crayon ou de jeux</a:t>
            </a:r>
          </a:p>
          <a:p>
            <a:pPr lvl="1"/>
            <a:r>
              <a:rPr lang="fr-FR" dirty="0" smtClean="0"/>
              <a:t>Répétition des exercices / difficulté croissante des exercices / variations de supports / feed-back et </a:t>
            </a:r>
            <a:r>
              <a:rPr lang="fr-FR" dirty="0" smtClean="0"/>
              <a:t>encouragements</a:t>
            </a:r>
            <a:endParaRPr lang="fr-FR" dirty="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 </a:t>
            </a:r>
            <a:r>
              <a:rPr lang="fr-FR" dirty="0" smtClean="0"/>
              <a:t>psychomotricien</a:t>
            </a:r>
            <a:endParaRPr lang="fr-FR" dirty="0"/>
          </a:p>
        </p:txBody>
      </p:sp>
      <p:sp>
        <p:nvSpPr>
          <p:cNvPr id="3" name="Espace réservé du contenu 2"/>
          <p:cNvSpPr>
            <a:spLocks noGrp="1"/>
          </p:cNvSpPr>
          <p:nvPr>
            <p:ph idx="1"/>
          </p:nvPr>
        </p:nvSpPr>
        <p:spPr>
          <a:xfrm>
            <a:off x="435895" y="2180497"/>
            <a:ext cx="8272211" cy="4320337"/>
          </a:xfrm>
        </p:spPr>
        <p:txBody>
          <a:bodyPr/>
          <a:lstStyle/>
          <a:p>
            <a:pPr algn="just" fontAlgn="base"/>
            <a:r>
              <a:rPr lang="fr-FR" dirty="0" smtClean="0"/>
              <a:t>Évalue les fonctions sensori-motrices, perceptivo-motrices, </a:t>
            </a:r>
            <a:r>
              <a:rPr lang="fr-FR" dirty="0" err="1" smtClean="0"/>
              <a:t>tonico</a:t>
            </a:r>
            <a:r>
              <a:rPr lang="fr-FR" dirty="0" smtClean="0"/>
              <a:t>-émotionnelles et psychomotrices. Le psychomotricien analyse leur intégration et leurs interactions. L’objectif de la psychomotricité est de permettre à l’enfant de :</a:t>
            </a:r>
          </a:p>
          <a:p>
            <a:pPr lvl="1" algn="just" fontAlgn="base"/>
            <a:r>
              <a:rPr lang="fr-FR" dirty="0" smtClean="0"/>
              <a:t>Prendre conscience de son organisation psychomotrice</a:t>
            </a:r>
          </a:p>
          <a:p>
            <a:pPr lvl="1" algn="just" fontAlgn="base"/>
            <a:r>
              <a:rPr lang="fr-FR" dirty="0" smtClean="0"/>
              <a:t>D’en réduire les dysfonctionnements (d’origine psychique ou physique)</a:t>
            </a:r>
          </a:p>
          <a:p>
            <a:pPr lvl="1" algn="just" fontAlgn="base"/>
            <a:r>
              <a:rPr lang="fr-FR" dirty="0" smtClean="0"/>
              <a:t>De restaurer ses capacités de participation et d’adaptation aux activités de son environnement</a:t>
            </a:r>
          </a:p>
          <a:p>
            <a:pPr lvl="1" algn="just" fontAlgn="base"/>
            <a:endParaRPr lang="fr-FR" dirty="0" smtClean="0"/>
          </a:p>
          <a:p>
            <a:pPr algn="just" fontAlgn="base"/>
            <a:r>
              <a:rPr lang="fr-FR" dirty="0" smtClean="0"/>
              <a:t>Intervient souvent chez les plus petits pour la conscience corporel, la motricité globale, la gestion des émotions et des frustrations, les troubles du comportement…</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l’ergothérapeute</a:t>
            </a:r>
            <a:endParaRPr lang="fr-FR" dirty="0"/>
          </a:p>
        </p:txBody>
      </p:sp>
      <p:sp>
        <p:nvSpPr>
          <p:cNvPr id="3" name="Espace réservé du contenu 2"/>
          <p:cNvSpPr>
            <a:spLocks noGrp="1"/>
          </p:cNvSpPr>
          <p:nvPr>
            <p:ph idx="1"/>
          </p:nvPr>
        </p:nvSpPr>
        <p:spPr>
          <a:xfrm>
            <a:off x="435895" y="1857365"/>
            <a:ext cx="8272211" cy="4811996"/>
          </a:xfrm>
        </p:spPr>
        <p:txBody>
          <a:bodyPr>
            <a:normAutofit lnSpcReduction="10000"/>
          </a:bodyPr>
          <a:lstStyle/>
          <a:p>
            <a:pPr algn="just"/>
            <a:r>
              <a:rPr lang="fr-FR" dirty="0" smtClean="0"/>
              <a:t>L'objectif de l'ergothérapie est de maintenir, de restaurer et de permettre les activités humaines de manière sécurisée, autonome et efficace. Elle prévient, réduit ou supprime les situations de handicap en tenant compte des habitudes de vie des personnes et de leur environnement. L'ergothérapeute est l'intermédiaire entre les besoins d'adaptation de la personne et les exigences de la vie quotidienne en société</a:t>
            </a:r>
            <a:r>
              <a:rPr lang="fr-FR" dirty="0" smtClean="0"/>
              <a:t>.</a:t>
            </a:r>
            <a:endParaRPr lang="fr-FR" dirty="0" smtClean="0"/>
          </a:p>
          <a:p>
            <a:pPr algn="just"/>
            <a:r>
              <a:rPr lang="fr-FR" dirty="0" smtClean="0"/>
              <a:t>L’ergothérapeute propose des adaptations et compensations du handicap par le biais d’aides techniques (installation en classe, mobilier adapté, aide aux transferts, aide à l’habillage…).</a:t>
            </a:r>
          </a:p>
          <a:p>
            <a:pPr algn="just"/>
            <a:r>
              <a:rPr lang="fr-FR" dirty="0" smtClean="0"/>
              <a:t>Il peut rééduquer les troubles de l’écriture (tenue du crayon, efficacité, tracé des lettres, crispation</a:t>
            </a:r>
            <a:r>
              <a:rPr lang="fr-FR" dirty="0" smtClean="0"/>
              <a:t>…). Il </a:t>
            </a:r>
            <a:r>
              <a:rPr lang="fr-FR" dirty="0" smtClean="0"/>
              <a:t>intervient pour l’apprentissage de la frappe clavier, l’organisation sur l’ordinateur et l’utilisation des différents logiciels (commande vocale, souris scanner, lecture à voix haute, logiciels de géométrie…).</a:t>
            </a:r>
          </a:p>
          <a:p>
            <a:pPr algn="just"/>
            <a:r>
              <a:rPr lang="fr-FR" dirty="0" smtClean="0"/>
              <a:t>Il rééduque les troubles praxiques, de motricité fine et de coordination bi-manuelle.</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l’orthophoniste</a:t>
            </a:r>
            <a:endParaRPr lang="fr-FR" dirty="0"/>
          </a:p>
        </p:txBody>
      </p:sp>
      <p:sp>
        <p:nvSpPr>
          <p:cNvPr id="3" name="Espace réservé du contenu 2"/>
          <p:cNvSpPr>
            <a:spLocks noGrp="1"/>
          </p:cNvSpPr>
          <p:nvPr>
            <p:ph idx="1"/>
          </p:nvPr>
        </p:nvSpPr>
        <p:spPr>
          <a:xfrm>
            <a:off x="435895" y="1928803"/>
            <a:ext cx="8272211" cy="4714908"/>
          </a:xfrm>
        </p:spPr>
        <p:txBody>
          <a:bodyPr/>
          <a:lstStyle/>
          <a:p>
            <a:r>
              <a:rPr lang="fr-FR" dirty="0" smtClean="0"/>
              <a:t>Prévient</a:t>
            </a:r>
            <a:r>
              <a:rPr lang="fr-FR" dirty="0" smtClean="0"/>
              <a:t>, </a:t>
            </a:r>
            <a:r>
              <a:rPr lang="fr-FR" dirty="0" smtClean="0"/>
              <a:t>évalue et traite les difficultés ou troubles </a:t>
            </a:r>
            <a:r>
              <a:rPr lang="fr-FR" dirty="0" smtClean="0"/>
              <a:t>:</a:t>
            </a:r>
          </a:p>
          <a:p>
            <a:pPr lvl="1"/>
            <a:r>
              <a:rPr lang="fr-FR" dirty="0"/>
              <a:t>D</a:t>
            </a:r>
            <a:r>
              <a:rPr lang="fr-FR" dirty="0" smtClean="0"/>
              <a:t>u </a:t>
            </a:r>
            <a:r>
              <a:rPr lang="fr-FR" dirty="0" smtClean="0"/>
              <a:t>langage oral et écrit et de la communication (apprentissage d’autres formes de communication non verbale permettant de compléter ou de suppléer les fonctions verbales</a:t>
            </a:r>
            <a:r>
              <a:rPr lang="fr-FR" dirty="0" smtClean="0"/>
              <a:t>),</a:t>
            </a:r>
          </a:p>
          <a:p>
            <a:pPr lvl="1"/>
            <a:r>
              <a:rPr lang="fr-FR" dirty="0"/>
              <a:t>D</a:t>
            </a:r>
            <a:r>
              <a:rPr lang="fr-FR" dirty="0" smtClean="0"/>
              <a:t>es </a:t>
            </a:r>
            <a:r>
              <a:rPr lang="fr-FR" dirty="0" smtClean="0"/>
              <a:t>fonctions </a:t>
            </a:r>
            <a:r>
              <a:rPr lang="fr-FR" dirty="0" err="1" smtClean="0"/>
              <a:t>oro</a:t>
            </a:r>
            <a:r>
              <a:rPr lang="fr-FR" dirty="0" smtClean="0"/>
              <a:t>-</a:t>
            </a:r>
            <a:r>
              <a:rPr lang="fr-FR" dirty="0" err="1" smtClean="0"/>
              <a:t>myo</a:t>
            </a:r>
            <a:r>
              <a:rPr lang="fr-FR" dirty="0" smtClean="0"/>
              <a:t>-faciales (troubles de l’oralité et de la déglutition</a:t>
            </a:r>
            <a:r>
              <a:rPr lang="fr-FR" dirty="0" smtClean="0"/>
              <a:t>),</a:t>
            </a:r>
          </a:p>
          <a:p>
            <a:pPr lvl="1"/>
            <a:r>
              <a:rPr lang="fr-FR" dirty="0" smtClean="0"/>
              <a:t>Des </a:t>
            </a:r>
            <a:r>
              <a:rPr lang="fr-FR" dirty="0" smtClean="0"/>
              <a:t>autres activités cognitives dont celles liés à la phonation, à la parole, au langage oral et écrit, à la cognition  mathématique.</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l’orthoptiste</a:t>
            </a:r>
            <a:endParaRPr lang="fr-FR" dirty="0"/>
          </a:p>
        </p:txBody>
      </p:sp>
      <p:sp>
        <p:nvSpPr>
          <p:cNvPr id="3" name="Espace réservé du contenu 2"/>
          <p:cNvSpPr>
            <a:spLocks noGrp="1"/>
          </p:cNvSpPr>
          <p:nvPr>
            <p:ph idx="1"/>
          </p:nvPr>
        </p:nvSpPr>
        <p:spPr>
          <a:xfrm>
            <a:off x="435895" y="2180497"/>
            <a:ext cx="8272211" cy="4391775"/>
          </a:xfrm>
        </p:spPr>
        <p:txBody>
          <a:bodyPr/>
          <a:lstStyle/>
          <a:p>
            <a:pPr algn="just"/>
            <a:r>
              <a:rPr lang="fr-FR" dirty="0" smtClean="0"/>
              <a:t>Spécialiste de la rééducation et  réadaptation oculaire</a:t>
            </a:r>
          </a:p>
          <a:p>
            <a:pPr algn="just"/>
            <a:endParaRPr lang="fr-FR" dirty="0" smtClean="0"/>
          </a:p>
          <a:p>
            <a:pPr algn="just"/>
            <a:r>
              <a:rPr lang="fr-FR" dirty="0" smtClean="0"/>
              <a:t>La rééducation vise à faire travailler les muscles de l’œil pour corriger une fatigue oculaire, réduire un strabisme ou améliorer un trouble de la vue (basse vision).</a:t>
            </a:r>
          </a:p>
          <a:p>
            <a:pPr algn="just"/>
            <a:endParaRPr lang="fr-FR" dirty="0" smtClean="0"/>
          </a:p>
          <a:p>
            <a:pPr algn="just"/>
            <a:r>
              <a:rPr lang="fr-FR" dirty="0" smtClean="0"/>
              <a:t>Travaille l’orientation du regard, la vision focale et la vision périphérique, le balayage visuel, les saccades oculaires…</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a:t>
            </a:r>
            <a:r>
              <a:rPr lang="fr-FR" dirty="0" smtClean="0"/>
              <a:t>médecins</a:t>
            </a:r>
            <a:endParaRPr lang="fr-FR" dirty="0"/>
          </a:p>
        </p:txBody>
      </p:sp>
      <p:sp>
        <p:nvSpPr>
          <p:cNvPr id="3" name="Espace réservé du contenu 2"/>
          <p:cNvSpPr>
            <a:spLocks noGrp="1"/>
          </p:cNvSpPr>
          <p:nvPr>
            <p:ph idx="1"/>
          </p:nvPr>
        </p:nvSpPr>
        <p:spPr>
          <a:xfrm>
            <a:off x="435895" y="2180497"/>
            <a:ext cx="8272211" cy="4463213"/>
          </a:xfrm>
        </p:spPr>
        <p:txBody>
          <a:bodyPr/>
          <a:lstStyle/>
          <a:p>
            <a:pPr algn="just"/>
            <a:r>
              <a:rPr lang="fr-FR" dirty="0" smtClean="0"/>
              <a:t>Le médecin neuropédiatre </a:t>
            </a:r>
          </a:p>
          <a:p>
            <a:pPr lvl="1" algn="just"/>
            <a:r>
              <a:rPr lang="fr-FR" dirty="0" smtClean="0"/>
              <a:t>Spécialiste des troubles des apprentissages</a:t>
            </a:r>
          </a:p>
          <a:p>
            <a:pPr lvl="1" algn="just"/>
            <a:r>
              <a:rPr lang="fr-FR" dirty="0" smtClean="0"/>
              <a:t>Seul autorisé à prescrire le traitement par </a:t>
            </a:r>
            <a:r>
              <a:rPr lang="fr-FR" dirty="0" err="1" smtClean="0"/>
              <a:t>Ritaline</a:t>
            </a:r>
            <a:r>
              <a:rPr lang="fr-FR" dirty="0" smtClean="0"/>
              <a:t> (TDAH)</a:t>
            </a:r>
          </a:p>
          <a:p>
            <a:pPr algn="just"/>
            <a:r>
              <a:rPr lang="fr-FR" dirty="0" smtClean="0"/>
              <a:t>Le neurologue</a:t>
            </a:r>
          </a:p>
          <a:p>
            <a:pPr lvl="1" algn="just"/>
            <a:r>
              <a:rPr lang="fr-FR" dirty="0" smtClean="0"/>
              <a:t>Spécialiste du système nerveux central et périphérique</a:t>
            </a:r>
          </a:p>
          <a:p>
            <a:pPr lvl="1" algn="just"/>
            <a:r>
              <a:rPr lang="fr-FR" dirty="0" smtClean="0"/>
              <a:t>A consulter en cas d’épilepsie chez l’enfant ou de tumeurs cérébrales, AVC…</a:t>
            </a:r>
          </a:p>
          <a:p>
            <a:pPr algn="just"/>
            <a:r>
              <a:rPr lang="fr-FR" dirty="0" smtClean="0"/>
              <a:t>Le pédopsychiatre</a:t>
            </a:r>
          </a:p>
          <a:p>
            <a:pPr lvl="1" algn="just"/>
            <a:r>
              <a:rPr lang="fr-FR" dirty="0" smtClean="0"/>
              <a:t>Spécialiste des troubles mentaux chez l’enfant</a:t>
            </a:r>
          </a:p>
          <a:p>
            <a:pPr lvl="1" algn="just"/>
            <a:r>
              <a:rPr lang="fr-FR" dirty="0" smtClean="0"/>
              <a:t>Pour les troubles anxieux, la dépression,  les troubles du spectre autistique,  le TDAH, les troubles du comportement alimentaire , les addictions…</a:t>
            </a:r>
          </a:p>
          <a:p>
            <a:pPr lvl="1" algn="just"/>
            <a:endParaRPr lang="fr-FR" dirty="0"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pPr algn="ctr"/>
            <a:r>
              <a:rPr lang="fr-FR" b="1" dirty="0" smtClean="0"/>
              <a:t>la prise en charge des enfants</a:t>
            </a:r>
            <a:br>
              <a:rPr lang="fr-FR" b="1" dirty="0" smtClean="0"/>
            </a:br>
            <a:r>
              <a:rPr lang="fr-FR" b="1" dirty="0" smtClean="0"/>
              <a:t>avec troubles des apprentissages</a:t>
            </a:r>
            <a:endParaRPr lang="fr-FR" b="1" dirty="0"/>
          </a:p>
        </p:txBody>
      </p:sp>
      <p:sp>
        <p:nvSpPr>
          <p:cNvPr id="3" name="Sous-titre 2"/>
          <p:cNvSpPr>
            <a:spLocks noGrp="1"/>
          </p:cNvSpPr>
          <p:nvPr>
            <p:ph type="subTitle" idx="1"/>
          </p:nvPr>
        </p:nvSpPr>
        <p:spPr/>
        <p:txBody>
          <a:bodyPr>
            <a:normAutofit fontScale="77500" lnSpcReduction="20000"/>
          </a:bodyPr>
          <a:lstStyle/>
          <a:p>
            <a:pPr algn="ctr"/>
            <a:r>
              <a:rPr lang="fr-FR" dirty="0" smtClean="0"/>
              <a:t>Morgane </a:t>
            </a:r>
            <a:r>
              <a:rPr lang="fr-FR" dirty="0" err="1" smtClean="0"/>
              <a:t>carrelier</a:t>
            </a:r>
            <a:r>
              <a:rPr lang="fr-FR" dirty="0" smtClean="0"/>
              <a:t>, </a:t>
            </a:r>
            <a:r>
              <a:rPr lang="fr-FR" dirty="0" err="1" smtClean="0"/>
              <a:t>anne</a:t>
            </a:r>
            <a:r>
              <a:rPr lang="fr-FR" dirty="0" smtClean="0"/>
              <a:t> laure </a:t>
            </a:r>
            <a:r>
              <a:rPr lang="fr-FR" dirty="0" err="1" smtClean="0"/>
              <a:t>debureaux</a:t>
            </a:r>
            <a:r>
              <a:rPr lang="fr-FR" dirty="0" smtClean="0"/>
              <a:t>, </a:t>
            </a:r>
            <a:r>
              <a:rPr lang="fr-FR" dirty="0" err="1" smtClean="0"/>
              <a:t>léo</a:t>
            </a:r>
            <a:r>
              <a:rPr lang="fr-FR" dirty="0" smtClean="0"/>
              <a:t> </a:t>
            </a:r>
            <a:r>
              <a:rPr lang="fr-FR" dirty="0" err="1" smtClean="0"/>
              <a:t>duplenne</a:t>
            </a:r>
            <a:r>
              <a:rPr lang="fr-FR" dirty="0" smtClean="0"/>
              <a:t>, Alexandre porion, marine </a:t>
            </a:r>
            <a:r>
              <a:rPr lang="fr-FR" dirty="0" err="1" smtClean="0"/>
              <a:t>walton</a:t>
            </a:r>
            <a:r>
              <a:rPr lang="fr-FR" dirty="0" smtClean="0"/>
              <a:t>, </a:t>
            </a:r>
          </a:p>
          <a:p>
            <a:pPr algn="ctr"/>
            <a:r>
              <a:rPr lang="fr-FR" dirty="0" smtClean="0"/>
              <a:t>psychologues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Intervention du RASED</a:t>
            </a:r>
            <a:endParaRPr lang="fr-FR" dirty="0"/>
          </a:p>
        </p:txBody>
      </p:sp>
      <p:sp>
        <p:nvSpPr>
          <p:cNvPr id="3" name="Espace réservé du contenu 2"/>
          <p:cNvSpPr>
            <a:spLocks noGrp="1"/>
          </p:cNvSpPr>
          <p:nvPr>
            <p:ph idx="1"/>
          </p:nvPr>
        </p:nvSpPr>
        <p:spPr>
          <a:xfrm>
            <a:off x="214282" y="1928803"/>
            <a:ext cx="8715435" cy="4740557"/>
          </a:xfrm>
        </p:spPr>
        <p:txBody>
          <a:bodyPr>
            <a:normAutofit/>
          </a:bodyPr>
          <a:lstStyle/>
          <a:p>
            <a:pPr algn="just"/>
            <a:r>
              <a:rPr lang="fr-FR" dirty="0" smtClean="0"/>
              <a:t>Réseau d’Aides Spécialisées aux Enfants en Difficulté</a:t>
            </a:r>
          </a:p>
          <a:p>
            <a:pPr algn="just"/>
            <a:endParaRPr lang="fr-FR" dirty="0" smtClean="0"/>
          </a:p>
          <a:p>
            <a:pPr algn="just"/>
            <a:r>
              <a:rPr lang="fr-FR" dirty="0" smtClean="0"/>
              <a:t>Psychologue </a:t>
            </a:r>
            <a:r>
              <a:rPr lang="fr-FR" dirty="0" smtClean="0"/>
              <a:t>scolaire : </a:t>
            </a:r>
            <a:r>
              <a:rPr lang="fr-FR" dirty="0" smtClean="0"/>
              <a:t>bilan psychométrique pour l’orientation de l’enfant / suivi </a:t>
            </a:r>
            <a:r>
              <a:rPr lang="fr-FR" dirty="0" smtClean="0"/>
              <a:t>psychologique / observations en classe</a:t>
            </a:r>
            <a:endParaRPr lang="fr-FR" dirty="0" smtClean="0"/>
          </a:p>
          <a:p>
            <a:pPr algn="just"/>
            <a:r>
              <a:rPr lang="fr-FR" dirty="0" smtClean="0"/>
              <a:t>Enseignants </a:t>
            </a:r>
            <a:r>
              <a:rPr lang="fr-FR" dirty="0" smtClean="0"/>
              <a:t>spécialisés : </a:t>
            </a:r>
            <a:r>
              <a:rPr lang="fr-FR" dirty="0" smtClean="0"/>
              <a:t>en individuel ou en petit groupe pour travailler les notions scolaires non acquises et difficiles à acquérir en grand groupe </a:t>
            </a:r>
            <a:r>
              <a:rPr lang="fr-FR" dirty="0" smtClean="0"/>
              <a:t>classe. Facilite les explications et les échanges.</a:t>
            </a:r>
            <a:endParaRPr lang="fr-FR"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La </a:t>
            </a:r>
            <a:r>
              <a:rPr lang="fr-FR" dirty="0" smtClean="0"/>
              <a:t>MDPH :</a:t>
            </a:r>
            <a:r>
              <a:rPr lang="fr-FR" dirty="0" smtClean="0"/>
              <a:t/>
            </a:r>
            <a:br>
              <a:rPr lang="fr-FR" dirty="0" smtClean="0"/>
            </a:br>
            <a:r>
              <a:rPr lang="fr-FR" dirty="0" smtClean="0"/>
              <a:t>(Maison Départementale des personnes handicapées)</a:t>
            </a:r>
            <a:endParaRPr lang="fr-FR" dirty="0"/>
          </a:p>
        </p:txBody>
      </p:sp>
      <p:sp>
        <p:nvSpPr>
          <p:cNvPr id="3" name="Espace réservé du contenu 2"/>
          <p:cNvSpPr>
            <a:spLocks noGrp="1"/>
          </p:cNvSpPr>
          <p:nvPr>
            <p:ph idx="1"/>
          </p:nvPr>
        </p:nvSpPr>
        <p:spPr>
          <a:xfrm>
            <a:off x="435895" y="2180497"/>
            <a:ext cx="8272211" cy="4391775"/>
          </a:xfrm>
        </p:spPr>
        <p:txBody>
          <a:bodyPr>
            <a:normAutofit lnSpcReduction="10000"/>
          </a:bodyPr>
          <a:lstStyle/>
          <a:p>
            <a:pPr algn="just"/>
            <a:r>
              <a:rPr lang="fr-FR" dirty="0" smtClean="0"/>
              <a:t>Créée par la loi pour l’égalité des droits et des chances, la participation et la citoyenneté des personnes handicapées du 11 février 2005.</a:t>
            </a:r>
          </a:p>
          <a:p>
            <a:pPr algn="just"/>
            <a:endParaRPr lang="fr-FR" dirty="0" smtClean="0"/>
          </a:p>
          <a:p>
            <a:pPr algn="just"/>
            <a:r>
              <a:rPr lang="fr-FR" dirty="0" smtClean="0"/>
              <a:t>Chargée de l’accueil et de l’accompagnement des personnes en situation de handicap et de leurs proches.</a:t>
            </a:r>
          </a:p>
          <a:p>
            <a:pPr algn="just"/>
            <a:r>
              <a:rPr lang="fr-FR" dirty="0" smtClean="0"/>
              <a:t>Une MDPH par département, fonctionnant comme un guichet unique pour toutes les démarches liées aux diverses situations de handicap.</a:t>
            </a:r>
          </a:p>
          <a:p>
            <a:pPr algn="just"/>
            <a:r>
              <a:rPr lang="fr-FR" dirty="0" smtClean="0"/>
              <a:t>En charge, après étude du dossier des personnes, de proposer les orientations vers les structures de soins adaptées ou vers les filières d’enseignement spécialisé.</a:t>
            </a:r>
          </a:p>
          <a:p>
            <a:pPr algn="just"/>
            <a:r>
              <a:rPr lang="fr-FR" dirty="0" smtClean="0"/>
              <a:t>Sollicitée pour établir le PPS (demande d’AVS, outil informatique) et accorde un financement pour les dépenses liées au handicap et les soins non pris en charge par la Sécurité Sociale (AEEH: Allocation d’Education de l’Enfant Handicapé)</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3200" b="1" dirty="0" smtClean="0"/>
              <a:t>Les différents projets d’accompagnement </a:t>
            </a:r>
            <a:r>
              <a:rPr lang="fr-FR" sz="3200" b="1" dirty="0" smtClean="0"/>
              <a:t>scolaire</a:t>
            </a:r>
            <a:endParaRPr lang="fr-FR" sz="32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différents projets d’accompagnement en </a:t>
            </a:r>
            <a:r>
              <a:rPr lang="fr-FR" dirty="0" smtClean="0"/>
              <a:t>classe :</a:t>
            </a:r>
            <a:r>
              <a:rPr lang="fr-FR" dirty="0" smtClean="0"/>
              <a:t/>
            </a:r>
            <a:br>
              <a:rPr lang="fr-FR" dirty="0" smtClean="0"/>
            </a:br>
            <a:r>
              <a:rPr lang="fr-FR" dirty="0" smtClean="0"/>
              <a:t>Le </a:t>
            </a:r>
            <a:r>
              <a:rPr lang="fr-FR" dirty="0" err="1" smtClean="0"/>
              <a:t>pai</a:t>
            </a:r>
            <a:r>
              <a:rPr lang="fr-FR" dirty="0" smtClean="0"/>
              <a:t> </a:t>
            </a:r>
            <a:endParaRPr lang="fr-FR" dirty="0"/>
          </a:p>
        </p:txBody>
      </p:sp>
      <p:sp>
        <p:nvSpPr>
          <p:cNvPr id="3" name="Espace réservé du contenu 2"/>
          <p:cNvSpPr>
            <a:spLocks noGrp="1"/>
          </p:cNvSpPr>
          <p:nvPr>
            <p:ph idx="1"/>
          </p:nvPr>
        </p:nvSpPr>
        <p:spPr>
          <a:xfrm>
            <a:off x="357157" y="1857364"/>
            <a:ext cx="8429685" cy="4786345"/>
          </a:xfrm>
        </p:spPr>
        <p:txBody>
          <a:bodyPr>
            <a:normAutofit/>
          </a:bodyPr>
          <a:lstStyle/>
          <a:p>
            <a:pPr algn="just"/>
            <a:r>
              <a:rPr lang="fr-FR" dirty="0" smtClean="0"/>
              <a:t>Projet d’Accueil Individualisé </a:t>
            </a:r>
          </a:p>
          <a:p>
            <a:pPr algn="just"/>
            <a:endParaRPr lang="fr-FR" dirty="0" smtClean="0"/>
          </a:p>
          <a:p>
            <a:pPr algn="just"/>
            <a:r>
              <a:rPr lang="fr-FR" dirty="0" smtClean="0"/>
              <a:t>En cas de maladie </a:t>
            </a:r>
          </a:p>
          <a:p>
            <a:pPr algn="just"/>
            <a:endParaRPr lang="fr-FR" dirty="0" smtClean="0"/>
          </a:p>
          <a:p>
            <a:pPr algn="just"/>
            <a:r>
              <a:rPr lang="fr-FR" dirty="0" smtClean="0"/>
              <a:t>Mis en place lorsque la scolarité d'un élève, notamment en raison d'un trouble de santé invalidant (pathologies chroniques, intolérances alimentaires, allergies), nécessite un aménagement (suivi d'un traitement médical ou protocole en cas d'urgence). Hormis les aménagements prévus dans le cadre du PAI, la scolarité de l'élève se déroule dans les conditions ordinaires.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différents projets d’accompagnement en </a:t>
            </a:r>
            <a:r>
              <a:rPr lang="fr-FR" dirty="0" smtClean="0"/>
              <a:t>classe :</a:t>
            </a:r>
            <a:r>
              <a:rPr lang="fr-FR" dirty="0" smtClean="0"/>
              <a:t/>
            </a:r>
            <a:br>
              <a:rPr lang="fr-FR" dirty="0" smtClean="0"/>
            </a:br>
            <a:r>
              <a:rPr lang="fr-FR" dirty="0" smtClean="0"/>
              <a:t>Le </a:t>
            </a:r>
            <a:r>
              <a:rPr lang="fr-FR" dirty="0" err="1" smtClean="0"/>
              <a:t>pps</a:t>
            </a:r>
            <a:endParaRPr lang="fr-FR" dirty="0"/>
          </a:p>
        </p:txBody>
      </p:sp>
      <p:sp>
        <p:nvSpPr>
          <p:cNvPr id="3" name="Espace réservé du contenu 2"/>
          <p:cNvSpPr>
            <a:spLocks noGrp="1"/>
          </p:cNvSpPr>
          <p:nvPr>
            <p:ph idx="1"/>
          </p:nvPr>
        </p:nvSpPr>
        <p:spPr>
          <a:xfrm>
            <a:off x="357157" y="1857364"/>
            <a:ext cx="8429685" cy="4786345"/>
          </a:xfrm>
        </p:spPr>
        <p:txBody>
          <a:bodyPr>
            <a:normAutofit/>
          </a:bodyPr>
          <a:lstStyle/>
          <a:p>
            <a:pPr algn="just"/>
            <a:r>
              <a:rPr lang="fr-FR" dirty="0" smtClean="0"/>
              <a:t>Projet Personnalisé de Scolarisation</a:t>
            </a:r>
          </a:p>
          <a:p>
            <a:pPr algn="just"/>
            <a:endParaRPr lang="fr-FR" dirty="0" smtClean="0"/>
          </a:p>
          <a:p>
            <a:pPr algn="just"/>
            <a:r>
              <a:rPr lang="fr-FR" dirty="0" smtClean="0"/>
              <a:t>En cas de handicap</a:t>
            </a:r>
          </a:p>
          <a:p>
            <a:pPr algn="just"/>
            <a:endParaRPr lang="fr-FR" dirty="0" smtClean="0"/>
          </a:p>
          <a:p>
            <a:pPr algn="just"/>
            <a:r>
              <a:rPr lang="fr-FR" dirty="0" smtClean="0"/>
              <a:t>Acte écrit qui sert à définir les besoins particuliers (l'attribution de matériel pédagogique adapté</a:t>
            </a:r>
            <a:r>
              <a:rPr lang="fr-FR" dirty="0" smtClean="0"/>
              <a:t>, </a:t>
            </a:r>
            <a:r>
              <a:rPr lang="fr-FR" dirty="0" smtClean="0"/>
              <a:t>l’accompagnement humain, la dispense d’un ou plusieurs enseignements) d’un enfant en situation de handicap au cours de sa scolarité.</a:t>
            </a:r>
          </a:p>
          <a:p>
            <a:pPr algn="just"/>
            <a:r>
              <a:rPr lang="fr-FR" dirty="0" smtClean="0"/>
              <a:t>Le PPS suit </a:t>
            </a:r>
            <a:r>
              <a:rPr lang="fr-FR" dirty="0" smtClean="0"/>
              <a:t>l'élève durant toute sa </a:t>
            </a:r>
            <a:r>
              <a:rPr lang="fr-FR" dirty="0" smtClean="0"/>
              <a:t>scolarité et il </a:t>
            </a:r>
            <a:r>
              <a:rPr lang="fr-FR" dirty="0" smtClean="0"/>
              <a:t>est révisé à chaque changement de cycle ou d'orientation scolaire ou si les besoins de l'enfant ont évolué.</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différents projets d’accompagnement en </a:t>
            </a:r>
            <a:r>
              <a:rPr lang="fr-FR" dirty="0" smtClean="0"/>
              <a:t>classe :</a:t>
            </a:r>
            <a:r>
              <a:rPr lang="fr-FR" dirty="0" smtClean="0"/>
              <a:t/>
            </a:r>
            <a:br>
              <a:rPr lang="fr-FR" dirty="0" smtClean="0"/>
            </a:br>
            <a:r>
              <a:rPr lang="fr-FR" dirty="0" smtClean="0"/>
              <a:t>le </a:t>
            </a:r>
            <a:r>
              <a:rPr lang="fr-FR" dirty="0" err="1" smtClean="0"/>
              <a:t>pap</a:t>
            </a:r>
            <a:r>
              <a:rPr lang="fr-FR" dirty="0" smtClean="0"/>
              <a:t> </a:t>
            </a:r>
            <a:endParaRPr lang="fr-FR" dirty="0"/>
          </a:p>
        </p:txBody>
      </p:sp>
      <p:sp>
        <p:nvSpPr>
          <p:cNvPr id="3" name="Espace réservé du contenu 2"/>
          <p:cNvSpPr>
            <a:spLocks noGrp="1"/>
          </p:cNvSpPr>
          <p:nvPr>
            <p:ph idx="1"/>
          </p:nvPr>
        </p:nvSpPr>
        <p:spPr>
          <a:xfrm>
            <a:off x="214283" y="1785926"/>
            <a:ext cx="8715436" cy="5072074"/>
          </a:xfrm>
        </p:spPr>
        <p:txBody>
          <a:bodyPr>
            <a:normAutofit/>
          </a:bodyPr>
          <a:lstStyle/>
          <a:p>
            <a:pPr algn="just"/>
            <a:r>
              <a:rPr lang="fr-FR" dirty="0" smtClean="0"/>
              <a:t>Projet d’Accompagnement Personnalisé</a:t>
            </a:r>
          </a:p>
          <a:p>
            <a:pPr algn="just"/>
            <a:endParaRPr lang="fr-FR" dirty="0" smtClean="0"/>
          </a:p>
          <a:p>
            <a:pPr algn="just"/>
            <a:r>
              <a:rPr lang="fr-FR" dirty="0" smtClean="0"/>
              <a:t>En cas de trouble des apprentissages </a:t>
            </a:r>
          </a:p>
          <a:p>
            <a:pPr algn="just"/>
            <a:endParaRPr lang="fr-FR" dirty="0" smtClean="0"/>
          </a:p>
          <a:p>
            <a:pPr algn="just"/>
            <a:r>
              <a:rPr lang="fr-FR" dirty="0" smtClean="0"/>
              <a:t>De la maternelle au lycée, suit l’enfant durant toute sa scolarité</a:t>
            </a:r>
          </a:p>
          <a:p>
            <a:pPr algn="just"/>
            <a:r>
              <a:rPr lang="fr-FR" dirty="0" smtClean="0"/>
              <a:t>Pour les enfants ayant des </a:t>
            </a:r>
            <a:r>
              <a:rPr lang="fr-FR" b="1" dirty="0" smtClean="0"/>
              <a:t>difficultés scolaires durables</a:t>
            </a:r>
            <a:r>
              <a:rPr lang="fr-FR" dirty="0" smtClean="0"/>
              <a:t> ayant pour origine </a:t>
            </a:r>
            <a:r>
              <a:rPr lang="fr-FR" b="1" dirty="0" smtClean="0"/>
              <a:t>un ou plusieurs troubles des apprentissages e</a:t>
            </a:r>
            <a:r>
              <a:rPr lang="fr-FR" dirty="0" smtClean="0"/>
              <a:t>t pour lesquels des aménagements et adaptations de nature pédagogique sont nécessaires, afin qu'ils puissent poursuivre leur parcours scolaire dans les meilleures conditions, en référence aux objectifs du cycle.</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4">
  <a:themeElements>
    <a:clrScheme name="Personnalisé 2">
      <a:dk1>
        <a:sysClr val="windowText" lastClr="000000"/>
      </a:dk1>
      <a:lt1>
        <a:sysClr val="window" lastClr="FFFFFF"/>
      </a:lt1>
      <a:dk2>
        <a:srgbClr val="646B86"/>
      </a:dk2>
      <a:lt2>
        <a:srgbClr val="C5D1D7"/>
      </a:lt2>
      <a:accent1>
        <a:srgbClr val="648C60"/>
      </a:accent1>
      <a:accent2>
        <a:srgbClr val="8CADAE"/>
      </a:accent2>
      <a:accent3>
        <a:srgbClr val="D19049"/>
      </a:accent3>
      <a:accent4>
        <a:srgbClr val="D19049"/>
      </a:accent4>
      <a:accent5>
        <a:srgbClr val="8FB08C"/>
      </a:accent5>
      <a:accent6>
        <a:srgbClr val="D19049"/>
      </a:accent6>
      <a:hlink>
        <a:srgbClr val="00A3D6"/>
      </a:hlink>
      <a:folHlink>
        <a:srgbClr val="694F07"/>
      </a:folHlink>
    </a:clrScheme>
    <a:fontScheme name="Personnalisé 1">
      <a:majorFont>
        <a:latin typeface="Gabriola"/>
        <a:ea typeface=""/>
        <a:cs typeface=""/>
      </a:majorFont>
      <a:minorFont>
        <a:latin typeface="Perpetua"/>
        <a:ea typeface=""/>
        <a:cs typeface=""/>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Dividend" id="{9697A71B-4AB7-4A1A-BD5B-BB2D22835B57}" vid="{C21699FF-00E4-43C8-BBCC-D7E5536C3717}"/>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Thème4</Template>
  <TotalTime>464</TotalTime>
  <Words>1914</Words>
  <Application>Microsoft Office PowerPoint</Application>
  <PresentationFormat>Affichage à l'écran (4:3)</PresentationFormat>
  <Paragraphs>239</Paragraphs>
  <Slides>36</Slides>
  <Notes>7</Notes>
  <HiddenSlides>0</HiddenSlides>
  <MMClips>0</MMClips>
  <ScaleCrop>false</ScaleCrop>
  <HeadingPairs>
    <vt:vector size="4" baseType="variant">
      <vt:variant>
        <vt:lpstr>Thème</vt:lpstr>
      </vt:variant>
      <vt:variant>
        <vt:i4>1</vt:i4>
      </vt:variant>
      <vt:variant>
        <vt:lpstr>Titres des diapositives</vt:lpstr>
      </vt:variant>
      <vt:variant>
        <vt:i4>36</vt:i4>
      </vt:variant>
    </vt:vector>
  </HeadingPairs>
  <TitlesOfParts>
    <vt:vector size="37" baseType="lpstr">
      <vt:lpstr>Thème4</vt:lpstr>
      <vt:lpstr>la prise en charge des enfants avec troubles des apprentissages</vt:lpstr>
      <vt:lpstr>Présentation PowerPoint</vt:lpstr>
      <vt:lpstr>introduction</vt:lpstr>
      <vt:lpstr>Intervention du RASED</vt:lpstr>
      <vt:lpstr>La MDPH : (Maison Départementale des personnes handicapées)</vt:lpstr>
      <vt:lpstr>Les différents projets d’accompagnement scolaire</vt:lpstr>
      <vt:lpstr>Les différents projets d’accompagnement en classe : Le pai </vt:lpstr>
      <vt:lpstr>Les différents projets d’accompagnement en classe : Le pps</vt:lpstr>
      <vt:lpstr>Les différents projets d’accompagnement en classe : le pap </vt:lpstr>
      <vt:lpstr>Les différents projets d’accompagnement en classe : le ppre</vt:lpstr>
      <vt:lpstr>Les différents projets d’accompagnement en classe</vt:lpstr>
      <vt:lpstr>Les Réunions scolaires : l’Équipe éducative</vt:lpstr>
      <vt:lpstr>Les Réunions scolaires : l’équipe de suivi de scolarisation (ESS)</vt:lpstr>
      <vt:lpstr>Les différentes orientations scolaires</vt:lpstr>
      <vt:lpstr>Les différentes orientations scolaires : classe ordinaire / AVS et AESH</vt:lpstr>
      <vt:lpstr>Les différentes orientations scolaires : Ulis - Unités Localisées pour l’Inclusion Scolaire</vt:lpstr>
      <vt:lpstr>Les différentes orientations scolaires : egpa - Enseignement  Général et Professionnel Adapté</vt:lpstr>
      <vt:lpstr>Les différents établissements de soins</vt:lpstr>
      <vt:lpstr>CRTLA - Centre de Référence des Troubles du Langage et des Apprentissages</vt:lpstr>
      <vt:lpstr>Camsp : Centre d’Action Médico-Sociale Précoce</vt:lpstr>
      <vt:lpstr>Pco : Plateforme d’Orientation et de Coordination</vt:lpstr>
      <vt:lpstr>Cmp : Centre Médico-Psychologique </vt:lpstr>
      <vt:lpstr>Cmpp : Centre Médico-Psycho-Pédagogique</vt:lpstr>
      <vt:lpstr>Sessad : Service d’Education Spécialisée et de Soins A Domicile </vt:lpstr>
      <vt:lpstr>Ime : Institut Médico-Educatif</vt:lpstr>
      <vt:lpstr>iem : Institut d’Education Motrice</vt:lpstr>
      <vt:lpstr>itep : Institut Thérapeutique Educatif et Pédagogique</vt:lpstr>
      <vt:lpstr>centre de rééducation fonctionnelle</vt:lpstr>
      <vt:lpstr>Les différents professionnels de santé</vt:lpstr>
      <vt:lpstr>le psychologue</vt:lpstr>
      <vt:lpstr>le psychomotricien</vt:lpstr>
      <vt:lpstr>l’ergothérapeute</vt:lpstr>
      <vt:lpstr>l’orthophoniste</vt:lpstr>
      <vt:lpstr>l’orthoptiste</vt:lpstr>
      <vt:lpstr>les médecins</vt:lpstr>
      <vt:lpstr>la prise en charge des enfants avec troubles des apprentissages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 trouble déficitaire de l’attention avec ou sans hyperactivité</dc:title>
  <dc:creator>Marine</dc:creator>
  <cp:lastModifiedBy>Carellier Morgane</cp:lastModifiedBy>
  <cp:revision>104</cp:revision>
  <dcterms:created xsi:type="dcterms:W3CDTF">2018-11-11T13:31:52Z</dcterms:created>
  <dcterms:modified xsi:type="dcterms:W3CDTF">2022-03-02T13:37:27Z</dcterms:modified>
</cp:coreProperties>
</file>