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6.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0.xml" ContentType="application/vnd.openxmlformats-officedocument.presentationml.notesSlide+xml"/>
  <Override PartName="/ppt/ink/ink1.xml" ContentType="application/inkml+xml"/>
  <Override PartName="/ppt/tags/tag65.xml" ContentType="application/vnd.openxmlformats-officedocument.presentationml.tags+xml"/>
  <Override PartName="/ppt/tags/tag66.xml" ContentType="application/vnd.openxmlformats-officedocument.presentationml.tags+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notesSlides/notesSlide1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13.xml" ContentType="application/vnd.openxmlformats-officedocument.presentationml.notesSlide+xml"/>
  <Override PartName="/ppt/tags/tag71.xml" ContentType="application/vnd.openxmlformats-officedocument.presentationml.tag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6.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17.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18.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9.xml" ContentType="application/vnd.openxmlformats-officedocument.presentationml.notesSlide+xml"/>
  <Override PartName="/ppt/tags/tag90.xml" ContentType="application/vnd.openxmlformats-officedocument.presentationml.tags+xml"/>
  <Override PartName="/ppt/notesSlides/notesSlide20.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1.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23.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4.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25.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6.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38.xml" ContentType="application/vnd.openxmlformats-officedocument.presentationml.tags+xml"/>
  <Override PartName="/ppt/tags/tag139.xml" ContentType="application/vnd.openxmlformats-officedocument.presentationml.tags+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3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82" r:id="rId3"/>
    <p:sldId id="280" r:id="rId4"/>
    <p:sldId id="284" r:id="rId5"/>
    <p:sldId id="259" r:id="rId6"/>
    <p:sldId id="291" r:id="rId7"/>
    <p:sldId id="260" r:id="rId8"/>
    <p:sldId id="261" r:id="rId9"/>
    <p:sldId id="262" r:id="rId10"/>
    <p:sldId id="283" r:id="rId11"/>
    <p:sldId id="292" r:id="rId12"/>
    <p:sldId id="285" r:id="rId13"/>
    <p:sldId id="293" r:id="rId14"/>
    <p:sldId id="294" r:id="rId15"/>
    <p:sldId id="295" r:id="rId16"/>
    <p:sldId id="288" r:id="rId17"/>
    <p:sldId id="301" r:id="rId18"/>
    <p:sldId id="265" r:id="rId19"/>
    <p:sldId id="266" r:id="rId20"/>
    <p:sldId id="267" r:id="rId21"/>
    <p:sldId id="268" r:id="rId22"/>
    <p:sldId id="269" r:id="rId23"/>
    <p:sldId id="270" r:id="rId24"/>
    <p:sldId id="271" r:id="rId25"/>
    <p:sldId id="289" r:id="rId26"/>
    <p:sldId id="296" r:id="rId27"/>
    <p:sldId id="297" r:id="rId28"/>
    <p:sldId id="290" r:id="rId29"/>
    <p:sldId id="298" r:id="rId30"/>
    <p:sldId id="299" r:id="rId31"/>
    <p:sldId id="300" r:id="rId32"/>
    <p:sldId id="302" r:id="rId33"/>
    <p:sldId id="263" r:id="rId34"/>
    <p:sldId id="275" r:id="rId35"/>
    <p:sldId id="272" r:id="rId36"/>
    <p:sldId id="273" r:id="rId37"/>
    <p:sldId id="274" r:id="rId38"/>
    <p:sldId id="303" r:id="rId39"/>
    <p:sldId id="286" r:id="rId40"/>
    <p:sldId id="278" r:id="rId41"/>
    <p:sldId id="279" r:id="rId42"/>
    <p:sldId id="305" r:id="rId43"/>
    <p:sldId id="307" r:id="rId44"/>
    <p:sldId id="306" r:id="rId45"/>
    <p:sldId id="304" r:id="rId46"/>
  </p:sldIdLst>
  <p:sldSz cx="9144000" cy="6858000" type="screen4x3"/>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81346" autoAdjust="0"/>
  </p:normalViewPr>
  <p:slideViewPr>
    <p:cSldViewPr>
      <p:cViewPr varScale="1">
        <p:scale>
          <a:sx n="71" d="100"/>
          <a:sy n="71" d="100"/>
        </p:scale>
        <p:origin x="1974"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Documents\Dossier%20Lib&#233;ral\Dossier%20patients%20Lib&#233;ral\Enfants\Sottiaux%20C&#233;lien\TEA-CH.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Documents\Dossier%20Lib&#233;ral\Dossier%20patients%20Lib&#233;ral\Enfants\Sottiaux%20C&#233;lien\R&#233;sultats%20Conn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Documents\Dossier%20Lib&#233;ral\Dossier%20patients%20Lib&#233;ral\Enfants\Sottiaux%20C&#233;lien\R&#233;sultats%20Conner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TEA-CH</a:t>
            </a:r>
            <a:endParaRPr lang="en-US" baseline="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Feuil1!$A$4</c:f>
              <c:strCache>
                <c:ptCount val="1"/>
                <c:pt idx="0">
                  <c:v>% cumulés</c:v>
                </c:pt>
              </c:strCache>
            </c:strRef>
          </c:tx>
          <c:spPr>
            <a:ln w="28575" cap="rnd">
              <a:solidFill>
                <a:schemeClr val="accent1"/>
              </a:solidFill>
              <a:round/>
            </a:ln>
            <a:effectLst/>
          </c:spPr>
          <c:marker>
            <c:symbol val="none"/>
          </c:marker>
          <c:cat>
            <c:multiLvlStrRef>
              <c:f>Feuil1!$B$2:$N$3</c:f>
              <c:multiLvlStrCache>
                <c:ptCount val="13"/>
                <c:lvl>
                  <c:pt idx="0">
                    <c:v>B</c:v>
                  </c:pt>
                  <c:pt idx="1">
                    <c:v>C</c:v>
                  </c:pt>
                  <c:pt idx="2">
                    <c:v>G</c:v>
                  </c:pt>
                  <c:pt idx="3">
                    <c:v>U</c:v>
                  </c:pt>
                  <c:pt idx="4">
                    <c:v>H</c:v>
                  </c:pt>
                  <c:pt idx="5">
                    <c:v>BB </c:v>
                  </c:pt>
                  <c:pt idx="6">
                    <c:v>Y</c:v>
                  </c:pt>
                  <c:pt idx="7">
                    <c:v>I</c:v>
                  </c:pt>
                  <c:pt idx="8">
                    <c:v>L</c:v>
                  </c:pt>
                  <c:pt idx="9">
                    <c:v>Z</c:v>
                  </c:pt>
                  <c:pt idx="10">
                    <c:v>AA</c:v>
                  </c:pt>
                  <c:pt idx="11">
                    <c:v>X</c:v>
                  </c:pt>
                  <c:pt idx="12">
                    <c:v>T</c:v>
                  </c:pt>
                </c:lvl>
                <c:lvl>
                  <c:pt idx="0">
                    <c:v>Attention sélective</c:v>
                  </c:pt>
                  <c:pt idx="4">
                    <c:v>Attention soutenue</c:v>
                  </c:pt>
                  <c:pt idx="7">
                    <c:v>Fonctions exécutives</c:v>
                  </c:pt>
                  <c:pt idx="11">
                    <c:v>Attention divisée</c:v>
                  </c:pt>
                </c:lvl>
              </c:multiLvlStrCache>
            </c:multiLvlStrRef>
          </c:cat>
          <c:val>
            <c:numRef>
              <c:f>Feuil1!$B$4:$N$4</c:f>
              <c:numCache>
                <c:formatCode>General</c:formatCode>
                <c:ptCount val="13"/>
                <c:pt idx="0">
                  <c:v>24</c:v>
                </c:pt>
                <c:pt idx="1">
                  <c:v>15</c:v>
                </c:pt>
                <c:pt idx="2">
                  <c:v>10</c:v>
                </c:pt>
                <c:pt idx="3">
                  <c:v>23</c:v>
                </c:pt>
                <c:pt idx="4">
                  <c:v>16</c:v>
                </c:pt>
                <c:pt idx="5">
                  <c:v>10</c:v>
                </c:pt>
                <c:pt idx="6">
                  <c:v>7</c:v>
                </c:pt>
                <c:pt idx="7">
                  <c:v>36</c:v>
                </c:pt>
                <c:pt idx="8">
                  <c:v>40</c:v>
                </c:pt>
                <c:pt idx="9">
                  <c:v>25</c:v>
                </c:pt>
                <c:pt idx="10">
                  <c:v>24</c:v>
                </c:pt>
                <c:pt idx="11">
                  <c:v>36</c:v>
                </c:pt>
                <c:pt idx="12">
                  <c:v>15</c:v>
                </c:pt>
              </c:numCache>
            </c:numRef>
          </c:val>
          <c:smooth val="0"/>
          <c:extLst>
            <c:ext xmlns:c16="http://schemas.microsoft.com/office/drawing/2014/chart" uri="{C3380CC4-5D6E-409C-BE32-E72D297353CC}">
              <c16:uniqueId val="{00000000-84CD-4306-9A4F-0F6D7C4DA54C}"/>
            </c:ext>
          </c:extLst>
        </c:ser>
        <c:dLbls>
          <c:showLegendKey val="0"/>
          <c:showVal val="0"/>
          <c:showCatName val="0"/>
          <c:showSerName val="0"/>
          <c:showPercent val="0"/>
          <c:showBubbleSize val="0"/>
        </c:dLbls>
        <c:smooth val="0"/>
        <c:axId val="360191344"/>
        <c:axId val="360188720"/>
      </c:lineChart>
      <c:catAx>
        <c:axId val="3601913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Tâches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0188720"/>
        <c:crosses val="autoZero"/>
        <c:auto val="1"/>
        <c:lblAlgn val="ctr"/>
        <c:lblOffset val="100"/>
        <c:noMultiLvlLbl val="0"/>
      </c:catAx>
      <c:valAx>
        <c:axId val="36018872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Pourcentage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0191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'Garçon 6 à 8 ans'!$A$5</c:f>
              <c:strCache>
                <c:ptCount val="1"/>
                <c:pt idx="0">
                  <c:v>Moyenne</c:v>
                </c:pt>
              </c:strCache>
            </c:strRef>
          </c:tx>
          <c:spPr>
            <a:ln w="28575" cap="rnd">
              <a:solidFill>
                <a:srgbClr val="FF0000"/>
              </a:solidFill>
              <a:prstDash val="sysDash"/>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ans'!$B$5:$G$5</c:f>
              <c:numCache>
                <c:formatCode>General</c:formatCode>
                <c:ptCount val="6"/>
                <c:pt idx="0">
                  <c:v>0.5</c:v>
                </c:pt>
                <c:pt idx="1">
                  <c:v>0.64</c:v>
                </c:pt>
                <c:pt idx="2">
                  <c:v>0.13</c:v>
                </c:pt>
                <c:pt idx="3">
                  <c:v>0.93</c:v>
                </c:pt>
                <c:pt idx="4">
                  <c:v>0.51</c:v>
                </c:pt>
                <c:pt idx="5">
                  <c:v>0.69</c:v>
                </c:pt>
              </c:numCache>
            </c:numRef>
          </c:val>
          <c:smooth val="0"/>
          <c:extLst>
            <c:ext xmlns:c16="http://schemas.microsoft.com/office/drawing/2014/chart" uri="{C3380CC4-5D6E-409C-BE32-E72D297353CC}">
              <c16:uniqueId val="{00000000-C875-41BC-8EA2-5485B0CB758A}"/>
            </c:ext>
          </c:extLst>
        </c:ser>
        <c:ser>
          <c:idx val="1"/>
          <c:order val="1"/>
          <c:tx>
            <c:strRef>
              <c:f>'Garçon 6 à 8 ans'!$A$6</c:f>
              <c:strCache>
                <c:ptCount val="1"/>
                <c:pt idx="0">
                  <c:v>Ecart type Min</c:v>
                </c:pt>
              </c:strCache>
            </c:strRef>
          </c:tx>
          <c:spPr>
            <a:ln w="28575" cap="rnd">
              <a:solidFill>
                <a:schemeClr val="accent2"/>
              </a:solidFill>
              <a:prstDash val="sysDot"/>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ans'!$B$6:$G$6</c:f>
              <c:numCache>
                <c:formatCode>General</c:formatCode>
                <c:ptCount val="6"/>
                <c:pt idx="0">
                  <c:v>0.1</c:v>
                </c:pt>
                <c:pt idx="1">
                  <c:v>0.19</c:v>
                </c:pt>
                <c:pt idx="2">
                  <c:v>-0.1</c:v>
                </c:pt>
                <c:pt idx="3">
                  <c:v>0.33</c:v>
                </c:pt>
                <c:pt idx="4">
                  <c:v>0</c:v>
                </c:pt>
                <c:pt idx="5">
                  <c:v>0.23</c:v>
                </c:pt>
              </c:numCache>
            </c:numRef>
          </c:val>
          <c:smooth val="0"/>
          <c:extLst>
            <c:ext xmlns:c16="http://schemas.microsoft.com/office/drawing/2014/chart" uri="{C3380CC4-5D6E-409C-BE32-E72D297353CC}">
              <c16:uniqueId val="{00000001-C875-41BC-8EA2-5485B0CB758A}"/>
            </c:ext>
          </c:extLst>
        </c:ser>
        <c:ser>
          <c:idx val="2"/>
          <c:order val="2"/>
          <c:tx>
            <c:strRef>
              <c:f>'Garçon 6 à 8 ans'!$A$7</c:f>
              <c:strCache>
                <c:ptCount val="1"/>
                <c:pt idx="0">
                  <c:v>Ecart type max</c:v>
                </c:pt>
              </c:strCache>
            </c:strRef>
          </c:tx>
          <c:spPr>
            <a:ln w="28575" cap="rnd">
              <a:solidFill>
                <a:schemeClr val="accent2"/>
              </a:solidFill>
              <a:prstDash val="sysDot"/>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ans'!$B$7:$G$7</c:f>
              <c:numCache>
                <c:formatCode>General</c:formatCode>
                <c:ptCount val="6"/>
                <c:pt idx="0">
                  <c:v>0.9</c:v>
                </c:pt>
                <c:pt idx="1">
                  <c:v>1.0900000000000001</c:v>
                </c:pt>
                <c:pt idx="2">
                  <c:v>0.36</c:v>
                </c:pt>
                <c:pt idx="3">
                  <c:v>1.53</c:v>
                </c:pt>
                <c:pt idx="4">
                  <c:v>1.02</c:v>
                </c:pt>
                <c:pt idx="5">
                  <c:v>1.1499999999999999</c:v>
                </c:pt>
              </c:numCache>
            </c:numRef>
          </c:val>
          <c:smooth val="0"/>
          <c:extLst>
            <c:ext xmlns:c16="http://schemas.microsoft.com/office/drawing/2014/chart" uri="{C3380CC4-5D6E-409C-BE32-E72D297353CC}">
              <c16:uniqueId val="{00000002-C875-41BC-8EA2-5485B0CB758A}"/>
            </c:ext>
          </c:extLst>
        </c:ser>
        <c:ser>
          <c:idx val="3"/>
          <c:order val="3"/>
          <c:tx>
            <c:strRef>
              <c:f>'Garçon 6 à 8 ans'!$A$8</c:f>
              <c:strCache>
                <c:ptCount val="1"/>
                <c:pt idx="0">
                  <c:v>Seuil</c:v>
                </c:pt>
              </c:strCache>
            </c:strRef>
          </c:tx>
          <c:spPr>
            <a:ln w="28575" cap="rnd">
              <a:solidFill>
                <a:srgbClr val="FF0000"/>
              </a:solidFill>
              <a:prstDash val="dash"/>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ans'!$B$8:$G$8</c:f>
              <c:numCache>
                <c:formatCode>General</c:formatCode>
                <c:ptCount val="6"/>
                <c:pt idx="0">
                  <c:v>1.3</c:v>
                </c:pt>
                <c:pt idx="1">
                  <c:v>1.54</c:v>
                </c:pt>
                <c:pt idx="2">
                  <c:v>0.59</c:v>
                </c:pt>
                <c:pt idx="3">
                  <c:v>2.13</c:v>
                </c:pt>
                <c:pt idx="4">
                  <c:v>1.53</c:v>
                </c:pt>
                <c:pt idx="5">
                  <c:v>1.61</c:v>
                </c:pt>
              </c:numCache>
            </c:numRef>
          </c:val>
          <c:smooth val="0"/>
          <c:extLst>
            <c:ext xmlns:c16="http://schemas.microsoft.com/office/drawing/2014/chart" uri="{C3380CC4-5D6E-409C-BE32-E72D297353CC}">
              <c16:uniqueId val="{00000003-C875-41BC-8EA2-5485B0CB758A}"/>
            </c:ext>
          </c:extLst>
        </c:ser>
        <c:ser>
          <c:idx val="4"/>
          <c:order val="4"/>
          <c:tx>
            <c:strRef>
              <c:f>'Garçon 6 à 8 ans'!$A$9</c:f>
              <c:strCache>
                <c:ptCount val="1"/>
                <c:pt idx="0">
                  <c:v>mère</c:v>
                </c:pt>
              </c:strCache>
            </c:strRef>
          </c:tx>
          <c:spPr>
            <a:ln w="28575" cap="rnd">
              <a:solidFill>
                <a:schemeClr val="accent5"/>
              </a:solidFill>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ans'!$B$9:$G$9</c:f>
              <c:numCache>
                <c:formatCode>General</c:formatCode>
                <c:ptCount val="6"/>
                <c:pt idx="0">
                  <c:v>1.58</c:v>
                </c:pt>
                <c:pt idx="1">
                  <c:v>2.75</c:v>
                </c:pt>
                <c:pt idx="2">
                  <c:v>0.2</c:v>
                </c:pt>
                <c:pt idx="3">
                  <c:v>2.5</c:v>
                </c:pt>
                <c:pt idx="4">
                  <c:v>1</c:v>
                </c:pt>
                <c:pt idx="5">
                  <c:v>2.6</c:v>
                </c:pt>
              </c:numCache>
            </c:numRef>
          </c:val>
          <c:smooth val="0"/>
          <c:extLst>
            <c:ext xmlns:c16="http://schemas.microsoft.com/office/drawing/2014/chart" uri="{C3380CC4-5D6E-409C-BE32-E72D297353CC}">
              <c16:uniqueId val="{00000004-C875-41BC-8EA2-5485B0CB758A}"/>
            </c:ext>
          </c:extLst>
        </c:ser>
        <c:ser>
          <c:idx val="5"/>
          <c:order val="5"/>
          <c:tx>
            <c:strRef>
              <c:f>'Garçon 6 à 8 ans'!$A$10</c:f>
              <c:strCache>
                <c:ptCount val="1"/>
                <c:pt idx="0">
                  <c:v>Père</c:v>
                </c:pt>
              </c:strCache>
            </c:strRef>
          </c:tx>
          <c:spPr>
            <a:ln w="28575" cap="rnd">
              <a:solidFill>
                <a:schemeClr val="accent6"/>
              </a:solidFill>
              <a:round/>
            </a:ln>
            <a:effectLst/>
          </c:spPr>
          <c:marker>
            <c:symbol val="none"/>
          </c:marker>
          <c:cat>
            <c:strRef>
              <c:f>'Garçon 6 à 8 ans'!$B$4:$G$4</c:f>
              <c:strCache>
                <c:ptCount val="6"/>
                <c:pt idx="0">
                  <c:v>Comportement </c:v>
                </c:pt>
                <c:pt idx="1">
                  <c:v>Apprentissage</c:v>
                </c:pt>
                <c:pt idx="2">
                  <c:v>Psychosomatique</c:v>
                </c:pt>
                <c:pt idx="3">
                  <c:v>Impulsivité</c:v>
                </c:pt>
                <c:pt idx="4">
                  <c:v>Anxiété </c:v>
                </c:pt>
                <c:pt idx="5">
                  <c:v>Index</c:v>
                </c:pt>
              </c:strCache>
            </c:strRef>
          </c:cat>
          <c:val>
            <c:numRef>
              <c:f>'Garçon 6 à 8 ans'!$B$10:$G$10</c:f>
              <c:numCache>
                <c:formatCode>General</c:formatCode>
                <c:ptCount val="6"/>
                <c:pt idx="0">
                  <c:v>1.78</c:v>
                </c:pt>
                <c:pt idx="1">
                  <c:v>2.75</c:v>
                </c:pt>
                <c:pt idx="2">
                  <c:v>0</c:v>
                </c:pt>
                <c:pt idx="3">
                  <c:v>2</c:v>
                </c:pt>
                <c:pt idx="4">
                  <c:v>0.75</c:v>
                </c:pt>
                <c:pt idx="5">
                  <c:v>2.4</c:v>
                </c:pt>
              </c:numCache>
            </c:numRef>
          </c:val>
          <c:smooth val="0"/>
          <c:extLst>
            <c:ext xmlns:c16="http://schemas.microsoft.com/office/drawing/2014/chart" uri="{C3380CC4-5D6E-409C-BE32-E72D297353CC}">
              <c16:uniqueId val="{00000005-C875-41BC-8EA2-5485B0CB758A}"/>
            </c:ext>
          </c:extLst>
        </c:ser>
        <c:dLbls>
          <c:showLegendKey val="0"/>
          <c:showVal val="0"/>
          <c:showCatName val="0"/>
          <c:showSerName val="0"/>
          <c:showPercent val="0"/>
          <c:showBubbleSize val="0"/>
        </c:dLbls>
        <c:smooth val="0"/>
        <c:axId val="441444064"/>
        <c:axId val="441444720"/>
      </c:lineChart>
      <c:catAx>
        <c:axId val="44144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1444720"/>
        <c:crosses val="autoZero"/>
        <c:auto val="1"/>
        <c:lblAlgn val="ctr"/>
        <c:lblOffset val="100"/>
        <c:noMultiLvlLbl val="0"/>
      </c:catAx>
      <c:valAx>
        <c:axId val="441444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1444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'Garçon 6 à 8 ans'!$A$20</c:f>
              <c:strCache>
                <c:ptCount val="1"/>
                <c:pt idx="0">
                  <c:v>Moyenne</c:v>
                </c:pt>
              </c:strCache>
            </c:strRef>
          </c:tx>
          <c:spPr>
            <a:ln w="28575" cap="rnd">
              <a:solidFill>
                <a:srgbClr val="FF0000"/>
              </a:solidFill>
              <a:prstDash val="sysDash"/>
              <a:round/>
            </a:ln>
            <a:effectLst/>
          </c:spPr>
          <c:marker>
            <c:symbol val="none"/>
          </c:marker>
          <c:cat>
            <c:strRef>
              <c:f>'Garçon 6 à 8 ans'!$B$19:$E$19</c:f>
              <c:strCache>
                <c:ptCount val="4"/>
                <c:pt idx="0">
                  <c:v>Comportement </c:v>
                </c:pt>
                <c:pt idx="1">
                  <c:v>Hyperactivité</c:v>
                </c:pt>
                <c:pt idx="2">
                  <c:v>Inattention-passivité </c:v>
                </c:pt>
                <c:pt idx="3">
                  <c:v>Index</c:v>
                </c:pt>
              </c:strCache>
            </c:strRef>
          </c:cat>
          <c:val>
            <c:numRef>
              <c:f>'Garçon 6 à 8 ans'!$B$20:$E$20</c:f>
              <c:numCache>
                <c:formatCode>General</c:formatCode>
                <c:ptCount val="4"/>
                <c:pt idx="0">
                  <c:v>0.32</c:v>
                </c:pt>
                <c:pt idx="1">
                  <c:v>0.6</c:v>
                </c:pt>
                <c:pt idx="2">
                  <c:v>0.76</c:v>
                </c:pt>
                <c:pt idx="3">
                  <c:v>0.57999999999999996</c:v>
                </c:pt>
              </c:numCache>
            </c:numRef>
          </c:val>
          <c:smooth val="0"/>
          <c:extLst>
            <c:ext xmlns:c16="http://schemas.microsoft.com/office/drawing/2014/chart" uri="{C3380CC4-5D6E-409C-BE32-E72D297353CC}">
              <c16:uniqueId val="{00000000-E4D1-4233-806A-BF7CB5AC5B82}"/>
            </c:ext>
          </c:extLst>
        </c:ser>
        <c:ser>
          <c:idx val="1"/>
          <c:order val="1"/>
          <c:tx>
            <c:strRef>
              <c:f>'Garçon 6 à 8 ans'!$A$21</c:f>
              <c:strCache>
                <c:ptCount val="1"/>
                <c:pt idx="0">
                  <c:v>Ecart type Min</c:v>
                </c:pt>
              </c:strCache>
            </c:strRef>
          </c:tx>
          <c:spPr>
            <a:ln w="28575" cap="rnd">
              <a:solidFill>
                <a:schemeClr val="accent2"/>
              </a:solidFill>
              <a:prstDash val="sysDot"/>
              <a:round/>
            </a:ln>
            <a:effectLst/>
          </c:spPr>
          <c:marker>
            <c:symbol val="none"/>
          </c:marker>
          <c:cat>
            <c:strRef>
              <c:f>'Garçon 6 à 8 ans'!$B$19:$E$19</c:f>
              <c:strCache>
                <c:ptCount val="4"/>
                <c:pt idx="0">
                  <c:v>Comportement </c:v>
                </c:pt>
                <c:pt idx="1">
                  <c:v>Hyperactivité</c:v>
                </c:pt>
                <c:pt idx="2">
                  <c:v>Inattention-passivité </c:v>
                </c:pt>
                <c:pt idx="3">
                  <c:v>Index</c:v>
                </c:pt>
              </c:strCache>
            </c:strRef>
          </c:cat>
          <c:val>
            <c:numRef>
              <c:f>'Garçon 6 à 8 ans'!$B$21:$E$21</c:f>
              <c:numCache>
                <c:formatCode>General</c:formatCode>
                <c:ptCount val="4"/>
                <c:pt idx="0">
                  <c:v>-0.11</c:v>
                </c:pt>
                <c:pt idx="1">
                  <c:v>-0.05</c:v>
                </c:pt>
                <c:pt idx="2">
                  <c:v>0.02</c:v>
                </c:pt>
                <c:pt idx="3">
                  <c:v>-0.03</c:v>
                </c:pt>
              </c:numCache>
            </c:numRef>
          </c:val>
          <c:smooth val="0"/>
          <c:extLst>
            <c:ext xmlns:c16="http://schemas.microsoft.com/office/drawing/2014/chart" uri="{C3380CC4-5D6E-409C-BE32-E72D297353CC}">
              <c16:uniqueId val="{00000001-E4D1-4233-806A-BF7CB5AC5B82}"/>
            </c:ext>
          </c:extLst>
        </c:ser>
        <c:ser>
          <c:idx val="2"/>
          <c:order val="2"/>
          <c:tx>
            <c:strRef>
              <c:f>'Garçon 6 à 8 ans'!$A$22</c:f>
              <c:strCache>
                <c:ptCount val="1"/>
                <c:pt idx="0">
                  <c:v>Ecart type max</c:v>
                </c:pt>
              </c:strCache>
            </c:strRef>
          </c:tx>
          <c:spPr>
            <a:ln w="28575" cap="rnd">
              <a:solidFill>
                <a:schemeClr val="accent2"/>
              </a:solidFill>
              <a:prstDash val="sysDot"/>
              <a:round/>
            </a:ln>
            <a:effectLst/>
          </c:spPr>
          <c:marker>
            <c:symbol val="none"/>
          </c:marker>
          <c:cat>
            <c:strRef>
              <c:f>'Garçon 6 à 8 ans'!$B$19:$E$19</c:f>
              <c:strCache>
                <c:ptCount val="4"/>
                <c:pt idx="0">
                  <c:v>Comportement </c:v>
                </c:pt>
                <c:pt idx="1">
                  <c:v>Hyperactivité</c:v>
                </c:pt>
                <c:pt idx="2">
                  <c:v>Inattention-passivité </c:v>
                </c:pt>
                <c:pt idx="3">
                  <c:v>Index</c:v>
                </c:pt>
              </c:strCache>
            </c:strRef>
          </c:cat>
          <c:val>
            <c:numRef>
              <c:f>'Garçon 6 à 8 ans'!$B$22:$E$22</c:f>
              <c:numCache>
                <c:formatCode>General</c:formatCode>
                <c:ptCount val="4"/>
                <c:pt idx="0">
                  <c:v>0.75</c:v>
                </c:pt>
                <c:pt idx="1">
                  <c:v>1.25</c:v>
                </c:pt>
                <c:pt idx="2">
                  <c:v>1.5</c:v>
                </c:pt>
                <c:pt idx="3">
                  <c:v>1.19</c:v>
                </c:pt>
              </c:numCache>
            </c:numRef>
          </c:val>
          <c:smooth val="0"/>
          <c:extLst>
            <c:ext xmlns:c16="http://schemas.microsoft.com/office/drawing/2014/chart" uri="{C3380CC4-5D6E-409C-BE32-E72D297353CC}">
              <c16:uniqueId val="{00000002-E4D1-4233-806A-BF7CB5AC5B82}"/>
            </c:ext>
          </c:extLst>
        </c:ser>
        <c:ser>
          <c:idx val="3"/>
          <c:order val="3"/>
          <c:tx>
            <c:strRef>
              <c:f>'Garçon 6 à 8 ans'!$A$23</c:f>
              <c:strCache>
                <c:ptCount val="1"/>
                <c:pt idx="0">
                  <c:v>Seuil</c:v>
                </c:pt>
              </c:strCache>
            </c:strRef>
          </c:tx>
          <c:spPr>
            <a:ln w="28575" cap="rnd">
              <a:solidFill>
                <a:srgbClr val="C00000"/>
              </a:solidFill>
              <a:prstDash val="sysDash"/>
              <a:round/>
            </a:ln>
            <a:effectLst/>
          </c:spPr>
          <c:marker>
            <c:symbol val="none"/>
          </c:marker>
          <c:cat>
            <c:strRef>
              <c:f>'Garçon 6 à 8 ans'!$B$19:$E$19</c:f>
              <c:strCache>
                <c:ptCount val="4"/>
                <c:pt idx="0">
                  <c:v>Comportement </c:v>
                </c:pt>
                <c:pt idx="1">
                  <c:v>Hyperactivité</c:v>
                </c:pt>
                <c:pt idx="2">
                  <c:v>Inattention-passivité </c:v>
                </c:pt>
                <c:pt idx="3">
                  <c:v>Index</c:v>
                </c:pt>
              </c:strCache>
            </c:strRef>
          </c:cat>
          <c:val>
            <c:numRef>
              <c:f>'Garçon 6 à 8 ans'!$B$23:$E$23</c:f>
              <c:numCache>
                <c:formatCode>General</c:formatCode>
                <c:ptCount val="4"/>
                <c:pt idx="0">
                  <c:v>1.18</c:v>
                </c:pt>
                <c:pt idx="1">
                  <c:v>1.9</c:v>
                </c:pt>
                <c:pt idx="2">
                  <c:v>2.2400000000000002</c:v>
                </c:pt>
                <c:pt idx="3">
                  <c:v>1.8</c:v>
                </c:pt>
              </c:numCache>
            </c:numRef>
          </c:val>
          <c:smooth val="0"/>
          <c:extLst>
            <c:ext xmlns:c16="http://schemas.microsoft.com/office/drawing/2014/chart" uri="{C3380CC4-5D6E-409C-BE32-E72D297353CC}">
              <c16:uniqueId val="{00000003-E4D1-4233-806A-BF7CB5AC5B82}"/>
            </c:ext>
          </c:extLst>
        </c:ser>
        <c:ser>
          <c:idx val="4"/>
          <c:order val="4"/>
          <c:tx>
            <c:strRef>
              <c:f>'Garçon 6 à 8 ans'!$A$24</c:f>
              <c:strCache>
                <c:ptCount val="1"/>
                <c:pt idx="0">
                  <c:v>Scores enseignante</c:v>
                </c:pt>
              </c:strCache>
            </c:strRef>
          </c:tx>
          <c:spPr>
            <a:ln w="28575" cap="rnd">
              <a:solidFill>
                <a:schemeClr val="accent5"/>
              </a:solidFill>
              <a:round/>
            </a:ln>
            <a:effectLst/>
          </c:spPr>
          <c:marker>
            <c:symbol val="none"/>
          </c:marker>
          <c:cat>
            <c:strRef>
              <c:f>'Garçon 6 à 8 ans'!$B$19:$E$19</c:f>
              <c:strCache>
                <c:ptCount val="4"/>
                <c:pt idx="0">
                  <c:v>Comportement </c:v>
                </c:pt>
                <c:pt idx="1">
                  <c:v>Hyperactivité</c:v>
                </c:pt>
                <c:pt idx="2">
                  <c:v>Inattention-passivité </c:v>
                </c:pt>
                <c:pt idx="3">
                  <c:v>Index</c:v>
                </c:pt>
              </c:strCache>
            </c:strRef>
          </c:cat>
          <c:val>
            <c:numRef>
              <c:f>'Garçon 6 à 8 ans'!$B$24:$E$24</c:f>
              <c:numCache>
                <c:formatCode>General</c:formatCode>
                <c:ptCount val="4"/>
                <c:pt idx="0">
                  <c:v>1.2</c:v>
                </c:pt>
                <c:pt idx="1">
                  <c:v>2</c:v>
                </c:pt>
                <c:pt idx="2">
                  <c:v>1</c:v>
                </c:pt>
                <c:pt idx="3">
                  <c:v>1.99</c:v>
                </c:pt>
              </c:numCache>
            </c:numRef>
          </c:val>
          <c:smooth val="0"/>
          <c:extLst>
            <c:ext xmlns:c16="http://schemas.microsoft.com/office/drawing/2014/chart" uri="{C3380CC4-5D6E-409C-BE32-E72D297353CC}">
              <c16:uniqueId val="{00000004-E4D1-4233-806A-BF7CB5AC5B82}"/>
            </c:ext>
          </c:extLst>
        </c:ser>
        <c:dLbls>
          <c:showLegendKey val="0"/>
          <c:showVal val="0"/>
          <c:showCatName val="0"/>
          <c:showSerName val="0"/>
          <c:showPercent val="0"/>
          <c:showBubbleSize val="0"/>
        </c:dLbls>
        <c:smooth val="0"/>
        <c:axId val="362614200"/>
        <c:axId val="362617152"/>
      </c:lineChart>
      <c:catAx>
        <c:axId val="36261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617152"/>
        <c:crosses val="autoZero"/>
        <c:auto val="1"/>
        <c:lblAlgn val="ctr"/>
        <c:lblOffset val="100"/>
        <c:noMultiLvlLbl val="0"/>
      </c:catAx>
      <c:valAx>
        <c:axId val="362617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614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07BDE3-85E2-4795-854B-1144B6E8B05C}" type="doc">
      <dgm:prSet loTypeId="urn:microsoft.com/office/officeart/2005/8/layout/funnel1" loCatId="process" qsTypeId="urn:microsoft.com/office/officeart/2005/8/quickstyle/simple1" qsCatId="simple" csTypeId="urn:microsoft.com/office/officeart/2005/8/colors/accent1_1" csCatId="accent1" phldr="1"/>
      <dgm:spPr/>
      <dgm:t>
        <a:bodyPr/>
        <a:lstStyle/>
        <a:p>
          <a:endParaRPr lang="fr-FR"/>
        </a:p>
      </dgm:t>
    </dgm:pt>
    <dgm:pt modelId="{7B0BDB5D-1B92-4A06-A995-385D0A5148C0}">
      <dgm:prSet phldrT="[Texte]" custT="1"/>
      <dgm:spPr/>
      <dgm:t>
        <a:bodyPr/>
        <a:lstStyle/>
        <a:p>
          <a:r>
            <a:rPr lang="fr-FR" sz="900" b="1" dirty="0"/>
            <a:t>HYPERACTIVITE</a:t>
          </a:r>
        </a:p>
      </dgm:t>
    </dgm:pt>
    <dgm:pt modelId="{C106DA10-40DE-47FC-80C7-59F341AE5F26}" type="parTrans" cxnId="{B123749E-F8D6-4FEB-9DC5-2D2473F38977}">
      <dgm:prSet/>
      <dgm:spPr/>
      <dgm:t>
        <a:bodyPr/>
        <a:lstStyle/>
        <a:p>
          <a:endParaRPr lang="fr-FR"/>
        </a:p>
      </dgm:t>
    </dgm:pt>
    <dgm:pt modelId="{DA29F088-E11B-4834-91B7-7ED721730EA4}" type="sibTrans" cxnId="{B123749E-F8D6-4FEB-9DC5-2D2473F38977}">
      <dgm:prSet/>
      <dgm:spPr/>
      <dgm:t>
        <a:bodyPr/>
        <a:lstStyle/>
        <a:p>
          <a:endParaRPr lang="fr-FR"/>
        </a:p>
      </dgm:t>
    </dgm:pt>
    <dgm:pt modelId="{8D8165E9-0915-439A-A026-91BFDCBA6A00}">
      <dgm:prSet phldrT="[Texte]" custT="1"/>
      <dgm:spPr/>
      <dgm:t>
        <a:bodyPr/>
        <a:lstStyle/>
        <a:p>
          <a:r>
            <a:rPr lang="fr-FR" sz="1050" b="1"/>
            <a:t>INATTENTION</a:t>
          </a:r>
          <a:endParaRPr lang="fr-FR" sz="1050" b="1" dirty="0"/>
        </a:p>
      </dgm:t>
    </dgm:pt>
    <dgm:pt modelId="{E6D829E9-938A-42EB-B4FC-39979A506E18}" type="parTrans" cxnId="{7AA70B8B-F33E-4C91-8AF9-8CD4F55B823A}">
      <dgm:prSet/>
      <dgm:spPr/>
      <dgm:t>
        <a:bodyPr/>
        <a:lstStyle/>
        <a:p>
          <a:endParaRPr lang="fr-FR"/>
        </a:p>
      </dgm:t>
    </dgm:pt>
    <dgm:pt modelId="{20B4A349-62E9-4B74-B3CD-327A49930F88}" type="sibTrans" cxnId="{7AA70B8B-F33E-4C91-8AF9-8CD4F55B823A}">
      <dgm:prSet/>
      <dgm:spPr/>
      <dgm:t>
        <a:bodyPr/>
        <a:lstStyle/>
        <a:p>
          <a:endParaRPr lang="fr-FR"/>
        </a:p>
      </dgm:t>
    </dgm:pt>
    <dgm:pt modelId="{70318A84-3893-47B3-B442-AE0E7DF11FC1}">
      <dgm:prSet phldrT="[Texte]" custT="1"/>
      <dgm:spPr/>
      <dgm:t>
        <a:bodyPr/>
        <a:lstStyle/>
        <a:p>
          <a:r>
            <a:rPr lang="fr-FR" sz="1050" b="1"/>
            <a:t>IMPULSIVITE</a:t>
          </a:r>
          <a:endParaRPr lang="fr-FR" sz="1050" b="1" dirty="0"/>
        </a:p>
      </dgm:t>
    </dgm:pt>
    <dgm:pt modelId="{DBBA6837-3F51-4F2B-B4B5-751DB6A90EEA}" type="parTrans" cxnId="{0906426E-5C21-470B-8099-DC038A356355}">
      <dgm:prSet/>
      <dgm:spPr/>
      <dgm:t>
        <a:bodyPr/>
        <a:lstStyle/>
        <a:p>
          <a:endParaRPr lang="fr-FR"/>
        </a:p>
      </dgm:t>
    </dgm:pt>
    <dgm:pt modelId="{2B56ED3C-724A-452A-AA49-5BC87314F4AC}" type="sibTrans" cxnId="{0906426E-5C21-470B-8099-DC038A356355}">
      <dgm:prSet/>
      <dgm:spPr/>
      <dgm:t>
        <a:bodyPr/>
        <a:lstStyle/>
        <a:p>
          <a:endParaRPr lang="fr-FR"/>
        </a:p>
      </dgm:t>
    </dgm:pt>
    <dgm:pt modelId="{C826BA0F-7D29-40D0-8AE8-626791524E45}">
      <dgm:prSet phldrT="[Texte]" custT="1"/>
      <dgm:spPr/>
      <dgm:t>
        <a:bodyPr/>
        <a:lstStyle/>
        <a:p>
          <a:r>
            <a:rPr lang="fr-FR" sz="3200" b="1"/>
            <a:t>TDAH</a:t>
          </a:r>
          <a:endParaRPr lang="fr-FR" sz="3200" b="1" dirty="0"/>
        </a:p>
      </dgm:t>
    </dgm:pt>
    <dgm:pt modelId="{22EBBE97-ADCF-4D0A-9A84-B45BA87678D9}" type="parTrans" cxnId="{4F8B7823-459C-4B9A-8484-FDAFC8AA1BEE}">
      <dgm:prSet/>
      <dgm:spPr/>
      <dgm:t>
        <a:bodyPr/>
        <a:lstStyle/>
        <a:p>
          <a:endParaRPr lang="fr-FR"/>
        </a:p>
      </dgm:t>
    </dgm:pt>
    <dgm:pt modelId="{3106A94E-C84A-4611-AF05-17F945A1DFF5}" type="sibTrans" cxnId="{4F8B7823-459C-4B9A-8484-FDAFC8AA1BEE}">
      <dgm:prSet/>
      <dgm:spPr/>
      <dgm:t>
        <a:bodyPr/>
        <a:lstStyle/>
        <a:p>
          <a:endParaRPr lang="fr-FR"/>
        </a:p>
      </dgm:t>
    </dgm:pt>
    <dgm:pt modelId="{7CAFD352-57B5-438F-B885-FDD06CE897B5}" type="pres">
      <dgm:prSet presAssocID="{BB07BDE3-85E2-4795-854B-1144B6E8B05C}" presName="Name0" presStyleCnt="0">
        <dgm:presLayoutVars>
          <dgm:chMax val="4"/>
          <dgm:resizeHandles val="exact"/>
        </dgm:presLayoutVars>
      </dgm:prSet>
      <dgm:spPr/>
    </dgm:pt>
    <dgm:pt modelId="{36D33443-BC56-4B2E-8744-E8718E19700F}" type="pres">
      <dgm:prSet presAssocID="{BB07BDE3-85E2-4795-854B-1144B6E8B05C}" presName="ellipse" presStyleLbl="trBgShp" presStyleIdx="0" presStyleCnt="1"/>
      <dgm:spPr/>
    </dgm:pt>
    <dgm:pt modelId="{DEDBB6C0-50CA-4DF8-BEF8-2DF8F8654A0C}" type="pres">
      <dgm:prSet presAssocID="{BB07BDE3-85E2-4795-854B-1144B6E8B05C}" presName="arrow1" presStyleLbl="fgShp" presStyleIdx="0" presStyleCnt="1"/>
      <dgm:spPr/>
    </dgm:pt>
    <dgm:pt modelId="{6FB5AFA3-F884-4497-87F7-495B89AF3B0C}" type="pres">
      <dgm:prSet presAssocID="{BB07BDE3-85E2-4795-854B-1144B6E8B05C}" presName="rectangle" presStyleLbl="revTx" presStyleIdx="0" presStyleCnt="1">
        <dgm:presLayoutVars>
          <dgm:bulletEnabled val="1"/>
        </dgm:presLayoutVars>
      </dgm:prSet>
      <dgm:spPr/>
    </dgm:pt>
    <dgm:pt modelId="{FAF34D28-60D9-43C3-A8CC-D74C86AA61E6}" type="pres">
      <dgm:prSet presAssocID="{8D8165E9-0915-439A-A026-91BFDCBA6A00}" presName="item1" presStyleLbl="node1" presStyleIdx="0" presStyleCnt="3">
        <dgm:presLayoutVars>
          <dgm:bulletEnabled val="1"/>
        </dgm:presLayoutVars>
      </dgm:prSet>
      <dgm:spPr/>
    </dgm:pt>
    <dgm:pt modelId="{636F889F-006B-49EB-A63F-999AC4CF76C3}" type="pres">
      <dgm:prSet presAssocID="{70318A84-3893-47B3-B442-AE0E7DF11FC1}" presName="item2" presStyleLbl="node1" presStyleIdx="1" presStyleCnt="3">
        <dgm:presLayoutVars>
          <dgm:bulletEnabled val="1"/>
        </dgm:presLayoutVars>
      </dgm:prSet>
      <dgm:spPr/>
    </dgm:pt>
    <dgm:pt modelId="{01889AD9-8D9F-4803-A3D2-1D624DE3A3E4}" type="pres">
      <dgm:prSet presAssocID="{C826BA0F-7D29-40D0-8AE8-626791524E45}" presName="item3" presStyleLbl="node1" presStyleIdx="2" presStyleCnt="3" custLinFactNeighborX="13751" custLinFactNeighborY="6212">
        <dgm:presLayoutVars>
          <dgm:bulletEnabled val="1"/>
        </dgm:presLayoutVars>
      </dgm:prSet>
      <dgm:spPr/>
    </dgm:pt>
    <dgm:pt modelId="{5B90560E-B25F-4E7A-82DE-3620C9CA52BD}" type="pres">
      <dgm:prSet presAssocID="{BB07BDE3-85E2-4795-854B-1144B6E8B05C}" presName="funnel" presStyleLbl="trAlignAcc1" presStyleIdx="0" presStyleCnt="1" custScaleX="118831" custLinFactNeighborY="4153"/>
      <dgm:spPr/>
    </dgm:pt>
  </dgm:ptLst>
  <dgm:cxnLst>
    <dgm:cxn modelId="{0E7B8502-C685-4FE9-A336-527C57D91737}" type="presOf" srcId="{7B0BDB5D-1B92-4A06-A995-385D0A5148C0}" destId="{01889AD9-8D9F-4803-A3D2-1D624DE3A3E4}" srcOrd="0" destOrd="0" presId="urn:microsoft.com/office/officeart/2005/8/layout/funnel1"/>
    <dgm:cxn modelId="{4F8B7823-459C-4B9A-8484-FDAFC8AA1BEE}" srcId="{BB07BDE3-85E2-4795-854B-1144B6E8B05C}" destId="{C826BA0F-7D29-40D0-8AE8-626791524E45}" srcOrd="3" destOrd="0" parTransId="{22EBBE97-ADCF-4D0A-9A84-B45BA87678D9}" sibTransId="{3106A94E-C84A-4611-AF05-17F945A1DFF5}"/>
    <dgm:cxn modelId="{D2D9CD34-7FEC-481F-87B3-5963D0D8E009}" type="presOf" srcId="{70318A84-3893-47B3-B442-AE0E7DF11FC1}" destId="{FAF34D28-60D9-43C3-A8CC-D74C86AA61E6}" srcOrd="0" destOrd="0" presId="urn:microsoft.com/office/officeart/2005/8/layout/funnel1"/>
    <dgm:cxn modelId="{0906426E-5C21-470B-8099-DC038A356355}" srcId="{BB07BDE3-85E2-4795-854B-1144B6E8B05C}" destId="{70318A84-3893-47B3-B442-AE0E7DF11FC1}" srcOrd="2" destOrd="0" parTransId="{DBBA6837-3F51-4F2B-B4B5-751DB6A90EEA}" sibTransId="{2B56ED3C-724A-452A-AA49-5BC87314F4AC}"/>
    <dgm:cxn modelId="{7AA70B8B-F33E-4C91-8AF9-8CD4F55B823A}" srcId="{BB07BDE3-85E2-4795-854B-1144B6E8B05C}" destId="{8D8165E9-0915-439A-A026-91BFDCBA6A00}" srcOrd="1" destOrd="0" parTransId="{E6D829E9-938A-42EB-B4FC-39979A506E18}" sibTransId="{20B4A349-62E9-4B74-B3CD-327A49930F88}"/>
    <dgm:cxn modelId="{B123749E-F8D6-4FEB-9DC5-2D2473F38977}" srcId="{BB07BDE3-85E2-4795-854B-1144B6E8B05C}" destId="{7B0BDB5D-1B92-4A06-A995-385D0A5148C0}" srcOrd="0" destOrd="0" parTransId="{C106DA10-40DE-47FC-80C7-59F341AE5F26}" sibTransId="{DA29F088-E11B-4834-91B7-7ED721730EA4}"/>
    <dgm:cxn modelId="{8D6488A7-A539-428D-B8C3-8B9B9636B695}" type="presOf" srcId="{C826BA0F-7D29-40D0-8AE8-626791524E45}" destId="{6FB5AFA3-F884-4497-87F7-495B89AF3B0C}" srcOrd="0" destOrd="0" presId="urn:microsoft.com/office/officeart/2005/8/layout/funnel1"/>
    <dgm:cxn modelId="{84661AC6-BFFF-4C2C-B31C-11CA3B624C86}" type="presOf" srcId="{8D8165E9-0915-439A-A026-91BFDCBA6A00}" destId="{636F889F-006B-49EB-A63F-999AC4CF76C3}" srcOrd="0" destOrd="0" presId="urn:microsoft.com/office/officeart/2005/8/layout/funnel1"/>
    <dgm:cxn modelId="{4710EEDE-6958-4388-8ADF-4C0CE4713155}" type="presOf" srcId="{BB07BDE3-85E2-4795-854B-1144B6E8B05C}" destId="{7CAFD352-57B5-438F-B885-FDD06CE897B5}" srcOrd="0" destOrd="0" presId="urn:microsoft.com/office/officeart/2005/8/layout/funnel1"/>
    <dgm:cxn modelId="{F1EFA27F-972E-4BF5-9643-EC287E357B28}" type="presParOf" srcId="{7CAFD352-57B5-438F-B885-FDD06CE897B5}" destId="{36D33443-BC56-4B2E-8744-E8718E19700F}" srcOrd="0" destOrd="0" presId="urn:microsoft.com/office/officeart/2005/8/layout/funnel1"/>
    <dgm:cxn modelId="{11369217-F282-4B96-909B-BA1C46DE94A2}" type="presParOf" srcId="{7CAFD352-57B5-438F-B885-FDD06CE897B5}" destId="{DEDBB6C0-50CA-4DF8-BEF8-2DF8F8654A0C}" srcOrd="1" destOrd="0" presId="urn:microsoft.com/office/officeart/2005/8/layout/funnel1"/>
    <dgm:cxn modelId="{FE2C61E4-93A2-4A08-8A47-7BC189652D55}" type="presParOf" srcId="{7CAFD352-57B5-438F-B885-FDD06CE897B5}" destId="{6FB5AFA3-F884-4497-87F7-495B89AF3B0C}" srcOrd="2" destOrd="0" presId="urn:microsoft.com/office/officeart/2005/8/layout/funnel1"/>
    <dgm:cxn modelId="{D5743491-8BB2-434F-A1BC-F67F182F0AEE}" type="presParOf" srcId="{7CAFD352-57B5-438F-B885-FDD06CE897B5}" destId="{FAF34D28-60D9-43C3-A8CC-D74C86AA61E6}" srcOrd="3" destOrd="0" presId="urn:microsoft.com/office/officeart/2005/8/layout/funnel1"/>
    <dgm:cxn modelId="{9A3CA001-D941-40AA-8D31-5A1377542EE0}" type="presParOf" srcId="{7CAFD352-57B5-438F-B885-FDD06CE897B5}" destId="{636F889F-006B-49EB-A63F-999AC4CF76C3}" srcOrd="4" destOrd="0" presId="urn:microsoft.com/office/officeart/2005/8/layout/funnel1"/>
    <dgm:cxn modelId="{3DF44C4E-574D-473A-8C02-EDFABA9A4ED3}" type="presParOf" srcId="{7CAFD352-57B5-438F-B885-FDD06CE897B5}" destId="{01889AD9-8D9F-4803-A3D2-1D624DE3A3E4}" srcOrd="5" destOrd="0" presId="urn:microsoft.com/office/officeart/2005/8/layout/funnel1"/>
    <dgm:cxn modelId="{1ED396ED-793C-45CF-8262-25BA3F41416E}" type="presParOf" srcId="{7CAFD352-57B5-438F-B885-FDD06CE897B5}" destId="{5B90560E-B25F-4E7A-82DE-3620C9CA52BD}"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A4272E-E0C6-481E-9806-D48CC935C6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5B7A2F28-D2FC-4856-95CB-77E84806066C}">
      <dgm:prSet phldrT="[Texte]"/>
      <dgm:spPr/>
      <dgm:t>
        <a:bodyPr/>
        <a:lstStyle/>
        <a:p>
          <a:r>
            <a:rPr lang="fr-FR" dirty="0"/>
            <a:t>Inattention </a:t>
          </a:r>
        </a:p>
      </dgm:t>
    </dgm:pt>
    <dgm:pt modelId="{C0DB9D73-264F-4912-95E6-0C50CD61A7C9}" type="parTrans" cxnId="{31D5D5AE-28D3-430B-89E8-D380AC090CF1}">
      <dgm:prSet/>
      <dgm:spPr/>
      <dgm:t>
        <a:bodyPr/>
        <a:lstStyle/>
        <a:p>
          <a:endParaRPr lang="fr-FR"/>
        </a:p>
      </dgm:t>
    </dgm:pt>
    <dgm:pt modelId="{6E110355-0404-437B-8618-39F533A3A8F6}" type="sibTrans" cxnId="{31D5D5AE-28D3-430B-89E8-D380AC090CF1}">
      <dgm:prSet/>
      <dgm:spPr/>
      <dgm:t>
        <a:bodyPr/>
        <a:lstStyle/>
        <a:p>
          <a:endParaRPr lang="fr-FR"/>
        </a:p>
      </dgm:t>
    </dgm:pt>
    <dgm:pt modelId="{0ACB9C70-3FE2-4ED1-AAA9-903CD3A0DEDA}">
      <dgm:prSet phldrT="[Texte]"/>
      <dgm:spPr/>
      <dgm:t>
        <a:bodyPr/>
        <a:lstStyle/>
        <a:p>
          <a:r>
            <a:rPr lang="fr-FR" dirty="0"/>
            <a:t>Les symptômes d’inattention sont prédominants.</a:t>
          </a:r>
        </a:p>
      </dgm:t>
    </dgm:pt>
    <dgm:pt modelId="{7BEFF79D-1500-48EB-B200-8594932641CD}" type="parTrans" cxnId="{0A17F539-8F38-4C05-8BB7-DFA1C51ED20D}">
      <dgm:prSet/>
      <dgm:spPr/>
      <dgm:t>
        <a:bodyPr/>
        <a:lstStyle/>
        <a:p>
          <a:endParaRPr lang="fr-FR"/>
        </a:p>
      </dgm:t>
    </dgm:pt>
    <dgm:pt modelId="{3785C9B5-CB70-4DFA-9650-7AF01242AA43}" type="sibTrans" cxnId="{0A17F539-8F38-4C05-8BB7-DFA1C51ED20D}">
      <dgm:prSet/>
      <dgm:spPr/>
      <dgm:t>
        <a:bodyPr/>
        <a:lstStyle/>
        <a:p>
          <a:endParaRPr lang="fr-FR"/>
        </a:p>
      </dgm:t>
    </dgm:pt>
    <dgm:pt modelId="{4A186934-FF1A-4F92-B325-C471FF7F4E3E}">
      <dgm:prSet phldrT="[Texte]"/>
      <dgm:spPr/>
      <dgm:t>
        <a:bodyPr/>
        <a:lstStyle/>
        <a:p>
          <a:r>
            <a:rPr lang="fr-FR" dirty="0"/>
            <a:t>Hyperactivité/Impulsivité</a:t>
          </a:r>
        </a:p>
      </dgm:t>
    </dgm:pt>
    <dgm:pt modelId="{BCC7642F-F731-4938-8761-136741E9244F}" type="parTrans" cxnId="{D961022D-F20C-4F8B-B591-1BFDE3AEA5FF}">
      <dgm:prSet/>
      <dgm:spPr/>
      <dgm:t>
        <a:bodyPr/>
        <a:lstStyle/>
        <a:p>
          <a:endParaRPr lang="fr-FR"/>
        </a:p>
      </dgm:t>
    </dgm:pt>
    <dgm:pt modelId="{6ACF90DF-E8C4-4926-957E-FDBF9CEDABBF}" type="sibTrans" cxnId="{D961022D-F20C-4F8B-B591-1BFDE3AEA5FF}">
      <dgm:prSet/>
      <dgm:spPr/>
      <dgm:t>
        <a:bodyPr/>
        <a:lstStyle/>
        <a:p>
          <a:endParaRPr lang="fr-FR"/>
        </a:p>
      </dgm:t>
    </dgm:pt>
    <dgm:pt modelId="{04F60210-2AEF-4B53-9952-6BDA4584FB3F}">
      <dgm:prSet phldrT="[Texte]"/>
      <dgm:spPr/>
      <dgm:t>
        <a:bodyPr/>
        <a:lstStyle/>
        <a:p>
          <a:r>
            <a:rPr lang="fr-FR" dirty="0"/>
            <a:t>Les symptômes d’hyperactivité/impulsivité sont prédominants.</a:t>
          </a:r>
        </a:p>
      </dgm:t>
    </dgm:pt>
    <dgm:pt modelId="{1BF34693-DE74-41A0-88C6-DEE102BCC7E4}" type="parTrans" cxnId="{085CF90F-5AFC-4BE2-975D-2498F16F4686}">
      <dgm:prSet/>
      <dgm:spPr/>
      <dgm:t>
        <a:bodyPr/>
        <a:lstStyle/>
        <a:p>
          <a:endParaRPr lang="fr-FR"/>
        </a:p>
      </dgm:t>
    </dgm:pt>
    <dgm:pt modelId="{3D39F311-2ED1-49A2-A99F-ED3D5F6C1371}" type="sibTrans" cxnId="{085CF90F-5AFC-4BE2-975D-2498F16F4686}">
      <dgm:prSet/>
      <dgm:spPr/>
      <dgm:t>
        <a:bodyPr/>
        <a:lstStyle/>
        <a:p>
          <a:endParaRPr lang="fr-FR"/>
        </a:p>
      </dgm:t>
    </dgm:pt>
    <dgm:pt modelId="{E50F5EFB-1FCB-42AB-B1CE-F9A356979971}">
      <dgm:prSet/>
      <dgm:spPr/>
      <dgm:t>
        <a:bodyPr/>
        <a:lstStyle/>
        <a:p>
          <a:r>
            <a:rPr lang="fr-FR" dirty="0"/>
            <a:t>Mixte : le plus fréquent </a:t>
          </a:r>
        </a:p>
      </dgm:t>
    </dgm:pt>
    <dgm:pt modelId="{F4EABC95-A2AF-4DE8-BA73-8147B2134E80}" type="parTrans" cxnId="{F17684BB-CFD6-4F3A-8EE4-E26662330100}">
      <dgm:prSet/>
      <dgm:spPr/>
      <dgm:t>
        <a:bodyPr/>
        <a:lstStyle/>
        <a:p>
          <a:endParaRPr lang="fr-FR"/>
        </a:p>
      </dgm:t>
    </dgm:pt>
    <dgm:pt modelId="{BA8DA823-2F1F-4699-AD1E-027573858420}" type="sibTrans" cxnId="{F17684BB-CFD6-4F3A-8EE4-E26662330100}">
      <dgm:prSet/>
      <dgm:spPr/>
      <dgm:t>
        <a:bodyPr/>
        <a:lstStyle/>
        <a:p>
          <a:endParaRPr lang="fr-FR"/>
        </a:p>
      </dgm:t>
    </dgm:pt>
    <dgm:pt modelId="{EB2B091D-A821-41EB-B8AE-FEFA52021668}">
      <dgm:prSet/>
      <dgm:spPr/>
      <dgm:t>
        <a:bodyPr/>
        <a:lstStyle/>
        <a:p>
          <a:r>
            <a:rPr lang="fr-FR" dirty="0"/>
            <a:t>Le patient présente à la fois les critères d’inattention et d’hyperactivité/impulsivité. </a:t>
          </a:r>
        </a:p>
      </dgm:t>
    </dgm:pt>
    <dgm:pt modelId="{EC41C2F8-EACD-4F12-AE4A-70AC9F68390F}" type="parTrans" cxnId="{0FC18236-0C59-4AE2-9FAF-10115401CE59}">
      <dgm:prSet/>
      <dgm:spPr/>
      <dgm:t>
        <a:bodyPr/>
        <a:lstStyle/>
        <a:p>
          <a:endParaRPr lang="fr-FR"/>
        </a:p>
      </dgm:t>
    </dgm:pt>
    <dgm:pt modelId="{1C82BF8A-1684-42F5-B5C3-1AB746F836B6}" type="sibTrans" cxnId="{0FC18236-0C59-4AE2-9FAF-10115401CE59}">
      <dgm:prSet/>
      <dgm:spPr/>
      <dgm:t>
        <a:bodyPr/>
        <a:lstStyle/>
        <a:p>
          <a:endParaRPr lang="fr-FR"/>
        </a:p>
      </dgm:t>
    </dgm:pt>
    <dgm:pt modelId="{96D9CE23-07FC-49E5-B2C1-8EFB170A1298}" type="pres">
      <dgm:prSet presAssocID="{30A4272E-E0C6-481E-9806-D48CC935C611}" presName="linear" presStyleCnt="0">
        <dgm:presLayoutVars>
          <dgm:animLvl val="lvl"/>
          <dgm:resizeHandles val="exact"/>
        </dgm:presLayoutVars>
      </dgm:prSet>
      <dgm:spPr/>
    </dgm:pt>
    <dgm:pt modelId="{8B244ADD-AF8A-47DC-AC75-A77E21DE8A3B}" type="pres">
      <dgm:prSet presAssocID="{5B7A2F28-D2FC-4856-95CB-77E84806066C}" presName="parentText" presStyleLbl="node1" presStyleIdx="0" presStyleCnt="3">
        <dgm:presLayoutVars>
          <dgm:chMax val="0"/>
          <dgm:bulletEnabled val="1"/>
        </dgm:presLayoutVars>
      </dgm:prSet>
      <dgm:spPr/>
    </dgm:pt>
    <dgm:pt modelId="{462123EB-70C5-4B8A-9C7E-9F1E881E646A}" type="pres">
      <dgm:prSet presAssocID="{5B7A2F28-D2FC-4856-95CB-77E84806066C}" presName="childText" presStyleLbl="revTx" presStyleIdx="0" presStyleCnt="3">
        <dgm:presLayoutVars>
          <dgm:bulletEnabled val="1"/>
        </dgm:presLayoutVars>
      </dgm:prSet>
      <dgm:spPr/>
    </dgm:pt>
    <dgm:pt modelId="{997B4BFA-1ED4-45E3-8F1E-C8775845C72A}" type="pres">
      <dgm:prSet presAssocID="{4A186934-FF1A-4F92-B325-C471FF7F4E3E}" presName="parentText" presStyleLbl="node1" presStyleIdx="1" presStyleCnt="3">
        <dgm:presLayoutVars>
          <dgm:chMax val="0"/>
          <dgm:bulletEnabled val="1"/>
        </dgm:presLayoutVars>
      </dgm:prSet>
      <dgm:spPr/>
    </dgm:pt>
    <dgm:pt modelId="{D7C674A7-412C-43A4-A5F9-C7059417C8BA}" type="pres">
      <dgm:prSet presAssocID="{4A186934-FF1A-4F92-B325-C471FF7F4E3E}" presName="childText" presStyleLbl="revTx" presStyleIdx="1" presStyleCnt="3">
        <dgm:presLayoutVars>
          <dgm:bulletEnabled val="1"/>
        </dgm:presLayoutVars>
      </dgm:prSet>
      <dgm:spPr/>
    </dgm:pt>
    <dgm:pt modelId="{099DC7CE-FAB5-486F-8821-859C0F71B0EF}" type="pres">
      <dgm:prSet presAssocID="{E50F5EFB-1FCB-42AB-B1CE-F9A356979971}" presName="parentText" presStyleLbl="node1" presStyleIdx="2" presStyleCnt="3">
        <dgm:presLayoutVars>
          <dgm:chMax val="0"/>
          <dgm:bulletEnabled val="1"/>
        </dgm:presLayoutVars>
      </dgm:prSet>
      <dgm:spPr/>
    </dgm:pt>
    <dgm:pt modelId="{2112CDFA-0FD9-4A66-A1B9-9736B1707515}" type="pres">
      <dgm:prSet presAssocID="{E50F5EFB-1FCB-42AB-B1CE-F9A356979971}" presName="childText" presStyleLbl="revTx" presStyleIdx="2" presStyleCnt="3">
        <dgm:presLayoutVars>
          <dgm:bulletEnabled val="1"/>
        </dgm:presLayoutVars>
      </dgm:prSet>
      <dgm:spPr/>
    </dgm:pt>
  </dgm:ptLst>
  <dgm:cxnLst>
    <dgm:cxn modelId="{085CF90F-5AFC-4BE2-975D-2498F16F4686}" srcId="{4A186934-FF1A-4F92-B325-C471FF7F4E3E}" destId="{04F60210-2AEF-4B53-9952-6BDA4584FB3F}" srcOrd="0" destOrd="0" parTransId="{1BF34693-DE74-41A0-88C6-DEE102BCC7E4}" sibTransId="{3D39F311-2ED1-49A2-A99F-ED3D5F6C1371}"/>
    <dgm:cxn modelId="{D961022D-F20C-4F8B-B591-1BFDE3AEA5FF}" srcId="{30A4272E-E0C6-481E-9806-D48CC935C611}" destId="{4A186934-FF1A-4F92-B325-C471FF7F4E3E}" srcOrd="1" destOrd="0" parTransId="{BCC7642F-F731-4938-8761-136741E9244F}" sibTransId="{6ACF90DF-E8C4-4926-957E-FDBF9CEDABBF}"/>
    <dgm:cxn modelId="{0FC18236-0C59-4AE2-9FAF-10115401CE59}" srcId="{E50F5EFB-1FCB-42AB-B1CE-F9A356979971}" destId="{EB2B091D-A821-41EB-B8AE-FEFA52021668}" srcOrd="0" destOrd="0" parTransId="{EC41C2F8-EACD-4F12-AE4A-70AC9F68390F}" sibTransId="{1C82BF8A-1684-42F5-B5C3-1AB746F836B6}"/>
    <dgm:cxn modelId="{0A17F539-8F38-4C05-8BB7-DFA1C51ED20D}" srcId="{5B7A2F28-D2FC-4856-95CB-77E84806066C}" destId="{0ACB9C70-3FE2-4ED1-AAA9-903CD3A0DEDA}" srcOrd="0" destOrd="0" parTransId="{7BEFF79D-1500-48EB-B200-8594932641CD}" sibTransId="{3785C9B5-CB70-4DFA-9650-7AF01242AA43}"/>
    <dgm:cxn modelId="{ABF6E050-CA70-4E79-B01F-7E8677B78B02}" type="presOf" srcId="{04F60210-2AEF-4B53-9952-6BDA4584FB3F}" destId="{D7C674A7-412C-43A4-A5F9-C7059417C8BA}" srcOrd="0" destOrd="0" presId="urn:microsoft.com/office/officeart/2005/8/layout/vList2"/>
    <dgm:cxn modelId="{C9D25B56-185F-4015-BE63-041D2BE2E14C}" type="presOf" srcId="{5B7A2F28-D2FC-4856-95CB-77E84806066C}" destId="{8B244ADD-AF8A-47DC-AC75-A77E21DE8A3B}" srcOrd="0" destOrd="0" presId="urn:microsoft.com/office/officeart/2005/8/layout/vList2"/>
    <dgm:cxn modelId="{DBBF0B9C-D35E-45B1-B19E-1B937E03AB1E}" type="presOf" srcId="{30A4272E-E0C6-481E-9806-D48CC935C611}" destId="{96D9CE23-07FC-49E5-B2C1-8EFB170A1298}" srcOrd="0" destOrd="0" presId="urn:microsoft.com/office/officeart/2005/8/layout/vList2"/>
    <dgm:cxn modelId="{8270ADAA-3309-4357-AA34-236EDBD30EE9}" type="presOf" srcId="{EB2B091D-A821-41EB-B8AE-FEFA52021668}" destId="{2112CDFA-0FD9-4A66-A1B9-9736B1707515}" srcOrd="0" destOrd="0" presId="urn:microsoft.com/office/officeart/2005/8/layout/vList2"/>
    <dgm:cxn modelId="{31D5D5AE-28D3-430B-89E8-D380AC090CF1}" srcId="{30A4272E-E0C6-481E-9806-D48CC935C611}" destId="{5B7A2F28-D2FC-4856-95CB-77E84806066C}" srcOrd="0" destOrd="0" parTransId="{C0DB9D73-264F-4912-95E6-0C50CD61A7C9}" sibTransId="{6E110355-0404-437B-8618-39F533A3A8F6}"/>
    <dgm:cxn modelId="{0493E7B3-1093-4D49-865B-F5E6E52FC93E}" type="presOf" srcId="{0ACB9C70-3FE2-4ED1-AAA9-903CD3A0DEDA}" destId="{462123EB-70C5-4B8A-9C7E-9F1E881E646A}" srcOrd="0" destOrd="0" presId="urn:microsoft.com/office/officeart/2005/8/layout/vList2"/>
    <dgm:cxn modelId="{F17684BB-CFD6-4F3A-8EE4-E26662330100}" srcId="{30A4272E-E0C6-481E-9806-D48CC935C611}" destId="{E50F5EFB-1FCB-42AB-B1CE-F9A356979971}" srcOrd="2" destOrd="0" parTransId="{F4EABC95-A2AF-4DE8-BA73-8147B2134E80}" sibTransId="{BA8DA823-2F1F-4699-AD1E-027573858420}"/>
    <dgm:cxn modelId="{1E1B6ACA-84EB-4F31-BA29-797F43BE4B2A}" type="presOf" srcId="{4A186934-FF1A-4F92-B325-C471FF7F4E3E}" destId="{997B4BFA-1ED4-45E3-8F1E-C8775845C72A}" srcOrd="0" destOrd="0" presId="urn:microsoft.com/office/officeart/2005/8/layout/vList2"/>
    <dgm:cxn modelId="{EC1C0EF4-C871-4895-89D7-2D762C2FC377}" type="presOf" srcId="{E50F5EFB-1FCB-42AB-B1CE-F9A356979971}" destId="{099DC7CE-FAB5-486F-8821-859C0F71B0EF}" srcOrd="0" destOrd="0" presId="urn:microsoft.com/office/officeart/2005/8/layout/vList2"/>
    <dgm:cxn modelId="{A5CB852C-D846-4542-96EA-B393AF56E666}" type="presParOf" srcId="{96D9CE23-07FC-49E5-B2C1-8EFB170A1298}" destId="{8B244ADD-AF8A-47DC-AC75-A77E21DE8A3B}" srcOrd="0" destOrd="0" presId="urn:microsoft.com/office/officeart/2005/8/layout/vList2"/>
    <dgm:cxn modelId="{D2C7C846-7412-43BF-BD80-A7227329D761}" type="presParOf" srcId="{96D9CE23-07FC-49E5-B2C1-8EFB170A1298}" destId="{462123EB-70C5-4B8A-9C7E-9F1E881E646A}" srcOrd="1" destOrd="0" presId="urn:microsoft.com/office/officeart/2005/8/layout/vList2"/>
    <dgm:cxn modelId="{477BEBD7-0A69-4F45-9510-E6EB28EC705C}" type="presParOf" srcId="{96D9CE23-07FC-49E5-B2C1-8EFB170A1298}" destId="{997B4BFA-1ED4-45E3-8F1E-C8775845C72A}" srcOrd="2" destOrd="0" presId="urn:microsoft.com/office/officeart/2005/8/layout/vList2"/>
    <dgm:cxn modelId="{B8A52414-EEB7-4D24-97F3-06DCBC62977B}" type="presParOf" srcId="{96D9CE23-07FC-49E5-B2C1-8EFB170A1298}" destId="{D7C674A7-412C-43A4-A5F9-C7059417C8BA}" srcOrd="3" destOrd="0" presId="urn:microsoft.com/office/officeart/2005/8/layout/vList2"/>
    <dgm:cxn modelId="{25BA1967-DEA5-4141-AA78-EEEBCD849F71}" type="presParOf" srcId="{96D9CE23-07FC-49E5-B2C1-8EFB170A1298}" destId="{099DC7CE-FAB5-486F-8821-859C0F71B0EF}" srcOrd="4" destOrd="0" presId="urn:microsoft.com/office/officeart/2005/8/layout/vList2"/>
    <dgm:cxn modelId="{B6D8C566-2E12-4A6A-879C-2B611F285118}" type="presParOf" srcId="{96D9CE23-07FC-49E5-B2C1-8EFB170A1298}" destId="{2112CDFA-0FD9-4A66-A1B9-9736B1707515}" srcOrd="5"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554A7E-179B-4B48-AD41-B2165F67E21D}"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fr-FR"/>
        </a:p>
      </dgm:t>
    </dgm:pt>
    <dgm:pt modelId="{C7864122-C44B-439A-9E76-3A011E71B8EE}">
      <dgm:prSet phldrT="[Texte]" custT="1">
        <dgm:style>
          <a:lnRef idx="1">
            <a:schemeClr val="accent5"/>
          </a:lnRef>
          <a:fillRef idx="2">
            <a:schemeClr val="accent5"/>
          </a:fillRef>
          <a:effectRef idx="1">
            <a:schemeClr val="accent5"/>
          </a:effectRef>
          <a:fontRef idx="minor">
            <a:schemeClr val="dk1"/>
          </a:fontRef>
        </dgm:style>
      </dgm:prSet>
      <dgm:spPr/>
      <dgm:t>
        <a:bodyPr/>
        <a:lstStyle/>
        <a:p>
          <a:r>
            <a:rPr lang="fr-FR" sz="2800" dirty="0"/>
            <a:t>TDA/H </a:t>
          </a:r>
        </a:p>
        <a:p>
          <a:r>
            <a:rPr lang="fr-FR" sz="2400" dirty="0"/>
            <a:t>sans comorbidité </a:t>
          </a:r>
        </a:p>
        <a:p>
          <a:r>
            <a:rPr lang="fr-FR" sz="2800" dirty="0">
              <a:latin typeface="Times New Roman" panose="02020603050405020304" pitchFamily="18" charset="0"/>
              <a:cs typeface="Times New Roman" panose="02020603050405020304" pitchFamily="18" charset="0"/>
            </a:rPr>
            <a:t>± 30 %</a:t>
          </a:r>
          <a:endParaRPr lang="fr-FR" sz="2800" dirty="0"/>
        </a:p>
      </dgm:t>
    </dgm:pt>
    <dgm:pt modelId="{F8C7720B-6C15-439D-8448-043FBC97F2E6}" type="parTrans" cxnId="{1BF35B2B-1903-4722-8601-2442ACE89FA9}">
      <dgm:prSet/>
      <dgm:spPr/>
      <dgm:t>
        <a:bodyPr/>
        <a:lstStyle/>
        <a:p>
          <a:endParaRPr lang="fr-FR"/>
        </a:p>
      </dgm:t>
    </dgm:pt>
    <dgm:pt modelId="{7BB178A9-53A8-4866-B3B3-0FBACD47107E}" type="sibTrans" cxnId="{1BF35B2B-1903-4722-8601-2442ACE89FA9}">
      <dgm:prSet/>
      <dgm:spPr/>
      <dgm:t>
        <a:bodyPr/>
        <a:lstStyle/>
        <a:p>
          <a:endParaRPr lang="fr-FR"/>
        </a:p>
      </dgm:t>
    </dgm:pt>
    <dgm:pt modelId="{38333B05-07D5-4691-99C5-DE4D5615F557}">
      <dgm:prSet phldrT="[Texte]" custT="1">
        <dgm:style>
          <a:lnRef idx="1">
            <a:schemeClr val="accent6"/>
          </a:lnRef>
          <a:fillRef idx="2">
            <a:schemeClr val="accent6"/>
          </a:fillRef>
          <a:effectRef idx="1">
            <a:schemeClr val="accent6"/>
          </a:effectRef>
          <a:fontRef idx="minor">
            <a:schemeClr val="dk1"/>
          </a:fontRef>
        </dgm:style>
      </dgm:prSet>
      <dgm:spPr/>
      <dgm:t>
        <a:bodyPr/>
        <a:lstStyle/>
        <a:p>
          <a:r>
            <a:rPr lang="fr-FR" sz="1050" dirty="0"/>
            <a:t>Troubles du sommeil</a:t>
          </a:r>
        </a:p>
      </dgm:t>
    </dgm:pt>
    <dgm:pt modelId="{A6A17685-56CF-4DD3-BF6B-EFD0FC1F745E}" type="parTrans" cxnId="{73FA0D88-9CB8-4471-9DCA-02E7FB585956}">
      <dgm:prSet/>
      <dgm:spPr/>
      <dgm:t>
        <a:bodyPr/>
        <a:lstStyle/>
        <a:p>
          <a:endParaRPr lang="fr-FR"/>
        </a:p>
      </dgm:t>
    </dgm:pt>
    <dgm:pt modelId="{24274FF7-64F9-4A37-A63C-28C932DB912C}" type="sibTrans" cxnId="{73FA0D88-9CB8-4471-9DCA-02E7FB585956}">
      <dgm:prSet/>
      <dgm:spPr/>
      <dgm:t>
        <a:bodyPr/>
        <a:lstStyle/>
        <a:p>
          <a:endParaRPr lang="fr-FR"/>
        </a:p>
      </dgm:t>
    </dgm:pt>
    <dgm:pt modelId="{751D20B5-5E19-4904-B267-9D7C80D0D736}">
      <dgm:prSet phldrT="[Texte]" custT="1">
        <dgm:style>
          <a:lnRef idx="1">
            <a:schemeClr val="accent4"/>
          </a:lnRef>
          <a:fillRef idx="2">
            <a:schemeClr val="accent4"/>
          </a:fillRef>
          <a:effectRef idx="1">
            <a:schemeClr val="accent4"/>
          </a:effectRef>
          <a:fontRef idx="minor">
            <a:schemeClr val="dk1"/>
          </a:fontRef>
        </dgm:style>
      </dgm:prSet>
      <dgm:spPr/>
      <dgm:t>
        <a:bodyPr/>
        <a:lstStyle/>
        <a:p>
          <a:r>
            <a:rPr lang="fr-FR" sz="1050" dirty="0"/>
            <a:t>Troubles des apprentissage : dyslexie, dysorthographie, dyscalculie</a:t>
          </a:r>
        </a:p>
      </dgm:t>
    </dgm:pt>
    <dgm:pt modelId="{C651D4B4-25FC-48A7-A13F-B99E8AFA4327}" type="parTrans" cxnId="{F2AF9B70-B18B-4EF2-ADC6-7336537AC4CB}">
      <dgm:prSet/>
      <dgm:spPr/>
      <dgm:t>
        <a:bodyPr/>
        <a:lstStyle/>
        <a:p>
          <a:endParaRPr lang="fr-FR"/>
        </a:p>
      </dgm:t>
    </dgm:pt>
    <dgm:pt modelId="{59178018-0F05-4C55-A1C4-9C6C9AF5B0DD}" type="sibTrans" cxnId="{F2AF9B70-B18B-4EF2-ADC6-7336537AC4CB}">
      <dgm:prSet/>
      <dgm:spPr/>
      <dgm:t>
        <a:bodyPr/>
        <a:lstStyle/>
        <a:p>
          <a:endParaRPr lang="fr-FR"/>
        </a:p>
      </dgm:t>
    </dgm:pt>
    <dgm:pt modelId="{03F5C46F-905F-47DF-892D-0DEAD52D203C}">
      <dgm:prSet phldrT="[Texte]" custT="1">
        <dgm:style>
          <a:lnRef idx="1">
            <a:schemeClr val="accent3"/>
          </a:lnRef>
          <a:fillRef idx="2">
            <a:schemeClr val="accent3"/>
          </a:fillRef>
          <a:effectRef idx="1">
            <a:schemeClr val="accent3"/>
          </a:effectRef>
          <a:fontRef idx="minor">
            <a:schemeClr val="dk1"/>
          </a:fontRef>
        </dgm:style>
      </dgm:prSet>
      <dgm:spPr/>
      <dgm:t>
        <a:bodyPr/>
        <a:lstStyle/>
        <a:p>
          <a:r>
            <a:rPr lang="fr-FR" sz="1050" dirty="0"/>
            <a:t>Trouble du développement de la coordination, Dysgraphie</a:t>
          </a:r>
        </a:p>
      </dgm:t>
    </dgm:pt>
    <dgm:pt modelId="{309051E5-3F34-4D62-97F4-6BFE590B4F3C}" type="parTrans" cxnId="{F67ED5F4-A4F9-472A-B418-1BB504B167CE}">
      <dgm:prSet/>
      <dgm:spPr/>
      <dgm:t>
        <a:bodyPr/>
        <a:lstStyle/>
        <a:p>
          <a:endParaRPr lang="fr-FR"/>
        </a:p>
      </dgm:t>
    </dgm:pt>
    <dgm:pt modelId="{9FE06AE6-3945-4361-BDB5-F299529DFBF8}" type="sibTrans" cxnId="{F67ED5F4-A4F9-472A-B418-1BB504B167CE}">
      <dgm:prSet/>
      <dgm:spPr/>
      <dgm:t>
        <a:bodyPr/>
        <a:lstStyle/>
        <a:p>
          <a:endParaRPr lang="fr-FR"/>
        </a:p>
      </dgm:t>
    </dgm:pt>
    <dgm:pt modelId="{97BF226C-E085-43EC-95F4-521141B90AF4}">
      <dgm:prSet phldrT="[Texte]" custT="1">
        <dgm:style>
          <a:lnRef idx="1">
            <a:schemeClr val="accent2"/>
          </a:lnRef>
          <a:fillRef idx="2">
            <a:schemeClr val="accent2"/>
          </a:fillRef>
          <a:effectRef idx="1">
            <a:schemeClr val="accent2"/>
          </a:effectRef>
          <a:fontRef idx="minor">
            <a:schemeClr val="dk1"/>
          </a:fontRef>
        </dgm:style>
      </dgm:prSet>
      <dgm:spPr/>
      <dgm:t>
        <a:bodyPr/>
        <a:lstStyle/>
        <a:p>
          <a:r>
            <a:rPr lang="fr-FR" sz="1050" dirty="0"/>
            <a:t>Troubles oppositionnel / des conduites</a:t>
          </a:r>
        </a:p>
      </dgm:t>
    </dgm:pt>
    <dgm:pt modelId="{F37881E3-CE4A-47A6-B6CE-92D93F118407}" type="parTrans" cxnId="{B99C2F4D-BDF3-4E11-949B-8D3FBF6D9032}">
      <dgm:prSet/>
      <dgm:spPr/>
      <dgm:t>
        <a:bodyPr/>
        <a:lstStyle/>
        <a:p>
          <a:endParaRPr lang="fr-FR"/>
        </a:p>
      </dgm:t>
    </dgm:pt>
    <dgm:pt modelId="{4F3CEAE8-727C-4FDF-AAE9-91398A64A30B}" type="sibTrans" cxnId="{B99C2F4D-BDF3-4E11-949B-8D3FBF6D9032}">
      <dgm:prSet/>
      <dgm:spPr/>
      <dgm:t>
        <a:bodyPr/>
        <a:lstStyle/>
        <a:p>
          <a:endParaRPr lang="fr-FR"/>
        </a:p>
      </dgm:t>
    </dgm:pt>
    <dgm:pt modelId="{0F2B998F-25BC-4900-BD0E-8B92EF2F9513}">
      <dgm:prSet custT="1">
        <dgm:style>
          <a:lnRef idx="1">
            <a:schemeClr val="accent5"/>
          </a:lnRef>
          <a:fillRef idx="2">
            <a:schemeClr val="accent5"/>
          </a:fillRef>
          <a:effectRef idx="1">
            <a:schemeClr val="accent5"/>
          </a:effectRef>
          <a:fontRef idx="minor">
            <a:schemeClr val="dk1"/>
          </a:fontRef>
        </dgm:style>
      </dgm:prSet>
      <dgm:spPr/>
      <dgm:t>
        <a:bodyPr/>
        <a:lstStyle/>
        <a:p>
          <a:r>
            <a:rPr lang="fr-FR" sz="1050" dirty="0"/>
            <a:t>Comportements à risque </a:t>
          </a:r>
        </a:p>
      </dgm:t>
    </dgm:pt>
    <dgm:pt modelId="{73D10D48-BDFD-41A6-A94C-9DE274E5F15C}" type="parTrans" cxnId="{3CFDC01E-8235-458A-91A1-54A19C62E96D}">
      <dgm:prSet/>
      <dgm:spPr/>
      <dgm:t>
        <a:bodyPr/>
        <a:lstStyle/>
        <a:p>
          <a:endParaRPr lang="fr-FR"/>
        </a:p>
      </dgm:t>
    </dgm:pt>
    <dgm:pt modelId="{B3F8FBF9-DF0E-4479-944B-BA7C4409C1F7}" type="sibTrans" cxnId="{3CFDC01E-8235-458A-91A1-54A19C62E96D}">
      <dgm:prSet/>
      <dgm:spPr/>
      <dgm:t>
        <a:bodyPr/>
        <a:lstStyle/>
        <a:p>
          <a:endParaRPr lang="fr-FR"/>
        </a:p>
      </dgm:t>
    </dgm:pt>
    <dgm:pt modelId="{81CDFBDD-654E-4DC4-B5F8-741D513FEA1B}">
      <dgm:prSet custT="1">
        <dgm:style>
          <a:lnRef idx="1">
            <a:schemeClr val="accent4"/>
          </a:lnRef>
          <a:fillRef idx="2">
            <a:schemeClr val="accent4"/>
          </a:fillRef>
          <a:effectRef idx="1">
            <a:schemeClr val="accent4"/>
          </a:effectRef>
          <a:fontRef idx="minor">
            <a:schemeClr val="dk1"/>
          </a:fontRef>
        </dgm:style>
      </dgm:prSet>
      <dgm:spPr/>
      <dgm:t>
        <a:bodyPr/>
        <a:lstStyle/>
        <a:p>
          <a:r>
            <a:rPr lang="fr-FR" sz="1050" dirty="0"/>
            <a:t>Trouble du spectre de l’autisme</a:t>
          </a:r>
        </a:p>
      </dgm:t>
    </dgm:pt>
    <dgm:pt modelId="{6F79316B-3991-4659-B118-0D80D96E0807}" type="parTrans" cxnId="{119D0501-1D7D-4B42-A730-4ED6CE9DFC54}">
      <dgm:prSet/>
      <dgm:spPr/>
      <dgm:t>
        <a:bodyPr/>
        <a:lstStyle/>
        <a:p>
          <a:endParaRPr lang="fr-FR"/>
        </a:p>
      </dgm:t>
    </dgm:pt>
    <dgm:pt modelId="{BB35E28B-7283-4B7A-83BB-AA70B7ADD371}" type="sibTrans" cxnId="{119D0501-1D7D-4B42-A730-4ED6CE9DFC54}">
      <dgm:prSet/>
      <dgm:spPr/>
      <dgm:t>
        <a:bodyPr/>
        <a:lstStyle/>
        <a:p>
          <a:endParaRPr lang="fr-FR"/>
        </a:p>
      </dgm:t>
    </dgm:pt>
    <dgm:pt modelId="{DA4D2AA7-5A8F-4061-904E-7F9D3F4FAAE8}">
      <dgm:prSet custT="1">
        <dgm:style>
          <a:lnRef idx="1">
            <a:schemeClr val="accent3"/>
          </a:lnRef>
          <a:fillRef idx="2">
            <a:schemeClr val="accent3"/>
          </a:fillRef>
          <a:effectRef idx="1">
            <a:schemeClr val="accent3"/>
          </a:effectRef>
          <a:fontRef idx="minor">
            <a:schemeClr val="dk1"/>
          </a:fontRef>
        </dgm:style>
      </dgm:prSet>
      <dgm:spPr/>
      <dgm:t>
        <a:bodyPr/>
        <a:lstStyle/>
        <a:p>
          <a:r>
            <a:rPr lang="fr-FR" sz="1050" dirty="0"/>
            <a:t>Trouble du développement intellectuel, HPI</a:t>
          </a:r>
        </a:p>
      </dgm:t>
    </dgm:pt>
    <dgm:pt modelId="{B19EFE42-233C-4E56-BA2A-E2B9AAEA0198}" type="parTrans" cxnId="{4976F6D1-DEE2-44DF-9616-C402CE8E68E5}">
      <dgm:prSet/>
      <dgm:spPr/>
      <dgm:t>
        <a:bodyPr/>
        <a:lstStyle/>
        <a:p>
          <a:endParaRPr lang="fr-FR"/>
        </a:p>
      </dgm:t>
    </dgm:pt>
    <dgm:pt modelId="{EF3B6FBE-953E-42A0-B5BF-908ED4A28992}" type="sibTrans" cxnId="{4976F6D1-DEE2-44DF-9616-C402CE8E68E5}">
      <dgm:prSet/>
      <dgm:spPr/>
      <dgm:t>
        <a:bodyPr/>
        <a:lstStyle/>
        <a:p>
          <a:endParaRPr lang="fr-FR"/>
        </a:p>
      </dgm:t>
    </dgm:pt>
    <dgm:pt modelId="{7F5B0BEB-1046-406D-8151-A0E5CF7BF63E}">
      <dgm:prSet custT="1">
        <dgm:style>
          <a:lnRef idx="1">
            <a:schemeClr val="accent2"/>
          </a:lnRef>
          <a:fillRef idx="2">
            <a:schemeClr val="accent2"/>
          </a:fillRef>
          <a:effectRef idx="1">
            <a:schemeClr val="accent2"/>
          </a:effectRef>
          <a:fontRef idx="minor">
            <a:schemeClr val="dk1"/>
          </a:fontRef>
        </dgm:style>
      </dgm:prSet>
      <dgm:spPr/>
      <dgm:t>
        <a:bodyPr/>
        <a:lstStyle/>
        <a:p>
          <a:r>
            <a:rPr lang="fr-FR" sz="1050" dirty="0"/>
            <a:t>Troubles thymiques </a:t>
          </a:r>
        </a:p>
      </dgm:t>
    </dgm:pt>
    <dgm:pt modelId="{1B5BA429-8D46-4DAC-B043-759F6CE4FA91}" type="parTrans" cxnId="{91B2038B-CA2C-43A2-88BA-04006FA77A95}">
      <dgm:prSet/>
      <dgm:spPr/>
      <dgm:t>
        <a:bodyPr/>
        <a:lstStyle/>
        <a:p>
          <a:endParaRPr lang="fr-FR"/>
        </a:p>
      </dgm:t>
    </dgm:pt>
    <dgm:pt modelId="{77087405-B424-464C-B0C1-BC303FEC28F7}" type="sibTrans" cxnId="{91B2038B-CA2C-43A2-88BA-04006FA77A95}">
      <dgm:prSet/>
      <dgm:spPr/>
      <dgm:t>
        <a:bodyPr/>
        <a:lstStyle/>
        <a:p>
          <a:endParaRPr lang="fr-FR"/>
        </a:p>
      </dgm:t>
    </dgm:pt>
    <dgm:pt modelId="{023616FD-127A-4E04-A1C3-54DBD1116E1E}">
      <dgm:prSet custT="1">
        <dgm:style>
          <a:lnRef idx="1">
            <a:schemeClr val="accent5"/>
          </a:lnRef>
          <a:fillRef idx="2">
            <a:schemeClr val="accent5"/>
          </a:fillRef>
          <a:effectRef idx="1">
            <a:schemeClr val="accent5"/>
          </a:effectRef>
          <a:fontRef idx="minor">
            <a:schemeClr val="dk1"/>
          </a:fontRef>
        </dgm:style>
      </dgm:prSet>
      <dgm:spPr/>
      <dgm:t>
        <a:bodyPr/>
        <a:lstStyle/>
        <a:p>
          <a:r>
            <a:rPr lang="fr-FR" sz="1050" dirty="0"/>
            <a:t>Troubles bipolaires, etc. </a:t>
          </a:r>
        </a:p>
      </dgm:t>
    </dgm:pt>
    <dgm:pt modelId="{77D018D9-61A3-4CFD-8F5D-B76852C7FBF2}" type="parTrans" cxnId="{9DDCC8B6-58FE-43D5-8EE0-86DAD80899A7}">
      <dgm:prSet/>
      <dgm:spPr/>
      <dgm:t>
        <a:bodyPr/>
        <a:lstStyle/>
        <a:p>
          <a:endParaRPr lang="fr-FR"/>
        </a:p>
      </dgm:t>
    </dgm:pt>
    <dgm:pt modelId="{27E23DFD-CF69-477F-8466-AE640A40C8CA}" type="sibTrans" cxnId="{9DDCC8B6-58FE-43D5-8EE0-86DAD80899A7}">
      <dgm:prSet/>
      <dgm:spPr/>
      <dgm:t>
        <a:bodyPr/>
        <a:lstStyle/>
        <a:p>
          <a:endParaRPr lang="fr-FR"/>
        </a:p>
      </dgm:t>
    </dgm:pt>
    <dgm:pt modelId="{DE18A179-70A6-4AF0-BAA3-0A9D1188DE4A}">
      <dgm:prSet custT="1">
        <dgm:style>
          <a:lnRef idx="1">
            <a:schemeClr val="dk1"/>
          </a:lnRef>
          <a:fillRef idx="2">
            <a:schemeClr val="dk1"/>
          </a:fillRef>
          <a:effectRef idx="1">
            <a:schemeClr val="dk1"/>
          </a:effectRef>
          <a:fontRef idx="minor">
            <a:schemeClr val="dk1"/>
          </a:fontRef>
        </dgm:style>
      </dgm:prSet>
      <dgm:spPr/>
      <dgm:t>
        <a:bodyPr/>
        <a:lstStyle/>
        <a:p>
          <a:r>
            <a:rPr lang="fr-FR" sz="1050" dirty="0"/>
            <a:t>Dépendance </a:t>
          </a:r>
        </a:p>
      </dgm:t>
    </dgm:pt>
    <dgm:pt modelId="{7367CA27-F59E-47FB-B073-F3A916079C14}" type="sibTrans" cxnId="{1CAACBD5-CF5B-461E-BEFF-8E954A897805}">
      <dgm:prSet/>
      <dgm:spPr/>
      <dgm:t>
        <a:bodyPr/>
        <a:lstStyle/>
        <a:p>
          <a:endParaRPr lang="fr-FR"/>
        </a:p>
      </dgm:t>
    </dgm:pt>
    <dgm:pt modelId="{8C64D867-8A41-40B4-AF0C-D8E9BE41F9D4}" type="parTrans" cxnId="{1CAACBD5-CF5B-461E-BEFF-8E954A897805}">
      <dgm:prSet/>
      <dgm:spPr/>
      <dgm:t>
        <a:bodyPr/>
        <a:lstStyle/>
        <a:p>
          <a:endParaRPr lang="fr-FR"/>
        </a:p>
      </dgm:t>
    </dgm:pt>
    <dgm:pt modelId="{3A45E700-4B63-482C-B8C5-DECE556C8425}" type="pres">
      <dgm:prSet presAssocID="{2A554A7E-179B-4B48-AD41-B2165F67E21D}" presName="composite" presStyleCnt="0">
        <dgm:presLayoutVars>
          <dgm:chMax val="1"/>
          <dgm:dir/>
          <dgm:resizeHandles val="exact"/>
        </dgm:presLayoutVars>
      </dgm:prSet>
      <dgm:spPr/>
    </dgm:pt>
    <dgm:pt modelId="{87411C33-054E-4481-ADEA-FE9C579BA9DF}" type="pres">
      <dgm:prSet presAssocID="{2A554A7E-179B-4B48-AD41-B2165F67E21D}" presName="radial" presStyleCnt="0">
        <dgm:presLayoutVars>
          <dgm:animLvl val="ctr"/>
        </dgm:presLayoutVars>
      </dgm:prSet>
      <dgm:spPr/>
    </dgm:pt>
    <dgm:pt modelId="{3FB2F97D-3C58-4C97-BB6F-AC7E817F5D89}" type="pres">
      <dgm:prSet presAssocID="{C7864122-C44B-439A-9E76-3A011E71B8EE}" presName="centerShape" presStyleLbl="vennNode1" presStyleIdx="0" presStyleCnt="11" custScaleX="109507"/>
      <dgm:spPr/>
    </dgm:pt>
    <dgm:pt modelId="{E91D7B17-A622-4D69-BABC-4CCDBEDBFC53}" type="pres">
      <dgm:prSet presAssocID="{38333B05-07D5-4691-99C5-DE4D5615F557}" presName="node" presStyleLbl="vennNode1" presStyleIdx="1" presStyleCnt="11">
        <dgm:presLayoutVars>
          <dgm:bulletEnabled val="1"/>
        </dgm:presLayoutVars>
      </dgm:prSet>
      <dgm:spPr/>
    </dgm:pt>
    <dgm:pt modelId="{D0378205-5397-4DF3-A24F-60DB81022EE2}" type="pres">
      <dgm:prSet presAssocID="{751D20B5-5E19-4904-B267-9D7C80D0D736}" presName="node" presStyleLbl="vennNode1" presStyleIdx="2" presStyleCnt="11">
        <dgm:presLayoutVars>
          <dgm:bulletEnabled val="1"/>
        </dgm:presLayoutVars>
      </dgm:prSet>
      <dgm:spPr/>
    </dgm:pt>
    <dgm:pt modelId="{BD082C78-16D6-4A8A-853B-1CEC04A886AD}" type="pres">
      <dgm:prSet presAssocID="{03F5C46F-905F-47DF-892D-0DEAD52D203C}" presName="node" presStyleLbl="vennNode1" presStyleIdx="3" presStyleCnt="11">
        <dgm:presLayoutVars>
          <dgm:bulletEnabled val="1"/>
        </dgm:presLayoutVars>
      </dgm:prSet>
      <dgm:spPr/>
    </dgm:pt>
    <dgm:pt modelId="{F51A6C39-9C73-41BE-AB57-C34C7547D09E}" type="pres">
      <dgm:prSet presAssocID="{97BF226C-E085-43EC-95F4-521141B90AF4}" presName="node" presStyleLbl="vennNode1" presStyleIdx="4" presStyleCnt="11">
        <dgm:presLayoutVars>
          <dgm:bulletEnabled val="1"/>
        </dgm:presLayoutVars>
      </dgm:prSet>
      <dgm:spPr/>
    </dgm:pt>
    <dgm:pt modelId="{3BE891DC-E167-4557-9DE1-F4F3F804714C}" type="pres">
      <dgm:prSet presAssocID="{0F2B998F-25BC-4900-BD0E-8B92EF2F9513}" presName="node" presStyleLbl="vennNode1" presStyleIdx="5" presStyleCnt="11">
        <dgm:presLayoutVars>
          <dgm:bulletEnabled val="1"/>
        </dgm:presLayoutVars>
      </dgm:prSet>
      <dgm:spPr/>
    </dgm:pt>
    <dgm:pt modelId="{6ED26F5A-A5EB-4A5B-A385-207A8ABF0B28}" type="pres">
      <dgm:prSet presAssocID="{DE18A179-70A6-4AF0-BAA3-0A9D1188DE4A}" presName="node" presStyleLbl="vennNode1" presStyleIdx="6" presStyleCnt="11">
        <dgm:presLayoutVars>
          <dgm:bulletEnabled val="1"/>
        </dgm:presLayoutVars>
      </dgm:prSet>
      <dgm:spPr/>
    </dgm:pt>
    <dgm:pt modelId="{18D71331-200B-4449-9C22-E9FDB69FD8C8}" type="pres">
      <dgm:prSet presAssocID="{81CDFBDD-654E-4DC4-B5F8-741D513FEA1B}" presName="node" presStyleLbl="vennNode1" presStyleIdx="7" presStyleCnt="11">
        <dgm:presLayoutVars>
          <dgm:bulletEnabled val="1"/>
        </dgm:presLayoutVars>
      </dgm:prSet>
      <dgm:spPr/>
    </dgm:pt>
    <dgm:pt modelId="{1FEA482E-1514-49CE-B2AD-219AFEBF21FA}" type="pres">
      <dgm:prSet presAssocID="{DA4D2AA7-5A8F-4061-904E-7F9D3F4FAAE8}" presName="node" presStyleLbl="vennNode1" presStyleIdx="8" presStyleCnt="11">
        <dgm:presLayoutVars>
          <dgm:bulletEnabled val="1"/>
        </dgm:presLayoutVars>
      </dgm:prSet>
      <dgm:spPr/>
    </dgm:pt>
    <dgm:pt modelId="{BB612A95-FB06-472E-8B0C-9A78D241119A}" type="pres">
      <dgm:prSet presAssocID="{7F5B0BEB-1046-406D-8151-A0E5CF7BF63E}" presName="node" presStyleLbl="vennNode1" presStyleIdx="9" presStyleCnt="11">
        <dgm:presLayoutVars>
          <dgm:bulletEnabled val="1"/>
        </dgm:presLayoutVars>
      </dgm:prSet>
      <dgm:spPr/>
    </dgm:pt>
    <dgm:pt modelId="{8F3022B0-B3C0-4D94-835E-409EA374EE32}" type="pres">
      <dgm:prSet presAssocID="{023616FD-127A-4E04-A1C3-54DBD1116E1E}" presName="node" presStyleLbl="vennNode1" presStyleIdx="10" presStyleCnt="11">
        <dgm:presLayoutVars>
          <dgm:bulletEnabled val="1"/>
        </dgm:presLayoutVars>
      </dgm:prSet>
      <dgm:spPr/>
    </dgm:pt>
  </dgm:ptLst>
  <dgm:cxnLst>
    <dgm:cxn modelId="{119D0501-1D7D-4B42-A730-4ED6CE9DFC54}" srcId="{C7864122-C44B-439A-9E76-3A011E71B8EE}" destId="{81CDFBDD-654E-4DC4-B5F8-741D513FEA1B}" srcOrd="6" destOrd="0" parTransId="{6F79316B-3991-4659-B118-0D80D96E0807}" sibTransId="{BB35E28B-7283-4B7A-83BB-AA70B7ADD371}"/>
    <dgm:cxn modelId="{AFB83F0A-02F8-4EE9-B265-37C767D30315}" type="presOf" srcId="{0F2B998F-25BC-4900-BD0E-8B92EF2F9513}" destId="{3BE891DC-E167-4557-9DE1-F4F3F804714C}" srcOrd="0" destOrd="0" presId="urn:microsoft.com/office/officeart/2005/8/layout/radial3"/>
    <dgm:cxn modelId="{4FC5F915-428A-48A2-B5A0-DBE87068A5B2}" type="presOf" srcId="{751D20B5-5E19-4904-B267-9D7C80D0D736}" destId="{D0378205-5397-4DF3-A24F-60DB81022EE2}" srcOrd="0" destOrd="0" presId="urn:microsoft.com/office/officeart/2005/8/layout/radial3"/>
    <dgm:cxn modelId="{3CFDC01E-8235-458A-91A1-54A19C62E96D}" srcId="{C7864122-C44B-439A-9E76-3A011E71B8EE}" destId="{0F2B998F-25BC-4900-BD0E-8B92EF2F9513}" srcOrd="4" destOrd="0" parTransId="{73D10D48-BDFD-41A6-A94C-9DE274E5F15C}" sibTransId="{B3F8FBF9-DF0E-4479-944B-BA7C4409C1F7}"/>
    <dgm:cxn modelId="{1BF35B2B-1903-4722-8601-2442ACE89FA9}" srcId="{2A554A7E-179B-4B48-AD41-B2165F67E21D}" destId="{C7864122-C44B-439A-9E76-3A011E71B8EE}" srcOrd="0" destOrd="0" parTransId="{F8C7720B-6C15-439D-8448-043FBC97F2E6}" sibTransId="{7BB178A9-53A8-4866-B3B3-0FBACD47107E}"/>
    <dgm:cxn modelId="{228ACD3D-5E84-46FD-BB38-C3F485B68CE4}" type="presOf" srcId="{38333B05-07D5-4691-99C5-DE4D5615F557}" destId="{E91D7B17-A622-4D69-BABC-4CCDBEDBFC53}" srcOrd="0" destOrd="0" presId="urn:microsoft.com/office/officeart/2005/8/layout/radial3"/>
    <dgm:cxn modelId="{B99C2F4D-BDF3-4E11-949B-8D3FBF6D9032}" srcId="{C7864122-C44B-439A-9E76-3A011E71B8EE}" destId="{97BF226C-E085-43EC-95F4-521141B90AF4}" srcOrd="3" destOrd="0" parTransId="{F37881E3-CE4A-47A6-B6CE-92D93F118407}" sibTransId="{4F3CEAE8-727C-4FDF-AAE9-91398A64A30B}"/>
    <dgm:cxn modelId="{F2AF9B70-B18B-4EF2-ADC6-7336537AC4CB}" srcId="{C7864122-C44B-439A-9E76-3A011E71B8EE}" destId="{751D20B5-5E19-4904-B267-9D7C80D0D736}" srcOrd="1" destOrd="0" parTransId="{C651D4B4-25FC-48A7-A13F-B99E8AFA4327}" sibTransId="{59178018-0F05-4C55-A1C4-9C6C9AF5B0DD}"/>
    <dgm:cxn modelId="{73FA0D88-9CB8-4471-9DCA-02E7FB585956}" srcId="{C7864122-C44B-439A-9E76-3A011E71B8EE}" destId="{38333B05-07D5-4691-99C5-DE4D5615F557}" srcOrd="0" destOrd="0" parTransId="{A6A17685-56CF-4DD3-BF6B-EFD0FC1F745E}" sibTransId="{24274FF7-64F9-4A37-A63C-28C932DB912C}"/>
    <dgm:cxn modelId="{91B2038B-CA2C-43A2-88BA-04006FA77A95}" srcId="{C7864122-C44B-439A-9E76-3A011E71B8EE}" destId="{7F5B0BEB-1046-406D-8151-A0E5CF7BF63E}" srcOrd="8" destOrd="0" parTransId="{1B5BA429-8D46-4DAC-B043-759F6CE4FA91}" sibTransId="{77087405-B424-464C-B0C1-BC303FEC28F7}"/>
    <dgm:cxn modelId="{DD9B9C99-A5EB-4357-94A0-61069DD54747}" type="presOf" srcId="{DE18A179-70A6-4AF0-BAA3-0A9D1188DE4A}" destId="{6ED26F5A-A5EB-4A5B-A385-207A8ABF0B28}" srcOrd="0" destOrd="0" presId="urn:microsoft.com/office/officeart/2005/8/layout/radial3"/>
    <dgm:cxn modelId="{D77321A5-775A-4915-A238-85EB2606E1D6}" type="presOf" srcId="{DA4D2AA7-5A8F-4061-904E-7F9D3F4FAAE8}" destId="{1FEA482E-1514-49CE-B2AD-219AFEBF21FA}" srcOrd="0" destOrd="0" presId="urn:microsoft.com/office/officeart/2005/8/layout/radial3"/>
    <dgm:cxn modelId="{FB5774A7-577F-4642-9BD6-34F4FB336025}" type="presOf" srcId="{03F5C46F-905F-47DF-892D-0DEAD52D203C}" destId="{BD082C78-16D6-4A8A-853B-1CEC04A886AD}" srcOrd="0" destOrd="0" presId="urn:microsoft.com/office/officeart/2005/8/layout/radial3"/>
    <dgm:cxn modelId="{96D384B2-49E7-4B61-B958-139C6E9D24BD}" type="presOf" srcId="{2A554A7E-179B-4B48-AD41-B2165F67E21D}" destId="{3A45E700-4B63-482C-B8C5-DECE556C8425}" srcOrd="0" destOrd="0" presId="urn:microsoft.com/office/officeart/2005/8/layout/radial3"/>
    <dgm:cxn modelId="{9DDCC8B6-58FE-43D5-8EE0-86DAD80899A7}" srcId="{C7864122-C44B-439A-9E76-3A011E71B8EE}" destId="{023616FD-127A-4E04-A1C3-54DBD1116E1E}" srcOrd="9" destOrd="0" parTransId="{77D018D9-61A3-4CFD-8F5D-B76852C7FBF2}" sibTransId="{27E23DFD-CF69-477F-8466-AE640A40C8CA}"/>
    <dgm:cxn modelId="{01A5D3CE-93D9-4812-8045-C6B484329316}" type="presOf" srcId="{7F5B0BEB-1046-406D-8151-A0E5CF7BF63E}" destId="{BB612A95-FB06-472E-8B0C-9A78D241119A}" srcOrd="0" destOrd="0" presId="urn:microsoft.com/office/officeart/2005/8/layout/radial3"/>
    <dgm:cxn modelId="{4976F6D1-DEE2-44DF-9616-C402CE8E68E5}" srcId="{C7864122-C44B-439A-9E76-3A011E71B8EE}" destId="{DA4D2AA7-5A8F-4061-904E-7F9D3F4FAAE8}" srcOrd="7" destOrd="0" parTransId="{B19EFE42-233C-4E56-BA2A-E2B9AAEA0198}" sibTransId="{EF3B6FBE-953E-42A0-B5BF-908ED4A28992}"/>
    <dgm:cxn modelId="{44B952D3-BEAC-4A1D-94AA-796D7FC1EC0C}" type="presOf" srcId="{C7864122-C44B-439A-9E76-3A011E71B8EE}" destId="{3FB2F97D-3C58-4C97-BB6F-AC7E817F5D89}" srcOrd="0" destOrd="0" presId="urn:microsoft.com/office/officeart/2005/8/layout/radial3"/>
    <dgm:cxn modelId="{1CAACBD5-CF5B-461E-BEFF-8E954A897805}" srcId="{C7864122-C44B-439A-9E76-3A011E71B8EE}" destId="{DE18A179-70A6-4AF0-BAA3-0A9D1188DE4A}" srcOrd="5" destOrd="0" parTransId="{8C64D867-8A41-40B4-AF0C-D8E9BE41F9D4}" sibTransId="{7367CA27-F59E-47FB-B073-F3A916079C14}"/>
    <dgm:cxn modelId="{0F443AD8-9766-4B01-9930-CCBA668D0F7F}" type="presOf" srcId="{023616FD-127A-4E04-A1C3-54DBD1116E1E}" destId="{8F3022B0-B3C0-4D94-835E-409EA374EE32}" srcOrd="0" destOrd="0" presId="urn:microsoft.com/office/officeart/2005/8/layout/radial3"/>
    <dgm:cxn modelId="{3E6E6BE1-8262-41C8-9E0F-9A43B1B32168}" type="presOf" srcId="{81CDFBDD-654E-4DC4-B5F8-741D513FEA1B}" destId="{18D71331-200B-4449-9C22-E9FDB69FD8C8}" srcOrd="0" destOrd="0" presId="urn:microsoft.com/office/officeart/2005/8/layout/radial3"/>
    <dgm:cxn modelId="{F67ED5F4-A4F9-472A-B418-1BB504B167CE}" srcId="{C7864122-C44B-439A-9E76-3A011E71B8EE}" destId="{03F5C46F-905F-47DF-892D-0DEAD52D203C}" srcOrd="2" destOrd="0" parTransId="{309051E5-3F34-4D62-97F4-6BFE590B4F3C}" sibTransId="{9FE06AE6-3945-4361-BDB5-F299529DFBF8}"/>
    <dgm:cxn modelId="{B371ECF5-8C40-4E67-9F9A-DF43F625F367}" type="presOf" srcId="{97BF226C-E085-43EC-95F4-521141B90AF4}" destId="{F51A6C39-9C73-41BE-AB57-C34C7547D09E}" srcOrd="0" destOrd="0" presId="urn:microsoft.com/office/officeart/2005/8/layout/radial3"/>
    <dgm:cxn modelId="{B75C573B-C73B-47F5-8026-853A2DB7652A}" type="presParOf" srcId="{3A45E700-4B63-482C-B8C5-DECE556C8425}" destId="{87411C33-054E-4481-ADEA-FE9C579BA9DF}" srcOrd="0" destOrd="0" presId="urn:microsoft.com/office/officeart/2005/8/layout/radial3"/>
    <dgm:cxn modelId="{60054FDE-7E1A-4F6C-9AE5-479C3B7EA143}" type="presParOf" srcId="{87411C33-054E-4481-ADEA-FE9C579BA9DF}" destId="{3FB2F97D-3C58-4C97-BB6F-AC7E817F5D89}" srcOrd="0" destOrd="0" presId="urn:microsoft.com/office/officeart/2005/8/layout/radial3"/>
    <dgm:cxn modelId="{60FB3DE8-F656-4C3F-8F71-29D71FC18114}" type="presParOf" srcId="{87411C33-054E-4481-ADEA-FE9C579BA9DF}" destId="{E91D7B17-A622-4D69-BABC-4CCDBEDBFC53}" srcOrd="1" destOrd="0" presId="urn:microsoft.com/office/officeart/2005/8/layout/radial3"/>
    <dgm:cxn modelId="{0AF50568-3965-4F90-B370-10A2288626AB}" type="presParOf" srcId="{87411C33-054E-4481-ADEA-FE9C579BA9DF}" destId="{D0378205-5397-4DF3-A24F-60DB81022EE2}" srcOrd="2" destOrd="0" presId="urn:microsoft.com/office/officeart/2005/8/layout/radial3"/>
    <dgm:cxn modelId="{4191FC72-6F7E-4AC5-9285-77EFD56BD3FD}" type="presParOf" srcId="{87411C33-054E-4481-ADEA-FE9C579BA9DF}" destId="{BD082C78-16D6-4A8A-853B-1CEC04A886AD}" srcOrd="3" destOrd="0" presId="urn:microsoft.com/office/officeart/2005/8/layout/radial3"/>
    <dgm:cxn modelId="{D4475780-82D4-439E-8258-C07EAC0FE958}" type="presParOf" srcId="{87411C33-054E-4481-ADEA-FE9C579BA9DF}" destId="{F51A6C39-9C73-41BE-AB57-C34C7547D09E}" srcOrd="4" destOrd="0" presId="urn:microsoft.com/office/officeart/2005/8/layout/radial3"/>
    <dgm:cxn modelId="{E39658A4-3AE4-4C9B-ABB9-E12A481F0776}" type="presParOf" srcId="{87411C33-054E-4481-ADEA-FE9C579BA9DF}" destId="{3BE891DC-E167-4557-9DE1-F4F3F804714C}" srcOrd="5" destOrd="0" presId="urn:microsoft.com/office/officeart/2005/8/layout/radial3"/>
    <dgm:cxn modelId="{C2652C2E-76D2-486F-8339-391EAB8C77F4}" type="presParOf" srcId="{87411C33-054E-4481-ADEA-FE9C579BA9DF}" destId="{6ED26F5A-A5EB-4A5B-A385-207A8ABF0B28}" srcOrd="6" destOrd="0" presId="urn:microsoft.com/office/officeart/2005/8/layout/radial3"/>
    <dgm:cxn modelId="{2A87AF1F-A0B2-4157-AC52-8BCF534E7D97}" type="presParOf" srcId="{87411C33-054E-4481-ADEA-FE9C579BA9DF}" destId="{18D71331-200B-4449-9C22-E9FDB69FD8C8}" srcOrd="7" destOrd="0" presId="urn:microsoft.com/office/officeart/2005/8/layout/radial3"/>
    <dgm:cxn modelId="{CF27A32D-D96F-4AE6-BBCD-B61722E32743}" type="presParOf" srcId="{87411C33-054E-4481-ADEA-FE9C579BA9DF}" destId="{1FEA482E-1514-49CE-B2AD-219AFEBF21FA}" srcOrd="8" destOrd="0" presId="urn:microsoft.com/office/officeart/2005/8/layout/radial3"/>
    <dgm:cxn modelId="{B447E928-E101-4603-A503-5BDB94D0C5BD}" type="presParOf" srcId="{87411C33-054E-4481-ADEA-FE9C579BA9DF}" destId="{BB612A95-FB06-472E-8B0C-9A78D241119A}" srcOrd="9" destOrd="0" presId="urn:microsoft.com/office/officeart/2005/8/layout/radial3"/>
    <dgm:cxn modelId="{B3FD0730-7A7E-40CB-A400-05317E2BBDD6}" type="presParOf" srcId="{87411C33-054E-4481-ADEA-FE9C579BA9DF}" destId="{8F3022B0-B3C0-4D94-835E-409EA374EE32}" srcOrd="10"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C7CEDF-9BD2-4726-B165-7214DE6E7574}"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fr-FR"/>
        </a:p>
      </dgm:t>
    </dgm:pt>
    <dgm:pt modelId="{FF98F390-0200-49ED-A795-E5F3012922FE}">
      <dgm:prSet phldrT="[Texte]" custT="1"/>
      <dgm:spPr/>
      <dgm:t>
        <a:bodyPr/>
        <a:lstStyle/>
        <a:p>
          <a:r>
            <a:rPr lang="fr-FR" sz="2000" b="1" dirty="0"/>
            <a:t>Les forces du TDAH</a:t>
          </a:r>
        </a:p>
      </dgm:t>
    </dgm:pt>
    <dgm:pt modelId="{B1F56954-D182-43F2-9288-56F098A62BBF}" type="parTrans" cxnId="{9890CA0A-28AC-47CE-8890-2556C3245788}">
      <dgm:prSet/>
      <dgm:spPr/>
      <dgm:t>
        <a:bodyPr/>
        <a:lstStyle/>
        <a:p>
          <a:endParaRPr lang="fr-FR"/>
        </a:p>
      </dgm:t>
    </dgm:pt>
    <dgm:pt modelId="{503A0063-2DD9-4E3F-A2D0-FCA026FD54A7}" type="sibTrans" cxnId="{9890CA0A-28AC-47CE-8890-2556C3245788}">
      <dgm:prSet/>
      <dgm:spPr/>
      <dgm:t>
        <a:bodyPr/>
        <a:lstStyle/>
        <a:p>
          <a:endParaRPr lang="fr-FR"/>
        </a:p>
      </dgm:t>
    </dgm:pt>
    <dgm:pt modelId="{2C965656-9415-4012-B7AE-EB29EB5F35DF}">
      <dgm:prSet phldrT="[Texte]" custT="1"/>
      <dgm:spPr/>
      <dgm:t>
        <a:bodyPr/>
        <a:lstStyle/>
        <a:p>
          <a:r>
            <a:rPr lang="fr-FR" sz="1800" b="1" dirty="0"/>
            <a:t>Pertinent</a:t>
          </a:r>
        </a:p>
      </dgm:t>
    </dgm:pt>
    <dgm:pt modelId="{3BF1741A-D69F-4C13-9D83-92D9CACFFC78}" type="parTrans" cxnId="{3995C655-2B76-4FDB-8002-D770DF2684DB}">
      <dgm:prSet custT="1"/>
      <dgm:spPr/>
      <dgm:t>
        <a:bodyPr/>
        <a:lstStyle/>
        <a:p>
          <a:endParaRPr lang="fr-FR" sz="900" b="1"/>
        </a:p>
      </dgm:t>
    </dgm:pt>
    <dgm:pt modelId="{AE3FB031-A4F7-47AE-AF6F-C8E6D6F0E977}" type="sibTrans" cxnId="{3995C655-2B76-4FDB-8002-D770DF2684DB}">
      <dgm:prSet/>
      <dgm:spPr/>
      <dgm:t>
        <a:bodyPr/>
        <a:lstStyle/>
        <a:p>
          <a:endParaRPr lang="fr-FR"/>
        </a:p>
      </dgm:t>
    </dgm:pt>
    <dgm:pt modelId="{B1388448-9655-4961-87B5-BC419E5249FB}">
      <dgm:prSet phldrT="[Texte]" custT="1"/>
      <dgm:spPr/>
      <dgm:t>
        <a:bodyPr/>
        <a:lstStyle/>
        <a:p>
          <a:r>
            <a:rPr lang="fr-FR" sz="1800" b="1" dirty="0"/>
            <a:t>Rapide</a:t>
          </a:r>
        </a:p>
      </dgm:t>
    </dgm:pt>
    <dgm:pt modelId="{26D316BD-74A6-4E65-981F-837A35843BF9}" type="parTrans" cxnId="{407D5696-A063-4E1F-ADBA-CEBB5F2C8920}">
      <dgm:prSet custT="1"/>
      <dgm:spPr/>
      <dgm:t>
        <a:bodyPr/>
        <a:lstStyle/>
        <a:p>
          <a:endParaRPr lang="fr-FR" sz="900" b="1"/>
        </a:p>
      </dgm:t>
    </dgm:pt>
    <dgm:pt modelId="{CBC722D2-B8E6-4DA6-9C0C-1FEE967BFC5F}" type="sibTrans" cxnId="{407D5696-A063-4E1F-ADBA-CEBB5F2C8920}">
      <dgm:prSet/>
      <dgm:spPr/>
      <dgm:t>
        <a:bodyPr/>
        <a:lstStyle/>
        <a:p>
          <a:endParaRPr lang="fr-FR"/>
        </a:p>
      </dgm:t>
    </dgm:pt>
    <dgm:pt modelId="{515DF425-BD9D-45D7-96DB-AC6FDFC46D94}">
      <dgm:prSet phldrT="[Texte]" custT="1"/>
      <dgm:spPr/>
      <dgm:t>
        <a:bodyPr/>
        <a:lstStyle/>
        <a:p>
          <a:r>
            <a:rPr lang="fr-FR" sz="1800" b="1" dirty="0"/>
            <a:t>Énergique</a:t>
          </a:r>
        </a:p>
      </dgm:t>
    </dgm:pt>
    <dgm:pt modelId="{0D9BF30F-D4E7-48D2-882E-CEF439B6CAE2}" type="parTrans" cxnId="{EAF6792E-0E99-4AFB-A7BF-877F6D38B654}">
      <dgm:prSet custT="1"/>
      <dgm:spPr/>
      <dgm:t>
        <a:bodyPr/>
        <a:lstStyle/>
        <a:p>
          <a:endParaRPr lang="fr-FR" sz="900" b="1"/>
        </a:p>
      </dgm:t>
    </dgm:pt>
    <dgm:pt modelId="{D1083E88-354D-4484-9368-32FF01DF4833}" type="sibTrans" cxnId="{EAF6792E-0E99-4AFB-A7BF-877F6D38B654}">
      <dgm:prSet/>
      <dgm:spPr/>
      <dgm:t>
        <a:bodyPr/>
        <a:lstStyle/>
        <a:p>
          <a:endParaRPr lang="fr-FR"/>
        </a:p>
      </dgm:t>
    </dgm:pt>
    <dgm:pt modelId="{668A5045-918B-4513-84BA-8746C29D4D91}">
      <dgm:prSet phldrT="[Texte]" custT="1"/>
      <dgm:spPr/>
      <dgm:t>
        <a:bodyPr/>
        <a:lstStyle/>
        <a:p>
          <a:r>
            <a:rPr lang="fr-FR" sz="1800" b="1" dirty="0"/>
            <a:t>Imaginatif/créatif</a:t>
          </a:r>
        </a:p>
      </dgm:t>
    </dgm:pt>
    <dgm:pt modelId="{5644799A-EEBB-4A83-BA26-698A80CD9B27}" type="parTrans" cxnId="{68B56262-1DCF-4B94-BC2F-29B4671F1A7A}">
      <dgm:prSet custT="1"/>
      <dgm:spPr/>
      <dgm:t>
        <a:bodyPr/>
        <a:lstStyle/>
        <a:p>
          <a:endParaRPr lang="fr-FR" sz="900" b="1"/>
        </a:p>
      </dgm:t>
    </dgm:pt>
    <dgm:pt modelId="{92051597-8C90-47FD-86E0-4D61A5DA9F39}" type="sibTrans" cxnId="{68B56262-1DCF-4B94-BC2F-29B4671F1A7A}">
      <dgm:prSet/>
      <dgm:spPr/>
      <dgm:t>
        <a:bodyPr/>
        <a:lstStyle/>
        <a:p>
          <a:endParaRPr lang="fr-FR"/>
        </a:p>
      </dgm:t>
    </dgm:pt>
    <dgm:pt modelId="{12C194B5-5C78-4863-B0F5-C50AD31E6AFB}">
      <dgm:prSet phldrT="[Texte]" custT="1"/>
      <dgm:spPr/>
      <dgm:t>
        <a:bodyPr/>
        <a:lstStyle/>
        <a:p>
          <a:r>
            <a:rPr lang="fr-FR" sz="1800" b="1" dirty="0"/>
            <a:t>Curieux</a:t>
          </a:r>
        </a:p>
      </dgm:t>
    </dgm:pt>
    <dgm:pt modelId="{49E21C98-754B-4BF7-AC74-BF89A8A198A0}" type="parTrans" cxnId="{D4268C0E-C31C-4E3E-9BF1-187D4DDEA044}">
      <dgm:prSet custT="1"/>
      <dgm:spPr/>
      <dgm:t>
        <a:bodyPr/>
        <a:lstStyle/>
        <a:p>
          <a:endParaRPr lang="fr-FR" sz="900" b="1"/>
        </a:p>
      </dgm:t>
    </dgm:pt>
    <dgm:pt modelId="{28B85752-4A26-449B-BDAF-60827C225B6C}" type="sibTrans" cxnId="{D4268C0E-C31C-4E3E-9BF1-187D4DDEA044}">
      <dgm:prSet/>
      <dgm:spPr/>
      <dgm:t>
        <a:bodyPr/>
        <a:lstStyle/>
        <a:p>
          <a:endParaRPr lang="fr-FR"/>
        </a:p>
      </dgm:t>
    </dgm:pt>
    <dgm:pt modelId="{7560504F-7F90-4721-B740-B8995925050F}">
      <dgm:prSet phldrT="[Texte]" custT="1"/>
      <dgm:spPr/>
      <dgm:t>
        <a:bodyPr/>
        <a:lstStyle/>
        <a:p>
          <a:r>
            <a:rPr lang="fr-FR" sz="1800" b="1" dirty="0"/>
            <a:t>Humour</a:t>
          </a:r>
        </a:p>
      </dgm:t>
    </dgm:pt>
    <dgm:pt modelId="{16D18469-D298-4B7A-8247-7CEAAD1D91CA}" type="parTrans" cxnId="{CFF0AA1E-E2C4-4021-A537-99074050F465}">
      <dgm:prSet custT="1"/>
      <dgm:spPr/>
      <dgm:t>
        <a:bodyPr/>
        <a:lstStyle/>
        <a:p>
          <a:endParaRPr lang="fr-FR" sz="900" b="1"/>
        </a:p>
      </dgm:t>
    </dgm:pt>
    <dgm:pt modelId="{AB01EC01-81A7-45B1-B619-ACAFC5292239}" type="sibTrans" cxnId="{CFF0AA1E-E2C4-4021-A537-99074050F465}">
      <dgm:prSet/>
      <dgm:spPr/>
      <dgm:t>
        <a:bodyPr/>
        <a:lstStyle/>
        <a:p>
          <a:endParaRPr lang="fr-FR"/>
        </a:p>
      </dgm:t>
    </dgm:pt>
    <dgm:pt modelId="{A7956CE6-6FA5-4D03-94F6-DE99E7AC1ACD}">
      <dgm:prSet phldrT="[Texte]" custT="1"/>
      <dgm:spPr/>
      <dgm:t>
        <a:bodyPr/>
        <a:lstStyle/>
        <a:p>
          <a:r>
            <a:rPr lang="fr-FR" sz="1800" b="1" dirty="0"/>
            <a:t>Volontaire</a:t>
          </a:r>
        </a:p>
      </dgm:t>
    </dgm:pt>
    <dgm:pt modelId="{E5CB8A81-79C8-4DB1-8C67-03FBC41695BC}" type="parTrans" cxnId="{0745A92A-EA50-49D2-B57C-A118598F7BFC}">
      <dgm:prSet custT="1"/>
      <dgm:spPr/>
      <dgm:t>
        <a:bodyPr/>
        <a:lstStyle/>
        <a:p>
          <a:endParaRPr lang="fr-FR" sz="900" b="1"/>
        </a:p>
      </dgm:t>
    </dgm:pt>
    <dgm:pt modelId="{2750AE8A-9716-435B-A417-390756F7C7B8}" type="sibTrans" cxnId="{0745A92A-EA50-49D2-B57C-A118598F7BFC}">
      <dgm:prSet/>
      <dgm:spPr/>
      <dgm:t>
        <a:bodyPr/>
        <a:lstStyle/>
        <a:p>
          <a:endParaRPr lang="fr-FR"/>
        </a:p>
      </dgm:t>
    </dgm:pt>
    <dgm:pt modelId="{C118989B-CEA7-488B-AD9B-0F8FCC08959A}" type="pres">
      <dgm:prSet presAssocID="{D3C7CEDF-9BD2-4726-B165-7214DE6E7574}" presName="cycle" presStyleCnt="0">
        <dgm:presLayoutVars>
          <dgm:chMax val="1"/>
          <dgm:dir/>
          <dgm:animLvl val="ctr"/>
          <dgm:resizeHandles val="exact"/>
        </dgm:presLayoutVars>
      </dgm:prSet>
      <dgm:spPr/>
    </dgm:pt>
    <dgm:pt modelId="{120B6EE6-7FE3-4612-BA62-AE3707330FFF}" type="pres">
      <dgm:prSet presAssocID="{FF98F390-0200-49ED-A795-E5F3012922FE}" presName="centerShape" presStyleLbl="node0" presStyleIdx="0" presStyleCnt="1"/>
      <dgm:spPr/>
    </dgm:pt>
    <dgm:pt modelId="{31CB13E0-3BA3-4D1E-95FC-1FA95CF7C964}" type="pres">
      <dgm:prSet presAssocID="{3BF1741A-D69F-4C13-9D83-92D9CACFFC78}" presName="Name9" presStyleLbl="parChTrans1D2" presStyleIdx="0" presStyleCnt="7"/>
      <dgm:spPr/>
    </dgm:pt>
    <dgm:pt modelId="{949B022E-421D-428C-B030-39D73C5DD3B2}" type="pres">
      <dgm:prSet presAssocID="{3BF1741A-D69F-4C13-9D83-92D9CACFFC78}" presName="connTx" presStyleLbl="parChTrans1D2" presStyleIdx="0" presStyleCnt="7"/>
      <dgm:spPr/>
    </dgm:pt>
    <dgm:pt modelId="{AFC5CC44-31D6-45D8-AC11-3A535011035C}" type="pres">
      <dgm:prSet presAssocID="{2C965656-9415-4012-B7AE-EB29EB5F35DF}" presName="node" presStyleLbl="node1" presStyleIdx="0" presStyleCnt="7">
        <dgm:presLayoutVars>
          <dgm:bulletEnabled val="1"/>
        </dgm:presLayoutVars>
      </dgm:prSet>
      <dgm:spPr/>
    </dgm:pt>
    <dgm:pt modelId="{595D809A-19B6-4A2E-96BF-B5CED8D81FAB}" type="pres">
      <dgm:prSet presAssocID="{26D316BD-74A6-4E65-981F-837A35843BF9}" presName="Name9" presStyleLbl="parChTrans1D2" presStyleIdx="1" presStyleCnt="7"/>
      <dgm:spPr/>
    </dgm:pt>
    <dgm:pt modelId="{C9657396-C127-4604-A0FF-78BBB2C562B4}" type="pres">
      <dgm:prSet presAssocID="{26D316BD-74A6-4E65-981F-837A35843BF9}" presName="connTx" presStyleLbl="parChTrans1D2" presStyleIdx="1" presStyleCnt="7"/>
      <dgm:spPr/>
    </dgm:pt>
    <dgm:pt modelId="{B9D10155-DA73-45CD-8C7E-E3F14BF0B8B8}" type="pres">
      <dgm:prSet presAssocID="{B1388448-9655-4961-87B5-BC419E5249FB}" presName="node" presStyleLbl="node1" presStyleIdx="1" presStyleCnt="7">
        <dgm:presLayoutVars>
          <dgm:bulletEnabled val="1"/>
        </dgm:presLayoutVars>
      </dgm:prSet>
      <dgm:spPr/>
    </dgm:pt>
    <dgm:pt modelId="{AEFABF74-209B-4C8F-93AA-F173F322FFCC}" type="pres">
      <dgm:prSet presAssocID="{0D9BF30F-D4E7-48D2-882E-CEF439B6CAE2}" presName="Name9" presStyleLbl="parChTrans1D2" presStyleIdx="2" presStyleCnt="7"/>
      <dgm:spPr/>
    </dgm:pt>
    <dgm:pt modelId="{D8FCCEC1-49BC-4203-B2E3-2C9F0FA4AE96}" type="pres">
      <dgm:prSet presAssocID="{0D9BF30F-D4E7-48D2-882E-CEF439B6CAE2}" presName="connTx" presStyleLbl="parChTrans1D2" presStyleIdx="2" presStyleCnt="7"/>
      <dgm:spPr/>
    </dgm:pt>
    <dgm:pt modelId="{3EAED608-4517-4222-A8C4-080657C4439B}" type="pres">
      <dgm:prSet presAssocID="{515DF425-BD9D-45D7-96DB-AC6FDFC46D94}" presName="node" presStyleLbl="node1" presStyleIdx="2" presStyleCnt="7">
        <dgm:presLayoutVars>
          <dgm:bulletEnabled val="1"/>
        </dgm:presLayoutVars>
      </dgm:prSet>
      <dgm:spPr/>
    </dgm:pt>
    <dgm:pt modelId="{B4E26331-08E7-431B-8E54-CA887BDBCF20}" type="pres">
      <dgm:prSet presAssocID="{5644799A-EEBB-4A83-BA26-698A80CD9B27}" presName="Name9" presStyleLbl="parChTrans1D2" presStyleIdx="3" presStyleCnt="7"/>
      <dgm:spPr/>
    </dgm:pt>
    <dgm:pt modelId="{2E1DC5F1-7172-4875-AC03-C01623715A75}" type="pres">
      <dgm:prSet presAssocID="{5644799A-EEBB-4A83-BA26-698A80CD9B27}" presName="connTx" presStyleLbl="parChTrans1D2" presStyleIdx="3" presStyleCnt="7"/>
      <dgm:spPr/>
    </dgm:pt>
    <dgm:pt modelId="{E80F0661-2415-45AD-B50D-C2F1A4DF6CEB}" type="pres">
      <dgm:prSet presAssocID="{668A5045-918B-4513-84BA-8746C29D4D91}" presName="node" presStyleLbl="node1" presStyleIdx="3" presStyleCnt="7">
        <dgm:presLayoutVars>
          <dgm:bulletEnabled val="1"/>
        </dgm:presLayoutVars>
      </dgm:prSet>
      <dgm:spPr/>
    </dgm:pt>
    <dgm:pt modelId="{287960B9-8690-48E3-B5AE-461007360498}" type="pres">
      <dgm:prSet presAssocID="{49E21C98-754B-4BF7-AC74-BF89A8A198A0}" presName="Name9" presStyleLbl="parChTrans1D2" presStyleIdx="4" presStyleCnt="7"/>
      <dgm:spPr/>
    </dgm:pt>
    <dgm:pt modelId="{E8B7F3AD-9637-4F6A-B4CD-5907239F608A}" type="pres">
      <dgm:prSet presAssocID="{49E21C98-754B-4BF7-AC74-BF89A8A198A0}" presName="connTx" presStyleLbl="parChTrans1D2" presStyleIdx="4" presStyleCnt="7"/>
      <dgm:spPr/>
    </dgm:pt>
    <dgm:pt modelId="{8B8DFCF8-8429-4BA9-A1C6-FA232A05C3C3}" type="pres">
      <dgm:prSet presAssocID="{12C194B5-5C78-4863-B0F5-C50AD31E6AFB}" presName="node" presStyleLbl="node1" presStyleIdx="4" presStyleCnt="7">
        <dgm:presLayoutVars>
          <dgm:bulletEnabled val="1"/>
        </dgm:presLayoutVars>
      </dgm:prSet>
      <dgm:spPr/>
    </dgm:pt>
    <dgm:pt modelId="{C91A597B-D832-4506-92CC-47036C359866}" type="pres">
      <dgm:prSet presAssocID="{16D18469-D298-4B7A-8247-7CEAAD1D91CA}" presName="Name9" presStyleLbl="parChTrans1D2" presStyleIdx="5" presStyleCnt="7"/>
      <dgm:spPr/>
    </dgm:pt>
    <dgm:pt modelId="{22478190-A533-4B81-B904-1E662CB0C62B}" type="pres">
      <dgm:prSet presAssocID="{16D18469-D298-4B7A-8247-7CEAAD1D91CA}" presName="connTx" presStyleLbl="parChTrans1D2" presStyleIdx="5" presStyleCnt="7"/>
      <dgm:spPr/>
    </dgm:pt>
    <dgm:pt modelId="{6BA5E975-282C-45D0-897D-F8FA5D527049}" type="pres">
      <dgm:prSet presAssocID="{7560504F-7F90-4721-B740-B8995925050F}" presName="node" presStyleLbl="node1" presStyleIdx="5" presStyleCnt="7">
        <dgm:presLayoutVars>
          <dgm:bulletEnabled val="1"/>
        </dgm:presLayoutVars>
      </dgm:prSet>
      <dgm:spPr/>
    </dgm:pt>
    <dgm:pt modelId="{3C01614F-F739-4108-828A-C6CBFF710117}" type="pres">
      <dgm:prSet presAssocID="{E5CB8A81-79C8-4DB1-8C67-03FBC41695BC}" presName="Name9" presStyleLbl="parChTrans1D2" presStyleIdx="6" presStyleCnt="7"/>
      <dgm:spPr/>
    </dgm:pt>
    <dgm:pt modelId="{FFA289F7-5220-4EB4-B680-FE057CE414CF}" type="pres">
      <dgm:prSet presAssocID="{E5CB8A81-79C8-4DB1-8C67-03FBC41695BC}" presName="connTx" presStyleLbl="parChTrans1D2" presStyleIdx="6" presStyleCnt="7"/>
      <dgm:spPr/>
    </dgm:pt>
    <dgm:pt modelId="{8F86EDA5-C808-4C6A-86FF-7A57A124523E}" type="pres">
      <dgm:prSet presAssocID="{A7956CE6-6FA5-4D03-94F6-DE99E7AC1ACD}" presName="node" presStyleLbl="node1" presStyleIdx="6" presStyleCnt="7">
        <dgm:presLayoutVars>
          <dgm:bulletEnabled val="1"/>
        </dgm:presLayoutVars>
      </dgm:prSet>
      <dgm:spPr/>
    </dgm:pt>
  </dgm:ptLst>
  <dgm:cxnLst>
    <dgm:cxn modelId="{9890CA0A-28AC-47CE-8890-2556C3245788}" srcId="{D3C7CEDF-9BD2-4726-B165-7214DE6E7574}" destId="{FF98F390-0200-49ED-A795-E5F3012922FE}" srcOrd="0" destOrd="0" parTransId="{B1F56954-D182-43F2-9288-56F098A62BBF}" sibTransId="{503A0063-2DD9-4E3F-A2D0-FCA026FD54A7}"/>
    <dgm:cxn modelId="{D4268C0E-C31C-4E3E-9BF1-187D4DDEA044}" srcId="{FF98F390-0200-49ED-A795-E5F3012922FE}" destId="{12C194B5-5C78-4863-B0F5-C50AD31E6AFB}" srcOrd="4" destOrd="0" parTransId="{49E21C98-754B-4BF7-AC74-BF89A8A198A0}" sibTransId="{28B85752-4A26-449B-BDAF-60827C225B6C}"/>
    <dgm:cxn modelId="{C02A6912-FABF-42C7-BDC8-B31D816771DA}" type="presOf" srcId="{B1388448-9655-4961-87B5-BC419E5249FB}" destId="{B9D10155-DA73-45CD-8C7E-E3F14BF0B8B8}" srcOrd="0" destOrd="0" presId="urn:microsoft.com/office/officeart/2005/8/layout/radial1"/>
    <dgm:cxn modelId="{CFF0AA1E-E2C4-4021-A537-99074050F465}" srcId="{FF98F390-0200-49ED-A795-E5F3012922FE}" destId="{7560504F-7F90-4721-B740-B8995925050F}" srcOrd="5" destOrd="0" parTransId="{16D18469-D298-4B7A-8247-7CEAAD1D91CA}" sibTransId="{AB01EC01-81A7-45B1-B619-ACAFC5292239}"/>
    <dgm:cxn modelId="{2105CF20-8EDD-403E-B5EC-69C4236BE58B}" type="presOf" srcId="{3BF1741A-D69F-4C13-9D83-92D9CACFFC78}" destId="{31CB13E0-3BA3-4D1E-95FC-1FA95CF7C964}" srcOrd="0" destOrd="0" presId="urn:microsoft.com/office/officeart/2005/8/layout/radial1"/>
    <dgm:cxn modelId="{0745A92A-EA50-49D2-B57C-A118598F7BFC}" srcId="{FF98F390-0200-49ED-A795-E5F3012922FE}" destId="{A7956CE6-6FA5-4D03-94F6-DE99E7AC1ACD}" srcOrd="6" destOrd="0" parTransId="{E5CB8A81-79C8-4DB1-8C67-03FBC41695BC}" sibTransId="{2750AE8A-9716-435B-A417-390756F7C7B8}"/>
    <dgm:cxn modelId="{EAF6792E-0E99-4AFB-A7BF-877F6D38B654}" srcId="{FF98F390-0200-49ED-A795-E5F3012922FE}" destId="{515DF425-BD9D-45D7-96DB-AC6FDFC46D94}" srcOrd="2" destOrd="0" parTransId="{0D9BF30F-D4E7-48D2-882E-CEF439B6CAE2}" sibTransId="{D1083E88-354D-4484-9368-32FF01DF4833}"/>
    <dgm:cxn modelId="{9276AE33-0F39-4B40-99E0-2DD0D805472D}" type="presOf" srcId="{16D18469-D298-4B7A-8247-7CEAAD1D91CA}" destId="{C91A597B-D832-4506-92CC-47036C359866}" srcOrd="0" destOrd="0" presId="urn:microsoft.com/office/officeart/2005/8/layout/radial1"/>
    <dgm:cxn modelId="{FBF2473A-96B7-4E25-B67A-CEB0E9C92CBC}" type="presOf" srcId="{D3C7CEDF-9BD2-4726-B165-7214DE6E7574}" destId="{C118989B-CEA7-488B-AD9B-0F8FCC08959A}" srcOrd="0" destOrd="0" presId="urn:microsoft.com/office/officeart/2005/8/layout/radial1"/>
    <dgm:cxn modelId="{8129845E-0117-44AF-8C16-0D66D77859C8}" type="presOf" srcId="{5644799A-EEBB-4A83-BA26-698A80CD9B27}" destId="{2E1DC5F1-7172-4875-AC03-C01623715A75}" srcOrd="1" destOrd="0" presId="urn:microsoft.com/office/officeart/2005/8/layout/radial1"/>
    <dgm:cxn modelId="{68B56262-1DCF-4B94-BC2F-29B4671F1A7A}" srcId="{FF98F390-0200-49ED-A795-E5F3012922FE}" destId="{668A5045-918B-4513-84BA-8746C29D4D91}" srcOrd="3" destOrd="0" parTransId="{5644799A-EEBB-4A83-BA26-698A80CD9B27}" sibTransId="{92051597-8C90-47FD-86E0-4D61A5DA9F39}"/>
    <dgm:cxn modelId="{A56DFA62-D26D-49C4-9599-17E5F76041FB}" type="presOf" srcId="{0D9BF30F-D4E7-48D2-882E-CEF439B6CAE2}" destId="{D8FCCEC1-49BC-4203-B2E3-2C9F0FA4AE96}" srcOrd="1" destOrd="0" presId="urn:microsoft.com/office/officeart/2005/8/layout/radial1"/>
    <dgm:cxn modelId="{CE76DC47-3D52-4768-8E5E-430FA5DD01AB}" type="presOf" srcId="{16D18469-D298-4B7A-8247-7CEAAD1D91CA}" destId="{22478190-A533-4B81-B904-1E662CB0C62B}" srcOrd="1" destOrd="0" presId="urn:microsoft.com/office/officeart/2005/8/layout/radial1"/>
    <dgm:cxn modelId="{ED8DF167-519D-4102-B355-FC64CD2E6905}" type="presOf" srcId="{26D316BD-74A6-4E65-981F-837A35843BF9}" destId="{595D809A-19B6-4A2E-96BF-B5CED8D81FAB}" srcOrd="0" destOrd="0" presId="urn:microsoft.com/office/officeart/2005/8/layout/radial1"/>
    <dgm:cxn modelId="{FF631375-3BEC-4CAA-BB96-AE066AF8894D}" type="presOf" srcId="{668A5045-918B-4513-84BA-8746C29D4D91}" destId="{E80F0661-2415-45AD-B50D-C2F1A4DF6CEB}" srcOrd="0" destOrd="0" presId="urn:microsoft.com/office/officeart/2005/8/layout/radial1"/>
    <dgm:cxn modelId="{3995C655-2B76-4FDB-8002-D770DF2684DB}" srcId="{FF98F390-0200-49ED-A795-E5F3012922FE}" destId="{2C965656-9415-4012-B7AE-EB29EB5F35DF}" srcOrd="0" destOrd="0" parTransId="{3BF1741A-D69F-4C13-9D83-92D9CACFFC78}" sibTransId="{AE3FB031-A4F7-47AE-AF6F-C8E6D6F0E977}"/>
    <dgm:cxn modelId="{C6423979-252B-403B-B7D1-0F35754562EA}" type="presOf" srcId="{3BF1741A-D69F-4C13-9D83-92D9CACFFC78}" destId="{949B022E-421D-428C-B030-39D73C5DD3B2}" srcOrd="1" destOrd="0" presId="urn:microsoft.com/office/officeart/2005/8/layout/radial1"/>
    <dgm:cxn modelId="{407D5696-A063-4E1F-ADBA-CEBB5F2C8920}" srcId="{FF98F390-0200-49ED-A795-E5F3012922FE}" destId="{B1388448-9655-4961-87B5-BC419E5249FB}" srcOrd="1" destOrd="0" parTransId="{26D316BD-74A6-4E65-981F-837A35843BF9}" sibTransId="{CBC722D2-B8E6-4DA6-9C0C-1FEE967BFC5F}"/>
    <dgm:cxn modelId="{04F1BF9F-DB60-42D5-9636-6D42FAD811E9}" type="presOf" srcId="{12C194B5-5C78-4863-B0F5-C50AD31E6AFB}" destId="{8B8DFCF8-8429-4BA9-A1C6-FA232A05C3C3}" srcOrd="0" destOrd="0" presId="urn:microsoft.com/office/officeart/2005/8/layout/radial1"/>
    <dgm:cxn modelId="{B88FE5A0-30B4-40AF-BE91-EE973CC84B3D}" type="presOf" srcId="{7560504F-7F90-4721-B740-B8995925050F}" destId="{6BA5E975-282C-45D0-897D-F8FA5D527049}" srcOrd="0" destOrd="0" presId="urn:microsoft.com/office/officeart/2005/8/layout/radial1"/>
    <dgm:cxn modelId="{C789A3AD-D54B-4E5C-A925-380D7D2A820C}" type="presOf" srcId="{49E21C98-754B-4BF7-AC74-BF89A8A198A0}" destId="{287960B9-8690-48E3-B5AE-461007360498}" srcOrd="0" destOrd="0" presId="urn:microsoft.com/office/officeart/2005/8/layout/radial1"/>
    <dgm:cxn modelId="{A0F0A4B1-A01E-4108-9D17-6A9418A9125C}" type="presOf" srcId="{E5CB8A81-79C8-4DB1-8C67-03FBC41695BC}" destId="{3C01614F-F739-4108-828A-C6CBFF710117}" srcOrd="0" destOrd="0" presId="urn:microsoft.com/office/officeart/2005/8/layout/radial1"/>
    <dgm:cxn modelId="{1B1B3BB5-DD07-4BCA-A246-693D00001450}" type="presOf" srcId="{49E21C98-754B-4BF7-AC74-BF89A8A198A0}" destId="{E8B7F3AD-9637-4F6A-B4CD-5907239F608A}" srcOrd="1" destOrd="0" presId="urn:microsoft.com/office/officeart/2005/8/layout/radial1"/>
    <dgm:cxn modelId="{FDCAE1B9-6F73-49C4-8BE6-2699F0256DEB}" type="presOf" srcId="{26D316BD-74A6-4E65-981F-837A35843BF9}" destId="{C9657396-C127-4604-A0FF-78BBB2C562B4}" srcOrd="1" destOrd="0" presId="urn:microsoft.com/office/officeart/2005/8/layout/radial1"/>
    <dgm:cxn modelId="{46410BC1-23A9-4D04-A948-E45AEE565C7F}" type="presOf" srcId="{FF98F390-0200-49ED-A795-E5F3012922FE}" destId="{120B6EE6-7FE3-4612-BA62-AE3707330FFF}" srcOrd="0" destOrd="0" presId="urn:microsoft.com/office/officeart/2005/8/layout/radial1"/>
    <dgm:cxn modelId="{3F53D5CB-8B5F-4AC1-AC8C-EB74430CE43A}" type="presOf" srcId="{A7956CE6-6FA5-4D03-94F6-DE99E7AC1ACD}" destId="{8F86EDA5-C808-4C6A-86FF-7A57A124523E}" srcOrd="0" destOrd="0" presId="urn:microsoft.com/office/officeart/2005/8/layout/radial1"/>
    <dgm:cxn modelId="{A0621CD0-1D4B-49DC-971F-CFB855F6D3A3}" type="presOf" srcId="{5644799A-EEBB-4A83-BA26-698A80CD9B27}" destId="{B4E26331-08E7-431B-8E54-CA887BDBCF20}" srcOrd="0" destOrd="0" presId="urn:microsoft.com/office/officeart/2005/8/layout/radial1"/>
    <dgm:cxn modelId="{8B7644DB-F397-4970-AD91-4158FD84FCBA}" type="presOf" srcId="{2C965656-9415-4012-B7AE-EB29EB5F35DF}" destId="{AFC5CC44-31D6-45D8-AC11-3A535011035C}" srcOrd="0" destOrd="0" presId="urn:microsoft.com/office/officeart/2005/8/layout/radial1"/>
    <dgm:cxn modelId="{5B9CB8E4-F9BB-4919-BE4B-77A555E31E81}" type="presOf" srcId="{515DF425-BD9D-45D7-96DB-AC6FDFC46D94}" destId="{3EAED608-4517-4222-A8C4-080657C4439B}" srcOrd="0" destOrd="0" presId="urn:microsoft.com/office/officeart/2005/8/layout/radial1"/>
    <dgm:cxn modelId="{90D54FE5-A6FC-45F3-B2F8-D3EC6D6EA821}" type="presOf" srcId="{0D9BF30F-D4E7-48D2-882E-CEF439B6CAE2}" destId="{AEFABF74-209B-4C8F-93AA-F173F322FFCC}" srcOrd="0" destOrd="0" presId="urn:microsoft.com/office/officeart/2005/8/layout/radial1"/>
    <dgm:cxn modelId="{C6B1ABFC-C52E-497B-BB79-EDEB6CBC737C}" type="presOf" srcId="{E5CB8A81-79C8-4DB1-8C67-03FBC41695BC}" destId="{FFA289F7-5220-4EB4-B680-FE057CE414CF}" srcOrd="1" destOrd="0" presId="urn:microsoft.com/office/officeart/2005/8/layout/radial1"/>
    <dgm:cxn modelId="{C3D2EF91-A956-42B6-A573-E5834648CC44}" type="presParOf" srcId="{C118989B-CEA7-488B-AD9B-0F8FCC08959A}" destId="{120B6EE6-7FE3-4612-BA62-AE3707330FFF}" srcOrd="0" destOrd="0" presId="urn:microsoft.com/office/officeart/2005/8/layout/radial1"/>
    <dgm:cxn modelId="{15CF254B-D75E-4C4C-9130-D3891C93B731}" type="presParOf" srcId="{C118989B-CEA7-488B-AD9B-0F8FCC08959A}" destId="{31CB13E0-3BA3-4D1E-95FC-1FA95CF7C964}" srcOrd="1" destOrd="0" presId="urn:microsoft.com/office/officeart/2005/8/layout/radial1"/>
    <dgm:cxn modelId="{6388CF80-E5CE-452E-9073-0B770CD1ECFC}" type="presParOf" srcId="{31CB13E0-3BA3-4D1E-95FC-1FA95CF7C964}" destId="{949B022E-421D-428C-B030-39D73C5DD3B2}" srcOrd="0" destOrd="0" presId="urn:microsoft.com/office/officeart/2005/8/layout/radial1"/>
    <dgm:cxn modelId="{23815CDC-EBBA-467C-ACEA-7CF5F8679DA1}" type="presParOf" srcId="{C118989B-CEA7-488B-AD9B-0F8FCC08959A}" destId="{AFC5CC44-31D6-45D8-AC11-3A535011035C}" srcOrd="2" destOrd="0" presId="urn:microsoft.com/office/officeart/2005/8/layout/radial1"/>
    <dgm:cxn modelId="{0EC3451A-6AAD-4E64-BAB5-3678282BBCDD}" type="presParOf" srcId="{C118989B-CEA7-488B-AD9B-0F8FCC08959A}" destId="{595D809A-19B6-4A2E-96BF-B5CED8D81FAB}" srcOrd="3" destOrd="0" presId="urn:microsoft.com/office/officeart/2005/8/layout/radial1"/>
    <dgm:cxn modelId="{B9252378-D56D-4F2C-8921-A327BC698E60}" type="presParOf" srcId="{595D809A-19B6-4A2E-96BF-B5CED8D81FAB}" destId="{C9657396-C127-4604-A0FF-78BBB2C562B4}" srcOrd="0" destOrd="0" presId="urn:microsoft.com/office/officeart/2005/8/layout/radial1"/>
    <dgm:cxn modelId="{3573FF9C-8B5C-4C65-A256-FC5274E62ECB}" type="presParOf" srcId="{C118989B-CEA7-488B-AD9B-0F8FCC08959A}" destId="{B9D10155-DA73-45CD-8C7E-E3F14BF0B8B8}" srcOrd="4" destOrd="0" presId="urn:microsoft.com/office/officeart/2005/8/layout/radial1"/>
    <dgm:cxn modelId="{3AF7E5DF-D956-4795-A7E7-E96C742AECEC}" type="presParOf" srcId="{C118989B-CEA7-488B-AD9B-0F8FCC08959A}" destId="{AEFABF74-209B-4C8F-93AA-F173F322FFCC}" srcOrd="5" destOrd="0" presId="urn:microsoft.com/office/officeart/2005/8/layout/radial1"/>
    <dgm:cxn modelId="{3BB01B6E-75E3-4F00-82A7-C3DB0A544B72}" type="presParOf" srcId="{AEFABF74-209B-4C8F-93AA-F173F322FFCC}" destId="{D8FCCEC1-49BC-4203-B2E3-2C9F0FA4AE96}" srcOrd="0" destOrd="0" presId="urn:microsoft.com/office/officeart/2005/8/layout/radial1"/>
    <dgm:cxn modelId="{15FE6551-C0C6-4DC1-B0F1-D46A52C97973}" type="presParOf" srcId="{C118989B-CEA7-488B-AD9B-0F8FCC08959A}" destId="{3EAED608-4517-4222-A8C4-080657C4439B}" srcOrd="6" destOrd="0" presId="urn:microsoft.com/office/officeart/2005/8/layout/radial1"/>
    <dgm:cxn modelId="{2FEBC83F-7BAA-4E55-A9B2-170940EDCDBE}" type="presParOf" srcId="{C118989B-CEA7-488B-AD9B-0F8FCC08959A}" destId="{B4E26331-08E7-431B-8E54-CA887BDBCF20}" srcOrd="7" destOrd="0" presId="urn:microsoft.com/office/officeart/2005/8/layout/radial1"/>
    <dgm:cxn modelId="{B223F424-2AE3-49B3-A50B-6B68C4701400}" type="presParOf" srcId="{B4E26331-08E7-431B-8E54-CA887BDBCF20}" destId="{2E1DC5F1-7172-4875-AC03-C01623715A75}" srcOrd="0" destOrd="0" presId="urn:microsoft.com/office/officeart/2005/8/layout/radial1"/>
    <dgm:cxn modelId="{6F55AFB7-0867-4EE5-A9F8-E5D424688486}" type="presParOf" srcId="{C118989B-CEA7-488B-AD9B-0F8FCC08959A}" destId="{E80F0661-2415-45AD-B50D-C2F1A4DF6CEB}" srcOrd="8" destOrd="0" presId="urn:microsoft.com/office/officeart/2005/8/layout/radial1"/>
    <dgm:cxn modelId="{D8AA5667-899C-42EF-92A6-9B978DDE6696}" type="presParOf" srcId="{C118989B-CEA7-488B-AD9B-0F8FCC08959A}" destId="{287960B9-8690-48E3-B5AE-461007360498}" srcOrd="9" destOrd="0" presId="urn:microsoft.com/office/officeart/2005/8/layout/radial1"/>
    <dgm:cxn modelId="{3554128F-B805-4703-B97A-2F417DE56FAA}" type="presParOf" srcId="{287960B9-8690-48E3-B5AE-461007360498}" destId="{E8B7F3AD-9637-4F6A-B4CD-5907239F608A}" srcOrd="0" destOrd="0" presId="urn:microsoft.com/office/officeart/2005/8/layout/radial1"/>
    <dgm:cxn modelId="{2563AB3D-D554-4C33-9851-039AC4DF8DFC}" type="presParOf" srcId="{C118989B-CEA7-488B-AD9B-0F8FCC08959A}" destId="{8B8DFCF8-8429-4BA9-A1C6-FA232A05C3C3}" srcOrd="10" destOrd="0" presId="urn:microsoft.com/office/officeart/2005/8/layout/radial1"/>
    <dgm:cxn modelId="{6B5D7264-69C2-4C2E-B8CD-7E573BE8F91E}" type="presParOf" srcId="{C118989B-CEA7-488B-AD9B-0F8FCC08959A}" destId="{C91A597B-D832-4506-92CC-47036C359866}" srcOrd="11" destOrd="0" presId="urn:microsoft.com/office/officeart/2005/8/layout/radial1"/>
    <dgm:cxn modelId="{CDDFAC37-F487-40AA-8BD8-0C09DB4CCB38}" type="presParOf" srcId="{C91A597B-D832-4506-92CC-47036C359866}" destId="{22478190-A533-4B81-B904-1E662CB0C62B}" srcOrd="0" destOrd="0" presId="urn:microsoft.com/office/officeart/2005/8/layout/radial1"/>
    <dgm:cxn modelId="{B7FDF474-358C-4805-8227-37A9DCC55F5A}" type="presParOf" srcId="{C118989B-CEA7-488B-AD9B-0F8FCC08959A}" destId="{6BA5E975-282C-45D0-897D-F8FA5D527049}" srcOrd="12" destOrd="0" presId="urn:microsoft.com/office/officeart/2005/8/layout/radial1"/>
    <dgm:cxn modelId="{3EDFA2F2-D482-4C35-A51E-63420F5C0DB7}" type="presParOf" srcId="{C118989B-CEA7-488B-AD9B-0F8FCC08959A}" destId="{3C01614F-F739-4108-828A-C6CBFF710117}" srcOrd="13" destOrd="0" presId="urn:microsoft.com/office/officeart/2005/8/layout/radial1"/>
    <dgm:cxn modelId="{B32D3CC1-EA2E-4205-A417-8B51DDC16AE0}" type="presParOf" srcId="{3C01614F-F739-4108-828A-C6CBFF710117}" destId="{FFA289F7-5220-4EB4-B680-FE057CE414CF}" srcOrd="0" destOrd="0" presId="urn:microsoft.com/office/officeart/2005/8/layout/radial1"/>
    <dgm:cxn modelId="{08B460BC-F217-45A7-9512-D61FBB1BAD9B}" type="presParOf" srcId="{C118989B-CEA7-488B-AD9B-0F8FCC08959A}" destId="{8F86EDA5-C808-4C6A-86FF-7A57A124523E}" srcOrd="1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D2BCE9-0A5F-4CD8-9BA3-987233EBEC8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64BDF840-5074-440A-BB26-58D8A634FEC1}">
      <dgm:prSet phldrT="[Texte]" custT="1">
        <dgm:style>
          <a:lnRef idx="2">
            <a:schemeClr val="accent5"/>
          </a:lnRef>
          <a:fillRef idx="1">
            <a:schemeClr val="lt1"/>
          </a:fillRef>
          <a:effectRef idx="0">
            <a:schemeClr val="accent5"/>
          </a:effectRef>
          <a:fontRef idx="minor">
            <a:schemeClr val="dk1"/>
          </a:fontRef>
        </dgm:style>
      </dgm:prSet>
      <dgm:spPr/>
      <dgm:t>
        <a:bodyPr/>
        <a:lstStyle/>
        <a:p>
          <a:r>
            <a:rPr lang="fr-FR" sz="2400" dirty="0"/>
            <a:t>Psychothérapie / Remédiation cognitive </a:t>
          </a:r>
        </a:p>
        <a:p>
          <a:r>
            <a:rPr lang="fr-FR" sz="2400" dirty="0"/>
            <a:t>+ Guidance éducative</a:t>
          </a:r>
        </a:p>
      </dgm:t>
    </dgm:pt>
    <dgm:pt modelId="{02F17AAF-466D-4DEF-9A40-94446D5E93F7}" type="parTrans" cxnId="{CCBE4974-5521-4D3C-BD93-5EFFD9146667}">
      <dgm:prSet/>
      <dgm:spPr/>
      <dgm:t>
        <a:bodyPr/>
        <a:lstStyle/>
        <a:p>
          <a:endParaRPr lang="fr-FR"/>
        </a:p>
      </dgm:t>
    </dgm:pt>
    <dgm:pt modelId="{8CBBDE7E-5E53-4EAD-85FB-C546E90E4750}" type="sibTrans" cxnId="{CCBE4974-5521-4D3C-BD93-5EFFD9146667}">
      <dgm:prSet/>
      <dgm:spPr/>
      <dgm:t>
        <a:bodyPr/>
        <a:lstStyle/>
        <a:p>
          <a:endParaRPr lang="fr-FR"/>
        </a:p>
      </dgm:t>
    </dgm:pt>
    <dgm:pt modelId="{95C88CFC-BEAD-4C90-99D8-6F7257F3D681}">
      <dgm:prSet phldrT="[Texte]" custT="1">
        <dgm:style>
          <a:lnRef idx="2">
            <a:schemeClr val="accent5"/>
          </a:lnRef>
          <a:fillRef idx="1">
            <a:schemeClr val="lt1"/>
          </a:fillRef>
          <a:effectRef idx="0">
            <a:schemeClr val="accent5"/>
          </a:effectRef>
          <a:fontRef idx="minor">
            <a:schemeClr val="dk1"/>
          </a:fontRef>
        </dgm:style>
      </dgm:prSet>
      <dgm:spPr/>
      <dgm:t>
        <a:bodyPr/>
        <a:lstStyle/>
        <a:p>
          <a:r>
            <a:rPr lang="fr-FR" sz="2400" dirty="0"/>
            <a:t>Aménagements scolaires/Professionnels</a:t>
          </a:r>
        </a:p>
      </dgm:t>
    </dgm:pt>
    <dgm:pt modelId="{272B9BC5-A539-49B2-8179-F44FF91D733B}" type="parTrans" cxnId="{91FAE52F-22AF-4E8A-B79F-4695D542A53C}">
      <dgm:prSet/>
      <dgm:spPr/>
      <dgm:t>
        <a:bodyPr/>
        <a:lstStyle/>
        <a:p>
          <a:endParaRPr lang="fr-FR"/>
        </a:p>
      </dgm:t>
    </dgm:pt>
    <dgm:pt modelId="{85189BE0-B96A-482A-8758-62FE1BCA6BB5}" type="sibTrans" cxnId="{91FAE52F-22AF-4E8A-B79F-4695D542A53C}">
      <dgm:prSet/>
      <dgm:spPr/>
      <dgm:t>
        <a:bodyPr/>
        <a:lstStyle/>
        <a:p>
          <a:endParaRPr lang="fr-FR"/>
        </a:p>
      </dgm:t>
    </dgm:pt>
    <dgm:pt modelId="{5E24E742-5B92-46D5-9278-678F88BBAA17}">
      <dgm:prSet phldrT="[Texte]" custT="1">
        <dgm:style>
          <a:lnRef idx="2">
            <a:schemeClr val="accent6"/>
          </a:lnRef>
          <a:fillRef idx="1">
            <a:schemeClr val="lt1"/>
          </a:fillRef>
          <a:effectRef idx="0">
            <a:schemeClr val="accent6"/>
          </a:effectRef>
          <a:fontRef idx="minor">
            <a:schemeClr val="dk1"/>
          </a:fontRef>
        </dgm:style>
      </dgm:prSet>
      <dgm:spPr/>
      <dgm:t>
        <a:bodyPr/>
        <a:lstStyle/>
        <a:p>
          <a:r>
            <a:rPr lang="fr-FR" sz="2400" dirty="0"/>
            <a:t>Travail de la mésestime de soi</a:t>
          </a:r>
        </a:p>
      </dgm:t>
    </dgm:pt>
    <dgm:pt modelId="{513E0456-25CC-4F7B-9F1D-99041BEC4CE1}" type="parTrans" cxnId="{5BFB797F-4830-4BD5-9B4C-11FFCA7524B6}">
      <dgm:prSet/>
      <dgm:spPr/>
      <dgm:t>
        <a:bodyPr/>
        <a:lstStyle/>
        <a:p>
          <a:endParaRPr lang="fr-FR"/>
        </a:p>
      </dgm:t>
    </dgm:pt>
    <dgm:pt modelId="{CFDFC212-AA76-4497-84CC-B706FE4FB329}" type="sibTrans" cxnId="{5BFB797F-4830-4BD5-9B4C-11FFCA7524B6}">
      <dgm:prSet/>
      <dgm:spPr/>
      <dgm:t>
        <a:bodyPr/>
        <a:lstStyle/>
        <a:p>
          <a:endParaRPr lang="fr-FR"/>
        </a:p>
      </dgm:t>
    </dgm:pt>
    <dgm:pt modelId="{48988B3D-E554-4E72-B7E0-615AA22293F4}">
      <dgm:prSet phldrT="[Texte]" custT="1">
        <dgm:style>
          <a:lnRef idx="2">
            <a:schemeClr val="accent5"/>
          </a:lnRef>
          <a:fillRef idx="1">
            <a:schemeClr val="lt1"/>
          </a:fillRef>
          <a:effectRef idx="0">
            <a:schemeClr val="accent5"/>
          </a:effectRef>
          <a:fontRef idx="minor">
            <a:schemeClr val="dk1"/>
          </a:fontRef>
        </dgm:style>
      </dgm:prSet>
      <dgm:spPr/>
      <dgm:t>
        <a:bodyPr/>
        <a:lstStyle/>
        <a:p>
          <a:r>
            <a:rPr lang="fr-FR" sz="2400" dirty="0"/>
            <a:t>Traitement médicamenteux : Méthylphénidate Ritaline ®, </a:t>
          </a:r>
          <a:r>
            <a:rPr lang="fr-FR" sz="2400" dirty="0" err="1"/>
            <a:t>Quasym</a:t>
          </a:r>
          <a:r>
            <a:rPr lang="fr-FR" sz="2400" dirty="0"/>
            <a:t> ®, </a:t>
          </a:r>
          <a:r>
            <a:rPr lang="fr-FR" sz="2400" dirty="0" err="1"/>
            <a:t>Medikinet</a:t>
          </a:r>
          <a:r>
            <a:rPr lang="fr-FR" sz="2400" dirty="0"/>
            <a:t> ®, Concerta ® </a:t>
          </a:r>
        </a:p>
      </dgm:t>
    </dgm:pt>
    <dgm:pt modelId="{FB8D116E-245D-40FD-BE5C-EA8F8DA02D34}" type="parTrans" cxnId="{E8B29B54-48F0-4273-952F-C6297B082F13}">
      <dgm:prSet/>
      <dgm:spPr/>
      <dgm:t>
        <a:bodyPr/>
        <a:lstStyle/>
        <a:p>
          <a:endParaRPr lang="fr-FR"/>
        </a:p>
      </dgm:t>
    </dgm:pt>
    <dgm:pt modelId="{8ADD4952-98CA-4397-B46B-797F1602F4CF}" type="sibTrans" cxnId="{E8B29B54-48F0-4273-952F-C6297B082F13}">
      <dgm:prSet/>
      <dgm:spPr/>
      <dgm:t>
        <a:bodyPr/>
        <a:lstStyle/>
        <a:p>
          <a:endParaRPr lang="fr-FR"/>
        </a:p>
      </dgm:t>
    </dgm:pt>
    <dgm:pt modelId="{66A66E5E-EA51-4F72-A1FF-5A082422697F}">
      <dgm:prSet phldrT="[Texte]" custT="1">
        <dgm:style>
          <a:lnRef idx="2">
            <a:schemeClr val="accent5"/>
          </a:lnRef>
          <a:fillRef idx="1">
            <a:schemeClr val="lt1"/>
          </a:fillRef>
          <a:effectRef idx="0">
            <a:schemeClr val="accent5"/>
          </a:effectRef>
          <a:fontRef idx="minor">
            <a:schemeClr val="dk1"/>
          </a:fontRef>
        </dgm:style>
      </dgm:prSet>
      <dgm:spPr/>
      <dgm:t>
        <a:bodyPr/>
        <a:lstStyle/>
        <a:p>
          <a:r>
            <a:rPr lang="fr-FR" sz="2400" dirty="0"/>
            <a:t>Traitement des comorbidités</a:t>
          </a:r>
        </a:p>
      </dgm:t>
    </dgm:pt>
    <dgm:pt modelId="{E5F0402B-269A-471B-80BD-FBED4B926215}" type="parTrans" cxnId="{00CD3683-C953-432F-98B9-54E0050BDECD}">
      <dgm:prSet/>
      <dgm:spPr/>
      <dgm:t>
        <a:bodyPr/>
        <a:lstStyle/>
        <a:p>
          <a:endParaRPr lang="fr-FR"/>
        </a:p>
      </dgm:t>
    </dgm:pt>
    <dgm:pt modelId="{6939BCAC-3AA3-4D72-AC17-48DDB828C76D}" type="sibTrans" cxnId="{00CD3683-C953-432F-98B9-54E0050BDECD}">
      <dgm:prSet/>
      <dgm:spPr/>
      <dgm:t>
        <a:bodyPr/>
        <a:lstStyle/>
        <a:p>
          <a:endParaRPr lang="fr-FR"/>
        </a:p>
      </dgm:t>
    </dgm:pt>
    <dgm:pt modelId="{E7CD9FA9-0BD5-4203-9C65-582F7D3172AD}" type="pres">
      <dgm:prSet presAssocID="{1BD2BCE9-0A5F-4CD8-9BA3-987233EBEC8C}" presName="diagram" presStyleCnt="0">
        <dgm:presLayoutVars>
          <dgm:dir/>
          <dgm:resizeHandles val="exact"/>
        </dgm:presLayoutVars>
      </dgm:prSet>
      <dgm:spPr/>
    </dgm:pt>
    <dgm:pt modelId="{38261BA6-78DD-486E-81FF-DA0FD0ADD705}" type="pres">
      <dgm:prSet presAssocID="{64BDF840-5074-440A-BB26-58D8A634FEC1}" presName="node" presStyleLbl="node1" presStyleIdx="0" presStyleCnt="5" custScaleX="122167">
        <dgm:presLayoutVars>
          <dgm:bulletEnabled val="1"/>
        </dgm:presLayoutVars>
      </dgm:prSet>
      <dgm:spPr/>
    </dgm:pt>
    <dgm:pt modelId="{2D1C28A2-E403-440A-8636-4FF8DB1FACE5}" type="pres">
      <dgm:prSet presAssocID="{8CBBDE7E-5E53-4EAD-85FB-C546E90E4750}" presName="sibTrans" presStyleCnt="0"/>
      <dgm:spPr/>
    </dgm:pt>
    <dgm:pt modelId="{248903F7-F1B9-4B97-8A9B-B9A86A3050CC}" type="pres">
      <dgm:prSet presAssocID="{66A66E5E-EA51-4F72-A1FF-5A082422697F}" presName="node" presStyleLbl="node1" presStyleIdx="1" presStyleCnt="5" custScaleX="122167">
        <dgm:presLayoutVars>
          <dgm:bulletEnabled val="1"/>
        </dgm:presLayoutVars>
      </dgm:prSet>
      <dgm:spPr/>
    </dgm:pt>
    <dgm:pt modelId="{E9357723-ADEE-4301-BCEF-B7A6B43B4C20}" type="pres">
      <dgm:prSet presAssocID="{6939BCAC-3AA3-4D72-AC17-48DDB828C76D}" presName="sibTrans" presStyleCnt="0"/>
      <dgm:spPr/>
    </dgm:pt>
    <dgm:pt modelId="{5CDD960E-9698-4846-A6F8-1C6BE3A2A83A}" type="pres">
      <dgm:prSet presAssocID="{95C88CFC-BEAD-4C90-99D8-6F7257F3D681}" presName="node" presStyleLbl="node1" presStyleIdx="2" presStyleCnt="5" custScaleX="122167">
        <dgm:presLayoutVars>
          <dgm:bulletEnabled val="1"/>
        </dgm:presLayoutVars>
      </dgm:prSet>
      <dgm:spPr/>
    </dgm:pt>
    <dgm:pt modelId="{59D3D278-74A1-41FE-809D-9AEFDC22FFDB}" type="pres">
      <dgm:prSet presAssocID="{85189BE0-B96A-482A-8758-62FE1BCA6BB5}" presName="sibTrans" presStyleCnt="0"/>
      <dgm:spPr/>
    </dgm:pt>
    <dgm:pt modelId="{F14D2E48-004F-4F8F-9D04-78EE67D96BB3}" type="pres">
      <dgm:prSet presAssocID="{5E24E742-5B92-46D5-9278-678F88BBAA17}" presName="node" presStyleLbl="node1" presStyleIdx="3" presStyleCnt="5" custScaleX="122167">
        <dgm:presLayoutVars>
          <dgm:bulletEnabled val="1"/>
        </dgm:presLayoutVars>
      </dgm:prSet>
      <dgm:spPr/>
    </dgm:pt>
    <dgm:pt modelId="{42570A7D-8ADF-4D53-B06F-E5D7CD7F78CB}" type="pres">
      <dgm:prSet presAssocID="{CFDFC212-AA76-4497-84CC-B706FE4FB329}" presName="sibTrans" presStyleCnt="0"/>
      <dgm:spPr/>
    </dgm:pt>
    <dgm:pt modelId="{0F36E0B4-02F0-49D0-9D40-5EC331C5D0E6}" type="pres">
      <dgm:prSet presAssocID="{48988B3D-E554-4E72-B7E0-615AA22293F4}" presName="node" presStyleLbl="node1" presStyleIdx="4" presStyleCnt="5" custScaleX="251272">
        <dgm:presLayoutVars>
          <dgm:bulletEnabled val="1"/>
        </dgm:presLayoutVars>
      </dgm:prSet>
      <dgm:spPr/>
    </dgm:pt>
  </dgm:ptLst>
  <dgm:cxnLst>
    <dgm:cxn modelId="{0C1DE708-D48E-4F5A-8F26-ED66E056BAB0}" type="presOf" srcId="{95C88CFC-BEAD-4C90-99D8-6F7257F3D681}" destId="{5CDD960E-9698-4846-A6F8-1C6BE3A2A83A}" srcOrd="0" destOrd="0" presId="urn:microsoft.com/office/officeart/2005/8/layout/default"/>
    <dgm:cxn modelId="{E3D4D11A-98E1-4C7D-8F7C-ABCA5D9CE982}" type="presOf" srcId="{66A66E5E-EA51-4F72-A1FF-5A082422697F}" destId="{248903F7-F1B9-4B97-8A9B-B9A86A3050CC}" srcOrd="0" destOrd="0" presId="urn:microsoft.com/office/officeart/2005/8/layout/default"/>
    <dgm:cxn modelId="{ACE31D25-4241-4BB3-A56B-DD5B086FDD0B}" type="presOf" srcId="{1BD2BCE9-0A5F-4CD8-9BA3-987233EBEC8C}" destId="{E7CD9FA9-0BD5-4203-9C65-582F7D3172AD}" srcOrd="0" destOrd="0" presId="urn:microsoft.com/office/officeart/2005/8/layout/default"/>
    <dgm:cxn modelId="{91FAE52F-22AF-4E8A-B79F-4695D542A53C}" srcId="{1BD2BCE9-0A5F-4CD8-9BA3-987233EBEC8C}" destId="{95C88CFC-BEAD-4C90-99D8-6F7257F3D681}" srcOrd="2" destOrd="0" parTransId="{272B9BC5-A539-49B2-8179-F44FF91D733B}" sibTransId="{85189BE0-B96A-482A-8758-62FE1BCA6BB5}"/>
    <dgm:cxn modelId="{CCBE4974-5521-4D3C-BD93-5EFFD9146667}" srcId="{1BD2BCE9-0A5F-4CD8-9BA3-987233EBEC8C}" destId="{64BDF840-5074-440A-BB26-58D8A634FEC1}" srcOrd="0" destOrd="0" parTransId="{02F17AAF-466D-4DEF-9A40-94446D5E93F7}" sibTransId="{8CBBDE7E-5E53-4EAD-85FB-C546E90E4750}"/>
    <dgm:cxn modelId="{E8B29B54-48F0-4273-952F-C6297B082F13}" srcId="{1BD2BCE9-0A5F-4CD8-9BA3-987233EBEC8C}" destId="{48988B3D-E554-4E72-B7E0-615AA22293F4}" srcOrd="4" destOrd="0" parTransId="{FB8D116E-245D-40FD-BE5C-EA8F8DA02D34}" sibTransId="{8ADD4952-98CA-4397-B46B-797F1602F4CF}"/>
    <dgm:cxn modelId="{5BFB797F-4830-4BD5-9B4C-11FFCA7524B6}" srcId="{1BD2BCE9-0A5F-4CD8-9BA3-987233EBEC8C}" destId="{5E24E742-5B92-46D5-9278-678F88BBAA17}" srcOrd="3" destOrd="0" parTransId="{513E0456-25CC-4F7B-9F1D-99041BEC4CE1}" sibTransId="{CFDFC212-AA76-4497-84CC-B706FE4FB329}"/>
    <dgm:cxn modelId="{00CD3683-C953-432F-98B9-54E0050BDECD}" srcId="{1BD2BCE9-0A5F-4CD8-9BA3-987233EBEC8C}" destId="{66A66E5E-EA51-4F72-A1FF-5A082422697F}" srcOrd="1" destOrd="0" parTransId="{E5F0402B-269A-471B-80BD-FBED4B926215}" sibTransId="{6939BCAC-3AA3-4D72-AC17-48DDB828C76D}"/>
    <dgm:cxn modelId="{AC77398A-FCF5-44F5-93B1-9215E005FBE9}" type="presOf" srcId="{64BDF840-5074-440A-BB26-58D8A634FEC1}" destId="{38261BA6-78DD-486E-81FF-DA0FD0ADD705}" srcOrd="0" destOrd="0" presId="urn:microsoft.com/office/officeart/2005/8/layout/default"/>
    <dgm:cxn modelId="{2BC1FB97-6C7E-4D85-BC45-A383EBDB56E0}" type="presOf" srcId="{48988B3D-E554-4E72-B7E0-615AA22293F4}" destId="{0F36E0B4-02F0-49D0-9D40-5EC331C5D0E6}" srcOrd="0" destOrd="0" presId="urn:microsoft.com/office/officeart/2005/8/layout/default"/>
    <dgm:cxn modelId="{EAF609FA-DAD3-49B0-8A0A-88C70EB865EF}" type="presOf" srcId="{5E24E742-5B92-46D5-9278-678F88BBAA17}" destId="{F14D2E48-004F-4F8F-9D04-78EE67D96BB3}" srcOrd="0" destOrd="0" presId="urn:microsoft.com/office/officeart/2005/8/layout/default"/>
    <dgm:cxn modelId="{1D14D4A8-525E-4407-A718-328B9F201B5C}" type="presParOf" srcId="{E7CD9FA9-0BD5-4203-9C65-582F7D3172AD}" destId="{38261BA6-78DD-486E-81FF-DA0FD0ADD705}" srcOrd="0" destOrd="0" presId="urn:microsoft.com/office/officeart/2005/8/layout/default"/>
    <dgm:cxn modelId="{7153884E-E00B-4306-ACEF-BD6A3AFBCA7D}" type="presParOf" srcId="{E7CD9FA9-0BD5-4203-9C65-582F7D3172AD}" destId="{2D1C28A2-E403-440A-8636-4FF8DB1FACE5}" srcOrd="1" destOrd="0" presId="urn:microsoft.com/office/officeart/2005/8/layout/default"/>
    <dgm:cxn modelId="{97CB008E-63F4-42E1-95BD-4E1499D9651F}" type="presParOf" srcId="{E7CD9FA9-0BD5-4203-9C65-582F7D3172AD}" destId="{248903F7-F1B9-4B97-8A9B-B9A86A3050CC}" srcOrd="2" destOrd="0" presId="urn:microsoft.com/office/officeart/2005/8/layout/default"/>
    <dgm:cxn modelId="{683C751F-AE53-47EC-8ECA-9020A60AEF6B}" type="presParOf" srcId="{E7CD9FA9-0BD5-4203-9C65-582F7D3172AD}" destId="{E9357723-ADEE-4301-BCEF-B7A6B43B4C20}" srcOrd="3" destOrd="0" presId="urn:microsoft.com/office/officeart/2005/8/layout/default"/>
    <dgm:cxn modelId="{04078CF6-40CD-4BB6-8172-825F1E5318BF}" type="presParOf" srcId="{E7CD9FA9-0BD5-4203-9C65-582F7D3172AD}" destId="{5CDD960E-9698-4846-A6F8-1C6BE3A2A83A}" srcOrd="4" destOrd="0" presId="urn:microsoft.com/office/officeart/2005/8/layout/default"/>
    <dgm:cxn modelId="{C5ABF379-2166-4674-9A5B-35EC68C562ED}" type="presParOf" srcId="{E7CD9FA9-0BD5-4203-9C65-582F7D3172AD}" destId="{59D3D278-74A1-41FE-809D-9AEFDC22FFDB}" srcOrd="5" destOrd="0" presId="urn:microsoft.com/office/officeart/2005/8/layout/default"/>
    <dgm:cxn modelId="{E95C539E-C5F8-4DFC-830B-956025D53E91}" type="presParOf" srcId="{E7CD9FA9-0BD5-4203-9C65-582F7D3172AD}" destId="{F14D2E48-004F-4F8F-9D04-78EE67D96BB3}" srcOrd="6" destOrd="0" presId="urn:microsoft.com/office/officeart/2005/8/layout/default"/>
    <dgm:cxn modelId="{30E35773-15BC-4257-ADE3-FAEC5FFB0418}" type="presParOf" srcId="{E7CD9FA9-0BD5-4203-9C65-582F7D3172AD}" destId="{42570A7D-8ADF-4D53-B06F-E5D7CD7F78CB}" srcOrd="7" destOrd="0" presId="urn:microsoft.com/office/officeart/2005/8/layout/default"/>
    <dgm:cxn modelId="{63C5D694-CB04-4B5A-99C3-6A77A13BA901}" type="presParOf" srcId="{E7CD9FA9-0BD5-4203-9C65-582F7D3172AD}" destId="{0F36E0B4-02F0-49D0-9D40-5EC331C5D0E6}"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33443-BC56-4B2E-8744-E8718E19700F}">
      <dsp:nvSpPr>
        <dsp:cNvPr id="0" name=""/>
        <dsp:cNvSpPr/>
      </dsp:nvSpPr>
      <dsp:spPr>
        <a:xfrm>
          <a:off x="1409066" y="164653"/>
          <a:ext cx="3267733" cy="113484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DBB6C0-50CA-4DF8-BEF8-2DF8F8654A0C}">
      <dsp:nvSpPr>
        <dsp:cNvPr id="0" name=""/>
        <dsp:cNvSpPr/>
      </dsp:nvSpPr>
      <dsp:spPr>
        <a:xfrm>
          <a:off x="2731359" y="2943493"/>
          <a:ext cx="633281" cy="40530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B5AFA3-F884-4497-87F7-495B89AF3B0C}">
      <dsp:nvSpPr>
        <dsp:cNvPr id="0" name=""/>
        <dsp:cNvSpPr/>
      </dsp:nvSpPr>
      <dsp:spPr>
        <a:xfrm>
          <a:off x="1528123" y="3267733"/>
          <a:ext cx="3039752" cy="759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fr-FR" sz="3200" b="1" kern="1200"/>
            <a:t>TDAH</a:t>
          </a:r>
          <a:endParaRPr lang="fr-FR" sz="3200" b="1" kern="1200" dirty="0"/>
        </a:p>
      </dsp:txBody>
      <dsp:txXfrm>
        <a:off x="1528123" y="3267733"/>
        <a:ext cx="3039752" cy="759938"/>
      </dsp:txXfrm>
    </dsp:sp>
    <dsp:sp modelId="{FAF34D28-60D9-43C3-A8CC-D74C86AA61E6}">
      <dsp:nvSpPr>
        <dsp:cNvPr id="0" name=""/>
        <dsp:cNvSpPr/>
      </dsp:nvSpPr>
      <dsp:spPr>
        <a:xfrm>
          <a:off x="2597103" y="1387140"/>
          <a:ext cx="1139907" cy="1139907"/>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b="1" kern="1200"/>
            <a:t>IMPULSIVITE</a:t>
          </a:r>
          <a:endParaRPr lang="fr-FR" sz="1050" b="1" kern="1200" dirty="0"/>
        </a:p>
      </dsp:txBody>
      <dsp:txXfrm>
        <a:off x="2764039" y="1554076"/>
        <a:ext cx="806035" cy="806035"/>
      </dsp:txXfrm>
    </dsp:sp>
    <dsp:sp modelId="{636F889F-006B-49EB-A63F-999AC4CF76C3}">
      <dsp:nvSpPr>
        <dsp:cNvPr id="0" name=""/>
        <dsp:cNvSpPr/>
      </dsp:nvSpPr>
      <dsp:spPr>
        <a:xfrm>
          <a:off x="1781436" y="531956"/>
          <a:ext cx="1139907" cy="1139907"/>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b="1" kern="1200"/>
            <a:t>INATTENTION</a:t>
          </a:r>
          <a:endParaRPr lang="fr-FR" sz="1050" b="1" kern="1200" dirty="0"/>
        </a:p>
      </dsp:txBody>
      <dsp:txXfrm>
        <a:off x="1948372" y="698892"/>
        <a:ext cx="806035" cy="806035"/>
      </dsp:txXfrm>
    </dsp:sp>
    <dsp:sp modelId="{01889AD9-8D9F-4803-A3D2-1D624DE3A3E4}">
      <dsp:nvSpPr>
        <dsp:cNvPr id="0" name=""/>
        <dsp:cNvSpPr/>
      </dsp:nvSpPr>
      <dsp:spPr>
        <a:xfrm>
          <a:off x="3103423" y="327163"/>
          <a:ext cx="1139907" cy="1139907"/>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b="1" kern="1200" dirty="0"/>
            <a:t>HYPERACTIVITE</a:t>
          </a:r>
        </a:p>
      </dsp:txBody>
      <dsp:txXfrm>
        <a:off x="3270359" y="494099"/>
        <a:ext cx="806035" cy="806035"/>
      </dsp:txXfrm>
    </dsp:sp>
    <dsp:sp modelId="{5B90560E-B25F-4E7A-82DE-3620C9CA52BD}">
      <dsp:nvSpPr>
        <dsp:cNvPr id="0" name=""/>
        <dsp:cNvSpPr/>
      </dsp:nvSpPr>
      <dsp:spPr>
        <a:xfrm>
          <a:off x="940902" y="143156"/>
          <a:ext cx="4214195" cy="2837102"/>
        </a:xfrm>
        <a:prstGeom prst="funnel">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44ADD-AF8A-47DC-AC75-A77E21DE8A3B}">
      <dsp:nvSpPr>
        <dsp:cNvPr id="0" name=""/>
        <dsp:cNvSpPr/>
      </dsp:nvSpPr>
      <dsp:spPr>
        <a:xfrm>
          <a:off x="0" y="259035"/>
          <a:ext cx="5257800"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Inattention </a:t>
          </a:r>
        </a:p>
      </dsp:txBody>
      <dsp:txXfrm>
        <a:off x="31613" y="290648"/>
        <a:ext cx="5194574" cy="584369"/>
      </dsp:txXfrm>
    </dsp:sp>
    <dsp:sp modelId="{462123EB-70C5-4B8A-9C7E-9F1E881E646A}">
      <dsp:nvSpPr>
        <dsp:cNvPr id="0" name=""/>
        <dsp:cNvSpPr/>
      </dsp:nvSpPr>
      <dsp:spPr>
        <a:xfrm>
          <a:off x="0" y="906630"/>
          <a:ext cx="5257800"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Les symptômes d’inattention sont prédominants.</a:t>
          </a:r>
        </a:p>
      </dsp:txBody>
      <dsp:txXfrm>
        <a:off x="0" y="906630"/>
        <a:ext cx="5257800" cy="656707"/>
      </dsp:txXfrm>
    </dsp:sp>
    <dsp:sp modelId="{997B4BFA-1ED4-45E3-8F1E-C8775845C72A}">
      <dsp:nvSpPr>
        <dsp:cNvPr id="0" name=""/>
        <dsp:cNvSpPr/>
      </dsp:nvSpPr>
      <dsp:spPr>
        <a:xfrm>
          <a:off x="0" y="1563337"/>
          <a:ext cx="5257800"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Hyperactivité/Impulsivité</a:t>
          </a:r>
        </a:p>
      </dsp:txBody>
      <dsp:txXfrm>
        <a:off x="31613" y="1594950"/>
        <a:ext cx="5194574" cy="584369"/>
      </dsp:txXfrm>
    </dsp:sp>
    <dsp:sp modelId="{D7C674A7-412C-43A4-A5F9-C7059417C8BA}">
      <dsp:nvSpPr>
        <dsp:cNvPr id="0" name=""/>
        <dsp:cNvSpPr/>
      </dsp:nvSpPr>
      <dsp:spPr>
        <a:xfrm>
          <a:off x="0" y="2210932"/>
          <a:ext cx="5257800"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Les symptômes d’hyperactivité/impulsivité sont prédominants.</a:t>
          </a:r>
        </a:p>
      </dsp:txBody>
      <dsp:txXfrm>
        <a:off x="0" y="2210932"/>
        <a:ext cx="5257800" cy="656707"/>
      </dsp:txXfrm>
    </dsp:sp>
    <dsp:sp modelId="{099DC7CE-FAB5-486F-8821-859C0F71B0EF}">
      <dsp:nvSpPr>
        <dsp:cNvPr id="0" name=""/>
        <dsp:cNvSpPr/>
      </dsp:nvSpPr>
      <dsp:spPr>
        <a:xfrm>
          <a:off x="0" y="2867640"/>
          <a:ext cx="5257800" cy="64759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Mixte : le plus fréquent </a:t>
          </a:r>
        </a:p>
      </dsp:txBody>
      <dsp:txXfrm>
        <a:off x="31613" y="2899253"/>
        <a:ext cx="5194574" cy="584369"/>
      </dsp:txXfrm>
    </dsp:sp>
    <dsp:sp modelId="{2112CDFA-0FD9-4A66-A1B9-9736B1707515}">
      <dsp:nvSpPr>
        <dsp:cNvPr id="0" name=""/>
        <dsp:cNvSpPr/>
      </dsp:nvSpPr>
      <dsp:spPr>
        <a:xfrm>
          <a:off x="0" y="3515234"/>
          <a:ext cx="5257800"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93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FR" sz="2100" kern="1200" dirty="0"/>
            <a:t>Le patient présente à la fois les critères d’inattention et d’hyperactivité/impulsivité. </a:t>
          </a:r>
        </a:p>
      </dsp:txBody>
      <dsp:txXfrm>
        <a:off x="0" y="3515234"/>
        <a:ext cx="5257800" cy="9501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2F97D-3C58-4C97-BB6F-AC7E817F5D89}">
      <dsp:nvSpPr>
        <dsp:cNvPr id="0" name=""/>
        <dsp:cNvSpPr/>
      </dsp:nvSpPr>
      <dsp:spPr>
        <a:xfrm>
          <a:off x="2438405" y="1284860"/>
          <a:ext cx="3505188" cy="3200880"/>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TDA/H </a:t>
          </a:r>
        </a:p>
        <a:p>
          <a:pPr marL="0" lvl="0" indent="0" algn="ctr" defTabSz="1244600">
            <a:lnSpc>
              <a:spcPct val="90000"/>
            </a:lnSpc>
            <a:spcBef>
              <a:spcPct val="0"/>
            </a:spcBef>
            <a:spcAft>
              <a:spcPct val="35000"/>
            </a:spcAft>
            <a:buNone/>
          </a:pPr>
          <a:r>
            <a:rPr lang="fr-FR" sz="2400" kern="1200" dirty="0"/>
            <a:t>sans comorbidité </a:t>
          </a:r>
        </a:p>
        <a:p>
          <a:pPr marL="0" lvl="0" indent="0" algn="ctr" defTabSz="1244600">
            <a:lnSpc>
              <a:spcPct val="90000"/>
            </a:lnSpc>
            <a:spcBef>
              <a:spcPct val="0"/>
            </a:spcBef>
            <a:spcAft>
              <a:spcPct val="35000"/>
            </a:spcAft>
            <a:buNone/>
          </a:pPr>
          <a:r>
            <a:rPr lang="fr-FR" sz="2800" kern="1200" dirty="0">
              <a:latin typeface="Times New Roman" panose="02020603050405020304" pitchFamily="18" charset="0"/>
              <a:cs typeface="Times New Roman" panose="02020603050405020304" pitchFamily="18" charset="0"/>
            </a:rPr>
            <a:t>± 30 %</a:t>
          </a:r>
          <a:endParaRPr lang="fr-FR" sz="2800" kern="1200" dirty="0"/>
        </a:p>
      </dsp:txBody>
      <dsp:txXfrm>
        <a:off x="2951728" y="1753618"/>
        <a:ext cx="2478542" cy="2263364"/>
      </dsp:txXfrm>
    </dsp:sp>
    <dsp:sp modelId="{E91D7B17-A622-4D69-BABC-4CCDBEDBFC53}">
      <dsp:nvSpPr>
        <dsp:cNvPr id="0" name=""/>
        <dsp:cNvSpPr/>
      </dsp:nvSpPr>
      <dsp:spPr>
        <a:xfrm>
          <a:off x="3390779" y="571"/>
          <a:ext cx="1600440" cy="1600440"/>
        </a:xfrm>
        <a:prstGeom prst="ellipse">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Troubles du sommeil</a:t>
          </a:r>
        </a:p>
      </dsp:txBody>
      <dsp:txXfrm>
        <a:off x="3625158" y="234950"/>
        <a:ext cx="1131682" cy="1131682"/>
      </dsp:txXfrm>
    </dsp:sp>
    <dsp:sp modelId="{D0378205-5397-4DF3-A24F-60DB81022EE2}">
      <dsp:nvSpPr>
        <dsp:cNvPr id="0" name=""/>
        <dsp:cNvSpPr/>
      </dsp:nvSpPr>
      <dsp:spPr>
        <a:xfrm>
          <a:off x="4616023" y="398677"/>
          <a:ext cx="1600440" cy="1600440"/>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Troubles des apprentissage : dyslexie, dysorthographie, dyscalculie</a:t>
          </a:r>
        </a:p>
      </dsp:txBody>
      <dsp:txXfrm>
        <a:off x="4850402" y="633056"/>
        <a:ext cx="1131682" cy="1131682"/>
      </dsp:txXfrm>
    </dsp:sp>
    <dsp:sp modelId="{BD082C78-16D6-4A8A-853B-1CEC04A886AD}">
      <dsp:nvSpPr>
        <dsp:cNvPr id="0" name=""/>
        <dsp:cNvSpPr/>
      </dsp:nvSpPr>
      <dsp:spPr>
        <a:xfrm>
          <a:off x="5373266" y="1440931"/>
          <a:ext cx="1600440" cy="1600440"/>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 du développement de la coordination, Dysgraphie</a:t>
          </a:r>
        </a:p>
      </dsp:txBody>
      <dsp:txXfrm>
        <a:off x="5607645" y="1675310"/>
        <a:ext cx="1131682" cy="1131682"/>
      </dsp:txXfrm>
    </dsp:sp>
    <dsp:sp modelId="{F51A6C39-9C73-41BE-AB57-C34C7547D09E}">
      <dsp:nvSpPr>
        <dsp:cNvPr id="0" name=""/>
        <dsp:cNvSpPr/>
      </dsp:nvSpPr>
      <dsp:spPr>
        <a:xfrm>
          <a:off x="5373266" y="2729229"/>
          <a:ext cx="1600440" cy="1600440"/>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Troubles oppositionnel / des conduites</a:t>
          </a:r>
        </a:p>
      </dsp:txBody>
      <dsp:txXfrm>
        <a:off x="5607645" y="2963608"/>
        <a:ext cx="1131682" cy="1131682"/>
      </dsp:txXfrm>
    </dsp:sp>
    <dsp:sp modelId="{3BE891DC-E167-4557-9DE1-F4F3F804714C}">
      <dsp:nvSpPr>
        <dsp:cNvPr id="0" name=""/>
        <dsp:cNvSpPr/>
      </dsp:nvSpPr>
      <dsp:spPr>
        <a:xfrm>
          <a:off x="4616023" y="3771484"/>
          <a:ext cx="1600440" cy="1600440"/>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Comportements à risque </a:t>
          </a:r>
        </a:p>
      </dsp:txBody>
      <dsp:txXfrm>
        <a:off x="4850402" y="4005863"/>
        <a:ext cx="1131682" cy="1131682"/>
      </dsp:txXfrm>
    </dsp:sp>
    <dsp:sp modelId="{6ED26F5A-A5EB-4A5B-A385-207A8ABF0B28}">
      <dsp:nvSpPr>
        <dsp:cNvPr id="0" name=""/>
        <dsp:cNvSpPr/>
      </dsp:nvSpPr>
      <dsp:spPr>
        <a:xfrm>
          <a:off x="3390779" y="4169590"/>
          <a:ext cx="1600440" cy="1600440"/>
        </a:xfrm>
        <a:prstGeom prst="ellipse">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Dépendance </a:t>
          </a:r>
        </a:p>
      </dsp:txBody>
      <dsp:txXfrm>
        <a:off x="3625158" y="4403969"/>
        <a:ext cx="1131682" cy="1131682"/>
      </dsp:txXfrm>
    </dsp:sp>
    <dsp:sp modelId="{18D71331-200B-4449-9C22-E9FDB69FD8C8}">
      <dsp:nvSpPr>
        <dsp:cNvPr id="0" name=""/>
        <dsp:cNvSpPr/>
      </dsp:nvSpPr>
      <dsp:spPr>
        <a:xfrm>
          <a:off x="2165535" y="3771484"/>
          <a:ext cx="1600440" cy="1600440"/>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 du spectre de l’autisme</a:t>
          </a:r>
        </a:p>
      </dsp:txBody>
      <dsp:txXfrm>
        <a:off x="2399914" y="4005863"/>
        <a:ext cx="1131682" cy="1131682"/>
      </dsp:txXfrm>
    </dsp:sp>
    <dsp:sp modelId="{1FEA482E-1514-49CE-B2AD-219AFEBF21FA}">
      <dsp:nvSpPr>
        <dsp:cNvPr id="0" name=""/>
        <dsp:cNvSpPr/>
      </dsp:nvSpPr>
      <dsp:spPr>
        <a:xfrm>
          <a:off x="1408293" y="2729229"/>
          <a:ext cx="1600440" cy="1600440"/>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 du développement intellectuel, HPI</a:t>
          </a:r>
        </a:p>
      </dsp:txBody>
      <dsp:txXfrm>
        <a:off x="1642672" y="2963608"/>
        <a:ext cx="1131682" cy="1131682"/>
      </dsp:txXfrm>
    </dsp:sp>
    <dsp:sp modelId="{BB612A95-FB06-472E-8B0C-9A78D241119A}">
      <dsp:nvSpPr>
        <dsp:cNvPr id="0" name=""/>
        <dsp:cNvSpPr/>
      </dsp:nvSpPr>
      <dsp:spPr>
        <a:xfrm>
          <a:off x="1408293" y="1440931"/>
          <a:ext cx="1600440" cy="1600440"/>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Troubles thymiques </a:t>
          </a:r>
        </a:p>
      </dsp:txBody>
      <dsp:txXfrm>
        <a:off x="1642672" y="1675310"/>
        <a:ext cx="1131682" cy="1131682"/>
      </dsp:txXfrm>
    </dsp:sp>
    <dsp:sp modelId="{8F3022B0-B3C0-4D94-835E-409EA374EE32}">
      <dsp:nvSpPr>
        <dsp:cNvPr id="0" name=""/>
        <dsp:cNvSpPr/>
      </dsp:nvSpPr>
      <dsp:spPr>
        <a:xfrm>
          <a:off x="2165535" y="398677"/>
          <a:ext cx="1600440" cy="1600440"/>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fr-FR" sz="1050" kern="1200" dirty="0"/>
            <a:t>Troubles bipolaires, etc. </a:t>
          </a:r>
        </a:p>
      </dsp:txBody>
      <dsp:txXfrm>
        <a:off x="2399914" y="633056"/>
        <a:ext cx="1131682" cy="11316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B6EE6-7FE3-4612-BA62-AE3707330FFF}">
      <dsp:nvSpPr>
        <dsp:cNvPr id="0" name=""/>
        <dsp:cNvSpPr/>
      </dsp:nvSpPr>
      <dsp:spPr>
        <a:xfrm>
          <a:off x="3314413" y="2295884"/>
          <a:ext cx="1515047" cy="15150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b="1" kern="1200" dirty="0"/>
            <a:t>Les forces du TDAH</a:t>
          </a:r>
        </a:p>
      </dsp:txBody>
      <dsp:txXfrm>
        <a:off x="3536286" y="2517757"/>
        <a:ext cx="1071301" cy="1071301"/>
      </dsp:txXfrm>
    </dsp:sp>
    <dsp:sp modelId="{31CB13E0-3BA3-4D1E-95FC-1FA95CF7C964}">
      <dsp:nvSpPr>
        <dsp:cNvPr id="0" name=""/>
        <dsp:cNvSpPr/>
      </dsp:nvSpPr>
      <dsp:spPr>
        <a:xfrm rot="16200000">
          <a:off x="3692799" y="1900003"/>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a:off x="4052980" y="1897790"/>
        <a:ext cx="37913" cy="37913"/>
      </dsp:txXfrm>
    </dsp:sp>
    <dsp:sp modelId="{AFC5CC44-31D6-45D8-AC11-3A535011035C}">
      <dsp:nvSpPr>
        <dsp:cNvPr id="0" name=""/>
        <dsp:cNvSpPr/>
      </dsp:nvSpPr>
      <dsp:spPr>
        <a:xfrm>
          <a:off x="3314413" y="22562"/>
          <a:ext cx="1515047" cy="151504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Pertinent</a:t>
          </a:r>
        </a:p>
      </dsp:txBody>
      <dsp:txXfrm>
        <a:off x="3536286" y="244435"/>
        <a:ext cx="1071301" cy="1071301"/>
      </dsp:txXfrm>
    </dsp:sp>
    <dsp:sp modelId="{595D809A-19B6-4A2E-96BF-B5CED8D81FAB}">
      <dsp:nvSpPr>
        <dsp:cNvPr id="0" name=""/>
        <dsp:cNvSpPr/>
      </dsp:nvSpPr>
      <dsp:spPr>
        <a:xfrm rot="19285714">
          <a:off x="4581477" y="2327968"/>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a:off x="4941658" y="2325754"/>
        <a:ext cx="37913" cy="37913"/>
      </dsp:txXfrm>
    </dsp:sp>
    <dsp:sp modelId="{B9D10155-DA73-45CD-8C7E-E3F14BF0B8B8}">
      <dsp:nvSpPr>
        <dsp:cNvPr id="0" name=""/>
        <dsp:cNvSpPr/>
      </dsp:nvSpPr>
      <dsp:spPr>
        <a:xfrm>
          <a:off x="5091769" y="878491"/>
          <a:ext cx="1515047" cy="151504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Rapide</a:t>
          </a:r>
        </a:p>
      </dsp:txBody>
      <dsp:txXfrm>
        <a:off x="5313642" y="1100364"/>
        <a:ext cx="1071301" cy="1071301"/>
      </dsp:txXfrm>
    </dsp:sp>
    <dsp:sp modelId="{AEFABF74-209B-4C8F-93AA-F173F322FFCC}">
      <dsp:nvSpPr>
        <dsp:cNvPr id="0" name=""/>
        <dsp:cNvSpPr/>
      </dsp:nvSpPr>
      <dsp:spPr>
        <a:xfrm rot="771429">
          <a:off x="4800962" y="3289596"/>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a:off x="5161143" y="3287382"/>
        <a:ext cx="37913" cy="37913"/>
      </dsp:txXfrm>
    </dsp:sp>
    <dsp:sp modelId="{3EAED608-4517-4222-A8C4-080657C4439B}">
      <dsp:nvSpPr>
        <dsp:cNvPr id="0" name=""/>
        <dsp:cNvSpPr/>
      </dsp:nvSpPr>
      <dsp:spPr>
        <a:xfrm>
          <a:off x="5530739" y="2801746"/>
          <a:ext cx="1515047" cy="151504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Énergique</a:t>
          </a:r>
        </a:p>
      </dsp:txBody>
      <dsp:txXfrm>
        <a:off x="5752612" y="3023619"/>
        <a:ext cx="1071301" cy="1071301"/>
      </dsp:txXfrm>
    </dsp:sp>
    <dsp:sp modelId="{B4E26331-08E7-431B-8E54-CA887BDBCF20}">
      <dsp:nvSpPr>
        <dsp:cNvPr id="0" name=""/>
        <dsp:cNvSpPr/>
      </dsp:nvSpPr>
      <dsp:spPr>
        <a:xfrm rot="3857143">
          <a:off x="4185978" y="4060761"/>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a:off x="4546159" y="4058547"/>
        <a:ext cx="37913" cy="37913"/>
      </dsp:txXfrm>
    </dsp:sp>
    <dsp:sp modelId="{E80F0661-2415-45AD-B50D-C2F1A4DF6CEB}">
      <dsp:nvSpPr>
        <dsp:cNvPr id="0" name=""/>
        <dsp:cNvSpPr/>
      </dsp:nvSpPr>
      <dsp:spPr>
        <a:xfrm>
          <a:off x="4300771" y="4344077"/>
          <a:ext cx="1515047" cy="151504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Imaginatif/créatif</a:t>
          </a:r>
        </a:p>
      </dsp:txBody>
      <dsp:txXfrm>
        <a:off x="4522644" y="4565950"/>
        <a:ext cx="1071301" cy="1071301"/>
      </dsp:txXfrm>
    </dsp:sp>
    <dsp:sp modelId="{287960B9-8690-48E3-B5AE-461007360498}">
      <dsp:nvSpPr>
        <dsp:cNvPr id="0" name=""/>
        <dsp:cNvSpPr/>
      </dsp:nvSpPr>
      <dsp:spPr>
        <a:xfrm rot="6942857">
          <a:off x="3199620" y="4060761"/>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rot="10800000">
        <a:off x="3559801" y="4058547"/>
        <a:ext cx="37913" cy="37913"/>
      </dsp:txXfrm>
    </dsp:sp>
    <dsp:sp modelId="{8B8DFCF8-8429-4BA9-A1C6-FA232A05C3C3}">
      <dsp:nvSpPr>
        <dsp:cNvPr id="0" name=""/>
        <dsp:cNvSpPr/>
      </dsp:nvSpPr>
      <dsp:spPr>
        <a:xfrm>
          <a:off x="2328056" y="4344077"/>
          <a:ext cx="1515047" cy="151504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Curieux</a:t>
          </a:r>
        </a:p>
      </dsp:txBody>
      <dsp:txXfrm>
        <a:off x="2549929" y="4565950"/>
        <a:ext cx="1071301" cy="1071301"/>
      </dsp:txXfrm>
    </dsp:sp>
    <dsp:sp modelId="{C91A597B-D832-4506-92CC-47036C359866}">
      <dsp:nvSpPr>
        <dsp:cNvPr id="0" name=""/>
        <dsp:cNvSpPr/>
      </dsp:nvSpPr>
      <dsp:spPr>
        <a:xfrm rot="10028571">
          <a:off x="2584636" y="3289596"/>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rot="10800000">
        <a:off x="2944817" y="3287382"/>
        <a:ext cx="37913" cy="37913"/>
      </dsp:txXfrm>
    </dsp:sp>
    <dsp:sp modelId="{6BA5E975-282C-45D0-897D-F8FA5D527049}">
      <dsp:nvSpPr>
        <dsp:cNvPr id="0" name=""/>
        <dsp:cNvSpPr/>
      </dsp:nvSpPr>
      <dsp:spPr>
        <a:xfrm>
          <a:off x="1098088" y="2801746"/>
          <a:ext cx="1515047" cy="151504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Humour</a:t>
          </a:r>
        </a:p>
      </dsp:txBody>
      <dsp:txXfrm>
        <a:off x="1319961" y="3023619"/>
        <a:ext cx="1071301" cy="1071301"/>
      </dsp:txXfrm>
    </dsp:sp>
    <dsp:sp modelId="{3C01614F-F739-4108-828A-C6CBFF710117}">
      <dsp:nvSpPr>
        <dsp:cNvPr id="0" name=""/>
        <dsp:cNvSpPr/>
      </dsp:nvSpPr>
      <dsp:spPr>
        <a:xfrm rot="13114286">
          <a:off x="2804122" y="2327968"/>
          <a:ext cx="758275" cy="33486"/>
        </a:xfrm>
        <a:custGeom>
          <a:avLst/>
          <a:gdLst/>
          <a:ahLst/>
          <a:cxnLst/>
          <a:rect l="0" t="0" r="0" b="0"/>
          <a:pathLst>
            <a:path>
              <a:moveTo>
                <a:pt x="0" y="16743"/>
              </a:moveTo>
              <a:lnTo>
                <a:pt x="758275"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fr-FR" sz="900" b="1" kern="1200"/>
        </a:p>
      </dsp:txBody>
      <dsp:txXfrm rot="10800000">
        <a:off x="3164302" y="2325754"/>
        <a:ext cx="37913" cy="37913"/>
      </dsp:txXfrm>
    </dsp:sp>
    <dsp:sp modelId="{8F86EDA5-C808-4C6A-86FF-7A57A124523E}">
      <dsp:nvSpPr>
        <dsp:cNvPr id="0" name=""/>
        <dsp:cNvSpPr/>
      </dsp:nvSpPr>
      <dsp:spPr>
        <a:xfrm>
          <a:off x="1537058" y="878491"/>
          <a:ext cx="1515047" cy="151504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Volontaire</a:t>
          </a:r>
        </a:p>
      </dsp:txBody>
      <dsp:txXfrm>
        <a:off x="1758931" y="1100364"/>
        <a:ext cx="1071301" cy="10713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61BA6-78DD-486E-81FF-DA0FD0ADD705}">
      <dsp:nvSpPr>
        <dsp:cNvPr id="0" name=""/>
        <dsp:cNvSpPr/>
      </dsp:nvSpPr>
      <dsp:spPr>
        <a:xfrm>
          <a:off x="818382" y="2182"/>
          <a:ext cx="3240012" cy="159127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Psychothérapie / Remédiation cognitive </a:t>
          </a:r>
        </a:p>
        <a:p>
          <a:pPr marL="0" lvl="0" indent="0" algn="ctr" defTabSz="1066800">
            <a:lnSpc>
              <a:spcPct val="90000"/>
            </a:lnSpc>
            <a:spcBef>
              <a:spcPct val="0"/>
            </a:spcBef>
            <a:spcAft>
              <a:spcPct val="35000"/>
            </a:spcAft>
            <a:buNone/>
          </a:pPr>
          <a:r>
            <a:rPr lang="fr-FR" sz="2400" kern="1200" dirty="0"/>
            <a:t>+ Guidance éducative</a:t>
          </a:r>
        </a:p>
      </dsp:txBody>
      <dsp:txXfrm>
        <a:off x="818382" y="2182"/>
        <a:ext cx="3240012" cy="1591270"/>
      </dsp:txXfrm>
    </dsp:sp>
    <dsp:sp modelId="{248903F7-F1B9-4B97-8A9B-B9A86A3050CC}">
      <dsp:nvSpPr>
        <dsp:cNvPr id="0" name=""/>
        <dsp:cNvSpPr/>
      </dsp:nvSpPr>
      <dsp:spPr>
        <a:xfrm>
          <a:off x="4323605" y="2182"/>
          <a:ext cx="3240012" cy="159127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Traitement des comorbidités</a:t>
          </a:r>
        </a:p>
      </dsp:txBody>
      <dsp:txXfrm>
        <a:off x="4323605" y="2182"/>
        <a:ext cx="3240012" cy="1591270"/>
      </dsp:txXfrm>
    </dsp:sp>
    <dsp:sp modelId="{5CDD960E-9698-4846-A6F8-1C6BE3A2A83A}">
      <dsp:nvSpPr>
        <dsp:cNvPr id="0" name=""/>
        <dsp:cNvSpPr/>
      </dsp:nvSpPr>
      <dsp:spPr>
        <a:xfrm>
          <a:off x="818382" y="1858664"/>
          <a:ext cx="3240012" cy="159127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Aménagements scolaires/Professionnels</a:t>
          </a:r>
        </a:p>
      </dsp:txBody>
      <dsp:txXfrm>
        <a:off x="818382" y="1858664"/>
        <a:ext cx="3240012" cy="1591270"/>
      </dsp:txXfrm>
    </dsp:sp>
    <dsp:sp modelId="{F14D2E48-004F-4F8F-9D04-78EE67D96BB3}">
      <dsp:nvSpPr>
        <dsp:cNvPr id="0" name=""/>
        <dsp:cNvSpPr/>
      </dsp:nvSpPr>
      <dsp:spPr>
        <a:xfrm>
          <a:off x="4323605" y="1858664"/>
          <a:ext cx="3240012" cy="1591270"/>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Travail de la mésestime de soi</a:t>
          </a:r>
        </a:p>
      </dsp:txBody>
      <dsp:txXfrm>
        <a:off x="4323605" y="1858664"/>
        <a:ext cx="3240012" cy="1591270"/>
      </dsp:txXfrm>
    </dsp:sp>
    <dsp:sp modelId="{0F36E0B4-02F0-49D0-9D40-5EC331C5D0E6}">
      <dsp:nvSpPr>
        <dsp:cNvPr id="0" name=""/>
        <dsp:cNvSpPr/>
      </dsp:nvSpPr>
      <dsp:spPr>
        <a:xfrm>
          <a:off x="858986" y="3715146"/>
          <a:ext cx="6664027" cy="159127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Traitement médicamenteux : Méthylphénidate Ritaline ®, </a:t>
          </a:r>
          <a:r>
            <a:rPr lang="fr-FR" sz="2400" kern="1200" dirty="0" err="1"/>
            <a:t>Quasym</a:t>
          </a:r>
          <a:r>
            <a:rPr lang="fr-FR" sz="2400" kern="1200" dirty="0"/>
            <a:t> ®, </a:t>
          </a:r>
          <a:r>
            <a:rPr lang="fr-FR" sz="2400" kern="1200" dirty="0" err="1"/>
            <a:t>Medikinet</a:t>
          </a:r>
          <a:r>
            <a:rPr lang="fr-FR" sz="2400" kern="1200" dirty="0"/>
            <a:t> ®, Concerta ® </a:t>
          </a:r>
        </a:p>
      </dsp:txBody>
      <dsp:txXfrm>
        <a:off x="858986" y="3715146"/>
        <a:ext cx="6664027" cy="1591270"/>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0.07216</cdr:x>
      <cdr:y>0.63158</cdr:y>
    </cdr:from>
    <cdr:to>
      <cdr:x>0.97938</cdr:x>
      <cdr:y>0.63158</cdr:y>
    </cdr:to>
    <cdr:cxnSp macro="">
      <cdr:nvCxnSpPr>
        <cdr:cNvPr id="3" name="Connecteur droit 2">
          <a:extLst xmlns:a="http://schemas.openxmlformats.org/drawingml/2006/main">
            <a:ext uri="{FF2B5EF4-FFF2-40B4-BE49-F238E27FC236}">
              <a16:creationId xmlns:a16="http://schemas.microsoft.com/office/drawing/2014/main" id="{3359B269-F33C-42FF-B81C-19E1BDA26003}"/>
            </a:ext>
          </a:extLst>
        </cdr:cNvPr>
        <cdr:cNvCxnSpPr/>
      </cdr:nvCxnSpPr>
      <cdr:spPr>
        <a:xfrm xmlns:a="http://schemas.openxmlformats.org/drawingml/2006/main">
          <a:off x="533400" y="2743200"/>
          <a:ext cx="6705600" cy="0"/>
        </a:xfrm>
        <a:prstGeom xmlns:a="http://schemas.openxmlformats.org/drawingml/2006/main" prst="line">
          <a:avLst/>
        </a:prstGeom>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13:02:07.938"/>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3900F11-80CD-41F2-B6F9-7F34108D9859}" type="datetimeFigureOut">
              <a:rPr lang="fr-FR" smtClean="0"/>
              <a:t>17/02/2022</a:t>
            </a:fld>
            <a:endParaRPr lang="fr-FR"/>
          </a:p>
        </p:txBody>
      </p:sp>
      <p:sp>
        <p:nvSpPr>
          <p:cNvPr id="4" name="Espace réservé de l'image des diapositives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F945D31-8A48-475C-ACAC-190CEA6111AE}" type="slidenum">
              <a:rPr lang="fr-FR" smtClean="0"/>
              <a:t>‹N°›</a:t>
            </a:fld>
            <a:endParaRPr lang="fr-FR"/>
          </a:p>
        </p:txBody>
      </p:sp>
    </p:spTree>
    <p:extLst>
      <p:ext uri="{BB962C8B-B14F-4D97-AF65-F5344CB8AC3E}">
        <p14:creationId xmlns:p14="http://schemas.microsoft.com/office/powerpoint/2010/main" val="319651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L’hyperactivité est un </a:t>
            </a:r>
            <a:r>
              <a:rPr lang="fr-FR" sz="1800" b="1"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concept </a:t>
            </a:r>
            <a:r>
              <a:rPr lang="fr-FR" sz="1800" b="1" dirty="0" err="1">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transnosographique</a:t>
            </a:r>
            <a:r>
              <a:rPr lang="fr-FR" sz="1800"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 (on peut le trouver dans plusieurs pathologies). Il est donc </a:t>
            </a:r>
            <a:r>
              <a:rPr lang="fr-FR" sz="1800" b="1"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important de faire un diagnostic différentiel</a:t>
            </a:r>
            <a:r>
              <a:rPr lang="fr-FR" sz="1800"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 Il va se faire entre les </a:t>
            </a:r>
            <a:r>
              <a:rPr lang="fr-FR" sz="1800" b="1"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troubles de l’humeur, les troubles des apprentissages, les troubles des conduites, du comportement perturbateur et les troubles envahissant du développement</a:t>
            </a:r>
            <a:r>
              <a:rPr lang="fr-FR" sz="1800" dirty="0">
                <a:solidFill>
                  <a:srgbClr val="4F81BD"/>
                </a:solidFill>
                <a:effectLst/>
                <a:latin typeface="Times New Roman" panose="02020603050405020304" pitchFamily="18" charset="0"/>
                <a:ea typeface="MS Mincho" panose="02020609040205080304" pitchFamily="49" charset="-128"/>
                <a:cs typeface="Times New Roman" panose="02020603050405020304" pitchFamily="18" charset="0"/>
              </a:rPr>
              <a:t>. Sachant qu’il y a des comorbidités. </a:t>
            </a:r>
            <a:endParaRPr lang="fr-FR" sz="1800" dirty="0">
              <a:effectLst/>
              <a:latin typeface="Cambria" panose="02040503050406030204" pitchFamily="18" charset="0"/>
              <a:ea typeface="MS Mincho" panose="02020609040205080304" pitchFamily="49" charset="-128"/>
              <a:cs typeface="Times New Roman" panose="02020603050405020304" pitchFamily="18" charset="0"/>
            </a:endParaRPr>
          </a:p>
          <a:p>
            <a:pPr marL="12065" marR="0" lvl="0" indent="0" algn="l" defTabSz="914400" rtl="0" eaLnBrk="1" fontAlgn="auto" latinLnBrk="0" hangingPunct="1">
              <a:lnSpc>
                <a:spcPct val="100000"/>
              </a:lnSpc>
              <a:spcBef>
                <a:spcPts val="1230"/>
              </a:spcBef>
              <a:spcAft>
                <a:spcPts val="0"/>
              </a:spcAft>
              <a:buClr>
                <a:srgbClr val="9FB8CD"/>
              </a:buClr>
              <a:buSzPct val="91666"/>
              <a:buFont typeface="Wingdings 2"/>
              <a:buNone/>
              <a:tabLst>
                <a:tab pos="318770" algn="l"/>
                <a:tab pos="319405" algn="l"/>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12065" marR="0" lvl="0" indent="0" algn="l" defTabSz="914400" rtl="0" eaLnBrk="1" fontAlgn="auto" latinLnBrk="0" hangingPunct="1">
              <a:lnSpc>
                <a:spcPct val="100000"/>
              </a:lnSpc>
              <a:spcBef>
                <a:spcPts val="1230"/>
              </a:spcBef>
              <a:spcAft>
                <a:spcPts val="0"/>
              </a:spcAft>
              <a:buClr>
                <a:srgbClr val="9FB8CD"/>
              </a:buClr>
              <a:buSzPct val="91666"/>
              <a:buFont typeface="Wingdings 2"/>
              <a:buNone/>
              <a:tabLst>
                <a:tab pos="318770" algn="l"/>
                <a:tab pos="319405" algn="l"/>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Trouble du Déficit de l’Attention avec ou sans Hyperactivité (TDAH) est un trouble du neurodéveloppement. Il entraîne souvent un handicap sévère et persistant résultant de niveaux élevés d’inattention, d’activité et de comportements impulsifs. Ce trouble débute dans la petite enfance (avant l’âge de 12 ans selon le DSM-5). Il est nécessaire d’observer une persistance des troubles durant au moins 6 mois et la présence des symptômes dans au moins deux contextes environnementaux différents de l’enfant, tel qu’en famille, à l’école, ou dans les loisirs, … Il peut néanmoins être observé une fluctuation des symptômes en fonction des situations vécues par l’enfant. L’enfant présente un fonctionnement en décalage par rapport à ses camarades du même âge. Pour que l’on puisse parler de TDAH, les symptômes doivent entraîner un retentissement sévère pour le quotidien de l’enfant. Alors qu’o</a:t>
            </a:r>
            <a:r>
              <a:rPr lang="fr-FR" dirty="0"/>
              <a:t>n assimile souvent le TDAH à des enfants turbulents. Il s’agit pourtant d’un trouble complexe qui associe 3 symptômes différents : l’inattention, l’hyperactivité et l’impulsivité. Ces symptômes ont une intensité plus ou moins forte selon l’enfant ou l’adolescence. </a:t>
            </a:r>
          </a:p>
          <a:p>
            <a:pPr marL="12065" marR="0" lvl="0" indent="0" algn="l" defTabSz="914400" rtl="0" eaLnBrk="1" fontAlgn="auto" latinLnBrk="0" hangingPunct="1">
              <a:lnSpc>
                <a:spcPct val="100000"/>
              </a:lnSpc>
              <a:spcBef>
                <a:spcPts val="1230"/>
              </a:spcBef>
              <a:spcAft>
                <a:spcPts val="0"/>
              </a:spcAft>
              <a:buClr>
                <a:srgbClr val="9FB8CD"/>
              </a:buClr>
              <a:buSzPct val="91666"/>
              <a:buFont typeface="Wingdings 2"/>
              <a:buNone/>
              <a:tabLst>
                <a:tab pos="318770" algn="l"/>
                <a:tab pos="319405" algn="l"/>
              </a:tabLst>
              <a:defRPr/>
            </a:pPr>
            <a:endParaRPr lang="fr-FR" dirty="0"/>
          </a:p>
          <a:p>
            <a:pPr marL="12065" marR="0" lvl="0" indent="0" algn="l" defTabSz="914400" rtl="0" eaLnBrk="1" fontAlgn="auto" latinLnBrk="0" hangingPunct="1">
              <a:lnSpc>
                <a:spcPct val="100000"/>
              </a:lnSpc>
              <a:spcBef>
                <a:spcPts val="1230"/>
              </a:spcBef>
              <a:spcAft>
                <a:spcPts val="0"/>
              </a:spcAft>
              <a:buClr>
                <a:srgbClr val="9FB8CD"/>
              </a:buClr>
              <a:buSzPct val="91666"/>
              <a:buFont typeface="Wingdings 2"/>
              <a:buNone/>
              <a:tabLst>
                <a:tab pos="318770" algn="l"/>
                <a:tab pos="319405" algn="l"/>
              </a:tabLst>
              <a:defRPr/>
            </a:pPr>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a:t>
            </a:fld>
            <a:endParaRPr lang="fr-FR"/>
          </a:p>
        </p:txBody>
      </p:sp>
    </p:spTree>
    <p:extLst>
      <p:ext uri="{BB962C8B-B14F-4D97-AF65-F5344CB8AC3E}">
        <p14:creationId xmlns:p14="http://schemas.microsoft.com/office/powerpoint/2010/main" val="393854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a:buFont typeface="Arial" panose="020B0604020202020204" pitchFamily="34" charset="0"/>
              <a:buNone/>
            </a:pPr>
            <a:r>
              <a:rPr lang="fr-FR" dirty="0"/>
              <a:t>Les symptômes vont variés en fonction du contexte chez un même enfant. </a:t>
            </a:r>
          </a:p>
          <a:p>
            <a:pPr marL="0" lvl="0" indent="0" algn="l">
              <a:buFont typeface="Arial" panose="020B0604020202020204" pitchFamily="34" charset="0"/>
              <a:buNone/>
            </a:pPr>
            <a:r>
              <a:rPr lang="fr-FR" dirty="0"/>
              <a:t>Nous avons une diminution dans </a:t>
            </a:r>
            <a:r>
              <a:rPr lang="fr-FR" sz="1200" dirty="0"/>
              <a:t>les situation de supervision/duel (temps limité) ; Dans les situations particulièrement intéressantes ; Dans les situations de renforcement des comportements.</a:t>
            </a:r>
          </a:p>
          <a:p>
            <a:pPr marL="0" indent="0" algn="l">
              <a:buNone/>
            </a:pPr>
            <a:r>
              <a:rPr lang="fr-FR" dirty="0"/>
              <a:t>Nous avons une augmentation dans </a:t>
            </a:r>
            <a:r>
              <a:rPr lang="fr-FR" sz="1200" dirty="0"/>
              <a:t>les situations exigeants un effort intellectuel ou attention soutenue ; Dans les situations monotones (scolaires) ; Dans les situations non-structurées (cantines/récréations) ; Dans les situations avec beaucoup de distracteurs.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11</a:t>
            </a:fld>
            <a:endParaRPr lang="fr-FR"/>
          </a:p>
        </p:txBody>
      </p:sp>
    </p:spTree>
    <p:extLst>
      <p:ext uri="{BB962C8B-B14F-4D97-AF65-F5344CB8AC3E}">
        <p14:creationId xmlns:p14="http://schemas.microsoft.com/office/powerpoint/2010/main" val="648460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Troubles du sommeil,</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Trouble spécifique des apprentissages (dyslexie, dysorthographie, dyscalculie, etc.)</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Trouble du développement de la coordination, dysgraphie</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Troubles du comportement (troubles oppositionnels, trouble des conduites, etc.)</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Comportement à risque (abus de substances psychoactives, mise en danger, etc.)</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Troubles de l’usage de substances</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Trouble du spectre de l’autisme</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Trouble du développement intellectuel, précocité intellectuelle</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Troubles anxieux, dépression</a:t>
            </a: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Troubles bipolaires, etc.</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En cas de suspicion de TDAH, l’enfant doit être adressé à un médecin spécialiste (pédiatre, neuropédiatre ou pédopsychiatre) qui proposera une prise en charge adaptée. Le médecin spécialiste s’appuiera sur des évaluations psychométriques et neuropsychologiques, ces tests permettront de mieux identifier les difficultés de l’enfant et d’étayer le diagnostic. Le diagnostic se fait sur des éléments cliniques essentiellement en fonction de l’ensemble des informations recueillies à propos des difficultés de l’enfant et de leur retentissement sur la vie quotidienne. D’autres bilans peuvent s’avérer nécessaire en fonctions des difficultés identifier et des comorbidités éventuelles : orthophonie, psychomotricité, ergothérapie, etc. Ces différents bilans serviront également pour établir la stratégie de prise en charge.</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12</a:t>
            </a:fld>
            <a:endParaRPr lang="fr-FR"/>
          </a:p>
        </p:txBody>
      </p:sp>
    </p:spTree>
    <p:extLst>
      <p:ext uri="{BB962C8B-B14F-4D97-AF65-F5344CB8AC3E}">
        <p14:creationId xmlns:p14="http://schemas.microsoft.com/office/powerpoint/2010/main" val="209914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13</a:t>
            </a:fld>
            <a:endParaRPr lang="fr-FR"/>
          </a:p>
        </p:txBody>
      </p:sp>
    </p:spTree>
    <p:extLst>
      <p:ext uri="{BB962C8B-B14F-4D97-AF65-F5344CB8AC3E}">
        <p14:creationId xmlns:p14="http://schemas.microsoft.com/office/powerpoint/2010/main" val="2629151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14</a:t>
            </a:fld>
            <a:endParaRPr lang="fr-FR"/>
          </a:p>
        </p:txBody>
      </p:sp>
    </p:spTree>
    <p:extLst>
      <p:ext uri="{BB962C8B-B14F-4D97-AF65-F5344CB8AC3E}">
        <p14:creationId xmlns:p14="http://schemas.microsoft.com/office/powerpoint/2010/main" val="927803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15</a:t>
            </a:fld>
            <a:endParaRPr lang="fr-FR"/>
          </a:p>
        </p:txBody>
      </p:sp>
    </p:spTree>
    <p:extLst>
      <p:ext uri="{BB962C8B-B14F-4D97-AF65-F5344CB8AC3E}">
        <p14:creationId xmlns:p14="http://schemas.microsoft.com/office/powerpoint/2010/main" val="3395996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Liste non exhaustive de tests pour évaluer le TDA/H</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16</a:t>
            </a:fld>
            <a:endParaRPr lang="fr-FR"/>
          </a:p>
        </p:txBody>
      </p:sp>
    </p:spTree>
    <p:extLst>
      <p:ext uri="{BB962C8B-B14F-4D97-AF65-F5344CB8AC3E}">
        <p14:creationId xmlns:p14="http://schemas.microsoft.com/office/powerpoint/2010/main" val="880790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IVS : cubes et puzzles</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19</a:t>
            </a:fld>
            <a:endParaRPr lang="fr-FR"/>
          </a:p>
        </p:txBody>
      </p:sp>
    </p:spTree>
    <p:extLst>
      <p:ext uri="{BB962C8B-B14F-4D97-AF65-F5344CB8AC3E}">
        <p14:creationId xmlns:p14="http://schemas.microsoft.com/office/powerpoint/2010/main" val="3739606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IRF : matrices et balances (arithmétique)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20</a:t>
            </a:fld>
            <a:endParaRPr lang="fr-FR"/>
          </a:p>
        </p:txBody>
      </p:sp>
    </p:spTree>
    <p:extLst>
      <p:ext uri="{BB962C8B-B14F-4D97-AF65-F5344CB8AC3E}">
        <p14:creationId xmlns:p14="http://schemas.microsoft.com/office/powerpoint/2010/main" val="1164868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IMT : mémoire de chiffre, mémoire des images, séquence lettre chiffre</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21</a:t>
            </a:fld>
            <a:endParaRPr lang="fr-FR"/>
          </a:p>
        </p:txBody>
      </p:sp>
    </p:spTree>
    <p:extLst>
      <p:ext uri="{BB962C8B-B14F-4D97-AF65-F5344CB8AC3E}">
        <p14:creationId xmlns:p14="http://schemas.microsoft.com/office/powerpoint/2010/main" val="4184700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inhibition</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23</a:t>
            </a:fld>
            <a:endParaRPr lang="fr-FR"/>
          </a:p>
        </p:txBody>
      </p:sp>
    </p:spTree>
    <p:extLst>
      <p:ext uri="{BB962C8B-B14F-4D97-AF65-F5344CB8AC3E}">
        <p14:creationId xmlns:p14="http://schemas.microsoft.com/office/powerpoint/2010/main" val="2695359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deux motifs de consultation qui amènent souvent à un diagnostic de TDAH sont des « difficultés comportementales » et des « difficultés scolaires ». </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a:t>
            </a:fld>
            <a:endParaRPr lang="fr-FR"/>
          </a:p>
        </p:txBody>
      </p:sp>
    </p:spTree>
    <p:extLst>
      <p:ext uri="{BB962C8B-B14F-4D97-AF65-F5344CB8AC3E}">
        <p14:creationId xmlns:p14="http://schemas.microsoft.com/office/powerpoint/2010/main" val="27686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auditive</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24</a:t>
            </a:fld>
            <a:endParaRPr lang="fr-FR"/>
          </a:p>
        </p:txBody>
      </p:sp>
    </p:spTree>
    <p:extLst>
      <p:ext uri="{BB962C8B-B14F-4D97-AF65-F5344CB8AC3E}">
        <p14:creationId xmlns:p14="http://schemas.microsoft.com/office/powerpoint/2010/main" val="784332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25</a:t>
            </a:fld>
            <a:endParaRPr lang="fr-FR"/>
          </a:p>
        </p:txBody>
      </p:sp>
    </p:spTree>
    <p:extLst>
      <p:ext uri="{BB962C8B-B14F-4D97-AF65-F5344CB8AC3E}">
        <p14:creationId xmlns:p14="http://schemas.microsoft.com/office/powerpoint/2010/main" val="2866053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Evaluation de l’inhibition </a:t>
            </a:r>
          </a:p>
          <a:p>
            <a:r>
              <a:rPr lang="fr-FR" dirty="0"/>
              <a:t>Tendance à l’impulsivité cognitive</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28</a:t>
            </a:fld>
            <a:endParaRPr lang="fr-FR"/>
          </a:p>
        </p:txBody>
      </p:sp>
    </p:spTree>
    <p:extLst>
      <p:ext uri="{BB962C8B-B14F-4D97-AF65-F5344CB8AC3E}">
        <p14:creationId xmlns:p14="http://schemas.microsoft.com/office/powerpoint/2010/main" val="1752364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enfants qui ont un TDAH sont plus lent pour réaliser la tâche d’interférence. Ils font également plus d’erreur quand ils ont un temps de latence très court. Ils ont de plus grandes difficultés à inhiber les réponses habituelles.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29</a:t>
            </a:fld>
            <a:endParaRPr lang="fr-FR"/>
          </a:p>
        </p:txBody>
      </p:sp>
    </p:spTree>
    <p:extLst>
      <p:ext uri="{BB962C8B-B14F-4D97-AF65-F5344CB8AC3E}">
        <p14:creationId xmlns:p14="http://schemas.microsoft.com/office/powerpoint/2010/main" val="4236010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Exemple</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31</a:t>
            </a:fld>
            <a:endParaRPr lang="fr-FR"/>
          </a:p>
        </p:txBody>
      </p:sp>
    </p:spTree>
    <p:extLst>
      <p:ext uri="{BB962C8B-B14F-4D97-AF65-F5344CB8AC3E}">
        <p14:creationId xmlns:p14="http://schemas.microsoft.com/office/powerpoint/2010/main" val="330810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Baptiste est né à terme, eutrophe, Apgar 10/10. Il A marché à l’âge de 12 mois.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Il n’y a rien à signaler concernant son développement psychomoteur et langagier. Au niveau ORL et visuel, Baptiste ne présente pas de trouble.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Baptiste habit avec ses parents, il a deux grandes sœurs issues d’une première union âgées de 12 ans et 10 ans et a également une petite sœur de 3 ans. Son institutrice le trouve très dissipé en classe. Il est décrit par ses parents comme un enfant ayant besoin de beaucoup d’attention à la maison. Il est très fusionnel avec sa maman et peut sembler parfois inquiet à l’idée de se séparer d’elle, il dort la plupart du temps avec ses parents. Par ailleurs, c’est un enfant qui peut parfois manquer d’autonomie et qui a du mal à se consacrer pleinement dans une activité. Ses parents me confient également un manque d’investissement sur le plan scolaire, il perd régulièrement ses affaires. Au niveau relationnel, Baptiste a peu d’amis selon ses parents ce qui peut générer une certaine inquiétude.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Au niveau apprentissage, Baptiste est en classe de CE2 et a beaucoup de mal à trouver sa place dans la classe et à rentrer dans les apprentissages. Il est très agité et a du mal à tenir sur sa chaise ou respecter le rythme de la classe. Sa scolarité en maternelle est décrite comme compliquées.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Baptiste se présente comme un enfant souriant et plutôt réservé. Il est au départ assez calme et reste sur sa chaise pour colorier. Au fil de l’entretien avec ses parents, Baptiste se lève, bouge, veut sortir de la pièce et il n’arrive pas à canaliser son attention sur une activité.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Lors des séances, Baptiste répond aux questions tout en s’agitant sur sa chaise. Lors de la passation des bilans, la coopération et la participation sont relativement bonnes mais assez brèves. Les consignes sont toutes comprises. </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32</a:t>
            </a:fld>
            <a:endParaRPr lang="fr-FR"/>
          </a:p>
        </p:txBody>
      </p:sp>
    </p:spTree>
    <p:extLst>
      <p:ext uri="{BB962C8B-B14F-4D97-AF65-F5344CB8AC3E}">
        <p14:creationId xmlns:p14="http://schemas.microsoft.com/office/powerpoint/2010/main" val="1354810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indices de vitesse de traitement et de mémoire de travail sont dans la moyenne faible. On retrouve une courbe en S.</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33</a:t>
            </a:fld>
            <a:endParaRPr lang="fr-FR"/>
          </a:p>
        </p:txBody>
      </p:sp>
    </p:spTree>
    <p:extLst>
      <p:ext uri="{BB962C8B-B14F-4D97-AF65-F5344CB8AC3E}">
        <p14:creationId xmlns:p14="http://schemas.microsoft.com/office/powerpoint/2010/main" val="1173413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quasi-totalité des scores sont sous les 25%. Il présente des troubles de l’attention sélective, soutenue et divisée. Les fonctions exécutives sont moindres. </a:t>
            </a:r>
          </a:p>
          <a:p>
            <a:endParaRPr lang="fr-FR" dirty="0"/>
          </a:p>
          <a:p>
            <a:r>
              <a:rPr lang="fr-FR" dirty="0"/>
              <a:t>Baptiste a pris beaucoup de temps pour effectuer le travail et était dispersé. Il n’utilise pas de stratégie de recherche adaptée pour effectuer les tâches d’attention sélective. Il passe plusieurs fois sur les mêmes items sans effectuer une bonne analyse. </a:t>
            </a:r>
          </a:p>
          <a:p>
            <a:r>
              <a:rPr lang="fr-FR" dirty="0"/>
              <a:t>Très rapidement Baptiste perd le fil lorsqu’il doit compter et ajoute des coup de fusil. Il est impulsif lorsqu’il doit effectuer le subtest Marche-arrête, il dépasse pour la quasi-totalité des items. Il réussit à effectuer les petits hommes verts car il est motivé par la tâche qui lui semble ludique. Malgré tout, les résultats montrent une fragilité en flexibilité mentale. Les capacités en attention divisée sont moindres.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35</a:t>
            </a:fld>
            <a:endParaRPr lang="fr-FR"/>
          </a:p>
        </p:txBody>
      </p:sp>
    </p:spTree>
    <p:extLst>
      <p:ext uri="{BB962C8B-B14F-4D97-AF65-F5344CB8AC3E}">
        <p14:creationId xmlns:p14="http://schemas.microsoft.com/office/powerpoint/2010/main" val="4220375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résultats mettent en évidence des troubles du comportement, des troubles dans les temps d’apprentissage, de l’impulsivité, et des troubles de l’attention (Index). Il ne semble pas présenter de troubles somatique et d’anxiété.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36</a:t>
            </a:fld>
            <a:endParaRPr lang="fr-FR"/>
          </a:p>
        </p:txBody>
      </p:sp>
    </p:spTree>
    <p:extLst>
      <p:ext uri="{BB962C8B-B14F-4D97-AF65-F5344CB8AC3E}">
        <p14:creationId xmlns:p14="http://schemas.microsoft.com/office/powerpoint/2010/main" val="1551875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présente des troubles du comportement, de l’hyperactivité et des troubles de l’attention (Index) à l’école. Il ne semble pas être passif (dans la lune). </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37</a:t>
            </a:fld>
            <a:endParaRPr lang="fr-FR"/>
          </a:p>
        </p:txBody>
      </p:sp>
    </p:spTree>
    <p:extLst>
      <p:ext uri="{BB962C8B-B14F-4D97-AF65-F5344CB8AC3E}">
        <p14:creationId xmlns:p14="http://schemas.microsoft.com/office/powerpoint/2010/main" val="46493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Exemples de difficultés évocatrices d’un TDAH (non spécifique)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Ce que l’enfant décrit</a:t>
            </a:r>
            <a:r>
              <a:rPr lang="fr-FR" sz="1800" dirty="0">
                <a:effectLst/>
                <a:latin typeface="Calibri" panose="020F0502020204030204" pitchFamily="34" charset="0"/>
                <a:ea typeface="Calibri" panose="020F0502020204030204" pitchFamily="34" charset="0"/>
                <a:cs typeface="Times New Roman" panose="02020603050405020304" pitchFamily="18" charset="0"/>
              </a:rPr>
              <a:t> : peu ou pas d’amis ; en conflit avec les parents ; faible estime de soi.</a:t>
            </a:r>
          </a:p>
          <a:p>
            <a:pPr marL="449580"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Ce que la famille exprime</a:t>
            </a:r>
            <a:r>
              <a:rPr lang="fr-FR" sz="1800" dirty="0">
                <a:effectLst/>
                <a:latin typeface="Calibri" panose="020F0502020204030204" pitchFamily="34" charset="0"/>
                <a:ea typeface="Calibri" panose="020F0502020204030204" pitchFamily="34" charset="0"/>
                <a:cs typeface="Times New Roman" panose="02020603050405020304" pitchFamily="18" charset="0"/>
              </a:rPr>
              <a:t> : facilement distrait, n’écoute pas ; difficultés à s’organiser, oublis fréquents ; agité, ne reste pas assis, conduites dangereuses ; coupe la parole, impatient.</a:t>
            </a:r>
          </a:p>
          <a:p>
            <a:pPr marL="449580"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Ce que rapporte le milieu scolaire</a:t>
            </a:r>
            <a:r>
              <a:rPr lang="fr-FR" sz="1800" dirty="0">
                <a:effectLst/>
                <a:latin typeface="Calibri" panose="020F0502020204030204" pitchFamily="34" charset="0"/>
                <a:ea typeface="Calibri" panose="020F0502020204030204" pitchFamily="34" charset="0"/>
                <a:cs typeface="Times New Roman" panose="02020603050405020304" pitchFamily="18" charset="0"/>
              </a:rPr>
              <a:t> : Rêveur, dans la lune ; fluctuation des capacités de concentration ; difficultés à se concentrer, à mémoriser, à être autonome.</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a:t>
            </a:fld>
            <a:endParaRPr lang="fr-FR"/>
          </a:p>
        </p:txBody>
      </p:sp>
    </p:spTree>
    <p:extLst>
      <p:ext uri="{BB962C8B-B14F-4D97-AF65-F5344CB8AC3E}">
        <p14:creationId xmlns:p14="http://schemas.microsoft.com/office/powerpoint/2010/main" val="2263379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39</a:t>
            </a:fld>
            <a:endParaRPr lang="fr-FR"/>
          </a:p>
        </p:txBody>
      </p:sp>
    </p:spTree>
    <p:extLst>
      <p:ext uri="{BB962C8B-B14F-4D97-AF65-F5344CB8AC3E}">
        <p14:creationId xmlns:p14="http://schemas.microsoft.com/office/powerpoint/2010/main" val="66404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Calibri" panose="020F0502020204030204" pitchFamily="34" charset="0"/>
              </a:rPr>
              <a:t>La rééducation vise à travailler l’attention, les stratégies, les fonctions exécutives, la mémoire, Il est possible d’utiliser des outils de remédiation cognitive, des jeux de sociétés, etc. La psychoéducation est importante pour que les parents et surtout l’enfant s’investissent dans la rééducation,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err="1">
                <a:effectLst/>
                <a:latin typeface="Calibri" panose="020F0502020204030204" pitchFamily="34" charset="0"/>
                <a:ea typeface="Calibri" panose="020F0502020204030204" pitchFamily="34" charset="0"/>
                <a:cs typeface="Calibri" panose="020F0502020204030204" pitchFamily="34" charset="0"/>
              </a:rPr>
              <a:t>Cognibulle</a:t>
            </a:r>
            <a:r>
              <a:rPr lang="fr-FR" sz="1200" b="0" dirty="0">
                <a:effectLst/>
                <a:latin typeface="Calibri" panose="020F0502020204030204" pitchFamily="34" charset="0"/>
                <a:ea typeface="Calibri" panose="020F0502020204030204" pitchFamily="34" charset="0"/>
                <a:cs typeface="Calibri" panose="020F0502020204030204" pitchFamily="34" charset="0"/>
              </a:rPr>
              <a:t>® est un logiciel de remédiation cognitive qui est constitué de 10 Ateliers. Ses Ateliers sont construits sur un modèle de jeux vidéo. Chaque Atelier comprend 10 niveaux. Cette remédiation cognitive s’applique auprès d’enfants qui présentent des difficultés d’apprentissage liées à des problèmes d’attention et de mise en œuvre des fonctions exécutives. </a:t>
            </a:r>
            <a:endParaRPr lang="fr-FR" sz="11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777777"/>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777777"/>
                </a:solidFill>
                <a:effectLst/>
                <a:latin typeface="inherit"/>
              </a:rPr>
              <a:t>Le </a:t>
            </a:r>
            <a:r>
              <a:rPr lang="fr-FR" b="0" i="1" dirty="0">
                <a:solidFill>
                  <a:srgbClr val="777777"/>
                </a:solidFill>
                <a:effectLst/>
                <a:latin typeface="inherit"/>
              </a:rPr>
              <a:t>Programme </a:t>
            </a:r>
            <a:r>
              <a:rPr lang="fr-FR" b="0" i="1" dirty="0" err="1">
                <a:solidFill>
                  <a:srgbClr val="777777"/>
                </a:solidFill>
                <a:effectLst/>
                <a:latin typeface="inherit"/>
              </a:rPr>
              <a:t>Attentix</a:t>
            </a:r>
            <a:r>
              <a:rPr lang="fr-FR" b="0" i="0" dirty="0">
                <a:solidFill>
                  <a:srgbClr val="777777"/>
                </a:solidFill>
                <a:effectLst/>
                <a:latin typeface="inherit"/>
              </a:rPr>
              <a:t> propose une approche globales du phénomène de l'attention en classe. Il vise à outiller les enseignants pour prévenir les difficultés scolaires des élèves du primaire et pour mieux intervenir auprès de ceux qui présentent des difficultés d'apprentissage. </a:t>
            </a:r>
            <a:endParaRPr lang="fr-FR" b="0" i="0" cap="all" dirty="0">
              <a:solidFill>
                <a:srgbClr val="000000"/>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cap="all" dirty="0">
              <a:solidFill>
                <a:srgbClr val="000000"/>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cap="all" dirty="0">
                <a:solidFill>
                  <a:srgbClr val="000000"/>
                </a:solidFill>
                <a:effectLst/>
                <a:latin typeface="Georgia" panose="02040502050405020303" pitchFamily="18" charset="0"/>
              </a:rPr>
              <a:t>PIFAM: PROGRAMME D’INTERVENTION SUR LES FONCTIONS ATTENTIONNELLES ET MÉTACOGNITIVES : </a:t>
            </a:r>
            <a:r>
              <a:rPr lang="fr-FR" b="0" i="0" dirty="0">
                <a:solidFill>
                  <a:srgbClr val="000000"/>
                </a:solidFill>
                <a:effectLst/>
                <a:latin typeface="Calibri" panose="020F0502020204030204" pitchFamily="34" charset="0"/>
              </a:rPr>
              <a:t>Le </a:t>
            </a:r>
            <a:r>
              <a:rPr lang="fr-FR" b="0" i="0" dirty="0" err="1">
                <a:solidFill>
                  <a:srgbClr val="000000"/>
                </a:solidFill>
                <a:effectLst/>
                <a:latin typeface="Calibri" panose="020F0502020204030204" pitchFamily="34" charset="0"/>
              </a:rPr>
              <a:t>PiFAM</a:t>
            </a:r>
            <a:r>
              <a:rPr lang="fr-FR" b="0" i="0" dirty="0">
                <a:solidFill>
                  <a:srgbClr val="000000"/>
                </a:solidFill>
                <a:effectLst/>
                <a:latin typeface="Calibri" panose="020F0502020204030204" pitchFamily="34" charset="0"/>
              </a:rPr>
              <a:t> est un programme de remédiation conçu pour faciliter l’apprentissage, la réussite scolaire et les relations à leurs pairs, des enfants présentant des troubles d’apprentissage -entre autres : TDAH, troubles </a:t>
            </a:r>
            <a:r>
              <a:rPr lang="fr-FR" b="0" i="0" dirty="0" err="1">
                <a:solidFill>
                  <a:srgbClr val="000000"/>
                </a:solidFill>
                <a:effectLst/>
                <a:latin typeface="Calibri" panose="020F0502020204030204" pitchFamily="34" charset="0"/>
              </a:rPr>
              <a:t>dys</a:t>
            </a:r>
            <a:r>
              <a:rPr lang="fr-FR" b="0" i="0" dirty="0">
                <a:solidFill>
                  <a:srgbClr val="000000"/>
                </a:solidFill>
                <a:effectLst/>
                <a:latin typeface="Calibri" panose="020F0502020204030204" pitchFamily="34" charset="0"/>
              </a:rPr>
              <a:t> ou Trouble du Spectre Autistique.</a:t>
            </a:r>
          </a:p>
          <a:p>
            <a:pPr marL="0" lvl="0" indent="-381000">
              <a:lnSpc>
                <a:spcPts val="2135"/>
              </a:lnSpc>
              <a:tabLst>
                <a:tab pos="762635" algn="l"/>
                <a:tab pos="763270" algn="l"/>
              </a:tabLst>
            </a:pPr>
            <a:endParaRPr lang="fr-FR" sz="1200" b="0" dirty="0">
              <a:latin typeface="Lucida Sans Unicode"/>
              <a:cs typeface="Lucida Sans Unicode"/>
            </a:endParaRPr>
          </a:p>
          <a:p>
            <a:pPr marL="0" lvl="0" indent="-381000">
              <a:lnSpc>
                <a:spcPts val="2135"/>
              </a:lnSpc>
              <a:tabLst>
                <a:tab pos="762635" algn="l"/>
                <a:tab pos="763270" algn="l"/>
              </a:tabLst>
            </a:pPr>
            <a:r>
              <a:rPr lang="fr-FR" sz="1200" b="0" dirty="0">
                <a:latin typeface="Lucida Sans Unicode"/>
                <a:cs typeface="Lucida Sans Unicode"/>
              </a:rPr>
              <a:t>COGMED</a:t>
            </a:r>
            <a:r>
              <a:rPr lang="fr-FR" sz="1200" b="0" spc="-40" dirty="0">
                <a:latin typeface="Lucida Sans Unicode"/>
                <a:cs typeface="Lucida Sans Unicode"/>
              </a:rPr>
              <a:t> </a:t>
            </a:r>
            <a:r>
              <a:rPr lang="fr-FR" sz="1200" b="0" spc="-5" dirty="0">
                <a:latin typeface="Lucida Sans Unicode"/>
                <a:cs typeface="Lucida Sans Unicode"/>
              </a:rPr>
              <a:t>(2012,</a:t>
            </a:r>
            <a:r>
              <a:rPr lang="fr-FR" sz="1200" b="0" spc="-30" dirty="0">
                <a:latin typeface="Lucida Sans Unicode"/>
                <a:cs typeface="Lucida Sans Unicode"/>
              </a:rPr>
              <a:t> </a:t>
            </a:r>
            <a:r>
              <a:rPr lang="fr-FR" sz="1200" b="0" dirty="0" err="1">
                <a:latin typeface="Lucida Sans Unicode"/>
                <a:cs typeface="Lucida Sans Unicode"/>
              </a:rPr>
              <a:t>Klingberg</a:t>
            </a:r>
            <a:r>
              <a:rPr lang="fr-FR" sz="1200" b="0" dirty="0">
                <a:latin typeface="Lucida Sans Unicode"/>
                <a:cs typeface="Lucida Sans Unicode"/>
              </a:rPr>
              <a:t>,</a:t>
            </a:r>
            <a:r>
              <a:rPr lang="fr-FR" sz="1200" b="0" spc="-55" dirty="0">
                <a:latin typeface="Lucida Sans Unicode"/>
                <a:cs typeface="Lucida Sans Unicode"/>
              </a:rPr>
              <a:t> </a:t>
            </a:r>
            <a:r>
              <a:rPr lang="fr-FR" sz="1200" b="0" dirty="0">
                <a:latin typeface="Lucida Sans Unicode"/>
                <a:cs typeface="Lucida Sans Unicode"/>
              </a:rPr>
              <a:t>ECPA) : mémoire de travail (Gain TDAH : </a:t>
            </a:r>
            <a:r>
              <a:rPr lang="fr-FR" sz="1200" b="0" spc="-5" dirty="0">
                <a:latin typeface="Lucida Sans Unicode"/>
                <a:cs typeface="Lucida Sans Unicode"/>
              </a:rPr>
              <a:t>Amélioration</a:t>
            </a:r>
            <a:r>
              <a:rPr lang="fr-FR" sz="1200" b="0" spc="5" dirty="0">
                <a:latin typeface="Lucida Sans Unicode"/>
                <a:cs typeface="Lucida Sans Unicode"/>
              </a:rPr>
              <a:t> </a:t>
            </a:r>
            <a:r>
              <a:rPr lang="fr-FR" sz="1200" b="0" spc="-5" dirty="0">
                <a:latin typeface="Lucida Sans Unicode"/>
                <a:cs typeface="Lucida Sans Unicode"/>
              </a:rPr>
              <a:t>de</a:t>
            </a:r>
            <a:r>
              <a:rPr lang="fr-FR" sz="1200" b="0" dirty="0">
                <a:latin typeface="Lucida Sans Unicode"/>
                <a:cs typeface="Lucida Sans Unicode"/>
              </a:rPr>
              <a:t> </a:t>
            </a:r>
            <a:r>
              <a:rPr lang="fr-FR" sz="1200" b="0" spc="-5" dirty="0">
                <a:latin typeface="Lucida Sans Unicode"/>
                <a:cs typeface="Lucida Sans Unicode"/>
              </a:rPr>
              <a:t>la</a:t>
            </a:r>
            <a:r>
              <a:rPr lang="fr-FR" sz="1200" b="0" spc="15" dirty="0">
                <a:latin typeface="Lucida Sans Unicode"/>
                <a:cs typeface="Lucida Sans Unicode"/>
              </a:rPr>
              <a:t> </a:t>
            </a:r>
            <a:r>
              <a:rPr lang="fr-FR" sz="1200" b="0" spc="-5" dirty="0">
                <a:latin typeface="Lucida Sans Unicode"/>
                <a:cs typeface="Lucida Sans Unicode"/>
              </a:rPr>
              <a:t>mémoire</a:t>
            </a:r>
            <a:r>
              <a:rPr lang="fr-FR" sz="1200" b="0" spc="-10" dirty="0">
                <a:latin typeface="Lucida Sans Unicode"/>
                <a:cs typeface="Lucida Sans Unicode"/>
              </a:rPr>
              <a:t> </a:t>
            </a:r>
            <a:r>
              <a:rPr lang="fr-FR" sz="1200" b="0" spc="-5" dirty="0">
                <a:latin typeface="Lucida Sans Unicode"/>
                <a:cs typeface="Lucida Sans Unicode"/>
              </a:rPr>
              <a:t>de</a:t>
            </a:r>
            <a:r>
              <a:rPr lang="fr-FR" sz="1200" b="0" dirty="0">
                <a:latin typeface="Lucida Sans Unicode"/>
                <a:cs typeface="Lucida Sans Unicode"/>
              </a:rPr>
              <a:t> travail</a:t>
            </a:r>
            <a:r>
              <a:rPr lang="fr-FR" sz="1200" b="0" spc="30" dirty="0">
                <a:latin typeface="Lucida Sans Unicode"/>
                <a:cs typeface="Lucida Sans Unicode"/>
              </a:rPr>
              <a:t> </a:t>
            </a:r>
            <a:r>
              <a:rPr lang="fr-FR" sz="1200" b="0" dirty="0">
                <a:latin typeface="Lucida Sans Unicode"/>
                <a:cs typeface="Lucida Sans Unicode"/>
              </a:rPr>
              <a:t>et</a:t>
            </a:r>
            <a:r>
              <a:rPr lang="fr-FR" sz="1200" b="0" spc="-15" dirty="0">
                <a:latin typeface="Lucida Sans Unicode"/>
                <a:cs typeface="Lucida Sans Unicode"/>
              </a:rPr>
              <a:t> </a:t>
            </a:r>
            <a:r>
              <a:rPr lang="fr-FR" sz="1200" b="0" spc="-5" dirty="0">
                <a:latin typeface="Lucida Sans Unicode"/>
                <a:cs typeface="Lucida Sans Unicode"/>
              </a:rPr>
              <a:t>des</a:t>
            </a:r>
            <a:r>
              <a:rPr lang="fr-FR" sz="1200" b="0" spc="5" dirty="0">
                <a:latin typeface="Lucida Sans Unicode"/>
                <a:cs typeface="Lucida Sans Unicode"/>
              </a:rPr>
              <a:t> </a:t>
            </a:r>
            <a:r>
              <a:rPr lang="fr-FR" sz="1200" b="0" spc="-5" dirty="0">
                <a:latin typeface="Lucida Sans Unicode"/>
                <a:cs typeface="Lucida Sans Unicode"/>
              </a:rPr>
              <a:t>fonctions exécutives Amélioration</a:t>
            </a:r>
            <a:r>
              <a:rPr lang="fr-FR" sz="1200" b="0" spc="5" dirty="0">
                <a:latin typeface="Lucida Sans Unicode"/>
                <a:cs typeface="Lucida Sans Unicode"/>
              </a:rPr>
              <a:t> </a:t>
            </a:r>
            <a:r>
              <a:rPr lang="fr-FR" sz="1200" b="0" spc="-5" dirty="0">
                <a:latin typeface="Lucida Sans Unicode"/>
                <a:cs typeface="Lucida Sans Unicode"/>
              </a:rPr>
              <a:t>significative</a:t>
            </a:r>
            <a:r>
              <a:rPr lang="fr-FR" sz="1200" b="0" spc="40" dirty="0">
                <a:latin typeface="Lucida Sans Unicode"/>
                <a:cs typeface="Lucida Sans Unicode"/>
              </a:rPr>
              <a:t> </a:t>
            </a:r>
            <a:r>
              <a:rPr lang="fr-FR" sz="1200" b="0" spc="-5" dirty="0">
                <a:latin typeface="Lucida Sans Unicode"/>
                <a:cs typeface="Lucida Sans Unicode"/>
              </a:rPr>
              <a:t>des scores</a:t>
            </a:r>
            <a:r>
              <a:rPr lang="fr-FR" sz="1200" b="0" spc="-10" dirty="0">
                <a:latin typeface="Lucida Sans Unicode"/>
                <a:cs typeface="Lucida Sans Unicode"/>
              </a:rPr>
              <a:t> </a:t>
            </a:r>
            <a:r>
              <a:rPr lang="fr-FR" sz="1200" b="0" spc="-5" dirty="0">
                <a:latin typeface="Lucida Sans Unicode"/>
                <a:cs typeface="Lucida Sans Unicode"/>
              </a:rPr>
              <a:t>Inattention</a:t>
            </a:r>
            <a:r>
              <a:rPr lang="fr-FR" sz="1200" b="0" spc="-15" dirty="0">
                <a:latin typeface="Lucida Sans Unicode"/>
                <a:cs typeface="Lucida Sans Unicode"/>
              </a:rPr>
              <a:t> </a:t>
            </a:r>
            <a:r>
              <a:rPr lang="fr-FR" sz="1200" b="0" dirty="0">
                <a:latin typeface="Lucida Sans Unicode"/>
                <a:cs typeface="Lucida Sans Unicode"/>
              </a:rPr>
              <a:t>et </a:t>
            </a:r>
            <a:r>
              <a:rPr lang="fr-FR" sz="1200" b="0" spc="5" dirty="0">
                <a:latin typeface="Lucida Sans Unicode"/>
                <a:cs typeface="Lucida Sans Unicode"/>
              </a:rPr>
              <a:t> </a:t>
            </a:r>
            <a:r>
              <a:rPr lang="fr-FR" sz="1200" b="0" spc="-5" dirty="0">
                <a:latin typeface="Lucida Sans Unicode"/>
                <a:cs typeface="Lucida Sans Unicode"/>
              </a:rPr>
              <a:t>hyperactivité/impulsivité</a:t>
            </a:r>
            <a:r>
              <a:rPr lang="fr-FR" sz="1200" b="0" spc="40" dirty="0">
                <a:latin typeface="Lucida Sans Unicode"/>
                <a:cs typeface="Lucida Sans Unicode"/>
              </a:rPr>
              <a:t>)</a:t>
            </a:r>
            <a:endParaRPr lang="fr-FR" b="0" dirty="0"/>
          </a:p>
          <a:p>
            <a:endParaRPr lang="fr-FR" b="0" dirty="0"/>
          </a:p>
          <a:p>
            <a:r>
              <a:rPr lang="fr-FR" sz="1200" b="0" spc="-5" dirty="0" err="1">
                <a:latin typeface="Lucida Sans Unicode"/>
                <a:cs typeface="Lucida Sans Unicode"/>
              </a:rPr>
              <a:t>Réflecto</a:t>
            </a:r>
            <a:r>
              <a:rPr lang="fr-FR" sz="1200" b="0" spc="-15" dirty="0">
                <a:latin typeface="Lucida Sans Unicode"/>
                <a:cs typeface="Lucida Sans Unicode"/>
              </a:rPr>
              <a:t> </a:t>
            </a:r>
            <a:r>
              <a:rPr lang="fr-FR" sz="1200" b="0" spc="-5" dirty="0">
                <a:latin typeface="Lucida Sans Unicode"/>
                <a:cs typeface="Lucida Sans Unicode"/>
              </a:rPr>
              <a:t>(Gagné</a:t>
            </a:r>
            <a:r>
              <a:rPr lang="fr-FR" sz="1200" b="0" spc="-35" dirty="0">
                <a:latin typeface="Lucida Sans Unicode"/>
                <a:cs typeface="Lucida Sans Unicode"/>
              </a:rPr>
              <a:t> </a:t>
            </a:r>
            <a:r>
              <a:rPr lang="fr-FR" sz="1200" b="0" spc="-5" dirty="0">
                <a:latin typeface="Lucida Sans Unicode"/>
                <a:cs typeface="Lucida Sans Unicode"/>
              </a:rPr>
              <a:t>et</a:t>
            </a:r>
            <a:r>
              <a:rPr lang="fr-FR" sz="1200" b="0" spc="-10" dirty="0">
                <a:latin typeface="Lucida Sans Unicode"/>
                <a:cs typeface="Lucida Sans Unicode"/>
              </a:rPr>
              <a:t> </a:t>
            </a:r>
            <a:r>
              <a:rPr lang="fr-FR" sz="1200" b="0" spc="-5" dirty="0">
                <a:latin typeface="Lucida Sans Unicode"/>
                <a:cs typeface="Lucida Sans Unicode"/>
              </a:rPr>
              <a:t>Longpré,</a:t>
            </a:r>
            <a:r>
              <a:rPr lang="fr-FR" sz="1200" b="0" spc="-25" dirty="0">
                <a:latin typeface="Lucida Sans Unicode"/>
                <a:cs typeface="Lucida Sans Unicode"/>
              </a:rPr>
              <a:t> </a:t>
            </a:r>
            <a:r>
              <a:rPr lang="fr-FR" sz="1200" b="0" spc="-10" dirty="0">
                <a:latin typeface="Lucida Sans Unicode"/>
                <a:cs typeface="Lucida Sans Unicode"/>
              </a:rPr>
              <a:t>2004) : fonctions exécutives</a:t>
            </a:r>
            <a:br>
              <a:rPr lang="fr-FR" sz="1200" dirty="0">
                <a:latin typeface="Lucida Sans Unicode"/>
                <a:cs typeface="Lucida Sans Unicode"/>
              </a:rPr>
            </a:br>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40</a:t>
            </a:fld>
            <a:endParaRPr lang="fr-FR"/>
          </a:p>
        </p:txBody>
      </p:sp>
    </p:spTree>
    <p:extLst>
      <p:ext uri="{BB962C8B-B14F-4D97-AF65-F5344CB8AC3E}">
        <p14:creationId xmlns:p14="http://schemas.microsoft.com/office/powerpoint/2010/main" val="434540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065" indent="0">
              <a:lnSpc>
                <a:spcPct val="100000"/>
              </a:lnSpc>
              <a:spcBef>
                <a:spcPts val="1130"/>
              </a:spcBef>
              <a:buClr>
                <a:srgbClr val="9FB8CD"/>
              </a:buClr>
              <a:buSzPct val="91666"/>
              <a:buFont typeface="Wingdings 2"/>
              <a:buNone/>
              <a:tabLst>
                <a:tab pos="318770" algn="l"/>
                <a:tab pos="319405" algn="l"/>
              </a:tabLst>
            </a:pPr>
            <a:r>
              <a:rPr lang="fr-FR" sz="1200" spc="-10" dirty="0">
                <a:solidFill>
                  <a:srgbClr val="464653"/>
                </a:solidFill>
                <a:latin typeface="Perpetua"/>
                <a:cs typeface="Perpetua"/>
              </a:rPr>
              <a:t>Carte mentale qui donne quelques exemples d’adaptation scolaire </a:t>
            </a:r>
          </a:p>
          <a:p>
            <a:pPr marL="12065" indent="0">
              <a:lnSpc>
                <a:spcPct val="100000"/>
              </a:lnSpc>
              <a:spcBef>
                <a:spcPts val="1130"/>
              </a:spcBef>
              <a:buClr>
                <a:srgbClr val="9FB8CD"/>
              </a:buClr>
              <a:buSzPct val="91666"/>
              <a:buFont typeface="Wingdings 2"/>
              <a:buNone/>
              <a:tabLst>
                <a:tab pos="318770" algn="l"/>
                <a:tab pos="319405" algn="l"/>
              </a:tabLst>
            </a:pPr>
            <a:r>
              <a:rPr lang="fr-FR" sz="1200" spc="-10" dirty="0">
                <a:solidFill>
                  <a:srgbClr val="464653"/>
                </a:solidFill>
                <a:latin typeface="Perpetua"/>
                <a:cs typeface="Perpetua"/>
              </a:rPr>
              <a:t>D’autres possibilités : </a:t>
            </a:r>
          </a:p>
          <a:p>
            <a:pPr marL="318770" indent="-306705">
              <a:lnSpc>
                <a:spcPct val="100000"/>
              </a:lnSpc>
              <a:spcBef>
                <a:spcPts val="1130"/>
              </a:spcBef>
              <a:buClr>
                <a:srgbClr val="9FB8CD"/>
              </a:buClr>
              <a:buSzPct val="91666"/>
              <a:buFont typeface="Wingdings 2"/>
              <a:buChar char=""/>
              <a:tabLst>
                <a:tab pos="318770" algn="l"/>
                <a:tab pos="319405" algn="l"/>
              </a:tabLst>
            </a:pPr>
            <a:r>
              <a:rPr lang="fr-FR" sz="1200" spc="-10" dirty="0">
                <a:solidFill>
                  <a:srgbClr val="464653"/>
                </a:solidFill>
                <a:latin typeface="Perpetua"/>
                <a:cs typeface="Perpetua"/>
              </a:rPr>
              <a:t>Être </a:t>
            </a:r>
            <a:r>
              <a:rPr lang="fr-FR" sz="1200" dirty="0">
                <a:solidFill>
                  <a:srgbClr val="464653"/>
                </a:solidFill>
                <a:latin typeface="Perpetua"/>
                <a:cs typeface="Perpetua"/>
              </a:rPr>
              <a:t>vigilant </a:t>
            </a:r>
            <a:r>
              <a:rPr lang="fr-FR" sz="1200" spc="-5" dirty="0">
                <a:solidFill>
                  <a:srgbClr val="464653"/>
                </a:solidFill>
                <a:latin typeface="Perpetua"/>
                <a:cs typeface="Perpetua"/>
              </a:rPr>
              <a:t>quant </a:t>
            </a:r>
            <a:r>
              <a:rPr lang="fr-FR" sz="1200" dirty="0">
                <a:solidFill>
                  <a:srgbClr val="464653"/>
                </a:solidFill>
                <a:latin typeface="Perpetua"/>
                <a:cs typeface="Perpetua"/>
              </a:rPr>
              <a:t>à </a:t>
            </a:r>
            <a:r>
              <a:rPr lang="fr-FR" sz="1200" spc="-5" dirty="0">
                <a:solidFill>
                  <a:srgbClr val="464653"/>
                </a:solidFill>
                <a:latin typeface="Perpetua"/>
                <a:cs typeface="Perpetua"/>
              </a:rPr>
              <a:t>la fatigabilité de</a:t>
            </a:r>
            <a:r>
              <a:rPr lang="fr-FR" sz="1200" spc="-25" dirty="0">
                <a:solidFill>
                  <a:srgbClr val="464653"/>
                </a:solidFill>
                <a:latin typeface="Perpetua"/>
                <a:cs typeface="Perpetua"/>
              </a:rPr>
              <a:t> </a:t>
            </a:r>
            <a:r>
              <a:rPr lang="fr-FR" sz="1200" spc="-5" dirty="0">
                <a:solidFill>
                  <a:srgbClr val="464653"/>
                </a:solidFill>
                <a:latin typeface="Perpetua"/>
                <a:cs typeface="Perpetua"/>
              </a:rPr>
              <a:t>l’enfant</a:t>
            </a:r>
            <a:endParaRPr lang="fr-FR" sz="1200" dirty="0">
              <a:latin typeface="Perpetua"/>
              <a:cs typeface="Perpetua"/>
            </a:endParaRPr>
          </a:p>
          <a:p>
            <a:pPr marL="318770" indent="-306705">
              <a:lnSpc>
                <a:spcPct val="100000"/>
              </a:lnSpc>
              <a:spcBef>
                <a:spcPts val="103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Donner une consigne </a:t>
            </a:r>
            <a:r>
              <a:rPr lang="fr-FR" sz="1200" dirty="0">
                <a:solidFill>
                  <a:srgbClr val="464653"/>
                </a:solidFill>
                <a:latin typeface="Perpetua"/>
                <a:cs typeface="Perpetua"/>
              </a:rPr>
              <a:t>à </a:t>
            </a:r>
            <a:r>
              <a:rPr lang="fr-FR" sz="1200" spc="-5" dirty="0">
                <a:solidFill>
                  <a:srgbClr val="464653"/>
                </a:solidFill>
                <a:latin typeface="Perpetua"/>
                <a:cs typeface="Perpetua"/>
              </a:rPr>
              <a:t>la fois </a:t>
            </a:r>
            <a:r>
              <a:rPr lang="fr-FR" sz="1200" dirty="0">
                <a:solidFill>
                  <a:srgbClr val="464653"/>
                </a:solidFill>
                <a:latin typeface="Perpetua"/>
                <a:cs typeface="Perpetua"/>
              </a:rPr>
              <a:t>/ </a:t>
            </a:r>
            <a:r>
              <a:rPr lang="fr-FR" sz="1200" spc="-5" dirty="0">
                <a:solidFill>
                  <a:srgbClr val="464653"/>
                </a:solidFill>
                <a:latin typeface="Perpetua"/>
                <a:cs typeface="Perpetua"/>
              </a:rPr>
              <a:t>séquencer les</a:t>
            </a:r>
            <a:r>
              <a:rPr lang="fr-FR" sz="1200" spc="-45" dirty="0">
                <a:solidFill>
                  <a:srgbClr val="464653"/>
                </a:solidFill>
                <a:latin typeface="Perpetua"/>
                <a:cs typeface="Perpetua"/>
              </a:rPr>
              <a:t> </a:t>
            </a:r>
            <a:r>
              <a:rPr lang="fr-FR" sz="1200" spc="-5" dirty="0">
                <a:solidFill>
                  <a:srgbClr val="464653"/>
                </a:solidFill>
                <a:latin typeface="Perpetua"/>
                <a:cs typeface="Perpetua"/>
              </a:rPr>
              <a:t>actions</a:t>
            </a:r>
            <a:endParaRPr lang="fr-FR" sz="1200" dirty="0">
              <a:latin typeface="Perpetua"/>
              <a:cs typeface="Perpetua"/>
            </a:endParaRPr>
          </a:p>
          <a:p>
            <a:pPr marL="318770" indent="-306705">
              <a:lnSpc>
                <a:spcPct val="100000"/>
              </a:lnSpc>
              <a:spcBef>
                <a:spcPts val="1030"/>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Placer l’enfant proche de</a:t>
            </a:r>
            <a:r>
              <a:rPr lang="fr-FR" sz="1200" dirty="0">
                <a:solidFill>
                  <a:srgbClr val="464653"/>
                </a:solidFill>
                <a:latin typeface="Perpetua"/>
                <a:cs typeface="Perpetua"/>
              </a:rPr>
              <a:t> </a:t>
            </a:r>
            <a:r>
              <a:rPr lang="fr-FR" sz="1200" spc="-5" dirty="0">
                <a:solidFill>
                  <a:srgbClr val="464653"/>
                </a:solidFill>
                <a:latin typeface="Perpetua"/>
                <a:cs typeface="Perpetua"/>
              </a:rPr>
              <a:t>l’enseignant(e)</a:t>
            </a:r>
            <a:endParaRPr lang="fr-FR" sz="1200" dirty="0">
              <a:latin typeface="Perpetua"/>
              <a:cs typeface="Perpetua"/>
            </a:endParaRPr>
          </a:p>
          <a:p>
            <a:pPr marL="318770" indent="-306705">
              <a:lnSpc>
                <a:spcPct val="100000"/>
              </a:lnSpc>
              <a:spcBef>
                <a:spcPts val="1030"/>
              </a:spcBef>
              <a:buClr>
                <a:srgbClr val="9FB8CD"/>
              </a:buClr>
              <a:buSzPct val="91666"/>
              <a:buFont typeface="Wingdings 2"/>
              <a:buChar char=""/>
              <a:tabLst>
                <a:tab pos="318770" algn="l"/>
                <a:tab pos="319405" algn="l"/>
              </a:tabLst>
            </a:pPr>
            <a:r>
              <a:rPr lang="fr-FR" sz="1200" dirty="0">
                <a:solidFill>
                  <a:srgbClr val="464653"/>
                </a:solidFill>
                <a:latin typeface="Perpetua"/>
                <a:cs typeface="Perpetua"/>
              </a:rPr>
              <a:t>Limiter </a:t>
            </a:r>
            <a:r>
              <a:rPr lang="fr-FR" sz="1200" spc="-5" dirty="0">
                <a:solidFill>
                  <a:srgbClr val="464653"/>
                </a:solidFill>
                <a:latin typeface="Perpetua"/>
                <a:cs typeface="Perpetua"/>
              </a:rPr>
              <a:t>les sources de distraction entre l’enfant </a:t>
            </a:r>
            <a:r>
              <a:rPr lang="fr-FR" sz="1200" dirty="0">
                <a:solidFill>
                  <a:srgbClr val="464653"/>
                </a:solidFill>
                <a:latin typeface="Perpetua"/>
                <a:cs typeface="Perpetua"/>
              </a:rPr>
              <a:t>et </a:t>
            </a:r>
            <a:r>
              <a:rPr lang="fr-FR" sz="1200" spc="-5" dirty="0">
                <a:solidFill>
                  <a:srgbClr val="464653"/>
                </a:solidFill>
                <a:latin typeface="Perpetua"/>
                <a:cs typeface="Perpetua"/>
              </a:rPr>
              <a:t>le </a:t>
            </a:r>
            <a:r>
              <a:rPr lang="fr-FR" sz="1200" spc="-10" dirty="0">
                <a:solidFill>
                  <a:srgbClr val="464653"/>
                </a:solidFill>
                <a:latin typeface="Perpetua"/>
                <a:cs typeface="Perpetua"/>
              </a:rPr>
              <a:t>tableau </a:t>
            </a:r>
            <a:r>
              <a:rPr lang="fr-FR" sz="1200" dirty="0">
                <a:solidFill>
                  <a:srgbClr val="464653"/>
                </a:solidFill>
                <a:latin typeface="Perpetua"/>
                <a:cs typeface="Perpetua"/>
              </a:rPr>
              <a:t>(le </a:t>
            </a:r>
            <a:r>
              <a:rPr lang="fr-FR" sz="1200" spc="-5" dirty="0">
                <a:solidFill>
                  <a:srgbClr val="464653"/>
                </a:solidFill>
                <a:latin typeface="Perpetua"/>
                <a:cs typeface="Perpetua"/>
              </a:rPr>
              <a:t>placer proche du</a:t>
            </a:r>
            <a:r>
              <a:rPr lang="fr-FR" sz="1200" spc="20" dirty="0">
                <a:solidFill>
                  <a:srgbClr val="464653"/>
                </a:solidFill>
                <a:latin typeface="Perpetua"/>
                <a:cs typeface="Perpetua"/>
              </a:rPr>
              <a:t> </a:t>
            </a:r>
            <a:r>
              <a:rPr lang="fr-FR" sz="1200" spc="-10" dirty="0">
                <a:solidFill>
                  <a:srgbClr val="464653"/>
                </a:solidFill>
                <a:latin typeface="Perpetua"/>
                <a:cs typeface="Perpetua"/>
              </a:rPr>
              <a:t>tableau)</a:t>
            </a:r>
            <a:endParaRPr lang="fr-FR" sz="1200" dirty="0">
              <a:latin typeface="Perpetua"/>
              <a:cs typeface="Perpetua"/>
            </a:endParaRPr>
          </a:p>
          <a:p>
            <a:pPr marL="318770" indent="-306705">
              <a:lnSpc>
                <a:spcPct val="100000"/>
              </a:lnSpc>
              <a:spcBef>
                <a:spcPts val="1035"/>
              </a:spcBef>
              <a:buClr>
                <a:srgbClr val="9FB8CD"/>
              </a:buClr>
              <a:buSzPct val="91666"/>
              <a:buFont typeface="Wingdings 2"/>
              <a:buChar char=""/>
              <a:tabLst>
                <a:tab pos="318770" algn="l"/>
                <a:tab pos="319405" algn="l"/>
              </a:tabLst>
            </a:pPr>
            <a:r>
              <a:rPr lang="fr-FR" sz="1200" spc="-10" dirty="0">
                <a:solidFill>
                  <a:srgbClr val="464653"/>
                </a:solidFill>
                <a:latin typeface="Perpetua"/>
                <a:cs typeface="Perpetua"/>
              </a:rPr>
              <a:t>Épurer </a:t>
            </a:r>
            <a:r>
              <a:rPr lang="fr-FR" sz="1200" spc="-5" dirty="0">
                <a:solidFill>
                  <a:srgbClr val="464653"/>
                </a:solidFill>
                <a:latin typeface="Perpetua"/>
                <a:cs typeface="Perpetua"/>
              </a:rPr>
              <a:t>son </a:t>
            </a:r>
            <a:r>
              <a:rPr lang="fr-FR" sz="1200" dirty="0">
                <a:solidFill>
                  <a:srgbClr val="464653"/>
                </a:solidFill>
                <a:latin typeface="Perpetua"/>
                <a:cs typeface="Perpetua"/>
              </a:rPr>
              <a:t>espace </a:t>
            </a:r>
            <a:r>
              <a:rPr lang="fr-FR" sz="1200" spc="-5" dirty="0">
                <a:solidFill>
                  <a:srgbClr val="464653"/>
                </a:solidFill>
                <a:latin typeface="Perpetua"/>
                <a:cs typeface="Perpetua"/>
              </a:rPr>
              <a:t>de </a:t>
            </a:r>
            <a:r>
              <a:rPr lang="fr-FR" sz="1200" spc="-15" dirty="0">
                <a:solidFill>
                  <a:srgbClr val="464653"/>
                </a:solidFill>
                <a:latin typeface="Perpetua"/>
                <a:cs typeface="Perpetua"/>
              </a:rPr>
              <a:t>travail </a:t>
            </a:r>
            <a:r>
              <a:rPr lang="fr-FR" sz="1200" spc="-5" dirty="0">
                <a:solidFill>
                  <a:srgbClr val="464653"/>
                </a:solidFill>
                <a:latin typeface="Perpetua"/>
                <a:cs typeface="Perpetua"/>
              </a:rPr>
              <a:t>(ne </a:t>
            </a:r>
            <a:r>
              <a:rPr lang="fr-FR" sz="1200" spc="5" dirty="0">
                <a:solidFill>
                  <a:srgbClr val="464653"/>
                </a:solidFill>
                <a:latin typeface="Perpetua"/>
                <a:cs typeface="Perpetua"/>
              </a:rPr>
              <a:t>sortir </a:t>
            </a:r>
            <a:r>
              <a:rPr lang="fr-FR" sz="1200" spc="-5" dirty="0">
                <a:solidFill>
                  <a:srgbClr val="464653"/>
                </a:solidFill>
                <a:latin typeface="Perpetua"/>
                <a:cs typeface="Perpetua"/>
              </a:rPr>
              <a:t>que les outils nécessaires </a:t>
            </a:r>
            <a:r>
              <a:rPr lang="fr-FR" sz="1200" dirty="0">
                <a:solidFill>
                  <a:srgbClr val="464653"/>
                </a:solidFill>
                <a:latin typeface="Perpetua"/>
                <a:cs typeface="Perpetua"/>
              </a:rPr>
              <a:t>à</a:t>
            </a:r>
            <a:r>
              <a:rPr lang="fr-FR" sz="1200" spc="-25" dirty="0">
                <a:solidFill>
                  <a:srgbClr val="464653"/>
                </a:solidFill>
                <a:latin typeface="Perpetua"/>
                <a:cs typeface="Perpetua"/>
              </a:rPr>
              <a:t> </a:t>
            </a:r>
            <a:r>
              <a:rPr lang="fr-FR" sz="1200" spc="-5" dirty="0">
                <a:solidFill>
                  <a:srgbClr val="464653"/>
                </a:solidFill>
                <a:latin typeface="Perpetua"/>
                <a:cs typeface="Perpetua"/>
              </a:rPr>
              <a:t>l’exercice)</a:t>
            </a:r>
            <a:endParaRPr lang="fr-FR" sz="1200" dirty="0">
              <a:latin typeface="Perpetua"/>
              <a:cs typeface="Perpetua"/>
            </a:endParaRPr>
          </a:p>
          <a:p>
            <a:pPr marL="318770" indent="-306705">
              <a:lnSpc>
                <a:spcPct val="100000"/>
              </a:lnSpc>
              <a:spcBef>
                <a:spcPts val="1030"/>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Proposer des </a:t>
            </a:r>
            <a:r>
              <a:rPr lang="fr-FR" sz="1200" spc="-10" dirty="0">
                <a:solidFill>
                  <a:srgbClr val="464653"/>
                </a:solidFill>
                <a:latin typeface="Perpetua"/>
                <a:cs typeface="Perpetua"/>
              </a:rPr>
              <a:t>repères </a:t>
            </a:r>
            <a:r>
              <a:rPr lang="fr-FR" sz="1200" spc="-5" dirty="0">
                <a:solidFill>
                  <a:srgbClr val="464653"/>
                </a:solidFill>
                <a:latin typeface="Perpetua"/>
                <a:cs typeface="Perpetua"/>
              </a:rPr>
              <a:t>de couleur pour l’aider dans son</a:t>
            </a:r>
            <a:r>
              <a:rPr lang="fr-FR" sz="1200" spc="20" dirty="0">
                <a:solidFill>
                  <a:srgbClr val="464653"/>
                </a:solidFill>
                <a:latin typeface="Perpetua"/>
                <a:cs typeface="Perpetua"/>
              </a:rPr>
              <a:t> </a:t>
            </a:r>
            <a:r>
              <a:rPr lang="fr-FR" sz="1200" spc="-5" dirty="0">
                <a:solidFill>
                  <a:srgbClr val="464653"/>
                </a:solidFill>
                <a:latin typeface="Perpetua"/>
                <a:cs typeface="Perpetua"/>
              </a:rPr>
              <a:t>organisation</a:t>
            </a:r>
            <a:endParaRPr lang="fr-FR" sz="1200" dirty="0">
              <a:latin typeface="Perpetua"/>
              <a:cs typeface="Perpetua"/>
            </a:endParaRPr>
          </a:p>
          <a:p>
            <a:pPr marL="318770" indent="-306705">
              <a:lnSpc>
                <a:spcPct val="100000"/>
              </a:lnSpc>
              <a:spcBef>
                <a:spcPts val="1035"/>
              </a:spcBef>
              <a:buClr>
                <a:srgbClr val="9FB8CD"/>
              </a:buClr>
              <a:buSzPct val="91666"/>
              <a:buFont typeface="Wingdings 2"/>
              <a:buChar char=""/>
              <a:tabLst>
                <a:tab pos="318770" algn="l"/>
                <a:tab pos="319405" algn="l"/>
              </a:tabLst>
            </a:pPr>
            <a:r>
              <a:rPr lang="fr-FR" sz="1200" spc="-15" dirty="0">
                <a:solidFill>
                  <a:srgbClr val="464653"/>
                </a:solidFill>
                <a:latin typeface="Perpetua"/>
                <a:cs typeface="Perpetua"/>
              </a:rPr>
              <a:t>Favoriser </a:t>
            </a:r>
            <a:r>
              <a:rPr lang="fr-FR" sz="1200" spc="-5" dirty="0">
                <a:solidFill>
                  <a:srgbClr val="464653"/>
                </a:solidFill>
                <a:latin typeface="Perpetua"/>
                <a:cs typeface="Perpetua"/>
              </a:rPr>
              <a:t>une bonne position </a:t>
            </a:r>
            <a:r>
              <a:rPr lang="fr-FR" sz="1200" dirty="0">
                <a:solidFill>
                  <a:srgbClr val="464653"/>
                </a:solidFill>
                <a:latin typeface="Perpetua"/>
                <a:cs typeface="Perpetua"/>
              </a:rPr>
              <a:t>à </a:t>
            </a:r>
            <a:r>
              <a:rPr lang="fr-FR" sz="1200" spc="-10" dirty="0">
                <a:solidFill>
                  <a:srgbClr val="464653"/>
                </a:solidFill>
                <a:latin typeface="Perpetua"/>
                <a:cs typeface="Perpetua"/>
              </a:rPr>
              <a:t>table </a:t>
            </a:r>
            <a:r>
              <a:rPr lang="fr-FR" sz="1200" spc="-5" dirty="0">
                <a:solidFill>
                  <a:srgbClr val="464653"/>
                </a:solidFill>
                <a:latin typeface="Perpetua"/>
                <a:cs typeface="Perpetua"/>
              </a:rPr>
              <a:t>(pieds </a:t>
            </a:r>
            <a:r>
              <a:rPr lang="fr-FR" sz="1200" dirty="0">
                <a:solidFill>
                  <a:srgbClr val="464653"/>
                </a:solidFill>
                <a:latin typeface="Perpetua"/>
                <a:cs typeface="Perpetua"/>
              </a:rPr>
              <a:t>touchent </a:t>
            </a:r>
            <a:r>
              <a:rPr lang="fr-FR" sz="1200" spc="-5" dirty="0">
                <a:solidFill>
                  <a:srgbClr val="464653"/>
                </a:solidFill>
                <a:latin typeface="Perpetua"/>
                <a:cs typeface="Perpetua"/>
              </a:rPr>
              <a:t>le sol, </a:t>
            </a:r>
            <a:r>
              <a:rPr lang="fr-FR" sz="1200" dirty="0">
                <a:solidFill>
                  <a:srgbClr val="464653"/>
                </a:solidFill>
                <a:latin typeface="Perpetua"/>
                <a:cs typeface="Perpetua"/>
              </a:rPr>
              <a:t>accoudoirs</a:t>
            </a:r>
            <a:r>
              <a:rPr lang="fr-FR" sz="1200" spc="-55" dirty="0">
                <a:solidFill>
                  <a:srgbClr val="464653"/>
                </a:solidFill>
                <a:latin typeface="Perpetua"/>
                <a:cs typeface="Perpetua"/>
              </a:rPr>
              <a:t> </a:t>
            </a:r>
            <a:r>
              <a:rPr lang="fr-FR" sz="1200" spc="-5" dirty="0">
                <a:solidFill>
                  <a:srgbClr val="464653"/>
                </a:solidFill>
                <a:latin typeface="Perpetua"/>
                <a:cs typeface="Perpetua"/>
              </a:rPr>
              <a:t>contenants)</a:t>
            </a:r>
            <a:endParaRPr lang="fr-FR" sz="1200" dirty="0">
              <a:latin typeface="Perpetua"/>
              <a:cs typeface="Perpetua"/>
            </a:endParaRPr>
          </a:p>
          <a:p>
            <a:pPr marL="318770" indent="-306705">
              <a:lnSpc>
                <a:spcPct val="100000"/>
              </a:lnSpc>
              <a:spcBef>
                <a:spcPts val="1030"/>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Proposer des</a:t>
            </a:r>
            <a:r>
              <a:rPr lang="fr-FR" sz="1200" spc="-10" dirty="0">
                <a:solidFill>
                  <a:srgbClr val="464653"/>
                </a:solidFill>
                <a:latin typeface="Perpetua"/>
                <a:cs typeface="Perpetua"/>
              </a:rPr>
              <a:t> </a:t>
            </a:r>
            <a:r>
              <a:rPr lang="fr-FR" sz="1200" spc="-5" dirty="0" err="1">
                <a:solidFill>
                  <a:srgbClr val="464653"/>
                </a:solidFill>
                <a:latin typeface="Perpetua"/>
                <a:cs typeface="Perpetua"/>
              </a:rPr>
              <a:t>fidgets</a:t>
            </a:r>
            <a:endParaRPr lang="fr-FR" sz="1200" dirty="0">
              <a:latin typeface="Perpetua"/>
              <a:cs typeface="Perpetua"/>
            </a:endParaRPr>
          </a:p>
          <a:p>
            <a:pPr marL="318770" indent="-306705">
              <a:lnSpc>
                <a:spcPct val="100000"/>
              </a:lnSpc>
              <a:spcBef>
                <a:spcPts val="1030"/>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Assise sur un coussin ou </a:t>
            </a:r>
            <a:r>
              <a:rPr lang="fr-FR" sz="1200" dirty="0">
                <a:solidFill>
                  <a:srgbClr val="464653"/>
                </a:solidFill>
                <a:latin typeface="Perpetua"/>
                <a:cs typeface="Perpetua"/>
              </a:rPr>
              <a:t>gros</a:t>
            </a:r>
            <a:r>
              <a:rPr lang="fr-FR" sz="1200" spc="-20" dirty="0">
                <a:solidFill>
                  <a:srgbClr val="464653"/>
                </a:solidFill>
                <a:latin typeface="Perpetua"/>
                <a:cs typeface="Perpetua"/>
              </a:rPr>
              <a:t> </a:t>
            </a:r>
            <a:r>
              <a:rPr lang="fr-FR" sz="1200" spc="-5" dirty="0">
                <a:solidFill>
                  <a:srgbClr val="464653"/>
                </a:solidFill>
                <a:latin typeface="Perpetua"/>
                <a:cs typeface="Perpetua"/>
              </a:rPr>
              <a:t>ballon</a:t>
            </a:r>
            <a:endParaRPr lang="fr-FR" sz="1200" dirty="0">
              <a:latin typeface="Times New Roman"/>
              <a:cs typeface="Times New Roman"/>
            </a:endParaRPr>
          </a:p>
          <a:p>
            <a:pPr marL="318770" indent="-306705">
              <a:lnSpc>
                <a:spcPct val="100000"/>
              </a:lnSpc>
              <a:spcBef>
                <a:spcPts val="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Accompagnement de </a:t>
            </a:r>
            <a:r>
              <a:rPr lang="fr-FR" sz="1200" spc="-40" dirty="0">
                <a:solidFill>
                  <a:srgbClr val="464653"/>
                </a:solidFill>
                <a:latin typeface="Perpetua"/>
                <a:cs typeface="Perpetua"/>
              </a:rPr>
              <a:t>l’AESH </a:t>
            </a:r>
            <a:r>
              <a:rPr lang="fr-FR" sz="1200" dirty="0">
                <a:solidFill>
                  <a:srgbClr val="464653"/>
                </a:solidFill>
                <a:latin typeface="Perpetua"/>
                <a:cs typeface="Perpetua"/>
              </a:rPr>
              <a:t>en</a:t>
            </a:r>
            <a:r>
              <a:rPr lang="fr-FR" sz="1200" spc="35" dirty="0">
                <a:solidFill>
                  <a:srgbClr val="464653"/>
                </a:solidFill>
                <a:latin typeface="Perpetua"/>
                <a:cs typeface="Perpetua"/>
              </a:rPr>
              <a:t> </a:t>
            </a:r>
            <a:r>
              <a:rPr lang="fr-FR" sz="1200" spc="-5" dirty="0">
                <a:solidFill>
                  <a:srgbClr val="464653"/>
                </a:solidFill>
                <a:latin typeface="Perpetua"/>
                <a:cs typeface="Perpetua"/>
              </a:rPr>
              <a:t>classe</a:t>
            </a:r>
            <a:endParaRPr lang="fr-FR" sz="1200" dirty="0">
              <a:latin typeface="Perpetua"/>
              <a:cs typeface="Perpetua"/>
            </a:endParaRP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41</a:t>
            </a:fld>
            <a:endParaRPr lang="fr-FR"/>
          </a:p>
        </p:txBody>
      </p:sp>
    </p:spTree>
    <p:extLst>
      <p:ext uri="{BB962C8B-B14F-4D97-AF65-F5344CB8AC3E}">
        <p14:creationId xmlns:p14="http://schemas.microsoft.com/office/powerpoint/2010/main" val="3776101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Les préconisations scolaires (MDPH, PAP, PPRS, PPRE …)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Déterminer avec l’élève une place face au tableau plutôt devant, loin des fenêtres qui distraient, seul ou avec un élève calme, placer l'élève en priorité près du bureau de l'enseignant, Prioriser un bureau seul, Réduire au minimum le matériel sur son bureau, Éviter de l'asseoir près des fenêtres ou du couloir.</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Éviter les éléments distrayants dans la classe (sonores, visuels),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Attirer l’attention de l’élève lorsqu’il décroche sans le brimer,</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Utiliser des activités motivantes et rendre l’élève actif,</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Mettre en avant les informations à retenir avec de la couleur, surlignage, cadres, logos …</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Donner des résumés courts de la leçon avec les principaux éléments à retenir,</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Alterner souvent les phases de travail, d’écoute, de recherche … et privilégier de courtes durées tout en permettant de terminer un travail</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Concentrer les nouveaux apprentissages en début de journée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Alléger la taille et la durée des exercices et évaluations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Faire des consignes courtes et simples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Éviter les recto verso qu’ils oublieront de retourner</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Aller voir l’élève régulièrement lors d’un exercice ou d’une évaluation pour s’assurer qu’il est concentré. Si besoin, lui faire oraliser son raisonnement pour qu’il ne perde pas le fil.</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Éviter de diviser son attention en lui demandant une seule tâche à la fois : soit il écoute soit il écrit, mais pas de double tâche.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Lui laisser le temps de répondre ou de réagir, sans formuler d'autres requêtes, mais éventuellement en redonnant la consigne.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Donner des consignes claires et brèves avec un vocabulaire simple. Possibilité d'utiliser des supports visuels simples et dépouillés (pictogramme, illustration des consignes, tableaux...). Ne pas hésiter à utiliser des repères avec les couleurs, les surlignages. Ces outils d'aide-mémoire simplifiés peuvent être réalisés avec lui.</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Diviser les tâches en plusieurs étapes pour encourager le sentiment de maîtrise et réduire les risques d'échec et de frustration.</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Le temps des apprentissages peut être fractionné en privilégiant des séances de travail de 10-15 minutes environ séparées par 5 minutes de pause. Penser aux activités ludiques qui peuvent enrôler l'élève dans la tâche.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Vérifier que l'élève est attentif lors de la consigne : celle-ci sera beaucoup plus entendue si elle est personnalisée (en s'approchant de lui, en le regardant, en le nommant). Il est fortement conseillé de lui demander de reformuler la tâche à réaliser. Ne pas oublier qu'une consigne donnée collectivement a peu de chance d'être perçue par l'élève TDAH.</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Cibler la compétence prioritaire du travail demandé en le soulageant de certaines tâches (par exemple un texte à trou pour un objectif grammatical). Ne pas pénaliser l’écriture et l’orthographe si ce n’est pas la compétence ciblée.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Proposer des fiches photocopiées afin que l’élève mobilise toutes ses ressources attentionnelles sur l’écoute de la leçon plutôt que sur la copie à réaliser.</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L'encourager à demander de l'aide s'il ne comprend pas.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L'accompagner pour planifier sa démarche puis lui apprendre petit à petit à travailler seul de manière autonome (apprentissage sur du long terme)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Automatiser au maximum ses stratégies de réalisation pour gagner du temps et de l'énergie et respecter rigoureusement les trois étapes de planification, exécution et vérification.</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Possibilité d'indiquer visuellement le temps restant pour terminer un travail avec un </a:t>
            </a:r>
            <a:r>
              <a:rPr lang="fr-FR" sz="1800" dirty="0" err="1">
                <a:solidFill>
                  <a:srgbClr val="000000"/>
                </a:solidFill>
                <a:effectLst/>
                <a:latin typeface="Times New Roman" panose="02020603050405020304" pitchFamily="18" charset="0"/>
                <a:ea typeface="Times New Roman" panose="02020603050405020304" pitchFamily="18" charset="0"/>
              </a:rPr>
              <a:t>timer</a:t>
            </a:r>
            <a:r>
              <a:rPr lang="fr-FR" sz="1800" dirty="0">
                <a:solidFill>
                  <a:srgbClr val="000000"/>
                </a:solidFill>
                <a:effectLst/>
                <a:latin typeface="Times New Roman" panose="02020603050405020304" pitchFamily="18" charset="0"/>
                <a:ea typeface="Times New Roman" panose="02020603050405020304" pitchFamily="18" charset="0"/>
              </a:rPr>
              <a:t> ou quand il est plus grand en lui apprenant à utiliser une montre (apprentissage progressif de la gestion du temps).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Prodiguer des encouragements et des félicitations dès que possible (par rapport au travail demandé tant en termes de réussite des objectifs pédagogiques qu'en termes de comportement). Il faut privilégier la qualité à la quantité.</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Possibilité de mettre en place un contrat écrit avec lui (attitude, tolérance …). Les réussites/échecs peuvent être notées et ce support peut servir de lien entre l’école et la famille trouble des apprentissages (au quotidien, à la semaine …) dans le but de valoriser les progrès et d’alerter si la situation s’aggrave.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Valoriser l'élève par rapport à ses propres capacités.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L’encourager à participer en classe</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Tolérer l'agitation : possibilité de mettre en place des codes de conduite qui lui soient propres. Ceux-ci seront expliqués au groupe classe. Ils peuvent être établis avec l'élève et éventuellement en collectif (nombre de déplacements autorisés dans la classe ou pour aller aux toilettes...).</a:t>
            </a:r>
            <a:endParaRPr lang="fr-FR" sz="18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Donner à cet élève des rôles dans le groupe classe qui lui permettront d'avoir une bonne estime de lui-même : il n'est pas uniquement celui qui « n'écoute » pas ou celui qui fait des bêtises (le valoriser). Prévoir au maximum des temps où il peut se déplacer : distribuer les </a:t>
            </a:r>
            <a:r>
              <a:rPr lang="fr-FR" sz="1800" dirty="0">
                <a:effectLst/>
                <a:latin typeface="Times New Roman" panose="02020603050405020304" pitchFamily="18" charset="0"/>
                <a:ea typeface="Times New Roman" panose="02020603050405020304" pitchFamily="18" charset="0"/>
              </a:rPr>
              <a:t>cahiers, effacer le tableau ...</a:t>
            </a:r>
          </a:p>
          <a:p>
            <a:pPr marL="342900" lvl="0" indent="-342900" algn="just">
              <a:spcAft>
                <a:spcPts val="595"/>
              </a:spcAft>
              <a:buFont typeface="Wingdings" panose="05000000000000000000" pitchFamily="2" charset="2"/>
              <a:buChar char=""/>
            </a:pPr>
            <a:r>
              <a:rPr lang="fr-FR" sz="1800" dirty="0">
                <a:effectLst/>
                <a:latin typeface="Times New Roman" panose="02020603050405020304" pitchFamily="18" charset="0"/>
                <a:ea typeface="Times New Roman" panose="02020603050405020304" pitchFamily="18" charset="0"/>
              </a:rPr>
              <a:t>Permettre à l'élève de se dépenser physiquement : éviter au maximum de le punir de récréation et des temps d'EPS.</a:t>
            </a:r>
          </a:p>
          <a:p>
            <a:pPr marL="342900" lvl="0" indent="-342900" algn="just">
              <a:spcAft>
                <a:spcPts val="595"/>
              </a:spcAft>
              <a:buFont typeface="Wingdings" panose="05000000000000000000" pitchFamily="2" charset="2"/>
              <a:buChar char=""/>
            </a:pPr>
            <a:r>
              <a:rPr lang="fr-FR" sz="1800" dirty="0">
                <a:solidFill>
                  <a:srgbClr val="000000"/>
                </a:solidFill>
                <a:effectLst/>
                <a:latin typeface="Times New Roman" panose="02020603050405020304" pitchFamily="18" charset="0"/>
                <a:ea typeface="Times New Roman" panose="02020603050405020304" pitchFamily="18" charset="0"/>
              </a:rPr>
              <a:t>Utiliser des codes que l'élève va repérer : geste, parole, regard. Il réagira petit à petit positivement face à vos injonctions.</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42</a:t>
            </a:fld>
            <a:endParaRPr lang="fr-FR"/>
          </a:p>
        </p:txBody>
      </p:sp>
    </p:spTree>
    <p:extLst>
      <p:ext uri="{BB962C8B-B14F-4D97-AF65-F5344CB8AC3E}">
        <p14:creationId xmlns:p14="http://schemas.microsoft.com/office/powerpoint/2010/main" val="3417791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Cibler la compétence prioritaire du travail demandé en le soulageant de certaines tâches (par exemple un texte à trou pour un objectif grammatical). Ne pas pénaliser l’écriture et l’orthographe si ce n’est pas la compétence ciblée.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Proposer des fiches photocopiées afin que l’élève mobilise toutes ses ressources attentionnelles sur l’écoute de la leçon plutôt que sur la copie à réaliser.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L'encourager à demander de l'aide s'il ne comprend pas.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L'accompagner pour planifier sa démarche puis lui apprendre petit à petit à travailler seul de manière autonome (apprentissage sur du long terme)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Automatiser au maximum ses stratégies de réalisation pour gagner du temps et de l'énergie et respecter rigoureusement les trois étapes de planification, exécution et vérification.</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Possibilité d'indiquer visuellement le temps restant pour terminer un travail avec un </a:t>
            </a:r>
            <a:r>
              <a:rPr lang="fr-FR" sz="1200" dirty="0" err="1">
                <a:solidFill>
                  <a:srgbClr val="000000"/>
                </a:solidFill>
                <a:effectLst/>
                <a:latin typeface="Times New Roman" panose="02020603050405020304" pitchFamily="18" charset="0"/>
                <a:ea typeface="Times New Roman" panose="02020603050405020304" pitchFamily="18" charset="0"/>
              </a:rPr>
              <a:t>timer</a:t>
            </a:r>
            <a:r>
              <a:rPr lang="fr-FR" sz="1200" dirty="0">
                <a:solidFill>
                  <a:srgbClr val="000000"/>
                </a:solidFill>
                <a:effectLst/>
                <a:latin typeface="Times New Roman" panose="02020603050405020304" pitchFamily="18" charset="0"/>
                <a:ea typeface="Times New Roman" panose="02020603050405020304" pitchFamily="18" charset="0"/>
              </a:rPr>
              <a:t> ou quand il est plus grand en lui apprenant à utiliser une montre (apprentissage progressif de la gestion du temps).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Prodiguer des encouragements et des félicitations dès que possible (par rapport au travail demandé tant en termes de réussite des objectifs pédagogiques qu'en termes de comportement). Il faut privilégier la qualité à la quantité.</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Possibilité de mettre en place un contrat écrit avec lui (attitude, tolérance …). Les réussites/échecs peuvent être notées et ce support peut servir de lien entre l’école et la famille trouble des apprentissages (au quotidien, à la semaine …) dans le but de valoriser les progrès et d’alerter si la situation s’aggrave.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Valoriser l'élève par rapport à ses propres capacités.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L’encourager à participer en classe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Tolérer l'agitation : possibilité de mettre en place des codes de conduite qui lui soient propres. Ceux-ci seront expliqués au groupe classe. Ils peuvent être établis avec l'élève et éventuellement en collectif (nombre de déplacements autorisés dans la classe ou pour aller aux toilettes...).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Donner à cet élève des rôles dans le groupe classe qui lui permettront d'avoir une bonne estime de lui-même : il n'est pas uniquement celui qui « n'écoute » pas ou celui qui fait des bêtises (le valoriser). Prévoir au maximum des temps où il peut se déplacer : distribuer les </a:t>
            </a:r>
            <a:r>
              <a:rPr lang="fr-FR" sz="1200" dirty="0">
                <a:effectLst/>
                <a:latin typeface="Times New Roman" panose="02020603050405020304" pitchFamily="18" charset="0"/>
                <a:ea typeface="Times New Roman" panose="02020603050405020304" pitchFamily="18" charset="0"/>
              </a:rPr>
              <a:t>cahiers, effacer le tableau ...</a:t>
            </a:r>
          </a:p>
          <a:p>
            <a:pPr marL="342900" lvl="0" indent="-342900" algn="just">
              <a:spcAft>
                <a:spcPts val="595"/>
              </a:spcAft>
              <a:buFont typeface="Wingdings" panose="05000000000000000000" pitchFamily="2" charset="2"/>
              <a:buChar char=""/>
            </a:pPr>
            <a:r>
              <a:rPr lang="fr-FR" sz="1200" dirty="0">
                <a:effectLst/>
                <a:latin typeface="Times New Roman" panose="02020603050405020304" pitchFamily="18" charset="0"/>
                <a:ea typeface="Times New Roman" panose="02020603050405020304" pitchFamily="18" charset="0"/>
              </a:rPr>
              <a:t>Permettre à l'élève de se dépenser physiquement : éviter au maximum de le punir de récréation et des temps d'EPS.</a:t>
            </a: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des codes que l'élève va repérer : geste, parole, regard. Il réagira petit à petit positivement face à vos injonctions.</a:t>
            </a:r>
            <a:endParaRPr lang="fr-FR" sz="12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43</a:t>
            </a:fld>
            <a:endParaRPr lang="fr-FR"/>
          </a:p>
        </p:txBody>
      </p:sp>
    </p:spTree>
    <p:extLst>
      <p:ext uri="{BB962C8B-B14F-4D97-AF65-F5344CB8AC3E}">
        <p14:creationId xmlns:p14="http://schemas.microsoft.com/office/powerpoint/2010/main" val="621274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Alterner souvent les phases de travail, d’écoute, de recherche pour les devoirs,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Eviter les doubles tâches.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 temps des apprentissages peut être fractionné en privilégiant des séances de travail de 10-15 minutes environ séparées par 5 minutes de pause. Penser aux activités ludiques qui peuvent enrôler l'élève dans la tâche.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Lui laisser le temps de répondre ou de réagir aux consignes sans formuler d'autres requêtes, mais éventuellement en redonnant la consigne : faire une liste écrite pour l’aider à s’organiser et éviter les oublis,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Vérifier que l'enfant est attentif lors de la consigne et des échanges,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Aide à la planification (agenda) puis lui apprendre petit à petit à créer une organisation,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Aider à la mise en place de stratégie pour les actes de la vie quotidienne, respecter rigoureusement les trois étapes de planification, exécution et vérification.</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un minuteur pour aider l’enfant à se cadrer,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Prodiguer des encouragements et des félicitations dès que possible,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un tableau de règles pour la maison,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une aide à l’organisation pour se laver,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les temps de préparation des repas pour lui apprendre à suivre une organisation,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200" dirty="0">
                <a:effectLst/>
                <a:latin typeface="Times New Roman" panose="02020603050405020304" pitchFamily="18" charset="0"/>
                <a:ea typeface="Times New Roman" panose="02020603050405020304" pitchFamily="18" charset="0"/>
              </a:rPr>
              <a:t>Sanctionner et faire faire un travail sur les règles si l’enfant fait des bêtises, </a:t>
            </a:r>
          </a:p>
          <a:p>
            <a:pPr marL="342900" lvl="0" indent="-342900" algn="just">
              <a:spcAft>
                <a:spcPts val="595"/>
              </a:spcAft>
              <a:buClr>
                <a:schemeClr val="tx2">
                  <a:lumMod val="75000"/>
                </a:schemeClr>
              </a:buClr>
              <a:buFont typeface="Wingdings" panose="05000000000000000000" pitchFamily="2" charset="2"/>
              <a:buChar char=""/>
            </a:pPr>
            <a:r>
              <a:rPr lang="fr-FR" sz="1200" dirty="0">
                <a:effectLst/>
                <a:latin typeface="Times New Roman" panose="02020603050405020304" pitchFamily="18" charset="0"/>
                <a:ea typeface="Times New Roman" panose="02020603050405020304" pitchFamily="18" charset="0"/>
              </a:rPr>
              <a:t>…</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44</a:t>
            </a:fld>
            <a:endParaRPr lang="fr-FR"/>
          </a:p>
        </p:txBody>
      </p:sp>
    </p:spTree>
    <p:extLst>
      <p:ext uri="{BB962C8B-B14F-4D97-AF65-F5344CB8AC3E}">
        <p14:creationId xmlns:p14="http://schemas.microsoft.com/office/powerpoint/2010/main" val="219517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Merci de votre attention</a:t>
            </a:r>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45</a:t>
            </a:fld>
            <a:endParaRPr lang="fr-FR"/>
          </a:p>
        </p:txBody>
      </p:sp>
    </p:spTree>
    <p:extLst>
      <p:ext uri="{BB962C8B-B14F-4D97-AF65-F5344CB8AC3E}">
        <p14:creationId xmlns:p14="http://schemas.microsoft.com/office/powerpoint/2010/main" val="2619389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18770" indent="-306705">
              <a:lnSpc>
                <a:spcPct val="100000"/>
              </a:lnSpc>
              <a:spcBef>
                <a:spcPts val="9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Instabilité</a:t>
            </a:r>
            <a:r>
              <a:rPr lang="fr-FR" sz="1200" spc="-35" dirty="0">
                <a:solidFill>
                  <a:srgbClr val="464653"/>
                </a:solidFill>
                <a:latin typeface="Perpetua"/>
                <a:cs typeface="Perpetua"/>
              </a:rPr>
              <a:t> </a:t>
            </a:r>
            <a:r>
              <a:rPr lang="fr-FR" sz="1200" dirty="0">
                <a:solidFill>
                  <a:srgbClr val="464653"/>
                </a:solidFill>
                <a:latin typeface="Perpetua"/>
                <a:cs typeface="Perpetua"/>
              </a:rPr>
              <a:t>motrice</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Hyperkinésie (tendance </a:t>
            </a:r>
            <a:r>
              <a:rPr lang="fr-FR" sz="1200" dirty="0">
                <a:solidFill>
                  <a:srgbClr val="464653"/>
                </a:solidFill>
                <a:latin typeface="Perpetua"/>
                <a:cs typeface="Perpetua"/>
              </a:rPr>
              <a:t>à </a:t>
            </a:r>
            <a:r>
              <a:rPr lang="fr-FR" sz="1200" spc="-5" dirty="0">
                <a:solidFill>
                  <a:srgbClr val="464653"/>
                </a:solidFill>
                <a:latin typeface="Perpetua"/>
                <a:cs typeface="Perpetua"/>
              </a:rPr>
              <a:t>passer d’une activité </a:t>
            </a:r>
            <a:r>
              <a:rPr lang="fr-FR" sz="1200" dirty="0">
                <a:solidFill>
                  <a:srgbClr val="464653"/>
                </a:solidFill>
                <a:latin typeface="Perpetua"/>
                <a:cs typeface="Perpetua"/>
              </a:rPr>
              <a:t>à </a:t>
            </a:r>
            <a:r>
              <a:rPr lang="fr-FR" sz="1200" spc="-5" dirty="0">
                <a:solidFill>
                  <a:srgbClr val="464653"/>
                </a:solidFill>
                <a:latin typeface="Perpetua"/>
                <a:cs typeface="Perpetua"/>
              </a:rPr>
              <a:t>l’autre sans </a:t>
            </a:r>
            <a:r>
              <a:rPr lang="fr-FR" sz="1200" dirty="0">
                <a:solidFill>
                  <a:srgbClr val="464653"/>
                </a:solidFill>
                <a:latin typeface="Perpetua"/>
                <a:cs typeface="Perpetua"/>
              </a:rPr>
              <a:t>en </a:t>
            </a:r>
            <a:r>
              <a:rPr lang="fr-FR" sz="1200" spc="5" dirty="0">
                <a:solidFill>
                  <a:srgbClr val="464653"/>
                </a:solidFill>
                <a:latin typeface="Perpetua"/>
                <a:cs typeface="Perpetua"/>
              </a:rPr>
              <a:t>terminer</a:t>
            </a:r>
            <a:r>
              <a:rPr lang="fr-FR" sz="1200" spc="-55" dirty="0">
                <a:solidFill>
                  <a:srgbClr val="464653"/>
                </a:solidFill>
                <a:latin typeface="Perpetua"/>
                <a:cs typeface="Perpetua"/>
              </a:rPr>
              <a:t> </a:t>
            </a:r>
            <a:r>
              <a:rPr lang="fr-FR" sz="1200" spc="-5" dirty="0">
                <a:solidFill>
                  <a:srgbClr val="464653"/>
                </a:solidFill>
                <a:latin typeface="Perpetua"/>
                <a:cs typeface="Perpetua"/>
              </a:rPr>
              <a:t>aucune)</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Impulsivité</a:t>
            </a:r>
            <a:r>
              <a:rPr lang="fr-FR" sz="1200" spc="-20" dirty="0">
                <a:solidFill>
                  <a:srgbClr val="464653"/>
                </a:solidFill>
                <a:latin typeface="Perpetua"/>
                <a:cs typeface="Perpetua"/>
              </a:rPr>
              <a:t> </a:t>
            </a:r>
            <a:r>
              <a:rPr lang="fr-FR" sz="1200" spc="-5" dirty="0">
                <a:solidFill>
                  <a:srgbClr val="464653"/>
                </a:solidFill>
                <a:latin typeface="Perpetua"/>
                <a:cs typeface="Perpetua"/>
              </a:rPr>
              <a:t>continuelle</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Enfants </a:t>
            </a:r>
            <a:r>
              <a:rPr lang="fr-FR" sz="1200" dirty="0">
                <a:solidFill>
                  <a:srgbClr val="464653"/>
                </a:solidFill>
                <a:latin typeface="Perpetua"/>
                <a:cs typeface="Perpetua"/>
              </a:rPr>
              <a:t>imprudents, </a:t>
            </a:r>
            <a:r>
              <a:rPr lang="fr-FR" sz="1200" spc="-5" dirty="0">
                <a:solidFill>
                  <a:srgbClr val="464653"/>
                </a:solidFill>
                <a:latin typeface="Perpetua"/>
                <a:cs typeface="Perpetua"/>
              </a:rPr>
              <a:t>mises </a:t>
            </a:r>
            <a:r>
              <a:rPr lang="fr-FR" sz="1200" dirty="0">
                <a:solidFill>
                  <a:srgbClr val="464653"/>
                </a:solidFill>
                <a:latin typeface="Perpetua"/>
                <a:cs typeface="Perpetua"/>
              </a:rPr>
              <a:t>en </a:t>
            </a:r>
            <a:r>
              <a:rPr lang="fr-FR" sz="1200" spc="-5" dirty="0">
                <a:solidFill>
                  <a:srgbClr val="464653"/>
                </a:solidFill>
                <a:latin typeface="Perpetua"/>
                <a:cs typeface="Perpetua"/>
              </a:rPr>
              <a:t>danger</a:t>
            </a:r>
            <a:r>
              <a:rPr lang="fr-FR" sz="1200" spc="-110" dirty="0">
                <a:solidFill>
                  <a:srgbClr val="464653"/>
                </a:solidFill>
                <a:latin typeface="Perpetua"/>
                <a:cs typeface="Perpetua"/>
              </a:rPr>
              <a:t> </a:t>
            </a:r>
            <a:r>
              <a:rPr lang="fr-FR" sz="1200" spc="-5" dirty="0">
                <a:solidFill>
                  <a:srgbClr val="464653"/>
                </a:solidFill>
                <a:latin typeface="Perpetua"/>
                <a:cs typeface="Perpetua"/>
              </a:rPr>
              <a:t>fréquentes</a:t>
            </a:r>
            <a:endParaRPr lang="fr-FR" sz="1200" dirty="0">
              <a:latin typeface="Perpetua"/>
              <a:cs typeface="Perpetua"/>
            </a:endParaRPr>
          </a:p>
          <a:p>
            <a:pPr marL="318770" indent="-306705">
              <a:lnSpc>
                <a:spcPct val="100000"/>
              </a:lnSpc>
              <a:spcBef>
                <a:spcPts val="820"/>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Intolérance </a:t>
            </a:r>
            <a:r>
              <a:rPr lang="fr-FR" sz="1200" dirty="0">
                <a:solidFill>
                  <a:srgbClr val="464653"/>
                </a:solidFill>
                <a:latin typeface="Perpetua"/>
                <a:cs typeface="Perpetua"/>
              </a:rPr>
              <a:t>à </a:t>
            </a:r>
            <a:r>
              <a:rPr lang="fr-FR" sz="1200" spc="-5" dirty="0">
                <a:solidFill>
                  <a:srgbClr val="464653"/>
                </a:solidFill>
                <a:latin typeface="Perpetua"/>
                <a:cs typeface="Perpetua"/>
              </a:rPr>
              <a:t>la </a:t>
            </a:r>
            <a:r>
              <a:rPr lang="fr-FR" sz="1200" dirty="0">
                <a:solidFill>
                  <a:srgbClr val="464653"/>
                </a:solidFill>
                <a:latin typeface="Perpetua"/>
                <a:cs typeface="Perpetua"/>
              </a:rPr>
              <a:t>frustration et </a:t>
            </a:r>
            <a:r>
              <a:rPr lang="fr-FR" sz="1200" spc="-5" dirty="0">
                <a:solidFill>
                  <a:srgbClr val="464653"/>
                </a:solidFill>
                <a:latin typeface="Perpetua"/>
                <a:cs typeface="Perpetua"/>
              </a:rPr>
              <a:t>difficultés </a:t>
            </a:r>
            <a:r>
              <a:rPr lang="fr-FR" sz="1200" dirty="0">
                <a:solidFill>
                  <a:srgbClr val="464653"/>
                </a:solidFill>
                <a:latin typeface="Perpetua"/>
                <a:cs typeface="Perpetua"/>
              </a:rPr>
              <a:t>à </a:t>
            </a:r>
            <a:r>
              <a:rPr lang="fr-FR" sz="1200" spc="-5" dirty="0">
                <a:solidFill>
                  <a:srgbClr val="464653"/>
                </a:solidFill>
                <a:latin typeface="Perpetua"/>
                <a:cs typeface="Perpetua"/>
              </a:rPr>
              <a:t>respecter les règles </a:t>
            </a:r>
            <a:r>
              <a:rPr lang="fr-FR" sz="1200" dirty="0">
                <a:solidFill>
                  <a:srgbClr val="464653"/>
                </a:solidFill>
                <a:latin typeface="Perpetua"/>
                <a:cs typeface="Perpetua"/>
              </a:rPr>
              <a:t>et </a:t>
            </a:r>
            <a:r>
              <a:rPr lang="fr-FR" sz="1200" spc="-5" dirty="0">
                <a:solidFill>
                  <a:srgbClr val="464653"/>
                </a:solidFill>
                <a:latin typeface="Perpetua"/>
                <a:cs typeface="Perpetua"/>
              </a:rPr>
              <a:t>la</a:t>
            </a:r>
            <a:r>
              <a:rPr lang="fr-FR" sz="1200" spc="-70" dirty="0">
                <a:solidFill>
                  <a:srgbClr val="464653"/>
                </a:solidFill>
                <a:latin typeface="Perpetua"/>
                <a:cs typeface="Perpetua"/>
              </a:rPr>
              <a:t> </a:t>
            </a:r>
            <a:r>
              <a:rPr lang="fr-FR" sz="1200" spc="-5" dirty="0">
                <a:solidFill>
                  <a:srgbClr val="464653"/>
                </a:solidFill>
                <a:latin typeface="Perpetua"/>
                <a:cs typeface="Perpetua"/>
              </a:rPr>
              <a:t>discipline</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Enfants </a:t>
            </a:r>
            <a:r>
              <a:rPr lang="fr-FR" sz="1200" dirty="0">
                <a:solidFill>
                  <a:srgbClr val="464653"/>
                </a:solidFill>
                <a:latin typeface="Perpetua"/>
                <a:cs typeface="Perpetua"/>
              </a:rPr>
              <a:t>irréfléchis, </a:t>
            </a:r>
            <a:r>
              <a:rPr lang="fr-FR" sz="1200" spc="-5" dirty="0">
                <a:solidFill>
                  <a:srgbClr val="464653"/>
                </a:solidFill>
                <a:latin typeface="Perpetua"/>
                <a:cs typeface="Perpetua"/>
              </a:rPr>
              <a:t>désinhibés </a:t>
            </a:r>
            <a:r>
              <a:rPr lang="fr-FR" sz="1200" dirty="0">
                <a:solidFill>
                  <a:srgbClr val="464653"/>
                </a:solidFill>
                <a:latin typeface="Perpetua"/>
                <a:cs typeface="Perpetua"/>
              </a:rPr>
              <a:t>et </a:t>
            </a:r>
            <a:r>
              <a:rPr lang="fr-FR" sz="1200" spc="-5" dirty="0">
                <a:solidFill>
                  <a:srgbClr val="464653"/>
                </a:solidFill>
                <a:latin typeface="Perpetua"/>
                <a:cs typeface="Perpetua"/>
              </a:rPr>
              <a:t>qui n’ont pas de</a:t>
            </a:r>
            <a:r>
              <a:rPr lang="fr-FR" sz="1200" spc="-135" dirty="0">
                <a:solidFill>
                  <a:srgbClr val="464653"/>
                </a:solidFill>
                <a:latin typeface="Perpetua"/>
                <a:cs typeface="Perpetua"/>
              </a:rPr>
              <a:t> </a:t>
            </a:r>
            <a:r>
              <a:rPr lang="fr-FR" sz="1200" spc="-5" dirty="0">
                <a:solidFill>
                  <a:srgbClr val="464653"/>
                </a:solidFill>
                <a:latin typeface="Perpetua"/>
                <a:cs typeface="Perpetua"/>
              </a:rPr>
              <a:t>retenue</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Activités désordonnées ou mal</a:t>
            </a:r>
            <a:r>
              <a:rPr lang="fr-FR" sz="1200" spc="-20" dirty="0">
                <a:solidFill>
                  <a:srgbClr val="464653"/>
                </a:solidFill>
                <a:latin typeface="Perpetua"/>
                <a:cs typeface="Perpetua"/>
              </a:rPr>
              <a:t> </a:t>
            </a:r>
            <a:r>
              <a:rPr lang="fr-FR" sz="1200" spc="-5" dirty="0">
                <a:solidFill>
                  <a:srgbClr val="464653"/>
                </a:solidFill>
                <a:latin typeface="Perpetua"/>
                <a:cs typeface="Perpetua"/>
              </a:rPr>
              <a:t>coordonnées</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dirty="0">
                <a:solidFill>
                  <a:srgbClr val="464653"/>
                </a:solidFill>
                <a:latin typeface="Perpetua"/>
                <a:cs typeface="Perpetua"/>
              </a:rPr>
              <a:t>Besoin </a:t>
            </a:r>
            <a:r>
              <a:rPr lang="fr-FR" sz="1200" spc="-5" dirty="0">
                <a:solidFill>
                  <a:srgbClr val="464653"/>
                </a:solidFill>
                <a:latin typeface="Perpetua"/>
                <a:cs typeface="Perpetua"/>
              </a:rPr>
              <a:t>de </a:t>
            </a:r>
            <a:r>
              <a:rPr lang="fr-FR" sz="1200" dirty="0">
                <a:solidFill>
                  <a:srgbClr val="464653"/>
                </a:solidFill>
                <a:latin typeface="Perpetua"/>
                <a:cs typeface="Perpetua"/>
              </a:rPr>
              <a:t>toucher à </a:t>
            </a:r>
            <a:r>
              <a:rPr lang="fr-FR" sz="1200" spc="-5" dirty="0">
                <a:solidFill>
                  <a:srgbClr val="464653"/>
                </a:solidFill>
                <a:latin typeface="Perpetua"/>
                <a:cs typeface="Perpetua"/>
              </a:rPr>
              <a:t>tout, jouent </a:t>
            </a:r>
            <a:r>
              <a:rPr lang="fr-FR" sz="1200" dirty="0">
                <a:solidFill>
                  <a:srgbClr val="464653"/>
                </a:solidFill>
                <a:latin typeface="Perpetua"/>
                <a:cs typeface="Perpetua"/>
              </a:rPr>
              <a:t>toujours </a:t>
            </a:r>
            <a:r>
              <a:rPr lang="fr-FR" sz="1200" spc="-25" dirty="0">
                <a:solidFill>
                  <a:srgbClr val="464653"/>
                </a:solidFill>
                <a:latin typeface="Perpetua"/>
                <a:cs typeface="Perpetua"/>
              </a:rPr>
              <a:t>avec </a:t>
            </a:r>
            <a:r>
              <a:rPr lang="fr-FR" sz="1200" spc="-5" dirty="0">
                <a:solidFill>
                  <a:srgbClr val="464653"/>
                </a:solidFill>
                <a:latin typeface="Perpetua"/>
                <a:cs typeface="Perpetua"/>
              </a:rPr>
              <a:t>quelque </a:t>
            </a:r>
            <a:r>
              <a:rPr lang="fr-FR" sz="1200" dirty="0">
                <a:solidFill>
                  <a:srgbClr val="464653"/>
                </a:solidFill>
                <a:latin typeface="Perpetua"/>
                <a:cs typeface="Perpetua"/>
              </a:rPr>
              <a:t>chose </a:t>
            </a:r>
            <a:r>
              <a:rPr lang="fr-FR" sz="1200" spc="-5" dirty="0">
                <a:solidFill>
                  <a:srgbClr val="464653"/>
                </a:solidFill>
                <a:latin typeface="Perpetua"/>
                <a:cs typeface="Perpetua"/>
              </a:rPr>
              <a:t>dans les</a:t>
            </a:r>
            <a:r>
              <a:rPr lang="fr-FR" sz="1200" spc="-120" dirty="0">
                <a:solidFill>
                  <a:srgbClr val="464653"/>
                </a:solidFill>
                <a:latin typeface="Perpetua"/>
                <a:cs typeface="Perpetua"/>
              </a:rPr>
              <a:t> </a:t>
            </a:r>
            <a:r>
              <a:rPr lang="fr-FR" sz="1200" spc="-5" dirty="0">
                <a:solidFill>
                  <a:srgbClr val="464653"/>
                </a:solidFill>
                <a:latin typeface="Perpetua"/>
                <a:cs typeface="Perpetua"/>
              </a:rPr>
              <a:t>mains</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dirty="0">
                <a:solidFill>
                  <a:srgbClr val="464653"/>
                </a:solidFill>
                <a:latin typeface="Perpetua"/>
                <a:cs typeface="Perpetua"/>
              </a:rPr>
              <a:t>Bruyants</a:t>
            </a:r>
            <a:endParaRPr lang="fr-FR" sz="1200" dirty="0">
              <a:latin typeface="Perpetua"/>
              <a:cs typeface="Perpetua"/>
            </a:endParaRPr>
          </a:p>
          <a:p>
            <a:pPr marL="318770" indent="-306705">
              <a:lnSpc>
                <a:spcPct val="100000"/>
              </a:lnSpc>
              <a:spcBef>
                <a:spcPts val="820"/>
              </a:spcBef>
              <a:buClr>
                <a:srgbClr val="9FB8CD"/>
              </a:buClr>
              <a:buSzPct val="91666"/>
              <a:buFont typeface="Wingdings 2"/>
              <a:buChar char=""/>
              <a:tabLst>
                <a:tab pos="318770" algn="l"/>
                <a:tab pos="319405" algn="l"/>
              </a:tabLst>
            </a:pPr>
            <a:r>
              <a:rPr lang="fr-FR" sz="1200" spc="-10" dirty="0">
                <a:solidFill>
                  <a:srgbClr val="464653"/>
                </a:solidFill>
                <a:latin typeface="Perpetua"/>
                <a:cs typeface="Perpetua"/>
              </a:rPr>
              <a:t>Incapable d’attendre </a:t>
            </a:r>
            <a:r>
              <a:rPr lang="fr-FR" sz="1200" spc="-5" dirty="0">
                <a:solidFill>
                  <a:srgbClr val="464653"/>
                </a:solidFill>
                <a:latin typeface="Perpetua"/>
                <a:cs typeface="Perpetua"/>
              </a:rPr>
              <a:t>leur</a:t>
            </a:r>
            <a:r>
              <a:rPr lang="fr-FR" sz="1200" dirty="0">
                <a:solidFill>
                  <a:srgbClr val="464653"/>
                </a:solidFill>
                <a:latin typeface="Perpetua"/>
                <a:cs typeface="Perpetua"/>
              </a:rPr>
              <a:t> </a:t>
            </a:r>
            <a:r>
              <a:rPr lang="fr-FR" sz="1200" spc="-5" dirty="0">
                <a:solidFill>
                  <a:srgbClr val="464653"/>
                </a:solidFill>
                <a:latin typeface="Perpetua"/>
                <a:cs typeface="Perpetua"/>
              </a:rPr>
              <a:t>tour</a:t>
            </a:r>
            <a:endParaRPr lang="fr-FR" sz="1200" dirty="0">
              <a:latin typeface="Perpetua"/>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lang="fr-FR" sz="1200" spc="-10" dirty="0">
                <a:solidFill>
                  <a:srgbClr val="464653"/>
                </a:solidFill>
                <a:latin typeface="Perpetua"/>
                <a:cs typeface="Perpetua"/>
              </a:rPr>
              <a:t>Oublient </a:t>
            </a:r>
            <a:r>
              <a:rPr lang="fr-FR" sz="1200" dirty="0">
                <a:solidFill>
                  <a:srgbClr val="464653"/>
                </a:solidFill>
                <a:latin typeface="Perpetua"/>
                <a:cs typeface="Perpetua"/>
              </a:rPr>
              <a:t>et </a:t>
            </a:r>
            <a:r>
              <a:rPr lang="fr-FR" sz="1200" spc="-5" dirty="0">
                <a:solidFill>
                  <a:srgbClr val="464653"/>
                </a:solidFill>
                <a:latin typeface="Perpetua"/>
                <a:cs typeface="Perpetua"/>
              </a:rPr>
              <a:t>perdent fréquemment </a:t>
            </a:r>
            <a:r>
              <a:rPr lang="fr-FR" sz="1200" dirty="0">
                <a:solidFill>
                  <a:srgbClr val="464653"/>
                </a:solidFill>
                <a:latin typeface="Perpetua"/>
                <a:cs typeface="Perpetua"/>
              </a:rPr>
              <a:t>leurs</a:t>
            </a:r>
            <a:r>
              <a:rPr lang="fr-FR" sz="1200" spc="-30" dirty="0">
                <a:solidFill>
                  <a:srgbClr val="464653"/>
                </a:solidFill>
                <a:latin typeface="Perpetua"/>
                <a:cs typeface="Perpetua"/>
              </a:rPr>
              <a:t> </a:t>
            </a:r>
            <a:r>
              <a:rPr lang="fr-FR" sz="1200" spc="-5" dirty="0">
                <a:solidFill>
                  <a:srgbClr val="464653"/>
                </a:solidFill>
                <a:latin typeface="Perpetua"/>
                <a:cs typeface="Perpetua"/>
              </a:rPr>
              <a:t>affaires</a:t>
            </a:r>
            <a:endParaRPr lang="fr-FR" sz="1200" dirty="0">
              <a:latin typeface="Perpetua"/>
              <a:cs typeface="Perpetua"/>
            </a:endParaRPr>
          </a:p>
          <a:p>
            <a:pPr marL="318770" marR="5080" indent="-306705">
              <a:lnSpc>
                <a:spcPts val="1939"/>
              </a:lnSpc>
              <a:spcBef>
                <a:spcPts val="1065"/>
              </a:spcBef>
              <a:buClr>
                <a:srgbClr val="9FB8CD"/>
              </a:buClr>
              <a:buSzPct val="91666"/>
              <a:buFont typeface="Wingdings 2"/>
              <a:buChar char=""/>
              <a:tabLst>
                <a:tab pos="318770" algn="l"/>
                <a:tab pos="319405" algn="l"/>
              </a:tabLst>
            </a:pPr>
            <a:r>
              <a:rPr lang="fr-FR" sz="1200" spc="-5" dirty="0">
                <a:solidFill>
                  <a:srgbClr val="464653"/>
                </a:solidFill>
                <a:latin typeface="Perpetua"/>
                <a:cs typeface="Perpetua"/>
              </a:rPr>
              <a:t>Réactions </a:t>
            </a:r>
            <a:r>
              <a:rPr lang="fr-FR" sz="1200" spc="-10" dirty="0">
                <a:solidFill>
                  <a:srgbClr val="464653"/>
                </a:solidFill>
                <a:latin typeface="Perpetua"/>
                <a:cs typeface="Perpetua"/>
              </a:rPr>
              <a:t>vives </a:t>
            </a:r>
            <a:r>
              <a:rPr lang="fr-FR" sz="1200" spc="-5" dirty="0">
                <a:solidFill>
                  <a:srgbClr val="464653"/>
                </a:solidFill>
                <a:latin typeface="Perpetua"/>
                <a:cs typeface="Perpetua"/>
              </a:rPr>
              <a:t>aux évènements qui les entourent </a:t>
            </a:r>
            <a:r>
              <a:rPr lang="fr-FR" sz="1200" spc="-30" dirty="0">
                <a:solidFill>
                  <a:srgbClr val="464653"/>
                </a:solidFill>
                <a:latin typeface="Perpetua"/>
                <a:cs typeface="Perpetua"/>
              </a:rPr>
              <a:t>avec </a:t>
            </a:r>
            <a:r>
              <a:rPr lang="fr-FR" sz="1200" spc="-5" dirty="0">
                <a:solidFill>
                  <a:srgbClr val="464653"/>
                </a:solidFill>
                <a:latin typeface="Perpetua"/>
                <a:cs typeface="Perpetua"/>
              </a:rPr>
              <a:t>bien </a:t>
            </a:r>
            <a:r>
              <a:rPr lang="fr-FR" sz="1200" spc="-10" dirty="0">
                <a:solidFill>
                  <a:srgbClr val="464653"/>
                </a:solidFill>
                <a:latin typeface="Perpetua"/>
                <a:cs typeface="Perpetua"/>
              </a:rPr>
              <a:t>souvent </a:t>
            </a:r>
            <a:r>
              <a:rPr lang="fr-FR" sz="1200" spc="-5" dirty="0">
                <a:solidFill>
                  <a:srgbClr val="464653"/>
                </a:solidFill>
                <a:latin typeface="Perpetua"/>
                <a:cs typeface="Perpetua"/>
              </a:rPr>
              <a:t>des réactions </a:t>
            </a:r>
            <a:r>
              <a:rPr lang="fr-FR" sz="1200" dirty="0">
                <a:solidFill>
                  <a:srgbClr val="464653"/>
                </a:solidFill>
                <a:latin typeface="Perpetua"/>
                <a:cs typeface="Perpetua"/>
              </a:rPr>
              <a:t>inappropriées  et </a:t>
            </a:r>
            <a:r>
              <a:rPr lang="fr-FR" sz="1200" spc="-5" dirty="0">
                <a:solidFill>
                  <a:srgbClr val="464653"/>
                </a:solidFill>
                <a:latin typeface="Perpetua"/>
                <a:cs typeface="Perpetua"/>
              </a:rPr>
              <a:t>démesurées par </a:t>
            </a:r>
            <a:r>
              <a:rPr lang="fr-FR" sz="1200" spc="5" dirty="0">
                <a:solidFill>
                  <a:srgbClr val="464653"/>
                </a:solidFill>
                <a:latin typeface="Perpetua"/>
                <a:cs typeface="Perpetua"/>
              </a:rPr>
              <a:t>rapport </a:t>
            </a:r>
            <a:r>
              <a:rPr lang="fr-FR" sz="1200" dirty="0">
                <a:solidFill>
                  <a:srgbClr val="464653"/>
                </a:solidFill>
                <a:latin typeface="Perpetua"/>
                <a:cs typeface="Perpetua"/>
              </a:rPr>
              <a:t>à </a:t>
            </a:r>
            <a:r>
              <a:rPr lang="fr-FR" sz="1200" spc="-5" dirty="0">
                <a:solidFill>
                  <a:srgbClr val="464653"/>
                </a:solidFill>
                <a:latin typeface="Perpetua"/>
                <a:cs typeface="Perpetua"/>
              </a:rPr>
              <a:t>la</a:t>
            </a:r>
            <a:r>
              <a:rPr lang="fr-FR" sz="1200" spc="-20" dirty="0">
                <a:solidFill>
                  <a:srgbClr val="464653"/>
                </a:solidFill>
                <a:latin typeface="Perpetua"/>
                <a:cs typeface="Perpetua"/>
              </a:rPr>
              <a:t> </a:t>
            </a:r>
            <a:r>
              <a:rPr lang="fr-FR" sz="1200" spc="-5" dirty="0">
                <a:solidFill>
                  <a:srgbClr val="464653"/>
                </a:solidFill>
                <a:latin typeface="Perpetua"/>
                <a:cs typeface="Perpetua"/>
              </a:rPr>
              <a:t>situation</a:t>
            </a:r>
            <a:endParaRPr lang="fr-FR" sz="1200" dirty="0">
              <a:latin typeface="Perpetua"/>
              <a:cs typeface="Perpetua"/>
            </a:endParaRP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5</a:t>
            </a:fld>
            <a:endParaRPr lang="fr-FR"/>
          </a:p>
        </p:txBody>
      </p:sp>
    </p:spTree>
    <p:extLst>
      <p:ext uri="{BB962C8B-B14F-4D97-AF65-F5344CB8AC3E}">
        <p14:creationId xmlns:p14="http://schemas.microsoft.com/office/powerpoint/2010/main" val="305535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6</a:t>
            </a:fld>
            <a:endParaRPr lang="fr-FR"/>
          </a:p>
        </p:txBody>
      </p:sp>
    </p:spTree>
    <p:extLst>
      <p:ext uri="{BB962C8B-B14F-4D97-AF65-F5344CB8AC3E}">
        <p14:creationId xmlns:p14="http://schemas.microsoft.com/office/powerpoint/2010/main" val="21172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065" marR="19050" indent="0" algn="just">
              <a:lnSpc>
                <a:spcPts val="1510"/>
              </a:lnSpc>
              <a:spcBef>
                <a:spcPts val="290"/>
              </a:spcBef>
              <a:buClr>
                <a:srgbClr val="9FB8CD"/>
              </a:buClr>
              <a:buSzPct val="92857"/>
              <a:buFont typeface="Wingdings 2"/>
              <a:buNone/>
              <a:tabLst>
                <a:tab pos="319405" algn="l"/>
              </a:tabLst>
            </a:pPr>
            <a:r>
              <a:rPr lang="fr-FR" spc="-5" dirty="0">
                <a:solidFill>
                  <a:srgbClr val="464653"/>
                </a:solidFill>
                <a:latin typeface="Perpetua"/>
                <a:cs typeface="Perpetua"/>
              </a:rPr>
              <a:t>A. Un mode </a:t>
            </a:r>
            <a:r>
              <a:rPr lang="fr-FR" dirty="0">
                <a:solidFill>
                  <a:srgbClr val="464653"/>
                </a:solidFill>
                <a:latin typeface="Perpetua"/>
                <a:cs typeface="Perpetua"/>
              </a:rPr>
              <a:t>persistant </a:t>
            </a:r>
            <a:r>
              <a:rPr lang="fr-FR" spc="-5" dirty="0">
                <a:solidFill>
                  <a:srgbClr val="464653"/>
                </a:solidFill>
                <a:latin typeface="Perpetua"/>
                <a:cs typeface="Perpetua"/>
              </a:rPr>
              <a:t>d’inattention et/ou d’hyperactivité-impulsivité qui interfère </a:t>
            </a:r>
            <a:r>
              <a:rPr lang="fr-FR" spc="-20" dirty="0">
                <a:solidFill>
                  <a:srgbClr val="464653"/>
                </a:solidFill>
                <a:latin typeface="Perpetua"/>
                <a:cs typeface="Perpetua"/>
              </a:rPr>
              <a:t>avec</a:t>
            </a:r>
            <a:r>
              <a:rPr lang="fr-FR" spc="275" dirty="0">
                <a:solidFill>
                  <a:srgbClr val="464653"/>
                </a:solidFill>
                <a:latin typeface="Perpetua"/>
                <a:cs typeface="Perpetua"/>
              </a:rPr>
              <a:t> </a:t>
            </a:r>
            <a:r>
              <a:rPr lang="fr-FR" spc="-5" dirty="0">
                <a:solidFill>
                  <a:srgbClr val="464653"/>
                </a:solidFill>
                <a:latin typeface="Perpetua"/>
                <a:cs typeface="Perpetua"/>
              </a:rPr>
              <a:t>les fonctionnement ou </a:t>
            </a:r>
            <a:r>
              <a:rPr lang="fr-FR" spc="-10" dirty="0">
                <a:solidFill>
                  <a:srgbClr val="464653"/>
                </a:solidFill>
                <a:latin typeface="Perpetua"/>
                <a:cs typeface="Perpetua"/>
              </a:rPr>
              <a:t>le  </a:t>
            </a:r>
            <a:r>
              <a:rPr lang="fr-FR" spc="-5" dirty="0">
                <a:solidFill>
                  <a:srgbClr val="464653"/>
                </a:solidFill>
                <a:latin typeface="Perpetua"/>
                <a:cs typeface="Perpetua"/>
              </a:rPr>
              <a:t>développement, et </a:t>
            </a:r>
            <a:r>
              <a:rPr lang="fr-FR" dirty="0">
                <a:solidFill>
                  <a:srgbClr val="464653"/>
                </a:solidFill>
                <a:latin typeface="Perpetua"/>
                <a:cs typeface="Perpetua"/>
              </a:rPr>
              <a:t>caractérisé </a:t>
            </a:r>
            <a:r>
              <a:rPr lang="fr-FR" spc="-5" dirty="0">
                <a:solidFill>
                  <a:srgbClr val="464653"/>
                </a:solidFill>
                <a:latin typeface="Perpetua"/>
                <a:cs typeface="Perpetua"/>
              </a:rPr>
              <a:t>par l’inattention et/ou l’hyperactivité/impulsivité </a:t>
            </a:r>
            <a:r>
              <a:rPr lang="fr-FR" spc="-80" dirty="0">
                <a:solidFill>
                  <a:srgbClr val="464653"/>
                </a:solidFill>
                <a:latin typeface="Perpetua"/>
                <a:cs typeface="Perpetua"/>
              </a:rPr>
              <a:t> </a:t>
            </a:r>
            <a:r>
              <a:rPr lang="fr-FR" spc="-5" dirty="0">
                <a:solidFill>
                  <a:srgbClr val="464653"/>
                </a:solidFill>
                <a:latin typeface="Perpetua"/>
                <a:cs typeface="Perpetua"/>
              </a:rPr>
              <a:t>:</a:t>
            </a:r>
            <a:endParaRPr lang="fr-FR" dirty="0">
              <a:latin typeface="Perpetua"/>
              <a:cs typeface="Perpetua"/>
            </a:endParaRPr>
          </a:p>
          <a:p>
            <a:pPr marL="12065" marR="19050" indent="0" algn="just">
              <a:lnSpc>
                <a:spcPts val="1510"/>
              </a:lnSpc>
              <a:spcBef>
                <a:spcPts val="204"/>
              </a:spcBef>
              <a:buClr>
                <a:srgbClr val="9FB8CD"/>
              </a:buClr>
              <a:buSzPct val="92857"/>
              <a:buFont typeface="Wingdings 2"/>
              <a:buNone/>
              <a:tabLst>
                <a:tab pos="319405" algn="l"/>
              </a:tabLst>
            </a:pPr>
            <a:r>
              <a:rPr lang="fr-FR" spc="-5" dirty="0">
                <a:solidFill>
                  <a:srgbClr val="464653"/>
                </a:solidFill>
                <a:latin typeface="Perpetua"/>
                <a:cs typeface="Perpetua"/>
              </a:rPr>
              <a:t>1. </a:t>
            </a:r>
            <a:r>
              <a:rPr lang="fr-FR" b="1" spc="-5" dirty="0">
                <a:solidFill>
                  <a:srgbClr val="464653"/>
                </a:solidFill>
                <a:latin typeface="Perpetua"/>
                <a:cs typeface="Perpetua"/>
              </a:rPr>
              <a:t>Inattention </a:t>
            </a:r>
            <a:r>
              <a:rPr lang="fr-FR" spc="-5" dirty="0">
                <a:solidFill>
                  <a:srgbClr val="464653"/>
                </a:solidFill>
                <a:latin typeface="Perpetua"/>
                <a:cs typeface="Perpetua"/>
              </a:rPr>
              <a:t>: Six (ou plus) des symptômes </a:t>
            </a:r>
            <a:r>
              <a:rPr lang="fr-FR" spc="-10" dirty="0">
                <a:solidFill>
                  <a:srgbClr val="464653"/>
                </a:solidFill>
                <a:latin typeface="Perpetua"/>
                <a:cs typeface="Perpetua"/>
              </a:rPr>
              <a:t>suivants </a:t>
            </a:r>
            <a:r>
              <a:rPr lang="fr-FR" spc="-5" dirty="0">
                <a:solidFill>
                  <a:srgbClr val="464653"/>
                </a:solidFill>
                <a:latin typeface="Perpetua"/>
                <a:cs typeface="Perpetua"/>
              </a:rPr>
              <a:t>ont </a:t>
            </a:r>
            <a:r>
              <a:rPr lang="fr-FR" dirty="0">
                <a:solidFill>
                  <a:srgbClr val="464653"/>
                </a:solidFill>
                <a:latin typeface="Perpetua"/>
                <a:cs typeface="Perpetua"/>
              </a:rPr>
              <a:t>persisté </a:t>
            </a:r>
            <a:r>
              <a:rPr lang="fr-FR" spc="-5" dirty="0">
                <a:solidFill>
                  <a:srgbClr val="464653"/>
                </a:solidFill>
                <a:latin typeface="Perpetua"/>
                <a:cs typeface="Perpetua"/>
              </a:rPr>
              <a:t>pendant au moins 6 mois, à un </a:t>
            </a:r>
            <a:r>
              <a:rPr lang="fr-FR" dirty="0">
                <a:solidFill>
                  <a:srgbClr val="464653"/>
                </a:solidFill>
                <a:latin typeface="Perpetua"/>
                <a:cs typeface="Perpetua"/>
              </a:rPr>
              <a:t>degré </a:t>
            </a:r>
            <a:r>
              <a:rPr lang="fr-FR" spc="-5" dirty="0">
                <a:solidFill>
                  <a:srgbClr val="464653"/>
                </a:solidFill>
                <a:latin typeface="Perpetua"/>
                <a:cs typeface="Perpetua"/>
              </a:rPr>
              <a:t>qui ne correspond pas au </a:t>
            </a:r>
            <a:r>
              <a:rPr lang="fr-FR" spc="-10" dirty="0">
                <a:solidFill>
                  <a:srgbClr val="464653"/>
                </a:solidFill>
                <a:latin typeface="Perpetua"/>
                <a:cs typeface="Perpetua"/>
              </a:rPr>
              <a:t>niveau </a:t>
            </a:r>
            <a:r>
              <a:rPr lang="fr-FR" spc="-5" dirty="0">
                <a:solidFill>
                  <a:srgbClr val="464653"/>
                </a:solidFill>
                <a:latin typeface="Perpetua"/>
                <a:cs typeface="Perpetua"/>
              </a:rPr>
              <a:t>de </a:t>
            </a:r>
            <a:r>
              <a:rPr lang="fr-FR" spc="-10" dirty="0">
                <a:solidFill>
                  <a:srgbClr val="464653"/>
                </a:solidFill>
                <a:latin typeface="Perpetua"/>
                <a:cs typeface="Perpetua"/>
              </a:rPr>
              <a:t>développement </a:t>
            </a:r>
            <a:r>
              <a:rPr lang="fr-FR" spc="-5" dirty="0">
                <a:solidFill>
                  <a:srgbClr val="464653"/>
                </a:solidFill>
                <a:latin typeface="Perpetua"/>
                <a:cs typeface="Perpetua"/>
              </a:rPr>
              <a:t>et qui a directement des conséquences </a:t>
            </a:r>
            <a:r>
              <a:rPr lang="fr-FR" spc="-10" dirty="0">
                <a:solidFill>
                  <a:srgbClr val="464653"/>
                </a:solidFill>
                <a:latin typeface="Perpetua"/>
                <a:cs typeface="Perpetua"/>
              </a:rPr>
              <a:t>négatives </a:t>
            </a:r>
            <a:r>
              <a:rPr lang="fr-FR" spc="-5" dirty="0">
                <a:solidFill>
                  <a:srgbClr val="464653"/>
                </a:solidFill>
                <a:latin typeface="Perpetua"/>
                <a:cs typeface="Perpetua"/>
              </a:rPr>
              <a:t>sur les activités sociales et académiques/professionnelles </a:t>
            </a:r>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7</a:t>
            </a:fld>
            <a:endParaRPr lang="fr-FR"/>
          </a:p>
        </p:txBody>
      </p:sp>
    </p:spTree>
    <p:extLst>
      <p:ext uri="{BB962C8B-B14F-4D97-AF65-F5344CB8AC3E}">
        <p14:creationId xmlns:p14="http://schemas.microsoft.com/office/powerpoint/2010/main" val="2660194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rgbClr val="464653"/>
                </a:solidFill>
                <a:latin typeface="Perpetua"/>
                <a:cs typeface="Perpetua"/>
              </a:rPr>
              <a:t>2. </a:t>
            </a:r>
            <a:r>
              <a:rPr lang="fr-FR" sz="1200" b="1" spc="-5" dirty="0">
                <a:solidFill>
                  <a:srgbClr val="464653"/>
                </a:solidFill>
                <a:latin typeface="Perpetua"/>
                <a:cs typeface="Perpetua"/>
              </a:rPr>
              <a:t>Hyperactivité et impulsivité </a:t>
            </a:r>
            <a:r>
              <a:rPr lang="fr-FR" sz="1200" dirty="0">
                <a:solidFill>
                  <a:srgbClr val="464653"/>
                </a:solidFill>
                <a:latin typeface="Perpetua"/>
                <a:cs typeface="Perpetua"/>
              </a:rPr>
              <a:t>: </a:t>
            </a:r>
            <a:r>
              <a:rPr lang="fr-FR" sz="1200" spc="-5" dirty="0">
                <a:solidFill>
                  <a:srgbClr val="464653"/>
                </a:solidFill>
                <a:latin typeface="Perpetua"/>
                <a:cs typeface="Perpetua"/>
              </a:rPr>
              <a:t>Six (ou plus) </a:t>
            </a:r>
            <a:r>
              <a:rPr lang="fr-FR" sz="1200" dirty="0">
                <a:solidFill>
                  <a:srgbClr val="464653"/>
                </a:solidFill>
                <a:latin typeface="Perpetua"/>
                <a:cs typeface="Perpetua"/>
              </a:rPr>
              <a:t>des </a:t>
            </a:r>
            <a:r>
              <a:rPr lang="fr-FR" sz="1200" spc="-5" dirty="0">
                <a:solidFill>
                  <a:srgbClr val="464653"/>
                </a:solidFill>
                <a:latin typeface="Perpetua"/>
                <a:cs typeface="Perpetua"/>
              </a:rPr>
              <a:t>symptômes suivants </a:t>
            </a:r>
            <a:r>
              <a:rPr lang="fr-FR" sz="1200" dirty="0">
                <a:solidFill>
                  <a:srgbClr val="464653"/>
                </a:solidFill>
                <a:latin typeface="Perpetua"/>
                <a:cs typeface="Perpetua"/>
              </a:rPr>
              <a:t>ont persisté pendant </a:t>
            </a:r>
            <a:r>
              <a:rPr lang="fr-FR" sz="1200" spc="-5" dirty="0">
                <a:solidFill>
                  <a:srgbClr val="464653"/>
                </a:solidFill>
                <a:latin typeface="Perpetua"/>
                <a:cs typeface="Perpetua"/>
              </a:rPr>
              <a:t>au moins </a:t>
            </a:r>
            <a:r>
              <a:rPr lang="fr-FR" sz="1200" dirty="0">
                <a:solidFill>
                  <a:srgbClr val="464653"/>
                </a:solidFill>
                <a:latin typeface="Perpetua"/>
                <a:cs typeface="Perpetua"/>
              </a:rPr>
              <a:t>6 </a:t>
            </a:r>
            <a:r>
              <a:rPr lang="fr-FR" sz="1200" spc="-5" dirty="0">
                <a:solidFill>
                  <a:srgbClr val="464653"/>
                </a:solidFill>
                <a:latin typeface="Perpetua"/>
                <a:cs typeface="Perpetua"/>
              </a:rPr>
              <a:t>mois, </a:t>
            </a:r>
            <a:r>
              <a:rPr lang="fr-FR" sz="1200" dirty="0">
                <a:solidFill>
                  <a:srgbClr val="464653"/>
                </a:solidFill>
                <a:latin typeface="Perpetua"/>
                <a:cs typeface="Perpetua"/>
              </a:rPr>
              <a:t>à  un degré qui ne </a:t>
            </a:r>
            <a:r>
              <a:rPr lang="fr-FR" sz="1200" spc="-5" dirty="0">
                <a:solidFill>
                  <a:srgbClr val="464653"/>
                </a:solidFill>
                <a:latin typeface="Perpetua"/>
                <a:cs typeface="Perpetua"/>
              </a:rPr>
              <a:t>correspond pas au </a:t>
            </a:r>
            <a:r>
              <a:rPr lang="fr-FR" sz="1200" spc="-10" dirty="0">
                <a:solidFill>
                  <a:srgbClr val="464653"/>
                </a:solidFill>
                <a:latin typeface="Perpetua"/>
                <a:cs typeface="Perpetua"/>
              </a:rPr>
              <a:t>niveau </a:t>
            </a:r>
            <a:r>
              <a:rPr lang="fr-FR" sz="1200" dirty="0">
                <a:solidFill>
                  <a:srgbClr val="464653"/>
                </a:solidFill>
                <a:latin typeface="Perpetua"/>
                <a:cs typeface="Perpetua"/>
              </a:rPr>
              <a:t>de </a:t>
            </a:r>
            <a:r>
              <a:rPr lang="fr-FR" sz="1200" spc="-5" dirty="0">
                <a:solidFill>
                  <a:srgbClr val="464653"/>
                </a:solidFill>
                <a:latin typeface="Perpetua"/>
                <a:cs typeface="Perpetua"/>
              </a:rPr>
              <a:t>développement et </a:t>
            </a:r>
            <a:r>
              <a:rPr lang="fr-FR" sz="1200" dirty="0">
                <a:solidFill>
                  <a:srgbClr val="464653"/>
                </a:solidFill>
                <a:latin typeface="Perpetua"/>
                <a:cs typeface="Perpetua"/>
              </a:rPr>
              <a:t>qui a un </a:t>
            </a:r>
            <a:r>
              <a:rPr lang="fr-FR" sz="1200" spc="-5" dirty="0">
                <a:solidFill>
                  <a:srgbClr val="464653"/>
                </a:solidFill>
                <a:latin typeface="Perpetua"/>
                <a:cs typeface="Perpetua"/>
              </a:rPr>
              <a:t>retentissement négatif </a:t>
            </a:r>
            <a:r>
              <a:rPr lang="fr-FR" sz="1200" spc="-10" dirty="0">
                <a:solidFill>
                  <a:srgbClr val="464653"/>
                </a:solidFill>
                <a:latin typeface="Perpetua"/>
                <a:cs typeface="Perpetua"/>
              </a:rPr>
              <a:t>direct </a:t>
            </a:r>
            <a:r>
              <a:rPr lang="fr-FR" sz="1200" spc="-5" dirty="0">
                <a:solidFill>
                  <a:srgbClr val="464653"/>
                </a:solidFill>
                <a:latin typeface="Perpetua"/>
                <a:cs typeface="Perpetua"/>
              </a:rPr>
              <a:t>sur </a:t>
            </a:r>
            <a:r>
              <a:rPr lang="fr-FR" sz="1200" dirty="0">
                <a:solidFill>
                  <a:srgbClr val="464653"/>
                </a:solidFill>
                <a:latin typeface="Perpetua"/>
                <a:cs typeface="Perpetua"/>
              </a:rPr>
              <a:t>les  </a:t>
            </a:r>
            <a:r>
              <a:rPr lang="fr-FR" sz="1200" spc="-5" dirty="0">
                <a:solidFill>
                  <a:srgbClr val="464653"/>
                </a:solidFill>
                <a:latin typeface="Perpetua"/>
                <a:cs typeface="Perpetua"/>
              </a:rPr>
              <a:t>activités sociales et académiques/professionnelles</a:t>
            </a:r>
            <a:r>
              <a:rPr lang="fr-FR" sz="1200" spc="60" dirty="0">
                <a:solidFill>
                  <a:srgbClr val="464653"/>
                </a:solidFill>
                <a:latin typeface="Perpetua"/>
                <a:cs typeface="Perpetua"/>
              </a:rPr>
              <a:t> </a:t>
            </a:r>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8</a:t>
            </a:fld>
            <a:endParaRPr lang="fr-FR"/>
          </a:p>
        </p:txBody>
      </p:sp>
    </p:spTree>
    <p:extLst>
      <p:ext uri="{BB962C8B-B14F-4D97-AF65-F5344CB8AC3E}">
        <p14:creationId xmlns:p14="http://schemas.microsoft.com/office/powerpoint/2010/main" val="2080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2065" marR="12065" indent="0" algn="just">
              <a:lnSpc>
                <a:spcPts val="1839"/>
              </a:lnSpc>
              <a:spcBef>
                <a:spcPts val="325"/>
              </a:spcBef>
              <a:buClr>
                <a:srgbClr val="9FB8CD"/>
              </a:buClr>
              <a:buSzPct val="91176"/>
              <a:buFont typeface="Wingdings 2"/>
              <a:buNone/>
              <a:tabLst>
                <a:tab pos="319405" algn="l"/>
              </a:tabLst>
            </a:pPr>
            <a:r>
              <a:rPr lang="fr-FR" sz="1200" spc="-30" dirty="0">
                <a:solidFill>
                  <a:srgbClr val="464653"/>
                </a:solidFill>
                <a:latin typeface="Perpetua"/>
                <a:cs typeface="Perpetua"/>
              </a:rPr>
              <a:t>B. </a:t>
            </a:r>
            <a:r>
              <a:rPr lang="fr-FR" sz="1200" spc="5" dirty="0">
                <a:solidFill>
                  <a:srgbClr val="464653"/>
                </a:solidFill>
                <a:latin typeface="Perpetua"/>
                <a:cs typeface="Perpetua"/>
              </a:rPr>
              <a:t>Certains </a:t>
            </a:r>
            <a:r>
              <a:rPr lang="fr-FR" sz="1200" spc="-5" dirty="0">
                <a:solidFill>
                  <a:srgbClr val="464653"/>
                </a:solidFill>
                <a:latin typeface="Perpetua"/>
                <a:cs typeface="Perpetua"/>
              </a:rPr>
              <a:t>des symptômes d’hyperactivité/impulsivité ou d’inattention étaient présents </a:t>
            </a:r>
            <a:r>
              <a:rPr lang="fr-FR" sz="1200" spc="-15" dirty="0">
                <a:solidFill>
                  <a:srgbClr val="464653"/>
                </a:solidFill>
                <a:latin typeface="Perpetua"/>
                <a:cs typeface="Perpetua"/>
              </a:rPr>
              <a:t>avant </a:t>
            </a:r>
            <a:r>
              <a:rPr lang="fr-FR" sz="1200" spc="-5" dirty="0">
                <a:solidFill>
                  <a:srgbClr val="464653"/>
                </a:solidFill>
                <a:latin typeface="Perpetua"/>
                <a:cs typeface="Perpetua"/>
              </a:rPr>
              <a:t>l’âge de  12</a:t>
            </a:r>
            <a:r>
              <a:rPr lang="fr-FR" sz="1200" spc="-15" dirty="0">
                <a:solidFill>
                  <a:srgbClr val="464653"/>
                </a:solidFill>
                <a:latin typeface="Perpetua"/>
                <a:cs typeface="Perpetua"/>
              </a:rPr>
              <a:t> ans.</a:t>
            </a:r>
            <a:endParaRPr lang="fr-FR" sz="1200" dirty="0">
              <a:latin typeface="Perpetua"/>
              <a:cs typeface="Perpetua"/>
            </a:endParaRPr>
          </a:p>
          <a:p>
            <a:pPr marL="12065" marR="12700" indent="0" algn="just">
              <a:lnSpc>
                <a:spcPts val="1839"/>
              </a:lnSpc>
              <a:spcBef>
                <a:spcPts val="1000"/>
              </a:spcBef>
              <a:buClr>
                <a:srgbClr val="9FB8CD"/>
              </a:buClr>
              <a:buSzPct val="91176"/>
              <a:buFont typeface="Wingdings 2"/>
              <a:buNone/>
              <a:tabLst>
                <a:tab pos="319405" algn="l"/>
              </a:tabLst>
            </a:pPr>
            <a:r>
              <a:rPr lang="fr-FR" sz="1200" spc="-30" dirty="0">
                <a:solidFill>
                  <a:srgbClr val="464653"/>
                </a:solidFill>
                <a:latin typeface="Perpetua"/>
                <a:cs typeface="Perpetua"/>
              </a:rPr>
              <a:t>C. </a:t>
            </a:r>
            <a:r>
              <a:rPr lang="fr-FR" sz="1200" spc="5" dirty="0">
                <a:solidFill>
                  <a:srgbClr val="464653"/>
                </a:solidFill>
                <a:latin typeface="Perpetua"/>
                <a:cs typeface="Perpetua"/>
              </a:rPr>
              <a:t>Certains </a:t>
            </a:r>
            <a:r>
              <a:rPr lang="fr-FR" sz="1200" spc="-5" dirty="0">
                <a:solidFill>
                  <a:srgbClr val="464653"/>
                </a:solidFill>
                <a:latin typeface="Perpetua"/>
                <a:cs typeface="Perpetua"/>
              </a:rPr>
              <a:t>des symptômes d’inattention ou d’hyperactivité/impulsivité sont présents dans deux ou plus de deux types d’environnement </a:t>
            </a:r>
            <a:r>
              <a:rPr lang="fr-FR" sz="1200" i="1" spc="-5" dirty="0">
                <a:solidFill>
                  <a:srgbClr val="464653"/>
                </a:solidFill>
                <a:latin typeface="Perpetua"/>
                <a:cs typeface="Perpetua"/>
              </a:rPr>
              <a:t>différents (à la maison, l’école, les loisirs ou le </a:t>
            </a:r>
            <a:r>
              <a:rPr lang="fr-FR" sz="1200" i="1" spc="-25" dirty="0">
                <a:solidFill>
                  <a:srgbClr val="464653"/>
                </a:solidFill>
                <a:latin typeface="Perpetua"/>
                <a:cs typeface="Perpetua"/>
              </a:rPr>
              <a:t>travail </a:t>
            </a:r>
            <a:r>
              <a:rPr lang="fr-FR" sz="1200" i="1" spc="-5" dirty="0">
                <a:solidFill>
                  <a:srgbClr val="464653"/>
                </a:solidFill>
                <a:latin typeface="Perpetua"/>
                <a:cs typeface="Perpetua"/>
              </a:rPr>
              <a:t>; </a:t>
            </a:r>
            <a:r>
              <a:rPr lang="fr-FR" sz="1200" i="1" spc="-25" dirty="0">
                <a:solidFill>
                  <a:srgbClr val="464653"/>
                </a:solidFill>
                <a:latin typeface="Perpetua"/>
                <a:cs typeface="Perpetua"/>
              </a:rPr>
              <a:t>avec </a:t>
            </a:r>
            <a:r>
              <a:rPr lang="fr-FR" sz="1200" i="1" spc="-5" dirty="0">
                <a:solidFill>
                  <a:srgbClr val="464653"/>
                </a:solidFill>
                <a:latin typeface="Perpetua"/>
                <a:cs typeface="Perpetua"/>
              </a:rPr>
              <a:t>des</a:t>
            </a:r>
            <a:r>
              <a:rPr lang="fr-FR" sz="1200" i="1" spc="-140" dirty="0">
                <a:solidFill>
                  <a:srgbClr val="464653"/>
                </a:solidFill>
                <a:latin typeface="Perpetua"/>
                <a:cs typeface="Perpetua"/>
              </a:rPr>
              <a:t> </a:t>
            </a:r>
            <a:r>
              <a:rPr lang="fr-FR" sz="1200" i="1" spc="-5" dirty="0">
                <a:solidFill>
                  <a:srgbClr val="464653"/>
                </a:solidFill>
                <a:latin typeface="Perpetua"/>
                <a:cs typeface="Perpetua"/>
              </a:rPr>
              <a:t>amis).</a:t>
            </a:r>
            <a:endParaRPr lang="fr-FR" sz="1200" dirty="0">
              <a:latin typeface="Perpetua"/>
              <a:cs typeface="Perpetua"/>
            </a:endParaRPr>
          </a:p>
          <a:p>
            <a:pPr marL="12065" marR="12700" indent="0" algn="just">
              <a:lnSpc>
                <a:spcPts val="1839"/>
              </a:lnSpc>
              <a:spcBef>
                <a:spcPts val="1000"/>
              </a:spcBef>
              <a:buClr>
                <a:srgbClr val="9FB8CD"/>
              </a:buClr>
              <a:buSzPct val="91176"/>
              <a:buFont typeface="Wingdings 2"/>
              <a:buNone/>
              <a:tabLst>
                <a:tab pos="319405" algn="l"/>
              </a:tabLst>
            </a:pPr>
            <a:r>
              <a:rPr lang="fr-FR" sz="1200" spc="-80" dirty="0">
                <a:solidFill>
                  <a:srgbClr val="464653"/>
                </a:solidFill>
                <a:latin typeface="Perpetua"/>
                <a:cs typeface="Perpetua"/>
              </a:rPr>
              <a:t>D. </a:t>
            </a:r>
            <a:r>
              <a:rPr lang="fr-FR" sz="1200" spc="-5" dirty="0">
                <a:solidFill>
                  <a:srgbClr val="464653"/>
                </a:solidFill>
                <a:latin typeface="Perpetua"/>
                <a:cs typeface="Perpetua"/>
              </a:rPr>
              <a:t>On doit clairement mettre en évidence une altération cliniquement </a:t>
            </a:r>
            <a:r>
              <a:rPr lang="fr-FR" sz="1200" spc="-10" dirty="0">
                <a:solidFill>
                  <a:srgbClr val="464653"/>
                </a:solidFill>
                <a:latin typeface="Perpetua"/>
                <a:cs typeface="Perpetua"/>
              </a:rPr>
              <a:t>significative </a:t>
            </a:r>
            <a:r>
              <a:rPr lang="fr-FR" sz="1200" spc="-5" dirty="0">
                <a:solidFill>
                  <a:srgbClr val="464653"/>
                </a:solidFill>
                <a:latin typeface="Perpetua"/>
                <a:cs typeface="Perpetua"/>
              </a:rPr>
              <a:t>du fonctionnement  social, scolaire ou professionnel et de la qualité de</a:t>
            </a:r>
            <a:r>
              <a:rPr lang="fr-FR" sz="1200" spc="5" dirty="0">
                <a:solidFill>
                  <a:srgbClr val="464653"/>
                </a:solidFill>
                <a:latin typeface="Perpetua"/>
                <a:cs typeface="Perpetua"/>
              </a:rPr>
              <a:t> </a:t>
            </a:r>
            <a:r>
              <a:rPr lang="fr-FR" sz="1200" spc="-10" dirty="0">
                <a:solidFill>
                  <a:srgbClr val="464653"/>
                </a:solidFill>
                <a:latin typeface="Perpetua"/>
                <a:cs typeface="Perpetua"/>
              </a:rPr>
              <a:t>vie.</a:t>
            </a:r>
            <a:endParaRPr lang="fr-FR" sz="1200" dirty="0">
              <a:latin typeface="Perpetua"/>
              <a:cs typeface="Perpetua"/>
            </a:endParaRPr>
          </a:p>
          <a:p>
            <a:pPr marL="12065" marR="5080" indent="0" algn="just">
              <a:lnSpc>
                <a:spcPts val="1839"/>
              </a:lnSpc>
              <a:spcBef>
                <a:spcPts val="1000"/>
              </a:spcBef>
              <a:buClr>
                <a:srgbClr val="9FB8CD"/>
              </a:buClr>
              <a:buSzPct val="91176"/>
              <a:buFont typeface="Wingdings 2"/>
              <a:buNone/>
              <a:tabLst>
                <a:tab pos="319405" algn="l"/>
              </a:tabLst>
            </a:pPr>
            <a:r>
              <a:rPr lang="fr-FR" sz="1200" spc="-5" dirty="0">
                <a:solidFill>
                  <a:srgbClr val="464653"/>
                </a:solidFill>
                <a:latin typeface="Perpetua"/>
                <a:cs typeface="Perpetua"/>
              </a:rPr>
              <a:t>E. Les </a:t>
            </a:r>
            <a:r>
              <a:rPr lang="fr-FR" sz="1200" dirty="0">
                <a:solidFill>
                  <a:srgbClr val="464653"/>
                </a:solidFill>
                <a:latin typeface="Perpetua"/>
                <a:cs typeface="Perpetua"/>
              </a:rPr>
              <a:t>symptômes </a:t>
            </a:r>
            <a:r>
              <a:rPr lang="fr-FR" sz="1200" spc="-5" dirty="0">
                <a:solidFill>
                  <a:srgbClr val="464653"/>
                </a:solidFill>
                <a:latin typeface="Perpetua"/>
                <a:cs typeface="Perpetua"/>
              </a:rPr>
              <a:t>ne </a:t>
            </a:r>
            <a:r>
              <a:rPr lang="fr-FR" sz="1200" dirty="0">
                <a:solidFill>
                  <a:srgbClr val="464653"/>
                </a:solidFill>
                <a:latin typeface="Perpetua"/>
                <a:cs typeface="Perpetua"/>
              </a:rPr>
              <a:t>surviennent </a:t>
            </a:r>
            <a:r>
              <a:rPr lang="fr-FR" sz="1200" spc="-5" dirty="0">
                <a:solidFill>
                  <a:srgbClr val="464653"/>
                </a:solidFill>
                <a:latin typeface="Perpetua"/>
                <a:cs typeface="Perpetua"/>
              </a:rPr>
              <a:t>pas exclusivement au </a:t>
            </a:r>
            <a:r>
              <a:rPr lang="fr-FR" sz="1200" dirty="0">
                <a:solidFill>
                  <a:srgbClr val="464653"/>
                </a:solidFill>
                <a:latin typeface="Perpetua"/>
                <a:cs typeface="Perpetua"/>
              </a:rPr>
              <a:t>cours </a:t>
            </a:r>
            <a:r>
              <a:rPr lang="fr-FR" sz="1200" spc="-5" dirty="0">
                <a:solidFill>
                  <a:srgbClr val="464653"/>
                </a:solidFill>
                <a:latin typeface="Perpetua"/>
                <a:cs typeface="Perpetua"/>
              </a:rPr>
              <a:t>d’une schizophrénie, ou d’un </a:t>
            </a:r>
            <a:r>
              <a:rPr lang="fr-FR" sz="1200" spc="-10" dirty="0">
                <a:solidFill>
                  <a:srgbClr val="464653"/>
                </a:solidFill>
                <a:latin typeface="Perpetua"/>
                <a:cs typeface="Perpetua"/>
              </a:rPr>
              <a:t>autre  trouble </a:t>
            </a:r>
            <a:r>
              <a:rPr lang="fr-FR" sz="1200" spc="-5" dirty="0">
                <a:solidFill>
                  <a:srgbClr val="464653"/>
                </a:solidFill>
                <a:latin typeface="Perpetua"/>
                <a:cs typeface="Perpetua"/>
              </a:rPr>
              <a:t>psychotique, et </a:t>
            </a:r>
            <a:r>
              <a:rPr lang="fr-FR" sz="1200" dirty="0">
                <a:solidFill>
                  <a:srgbClr val="464653"/>
                </a:solidFill>
                <a:latin typeface="Perpetua"/>
                <a:cs typeface="Perpetua"/>
              </a:rPr>
              <a:t>ils </a:t>
            </a:r>
            <a:r>
              <a:rPr lang="fr-FR" sz="1200" spc="-5" dirty="0">
                <a:solidFill>
                  <a:srgbClr val="464653"/>
                </a:solidFill>
                <a:latin typeface="Perpetua"/>
                <a:cs typeface="Perpetua"/>
              </a:rPr>
              <a:t>ne sont pas mieux expliqués par un autre </a:t>
            </a:r>
            <a:r>
              <a:rPr lang="fr-FR" sz="1200" spc="-10" dirty="0">
                <a:solidFill>
                  <a:srgbClr val="464653"/>
                </a:solidFill>
                <a:latin typeface="Perpetua"/>
                <a:cs typeface="Perpetua"/>
              </a:rPr>
              <a:t>trouble </a:t>
            </a:r>
            <a:r>
              <a:rPr lang="fr-FR" sz="1200" spc="-5" dirty="0">
                <a:solidFill>
                  <a:srgbClr val="464653"/>
                </a:solidFill>
                <a:latin typeface="Perpetua"/>
                <a:cs typeface="Perpetua"/>
              </a:rPr>
              <a:t>mental </a:t>
            </a:r>
            <a:r>
              <a:rPr lang="fr-FR" sz="1200" spc="-10" dirty="0">
                <a:solidFill>
                  <a:srgbClr val="464653"/>
                </a:solidFill>
                <a:latin typeface="Perpetua"/>
                <a:cs typeface="Perpetua"/>
              </a:rPr>
              <a:t>(trouble thymique,  trouble </a:t>
            </a:r>
            <a:r>
              <a:rPr lang="fr-FR" sz="1200" spc="-5" dirty="0">
                <a:solidFill>
                  <a:srgbClr val="464653"/>
                </a:solidFill>
                <a:latin typeface="Perpetua"/>
                <a:cs typeface="Perpetua"/>
              </a:rPr>
              <a:t>anxieux, </a:t>
            </a:r>
            <a:r>
              <a:rPr lang="fr-FR" sz="1200" spc="-10" dirty="0">
                <a:solidFill>
                  <a:srgbClr val="464653"/>
                </a:solidFill>
                <a:latin typeface="Perpetua"/>
                <a:cs typeface="Perpetua"/>
              </a:rPr>
              <a:t>trouble </a:t>
            </a:r>
            <a:r>
              <a:rPr lang="fr-FR" sz="1200" spc="-5" dirty="0">
                <a:solidFill>
                  <a:srgbClr val="464653"/>
                </a:solidFill>
                <a:latin typeface="Perpetua"/>
                <a:cs typeface="Perpetua"/>
              </a:rPr>
              <a:t>dissociatif, </a:t>
            </a:r>
            <a:r>
              <a:rPr lang="fr-FR" sz="1200" spc="-10" dirty="0">
                <a:solidFill>
                  <a:srgbClr val="464653"/>
                </a:solidFill>
                <a:latin typeface="Perpetua"/>
                <a:cs typeface="Perpetua"/>
              </a:rPr>
              <a:t>trouble </a:t>
            </a:r>
            <a:r>
              <a:rPr lang="fr-FR" sz="1200" spc="-5" dirty="0">
                <a:solidFill>
                  <a:srgbClr val="464653"/>
                </a:solidFill>
                <a:latin typeface="Perpetua"/>
                <a:cs typeface="Perpetua"/>
              </a:rPr>
              <a:t>de la </a:t>
            </a:r>
            <a:r>
              <a:rPr lang="fr-FR" sz="1200" dirty="0">
                <a:solidFill>
                  <a:srgbClr val="464653"/>
                </a:solidFill>
                <a:latin typeface="Perpetua"/>
                <a:cs typeface="Perpetua"/>
              </a:rPr>
              <a:t>personnalité, </a:t>
            </a:r>
            <a:r>
              <a:rPr lang="fr-FR" sz="1200" spc="-10" dirty="0">
                <a:solidFill>
                  <a:srgbClr val="464653"/>
                </a:solidFill>
                <a:latin typeface="Perpetua"/>
                <a:cs typeface="Perpetua"/>
              </a:rPr>
              <a:t>intoxication </a:t>
            </a:r>
            <a:r>
              <a:rPr lang="fr-FR" sz="1200" spc="-5" dirty="0">
                <a:solidFill>
                  <a:srgbClr val="464653"/>
                </a:solidFill>
                <a:latin typeface="Perpetua"/>
                <a:cs typeface="Perpetua"/>
              </a:rPr>
              <a:t>par une </a:t>
            </a:r>
            <a:r>
              <a:rPr lang="fr-FR" sz="1200" spc="5" dirty="0">
                <a:solidFill>
                  <a:srgbClr val="464653"/>
                </a:solidFill>
                <a:latin typeface="Perpetua"/>
                <a:cs typeface="Perpetua"/>
              </a:rPr>
              <a:t>prise </a:t>
            </a:r>
            <a:r>
              <a:rPr lang="fr-FR" sz="1200" spc="-5" dirty="0">
                <a:solidFill>
                  <a:srgbClr val="464653"/>
                </a:solidFill>
                <a:latin typeface="Perpetua"/>
                <a:cs typeface="Perpetua"/>
              </a:rPr>
              <a:t>de substance  ou son</a:t>
            </a:r>
            <a:r>
              <a:rPr lang="fr-FR" sz="1200" spc="-15" dirty="0">
                <a:solidFill>
                  <a:srgbClr val="464653"/>
                </a:solidFill>
                <a:latin typeface="Perpetua"/>
                <a:cs typeface="Perpetua"/>
              </a:rPr>
              <a:t> </a:t>
            </a:r>
            <a:r>
              <a:rPr lang="fr-FR" sz="1200" dirty="0">
                <a:solidFill>
                  <a:srgbClr val="464653"/>
                </a:solidFill>
                <a:latin typeface="Perpetua"/>
                <a:cs typeface="Perpetua"/>
              </a:rPr>
              <a:t>arrêt).</a:t>
            </a:r>
            <a:endParaRPr lang="fr-FR" sz="1200" dirty="0">
              <a:latin typeface="Perpetua"/>
              <a:cs typeface="Perpetua"/>
            </a:endParaRP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9</a:t>
            </a:fld>
            <a:endParaRPr lang="fr-FR"/>
          </a:p>
        </p:txBody>
      </p:sp>
    </p:spTree>
    <p:extLst>
      <p:ext uri="{BB962C8B-B14F-4D97-AF65-F5344CB8AC3E}">
        <p14:creationId xmlns:p14="http://schemas.microsoft.com/office/powerpoint/2010/main" val="3458387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TDAH se présente sous trois formes :</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Mixte : le sujet présente à la fois les critères d’inattention et d’hyperactivité/impulsivité</a:t>
            </a: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Inattentif : les symptômes d’inattention sont prédominants</a:t>
            </a: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Hyperactif/Impulsif : les symptômes d’hyperactivité impulsivité sont prédominants.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En France, comme en Europe, le TDAH concerne entre 3 et 5% des enfants d’âge scolaire et 3% des adultes. L’héritabilité du TDAH serait de 76% selon une revue de littérature portant sur l’étude du TDAH chez les jumeaux, rassemblant 20 études, de 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Faraone</a:t>
            </a:r>
            <a:r>
              <a:rPr lang="fr-FR" sz="1800" dirty="0">
                <a:effectLst/>
                <a:latin typeface="Calibri" panose="020F0502020204030204" pitchFamily="34" charset="0"/>
                <a:ea typeface="Calibri" panose="020F0502020204030204" pitchFamily="34" charset="0"/>
                <a:cs typeface="Times New Roman" panose="02020603050405020304" pitchFamily="18" charset="0"/>
              </a:rPr>
              <a:t> publiée en 2005.</a:t>
            </a:r>
          </a:p>
          <a:p>
            <a:endParaRPr lang="fr-FR" dirty="0"/>
          </a:p>
        </p:txBody>
      </p:sp>
      <p:sp>
        <p:nvSpPr>
          <p:cNvPr id="4" name="Espace réservé du numéro de diapositive 3"/>
          <p:cNvSpPr>
            <a:spLocks noGrp="1"/>
          </p:cNvSpPr>
          <p:nvPr>
            <p:ph type="sldNum" sz="quarter" idx="5"/>
          </p:nvPr>
        </p:nvSpPr>
        <p:spPr/>
        <p:txBody>
          <a:bodyPr/>
          <a:lstStyle/>
          <a:p>
            <a:fld id="{DF945D31-8A48-475C-ACAC-190CEA6111AE}" type="slidenum">
              <a:rPr lang="fr-FR" smtClean="0"/>
              <a:t>10</a:t>
            </a:fld>
            <a:endParaRPr lang="fr-FR"/>
          </a:p>
        </p:txBody>
      </p:sp>
    </p:spTree>
    <p:extLst>
      <p:ext uri="{BB962C8B-B14F-4D97-AF65-F5344CB8AC3E}">
        <p14:creationId xmlns:p14="http://schemas.microsoft.com/office/powerpoint/2010/main" val="285335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727CA3"/>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727CA3"/>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727CA3"/>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35279" y="457200"/>
            <a:ext cx="2777490" cy="95250"/>
          </a:xfrm>
          <a:custGeom>
            <a:avLst/>
            <a:gdLst/>
            <a:ahLst/>
            <a:cxnLst/>
            <a:rect l="l" t="t" r="r" b="b"/>
            <a:pathLst>
              <a:path w="2777490" h="95250">
                <a:moveTo>
                  <a:pt x="0" y="0"/>
                </a:moveTo>
                <a:lnTo>
                  <a:pt x="2777490" y="0"/>
                </a:lnTo>
                <a:lnTo>
                  <a:pt x="2777490" y="95250"/>
                </a:lnTo>
                <a:lnTo>
                  <a:pt x="0" y="95250"/>
                </a:lnTo>
                <a:lnTo>
                  <a:pt x="0" y="0"/>
                </a:lnTo>
                <a:close/>
              </a:path>
            </a:pathLst>
          </a:custGeom>
          <a:solidFill>
            <a:srgbClr val="727CA3"/>
          </a:solidFill>
        </p:spPr>
        <p:txBody>
          <a:bodyPr wrap="square" lIns="0" tIns="0" rIns="0" bIns="0" rtlCol="0"/>
          <a:lstStyle/>
          <a:p>
            <a:endParaRPr/>
          </a:p>
        </p:txBody>
      </p:sp>
      <p:sp>
        <p:nvSpPr>
          <p:cNvPr id="17" name="bk object 17"/>
          <p:cNvSpPr/>
          <p:nvPr/>
        </p:nvSpPr>
        <p:spPr>
          <a:xfrm>
            <a:off x="6031991" y="454151"/>
            <a:ext cx="2777490" cy="98425"/>
          </a:xfrm>
          <a:custGeom>
            <a:avLst/>
            <a:gdLst/>
            <a:ahLst/>
            <a:cxnLst/>
            <a:rect l="l" t="t" r="r" b="b"/>
            <a:pathLst>
              <a:path w="2777490" h="98425">
                <a:moveTo>
                  <a:pt x="0" y="0"/>
                </a:moveTo>
                <a:lnTo>
                  <a:pt x="2777490" y="0"/>
                </a:lnTo>
                <a:lnTo>
                  <a:pt x="2777490" y="98298"/>
                </a:lnTo>
                <a:lnTo>
                  <a:pt x="0" y="98298"/>
                </a:lnTo>
                <a:lnTo>
                  <a:pt x="0" y="0"/>
                </a:lnTo>
                <a:close/>
              </a:path>
            </a:pathLst>
          </a:custGeom>
          <a:solidFill>
            <a:srgbClr val="FADA7A"/>
          </a:solidFill>
        </p:spPr>
        <p:txBody>
          <a:bodyPr wrap="square" lIns="0" tIns="0" rIns="0" bIns="0" rtlCol="0"/>
          <a:lstStyle/>
          <a:p>
            <a:endParaRPr/>
          </a:p>
        </p:txBody>
      </p:sp>
      <p:sp>
        <p:nvSpPr>
          <p:cNvPr id="18" name="bk object 18"/>
          <p:cNvSpPr/>
          <p:nvPr/>
        </p:nvSpPr>
        <p:spPr>
          <a:xfrm>
            <a:off x="3181350" y="457200"/>
            <a:ext cx="2777490" cy="91440"/>
          </a:xfrm>
          <a:custGeom>
            <a:avLst/>
            <a:gdLst/>
            <a:ahLst/>
            <a:cxnLst/>
            <a:rect l="l" t="t" r="r" b="b"/>
            <a:pathLst>
              <a:path w="2777490" h="91440">
                <a:moveTo>
                  <a:pt x="0" y="0"/>
                </a:moveTo>
                <a:lnTo>
                  <a:pt x="2777490" y="0"/>
                </a:lnTo>
                <a:lnTo>
                  <a:pt x="2777490" y="91439"/>
                </a:lnTo>
                <a:lnTo>
                  <a:pt x="0" y="91439"/>
                </a:lnTo>
                <a:lnTo>
                  <a:pt x="0" y="0"/>
                </a:lnTo>
                <a:close/>
              </a:path>
            </a:pathLst>
          </a:custGeom>
          <a:solidFill>
            <a:srgbClr val="9FB8CD"/>
          </a:solidFill>
        </p:spPr>
        <p:txBody>
          <a:bodyPr wrap="square" lIns="0" tIns="0" rIns="0" bIns="0" rtlCol="0"/>
          <a:lstStyle/>
          <a:p>
            <a:endParaRPr/>
          </a:p>
        </p:txBody>
      </p:sp>
      <p:sp>
        <p:nvSpPr>
          <p:cNvPr id="2" name="Holder 2"/>
          <p:cNvSpPr>
            <a:spLocks noGrp="1"/>
          </p:cNvSpPr>
          <p:nvPr>
            <p:ph type="title"/>
          </p:nvPr>
        </p:nvSpPr>
        <p:spPr>
          <a:xfrm>
            <a:off x="1289558" y="1329182"/>
            <a:ext cx="6541770" cy="1122680"/>
          </a:xfrm>
          <a:prstGeom prst="rect">
            <a:avLst/>
          </a:prstGeom>
        </p:spPr>
        <p:txBody>
          <a:bodyPr wrap="square" lIns="0" tIns="0" rIns="0" bIns="0">
            <a:spAutoFit/>
          </a:bodyPr>
          <a:lstStyle>
            <a:lvl1pPr>
              <a:defRPr sz="3600" b="1" i="0">
                <a:solidFill>
                  <a:srgbClr val="727CA3"/>
                </a:solidFill>
                <a:latin typeface="Times New Roman"/>
                <a:cs typeface="Times New Roman"/>
              </a:defRPr>
            </a:lvl1pPr>
          </a:lstStyle>
          <a:p>
            <a:endParaRPr/>
          </a:p>
        </p:txBody>
      </p:sp>
      <p:sp>
        <p:nvSpPr>
          <p:cNvPr id="3" name="Holder 3"/>
          <p:cNvSpPr>
            <a:spLocks noGrp="1"/>
          </p:cNvSpPr>
          <p:nvPr>
            <p:ph type="body" idx="1"/>
          </p:nvPr>
        </p:nvSpPr>
        <p:spPr>
          <a:xfrm>
            <a:off x="514604" y="2018029"/>
            <a:ext cx="8114791" cy="448500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2/17/2022</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tags" Target="../tags/tag57.xml"/><Relationship Id="rId7" Type="http://schemas.openxmlformats.org/officeDocument/2006/relationships/diagramLayout" Target="../diagrams/layout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diagramData" Target="../diagrams/data2.xml"/><Relationship Id="rId5" Type="http://schemas.openxmlformats.org/officeDocument/2006/relationships/notesSlide" Target="../notesSlides/notesSlide9.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4.png"/><Relationship Id="rId5" Type="http://schemas.openxmlformats.org/officeDocument/2006/relationships/tags" Target="../tags/tag62.xml"/><Relationship Id="rId10" Type="http://schemas.openxmlformats.org/officeDocument/2006/relationships/customXml" Target="../ink/ink1.xml"/><Relationship Id="rId4" Type="http://schemas.openxmlformats.org/officeDocument/2006/relationships/tags" Target="../tags/tag61.xml"/><Relationship Id="rId9"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11.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png"/><Relationship Id="rId3" Type="http://schemas.openxmlformats.org/officeDocument/2006/relationships/tags" Target="../tags/tag6.xml"/><Relationship Id="rId7" Type="http://schemas.openxmlformats.org/officeDocument/2006/relationships/notesSlide" Target="../notesSlides/notesSlide1.xml"/><Relationship Id="rId12" Type="http://schemas.microsoft.com/office/2007/relationships/diagramDrawing" Target="../diagrams/drawing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diagramColors" Target="../diagrams/colors1.xml"/><Relationship Id="rId5" Type="http://schemas.openxmlformats.org/officeDocument/2006/relationships/tags" Target="../tags/tag8.xml"/><Relationship Id="rId10" Type="http://schemas.openxmlformats.org/officeDocument/2006/relationships/diagramQuickStyle" Target="../diagrams/quickStyle1.xml"/><Relationship Id="rId4" Type="http://schemas.openxmlformats.org/officeDocument/2006/relationships/tags" Target="../tags/tag7.xml"/><Relationship Id="rId9"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89.xml"/><Relationship Id="rId7" Type="http://schemas.openxmlformats.org/officeDocument/2006/relationships/image" Target="../media/image16.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5.pn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90.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93.xml"/><Relationship Id="rId7" Type="http://schemas.openxmlformats.org/officeDocument/2006/relationships/notesSlide" Target="../notesSlides/notesSlide21.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slideLayout" Target="../slideLayouts/slideLayout2.xml"/><Relationship Id="rId5" Type="http://schemas.openxmlformats.org/officeDocument/2006/relationships/tags" Target="../tags/tag95.xml"/><Relationship Id="rId4" Type="http://schemas.openxmlformats.org/officeDocument/2006/relationships/tags" Target="../tags/tag94.xml"/><Relationship Id="rId9"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tags" Target="../tags/tag113.xml"/><Relationship Id="rId18" Type="http://schemas.openxmlformats.org/officeDocument/2006/relationships/image" Target="../media/image25.jpeg"/><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image" Target="../media/image24.jpeg"/><Relationship Id="rId2" Type="http://schemas.openxmlformats.org/officeDocument/2006/relationships/tags" Target="../tags/tag102.xml"/><Relationship Id="rId16" Type="http://schemas.openxmlformats.org/officeDocument/2006/relationships/notesSlide" Target="../notesSlides/notesSlide2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5" Type="http://schemas.openxmlformats.org/officeDocument/2006/relationships/slideLayout" Target="../slideLayouts/slideLayout2.xml"/><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s>
</file>

<file path=ppt/slides/_rels/slide2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117.xml"/><Relationship Id="rId7" Type="http://schemas.openxmlformats.org/officeDocument/2006/relationships/image" Target="../media/image26.jpe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118.xml"/><Relationship Id="rId9" Type="http://schemas.openxmlformats.org/officeDocument/2006/relationships/image" Target="../media/image28.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1.xml"/><Relationship Id="rId7" Type="http://schemas.openxmlformats.org/officeDocument/2006/relationships/notesSlide" Target="../notesSlides/notesSlide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2.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tags" Target="../tags/tag121.xml"/><Relationship Id="rId7" Type="http://schemas.openxmlformats.org/officeDocument/2006/relationships/image" Target="../media/image30.jpe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29.jpeg"/><Relationship Id="rId5" Type="http://schemas.openxmlformats.org/officeDocument/2006/relationships/slideLayout" Target="../slideLayouts/slideLayout2.xml"/><Relationship Id="rId4" Type="http://schemas.openxmlformats.org/officeDocument/2006/relationships/tags" Target="../tags/tag122.xml"/></Relationships>
</file>

<file path=ppt/slides/_rels/slide31.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image" Target="../media/image33.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32.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130.xml"/><Relationship Id="rId7"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10" Type="http://schemas.openxmlformats.org/officeDocument/2006/relationships/image" Target="../media/image35.png"/><Relationship Id="rId4" Type="http://schemas.openxmlformats.org/officeDocument/2006/relationships/tags" Target="../tags/tag131.xml"/><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chart" Target="../charts/chart1.xml"/><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chart" Target="../charts/chart2.xml"/><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chart" Target="../charts/chart3.xml"/><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tags" Target="../tags/tag142.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notesSlide" Target="../notesSlides/notesSlide30.xml"/><Relationship Id="rId9" Type="http://schemas.microsoft.com/office/2007/relationships/diagramDrawing" Target="../diagrams/drawing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9.jpg"/><Relationship Id="rId3" Type="http://schemas.openxmlformats.org/officeDocument/2006/relationships/tags" Target="../tags/tag148.xml"/><Relationship Id="rId7" Type="http://schemas.openxmlformats.org/officeDocument/2006/relationships/tags" Target="../tags/tag152.xml"/><Relationship Id="rId12" Type="http://schemas.openxmlformats.org/officeDocument/2006/relationships/image" Target="../media/image38.jp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image" Target="../media/image37.jpg"/><Relationship Id="rId5" Type="http://schemas.openxmlformats.org/officeDocument/2006/relationships/tags" Target="../tags/tag150.xml"/><Relationship Id="rId10" Type="http://schemas.openxmlformats.org/officeDocument/2006/relationships/image" Target="../media/image36.jpg"/><Relationship Id="rId4" Type="http://schemas.openxmlformats.org/officeDocument/2006/relationships/tags" Target="../tags/tag149.xml"/><Relationship Id="rId9" Type="http://schemas.openxmlformats.org/officeDocument/2006/relationships/notesSlide" Target="../notesSlides/notesSlide31.xml"/><Relationship Id="rId1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41.pn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19.xml"/></Relationships>
</file>

<file path=ppt/slides/_rels/slide6.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tags" Target="../tags/tag45.xml"/><Relationship Id="rId3" Type="http://schemas.openxmlformats.org/officeDocument/2006/relationships/tags" Target="../tags/tag22.xml"/><Relationship Id="rId21" Type="http://schemas.openxmlformats.org/officeDocument/2006/relationships/tags" Target="../tags/tag40.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openxmlformats.org/officeDocument/2006/relationships/tags" Target="../tags/tag44.xml"/><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tags" Target="../tags/tag39.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tags" Target="../tags/tag43.xml"/><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tags" Target="../tags/tag42.xml"/><Relationship Id="rId28" Type="http://schemas.openxmlformats.org/officeDocument/2006/relationships/notesSlide" Target="../notesSlides/notesSlide5.xml"/><Relationship Id="rId10" Type="http://schemas.openxmlformats.org/officeDocument/2006/relationships/tags" Target="../tags/tag29.xml"/><Relationship Id="rId19" Type="http://schemas.openxmlformats.org/officeDocument/2006/relationships/tags" Target="../tags/tag38.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tags" Target="../tags/tag41.xml"/><Relationship Id="rId27"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5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custDataLst>
              <p:tags r:id="rId1"/>
            </p:custDataLst>
          </p:nvPr>
        </p:nvSpPr>
        <p:spPr>
          <a:xfrm>
            <a:off x="335279" y="6324600"/>
            <a:ext cx="8446770" cy="319387"/>
          </a:xfrm>
          <a:custGeom>
            <a:avLst/>
            <a:gdLst/>
            <a:ahLst/>
            <a:cxnLst/>
            <a:rect l="l" t="t" r="r" b="b"/>
            <a:pathLst>
              <a:path w="8446770" h="979170">
                <a:moveTo>
                  <a:pt x="0" y="0"/>
                </a:moveTo>
                <a:lnTo>
                  <a:pt x="8446770" y="0"/>
                </a:lnTo>
                <a:lnTo>
                  <a:pt x="8446770" y="979170"/>
                </a:lnTo>
                <a:lnTo>
                  <a:pt x="0" y="979170"/>
                </a:lnTo>
                <a:lnTo>
                  <a:pt x="0" y="0"/>
                </a:lnTo>
                <a:close/>
              </a:path>
            </a:pathLst>
          </a:custGeom>
          <a:solidFill>
            <a:srgbClr val="727CA3"/>
          </a:solidFill>
        </p:spPr>
        <p:txBody>
          <a:bodyPr wrap="square" lIns="0" tIns="0" rIns="0" bIns="0" rtlCol="0"/>
          <a:lstStyle/>
          <a:p>
            <a:endParaRPr/>
          </a:p>
        </p:txBody>
      </p:sp>
      <p:sp>
        <p:nvSpPr>
          <p:cNvPr id="3" name="ZoneTexte 2">
            <a:extLst>
              <a:ext uri="{FF2B5EF4-FFF2-40B4-BE49-F238E27FC236}">
                <a16:creationId xmlns:a16="http://schemas.microsoft.com/office/drawing/2014/main" id="{02988BBA-9187-4ACA-B908-D1722206CA02}"/>
              </a:ext>
            </a:extLst>
          </p:cNvPr>
          <p:cNvSpPr txBox="1"/>
          <p:nvPr>
            <p:custDataLst>
              <p:tags r:id="rId2"/>
            </p:custDataLst>
          </p:nvPr>
        </p:nvSpPr>
        <p:spPr>
          <a:xfrm>
            <a:off x="190500" y="3124200"/>
            <a:ext cx="8762999" cy="2862322"/>
          </a:xfrm>
          <a:prstGeom prst="rect">
            <a:avLst/>
          </a:prstGeom>
          <a:noFill/>
        </p:spPr>
        <p:txBody>
          <a:bodyPr wrap="square" rtlCol="0">
            <a:spAutoFit/>
          </a:bodyPr>
          <a:lstStyle/>
          <a:p>
            <a:pPr algn="ctr"/>
            <a:r>
              <a:rPr lang="fr-FR" dirty="0">
                <a:solidFill>
                  <a:schemeClr val="accent1"/>
                </a:solidFill>
                <a:latin typeface="Times New Roman" panose="02020603050405020304" pitchFamily="18" charset="0"/>
                <a:cs typeface="Times New Roman" panose="02020603050405020304" pitchFamily="18" charset="0"/>
              </a:rPr>
              <a:t>MORGANE CARELLIER, ANNE-LAURE DEBUREAUX, </a:t>
            </a:r>
          </a:p>
          <a:p>
            <a:pPr algn="ctr"/>
            <a:r>
              <a:rPr lang="fr-FR" dirty="0">
                <a:solidFill>
                  <a:schemeClr val="accent1"/>
                </a:solidFill>
                <a:latin typeface="Times New Roman" panose="02020603050405020304" pitchFamily="18" charset="0"/>
                <a:cs typeface="Times New Roman" panose="02020603050405020304" pitchFamily="18" charset="0"/>
              </a:rPr>
              <a:t>LEO DUPLENNE, ALEXANDRE PORION, MARINE WALLON</a:t>
            </a:r>
          </a:p>
          <a:p>
            <a:pPr algn="ctr"/>
            <a:r>
              <a:rPr lang="fr-FR" dirty="0">
                <a:solidFill>
                  <a:schemeClr val="accent1"/>
                </a:solidFill>
                <a:latin typeface="Times New Roman" panose="02020603050405020304" pitchFamily="18" charset="0"/>
                <a:cs typeface="Times New Roman" panose="02020603050405020304" pitchFamily="18" charset="0"/>
              </a:rPr>
              <a:t> </a:t>
            </a:r>
          </a:p>
          <a:p>
            <a:pPr algn="ctr"/>
            <a:r>
              <a:rPr lang="fr-FR" dirty="0">
                <a:solidFill>
                  <a:schemeClr val="accent1"/>
                </a:solidFill>
                <a:latin typeface="Times New Roman" panose="02020603050405020304" pitchFamily="18" charset="0"/>
                <a:cs typeface="Times New Roman" panose="02020603050405020304" pitchFamily="18" charset="0"/>
              </a:rPr>
              <a:t>PSYCHOLOGUES</a:t>
            </a:r>
          </a:p>
          <a:p>
            <a:pPr algn="ctr"/>
            <a:endParaRPr lang="fr-FR" dirty="0">
              <a:solidFill>
                <a:schemeClr val="accent1"/>
              </a:solidFill>
              <a:latin typeface="Times New Roman" panose="02020603050405020304" pitchFamily="18" charset="0"/>
              <a:cs typeface="Times New Roman" panose="02020603050405020304" pitchFamily="18" charset="0"/>
            </a:endParaRPr>
          </a:p>
          <a:p>
            <a:pPr algn="ctr"/>
            <a:endParaRPr lang="fr-FR" dirty="0">
              <a:solidFill>
                <a:schemeClr val="accent1"/>
              </a:solidFill>
              <a:latin typeface="Times New Roman" panose="02020603050405020304" pitchFamily="18" charset="0"/>
              <a:cs typeface="Times New Roman" panose="02020603050405020304" pitchFamily="18" charset="0"/>
            </a:endParaRPr>
          </a:p>
          <a:p>
            <a:pPr algn="ctr"/>
            <a:r>
              <a:rPr lang="fr-FR" sz="2400" dirty="0">
                <a:solidFill>
                  <a:schemeClr val="accent1"/>
                </a:solidFill>
                <a:latin typeface="Times New Roman" panose="02020603050405020304" pitchFamily="18" charset="0"/>
                <a:cs typeface="Times New Roman" panose="02020603050405020304" pitchFamily="18" charset="0"/>
              </a:rPr>
              <a:t>LICENCE 3</a:t>
            </a:r>
          </a:p>
          <a:p>
            <a:pPr algn="ctr"/>
            <a:endParaRPr lang="fr-FR" sz="2400" dirty="0">
              <a:solidFill>
                <a:schemeClr val="accent1"/>
              </a:solidFill>
              <a:latin typeface="Times New Roman" panose="02020603050405020304" pitchFamily="18" charset="0"/>
              <a:cs typeface="Times New Roman" panose="02020603050405020304" pitchFamily="18" charset="0"/>
            </a:endParaRPr>
          </a:p>
          <a:p>
            <a:pPr algn="ctr"/>
            <a:r>
              <a:rPr lang="fr-FR" sz="2400" dirty="0">
                <a:solidFill>
                  <a:schemeClr val="accent1"/>
                </a:solidFill>
                <a:latin typeface="Times New Roman" panose="02020603050405020304" pitchFamily="18" charset="0"/>
                <a:cs typeface="Times New Roman" panose="02020603050405020304" pitchFamily="18" charset="0"/>
              </a:rPr>
              <a:t>2021-2022</a:t>
            </a:r>
          </a:p>
        </p:txBody>
      </p:sp>
      <p:sp>
        <p:nvSpPr>
          <p:cNvPr id="4" name="ZoneTexte 3">
            <a:extLst>
              <a:ext uri="{FF2B5EF4-FFF2-40B4-BE49-F238E27FC236}">
                <a16:creationId xmlns:a16="http://schemas.microsoft.com/office/drawing/2014/main" id="{3AA2A6B0-A568-460E-AF23-F723B8145D12}"/>
              </a:ext>
            </a:extLst>
          </p:cNvPr>
          <p:cNvSpPr txBox="1"/>
          <p:nvPr>
            <p:custDataLst>
              <p:tags r:id="rId3"/>
            </p:custDataLst>
          </p:nvPr>
        </p:nvSpPr>
        <p:spPr>
          <a:xfrm>
            <a:off x="457200" y="838200"/>
            <a:ext cx="8001000" cy="1938992"/>
          </a:xfrm>
          <a:prstGeom prst="rect">
            <a:avLst/>
          </a:prstGeom>
          <a:noFill/>
        </p:spPr>
        <p:txBody>
          <a:bodyPr wrap="square" rtlCol="0">
            <a:spAutoFit/>
          </a:bodyPr>
          <a:lstStyle/>
          <a:p>
            <a:pPr algn="ctr"/>
            <a:r>
              <a:rPr lang="fr-FR" sz="4000" dirty="0">
                <a:solidFill>
                  <a:schemeClr val="tx2"/>
                </a:solidFill>
                <a:latin typeface="Times New Roman" panose="02020603050405020304" pitchFamily="18" charset="0"/>
                <a:cs typeface="Times New Roman" panose="02020603050405020304" pitchFamily="18" charset="0"/>
              </a:rPr>
              <a:t>Le trouble déficitaire de l’attention avec ou sans hyperactivité</a:t>
            </a:r>
            <a:br>
              <a:rPr lang="fr-FR" sz="4000" dirty="0">
                <a:solidFill>
                  <a:schemeClr val="tx2"/>
                </a:solidFill>
                <a:latin typeface="Times New Roman" panose="02020603050405020304" pitchFamily="18" charset="0"/>
                <a:cs typeface="Times New Roman" panose="02020603050405020304" pitchFamily="18" charset="0"/>
              </a:rPr>
            </a:br>
            <a:r>
              <a:rPr lang="fr-FR" sz="4000" dirty="0">
                <a:solidFill>
                  <a:schemeClr val="tx2"/>
                </a:solidFill>
                <a:latin typeface="Times New Roman" panose="02020603050405020304" pitchFamily="18" charset="0"/>
                <a:cs typeface="Times New Roman" panose="02020603050405020304" pitchFamily="18" charset="0"/>
              </a:rPr>
              <a:t>TDA/H</a:t>
            </a:r>
            <a:endParaRPr lang="fr-FR"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821ED-F5C0-40C9-91E3-C1112BF7CE7E}"/>
              </a:ext>
            </a:extLst>
          </p:cNvPr>
          <p:cNvSpPr>
            <a:spLocks noGrp="1"/>
          </p:cNvSpPr>
          <p:nvPr>
            <p:ph type="title"/>
            <p:custDataLst>
              <p:tags r:id="rId1"/>
            </p:custDataLst>
          </p:nvPr>
        </p:nvSpPr>
        <p:spPr>
          <a:xfrm>
            <a:off x="1301114" y="685800"/>
            <a:ext cx="6541770" cy="553998"/>
          </a:xfrm>
        </p:spPr>
        <p:txBody>
          <a:bodyPr/>
          <a:lstStyle/>
          <a:p>
            <a:pPr algn="ctr"/>
            <a:r>
              <a:rPr lang="fr-FR" dirty="0"/>
              <a:t>Epidémiologie : 3 sous-types</a:t>
            </a:r>
          </a:p>
        </p:txBody>
      </p:sp>
      <p:graphicFrame>
        <p:nvGraphicFramePr>
          <p:cNvPr id="4" name="Diagramme 3">
            <a:extLst>
              <a:ext uri="{FF2B5EF4-FFF2-40B4-BE49-F238E27FC236}">
                <a16:creationId xmlns:a16="http://schemas.microsoft.com/office/drawing/2014/main" id="{F5F1780F-1C63-4B8D-B066-CDA004AD55F9}"/>
              </a:ext>
            </a:extLst>
          </p:cNvPr>
          <p:cNvGraphicFramePr/>
          <p:nvPr>
            <p:custDataLst>
              <p:tags r:id="rId2"/>
            </p:custDataLst>
            <p:extLst>
              <p:ext uri="{D42A27DB-BD31-4B8C-83A1-F6EECF244321}">
                <p14:modId xmlns:p14="http://schemas.microsoft.com/office/powerpoint/2010/main" val="100469248"/>
              </p:ext>
            </p:extLst>
          </p:nvPr>
        </p:nvGraphicFramePr>
        <p:xfrm>
          <a:off x="304800" y="1752600"/>
          <a:ext cx="5257800" cy="4724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Organigramme : Connecteur 4">
            <a:extLst>
              <a:ext uri="{FF2B5EF4-FFF2-40B4-BE49-F238E27FC236}">
                <a16:creationId xmlns:a16="http://schemas.microsoft.com/office/drawing/2014/main" id="{1BE083DF-578A-4ADD-B516-510088DF73D3}"/>
              </a:ext>
            </a:extLst>
          </p:cNvPr>
          <p:cNvSpPr/>
          <p:nvPr>
            <p:custDataLst>
              <p:tags r:id="rId3"/>
            </p:custDataLst>
          </p:nvPr>
        </p:nvSpPr>
        <p:spPr>
          <a:xfrm>
            <a:off x="5715000" y="2362200"/>
            <a:ext cx="3276600" cy="2971800"/>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400" dirty="0">
                <a:ln w="0"/>
                <a:solidFill>
                  <a:schemeClr val="tx1"/>
                </a:solidFill>
                <a:effectLst>
                  <a:outerShdw blurRad="38100" dist="19050" dir="2700000" algn="tl" rotWithShape="0">
                    <a:schemeClr val="dk1">
                      <a:alpha val="40000"/>
                    </a:schemeClr>
                  </a:outerShdw>
                </a:effectLst>
              </a:rPr>
              <a:t>3 à 5 % Pop</a:t>
            </a:r>
          </a:p>
          <a:p>
            <a:pPr algn="ctr"/>
            <a:endParaRPr lang="fr-FR" sz="2400" dirty="0">
              <a:ln w="0"/>
              <a:solidFill>
                <a:schemeClr val="tx1"/>
              </a:solidFill>
              <a:effectLst>
                <a:outerShdw blurRad="38100" dist="19050" dir="2700000" algn="tl" rotWithShape="0">
                  <a:schemeClr val="dk1">
                    <a:alpha val="40000"/>
                  </a:schemeClr>
                </a:outerShdw>
              </a:effectLst>
            </a:endParaRPr>
          </a:p>
          <a:p>
            <a:pPr algn="ctr"/>
            <a:r>
              <a:rPr lang="fr-FR" sz="2400" dirty="0">
                <a:ln w="0"/>
                <a:solidFill>
                  <a:schemeClr val="tx1"/>
                </a:solidFill>
                <a:effectLst>
                  <a:outerShdw blurRad="38100" dist="19050" dir="2700000" algn="tl" rotWithShape="0">
                    <a:schemeClr val="dk1">
                      <a:alpha val="40000"/>
                    </a:schemeClr>
                  </a:outerShdw>
                </a:effectLst>
              </a:rPr>
              <a:t>Héritabilité 76 %</a:t>
            </a:r>
          </a:p>
        </p:txBody>
      </p:sp>
    </p:spTree>
    <p:extLst>
      <p:ext uri="{BB962C8B-B14F-4D97-AF65-F5344CB8AC3E}">
        <p14:creationId xmlns:p14="http://schemas.microsoft.com/office/powerpoint/2010/main" val="2638168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48F70B-678F-4ADB-9092-CB5B2A68A8B0}"/>
              </a:ext>
            </a:extLst>
          </p:cNvPr>
          <p:cNvSpPr>
            <a:spLocks noGrp="1"/>
          </p:cNvSpPr>
          <p:nvPr>
            <p:ph type="title"/>
            <p:custDataLst>
              <p:tags r:id="rId1"/>
            </p:custDataLst>
          </p:nvPr>
        </p:nvSpPr>
        <p:spPr>
          <a:xfrm>
            <a:off x="381000" y="520493"/>
            <a:ext cx="8458200" cy="492443"/>
          </a:xfrm>
        </p:spPr>
        <p:txBody>
          <a:bodyPr/>
          <a:lstStyle/>
          <a:p>
            <a:pPr algn="ctr"/>
            <a:r>
              <a:rPr lang="fr-FR" sz="3200" dirty="0"/>
              <a:t>Variation des symptômes chez un même enfant</a:t>
            </a:r>
          </a:p>
        </p:txBody>
      </p:sp>
      <mc:AlternateContent xmlns:mc="http://schemas.openxmlformats.org/markup-compatibility/2006" xmlns:p14="http://schemas.microsoft.com/office/powerpoint/2010/main">
        <mc:Choice Requires="p14">
          <p:contentPart p14:bwMode="auto" r:id="rId10">
            <p14:nvContentPartPr>
              <p14:cNvPr id="4" name="Encre 3">
                <a:extLst>
                  <a:ext uri="{FF2B5EF4-FFF2-40B4-BE49-F238E27FC236}">
                    <a16:creationId xmlns:a16="http://schemas.microsoft.com/office/drawing/2014/main" id="{A33D53FF-8941-4F2C-A5AB-EB80A27960B5}"/>
                  </a:ext>
                </a:extLst>
              </p14:cNvPr>
              <p14:cNvContentPartPr/>
              <p14:nvPr>
                <p:custDataLst>
                  <p:tags r:id="rId2"/>
                </p:custDataLst>
              </p14:nvPr>
            </p14:nvContentPartPr>
            <p14:xfrm>
              <a:off x="2673137" y="3321980"/>
              <a:ext cx="360" cy="360"/>
            </p14:xfrm>
          </p:contentPart>
        </mc:Choice>
        <mc:Fallback xmlns="">
          <p:pic>
            <p:nvPicPr>
              <p:cNvPr id="4" name="Encre 3">
                <a:extLst>
                  <a:ext uri="{FF2B5EF4-FFF2-40B4-BE49-F238E27FC236}">
                    <a16:creationId xmlns:a16="http://schemas.microsoft.com/office/drawing/2014/main" id="{A33D53FF-8941-4F2C-A5AB-EB80A27960B5}"/>
                  </a:ext>
                </a:extLst>
              </p:cNvPr>
              <p:cNvPicPr/>
              <p:nvPr/>
            </p:nvPicPr>
            <p:blipFill>
              <a:blip r:embed="rId11"/>
              <a:stretch>
                <a:fillRect/>
              </a:stretch>
            </p:blipFill>
            <p:spPr>
              <a:xfrm>
                <a:off x="2664497" y="3312980"/>
                <a:ext cx="18000" cy="18000"/>
              </a:xfrm>
              <a:prstGeom prst="rect">
                <a:avLst/>
              </a:prstGeom>
            </p:spPr>
          </p:pic>
        </mc:Fallback>
      </mc:AlternateContent>
      <p:sp>
        <p:nvSpPr>
          <p:cNvPr id="7" name="Flèche : bas 6">
            <a:extLst>
              <a:ext uri="{FF2B5EF4-FFF2-40B4-BE49-F238E27FC236}">
                <a16:creationId xmlns:a16="http://schemas.microsoft.com/office/drawing/2014/main" id="{A83F282C-0C72-481E-AF01-D0E47670607D}"/>
              </a:ext>
            </a:extLst>
          </p:cNvPr>
          <p:cNvSpPr/>
          <p:nvPr>
            <p:custDataLst>
              <p:tags r:id="rId3"/>
            </p:custDataLst>
          </p:nvPr>
        </p:nvSpPr>
        <p:spPr>
          <a:xfrm>
            <a:off x="1524600" y="1608000"/>
            <a:ext cx="1728000" cy="144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haut 7">
            <a:extLst>
              <a:ext uri="{FF2B5EF4-FFF2-40B4-BE49-F238E27FC236}">
                <a16:creationId xmlns:a16="http://schemas.microsoft.com/office/drawing/2014/main" id="{458D8552-4862-4807-99EF-7E005DF94841}"/>
              </a:ext>
            </a:extLst>
          </p:cNvPr>
          <p:cNvSpPr/>
          <p:nvPr>
            <p:custDataLst>
              <p:tags r:id="rId4"/>
            </p:custDataLst>
          </p:nvPr>
        </p:nvSpPr>
        <p:spPr>
          <a:xfrm>
            <a:off x="5410800" y="3817800"/>
            <a:ext cx="1728000" cy="1440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Signe Moins 9">
            <a:extLst>
              <a:ext uri="{FF2B5EF4-FFF2-40B4-BE49-F238E27FC236}">
                <a16:creationId xmlns:a16="http://schemas.microsoft.com/office/drawing/2014/main" id="{0B610B99-7FE7-4D52-B29D-8873C2D5A1C1}"/>
              </a:ext>
            </a:extLst>
          </p:cNvPr>
          <p:cNvSpPr/>
          <p:nvPr>
            <p:custDataLst>
              <p:tags r:id="rId5"/>
            </p:custDataLst>
          </p:nvPr>
        </p:nvSpPr>
        <p:spPr>
          <a:xfrm rot="20796162">
            <a:off x="-258215" y="2827018"/>
            <a:ext cx="9813259" cy="1080000"/>
          </a:xfrm>
          <a:prstGeom prst="mathMinus">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11" name="ZoneTexte 10">
            <a:extLst>
              <a:ext uri="{FF2B5EF4-FFF2-40B4-BE49-F238E27FC236}">
                <a16:creationId xmlns:a16="http://schemas.microsoft.com/office/drawing/2014/main" id="{900AB153-4690-405A-A7FA-0F3DD518ECC9}"/>
              </a:ext>
            </a:extLst>
          </p:cNvPr>
          <p:cNvSpPr txBox="1"/>
          <p:nvPr>
            <p:custDataLst>
              <p:tags r:id="rId6"/>
            </p:custDataLst>
          </p:nvPr>
        </p:nvSpPr>
        <p:spPr>
          <a:xfrm>
            <a:off x="4114800" y="1143000"/>
            <a:ext cx="4320000" cy="1800000"/>
          </a:xfrm>
          <a:prstGeom prst="rect">
            <a:avLst/>
          </a:prstGeom>
          <a:noFill/>
        </p:spPr>
        <p:txBody>
          <a:bodyPr wrap="square" rtlCol="0">
            <a:spAutoFit/>
          </a:bodyPr>
          <a:lstStyle/>
          <a:p>
            <a:pPr algn="ctr"/>
            <a:r>
              <a:rPr lang="fr-FR" sz="1600" dirty="0"/>
              <a:t>1) Dans les situation de supervision/duel (temps limité)</a:t>
            </a:r>
          </a:p>
          <a:p>
            <a:pPr algn="ctr"/>
            <a:r>
              <a:rPr lang="fr-FR" sz="1600" dirty="0"/>
              <a:t>2) Dans les situations particulièrement intéressantes</a:t>
            </a:r>
          </a:p>
          <a:p>
            <a:pPr algn="ctr"/>
            <a:r>
              <a:rPr lang="fr-FR" sz="1600" dirty="0"/>
              <a:t>3) Dans les situations de renforcement des comportements</a:t>
            </a:r>
          </a:p>
        </p:txBody>
      </p:sp>
      <p:sp>
        <p:nvSpPr>
          <p:cNvPr id="12" name="ZoneTexte 11">
            <a:extLst>
              <a:ext uri="{FF2B5EF4-FFF2-40B4-BE49-F238E27FC236}">
                <a16:creationId xmlns:a16="http://schemas.microsoft.com/office/drawing/2014/main" id="{6CDF29E0-C058-41F0-849A-CF06771B4E44}"/>
              </a:ext>
            </a:extLst>
          </p:cNvPr>
          <p:cNvSpPr txBox="1"/>
          <p:nvPr>
            <p:custDataLst>
              <p:tags r:id="rId7"/>
            </p:custDataLst>
          </p:nvPr>
        </p:nvSpPr>
        <p:spPr>
          <a:xfrm>
            <a:off x="228600" y="4479517"/>
            <a:ext cx="4320000" cy="1800000"/>
          </a:xfrm>
          <a:prstGeom prst="rect">
            <a:avLst/>
          </a:prstGeom>
          <a:noFill/>
        </p:spPr>
        <p:txBody>
          <a:bodyPr wrap="square" rtlCol="0">
            <a:spAutoFit/>
          </a:bodyPr>
          <a:lstStyle/>
          <a:p>
            <a:pPr marL="342900" indent="-342900" algn="ctr">
              <a:buAutoNum type="arabicParenR"/>
            </a:pPr>
            <a:r>
              <a:rPr lang="fr-FR" sz="1600" dirty="0"/>
              <a:t>Dans les situations exigeants un effort intellectuel ou attention soutenue</a:t>
            </a:r>
          </a:p>
          <a:p>
            <a:pPr marL="342900" indent="-342900" algn="ctr">
              <a:buAutoNum type="arabicParenR"/>
            </a:pPr>
            <a:r>
              <a:rPr lang="fr-FR" sz="1600" dirty="0"/>
              <a:t>Dans les situations monotones (scolaires)</a:t>
            </a:r>
          </a:p>
          <a:p>
            <a:pPr marL="342900" indent="-342900" algn="ctr">
              <a:buAutoNum type="arabicParenR"/>
            </a:pPr>
            <a:r>
              <a:rPr lang="fr-FR" sz="1600" dirty="0"/>
              <a:t>Dans les situations non-structurées (cantines/récréations)</a:t>
            </a:r>
          </a:p>
          <a:p>
            <a:pPr marL="342900" indent="-342900" algn="ctr">
              <a:buAutoNum type="arabicParenR"/>
            </a:pPr>
            <a:r>
              <a:rPr lang="fr-FR" sz="1600" dirty="0"/>
              <a:t>Dans les situations avec beaucoup de distracteurs</a:t>
            </a:r>
          </a:p>
        </p:txBody>
      </p:sp>
    </p:spTree>
    <p:extLst>
      <p:ext uri="{BB962C8B-B14F-4D97-AF65-F5344CB8AC3E}">
        <p14:creationId xmlns:p14="http://schemas.microsoft.com/office/powerpoint/2010/main" val="114946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8F1133-EA16-49AD-A2B6-2718877B6F1B}"/>
              </a:ext>
            </a:extLst>
          </p:cNvPr>
          <p:cNvSpPr>
            <a:spLocks noGrp="1"/>
          </p:cNvSpPr>
          <p:nvPr>
            <p:ph type="title"/>
            <p:custDataLst>
              <p:tags r:id="rId1"/>
            </p:custDataLst>
          </p:nvPr>
        </p:nvSpPr>
        <p:spPr>
          <a:xfrm>
            <a:off x="1301115" y="533400"/>
            <a:ext cx="6541770" cy="553998"/>
          </a:xfrm>
        </p:spPr>
        <p:txBody>
          <a:bodyPr/>
          <a:lstStyle/>
          <a:p>
            <a:pPr algn="ctr"/>
            <a:r>
              <a:rPr lang="fr-FR" dirty="0"/>
              <a:t>Comorbidités </a:t>
            </a:r>
          </a:p>
        </p:txBody>
      </p:sp>
      <p:graphicFrame>
        <p:nvGraphicFramePr>
          <p:cNvPr id="7" name="Diagramme 6">
            <a:extLst>
              <a:ext uri="{FF2B5EF4-FFF2-40B4-BE49-F238E27FC236}">
                <a16:creationId xmlns:a16="http://schemas.microsoft.com/office/drawing/2014/main" id="{2857096C-CB59-4247-8124-1DD771E32C1A}"/>
              </a:ext>
            </a:extLst>
          </p:cNvPr>
          <p:cNvGraphicFramePr/>
          <p:nvPr>
            <p:custDataLst>
              <p:tags r:id="rId2"/>
            </p:custDataLst>
          </p:nvPr>
        </p:nvGraphicFramePr>
        <p:xfrm>
          <a:off x="381000" y="1087398"/>
          <a:ext cx="8382000" cy="57706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6767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BF1C15-D97B-4A20-AB05-4D5EBB7F8901}"/>
              </a:ext>
            </a:extLst>
          </p:cNvPr>
          <p:cNvSpPr>
            <a:spLocks noGrp="1"/>
          </p:cNvSpPr>
          <p:nvPr>
            <p:ph type="title"/>
            <p:custDataLst>
              <p:tags r:id="rId1"/>
            </p:custDataLst>
          </p:nvPr>
        </p:nvSpPr>
        <p:spPr>
          <a:xfrm>
            <a:off x="381000" y="457200"/>
            <a:ext cx="8458200" cy="1661993"/>
          </a:xfrm>
        </p:spPr>
        <p:txBody>
          <a:bodyPr/>
          <a:lstStyle/>
          <a:p>
            <a:pPr algn="ctr"/>
            <a:r>
              <a:rPr lang="fr-FR" dirty="0"/>
              <a:t>Dysfonctionnement du système de régulation des émotions : 80% des TDAH</a:t>
            </a:r>
          </a:p>
        </p:txBody>
      </p:sp>
      <p:pic>
        <p:nvPicPr>
          <p:cNvPr id="5" name="Image 4">
            <a:extLst>
              <a:ext uri="{FF2B5EF4-FFF2-40B4-BE49-F238E27FC236}">
                <a16:creationId xmlns:a16="http://schemas.microsoft.com/office/drawing/2014/main" id="{29BC87E0-EE22-4418-AC70-192A7A9DC5BD}"/>
              </a:ext>
            </a:extLst>
          </p:cNvPr>
          <p:cNvPicPr>
            <a:picLocks noChangeAspect="1"/>
          </p:cNvPicPr>
          <p:nvPr>
            <p:custDataLst>
              <p:tags r:id="rId2"/>
            </p:custDataLst>
          </p:nvPr>
        </p:nvPicPr>
        <p:blipFill>
          <a:blip r:embed="rId5"/>
          <a:stretch>
            <a:fillRect/>
          </a:stretch>
        </p:blipFill>
        <p:spPr>
          <a:xfrm>
            <a:off x="144000" y="1903769"/>
            <a:ext cx="9000000" cy="4801831"/>
          </a:xfrm>
          <a:prstGeom prst="rect">
            <a:avLst/>
          </a:prstGeom>
        </p:spPr>
      </p:pic>
    </p:spTree>
    <p:extLst>
      <p:ext uri="{BB962C8B-B14F-4D97-AF65-F5344CB8AC3E}">
        <p14:creationId xmlns:p14="http://schemas.microsoft.com/office/powerpoint/2010/main" val="180867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72FAF-DEB3-4ABF-9C9C-DF17CF6283A8}"/>
              </a:ext>
            </a:extLst>
          </p:cNvPr>
          <p:cNvSpPr>
            <a:spLocks noGrp="1"/>
          </p:cNvSpPr>
          <p:nvPr>
            <p:ph type="title"/>
            <p:custDataLst>
              <p:tags r:id="rId1"/>
            </p:custDataLst>
          </p:nvPr>
        </p:nvSpPr>
        <p:spPr>
          <a:xfrm>
            <a:off x="1289558" y="533400"/>
            <a:ext cx="6541770" cy="553998"/>
          </a:xfrm>
        </p:spPr>
        <p:txBody>
          <a:bodyPr/>
          <a:lstStyle/>
          <a:p>
            <a:pPr algn="ctr"/>
            <a:r>
              <a:rPr lang="fr-FR" dirty="0"/>
              <a:t>Quand ça se cumule…</a:t>
            </a:r>
          </a:p>
        </p:txBody>
      </p:sp>
      <p:pic>
        <p:nvPicPr>
          <p:cNvPr id="5" name="Image 4">
            <a:extLst>
              <a:ext uri="{FF2B5EF4-FFF2-40B4-BE49-F238E27FC236}">
                <a16:creationId xmlns:a16="http://schemas.microsoft.com/office/drawing/2014/main" id="{6862082A-1453-4435-8470-2C648B7829FD}"/>
              </a:ext>
            </a:extLst>
          </p:cNvPr>
          <p:cNvPicPr>
            <a:picLocks noChangeAspect="1"/>
          </p:cNvPicPr>
          <p:nvPr>
            <p:custDataLst>
              <p:tags r:id="rId2"/>
            </p:custDataLst>
          </p:nvPr>
        </p:nvPicPr>
        <p:blipFill>
          <a:blip r:embed="rId5"/>
          <a:stretch>
            <a:fillRect/>
          </a:stretch>
        </p:blipFill>
        <p:spPr>
          <a:xfrm>
            <a:off x="481012" y="1295400"/>
            <a:ext cx="8181975" cy="5210175"/>
          </a:xfrm>
          <a:prstGeom prst="rect">
            <a:avLst/>
          </a:prstGeom>
        </p:spPr>
      </p:pic>
    </p:spTree>
    <p:extLst>
      <p:ext uri="{BB962C8B-B14F-4D97-AF65-F5344CB8AC3E}">
        <p14:creationId xmlns:p14="http://schemas.microsoft.com/office/powerpoint/2010/main" val="2683168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e 5">
            <a:extLst>
              <a:ext uri="{FF2B5EF4-FFF2-40B4-BE49-F238E27FC236}">
                <a16:creationId xmlns:a16="http://schemas.microsoft.com/office/drawing/2014/main" id="{3D29C13F-09BC-4318-B225-CE00CD0E70E9}"/>
              </a:ext>
            </a:extLst>
          </p:cNvPr>
          <p:cNvGraphicFramePr/>
          <p:nvPr>
            <p:custDataLst>
              <p:tags r:id="rId1"/>
            </p:custDataLst>
          </p:nvPr>
        </p:nvGraphicFramePr>
        <p:xfrm>
          <a:off x="771525" y="685799"/>
          <a:ext cx="8143875" cy="5881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390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5BD4D-661A-4375-B11D-6A5319AF28FD}"/>
              </a:ext>
            </a:extLst>
          </p:cNvPr>
          <p:cNvSpPr>
            <a:spLocks noGrp="1"/>
          </p:cNvSpPr>
          <p:nvPr>
            <p:ph type="title"/>
            <p:custDataLst>
              <p:tags r:id="rId1"/>
            </p:custDataLst>
          </p:nvPr>
        </p:nvSpPr>
        <p:spPr>
          <a:xfrm>
            <a:off x="1438275" y="0"/>
            <a:ext cx="6541770" cy="553998"/>
          </a:xfrm>
        </p:spPr>
        <p:txBody>
          <a:bodyPr/>
          <a:lstStyle/>
          <a:p>
            <a:pPr algn="ctr"/>
            <a:r>
              <a:rPr lang="fr-FR" dirty="0"/>
              <a:t>Bilans</a:t>
            </a:r>
          </a:p>
        </p:txBody>
      </p:sp>
      <p:sp>
        <p:nvSpPr>
          <p:cNvPr id="3" name="Espace réservé du contenu 2">
            <a:extLst>
              <a:ext uri="{FF2B5EF4-FFF2-40B4-BE49-F238E27FC236}">
                <a16:creationId xmlns:a16="http://schemas.microsoft.com/office/drawing/2014/main" id="{AF8EDB2E-73E4-4D5B-B7D4-F50BB1230593}"/>
              </a:ext>
            </a:extLst>
          </p:cNvPr>
          <p:cNvSpPr>
            <a:spLocks noGrp="1"/>
          </p:cNvSpPr>
          <p:nvPr>
            <p:ph sz="half" idx="2"/>
            <p:custDataLst>
              <p:tags r:id="rId2"/>
            </p:custDataLst>
          </p:nvPr>
        </p:nvSpPr>
        <p:spPr>
          <a:xfrm>
            <a:off x="457200" y="533400"/>
            <a:ext cx="3977640" cy="6093976"/>
          </a:xfrm>
        </p:spPr>
        <p:txBody>
          <a:bodyPr/>
          <a:lstStyle/>
          <a:p>
            <a:r>
              <a:rPr lang="fr-FR" b="1" dirty="0"/>
              <a:t>Bilans intellectuels : </a:t>
            </a:r>
          </a:p>
          <a:p>
            <a:pPr marL="285750" indent="-285750">
              <a:buFont typeface="Arial" panose="020B0604020202020204" pitchFamily="34" charset="0"/>
              <a:buChar char="•"/>
            </a:pPr>
            <a:r>
              <a:rPr lang="fr-FR" dirty="0"/>
              <a:t>WPPSI-IV, WISC-V, WAIS-IV, </a:t>
            </a:r>
          </a:p>
          <a:p>
            <a:pPr marL="285750" indent="-285750">
              <a:buFont typeface="Arial" panose="020B0604020202020204" pitchFamily="34" charset="0"/>
              <a:buChar char="•"/>
            </a:pPr>
            <a:r>
              <a:rPr lang="fr-FR" dirty="0"/>
              <a:t>K-ABC, …</a:t>
            </a:r>
          </a:p>
          <a:p>
            <a:r>
              <a:rPr lang="fr-FR" b="1" dirty="0"/>
              <a:t>Bilans attentionnels : </a:t>
            </a:r>
          </a:p>
          <a:p>
            <a:pPr marL="285750" indent="-285750">
              <a:buFont typeface="Arial" panose="020B0604020202020204" pitchFamily="34" charset="0"/>
              <a:buChar char="•"/>
            </a:pPr>
            <a:r>
              <a:rPr lang="fr-FR" dirty="0"/>
              <a:t>TEA-</a:t>
            </a:r>
            <a:r>
              <a:rPr lang="fr-FR" dirty="0" err="1"/>
              <a:t>Ch</a:t>
            </a:r>
            <a:r>
              <a:rPr lang="fr-FR" dirty="0"/>
              <a:t>, </a:t>
            </a:r>
          </a:p>
          <a:p>
            <a:pPr marL="285750" indent="-285750">
              <a:buFont typeface="Arial" panose="020B0604020202020204" pitchFamily="34" charset="0"/>
              <a:buChar char="•"/>
            </a:pPr>
            <a:r>
              <a:rPr lang="fr-FR" dirty="0"/>
              <a:t>Nepsy-2, </a:t>
            </a:r>
          </a:p>
          <a:p>
            <a:pPr marL="285750" indent="-285750">
              <a:buFont typeface="Arial" panose="020B0604020202020204" pitchFamily="34" charset="0"/>
              <a:buChar char="•"/>
            </a:pPr>
            <a:r>
              <a:rPr lang="fr-FR" dirty="0"/>
              <a:t>TAP (Zimmermann &amp; </a:t>
            </a:r>
            <a:r>
              <a:rPr lang="fr-FR" dirty="0" err="1"/>
              <a:t>Fimm</a:t>
            </a:r>
            <a:r>
              <a:rPr lang="fr-FR" dirty="0"/>
              <a:t>), </a:t>
            </a:r>
          </a:p>
          <a:p>
            <a:pPr marL="285750" indent="-285750">
              <a:buFont typeface="Arial" panose="020B0604020202020204" pitchFamily="34" charset="0"/>
              <a:buChar char="•"/>
            </a:pPr>
            <a:r>
              <a:rPr lang="fr-FR" dirty="0"/>
              <a:t>P.A.S.A.T., </a:t>
            </a:r>
          </a:p>
          <a:p>
            <a:pPr marL="285750" indent="-285750">
              <a:buFont typeface="Arial" panose="020B0604020202020204" pitchFamily="34" charset="0"/>
              <a:buChar char="•"/>
            </a:pPr>
            <a:r>
              <a:rPr lang="fr-FR" dirty="0"/>
              <a:t>Double tâche de Baddeley, </a:t>
            </a:r>
          </a:p>
          <a:p>
            <a:pPr marL="285750" indent="-285750">
              <a:buFont typeface="Arial" panose="020B0604020202020204" pitchFamily="34" charset="0"/>
              <a:buChar char="•"/>
            </a:pPr>
            <a:r>
              <a:rPr lang="fr-FR" dirty="0"/>
              <a:t>K.T. : Test d’attention concentrée,</a:t>
            </a:r>
          </a:p>
          <a:p>
            <a:pPr marL="285750" indent="-285750">
              <a:buFont typeface="Arial" panose="020B0604020202020204" pitchFamily="34" charset="0"/>
              <a:buChar char="•"/>
            </a:pPr>
            <a:r>
              <a:rPr lang="fr-FR" dirty="0"/>
              <a:t>BAMS-T, </a:t>
            </a:r>
          </a:p>
          <a:p>
            <a:pPr marL="285750" indent="-285750">
              <a:buFont typeface="Arial" panose="020B0604020202020204" pitchFamily="34" charset="0"/>
              <a:buChar char="•"/>
            </a:pPr>
            <a:r>
              <a:rPr lang="fr-FR" dirty="0"/>
              <a:t>D2 : Test d’attention concentrée,</a:t>
            </a:r>
          </a:p>
          <a:p>
            <a:pPr marL="285750" indent="-285750">
              <a:buFont typeface="Arial" panose="020B0604020202020204" pitchFamily="34" charset="0"/>
              <a:buChar char="•"/>
            </a:pPr>
            <a:r>
              <a:rPr lang="fr-FR" dirty="0"/>
              <a:t>Barrage de Zazzo, </a:t>
            </a:r>
          </a:p>
          <a:p>
            <a:pPr marL="285750" indent="-285750">
              <a:buFont typeface="Arial" panose="020B0604020202020204" pitchFamily="34" charset="0"/>
              <a:buChar char="•"/>
            </a:pPr>
            <a:r>
              <a:rPr lang="fr-FR" dirty="0"/>
              <a:t>Test des cloches</a:t>
            </a:r>
          </a:p>
          <a:p>
            <a:pPr marL="285750" indent="-285750">
              <a:buFont typeface="Arial" panose="020B0604020202020204" pitchFamily="34" charset="0"/>
              <a:buChar char="•"/>
            </a:pPr>
            <a:r>
              <a:rPr lang="fr-FR" dirty="0"/>
              <a:t>The ballons test, </a:t>
            </a:r>
          </a:p>
          <a:p>
            <a:pPr marL="285750" indent="-285750">
              <a:buFont typeface="Arial" panose="020B0604020202020204" pitchFamily="34" charset="0"/>
              <a:buChar char="•"/>
            </a:pPr>
            <a:r>
              <a:rPr lang="fr-FR" dirty="0"/>
              <a:t>Test d’attention sélective </a:t>
            </a:r>
            <a:r>
              <a:rPr lang="fr-FR" dirty="0" err="1"/>
              <a:t>Spinnler</a:t>
            </a:r>
            <a:r>
              <a:rPr lang="fr-FR" dirty="0"/>
              <a:t> &amp; </a:t>
            </a:r>
            <a:r>
              <a:rPr lang="fr-FR" dirty="0" err="1"/>
              <a:t>Tignoni</a:t>
            </a:r>
            <a:r>
              <a:rPr lang="fr-FR" dirty="0"/>
              <a:t>, </a:t>
            </a:r>
          </a:p>
          <a:p>
            <a:pPr marL="285750" indent="-285750">
              <a:buFont typeface="Arial" panose="020B0604020202020204" pitchFamily="34" charset="0"/>
              <a:buChar char="•"/>
            </a:pPr>
            <a:r>
              <a:rPr lang="fr-FR" dirty="0"/>
              <a:t>Barrage de </a:t>
            </a:r>
            <a:r>
              <a:rPr lang="fr-FR" dirty="0" err="1"/>
              <a:t>Mésulam</a:t>
            </a:r>
            <a:r>
              <a:rPr lang="fr-FR" dirty="0"/>
              <a:t>.</a:t>
            </a:r>
          </a:p>
          <a:p>
            <a:pPr algn="just"/>
            <a:r>
              <a:rPr lang="fr-FR" b="1" dirty="0"/>
              <a:t>Bilans des fonctions exécutives : </a:t>
            </a:r>
          </a:p>
          <a:p>
            <a:pPr algn="just"/>
            <a:r>
              <a:rPr lang="fr-FR" b="1" i="1" dirty="0"/>
              <a:t>Inhibition : </a:t>
            </a:r>
          </a:p>
          <a:p>
            <a:pPr marL="285750" indent="-285750" algn="just">
              <a:buFont typeface="Arial" panose="020B0604020202020204" pitchFamily="34" charset="0"/>
              <a:buChar char="•"/>
            </a:pPr>
            <a:r>
              <a:rPr lang="fr-FR" dirty="0"/>
              <a:t>Stroop, </a:t>
            </a:r>
          </a:p>
          <a:p>
            <a:pPr marL="285750" indent="-285750" algn="just">
              <a:buFont typeface="Arial" panose="020B0604020202020204" pitchFamily="34" charset="0"/>
              <a:buChar char="•"/>
            </a:pPr>
            <a:r>
              <a:rPr lang="fr-FR" dirty="0" err="1"/>
              <a:t>Hayling</a:t>
            </a:r>
            <a:r>
              <a:rPr lang="fr-FR" dirty="0"/>
              <a:t>, </a:t>
            </a:r>
          </a:p>
        </p:txBody>
      </p:sp>
      <p:sp>
        <p:nvSpPr>
          <p:cNvPr id="4" name="Espace réservé du contenu 3">
            <a:extLst>
              <a:ext uri="{FF2B5EF4-FFF2-40B4-BE49-F238E27FC236}">
                <a16:creationId xmlns:a16="http://schemas.microsoft.com/office/drawing/2014/main" id="{7ADFCD5E-0DEF-4C5F-8E9A-74B509E07EE6}"/>
              </a:ext>
            </a:extLst>
          </p:cNvPr>
          <p:cNvSpPr>
            <a:spLocks noGrp="1"/>
          </p:cNvSpPr>
          <p:nvPr>
            <p:ph sz="half" idx="3"/>
            <p:custDataLst>
              <p:tags r:id="rId3"/>
            </p:custDataLst>
          </p:nvPr>
        </p:nvSpPr>
        <p:spPr>
          <a:xfrm>
            <a:off x="4709160" y="533400"/>
            <a:ext cx="4206240" cy="6093976"/>
          </a:xfrm>
        </p:spPr>
        <p:txBody>
          <a:bodyPr/>
          <a:lstStyle/>
          <a:p>
            <a:pPr marL="285750" indent="-285750" algn="just">
              <a:buFont typeface="Arial" panose="020B0604020202020204" pitchFamily="34" charset="0"/>
              <a:buChar char="•"/>
            </a:pPr>
            <a:r>
              <a:rPr lang="fr-FR" dirty="0"/>
              <a:t>Go/No go, </a:t>
            </a:r>
          </a:p>
          <a:p>
            <a:pPr marL="285750" indent="-285750" algn="just">
              <a:buFont typeface="Arial" panose="020B0604020202020204" pitchFamily="34" charset="0"/>
              <a:buChar char="•"/>
            </a:pPr>
            <a:r>
              <a:rPr lang="fr-FR" dirty="0"/>
              <a:t>Test d’appariement d’image</a:t>
            </a:r>
            <a:endParaRPr lang="fr-FR" b="1" i="1" dirty="0"/>
          </a:p>
          <a:p>
            <a:pPr algn="just"/>
            <a:r>
              <a:rPr lang="fr-FR" b="1" i="1" dirty="0"/>
              <a:t>Flexibilité : </a:t>
            </a:r>
          </a:p>
          <a:p>
            <a:pPr marL="285750" indent="-285750" algn="just">
              <a:buFont typeface="Arial" panose="020B0604020202020204" pitchFamily="34" charset="0"/>
              <a:buChar char="•"/>
            </a:pPr>
            <a:r>
              <a:rPr lang="fr-FR" dirty="0"/>
              <a:t>Trail </a:t>
            </a:r>
            <a:r>
              <a:rPr lang="fr-FR" dirty="0" err="1"/>
              <a:t>Making</a:t>
            </a:r>
            <a:r>
              <a:rPr lang="fr-FR" dirty="0"/>
              <a:t> Test (TMT), </a:t>
            </a:r>
          </a:p>
          <a:p>
            <a:pPr marL="285750" indent="-285750" algn="just">
              <a:buFont typeface="Arial" panose="020B0604020202020204" pitchFamily="34" charset="0"/>
              <a:buChar char="•"/>
            </a:pPr>
            <a:r>
              <a:rPr lang="fr-FR" dirty="0"/>
              <a:t>Fluence catégorielles et orthographiques.</a:t>
            </a:r>
          </a:p>
          <a:p>
            <a:pPr algn="just"/>
            <a:r>
              <a:rPr lang="fr-FR" b="1" i="1" dirty="0"/>
              <a:t>Planification et organisation : </a:t>
            </a:r>
          </a:p>
          <a:p>
            <a:pPr marL="285750" indent="-285750" algn="just">
              <a:buFont typeface="Arial" panose="020B0604020202020204" pitchFamily="34" charset="0"/>
              <a:buChar char="•"/>
            </a:pPr>
            <a:r>
              <a:rPr lang="fr-FR" dirty="0"/>
              <a:t>Tour de Londres – Tour de Hanoï, </a:t>
            </a:r>
          </a:p>
          <a:p>
            <a:pPr marL="285750" indent="-285750" algn="just">
              <a:buFont typeface="Arial" panose="020B0604020202020204" pitchFamily="34" charset="0"/>
              <a:buChar char="•"/>
            </a:pPr>
            <a:r>
              <a:rPr lang="fr-FR" dirty="0"/>
              <a:t>Labyrinthe de </a:t>
            </a:r>
            <a:r>
              <a:rPr lang="fr-FR" dirty="0" err="1"/>
              <a:t>Porteus</a:t>
            </a:r>
            <a:r>
              <a:rPr lang="fr-FR" dirty="0"/>
              <a:t>, </a:t>
            </a:r>
          </a:p>
          <a:p>
            <a:pPr marL="285750" indent="-285750" algn="l">
              <a:buFont typeface="Arial" panose="020B0604020202020204" pitchFamily="34" charset="0"/>
              <a:buChar char="•"/>
            </a:pPr>
            <a:r>
              <a:rPr lang="fr-FR" dirty="0"/>
              <a:t>Le zoo, Questionnaire, Test des six éléments, Jugement temporel de la </a:t>
            </a:r>
            <a:r>
              <a:rPr lang="fr-FR" dirty="0" err="1"/>
              <a:t>Behavioural</a:t>
            </a:r>
            <a:r>
              <a:rPr lang="fr-FR" dirty="0"/>
              <a:t> </a:t>
            </a:r>
            <a:r>
              <a:rPr lang="fr-FR" dirty="0" err="1"/>
              <a:t>Assessment</a:t>
            </a:r>
            <a:r>
              <a:rPr lang="fr-FR" dirty="0"/>
              <a:t> of the </a:t>
            </a:r>
            <a:r>
              <a:rPr lang="fr-FR" dirty="0" err="1"/>
              <a:t>Dysexecutive</a:t>
            </a:r>
            <a:r>
              <a:rPr lang="fr-FR" dirty="0"/>
              <a:t> Syndrome (BADS), </a:t>
            </a:r>
          </a:p>
          <a:p>
            <a:pPr marL="285750" indent="-285750" algn="l">
              <a:buFont typeface="Arial" panose="020B0604020202020204" pitchFamily="34" charset="0"/>
              <a:buChar char="•"/>
            </a:pPr>
            <a:r>
              <a:rPr lang="fr-FR" dirty="0"/>
              <a:t>Figure de Rey – Figure de Taylor.</a:t>
            </a:r>
          </a:p>
          <a:p>
            <a:pPr algn="l"/>
            <a:r>
              <a:rPr lang="fr-FR" b="1" dirty="0"/>
              <a:t>Questionnaires comportementaux : </a:t>
            </a:r>
          </a:p>
          <a:p>
            <a:pPr marL="285750" indent="-285750" algn="l">
              <a:buFont typeface="Arial" panose="020B0604020202020204" pitchFamily="34" charset="0"/>
              <a:buChar char="•"/>
            </a:pPr>
            <a:r>
              <a:rPr lang="fr-FR" dirty="0" err="1"/>
              <a:t>Conners</a:t>
            </a:r>
            <a:r>
              <a:rPr lang="fr-FR" dirty="0"/>
              <a:t> (plusieurs versions),</a:t>
            </a:r>
          </a:p>
          <a:p>
            <a:pPr marL="285750" indent="-285750" algn="l">
              <a:buFont typeface="Arial" panose="020B0604020202020204" pitchFamily="34" charset="0"/>
              <a:buChar char="•"/>
            </a:pPr>
            <a:r>
              <a:rPr lang="fr-FR" dirty="0"/>
              <a:t>SNAP-IV,</a:t>
            </a:r>
          </a:p>
          <a:p>
            <a:pPr marL="285750" indent="-285750" algn="l">
              <a:buFont typeface="Arial" panose="020B0604020202020204" pitchFamily="34" charset="0"/>
              <a:buChar char="•"/>
            </a:pPr>
            <a:r>
              <a:rPr lang="fr-FR" dirty="0"/>
              <a:t>BASC-3,</a:t>
            </a:r>
          </a:p>
          <a:p>
            <a:pPr marL="285750" indent="-285750" algn="l">
              <a:buFont typeface="Arial" panose="020B0604020202020204" pitchFamily="34" charset="0"/>
              <a:buChar char="•"/>
            </a:pPr>
            <a:r>
              <a:rPr lang="fr-FR" dirty="0"/>
              <a:t>Attention-</a:t>
            </a:r>
            <a:r>
              <a:rPr lang="fr-FR" dirty="0" err="1"/>
              <a:t>Deficit</a:t>
            </a:r>
            <a:r>
              <a:rPr lang="fr-FR" dirty="0"/>
              <a:t> </a:t>
            </a:r>
            <a:r>
              <a:rPr lang="fr-FR" dirty="0" err="1"/>
              <a:t>with</a:t>
            </a:r>
            <a:r>
              <a:rPr lang="fr-FR" dirty="0"/>
              <a:t> </a:t>
            </a:r>
            <a:r>
              <a:rPr lang="fr-FR" dirty="0" err="1"/>
              <a:t>Hyperactivity</a:t>
            </a:r>
            <a:r>
              <a:rPr lang="fr-FR" dirty="0"/>
              <a:t> Rating </a:t>
            </a:r>
            <a:r>
              <a:rPr lang="fr-FR" dirty="0" err="1"/>
              <a:t>Scale</a:t>
            </a:r>
            <a:r>
              <a:rPr lang="fr-FR" dirty="0"/>
              <a:t> IV (ADHD-RS),</a:t>
            </a:r>
          </a:p>
          <a:p>
            <a:pPr marL="285750" indent="-285750" algn="l">
              <a:buFont typeface="Arial" panose="020B0604020202020204" pitchFamily="34" charset="0"/>
              <a:buChar char="•"/>
            </a:pPr>
            <a:r>
              <a:rPr lang="fr-FR" dirty="0" err="1"/>
              <a:t>Strengths</a:t>
            </a:r>
            <a:r>
              <a:rPr lang="fr-FR" dirty="0"/>
              <a:t> and </a:t>
            </a:r>
            <a:r>
              <a:rPr lang="fr-FR" dirty="0" err="1"/>
              <a:t>Weaknessness</a:t>
            </a:r>
            <a:r>
              <a:rPr lang="fr-FR" dirty="0"/>
              <a:t> of ADHD-</a:t>
            </a:r>
            <a:r>
              <a:rPr lang="fr-FR" dirty="0" err="1"/>
              <a:t>symptoms</a:t>
            </a:r>
            <a:r>
              <a:rPr lang="fr-FR" dirty="0"/>
              <a:t> and Normal-</a:t>
            </a:r>
            <a:r>
              <a:rPr lang="fr-FR" dirty="0" err="1"/>
              <a:t>Behavior</a:t>
            </a:r>
            <a:r>
              <a:rPr lang="fr-FR" dirty="0"/>
              <a:t> (SWAN) </a:t>
            </a:r>
            <a:r>
              <a:rPr lang="fr-FR" dirty="0" err="1"/>
              <a:t>scale</a:t>
            </a:r>
            <a:r>
              <a:rPr lang="fr-FR" dirty="0"/>
              <a:t>.</a:t>
            </a:r>
          </a:p>
        </p:txBody>
      </p:sp>
    </p:spTree>
    <p:extLst>
      <p:ext uri="{BB962C8B-B14F-4D97-AF65-F5344CB8AC3E}">
        <p14:creationId xmlns:p14="http://schemas.microsoft.com/office/powerpoint/2010/main" val="197234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BF0E57-238C-4744-91E8-97E367E3D03B}"/>
              </a:ext>
            </a:extLst>
          </p:cNvPr>
          <p:cNvSpPr>
            <a:spLocks noGrp="1"/>
          </p:cNvSpPr>
          <p:nvPr>
            <p:ph type="title"/>
            <p:custDataLst>
              <p:tags r:id="rId1"/>
            </p:custDataLst>
          </p:nvPr>
        </p:nvSpPr>
        <p:spPr>
          <a:xfrm>
            <a:off x="1301114" y="838200"/>
            <a:ext cx="6541770" cy="553998"/>
          </a:xfrm>
        </p:spPr>
        <p:txBody>
          <a:bodyPr/>
          <a:lstStyle/>
          <a:p>
            <a:pPr algn="ctr"/>
            <a:r>
              <a:rPr lang="fr-FR" dirty="0"/>
              <a:t>Présentation de Bilans</a:t>
            </a:r>
          </a:p>
        </p:txBody>
      </p:sp>
      <p:sp>
        <p:nvSpPr>
          <p:cNvPr id="3" name="Espace réservé du texte 2">
            <a:extLst>
              <a:ext uri="{FF2B5EF4-FFF2-40B4-BE49-F238E27FC236}">
                <a16:creationId xmlns:a16="http://schemas.microsoft.com/office/drawing/2014/main" id="{8B63D497-CBCE-4DC0-B011-C145A7D32683}"/>
              </a:ext>
            </a:extLst>
          </p:cNvPr>
          <p:cNvSpPr>
            <a:spLocks noGrp="1"/>
          </p:cNvSpPr>
          <p:nvPr>
            <p:ph type="body" idx="1"/>
            <p:custDataLst>
              <p:tags r:id="rId2"/>
            </p:custDataLst>
          </p:nvPr>
        </p:nvSpPr>
        <p:spPr>
          <a:xfrm>
            <a:off x="514604" y="2018029"/>
            <a:ext cx="8114791" cy="3016210"/>
          </a:xfrm>
        </p:spPr>
        <p:txBody>
          <a:bodyPr/>
          <a:lstStyle/>
          <a:p>
            <a:pPr marL="457200" indent="-457200">
              <a:buClr>
                <a:schemeClr val="tx2">
                  <a:lumMod val="75000"/>
                </a:schemeClr>
              </a:buClr>
              <a:buFont typeface="Wingdings" panose="05000000000000000000" pitchFamily="2" charset="2"/>
              <a:buChar char="§"/>
            </a:pPr>
            <a:r>
              <a:rPr lang="fr-FR" sz="2800" dirty="0"/>
              <a:t>WISC-V</a:t>
            </a:r>
          </a:p>
          <a:p>
            <a:pPr marL="457200" indent="-457200">
              <a:buClr>
                <a:schemeClr val="tx2">
                  <a:lumMod val="75000"/>
                </a:schemeClr>
              </a:buClr>
              <a:buFont typeface="Wingdings" panose="05000000000000000000" pitchFamily="2" charset="2"/>
              <a:buChar char="§"/>
            </a:pPr>
            <a:r>
              <a:rPr lang="fr-FR" sz="2800" dirty="0"/>
              <a:t>Nepsy-2</a:t>
            </a:r>
          </a:p>
          <a:p>
            <a:pPr marL="457200" indent="-457200">
              <a:buClr>
                <a:schemeClr val="tx2">
                  <a:lumMod val="75000"/>
                </a:schemeClr>
              </a:buClr>
              <a:buFont typeface="Wingdings" panose="05000000000000000000" pitchFamily="2" charset="2"/>
              <a:buChar char="§"/>
            </a:pPr>
            <a:r>
              <a:rPr lang="fr-FR" sz="2800" dirty="0"/>
              <a:t>TEA-</a:t>
            </a:r>
            <a:r>
              <a:rPr lang="fr-FR" sz="2800" dirty="0" err="1"/>
              <a:t>Ch</a:t>
            </a:r>
            <a:endParaRPr lang="fr-FR" sz="2800" dirty="0"/>
          </a:p>
          <a:p>
            <a:pPr marL="457200" indent="-457200">
              <a:buClr>
                <a:schemeClr val="tx2">
                  <a:lumMod val="75000"/>
                </a:schemeClr>
              </a:buClr>
              <a:buFont typeface="Wingdings" panose="05000000000000000000" pitchFamily="2" charset="2"/>
              <a:buChar char="§"/>
            </a:pPr>
            <a:r>
              <a:rPr lang="fr-FR" sz="2800" dirty="0"/>
              <a:t>Test d’Appariement d’Image</a:t>
            </a:r>
          </a:p>
          <a:p>
            <a:pPr marL="457200" indent="-457200">
              <a:buClr>
                <a:schemeClr val="tx2">
                  <a:lumMod val="75000"/>
                </a:schemeClr>
              </a:buClr>
              <a:buFont typeface="Wingdings" panose="05000000000000000000" pitchFamily="2" charset="2"/>
              <a:buChar char="§"/>
            </a:pPr>
            <a:r>
              <a:rPr lang="fr-FR" sz="2800" dirty="0"/>
              <a:t>Test de Stroop</a:t>
            </a:r>
          </a:p>
          <a:p>
            <a:pPr marL="457200" indent="-457200">
              <a:buClr>
                <a:schemeClr val="tx2">
                  <a:lumMod val="75000"/>
                </a:schemeClr>
              </a:buClr>
              <a:buFont typeface="Wingdings" panose="05000000000000000000" pitchFamily="2" charset="2"/>
              <a:buChar char="§"/>
            </a:pPr>
            <a:r>
              <a:rPr lang="fr-FR" sz="2800" dirty="0"/>
              <a:t>Figure Complexe de Rey A et B</a:t>
            </a:r>
          </a:p>
          <a:p>
            <a:pPr marL="457200" indent="-457200">
              <a:buClr>
                <a:schemeClr val="tx2">
                  <a:lumMod val="75000"/>
                </a:schemeClr>
              </a:buClr>
              <a:buFont typeface="Wingdings" panose="05000000000000000000" pitchFamily="2" charset="2"/>
              <a:buChar char="§"/>
            </a:pPr>
            <a:r>
              <a:rPr lang="fr-FR" sz="2800" dirty="0"/>
              <a:t>Échelle de </a:t>
            </a:r>
            <a:r>
              <a:rPr lang="fr-FR" sz="2800" dirty="0" err="1"/>
              <a:t>Conners</a:t>
            </a:r>
            <a:endParaRPr lang="fr-FR" sz="2800" dirty="0"/>
          </a:p>
        </p:txBody>
      </p:sp>
    </p:spTree>
    <p:extLst>
      <p:ext uri="{BB962C8B-B14F-4D97-AF65-F5344CB8AC3E}">
        <p14:creationId xmlns:p14="http://schemas.microsoft.com/office/powerpoint/2010/main" val="1829300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custDataLst>
              <p:tags r:id="rId1"/>
            </p:custDataLst>
          </p:nvPr>
        </p:nvSpPr>
        <p:spPr>
          <a:xfrm>
            <a:off x="571500" y="643127"/>
            <a:ext cx="8071104" cy="6214872"/>
          </a:xfrm>
          <a:prstGeom prst="rect">
            <a:avLst/>
          </a:prstGeom>
          <a:blipFill>
            <a:blip r:embed="rId4" cstate="print"/>
            <a:stretch>
              <a:fillRect/>
            </a:stretch>
          </a:blipFill>
        </p:spPr>
        <p:txBody>
          <a:bodyPr wrap="square" lIns="0" tIns="0" rIns="0" bIns="0" rtlCol="0"/>
          <a:lstStyle/>
          <a:p>
            <a:endParaRPr/>
          </a:p>
        </p:txBody>
      </p:sp>
      <p:sp>
        <p:nvSpPr>
          <p:cNvPr id="5" name="Titre 4">
            <a:extLst>
              <a:ext uri="{FF2B5EF4-FFF2-40B4-BE49-F238E27FC236}">
                <a16:creationId xmlns:a16="http://schemas.microsoft.com/office/drawing/2014/main" id="{E4578E9F-D9FA-4C68-BBD8-3BEA43FE49C9}"/>
              </a:ext>
            </a:extLst>
          </p:cNvPr>
          <p:cNvSpPr>
            <a:spLocks noGrp="1"/>
          </p:cNvSpPr>
          <p:nvPr>
            <p:ph type="title"/>
            <p:custDataLst>
              <p:tags r:id="rId2"/>
            </p:custDataLst>
          </p:nvPr>
        </p:nvSpPr>
        <p:spPr>
          <a:xfrm>
            <a:off x="990600" y="0"/>
            <a:ext cx="6541770" cy="553998"/>
          </a:xfrm>
        </p:spPr>
        <p:txBody>
          <a:bodyPr/>
          <a:lstStyle/>
          <a:p>
            <a:pPr algn="ctr"/>
            <a:r>
              <a:rPr lang="fr-FR" dirty="0"/>
              <a:t>WISC-V</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0" y="643890"/>
            <a:ext cx="3877055" cy="6214109"/>
          </a:xfrm>
          <a:prstGeom prst="rect">
            <a:avLst/>
          </a:prstGeom>
          <a:blipFill>
            <a:blip r:embed="rId5" cstate="print"/>
            <a:stretch>
              <a:fillRect/>
            </a:stretch>
          </a:blipFill>
        </p:spPr>
        <p:txBody>
          <a:bodyPr wrap="square" lIns="0" tIns="0" rIns="0" bIns="0" rtlCol="0"/>
          <a:lstStyle/>
          <a:p>
            <a:endParaRPr/>
          </a:p>
        </p:txBody>
      </p:sp>
      <p:sp>
        <p:nvSpPr>
          <p:cNvPr id="3" name="object 3"/>
          <p:cNvSpPr/>
          <p:nvPr>
            <p:custDataLst>
              <p:tags r:id="rId2"/>
            </p:custDataLst>
          </p:nvPr>
        </p:nvSpPr>
        <p:spPr>
          <a:xfrm>
            <a:off x="4072128" y="1714500"/>
            <a:ext cx="5071872" cy="343052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5E6496-B82B-4EA9-A377-1561DC8BCB0D}"/>
              </a:ext>
            </a:extLst>
          </p:cNvPr>
          <p:cNvSpPr>
            <a:spLocks noGrp="1"/>
          </p:cNvSpPr>
          <p:nvPr>
            <p:ph type="title"/>
            <p:custDataLst>
              <p:tags r:id="rId1"/>
            </p:custDataLst>
          </p:nvPr>
        </p:nvSpPr>
        <p:spPr>
          <a:xfrm>
            <a:off x="1301114" y="685800"/>
            <a:ext cx="6541770" cy="553998"/>
          </a:xfrm>
        </p:spPr>
        <p:txBody>
          <a:bodyPr/>
          <a:lstStyle/>
          <a:p>
            <a:pPr algn="ctr"/>
            <a:r>
              <a:rPr lang="fr-FR" dirty="0"/>
              <a:t>Introduction</a:t>
            </a:r>
          </a:p>
        </p:txBody>
      </p:sp>
      <p:sp>
        <p:nvSpPr>
          <p:cNvPr id="3" name="Espace réservé du texte 2">
            <a:extLst>
              <a:ext uri="{FF2B5EF4-FFF2-40B4-BE49-F238E27FC236}">
                <a16:creationId xmlns:a16="http://schemas.microsoft.com/office/drawing/2014/main" id="{1EE859FB-887A-47B9-B3F0-9FE543C563E4}"/>
              </a:ext>
            </a:extLst>
          </p:cNvPr>
          <p:cNvSpPr>
            <a:spLocks noGrp="1"/>
          </p:cNvSpPr>
          <p:nvPr>
            <p:ph type="body" idx="1"/>
            <p:custDataLst>
              <p:tags r:id="rId2"/>
            </p:custDataLst>
          </p:nvPr>
        </p:nvSpPr>
        <p:spPr>
          <a:xfrm>
            <a:off x="514603" y="1371600"/>
            <a:ext cx="8114791" cy="1677382"/>
          </a:xfrm>
        </p:spPr>
        <p:txBody>
          <a:bodyPr/>
          <a:lstStyle/>
          <a:p>
            <a:pPr marL="318770" indent="-306705">
              <a:lnSpc>
                <a:spcPct val="100000"/>
              </a:lnSpc>
              <a:spcBef>
                <a:spcPts val="1230"/>
              </a:spcBef>
              <a:buClr>
                <a:srgbClr val="9FB8CD"/>
              </a:buClr>
              <a:buSzPct val="91666"/>
              <a:buFont typeface="Wingdings 2"/>
              <a:buChar char=""/>
              <a:tabLst>
                <a:tab pos="318770" algn="l"/>
                <a:tab pos="319405" algn="l"/>
              </a:tabLst>
            </a:pPr>
            <a:r>
              <a:rPr lang="fr-FR" sz="1800" dirty="0">
                <a:solidFill>
                  <a:srgbClr val="464653"/>
                </a:solidFill>
                <a:latin typeface="Perpetua"/>
                <a:cs typeface="Perpetua"/>
              </a:rPr>
              <a:t>Le </a:t>
            </a:r>
            <a:r>
              <a:rPr lang="fr-FR" sz="1800" spc="-10" dirty="0">
                <a:solidFill>
                  <a:srgbClr val="464653"/>
                </a:solidFill>
                <a:latin typeface="Perpetua"/>
                <a:cs typeface="Perpetua"/>
              </a:rPr>
              <a:t>trouble </a:t>
            </a:r>
            <a:r>
              <a:rPr lang="fr-FR" sz="1800" spc="-5" dirty="0">
                <a:solidFill>
                  <a:srgbClr val="464653"/>
                </a:solidFill>
                <a:latin typeface="Perpetua"/>
                <a:cs typeface="Perpetua"/>
              </a:rPr>
              <a:t>de l’attention </a:t>
            </a:r>
            <a:r>
              <a:rPr lang="fr-FR" sz="1800" spc="-25" dirty="0">
                <a:solidFill>
                  <a:srgbClr val="464653"/>
                </a:solidFill>
                <a:latin typeface="Perpetua"/>
                <a:cs typeface="Perpetua"/>
              </a:rPr>
              <a:t>avec </a:t>
            </a:r>
            <a:r>
              <a:rPr lang="fr-FR" sz="1800" spc="-5" dirty="0">
                <a:solidFill>
                  <a:srgbClr val="464653"/>
                </a:solidFill>
                <a:latin typeface="Perpetua"/>
                <a:cs typeface="Perpetua"/>
              </a:rPr>
              <a:t>ou sans hyperactivité </a:t>
            </a:r>
            <a:r>
              <a:rPr lang="fr-FR" sz="1800" spc="-20" dirty="0">
                <a:solidFill>
                  <a:srgbClr val="464653"/>
                </a:solidFill>
                <a:latin typeface="Perpetua"/>
                <a:cs typeface="Perpetua"/>
              </a:rPr>
              <a:t>(TDAH) </a:t>
            </a:r>
            <a:r>
              <a:rPr lang="fr-FR" sz="1800" dirty="0">
                <a:solidFill>
                  <a:srgbClr val="464653"/>
                </a:solidFill>
                <a:latin typeface="Perpetua"/>
                <a:cs typeface="Perpetua"/>
              </a:rPr>
              <a:t>est caractérisé </a:t>
            </a:r>
            <a:r>
              <a:rPr lang="fr-FR" sz="1800" spc="-5" dirty="0">
                <a:solidFill>
                  <a:srgbClr val="464653"/>
                </a:solidFill>
                <a:latin typeface="Perpetua"/>
                <a:cs typeface="Perpetua"/>
              </a:rPr>
              <a:t>par </a:t>
            </a:r>
            <a:r>
              <a:rPr lang="fr-FR" sz="1800" dirty="0">
                <a:solidFill>
                  <a:srgbClr val="464653"/>
                </a:solidFill>
                <a:latin typeface="Perpetua"/>
                <a:cs typeface="Perpetua"/>
              </a:rPr>
              <a:t>:</a:t>
            </a:r>
            <a:endParaRPr lang="fr-FR" sz="1800" dirty="0">
              <a:latin typeface="Perpetua"/>
              <a:cs typeface="Perpetua"/>
            </a:endParaRPr>
          </a:p>
          <a:p>
            <a:pPr marL="642620" lvl="1" indent="-307340">
              <a:lnSpc>
                <a:spcPct val="100000"/>
              </a:lnSpc>
              <a:spcBef>
                <a:spcPts val="1010"/>
              </a:spcBef>
              <a:buClr>
                <a:srgbClr val="9FB8CD"/>
              </a:buClr>
              <a:buSzPct val="90625"/>
              <a:buFont typeface="Wingdings 2"/>
              <a:buChar char=""/>
              <a:tabLst>
                <a:tab pos="642620" algn="l"/>
                <a:tab pos="643255" algn="l"/>
              </a:tabLst>
            </a:pPr>
            <a:r>
              <a:rPr lang="fr-FR" sz="1600" spc="-5" dirty="0">
                <a:solidFill>
                  <a:srgbClr val="464653"/>
                </a:solidFill>
                <a:latin typeface="Perpetua"/>
                <a:cs typeface="Perpetua"/>
              </a:rPr>
              <a:t>une inattention, des difficultés </a:t>
            </a:r>
            <a:r>
              <a:rPr lang="fr-FR" sz="1600" dirty="0">
                <a:solidFill>
                  <a:srgbClr val="464653"/>
                </a:solidFill>
                <a:latin typeface="Perpetua"/>
                <a:cs typeface="Perpetua"/>
              </a:rPr>
              <a:t>à se </a:t>
            </a:r>
            <a:r>
              <a:rPr lang="fr-FR" sz="1600" spc="-5" dirty="0">
                <a:solidFill>
                  <a:srgbClr val="464653"/>
                </a:solidFill>
                <a:latin typeface="Perpetua"/>
                <a:cs typeface="Perpetua"/>
              </a:rPr>
              <a:t>concentrer: </a:t>
            </a:r>
            <a:r>
              <a:rPr lang="fr-FR" sz="1600" dirty="0">
                <a:solidFill>
                  <a:srgbClr val="464653"/>
                </a:solidFill>
                <a:latin typeface="Perpetua"/>
                <a:cs typeface="Perpetua"/>
              </a:rPr>
              <a:t>« je suis </a:t>
            </a:r>
            <a:r>
              <a:rPr lang="fr-FR" sz="1600" spc="-5" dirty="0">
                <a:solidFill>
                  <a:srgbClr val="464653"/>
                </a:solidFill>
                <a:latin typeface="Perpetua"/>
                <a:cs typeface="Perpetua"/>
              </a:rPr>
              <a:t>très facilement </a:t>
            </a:r>
            <a:r>
              <a:rPr lang="fr-FR" sz="1600" dirty="0">
                <a:solidFill>
                  <a:srgbClr val="464653"/>
                </a:solidFill>
                <a:latin typeface="Perpetua"/>
                <a:cs typeface="Perpetua"/>
              </a:rPr>
              <a:t>distrait</a:t>
            </a:r>
            <a:r>
              <a:rPr lang="fr-FR" sz="1600" spc="-120" dirty="0">
                <a:solidFill>
                  <a:srgbClr val="464653"/>
                </a:solidFill>
                <a:latin typeface="Perpetua"/>
                <a:cs typeface="Perpetua"/>
              </a:rPr>
              <a:t> </a:t>
            </a:r>
            <a:r>
              <a:rPr lang="fr-FR" sz="1600" dirty="0">
                <a:solidFill>
                  <a:srgbClr val="464653"/>
                </a:solidFill>
                <a:latin typeface="Perpetua"/>
                <a:cs typeface="Perpetua"/>
              </a:rPr>
              <a:t>»</a:t>
            </a:r>
            <a:endParaRPr lang="fr-FR" sz="1600" dirty="0">
              <a:latin typeface="Perpetua"/>
              <a:cs typeface="Perpetua"/>
            </a:endParaRPr>
          </a:p>
          <a:p>
            <a:pPr marL="642620" lvl="1" indent="-306705">
              <a:lnSpc>
                <a:spcPct val="100000"/>
              </a:lnSpc>
              <a:spcBef>
                <a:spcPts val="985"/>
              </a:spcBef>
              <a:buClr>
                <a:srgbClr val="9FB8CD"/>
              </a:buClr>
              <a:buSzPct val="90625"/>
              <a:buFont typeface="Wingdings 2"/>
              <a:buChar char=""/>
              <a:tabLst>
                <a:tab pos="642620" algn="l"/>
                <a:tab pos="643255" algn="l"/>
              </a:tabLst>
            </a:pPr>
            <a:r>
              <a:rPr lang="fr-FR" sz="1600" spc="-5" dirty="0">
                <a:solidFill>
                  <a:srgbClr val="464653"/>
                </a:solidFill>
                <a:latin typeface="Perpetua"/>
                <a:cs typeface="Perpetua"/>
              </a:rPr>
              <a:t>une impulsivité marquée: </a:t>
            </a:r>
            <a:r>
              <a:rPr lang="fr-FR" sz="1600" dirty="0">
                <a:solidFill>
                  <a:srgbClr val="464653"/>
                </a:solidFill>
                <a:latin typeface="Perpetua"/>
                <a:cs typeface="Perpetua"/>
              </a:rPr>
              <a:t>« j’agis </a:t>
            </a:r>
            <a:r>
              <a:rPr lang="fr-FR" sz="1600" spc="-20" dirty="0">
                <a:solidFill>
                  <a:srgbClr val="464653"/>
                </a:solidFill>
                <a:latin typeface="Perpetua"/>
                <a:cs typeface="Perpetua"/>
              </a:rPr>
              <a:t>avant </a:t>
            </a:r>
            <a:r>
              <a:rPr lang="fr-FR" sz="1600" spc="-5" dirty="0">
                <a:solidFill>
                  <a:srgbClr val="464653"/>
                </a:solidFill>
                <a:latin typeface="Perpetua"/>
                <a:cs typeface="Perpetua"/>
              </a:rPr>
              <a:t>de </a:t>
            </a:r>
            <a:r>
              <a:rPr lang="fr-FR" sz="1600" dirty="0">
                <a:solidFill>
                  <a:srgbClr val="464653"/>
                </a:solidFill>
                <a:latin typeface="Perpetua"/>
                <a:cs typeface="Perpetua"/>
              </a:rPr>
              <a:t>réfléchir</a:t>
            </a:r>
            <a:r>
              <a:rPr lang="fr-FR" sz="1600" spc="-50" dirty="0">
                <a:solidFill>
                  <a:srgbClr val="464653"/>
                </a:solidFill>
                <a:latin typeface="Perpetua"/>
                <a:cs typeface="Perpetua"/>
              </a:rPr>
              <a:t> </a:t>
            </a:r>
            <a:r>
              <a:rPr lang="fr-FR" sz="1600" spc="-5" dirty="0">
                <a:solidFill>
                  <a:srgbClr val="464653"/>
                </a:solidFill>
                <a:latin typeface="Perpetua"/>
                <a:cs typeface="Perpetua"/>
              </a:rPr>
              <a:t>»,</a:t>
            </a:r>
            <a:endParaRPr lang="fr-FR" sz="1600" dirty="0">
              <a:latin typeface="Perpetua"/>
              <a:cs typeface="Perpetua"/>
            </a:endParaRPr>
          </a:p>
          <a:p>
            <a:pPr marL="642620" lvl="1" indent="-306705">
              <a:lnSpc>
                <a:spcPct val="100000"/>
              </a:lnSpc>
              <a:spcBef>
                <a:spcPts val="985"/>
              </a:spcBef>
              <a:buClr>
                <a:srgbClr val="9FB8CD"/>
              </a:buClr>
              <a:buSzPct val="90625"/>
              <a:buFont typeface="Wingdings 2"/>
              <a:buChar char=""/>
              <a:tabLst>
                <a:tab pos="642620" algn="l"/>
                <a:tab pos="643255" algn="l"/>
              </a:tabLst>
            </a:pPr>
            <a:r>
              <a:rPr lang="fr-FR" sz="1600" spc="-5" dirty="0">
                <a:solidFill>
                  <a:srgbClr val="464653"/>
                </a:solidFill>
                <a:latin typeface="Perpetua"/>
                <a:cs typeface="Perpetua"/>
              </a:rPr>
              <a:t>une </a:t>
            </a:r>
            <a:r>
              <a:rPr lang="fr-FR" sz="1600" dirty="0">
                <a:solidFill>
                  <a:srgbClr val="464653"/>
                </a:solidFill>
                <a:latin typeface="Perpetua"/>
                <a:cs typeface="Perpetua"/>
              </a:rPr>
              <a:t>agitation </a:t>
            </a:r>
            <a:r>
              <a:rPr lang="fr-FR" sz="1600" spc="-5" dirty="0">
                <a:solidFill>
                  <a:srgbClr val="464653"/>
                </a:solidFill>
                <a:latin typeface="Perpetua"/>
                <a:cs typeface="Perpetua"/>
              </a:rPr>
              <a:t>incessante: </a:t>
            </a:r>
            <a:r>
              <a:rPr lang="fr-FR" sz="1600" dirty="0">
                <a:solidFill>
                  <a:srgbClr val="464653"/>
                </a:solidFill>
                <a:latin typeface="Perpetua"/>
                <a:cs typeface="Perpetua"/>
              </a:rPr>
              <a:t>« je </a:t>
            </a:r>
            <a:r>
              <a:rPr lang="fr-FR" sz="1600" spc="-5" dirty="0">
                <a:solidFill>
                  <a:srgbClr val="464653"/>
                </a:solidFill>
                <a:latin typeface="Perpetua"/>
                <a:cs typeface="Perpetua"/>
              </a:rPr>
              <a:t>bouge </a:t>
            </a:r>
            <a:r>
              <a:rPr lang="fr-FR" sz="1600" spc="-10" dirty="0">
                <a:solidFill>
                  <a:srgbClr val="464653"/>
                </a:solidFill>
                <a:latin typeface="Perpetua"/>
                <a:cs typeface="Perpetua"/>
              </a:rPr>
              <a:t>trop </a:t>
            </a:r>
            <a:r>
              <a:rPr lang="fr-FR" sz="1600" spc="-5" dirty="0">
                <a:solidFill>
                  <a:srgbClr val="464653"/>
                </a:solidFill>
                <a:latin typeface="Perpetua"/>
                <a:cs typeface="Perpetua"/>
              </a:rPr>
              <a:t>et </a:t>
            </a:r>
            <a:r>
              <a:rPr lang="fr-FR" sz="1600" dirty="0">
                <a:solidFill>
                  <a:srgbClr val="464653"/>
                </a:solidFill>
                <a:latin typeface="Perpetua"/>
                <a:cs typeface="Perpetua"/>
              </a:rPr>
              <a:t>je </a:t>
            </a:r>
            <a:r>
              <a:rPr lang="fr-FR" sz="1600" spc="-5" dirty="0">
                <a:solidFill>
                  <a:srgbClr val="464653"/>
                </a:solidFill>
                <a:latin typeface="Perpetua"/>
                <a:cs typeface="Perpetua"/>
              </a:rPr>
              <a:t>ne peux pas m’en </a:t>
            </a:r>
            <a:r>
              <a:rPr lang="fr-FR" sz="1600" dirty="0">
                <a:solidFill>
                  <a:srgbClr val="464653"/>
                </a:solidFill>
                <a:latin typeface="Perpetua"/>
                <a:cs typeface="Perpetua"/>
              </a:rPr>
              <a:t>empêcher</a:t>
            </a:r>
            <a:r>
              <a:rPr lang="fr-FR" sz="1600" spc="5" dirty="0">
                <a:solidFill>
                  <a:srgbClr val="464653"/>
                </a:solidFill>
                <a:latin typeface="Perpetua"/>
                <a:cs typeface="Perpetua"/>
              </a:rPr>
              <a:t> </a:t>
            </a:r>
            <a:r>
              <a:rPr lang="fr-FR" sz="1600" dirty="0">
                <a:solidFill>
                  <a:srgbClr val="464653"/>
                </a:solidFill>
                <a:latin typeface="Perpetua"/>
                <a:cs typeface="Perpetua"/>
              </a:rPr>
              <a:t>»</a:t>
            </a:r>
            <a:endParaRPr lang="fr-FR" sz="1600" dirty="0">
              <a:latin typeface="Perpetua"/>
              <a:cs typeface="Perpetua"/>
            </a:endParaRPr>
          </a:p>
          <a:p>
            <a:endParaRPr lang="fr-FR" dirty="0"/>
          </a:p>
        </p:txBody>
      </p:sp>
      <p:graphicFrame>
        <p:nvGraphicFramePr>
          <p:cNvPr id="5" name="Diagramme 4">
            <a:extLst>
              <a:ext uri="{FF2B5EF4-FFF2-40B4-BE49-F238E27FC236}">
                <a16:creationId xmlns:a16="http://schemas.microsoft.com/office/drawing/2014/main" id="{F8878A45-784F-4861-B34E-954AE4B6CAC1}"/>
              </a:ext>
            </a:extLst>
          </p:cNvPr>
          <p:cNvGraphicFramePr/>
          <p:nvPr>
            <p:custDataLst>
              <p:tags r:id="rId3"/>
            </p:custDataLst>
            <p:extLst>
              <p:ext uri="{D42A27DB-BD31-4B8C-83A1-F6EECF244321}">
                <p14:modId xmlns:p14="http://schemas.microsoft.com/office/powerpoint/2010/main" val="686169996"/>
              </p:ext>
            </p:extLst>
          </p:nvPr>
        </p:nvGraphicFramePr>
        <p:xfrm>
          <a:off x="20782" y="2895599"/>
          <a:ext cx="6096000" cy="40530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 6">
            <a:extLst>
              <a:ext uri="{FF2B5EF4-FFF2-40B4-BE49-F238E27FC236}">
                <a16:creationId xmlns:a16="http://schemas.microsoft.com/office/drawing/2014/main" id="{6F28529A-8D48-417C-8EAE-B527D16A1A00}"/>
              </a:ext>
            </a:extLst>
          </p:cNvPr>
          <p:cNvPicPr>
            <a:picLocks noChangeAspect="1"/>
          </p:cNvPicPr>
          <p:nvPr>
            <p:custDataLst>
              <p:tags r:id="rId4"/>
            </p:custDataLst>
          </p:nvPr>
        </p:nvPicPr>
        <p:blipFill>
          <a:blip r:embed="rId13"/>
          <a:stretch>
            <a:fillRect/>
          </a:stretch>
        </p:blipFill>
        <p:spPr>
          <a:xfrm>
            <a:off x="5611712" y="3422226"/>
            <a:ext cx="3045391" cy="1677382"/>
          </a:xfrm>
          <a:prstGeom prst="rect">
            <a:avLst/>
          </a:prstGeom>
        </p:spPr>
      </p:pic>
      <p:sp>
        <p:nvSpPr>
          <p:cNvPr id="8" name="ZoneTexte 7">
            <a:extLst>
              <a:ext uri="{FF2B5EF4-FFF2-40B4-BE49-F238E27FC236}">
                <a16:creationId xmlns:a16="http://schemas.microsoft.com/office/drawing/2014/main" id="{1D7196C5-2CAB-4234-A3BC-12AFC0F5D31C}"/>
              </a:ext>
            </a:extLst>
          </p:cNvPr>
          <p:cNvSpPr txBox="1"/>
          <p:nvPr>
            <p:custDataLst>
              <p:tags r:id="rId5"/>
            </p:custDataLst>
          </p:nvPr>
        </p:nvSpPr>
        <p:spPr>
          <a:xfrm>
            <a:off x="5584003" y="5472852"/>
            <a:ext cx="3045391" cy="927948"/>
          </a:xfrm>
          <a:prstGeom prst="rect">
            <a:avLst/>
          </a:prstGeom>
          <a:noFill/>
        </p:spPr>
        <p:txBody>
          <a:bodyPr wrap="square" rtlCol="0">
            <a:spAutoFit/>
          </a:bodyPr>
          <a:lstStyle/>
          <a:p>
            <a:r>
              <a:rPr lang="fr-FR" dirty="0"/>
              <a:t>Chacun de ces symptômes est </a:t>
            </a:r>
            <a:r>
              <a:rPr lang="fr-FR" b="1" dirty="0"/>
              <a:t>+ ou – intense </a:t>
            </a:r>
            <a:r>
              <a:rPr lang="fr-FR" dirty="0"/>
              <a:t>selon l’enfant ou l’adolescent</a:t>
            </a:r>
          </a:p>
        </p:txBody>
      </p:sp>
    </p:spTree>
    <p:extLst>
      <p:ext uri="{BB962C8B-B14F-4D97-AF65-F5344CB8AC3E}">
        <p14:creationId xmlns:p14="http://schemas.microsoft.com/office/powerpoint/2010/main" val="68063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0" y="571500"/>
            <a:ext cx="4857750" cy="3137916"/>
          </a:xfrm>
          <a:prstGeom prst="rect">
            <a:avLst/>
          </a:prstGeom>
          <a:blipFill>
            <a:blip r:embed="rId5" cstate="print"/>
            <a:stretch>
              <a:fillRect/>
            </a:stretch>
          </a:blipFill>
        </p:spPr>
        <p:txBody>
          <a:bodyPr wrap="square" lIns="0" tIns="0" rIns="0" bIns="0" rtlCol="0"/>
          <a:lstStyle/>
          <a:p>
            <a:endParaRPr/>
          </a:p>
        </p:txBody>
      </p:sp>
      <p:sp>
        <p:nvSpPr>
          <p:cNvPr id="3" name="object 3"/>
          <p:cNvSpPr/>
          <p:nvPr>
            <p:custDataLst>
              <p:tags r:id="rId2"/>
            </p:custDataLst>
          </p:nvPr>
        </p:nvSpPr>
        <p:spPr>
          <a:xfrm>
            <a:off x="2931414" y="3572255"/>
            <a:ext cx="6212586" cy="328574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572005" y="643127"/>
            <a:ext cx="6000750" cy="1500377"/>
          </a:xfrm>
          <a:prstGeom prst="rect">
            <a:avLst/>
          </a:prstGeom>
          <a:blipFill>
            <a:blip r:embed="rId5" cstate="print"/>
            <a:stretch>
              <a:fillRect/>
            </a:stretch>
          </a:blipFill>
        </p:spPr>
        <p:txBody>
          <a:bodyPr wrap="square" lIns="0" tIns="0" rIns="0" bIns="0" rtlCol="0"/>
          <a:lstStyle/>
          <a:p>
            <a:endParaRPr/>
          </a:p>
        </p:txBody>
      </p:sp>
      <p:sp>
        <p:nvSpPr>
          <p:cNvPr id="3" name="object 3"/>
          <p:cNvSpPr/>
          <p:nvPr>
            <p:custDataLst>
              <p:tags r:id="rId2"/>
            </p:custDataLst>
          </p:nvPr>
        </p:nvSpPr>
        <p:spPr>
          <a:xfrm>
            <a:off x="1357883" y="2500883"/>
            <a:ext cx="6428994" cy="4133088"/>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custDataLst>
              <p:tags r:id="rId1"/>
            </p:custDataLst>
          </p:nvPr>
        </p:nvSpPr>
        <p:spPr>
          <a:xfrm>
            <a:off x="1085088" y="24637"/>
            <a:ext cx="6915911" cy="452755"/>
          </a:xfrm>
          <a:prstGeom prst="rect">
            <a:avLst/>
          </a:prstGeom>
        </p:spPr>
        <p:txBody>
          <a:bodyPr vert="horz" wrap="square" lIns="0" tIns="12700" rIns="0" bIns="0" rtlCol="0">
            <a:spAutoFit/>
          </a:bodyPr>
          <a:lstStyle/>
          <a:p>
            <a:pPr marL="12700" algn="ctr">
              <a:lnSpc>
                <a:spcPct val="100000"/>
              </a:lnSpc>
              <a:spcBef>
                <a:spcPts val="100"/>
              </a:spcBef>
            </a:pPr>
            <a:r>
              <a:rPr lang="fr-FR" sz="2800" dirty="0">
                <a:latin typeface="+mj-lt"/>
              </a:rPr>
              <a:t>NEPSY-2</a:t>
            </a:r>
            <a:endParaRPr sz="2800" dirty="0">
              <a:latin typeface="+mj-lt"/>
            </a:endParaRPr>
          </a:p>
        </p:txBody>
      </p:sp>
      <p:sp>
        <p:nvSpPr>
          <p:cNvPr id="3" name="object 3"/>
          <p:cNvSpPr/>
          <p:nvPr>
            <p:custDataLst>
              <p:tags r:id="rId2"/>
            </p:custDataLst>
          </p:nvPr>
        </p:nvSpPr>
        <p:spPr>
          <a:xfrm>
            <a:off x="1085088" y="643127"/>
            <a:ext cx="6915911" cy="621487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0" y="645413"/>
            <a:ext cx="4590288" cy="3069336"/>
          </a:xfrm>
          <a:prstGeom prst="rect">
            <a:avLst/>
          </a:prstGeom>
          <a:blipFill>
            <a:blip r:embed="rId6" cstate="print"/>
            <a:stretch>
              <a:fillRect/>
            </a:stretch>
          </a:blipFill>
        </p:spPr>
        <p:txBody>
          <a:bodyPr wrap="square" lIns="0" tIns="0" rIns="0" bIns="0" rtlCol="0"/>
          <a:lstStyle/>
          <a:p>
            <a:endParaRPr/>
          </a:p>
        </p:txBody>
      </p:sp>
      <p:sp>
        <p:nvSpPr>
          <p:cNvPr id="3" name="object 3"/>
          <p:cNvSpPr/>
          <p:nvPr>
            <p:custDataLst>
              <p:tags r:id="rId2"/>
            </p:custDataLst>
          </p:nvPr>
        </p:nvSpPr>
        <p:spPr>
          <a:xfrm>
            <a:off x="4503420" y="3581400"/>
            <a:ext cx="4640580" cy="335280"/>
          </a:xfrm>
          <a:prstGeom prst="rect">
            <a:avLst/>
          </a:prstGeom>
          <a:blipFill>
            <a:blip r:embed="rId7" cstate="print"/>
            <a:stretch>
              <a:fillRect/>
            </a:stretch>
          </a:blipFill>
        </p:spPr>
        <p:txBody>
          <a:bodyPr wrap="square" lIns="0" tIns="0" rIns="0" bIns="0" rtlCol="0"/>
          <a:lstStyle/>
          <a:p>
            <a:endParaRPr/>
          </a:p>
        </p:txBody>
      </p:sp>
      <p:sp>
        <p:nvSpPr>
          <p:cNvPr id="4" name="object 4"/>
          <p:cNvSpPr/>
          <p:nvPr>
            <p:custDataLst>
              <p:tags r:id="rId3"/>
            </p:custDataLst>
          </p:nvPr>
        </p:nvSpPr>
        <p:spPr>
          <a:xfrm>
            <a:off x="4503420" y="3916679"/>
            <a:ext cx="4640580" cy="2941320"/>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502919" y="859536"/>
            <a:ext cx="8265414" cy="599846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3F803C-94B9-4C3B-BF01-D23175EE36A1}"/>
              </a:ext>
            </a:extLst>
          </p:cNvPr>
          <p:cNvSpPr>
            <a:spLocks noGrp="1"/>
          </p:cNvSpPr>
          <p:nvPr>
            <p:ph type="title"/>
            <p:custDataLst>
              <p:tags r:id="rId1"/>
            </p:custDataLst>
          </p:nvPr>
        </p:nvSpPr>
        <p:spPr>
          <a:xfrm>
            <a:off x="304800" y="413657"/>
            <a:ext cx="8534400" cy="576001"/>
          </a:xfrm>
          <a:noFill/>
        </p:spPr>
        <p:txBody>
          <a:bodyPr/>
          <a:lstStyle/>
          <a:p>
            <a:pPr algn="ctr"/>
            <a:r>
              <a:rPr lang="fr-FR" dirty="0"/>
              <a:t>TEA-</a:t>
            </a:r>
            <a:r>
              <a:rPr lang="fr-FR" dirty="0" err="1"/>
              <a:t>Ch</a:t>
            </a:r>
            <a:r>
              <a:rPr lang="fr-FR" dirty="0"/>
              <a:t> : Attention sélective visuelle</a:t>
            </a:r>
          </a:p>
        </p:txBody>
      </p:sp>
      <p:pic>
        <p:nvPicPr>
          <p:cNvPr id="4" name="Image 3" descr="Une image contenant texte, carte&#10;&#10;Description générée automatiquement">
            <a:extLst>
              <a:ext uri="{FF2B5EF4-FFF2-40B4-BE49-F238E27FC236}">
                <a16:creationId xmlns:a16="http://schemas.microsoft.com/office/drawing/2014/main" id="{4C5043AD-6A28-46D3-97E4-51CE790CC9C8}"/>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7" y="1828799"/>
            <a:ext cx="8872157" cy="3996000"/>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A085F81A-8C41-4B1C-818A-C4FD6188CB77}"/>
              </a:ext>
            </a:extLst>
          </p:cNvPr>
          <p:cNvPicPr>
            <a:picLocks noChangeAspect="1"/>
          </p:cNvPicPr>
          <p:nvPr>
            <p:custDataLst>
              <p:tags r:id="rId3"/>
            </p:custDataLst>
          </p:nvPr>
        </p:nvPicPr>
        <p:blipFill rotWithShape="1">
          <a:blip r:embed="rId9" cstate="print">
            <a:extLst>
              <a:ext uri="{28A0092B-C50C-407E-A947-70E740481C1C}">
                <a14:useLocalDpi xmlns:a14="http://schemas.microsoft.com/office/drawing/2010/main" val="0"/>
              </a:ext>
            </a:extLst>
          </a:blip>
          <a:srcRect l="21855" t="7647" r="23700" b="9868"/>
          <a:stretch/>
        </p:blipFill>
        <p:spPr>
          <a:xfrm rot="5400000">
            <a:off x="4688332" y="1941068"/>
            <a:ext cx="5025136" cy="3429000"/>
          </a:xfrm>
          <a:prstGeom prst="rect">
            <a:avLst/>
          </a:prstGeom>
        </p:spPr>
      </p:pic>
      <p:sp>
        <p:nvSpPr>
          <p:cNvPr id="9" name="Ellipse 8">
            <a:extLst>
              <a:ext uri="{FF2B5EF4-FFF2-40B4-BE49-F238E27FC236}">
                <a16:creationId xmlns:a16="http://schemas.microsoft.com/office/drawing/2014/main" id="{FACDA1C8-9B00-467E-93F9-A8422B70F40E}"/>
              </a:ext>
            </a:extLst>
          </p:cNvPr>
          <p:cNvSpPr/>
          <p:nvPr>
            <p:custDataLst>
              <p:tags r:id="rId4"/>
            </p:custDataLst>
          </p:nvPr>
        </p:nvSpPr>
        <p:spPr>
          <a:xfrm>
            <a:off x="1186260" y="3416968"/>
            <a:ext cx="457200" cy="381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0" name="Ellipse 9">
            <a:extLst>
              <a:ext uri="{FF2B5EF4-FFF2-40B4-BE49-F238E27FC236}">
                <a16:creationId xmlns:a16="http://schemas.microsoft.com/office/drawing/2014/main" id="{06B1CD06-2E80-401C-998B-3C616E4E4853}"/>
              </a:ext>
            </a:extLst>
          </p:cNvPr>
          <p:cNvSpPr/>
          <p:nvPr>
            <p:custDataLst>
              <p:tags r:id="rId5"/>
            </p:custDataLst>
          </p:nvPr>
        </p:nvSpPr>
        <p:spPr>
          <a:xfrm>
            <a:off x="5520000" y="1143000"/>
            <a:ext cx="576000" cy="432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089344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5C7212-0AAE-4924-89D2-8EB911EAB3E6}"/>
              </a:ext>
            </a:extLst>
          </p:cNvPr>
          <p:cNvSpPr>
            <a:spLocks noGrp="1"/>
          </p:cNvSpPr>
          <p:nvPr>
            <p:ph type="title"/>
            <p:custDataLst>
              <p:tags r:id="rId1"/>
            </p:custDataLst>
          </p:nvPr>
        </p:nvSpPr>
        <p:spPr>
          <a:xfrm>
            <a:off x="1447800" y="588743"/>
            <a:ext cx="6541770" cy="553998"/>
          </a:xfrm>
        </p:spPr>
        <p:txBody>
          <a:bodyPr/>
          <a:lstStyle/>
          <a:p>
            <a:r>
              <a:rPr lang="fr-FR" dirty="0"/>
              <a:t>TEA-</a:t>
            </a:r>
            <a:r>
              <a:rPr lang="fr-FR" dirty="0" err="1"/>
              <a:t>Ch</a:t>
            </a:r>
            <a:r>
              <a:rPr lang="fr-FR" dirty="0"/>
              <a:t> : Fonctions exécutives</a:t>
            </a:r>
          </a:p>
        </p:txBody>
      </p:sp>
      <p:pic>
        <p:nvPicPr>
          <p:cNvPr id="4" name="Picture 6" descr="ETUDES DE CAS SIMON ERIC BENOIT">
            <a:extLst>
              <a:ext uri="{FF2B5EF4-FFF2-40B4-BE49-F238E27FC236}">
                <a16:creationId xmlns:a16="http://schemas.microsoft.com/office/drawing/2014/main" id="{CE410128-F6B7-4867-9A36-44616240BF1F}"/>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b="9740"/>
          <a:stretch/>
        </p:blipFill>
        <p:spPr bwMode="auto">
          <a:xfrm>
            <a:off x="523939" y="3733800"/>
            <a:ext cx="4194746" cy="25104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KITAP La batterie informatisée TEA (Zimmermann et Fimm, 1994) a été conçue  comme outil diagnostic permettant d&amp;#39;évaluer chez l&amp;#39;adulte les troubles  attentionnels. - ppt video online télécharger">
            <a:extLst>
              <a:ext uri="{FF2B5EF4-FFF2-40B4-BE49-F238E27FC236}">
                <a16:creationId xmlns:a16="http://schemas.microsoft.com/office/drawing/2014/main" id="{9DE05D86-5995-4037-B0A4-D5016B33699A}"/>
              </a:ext>
            </a:extLst>
          </p:cNvPr>
          <p:cNvPicPr>
            <a:picLocks noChangeAspect="1" noChangeArrowheads="1"/>
          </p:cNvPicPr>
          <p:nvPr>
            <p:custDataLst>
              <p:tags r:id="rId3"/>
            </p:custDataLst>
          </p:nvPr>
        </p:nvPicPr>
        <p:blipFill rotWithShape="1">
          <a:blip r:embed="rId6">
            <a:extLst>
              <a:ext uri="{28A0092B-C50C-407E-A947-70E740481C1C}">
                <a14:useLocalDpi xmlns:a14="http://schemas.microsoft.com/office/drawing/2010/main" val="0"/>
              </a:ext>
            </a:extLst>
          </a:blip>
          <a:srcRect l="4325" t="13653" r="2694" b="8401"/>
          <a:stretch/>
        </p:blipFill>
        <p:spPr bwMode="auto">
          <a:xfrm>
            <a:off x="4718685" y="1211365"/>
            <a:ext cx="3998051" cy="251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16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0C849-4D68-4E72-964B-188544C80AB4}"/>
              </a:ext>
            </a:extLst>
          </p:cNvPr>
          <p:cNvSpPr>
            <a:spLocks noGrp="1"/>
          </p:cNvSpPr>
          <p:nvPr>
            <p:ph type="title"/>
            <p:custDataLst>
              <p:tags r:id="rId1"/>
            </p:custDataLst>
          </p:nvPr>
        </p:nvSpPr>
        <p:spPr>
          <a:xfrm>
            <a:off x="304800" y="614897"/>
            <a:ext cx="8534400" cy="553998"/>
          </a:xfrm>
        </p:spPr>
        <p:txBody>
          <a:bodyPr/>
          <a:lstStyle/>
          <a:p>
            <a:pPr algn="ctr"/>
            <a:r>
              <a:rPr lang="fr-FR" dirty="0"/>
              <a:t>TEA-</a:t>
            </a:r>
            <a:r>
              <a:rPr lang="fr-FR" dirty="0" err="1"/>
              <a:t>Ch</a:t>
            </a:r>
            <a:r>
              <a:rPr lang="fr-FR" dirty="0"/>
              <a:t> : Attention soutenue et Inhibition</a:t>
            </a:r>
          </a:p>
        </p:txBody>
      </p:sp>
      <p:pic>
        <p:nvPicPr>
          <p:cNvPr id="5" name="Image 4" descr="Une image contenant texte&#10;&#10;Description générée automatiquement">
            <a:extLst>
              <a:ext uri="{FF2B5EF4-FFF2-40B4-BE49-F238E27FC236}">
                <a16:creationId xmlns:a16="http://schemas.microsoft.com/office/drawing/2014/main" id="{AD0E4466-00F6-4429-B910-0A9722E99639}"/>
              </a:ext>
            </a:extLst>
          </p:cNvPr>
          <p:cNvPicPr>
            <a:picLocks noChangeAspect="1"/>
          </p:cNvPicPr>
          <p:nvPr>
            <p:custDataLst>
              <p:tags r:id="rId2"/>
            </p:custDataLst>
          </p:nvPr>
        </p:nvPicPr>
        <p:blipFill rotWithShape="1">
          <a:blip r:embed="rId4" cstate="print">
            <a:extLst>
              <a:ext uri="{28A0092B-C50C-407E-A947-70E740481C1C}">
                <a14:useLocalDpi xmlns:a14="http://schemas.microsoft.com/office/drawing/2010/main" val="0"/>
              </a:ext>
            </a:extLst>
          </a:blip>
          <a:srcRect l="21781" t="6776" r="20719" b="4414"/>
          <a:stretch/>
        </p:blipFill>
        <p:spPr>
          <a:xfrm>
            <a:off x="1180145" y="1524000"/>
            <a:ext cx="6783710" cy="4719103"/>
          </a:xfrm>
          <a:prstGeom prst="rect">
            <a:avLst/>
          </a:prstGeom>
        </p:spPr>
      </p:pic>
    </p:spTree>
    <p:extLst>
      <p:ext uri="{BB962C8B-B14F-4D97-AF65-F5344CB8AC3E}">
        <p14:creationId xmlns:p14="http://schemas.microsoft.com/office/powerpoint/2010/main" val="3704314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B0898-FF1A-4B7E-8D8F-BC26A21D45DB}"/>
              </a:ext>
            </a:extLst>
          </p:cNvPr>
          <p:cNvSpPr>
            <a:spLocks noGrp="1"/>
          </p:cNvSpPr>
          <p:nvPr>
            <p:ph type="title"/>
            <p:custDataLst>
              <p:tags r:id="rId1"/>
            </p:custDataLst>
          </p:nvPr>
        </p:nvSpPr>
        <p:spPr>
          <a:xfrm>
            <a:off x="514602" y="457200"/>
            <a:ext cx="8248397" cy="553998"/>
          </a:xfrm>
        </p:spPr>
        <p:txBody>
          <a:bodyPr/>
          <a:lstStyle/>
          <a:p>
            <a:pPr algn="ctr"/>
            <a:r>
              <a:rPr lang="fr-FR" dirty="0"/>
              <a:t>Test d’appariement d’images</a:t>
            </a:r>
          </a:p>
        </p:txBody>
      </p:sp>
      <p:sp>
        <p:nvSpPr>
          <p:cNvPr id="3" name="Espace réservé du texte 2">
            <a:extLst>
              <a:ext uri="{FF2B5EF4-FFF2-40B4-BE49-F238E27FC236}">
                <a16:creationId xmlns:a16="http://schemas.microsoft.com/office/drawing/2014/main" id="{772D55EB-2024-4A0F-9DC0-A76D938B82A4}"/>
              </a:ext>
            </a:extLst>
          </p:cNvPr>
          <p:cNvSpPr>
            <a:spLocks noGrp="1"/>
          </p:cNvSpPr>
          <p:nvPr>
            <p:ph type="body" idx="1"/>
            <p:custDataLst>
              <p:tags r:id="rId2"/>
            </p:custDataLst>
          </p:nvPr>
        </p:nvSpPr>
        <p:spPr>
          <a:xfrm>
            <a:off x="514603" y="2188653"/>
            <a:ext cx="8114791" cy="553998"/>
          </a:xfrm>
        </p:spPr>
        <p:txBody>
          <a:bodyPr/>
          <a:lstStyle/>
          <a:p>
            <a:endParaRPr lang="fr-FR" dirty="0"/>
          </a:p>
          <a:p>
            <a:endParaRPr lang="fr-FR" dirty="0"/>
          </a:p>
        </p:txBody>
      </p:sp>
      <p:pic>
        <p:nvPicPr>
          <p:cNvPr id="2052" name="Picture 4" descr="Neurologie du TDAH Deux modèles qui s&amp;#39;opposent - ppt video online  télécharger">
            <a:extLst>
              <a:ext uri="{FF2B5EF4-FFF2-40B4-BE49-F238E27FC236}">
                <a16:creationId xmlns:a16="http://schemas.microsoft.com/office/drawing/2014/main" id="{84E51CF5-DCFD-490C-A37B-DF71C252041C}"/>
              </a:ext>
            </a:extLst>
          </p:cNvPr>
          <p:cNvPicPr>
            <a:picLocks noChangeAspect="1" noChangeArrowheads="1"/>
          </p:cNvPicPr>
          <p:nvPr>
            <p:custDataLst>
              <p:tags r:id="rId3"/>
            </p:custDataLst>
          </p:nvPr>
        </p:nvPicPr>
        <p:blipFill rotWithShape="1">
          <a:blip r:embed="rId17">
            <a:extLst>
              <a:ext uri="{28A0092B-C50C-407E-A947-70E740481C1C}">
                <a14:useLocalDpi xmlns:a14="http://schemas.microsoft.com/office/drawing/2010/main" val="0"/>
              </a:ext>
            </a:extLst>
          </a:blip>
          <a:srcRect l="57349" t="22915" r="7651" b="10269"/>
          <a:stretch/>
        </p:blipFill>
        <p:spPr bwMode="auto">
          <a:xfrm>
            <a:off x="4724400" y="1117562"/>
            <a:ext cx="3953628" cy="522581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texte, tableau blanc&#10;&#10;Description générée automatiquement">
            <a:extLst>
              <a:ext uri="{FF2B5EF4-FFF2-40B4-BE49-F238E27FC236}">
                <a16:creationId xmlns:a16="http://schemas.microsoft.com/office/drawing/2014/main" id="{AA31FDA5-ACAE-4276-BF6F-A08ECC9E68AB}"/>
              </a:ext>
            </a:extLst>
          </p:cNvPr>
          <p:cNvPicPr>
            <a:picLocks noChangeAspect="1"/>
          </p:cNvPicPr>
          <p:nvPr>
            <p:custDataLst>
              <p:tags r:id="rId4"/>
            </p:custDataLst>
          </p:nvPr>
        </p:nvPicPr>
        <p:blipFill rotWithShape="1">
          <a:blip r:embed="rId18" cstate="print">
            <a:extLst>
              <a:ext uri="{28A0092B-C50C-407E-A947-70E740481C1C}">
                <a14:useLocalDpi xmlns:a14="http://schemas.microsoft.com/office/drawing/2010/main" val="0"/>
              </a:ext>
            </a:extLst>
          </a:blip>
          <a:srcRect l="13412" t="4856" r="24348"/>
          <a:stretch/>
        </p:blipFill>
        <p:spPr>
          <a:xfrm rot="5400000">
            <a:off x="-141603" y="1909276"/>
            <a:ext cx="5312409" cy="3657603"/>
          </a:xfrm>
          <a:prstGeom prst="rect">
            <a:avLst/>
          </a:prstGeom>
        </p:spPr>
      </p:pic>
      <p:cxnSp>
        <p:nvCxnSpPr>
          <p:cNvPr id="16" name="Connecteur droit avec flèche 15">
            <a:extLst>
              <a:ext uri="{FF2B5EF4-FFF2-40B4-BE49-F238E27FC236}">
                <a16:creationId xmlns:a16="http://schemas.microsoft.com/office/drawing/2014/main" id="{B877AF92-EE8C-4686-A8E4-A8AED7F06825}"/>
              </a:ext>
            </a:extLst>
          </p:cNvPr>
          <p:cNvCxnSpPr>
            <a:cxnSpLocks/>
          </p:cNvCxnSpPr>
          <p:nvPr>
            <p:custDataLst>
              <p:tags r:id="rId5"/>
            </p:custDataLst>
          </p:nvPr>
        </p:nvCxnSpPr>
        <p:spPr>
          <a:xfrm>
            <a:off x="3733800" y="51054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onnecteur droit avec flèche 18">
            <a:extLst>
              <a:ext uri="{FF2B5EF4-FFF2-40B4-BE49-F238E27FC236}">
                <a16:creationId xmlns:a16="http://schemas.microsoft.com/office/drawing/2014/main" id="{B142CB22-76DB-41DA-A456-AA2C9B965BA3}"/>
              </a:ext>
            </a:extLst>
          </p:cNvPr>
          <p:cNvCxnSpPr>
            <a:cxnSpLocks/>
          </p:cNvCxnSpPr>
          <p:nvPr>
            <p:custDataLst>
              <p:tags r:id="rId6"/>
            </p:custDataLst>
          </p:nvPr>
        </p:nvCxnSpPr>
        <p:spPr>
          <a:xfrm>
            <a:off x="2971800" y="38100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Connecteur droit avec flèche 19">
            <a:extLst>
              <a:ext uri="{FF2B5EF4-FFF2-40B4-BE49-F238E27FC236}">
                <a16:creationId xmlns:a16="http://schemas.microsoft.com/office/drawing/2014/main" id="{CD960DE3-1521-4392-A848-8E5407C53855}"/>
              </a:ext>
            </a:extLst>
          </p:cNvPr>
          <p:cNvCxnSpPr>
            <a:cxnSpLocks/>
          </p:cNvCxnSpPr>
          <p:nvPr>
            <p:custDataLst>
              <p:tags r:id="rId7"/>
            </p:custDataLst>
          </p:nvPr>
        </p:nvCxnSpPr>
        <p:spPr>
          <a:xfrm>
            <a:off x="990600" y="39624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Connecteur droit avec flèche 20">
            <a:extLst>
              <a:ext uri="{FF2B5EF4-FFF2-40B4-BE49-F238E27FC236}">
                <a16:creationId xmlns:a16="http://schemas.microsoft.com/office/drawing/2014/main" id="{7D348585-D031-4447-BDF1-32DF7D25BE17}"/>
              </a:ext>
            </a:extLst>
          </p:cNvPr>
          <p:cNvCxnSpPr>
            <a:cxnSpLocks/>
          </p:cNvCxnSpPr>
          <p:nvPr>
            <p:custDataLst>
              <p:tags r:id="rId8"/>
            </p:custDataLst>
          </p:nvPr>
        </p:nvCxnSpPr>
        <p:spPr>
          <a:xfrm>
            <a:off x="2667000" y="25908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Connecteur droit avec flèche 21">
            <a:extLst>
              <a:ext uri="{FF2B5EF4-FFF2-40B4-BE49-F238E27FC236}">
                <a16:creationId xmlns:a16="http://schemas.microsoft.com/office/drawing/2014/main" id="{1C818F93-10E3-4AF1-8F60-A62A065C193D}"/>
              </a:ext>
            </a:extLst>
          </p:cNvPr>
          <p:cNvCxnSpPr>
            <a:cxnSpLocks/>
          </p:cNvCxnSpPr>
          <p:nvPr>
            <p:custDataLst>
              <p:tags r:id="rId9"/>
            </p:custDataLst>
          </p:nvPr>
        </p:nvCxnSpPr>
        <p:spPr>
          <a:xfrm>
            <a:off x="1752600" y="54864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Connecteur droit avec flèche 23">
            <a:extLst>
              <a:ext uri="{FF2B5EF4-FFF2-40B4-BE49-F238E27FC236}">
                <a16:creationId xmlns:a16="http://schemas.microsoft.com/office/drawing/2014/main" id="{F4EA7286-0A15-4537-AA40-33B1703AE3F2}"/>
              </a:ext>
            </a:extLst>
          </p:cNvPr>
          <p:cNvCxnSpPr>
            <a:cxnSpLocks/>
          </p:cNvCxnSpPr>
          <p:nvPr>
            <p:custDataLst>
              <p:tags r:id="rId10"/>
            </p:custDataLst>
          </p:nvPr>
        </p:nvCxnSpPr>
        <p:spPr>
          <a:xfrm>
            <a:off x="4572000" y="55626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Connecteur droit avec flèche 25">
            <a:extLst>
              <a:ext uri="{FF2B5EF4-FFF2-40B4-BE49-F238E27FC236}">
                <a16:creationId xmlns:a16="http://schemas.microsoft.com/office/drawing/2014/main" id="{4F6FE91E-D844-4847-8CD3-30512FB55507}"/>
              </a:ext>
            </a:extLst>
          </p:cNvPr>
          <p:cNvCxnSpPr>
            <a:cxnSpLocks/>
          </p:cNvCxnSpPr>
          <p:nvPr>
            <p:custDataLst>
              <p:tags r:id="rId11"/>
            </p:custDataLst>
          </p:nvPr>
        </p:nvCxnSpPr>
        <p:spPr>
          <a:xfrm>
            <a:off x="8077200" y="48006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Connecteur droit avec flèche 29">
            <a:extLst>
              <a:ext uri="{FF2B5EF4-FFF2-40B4-BE49-F238E27FC236}">
                <a16:creationId xmlns:a16="http://schemas.microsoft.com/office/drawing/2014/main" id="{10A902D2-444F-43B1-BEA6-60E9087BD8B5}"/>
              </a:ext>
            </a:extLst>
          </p:cNvPr>
          <p:cNvCxnSpPr>
            <a:cxnSpLocks/>
          </p:cNvCxnSpPr>
          <p:nvPr>
            <p:custDataLst>
              <p:tags r:id="rId12"/>
            </p:custDataLst>
          </p:nvPr>
        </p:nvCxnSpPr>
        <p:spPr>
          <a:xfrm>
            <a:off x="6477000" y="28956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1" name="Connecteur droit avec flèche 30">
            <a:extLst>
              <a:ext uri="{FF2B5EF4-FFF2-40B4-BE49-F238E27FC236}">
                <a16:creationId xmlns:a16="http://schemas.microsoft.com/office/drawing/2014/main" id="{65568270-3AAA-4301-B832-8318AD6D23A6}"/>
              </a:ext>
            </a:extLst>
          </p:cNvPr>
          <p:cNvCxnSpPr>
            <a:cxnSpLocks/>
          </p:cNvCxnSpPr>
          <p:nvPr>
            <p:custDataLst>
              <p:tags r:id="rId13"/>
            </p:custDataLst>
          </p:nvPr>
        </p:nvCxnSpPr>
        <p:spPr>
          <a:xfrm>
            <a:off x="5029200" y="25146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2" name="Connecteur droit avec flèche 31">
            <a:extLst>
              <a:ext uri="{FF2B5EF4-FFF2-40B4-BE49-F238E27FC236}">
                <a16:creationId xmlns:a16="http://schemas.microsoft.com/office/drawing/2014/main" id="{D4400A1E-52F4-4FD9-8515-F8C58DCBF617}"/>
              </a:ext>
            </a:extLst>
          </p:cNvPr>
          <p:cNvCxnSpPr>
            <a:cxnSpLocks/>
          </p:cNvCxnSpPr>
          <p:nvPr>
            <p:custDataLst>
              <p:tags r:id="rId14"/>
            </p:custDataLst>
          </p:nvPr>
        </p:nvCxnSpPr>
        <p:spPr>
          <a:xfrm>
            <a:off x="5867400" y="4724400"/>
            <a:ext cx="304800" cy="3810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1943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8C57B0-6BD4-4FA7-AE87-09D8C7B8D484}"/>
              </a:ext>
            </a:extLst>
          </p:cNvPr>
          <p:cNvSpPr>
            <a:spLocks noGrp="1"/>
          </p:cNvSpPr>
          <p:nvPr>
            <p:ph type="title"/>
            <p:custDataLst>
              <p:tags r:id="rId1"/>
            </p:custDataLst>
          </p:nvPr>
        </p:nvSpPr>
        <p:spPr>
          <a:xfrm>
            <a:off x="1289558" y="457200"/>
            <a:ext cx="6541770" cy="553998"/>
          </a:xfrm>
        </p:spPr>
        <p:txBody>
          <a:bodyPr/>
          <a:lstStyle/>
          <a:p>
            <a:pPr algn="ctr"/>
            <a:r>
              <a:rPr lang="fr-FR" dirty="0"/>
              <a:t>Stroop</a:t>
            </a:r>
          </a:p>
        </p:txBody>
      </p:sp>
      <p:pic>
        <p:nvPicPr>
          <p:cNvPr id="7" name="Image 6" descr="Une image contenant table&#10;&#10;Description générée automatiquement">
            <a:extLst>
              <a:ext uri="{FF2B5EF4-FFF2-40B4-BE49-F238E27FC236}">
                <a16:creationId xmlns:a16="http://schemas.microsoft.com/office/drawing/2014/main" id="{F896631C-831C-4FA3-94DC-3C63148D1326}"/>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12222" t="3128" r="30000" b="-1"/>
          <a:stretch/>
        </p:blipFill>
        <p:spPr>
          <a:xfrm rot="5400000">
            <a:off x="2639106" y="1932894"/>
            <a:ext cx="3962400" cy="2992212"/>
          </a:xfrm>
          <a:prstGeom prst="rect">
            <a:avLst/>
          </a:prstGeom>
        </p:spPr>
      </p:pic>
      <p:pic>
        <p:nvPicPr>
          <p:cNvPr id="9" name="Image 8">
            <a:extLst>
              <a:ext uri="{FF2B5EF4-FFF2-40B4-BE49-F238E27FC236}">
                <a16:creationId xmlns:a16="http://schemas.microsoft.com/office/drawing/2014/main" id="{07F5FF51-F23C-4A97-95A4-FF3B9C14526A}"/>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16704" t="1753" r="27462"/>
          <a:stretch/>
        </p:blipFill>
        <p:spPr>
          <a:xfrm rot="5400000">
            <a:off x="5697079" y="3446921"/>
            <a:ext cx="3845841" cy="3047999"/>
          </a:xfrm>
          <a:prstGeom prst="rect">
            <a:avLst/>
          </a:prstGeom>
        </p:spPr>
      </p:pic>
      <p:pic>
        <p:nvPicPr>
          <p:cNvPr id="11" name="Image 10">
            <a:extLst>
              <a:ext uri="{FF2B5EF4-FFF2-40B4-BE49-F238E27FC236}">
                <a16:creationId xmlns:a16="http://schemas.microsoft.com/office/drawing/2014/main" id="{D3E85707-4C17-4543-AAB7-426AF29B38BE}"/>
              </a:ext>
            </a:extLst>
          </p:cNvPr>
          <p:cNvPicPr>
            <a:picLocks noChangeAspect="1"/>
          </p:cNvPicPr>
          <p:nvPr>
            <p:custDataLst>
              <p:tags r:id="rId4"/>
            </p:custDataLst>
          </p:nvPr>
        </p:nvPicPr>
        <p:blipFill rotWithShape="1">
          <a:blip r:embed="rId9" cstate="print">
            <a:extLst>
              <a:ext uri="{28A0092B-C50C-407E-A947-70E740481C1C}">
                <a14:useLocalDpi xmlns:a14="http://schemas.microsoft.com/office/drawing/2010/main" val="0"/>
              </a:ext>
            </a:extLst>
          </a:blip>
          <a:srcRect l="19999" t="7488" r="30285" b="7401"/>
          <a:stretch/>
        </p:blipFill>
        <p:spPr>
          <a:xfrm rot="5400000">
            <a:off x="-476717" y="1199685"/>
            <a:ext cx="4066403" cy="3135429"/>
          </a:xfrm>
          <a:prstGeom prst="rect">
            <a:avLst/>
          </a:prstGeom>
        </p:spPr>
      </p:pic>
    </p:spTree>
    <p:extLst>
      <p:ext uri="{BB962C8B-B14F-4D97-AF65-F5344CB8AC3E}">
        <p14:creationId xmlns:p14="http://schemas.microsoft.com/office/powerpoint/2010/main" val="4008916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DFF85D-D609-4B0F-8032-572EAB16BB94}"/>
              </a:ext>
            </a:extLst>
          </p:cNvPr>
          <p:cNvSpPr>
            <a:spLocks noGrp="1"/>
          </p:cNvSpPr>
          <p:nvPr>
            <p:ph type="title"/>
            <p:custDataLst>
              <p:tags r:id="rId1"/>
            </p:custDataLst>
          </p:nvPr>
        </p:nvSpPr>
        <p:spPr>
          <a:xfrm>
            <a:off x="1301114" y="762000"/>
            <a:ext cx="6541770" cy="553998"/>
          </a:xfrm>
        </p:spPr>
        <p:txBody>
          <a:bodyPr/>
          <a:lstStyle/>
          <a:p>
            <a:pPr algn="ctr"/>
            <a:r>
              <a:rPr lang="fr-FR" dirty="0"/>
              <a:t>2 Motifs de consultation</a:t>
            </a:r>
          </a:p>
        </p:txBody>
      </p:sp>
      <p:pic>
        <p:nvPicPr>
          <p:cNvPr id="7" name="Image 6">
            <a:extLst>
              <a:ext uri="{FF2B5EF4-FFF2-40B4-BE49-F238E27FC236}">
                <a16:creationId xmlns:a16="http://schemas.microsoft.com/office/drawing/2014/main" id="{B23C5F64-D9EA-43D6-95C9-6D06DD5E5E7E}"/>
              </a:ext>
            </a:extLst>
          </p:cNvPr>
          <p:cNvPicPr>
            <a:picLocks noChangeAspect="1"/>
          </p:cNvPicPr>
          <p:nvPr>
            <p:custDataLst>
              <p:tags r:id="rId2"/>
            </p:custDataLst>
          </p:nvPr>
        </p:nvPicPr>
        <p:blipFill rotWithShape="1">
          <a:blip r:embed="rId8"/>
          <a:srcRect l="2534" t="17975" r="2233" b="3013"/>
          <a:stretch/>
        </p:blipFill>
        <p:spPr>
          <a:xfrm>
            <a:off x="53008" y="1258099"/>
            <a:ext cx="4574091" cy="3009101"/>
          </a:xfrm>
          <a:prstGeom prst="rect">
            <a:avLst/>
          </a:prstGeom>
        </p:spPr>
      </p:pic>
      <p:sp>
        <p:nvSpPr>
          <p:cNvPr id="8" name="Organigramme : Terminateur 7">
            <a:extLst>
              <a:ext uri="{FF2B5EF4-FFF2-40B4-BE49-F238E27FC236}">
                <a16:creationId xmlns:a16="http://schemas.microsoft.com/office/drawing/2014/main" id="{024780BB-EE0C-4356-A035-EA8550F7040A}"/>
              </a:ext>
            </a:extLst>
          </p:cNvPr>
          <p:cNvSpPr/>
          <p:nvPr>
            <p:custDataLst>
              <p:tags r:id="rId3"/>
            </p:custDataLst>
          </p:nvPr>
        </p:nvSpPr>
        <p:spPr>
          <a:xfrm>
            <a:off x="53009" y="4678733"/>
            <a:ext cx="4104000" cy="936000"/>
          </a:xfrm>
          <a:prstGeom prst="flowChartTerminator">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000" dirty="0">
                <a:ln w="0"/>
                <a:solidFill>
                  <a:schemeClr val="tx1"/>
                </a:solidFill>
                <a:effectLst>
                  <a:outerShdw blurRad="38100" dist="19050" dir="2700000" algn="tl" rotWithShape="0">
                    <a:schemeClr val="dk1">
                      <a:alpha val="40000"/>
                    </a:schemeClr>
                  </a:outerShdw>
                </a:effectLst>
              </a:rPr>
              <a:t>« Troubles du comportement »</a:t>
            </a:r>
          </a:p>
        </p:txBody>
      </p:sp>
      <p:sp>
        <p:nvSpPr>
          <p:cNvPr id="10" name="Organigramme : Terminateur 9">
            <a:extLst>
              <a:ext uri="{FF2B5EF4-FFF2-40B4-BE49-F238E27FC236}">
                <a16:creationId xmlns:a16="http://schemas.microsoft.com/office/drawing/2014/main" id="{7D0B1065-7E93-4D37-A1D4-0858404C76C7}"/>
              </a:ext>
            </a:extLst>
          </p:cNvPr>
          <p:cNvSpPr/>
          <p:nvPr>
            <p:custDataLst>
              <p:tags r:id="rId4"/>
            </p:custDataLst>
          </p:nvPr>
        </p:nvSpPr>
        <p:spPr>
          <a:xfrm>
            <a:off x="4887600" y="2350518"/>
            <a:ext cx="4104000" cy="936000"/>
          </a:xfrm>
          <a:prstGeom prst="flowChartTerminator">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000" dirty="0">
                <a:ln w="0"/>
                <a:solidFill>
                  <a:schemeClr val="tx1"/>
                </a:solidFill>
                <a:effectLst>
                  <a:outerShdw blurRad="38100" dist="19050" dir="2700000" algn="tl" rotWithShape="0">
                    <a:schemeClr val="dk1">
                      <a:alpha val="40000"/>
                    </a:schemeClr>
                  </a:outerShdw>
                </a:effectLst>
              </a:rPr>
              <a:t>« Difficultés d’apprentissage »</a:t>
            </a:r>
          </a:p>
        </p:txBody>
      </p:sp>
      <p:pic>
        <p:nvPicPr>
          <p:cNvPr id="1026" name="Picture 2" descr="mamlynda: Le TDAH (Trouble de l&amp;#39;attention avec ou sans hyperactivité)">
            <a:extLst>
              <a:ext uri="{FF2B5EF4-FFF2-40B4-BE49-F238E27FC236}">
                <a16:creationId xmlns:a16="http://schemas.microsoft.com/office/drawing/2014/main" id="{5B0DD21E-898F-4ACB-B8F2-5BAEFF521159}"/>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4582800" y="3429000"/>
            <a:ext cx="4570756" cy="291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321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A0ED00-4798-4BD1-9C46-862DD0AD5783}"/>
              </a:ext>
            </a:extLst>
          </p:cNvPr>
          <p:cNvSpPr>
            <a:spLocks noGrp="1"/>
          </p:cNvSpPr>
          <p:nvPr>
            <p:ph type="title"/>
            <p:custDataLst>
              <p:tags r:id="rId1"/>
            </p:custDataLst>
          </p:nvPr>
        </p:nvSpPr>
        <p:spPr>
          <a:xfrm>
            <a:off x="1289558" y="512802"/>
            <a:ext cx="6541770" cy="553998"/>
          </a:xfrm>
        </p:spPr>
        <p:txBody>
          <a:bodyPr/>
          <a:lstStyle/>
          <a:p>
            <a:pPr algn="ctr"/>
            <a:r>
              <a:rPr lang="fr-FR" dirty="0"/>
              <a:t>Figure Complexe de Rey A et B</a:t>
            </a:r>
          </a:p>
        </p:txBody>
      </p:sp>
      <p:pic>
        <p:nvPicPr>
          <p:cNvPr id="4" name="Image 3" descr="Une image contenant texte&#10;&#10;Description générée automatiquement">
            <a:extLst>
              <a:ext uri="{FF2B5EF4-FFF2-40B4-BE49-F238E27FC236}">
                <a16:creationId xmlns:a16="http://schemas.microsoft.com/office/drawing/2014/main" id="{D32F735C-A448-4B45-92DE-F0076CC7E429}"/>
              </a:ext>
            </a:extLst>
          </p:cNvPr>
          <p:cNvPicPr>
            <a:picLocks noChangeAspect="1"/>
          </p:cNvPicPr>
          <p:nvPr>
            <p:custDataLst>
              <p:tags r:id="rId2"/>
            </p:custDataLst>
          </p:nvPr>
        </p:nvPicPr>
        <p:blipFill rotWithShape="1">
          <a:blip r:embed="rId6" cstate="print">
            <a:extLst>
              <a:ext uri="{28A0092B-C50C-407E-A947-70E740481C1C}">
                <a14:useLocalDpi xmlns:a14="http://schemas.microsoft.com/office/drawing/2010/main" val="0"/>
              </a:ext>
            </a:extLst>
          </a:blip>
          <a:srcRect l="21519" t="9281" r="21814" b="958"/>
          <a:stretch/>
        </p:blipFill>
        <p:spPr>
          <a:xfrm>
            <a:off x="29663" y="3107802"/>
            <a:ext cx="5228137" cy="3729942"/>
          </a:xfrm>
          <a:prstGeom prst="rect">
            <a:avLst/>
          </a:prstGeom>
        </p:spPr>
      </p:pic>
      <p:pic>
        <p:nvPicPr>
          <p:cNvPr id="5" name="Image 4">
            <a:extLst>
              <a:ext uri="{FF2B5EF4-FFF2-40B4-BE49-F238E27FC236}">
                <a16:creationId xmlns:a16="http://schemas.microsoft.com/office/drawing/2014/main" id="{4644F719-6969-4A58-8C73-C838FD35B7A7}"/>
              </a:ext>
            </a:extLst>
          </p:cNvPr>
          <p:cNvPicPr>
            <a:picLocks noChangeAspect="1"/>
          </p:cNvPicPr>
          <p:nvPr>
            <p:custDataLst>
              <p:tags r:id="rId3"/>
            </p:custDataLst>
          </p:nvPr>
        </p:nvPicPr>
        <p:blipFill rotWithShape="1">
          <a:blip r:embed="rId7" cstate="print">
            <a:extLst>
              <a:ext uri="{28A0092B-C50C-407E-A947-70E740481C1C}">
                <a14:useLocalDpi xmlns:a14="http://schemas.microsoft.com/office/drawing/2010/main" val="0"/>
              </a:ext>
            </a:extLst>
          </a:blip>
          <a:srcRect l="18480" t="5639" r="23127" b="3056"/>
          <a:stretch/>
        </p:blipFill>
        <p:spPr>
          <a:xfrm rot="5400000">
            <a:off x="4510463" y="2308149"/>
            <a:ext cx="5339358" cy="3760343"/>
          </a:xfrm>
          <a:prstGeom prst="rect">
            <a:avLst/>
          </a:prstGeom>
        </p:spPr>
      </p:pic>
      <p:pic>
        <p:nvPicPr>
          <p:cNvPr id="1026" name="Picture 2" descr="Bilan psychologique, la Figure de Rey - Psychologue à Vendargues">
            <a:extLst>
              <a:ext uri="{FF2B5EF4-FFF2-40B4-BE49-F238E27FC236}">
                <a16:creationId xmlns:a16="http://schemas.microsoft.com/office/drawing/2014/main" id="{9366A26E-CF9A-4CBC-B201-CB6217E95686}"/>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304800" y="1219200"/>
            <a:ext cx="4812560" cy="172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95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77731-DFA4-473D-8D6F-FA54FE788F2E}"/>
              </a:ext>
            </a:extLst>
          </p:cNvPr>
          <p:cNvSpPr>
            <a:spLocks noGrp="1"/>
          </p:cNvSpPr>
          <p:nvPr>
            <p:ph type="title"/>
            <p:custDataLst>
              <p:tags r:id="rId1"/>
            </p:custDataLst>
          </p:nvPr>
        </p:nvSpPr>
        <p:spPr>
          <a:xfrm>
            <a:off x="1301114" y="533400"/>
            <a:ext cx="6541770" cy="553998"/>
          </a:xfrm>
        </p:spPr>
        <p:txBody>
          <a:bodyPr/>
          <a:lstStyle/>
          <a:p>
            <a:pPr algn="ctr"/>
            <a:r>
              <a:rPr lang="fr-FR" dirty="0"/>
              <a:t>Échelle de </a:t>
            </a:r>
            <a:r>
              <a:rPr lang="fr-FR" dirty="0" err="1"/>
              <a:t>Conners</a:t>
            </a:r>
            <a:endParaRPr lang="fr-FR" dirty="0"/>
          </a:p>
        </p:txBody>
      </p:sp>
      <p:pic>
        <p:nvPicPr>
          <p:cNvPr id="5" name="Image 4">
            <a:extLst>
              <a:ext uri="{FF2B5EF4-FFF2-40B4-BE49-F238E27FC236}">
                <a16:creationId xmlns:a16="http://schemas.microsoft.com/office/drawing/2014/main" id="{3085F9E8-CB44-4364-BD11-01FF6EDA5A15}"/>
              </a:ext>
            </a:extLst>
          </p:cNvPr>
          <p:cNvPicPr>
            <a:picLocks noChangeAspect="1"/>
          </p:cNvPicPr>
          <p:nvPr>
            <p:custDataLst>
              <p:tags r:id="rId2"/>
            </p:custDataLst>
          </p:nvPr>
        </p:nvPicPr>
        <p:blipFill>
          <a:blip r:embed="rId6"/>
          <a:stretch>
            <a:fillRect/>
          </a:stretch>
        </p:blipFill>
        <p:spPr>
          <a:xfrm>
            <a:off x="-152400" y="1409699"/>
            <a:ext cx="5257800" cy="5031253"/>
          </a:xfrm>
          <a:prstGeom prst="rect">
            <a:avLst/>
          </a:prstGeom>
        </p:spPr>
      </p:pic>
      <p:pic>
        <p:nvPicPr>
          <p:cNvPr id="7" name="Image 6">
            <a:extLst>
              <a:ext uri="{FF2B5EF4-FFF2-40B4-BE49-F238E27FC236}">
                <a16:creationId xmlns:a16="http://schemas.microsoft.com/office/drawing/2014/main" id="{2152ACF2-0823-4820-9404-6D96B51F7B09}"/>
              </a:ext>
            </a:extLst>
          </p:cNvPr>
          <p:cNvPicPr>
            <a:picLocks noChangeAspect="1"/>
          </p:cNvPicPr>
          <p:nvPr>
            <p:custDataLst>
              <p:tags r:id="rId3"/>
            </p:custDataLst>
          </p:nvPr>
        </p:nvPicPr>
        <p:blipFill>
          <a:blip r:embed="rId7"/>
          <a:stretch>
            <a:fillRect/>
          </a:stretch>
        </p:blipFill>
        <p:spPr>
          <a:xfrm>
            <a:off x="4822778" y="1733548"/>
            <a:ext cx="5997622" cy="4591051"/>
          </a:xfrm>
          <a:prstGeom prst="rect">
            <a:avLst/>
          </a:prstGeom>
        </p:spPr>
      </p:pic>
    </p:spTree>
    <p:extLst>
      <p:ext uri="{BB962C8B-B14F-4D97-AF65-F5344CB8AC3E}">
        <p14:creationId xmlns:p14="http://schemas.microsoft.com/office/powerpoint/2010/main" val="4218075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DE3145-5A35-431A-AC36-8DB37139C3D3}"/>
              </a:ext>
            </a:extLst>
          </p:cNvPr>
          <p:cNvSpPr>
            <a:spLocks noGrp="1"/>
          </p:cNvSpPr>
          <p:nvPr>
            <p:ph type="title"/>
            <p:custDataLst>
              <p:tags r:id="rId1"/>
            </p:custDataLst>
          </p:nvPr>
        </p:nvSpPr>
        <p:spPr>
          <a:xfrm>
            <a:off x="1301115" y="381000"/>
            <a:ext cx="6541770" cy="553998"/>
          </a:xfrm>
        </p:spPr>
        <p:txBody>
          <a:bodyPr/>
          <a:lstStyle/>
          <a:p>
            <a:pPr algn="ctr"/>
            <a:r>
              <a:rPr lang="fr-FR" dirty="0"/>
              <a:t>Cas clinique</a:t>
            </a:r>
          </a:p>
        </p:txBody>
      </p:sp>
      <p:sp>
        <p:nvSpPr>
          <p:cNvPr id="3" name="Espace réservé du texte 2">
            <a:extLst>
              <a:ext uri="{FF2B5EF4-FFF2-40B4-BE49-F238E27FC236}">
                <a16:creationId xmlns:a16="http://schemas.microsoft.com/office/drawing/2014/main" id="{56DA82EB-47F2-4F51-BE49-AE580AADBEFE}"/>
              </a:ext>
            </a:extLst>
          </p:cNvPr>
          <p:cNvSpPr>
            <a:spLocks noGrp="1"/>
          </p:cNvSpPr>
          <p:nvPr>
            <p:ph type="body" idx="1"/>
            <p:custDataLst>
              <p:tags r:id="rId2"/>
            </p:custDataLst>
          </p:nvPr>
        </p:nvSpPr>
        <p:spPr>
          <a:xfrm>
            <a:off x="304800" y="914400"/>
            <a:ext cx="8686800" cy="5668027"/>
          </a:xfrm>
        </p:spPr>
        <p:txBody>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Baptiste est né à terme, eutrophe, Apgar 10/10. Il a marché à l’âge de 12 mois. Il n’y a rien à signaler concernant son développement psychomoteur et langagier. Au niveau ORL et visuel, Baptiste ne présente pas de trouble.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Baptiste habit avec ses parents, il a deux grandes sœurs issues d’une première union âgées de 12 ans et 10 ans et a également une petite sœur de 3 ans. Son institutrice le trouve très dissipé en classe. Il est décrit par ses parents comme un enfant ayant besoin de beaucoup d’attention à la maison. Il est très fusionnel avec sa maman et peut sembler parfois inquiet à l’idée de se séparer d’elle, il dort la plupart du temps avec ses parents. Par ailleurs, c’est un enfant qui peut parfois manquer d’autonomie et qui a du mal à se consacrer pleinement </a:t>
            </a:r>
            <a:r>
              <a:rPr lang="fr-FR" sz="1600" dirty="0">
                <a:latin typeface="Calibri" panose="020F0502020204030204" pitchFamily="34" charset="0"/>
                <a:ea typeface="Calibri" panose="020F0502020204030204" pitchFamily="34" charset="0"/>
                <a:cs typeface="Times New Roman" panose="02020603050405020304" pitchFamily="18" charset="0"/>
              </a:rPr>
              <a:t>à</a:t>
            </a:r>
            <a:r>
              <a:rPr lang="fr-FR" sz="1600" dirty="0">
                <a:effectLst/>
                <a:latin typeface="Calibri" panose="020F0502020204030204" pitchFamily="34" charset="0"/>
                <a:ea typeface="Calibri" panose="020F0502020204030204" pitchFamily="34" charset="0"/>
                <a:cs typeface="Times New Roman" panose="02020603050405020304" pitchFamily="18" charset="0"/>
              </a:rPr>
              <a:t> une activité. Ses parents me confient également un manque d’investissement sur le plan scolaire, il perd régulièrement ses affaires. Au niveau relationnel, Baptiste a peu d’amis selon ses parents ce qui peut générer une certaine inquiétude.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Au niveau apprentissage, Baptiste est en classe de CE2 et a beaucoup de mal à trouver sa place dans la classe et à rentrer dans les apprentissages. Il est très agité et a du mal à tenir sur sa chaise ou respecter le rythme de la classe. Sa scolarité en maternelle est décrite comme compliquée.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Baptiste se présente comme un enfant souriant et plutôt réservé. Il est au départ assez calme et reste sur sa chaise pour colorier. Au fil de l’entretien avec ses parents, Baptiste se lève, bouge, veut sortir de la pièce et il n’arrive pas à canaliser son attention sur une activité. </a:t>
            </a:r>
          </a:p>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Lors des séances, Baptiste répond aux questions tout en s’agitant sur sa chaise. Lors de la passation des bilans, la coopération et la participation sont relativement bonnes mais assez brèves. Les consignes sont toutes comprises. </a:t>
            </a:r>
          </a:p>
        </p:txBody>
      </p:sp>
    </p:spTree>
    <p:extLst>
      <p:ext uri="{BB962C8B-B14F-4D97-AF65-F5344CB8AC3E}">
        <p14:creationId xmlns:p14="http://schemas.microsoft.com/office/powerpoint/2010/main" val="1410507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custDataLst>
              <p:tags r:id="rId1"/>
            </p:custDataLst>
          </p:nvPr>
        </p:nvSpPr>
        <p:spPr>
          <a:xfrm>
            <a:off x="0" y="5875020"/>
            <a:ext cx="9144000" cy="982980"/>
          </a:xfrm>
          <a:custGeom>
            <a:avLst/>
            <a:gdLst/>
            <a:ahLst/>
            <a:cxnLst/>
            <a:rect l="l" t="t" r="r" b="b"/>
            <a:pathLst>
              <a:path w="9144000" h="982979">
                <a:moveTo>
                  <a:pt x="0" y="0"/>
                </a:moveTo>
                <a:lnTo>
                  <a:pt x="9144000" y="0"/>
                </a:lnTo>
                <a:lnTo>
                  <a:pt x="9144000" y="982979"/>
                </a:lnTo>
                <a:lnTo>
                  <a:pt x="0" y="982979"/>
                </a:lnTo>
                <a:lnTo>
                  <a:pt x="0" y="0"/>
                </a:lnTo>
                <a:close/>
              </a:path>
            </a:pathLst>
          </a:custGeom>
          <a:solidFill>
            <a:srgbClr val="FFFFFF"/>
          </a:solidFill>
        </p:spPr>
        <p:txBody>
          <a:bodyPr wrap="square" lIns="0" tIns="0" rIns="0" bIns="0" rtlCol="0"/>
          <a:lstStyle/>
          <a:p>
            <a:endParaRPr/>
          </a:p>
        </p:txBody>
      </p:sp>
      <p:sp>
        <p:nvSpPr>
          <p:cNvPr id="7" name="Titre 6">
            <a:extLst>
              <a:ext uri="{FF2B5EF4-FFF2-40B4-BE49-F238E27FC236}">
                <a16:creationId xmlns:a16="http://schemas.microsoft.com/office/drawing/2014/main" id="{9263803B-C41E-414D-977E-8840FE312C44}"/>
              </a:ext>
            </a:extLst>
          </p:cNvPr>
          <p:cNvSpPr>
            <a:spLocks noGrp="1"/>
          </p:cNvSpPr>
          <p:nvPr>
            <p:ph type="title"/>
            <p:custDataLst>
              <p:tags r:id="rId2"/>
            </p:custDataLst>
          </p:nvPr>
        </p:nvSpPr>
        <p:spPr>
          <a:xfrm>
            <a:off x="364490" y="555209"/>
            <a:ext cx="8415019" cy="553998"/>
          </a:xfrm>
        </p:spPr>
        <p:txBody>
          <a:bodyPr/>
          <a:lstStyle/>
          <a:p>
            <a:pPr algn="ctr"/>
            <a:r>
              <a:rPr lang="fr-FR" dirty="0"/>
              <a:t>WISC-V : Indices principaux</a:t>
            </a:r>
          </a:p>
        </p:txBody>
      </p:sp>
      <p:pic>
        <p:nvPicPr>
          <p:cNvPr id="6" name="Image 5">
            <a:extLst>
              <a:ext uri="{FF2B5EF4-FFF2-40B4-BE49-F238E27FC236}">
                <a16:creationId xmlns:a16="http://schemas.microsoft.com/office/drawing/2014/main" id="{2BE121BC-19D2-4F86-A2D0-40B1DF9B631F}"/>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181359" y="1088438"/>
            <a:ext cx="6781278" cy="2613991"/>
          </a:xfrm>
          <a:prstGeom prst="rect">
            <a:avLst/>
          </a:prstGeom>
          <a:noFill/>
          <a:ln>
            <a:noFill/>
          </a:ln>
        </p:spPr>
      </p:pic>
      <p:sp>
        <p:nvSpPr>
          <p:cNvPr id="2" name="Rectangle 1">
            <a:extLst>
              <a:ext uri="{FF2B5EF4-FFF2-40B4-BE49-F238E27FC236}">
                <a16:creationId xmlns:a16="http://schemas.microsoft.com/office/drawing/2014/main" id="{E4B2D9FB-BB56-4FFC-B171-66170218580F}"/>
              </a:ext>
            </a:extLst>
          </p:cNvPr>
          <p:cNvSpPr/>
          <p:nvPr>
            <p:custDataLst>
              <p:tags r:id="rId4"/>
            </p:custDataLst>
          </p:nvPr>
        </p:nvSpPr>
        <p:spPr>
          <a:xfrm>
            <a:off x="1181358" y="2667000"/>
            <a:ext cx="6667241" cy="830580"/>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8" name="Image 7">
            <a:extLst>
              <a:ext uri="{FF2B5EF4-FFF2-40B4-BE49-F238E27FC236}">
                <a16:creationId xmlns:a16="http://schemas.microsoft.com/office/drawing/2014/main" id="{8412B819-62FA-4242-84B4-B9F99A9B74A8}"/>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2255518" y="3683597"/>
            <a:ext cx="4831082" cy="3082265"/>
          </a:xfrm>
          <a:prstGeom prst="rect">
            <a:avLst/>
          </a:prstGeom>
          <a:noFill/>
          <a:ln>
            <a:noFill/>
          </a:ln>
        </p:spPr>
      </p:pic>
      <p:sp>
        <p:nvSpPr>
          <p:cNvPr id="3" name="Ellipse 2">
            <a:extLst>
              <a:ext uri="{FF2B5EF4-FFF2-40B4-BE49-F238E27FC236}">
                <a16:creationId xmlns:a16="http://schemas.microsoft.com/office/drawing/2014/main" id="{40B64C51-E780-4726-ACE3-ED3789480E73}"/>
              </a:ext>
            </a:extLst>
          </p:cNvPr>
          <p:cNvSpPr/>
          <p:nvPr>
            <p:custDataLst>
              <p:tags r:id="rId6"/>
            </p:custDataLst>
          </p:nvPr>
        </p:nvSpPr>
        <p:spPr>
          <a:xfrm>
            <a:off x="5029200" y="5257800"/>
            <a:ext cx="1295400" cy="412371"/>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custDataLst>
              <p:tags r:id="rId1"/>
            </p:custDataLst>
          </p:nvPr>
        </p:nvSpPr>
        <p:spPr>
          <a:xfrm>
            <a:off x="364490" y="914400"/>
            <a:ext cx="8550910" cy="5425844"/>
          </a:xfrm>
          <a:prstGeom prst="rect">
            <a:avLst/>
          </a:prstGeom>
        </p:spPr>
        <p:txBody>
          <a:bodyPr vert="horz" wrap="square" lIns="0" tIns="156210" rIns="0" bIns="0" rtlCol="0">
            <a:spAutoFit/>
          </a:bodyPr>
          <a:lstStyle/>
          <a:p>
            <a:pPr marL="318770" indent="-306705">
              <a:lnSpc>
                <a:spcPct val="100000"/>
              </a:lnSpc>
              <a:spcBef>
                <a:spcPts val="1230"/>
              </a:spcBef>
              <a:buClr>
                <a:srgbClr val="9FB8CD"/>
              </a:buClr>
              <a:buSzPct val="91666"/>
              <a:buFont typeface="Wingdings"/>
              <a:buChar char=""/>
              <a:tabLst>
                <a:tab pos="318770" algn="l"/>
                <a:tab pos="319405" algn="l"/>
              </a:tabLst>
            </a:pPr>
            <a:r>
              <a:rPr lang="fr-FR" sz="1800" dirty="0">
                <a:solidFill>
                  <a:srgbClr val="464653"/>
                </a:solidFill>
                <a:latin typeface="Perpetua"/>
                <a:cs typeface="Perpetua"/>
              </a:rPr>
              <a:t>ICV dans </a:t>
            </a:r>
            <a:r>
              <a:rPr lang="fr-FR" sz="1800" spc="-5" dirty="0">
                <a:solidFill>
                  <a:srgbClr val="464653"/>
                </a:solidFill>
                <a:latin typeface="Perpetua"/>
                <a:cs typeface="Perpetua"/>
              </a:rPr>
              <a:t>la </a:t>
            </a:r>
            <a:r>
              <a:rPr lang="fr-FR" sz="1800" spc="-20" dirty="0">
                <a:solidFill>
                  <a:srgbClr val="464653"/>
                </a:solidFill>
                <a:latin typeface="Perpetua"/>
                <a:cs typeface="Perpetua"/>
              </a:rPr>
              <a:t>moyenne </a:t>
            </a:r>
            <a:r>
              <a:rPr lang="fr-FR" spc="-5" dirty="0">
                <a:solidFill>
                  <a:srgbClr val="464653"/>
                </a:solidFill>
                <a:latin typeface="Perpetua"/>
                <a:cs typeface="Perpetua"/>
              </a:rPr>
              <a:t>de la classe d’âge</a:t>
            </a:r>
            <a:r>
              <a:rPr lang="fr-FR" sz="1800" spc="-5" dirty="0">
                <a:solidFill>
                  <a:srgbClr val="464653"/>
                </a:solidFill>
                <a:latin typeface="Perpetua"/>
                <a:cs typeface="Perpetua"/>
              </a:rPr>
              <a:t>:</a:t>
            </a:r>
            <a:endParaRPr lang="fr-FR" sz="1800" dirty="0">
              <a:latin typeface="Perpetua"/>
              <a:cs typeface="Perpetua"/>
            </a:endParaRP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spc="-5" dirty="0">
                <a:solidFill>
                  <a:srgbClr val="464653"/>
                </a:solidFill>
                <a:latin typeface="Perpetua"/>
                <a:cs typeface="Perpetua"/>
              </a:rPr>
              <a:t>Capacités de conceptualisation et d’élaboration </a:t>
            </a:r>
            <a:r>
              <a:rPr lang="fr-FR" sz="1600" spc="-10" dirty="0">
                <a:solidFill>
                  <a:srgbClr val="464653"/>
                </a:solidFill>
                <a:latin typeface="Perpetua"/>
                <a:cs typeface="Perpetua"/>
              </a:rPr>
              <a:t>verbale qui sont acquises. </a:t>
            </a:r>
            <a:endParaRPr lang="fr-FR" sz="1600" dirty="0">
              <a:latin typeface="Perpetua"/>
              <a:cs typeface="Perpetua"/>
            </a:endParaRPr>
          </a:p>
          <a:p>
            <a:pPr marL="642620" lvl="1" indent="-306705">
              <a:lnSpc>
                <a:spcPct val="100000"/>
              </a:lnSpc>
              <a:spcBef>
                <a:spcPts val="985"/>
              </a:spcBef>
              <a:buClr>
                <a:srgbClr val="9FB8CD"/>
              </a:buClr>
              <a:buSzPct val="90625"/>
              <a:buFont typeface="Wingdings"/>
              <a:buChar char=""/>
              <a:tabLst>
                <a:tab pos="642620" algn="l"/>
                <a:tab pos="643255" algn="l"/>
              </a:tabLst>
            </a:pPr>
            <a:r>
              <a:rPr lang="fr-FR" sz="1600" spc="-25" dirty="0">
                <a:solidFill>
                  <a:srgbClr val="464653"/>
                </a:solidFill>
                <a:latin typeface="Perpetua"/>
                <a:cs typeface="Perpetua"/>
              </a:rPr>
              <a:t>Vocabulaire et </a:t>
            </a:r>
            <a:r>
              <a:rPr lang="fr-FR" sz="1600" spc="-15" dirty="0">
                <a:solidFill>
                  <a:srgbClr val="464653"/>
                </a:solidFill>
                <a:latin typeface="Perpetua"/>
                <a:cs typeface="Perpetua"/>
              </a:rPr>
              <a:t>Connaissances générales qui sont développés. </a:t>
            </a:r>
            <a:endParaRPr lang="fr-FR" sz="1600" dirty="0">
              <a:latin typeface="Perpetua"/>
              <a:cs typeface="Perpetua"/>
            </a:endParaRPr>
          </a:p>
          <a:p>
            <a:pPr marL="318770" indent="-306705">
              <a:lnSpc>
                <a:spcPct val="100000"/>
              </a:lnSpc>
              <a:spcBef>
                <a:spcPts val="1005"/>
              </a:spcBef>
              <a:buClr>
                <a:srgbClr val="9FB8CD"/>
              </a:buClr>
              <a:buSzPct val="91666"/>
              <a:buFont typeface="Wingdings"/>
              <a:buChar char=""/>
              <a:tabLst>
                <a:tab pos="318770" algn="l"/>
                <a:tab pos="319405" algn="l"/>
              </a:tabLst>
            </a:pPr>
            <a:r>
              <a:rPr lang="fr-FR" sz="1800" spc="-5" dirty="0">
                <a:solidFill>
                  <a:srgbClr val="464653"/>
                </a:solidFill>
                <a:latin typeface="Perpetua"/>
                <a:cs typeface="Perpetua"/>
              </a:rPr>
              <a:t>IVS dans la moyenne de la classe d’âge</a:t>
            </a:r>
            <a:r>
              <a:rPr lang="fr-FR" sz="1800" spc="-10" dirty="0">
                <a:solidFill>
                  <a:srgbClr val="464653"/>
                </a:solidFill>
                <a:latin typeface="Perpetua"/>
                <a:cs typeface="Perpetua"/>
              </a:rPr>
              <a:t> </a:t>
            </a:r>
            <a:r>
              <a:rPr lang="fr-FR" sz="1800" dirty="0">
                <a:solidFill>
                  <a:srgbClr val="464653"/>
                </a:solidFill>
                <a:latin typeface="Perpetua"/>
                <a:cs typeface="Perpetua"/>
              </a:rPr>
              <a:t>:</a:t>
            </a:r>
            <a:endParaRPr lang="fr-FR" sz="1800" dirty="0">
              <a:latin typeface="Perpetua"/>
              <a:cs typeface="Perpetua"/>
            </a:endParaRP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spc="-5" dirty="0">
                <a:solidFill>
                  <a:srgbClr val="464653"/>
                </a:solidFill>
                <a:latin typeface="Perpetua"/>
                <a:cs typeface="Perpetua"/>
              </a:rPr>
              <a:t>Compétences visuo-spatiales et </a:t>
            </a:r>
            <a:r>
              <a:rPr lang="fr-FR" sz="1600" spc="-5" dirty="0" err="1">
                <a:solidFill>
                  <a:srgbClr val="464653"/>
                </a:solidFill>
                <a:latin typeface="Perpetua"/>
                <a:cs typeface="Perpetua"/>
              </a:rPr>
              <a:t>visuo</a:t>
            </a:r>
            <a:r>
              <a:rPr lang="fr-FR" sz="1600" spc="-5" dirty="0">
                <a:solidFill>
                  <a:srgbClr val="464653"/>
                </a:solidFill>
                <a:latin typeface="Perpetua"/>
                <a:cs typeface="Perpetua"/>
              </a:rPr>
              <a:t>-constructives</a:t>
            </a:r>
            <a:r>
              <a:rPr lang="fr-FR" sz="1600" spc="-10" dirty="0">
                <a:solidFill>
                  <a:srgbClr val="464653"/>
                </a:solidFill>
                <a:latin typeface="Perpetua"/>
                <a:cs typeface="Perpetua"/>
              </a:rPr>
              <a:t> qui sont maitrisées. </a:t>
            </a:r>
            <a:endParaRPr lang="fr-FR" sz="1600" dirty="0">
              <a:latin typeface="Perpetua"/>
              <a:cs typeface="Perpetua"/>
            </a:endParaRPr>
          </a:p>
          <a:p>
            <a:pPr marL="642620" lvl="1" indent="-306705">
              <a:lnSpc>
                <a:spcPct val="100000"/>
              </a:lnSpc>
              <a:spcBef>
                <a:spcPts val="985"/>
              </a:spcBef>
              <a:buClr>
                <a:srgbClr val="9FB8CD"/>
              </a:buClr>
              <a:buSzPct val="90625"/>
              <a:buFont typeface="Wingdings"/>
              <a:buChar char=""/>
              <a:tabLst>
                <a:tab pos="642620" algn="l"/>
                <a:tab pos="643255" algn="l"/>
              </a:tabLst>
            </a:pPr>
            <a:r>
              <a:rPr lang="fr-FR" sz="1600" spc="-5" dirty="0">
                <a:solidFill>
                  <a:srgbClr val="464653"/>
                </a:solidFill>
                <a:latin typeface="Perpetua"/>
                <a:cs typeface="Perpetua"/>
              </a:rPr>
              <a:t>Bonnes capacités de rotation mentale et d’analyse de stimuli</a:t>
            </a:r>
            <a:r>
              <a:rPr lang="fr-FR" sz="1600" spc="35" dirty="0">
                <a:solidFill>
                  <a:srgbClr val="464653"/>
                </a:solidFill>
                <a:latin typeface="Perpetua"/>
                <a:cs typeface="Perpetua"/>
              </a:rPr>
              <a:t> </a:t>
            </a:r>
            <a:r>
              <a:rPr lang="fr-FR" sz="1600" spc="-5" dirty="0">
                <a:solidFill>
                  <a:srgbClr val="464653"/>
                </a:solidFill>
                <a:latin typeface="Perpetua"/>
                <a:cs typeface="Perpetua"/>
              </a:rPr>
              <a:t>abstraits.</a:t>
            </a:r>
            <a:endParaRPr lang="fr-FR" sz="1600" dirty="0">
              <a:latin typeface="Perpetua"/>
              <a:cs typeface="Perpetua"/>
            </a:endParaRPr>
          </a:p>
          <a:p>
            <a:pPr marL="318770" indent="-306705">
              <a:lnSpc>
                <a:spcPct val="100000"/>
              </a:lnSpc>
              <a:spcBef>
                <a:spcPts val="1005"/>
              </a:spcBef>
              <a:buClr>
                <a:srgbClr val="9FB8CD"/>
              </a:buClr>
              <a:buSzPct val="91666"/>
              <a:buFont typeface="Wingdings"/>
              <a:buChar char=""/>
              <a:tabLst>
                <a:tab pos="318770" algn="l"/>
                <a:tab pos="319405" algn="l"/>
              </a:tabLst>
            </a:pPr>
            <a:r>
              <a:rPr lang="fr-FR" sz="1800" spc="-5" dirty="0">
                <a:solidFill>
                  <a:srgbClr val="464653"/>
                </a:solidFill>
                <a:latin typeface="Perpetua"/>
                <a:cs typeface="Perpetua"/>
              </a:rPr>
              <a:t>IRF dans la moyenne de la classe d’âge</a:t>
            </a:r>
            <a:r>
              <a:rPr lang="fr-FR" sz="1800" spc="-10" dirty="0">
                <a:solidFill>
                  <a:srgbClr val="464653"/>
                </a:solidFill>
                <a:latin typeface="Perpetua"/>
                <a:cs typeface="Perpetua"/>
              </a:rPr>
              <a:t> </a:t>
            </a:r>
            <a:r>
              <a:rPr lang="fr-FR" sz="1800" spc="-5" dirty="0">
                <a:solidFill>
                  <a:srgbClr val="464653"/>
                </a:solidFill>
                <a:latin typeface="Perpetua"/>
                <a:cs typeface="Perpetua"/>
              </a:rPr>
              <a:t>:</a:t>
            </a:r>
            <a:endParaRPr lang="fr-FR" sz="1800" dirty="0">
              <a:latin typeface="Perpetua"/>
              <a:cs typeface="Perpetua"/>
            </a:endParaRP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spc="-5" dirty="0">
                <a:solidFill>
                  <a:srgbClr val="464653"/>
                </a:solidFill>
                <a:latin typeface="Perpetua"/>
                <a:cs typeface="Perpetua"/>
              </a:rPr>
              <a:t>Bon raisonnement </a:t>
            </a:r>
            <a:r>
              <a:rPr lang="fr-FR" sz="1600" dirty="0">
                <a:solidFill>
                  <a:srgbClr val="464653"/>
                </a:solidFill>
                <a:latin typeface="Perpetua"/>
                <a:cs typeface="Perpetua"/>
              </a:rPr>
              <a:t>logique </a:t>
            </a:r>
            <a:r>
              <a:rPr lang="fr-FR" sz="1600" spc="-5" dirty="0">
                <a:solidFill>
                  <a:srgbClr val="464653"/>
                </a:solidFill>
                <a:latin typeface="Perpetua"/>
                <a:cs typeface="Perpetua"/>
              </a:rPr>
              <a:t>et quantitatif</a:t>
            </a:r>
            <a:r>
              <a:rPr lang="fr-FR" sz="1600" spc="-20" dirty="0">
                <a:solidFill>
                  <a:srgbClr val="464653"/>
                </a:solidFill>
                <a:latin typeface="Perpetua"/>
                <a:cs typeface="Perpetua"/>
              </a:rPr>
              <a:t>.</a:t>
            </a: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spc="-20" dirty="0">
                <a:solidFill>
                  <a:srgbClr val="464653"/>
                </a:solidFill>
                <a:latin typeface="Perpetua"/>
                <a:cs typeface="Perpetua"/>
              </a:rPr>
              <a:t>Difficultés mnésiques visibles lors de la passation du subtest arithmétique (oublis).</a:t>
            </a:r>
            <a:endParaRPr lang="fr-FR" sz="1600" dirty="0">
              <a:latin typeface="Perpetua"/>
              <a:cs typeface="Perpetua"/>
            </a:endParaRPr>
          </a:p>
          <a:p>
            <a:pPr marL="318770" indent="-306705">
              <a:lnSpc>
                <a:spcPct val="100000"/>
              </a:lnSpc>
              <a:spcBef>
                <a:spcPts val="1005"/>
              </a:spcBef>
              <a:buClr>
                <a:srgbClr val="9FB8CD"/>
              </a:buClr>
              <a:buSzPct val="91666"/>
              <a:buFont typeface="Wingdings"/>
              <a:buChar char=""/>
              <a:tabLst>
                <a:tab pos="318770" algn="l"/>
                <a:tab pos="319405" algn="l"/>
              </a:tabLst>
            </a:pPr>
            <a:r>
              <a:rPr lang="fr-FR" sz="1800" spc="-5" dirty="0">
                <a:solidFill>
                  <a:srgbClr val="464653"/>
                </a:solidFill>
                <a:latin typeface="Perpetua"/>
                <a:cs typeface="Perpetua"/>
              </a:rPr>
              <a:t>IMT dans </a:t>
            </a:r>
            <a:r>
              <a:rPr lang="fr-FR" spc="-5" dirty="0">
                <a:solidFill>
                  <a:srgbClr val="464653"/>
                </a:solidFill>
                <a:latin typeface="Perpetua"/>
                <a:cs typeface="Perpetua"/>
              </a:rPr>
              <a:t>la moyenne</a:t>
            </a:r>
            <a:r>
              <a:rPr lang="fr-FR" sz="1800" spc="-5" dirty="0">
                <a:solidFill>
                  <a:srgbClr val="464653"/>
                </a:solidFill>
                <a:latin typeface="Perpetua"/>
                <a:cs typeface="Perpetua"/>
              </a:rPr>
              <a:t> </a:t>
            </a:r>
            <a:r>
              <a:rPr lang="fr-FR" sz="1800" spc="-10" dirty="0">
                <a:solidFill>
                  <a:srgbClr val="464653"/>
                </a:solidFill>
                <a:latin typeface="Perpetua"/>
                <a:cs typeface="Perpetua"/>
              </a:rPr>
              <a:t>faible </a:t>
            </a:r>
            <a:r>
              <a:rPr lang="fr-FR" sz="1800" spc="-5" dirty="0">
                <a:solidFill>
                  <a:srgbClr val="464653"/>
                </a:solidFill>
                <a:latin typeface="Perpetua"/>
                <a:cs typeface="Perpetua"/>
              </a:rPr>
              <a:t>de la classe d’âge :</a:t>
            </a:r>
            <a:endParaRPr lang="fr-FR" sz="1800" dirty="0">
              <a:latin typeface="Perpetua"/>
              <a:cs typeface="Perpetua"/>
            </a:endParaRP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dirty="0">
                <a:solidFill>
                  <a:srgbClr val="464653"/>
                </a:solidFill>
                <a:latin typeface="Perpetua"/>
                <a:cs typeface="Perpetua"/>
              </a:rPr>
              <a:t>Performances mnésiques moindres en </a:t>
            </a:r>
            <a:r>
              <a:rPr lang="fr-FR" sz="1600" spc="-5" dirty="0">
                <a:solidFill>
                  <a:srgbClr val="464653"/>
                </a:solidFill>
                <a:latin typeface="Perpetua"/>
                <a:cs typeface="Perpetua"/>
              </a:rPr>
              <a:t>empans simples et complexe.</a:t>
            </a: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spc="-5" dirty="0">
                <a:solidFill>
                  <a:srgbClr val="464653"/>
                </a:solidFill>
                <a:latin typeface="Perpetua"/>
                <a:cs typeface="Perpetua"/>
              </a:rPr>
              <a:t>Mémoire visuelle </a:t>
            </a:r>
            <a:r>
              <a:rPr lang="fr-FR" sz="1600" dirty="0">
                <a:solidFill>
                  <a:srgbClr val="464653"/>
                </a:solidFill>
                <a:latin typeface="Perpetua"/>
                <a:cs typeface="Perpetua"/>
              </a:rPr>
              <a:t>fragiles </a:t>
            </a:r>
            <a:r>
              <a:rPr lang="fr-FR" sz="1600" spc="-5" dirty="0">
                <a:solidFill>
                  <a:srgbClr val="464653"/>
                </a:solidFill>
                <a:latin typeface="Perpetua"/>
                <a:cs typeface="Perpetua"/>
              </a:rPr>
              <a:t>(majorées par les difficultés</a:t>
            </a:r>
            <a:r>
              <a:rPr lang="fr-FR" sz="1600" spc="90" dirty="0">
                <a:solidFill>
                  <a:srgbClr val="464653"/>
                </a:solidFill>
                <a:latin typeface="Perpetua"/>
                <a:cs typeface="Perpetua"/>
              </a:rPr>
              <a:t> </a:t>
            </a:r>
            <a:r>
              <a:rPr lang="fr-FR" sz="1600" spc="-5" dirty="0">
                <a:solidFill>
                  <a:srgbClr val="464653"/>
                </a:solidFill>
                <a:latin typeface="Perpetua"/>
                <a:cs typeface="Perpetua"/>
              </a:rPr>
              <a:t>attentionnelles).</a:t>
            </a:r>
            <a:endParaRPr lang="fr-FR" sz="1600" dirty="0">
              <a:latin typeface="Perpetua"/>
              <a:cs typeface="Perpetua"/>
            </a:endParaRPr>
          </a:p>
          <a:p>
            <a:pPr marL="318770" indent="-306705">
              <a:lnSpc>
                <a:spcPct val="100000"/>
              </a:lnSpc>
              <a:spcBef>
                <a:spcPts val="1010"/>
              </a:spcBef>
              <a:buClr>
                <a:srgbClr val="9FB8CD"/>
              </a:buClr>
              <a:buSzPct val="91666"/>
              <a:buFont typeface="Wingdings"/>
              <a:buChar char=""/>
              <a:tabLst>
                <a:tab pos="318770" algn="l"/>
                <a:tab pos="319405" algn="l"/>
              </a:tabLst>
            </a:pPr>
            <a:r>
              <a:rPr lang="fr-FR" sz="1800" spc="-5" dirty="0">
                <a:solidFill>
                  <a:srgbClr val="464653"/>
                </a:solidFill>
                <a:latin typeface="Perpetua"/>
                <a:cs typeface="Perpetua"/>
              </a:rPr>
              <a:t>IVT dans la moyenne faible de la classe d’âge :</a:t>
            </a:r>
            <a:endParaRPr lang="fr-FR" sz="1800" dirty="0">
              <a:latin typeface="Perpetua"/>
              <a:cs typeface="Perpetua"/>
            </a:endParaRPr>
          </a:p>
          <a:p>
            <a:pPr marL="642620" lvl="1" indent="-306705">
              <a:lnSpc>
                <a:spcPct val="100000"/>
              </a:lnSpc>
              <a:spcBef>
                <a:spcPts val="1010"/>
              </a:spcBef>
              <a:buClr>
                <a:srgbClr val="9FB8CD"/>
              </a:buClr>
              <a:buSzPct val="90625"/>
              <a:buFont typeface="Wingdings"/>
              <a:buChar char=""/>
              <a:tabLst>
                <a:tab pos="642620" algn="l"/>
                <a:tab pos="643255" algn="l"/>
              </a:tabLst>
            </a:pPr>
            <a:r>
              <a:rPr lang="fr-FR" sz="1600" dirty="0">
                <a:solidFill>
                  <a:srgbClr val="464653"/>
                </a:solidFill>
                <a:latin typeface="Perpetua"/>
                <a:cs typeface="Perpetua"/>
              </a:rPr>
              <a:t>Erreurs de copie </a:t>
            </a:r>
            <a:r>
              <a:rPr lang="fr-FR" sz="1600" spc="-5" dirty="0">
                <a:solidFill>
                  <a:srgbClr val="464653"/>
                </a:solidFill>
                <a:latin typeface="Perpetua"/>
                <a:cs typeface="Perpetua"/>
              </a:rPr>
              <a:t>en </a:t>
            </a:r>
            <a:r>
              <a:rPr lang="fr-FR" sz="1600" spc="-10" dirty="0">
                <a:solidFill>
                  <a:srgbClr val="464653"/>
                </a:solidFill>
                <a:latin typeface="Perpetua"/>
                <a:cs typeface="Perpetua"/>
              </a:rPr>
              <a:t>code, </a:t>
            </a:r>
            <a:r>
              <a:rPr lang="fr-FR" sz="1600" dirty="0">
                <a:solidFill>
                  <a:srgbClr val="464653"/>
                </a:solidFill>
                <a:latin typeface="Perpetua"/>
                <a:cs typeface="Perpetua"/>
              </a:rPr>
              <a:t>erreurs </a:t>
            </a:r>
            <a:r>
              <a:rPr lang="fr-FR" sz="1600" spc="-5" dirty="0">
                <a:solidFill>
                  <a:srgbClr val="464653"/>
                </a:solidFill>
                <a:latin typeface="Perpetua"/>
                <a:cs typeface="Perpetua"/>
              </a:rPr>
              <a:t>et lignes passées en</a:t>
            </a:r>
            <a:r>
              <a:rPr lang="fr-FR" sz="1600" spc="-25" dirty="0">
                <a:solidFill>
                  <a:srgbClr val="464653"/>
                </a:solidFill>
                <a:latin typeface="Perpetua"/>
                <a:cs typeface="Perpetua"/>
              </a:rPr>
              <a:t> </a:t>
            </a:r>
            <a:r>
              <a:rPr lang="fr-FR" sz="1600" spc="-5" dirty="0">
                <a:solidFill>
                  <a:srgbClr val="464653"/>
                </a:solidFill>
                <a:latin typeface="Perpetua"/>
                <a:cs typeface="Perpetua"/>
              </a:rPr>
              <a:t>symboles, lenteur d’exécution. </a:t>
            </a:r>
            <a:endParaRPr lang="fr-FR" sz="1600" dirty="0">
              <a:latin typeface="Perpetua"/>
              <a:cs typeface="Perpetua"/>
            </a:endParaRPr>
          </a:p>
        </p:txBody>
      </p:sp>
      <p:sp>
        <p:nvSpPr>
          <p:cNvPr id="4" name="Titre 1">
            <a:extLst>
              <a:ext uri="{FF2B5EF4-FFF2-40B4-BE49-F238E27FC236}">
                <a16:creationId xmlns:a16="http://schemas.microsoft.com/office/drawing/2014/main" id="{B1D70BA0-18CE-42D8-AF4C-C5D288AAB6BC}"/>
              </a:ext>
            </a:extLst>
          </p:cNvPr>
          <p:cNvSpPr>
            <a:spLocks noGrp="1"/>
          </p:cNvSpPr>
          <p:nvPr>
            <p:ph type="title"/>
            <p:custDataLst>
              <p:tags r:id="rId2"/>
            </p:custDataLst>
          </p:nvPr>
        </p:nvSpPr>
        <p:spPr>
          <a:xfrm>
            <a:off x="514605" y="533400"/>
            <a:ext cx="8114790" cy="553998"/>
          </a:xfrm>
        </p:spPr>
        <p:txBody>
          <a:bodyPr/>
          <a:lstStyle/>
          <a:p>
            <a:pPr algn="ctr"/>
            <a:r>
              <a:rPr lang="fr-FR" dirty="0"/>
              <a:t>Analyse WISC-V</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0346EA-A622-4064-92AC-D4D2F4895BA0}"/>
              </a:ext>
            </a:extLst>
          </p:cNvPr>
          <p:cNvSpPr>
            <a:spLocks noGrp="1"/>
          </p:cNvSpPr>
          <p:nvPr>
            <p:ph type="title"/>
            <p:custDataLst>
              <p:tags r:id="rId1"/>
            </p:custDataLst>
          </p:nvPr>
        </p:nvSpPr>
        <p:spPr>
          <a:xfrm>
            <a:off x="381000" y="609600"/>
            <a:ext cx="8382000" cy="553998"/>
          </a:xfrm>
        </p:spPr>
        <p:txBody>
          <a:bodyPr/>
          <a:lstStyle/>
          <a:p>
            <a:pPr algn="ctr"/>
            <a:r>
              <a:rPr lang="fr-FR" dirty="0"/>
              <a:t>TEA-</a:t>
            </a:r>
            <a:r>
              <a:rPr lang="fr-FR" dirty="0" err="1"/>
              <a:t>Ch</a:t>
            </a:r>
            <a:endParaRPr lang="fr-FR" dirty="0"/>
          </a:p>
        </p:txBody>
      </p:sp>
      <p:graphicFrame>
        <p:nvGraphicFramePr>
          <p:cNvPr id="4" name="Graphique 3">
            <a:extLst>
              <a:ext uri="{FF2B5EF4-FFF2-40B4-BE49-F238E27FC236}">
                <a16:creationId xmlns:a16="http://schemas.microsoft.com/office/drawing/2014/main" id="{29327F66-2CDD-4FE0-94E0-DC598F3ABC17}"/>
              </a:ext>
            </a:extLst>
          </p:cNvPr>
          <p:cNvGraphicFramePr/>
          <p:nvPr>
            <p:custDataLst>
              <p:tags r:id="rId2"/>
            </p:custDataLst>
            <p:extLst>
              <p:ext uri="{D42A27DB-BD31-4B8C-83A1-F6EECF244321}">
                <p14:modId xmlns:p14="http://schemas.microsoft.com/office/powerpoint/2010/main" val="206088101"/>
              </p:ext>
            </p:extLst>
          </p:nvPr>
        </p:nvGraphicFramePr>
        <p:xfrm>
          <a:off x="838200" y="1219200"/>
          <a:ext cx="7391400" cy="43434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40121714-E8A0-48EC-8AFA-5E6ABC7BAEF3}"/>
              </a:ext>
            </a:extLst>
          </p:cNvPr>
          <p:cNvGraphicFramePr/>
          <p:nvPr>
            <p:custDataLst>
              <p:tags r:id="rId1"/>
            </p:custDataLst>
            <p:extLst>
              <p:ext uri="{D42A27DB-BD31-4B8C-83A1-F6EECF244321}">
                <p14:modId xmlns:p14="http://schemas.microsoft.com/office/powerpoint/2010/main" val="3290870358"/>
              </p:ext>
            </p:extLst>
          </p:nvPr>
        </p:nvGraphicFramePr>
        <p:xfrm>
          <a:off x="381000" y="1295400"/>
          <a:ext cx="8382000" cy="5105400"/>
        </p:xfrm>
        <a:graphic>
          <a:graphicData uri="http://schemas.openxmlformats.org/drawingml/2006/chart">
            <c:chart xmlns:c="http://schemas.openxmlformats.org/drawingml/2006/chart" xmlns:r="http://schemas.openxmlformats.org/officeDocument/2006/relationships" r:id="rId5"/>
          </a:graphicData>
        </a:graphic>
      </p:graphicFrame>
      <p:sp>
        <p:nvSpPr>
          <p:cNvPr id="8" name="Titre 4">
            <a:extLst>
              <a:ext uri="{FF2B5EF4-FFF2-40B4-BE49-F238E27FC236}">
                <a16:creationId xmlns:a16="http://schemas.microsoft.com/office/drawing/2014/main" id="{71A89E7A-7862-46F0-8FB1-306C702D905D}"/>
              </a:ext>
            </a:extLst>
          </p:cNvPr>
          <p:cNvSpPr txBox="1">
            <a:spLocks/>
          </p:cNvSpPr>
          <p:nvPr>
            <p:custDataLst>
              <p:tags r:id="rId2"/>
            </p:custDataLst>
          </p:nvPr>
        </p:nvSpPr>
        <p:spPr>
          <a:xfrm>
            <a:off x="381000" y="609600"/>
            <a:ext cx="8382000" cy="430887"/>
          </a:xfrm>
          <a:prstGeom prst="rect">
            <a:avLst/>
          </a:prstGeom>
        </p:spPr>
        <p:txBody>
          <a:bodyPr/>
          <a:lstStyle>
            <a:lvl1pPr>
              <a:defRPr>
                <a:latin typeface="+mj-lt"/>
                <a:ea typeface="+mj-ea"/>
                <a:cs typeface="+mj-cs"/>
              </a:defRPr>
            </a:lvl1pPr>
          </a:lstStyle>
          <a:p>
            <a:pPr algn="ctr"/>
            <a:r>
              <a:rPr lang="fr-FR" sz="3600" b="1" kern="0" dirty="0" err="1">
                <a:solidFill>
                  <a:srgbClr val="727CA3"/>
                </a:solidFill>
                <a:latin typeface="Times New Roman"/>
                <a:cs typeface="Times New Roman"/>
              </a:rPr>
              <a:t>Conners</a:t>
            </a:r>
            <a:r>
              <a:rPr lang="fr-FR" sz="3600" b="1" kern="0" dirty="0">
                <a:solidFill>
                  <a:srgbClr val="727CA3"/>
                </a:solidFill>
                <a:latin typeface="Times New Roman"/>
                <a:cs typeface="Times New Roman"/>
              </a:rPr>
              <a:t> Parents</a:t>
            </a:r>
            <a:endParaRPr lang="fr-FR" sz="3600" b="1" kern="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45997EC1-B00A-4874-BDB2-67FBF6C88AD2}"/>
              </a:ext>
            </a:extLst>
          </p:cNvPr>
          <p:cNvGraphicFramePr/>
          <p:nvPr>
            <p:custDataLst>
              <p:tags r:id="rId1"/>
            </p:custDataLst>
            <p:extLst>
              <p:ext uri="{D42A27DB-BD31-4B8C-83A1-F6EECF244321}">
                <p14:modId xmlns:p14="http://schemas.microsoft.com/office/powerpoint/2010/main" val="3986527127"/>
              </p:ext>
            </p:extLst>
          </p:nvPr>
        </p:nvGraphicFramePr>
        <p:xfrm>
          <a:off x="647700" y="952500"/>
          <a:ext cx="7848600" cy="4953000"/>
        </p:xfrm>
        <a:graphic>
          <a:graphicData uri="http://schemas.openxmlformats.org/drawingml/2006/chart">
            <c:chart xmlns:c="http://schemas.openxmlformats.org/drawingml/2006/chart" xmlns:r="http://schemas.openxmlformats.org/officeDocument/2006/relationships" r:id="rId5"/>
          </a:graphicData>
        </a:graphic>
      </p:graphicFrame>
      <p:sp>
        <p:nvSpPr>
          <p:cNvPr id="4" name="Titre 4">
            <a:extLst>
              <a:ext uri="{FF2B5EF4-FFF2-40B4-BE49-F238E27FC236}">
                <a16:creationId xmlns:a16="http://schemas.microsoft.com/office/drawing/2014/main" id="{68752D32-C93C-4829-985C-118DE6234970}"/>
              </a:ext>
            </a:extLst>
          </p:cNvPr>
          <p:cNvSpPr txBox="1">
            <a:spLocks/>
          </p:cNvSpPr>
          <p:nvPr>
            <p:custDataLst>
              <p:tags r:id="rId2"/>
            </p:custDataLst>
          </p:nvPr>
        </p:nvSpPr>
        <p:spPr>
          <a:xfrm>
            <a:off x="381000" y="609600"/>
            <a:ext cx="8382000" cy="430887"/>
          </a:xfrm>
          <a:prstGeom prst="rect">
            <a:avLst/>
          </a:prstGeom>
        </p:spPr>
        <p:txBody>
          <a:bodyPr/>
          <a:lstStyle>
            <a:lvl1pPr>
              <a:defRPr>
                <a:latin typeface="+mj-lt"/>
                <a:ea typeface="+mj-ea"/>
                <a:cs typeface="+mj-cs"/>
              </a:defRPr>
            </a:lvl1pPr>
          </a:lstStyle>
          <a:p>
            <a:pPr algn="ctr"/>
            <a:r>
              <a:rPr lang="fr-FR" sz="3600" b="1" kern="0" dirty="0" err="1">
                <a:solidFill>
                  <a:srgbClr val="727CA3"/>
                </a:solidFill>
                <a:latin typeface="Times New Roman"/>
                <a:cs typeface="Times New Roman"/>
              </a:rPr>
              <a:t>Conners</a:t>
            </a:r>
            <a:r>
              <a:rPr lang="fr-FR" sz="3600" b="1" kern="0" dirty="0">
                <a:solidFill>
                  <a:srgbClr val="727CA3"/>
                </a:solidFill>
                <a:latin typeface="Times New Roman"/>
                <a:cs typeface="Times New Roman"/>
              </a:rPr>
              <a:t> </a:t>
            </a:r>
            <a:r>
              <a:rPr lang="fr-FR" sz="3600" b="1" kern="0" dirty="0" err="1">
                <a:solidFill>
                  <a:srgbClr val="727CA3"/>
                </a:solidFill>
                <a:latin typeface="Times New Roman"/>
                <a:cs typeface="Times New Roman"/>
              </a:rPr>
              <a:t>Enseigante</a:t>
            </a:r>
            <a:endParaRPr lang="fr-FR" sz="3600" b="1" kern="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32E8BD-AF60-44FF-8680-62475F64813B}"/>
              </a:ext>
            </a:extLst>
          </p:cNvPr>
          <p:cNvSpPr>
            <a:spLocks noGrp="1"/>
          </p:cNvSpPr>
          <p:nvPr>
            <p:ph type="title"/>
            <p:custDataLst>
              <p:tags r:id="rId1"/>
            </p:custDataLst>
          </p:nvPr>
        </p:nvSpPr>
        <p:spPr>
          <a:xfrm>
            <a:off x="1289558" y="609600"/>
            <a:ext cx="6541770" cy="553998"/>
          </a:xfrm>
        </p:spPr>
        <p:txBody>
          <a:bodyPr/>
          <a:lstStyle/>
          <a:p>
            <a:pPr algn="ctr"/>
            <a:r>
              <a:rPr lang="fr-FR" dirty="0"/>
              <a:t>Hypothèse diagnostique</a:t>
            </a:r>
          </a:p>
        </p:txBody>
      </p:sp>
      <p:sp>
        <p:nvSpPr>
          <p:cNvPr id="3" name="Espace réservé du texte 2">
            <a:extLst>
              <a:ext uri="{FF2B5EF4-FFF2-40B4-BE49-F238E27FC236}">
                <a16:creationId xmlns:a16="http://schemas.microsoft.com/office/drawing/2014/main" id="{29D4426B-05C7-47E8-B81E-5FD8E80E262C}"/>
              </a:ext>
            </a:extLst>
          </p:cNvPr>
          <p:cNvSpPr>
            <a:spLocks noGrp="1"/>
          </p:cNvSpPr>
          <p:nvPr>
            <p:ph type="body" idx="1"/>
            <p:custDataLst>
              <p:tags r:id="rId2"/>
            </p:custDataLst>
          </p:nvPr>
        </p:nvSpPr>
        <p:spPr>
          <a:xfrm>
            <a:off x="514604" y="2018029"/>
            <a:ext cx="8114791" cy="369332"/>
          </a:xfrm>
        </p:spPr>
        <p:txBody>
          <a:bodyPr/>
          <a:lstStyle/>
          <a:p>
            <a:pPr algn="ctr"/>
            <a:r>
              <a:rPr lang="fr-FR" sz="2400" b="1" dirty="0"/>
              <a:t>Troubles du déficit de l’attention avec hyperactivité/impulsivité</a:t>
            </a:r>
          </a:p>
        </p:txBody>
      </p:sp>
    </p:spTree>
    <p:extLst>
      <p:ext uri="{BB962C8B-B14F-4D97-AF65-F5344CB8AC3E}">
        <p14:creationId xmlns:p14="http://schemas.microsoft.com/office/powerpoint/2010/main" val="2550839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DCDF3D-4CD4-4A4A-9BF3-72CE6A7D570B}"/>
              </a:ext>
            </a:extLst>
          </p:cNvPr>
          <p:cNvSpPr>
            <a:spLocks noGrp="1"/>
          </p:cNvSpPr>
          <p:nvPr>
            <p:ph type="title"/>
            <p:custDataLst>
              <p:tags r:id="rId1"/>
            </p:custDataLst>
          </p:nvPr>
        </p:nvSpPr>
        <p:spPr>
          <a:xfrm>
            <a:off x="1301114" y="685800"/>
            <a:ext cx="6541770" cy="553998"/>
          </a:xfrm>
        </p:spPr>
        <p:txBody>
          <a:bodyPr/>
          <a:lstStyle/>
          <a:p>
            <a:pPr algn="ctr"/>
            <a:r>
              <a:rPr lang="fr-FR" dirty="0"/>
              <a:t>Prise en charge</a:t>
            </a:r>
          </a:p>
        </p:txBody>
      </p:sp>
      <p:graphicFrame>
        <p:nvGraphicFramePr>
          <p:cNvPr id="4" name="Diagramme 3">
            <a:extLst>
              <a:ext uri="{FF2B5EF4-FFF2-40B4-BE49-F238E27FC236}">
                <a16:creationId xmlns:a16="http://schemas.microsoft.com/office/drawing/2014/main" id="{F3B99AF6-DF5F-403B-9A83-0B9502B5030C}"/>
              </a:ext>
            </a:extLst>
          </p:cNvPr>
          <p:cNvGraphicFramePr/>
          <p:nvPr>
            <p:custDataLst>
              <p:tags r:id="rId2"/>
            </p:custDataLst>
            <p:extLst>
              <p:ext uri="{D42A27DB-BD31-4B8C-83A1-F6EECF244321}">
                <p14:modId xmlns:p14="http://schemas.microsoft.com/office/powerpoint/2010/main" val="3990733657"/>
              </p:ext>
            </p:extLst>
          </p:nvPr>
        </p:nvGraphicFramePr>
        <p:xfrm>
          <a:off x="457200" y="1397000"/>
          <a:ext cx="8382000" cy="530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84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FF4B8-4952-4894-B304-A9F2E01AFC8C}"/>
              </a:ext>
            </a:extLst>
          </p:cNvPr>
          <p:cNvSpPr>
            <a:spLocks noGrp="1"/>
          </p:cNvSpPr>
          <p:nvPr>
            <p:ph type="title"/>
            <p:custDataLst>
              <p:tags r:id="rId1"/>
            </p:custDataLst>
          </p:nvPr>
        </p:nvSpPr>
        <p:spPr>
          <a:xfrm>
            <a:off x="514605" y="685800"/>
            <a:ext cx="8114790" cy="1143000"/>
          </a:xfrm>
        </p:spPr>
        <p:txBody>
          <a:bodyPr/>
          <a:lstStyle/>
          <a:p>
            <a:pPr algn="ctr"/>
            <a:r>
              <a:rPr lang="fr-FR" dirty="0"/>
              <a:t>Exemples de difficultés évocatrices d’un TDAH</a:t>
            </a:r>
          </a:p>
        </p:txBody>
      </p:sp>
      <p:sp>
        <p:nvSpPr>
          <p:cNvPr id="3" name="Espace réservé du texte 2">
            <a:extLst>
              <a:ext uri="{FF2B5EF4-FFF2-40B4-BE49-F238E27FC236}">
                <a16:creationId xmlns:a16="http://schemas.microsoft.com/office/drawing/2014/main" id="{0227EEAD-5268-4CC5-A453-7C809B5AF17E}"/>
              </a:ext>
            </a:extLst>
          </p:cNvPr>
          <p:cNvSpPr>
            <a:spLocks noGrp="1"/>
          </p:cNvSpPr>
          <p:nvPr>
            <p:ph type="body" idx="1"/>
            <p:custDataLst>
              <p:tags r:id="rId2"/>
            </p:custDataLst>
          </p:nvPr>
        </p:nvSpPr>
        <p:spPr>
          <a:xfrm>
            <a:off x="514604" y="2018029"/>
            <a:ext cx="8114791" cy="4062651"/>
          </a:xfrm>
        </p:spPr>
        <p:txBody>
          <a:bodyPr/>
          <a:lstStyle/>
          <a:p>
            <a:pPr algn="just"/>
            <a:r>
              <a:rPr lang="fr-FR" sz="2400" b="1" dirty="0"/>
              <a:t>Enfant: </a:t>
            </a:r>
            <a:r>
              <a:rPr lang="fr-FR" sz="2400" dirty="0"/>
              <a:t>peu ou pas d’amis, en conflit avec les parents, faible estime de soi.</a:t>
            </a:r>
          </a:p>
          <a:p>
            <a:pPr algn="just"/>
            <a:endParaRPr lang="fr-FR" sz="2400" dirty="0"/>
          </a:p>
          <a:p>
            <a:pPr algn="just"/>
            <a:r>
              <a:rPr lang="fr-FR" sz="2400" b="1" dirty="0"/>
              <a:t>Parents: </a:t>
            </a:r>
            <a:r>
              <a:rPr lang="fr-FR" sz="2400" dirty="0"/>
              <a:t>facilement distrait, n’écoute pas, difficultés à s’organiser, oublis fréquents, agité, ne reste pas assis, conduites dangereuses, coupe la parole, impatient.</a:t>
            </a:r>
          </a:p>
          <a:p>
            <a:pPr algn="just"/>
            <a:endParaRPr lang="fr-FR" sz="2400" dirty="0"/>
          </a:p>
          <a:p>
            <a:pPr algn="just"/>
            <a:r>
              <a:rPr lang="fr-FR" sz="2400" b="1" dirty="0"/>
              <a:t>Ecole: </a:t>
            </a:r>
            <a:r>
              <a:rPr lang="fr-FR" sz="2400" dirty="0"/>
              <a:t>Rêveur, dans la lune, fluctuation des capacités de concentration, difficultés à se concentrer, à mémoriser, à être autonome.</a:t>
            </a:r>
          </a:p>
          <a:p>
            <a:pPr algn="just"/>
            <a:endParaRPr lang="fr-FR" sz="2400" dirty="0"/>
          </a:p>
        </p:txBody>
      </p:sp>
    </p:spTree>
    <p:extLst>
      <p:ext uri="{BB962C8B-B14F-4D97-AF65-F5344CB8AC3E}">
        <p14:creationId xmlns:p14="http://schemas.microsoft.com/office/powerpoint/2010/main" val="476291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custDataLst>
              <p:tags r:id="rId1"/>
            </p:custDataLst>
          </p:nvPr>
        </p:nvSpPr>
        <p:spPr>
          <a:xfrm>
            <a:off x="514605" y="2795349"/>
            <a:ext cx="2208021" cy="1527341"/>
          </a:xfrm>
          <a:prstGeom prst="rect">
            <a:avLst/>
          </a:prstGeom>
        </p:spPr>
        <p:txBody>
          <a:bodyPr vert="horz" wrap="square" lIns="0" tIns="156210" rIns="0" bIns="0" rtlCol="0">
            <a:spAutoFit/>
          </a:bodyPr>
          <a:lstStyle/>
          <a:p>
            <a:pPr marL="642620" lvl="1" indent="-307340">
              <a:lnSpc>
                <a:spcPct val="100000"/>
              </a:lnSpc>
              <a:spcBef>
                <a:spcPts val="1010"/>
              </a:spcBef>
              <a:buClr>
                <a:srgbClr val="9FB8CD"/>
              </a:buClr>
              <a:buSzPct val="90625"/>
              <a:buFont typeface="Wingdings 2"/>
              <a:buChar char=""/>
              <a:tabLst>
                <a:tab pos="642620" algn="l"/>
                <a:tab pos="643255" algn="l"/>
              </a:tabLst>
            </a:pPr>
            <a:r>
              <a:rPr sz="1600" spc="-5" dirty="0">
                <a:solidFill>
                  <a:srgbClr val="464653"/>
                </a:solidFill>
                <a:latin typeface="Perpetua"/>
                <a:cs typeface="Perpetua"/>
              </a:rPr>
              <a:t>Attention</a:t>
            </a:r>
            <a:endParaRPr sz="1600" dirty="0">
              <a:latin typeface="Perpetua"/>
              <a:cs typeface="Perpetua"/>
            </a:endParaRPr>
          </a:p>
          <a:p>
            <a:pPr marL="642620" lvl="1" indent="-307340">
              <a:lnSpc>
                <a:spcPct val="100000"/>
              </a:lnSpc>
              <a:spcBef>
                <a:spcPts val="985"/>
              </a:spcBef>
              <a:buClr>
                <a:srgbClr val="9FB8CD"/>
              </a:buClr>
              <a:buSzPct val="90625"/>
              <a:buFont typeface="Wingdings 2"/>
              <a:buChar char=""/>
              <a:tabLst>
                <a:tab pos="642620" algn="l"/>
                <a:tab pos="643255" algn="l"/>
              </a:tabLst>
            </a:pPr>
            <a:r>
              <a:rPr sz="1600" dirty="0">
                <a:solidFill>
                  <a:srgbClr val="464653"/>
                </a:solidFill>
                <a:latin typeface="Perpetua"/>
                <a:cs typeface="Perpetua"/>
              </a:rPr>
              <a:t>Strat</a:t>
            </a:r>
            <a:r>
              <a:rPr lang="fr-FR" sz="1600" dirty="0" err="1">
                <a:solidFill>
                  <a:srgbClr val="464653"/>
                </a:solidFill>
                <a:latin typeface="Perpetua"/>
                <a:cs typeface="Perpetua"/>
              </a:rPr>
              <a:t>égies</a:t>
            </a:r>
            <a:r>
              <a:rPr lang="fr-FR" sz="1600" dirty="0">
                <a:solidFill>
                  <a:srgbClr val="464653"/>
                </a:solidFill>
                <a:latin typeface="Perpetua"/>
                <a:cs typeface="Perpetua"/>
              </a:rPr>
              <a:t> </a:t>
            </a:r>
          </a:p>
          <a:p>
            <a:pPr marL="642620" lvl="1" indent="-307340">
              <a:lnSpc>
                <a:spcPct val="100000"/>
              </a:lnSpc>
              <a:spcBef>
                <a:spcPts val="985"/>
              </a:spcBef>
              <a:buClr>
                <a:srgbClr val="9FB8CD"/>
              </a:buClr>
              <a:buSzPct val="90625"/>
              <a:buFont typeface="Wingdings 2"/>
              <a:buChar char=""/>
              <a:tabLst>
                <a:tab pos="642620" algn="l"/>
                <a:tab pos="643255" algn="l"/>
              </a:tabLst>
            </a:pPr>
            <a:r>
              <a:rPr lang="fr-FR" sz="1600" dirty="0">
                <a:solidFill>
                  <a:srgbClr val="464653"/>
                </a:solidFill>
                <a:latin typeface="Perpetua"/>
                <a:cs typeface="Perpetua"/>
              </a:rPr>
              <a:t>Mémoire</a:t>
            </a:r>
          </a:p>
          <a:p>
            <a:pPr marL="642620" lvl="1" indent="-307340">
              <a:lnSpc>
                <a:spcPct val="100000"/>
              </a:lnSpc>
              <a:spcBef>
                <a:spcPts val="985"/>
              </a:spcBef>
              <a:buClr>
                <a:srgbClr val="9FB8CD"/>
              </a:buClr>
              <a:buSzPct val="90625"/>
              <a:buFont typeface="Wingdings 2"/>
              <a:buChar char=""/>
              <a:tabLst>
                <a:tab pos="642620" algn="l"/>
                <a:tab pos="643255" algn="l"/>
              </a:tabLst>
            </a:pPr>
            <a:r>
              <a:rPr lang="fr-FR" sz="1600" dirty="0">
                <a:solidFill>
                  <a:srgbClr val="464653"/>
                </a:solidFill>
                <a:latin typeface="Perpetua"/>
                <a:cs typeface="Perpetua"/>
              </a:rPr>
              <a:t>Fonctions exécutives</a:t>
            </a:r>
            <a:endParaRPr sz="1600" dirty="0">
              <a:latin typeface="Perpetua"/>
              <a:cs typeface="Perpetua"/>
            </a:endParaRPr>
          </a:p>
        </p:txBody>
      </p:sp>
      <p:sp>
        <p:nvSpPr>
          <p:cNvPr id="5" name="Titre 1">
            <a:extLst>
              <a:ext uri="{FF2B5EF4-FFF2-40B4-BE49-F238E27FC236}">
                <a16:creationId xmlns:a16="http://schemas.microsoft.com/office/drawing/2014/main" id="{F1CBBE0D-084D-4A58-947C-EE1FD1F2A492}"/>
              </a:ext>
            </a:extLst>
          </p:cNvPr>
          <p:cNvSpPr>
            <a:spLocks noGrp="1"/>
          </p:cNvSpPr>
          <p:nvPr>
            <p:ph type="title"/>
            <p:custDataLst>
              <p:tags r:id="rId2"/>
            </p:custDataLst>
          </p:nvPr>
        </p:nvSpPr>
        <p:spPr>
          <a:xfrm>
            <a:off x="514605" y="685800"/>
            <a:ext cx="8114790" cy="553998"/>
          </a:xfrm>
        </p:spPr>
        <p:txBody>
          <a:bodyPr/>
          <a:lstStyle/>
          <a:p>
            <a:pPr algn="ctr"/>
            <a:r>
              <a:rPr lang="fr-FR" dirty="0"/>
              <a:t>Quelle rééducation proposer ?</a:t>
            </a:r>
          </a:p>
        </p:txBody>
      </p:sp>
      <p:pic>
        <p:nvPicPr>
          <p:cNvPr id="6" name="object 4">
            <a:extLst>
              <a:ext uri="{FF2B5EF4-FFF2-40B4-BE49-F238E27FC236}">
                <a16:creationId xmlns:a16="http://schemas.microsoft.com/office/drawing/2014/main" id="{648F524B-11FE-46CB-AF5B-ACDE13646B4D}"/>
              </a:ext>
            </a:extLst>
          </p:cNvPr>
          <p:cNvPicPr/>
          <p:nvPr>
            <p:custDataLst>
              <p:tags r:id="rId3"/>
            </p:custDataLst>
          </p:nvPr>
        </p:nvPicPr>
        <p:blipFill>
          <a:blip r:embed="rId10" cstate="print"/>
          <a:stretch>
            <a:fillRect/>
          </a:stretch>
        </p:blipFill>
        <p:spPr>
          <a:xfrm>
            <a:off x="5248870" y="3733090"/>
            <a:ext cx="2547195" cy="1675848"/>
          </a:xfrm>
          <a:prstGeom prst="rect">
            <a:avLst/>
          </a:prstGeom>
        </p:spPr>
      </p:pic>
      <p:pic>
        <p:nvPicPr>
          <p:cNvPr id="7" name="object 4">
            <a:extLst>
              <a:ext uri="{FF2B5EF4-FFF2-40B4-BE49-F238E27FC236}">
                <a16:creationId xmlns:a16="http://schemas.microsoft.com/office/drawing/2014/main" id="{6FBEA93D-6B54-40E6-8E83-89C5E0879641}"/>
              </a:ext>
            </a:extLst>
          </p:cNvPr>
          <p:cNvPicPr/>
          <p:nvPr>
            <p:custDataLst>
              <p:tags r:id="rId4"/>
            </p:custDataLst>
          </p:nvPr>
        </p:nvPicPr>
        <p:blipFill>
          <a:blip r:embed="rId11" cstate="print"/>
          <a:stretch>
            <a:fillRect/>
          </a:stretch>
        </p:blipFill>
        <p:spPr>
          <a:xfrm>
            <a:off x="538745" y="1804764"/>
            <a:ext cx="2844901" cy="902970"/>
          </a:xfrm>
          <a:prstGeom prst="rect">
            <a:avLst/>
          </a:prstGeom>
        </p:spPr>
      </p:pic>
      <p:pic>
        <p:nvPicPr>
          <p:cNvPr id="8" name="object 4">
            <a:extLst>
              <a:ext uri="{FF2B5EF4-FFF2-40B4-BE49-F238E27FC236}">
                <a16:creationId xmlns:a16="http://schemas.microsoft.com/office/drawing/2014/main" id="{716B9FF3-1F07-4DAF-B1D8-9E5FEF9FB557}"/>
              </a:ext>
            </a:extLst>
          </p:cNvPr>
          <p:cNvPicPr/>
          <p:nvPr>
            <p:custDataLst>
              <p:tags r:id="rId5"/>
            </p:custDataLst>
          </p:nvPr>
        </p:nvPicPr>
        <p:blipFill>
          <a:blip r:embed="rId12" cstate="print"/>
          <a:stretch>
            <a:fillRect/>
          </a:stretch>
        </p:blipFill>
        <p:spPr>
          <a:xfrm>
            <a:off x="7003902" y="1547574"/>
            <a:ext cx="1584325" cy="1247775"/>
          </a:xfrm>
          <a:prstGeom prst="rect">
            <a:avLst/>
          </a:prstGeom>
        </p:spPr>
      </p:pic>
      <p:pic>
        <p:nvPicPr>
          <p:cNvPr id="9" name="object 5">
            <a:extLst>
              <a:ext uri="{FF2B5EF4-FFF2-40B4-BE49-F238E27FC236}">
                <a16:creationId xmlns:a16="http://schemas.microsoft.com/office/drawing/2014/main" id="{008AD11C-E161-4381-BCB7-6892F20FFF9A}"/>
              </a:ext>
            </a:extLst>
          </p:cNvPr>
          <p:cNvPicPr/>
          <p:nvPr>
            <p:custDataLst>
              <p:tags r:id="rId6"/>
            </p:custDataLst>
          </p:nvPr>
        </p:nvPicPr>
        <p:blipFill>
          <a:blip r:embed="rId13" cstate="print"/>
          <a:stretch>
            <a:fillRect/>
          </a:stretch>
        </p:blipFill>
        <p:spPr>
          <a:xfrm>
            <a:off x="2722626" y="4571014"/>
            <a:ext cx="1849374" cy="2232025"/>
          </a:xfrm>
          <a:prstGeom prst="rect">
            <a:avLst/>
          </a:prstGeom>
        </p:spPr>
      </p:pic>
      <p:pic>
        <p:nvPicPr>
          <p:cNvPr id="2050" name="Picture 2" descr="Acheter Dobble - Jeu de société - Zygomatic">
            <a:extLst>
              <a:ext uri="{FF2B5EF4-FFF2-40B4-BE49-F238E27FC236}">
                <a16:creationId xmlns:a16="http://schemas.microsoft.com/office/drawing/2014/main" id="{2FE0583E-0414-4918-BFB2-F5432D759377}"/>
              </a:ext>
            </a:extLst>
          </p:cNvPr>
          <p:cNvPicPr>
            <a:picLocks noChangeAspect="1" noChangeArrowheads="1"/>
          </p:cNvPicPr>
          <p:nvPr>
            <p:custDataLst>
              <p:tags r:id="rId7"/>
            </p:custDataLst>
          </p:nvPr>
        </p:nvPicPr>
        <p:blipFill>
          <a:blip r:embed="rId14">
            <a:extLst>
              <a:ext uri="{28A0092B-C50C-407E-A947-70E740481C1C}">
                <a14:useLocalDpi xmlns:a14="http://schemas.microsoft.com/office/drawing/2010/main" val="0"/>
              </a:ext>
            </a:extLst>
          </a:blip>
          <a:srcRect/>
          <a:stretch>
            <a:fillRect/>
          </a:stretch>
        </p:blipFill>
        <p:spPr bwMode="auto">
          <a:xfrm>
            <a:off x="3886200" y="1748318"/>
            <a:ext cx="1784027" cy="17840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DC8F9AD-F979-45C0-99E7-7D04B4D56C8F}"/>
              </a:ext>
            </a:extLst>
          </p:cNvPr>
          <p:cNvSpPr>
            <a:spLocks noGrp="1"/>
          </p:cNvSpPr>
          <p:nvPr>
            <p:ph type="title"/>
            <p:custDataLst>
              <p:tags r:id="rId1"/>
            </p:custDataLst>
          </p:nvPr>
        </p:nvSpPr>
        <p:spPr>
          <a:xfrm>
            <a:off x="381000" y="457200"/>
            <a:ext cx="8381999" cy="553998"/>
          </a:xfrm>
        </p:spPr>
        <p:txBody>
          <a:bodyPr/>
          <a:lstStyle/>
          <a:p>
            <a:pPr algn="ctr"/>
            <a:r>
              <a:rPr lang="fr-FR" dirty="0"/>
              <a:t>Aménagements pédagogiques</a:t>
            </a:r>
          </a:p>
        </p:txBody>
      </p:sp>
      <p:pic>
        <p:nvPicPr>
          <p:cNvPr id="7" name="Image 6">
            <a:extLst>
              <a:ext uri="{FF2B5EF4-FFF2-40B4-BE49-F238E27FC236}">
                <a16:creationId xmlns:a16="http://schemas.microsoft.com/office/drawing/2014/main" id="{DF7B49A4-F1CE-47E5-991E-2798BDB2D5F4}"/>
              </a:ext>
            </a:extLst>
          </p:cNvPr>
          <p:cNvPicPr>
            <a:picLocks noChangeAspect="1"/>
          </p:cNvPicPr>
          <p:nvPr>
            <p:custDataLst>
              <p:tags r:id="rId2"/>
            </p:custDataLst>
          </p:nvPr>
        </p:nvPicPr>
        <p:blipFill>
          <a:blip r:embed="rId5"/>
          <a:stretch>
            <a:fillRect/>
          </a:stretch>
        </p:blipFill>
        <p:spPr>
          <a:xfrm>
            <a:off x="-13855" y="1143000"/>
            <a:ext cx="9157855" cy="565046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38007-8BEE-4A7A-A2D1-F43105938BD5}"/>
              </a:ext>
            </a:extLst>
          </p:cNvPr>
          <p:cNvSpPr>
            <a:spLocks noGrp="1"/>
          </p:cNvSpPr>
          <p:nvPr>
            <p:ph type="title"/>
          </p:nvPr>
        </p:nvSpPr>
        <p:spPr>
          <a:xfrm>
            <a:off x="342900" y="15607"/>
            <a:ext cx="8458200" cy="430887"/>
          </a:xfrm>
        </p:spPr>
        <p:txBody>
          <a:bodyPr/>
          <a:lstStyle/>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P</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réconisations scolaires (MDPH, PAP, PPRS, PPRE) </a:t>
            </a:r>
            <a:endParaRPr lang="fr-FR" sz="2800" dirty="0"/>
          </a:p>
        </p:txBody>
      </p:sp>
      <p:sp>
        <p:nvSpPr>
          <p:cNvPr id="3" name="Espace réservé du contenu 2">
            <a:extLst>
              <a:ext uri="{FF2B5EF4-FFF2-40B4-BE49-F238E27FC236}">
                <a16:creationId xmlns:a16="http://schemas.microsoft.com/office/drawing/2014/main" id="{A81B970F-9AA2-434C-A976-F1CD6946F8A3}"/>
              </a:ext>
            </a:extLst>
          </p:cNvPr>
          <p:cNvSpPr>
            <a:spLocks noGrp="1"/>
          </p:cNvSpPr>
          <p:nvPr>
            <p:ph sz="half" idx="2"/>
          </p:nvPr>
        </p:nvSpPr>
        <p:spPr>
          <a:xfrm>
            <a:off x="342898" y="609600"/>
            <a:ext cx="8648701" cy="6109365"/>
          </a:xfrm>
        </p:spPr>
        <p:txBody>
          <a:bodyPr/>
          <a:lstStyle/>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Déterminer avec l’élève une place face au tableau plutôt devant, loin des fenêtres qui distraient, seul ou avec un élève calme, placer l'élève en priorité près du bureau de l'enseignant, Prioriser un bureau seul, Réduire au minimum le matériel sur son bureau, Éviter de l'asseoir près des fenêtres ou du couloir.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Éviter les éléments distrayants dans la classe (sonores, visuels),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Attirer l’attention de l’élève lorsqu’il décroche sans le brimer,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des activités motivantes et rendre l’élève actif,</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Mettre en avant les informations à retenir avec de la couleur, surlignage, cadres, logos …</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Donner des résumés courts de la leçon avec les principaux éléments à retenir,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Alterner souvent les phases de travail, d’écoute, de recherche … et privilégier de courtes durées tout en permettant de terminer un travail</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Concentrer les nouveaux apprentissages en début de journée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Alléger la taille et la durée des exercices et évaluations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Faire des consignes courtes et simples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Éviter les recto verso qu’ils oublieront de retourner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Aller voir l’élève régulièrement lors d’un exercice ou d’une évaluation pour s’assurer qu’il est concentré. Si besoin, lui faire oraliser son raisonnement pour qu’il ne perde pas le fil.</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Éviter de diviser son attention en lui demandant une seule tâche à la fois : soit il écoute soit il écrit, mais pas de double tâche.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Lui laisser le temps de répondre ou de réagir, sans formuler d'autres requêtes, mais éventuellement en redonnant la consigne.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Donner des consignes claires et brèves avec un vocabulaire simple. Possibilité d'utiliser des supports visuels simples et dépouillés (pictogramme, illustration des consignes, tableaux...). Ne pas hésiter à utiliser des repères avec les couleurs, les surlignages. Ces outils d'aide-mémoire simplifiés peuvent être réalisés avec lui.</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Diviser les tâches en plusieurs étapes pour encourager le sentiment de maîtrise et réduire les risques d'échec et de frustration.</a:t>
            </a: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 temps des apprentissages peut être fractionné en privilégiant des séances de travail de 10-15 minutes environ séparées par 5 minutes de pause. Penser aux activités ludiques qui peuvent enrôler l'élève dans la tâche.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Vérifier que l'élève est attentif lors de la consigne : celle-ci sera beaucoup plus entendue si elle est personnalisée (en s'approchant de lui, en le regardant, en le nommant). Il est fortement conseillé de lui demander de reformuler la tâche à réaliser. Ne pas oublier qu'une consigne donnée collectivement a peu de chance d'être perçue par l'élève TDAH.</a:t>
            </a:r>
            <a:endParaRPr lang="fr-FR"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0544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F67AF5E-DCAE-448D-9C97-F81F66C22FF1}"/>
              </a:ext>
            </a:extLst>
          </p:cNvPr>
          <p:cNvSpPr>
            <a:spLocks noGrp="1"/>
          </p:cNvSpPr>
          <p:nvPr>
            <p:ph type="body" idx="1"/>
          </p:nvPr>
        </p:nvSpPr>
        <p:spPr>
          <a:xfrm>
            <a:off x="514604" y="685800"/>
            <a:ext cx="8114791" cy="5801588"/>
          </a:xfrm>
        </p:spPr>
        <p:txBody>
          <a:bodyPr/>
          <a:lstStyle/>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Cibler la compétence prioritaire du travail demandé en le soulageant de certaines tâches (par exemple un texte à trou pour un objectif grammatical). Ne pas pénaliser l’écriture et l’orthographe si ce n’est pas la compétence ciblée.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Proposer des fiches photocopiées afin que l’élève mobilise toutes ses ressources attentionnelles sur l’écoute de la leçon plutôt que sur la copie à réaliser.</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L'encourager à demander de l'aide s'il ne comprend pas.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L'accompagner pour planifier sa démarche puis lui apprendre petit à petit à travailler seul de manière autonome (apprentissage sur du long terme)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Automatiser au maximum ses stratégies de réalisation pour gagner du temps et de l'énergie et respecter rigoureusement les trois étapes de planification, exécution et vérification.</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Possibilité d'indiquer visuellement le temps restant pour terminer un travail avec un </a:t>
            </a:r>
            <a:r>
              <a:rPr lang="fr-FR" sz="1200" dirty="0" err="1">
                <a:solidFill>
                  <a:srgbClr val="000000"/>
                </a:solidFill>
                <a:effectLst/>
                <a:latin typeface="Times New Roman" panose="02020603050405020304" pitchFamily="18" charset="0"/>
                <a:ea typeface="Times New Roman" panose="02020603050405020304" pitchFamily="18" charset="0"/>
              </a:rPr>
              <a:t>timer</a:t>
            </a:r>
            <a:r>
              <a:rPr lang="fr-FR" sz="1200" dirty="0">
                <a:solidFill>
                  <a:srgbClr val="000000"/>
                </a:solidFill>
                <a:effectLst/>
                <a:latin typeface="Times New Roman" panose="02020603050405020304" pitchFamily="18" charset="0"/>
                <a:ea typeface="Times New Roman" panose="02020603050405020304" pitchFamily="18" charset="0"/>
              </a:rPr>
              <a:t> ou quand il est plus grand en lui apprenant à utiliser une montre (apprentissage progressif de la gestion du temps).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Prodiguer des encouragements et des félicitations dès que possible (par rapport au travail demandé tant en termes de réussite des objectifs pédagogiques qu'en termes de comportement). Il faut privilégier la qualité à la quantité.</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Possibilité de mettre en place un contrat écrit avec lui (attitude, tolérance …). Les réussites/échecs peuvent être notées et ce support peut servir de lien entre l’école et la famille trouble des apprentissages (au quotidien, à la semaine …) dans le but de valoriser les progrès et d’alerter si la situation s’aggrave.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Valoriser l'élève par rapport à ses propres capacités.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L’encourager à participer en classe</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Tolérer l'agitation : possibilité de mettre en place des codes de conduite qui lui soient propres. Ceux-ci seront expliqués au groupe classe. Ils peuvent être établis avec l'élève et éventuellement en collectif (nombre de déplacements autorisés dans la classe ou pour aller aux toilettes...).</a:t>
            </a:r>
            <a:endParaRPr lang="fr-FR" sz="1200" dirty="0">
              <a:effectLst/>
              <a:latin typeface="Times New Roman" panose="02020603050405020304" pitchFamily="18" charset="0"/>
              <a:ea typeface="Times New Roman" panose="02020603050405020304" pitchFamily="18" charset="0"/>
            </a:endParaRP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Donner à cet élève des rôles dans le groupe classe qui lui permettront d'avoir une bonne estime de lui-même : il n'est pas uniquement celui qui « n'écoute » pas ou celui qui fait des bêtises (le valoriser). Prévoir au maximum des temps où il peut se déplacer : distribuer les </a:t>
            </a:r>
            <a:r>
              <a:rPr lang="fr-FR" sz="1200" dirty="0">
                <a:effectLst/>
                <a:latin typeface="Times New Roman" panose="02020603050405020304" pitchFamily="18" charset="0"/>
                <a:ea typeface="Times New Roman" panose="02020603050405020304" pitchFamily="18" charset="0"/>
              </a:rPr>
              <a:t>cahiers, effacer le tableau ...</a:t>
            </a:r>
          </a:p>
          <a:p>
            <a:pPr marL="342900" lvl="0" indent="-342900" algn="just">
              <a:spcAft>
                <a:spcPts val="595"/>
              </a:spcAft>
              <a:buFont typeface="Wingdings" panose="05000000000000000000" pitchFamily="2" charset="2"/>
              <a:buChar char=""/>
            </a:pPr>
            <a:r>
              <a:rPr lang="fr-FR" sz="1200" dirty="0">
                <a:effectLst/>
                <a:latin typeface="Times New Roman" panose="02020603050405020304" pitchFamily="18" charset="0"/>
                <a:ea typeface="Times New Roman" panose="02020603050405020304" pitchFamily="18" charset="0"/>
              </a:rPr>
              <a:t>Permettre à l'élève de se dépenser physiquement : éviter au maximum de le punir de récréation et des temps d'EPS.</a:t>
            </a:r>
          </a:p>
          <a:p>
            <a:pPr marL="342900" lvl="0" indent="-342900" algn="just">
              <a:spcAft>
                <a:spcPts val="595"/>
              </a:spcAft>
              <a:buFont typeface="Wingdings" panose="05000000000000000000" pitchFamily="2" charset="2"/>
              <a:buChar char=""/>
            </a:pPr>
            <a:r>
              <a:rPr lang="fr-FR" sz="1200" dirty="0">
                <a:solidFill>
                  <a:srgbClr val="000000"/>
                </a:solidFill>
                <a:effectLst/>
                <a:latin typeface="Times New Roman" panose="02020603050405020304" pitchFamily="18" charset="0"/>
                <a:ea typeface="Times New Roman" panose="02020603050405020304" pitchFamily="18" charset="0"/>
              </a:rPr>
              <a:t>Utiliser des codes que l'élève va repérer : geste, parole, regard. Il réagira petit à petit positivement face à vos injonctions.</a:t>
            </a:r>
            <a:endParaRPr lang="fr-FR"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9591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4660B0-1CD0-4BAC-8435-E69AA0552868}"/>
              </a:ext>
            </a:extLst>
          </p:cNvPr>
          <p:cNvSpPr>
            <a:spLocks noGrp="1"/>
          </p:cNvSpPr>
          <p:nvPr>
            <p:ph type="title"/>
          </p:nvPr>
        </p:nvSpPr>
        <p:spPr>
          <a:xfrm>
            <a:off x="304800" y="609600"/>
            <a:ext cx="8458200" cy="430887"/>
          </a:xfrm>
        </p:spPr>
        <p:txBody>
          <a:bodyPr/>
          <a:lstStyle/>
          <a:p>
            <a:pPr algn="ctr"/>
            <a:r>
              <a:rPr lang="fr-FR" sz="2800" dirty="0">
                <a:latin typeface="Times New Roman" panose="02020603050405020304" pitchFamily="18" charset="0"/>
                <a:ea typeface="Calibri" panose="020F0502020204030204" pitchFamily="34" charset="0"/>
                <a:cs typeface="Times New Roman" panose="02020603050405020304" pitchFamily="18" charset="0"/>
              </a:rPr>
              <a:t>P</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réconisations parentales </a:t>
            </a:r>
            <a:endParaRPr lang="fr-FR" sz="2800" dirty="0"/>
          </a:p>
        </p:txBody>
      </p:sp>
      <p:sp>
        <p:nvSpPr>
          <p:cNvPr id="3" name="Espace réservé du texte 2">
            <a:extLst>
              <a:ext uri="{FF2B5EF4-FFF2-40B4-BE49-F238E27FC236}">
                <a16:creationId xmlns:a16="http://schemas.microsoft.com/office/drawing/2014/main" id="{50B20145-D123-4CF4-904C-6E9CF6B642C3}"/>
              </a:ext>
            </a:extLst>
          </p:cNvPr>
          <p:cNvSpPr>
            <a:spLocks noGrp="1"/>
          </p:cNvSpPr>
          <p:nvPr>
            <p:ph type="body" idx="1"/>
          </p:nvPr>
        </p:nvSpPr>
        <p:spPr>
          <a:xfrm>
            <a:off x="514604" y="1040487"/>
            <a:ext cx="8114791" cy="5678478"/>
          </a:xfrm>
        </p:spPr>
        <p:txBody>
          <a:bodyPr/>
          <a:lstStyle/>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Alterner souvent les phases de travail, d’écoute, de recherche pour les devoirs,</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Eviter les doubles tâches.</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Le temps des apprentissages peut être fractionné en privilégiant des séances de travail de 10-15 minutes environ séparées par 5 minutes de pause. Penser aux activités ludiques qui peuvent enrôler l'élève dans la tâche.</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Lui laisser le temps de répondre ou de réagir aux consignes sans formuler d'autres requêtes, mais éventuellement en redonnant la consigne : faire une liste écrite pour l’aider à s’organiser et éviter les oublis,</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Vérifier que l'enfant est attentif lors de la consigne et des échanges,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Aide à la planification (agenda) puis lui apprendre petit à petit à créer une organisation,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Aider à la mise en place de stratégie pour les actes de la vie quotidienne, respecter rigoureusement les trois étapes de planification, exécution et vérification.</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Utiliser un minuteur pour aider l’enfant à se cadrer,</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Prodiguer des encouragements et des félicitations dès que possible,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Utiliser un tableau de règles pour la maison,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Utiliser une aide à l’organisation pour se laver,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solidFill>
                  <a:srgbClr val="000000"/>
                </a:solidFill>
                <a:effectLst/>
                <a:latin typeface="Times New Roman" panose="02020603050405020304" pitchFamily="18" charset="0"/>
                <a:ea typeface="Times New Roman" panose="02020603050405020304" pitchFamily="18" charset="0"/>
              </a:rPr>
              <a:t>Utiliser les temps de préparation des repas pour lui apprendre à suivre une organisation, </a:t>
            </a:r>
            <a:endParaRPr lang="fr-FR" sz="1600" dirty="0">
              <a:effectLst/>
              <a:latin typeface="Times New Roman" panose="02020603050405020304" pitchFamily="18" charset="0"/>
              <a:ea typeface="Times New Roman" panose="02020603050405020304" pitchFamily="18" charset="0"/>
            </a:endParaRPr>
          </a:p>
          <a:p>
            <a:pPr marL="342900" lvl="0" indent="-342900" algn="just">
              <a:spcAft>
                <a:spcPts val="595"/>
              </a:spcAft>
              <a:buClr>
                <a:schemeClr val="tx2">
                  <a:lumMod val="75000"/>
                </a:schemeClr>
              </a:buClr>
              <a:buFont typeface="Wingdings" panose="05000000000000000000" pitchFamily="2" charset="2"/>
              <a:buChar char=""/>
            </a:pPr>
            <a:r>
              <a:rPr lang="fr-FR" sz="1600" dirty="0">
                <a:effectLst/>
                <a:latin typeface="Times New Roman" panose="02020603050405020304" pitchFamily="18" charset="0"/>
                <a:ea typeface="Times New Roman" panose="02020603050405020304" pitchFamily="18" charset="0"/>
              </a:rPr>
              <a:t>Sanctionner et faire faire un travail sur les règles si l’enfant fait des bêtises, </a:t>
            </a:r>
          </a:p>
          <a:p>
            <a:pPr marL="342900" lvl="0" indent="-342900" algn="just">
              <a:spcAft>
                <a:spcPts val="595"/>
              </a:spcAft>
              <a:buClr>
                <a:schemeClr val="tx2">
                  <a:lumMod val="75000"/>
                </a:schemeClr>
              </a:buClr>
              <a:buFont typeface="Wingdings" panose="05000000000000000000" pitchFamily="2" charset="2"/>
              <a:buChar char=""/>
            </a:pPr>
            <a:r>
              <a:rPr lang="fr-FR" sz="16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020581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custDataLst>
              <p:tags r:id="rId1"/>
            </p:custDataLst>
          </p:nvPr>
        </p:nvSpPr>
        <p:spPr>
          <a:xfrm>
            <a:off x="335279" y="6324600"/>
            <a:ext cx="8446770" cy="319387"/>
          </a:xfrm>
          <a:custGeom>
            <a:avLst/>
            <a:gdLst/>
            <a:ahLst/>
            <a:cxnLst/>
            <a:rect l="l" t="t" r="r" b="b"/>
            <a:pathLst>
              <a:path w="8446770" h="979170">
                <a:moveTo>
                  <a:pt x="0" y="0"/>
                </a:moveTo>
                <a:lnTo>
                  <a:pt x="8446770" y="0"/>
                </a:lnTo>
                <a:lnTo>
                  <a:pt x="8446770" y="979170"/>
                </a:lnTo>
                <a:lnTo>
                  <a:pt x="0" y="979170"/>
                </a:lnTo>
                <a:lnTo>
                  <a:pt x="0" y="0"/>
                </a:lnTo>
                <a:close/>
              </a:path>
            </a:pathLst>
          </a:custGeom>
          <a:solidFill>
            <a:srgbClr val="727CA3"/>
          </a:solidFill>
        </p:spPr>
        <p:txBody>
          <a:bodyPr wrap="square" lIns="0" tIns="0" rIns="0" bIns="0" rtlCol="0"/>
          <a:lstStyle/>
          <a:p>
            <a:endParaRPr/>
          </a:p>
        </p:txBody>
      </p:sp>
      <p:sp>
        <p:nvSpPr>
          <p:cNvPr id="3" name="ZoneTexte 2">
            <a:extLst>
              <a:ext uri="{FF2B5EF4-FFF2-40B4-BE49-F238E27FC236}">
                <a16:creationId xmlns:a16="http://schemas.microsoft.com/office/drawing/2014/main" id="{02988BBA-9187-4ACA-B908-D1722206CA02}"/>
              </a:ext>
            </a:extLst>
          </p:cNvPr>
          <p:cNvSpPr txBox="1"/>
          <p:nvPr>
            <p:custDataLst>
              <p:tags r:id="rId2"/>
            </p:custDataLst>
          </p:nvPr>
        </p:nvSpPr>
        <p:spPr>
          <a:xfrm>
            <a:off x="190500" y="3124200"/>
            <a:ext cx="8762999" cy="2862322"/>
          </a:xfrm>
          <a:prstGeom prst="rect">
            <a:avLst/>
          </a:prstGeom>
          <a:noFill/>
        </p:spPr>
        <p:txBody>
          <a:bodyPr wrap="square" rtlCol="0">
            <a:spAutoFit/>
          </a:bodyPr>
          <a:lstStyle/>
          <a:p>
            <a:pPr algn="ctr"/>
            <a:r>
              <a:rPr lang="fr-FR" dirty="0">
                <a:solidFill>
                  <a:schemeClr val="accent1"/>
                </a:solidFill>
                <a:latin typeface="Times New Roman" panose="02020603050405020304" pitchFamily="18" charset="0"/>
                <a:cs typeface="Times New Roman" panose="02020603050405020304" pitchFamily="18" charset="0"/>
              </a:rPr>
              <a:t>MORGANE CARELLIER, ANNE-LAURE DEBUREAUX, </a:t>
            </a:r>
          </a:p>
          <a:p>
            <a:pPr algn="ctr"/>
            <a:r>
              <a:rPr lang="fr-FR" dirty="0">
                <a:solidFill>
                  <a:schemeClr val="accent1"/>
                </a:solidFill>
                <a:latin typeface="Times New Roman" panose="02020603050405020304" pitchFamily="18" charset="0"/>
                <a:cs typeface="Times New Roman" panose="02020603050405020304" pitchFamily="18" charset="0"/>
              </a:rPr>
              <a:t>LEO DUPLENNE, ALEXANDRE PORION, MARINE WALLON</a:t>
            </a:r>
          </a:p>
          <a:p>
            <a:pPr algn="ctr"/>
            <a:r>
              <a:rPr lang="fr-FR" dirty="0">
                <a:solidFill>
                  <a:schemeClr val="accent1"/>
                </a:solidFill>
                <a:latin typeface="Times New Roman" panose="02020603050405020304" pitchFamily="18" charset="0"/>
                <a:cs typeface="Times New Roman" panose="02020603050405020304" pitchFamily="18" charset="0"/>
              </a:rPr>
              <a:t> </a:t>
            </a:r>
          </a:p>
          <a:p>
            <a:pPr algn="ctr"/>
            <a:r>
              <a:rPr lang="fr-FR" dirty="0">
                <a:solidFill>
                  <a:schemeClr val="accent1"/>
                </a:solidFill>
                <a:latin typeface="Times New Roman" panose="02020603050405020304" pitchFamily="18" charset="0"/>
                <a:cs typeface="Times New Roman" panose="02020603050405020304" pitchFamily="18" charset="0"/>
              </a:rPr>
              <a:t>PSYCHOLOGUES</a:t>
            </a:r>
          </a:p>
          <a:p>
            <a:pPr algn="ctr"/>
            <a:endParaRPr lang="fr-FR" dirty="0">
              <a:solidFill>
                <a:schemeClr val="accent1"/>
              </a:solidFill>
              <a:latin typeface="Times New Roman" panose="02020603050405020304" pitchFamily="18" charset="0"/>
              <a:cs typeface="Times New Roman" panose="02020603050405020304" pitchFamily="18" charset="0"/>
            </a:endParaRPr>
          </a:p>
          <a:p>
            <a:pPr algn="ctr"/>
            <a:endParaRPr lang="fr-FR" dirty="0">
              <a:solidFill>
                <a:schemeClr val="accent1"/>
              </a:solidFill>
              <a:latin typeface="Times New Roman" panose="02020603050405020304" pitchFamily="18" charset="0"/>
              <a:cs typeface="Times New Roman" panose="02020603050405020304" pitchFamily="18" charset="0"/>
            </a:endParaRPr>
          </a:p>
          <a:p>
            <a:pPr algn="ctr"/>
            <a:r>
              <a:rPr lang="fr-FR" sz="2400" dirty="0">
                <a:solidFill>
                  <a:schemeClr val="accent1"/>
                </a:solidFill>
                <a:latin typeface="Times New Roman" panose="02020603050405020304" pitchFamily="18" charset="0"/>
                <a:cs typeface="Times New Roman" panose="02020603050405020304" pitchFamily="18" charset="0"/>
              </a:rPr>
              <a:t>LICENCE 3</a:t>
            </a:r>
          </a:p>
          <a:p>
            <a:pPr algn="ctr"/>
            <a:endParaRPr lang="fr-FR" sz="2400" dirty="0">
              <a:solidFill>
                <a:schemeClr val="accent1"/>
              </a:solidFill>
              <a:latin typeface="Times New Roman" panose="02020603050405020304" pitchFamily="18" charset="0"/>
              <a:cs typeface="Times New Roman" panose="02020603050405020304" pitchFamily="18" charset="0"/>
            </a:endParaRPr>
          </a:p>
          <a:p>
            <a:pPr algn="ctr"/>
            <a:r>
              <a:rPr lang="fr-FR" sz="2400" dirty="0">
                <a:solidFill>
                  <a:schemeClr val="accent1"/>
                </a:solidFill>
                <a:latin typeface="Times New Roman" panose="02020603050405020304" pitchFamily="18" charset="0"/>
                <a:cs typeface="Times New Roman" panose="02020603050405020304" pitchFamily="18" charset="0"/>
              </a:rPr>
              <a:t>2021-2022</a:t>
            </a:r>
          </a:p>
        </p:txBody>
      </p:sp>
      <p:sp>
        <p:nvSpPr>
          <p:cNvPr id="4" name="ZoneTexte 3">
            <a:extLst>
              <a:ext uri="{FF2B5EF4-FFF2-40B4-BE49-F238E27FC236}">
                <a16:creationId xmlns:a16="http://schemas.microsoft.com/office/drawing/2014/main" id="{3AA2A6B0-A568-460E-AF23-F723B8145D12}"/>
              </a:ext>
            </a:extLst>
          </p:cNvPr>
          <p:cNvSpPr txBox="1"/>
          <p:nvPr>
            <p:custDataLst>
              <p:tags r:id="rId3"/>
            </p:custDataLst>
          </p:nvPr>
        </p:nvSpPr>
        <p:spPr>
          <a:xfrm>
            <a:off x="457200" y="838200"/>
            <a:ext cx="8001000" cy="1938992"/>
          </a:xfrm>
          <a:prstGeom prst="rect">
            <a:avLst/>
          </a:prstGeom>
          <a:noFill/>
        </p:spPr>
        <p:txBody>
          <a:bodyPr wrap="square" rtlCol="0">
            <a:spAutoFit/>
          </a:bodyPr>
          <a:lstStyle/>
          <a:p>
            <a:pPr algn="ctr"/>
            <a:r>
              <a:rPr lang="fr-FR" sz="4000" dirty="0">
                <a:solidFill>
                  <a:schemeClr val="tx2"/>
                </a:solidFill>
                <a:latin typeface="Times New Roman" panose="02020603050405020304" pitchFamily="18" charset="0"/>
                <a:cs typeface="Times New Roman" panose="02020603050405020304" pitchFamily="18" charset="0"/>
              </a:rPr>
              <a:t>Le trouble déficitaire de l’attention avec ou sans hyperactivité</a:t>
            </a:r>
            <a:br>
              <a:rPr lang="fr-FR" sz="4000" dirty="0">
                <a:solidFill>
                  <a:schemeClr val="tx2"/>
                </a:solidFill>
                <a:latin typeface="Times New Roman" panose="02020603050405020304" pitchFamily="18" charset="0"/>
                <a:cs typeface="Times New Roman" panose="02020603050405020304" pitchFamily="18" charset="0"/>
              </a:rPr>
            </a:br>
            <a:r>
              <a:rPr lang="fr-FR" sz="4000" dirty="0">
                <a:solidFill>
                  <a:schemeClr val="tx2"/>
                </a:solidFill>
                <a:latin typeface="Times New Roman" panose="02020603050405020304" pitchFamily="18" charset="0"/>
                <a:cs typeface="Times New Roman" panose="02020603050405020304" pitchFamily="18" charset="0"/>
              </a:rPr>
              <a:t>TDA/H</a:t>
            </a:r>
            <a:endParaRPr lang="fr-FR" sz="4000" dirty="0"/>
          </a:p>
        </p:txBody>
      </p:sp>
    </p:spTree>
    <p:extLst>
      <p:ext uri="{BB962C8B-B14F-4D97-AF65-F5344CB8AC3E}">
        <p14:creationId xmlns:p14="http://schemas.microsoft.com/office/powerpoint/2010/main" val="3736260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custDataLst>
              <p:tags r:id="rId1"/>
            </p:custDataLst>
          </p:nvPr>
        </p:nvSpPr>
        <p:spPr>
          <a:xfrm>
            <a:off x="0" y="2937510"/>
            <a:ext cx="9144000" cy="979169"/>
          </a:xfrm>
          <a:custGeom>
            <a:avLst/>
            <a:gdLst/>
            <a:ahLst/>
            <a:cxnLst/>
            <a:rect l="l" t="t" r="r" b="b"/>
            <a:pathLst>
              <a:path w="9144000" h="979170">
                <a:moveTo>
                  <a:pt x="0" y="0"/>
                </a:moveTo>
                <a:lnTo>
                  <a:pt x="9144000" y="0"/>
                </a:lnTo>
                <a:lnTo>
                  <a:pt x="9144000" y="979169"/>
                </a:lnTo>
                <a:lnTo>
                  <a:pt x="0" y="979169"/>
                </a:lnTo>
                <a:lnTo>
                  <a:pt x="0" y="0"/>
                </a:lnTo>
                <a:close/>
              </a:path>
            </a:pathLst>
          </a:custGeom>
          <a:solidFill>
            <a:srgbClr val="FFFFFF"/>
          </a:solidFill>
        </p:spPr>
        <p:txBody>
          <a:bodyPr wrap="square" lIns="0" tIns="0" rIns="0" bIns="0" rtlCol="0"/>
          <a:lstStyle/>
          <a:p>
            <a:endParaRPr/>
          </a:p>
        </p:txBody>
      </p:sp>
      <p:sp>
        <p:nvSpPr>
          <p:cNvPr id="4" name="object 4"/>
          <p:cNvSpPr/>
          <p:nvPr>
            <p:custDataLst>
              <p:tags r:id="rId2"/>
            </p:custDataLst>
          </p:nvPr>
        </p:nvSpPr>
        <p:spPr>
          <a:xfrm>
            <a:off x="0" y="4895850"/>
            <a:ext cx="9144000" cy="979169"/>
          </a:xfrm>
          <a:custGeom>
            <a:avLst/>
            <a:gdLst/>
            <a:ahLst/>
            <a:cxnLst/>
            <a:rect l="l" t="t" r="r" b="b"/>
            <a:pathLst>
              <a:path w="9144000" h="979170">
                <a:moveTo>
                  <a:pt x="0" y="0"/>
                </a:moveTo>
                <a:lnTo>
                  <a:pt x="9144000" y="0"/>
                </a:lnTo>
                <a:lnTo>
                  <a:pt x="9144000" y="979169"/>
                </a:lnTo>
                <a:lnTo>
                  <a:pt x="0" y="979169"/>
                </a:lnTo>
                <a:lnTo>
                  <a:pt x="0" y="0"/>
                </a:lnTo>
                <a:close/>
              </a:path>
            </a:pathLst>
          </a:custGeom>
          <a:solidFill>
            <a:srgbClr val="FFFFFF"/>
          </a:solidFill>
        </p:spPr>
        <p:txBody>
          <a:bodyPr wrap="square" lIns="0" tIns="0" rIns="0" bIns="0" rtlCol="0"/>
          <a:lstStyle/>
          <a:p>
            <a:endParaRPr/>
          </a:p>
        </p:txBody>
      </p:sp>
      <p:sp>
        <p:nvSpPr>
          <p:cNvPr id="5" name="object 5"/>
          <p:cNvSpPr txBox="1"/>
          <p:nvPr>
            <p:custDataLst>
              <p:tags r:id="rId3"/>
            </p:custDataLst>
          </p:nvPr>
        </p:nvSpPr>
        <p:spPr>
          <a:xfrm>
            <a:off x="535386" y="1381342"/>
            <a:ext cx="8335645" cy="5471754"/>
          </a:xfrm>
          <a:prstGeom prst="rect">
            <a:avLst/>
          </a:prstGeom>
        </p:spPr>
        <p:txBody>
          <a:bodyPr vert="horz" wrap="square" lIns="0" tIns="116205" rIns="0" bIns="0" rtlCol="0">
            <a:spAutoFit/>
          </a:bodyPr>
          <a:lstStyle/>
          <a:p>
            <a:pPr marL="318770" indent="-306705">
              <a:lnSpc>
                <a:spcPct val="100000"/>
              </a:lnSpc>
              <a:spcBef>
                <a:spcPts val="915"/>
              </a:spcBef>
              <a:buClr>
                <a:srgbClr val="9FB8CD"/>
              </a:buClr>
              <a:buSzPct val="91666"/>
              <a:buFont typeface="Wingdings 2"/>
              <a:buChar char=""/>
              <a:tabLst>
                <a:tab pos="318770" algn="l"/>
                <a:tab pos="319405" algn="l"/>
              </a:tabLst>
            </a:pPr>
            <a:r>
              <a:rPr sz="2000" spc="-5" dirty="0">
                <a:cs typeface="Perpetua"/>
              </a:rPr>
              <a:t>Instabilité</a:t>
            </a:r>
            <a:r>
              <a:rPr sz="2000" spc="-35" dirty="0">
                <a:cs typeface="Perpetua"/>
              </a:rPr>
              <a:t> </a:t>
            </a:r>
            <a:r>
              <a:rPr sz="2000" dirty="0">
                <a:cs typeface="Perpetua"/>
              </a:rPr>
              <a:t>motrice</a:t>
            </a:r>
          </a:p>
          <a:p>
            <a:pPr marL="318770" indent="-306705">
              <a:lnSpc>
                <a:spcPct val="100000"/>
              </a:lnSpc>
              <a:spcBef>
                <a:spcPts val="815"/>
              </a:spcBef>
              <a:buClr>
                <a:srgbClr val="9FB8CD"/>
              </a:buClr>
              <a:buSzPct val="91666"/>
              <a:buFont typeface="Wingdings 2"/>
              <a:buChar char=""/>
              <a:tabLst>
                <a:tab pos="318770" algn="l"/>
                <a:tab pos="319405" algn="l"/>
              </a:tabLst>
            </a:pPr>
            <a:r>
              <a:rPr sz="2000" spc="-5" dirty="0">
                <a:cs typeface="Perpetua"/>
              </a:rPr>
              <a:t>Hyperkinésie (tendance </a:t>
            </a:r>
            <a:r>
              <a:rPr sz="2000" dirty="0">
                <a:cs typeface="Perpetua"/>
              </a:rPr>
              <a:t>à </a:t>
            </a:r>
            <a:r>
              <a:rPr sz="2000" spc="-5" dirty="0">
                <a:cs typeface="Perpetua"/>
              </a:rPr>
              <a:t>passer d’une activité </a:t>
            </a:r>
            <a:r>
              <a:rPr sz="2000" dirty="0">
                <a:cs typeface="Perpetua"/>
              </a:rPr>
              <a:t>à </a:t>
            </a:r>
            <a:r>
              <a:rPr sz="2000" spc="-5" dirty="0">
                <a:cs typeface="Perpetua"/>
              </a:rPr>
              <a:t>l’autre sans </a:t>
            </a:r>
            <a:r>
              <a:rPr sz="2000" dirty="0">
                <a:cs typeface="Perpetua"/>
              </a:rPr>
              <a:t>en </a:t>
            </a:r>
            <a:r>
              <a:rPr sz="2000" spc="5" dirty="0">
                <a:cs typeface="Perpetua"/>
              </a:rPr>
              <a:t>terminer</a:t>
            </a:r>
            <a:r>
              <a:rPr sz="2000" spc="-55" dirty="0">
                <a:cs typeface="Perpetua"/>
              </a:rPr>
              <a:t> </a:t>
            </a:r>
            <a:r>
              <a:rPr sz="2000" spc="-5" dirty="0">
                <a:cs typeface="Perpetua"/>
              </a:rPr>
              <a:t>aucune)</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spc="-5" dirty="0">
                <a:cs typeface="Perpetua"/>
              </a:rPr>
              <a:t>Impulsivité</a:t>
            </a:r>
            <a:r>
              <a:rPr sz="2000" spc="-20" dirty="0">
                <a:cs typeface="Perpetua"/>
              </a:rPr>
              <a:t> </a:t>
            </a:r>
            <a:r>
              <a:rPr sz="2000" spc="-5" dirty="0">
                <a:cs typeface="Perpetua"/>
              </a:rPr>
              <a:t>continuelle</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spc="-5" dirty="0">
                <a:cs typeface="Perpetua"/>
              </a:rPr>
              <a:t>Enfants </a:t>
            </a:r>
            <a:r>
              <a:rPr sz="2000" dirty="0">
                <a:cs typeface="Perpetua"/>
              </a:rPr>
              <a:t>imprudents, </a:t>
            </a:r>
            <a:r>
              <a:rPr sz="2000" spc="-5" dirty="0">
                <a:cs typeface="Perpetua"/>
              </a:rPr>
              <a:t>mises </a:t>
            </a:r>
            <a:r>
              <a:rPr sz="2000" dirty="0">
                <a:cs typeface="Perpetua"/>
              </a:rPr>
              <a:t>en </a:t>
            </a:r>
            <a:r>
              <a:rPr sz="2000" spc="-5" dirty="0">
                <a:cs typeface="Perpetua"/>
              </a:rPr>
              <a:t>danger</a:t>
            </a:r>
            <a:r>
              <a:rPr sz="2000" spc="-110" dirty="0">
                <a:cs typeface="Perpetua"/>
              </a:rPr>
              <a:t> </a:t>
            </a:r>
            <a:r>
              <a:rPr sz="2000" spc="-5" dirty="0">
                <a:cs typeface="Perpetua"/>
              </a:rPr>
              <a:t>fréquentes</a:t>
            </a:r>
            <a:endParaRPr sz="2000" dirty="0">
              <a:cs typeface="Perpetua"/>
            </a:endParaRPr>
          </a:p>
          <a:p>
            <a:pPr marL="318770" indent="-306705">
              <a:lnSpc>
                <a:spcPct val="100000"/>
              </a:lnSpc>
              <a:spcBef>
                <a:spcPts val="820"/>
              </a:spcBef>
              <a:buClr>
                <a:srgbClr val="9FB8CD"/>
              </a:buClr>
              <a:buSzPct val="91666"/>
              <a:buFont typeface="Wingdings 2"/>
              <a:buChar char=""/>
              <a:tabLst>
                <a:tab pos="318770" algn="l"/>
                <a:tab pos="319405" algn="l"/>
              </a:tabLst>
            </a:pPr>
            <a:r>
              <a:rPr sz="2000" spc="-5" dirty="0">
                <a:cs typeface="Perpetua"/>
              </a:rPr>
              <a:t>Intolérance </a:t>
            </a:r>
            <a:r>
              <a:rPr sz="2000" dirty="0">
                <a:cs typeface="Perpetua"/>
              </a:rPr>
              <a:t>à </a:t>
            </a:r>
            <a:r>
              <a:rPr sz="2000" spc="-5" dirty="0">
                <a:cs typeface="Perpetua"/>
              </a:rPr>
              <a:t>la </a:t>
            </a:r>
            <a:r>
              <a:rPr sz="2000" dirty="0">
                <a:cs typeface="Perpetua"/>
              </a:rPr>
              <a:t>frustration et </a:t>
            </a:r>
            <a:r>
              <a:rPr sz="2000" spc="-5" dirty="0">
                <a:cs typeface="Perpetua"/>
              </a:rPr>
              <a:t>difficultés </a:t>
            </a:r>
            <a:r>
              <a:rPr sz="2000" dirty="0">
                <a:cs typeface="Perpetua"/>
              </a:rPr>
              <a:t>à </a:t>
            </a:r>
            <a:r>
              <a:rPr sz="2000" spc="-5" dirty="0">
                <a:cs typeface="Perpetua"/>
              </a:rPr>
              <a:t>respecter les règles </a:t>
            </a:r>
            <a:r>
              <a:rPr sz="2000" dirty="0">
                <a:cs typeface="Perpetua"/>
              </a:rPr>
              <a:t>et </a:t>
            </a:r>
            <a:r>
              <a:rPr sz="2000" spc="-5" dirty="0">
                <a:cs typeface="Perpetua"/>
              </a:rPr>
              <a:t>la</a:t>
            </a:r>
            <a:r>
              <a:rPr sz="2000" spc="-70" dirty="0">
                <a:cs typeface="Perpetua"/>
              </a:rPr>
              <a:t> </a:t>
            </a:r>
            <a:r>
              <a:rPr sz="2000" spc="-5" dirty="0">
                <a:cs typeface="Perpetua"/>
              </a:rPr>
              <a:t>discipline</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spc="-5" dirty="0">
                <a:cs typeface="Perpetua"/>
              </a:rPr>
              <a:t>Enfants </a:t>
            </a:r>
            <a:r>
              <a:rPr sz="2000" dirty="0">
                <a:cs typeface="Perpetua"/>
              </a:rPr>
              <a:t>irréfléchis, </a:t>
            </a:r>
            <a:r>
              <a:rPr sz="2000" spc="-5" dirty="0">
                <a:cs typeface="Perpetua"/>
              </a:rPr>
              <a:t>désinhibés </a:t>
            </a:r>
            <a:r>
              <a:rPr sz="2000" dirty="0">
                <a:cs typeface="Perpetua"/>
              </a:rPr>
              <a:t>et </a:t>
            </a:r>
            <a:r>
              <a:rPr sz="2000" spc="-5" dirty="0">
                <a:cs typeface="Perpetua"/>
              </a:rPr>
              <a:t>qui n’ont pas de</a:t>
            </a:r>
            <a:r>
              <a:rPr sz="2000" spc="-135" dirty="0">
                <a:cs typeface="Perpetua"/>
              </a:rPr>
              <a:t> </a:t>
            </a:r>
            <a:r>
              <a:rPr sz="2000" spc="-5" dirty="0">
                <a:cs typeface="Perpetua"/>
              </a:rPr>
              <a:t>retenue</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spc="-5" dirty="0">
                <a:cs typeface="Perpetua"/>
              </a:rPr>
              <a:t>Activités désordonnées ou mal</a:t>
            </a:r>
            <a:r>
              <a:rPr sz="2000" spc="-20" dirty="0">
                <a:cs typeface="Perpetua"/>
              </a:rPr>
              <a:t> </a:t>
            </a:r>
            <a:r>
              <a:rPr sz="2000" spc="-5" dirty="0">
                <a:cs typeface="Perpetua"/>
              </a:rPr>
              <a:t>coordonnées</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dirty="0">
                <a:cs typeface="Perpetua"/>
              </a:rPr>
              <a:t>Besoin </a:t>
            </a:r>
            <a:r>
              <a:rPr sz="2000" spc="-5" dirty="0">
                <a:cs typeface="Perpetua"/>
              </a:rPr>
              <a:t>de </a:t>
            </a:r>
            <a:r>
              <a:rPr sz="2000" dirty="0">
                <a:cs typeface="Perpetua"/>
              </a:rPr>
              <a:t>toucher à </a:t>
            </a:r>
            <a:r>
              <a:rPr sz="2000" spc="-5" dirty="0">
                <a:cs typeface="Perpetua"/>
              </a:rPr>
              <a:t>tout, jouent </a:t>
            </a:r>
            <a:r>
              <a:rPr sz="2000" dirty="0">
                <a:cs typeface="Perpetua"/>
              </a:rPr>
              <a:t>toujours </a:t>
            </a:r>
            <a:r>
              <a:rPr sz="2000" spc="-25" dirty="0">
                <a:cs typeface="Perpetua"/>
              </a:rPr>
              <a:t>avec </a:t>
            </a:r>
            <a:r>
              <a:rPr sz="2000" spc="-5" dirty="0">
                <a:cs typeface="Perpetua"/>
              </a:rPr>
              <a:t>quelque </a:t>
            </a:r>
            <a:r>
              <a:rPr sz="2000" dirty="0">
                <a:cs typeface="Perpetua"/>
              </a:rPr>
              <a:t>chose </a:t>
            </a:r>
            <a:r>
              <a:rPr sz="2000" spc="-5" dirty="0">
                <a:cs typeface="Perpetua"/>
              </a:rPr>
              <a:t>dans les</a:t>
            </a:r>
            <a:r>
              <a:rPr sz="2000" spc="-120" dirty="0">
                <a:cs typeface="Perpetua"/>
              </a:rPr>
              <a:t> </a:t>
            </a:r>
            <a:r>
              <a:rPr sz="2000" spc="-5" dirty="0">
                <a:cs typeface="Perpetua"/>
              </a:rPr>
              <a:t>mains</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dirty="0">
                <a:cs typeface="Perpetua"/>
              </a:rPr>
              <a:t>Bruyants</a:t>
            </a:r>
          </a:p>
          <a:p>
            <a:pPr marL="318770" indent="-306705">
              <a:lnSpc>
                <a:spcPct val="100000"/>
              </a:lnSpc>
              <a:spcBef>
                <a:spcPts val="820"/>
              </a:spcBef>
              <a:buClr>
                <a:srgbClr val="9FB8CD"/>
              </a:buClr>
              <a:buSzPct val="91666"/>
              <a:buFont typeface="Wingdings 2"/>
              <a:buChar char=""/>
              <a:tabLst>
                <a:tab pos="318770" algn="l"/>
                <a:tab pos="319405" algn="l"/>
              </a:tabLst>
            </a:pPr>
            <a:r>
              <a:rPr sz="2000" spc="-10" dirty="0">
                <a:cs typeface="Perpetua"/>
              </a:rPr>
              <a:t>Incapable d’attendre </a:t>
            </a:r>
            <a:r>
              <a:rPr sz="2000" spc="-5" dirty="0">
                <a:cs typeface="Perpetua"/>
              </a:rPr>
              <a:t>leur</a:t>
            </a:r>
            <a:r>
              <a:rPr sz="2000" dirty="0">
                <a:cs typeface="Perpetua"/>
              </a:rPr>
              <a:t> </a:t>
            </a:r>
            <a:r>
              <a:rPr sz="2000" spc="-5" dirty="0">
                <a:cs typeface="Perpetua"/>
              </a:rPr>
              <a:t>tour</a:t>
            </a:r>
            <a:endParaRPr sz="2000" dirty="0">
              <a:cs typeface="Perpetua"/>
            </a:endParaRPr>
          </a:p>
          <a:p>
            <a:pPr marL="318770" indent="-306705">
              <a:lnSpc>
                <a:spcPct val="100000"/>
              </a:lnSpc>
              <a:spcBef>
                <a:spcPts val="815"/>
              </a:spcBef>
              <a:buClr>
                <a:srgbClr val="9FB8CD"/>
              </a:buClr>
              <a:buSzPct val="91666"/>
              <a:buFont typeface="Wingdings 2"/>
              <a:buChar char=""/>
              <a:tabLst>
                <a:tab pos="318770" algn="l"/>
                <a:tab pos="319405" algn="l"/>
              </a:tabLst>
            </a:pPr>
            <a:r>
              <a:rPr sz="2000" spc="-10" dirty="0">
                <a:cs typeface="Perpetua"/>
              </a:rPr>
              <a:t>Oublient </a:t>
            </a:r>
            <a:r>
              <a:rPr sz="2000" dirty="0">
                <a:cs typeface="Perpetua"/>
              </a:rPr>
              <a:t>et </a:t>
            </a:r>
            <a:r>
              <a:rPr sz="2000" spc="-5" dirty="0">
                <a:cs typeface="Perpetua"/>
              </a:rPr>
              <a:t>perdent fréquemment </a:t>
            </a:r>
            <a:r>
              <a:rPr sz="2000" dirty="0">
                <a:cs typeface="Perpetua"/>
              </a:rPr>
              <a:t>leurs</a:t>
            </a:r>
            <a:r>
              <a:rPr sz="2000" spc="-30" dirty="0">
                <a:cs typeface="Perpetua"/>
              </a:rPr>
              <a:t> </a:t>
            </a:r>
            <a:r>
              <a:rPr sz="2000" spc="-5" dirty="0">
                <a:cs typeface="Perpetua"/>
              </a:rPr>
              <a:t>affaires</a:t>
            </a:r>
            <a:endParaRPr sz="2000" dirty="0">
              <a:cs typeface="Perpetua"/>
            </a:endParaRPr>
          </a:p>
          <a:p>
            <a:pPr marL="318770" marR="5080" indent="-306705">
              <a:lnSpc>
                <a:spcPts val="1939"/>
              </a:lnSpc>
              <a:spcBef>
                <a:spcPts val="1065"/>
              </a:spcBef>
              <a:buClr>
                <a:srgbClr val="9FB8CD"/>
              </a:buClr>
              <a:buSzPct val="91666"/>
              <a:buFont typeface="Wingdings 2"/>
              <a:buChar char=""/>
              <a:tabLst>
                <a:tab pos="318770" algn="l"/>
                <a:tab pos="319405" algn="l"/>
              </a:tabLst>
            </a:pPr>
            <a:r>
              <a:rPr sz="2000" spc="-5" dirty="0">
                <a:cs typeface="Perpetua"/>
              </a:rPr>
              <a:t>Réactions </a:t>
            </a:r>
            <a:r>
              <a:rPr sz="2000" spc="-10" dirty="0">
                <a:cs typeface="Perpetua"/>
              </a:rPr>
              <a:t>vives </a:t>
            </a:r>
            <a:r>
              <a:rPr sz="2000" spc="-5" dirty="0">
                <a:cs typeface="Perpetua"/>
              </a:rPr>
              <a:t>aux évènements qui les entourent </a:t>
            </a:r>
            <a:r>
              <a:rPr sz="2000" spc="-30" dirty="0">
                <a:cs typeface="Perpetua"/>
              </a:rPr>
              <a:t>avec </a:t>
            </a:r>
            <a:r>
              <a:rPr sz="2000" spc="-5" dirty="0">
                <a:cs typeface="Perpetua"/>
              </a:rPr>
              <a:t>bien </a:t>
            </a:r>
            <a:r>
              <a:rPr sz="2000" spc="-10" dirty="0">
                <a:cs typeface="Perpetua"/>
              </a:rPr>
              <a:t>souvent </a:t>
            </a:r>
            <a:r>
              <a:rPr sz="2000" spc="-5" dirty="0">
                <a:cs typeface="Perpetua"/>
              </a:rPr>
              <a:t>des </a:t>
            </a:r>
            <a:r>
              <a:rPr sz="2000" spc="-5" dirty="0" err="1">
                <a:cs typeface="Perpetua"/>
              </a:rPr>
              <a:t>réactions</a:t>
            </a:r>
            <a:r>
              <a:rPr sz="2000" spc="-5" dirty="0">
                <a:cs typeface="Perpetua"/>
              </a:rPr>
              <a:t> </a:t>
            </a:r>
            <a:r>
              <a:rPr sz="2000" dirty="0" err="1">
                <a:cs typeface="Perpetua"/>
              </a:rPr>
              <a:t>inappropriées</a:t>
            </a:r>
            <a:r>
              <a:rPr sz="2000" dirty="0">
                <a:cs typeface="Perpetua"/>
              </a:rPr>
              <a:t> et </a:t>
            </a:r>
            <a:r>
              <a:rPr sz="2000" spc="-5" dirty="0">
                <a:cs typeface="Perpetua"/>
              </a:rPr>
              <a:t>démesurées par </a:t>
            </a:r>
            <a:r>
              <a:rPr sz="2000" spc="5" dirty="0">
                <a:cs typeface="Perpetua"/>
              </a:rPr>
              <a:t>rapport </a:t>
            </a:r>
            <a:r>
              <a:rPr sz="2000" dirty="0">
                <a:cs typeface="Perpetua"/>
              </a:rPr>
              <a:t>à </a:t>
            </a:r>
            <a:r>
              <a:rPr sz="2000" spc="-5" dirty="0">
                <a:cs typeface="Perpetua"/>
              </a:rPr>
              <a:t>la</a:t>
            </a:r>
            <a:r>
              <a:rPr sz="2000" spc="-20" dirty="0">
                <a:cs typeface="Perpetua"/>
              </a:rPr>
              <a:t> </a:t>
            </a:r>
            <a:r>
              <a:rPr sz="2000" spc="-5" dirty="0">
                <a:cs typeface="Perpetua"/>
              </a:rPr>
              <a:t>situation</a:t>
            </a:r>
            <a:endParaRPr sz="2000" dirty="0">
              <a:cs typeface="Perpetua"/>
            </a:endParaRPr>
          </a:p>
        </p:txBody>
      </p:sp>
      <p:sp>
        <p:nvSpPr>
          <p:cNvPr id="7" name="Titre 6">
            <a:extLst>
              <a:ext uri="{FF2B5EF4-FFF2-40B4-BE49-F238E27FC236}">
                <a16:creationId xmlns:a16="http://schemas.microsoft.com/office/drawing/2014/main" id="{E38ED556-A206-4F93-A18F-C39689DAF8F8}"/>
              </a:ext>
            </a:extLst>
          </p:cNvPr>
          <p:cNvSpPr>
            <a:spLocks noGrp="1"/>
          </p:cNvSpPr>
          <p:nvPr>
            <p:ph type="title"/>
            <p:custDataLst>
              <p:tags r:id="rId4"/>
            </p:custDataLst>
          </p:nvPr>
        </p:nvSpPr>
        <p:spPr>
          <a:xfrm>
            <a:off x="514604" y="735558"/>
            <a:ext cx="8095995" cy="553998"/>
          </a:xfrm>
        </p:spPr>
        <p:txBody>
          <a:bodyPr/>
          <a:lstStyle/>
          <a:p>
            <a:pPr algn="ctr">
              <a:lnSpc>
                <a:spcPct val="100000"/>
              </a:lnSpc>
            </a:pPr>
            <a:r>
              <a:rPr lang="fr-FR" dirty="0"/>
              <a:t>Les signes dans la vie quotidienne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FE24C9-CD9D-4D1E-82EF-8C4562373597}"/>
              </a:ext>
            </a:extLst>
          </p:cNvPr>
          <p:cNvSpPr>
            <a:spLocks noGrp="1"/>
          </p:cNvSpPr>
          <p:nvPr>
            <p:ph type="title"/>
            <p:custDataLst>
              <p:tags r:id="rId1"/>
            </p:custDataLst>
          </p:nvPr>
        </p:nvSpPr>
        <p:spPr>
          <a:xfrm>
            <a:off x="1301114" y="665202"/>
            <a:ext cx="6541770" cy="553998"/>
          </a:xfrm>
        </p:spPr>
        <p:txBody>
          <a:bodyPr/>
          <a:lstStyle/>
          <a:p>
            <a:r>
              <a:rPr lang="fr-FR" dirty="0"/>
              <a:t>Troubles des fonctions exécutives</a:t>
            </a:r>
          </a:p>
        </p:txBody>
      </p:sp>
      <p:sp>
        <p:nvSpPr>
          <p:cNvPr id="6" name="Ellipse 5">
            <a:extLst>
              <a:ext uri="{FF2B5EF4-FFF2-40B4-BE49-F238E27FC236}">
                <a16:creationId xmlns:a16="http://schemas.microsoft.com/office/drawing/2014/main" id="{ECF5E9EF-C282-4FFD-8BE1-521EEA79D4F9}"/>
              </a:ext>
            </a:extLst>
          </p:cNvPr>
          <p:cNvSpPr/>
          <p:nvPr>
            <p:custDataLst>
              <p:tags r:id="rId2"/>
            </p:custDataLst>
          </p:nvPr>
        </p:nvSpPr>
        <p:spPr>
          <a:xfrm>
            <a:off x="5979140" y="3414075"/>
            <a:ext cx="2021859" cy="838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Attention</a:t>
            </a:r>
          </a:p>
        </p:txBody>
      </p:sp>
      <p:sp>
        <p:nvSpPr>
          <p:cNvPr id="7" name="Ellipse 6">
            <a:extLst>
              <a:ext uri="{FF2B5EF4-FFF2-40B4-BE49-F238E27FC236}">
                <a16:creationId xmlns:a16="http://schemas.microsoft.com/office/drawing/2014/main" id="{E15821A4-21F2-4D86-8C52-E37977424CFB}"/>
              </a:ext>
            </a:extLst>
          </p:cNvPr>
          <p:cNvSpPr/>
          <p:nvPr>
            <p:custDataLst>
              <p:tags r:id="rId3"/>
            </p:custDataLst>
          </p:nvPr>
        </p:nvSpPr>
        <p:spPr>
          <a:xfrm>
            <a:off x="5188007" y="4487031"/>
            <a:ext cx="1371601"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Lenteur</a:t>
            </a:r>
          </a:p>
        </p:txBody>
      </p:sp>
      <p:sp>
        <p:nvSpPr>
          <p:cNvPr id="8" name="Ellipse 7">
            <a:extLst>
              <a:ext uri="{FF2B5EF4-FFF2-40B4-BE49-F238E27FC236}">
                <a16:creationId xmlns:a16="http://schemas.microsoft.com/office/drawing/2014/main" id="{91D74C37-5705-4AC7-BF11-0FA0F0AC3C7E}"/>
              </a:ext>
            </a:extLst>
          </p:cNvPr>
          <p:cNvSpPr/>
          <p:nvPr>
            <p:custDataLst>
              <p:tags r:id="rId4"/>
            </p:custDataLst>
          </p:nvPr>
        </p:nvSpPr>
        <p:spPr>
          <a:xfrm>
            <a:off x="6124996" y="2005419"/>
            <a:ext cx="1638301"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Problème de motivation</a:t>
            </a:r>
          </a:p>
        </p:txBody>
      </p:sp>
      <p:sp>
        <p:nvSpPr>
          <p:cNvPr id="9" name="Ellipse 8">
            <a:extLst>
              <a:ext uri="{FF2B5EF4-FFF2-40B4-BE49-F238E27FC236}">
                <a16:creationId xmlns:a16="http://schemas.microsoft.com/office/drawing/2014/main" id="{5A792B66-2B59-4A38-94EE-DB82F514CD59}"/>
              </a:ext>
            </a:extLst>
          </p:cNvPr>
          <p:cNvSpPr/>
          <p:nvPr>
            <p:custDataLst>
              <p:tags r:id="rId5"/>
            </p:custDataLst>
          </p:nvPr>
        </p:nvSpPr>
        <p:spPr>
          <a:xfrm>
            <a:off x="4703073" y="2450489"/>
            <a:ext cx="1371601"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Attention limitée</a:t>
            </a:r>
          </a:p>
        </p:txBody>
      </p:sp>
      <p:sp>
        <p:nvSpPr>
          <p:cNvPr id="10" name="Ellipse 9">
            <a:extLst>
              <a:ext uri="{FF2B5EF4-FFF2-40B4-BE49-F238E27FC236}">
                <a16:creationId xmlns:a16="http://schemas.microsoft.com/office/drawing/2014/main" id="{9948DEDA-31B9-4329-BBAF-465363BA3D26}"/>
              </a:ext>
            </a:extLst>
          </p:cNvPr>
          <p:cNvSpPr/>
          <p:nvPr>
            <p:custDataLst>
              <p:tags r:id="rId6"/>
            </p:custDataLst>
          </p:nvPr>
        </p:nvSpPr>
        <p:spPr>
          <a:xfrm>
            <a:off x="7665911" y="2521304"/>
            <a:ext cx="1371601"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Distrait, oublis</a:t>
            </a:r>
          </a:p>
        </p:txBody>
      </p:sp>
      <p:sp>
        <p:nvSpPr>
          <p:cNvPr id="11" name="Ellipse 10">
            <a:extLst>
              <a:ext uri="{FF2B5EF4-FFF2-40B4-BE49-F238E27FC236}">
                <a16:creationId xmlns:a16="http://schemas.microsoft.com/office/drawing/2014/main" id="{2ACC2DA3-06AE-4401-BF2A-C6314E317D29}"/>
              </a:ext>
            </a:extLst>
          </p:cNvPr>
          <p:cNvSpPr/>
          <p:nvPr>
            <p:custDataLst>
              <p:tags r:id="rId7"/>
            </p:custDataLst>
          </p:nvPr>
        </p:nvSpPr>
        <p:spPr>
          <a:xfrm>
            <a:off x="6918103" y="4572000"/>
            <a:ext cx="2146854"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FF0000"/>
                </a:solidFill>
              </a:rPr>
              <a:t>Problème pour faire 2 choses en même temps</a:t>
            </a:r>
          </a:p>
        </p:txBody>
      </p:sp>
      <p:sp>
        <p:nvSpPr>
          <p:cNvPr id="12" name="Ellipse 11">
            <a:extLst>
              <a:ext uri="{FF2B5EF4-FFF2-40B4-BE49-F238E27FC236}">
                <a16:creationId xmlns:a16="http://schemas.microsoft.com/office/drawing/2014/main" id="{9FB6FA58-1062-4D8C-A311-5D1A0E229290}"/>
              </a:ext>
            </a:extLst>
          </p:cNvPr>
          <p:cNvSpPr/>
          <p:nvPr>
            <p:custDataLst>
              <p:tags r:id="rId8"/>
            </p:custDataLst>
          </p:nvPr>
        </p:nvSpPr>
        <p:spPr>
          <a:xfrm>
            <a:off x="697554" y="3189585"/>
            <a:ext cx="2514601" cy="1339745"/>
          </a:xfrm>
          <a:prstGeom prst="ellipse">
            <a:avLst/>
          </a:prstGeom>
          <a:solidFill>
            <a:srgbClr val="00B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400" b="1" dirty="0"/>
              <a:t>Inhibition, stratégie, flexibilité</a:t>
            </a:r>
          </a:p>
        </p:txBody>
      </p:sp>
      <p:sp>
        <p:nvSpPr>
          <p:cNvPr id="13" name="Ellipse 12">
            <a:extLst>
              <a:ext uri="{FF2B5EF4-FFF2-40B4-BE49-F238E27FC236}">
                <a16:creationId xmlns:a16="http://schemas.microsoft.com/office/drawing/2014/main" id="{10B6BF94-73EE-403C-96B2-F53C1B20DA32}"/>
              </a:ext>
            </a:extLst>
          </p:cNvPr>
          <p:cNvSpPr/>
          <p:nvPr>
            <p:custDataLst>
              <p:tags r:id="rId9"/>
            </p:custDataLst>
          </p:nvPr>
        </p:nvSpPr>
        <p:spPr>
          <a:xfrm>
            <a:off x="3505198" y="3293042"/>
            <a:ext cx="2133601" cy="11100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Fonction exécutives</a:t>
            </a:r>
          </a:p>
        </p:txBody>
      </p:sp>
      <p:sp>
        <p:nvSpPr>
          <p:cNvPr id="14" name="Ellipse 13">
            <a:extLst>
              <a:ext uri="{FF2B5EF4-FFF2-40B4-BE49-F238E27FC236}">
                <a16:creationId xmlns:a16="http://schemas.microsoft.com/office/drawing/2014/main" id="{77424A89-CC07-4EEB-84AA-5C55407EBEAE}"/>
              </a:ext>
            </a:extLst>
          </p:cNvPr>
          <p:cNvSpPr/>
          <p:nvPr>
            <p:custDataLst>
              <p:tags r:id="rId10"/>
            </p:custDataLst>
          </p:nvPr>
        </p:nvSpPr>
        <p:spPr>
          <a:xfrm>
            <a:off x="21790" y="2561870"/>
            <a:ext cx="1524000" cy="5539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Commence trop vite</a:t>
            </a:r>
          </a:p>
        </p:txBody>
      </p:sp>
      <p:sp>
        <p:nvSpPr>
          <p:cNvPr id="15" name="Ellipse 14">
            <a:extLst>
              <a:ext uri="{FF2B5EF4-FFF2-40B4-BE49-F238E27FC236}">
                <a16:creationId xmlns:a16="http://schemas.microsoft.com/office/drawing/2014/main" id="{C50031D6-CC4B-46F0-8CAE-462916B3314A}"/>
              </a:ext>
            </a:extLst>
          </p:cNvPr>
          <p:cNvSpPr/>
          <p:nvPr>
            <p:custDataLst>
              <p:tags r:id="rId11"/>
            </p:custDataLst>
          </p:nvPr>
        </p:nvSpPr>
        <p:spPr>
          <a:xfrm>
            <a:off x="854228" y="1795031"/>
            <a:ext cx="2133600" cy="61905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Parle et agit avant de réfléchir</a:t>
            </a:r>
          </a:p>
        </p:txBody>
      </p:sp>
      <p:sp>
        <p:nvSpPr>
          <p:cNvPr id="16" name="Ellipse 15">
            <a:extLst>
              <a:ext uri="{FF2B5EF4-FFF2-40B4-BE49-F238E27FC236}">
                <a16:creationId xmlns:a16="http://schemas.microsoft.com/office/drawing/2014/main" id="{C4AFF652-BBA5-43A8-BA66-6DF2830BDBB2}"/>
              </a:ext>
            </a:extLst>
          </p:cNvPr>
          <p:cNvSpPr/>
          <p:nvPr>
            <p:custDataLst>
              <p:tags r:id="rId12"/>
            </p:custDataLst>
          </p:nvPr>
        </p:nvSpPr>
        <p:spPr>
          <a:xfrm>
            <a:off x="2162819" y="2450489"/>
            <a:ext cx="2133601" cy="77525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Difficulté à modifier son point de départ</a:t>
            </a:r>
          </a:p>
        </p:txBody>
      </p:sp>
      <p:sp>
        <p:nvSpPr>
          <p:cNvPr id="17" name="Ellipse 16">
            <a:extLst>
              <a:ext uri="{FF2B5EF4-FFF2-40B4-BE49-F238E27FC236}">
                <a16:creationId xmlns:a16="http://schemas.microsoft.com/office/drawing/2014/main" id="{0D159E9A-543B-4B00-8D3F-0DDAF2C890A1}"/>
              </a:ext>
            </a:extLst>
          </p:cNvPr>
          <p:cNvSpPr/>
          <p:nvPr>
            <p:custDataLst>
              <p:tags r:id="rId13"/>
            </p:custDataLst>
          </p:nvPr>
        </p:nvSpPr>
        <p:spPr>
          <a:xfrm>
            <a:off x="2347128" y="4675072"/>
            <a:ext cx="1764982" cy="55399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Organise mal son travail</a:t>
            </a:r>
          </a:p>
        </p:txBody>
      </p:sp>
      <p:sp>
        <p:nvSpPr>
          <p:cNvPr id="18" name="Ellipse 17">
            <a:extLst>
              <a:ext uri="{FF2B5EF4-FFF2-40B4-BE49-F238E27FC236}">
                <a16:creationId xmlns:a16="http://schemas.microsoft.com/office/drawing/2014/main" id="{B90E048D-B5EE-4582-88B5-301070C9A4D1}"/>
              </a:ext>
            </a:extLst>
          </p:cNvPr>
          <p:cNvSpPr/>
          <p:nvPr>
            <p:custDataLst>
              <p:tags r:id="rId14"/>
            </p:custDataLst>
          </p:nvPr>
        </p:nvSpPr>
        <p:spPr>
          <a:xfrm>
            <a:off x="63817" y="4650808"/>
            <a:ext cx="1764983" cy="74445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rgbClr val="00B050"/>
                </a:solidFill>
              </a:rPr>
              <a:t>Difficulté à travailler par étapes</a:t>
            </a:r>
          </a:p>
        </p:txBody>
      </p:sp>
      <p:cxnSp>
        <p:nvCxnSpPr>
          <p:cNvPr id="20" name="Connecteur droit avec flèche 19">
            <a:extLst>
              <a:ext uri="{FF2B5EF4-FFF2-40B4-BE49-F238E27FC236}">
                <a16:creationId xmlns:a16="http://schemas.microsoft.com/office/drawing/2014/main" id="{0C0C915A-7689-4932-9ABB-1BA2E60EE4A2}"/>
              </a:ext>
            </a:extLst>
          </p:cNvPr>
          <p:cNvCxnSpPr>
            <a:cxnSpLocks/>
            <a:stCxn id="13" idx="2"/>
            <a:endCxn id="12" idx="6"/>
          </p:cNvCxnSpPr>
          <p:nvPr>
            <p:custDataLst>
              <p:tags r:id="rId15"/>
            </p:custDataLst>
          </p:nvPr>
        </p:nvCxnSpPr>
        <p:spPr>
          <a:xfrm flipH="1">
            <a:off x="3212155" y="3848049"/>
            <a:ext cx="293043" cy="11409"/>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Connecteur droit avec flèche 21">
            <a:extLst>
              <a:ext uri="{FF2B5EF4-FFF2-40B4-BE49-F238E27FC236}">
                <a16:creationId xmlns:a16="http://schemas.microsoft.com/office/drawing/2014/main" id="{F7FDEE7D-0388-4DD6-8371-2DDABFAD2715}"/>
              </a:ext>
            </a:extLst>
          </p:cNvPr>
          <p:cNvCxnSpPr>
            <a:cxnSpLocks/>
            <a:stCxn id="13" idx="6"/>
            <a:endCxn id="6" idx="2"/>
          </p:cNvCxnSpPr>
          <p:nvPr>
            <p:custDataLst>
              <p:tags r:id="rId16"/>
            </p:custDataLst>
          </p:nvPr>
        </p:nvCxnSpPr>
        <p:spPr>
          <a:xfrm flipV="1">
            <a:off x="5638799" y="3833175"/>
            <a:ext cx="340341" cy="1487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Connecteur droit avec flèche 23">
            <a:extLst>
              <a:ext uri="{FF2B5EF4-FFF2-40B4-BE49-F238E27FC236}">
                <a16:creationId xmlns:a16="http://schemas.microsoft.com/office/drawing/2014/main" id="{A1373B83-6EBC-4A70-8EB4-E659D6F955C7}"/>
              </a:ext>
            </a:extLst>
          </p:cNvPr>
          <p:cNvCxnSpPr>
            <a:stCxn id="12" idx="0"/>
            <a:endCxn id="15" idx="4"/>
          </p:cNvCxnSpPr>
          <p:nvPr>
            <p:custDataLst>
              <p:tags r:id="rId17"/>
            </p:custDataLst>
          </p:nvPr>
        </p:nvCxnSpPr>
        <p:spPr>
          <a:xfrm flipH="1" flipV="1">
            <a:off x="1921028" y="2414089"/>
            <a:ext cx="33827" cy="775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9D46CF8F-8160-44F1-BA98-6372CA220815}"/>
              </a:ext>
            </a:extLst>
          </p:cNvPr>
          <p:cNvCxnSpPr>
            <a:stCxn id="12" idx="1"/>
            <a:endCxn id="14" idx="4"/>
          </p:cNvCxnSpPr>
          <p:nvPr>
            <p:custDataLst>
              <p:tags r:id="rId18"/>
            </p:custDataLst>
          </p:nvPr>
        </p:nvCxnSpPr>
        <p:spPr>
          <a:xfrm flipH="1" flipV="1">
            <a:off x="783790" y="3115868"/>
            <a:ext cx="282019" cy="269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69771C89-A1F9-484E-8B92-1C4724205DAF}"/>
              </a:ext>
            </a:extLst>
          </p:cNvPr>
          <p:cNvCxnSpPr>
            <a:cxnSpLocks/>
            <a:endCxn id="18" idx="0"/>
          </p:cNvCxnSpPr>
          <p:nvPr>
            <p:custDataLst>
              <p:tags r:id="rId19"/>
            </p:custDataLst>
          </p:nvPr>
        </p:nvCxnSpPr>
        <p:spPr>
          <a:xfrm flipH="1">
            <a:off x="946309" y="4426293"/>
            <a:ext cx="412180" cy="224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69F18060-E8BC-4BDA-ABF8-03467072A46E}"/>
              </a:ext>
            </a:extLst>
          </p:cNvPr>
          <p:cNvCxnSpPr>
            <a:stCxn id="12" idx="5"/>
            <a:endCxn id="17" idx="0"/>
          </p:cNvCxnSpPr>
          <p:nvPr>
            <p:custDataLst>
              <p:tags r:id="rId20"/>
            </p:custDataLst>
          </p:nvPr>
        </p:nvCxnSpPr>
        <p:spPr>
          <a:xfrm>
            <a:off x="2843900" y="4333129"/>
            <a:ext cx="385719" cy="341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A30C7E1-1B0D-4555-8DA6-43CDBE625283}"/>
              </a:ext>
            </a:extLst>
          </p:cNvPr>
          <p:cNvCxnSpPr>
            <a:stCxn id="12" idx="7"/>
            <a:endCxn id="16" idx="4"/>
          </p:cNvCxnSpPr>
          <p:nvPr>
            <p:custDataLst>
              <p:tags r:id="rId21"/>
            </p:custDataLst>
          </p:nvPr>
        </p:nvCxnSpPr>
        <p:spPr>
          <a:xfrm flipV="1">
            <a:off x="2843900" y="3225741"/>
            <a:ext cx="385720" cy="160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C8E1EB2B-B70E-48FC-B747-A8013EA5BF63}"/>
              </a:ext>
            </a:extLst>
          </p:cNvPr>
          <p:cNvCxnSpPr>
            <a:cxnSpLocks/>
            <a:stCxn id="6" idx="0"/>
            <a:endCxn id="8" idx="4"/>
          </p:cNvCxnSpPr>
          <p:nvPr>
            <p:custDataLst>
              <p:tags r:id="rId22"/>
            </p:custDataLst>
          </p:nvPr>
        </p:nvCxnSpPr>
        <p:spPr>
          <a:xfrm flipH="1" flipV="1">
            <a:off x="6944147" y="2843619"/>
            <a:ext cx="45923" cy="570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CA9B7AD4-B87A-43EC-A3D9-B6EFC5F31145}"/>
              </a:ext>
            </a:extLst>
          </p:cNvPr>
          <p:cNvCxnSpPr>
            <a:cxnSpLocks/>
            <a:stCxn id="6" idx="1"/>
            <a:endCxn id="9" idx="5"/>
          </p:cNvCxnSpPr>
          <p:nvPr>
            <p:custDataLst>
              <p:tags r:id="rId23"/>
            </p:custDataLst>
          </p:nvPr>
        </p:nvCxnSpPr>
        <p:spPr>
          <a:xfrm flipH="1" flipV="1">
            <a:off x="5873808" y="3165937"/>
            <a:ext cx="401426" cy="370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141E0357-FE0C-4A15-AAD4-7654F0AC2BD4}"/>
              </a:ext>
            </a:extLst>
          </p:cNvPr>
          <p:cNvCxnSpPr>
            <a:cxnSpLocks/>
            <a:stCxn id="6" idx="3"/>
            <a:endCxn id="7" idx="0"/>
          </p:cNvCxnSpPr>
          <p:nvPr>
            <p:custDataLst>
              <p:tags r:id="rId24"/>
            </p:custDataLst>
          </p:nvPr>
        </p:nvCxnSpPr>
        <p:spPr>
          <a:xfrm flipH="1">
            <a:off x="5873808" y="4129523"/>
            <a:ext cx="401426" cy="357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BE38D238-46A6-494C-8C04-4A1324F15215}"/>
              </a:ext>
            </a:extLst>
          </p:cNvPr>
          <p:cNvCxnSpPr>
            <a:cxnSpLocks/>
            <a:stCxn id="6" idx="7"/>
            <a:endCxn id="10" idx="4"/>
          </p:cNvCxnSpPr>
          <p:nvPr>
            <p:custDataLst>
              <p:tags r:id="rId25"/>
            </p:custDataLst>
          </p:nvPr>
        </p:nvCxnSpPr>
        <p:spPr>
          <a:xfrm flipV="1">
            <a:off x="7704905" y="3359504"/>
            <a:ext cx="646807" cy="177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D3B98389-DE97-4D85-843E-9D3C5E7974F7}"/>
              </a:ext>
            </a:extLst>
          </p:cNvPr>
          <p:cNvCxnSpPr>
            <a:cxnSpLocks/>
            <a:stCxn id="6" idx="5"/>
            <a:endCxn id="11" idx="0"/>
          </p:cNvCxnSpPr>
          <p:nvPr>
            <p:custDataLst>
              <p:tags r:id="rId26"/>
            </p:custDataLst>
          </p:nvPr>
        </p:nvCxnSpPr>
        <p:spPr>
          <a:xfrm>
            <a:off x="7704905" y="4129523"/>
            <a:ext cx="286625" cy="442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3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custDataLst>
              <p:tags r:id="rId1"/>
            </p:custDataLst>
          </p:nvPr>
        </p:nvSpPr>
        <p:spPr>
          <a:xfrm>
            <a:off x="0" y="4895850"/>
            <a:ext cx="9144000" cy="979169"/>
          </a:xfrm>
          <a:custGeom>
            <a:avLst/>
            <a:gdLst/>
            <a:ahLst/>
            <a:cxnLst/>
            <a:rect l="l" t="t" r="r" b="b"/>
            <a:pathLst>
              <a:path w="9144000" h="979170">
                <a:moveTo>
                  <a:pt x="0" y="0"/>
                </a:moveTo>
                <a:lnTo>
                  <a:pt x="9144000" y="0"/>
                </a:lnTo>
                <a:lnTo>
                  <a:pt x="9144000" y="979169"/>
                </a:lnTo>
                <a:lnTo>
                  <a:pt x="0" y="979169"/>
                </a:lnTo>
                <a:lnTo>
                  <a:pt x="0" y="0"/>
                </a:lnTo>
                <a:close/>
              </a:path>
            </a:pathLst>
          </a:custGeom>
          <a:solidFill>
            <a:srgbClr val="FFFFFF"/>
          </a:solidFill>
        </p:spPr>
        <p:txBody>
          <a:bodyPr wrap="square" lIns="0" tIns="0" rIns="0" bIns="0" rtlCol="0"/>
          <a:lstStyle/>
          <a:p>
            <a:endParaRPr/>
          </a:p>
        </p:txBody>
      </p:sp>
      <p:sp>
        <p:nvSpPr>
          <p:cNvPr id="4" name="object 4"/>
          <p:cNvSpPr txBox="1"/>
          <p:nvPr>
            <p:custDataLst>
              <p:tags r:id="rId2"/>
            </p:custDataLst>
          </p:nvPr>
        </p:nvSpPr>
        <p:spPr>
          <a:xfrm>
            <a:off x="329438" y="1194013"/>
            <a:ext cx="8485124" cy="5358518"/>
          </a:xfrm>
          <a:prstGeom prst="rect">
            <a:avLst/>
          </a:prstGeom>
        </p:spPr>
        <p:txBody>
          <a:bodyPr vert="horz" wrap="square" lIns="0" tIns="36830" rIns="0" bIns="0" rtlCol="0">
            <a:spAutoFit/>
          </a:bodyPr>
          <a:lstStyle/>
          <a:p>
            <a:pPr marL="318770" marR="19050" indent="-306705" algn="just">
              <a:lnSpc>
                <a:spcPts val="1510"/>
              </a:lnSpc>
              <a:spcBef>
                <a:spcPts val="290"/>
              </a:spcBef>
              <a:buClr>
                <a:srgbClr val="9FB8CD"/>
              </a:buClr>
              <a:buSzPct val="92857"/>
              <a:buFont typeface="Wingdings 2"/>
              <a:buChar char=""/>
              <a:tabLst>
                <a:tab pos="319405" algn="l"/>
              </a:tabLst>
            </a:pPr>
            <a:r>
              <a:rPr spc="-5" dirty="0">
                <a:solidFill>
                  <a:srgbClr val="464653"/>
                </a:solidFill>
                <a:latin typeface="Perpetua"/>
                <a:cs typeface="Perpetua"/>
              </a:rPr>
              <a:t>A. Un mode </a:t>
            </a:r>
            <a:r>
              <a:rPr dirty="0">
                <a:solidFill>
                  <a:srgbClr val="464653"/>
                </a:solidFill>
                <a:latin typeface="Perpetua"/>
                <a:cs typeface="Perpetua"/>
              </a:rPr>
              <a:t>persistant </a:t>
            </a:r>
            <a:r>
              <a:rPr spc="-5" dirty="0">
                <a:solidFill>
                  <a:srgbClr val="464653"/>
                </a:solidFill>
                <a:latin typeface="Perpetua"/>
                <a:cs typeface="Perpetua"/>
              </a:rPr>
              <a:t>d’inattention et/ou d’hyperactivité-impulsivité qui interfère </a:t>
            </a:r>
            <a:r>
              <a:rPr spc="-20" dirty="0">
                <a:solidFill>
                  <a:srgbClr val="464653"/>
                </a:solidFill>
                <a:latin typeface="Perpetua"/>
                <a:cs typeface="Perpetua"/>
              </a:rPr>
              <a:t>avec</a:t>
            </a:r>
            <a:r>
              <a:rPr spc="275" dirty="0">
                <a:solidFill>
                  <a:srgbClr val="464653"/>
                </a:solidFill>
                <a:latin typeface="Perpetua"/>
                <a:cs typeface="Perpetua"/>
              </a:rPr>
              <a:t> </a:t>
            </a:r>
            <a:r>
              <a:rPr spc="-5" dirty="0">
                <a:solidFill>
                  <a:srgbClr val="464653"/>
                </a:solidFill>
                <a:latin typeface="Perpetua"/>
                <a:cs typeface="Perpetua"/>
              </a:rPr>
              <a:t>les fonctionnement ou </a:t>
            </a:r>
            <a:r>
              <a:rPr spc="-10" dirty="0">
                <a:solidFill>
                  <a:srgbClr val="464653"/>
                </a:solidFill>
                <a:latin typeface="Perpetua"/>
                <a:cs typeface="Perpetua"/>
              </a:rPr>
              <a:t>le  </a:t>
            </a:r>
            <a:r>
              <a:rPr spc="-5" dirty="0">
                <a:solidFill>
                  <a:srgbClr val="464653"/>
                </a:solidFill>
                <a:latin typeface="Perpetua"/>
                <a:cs typeface="Perpetua"/>
              </a:rPr>
              <a:t>développement, et </a:t>
            </a:r>
            <a:r>
              <a:rPr dirty="0">
                <a:solidFill>
                  <a:srgbClr val="464653"/>
                </a:solidFill>
                <a:latin typeface="Perpetua"/>
                <a:cs typeface="Perpetua"/>
              </a:rPr>
              <a:t>caractérisé </a:t>
            </a:r>
            <a:r>
              <a:rPr spc="-5" dirty="0">
                <a:solidFill>
                  <a:srgbClr val="464653"/>
                </a:solidFill>
                <a:latin typeface="Perpetua"/>
                <a:cs typeface="Perpetua"/>
              </a:rPr>
              <a:t>par (1) et/ou (2)</a:t>
            </a:r>
            <a:r>
              <a:rPr spc="-80" dirty="0">
                <a:solidFill>
                  <a:srgbClr val="464653"/>
                </a:solidFill>
                <a:latin typeface="Perpetua"/>
                <a:cs typeface="Perpetua"/>
              </a:rPr>
              <a:t> </a:t>
            </a:r>
            <a:r>
              <a:rPr spc="-5" dirty="0">
                <a:solidFill>
                  <a:srgbClr val="464653"/>
                </a:solidFill>
                <a:latin typeface="Perpetua"/>
                <a:cs typeface="Perpetua"/>
              </a:rPr>
              <a:t>:</a:t>
            </a:r>
            <a:endParaRPr lang="fr-FR" spc="-5" dirty="0">
              <a:solidFill>
                <a:srgbClr val="464653"/>
              </a:solidFill>
              <a:latin typeface="Perpetua"/>
              <a:cs typeface="Perpetua"/>
            </a:endParaRPr>
          </a:p>
          <a:p>
            <a:pPr marL="318770" marR="19050" indent="-306705" algn="just">
              <a:lnSpc>
                <a:spcPts val="1510"/>
              </a:lnSpc>
              <a:spcBef>
                <a:spcPts val="290"/>
              </a:spcBef>
              <a:buClr>
                <a:srgbClr val="9FB8CD"/>
              </a:buClr>
              <a:buSzPct val="92857"/>
              <a:buFont typeface="Wingdings 2"/>
              <a:buChar char=""/>
              <a:tabLst>
                <a:tab pos="319405" algn="l"/>
              </a:tabLst>
            </a:pPr>
            <a:endParaRPr dirty="0">
              <a:latin typeface="Perpetua"/>
              <a:cs typeface="Perpetua"/>
            </a:endParaRPr>
          </a:p>
          <a:p>
            <a:pPr marL="318770" marR="19050" indent="-306705" algn="just">
              <a:lnSpc>
                <a:spcPts val="1510"/>
              </a:lnSpc>
              <a:spcBef>
                <a:spcPts val="204"/>
              </a:spcBef>
              <a:buClr>
                <a:srgbClr val="9FB8CD"/>
              </a:buClr>
              <a:buSzPct val="92857"/>
              <a:buFont typeface="Wingdings 2"/>
              <a:buChar char=""/>
              <a:tabLst>
                <a:tab pos="319405" algn="l"/>
              </a:tabLst>
            </a:pPr>
            <a:r>
              <a:rPr spc="-5" dirty="0">
                <a:solidFill>
                  <a:srgbClr val="464653"/>
                </a:solidFill>
                <a:latin typeface="Perpetua"/>
                <a:cs typeface="Perpetua"/>
              </a:rPr>
              <a:t>1. </a:t>
            </a:r>
            <a:r>
              <a:rPr b="1" spc="-5" dirty="0">
                <a:solidFill>
                  <a:srgbClr val="464653"/>
                </a:solidFill>
                <a:latin typeface="Perpetua"/>
                <a:cs typeface="Perpetua"/>
              </a:rPr>
              <a:t>Inattention </a:t>
            </a:r>
            <a:r>
              <a:rPr spc="-5" dirty="0">
                <a:solidFill>
                  <a:srgbClr val="464653"/>
                </a:solidFill>
                <a:latin typeface="Perpetua"/>
                <a:cs typeface="Perpetua"/>
              </a:rPr>
              <a:t>: Six (ou plus) des symptômes </a:t>
            </a:r>
            <a:r>
              <a:rPr spc="-10" dirty="0">
                <a:solidFill>
                  <a:srgbClr val="464653"/>
                </a:solidFill>
                <a:latin typeface="Perpetua"/>
                <a:cs typeface="Perpetua"/>
              </a:rPr>
              <a:t>suivants </a:t>
            </a:r>
            <a:r>
              <a:rPr spc="-5" dirty="0">
                <a:solidFill>
                  <a:srgbClr val="464653"/>
                </a:solidFill>
                <a:latin typeface="Perpetua"/>
                <a:cs typeface="Perpetua"/>
              </a:rPr>
              <a:t>ont </a:t>
            </a:r>
            <a:r>
              <a:rPr dirty="0">
                <a:solidFill>
                  <a:srgbClr val="464653"/>
                </a:solidFill>
                <a:latin typeface="Perpetua"/>
                <a:cs typeface="Perpetua"/>
              </a:rPr>
              <a:t>persisté </a:t>
            </a:r>
            <a:r>
              <a:rPr spc="-5" dirty="0">
                <a:solidFill>
                  <a:srgbClr val="464653"/>
                </a:solidFill>
                <a:latin typeface="Perpetua"/>
                <a:cs typeface="Perpetua"/>
              </a:rPr>
              <a:t>pendant au moins 6 mois, à un </a:t>
            </a:r>
            <a:r>
              <a:rPr dirty="0">
                <a:solidFill>
                  <a:srgbClr val="464653"/>
                </a:solidFill>
                <a:latin typeface="Perpetua"/>
                <a:cs typeface="Perpetua"/>
              </a:rPr>
              <a:t>degré </a:t>
            </a:r>
            <a:r>
              <a:rPr spc="-5" dirty="0">
                <a:solidFill>
                  <a:srgbClr val="464653"/>
                </a:solidFill>
                <a:latin typeface="Perpetua"/>
                <a:cs typeface="Perpetua"/>
              </a:rPr>
              <a:t>qui ne correspond  pas au </a:t>
            </a:r>
            <a:r>
              <a:rPr spc="-10" dirty="0">
                <a:solidFill>
                  <a:srgbClr val="464653"/>
                </a:solidFill>
                <a:latin typeface="Perpetua"/>
                <a:cs typeface="Perpetua"/>
              </a:rPr>
              <a:t>niveau </a:t>
            </a:r>
            <a:r>
              <a:rPr spc="-5" dirty="0">
                <a:solidFill>
                  <a:srgbClr val="464653"/>
                </a:solidFill>
                <a:latin typeface="Perpetua"/>
                <a:cs typeface="Perpetua"/>
              </a:rPr>
              <a:t>de </a:t>
            </a:r>
            <a:r>
              <a:rPr spc="-10" dirty="0">
                <a:solidFill>
                  <a:srgbClr val="464653"/>
                </a:solidFill>
                <a:latin typeface="Perpetua"/>
                <a:cs typeface="Perpetua"/>
              </a:rPr>
              <a:t>développement </a:t>
            </a:r>
            <a:r>
              <a:rPr spc="-5" dirty="0">
                <a:solidFill>
                  <a:srgbClr val="464653"/>
                </a:solidFill>
                <a:latin typeface="Perpetua"/>
                <a:cs typeface="Perpetua"/>
              </a:rPr>
              <a:t>et qui a directement des conséquences </a:t>
            </a:r>
            <a:r>
              <a:rPr spc="-10" dirty="0">
                <a:solidFill>
                  <a:srgbClr val="464653"/>
                </a:solidFill>
                <a:latin typeface="Perpetua"/>
                <a:cs typeface="Perpetua"/>
              </a:rPr>
              <a:t>négatives </a:t>
            </a:r>
            <a:r>
              <a:rPr spc="-5" dirty="0">
                <a:solidFill>
                  <a:srgbClr val="464653"/>
                </a:solidFill>
                <a:latin typeface="Perpetua"/>
                <a:cs typeface="Perpetua"/>
              </a:rPr>
              <a:t>sur les activités sociales et  académiques/</a:t>
            </a:r>
            <a:r>
              <a:rPr spc="-5" dirty="0" err="1">
                <a:solidFill>
                  <a:srgbClr val="464653"/>
                </a:solidFill>
                <a:latin typeface="Perpetua"/>
                <a:cs typeface="Perpetua"/>
              </a:rPr>
              <a:t>professionnelles</a:t>
            </a:r>
            <a:r>
              <a:rPr spc="-5" dirty="0">
                <a:solidFill>
                  <a:srgbClr val="464653"/>
                </a:solidFill>
                <a:latin typeface="Perpetua"/>
                <a:cs typeface="Perpetua"/>
              </a:rPr>
              <a:t> :</a:t>
            </a:r>
            <a:endParaRPr lang="fr-FR" spc="-5" dirty="0">
              <a:solidFill>
                <a:srgbClr val="464653"/>
              </a:solidFill>
              <a:latin typeface="Perpetua"/>
              <a:cs typeface="Perpetua"/>
            </a:endParaRPr>
          </a:p>
          <a:p>
            <a:pPr marL="318770" marR="19050" indent="-306705" algn="just">
              <a:lnSpc>
                <a:spcPts val="1510"/>
              </a:lnSpc>
              <a:spcBef>
                <a:spcPts val="204"/>
              </a:spcBef>
              <a:buClr>
                <a:srgbClr val="9FB8CD"/>
              </a:buClr>
              <a:buSzPct val="92857"/>
              <a:buFont typeface="Wingdings 2"/>
              <a:buChar char=""/>
              <a:tabLst>
                <a:tab pos="319405" algn="l"/>
              </a:tabLst>
            </a:pPr>
            <a:endParaRPr dirty="0">
              <a:latin typeface="Perpetua"/>
              <a:cs typeface="Perpetua"/>
            </a:endParaRPr>
          </a:p>
          <a:p>
            <a:pPr marL="642620" marR="20320" lvl="1" indent="-306705" algn="just">
              <a:lnSpc>
                <a:spcPts val="1300"/>
              </a:lnSpc>
              <a:spcBef>
                <a:spcPts val="225"/>
              </a:spcBef>
              <a:buClr>
                <a:srgbClr val="9FB8CD"/>
              </a:buClr>
              <a:buSzPct val="91666"/>
              <a:buFont typeface="Wingdings 2"/>
              <a:buChar char=""/>
              <a:tabLst>
                <a:tab pos="642620" algn="l"/>
                <a:tab pos="643255" algn="l"/>
              </a:tabLst>
            </a:pPr>
            <a:r>
              <a:rPr sz="1600" spc="-5" dirty="0">
                <a:solidFill>
                  <a:srgbClr val="464653"/>
                </a:solidFill>
                <a:latin typeface="Perpetua"/>
                <a:cs typeface="Perpetua"/>
              </a:rPr>
              <a:t>a) </a:t>
            </a:r>
            <a:r>
              <a:rPr sz="1600" spc="-10" dirty="0">
                <a:solidFill>
                  <a:srgbClr val="464653"/>
                </a:solidFill>
                <a:latin typeface="Perpetua"/>
                <a:cs typeface="Perpetua"/>
              </a:rPr>
              <a:t>Souvent </a:t>
            </a:r>
            <a:r>
              <a:rPr sz="1600" dirty="0">
                <a:solidFill>
                  <a:srgbClr val="464653"/>
                </a:solidFill>
                <a:latin typeface="Perpetua"/>
                <a:cs typeface="Perpetua"/>
              </a:rPr>
              <a:t>ne parvient </a:t>
            </a:r>
            <a:r>
              <a:rPr sz="1600" spc="-5" dirty="0">
                <a:solidFill>
                  <a:srgbClr val="464653"/>
                </a:solidFill>
                <a:latin typeface="Perpetua"/>
                <a:cs typeface="Perpetua"/>
              </a:rPr>
              <a:t>pas </a:t>
            </a:r>
            <a:r>
              <a:rPr sz="1600" dirty="0">
                <a:solidFill>
                  <a:srgbClr val="464653"/>
                </a:solidFill>
                <a:latin typeface="Perpetua"/>
                <a:cs typeface="Perpetua"/>
              </a:rPr>
              <a:t>à </a:t>
            </a:r>
            <a:r>
              <a:rPr sz="1600" spc="-5" dirty="0">
                <a:solidFill>
                  <a:srgbClr val="464653"/>
                </a:solidFill>
                <a:latin typeface="Perpetua"/>
                <a:cs typeface="Perpetua"/>
              </a:rPr>
              <a:t>prêter attention aux détails </a:t>
            </a:r>
            <a:r>
              <a:rPr sz="1600" dirty="0">
                <a:solidFill>
                  <a:srgbClr val="464653"/>
                </a:solidFill>
                <a:latin typeface="Perpetua"/>
                <a:cs typeface="Perpetua"/>
              </a:rPr>
              <a:t>ou </a:t>
            </a:r>
            <a:r>
              <a:rPr sz="1600" spc="-5" dirty="0">
                <a:solidFill>
                  <a:srgbClr val="464653"/>
                </a:solidFill>
                <a:latin typeface="Perpetua"/>
                <a:cs typeface="Perpetua"/>
              </a:rPr>
              <a:t>fait </a:t>
            </a:r>
            <a:r>
              <a:rPr sz="1600" dirty="0">
                <a:solidFill>
                  <a:srgbClr val="464653"/>
                </a:solidFill>
                <a:latin typeface="Perpetua"/>
                <a:cs typeface="Perpetua"/>
              </a:rPr>
              <a:t>des </a:t>
            </a:r>
            <a:r>
              <a:rPr sz="1600" spc="-5" dirty="0">
                <a:solidFill>
                  <a:srgbClr val="464653"/>
                </a:solidFill>
                <a:latin typeface="Perpetua"/>
                <a:cs typeface="Perpetua"/>
              </a:rPr>
              <a:t>fautes </a:t>
            </a:r>
            <a:r>
              <a:rPr sz="1600" dirty="0">
                <a:solidFill>
                  <a:srgbClr val="464653"/>
                </a:solidFill>
                <a:latin typeface="Perpetua"/>
                <a:cs typeface="Perpetua"/>
              </a:rPr>
              <a:t>d’étourderie </a:t>
            </a:r>
            <a:r>
              <a:rPr sz="1600" spc="-5" dirty="0">
                <a:solidFill>
                  <a:srgbClr val="464653"/>
                </a:solidFill>
                <a:latin typeface="Perpetua"/>
                <a:cs typeface="Perpetua"/>
              </a:rPr>
              <a:t>dans les devoirs scolaires, le </a:t>
            </a:r>
            <a:r>
              <a:rPr sz="1600" spc="-15" dirty="0">
                <a:solidFill>
                  <a:srgbClr val="464653"/>
                </a:solidFill>
                <a:latin typeface="Perpetua"/>
                <a:cs typeface="Perpetua"/>
              </a:rPr>
              <a:t>travail </a:t>
            </a:r>
            <a:r>
              <a:rPr sz="1600" dirty="0">
                <a:solidFill>
                  <a:srgbClr val="464653"/>
                </a:solidFill>
                <a:latin typeface="Perpetua"/>
                <a:cs typeface="Perpetua"/>
              </a:rPr>
              <a:t>ou </a:t>
            </a:r>
            <a:r>
              <a:rPr sz="1600" spc="-5" dirty="0">
                <a:solidFill>
                  <a:srgbClr val="464653"/>
                </a:solidFill>
                <a:latin typeface="Perpetua"/>
                <a:cs typeface="Perpetua"/>
              </a:rPr>
              <a:t>d’autres  activités </a:t>
            </a:r>
            <a:r>
              <a:rPr sz="1600" i="1" spc="-5" dirty="0">
                <a:solidFill>
                  <a:srgbClr val="464653"/>
                </a:solidFill>
                <a:latin typeface="Perpetua"/>
                <a:cs typeface="Perpetua"/>
              </a:rPr>
              <a:t>(néglige ou </a:t>
            </a:r>
            <a:r>
              <a:rPr sz="1600" i="1" spc="-10" dirty="0">
                <a:solidFill>
                  <a:srgbClr val="464653"/>
                </a:solidFill>
                <a:latin typeface="Perpetua"/>
                <a:cs typeface="Perpetua"/>
              </a:rPr>
              <a:t>oubli </a:t>
            </a:r>
            <a:r>
              <a:rPr sz="1600" i="1" dirty="0">
                <a:solidFill>
                  <a:srgbClr val="464653"/>
                </a:solidFill>
                <a:latin typeface="Perpetua"/>
                <a:cs typeface="Perpetua"/>
              </a:rPr>
              <a:t>e </a:t>
            </a:r>
            <a:r>
              <a:rPr sz="1600" i="1" spc="-5" dirty="0">
                <a:solidFill>
                  <a:srgbClr val="464653"/>
                </a:solidFill>
                <a:latin typeface="Perpetua"/>
                <a:cs typeface="Perpetua"/>
              </a:rPr>
              <a:t>des détails le </a:t>
            </a:r>
            <a:r>
              <a:rPr sz="1600" i="1" spc="-20" dirty="0">
                <a:solidFill>
                  <a:srgbClr val="464653"/>
                </a:solidFill>
                <a:latin typeface="Perpetua"/>
                <a:cs typeface="Perpetua"/>
              </a:rPr>
              <a:t>travail </a:t>
            </a:r>
            <a:r>
              <a:rPr sz="1600" i="1" spc="-5" dirty="0">
                <a:solidFill>
                  <a:srgbClr val="464653"/>
                </a:solidFill>
                <a:latin typeface="Perpetua"/>
                <a:cs typeface="Perpetua"/>
              </a:rPr>
              <a:t>n’est pas</a:t>
            </a:r>
            <a:r>
              <a:rPr sz="1600" i="1" spc="-10" dirty="0">
                <a:solidFill>
                  <a:srgbClr val="464653"/>
                </a:solidFill>
                <a:latin typeface="Perpetua"/>
                <a:cs typeface="Perpetua"/>
              </a:rPr>
              <a:t> </a:t>
            </a:r>
            <a:r>
              <a:rPr sz="1600" i="1" spc="-5" dirty="0">
                <a:solidFill>
                  <a:srgbClr val="464653"/>
                </a:solidFill>
                <a:latin typeface="Perpetua"/>
                <a:cs typeface="Perpetua"/>
              </a:rPr>
              <a:t>précis)</a:t>
            </a:r>
            <a:r>
              <a:rPr sz="1600" spc="-5" dirty="0">
                <a:solidFill>
                  <a:srgbClr val="464653"/>
                </a:solidFill>
                <a:latin typeface="Perpetua"/>
                <a:cs typeface="Perpetua"/>
              </a:rPr>
              <a:t>.</a:t>
            </a:r>
            <a:endParaRPr sz="1600" dirty="0">
              <a:latin typeface="Perpetua"/>
              <a:cs typeface="Perpetua"/>
            </a:endParaRPr>
          </a:p>
          <a:p>
            <a:pPr marL="642620" marR="19050" lvl="1" indent="-306705" algn="just">
              <a:lnSpc>
                <a:spcPts val="1300"/>
              </a:lnSpc>
              <a:spcBef>
                <a:spcPts val="190"/>
              </a:spcBef>
              <a:buClr>
                <a:srgbClr val="9FB8CD"/>
              </a:buClr>
              <a:buSzPct val="91666"/>
              <a:buFont typeface="Wingdings 2"/>
              <a:buChar char=""/>
              <a:tabLst>
                <a:tab pos="642620" algn="l"/>
                <a:tab pos="643255" algn="l"/>
              </a:tabLst>
            </a:pPr>
            <a:r>
              <a:rPr sz="1600" dirty="0">
                <a:solidFill>
                  <a:srgbClr val="464653"/>
                </a:solidFill>
                <a:latin typeface="Perpetua"/>
                <a:cs typeface="Perpetua"/>
              </a:rPr>
              <a:t>b) A </a:t>
            </a:r>
            <a:r>
              <a:rPr sz="1600" spc="-10" dirty="0">
                <a:solidFill>
                  <a:srgbClr val="464653"/>
                </a:solidFill>
                <a:latin typeface="Perpetua"/>
                <a:cs typeface="Perpetua"/>
              </a:rPr>
              <a:t>souvent </a:t>
            </a:r>
            <a:r>
              <a:rPr sz="1600" dirty="0">
                <a:solidFill>
                  <a:srgbClr val="464653"/>
                </a:solidFill>
                <a:latin typeface="Perpetua"/>
                <a:cs typeface="Perpetua"/>
              </a:rPr>
              <a:t>du </a:t>
            </a:r>
            <a:r>
              <a:rPr sz="1600" spc="-5" dirty="0">
                <a:solidFill>
                  <a:srgbClr val="464653"/>
                </a:solidFill>
                <a:latin typeface="Perpetua"/>
                <a:cs typeface="Perpetua"/>
              </a:rPr>
              <a:t>mal </a:t>
            </a:r>
            <a:r>
              <a:rPr sz="1600" dirty="0">
                <a:solidFill>
                  <a:srgbClr val="464653"/>
                </a:solidFill>
                <a:latin typeface="Perpetua"/>
                <a:cs typeface="Perpetua"/>
              </a:rPr>
              <a:t>à </a:t>
            </a:r>
            <a:r>
              <a:rPr sz="1600" spc="-5" dirty="0">
                <a:solidFill>
                  <a:srgbClr val="464653"/>
                </a:solidFill>
                <a:latin typeface="Perpetua"/>
                <a:cs typeface="Perpetua"/>
              </a:rPr>
              <a:t>soutenir </a:t>
            </a:r>
            <a:r>
              <a:rPr sz="1600" dirty="0">
                <a:solidFill>
                  <a:srgbClr val="464653"/>
                </a:solidFill>
                <a:latin typeface="Perpetua"/>
                <a:cs typeface="Perpetua"/>
              </a:rPr>
              <a:t>son </a:t>
            </a:r>
            <a:r>
              <a:rPr sz="1600" spc="-5" dirty="0">
                <a:solidFill>
                  <a:srgbClr val="464653"/>
                </a:solidFill>
                <a:latin typeface="Perpetua"/>
                <a:cs typeface="Perpetua"/>
              </a:rPr>
              <a:t>attention au </a:t>
            </a:r>
            <a:r>
              <a:rPr sz="1600" spc="-15" dirty="0">
                <a:solidFill>
                  <a:srgbClr val="464653"/>
                </a:solidFill>
                <a:latin typeface="Perpetua"/>
                <a:cs typeface="Perpetua"/>
              </a:rPr>
              <a:t>travail </a:t>
            </a:r>
            <a:r>
              <a:rPr sz="1600" dirty="0">
                <a:solidFill>
                  <a:srgbClr val="464653"/>
                </a:solidFill>
                <a:latin typeface="Perpetua"/>
                <a:cs typeface="Perpetua"/>
              </a:rPr>
              <a:t>ou </a:t>
            </a:r>
            <a:r>
              <a:rPr sz="1600" spc="-5" dirty="0">
                <a:solidFill>
                  <a:srgbClr val="464653"/>
                </a:solidFill>
                <a:latin typeface="Perpetua"/>
                <a:cs typeface="Perpetua"/>
              </a:rPr>
              <a:t>dans les jeux </a:t>
            </a:r>
            <a:r>
              <a:rPr sz="1600" i="1" spc="-5" dirty="0">
                <a:solidFill>
                  <a:srgbClr val="464653"/>
                </a:solidFill>
                <a:latin typeface="Perpetua"/>
                <a:cs typeface="Perpetua"/>
              </a:rPr>
              <a:t>(difficulté </a:t>
            </a:r>
            <a:r>
              <a:rPr sz="1600" i="1" dirty="0">
                <a:solidFill>
                  <a:srgbClr val="464653"/>
                </a:solidFill>
                <a:latin typeface="Perpetua"/>
                <a:cs typeface="Perpetua"/>
              </a:rPr>
              <a:t>à </a:t>
            </a:r>
            <a:r>
              <a:rPr sz="1600" i="1" spc="-5" dirty="0">
                <a:solidFill>
                  <a:srgbClr val="464653"/>
                </a:solidFill>
                <a:latin typeface="Perpetua"/>
                <a:cs typeface="Perpetua"/>
              </a:rPr>
              <a:t>rester concentré </a:t>
            </a:r>
            <a:r>
              <a:rPr sz="1600" i="1" spc="-10" dirty="0">
                <a:solidFill>
                  <a:srgbClr val="464653"/>
                </a:solidFill>
                <a:latin typeface="Perpetua"/>
                <a:cs typeface="Perpetua"/>
              </a:rPr>
              <a:t>durant </a:t>
            </a:r>
            <a:r>
              <a:rPr sz="1600" i="1" dirty="0">
                <a:solidFill>
                  <a:srgbClr val="464653"/>
                </a:solidFill>
                <a:latin typeface="Perpetua"/>
                <a:cs typeface="Perpetua"/>
              </a:rPr>
              <a:t>un </a:t>
            </a:r>
            <a:r>
              <a:rPr sz="1600" i="1" spc="-10" dirty="0">
                <a:solidFill>
                  <a:srgbClr val="464653"/>
                </a:solidFill>
                <a:latin typeface="Perpetua"/>
                <a:cs typeface="Perpetua"/>
              </a:rPr>
              <a:t>cours, </a:t>
            </a:r>
            <a:r>
              <a:rPr sz="1600" i="1" spc="-5" dirty="0">
                <a:solidFill>
                  <a:srgbClr val="464653"/>
                </a:solidFill>
                <a:latin typeface="Perpetua"/>
                <a:cs typeface="Perpetua"/>
              </a:rPr>
              <a:t>une </a:t>
            </a:r>
            <a:r>
              <a:rPr sz="1600" i="1" spc="-10" dirty="0">
                <a:solidFill>
                  <a:srgbClr val="464653"/>
                </a:solidFill>
                <a:latin typeface="Perpetua"/>
                <a:cs typeface="Perpetua"/>
              </a:rPr>
              <a:t>conversation, </a:t>
            </a:r>
            <a:r>
              <a:rPr sz="1600" i="1" spc="-5" dirty="0">
                <a:solidFill>
                  <a:srgbClr val="464653"/>
                </a:solidFill>
                <a:latin typeface="Perpetua"/>
                <a:cs typeface="Perpetua"/>
              </a:rPr>
              <a:t>la lecture  d’un texte</a:t>
            </a:r>
            <a:r>
              <a:rPr sz="1600" i="1" spc="5" dirty="0">
                <a:solidFill>
                  <a:srgbClr val="464653"/>
                </a:solidFill>
                <a:latin typeface="Perpetua"/>
                <a:cs typeface="Perpetua"/>
              </a:rPr>
              <a:t> </a:t>
            </a:r>
            <a:r>
              <a:rPr sz="1600" i="1" spc="-5" dirty="0">
                <a:solidFill>
                  <a:srgbClr val="464653"/>
                </a:solidFill>
                <a:latin typeface="Perpetua"/>
                <a:cs typeface="Perpetua"/>
              </a:rPr>
              <a:t>long)</a:t>
            </a:r>
            <a:r>
              <a:rPr sz="1600" spc="-5" dirty="0">
                <a:solidFill>
                  <a:srgbClr val="464653"/>
                </a:solidFill>
                <a:latin typeface="Perpetua"/>
                <a:cs typeface="Perpetua"/>
              </a:rPr>
              <a:t>.</a:t>
            </a:r>
            <a:endParaRPr sz="1600" dirty="0">
              <a:latin typeface="Perpetua"/>
              <a:cs typeface="Perpetua"/>
            </a:endParaRPr>
          </a:p>
          <a:p>
            <a:pPr marL="642620" lvl="1" indent="-307340" algn="just">
              <a:lnSpc>
                <a:spcPct val="100000"/>
              </a:lnSpc>
              <a:spcBef>
                <a:spcPts val="30"/>
              </a:spcBef>
              <a:buClr>
                <a:srgbClr val="9FB8CD"/>
              </a:buClr>
              <a:buSzPct val="91666"/>
              <a:buFont typeface="Wingdings 2"/>
              <a:buChar char=""/>
              <a:tabLst>
                <a:tab pos="642620" algn="l"/>
                <a:tab pos="643255" algn="l"/>
              </a:tabLst>
            </a:pPr>
            <a:r>
              <a:rPr sz="1600" dirty="0">
                <a:solidFill>
                  <a:srgbClr val="464653"/>
                </a:solidFill>
                <a:latin typeface="Perpetua"/>
                <a:cs typeface="Perpetua"/>
              </a:rPr>
              <a:t>c) </a:t>
            </a:r>
            <a:r>
              <a:rPr sz="1600" spc="-10" dirty="0">
                <a:solidFill>
                  <a:srgbClr val="464653"/>
                </a:solidFill>
                <a:latin typeface="Perpetua"/>
                <a:cs typeface="Perpetua"/>
              </a:rPr>
              <a:t>Semble </a:t>
            </a:r>
            <a:r>
              <a:rPr sz="1600" spc="-5" dirty="0">
                <a:solidFill>
                  <a:srgbClr val="464653"/>
                </a:solidFill>
                <a:latin typeface="Perpetua"/>
                <a:cs typeface="Perpetua"/>
              </a:rPr>
              <a:t>souvent </a:t>
            </a:r>
            <a:r>
              <a:rPr sz="1600" dirty="0">
                <a:solidFill>
                  <a:srgbClr val="464653"/>
                </a:solidFill>
                <a:latin typeface="Perpetua"/>
                <a:cs typeface="Perpetua"/>
              </a:rPr>
              <a:t>ne </a:t>
            </a:r>
            <a:r>
              <a:rPr sz="1600" spc="-5" dirty="0">
                <a:solidFill>
                  <a:srgbClr val="464653"/>
                </a:solidFill>
                <a:latin typeface="Perpetua"/>
                <a:cs typeface="Perpetua"/>
              </a:rPr>
              <a:t>pas écouter quand </a:t>
            </a:r>
            <a:r>
              <a:rPr sz="1600" dirty="0">
                <a:solidFill>
                  <a:srgbClr val="464653"/>
                </a:solidFill>
                <a:latin typeface="Perpetua"/>
                <a:cs typeface="Perpetua"/>
              </a:rPr>
              <a:t>on </a:t>
            </a:r>
            <a:r>
              <a:rPr sz="1600" spc="-5" dirty="0">
                <a:solidFill>
                  <a:srgbClr val="464653"/>
                </a:solidFill>
                <a:latin typeface="Perpetua"/>
                <a:cs typeface="Perpetua"/>
              </a:rPr>
              <a:t>lui parle personnellement </a:t>
            </a:r>
            <a:r>
              <a:rPr sz="1600" i="1" spc="-5" dirty="0">
                <a:solidFill>
                  <a:srgbClr val="464653"/>
                </a:solidFill>
                <a:latin typeface="Perpetua"/>
                <a:cs typeface="Perpetua"/>
              </a:rPr>
              <a:t>(leur </a:t>
            </a:r>
            <a:r>
              <a:rPr sz="1600" i="1" dirty="0">
                <a:solidFill>
                  <a:srgbClr val="464653"/>
                </a:solidFill>
                <a:latin typeface="Perpetua"/>
                <a:cs typeface="Perpetua"/>
              </a:rPr>
              <a:t>esprit </a:t>
            </a:r>
            <a:r>
              <a:rPr sz="1600" i="1" spc="-10" dirty="0">
                <a:solidFill>
                  <a:srgbClr val="464653"/>
                </a:solidFill>
                <a:latin typeface="Perpetua"/>
                <a:cs typeface="Perpetua"/>
              </a:rPr>
              <a:t>parait ailleurs, </a:t>
            </a:r>
            <a:r>
              <a:rPr sz="1600" i="1" dirty="0">
                <a:solidFill>
                  <a:srgbClr val="464653"/>
                </a:solidFill>
                <a:latin typeface="Perpetua"/>
                <a:cs typeface="Perpetua"/>
              </a:rPr>
              <a:t>même en </a:t>
            </a:r>
            <a:r>
              <a:rPr sz="1600" i="1" spc="-5" dirty="0">
                <a:solidFill>
                  <a:srgbClr val="464653"/>
                </a:solidFill>
                <a:latin typeface="Perpetua"/>
                <a:cs typeface="Perpetua"/>
              </a:rPr>
              <a:t>l’absence d’une </a:t>
            </a:r>
            <a:r>
              <a:rPr sz="1600" i="1" spc="-10" dirty="0">
                <a:solidFill>
                  <a:srgbClr val="464653"/>
                </a:solidFill>
                <a:latin typeface="Perpetua"/>
                <a:cs typeface="Perpetua"/>
              </a:rPr>
              <a:t>distraction</a:t>
            </a:r>
            <a:r>
              <a:rPr sz="1600" i="1" spc="160" dirty="0">
                <a:solidFill>
                  <a:srgbClr val="464653"/>
                </a:solidFill>
                <a:latin typeface="Perpetua"/>
                <a:cs typeface="Perpetua"/>
              </a:rPr>
              <a:t> </a:t>
            </a:r>
            <a:r>
              <a:rPr sz="1600" i="1" spc="-5" dirty="0">
                <a:solidFill>
                  <a:srgbClr val="464653"/>
                </a:solidFill>
                <a:latin typeface="Perpetua"/>
                <a:cs typeface="Perpetua"/>
              </a:rPr>
              <a:t>manifeste)</a:t>
            </a:r>
            <a:r>
              <a:rPr sz="1600" spc="-5" dirty="0">
                <a:solidFill>
                  <a:srgbClr val="464653"/>
                </a:solidFill>
                <a:latin typeface="Perpetua"/>
                <a:cs typeface="Perpetua"/>
              </a:rPr>
              <a:t>.</a:t>
            </a:r>
            <a:endParaRPr sz="1600" dirty="0">
              <a:latin typeface="Perpetua"/>
              <a:cs typeface="Perpetua"/>
            </a:endParaRPr>
          </a:p>
          <a:p>
            <a:pPr marL="642620" marR="19685" lvl="1" indent="-306705" algn="just">
              <a:lnSpc>
                <a:spcPts val="1300"/>
              </a:lnSpc>
              <a:spcBef>
                <a:spcPts val="219"/>
              </a:spcBef>
              <a:buClr>
                <a:srgbClr val="9FB8CD"/>
              </a:buClr>
              <a:buSzPct val="91666"/>
              <a:buFont typeface="Wingdings 2"/>
              <a:buChar char=""/>
              <a:tabLst>
                <a:tab pos="642620" algn="l"/>
                <a:tab pos="643255" algn="l"/>
              </a:tabLst>
            </a:pPr>
            <a:r>
              <a:rPr sz="1600" dirty="0">
                <a:solidFill>
                  <a:srgbClr val="464653"/>
                </a:solidFill>
                <a:latin typeface="Perpetua"/>
                <a:cs typeface="Perpetua"/>
              </a:rPr>
              <a:t>d) </a:t>
            </a:r>
            <a:r>
              <a:rPr sz="1600" spc="-10" dirty="0">
                <a:solidFill>
                  <a:srgbClr val="464653"/>
                </a:solidFill>
                <a:latin typeface="Perpetua"/>
                <a:cs typeface="Perpetua"/>
              </a:rPr>
              <a:t>Souvent, </a:t>
            </a:r>
            <a:r>
              <a:rPr sz="1600" dirty="0">
                <a:solidFill>
                  <a:srgbClr val="464653"/>
                </a:solidFill>
                <a:latin typeface="Perpetua"/>
                <a:cs typeface="Perpetua"/>
              </a:rPr>
              <a:t>ne se conforme </a:t>
            </a:r>
            <a:r>
              <a:rPr sz="1600" spc="-5" dirty="0">
                <a:solidFill>
                  <a:srgbClr val="464653"/>
                </a:solidFill>
                <a:latin typeface="Perpetua"/>
                <a:cs typeface="Perpetua"/>
              </a:rPr>
              <a:t>pas aux consignes et </a:t>
            </a:r>
            <a:r>
              <a:rPr sz="1600" dirty="0">
                <a:solidFill>
                  <a:srgbClr val="464653"/>
                </a:solidFill>
                <a:latin typeface="Perpetua"/>
                <a:cs typeface="Perpetua"/>
              </a:rPr>
              <a:t>ne parvient </a:t>
            </a:r>
            <a:r>
              <a:rPr sz="1600" spc="-5" dirty="0">
                <a:solidFill>
                  <a:srgbClr val="464653"/>
                </a:solidFill>
                <a:latin typeface="Perpetua"/>
                <a:cs typeface="Perpetua"/>
              </a:rPr>
              <a:t>pas </a:t>
            </a:r>
            <a:r>
              <a:rPr sz="1600" dirty="0">
                <a:solidFill>
                  <a:srgbClr val="464653"/>
                </a:solidFill>
                <a:latin typeface="Perpetua"/>
                <a:cs typeface="Perpetua"/>
              </a:rPr>
              <a:t>à </a:t>
            </a:r>
            <a:r>
              <a:rPr sz="1600" spc="-5" dirty="0">
                <a:solidFill>
                  <a:srgbClr val="464653"/>
                </a:solidFill>
                <a:latin typeface="Perpetua"/>
                <a:cs typeface="Perpetua"/>
              </a:rPr>
              <a:t>mener </a:t>
            </a:r>
            <a:r>
              <a:rPr sz="1600" dirty="0">
                <a:solidFill>
                  <a:srgbClr val="464653"/>
                </a:solidFill>
                <a:latin typeface="Perpetua"/>
                <a:cs typeface="Perpetua"/>
              </a:rPr>
              <a:t>à </a:t>
            </a:r>
            <a:r>
              <a:rPr sz="1600" spc="5" dirty="0">
                <a:solidFill>
                  <a:srgbClr val="464653"/>
                </a:solidFill>
                <a:latin typeface="Perpetua"/>
                <a:cs typeface="Perpetua"/>
              </a:rPr>
              <a:t>terme </a:t>
            </a:r>
            <a:r>
              <a:rPr sz="1600" spc="-5" dirty="0">
                <a:solidFill>
                  <a:srgbClr val="464653"/>
                </a:solidFill>
                <a:latin typeface="Perpetua"/>
                <a:cs typeface="Perpetua"/>
              </a:rPr>
              <a:t>ses devoirs scolaires, ses </a:t>
            </a:r>
            <a:r>
              <a:rPr sz="1600" dirty="0">
                <a:solidFill>
                  <a:srgbClr val="464653"/>
                </a:solidFill>
                <a:latin typeface="Perpetua"/>
                <a:cs typeface="Perpetua"/>
              </a:rPr>
              <a:t>tâches </a:t>
            </a:r>
            <a:r>
              <a:rPr sz="1600" spc="-5" dirty="0">
                <a:solidFill>
                  <a:srgbClr val="464653"/>
                </a:solidFill>
                <a:latin typeface="Perpetua"/>
                <a:cs typeface="Perpetua"/>
              </a:rPr>
              <a:t>domestiques </a:t>
            </a:r>
            <a:r>
              <a:rPr sz="1600" dirty="0">
                <a:solidFill>
                  <a:srgbClr val="464653"/>
                </a:solidFill>
                <a:latin typeface="Perpetua"/>
                <a:cs typeface="Perpetua"/>
              </a:rPr>
              <a:t>ou </a:t>
            </a:r>
            <a:r>
              <a:rPr sz="1600" spc="-5" dirty="0">
                <a:solidFill>
                  <a:srgbClr val="464653"/>
                </a:solidFill>
                <a:latin typeface="Perpetua"/>
                <a:cs typeface="Perpetua"/>
              </a:rPr>
              <a:t>ses  obligations professionnelles </a:t>
            </a:r>
            <a:r>
              <a:rPr sz="1600" i="1" spc="-5" dirty="0">
                <a:solidFill>
                  <a:srgbClr val="464653"/>
                </a:solidFill>
                <a:latin typeface="Perpetua"/>
                <a:cs typeface="Perpetua"/>
              </a:rPr>
              <a:t>(commence le </a:t>
            </a:r>
            <a:r>
              <a:rPr sz="1600" i="1" spc="-20" dirty="0">
                <a:solidFill>
                  <a:srgbClr val="464653"/>
                </a:solidFill>
                <a:latin typeface="Perpetua"/>
                <a:cs typeface="Perpetua"/>
              </a:rPr>
              <a:t>travail </a:t>
            </a:r>
            <a:r>
              <a:rPr sz="1600" i="1" spc="-5" dirty="0">
                <a:solidFill>
                  <a:srgbClr val="464653"/>
                </a:solidFill>
                <a:latin typeface="Perpetua"/>
                <a:cs typeface="Perpetua"/>
              </a:rPr>
              <a:t>mais perd vite le fil </a:t>
            </a:r>
            <a:r>
              <a:rPr sz="1600" i="1" dirty="0">
                <a:solidFill>
                  <a:srgbClr val="464653"/>
                </a:solidFill>
                <a:latin typeface="Perpetua"/>
                <a:cs typeface="Perpetua"/>
              </a:rPr>
              <a:t>et est </a:t>
            </a:r>
            <a:r>
              <a:rPr sz="1600" i="1" spc="-5" dirty="0">
                <a:solidFill>
                  <a:srgbClr val="464653"/>
                </a:solidFill>
                <a:latin typeface="Perpetua"/>
                <a:cs typeface="Perpetua"/>
              </a:rPr>
              <a:t>facilement</a:t>
            </a:r>
            <a:r>
              <a:rPr sz="1600" i="1" spc="80" dirty="0">
                <a:solidFill>
                  <a:srgbClr val="464653"/>
                </a:solidFill>
                <a:latin typeface="Perpetua"/>
                <a:cs typeface="Perpetua"/>
              </a:rPr>
              <a:t> </a:t>
            </a:r>
            <a:r>
              <a:rPr sz="1600" i="1" spc="-10" dirty="0">
                <a:solidFill>
                  <a:srgbClr val="464653"/>
                </a:solidFill>
                <a:latin typeface="Perpetua"/>
                <a:cs typeface="Perpetua"/>
              </a:rPr>
              <a:t>distrait)</a:t>
            </a:r>
            <a:r>
              <a:rPr sz="1600" spc="-10" dirty="0">
                <a:solidFill>
                  <a:srgbClr val="464653"/>
                </a:solidFill>
                <a:latin typeface="Perpetua"/>
                <a:cs typeface="Perpetua"/>
              </a:rPr>
              <a:t>.</a:t>
            </a:r>
            <a:endParaRPr sz="1600" dirty="0">
              <a:latin typeface="Perpetua"/>
              <a:cs typeface="Perpetua"/>
            </a:endParaRPr>
          </a:p>
          <a:p>
            <a:pPr marL="642620" marR="19050" lvl="1" indent="-306705" algn="just">
              <a:lnSpc>
                <a:spcPts val="1300"/>
              </a:lnSpc>
              <a:spcBef>
                <a:spcPts val="190"/>
              </a:spcBef>
              <a:buClr>
                <a:srgbClr val="9FB8CD"/>
              </a:buClr>
              <a:buSzPct val="91666"/>
              <a:buFont typeface="Wingdings 2"/>
              <a:buChar char=""/>
              <a:tabLst>
                <a:tab pos="642620" algn="l"/>
                <a:tab pos="643255" algn="l"/>
              </a:tabLst>
            </a:pPr>
            <a:r>
              <a:rPr sz="1600" spc="-5" dirty="0">
                <a:solidFill>
                  <a:srgbClr val="464653"/>
                </a:solidFill>
                <a:latin typeface="Perpetua"/>
                <a:cs typeface="Perpetua"/>
              </a:rPr>
              <a:t>e) </a:t>
            </a:r>
            <a:r>
              <a:rPr sz="1600" dirty="0">
                <a:solidFill>
                  <a:srgbClr val="464653"/>
                </a:solidFill>
                <a:latin typeface="Perpetua"/>
                <a:cs typeface="Perpetua"/>
              </a:rPr>
              <a:t>A </a:t>
            </a:r>
            <a:r>
              <a:rPr sz="1600" spc="-5" dirty="0">
                <a:solidFill>
                  <a:srgbClr val="464653"/>
                </a:solidFill>
                <a:latin typeface="Perpetua"/>
                <a:cs typeface="Perpetua"/>
              </a:rPr>
              <a:t>souvent </a:t>
            </a:r>
            <a:r>
              <a:rPr sz="1600" dirty="0">
                <a:solidFill>
                  <a:srgbClr val="464653"/>
                </a:solidFill>
                <a:latin typeface="Perpetua"/>
                <a:cs typeface="Perpetua"/>
              </a:rPr>
              <a:t>du </a:t>
            </a:r>
            <a:r>
              <a:rPr sz="1600" spc="-5" dirty="0">
                <a:solidFill>
                  <a:srgbClr val="464653"/>
                </a:solidFill>
                <a:latin typeface="Perpetua"/>
                <a:cs typeface="Perpetua"/>
              </a:rPr>
              <a:t>mal </a:t>
            </a:r>
            <a:r>
              <a:rPr sz="1600" dirty="0">
                <a:solidFill>
                  <a:srgbClr val="464653"/>
                </a:solidFill>
                <a:latin typeface="Perpetua"/>
                <a:cs typeface="Perpetua"/>
              </a:rPr>
              <a:t>à </a:t>
            </a:r>
            <a:r>
              <a:rPr sz="1600" spc="-5" dirty="0">
                <a:solidFill>
                  <a:srgbClr val="464653"/>
                </a:solidFill>
                <a:latin typeface="Perpetua"/>
                <a:cs typeface="Perpetua"/>
              </a:rPr>
              <a:t>organiser ses </a:t>
            </a:r>
            <a:r>
              <a:rPr sz="1600" spc="-15" dirty="0">
                <a:solidFill>
                  <a:srgbClr val="464653"/>
                </a:solidFill>
                <a:latin typeface="Perpetua"/>
                <a:cs typeface="Perpetua"/>
              </a:rPr>
              <a:t>travaux </a:t>
            </a:r>
            <a:r>
              <a:rPr sz="1600" dirty="0">
                <a:solidFill>
                  <a:srgbClr val="464653"/>
                </a:solidFill>
                <a:latin typeface="Perpetua"/>
                <a:cs typeface="Perpetua"/>
              </a:rPr>
              <a:t>ou </a:t>
            </a:r>
            <a:r>
              <a:rPr sz="1600" spc="-5" dirty="0">
                <a:solidFill>
                  <a:srgbClr val="464653"/>
                </a:solidFill>
                <a:latin typeface="Perpetua"/>
                <a:cs typeface="Perpetua"/>
              </a:rPr>
              <a:t>ses activités </a:t>
            </a:r>
            <a:r>
              <a:rPr sz="1600" i="1" spc="-5" dirty="0">
                <a:solidFill>
                  <a:srgbClr val="464653"/>
                </a:solidFill>
                <a:latin typeface="Perpetua"/>
                <a:cs typeface="Perpetua"/>
              </a:rPr>
              <a:t>(difficulté </a:t>
            </a:r>
            <a:r>
              <a:rPr sz="1600" i="1" dirty="0">
                <a:solidFill>
                  <a:srgbClr val="464653"/>
                </a:solidFill>
                <a:latin typeface="Perpetua"/>
                <a:cs typeface="Perpetua"/>
              </a:rPr>
              <a:t>à </a:t>
            </a:r>
            <a:r>
              <a:rPr sz="1600" i="1" spc="-5" dirty="0">
                <a:solidFill>
                  <a:srgbClr val="464653"/>
                </a:solidFill>
                <a:latin typeface="Perpetua"/>
                <a:cs typeface="Perpetua"/>
              </a:rPr>
              <a:t>gérer des tâches séquentielles, </a:t>
            </a:r>
            <a:r>
              <a:rPr sz="1600" i="1" dirty="0">
                <a:solidFill>
                  <a:srgbClr val="464653"/>
                </a:solidFill>
                <a:latin typeface="Perpetua"/>
                <a:cs typeface="Perpetua"/>
              </a:rPr>
              <a:t>à </a:t>
            </a:r>
            <a:r>
              <a:rPr sz="1600" i="1" spc="-5" dirty="0">
                <a:solidFill>
                  <a:srgbClr val="464653"/>
                </a:solidFill>
                <a:latin typeface="Perpetua"/>
                <a:cs typeface="Perpetua"/>
              </a:rPr>
              <a:t>conserver </a:t>
            </a:r>
            <a:r>
              <a:rPr sz="1600" i="1" dirty="0">
                <a:solidFill>
                  <a:srgbClr val="464653"/>
                </a:solidFill>
                <a:latin typeface="Perpetua"/>
                <a:cs typeface="Perpetua"/>
              </a:rPr>
              <a:t>ses </a:t>
            </a:r>
            <a:r>
              <a:rPr sz="1600" i="1" spc="-5" dirty="0">
                <a:solidFill>
                  <a:srgbClr val="464653"/>
                </a:solidFill>
                <a:latin typeface="Perpetua"/>
                <a:cs typeface="Perpetua"/>
              </a:rPr>
              <a:t>outils </a:t>
            </a:r>
            <a:r>
              <a:rPr sz="1600" i="1" dirty="0">
                <a:solidFill>
                  <a:srgbClr val="464653"/>
                </a:solidFill>
                <a:latin typeface="Perpetua"/>
                <a:cs typeface="Perpetua"/>
              </a:rPr>
              <a:t>et ses </a:t>
            </a:r>
            <a:r>
              <a:rPr sz="1600" i="1" spc="-10" dirty="0">
                <a:solidFill>
                  <a:srgbClr val="464653"/>
                </a:solidFill>
                <a:latin typeface="Perpetua"/>
                <a:cs typeface="Perpetua"/>
              </a:rPr>
              <a:t>affaires </a:t>
            </a:r>
            <a:r>
              <a:rPr sz="1600" i="1" spc="-5" dirty="0">
                <a:solidFill>
                  <a:srgbClr val="464653"/>
                </a:solidFill>
                <a:latin typeface="Perpetua"/>
                <a:cs typeface="Perpetua"/>
              </a:rPr>
              <a:t>personnelles  </a:t>
            </a:r>
            <a:r>
              <a:rPr sz="1600" i="1" dirty="0">
                <a:solidFill>
                  <a:srgbClr val="464653"/>
                </a:solidFill>
                <a:latin typeface="Perpetua"/>
                <a:cs typeface="Perpetua"/>
              </a:rPr>
              <a:t>en</a:t>
            </a:r>
            <a:r>
              <a:rPr sz="1600" i="1" spc="-5" dirty="0">
                <a:solidFill>
                  <a:srgbClr val="464653"/>
                </a:solidFill>
                <a:latin typeface="Perpetua"/>
                <a:cs typeface="Perpetua"/>
              </a:rPr>
              <a:t> ordre,</a:t>
            </a:r>
            <a:r>
              <a:rPr sz="1600" i="1" spc="-114" dirty="0">
                <a:solidFill>
                  <a:srgbClr val="464653"/>
                </a:solidFill>
                <a:latin typeface="Perpetua"/>
                <a:cs typeface="Perpetua"/>
              </a:rPr>
              <a:t> </a:t>
            </a:r>
            <a:r>
              <a:rPr sz="1600" i="1" spc="-5" dirty="0">
                <a:solidFill>
                  <a:srgbClr val="464653"/>
                </a:solidFill>
                <a:latin typeface="Perpetua"/>
                <a:cs typeface="Perpetua"/>
              </a:rPr>
              <a:t>complique</a:t>
            </a:r>
            <a:r>
              <a:rPr sz="1600" i="1" dirty="0">
                <a:solidFill>
                  <a:srgbClr val="464653"/>
                </a:solidFill>
                <a:latin typeface="Perpetua"/>
                <a:cs typeface="Perpetua"/>
              </a:rPr>
              <a:t> et</a:t>
            </a:r>
            <a:r>
              <a:rPr sz="1600" i="1" spc="5" dirty="0">
                <a:solidFill>
                  <a:srgbClr val="464653"/>
                </a:solidFill>
                <a:latin typeface="Perpetua"/>
                <a:cs typeface="Perpetua"/>
              </a:rPr>
              <a:t> </a:t>
            </a:r>
            <a:r>
              <a:rPr sz="1600" i="1" spc="-10" dirty="0">
                <a:solidFill>
                  <a:srgbClr val="464653"/>
                </a:solidFill>
                <a:latin typeface="Perpetua"/>
                <a:cs typeface="Perpetua"/>
              </a:rPr>
              <a:t>désorganise</a:t>
            </a:r>
            <a:r>
              <a:rPr sz="1600" i="1" spc="5" dirty="0">
                <a:solidFill>
                  <a:srgbClr val="464653"/>
                </a:solidFill>
                <a:latin typeface="Perpetua"/>
                <a:cs typeface="Perpetua"/>
              </a:rPr>
              <a:t> </a:t>
            </a:r>
            <a:r>
              <a:rPr sz="1600" i="1" spc="-5" dirty="0">
                <a:solidFill>
                  <a:srgbClr val="464653"/>
                </a:solidFill>
                <a:latin typeface="Perpetua"/>
                <a:cs typeface="Perpetua"/>
              </a:rPr>
              <a:t>le</a:t>
            </a:r>
            <a:r>
              <a:rPr sz="1600" i="1" dirty="0">
                <a:solidFill>
                  <a:srgbClr val="464653"/>
                </a:solidFill>
                <a:latin typeface="Perpetua"/>
                <a:cs typeface="Perpetua"/>
              </a:rPr>
              <a:t> </a:t>
            </a:r>
            <a:r>
              <a:rPr sz="1600" i="1" spc="-20" dirty="0">
                <a:solidFill>
                  <a:srgbClr val="464653"/>
                </a:solidFill>
                <a:latin typeface="Perpetua"/>
                <a:cs typeface="Perpetua"/>
              </a:rPr>
              <a:t>travail,</a:t>
            </a:r>
            <a:r>
              <a:rPr sz="1600" i="1" spc="-114" dirty="0">
                <a:solidFill>
                  <a:srgbClr val="464653"/>
                </a:solidFill>
                <a:latin typeface="Perpetua"/>
                <a:cs typeface="Perpetua"/>
              </a:rPr>
              <a:t> </a:t>
            </a:r>
            <a:r>
              <a:rPr sz="1600" i="1" spc="-5" dirty="0">
                <a:solidFill>
                  <a:srgbClr val="464653"/>
                </a:solidFill>
                <a:latin typeface="Perpetua"/>
                <a:cs typeface="Perpetua"/>
              </a:rPr>
              <a:t>gère</a:t>
            </a:r>
            <a:r>
              <a:rPr sz="1600" i="1" dirty="0">
                <a:solidFill>
                  <a:srgbClr val="464653"/>
                </a:solidFill>
                <a:latin typeface="Perpetua"/>
                <a:cs typeface="Perpetua"/>
              </a:rPr>
              <a:t> </a:t>
            </a:r>
            <a:r>
              <a:rPr sz="1600" i="1" spc="-5" dirty="0">
                <a:solidFill>
                  <a:srgbClr val="464653"/>
                </a:solidFill>
                <a:latin typeface="Perpetua"/>
                <a:cs typeface="Perpetua"/>
              </a:rPr>
              <a:t>mal</a:t>
            </a:r>
            <a:r>
              <a:rPr sz="1600" i="1" spc="10" dirty="0">
                <a:solidFill>
                  <a:srgbClr val="464653"/>
                </a:solidFill>
                <a:latin typeface="Perpetua"/>
                <a:cs typeface="Perpetua"/>
              </a:rPr>
              <a:t> </a:t>
            </a:r>
            <a:r>
              <a:rPr sz="1600" i="1" spc="-5" dirty="0">
                <a:solidFill>
                  <a:srgbClr val="464653"/>
                </a:solidFill>
                <a:latin typeface="Perpetua"/>
                <a:cs typeface="Perpetua"/>
              </a:rPr>
              <a:t>le</a:t>
            </a:r>
            <a:r>
              <a:rPr sz="1600" i="1" dirty="0">
                <a:solidFill>
                  <a:srgbClr val="464653"/>
                </a:solidFill>
                <a:latin typeface="Perpetua"/>
                <a:cs typeface="Perpetua"/>
              </a:rPr>
              <a:t> </a:t>
            </a:r>
            <a:r>
              <a:rPr sz="1600" i="1" spc="-10" dirty="0">
                <a:solidFill>
                  <a:srgbClr val="464653"/>
                </a:solidFill>
                <a:latin typeface="Perpetua"/>
                <a:cs typeface="Perpetua"/>
              </a:rPr>
              <a:t>temps,</a:t>
            </a:r>
            <a:r>
              <a:rPr sz="1600" i="1" spc="-120" dirty="0">
                <a:solidFill>
                  <a:srgbClr val="464653"/>
                </a:solidFill>
                <a:latin typeface="Perpetua"/>
                <a:cs typeface="Perpetua"/>
              </a:rPr>
              <a:t> </a:t>
            </a:r>
            <a:r>
              <a:rPr sz="1600" i="1" spc="-5" dirty="0">
                <a:solidFill>
                  <a:srgbClr val="464653"/>
                </a:solidFill>
                <a:latin typeface="Perpetua"/>
                <a:cs typeface="Perpetua"/>
              </a:rPr>
              <a:t>ne</a:t>
            </a:r>
            <a:r>
              <a:rPr sz="1600" i="1" spc="5" dirty="0">
                <a:solidFill>
                  <a:srgbClr val="464653"/>
                </a:solidFill>
                <a:latin typeface="Perpetua"/>
                <a:cs typeface="Perpetua"/>
              </a:rPr>
              <a:t> </a:t>
            </a:r>
            <a:r>
              <a:rPr sz="1600" i="1" spc="-5" dirty="0">
                <a:solidFill>
                  <a:srgbClr val="464653"/>
                </a:solidFill>
                <a:latin typeface="Perpetua"/>
                <a:cs typeface="Perpetua"/>
              </a:rPr>
              <a:t>respecte</a:t>
            </a:r>
            <a:r>
              <a:rPr sz="1600" i="1" dirty="0">
                <a:solidFill>
                  <a:srgbClr val="464653"/>
                </a:solidFill>
                <a:latin typeface="Perpetua"/>
                <a:cs typeface="Perpetua"/>
              </a:rPr>
              <a:t> </a:t>
            </a:r>
            <a:r>
              <a:rPr sz="1600" i="1" spc="-5" dirty="0">
                <a:solidFill>
                  <a:srgbClr val="464653"/>
                </a:solidFill>
                <a:latin typeface="Perpetua"/>
                <a:cs typeface="Perpetua"/>
              </a:rPr>
              <a:t>pas</a:t>
            </a:r>
            <a:r>
              <a:rPr sz="1600" i="1" spc="10" dirty="0">
                <a:solidFill>
                  <a:srgbClr val="464653"/>
                </a:solidFill>
                <a:latin typeface="Perpetua"/>
                <a:cs typeface="Perpetua"/>
              </a:rPr>
              <a:t> </a:t>
            </a:r>
            <a:r>
              <a:rPr sz="1600" i="1" spc="-5" dirty="0">
                <a:solidFill>
                  <a:srgbClr val="464653"/>
                </a:solidFill>
                <a:latin typeface="Perpetua"/>
                <a:cs typeface="Perpetua"/>
              </a:rPr>
              <a:t>les</a:t>
            </a:r>
            <a:r>
              <a:rPr sz="1600" i="1" dirty="0">
                <a:solidFill>
                  <a:srgbClr val="464653"/>
                </a:solidFill>
                <a:latin typeface="Perpetua"/>
                <a:cs typeface="Perpetua"/>
              </a:rPr>
              <a:t> </a:t>
            </a:r>
            <a:r>
              <a:rPr sz="1600" i="1" spc="-5" dirty="0">
                <a:solidFill>
                  <a:srgbClr val="464653"/>
                </a:solidFill>
                <a:latin typeface="Perpetua"/>
                <a:cs typeface="Perpetua"/>
              </a:rPr>
              <a:t>délais</a:t>
            </a:r>
            <a:r>
              <a:rPr sz="1600" i="1" dirty="0">
                <a:solidFill>
                  <a:srgbClr val="464653"/>
                </a:solidFill>
                <a:latin typeface="Perpetua"/>
                <a:cs typeface="Perpetua"/>
              </a:rPr>
              <a:t> </a:t>
            </a:r>
            <a:r>
              <a:rPr sz="1600" i="1" spc="-5" dirty="0">
                <a:solidFill>
                  <a:srgbClr val="464653"/>
                </a:solidFill>
                <a:latin typeface="Perpetua"/>
                <a:cs typeface="Perpetua"/>
              </a:rPr>
              <a:t>fixés).</a:t>
            </a:r>
            <a:endParaRPr sz="1600" dirty="0">
              <a:latin typeface="Perpetua"/>
              <a:cs typeface="Perpetua"/>
            </a:endParaRPr>
          </a:p>
          <a:p>
            <a:pPr marL="642620" marR="20955" lvl="1" indent="-306705" algn="just">
              <a:lnSpc>
                <a:spcPts val="1300"/>
              </a:lnSpc>
              <a:spcBef>
                <a:spcPts val="190"/>
              </a:spcBef>
              <a:buClr>
                <a:srgbClr val="9FB8CD"/>
              </a:buClr>
              <a:buSzPct val="91666"/>
              <a:buFont typeface="Wingdings 2"/>
              <a:buChar char=""/>
              <a:tabLst>
                <a:tab pos="642620" algn="l"/>
                <a:tab pos="643255" algn="l"/>
              </a:tabLst>
            </a:pPr>
            <a:r>
              <a:rPr sz="1600" dirty="0">
                <a:solidFill>
                  <a:srgbClr val="464653"/>
                </a:solidFill>
                <a:latin typeface="Perpetua"/>
                <a:cs typeface="Perpetua"/>
              </a:rPr>
              <a:t>f) </a:t>
            </a:r>
            <a:r>
              <a:rPr sz="1600" spc="-10" dirty="0">
                <a:solidFill>
                  <a:srgbClr val="464653"/>
                </a:solidFill>
                <a:latin typeface="Perpetua"/>
                <a:cs typeface="Perpetua"/>
              </a:rPr>
              <a:t>Souvent évite, </a:t>
            </a:r>
            <a:r>
              <a:rPr sz="1600" dirty="0">
                <a:solidFill>
                  <a:srgbClr val="464653"/>
                </a:solidFill>
                <a:latin typeface="Perpetua"/>
                <a:cs typeface="Perpetua"/>
              </a:rPr>
              <a:t>a </a:t>
            </a:r>
            <a:r>
              <a:rPr sz="1600" spc="-5" dirty="0">
                <a:solidFill>
                  <a:srgbClr val="464653"/>
                </a:solidFill>
                <a:latin typeface="Perpetua"/>
                <a:cs typeface="Perpetua"/>
              </a:rPr>
              <a:t>en </a:t>
            </a:r>
            <a:r>
              <a:rPr sz="1600" spc="-10" dirty="0">
                <a:solidFill>
                  <a:srgbClr val="464653"/>
                </a:solidFill>
                <a:latin typeface="Perpetua"/>
                <a:cs typeface="Perpetua"/>
              </a:rPr>
              <a:t>aversion, </a:t>
            </a:r>
            <a:r>
              <a:rPr sz="1600" dirty="0">
                <a:solidFill>
                  <a:srgbClr val="464653"/>
                </a:solidFill>
                <a:latin typeface="Perpetua"/>
                <a:cs typeface="Perpetua"/>
              </a:rPr>
              <a:t>ou </a:t>
            </a:r>
            <a:r>
              <a:rPr sz="1600" spc="-5" dirty="0">
                <a:solidFill>
                  <a:srgbClr val="464653"/>
                </a:solidFill>
                <a:latin typeface="Perpetua"/>
                <a:cs typeface="Perpetua"/>
              </a:rPr>
              <a:t>fait </a:t>
            </a:r>
            <a:r>
              <a:rPr sz="1600" dirty="0">
                <a:solidFill>
                  <a:srgbClr val="464653"/>
                </a:solidFill>
                <a:latin typeface="Perpetua"/>
                <a:cs typeface="Perpetua"/>
              </a:rPr>
              <a:t>à </a:t>
            </a:r>
            <a:r>
              <a:rPr sz="1600" spc="-5" dirty="0">
                <a:solidFill>
                  <a:srgbClr val="464653"/>
                </a:solidFill>
                <a:latin typeface="Perpetua"/>
                <a:cs typeface="Perpetua"/>
              </a:rPr>
              <a:t>contrecœur les </a:t>
            </a:r>
            <a:r>
              <a:rPr sz="1600" dirty="0">
                <a:solidFill>
                  <a:srgbClr val="464653"/>
                </a:solidFill>
                <a:latin typeface="Perpetua"/>
                <a:cs typeface="Perpetua"/>
              </a:rPr>
              <a:t>tâches qui </a:t>
            </a:r>
            <a:r>
              <a:rPr sz="1600" spc="-5" dirty="0">
                <a:solidFill>
                  <a:srgbClr val="464653"/>
                </a:solidFill>
                <a:latin typeface="Perpetua"/>
                <a:cs typeface="Perpetua"/>
              </a:rPr>
              <a:t>nécessitent </a:t>
            </a:r>
            <a:r>
              <a:rPr sz="1600" dirty="0">
                <a:solidFill>
                  <a:srgbClr val="464653"/>
                </a:solidFill>
                <a:latin typeface="Perpetua"/>
                <a:cs typeface="Perpetua"/>
              </a:rPr>
              <a:t>un </a:t>
            </a:r>
            <a:r>
              <a:rPr sz="1600" spc="5" dirty="0">
                <a:solidFill>
                  <a:srgbClr val="464653"/>
                </a:solidFill>
                <a:latin typeface="Perpetua"/>
                <a:cs typeface="Perpetua"/>
              </a:rPr>
              <a:t>effort </a:t>
            </a:r>
            <a:r>
              <a:rPr sz="1600" spc="-5" dirty="0">
                <a:solidFill>
                  <a:srgbClr val="464653"/>
                </a:solidFill>
                <a:latin typeface="Perpetua"/>
                <a:cs typeface="Perpetua"/>
              </a:rPr>
              <a:t>mental soutenu </a:t>
            </a:r>
            <a:r>
              <a:rPr sz="1600" i="1" dirty="0">
                <a:solidFill>
                  <a:srgbClr val="464653"/>
                </a:solidFill>
                <a:latin typeface="Perpetua"/>
                <a:cs typeface="Perpetua"/>
              </a:rPr>
              <a:t>(le </a:t>
            </a:r>
            <a:r>
              <a:rPr sz="1600" i="1" spc="-20" dirty="0">
                <a:solidFill>
                  <a:srgbClr val="464653"/>
                </a:solidFill>
                <a:latin typeface="Perpetua"/>
                <a:cs typeface="Perpetua"/>
              </a:rPr>
              <a:t>travail </a:t>
            </a:r>
            <a:r>
              <a:rPr sz="1600" i="1" spc="-5" dirty="0">
                <a:solidFill>
                  <a:srgbClr val="464653"/>
                </a:solidFill>
                <a:latin typeface="Perpetua"/>
                <a:cs typeface="Perpetua"/>
              </a:rPr>
              <a:t>scolaire ou les </a:t>
            </a:r>
            <a:r>
              <a:rPr sz="1600" i="1" spc="-10" dirty="0">
                <a:solidFill>
                  <a:srgbClr val="464653"/>
                </a:solidFill>
                <a:latin typeface="Perpetua"/>
                <a:cs typeface="Perpetua"/>
              </a:rPr>
              <a:t>devoirs </a:t>
            </a:r>
            <a:r>
              <a:rPr sz="1600" i="1" dirty="0">
                <a:solidFill>
                  <a:srgbClr val="464653"/>
                </a:solidFill>
                <a:latin typeface="Perpetua"/>
                <a:cs typeface="Perpetua"/>
              </a:rPr>
              <a:t>à </a:t>
            </a:r>
            <a:r>
              <a:rPr sz="1600" i="1" spc="-5" dirty="0">
                <a:solidFill>
                  <a:srgbClr val="464653"/>
                </a:solidFill>
                <a:latin typeface="Perpetua"/>
                <a:cs typeface="Perpetua"/>
              </a:rPr>
              <a:t>la  maison </a:t>
            </a:r>
            <a:r>
              <a:rPr sz="1600" i="1" dirty="0">
                <a:solidFill>
                  <a:srgbClr val="464653"/>
                </a:solidFill>
                <a:latin typeface="Perpetua"/>
                <a:cs typeface="Perpetua"/>
              </a:rPr>
              <a:t>; </a:t>
            </a:r>
            <a:r>
              <a:rPr sz="1600" i="1" spc="-5" dirty="0">
                <a:solidFill>
                  <a:srgbClr val="464653"/>
                </a:solidFill>
                <a:latin typeface="Perpetua"/>
                <a:cs typeface="Perpetua"/>
              </a:rPr>
              <a:t>pour les adolescents </a:t>
            </a:r>
            <a:r>
              <a:rPr sz="1600" i="1" dirty="0">
                <a:solidFill>
                  <a:srgbClr val="464653"/>
                </a:solidFill>
                <a:latin typeface="Perpetua"/>
                <a:cs typeface="Perpetua"/>
              </a:rPr>
              <a:t>et </a:t>
            </a:r>
            <a:r>
              <a:rPr sz="1600" i="1" spc="-5" dirty="0">
                <a:solidFill>
                  <a:srgbClr val="464653"/>
                </a:solidFill>
                <a:latin typeface="Perpetua"/>
                <a:cs typeface="Perpetua"/>
              </a:rPr>
              <a:t>les </a:t>
            </a:r>
            <a:r>
              <a:rPr sz="1600" i="1" spc="-10" dirty="0">
                <a:solidFill>
                  <a:srgbClr val="464653"/>
                </a:solidFill>
                <a:latin typeface="Perpetua"/>
                <a:cs typeface="Perpetua"/>
              </a:rPr>
              <a:t>adultes, préparation </a:t>
            </a:r>
            <a:r>
              <a:rPr sz="1600" i="1" spc="-5" dirty="0">
                <a:solidFill>
                  <a:srgbClr val="464653"/>
                </a:solidFill>
                <a:latin typeface="Perpetua"/>
                <a:cs typeface="Perpetua"/>
              </a:rPr>
              <a:t>de </a:t>
            </a:r>
            <a:r>
              <a:rPr sz="1600" i="1" spc="-10" dirty="0">
                <a:solidFill>
                  <a:srgbClr val="464653"/>
                </a:solidFill>
                <a:latin typeface="Perpetua"/>
                <a:cs typeface="Perpetua"/>
              </a:rPr>
              <a:t>rapports, </a:t>
            </a:r>
            <a:r>
              <a:rPr sz="1600" i="1" spc="-5" dirty="0">
                <a:solidFill>
                  <a:srgbClr val="464653"/>
                </a:solidFill>
                <a:latin typeface="Perpetua"/>
                <a:cs typeface="Perpetua"/>
              </a:rPr>
              <a:t>formulaires </a:t>
            </a:r>
            <a:r>
              <a:rPr sz="1600" i="1" dirty="0">
                <a:solidFill>
                  <a:srgbClr val="464653"/>
                </a:solidFill>
                <a:latin typeface="Perpetua"/>
                <a:cs typeface="Perpetua"/>
              </a:rPr>
              <a:t>à </a:t>
            </a:r>
            <a:r>
              <a:rPr sz="1600" i="1" spc="-10" dirty="0">
                <a:solidFill>
                  <a:srgbClr val="464653"/>
                </a:solidFill>
                <a:latin typeface="Perpetua"/>
                <a:cs typeface="Perpetua"/>
              </a:rPr>
              <a:t>remplir, revoir </a:t>
            </a:r>
            <a:r>
              <a:rPr sz="1600" i="1" spc="-5" dirty="0">
                <a:solidFill>
                  <a:srgbClr val="464653"/>
                </a:solidFill>
                <a:latin typeface="Perpetua"/>
                <a:cs typeface="Perpetua"/>
              </a:rPr>
              <a:t>un long</a:t>
            </a:r>
            <a:r>
              <a:rPr sz="1600" i="1" spc="-35" dirty="0">
                <a:solidFill>
                  <a:srgbClr val="464653"/>
                </a:solidFill>
                <a:latin typeface="Perpetua"/>
                <a:cs typeface="Perpetua"/>
              </a:rPr>
              <a:t> </a:t>
            </a:r>
            <a:r>
              <a:rPr sz="1600" i="1" dirty="0">
                <a:solidFill>
                  <a:srgbClr val="464653"/>
                </a:solidFill>
                <a:latin typeface="Perpetua"/>
                <a:cs typeface="Perpetua"/>
              </a:rPr>
              <a:t>article)</a:t>
            </a:r>
            <a:r>
              <a:rPr sz="1600" dirty="0">
                <a:solidFill>
                  <a:srgbClr val="464653"/>
                </a:solidFill>
                <a:latin typeface="Perpetua"/>
                <a:cs typeface="Perpetua"/>
              </a:rPr>
              <a:t>.</a:t>
            </a:r>
            <a:endParaRPr sz="1600" dirty="0">
              <a:latin typeface="Perpetua"/>
              <a:cs typeface="Perpetua"/>
            </a:endParaRPr>
          </a:p>
          <a:p>
            <a:pPr marL="642620" marR="5080" lvl="1" indent="-306705" algn="just">
              <a:lnSpc>
                <a:spcPts val="1300"/>
              </a:lnSpc>
              <a:spcBef>
                <a:spcPts val="195"/>
              </a:spcBef>
              <a:buClr>
                <a:srgbClr val="9FB8CD"/>
              </a:buClr>
              <a:buSzPct val="91666"/>
              <a:buFont typeface="Wingdings 2"/>
              <a:buChar char=""/>
              <a:tabLst>
                <a:tab pos="642620" algn="l"/>
                <a:tab pos="643255" algn="l"/>
              </a:tabLst>
            </a:pPr>
            <a:r>
              <a:rPr sz="1600" spc="-5" dirty="0">
                <a:solidFill>
                  <a:srgbClr val="464653"/>
                </a:solidFill>
                <a:latin typeface="Perpetua"/>
                <a:cs typeface="Perpetua"/>
              </a:rPr>
              <a:t>g) </a:t>
            </a:r>
            <a:r>
              <a:rPr sz="1600" spc="-15" dirty="0">
                <a:solidFill>
                  <a:srgbClr val="464653"/>
                </a:solidFill>
                <a:latin typeface="Perpetua"/>
                <a:cs typeface="Perpetua"/>
              </a:rPr>
              <a:t>Perd </a:t>
            </a:r>
            <a:r>
              <a:rPr sz="1600" spc="-5" dirty="0">
                <a:solidFill>
                  <a:srgbClr val="464653"/>
                </a:solidFill>
                <a:latin typeface="Perpetua"/>
                <a:cs typeface="Perpetua"/>
              </a:rPr>
              <a:t>souvent les objets nécessaires </a:t>
            </a:r>
            <a:r>
              <a:rPr sz="1600" dirty="0">
                <a:solidFill>
                  <a:srgbClr val="464653"/>
                </a:solidFill>
                <a:latin typeface="Perpetua"/>
                <a:cs typeface="Perpetua"/>
              </a:rPr>
              <a:t>à son </a:t>
            </a:r>
            <a:r>
              <a:rPr sz="1600" spc="-15" dirty="0">
                <a:solidFill>
                  <a:srgbClr val="464653"/>
                </a:solidFill>
                <a:latin typeface="Perpetua"/>
                <a:cs typeface="Perpetua"/>
              </a:rPr>
              <a:t>travail </a:t>
            </a:r>
            <a:r>
              <a:rPr sz="1600" dirty="0">
                <a:solidFill>
                  <a:srgbClr val="464653"/>
                </a:solidFill>
                <a:latin typeface="Perpetua"/>
                <a:cs typeface="Perpetua"/>
              </a:rPr>
              <a:t>ou à </a:t>
            </a:r>
            <a:r>
              <a:rPr sz="1600" spc="-5" dirty="0">
                <a:solidFill>
                  <a:srgbClr val="464653"/>
                </a:solidFill>
                <a:latin typeface="Perpetua"/>
                <a:cs typeface="Perpetua"/>
              </a:rPr>
              <a:t>ses activités </a:t>
            </a:r>
            <a:r>
              <a:rPr sz="1600" i="1" dirty="0">
                <a:solidFill>
                  <a:srgbClr val="464653"/>
                </a:solidFill>
                <a:latin typeface="Perpetua"/>
                <a:cs typeface="Perpetua"/>
              </a:rPr>
              <a:t>(matériel </a:t>
            </a:r>
            <a:r>
              <a:rPr sz="1600" i="1" spc="-5" dirty="0">
                <a:solidFill>
                  <a:srgbClr val="464653"/>
                </a:solidFill>
                <a:latin typeface="Perpetua"/>
                <a:cs typeface="Perpetua"/>
              </a:rPr>
              <a:t>scolaire, </a:t>
            </a:r>
            <a:r>
              <a:rPr sz="1600" i="1" spc="-20" dirty="0">
                <a:solidFill>
                  <a:srgbClr val="464653"/>
                </a:solidFill>
                <a:latin typeface="Perpetua"/>
                <a:cs typeface="Perpetua"/>
              </a:rPr>
              <a:t>crayons, </a:t>
            </a:r>
            <a:r>
              <a:rPr sz="1600" i="1" spc="-10" dirty="0">
                <a:solidFill>
                  <a:srgbClr val="464653"/>
                </a:solidFill>
                <a:latin typeface="Perpetua"/>
                <a:cs typeface="Perpetua"/>
              </a:rPr>
              <a:t>livres, </a:t>
            </a:r>
            <a:r>
              <a:rPr sz="1600" i="1" spc="-5" dirty="0">
                <a:solidFill>
                  <a:srgbClr val="464653"/>
                </a:solidFill>
                <a:latin typeface="Perpetua"/>
                <a:cs typeface="Perpetua"/>
              </a:rPr>
              <a:t>outils, portefeuille, </a:t>
            </a:r>
            <a:r>
              <a:rPr sz="1600" i="1" spc="-10" dirty="0">
                <a:solidFill>
                  <a:srgbClr val="464653"/>
                </a:solidFill>
                <a:latin typeface="Perpetua"/>
                <a:cs typeface="Perpetua"/>
              </a:rPr>
              <a:t>clés, papiers, </a:t>
            </a:r>
            <a:r>
              <a:rPr sz="1600" i="1" spc="-5" dirty="0">
                <a:solidFill>
                  <a:srgbClr val="464653"/>
                </a:solidFill>
                <a:latin typeface="Perpetua"/>
                <a:cs typeface="Perpetua"/>
              </a:rPr>
              <a:t>lunettes,  téléphone</a:t>
            </a:r>
            <a:r>
              <a:rPr sz="1600" i="1" spc="-10" dirty="0">
                <a:solidFill>
                  <a:srgbClr val="464653"/>
                </a:solidFill>
                <a:latin typeface="Perpetua"/>
                <a:cs typeface="Perpetua"/>
              </a:rPr>
              <a:t> </a:t>
            </a:r>
            <a:r>
              <a:rPr sz="1600" i="1" spc="-5" dirty="0">
                <a:solidFill>
                  <a:srgbClr val="464653"/>
                </a:solidFill>
                <a:latin typeface="Perpetua"/>
                <a:cs typeface="Perpetua"/>
              </a:rPr>
              <a:t>mobile)</a:t>
            </a:r>
            <a:r>
              <a:rPr sz="1600" spc="-5" dirty="0">
                <a:solidFill>
                  <a:srgbClr val="464653"/>
                </a:solidFill>
                <a:latin typeface="Perpetua"/>
                <a:cs typeface="Perpetua"/>
              </a:rPr>
              <a:t>.</a:t>
            </a:r>
            <a:endParaRPr sz="1600" dirty="0">
              <a:latin typeface="Perpetua"/>
              <a:cs typeface="Perpetua"/>
            </a:endParaRPr>
          </a:p>
          <a:p>
            <a:pPr marL="642620" marR="18415" lvl="1" indent="-306705" algn="just">
              <a:lnSpc>
                <a:spcPts val="1300"/>
              </a:lnSpc>
              <a:spcBef>
                <a:spcPts val="190"/>
              </a:spcBef>
              <a:buClr>
                <a:srgbClr val="9FB8CD"/>
              </a:buClr>
              <a:buSzPct val="91666"/>
              <a:buFont typeface="Wingdings 2"/>
              <a:buChar char=""/>
              <a:tabLst>
                <a:tab pos="642620" algn="l"/>
                <a:tab pos="643255" algn="l"/>
              </a:tabLst>
            </a:pPr>
            <a:r>
              <a:rPr sz="1600" dirty="0">
                <a:solidFill>
                  <a:srgbClr val="464653"/>
                </a:solidFill>
                <a:latin typeface="Perpetua"/>
                <a:cs typeface="Perpetua"/>
              </a:rPr>
              <a:t>h) </a:t>
            </a:r>
            <a:r>
              <a:rPr sz="1600" spc="-10" dirty="0">
                <a:solidFill>
                  <a:srgbClr val="464653"/>
                </a:solidFill>
                <a:latin typeface="Perpetua"/>
                <a:cs typeface="Perpetua"/>
              </a:rPr>
              <a:t>Souvent </a:t>
            </a:r>
            <a:r>
              <a:rPr sz="1600" dirty="0">
                <a:solidFill>
                  <a:srgbClr val="464653"/>
                </a:solidFill>
                <a:latin typeface="Perpetua"/>
                <a:cs typeface="Perpetua"/>
              </a:rPr>
              <a:t>se </a:t>
            </a:r>
            <a:r>
              <a:rPr sz="1600" spc="-5" dirty="0">
                <a:solidFill>
                  <a:srgbClr val="464653"/>
                </a:solidFill>
                <a:latin typeface="Perpetua"/>
                <a:cs typeface="Perpetua"/>
              </a:rPr>
              <a:t>laisse facilement distraire par des stimuli </a:t>
            </a:r>
            <a:r>
              <a:rPr sz="1600" dirty="0">
                <a:solidFill>
                  <a:srgbClr val="464653"/>
                </a:solidFill>
                <a:latin typeface="Perpetua"/>
                <a:cs typeface="Perpetua"/>
              </a:rPr>
              <a:t>externes </a:t>
            </a:r>
            <a:r>
              <a:rPr sz="1600" spc="-5" dirty="0">
                <a:solidFill>
                  <a:srgbClr val="464653"/>
                </a:solidFill>
                <a:latin typeface="Perpetua"/>
                <a:cs typeface="Perpetua"/>
              </a:rPr>
              <a:t>(pour les adolescents et les adultes, cela </a:t>
            </a:r>
            <a:r>
              <a:rPr sz="1600" dirty="0">
                <a:solidFill>
                  <a:srgbClr val="464653"/>
                </a:solidFill>
                <a:latin typeface="Perpetua"/>
                <a:cs typeface="Perpetua"/>
              </a:rPr>
              <a:t>peut </a:t>
            </a:r>
            <a:r>
              <a:rPr sz="1600" spc="-5" dirty="0">
                <a:solidFill>
                  <a:srgbClr val="464653"/>
                </a:solidFill>
                <a:latin typeface="Perpetua"/>
                <a:cs typeface="Perpetua"/>
              </a:rPr>
              <a:t>inclure passer </a:t>
            </a:r>
            <a:r>
              <a:rPr sz="1600" dirty="0">
                <a:solidFill>
                  <a:srgbClr val="464653"/>
                </a:solidFill>
                <a:latin typeface="Perpetua"/>
                <a:cs typeface="Perpetua"/>
              </a:rPr>
              <a:t>du « coq à  </a:t>
            </a:r>
            <a:r>
              <a:rPr sz="1600" spc="-5" dirty="0">
                <a:solidFill>
                  <a:srgbClr val="464653"/>
                </a:solidFill>
                <a:latin typeface="Perpetua"/>
                <a:cs typeface="Perpetua"/>
              </a:rPr>
              <a:t>l’âne »).</a:t>
            </a:r>
            <a:endParaRPr sz="1600" dirty="0">
              <a:latin typeface="Perpetua"/>
              <a:cs typeface="Perpetua"/>
            </a:endParaRPr>
          </a:p>
          <a:p>
            <a:pPr marL="642620" marR="5080" lvl="1" indent="-306705" algn="just">
              <a:lnSpc>
                <a:spcPts val="1300"/>
              </a:lnSpc>
              <a:spcBef>
                <a:spcPts val="190"/>
              </a:spcBef>
              <a:buClr>
                <a:srgbClr val="9FB8CD"/>
              </a:buClr>
              <a:buSzPct val="91666"/>
              <a:buFont typeface="Wingdings 2"/>
              <a:buChar char=""/>
              <a:tabLst>
                <a:tab pos="642620" algn="l"/>
                <a:tab pos="643255" algn="l"/>
              </a:tabLst>
            </a:pPr>
            <a:r>
              <a:rPr sz="1600" dirty="0">
                <a:solidFill>
                  <a:srgbClr val="464653"/>
                </a:solidFill>
                <a:latin typeface="Perpetua"/>
                <a:cs typeface="Perpetua"/>
              </a:rPr>
              <a:t>i) A </a:t>
            </a:r>
            <a:r>
              <a:rPr sz="1600" spc="-5" dirty="0">
                <a:solidFill>
                  <a:srgbClr val="464653"/>
                </a:solidFill>
                <a:latin typeface="Perpetua"/>
                <a:cs typeface="Perpetua"/>
              </a:rPr>
              <a:t>des </a:t>
            </a:r>
            <a:r>
              <a:rPr sz="1600" spc="-10" dirty="0">
                <a:solidFill>
                  <a:srgbClr val="464653"/>
                </a:solidFill>
                <a:latin typeface="Perpetua"/>
                <a:cs typeface="Perpetua"/>
              </a:rPr>
              <a:t>oublis </a:t>
            </a:r>
            <a:r>
              <a:rPr sz="1600" spc="-5" dirty="0">
                <a:solidFill>
                  <a:srgbClr val="464653"/>
                </a:solidFill>
                <a:latin typeface="Perpetua"/>
                <a:cs typeface="Perpetua"/>
              </a:rPr>
              <a:t>fréquents dans la vie quotidienne </a:t>
            </a:r>
            <a:r>
              <a:rPr sz="1600" i="1" spc="-10" dirty="0">
                <a:solidFill>
                  <a:srgbClr val="464653"/>
                </a:solidFill>
                <a:latin typeface="Perpetua"/>
                <a:cs typeface="Perpetua"/>
              </a:rPr>
              <a:t>(faire </a:t>
            </a:r>
            <a:r>
              <a:rPr sz="1600" i="1" dirty="0">
                <a:solidFill>
                  <a:srgbClr val="464653"/>
                </a:solidFill>
                <a:latin typeface="Perpetua"/>
                <a:cs typeface="Perpetua"/>
              </a:rPr>
              <a:t>les </a:t>
            </a:r>
            <a:r>
              <a:rPr sz="1600" i="1" spc="-10" dirty="0">
                <a:solidFill>
                  <a:srgbClr val="464653"/>
                </a:solidFill>
                <a:latin typeface="Perpetua"/>
                <a:cs typeface="Perpetua"/>
              </a:rPr>
              <a:t>corvées, </a:t>
            </a:r>
            <a:r>
              <a:rPr sz="1600" i="1" spc="-5" dirty="0">
                <a:solidFill>
                  <a:srgbClr val="464653"/>
                </a:solidFill>
                <a:latin typeface="Perpetua"/>
                <a:cs typeface="Perpetua"/>
              </a:rPr>
              <a:t>les courses </a:t>
            </a:r>
            <a:r>
              <a:rPr sz="1600" i="1" dirty="0">
                <a:solidFill>
                  <a:srgbClr val="464653"/>
                </a:solidFill>
                <a:latin typeface="Perpetua"/>
                <a:cs typeface="Perpetua"/>
              </a:rPr>
              <a:t>; </a:t>
            </a:r>
            <a:r>
              <a:rPr sz="1600" i="1" spc="-5" dirty="0">
                <a:solidFill>
                  <a:srgbClr val="464653"/>
                </a:solidFill>
                <a:latin typeface="Perpetua"/>
                <a:cs typeface="Perpetua"/>
              </a:rPr>
              <a:t>pour les adolescents </a:t>
            </a:r>
            <a:r>
              <a:rPr sz="1600" i="1" dirty="0">
                <a:solidFill>
                  <a:srgbClr val="464653"/>
                </a:solidFill>
                <a:latin typeface="Perpetua"/>
                <a:cs typeface="Perpetua"/>
              </a:rPr>
              <a:t>et </a:t>
            </a:r>
            <a:r>
              <a:rPr sz="1600" i="1" spc="-5" dirty="0">
                <a:solidFill>
                  <a:srgbClr val="464653"/>
                </a:solidFill>
                <a:latin typeface="Perpetua"/>
                <a:cs typeface="Perpetua"/>
              </a:rPr>
              <a:t>les </a:t>
            </a:r>
            <a:r>
              <a:rPr sz="1600" i="1" spc="-10" dirty="0">
                <a:solidFill>
                  <a:srgbClr val="464653"/>
                </a:solidFill>
                <a:latin typeface="Perpetua"/>
                <a:cs typeface="Perpetua"/>
              </a:rPr>
              <a:t>adultes, </a:t>
            </a:r>
            <a:r>
              <a:rPr sz="1600" i="1" spc="-5" dirty="0">
                <a:solidFill>
                  <a:srgbClr val="464653"/>
                </a:solidFill>
                <a:latin typeface="Perpetua"/>
                <a:cs typeface="Perpetua"/>
              </a:rPr>
              <a:t>répondre </a:t>
            </a:r>
            <a:r>
              <a:rPr sz="1600" i="1" dirty="0">
                <a:solidFill>
                  <a:srgbClr val="464653"/>
                </a:solidFill>
                <a:latin typeface="Perpetua"/>
                <a:cs typeface="Perpetua"/>
              </a:rPr>
              <a:t>à ses </a:t>
            </a:r>
            <a:r>
              <a:rPr sz="1600" i="1" spc="-10" dirty="0">
                <a:solidFill>
                  <a:srgbClr val="464653"/>
                </a:solidFill>
                <a:latin typeface="Perpetua"/>
                <a:cs typeface="Perpetua"/>
              </a:rPr>
              <a:t>appels, </a:t>
            </a:r>
            <a:r>
              <a:rPr sz="1600" i="1" spc="-15" dirty="0">
                <a:solidFill>
                  <a:srgbClr val="464653"/>
                </a:solidFill>
                <a:latin typeface="Perpetua"/>
                <a:cs typeface="Perpetua"/>
              </a:rPr>
              <a:t>payer </a:t>
            </a:r>
            <a:r>
              <a:rPr sz="1600" i="1" dirty="0">
                <a:solidFill>
                  <a:srgbClr val="464653"/>
                </a:solidFill>
                <a:latin typeface="Perpetua"/>
                <a:cs typeface="Perpetua"/>
              </a:rPr>
              <a:t>ses </a:t>
            </a:r>
            <a:r>
              <a:rPr sz="1600" i="1" spc="-10" dirty="0">
                <a:solidFill>
                  <a:srgbClr val="464653"/>
                </a:solidFill>
                <a:latin typeface="Perpetua"/>
                <a:cs typeface="Perpetua"/>
              </a:rPr>
              <a:t>factures,  </a:t>
            </a:r>
            <a:r>
              <a:rPr sz="1600" i="1" spc="-5" dirty="0">
                <a:solidFill>
                  <a:srgbClr val="464653"/>
                </a:solidFill>
                <a:latin typeface="Perpetua"/>
                <a:cs typeface="Perpetua"/>
              </a:rPr>
              <a:t>respecter </a:t>
            </a:r>
            <a:r>
              <a:rPr sz="1600" i="1" dirty="0">
                <a:solidFill>
                  <a:srgbClr val="464653"/>
                </a:solidFill>
                <a:latin typeface="Perpetua"/>
                <a:cs typeface="Perpetua"/>
              </a:rPr>
              <a:t>ses </a:t>
            </a:r>
            <a:r>
              <a:rPr sz="1600" i="1" spc="-5" dirty="0">
                <a:solidFill>
                  <a:srgbClr val="464653"/>
                </a:solidFill>
                <a:latin typeface="Perpetua"/>
                <a:cs typeface="Perpetua"/>
              </a:rPr>
              <a:t>rendez-vous).</a:t>
            </a:r>
            <a:endParaRPr sz="1600" dirty="0">
              <a:latin typeface="Perpetua"/>
              <a:cs typeface="Perpetua"/>
            </a:endParaRPr>
          </a:p>
        </p:txBody>
      </p:sp>
      <p:sp>
        <p:nvSpPr>
          <p:cNvPr id="6" name="Titre 5">
            <a:extLst>
              <a:ext uri="{FF2B5EF4-FFF2-40B4-BE49-F238E27FC236}">
                <a16:creationId xmlns:a16="http://schemas.microsoft.com/office/drawing/2014/main" id="{77801907-BF4A-4C06-8D64-0B6697AA155D}"/>
              </a:ext>
            </a:extLst>
          </p:cNvPr>
          <p:cNvSpPr>
            <a:spLocks noGrp="1"/>
          </p:cNvSpPr>
          <p:nvPr>
            <p:ph type="title"/>
            <p:custDataLst>
              <p:tags r:id="rId3"/>
            </p:custDataLst>
          </p:nvPr>
        </p:nvSpPr>
        <p:spPr>
          <a:xfrm>
            <a:off x="1447800" y="533400"/>
            <a:ext cx="6541770" cy="553998"/>
          </a:xfrm>
        </p:spPr>
        <p:txBody>
          <a:bodyPr/>
          <a:lstStyle/>
          <a:p>
            <a:r>
              <a:rPr lang="fr-FR" dirty="0"/>
              <a:t>Critère diagnostic du DSM V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custDataLst>
              <p:tags r:id="rId1"/>
            </p:custDataLst>
          </p:nvPr>
        </p:nvSpPr>
        <p:spPr>
          <a:xfrm>
            <a:off x="0" y="2937510"/>
            <a:ext cx="9144000" cy="979169"/>
          </a:xfrm>
          <a:custGeom>
            <a:avLst/>
            <a:gdLst/>
            <a:ahLst/>
            <a:cxnLst/>
            <a:rect l="l" t="t" r="r" b="b"/>
            <a:pathLst>
              <a:path w="9144000" h="979170">
                <a:moveTo>
                  <a:pt x="0" y="0"/>
                </a:moveTo>
                <a:lnTo>
                  <a:pt x="9144000" y="0"/>
                </a:lnTo>
                <a:lnTo>
                  <a:pt x="9144000" y="979169"/>
                </a:lnTo>
                <a:lnTo>
                  <a:pt x="0" y="979169"/>
                </a:lnTo>
                <a:lnTo>
                  <a:pt x="0" y="0"/>
                </a:lnTo>
                <a:close/>
              </a:path>
            </a:pathLst>
          </a:custGeom>
          <a:solidFill>
            <a:srgbClr val="FFFFFF"/>
          </a:solidFill>
        </p:spPr>
        <p:txBody>
          <a:bodyPr wrap="square" lIns="0" tIns="0" rIns="0" bIns="0" rtlCol="0"/>
          <a:lstStyle/>
          <a:p>
            <a:endParaRPr/>
          </a:p>
        </p:txBody>
      </p:sp>
      <p:sp>
        <p:nvSpPr>
          <p:cNvPr id="4" name="object 4"/>
          <p:cNvSpPr/>
          <p:nvPr>
            <p:custDataLst>
              <p:tags r:id="rId2"/>
            </p:custDataLst>
          </p:nvPr>
        </p:nvSpPr>
        <p:spPr>
          <a:xfrm>
            <a:off x="0" y="3916679"/>
            <a:ext cx="9144000" cy="979169"/>
          </a:xfrm>
          <a:custGeom>
            <a:avLst/>
            <a:gdLst/>
            <a:ahLst/>
            <a:cxnLst/>
            <a:rect l="l" t="t" r="r" b="b"/>
            <a:pathLst>
              <a:path w="9144000" h="979170">
                <a:moveTo>
                  <a:pt x="0" y="0"/>
                </a:moveTo>
                <a:lnTo>
                  <a:pt x="9144000" y="0"/>
                </a:lnTo>
                <a:lnTo>
                  <a:pt x="9144000" y="979170"/>
                </a:lnTo>
                <a:lnTo>
                  <a:pt x="0" y="979170"/>
                </a:lnTo>
                <a:lnTo>
                  <a:pt x="0" y="0"/>
                </a:lnTo>
                <a:close/>
              </a:path>
            </a:pathLst>
          </a:custGeom>
          <a:solidFill>
            <a:srgbClr val="FFFFFF"/>
          </a:solidFill>
        </p:spPr>
        <p:txBody>
          <a:bodyPr wrap="square" lIns="0" tIns="0" rIns="0" bIns="0" rtlCol="0"/>
          <a:lstStyle/>
          <a:p>
            <a:endParaRPr/>
          </a:p>
        </p:txBody>
      </p:sp>
      <p:sp>
        <p:nvSpPr>
          <p:cNvPr id="5" name="object 5"/>
          <p:cNvSpPr txBox="1"/>
          <p:nvPr>
            <p:custDataLst>
              <p:tags r:id="rId3"/>
            </p:custDataLst>
          </p:nvPr>
        </p:nvSpPr>
        <p:spPr>
          <a:xfrm>
            <a:off x="549593" y="1371600"/>
            <a:ext cx="8338184" cy="4688463"/>
          </a:xfrm>
          <a:prstGeom prst="rect">
            <a:avLst/>
          </a:prstGeom>
        </p:spPr>
        <p:txBody>
          <a:bodyPr vert="horz" wrap="square" lIns="0" tIns="12700" rIns="0" bIns="0" rtlCol="0">
            <a:spAutoFit/>
          </a:bodyPr>
          <a:lstStyle/>
          <a:p>
            <a:pPr marL="318770" marR="5080" indent="-306705" algn="just">
              <a:lnSpc>
                <a:spcPct val="100000"/>
              </a:lnSpc>
              <a:spcBef>
                <a:spcPts val="100"/>
              </a:spcBef>
              <a:buClr>
                <a:srgbClr val="9FB8CD"/>
              </a:buClr>
              <a:buSzPct val="90000"/>
              <a:buFont typeface="Wingdings 2"/>
              <a:buChar char=""/>
              <a:tabLst>
                <a:tab pos="319405" algn="l"/>
              </a:tabLst>
            </a:pPr>
            <a:r>
              <a:rPr sz="1600" dirty="0">
                <a:solidFill>
                  <a:srgbClr val="464653"/>
                </a:solidFill>
                <a:latin typeface="Perpetua"/>
                <a:cs typeface="Perpetua"/>
              </a:rPr>
              <a:t>2. </a:t>
            </a:r>
            <a:r>
              <a:rPr sz="1600" b="1" spc="-5" dirty="0">
                <a:solidFill>
                  <a:srgbClr val="464653"/>
                </a:solidFill>
                <a:latin typeface="Perpetua"/>
                <a:cs typeface="Perpetua"/>
              </a:rPr>
              <a:t>Hyperactivité et impulsivité </a:t>
            </a:r>
            <a:r>
              <a:rPr sz="1600" dirty="0">
                <a:solidFill>
                  <a:srgbClr val="464653"/>
                </a:solidFill>
                <a:latin typeface="Perpetua"/>
                <a:cs typeface="Perpetua"/>
              </a:rPr>
              <a:t>: </a:t>
            </a:r>
            <a:r>
              <a:rPr sz="1600" spc="-5" dirty="0">
                <a:solidFill>
                  <a:srgbClr val="464653"/>
                </a:solidFill>
                <a:latin typeface="Perpetua"/>
                <a:cs typeface="Perpetua"/>
              </a:rPr>
              <a:t>Six (ou plus) </a:t>
            </a:r>
            <a:r>
              <a:rPr sz="1600" dirty="0">
                <a:solidFill>
                  <a:srgbClr val="464653"/>
                </a:solidFill>
                <a:latin typeface="Perpetua"/>
                <a:cs typeface="Perpetua"/>
              </a:rPr>
              <a:t>des </a:t>
            </a:r>
            <a:r>
              <a:rPr sz="1600" spc="-5" dirty="0">
                <a:solidFill>
                  <a:srgbClr val="464653"/>
                </a:solidFill>
                <a:latin typeface="Perpetua"/>
                <a:cs typeface="Perpetua"/>
              </a:rPr>
              <a:t>symptômes suivants </a:t>
            </a:r>
            <a:r>
              <a:rPr sz="1600" dirty="0">
                <a:solidFill>
                  <a:srgbClr val="464653"/>
                </a:solidFill>
                <a:latin typeface="Perpetua"/>
                <a:cs typeface="Perpetua"/>
              </a:rPr>
              <a:t>ont persisté pendant </a:t>
            </a:r>
            <a:r>
              <a:rPr sz="1600" spc="-5" dirty="0">
                <a:solidFill>
                  <a:srgbClr val="464653"/>
                </a:solidFill>
                <a:latin typeface="Perpetua"/>
                <a:cs typeface="Perpetua"/>
              </a:rPr>
              <a:t>au moins </a:t>
            </a:r>
            <a:r>
              <a:rPr sz="1600" dirty="0">
                <a:solidFill>
                  <a:srgbClr val="464653"/>
                </a:solidFill>
                <a:latin typeface="Perpetua"/>
                <a:cs typeface="Perpetua"/>
              </a:rPr>
              <a:t>6 </a:t>
            </a:r>
            <a:r>
              <a:rPr sz="1600" spc="-5" dirty="0">
                <a:solidFill>
                  <a:srgbClr val="464653"/>
                </a:solidFill>
                <a:latin typeface="Perpetua"/>
                <a:cs typeface="Perpetua"/>
              </a:rPr>
              <a:t>mois, </a:t>
            </a:r>
            <a:r>
              <a:rPr sz="1600" dirty="0">
                <a:solidFill>
                  <a:srgbClr val="464653"/>
                </a:solidFill>
                <a:latin typeface="Perpetua"/>
                <a:cs typeface="Perpetua"/>
              </a:rPr>
              <a:t>à  un degré qui ne </a:t>
            </a:r>
            <a:r>
              <a:rPr sz="1600" spc="-5" dirty="0">
                <a:solidFill>
                  <a:srgbClr val="464653"/>
                </a:solidFill>
                <a:latin typeface="Perpetua"/>
                <a:cs typeface="Perpetua"/>
              </a:rPr>
              <a:t>correspond pas au </a:t>
            </a:r>
            <a:r>
              <a:rPr sz="1600" spc="-10" dirty="0">
                <a:solidFill>
                  <a:srgbClr val="464653"/>
                </a:solidFill>
                <a:latin typeface="Perpetua"/>
                <a:cs typeface="Perpetua"/>
              </a:rPr>
              <a:t>niveau </a:t>
            </a:r>
            <a:r>
              <a:rPr sz="1600" dirty="0">
                <a:solidFill>
                  <a:srgbClr val="464653"/>
                </a:solidFill>
                <a:latin typeface="Perpetua"/>
                <a:cs typeface="Perpetua"/>
              </a:rPr>
              <a:t>de </a:t>
            </a:r>
            <a:r>
              <a:rPr sz="1600" spc="-5" dirty="0">
                <a:solidFill>
                  <a:srgbClr val="464653"/>
                </a:solidFill>
                <a:latin typeface="Perpetua"/>
                <a:cs typeface="Perpetua"/>
              </a:rPr>
              <a:t>développement et </a:t>
            </a:r>
            <a:r>
              <a:rPr sz="1600" dirty="0">
                <a:solidFill>
                  <a:srgbClr val="464653"/>
                </a:solidFill>
                <a:latin typeface="Perpetua"/>
                <a:cs typeface="Perpetua"/>
              </a:rPr>
              <a:t>qui a un </a:t>
            </a:r>
            <a:r>
              <a:rPr sz="1600" spc="-5" dirty="0">
                <a:solidFill>
                  <a:srgbClr val="464653"/>
                </a:solidFill>
                <a:latin typeface="Perpetua"/>
                <a:cs typeface="Perpetua"/>
              </a:rPr>
              <a:t>retentissement négatif </a:t>
            </a:r>
            <a:r>
              <a:rPr sz="1600" spc="-10" dirty="0">
                <a:solidFill>
                  <a:srgbClr val="464653"/>
                </a:solidFill>
                <a:latin typeface="Perpetua"/>
                <a:cs typeface="Perpetua"/>
              </a:rPr>
              <a:t>direct </a:t>
            </a:r>
            <a:r>
              <a:rPr sz="1600" spc="-5" dirty="0">
                <a:solidFill>
                  <a:srgbClr val="464653"/>
                </a:solidFill>
                <a:latin typeface="Perpetua"/>
                <a:cs typeface="Perpetua"/>
              </a:rPr>
              <a:t>sur </a:t>
            </a:r>
            <a:r>
              <a:rPr sz="1600" dirty="0">
                <a:solidFill>
                  <a:srgbClr val="464653"/>
                </a:solidFill>
                <a:latin typeface="Perpetua"/>
                <a:cs typeface="Perpetua"/>
              </a:rPr>
              <a:t>les  </a:t>
            </a:r>
            <a:r>
              <a:rPr sz="1600" spc="-5" dirty="0">
                <a:solidFill>
                  <a:srgbClr val="464653"/>
                </a:solidFill>
                <a:latin typeface="Perpetua"/>
                <a:cs typeface="Perpetua"/>
              </a:rPr>
              <a:t>activités sociales et académiques/</a:t>
            </a:r>
            <a:r>
              <a:rPr sz="1600" spc="-5" dirty="0" err="1">
                <a:solidFill>
                  <a:srgbClr val="464653"/>
                </a:solidFill>
                <a:latin typeface="Perpetua"/>
                <a:cs typeface="Perpetua"/>
              </a:rPr>
              <a:t>professionnelles</a:t>
            </a:r>
            <a:r>
              <a:rPr sz="1600" spc="60" dirty="0">
                <a:solidFill>
                  <a:srgbClr val="464653"/>
                </a:solidFill>
                <a:latin typeface="Perpetua"/>
                <a:cs typeface="Perpetua"/>
              </a:rPr>
              <a:t> </a:t>
            </a:r>
            <a:r>
              <a:rPr sz="1600" dirty="0">
                <a:solidFill>
                  <a:srgbClr val="464653"/>
                </a:solidFill>
                <a:latin typeface="Perpetua"/>
                <a:cs typeface="Perpetua"/>
              </a:rPr>
              <a:t>:</a:t>
            </a:r>
            <a:endParaRPr lang="fr-FR" sz="1600" dirty="0">
              <a:solidFill>
                <a:srgbClr val="464653"/>
              </a:solidFill>
              <a:latin typeface="Perpetua"/>
              <a:cs typeface="Perpetua"/>
            </a:endParaRPr>
          </a:p>
          <a:p>
            <a:pPr marL="318770" marR="5080" indent="-306705" algn="just">
              <a:lnSpc>
                <a:spcPct val="100000"/>
              </a:lnSpc>
              <a:spcBef>
                <a:spcPts val="100"/>
              </a:spcBef>
              <a:buClr>
                <a:srgbClr val="9FB8CD"/>
              </a:buClr>
              <a:buSzPct val="90000"/>
              <a:buFont typeface="Wingdings 2"/>
              <a:buChar char=""/>
              <a:tabLst>
                <a:tab pos="319405" algn="l"/>
              </a:tabLst>
            </a:pPr>
            <a:endParaRPr sz="1600" dirty="0">
              <a:latin typeface="Perpetua"/>
              <a:cs typeface="Perpetua"/>
            </a:endParaRPr>
          </a:p>
          <a:p>
            <a:pPr marL="642620" lvl="1" indent="-306705" algn="just">
              <a:lnSpc>
                <a:spcPct val="100000"/>
              </a:lnSpc>
              <a:spcBef>
                <a:spcPts val="229"/>
              </a:spcBef>
              <a:buClr>
                <a:srgbClr val="9FB8CD"/>
              </a:buClr>
              <a:buSzPct val="92307"/>
              <a:buFont typeface="Wingdings 2"/>
              <a:buChar char=""/>
              <a:tabLst>
                <a:tab pos="643255" algn="l"/>
              </a:tabLst>
            </a:pPr>
            <a:r>
              <a:rPr sz="1400" spc="-5" dirty="0">
                <a:solidFill>
                  <a:srgbClr val="464653"/>
                </a:solidFill>
                <a:latin typeface="Perpetua"/>
                <a:cs typeface="Perpetua"/>
              </a:rPr>
              <a:t>a) Remue </a:t>
            </a:r>
            <a:r>
              <a:rPr sz="1400" spc="-10" dirty="0">
                <a:solidFill>
                  <a:srgbClr val="464653"/>
                </a:solidFill>
                <a:latin typeface="Perpetua"/>
                <a:cs typeface="Perpetua"/>
              </a:rPr>
              <a:t>souvent </a:t>
            </a:r>
            <a:r>
              <a:rPr sz="1400" spc="-5" dirty="0">
                <a:solidFill>
                  <a:srgbClr val="464653"/>
                </a:solidFill>
                <a:latin typeface="Perpetua"/>
                <a:cs typeface="Perpetua"/>
              </a:rPr>
              <a:t>les mains ou les pieds ou </a:t>
            </a:r>
            <a:r>
              <a:rPr sz="1400" dirty="0">
                <a:solidFill>
                  <a:srgbClr val="464653"/>
                </a:solidFill>
                <a:latin typeface="Perpetua"/>
                <a:cs typeface="Perpetua"/>
              </a:rPr>
              <a:t>se tortille </a:t>
            </a:r>
            <a:r>
              <a:rPr sz="1400" spc="-5" dirty="0">
                <a:solidFill>
                  <a:srgbClr val="464653"/>
                </a:solidFill>
                <a:latin typeface="Perpetua"/>
                <a:cs typeface="Perpetua"/>
              </a:rPr>
              <a:t>sur son</a:t>
            </a:r>
            <a:r>
              <a:rPr sz="1400" spc="60" dirty="0">
                <a:solidFill>
                  <a:srgbClr val="464653"/>
                </a:solidFill>
                <a:latin typeface="Perpetua"/>
                <a:cs typeface="Perpetua"/>
              </a:rPr>
              <a:t> </a:t>
            </a:r>
            <a:r>
              <a:rPr sz="1400" spc="-10" dirty="0">
                <a:solidFill>
                  <a:srgbClr val="464653"/>
                </a:solidFill>
                <a:latin typeface="Perpetua"/>
                <a:cs typeface="Perpetua"/>
              </a:rPr>
              <a:t>siège.</a:t>
            </a:r>
            <a:endParaRPr sz="1400" dirty="0">
              <a:latin typeface="Perpetua"/>
              <a:cs typeface="Perpetua"/>
            </a:endParaRPr>
          </a:p>
          <a:p>
            <a:pPr marL="642620" marR="5080" lvl="1" indent="-306705" algn="just">
              <a:lnSpc>
                <a:spcPct val="100000"/>
              </a:lnSpc>
              <a:spcBef>
                <a:spcPts val="200"/>
              </a:spcBef>
              <a:buClr>
                <a:srgbClr val="9FB8CD"/>
              </a:buClr>
              <a:buSzPct val="92307"/>
              <a:buFont typeface="Wingdings 2"/>
              <a:buChar char=""/>
              <a:tabLst>
                <a:tab pos="643255" algn="l"/>
              </a:tabLst>
            </a:pPr>
            <a:r>
              <a:rPr sz="1400" dirty="0">
                <a:solidFill>
                  <a:srgbClr val="464653"/>
                </a:solidFill>
                <a:latin typeface="Perpetua"/>
                <a:cs typeface="Perpetua"/>
              </a:rPr>
              <a:t>b) </a:t>
            </a:r>
            <a:r>
              <a:rPr sz="1400" spc="-5" dirty="0">
                <a:solidFill>
                  <a:srgbClr val="464653"/>
                </a:solidFill>
                <a:latin typeface="Perpetua"/>
                <a:cs typeface="Perpetua"/>
              </a:rPr>
              <a:t>Se </a:t>
            </a:r>
            <a:r>
              <a:rPr sz="1400" spc="-15" dirty="0">
                <a:solidFill>
                  <a:srgbClr val="464653"/>
                </a:solidFill>
                <a:latin typeface="Perpetua"/>
                <a:cs typeface="Perpetua"/>
              </a:rPr>
              <a:t>lève </a:t>
            </a:r>
            <a:r>
              <a:rPr sz="1400" spc="-10" dirty="0">
                <a:solidFill>
                  <a:srgbClr val="464653"/>
                </a:solidFill>
                <a:latin typeface="Perpetua"/>
                <a:cs typeface="Perpetua"/>
              </a:rPr>
              <a:t>souvent </a:t>
            </a:r>
            <a:r>
              <a:rPr sz="1400" spc="-5" dirty="0">
                <a:solidFill>
                  <a:srgbClr val="464653"/>
                </a:solidFill>
                <a:latin typeface="Perpetua"/>
                <a:cs typeface="Perpetua"/>
              </a:rPr>
              <a:t>en classe ou dans d’autres situations </a:t>
            </a:r>
            <a:r>
              <a:rPr sz="1400" dirty="0">
                <a:solidFill>
                  <a:srgbClr val="464653"/>
                </a:solidFill>
                <a:latin typeface="Perpetua"/>
                <a:cs typeface="Perpetua"/>
              </a:rPr>
              <a:t>où il est supposé </a:t>
            </a:r>
            <a:r>
              <a:rPr sz="1400" spc="-5" dirty="0">
                <a:solidFill>
                  <a:srgbClr val="464653"/>
                </a:solidFill>
                <a:latin typeface="Perpetua"/>
                <a:cs typeface="Perpetua"/>
              </a:rPr>
              <a:t>rester assis </a:t>
            </a:r>
            <a:r>
              <a:rPr sz="1400" i="1" spc="-5" dirty="0">
                <a:solidFill>
                  <a:srgbClr val="464653"/>
                </a:solidFill>
                <a:latin typeface="Perpetua"/>
                <a:cs typeface="Perpetua"/>
              </a:rPr>
              <a:t>(se </a:t>
            </a:r>
            <a:r>
              <a:rPr sz="1400" i="1" spc="-10" dirty="0">
                <a:solidFill>
                  <a:srgbClr val="464653"/>
                </a:solidFill>
                <a:latin typeface="Perpetua"/>
                <a:cs typeface="Perpetua"/>
              </a:rPr>
              <a:t>lève </a:t>
            </a:r>
            <a:r>
              <a:rPr sz="1400" i="1" dirty="0">
                <a:solidFill>
                  <a:srgbClr val="464653"/>
                </a:solidFill>
                <a:latin typeface="Perpetua"/>
                <a:cs typeface="Perpetua"/>
              </a:rPr>
              <a:t>en </a:t>
            </a:r>
            <a:r>
              <a:rPr sz="1400" i="1" spc="-5" dirty="0">
                <a:solidFill>
                  <a:srgbClr val="464653"/>
                </a:solidFill>
                <a:latin typeface="Perpetua"/>
                <a:cs typeface="Perpetua"/>
              </a:rPr>
              <a:t>classe, </a:t>
            </a:r>
            <a:r>
              <a:rPr sz="1400" i="1" dirty="0">
                <a:solidFill>
                  <a:srgbClr val="464653"/>
                </a:solidFill>
                <a:latin typeface="Perpetua"/>
                <a:cs typeface="Perpetua"/>
              </a:rPr>
              <a:t>au </a:t>
            </a:r>
            <a:r>
              <a:rPr sz="1400" i="1" spc="-10" dirty="0">
                <a:solidFill>
                  <a:srgbClr val="464653"/>
                </a:solidFill>
                <a:latin typeface="Perpetua"/>
                <a:cs typeface="Perpetua"/>
              </a:rPr>
              <a:t>bureau </a:t>
            </a:r>
            <a:r>
              <a:rPr sz="1400" i="1" spc="-5" dirty="0">
                <a:solidFill>
                  <a:srgbClr val="464653"/>
                </a:solidFill>
                <a:latin typeface="Perpetua"/>
                <a:cs typeface="Perpetua"/>
              </a:rPr>
              <a:t>ou </a:t>
            </a:r>
            <a:r>
              <a:rPr sz="1400" i="1" dirty="0">
                <a:solidFill>
                  <a:srgbClr val="464653"/>
                </a:solidFill>
                <a:latin typeface="Perpetua"/>
                <a:cs typeface="Perpetua"/>
              </a:rPr>
              <a:t>à </a:t>
            </a:r>
            <a:r>
              <a:rPr sz="1400" i="1" spc="-5" dirty="0">
                <a:solidFill>
                  <a:srgbClr val="464653"/>
                </a:solidFill>
                <a:latin typeface="Perpetua"/>
                <a:cs typeface="Perpetua"/>
              </a:rPr>
              <a:t>son </a:t>
            </a:r>
            <a:r>
              <a:rPr sz="1400" i="1" spc="-20" dirty="0">
                <a:solidFill>
                  <a:srgbClr val="464653"/>
                </a:solidFill>
                <a:latin typeface="Perpetua"/>
                <a:cs typeface="Perpetua"/>
              </a:rPr>
              <a:t>travail, </a:t>
            </a:r>
            <a:r>
              <a:rPr sz="1400" i="1" spc="-5" dirty="0">
                <a:solidFill>
                  <a:srgbClr val="464653"/>
                </a:solidFill>
                <a:latin typeface="Perpetua"/>
                <a:cs typeface="Perpetua"/>
              </a:rPr>
              <a:t>ou  dans d’autres situations qui nécessitent </a:t>
            </a:r>
            <a:r>
              <a:rPr sz="1400" i="1" dirty="0">
                <a:solidFill>
                  <a:srgbClr val="464653"/>
                </a:solidFill>
                <a:latin typeface="Perpetua"/>
                <a:cs typeface="Perpetua"/>
              </a:rPr>
              <a:t>de </a:t>
            </a:r>
            <a:r>
              <a:rPr sz="1400" i="1" spc="-5" dirty="0">
                <a:solidFill>
                  <a:srgbClr val="464653"/>
                </a:solidFill>
                <a:latin typeface="Perpetua"/>
                <a:cs typeface="Perpetua"/>
              </a:rPr>
              <a:t>rester</a:t>
            </a:r>
            <a:r>
              <a:rPr sz="1400" i="1" spc="-40" dirty="0">
                <a:solidFill>
                  <a:srgbClr val="464653"/>
                </a:solidFill>
                <a:latin typeface="Perpetua"/>
                <a:cs typeface="Perpetua"/>
              </a:rPr>
              <a:t> </a:t>
            </a:r>
            <a:r>
              <a:rPr sz="1400" i="1" spc="-5" dirty="0">
                <a:solidFill>
                  <a:srgbClr val="464653"/>
                </a:solidFill>
                <a:latin typeface="Perpetua"/>
                <a:cs typeface="Perpetua"/>
              </a:rPr>
              <a:t>assis)</a:t>
            </a:r>
            <a:r>
              <a:rPr sz="1400" spc="-5" dirty="0">
                <a:solidFill>
                  <a:srgbClr val="464653"/>
                </a:solidFill>
                <a:latin typeface="Perpetua"/>
                <a:cs typeface="Perpetua"/>
              </a:rPr>
              <a:t>.</a:t>
            </a:r>
            <a:endParaRPr sz="1400" dirty="0">
              <a:latin typeface="Perpetua"/>
              <a:cs typeface="Perpetua"/>
            </a:endParaRPr>
          </a:p>
          <a:p>
            <a:pPr marL="642620" marR="5080" lvl="1" indent="-306705" algn="just">
              <a:lnSpc>
                <a:spcPct val="100000"/>
              </a:lnSpc>
              <a:spcBef>
                <a:spcPts val="200"/>
              </a:spcBef>
              <a:buClr>
                <a:srgbClr val="9FB8CD"/>
              </a:buClr>
              <a:buSzPct val="92307"/>
              <a:buFont typeface="Wingdings 2"/>
              <a:buChar char=""/>
              <a:tabLst>
                <a:tab pos="643255" algn="l"/>
              </a:tabLst>
            </a:pPr>
            <a:r>
              <a:rPr sz="1400" spc="-5" dirty="0">
                <a:solidFill>
                  <a:srgbClr val="464653"/>
                </a:solidFill>
                <a:latin typeface="Perpetua"/>
                <a:cs typeface="Perpetua"/>
              </a:rPr>
              <a:t>c) </a:t>
            </a:r>
            <a:r>
              <a:rPr sz="1400" spc="-10" dirty="0">
                <a:solidFill>
                  <a:srgbClr val="464653"/>
                </a:solidFill>
                <a:latin typeface="Perpetua"/>
                <a:cs typeface="Perpetua"/>
              </a:rPr>
              <a:t>Souvent, </a:t>
            </a:r>
            <a:r>
              <a:rPr sz="1400" spc="5" dirty="0">
                <a:solidFill>
                  <a:srgbClr val="464653"/>
                </a:solidFill>
                <a:latin typeface="Perpetua"/>
                <a:cs typeface="Perpetua"/>
              </a:rPr>
              <a:t>court </a:t>
            </a:r>
            <a:r>
              <a:rPr sz="1400" spc="-5" dirty="0">
                <a:solidFill>
                  <a:srgbClr val="464653"/>
                </a:solidFill>
                <a:latin typeface="Perpetua"/>
                <a:cs typeface="Perpetua"/>
              </a:rPr>
              <a:t>ou </a:t>
            </a:r>
            <a:r>
              <a:rPr sz="1400" spc="5" dirty="0">
                <a:solidFill>
                  <a:srgbClr val="464653"/>
                </a:solidFill>
                <a:latin typeface="Perpetua"/>
                <a:cs typeface="Perpetua"/>
              </a:rPr>
              <a:t>grimpe </a:t>
            </a:r>
            <a:r>
              <a:rPr sz="1400" dirty="0">
                <a:solidFill>
                  <a:srgbClr val="464653"/>
                </a:solidFill>
                <a:latin typeface="Perpetua"/>
                <a:cs typeface="Perpetua"/>
              </a:rPr>
              <a:t>partout, </a:t>
            </a:r>
            <a:r>
              <a:rPr sz="1400" spc="-5" dirty="0">
                <a:solidFill>
                  <a:srgbClr val="464653"/>
                </a:solidFill>
                <a:latin typeface="Perpetua"/>
                <a:cs typeface="Perpetua"/>
              </a:rPr>
              <a:t>dans les situations </a:t>
            </a:r>
            <a:r>
              <a:rPr sz="1400" dirty="0">
                <a:solidFill>
                  <a:srgbClr val="464653"/>
                </a:solidFill>
                <a:latin typeface="Perpetua"/>
                <a:cs typeface="Perpetua"/>
              </a:rPr>
              <a:t>où </a:t>
            </a:r>
            <a:r>
              <a:rPr sz="1400" spc="-5" dirty="0">
                <a:solidFill>
                  <a:srgbClr val="464653"/>
                </a:solidFill>
                <a:latin typeface="Perpetua"/>
                <a:cs typeface="Perpetua"/>
              </a:rPr>
              <a:t>cela est </a:t>
            </a:r>
            <a:r>
              <a:rPr sz="1400" dirty="0">
                <a:solidFill>
                  <a:srgbClr val="464653"/>
                </a:solidFill>
                <a:latin typeface="Perpetua"/>
                <a:cs typeface="Perpetua"/>
              </a:rPr>
              <a:t>inapproprié (chez </a:t>
            </a:r>
            <a:r>
              <a:rPr sz="1400" spc="-5" dirty="0">
                <a:solidFill>
                  <a:srgbClr val="464653"/>
                </a:solidFill>
                <a:latin typeface="Perpetua"/>
                <a:cs typeface="Perpetua"/>
              </a:rPr>
              <a:t>les adolescents </a:t>
            </a:r>
            <a:r>
              <a:rPr sz="1400" dirty="0">
                <a:solidFill>
                  <a:srgbClr val="464653"/>
                </a:solidFill>
                <a:latin typeface="Perpetua"/>
                <a:cs typeface="Perpetua"/>
              </a:rPr>
              <a:t>ou </a:t>
            </a:r>
            <a:r>
              <a:rPr sz="1400" spc="-5" dirty="0">
                <a:solidFill>
                  <a:srgbClr val="464653"/>
                </a:solidFill>
                <a:latin typeface="Perpetua"/>
                <a:cs typeface="Perpetua"/>
              </a:rPr>
              <a:t>les adultes, cela peut </a:t>
            </a:r>
            <a:r>
              <a:rPr sz="1400" dirty="0">
                <a:solidFill>
                  <a:srgbClr val="464653"/>
                </a:solidFill>
                <a:latin typeface="Perpetua"/>
                <a:cs typeface="Perpetua"/>
              </a:rPr>
              <a:t>se  </a:t>
            </a:r>
            <a:r>
              <a:rPr sz="1400" spc="-5" dirty="0">
                <a:solidFill>
                  <a:srgbClr val="464653"/>
                </a:solidFill>
                <a:latin typeface="Perpetua"/>
                <a:cs typeface="Perpetua"/>
              </a:rPr>
              <a:t>limiter </a:t>
            </a:r>
            <a:r>
              <a:rPr sz="1400" dirty="0">
                <a:solidFill>
                  <a:srgbClr val="464653"/>
                </a:solidFill>
                <a:latin typeface="Perpetua"/>
                <a:cs typeface="Perpetua"/>
              </a:rPr>
              <a:t>à </a:t>
            </a:r>
            <a:r>
              <a:rPr sz="1400" spc="-5" dirty="0">
                <a:solidFill>
                  <a:srgbClr val="464653"/>
                </a:solidFill>
                <a:latin typeface="Perpetua"/>
                <a:cs typeface="Perpetua"/>
              </a:rPr>
              <a:t>un sentiment</a:t>
            </a:r>
            <a:r>
              <a:rPr sz="1400" spc="-10" dirty="0">
                <a:solidFill>
                  <a:srgbClr val="464653"/>
                </a:solidFill>
                <a:latin typeface="Perpetua"/>
                <a:cs typeface="Perpetua"/>
              </a:rPr>
              <a:t> </a:t>
            </a:r>
            <a:r>
              <a:rPr sz="1400" spc="-5" dirty="0">
                <a:solidFill>
                  <a:srgbClr val="464653"/>
                </a:solidFill>
                <a:latin typeface="Perpetua"/>
                <a:cs typeface="Perpetua"/>
              </a:rPr>
              <a:t>d’agitation).</a:t>
            </a:r>
            <a:endParaRPr sz="1400" dirty="0">
              <a:latin typeface="Perpetua"/>
              <a:cs typeface="Perpetua"/>
            </a:endParaRPr>
          </a:p>
          <a:p>
            <a:pPr marL="642620" lvl="1" indent="-307340" algn="just">
              <a:lnSpc>
                <a:spcPct val="100000"/>
              </a:lnSpc>
              <a:spcBef>
                <a:spcPts val="200"/>
              </a:spcBef>
              <a:buClr>
                <a:srgbClr val="9FB8CD"/>
              </a:buClr>
              <a:buSzPct val="92307"/>
              <a:buFont typeface="Wingdings 2"/>
              <a:buChar char=""/>
              <a:tabLst>
                <a:tab pos="643255" algn="l"/>
              </a:tabLst>
            </a:pPr>
            <a:r>
              <a:rPr sz="1400" spc="-5" dirty="0">
                <a:solidFill>
                  <a:srgbClr val="464653"/>
                </a:solidFill>
                <a:latin typeface="Perpetua"/>
                <a:cs typeface="Perpetua"/>
              </a:rPr>
              <a:t>d) </a:t>
            </a:r>
            <a:r>
              <a:rPr sz="1400" dirty="0">
                <a:solidFill>
                  <a:srgbClr val="464653"/>
                </a:solidFill>
                <a:latin typeface="Perpetua"/>
                <a:cs typeface="Perpetua"/>
              </a:rPr>
              <a:t>A </a:t>
            </a:r>
            <a:r>
              <a:rPr sz="1400" spc="-10" dirty="0">
                <a:solidFill>
                  <a:srgbClr val="464653"/>
                </a:solidFill>
                <a:latin typeface="Perpetua"/>
                <a:cs typeface="Perpetua"/>
              </a:rPr>
              <a:t>souvent </a:t>
            </a:r>
            <a:r>
              <a:rPr sz="1400" spc="-5" dirty="0">
                <a:solidFill>
                  <a:srgbClr val="464653"/>
                </a:solidFill>
                <a:latin typeface="Perpetua"/>
                <a:cs typeface="Perpetua"/>
              </a:rPr>
              <a:t>du mal </a:t>
            </a:r>
            <a:r>
              <a:rPr sz="1400" dirty="0">
                <a:solidFill>
                  <a:srgbClr val="464653"/>
                </a:solidFill>
                <a:latin typeface="Perpetua"/>
                <a:cs typeface="Perpetua"/>
              </a:rPr>
              <a:t>à se </a:t>
            </a:r>
            <a:r>
              <a:rPr sz="1400" spc="-5" dirty="0">
                <a:solidFill>
                  <a:srgbClr val="464653"/>
                </a:solidFill>
                <a:latin typeface="Perpetua"/>
                <a:cs typeface="Perpetua"/>
              </a:rPr>
              <a:t>tenir tranquille dans les jeux ou les activités de</a:t>
            </a:r>
            <a:r>
              <a:rPr sz="1400" spc="-45" dirty="0">
                <a:solidFill>
                  <a:srgbClr val="464653"/>
                </a:solidFill>
                <a:latin typeface="Perpetua"/>
                <a:cs typeface="Perpetua"/>
              </a:rPr>
              <a:t> </a:t>
            </a:r>
            <a:r>
              <a:rPr sz="1400" spc="-20" dirty="0">
                <a:solidFill>
                  <a:srgbClr val="464653"/>
                </a:solidFill>
                <a:latin typeface="Perpetua"/>
                <a:cs typeface="Perpetua"/>
              </a:rPr>
              <a:t>loisir.</a:t>
            </a:r>
            <a:endParaRPr sz="1400" dirty="0">
              <a:latin typeface="Perpetua"/>
              <a:cs typeface="Perpetua"/>
            </a:endParaRPr>
          </a:p>
          <a:p>
            <a:pPr marL="642620" marR="6350" lvl="1" indent="-306705" algn="just">
              <a:lnSpc>
                <a:spcPct val="100000"/>
              </a:lnSpc>
              <a:spcBef>
                <a:spcPts val="200"/>
              </a:spcBef>
              <a:buClr>
                <a:srgbClr val="9FB8CD"/>
              </a:buClr>
              <a:buSzPct val="92307"/>
              <a:buFont typeface="Wingdings 2"/>
              <a:buChar char=""/>
              <a:tabLst>
                <a:tab pos="643255" algn="l"/>
              </a:tabLst>
            </a:pPr>
            <a:r>
              <a:rPr sz="1400" dirty="0">
                <a:solidFill>
                  <a:srgbClr val="464653"/>
                </a:solidFill>
                <a:latin typeface="Perpetua"/>
                <a:cs typeface="Perpetua"/>
              </a:rPr>
              <a:t>e) Est </a:t>
            </a:r>
            <a:r>
              <a:rPr sz="1400" spc="-5" dirty="0">
                <a:solidFill>
                  <a:srgbClr val="464653"/>
                </a:solidFill>
                <a:latin typeface="Perpetua"/>
                <a:cs typeface="Perpetua"/>
              </a:rPr>
              <a:t>souvent "sur la </a:t>
            </a:r>
            <a:r>
              <a:rPr sz="1400" dirty="0">
                <a:solidFill>
                  <a:srgbClr val="464653"/>
                </a:solidFill>
                <a:latin typeface="Perpetua"/>
                <a:cs typeface="Perpetua"/>
              </a:rPr>
              <a:t>brèche" </a:t>
            </a:r>
            <a:r>
              <a:rPr sz="1400" spc="-5" dirty="0">
                <a:solidFill>
                  <a:srgbClr val="464653"/>
                </a:solidFill>
                <a:latin typeface="Perpetua"/>
                <a:cs typeface="Perpetua"/>
              </a:rPr>
              <a:t>ou </a:t>
            </a:r>
            <a:r>
              <a:rPr sz="1400" dirty="0">
                <a:solidFill>
                  <a:srgbClr val="464653"/>
                </a:solidFill>
                <a:latin typeface="Perpetua"/>
                <a:cs typeface="Perpetua"/>
              </a:rPr>
              <a:t>agit </a:t>
            </a:r>
            <a:r>
              <a:rPr sz="1400" spc="-5" dirty="0">
                <a:solidFill>
                  <a:srgbClr val="464653"/>
                </a:solidFill>
                <a:latin typeface="Perpetua"/>
                <a:cs typeface="Perpetua"/>
              </a:rPr>
              <a:t>souvent comme s’il était "monté </a:t>
            </a:r>
            <a:r>
              <a:rPr sz="1400" dirty="0">
                <a:solidFill>
                  <a:srgbClr val="464653"/>
                </a:solidFill>
                <a:latin typeface="Perpetua"/>
                <a:cs typeface="Perpetua"/>
              </a:rPr>
              <a:t>sur ressorts" </a:t>
            </a:r>
            <a:r>
              <a:rPr sz="1400" i="1" spc="-10" dirty="0">
                <a:solidFill>
                  <a:srgbClr val="464653"/>
                </a:solidFill>
                <a:latin typeface="Perpetua"/>
                <a:cs typeface="Perpetua"/>
              </a:rPr>
              <a:t>(incapable </a:t>
            </a:r>
            <a:r>
              <a:rPr sz="1400" i="1" spc="-5" dirty="0">
                <a:solidFill>
                  <a:srgbClr val="464653"/>
                </a:solidFill>
                <a:latin typeface="Perpetua"/>
                <a:cs typeface="Perpetua"/>
              </a:rPr>
              <a:t>ou inconfortable de se tenir immobile  pendant</a:t>
            </a:r>
            <a:r>
              <a:rPr sz="1400" i="1" spc="-30" dirty="0">
                <a:solidFill>
                  <a:srgbClr val="464653"/>
                </a:solidFill>
                <a:latin typeface="Perpetua"/>
                <a:cs typeface="Perpetua"/>
              </a:rPr>
              <a:t> </a:t>
            </a:r>
            <a:r>
              <a:rPr sz="1400" i="1" spc="-5" dirty="0">
                <a:solidFill>
                  <a:srgbClr val="464653"/>
                </a:solidFill>
                <a:latin typeface="Perpetua"/>
                <a:cs typeface="Perpetua"/>
              </a:rPr>
              <a:t>un</a:t>
            </a:r>
            <a:r>
              <a:rPr sz="1400" i="1" spc="-10" dirty="0">
                <a:solidFill>
                  <a:srgbClr val="464653"/>
                </a:solidFill>
                <a:latin typeface="Perpetua"/>
                <a:cs typeface="Perpetua"/>
              </a:rPr>
              <a:t> </a:t>
            </a:r>
            <a:r>
              <a:rPr sz="1400" i="1" spc="-5" dirty="0">
                <a:solidFill>
                  <a:srgbClr val="464653"/>
                </a:solidFill>
                <a:latin typeface="Perpetua"/>
                <a:cs typeface="Perpetua"/>
              </a:rPr>
              <a:t>long</a:t>
            </a:r>
            <a:r>
              <a:rPr sz="1400" i="1" dirty="0">
                <a:solidFill>
                  <a:srgbClr val="464653"/>
                </a:solidFill>
                <a:latin typeface="Perpetua"/>
                <a:cs typeface="Perpetua"/>
              </a:rPr>
              <a:t> </a:t>
            </a:r>
            <a:r>
              <a:rPr sz="1400" i="1" spc="-5" dirty="0">
                <a:solidFill>
                  <a:srgbClr val="464653"/>
                </a:solidFill>
                <a:latin typeface="Perpetua"/>
                <a:cs typeface="Perpetua"/>
              </a:rPr>
              <a:t>moment,</a:t>
            </a:r>
            <a:r>
              <a:rPr sz="1400" i="1" spc="-114" dirty="0">
                <a:solidFill>
                  <a:srgbClr val="464653"/>
                </a:solidFill>
                <a:latin typeface="Perpetua"/>
                <a:cs typeface="Perpetua"/>
              </a:rPr>
              <a:t> </a:t>
            </a:r>
            <a:r>
              <a:rPr sz="1400" i="1" spc="-5" dirty="0">
                <a:solidFill>
                  <a:srgbClr val="464653"/>
                </a:solidFill>
                <a:latin typeface="Perpetua"/>
                <a:cs typeface="Perpetua"/>
              </a:rPr>
              <a:t>comme</a:t>
            </a:r>
            <a:r>
              <a:rPr sz="1400" i="1" spc="10" dirty="0">
                <a:solidFill>
                  <a:srgbClr val="464653"/>
                </a:solidFill>
                <a:latin typeface="Perpetua"/>
                <a:cs typeface="Perpetua"/>
              </a:rPr>
              <a:t> </a:t>
            </a:r>
            <a:r>
              <a:rPr sz="1400" i="1" spc="-5" dirty="0">
                <a:solidFill>
                  <a:srgbClr val="464653"/>
                </a:solidFill>
                <a:latin typeface="Perpetua"/>
                <a:cs typeface="Perpetua"/>
              </a:rPr>
              <a:t>dans</a:t>
            </a:r>
            <a:r>
              <a:rPr sz="1400" i="1" spc="-10" dirty="0">
                <a:solidFill>
                  <a:srgbClr val="464653"/>
                </a:solidFill>
                <a:latin typeface="Perpetua"/>
                <a:cs typeface="Perpetua"/>
              </a:rPr>
              <a:t> </a:t>
            </a:r>
            <a:r>
              <a:rPr sz="1400" i="1" spc="-5" dirty="0">
                <a:solidFill>
                  <a:srgbClr val="464653"/>
                </a:solidFill>
                <a:latin typeface="Perpetua"/>
                <a:cs typeface="Perpetua"/>
              </a:rPr>
              <a:t>les</a:t>
            </a:r>
            <a:r>
              <a:rPr sz="1400" i="1" spc="5" dirty="0">
                <a:solidFill>
                  <a:srgbClr val="464653"/>
                </a:solidFill>
                <a:latin typeface="Perpetua"/>
                <a:cs typeface="Perpetua"/>
              </a:rPr>
              <a:t> </a:t>
            </a:r>
            <a:r>
              <a:rPr sz="1400" i="1" spc="-10" dirty="0">
                <a:solidFill>
                  <a:srgbClr val="464653"/>
                </a:solidFill>
                <a:latin typeface="Perpetua"/>
                <a:cs typeface="Perpetua"/>
              </a:rPr>
              <a:t>restaurants,</a:t>
            </a:r>
            <a:r>
              <a:rPr sz="1400" i="1" spc="-150" dirty="0">
                <a:solidFill>
                  <a:srgbClr val="464653"/>
                </a:solidFill>
                <a:latin typeface="Perpetua"/>
                <a:cs typeface="Perpetua"/>
              </a:rPr>
              <a:t> </a:t>
            </a:r>
            <a:r>
              <a:rPr sz="1400" i="1" spc="-5" dirty="0">
                <a:solidFill>
                  <a:srgbClr val="464653"/>
                </a:solidFill>
                <a:latin typeface="Perpetua"/>
                <a:cs typeface="Perpetua"/>
              </a:rPr>
              <a:t>les</a:t>
            </a:r>
            <a:r>
              <a:rPr sz="1400" i="1" spc="5" dirty="0">
                <a:solidFill>
                  <a:srgbClr val="464653"/>
                </a:solidFill>
                <a:latin typeface="Perpetua"/>
                <a:cs typeface="Perpetua"/>
              </a:rPr>
              <a:t> </a:t>
            </a:r>
            <a:r>
              <a:rPr sz="1400" i="1" spc="-5" dirty="0">
                <a:solidFill>
                  <a:srgbClr val="464653"/>
                </a:solidFill>
                <a:latin typeface="Perpetua"/>
                <a:cs typeface="Perpetua"/>
              </a:rPr>
              <a:t>réunions</a:t>
            </a:r>
            <a:r>
              <a:rPr sz="1400" i="1" spc="-10" dirty="0">
                <a:solidFill>
                  <a:srgbClr val="464653"/>
                </a:solidFill>
                <a:latin typeface="Perpetua"/>
                <a:cs typeface="Perpetua"/>
              </a:rPr>
              <a:t> </a:t>
            </a:r>
            <a:r>
              <a:rPr sz="1400" i="1" dirty="0">
                <a:solidFill>
                  <a:srgbClr val="464653"/>
                </a:solidFill>
                <a:latin typeface="Perpetua"/>
                <a:cs typeface="Perpetua"/>
              </a:rPr>
              <a:t>;</a:t>
            </a:r>
            <a:r>
              <a:rPr sz="1400" i="1" spc="-135" dirty="0">
                <a:solidFill>
                  <a:srgbClr val="464653"/>
                </a:solidFill>
                <a:latin typeface="Perpetua"/>
                <a:cs typeface="Perpetua"/>
              </a:rPr>
              <a:t> </a:t>
            </a:r>
            <a:r>
              <a:rPr sz="1400" i="1" spc="-5" dirty="0">
                <a:solidFill>
                  <a:srgbClr val="464653"/>
                </a:solidFill>
                <a:latin typeface="Perpetua"/>
                <a:cs typeface="Perpetua"/>
              </a:rPr>
              <a:t>peut être</a:t>
            </a:r>
            <a:r>
              <a:rPr sz="1400" i="1" spc="5" dirty="0">
                <a:solidFill>
                  <a:srgbClr val="464653"/>
                </a:solidFill>
                <a:latin typeface="Perpetua"/>
                <a:cs typeface="Perpetua"/>
              </a:rPr>
              <a:t> </a:t>
            </a:r>
            <a:r>
              <a:rPr sz="1400" i="1" spc="-5" dirty="0">
                <a:solidFill>
                  <a:srgbClr val="464653"/>
                </a:solidFill>
                <a:latin typeface="Perpetua"/>
                <a:cs typeface="Perpetua"/>
              </a:rPr>
              <a:t>perçu</a:t>
            </a:r>
            <a:r>
              <a:rPr sz="1400" i="1" spc="-10" dirty="0">
                <a:solidFill>
                  <a:srgbClr val="464653"/>
                </a:solidFill>
                <a:latin typeface="Perpetua"/>
                <a:cs typeface="Perpetua"/>
              </a:rPr>
              <a:t> </a:t>
            </a:r>
            <a:r>
              <a:rPr sz="1400" i="1" dirty="0">
                <a:solidFill>
                  <a:srgbClr val="464653"/>
                </a:solidFill>
                <a:latin typeface="Perpetua"/>
                <a:cs typeface="Perpetua"/>
              </a:rPr>
              <a:t>par</a:t>
            </a:r>
            <a:r>
              <a:rPr sz="1400" i="1" spc="-20" dirty="0">
                <a:solidFill>
                  <a:srgbClr val="464653"/>
                </a:solidFill>
                <a:latin typeface="Perpetua"/>
                <a:cs typeface="Perpetua"/>
              </a:rPr>
              <a:t> </a:t>
            </a:r>
            <a:r>
              <a:rPr sz="1400" i="1" spc="-5" dirty="0">
                <a:solidFill>
                  <a:srgbClr val="464653"/>
                </a:solidFill>
                <a:latin typeface="Perpetua"/>
                <a:cs typeface="Perpetua"/>
              </a:rPr>
              <a:t>les</a:t>
            </a:r>
            <a:r>
              <a:rPr sz="1400" i="1" spc="5" dirty="0">
                <a:solidFill>
                  <a:srgbClr val="464653"/>
                </a:solidFill>
                <a:latin typeface="Perpetua"/>
                <a:cs typeface="Perpetua"/>
              </a:rPr>
              <a:t> </a:t>
            </a:r>
            <a:r>
              <a:rPr sz="1400" i="1" spc="-5" dirty="0">
                <a:solidFill>
                  <a:srgbClr val="464653"/>
                </a:solidFill>
                <a:latin typeface="Perpetua"/>
                <a:cs typeface="Perpetua"/>
              </a:rPr>
              <a:t>autres</a:t>
            </a:r>
            <a:r>
              <a:rPr sz="1400" i="1" spc="-10" dirty="0">
                <a:solidFill>
                  <a:srgbClr val="464653"/>
                </a:solidFill>
                <a:latin typeface="Perpetua"/>
                <a:cs typeface="Perpetua"/>
              </a:rPr>
              <a:t> </a:t>
            </a:r>
            <a:r>
              <a:rPr sz="1400" i="1" spc="-5" dirty="0">
                <a:solidFill>
                  <a:srgbClr val="464653"/>
                </a:solidFill>
                <a:latin typeface="Perpetua"/>
                <a:cs typeface="Perpetua"/>
              </a:rPr>
              <a:t>comme</a:t>
            </a:r>
            <a:r>
              <a:rPr sz="1400" i="1" spc="20" dirty="0">
                <a:solidFill>
                  <a:srgbClr val="464653"/>
                </a:solidFill>
                <a:latin typeface="Perpetua"/>
                <a:cs typeface="Perpetua"/>
              </a:rPr>
              <a:t> </a:t>
            </a:r>
            <a:r>
              <a:rPr sz="1400" i="1" spc="-5" dirty="0">
                <a:solidFill>
                  <a:srgbClr val="464653"/>
                </a:solidFill>
                <a:latin typeface="Perpetua"/>
                <a:cs typeface="Perpetua"/>
              </a:rPr>
              <a:t>agité,</a:t>
            </a:r>
            <a:r>
              <a:rPr sz="1400" i="1" spc="-130" dirty="0">
                <a:solidFill>
                  <a:srgbClr val="464653"/>
                </a:solidFill>
                <a:latin typeface="Perpetua"/>
                <a:cs typeface="Perpetua"/>
              </a:rPr>
              <a:t> </a:t>
            </a:r>
            <a:r>
              <a:rPr sz="1400" i="1" spc="-5" dirty="0">
                <a:solidFill>
                  <a:srgbClr val="464653"/>
                </a:solidFill>
                <a:latin typeface="Perpetua"/>
                <a:cs typeface="Perpetua"/>
              </a:rPr>
              <a:t>ou comme</a:t>
            </a:r>
            <a:r>
              <a:rPr sz="1400" i="1" spc="10" dirty="0">
                <a:solidFill>
                  <a:srgbClr val="464653"/>
                </a:solidFill>
                <a:latin typeface="Perpetua"/>
                <a:cs typeface="Perpetua"/>
              </a:rPr>
              <a:t> </a:t>
            </a:r>
            <a:r>
              <a:rPr sz="1400" i="1" spc="-5" dirty="0">
                <a:solidFill>
                  <a:srgbClr val="464653"/>
                </a:solidFill>
                <a:latin typeface="Perpetua"/>
                <a:cs typeface="Perpetua"/>
              </a:rPr>
              <a:t>difficile</a:t>
            </a:r>
            <a:r>
              <a:rPr sz="1400" i="1" dirty="0">
                <a:solidFill>
                  <a:srgbClr val="464653"/>
                </a:solidFill>
                <a:latin typeface="Perpetua"/>
                <a:cs typeface="Perpetua"/>
              </a:rPr>
              <a:t> à</a:t>
            </a:r>
            <a:r>
              <a:rPr sz="1400" i="1" spc="-10" dirty="0">
                <a:solidFill>
                  <a:srgbClr val="464653"/>
                </a:solidFill>
                <a:latin typeface="Perpetua"/>
                <a:cs typeface="Perpetua"/>
              </a:rPr>
              <a:t> </a:t>
            </a:r>
            <a:r>
              <a:rPr sz="1400" i="1" spc="-5" dirty="0">
                <a:solidFill>
                  <a:srgbClr val="464653"/>
                </a:solidFill>
                <a:latin typeface="Perpetua"/>
                <a:cs typeface="Perpetua"/>
              </a:rPr>
              <a:t>suivre)</a:t>
            </a:r>
            <a:r>
              <a:rPr sz="1400" spc="-5" dirty="0">
                <a:solidFill>
                  <a:srgbClr val="464653"/>
                </a:solidFill>
                <a:latin typeface="Perpetua"/>
                <a:cs typeface="Perpetua"/>
              </a:rPr>
              <a:t>.</a:t>
            </a:r>
            <a:endParaRPr sz="1400" dirty="0">
              <a:latin typeface="Perpetua"/>
              <a:cs typeface="Perpetua"/>
            </a:endParaRPr>
          </a:p>
          <a:p>
            <a:pPr marL="642620" lvl="1" indent="-307340" algn="just">
              <a:lnSpc>
                <a:spcPct val="100000"/>
              </a:lnSpc>
              <a:spcBef>
                <a:spcPts val="200"/>
              </a:spcBef>
              <a:buClr>
                <a:srgbClr val="9FB8CD"/>
              </a:buClr>
              <a:buSzPct val="92307"/>
              <a:buFont typeface="Wingdings 2"/>
              <a:buChar char=""/>
              <a:tabLst>
                <a:tab pos="643255" algn="l"/>
              </a:tabLst>
            </a:pPr>
            <a:r>
              <a:rPr sz="1400" spc="-5" dirty="0">
                <a:solidFill>
                  <a:srgbClr val="464653"/>
                </a:solidFill>
                <a:latin typeface="Perpetua"/>
                <a:cs typeface="Perpetua"/>
              </a:rPr>
              <a:t>f) </a:t>
            </a:r>
            <a:r>
              <a:rPr sz="1400" spc="-10" dirty="0">
                <a:solidFill>
                  <a:srgbClr val="464653"/>
                </a:solidFill>
                <a:latin typeface="Perpetua"/>
                <a:cs typeface="Perpetua"/>
              </a:rPr>
              <a:t>Souvent, </a:t>
            </a:r>
            <a:r>
              <a:rPr sz="1400" spc="-5" dirty="0">
                <a:solidFill>
                  <a:srgbClr val="464653"/>
                </a:solidFill>
                <a:latin typeface="Perpetua"/>
                <a:cs typeface="Perpetua"/>
              </a:rPr>
              <a:t>parle</a:t>
            </a:r>
            <a:r>
              <a:rPr sz="1400" spc="-55" dirty="0">
                <a:solidFill>
                  <a:srgbClr val="464653"/>
                </a:solidFill>
                <a:latin typeface="Perpetua"/>
                <a:cs typeface="Perpetua"/>
              </a:rPr>
              <a:t> </a:t>
            </a:r>
            <a:r>
              <a:rPr sz="1400" spc="-20" dirty="0">
                <a:solidFill>
                  <a:srgbClr val="464653"/>
                </a:solidFill>
                <a:latin typeface="Perpetua"/>
                <a:cs typeface="Perpetua"/>
              </a:rPr>
              <a:t>trop.</a:t>
            </a:r>
            <a:endParaRPr sz="1400" dirty="0">
              <a:latin typeface="Perpetua"/>
              <a:cs typeface="Perpetua"/>
            </a:endParaRPr>
          </a:p>
          <a:p>
            <a:pPr marL="642620" marR="5080" lvl="1" indent="-306705" algn="just">
              <a:lnSpc>
                <a:spcPct val="100000"/>
              </a:lnSpc>
              <a:spcBef>
                <a:spcPts val="200"/>
              </a:spcBef>
              <a:buClr>
                <a:srgbClr val="9FB8CD"/>
              </a:buClr>
              <a:buSzPct val="92307"/>
              <a:buFont typeface="Wingdings 2"/>
              <a:buChar char=""/>
              <a:tabLst>
                <a:tab pos="643255" algn="l"/>
              </a:tabLst>
            </a:pPr>
            <a:r>
              <a:rPr sz="1400" spc="-5" dirty="0">
                <a:solidFill>
                  <a:srgbClr val="464653"/>
                </a:solidFill>
                <a:latin typeface="Perpetua"/>
                <a:cs typeface="Perpetua"/>
              </a:rPr>
              <a:t>g) Laisse </a:t>
            </a:r>
            <a:r>
              <a:rPr sz="1400" spc="-10" dirty="0">
                <a:solidFill>
                  <a:srgbClr val="464653"/>
                </a:solidFill>
                <a:latin typeface="Perpetua"/>
                <a:cs typeface="Perpetua"/>
              </a:rPr>
              <a:t>souvent </a:t>
            </a:r>
            <a:r>
              <a:rPr sz="1400" spc="-5" dirty="0">
                <a:solidFill>
                  <a:srgbClr val="464653"/>
                </a:solidFill>
                <a:latin typeface="Perpetua"/>
                <a:cs typeface="Perpetua"/>
              </a:rPr>
              <a:t>échapper la </a:t>
            </a:r>
            <a:r>
              <a:rPr sz="1400" dirty="0">
                <a:solidFill>
                  <a:srgbClr val="464653"/>
                </a:solidFill>
                <a:latin typeface="Perpetua"/>
                <a:cs typeface="Perpetua"/>
              </a:rPr>
              <a:t>réponse à </a:t>
            </a:r>
            <a:r>
              <a:rPr sz="1400" spc="-5" dirty="0">
                <a:solidFill>
                  <a:srgbClr val="464653"/>
                </a:solidFill>
                <a:latin typeface="Perpetua"/>
                <a:cs typeface="Perpetua"/>
              </a:rPr>
              <a:t>une question qui n’est pas encore entièrement posée </a:t>
            </a:r>
            <a:r>
              <a:rPr sz="1400" i="1" dirty="0">
                <a:solidFill>
                  <a:srgbClr val="464653"/>
                </a:solidFill>
                <a:latin typeface="Perpetua"/>
                <a:cs typeface="Perpetua"/>
              </a:rPr>
              <a:t>(termine </a:t>
            </a:r>
            <a:r>
              <a:rPr sz="1400" i="1" spc="-5" dirty="0">
                <a:solidFill>
                  <a:srgbClr val="464653"/>
                </a:solidFill>
                <a:latin typeface="Perpetua"/>
                <a:cs typeface="Perpetua"/>
              </a:rPr>
              <a:t>la </a:t>
            </a:r>
            <a:r>
              <a:rPr sz="1400" i="1" spc="-10" dirty="0">
                <a:solidFill>
                  <a:srgbClr val="464653"/>
                </a:solidFill>
                <a:latin typeface="Perpetua"/>
                <a:cs typeface="Perpetua"/>
              </a:rPr>
              <a:t>phrase </a:t>
            </a:r>
            <a:r>
              <a:rPr sz="1400" i="1" dirty="0">
                <a:solidFill>
                  <a:srgbClr val="464653"/>
                </a:solidFill>
                <a:latin typeface="Perpetua"/>
                <a:cs typeface="Perpetua"/>
              </a:rPr>
              <a:t>de </a:t>
            </a:r>
            <a:r>
              <a:rPr sz="1400" i="1" spc="-5" dirty="0">
                <a:solidFill>
                  <a:srgbClr val="464653"/>
                </a:solidFill>
                <a:latin typeface="Perpetua"/>
                <a:cs typeface="Perpetua"/>
              </a:rPr>
              <a:t>leurs  interlocuteurs </a:t>
            </a:r>
            <a:r>
              <a:rPr sz="1400" i="1" dirty="0">
                <a:solidFill>
                  <a:srgbClr val="464653"/>
                </a:solidFill>
                <a:latin typeface="Perpetua"/>
                <a:cs typeface="Perpetua"/>
              </a:rPr>
              <a:t>; </a:t>
            </a:r>
            <a:r>
              <a:rPr sz="1400" i="1" spc="-5" dirty="0">
                <a:solidFill>
                  <a:srgbClr val="464653"/>
                </a:solidFill>
                <a:latin typeface="Perpetua"/>
                <a:cs typeface="Perpetua"/>
              </a:rPr>
              <a:t>ne peut attendre son tour dans une</a:t>
            </a:r>
            <a:r>
              <a:rPr sz="1400" i="1" spc="-190" dirty="0">
                <a:solidFill>
                  <a:srgbClr val="464653"/>
                </a:solidFill>
                <a:latin typeface="Perpetua"/>
                <a:cs typeface="Perpetua"/>
              </a:rPr>
              <a:t> </a:t>
            </a:r>
            <a:r>
              <a:rPr sz="1400" i="1" spc="-10" dirty="0">
                <a:solidFill>
                  <a:srgbClr val="464653"/>
                </a:solidFill>
                <a:latin typeface="Perpetua"/>
                <a:cs typeface="Perpetua"/>
              </a:rPr>
              <a:t>conversation)</a:t>
            </a:r>
            <a:r>
              <a:rPr sz="1400" spc="-10" dirty="0">
                <a:solidFill>
                  <a:srgbClr val="464653"/>
                </a:solidFill>
                <a:latin typeface="Perpetua"/>
                <a:cs typeface="Perpetua"/>
              </a:rPr>
              <a:t>.</a:t>
            </a:r>
            <a:endParaRPr sz="1400" dirty="0">
              <a:latin typeface="Perpetua"/>
              <a:cs typeface="Perpetua"/>
            </a:endParaRPr>
          </a:p>
          <a:p>
            <a:pPr marL="642620" lvl="1" indent="-307340" algn="just">
              <a:lnSpc>
                <a:spcPct val="100000"/>
              </a:lnSpc>
              <a:spcBef>
                <a:spcPts val="200"/>
              </a:spcBef>
              <a:buClr>
                <a:srgbClr val="9FB8CD"/>
              </a:buClr>
              <a:buSzPct val="92307"/>
              <a:buFont typeface="Wingdings 2"/>
              <a:buChar char=""/>
              <a:tabLst>
                <a:tab pos="643255" algn="l"/>
              </a:tabLst>
            </a:pPr>
            <a:r>
              <a:rPr sz="1400" dirty="0">
                <a:solidFill>
                  <a:srgbClr val="464653"/>
                </a:solidFill>
                <a:latin typeface="Perpetua"/>
                <a:cs typeface="Perpetua"/>
              </a:rPr>
              <a:t>h) A </a:t>
            </a:r>
            <a:r>
              <a:rPr sz="1400" spc="-10" dirty="0">
                <a:solidFill>
                  <a:srgbClr val="464653"/>
                </a:solidFill>
                <a:latin typeface="Perpetua"/>
                <a:cs typeface="Perpetua"/>
              </a:rPr>
              <a:t>souvent </a:t>
            </a:r>
            <a:r>
              <a:rPr sz="1400" spc="-5" dirty="0">
                <a:solidFill>
                  <a:srgbClr val="464653"/>
                </a:solidFill>
                <a:latin typeface="Perpetua"/>
                <a:cs typeface="Perpetua"/>
              </a:rPr>
              <a:t>du mal </a:t>
            </a:r>
            <a:r>
              <a:rPr sz="1400" dirty="0">
                <a:solidFill>
                  <a:srgbClr val="464653"/>
                </a:solidFill>
                <a:latin typeface="Perpetua"/>
                <a:cs typeface="Perpetua"/>
              </a:rPr>
              <a:t>à </a:t>
            </a:r>
            <a:r>
              <a:rPr sz="1400" spc="-10" dirty="0">
                <a:solidFill>
                  <a:srgbClr val="464653"/>
                </a:solidFill>
                <a:latin typeface="Perpetua"/>
                <a:cs typeface="Perpetua"/>
              </a:rPr>
              <a:t>attendre </a:t>
            </a:r>
            <a:r>
              <a:rPr sz="1400" spc="-5" dirty="0">
                <a:solidFill>
                  <a:srgbClr val="464653"/>
                </a:solidFill>
                <a:latin typeface="Perpetua"/>
                <a:cs typeface="Perpetua"/>
              </a:rPr>
              <a:t>son tour </a:t>
            </a:r>
            <a:r>
              <a:rPr sz="1400" i="1" spc="-5" dirty="0">
                <a:solidFill>
                  <a:srgbClr val="464653"/>
                </a:solidFill>
                <a:latin typeface="Perpetua"/>
                <a:cs typeface="Perpetua"/>
              </a:rPr>
              <a:t>(lorsque l’on </a:t>
            </a:r>
            <a:r>
              <a:rPr sz="1400" i="1" spc="-10" dirty="0">
                <a:solidFill>
                  <a:srgbClr val="464653"/>
                </a:solidFill>
                <a:latin typeface="Perpetua"/>
                <a:cs typeface="Perpetua"/>
              </a:rPr>
              <a:t>fait </a:t>
            </a:r>
            <a:r>
              <a:rPr sz="1400" i="1" spc="-5" dirty="0">
                <a:solidFill>
                  <a:srgbClr val="464653"/>
                </a:solidFill>
                <a:latin typeface="Perpetua"/>
                <a:cs typeface="Perpetua"/>
              </a:rPr>
              <a:t>la</a:t>
            </a:r>
            <a:r>
              <a:rPr sz="1400" i="1" spc="-95" dirty="0">
                <a:solidFill>
                  <a:srgbClr val="464653"/>
                </a:solidFill>
                <a:latin typeface="Perpetua"/>
                <a:cs typeface="Perpetua"/>
              </a:rPr>
              <a:t> </a:t>
            </a:r>
            <a:r>
              <a:rPr sz="1400" i="1" spc="-5" dirty="0">
                <a:solidFill>
                  <a:srgbClr val="464653"/>
                </a:solidFill>
                <a:latin typeface="Perpetua"/>
                <a:cs typeface="Perpetua"/>
              </a:rPr>
              <a:t>queue).</a:t>
            </a:r>
            <a:endParaRPr sz="1400" dirty="0">
              <a:latin typeface="Perpetua"/>
              <a:cs typeface="Perpetua"/>
            </a:endParaRPr>
          </a:p>
          <a:p>
            <a:pPr marL="642620" marR="5080" lvl="1" indent="-306705" algn="just">
              <a:lnSpc>
                <a:spcPct val="100000"/>
              </a:lnSpc>
              <a:spcBef>
                <a:spcPts val="200"/>
              </a:spcBef>
              <a:buClr>
                <a:srgbClr val="9FB8CD"/>
              </a:buClr>
              <a:buSzPct val="92307"/>
              <a:buFont typeface="Wingdings 2"/>
              <a:buChar char=""/>
              <a:tabLst>
                <a:tab pos="643255" algn="l"/>
              </a:tabLst>
            </a:pPr>
            <a:r>
              <a:rPr sz="1400" dirty="0">
                <a:solidFill>
                  <a:srgbClr val="464653"/>
                </a:solidFill>
                <a:latin typeface="Perpetua"/>
                <a:cs typeface="Perpetua"/>
              </a:rPr>
              <a:t>i) </a:t>
            </a:r>
            <a:r>
              <a:rPr sz="1400" spc="-5" dirty="0">
                <a:solidFill>
                  <a:srgbClr val="464653"/>
                </a:solidFill>
                <a:latin typeface="Perpetua"/>
                <a:cs typeface="Perpetua"/>
              </a:rPr>
              <a:t>Interrompt souvent les autres ou impose </a:t>
            </a:r>
            <a:r>
              <a:rPr sz="1400" dirty="0">
                <a:solidFill>
                  <a:srgbClr val="464653"/>
                </a:solidFill>
                <a:latin typeface="Perpetua"/>
                <a:cs typeface="Perpetua"/>
              </a:rPr>
              <a:t>sa </a:t>
            </a:r>
            <a:r>
              <a:rPr sz="1400" spc="-5" dirty="0">
                <a:solidFill>
                  <a:srgbClr val="464653"/>
                </a:solidFill>
                <a:latin typeface="Perpetua"/>
                <a:cs typeface="Perpetua"/>
              </a:rPr>
              <a:t>présence </a:t>
            </a:r>
            <a:r>
              <a:rPr sz="1400" i="1" spc="-10" dirty="0">
                <a:solidFill>
                  <a:srgbClr val="464653"/>
                </a:solidFill>
                <a:latin typeface="Perpetua"/>
                <a:cs typeface="Perpetua"/>
              </a:rPr>
              <a:t>(fait </a:t>
            </a:r>
            <a:r>
              <a:rPr sz="1400" i="1" dirty="0">
                <a:solidFill>
                  <a:srgbClr val="464653"/>
                </a:solidFill>
                <a:latin typeface="Perpetua"/>
                <a:cs typeface="Perpetua"/>
              </a:rPr>
              <a:t>irruption </a:t>
            </a:r>
            <a:r>
              <a:rPr sz="1400" i="1" spc="-5" dirty="0">
                <a:solidFill>
                  <a:srgbClr val="464653"/>
                </a:solidFill>
                <a:latin typeface="Perpetua"/>
                <a:cs typeface="Perpetua"/>
              </a:rPr>
              <a:t>dans les </a:t>
            </a:r>
            <a:r>
              <a:rPr sz="1400" i="1" spc="-10" dirty="0">
                <a:solidFill>
                  <a:srgbClr val="464653"/>
                </a:solidFill>
                <a:latin typeface="Perpetua"/>
                <a:cs typeface="Perpetua"/>
              </a:rPr>
              <a:t>conversations, </a:t>
            </a:r>
            <a:r>
              <a:rPr sz="1400" i="1" spc="-5" dirty="0">
                <a:solidFill>
                  <a:srgbClr val="464653"/>
                </a:solidFill>
                <a:latin typeface="Perpetua"/>
                <a:cs typeface="Perpetua"/>
              </a:rPr>
              <a:t>les jeux ou les activités </a:t>
            </a:r>
            <a:r>
              <a:rPr sz="1400" i="1" dirty="0">
                <a:solidFill>
                  <a:srgbClr val="464653"/>
                </a:solidFill>
                <a:latin typeface="Perpetua"/>
                <a:cs typeface="Perpetua"/>
              </a:rPr>
              <a:t>; </a:t>
            </a:r>
            <a:r>
              <a:rPr sz="1400" i="1" spc="-5" dirty="0">
                <a:solidFill>
                  <a:srgbClr val="464653"/>
                </a:solidFill>
                <a:latin typeface="Perpetua"/>
                <a:cs typeface="Perpetua"/>
              </a:rPr>
              <a:t>peut commencer </a:t>
            </a:r>
            <a:r>
              <a:rPr sz="1400" i="1" dirty="0">
                <a:solidFill>
                  <a:srgbClr val="464653"/>
                </a:solidFill>
                <a:latin typeface="Perpetua"/>
                <a:cs typeface="Perpetua"/>
              </a:rPr>
              <a:t>à  </a:t>
            </a:r>
            <a:r>
              <a:rPr sz="1400" i="1" spc="-5" dirty="0">
                <a:solidFill>
                  <a:srgbClr val="464653"/>
                </a:solidFill>
                <a:latin typeface="Perpetua"/>
                <a:cs typeface="Perpetua"/>
              </a:rPr>
              <a:t>utiliser les biens d’autrui, sans demander ou </a:t>
            </a:r>
            <a:r>
              <a:rPr sz="1400" i="1" spc="-10" dirty="0">
                <a:solidFill>
                  <a:srgbClr val="464653"/>
                </a:solidFill>
                <a:latin typeface="Perpetua"/>
                <a:cs typeface="Perpetua"/>
              </a:rPr>
              <a:t>recevoir </a:t>
            </a:r>
            <a:r>
              <a:rPr sz="1400" i="1" spc="-5" dirty="0">
                <a:solidFill>
                  <a:srgbClr val="464653"/>
                </a:solidFill>
                <a:latin typeface="Perpetua"/>
                <a:cs typeface="Perpetua"/>
              </a:rPr>
              <a:t>leur autorisation </a:t>
            </a:r>
            <a:r>
              <a:rPr sz="1400" i="1" dirty="0">
                <a:solidFill>
                  <a:srgbClr val="464653"/>
                </a:solidFill>
                <a:latin typeface="Perpetua"/>
                <a:cs typeface="Perpetua"/>
              </a:rPr>
              <a:t>; </a:t>
            </a:r>
            <a:r>
              <a:rPr sz="1400" i="1" spc="-5" dirty="0">
                <a:solidFill>
                  <a:srgbClr val="464653"/>
                </a:solidFill>
                <a:latin typeface="Perpetua"/>
                <a:cs typeface="Perpetua"/>
              </a:rPr>
              <a:t>pour les adolescents </a:t>
            </a:r>
            <a:r>
              <a:rPr sz="1400" i="1" dirty="0">
                <a:solidFill>
                  <a:srgbClr val="464653"/>
                </a:solidFill>
                <a:latin typeface="Perpetua"/>
                <a:cs typeface="Perpetua"/>
              </a:rPr>
              <a:t>et </a:t>
            </a:r>
            <a:r>
              <a:rPr sz="1400" i="1" spc="-5" dirty="0">
                <a:solidFill>
                  <a:srgbClr val="464653"/>
                </a:solidFill>
                <a:latin typeface="Perpetua"/>
                <a:cs typeface="Perpetua"/>
              </a:rPr>
              <a:t>les </a:t>
            </a:r>
            <a:r>
              <a:rPr sz="1400" i="1" spc="-10" dirty="0">
                <a:solidFill>
                  <a:srgbClr val="464653"/>
                </a:solidFill>
                <a:latin typeface="Perpetua"/>
                <a:cs typeface="Perpetua"/>
              </a:rPr>
              <a:t>adultes, </a:t>
            </a:r>
            <a:r>
              <a:rPr sz="1400" i="1" spc="-5" dirty="0">
                <a:solidFill>
                  <a:srgbClr val="464653"/>
                </a:solidFill>
                <a:latin typeface="Perpetua"/>
                <a:cs typeface="Perpetua"/>
              </a:rPr>
              <a:t>peut s’immiscer ou s’imposer </a:t>
            </a:r>
            <a:r>
              <a:rPr sz="1400" i="1" dirty="0">
                <a:solidFill>
                  <a:srgbClr val="464653"/>
                </a:solidFill>
                <a:latin typeface="Perpetua"/>
                <a:cs typeface="Perpetua"/>
              </a:rPr>
              <a:t>et  </a:t>
            </a:r>
            <a:r>
              <a:rPr sz="1400" i="1" spc="-5" dirty="0">
                <a:solidFill>
                  <a:srgbClr val="464653"/>
                </a:solidFill>
                <a:latin typeface="Perpetua"/>
                <a:cs typeface="Perpetua"/>
              </a:rPr>
              <a:t>reprendre ce que d’autres</a:t>
            </a:r>
            <a:r>
              <a:rPr sz="1400" i="1" spc="-25" dirty="0">
                <a:solidFill>
                  <a:srgbClr val="464653"/>
                </a:solidFill>
                <a:latin typeface="Perpetua"/>
                <a:cs typeface="Perpetua"/>
              </a:rPr>
              <a:t> </a:t>
            </a:r>
            <a:r>
              <a:rPr sz="1400" i="1" spc="-10" dirty="0">
                <a:solidFill>
                  <a:srgbClr val="464653"/>
                </a:solidFill>
                <a:latin typeface="Perpetua"/>
                <a:cs typeface="Perpetua"/>
              </a:rPr>
              <a:t>font)</a:t>
            </a:r>
            <a:r>
              <a:rPr sz="1400" spc="-10" dirty="0">
                <a:solidFill>
                  <a:srgbClr val="464653"/>
                </a:solidFill>
                <a:latin typeface="Perpetua"/>
                <a:cs typeface="Perpetua"/>
              </a:rPr>
              <a:t>.</a:t>
            </a:r>
            <a:endParaRPr sz="1400" dirty="0">
              <a:latin typeface="Perpetua"/>
              <a:cs typeface="Perpetua"/>
            </a:endParaRPr>
          </a:p>
        </p:txBody>
      </p:sp>
      <p:sp>
        <p:nvSpPr>
          <p:cNvPr id="8" name="Titre 5">
            <a:extLst>
              <a:ext uri="{FF2B5EF4-FFF2-40B4-BE49-F238E27FC236}">
                <a16:creationId xmlns:a16="http://schemas.microsoft.com/office/drawing/2014/main" id="{2C9A3C88-B53C-45D4-A810-D9684B40EC6B}"/>
              </a:ext>
            </a:extLst>
          </p:cNvPr>
          <p:cNvSpPr txBox="1">
            <a:spLocks/>
          </p:cNvSpPr>
          <p:nvPr>
            <p:custDataLst>
              <p:tags r:id="rId4"/>
            </p:custDataLst>
          </p:nvPr>
        </p:nvSpPr>
        <p:spPr>
          <a:xfrm>
            <a:off x="1447800" y="619233"/>
            <a:ext cx="6541770" cy="553998"/>
          </a:xfrm>
          <a:prstGeom prst="rect">
            <a:avLst/>
          </a:prstGeom>
        </p:spPr>
        <p:txBody>
          <a:bodyPr wrap="square" lIns="0" tIns="0" rIns="0" bIns="0">
            <a:spAutoFit/>
          </a:bodyPr>
          <a:lstStyle>
            <a:lvl1pPr>
              <a:defRPr sz="3600" b="1" i="0">
                <a:solidFill>
                  <a:srgbClr val="727CA3"/>
                </a:solidFill>
                <a:latin typeface="Times New Roman"/>
                <a:ea typeface="+mj-ea"/>
                <a:cs typeface="Times New Roman"/>
              </a:defRPr>
            </a:lvl1pPr>
          </a:lstStyle>
          <a:p>
            <a:r>
              <a:rPr lang="fr-FR" kern="0" dirty="0"/>
              <a:t>Critère diagnostic du DSM V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custDataLst>
              <p:tags r:id="rId1"/>
            </p:custDataLst>
          </p:nvPr>
        </p:nvSpPr>
        <p:spPr>
          <a:xfrm>
            <a:off x="546418" y="1892009"/>
            <a:ext cx="8344534" cy="3972241"/>
          </a:xfrm>
          <a:prstGeom prst="rect">
            <a:avLst/>
          </a:prstGeom>
        </p:spPr>
        <p:txBody>
          <a:bodyPr vert="horz" wrap="square" lIns="0" tIns="41275" rIns="0" bIns="0" rtlCol="0">
            <a:spAutoFit/>
          </a:bodyPr>
          <a:lstStyle/>
          <a:p>
            <a:pPr marL="318770" marR="12065" indent="-306705" algn="just">
              <a:lnSpc>
                <a:spcPts val="1839"/>
              </a:lnSpc>
              <a:spcBef>
                <a:spcPts val="325"/>
              </a:spcBef>
              <a:buClr>
                <a:srgbClr val="9FB8CD"/>
              </a:buClr>
              <a:buSzPct val="91176"/>
              <a:buFont typeface="Wingdings 2"/>
              <a:buChar char=""/>
              <a:tabLst>
                <a:tab pos="319405" algn="l"/>
              </a:tabLst>
            </a:pPr>
            <a:r>
              <a:rPr sz="2000" spc="-30" dirty="0">
                <a:solidFill>
                  <a:srgbClr val="464653"/>
                </a:solidFill>
                <a:latin typeface="Perpetua"/>
                <a:cs typeface="Perpetua"/>
              </a:rPr>
              <a:t>B. </a:t>
            </a:r>
            <a:r>
              <a:rPr sz="2000" spc="5" dirty="0">
                <a:solidFill>
                  <a:srgbClr val="464653"/>
                </a:solidFill>
                <a:latin typeface="Perpetua"/>
                <a:cs typeface="Perpetua"/>
              </a:rPr>
              <a:t>Certains </a:t>
            </a:r>
            <a:r>
              <a:rPr sz="2000" spc="-5" dirty="0">
                <a:solidFill>
                  <a:srgbClr val="464653"/>
                </a:solidFill>
                <a:latin typeface="Perpetua"/>
                <a:cs typeface="Perpetua"/>
              </a:rPr>
              <a:t>des symptômes d’hyperactivité/impulsivité ou d’inattention étaient présents </a:t>
            </a:r>
            <a:r>
              <a:rPr sz="2000" spc="-15" dirty="0">
                <a:solidFill>
                  <a:srgbClr val="464653"/>
                </a:solidFill>
                <a:latin typeface="Perpetua"/>
                <a:cs typeface="Perpetua"/>
              </a:rPr>
              <a:t>avant </a:t>
            </a:r>
            <a:r>
              <a:rPr sz="2000" spc="-5" dirty="0">
                <a:solidFill>
                  <a:srgbClr val="464653"/>
                </a:solidFill>
                <a:latin typeface="Perpetua"/>
                <a:cs typeface="Perpetua"/>
              </a:rPr>
              <a:t>l’âge de  12</a:t>
            </a:r>
            <a:r>
              <a:rPr sz="2000" spc="-15" dirty="0">
                <a:solidFill>
                  <a:srgbClr val="464653"/>
                </a:solidFill>
                <a:latin typeface="Perpetua"/>
                <a:cs typeface="Perpetua"/>
              </a:rPr>
              <a:t> ans.</a:t>
            </a:r>
            <a:endParaRPr lang="fr-FR" sz="2000" spc="-15" dirty="0">
              <a:solidFill>
                <a:srgbClr val="464653"/>
              </a:solidFill>
              <a:latin typeface="Perpetua"/>
              <a:cs typeface="Perpetua"/>
            </a:endParaRPr>
          </a:p>
          <a:p>
            <a:pPr marL="318770" marR="12065" indent="-306705" algn="just">
              <a:lnSpc>
                <a:spcPts val="1839"/>
              </a:lnSpc>
              <a:spcBef>
                <a:spcPts val="325"/>
              </a:spcBef>
              <a:buClr>
                <a:srgbClr val="9FB8CD"/>
              </a:buClr>
              <a:buSzPct val="91176"/>
              <a:buFont typeface="Wingdings 2"/>
              <a:buChar char=""/>
              <a:tabLst>
                <a:tab pos="319405" algn="l"/>
              </a:tabLst>
            </a:pPr>
            <a:endParaRPr sz="2000" dirty="0">
              <a:latin typeface="Perpetua"/>
              <a:cs typeface="Perpetua"/>
            </a:endParaRPr>
          </a:p>
          <a:p>
            <a:pPr marL="318770" marR="12700" indent="-306705" algn="just">
              <a:lnSpc>
                <a:spcPts val="1839"/>
              </a:lnSpc>
              <a:spcBef>
                <a:spcPts val="1000"/>
              </a:spcBef>
              <a:buClr>
                <a:srgbClr val="9FB8CD"/>
              </a:buClr>
              <a:buSzPct val="91176"/>
              <a:buFont typeface="Wingdings 2"/>
              <a:buChar char=""/>
              <a:tabLst>
                <a:tab pos="319405" algn="l"/>
              </a:tabLst>
            </a:pPr>
            <a:r>
              <a:rPr sz="2000" spc="-30" dirty="0">
                <a:solidFill>
                  <a:srgbClr val="464653"/>
                </a:solidFill>
                <a:latin typeface="Perpetua"/>
                <a:cs typeface="Perpetua"/>
              </a:rPr>
              <a:t>C. </a:t>
            </a:r>
            <a:r>
              <a:rPr sz="2000" spc="5" dirty="0">
                <a:solidFill>
                  <a:srgbClr val="464653"/>
                </a:solidFill>
                <a:latin typeface="Perpetua"/>
                <a:cs typeface="Perpetua"/>
              </a:rPr>
              <a:t>Certains </a:t>
            </a:r>
            <a:r>
              <a:rPr sz="2000" spc="-5" dirty="0">
                <a:solidFill>
                  <a:srgbClr val="464653"/>
                </a:solidFill>
                <a:latin typeface="Perpetua"/>
                <a:cs typeface="Perpetua"/>
              </a:rPr>
              <a:t>des symptômes d’inattention ou d’hyperactivité/impulsivité sont présents dans deux ou  plus de deux types d’environnement </a:t>
            </a:r>
            <a:r>
              <a:rPr sz="2000" i="1" spc="-5" dirty="0">
                <a:solidFill>
                  <a:srgbClr val="464653"/>
                </a:solidFill>
                <a:latin typeface="Perpetua"/>
                <a:cs typeface="Perpetua"/>
              </a:rPr>
              <a:t>différents (à la maison, l’école, les loisirs ou le </a:t>
            </a:r>
            <a:r>
              <a:rPr sz="2000" i="1" spc="-25" dirty="0">
                <a:solidFill>
                  <a:srgbClr val="464653"/>
                </a:solidFill>
                <a:latin typeface="Perpetua"/>
                <a:cs typeface="Perpetua"/>
              </a:rPr>
              <a:t>travail </a:t>
            </a:r>
            <a:r>
              <a:rPr sz="2000" i="1" spc="-5" dirty="0">
                <a:solidFill>
                  <a:srgbClr val="464653"/>
                </a:solidFill>
                <a:latin typeface="Perpetua"/>
                <a:cs typeface="Perpetua"/>
              </a:rPr>
              <a:t>; </a:t>
            </a:r>
            <a:r>
              <a:rPr sz="2000" i="1" spc="-25" dirty="0">
                <a:solidFill>
                  <a:srgbClr val="464653"/>
                </a:solidFill>
                <a:latin typeface="Perpetua"/>
                <a:cs typeface="Perpetua"/>
              </a:rPr>
              <a:t>avec </a:t>
            </a:r>
            <a:r>
              <a:rPr sz="2000" i="1" spc="-5" dirty="0">
                <a:solidFill>
                  <a:srgbClr val="464653"/>
                </a:solidFill>
                <a:latin typeface="Perpetua"/>
                <a:cs typeface="Perpetua"/>
              </a:rPr>
              <a:t>des</a:t>
            </a:r>
            <a:r>
              <a:rPr sz="2000" i="1" spc="-140" dirty="0">
                <a:solidFill>
                  <a:srgbClr val="464653"/>
                </a:solidFill>
                <a:latin typeface="Perpetua"/>
                <a:cs typeface="Perpetua"/>
              </a:rPr>
              <a:t> </a:t>
            </a:r>
            <a:r>
              <a:rPr sz="2000" i="1" spc="-5" dirty="0" err="1">
                <a:solidFill>
                  <a:srgbClr val="464653"/>
                </a:solidFill>
                <a:latin typeface="Perpetua"/>
                <a:cs typeface="Perpetua"/>
              </a:rPr>
              <a:t>amis</a:t>
            </a:r>
            <a:r>
              <a:rPr sz="2000" i="1" spc="-5" dirty="0">
                <a:solidFill>
                  <a:srgbClr val="464653"/>
                </a:solidFill>
                <a:latin typeface="Perpetua"/>
                <a:cs typeface="Perpetua"/>
              </a:rPr>
              <a:t>).</a:t>
            </a:r>
            <a:endParaRPr lang="fr-FR" sz="2000" i="1" spc="-5" dirty="0">
              <a:solidFill>
                <a:srgbClr val="464653"/>
              </a:solidFill>
              <a:latin typeface="Perpetua"/>
              <a:cs typeface="Perpetua"/>
            </a:endParaRPr>
          </a:p>
          <a:p>
            <a:pPr marL="318770" marR="12700" indent="-306705" algn="just">
              <a:lnSpc>
                <a:spcPts val="1839"/>
              </a:lnSpc>
              <a:spcBef>
                <a:spcPts val="1000"/>
              </a:spcBef>
              <a:buClr>
                <a:srgbClr val="9FB8CD"/>
              </a:buClr>
              <a:buSzPct val="91176"/>
              <a:buFont typeface="Wingdings 2"/>
              <a:buChar char=""/>
              <a:tabLst>
                <a:tab pos="319405" algn="l"/>
              </a:tabLst>
            </a:pPr>
            <a:endParaRPr sz="2000" dirty="0">
              <a:latin typeface="Perpetua"/>
              <a:cs typeface="Perpetua"/>
            </a:endParaRPr>
          </a:p>
          <a:p>
            <a:pPr marL="318770" marR="12700" indent="-306705" algn="just">
              <a:lnSpc>
                <a:spcPts val="1839"/>
              </a:lnSpc>
              <a:spcBef>
                <a:spcPts val="1000"/>
              </a:spcBef>
              <a:buClr>
                <a:srgbClr val="9FB8CD"/>
              </a:buClr>
              <a:buSzPct val="91176"/>
              <a:buFont typeface="Wingdings 2"/>
              <a:buChar char=""/>
              <a:tabLst>
                <a:tab pos="319405" algn="l"/>
              </a:tabLst>
            </a:pPr>
            <a:r>
              <a:rPr sz="2000" spc="-80" dirty="0">
                <a:solidFill>
                  <a:srgbClr val="464653"/>
                </a:solidFill>
                <a:latin typeface="Perpetua"/>
                <a:cs typeface="Perpetua"/>
              </a:rPr>
              <a:t>D. </a:t>
            </a:r>
            <a:r>
              <a:rPr sz="2000" spc="-5" dirty="0">
                <a:solidFill>
                  <a:srgbClr val="464653"/>
                </a:solidFill>
                <a:latin typeface="Perpetua"/>
                <a:cs typeface="Perpetua"/>
              </a:rPr>
              <a:t>On doit clairement mettre en évidence une altération cliniquement </a:t>
            </a:r>
            <a:r>
              <a:rPr sz="2000" spc="-10" dirty="0">
                <a:solidFill>
                  <a:srgbClr val="464653"/>
                </a:solidFill>
                <a:latin typeface="Perpetua"/>
                <a:cs typeface="Perpetua"/>
              </a:rPr>
              <a:t>significative </a:t>
            </a:r>
            <a:r>
              <a:rPr sz="2000" spc="-5" dirty="0">
                <a:solidFill>
                  <a:srgbClr val="464653"/>
                </a:solidFill>
                <a:latin typeface="Perpetua"/>
                <a:cs typeface="Perpetua"/>
              </a:rPr>
              <a:t>du fonctionnement  social, scolaire ou professionnel et de la qualité de</a:t>
            </a:r>
            <a:r>
              <a:rPr sz="2000" spc="5" dirty="0">
                <a:solidFill>
                  <a:srgbClr val="464653"/>
                </a:solidFill>
                <a:latin typeface="Perpetua"/>
                <a:cs typeface="Perpetua"/>
              </a:rPr>
              <a:t> </a:t>
            </a:r>
            <a:r>
              <a:rPr sz="2000" spc="-10" dirty="0">
                <a:solidFill>
                  <a:srgbClr val="464653"/>
                </a:solidFill>
                <a:latin typeface="Perpetua"/>
                <a:cs typeface="Perpetua"/>
              </a:rPr>
              <a:t>vie.</a:t>
            </a:r>
            <a:endParaRPr lang="fr-FR" sz="2000" spc="-10" dirty="0">
              <a:solidFill>
                <a:srgbClr val="464653"/>
              </a:solidFill>
              <a:latin typeface="Perpetua"/>
              <a:cs typeface="Perpetua"/>
            </a:endParaRPr>
          </a:p>
          <a:p>
            <a:pPr marL="318770" marR="12700" indent="-306705" algn="just">
              <a:lnSpc>
                <a:spcPts val="1839"/>
              </a:lnSpc>
              <a:spcBef>
                <a:spcPts val="1000"/>
              </a:spcBef>
              <a:buClr>
                <a:srgbClr val="9FB8CD"/>
              </a:buClr>
              <a:buSzPct val="91176"/>
              <a:buFont typeface="Wingdings 2"/>
              <a:buChar char=""/>
              <a:tabLst>
                <a:tab pos="319405" algn="l"/>
              </a:tabLst>
            </a:pPr>
            <a:endParaRPr sz="2000" dirty="0">
              <a:latin typeface="Perpetua"/>
              <a:cs typeface="Perpetua"/>
            </a:endParaRPr>
          </a:p>
          <a:p>
            <a:pPr marL="318770" marR="5080" indent="-306705" algn="just">
              <a:lnSpc>
                <a:spcPts val="1839"/>
              </a:lnSpc>
              <a:spcBef>
                <a:spcPts val="1000"/>
              </a:spcBef>
              <a:buClr>
                <a:srgbClr val="9FB8CD"/>
              </a:buClr>
              <a:buSzPct val="91176"/>
              <a:buFont typeface="Wingdings 2"/>
              <a:buChar char=""/>
              <a:tabLst>
                <a:tab pos="319405" algn="l"/>
              </a:tabLst>
            </a:pPr>
            <a:r>
              <a:rPr sz="2000" spc="-5" dirty="0">
                <a:solidFill>
                  <a:srgbClr val="464653"/>
                </a:solidFill>
                <a:latin typeface="Perpetua"/>
                <a:cs typeface="Perpetua"/>
              </a:rPr>
              <a:t>E. Les </a:t>
            </a:r>
            <a:r>
              <a:rPr sz="2000" dirty="0">
                <a:solidFill>
                  <a:srgbClr val="464653"/>
                </a:solidFill>
                <a:latin typeface="Perpetua"/>
                <a:cs typeface="Perpetua"/>
              </a:rPr>
              <a:t>symptômes </a:t>
            </a:r>
            <a:r>
              <a:rPr sz="2000" spc="-5" dirty="0">
                <a:solidFill>
                  <a:srgbClr val="464653"/>
                </a:solidFill>
                <a:latin typeface="Perpetua"/>
                <a:cs typeface="Perpetua"/>
              </a:rPr>
              <a:t>ne </a:t>
            </a:r>
            <a:r>
              <a:rPr sz="2000" dirty="0">
                <a:solidFill>
                  <a:srgbClr val="464653"/>
                </a:solidFill>
                <a:latin typeface="Perpetua"/>
                <a:cs typeface="Perpetua"/>
              </a:rPr>
              <a:t>surviennent </a:t>
            </a:r>
            <a:r>
              <a:rPr sz="2000" spc="-5" dirty="0">
                <a:solidFill>
                  <a:srgbClr val="464653"/>
                </a:solidFill>
                <a:latin typeface="Perpetua"/>
                <a:cs typeface="Perpetua"/>
              </a:rPr>
              <a:t>pas exclusivement au </a:t>
            </a:r>
            <a:r>
              <a:rPr sz="2000" dirty="0">
                <a:solidFill>
                  <a:srgbClr val="464653"/>
                </a:solidFill>
                <a:latin typeface="Perpetua"/>
                <a:cs typeface="Perpetua"/>
              </a:rPr>
              <a:t>cours </a:t>
            </a:r>
            <a:r>
              <a:rPr sz="2000" spc="-5" dirty="0">
                <a:solidFill>
                  <a:srgbClr val="464653"/>
                </a:solidFill>
                <a:latin typeface="Perpetua"/>
                <a:cs typeface="Perpetua"/>
              </a:rPr>
              <a:t>d’une schizophrénie, ou d’un </a:t>
            </a:r>
            <a:r>
              <a:rPr sz="2000" spc="-10" dirty="0">
                <a:solidFill>
                  <a:srgbClr val="464653"/>
                </a:solidFill>
                <a:latin typeface="Perpetua"/>
                <a:cs typeface="Perpetua"/>
              </a:rPr>
              <a:t>autre  trouble </a:t>
            </a:r>
            <a:r>
              <a:rPr sz="2000" spc="-5" dirty="0">
                <a:solidFill>
                  <a:srgbClr val="464653"/>
                </a:solidFill>
                <a:latin typeface="Perpetua"/>
                <a:cs typeface="Perpetua"/>
              </a:rPr>
              <a:t>psychotique, et </a:t>
            </a:r>
            <a:r>
              <a:rPr sz="2000" dirty="0">
                <a:solidFill>
                  <a:srgbClr val="464653"/>
                </a:solidFill>
                <a:latin typeface="Perpetua"/>
                <a:cs typeface="Perpetua"/>
              </a:rPr>
              <a:t>ils </a:t>
            </a:r>
            <a:r>
              <a:rPr sz="2000" spc="-5" dirty="0">
                <a:solidFill>
                  <a:srgbClr val="464653"/>
                </a:solidFill>
                <a:latin typeface="Perpetua"/>
                <a:cs typeface="Perpetua"/>
              </a:rPr>
              <a:t>ne sont pas mieux expliqués par un autre </a:t>
            </a:r>
            <a:r>
              <a:rPr sz="2000" spc="-10" dirty="0">
                <a:solidFill>
                  <a:srgbClr val="464653"/>
                </a:solidFill>
                <a:latin typeface="Perpetua"/>
                <a:cs typeface="Perpetua"/>
              </a:rPr>
              <a:t>trouble </a:t>
            </a:r>
            <a:r>
              <a:rPr sz="2000" spc="-5" dirty="0">
                <a:solidFill>
                  <a:srgbClr val="464653"/>
                </a:solidFill>
                <a:latin typeface="Perpetua"/>
                <a:cs typeface="Perpetua"/>
              </a:rPr>
              <a:t>mental </a:t>
            </a:r>
            <a:r>
              <a:rPr sz="2000" spc="-10" dirty="0">
                <a:solidFill>
                  <a:srgbClr val="464653"/>
                </a:solidFill>
                <a:latin typeface="Perpetua"/>
                <a:cs typeface="Perpetua"/>
              </a:rPr>
              <a:t>(trouble thymique,  trouble </a:t>
            </a:r>
            <a:r>
              <a:rPr sz="2000" spc="-5" dirty="0">
                <a:solidFill>
                  <a:srgbClr val="464653"/>
                </a:solidFill>
                <a:latin typeface="Perpetua"/>
                <a:cs typeface="Perpetua"/>
              </a:rPr>
              <a:t>anxieux, </a:t>
            </a:r>
            <a:r>
              <a:rPr sz="2000" spc="-10" dirty="0">
                <a:solidFill>
                  <a:srgbClr val="464653"/>
                </a:solidFill>
                <a:latin typeface="Perpetua"/>
                <a:cs typeface="Perpetua"/>
              </a:rPr>
              <a:t>trouble </a:t>
            </a:r>
            <a:r>
              <a:rPr sz="2000" spc="-5" dirty="0">
                <a:solidFill>
                  <a:srgbClr val="464653"/>
                </a:solidFill>
                <a:latin typeface="Perpetua"/>
                <a:cs typeface="Perpetua"/>
              </a:rPr>
              <a:t>dissociatif, </a:t>
            </a:r>
            <a:r>
              <a:rPr sz="2000" spc="-10" dirty="0">
                <a:solidFill>
                  <a:srgbClr val="464653"/>
                </a:solidFill>
                <a:latin typeface="Perpetua"/>
                <a:cs typeface="Perpetua"/>
              </a:rPr>
              <a:t>trouble </a:t>
            </a:r>
            <a:r>
              <a:rPr sz="2000" spc="-5" dirty="0">
                <a:solidFill>
                  <a:srgbClr val="464653"/>
                </a:solidFill>
                <a:latin typeface="Perpetua"/>
                <a:cs typeface="Perpetua"/>
              </a:rPr>
              <a:t>de la </a:t>
            </a:r>
            <a:r>
              <a:rPr sz="2000" dirty="0">
                <a:solidFill>
                  <a:srgbClr val="464653"/>
                </a:solidFill>
                <a:latin typeface="Perpetua"/>
                <a:cs typeface="Perpetua"/>
              </a:rPr>
              <a:t>personnalité, </a:t>
            </a:r>
            <a:r>
              <a:rPr sz="2000" spc="-10" dirty="0">
                <a:solidFill>
                  <a:srgbClr val="464653"/>
                </a:solidFill>
                <a:latin typeface="Perpetua"/>
                <a:cs typeface="Perpetua"/>
              </a:rPr>
              <a:t>intoxication </a:t>
            </a:r>
            <a:r>
              <a:rPr sz="2000" spc="-5" dirty="0">
                <a:solidFill>
                  <a:srgbClr val="464653"/>
                </a:solidFill>
                <a:latin typeface="Perpetua"/>
                <a:cs typeface="Perpetua"/>
              </a:rPr>
              <a:t>par une </a:t>
            </a:r>
            <a:r>
              <a:rPr sz="2000" spc="5" dirty="0">
                <a:solidFill>
                  <a:srgbClr val="464653"/>
                </a:solidFill>
                <a:latin typeface="Perpetua"/>
                <a:cs typeface="Perpetua"/>
              </a:rPr>
              <a:t>prise </a:t>
            </a:r>
            <a:r>
              <a:rPr sz="2000" spc="-5" dirty="0">
                <a:solidFill>
                  <a:srgbClr val="464653"/>
                </a:solidFill>
                <a:latin typeface="Perpetua"/>
                <a:cs typeface="Perpetua"/>
              </a:rPr>
              <a:t>de substance </a:t>
            </a:r>
            <a:r>
              <a:rPr sz="2000" spc="-5" dirty="0" err="1">
                <a:solidFill>
                  <a:srgbClr val="464653"/>
                </a:solidFill>
                <a:latin typeface="Perpetua"/>
                <a:cs typeface="Perpetua"/>
              </a:rPr>
              <a:t>ou</a:t>
            </a:r>
            <a:r>
              <a:rPr sz="2000" spc="-5" dirty="0">
                <a:solidFill>
                  <a:srgbClr val="464653"/>
                </a:solidFill>
                <a:latin typeface="Perpetua"/>
                <a:cs typeface="Perpetua"/>
              </a:rPr>
              <a:t> son</a:t>
            </a:r>
            <a:r>
              <a:rPr sz="2000" spc="-15" dirty="0">
                <a:solidFill>
                  <a:srgbClr val="464653"/>
                </a:solidFill>
                <a:latin typeface="Perpetua"/>
                <a:cs typeface="Perpetua"/>
              </a:rPr>
              <a:t> </a:t>
            </a:r>
            <a:r>
              <a:rPr sz="2000" dirty="0" err="1">
                <a:solidFill>
                  <a:srgbClr val="464653"/>
                </a:solidFill>
                <a:latin typeface="Perpetua"/>
                <a:cs typeface="Perpetua"/>
              </a:rPr>
              <a:t>arrêt</a:t>
            </a:r>
            <a:r>
              <a:rPr sz="2000" dirty="0">
                <a:solidFill>
                  <a:srgbClr val="464653"/>
                </a:solidFill>
                <a:latin typeface="Perpetua"/>
                <a:cs typeface="Perpetua"/>
              </a:rPr>
              <a:t>).</a:t>
            </a:r>
            <a:endParaRPr sz="2000" dirty="0">
              <a:latin typeface="Perpetua"/>
              <a:cs typeface="Perpetua"/>
            </a:endParaRPr>
          </a:p>
        </p:txBody>
      </p:sp>
      <p:sp>
        <p:nvSpPr>
          <p:cNvPr id="6" name="Titre 5">
            <a:extLst>
              <a:ext uri="{FF2B5EF4-FFF2-40B4-BE49-F238E27FC236}">
                <a16:creationId xmlns:a16="http://schemas.microsoft.com/office/drawing/2014/main" id="{8CB56413-B8F5-46EC-B8AD-1BF7A2AC038F}"/>
              </a:ext>
            </a:extLst>
          </p:cNvPr>
          <p:cNvSpPr txBox="1">
            <a:spLocks/>
          </p:cNvSpPr>
          <p:nvPr>
            <p:custDataLst>
              <p:tags r:id="rId2"/>
            </p:custDataLst>
          </p:nvPr>
        </p:nvSpPr>
        <p:spPr>
          <a:xfrm>
            <a:off x="1447800" y="619233"/>
            <a:ext cx="6541770" cy="553998"/>
          </a:xfrm>
          <a:prstGeom prst="rect">
            <a:avLst/>
          </a:prstGeom>
        </p:spPr>
        <p:txBody>
          <a:bodyPr wrap="square" lIns="0" tIns="0" rIns="0" bIns="0">
            <a:spAutoFit/>
          </a:bodyPr>
          <a:lstStyle>
            <a:lvl1pPr>
              <a:defRPr sz="3600" b="1" i="0">
                <a:solidFill>
                  <a:srgbClr val="727CA3"/>
                </a:solidFill>
                <a:latin typeface="Times New Roman"/>
                <a:ea typeface="+mj-ea"/>
                <a:cs typeface="Times New Roman"/>
              </a:defRPr>
            </a:lvl1pPr>
          </a:lstStyle>
          <a:p>
            <a:r>
              <a:rPr lang="fr-FR" kern="0"/>
              <a:t>Critère diagnostic du DSM V </a:t>
            </a:r>
            <a:endParaRPr lang="fr-FR" kern="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NUM" val="7"/>
</p:tagLst>
</file>

<file path=ppt/tags/tag108.xml><?xml version="1.0" encoding="utf-8"?>
<p:tagLst xmlns:a="http://schemas.openxmlformats.org/drawingml/2006/main" xmlns:r="http://schemas.openxmlformats.org/officeDocument/2006/relationships" xmlns:p="http://schemas.openxmlformats.org/presentationml/2006/main">
  <p:tag name="NUM" val="8"/>
</p:tagLst>
</file>

<file path=ppt/tags/tag109.xml><?xml version="1.0" encoding="utf-8"?>
<p:tagLst xmlns:a="http://schemas.openxmlformats.org/drawingml/2006/main" xmlns:r="http://schemas.openxmlformats.org/officeDocument/2006/relationships" xmlns:p="http://schemas.openxmlformats.org/presentationml/2006/main">
  <p:tag name="NUM" val="9"/>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0"/>
</p:tagLst>
</file>

<file path=ppt/tags/tag111.xml><?xml version="1.0" encoding="utf-8"?>
<p:tagLst xmlns:a="http://schemas.openxmlformats.org/drawingml/2006/main" xmlns:r="http://schemas.openxmlformats.org/officeDocument/2006/relationships" xmlns:p="http://schemas.openxmlformats.org/presentationml/2006/main">
  <p:tag name="NUM" val="11"/>
</p:tagLst>
</file>

<file path=ppt/tags/tag112.xml><?xml version="1.0" encoding="utf-8"?>
<p:tagLst xmlns:a="http://schemas.openxmlformats.org/drawingml/2006/main" xmlns:r="http://schemas.openxmlformats.org/officeDocument/2006/relationships" xmlns:p="http://schemas.openxmlformats.org/presentationml/2006/main">
  <p:tag name="NUM" val="12"/>
</p:tagLst>
</file>

<file path=ppt/tags/tag113.xml><?xml version="1.0" encoding="utf-8"?>
<p:tagLst xmlns:a="http://schemas.openxmlformats.org/drawingml/2006/main" xmlns:r="http://schemas.openxmlformats.org/officeDocument/2006/relationships" xmlns:p="http://schemas.openxmlformats.org/presentationml/2006/main">
  <p:tag name="NUM" val="13"/>
</p:tagLst>
</file>

<file path=ppt/tags/tag114.xml><?xml version="1.0" encoding="utf-8"?>
<p:tagLst xmlns:a="http://schemas.openxmlformats.org/drawingml/2006/main" xmlns:r="http://schemas.openxmlformats.org/officeDocument/2006/relationships" xmlns:p="http://schemas.openxmlformats.org/presentationml/2006/main">
  <p:tag name="NUM" val="14"/>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5"/>
</p:tagLst>
</file>

<file path=ppt/tags/tag151.xml><?xml version="1.0" encoding="utf-8"?>
<p:tagLst xmlns:a="http://schemas.openxmlformats.org/drawingml/2006/main" xmlns:r="http://schemas.openxmlformats.org/officeDocument/2006/relationships" xmlns:p="http://schemas.openxmlformats.org/presentationml/2006/main">
  <p:tag name="NUM" val="6"/>
</p:tagLst>
</file>

<file path=ppt/tags/tag152.xml><?xml version="1.0" encoding="utf-8"?>
<p:tagLst xmlns:a="http://schemas.openxmlformats.org/drawingml/2006/main" xmlns:r="http://schemas.openxmlformats.org/officeDocument/2006/relationships" xmlns:p="http://schemas.openxmlformats.org/presentationml/2006/main">
  <p:tag name="NUM" val="7"/>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8"/>
</p:tagLst>
</file>

<file path=ppt/tags/tag28.xml><?xml version="1.0" encoding="utf-8"?>
<p:tagLst xmlns:a="http://schemas.openxmlformats.org/drawingml/2006/main" xmlns:r="http://schemas.openxmlformats.org/officeDocument/2006/relationships" xmlns:p="http://schemas.openxmlformats.org/presentationml/2006/main">
  <p:tag name="NUM" val="9"/>
</p:tagLst>
</file>

<file path=ppt/tags/tag29.xml><?xml version="1.0" encoding="utf-8"?>
<p:tagLst xmlns:a="http://schemas.openxmlformats.org/drawingml/2006/main" xmlns:r="http://schemas.openxmlformats.org/officeDocument/2006/relationships" xmlns:p="http://schemas.openxmlformats.org/presentationml/2006/main">
  <p:tag name="NUM" val="10"/>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1"/>
</p:tagLst>
</file>

<file path=ppt/tags/tag31.xml><?xml version="1.0" encoding="utf-8"?>
<p:tagLst xmlns:a="http://schemas.openxmlformats.org/drawingml/2006/main" xmlns:r="http://schemas.openxmlformats.org/officeDocument/2006/relationships" xmlns:p="http://schemas.openxmlformats.org/presentationml/2006/main">
  <p:tag name="NUM" val="12"/>
</p:tagLst>
</file>

<file path=ppt/tags/tag32.xml><?xml version="1.0" encoding="utf-8"?>
<p:tagLst xmlns:a="http://schemas.openxmlformats.org/drawingml/2006/main" xmlns:r="http://schemas.openxmlformats.org/officeDocument/2006/relationships" xmlns:p="http://schemas.openxmlformats.org/presentationml/2006/main">
  <p:tag name="NUM" val="13"/>
</p:tagLst>
</file>

<file path=ppt/tags/tag33.xml><?xml version="1.0" encoding="utf-8"?>
<p:tagLst xmlns:a="http://schemas.openxmlformats.org/drawingml/2006/main" xmlns:r="http://schemas.openxmlformats.org/officeDocument/2006/relationships" xmlns:p="http://schemas.openxmlformats.org/presentationml/2006/main">
  <p:tag name="NUM" val="14"/>
</p:tagLst>
</file>

<file path=ppt/tags/tag34.xml><?xml version="1.0" encoding="utf-8"?>
<p:tagLst xmlns:a="http://schemas.openxmlformats.org/drawingml/2006/main" xmlns:r="http://schemas.openxmlformats.org/officeDocument/2006/relationships" xmlns:p="http://schemas.openxmlformats.org/presentationml/2006/main">
  <p:tag name="NUM" val="15"/>
</p:tagLst>
</file>

<file path=ppt/tags/tag35.xml><?xml version="1.0" encoding="utf-8"?>
<p:tagLst xmlns:a="http://schemas.openxmlformats.org/drawingml/2006/main" xmlns:r="http://schemas.openxmlformats.org/officeDocument/2006/relationships" xmlns:p="http://schemas.openxmlformats.org/presentationml/2006/main">
  <p:tag name="NUM" val="16"/>
</p:tagLst>
</file>

<file path=ppt/tags/tag36.xml><?xml version="1.0" encoding="utf-8"?>
<p:tagLst xmlns:a="http://schemas.openxmlformats.org/drawingml/2006/main" xmlns:r="http://schemas.openxmlformats.org/officeDocument/2006/relationships" xmlns:p="http://schemas.openxmlformats.org/presentationml/2006/main">
  <p:tag name="NUM" val="17"/>
</p:tagLst>
</file>

<file path=ppt/tags/tag37.xml><?xml version="1.0" encoding="utf-8"?>
<p:tagLst xmlns:a="http://schemas.openxmlformats.org/drawingml/2006/main" xmlns:r="http://schemas.openxmlformats.org/officeDocument/2006/relationships" xmlns:p="http://schemas.openxmlformats.org/presentationml/2006/main">
  <p:tag name="NUM" val="18"/>
</p:tagLst>
</file>

<file path=ppt/tags/tag38.xml><?xml version="1.0" encoding="utf-8"?>
<p:tagLst xmlns:a="http://schemas.openxmlformats.org/drawingml/2006/main" xmlns:r="http://schemas.openxmlformats.org/officeDocument/2006/relationships" xmlns:p="http://schemas.openxmlformats.org/presentationml/2006/main">
  <p:tag name="NUM" val="19"/>
</p:tagLst>
</file>

<file path=ppt/tags/tag39.xml><?xml version="1.0" encoding="utf-8"?>
<p:tagLst xmlns:a="http://schemas.openxmlformats.org/drawingml/2006/main" xmlns:r="http://schemas.openxmlformats.org/officeDocument/2006/relationships" xmlns:p="http://schemas.openxmlformats.org/presentationml/2006/main">
  <p:tag name="NUM" val="20"/>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21"/>
</p:tagLst>
</file>

<file path=ppt/tags/tag41.xml><?xml version="1.0" encoding="utf-8"?>
<p:tagLst xmlns:a="http://schemas.openxmlformats.org/drawingml/2006/main" xmlns:r="http://schemas.openxmlformats.org/officeDocument/2006/relationships" xmlns:p="http://schemas.openxmlformats.org/presentationml/2006/main">
  <p:tag name="NUM" val="22"/>
</p:tagLst>
</file>

<file path=ppt/tags/tag42.xml><?xml version="1.0" encoding="utf-8"?>
<p:tagLst xmlns:a="http://schemas.openxmlformats.org/drawingml/2006/main" xmlns:r="http://schemas.openxmlformats.org/officeDocument/2006/relationships" xmlns:p="http://schemas.openxmlformats.org/presentationml/2006/main">
  <p:tag name="NUM" val="23"/>
</p:tagLst>
</file>

<file path=ppt/tags/tag43.xml><?xml version="1.0" encoding="utf-8"?>
<p:tagLst xmlns:a="http://schemas.openxmlformats.org/drawingml/2006/main" xmlns:r="http://schemas.openxmlformats.org/officeDocument/2006/relationships" xmlns:p="http://schemas.openxmlformats.org/presentationml/2006/main">
  <p:tag name="NUM" val="24"/>
</p:tagLst>
</file>

<file path=ppt/tags/tag44.xml><?xml version="1.0" encoding="utf-8"?>
<p:tagLst xmlns:a="http://schemas.openxmlformats.org/drawingml/2006/main" xmlns:r="http://schemas.openxmlformats.org/officeDocument/2006/relationships" xmlns:p="http://schemas.openxmlformats.org/presentationml/2006/main">
  <p:tag name="NUM" val="25"/>
</p:tagLst>
</file>

<file path=ppt/tags/tag45.xml><?xml version="1.0" encoding="utf-8"?>
<p:tagLst xmlns:a="http://schemas.openxmlformats.org/drawingml/2006/main" xmlns:r="http://schemas.openxmlformats.org/officeDocument/2006/relationships" xmlns:p="http://schemas.openxmlformats.org/presentationml/2006/main">
  <p:tag name="NUM" val="26"/>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1395</TotalTime>
  <Words>7106</Words>
  <Application>Microsoft Office PowerPoint</Application>
  <PresentationFormat>Affichage à l'écran (4:3)</PresentationFormat>
  <Paragraphs>480</Paragraphs>
  <Slides>45</Slides>
  <Notes>36</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45</vt:i4>
      </vt:variant>
    </vt:vector>
  </HeadingPairs>
  <TitlesOfParts>
    <vt:vector size="56" baseType="lpstr">
      <vt:lpstr>Arial</vt:lpstr>
      <vt:lpstr>Calibri</vt:lpstr>
      <vt:lpstr>Cambria</vt:lpstr>
      <vt:lpstr>Georgia</vt:lpstr>
      <vt:lpstr>inherit</vt:lpstr>
      <vt:lpstr>Lucida Sans Unicode</vt:lpstr>
      <vt:lpstr>Perpetua</vt:lpstr>
      <vt:lpstr>Times New Roman</vt:lpstr>
      <vt:lpstr>Wingdings</vt:lpstr>
      <vt:lpstr>Wingdings 2</vt:lpstr>
      <vt:lpstr>Office Theme</vt:lpstr>
      <vt:lpstr>Présentation PowerPoint</vt:lpstr>
      <vt:lpstr>Introduction</vt:lpstr>
      <vt:lpstr>2 Motifs de consultation</vt:lpstr>
      <vt:lpstr>Exemples de difficultés évocatrices d’un TDAH</vt:lpstr>
      <vt:lpstr>Les signes dans la vie quotidienne</vt:lpstr>
      <vt:lpstr>Troubles des fonctions exécutives</vt:lpstr>
      <vt:lpstr>Critère diagnostic du DSM V </vt:lpstr>
      <vt:lpstr>Présentation PowerPoint</vt:lpstr>
      <vt:lpstr>Présentation PowerPoint</vt:lpstr>
      <vt:lpstr>Epidémiologie : 3 sous-types</vt:lpstr>
      <vt:lpstr>Variation des symptômes chez un même enfant</vt:lpstr>
      <vt:lpstr>Comorbidités </vt:lpstr>
      <vt:lpstr>Dysfonctionnement du système de régulation des émotions : 80% des TDAH</vt:lpstr>
      <vt:lpstr>Quand ça se cumule…</vt:lpstr>
      <vt:lpstr>Présentation PowerPoint</vt:lpstr>
      <vt:lpstr>Bilans</vt:lpstr>
      <vt:lpstr>Présentation de Bilans</vt:lpstr>
      <vt:lpstr>WISC-V</vt:lpstr>
      <vt:lpstr>Présentation PowerPoint</vt:lpstr>
      <vt:lpstr>Présentation PowerPoint</vt:lpstr>
      <vt:lpstr>Présentation PowerPoint</vt:lpstr>
      <vt:lpstr>NEPSY-2</vt:lpstr>
      <vt:lpstr>Présentation PowerPoint</vt:lpstr>
      <vt:lpstr>Présentation PowerPoint</vt:lpstr>
      <vt:lpstr>TEA-Ch : Attention sélective visuelle</vt:lpstr>
      <vt:lpstr>TEA-Ch : Fonctions exécutives</vt:lpstr>
      <vt:lpstr>TEA-Ch : Attention soutenue et Inhibition</vt:lpstr>
      <vt:lpstr>Test d’appariement d’images</vt:lpstr>
      <vt:lpstr>Stroop</vt:lpstr>
      <vt:lpstr>Figure Complexe de Rey A et B</vt:lpstr>
      <vt:lpstr>Échelle de Conners</vt:lpstr>
      <vt:lpstr>Cas clinique</vt:lpstr>
      <vt:lpstr>WISC-V : Indices principaux</vt:lpstr>
      <vt:lpstr>Analyse WISC-V</vt:lpstr>
      <vt:lpstr>TEA-Ch</vt:lpstr>
      <vt:lpstr>Présentation PowerPoint</vt:lpstr>
      <vt:lpstr>Présentation PowerPoint</vt:lpstr>
      <vt:lpstr>Hypothèse diagnostique</vt:lpstr>
      <vt:lpstr>Prise en charge</vt:lpstr>
      <vt:lpstr>Quelle rééducation proposer ?</vt:lpstr>
      <vt:lpstr>Aménagements pédagogiques</vt:lpstr>
      <vt:lpstr>Préconisations scolaires (MDPH, PAP, PPRS, PPRE) </vt:lpstr>
      <vt:lpstr>Présentation PowerPoint</vt:lpstr>
      <vt:lpstr>Préconisations parentales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trouble déficitaire de l’attention avec ou sans hyperactivité</dc:title>
  <dc:creator>Marine</dc:creator>
  <cp:lastModifiedBy>alex p</cp:lastModifiedBy>
  <cp:revision>23</cp:revision>
  <dcterms:created xsi:type="dcterms:W3CDTF">2020-01-12T15:07:54Z</dcterms:created>
  <dcterms:modified xsi:type="dcterms:W3CDTF">2022-02-16T23:39:07Z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2019-03-18T00:00:00Z</vt:filetime>
  </property>
  <property fmtid="{D5CDD505-2E9C-101B-9397-08002B2CF9AE}" pid="3" name="Creator">
    <vt:lpwstr>Soda PDF</vt:lpwstr>
  </property>
  <property fmtid="{D5CDD505-2E9C-101B-9397-08002B2CF9AE}" pid="4" name="LastSaved">
    <vt:filetime>2020-01-12T00:00:00Z</vt:filetime>
  </property>
</Properties>
</file>