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6"/>
  </p:notesMasterIdLst>
  <p:sldIdLst>
    <p:sldId id="256" r:id="rId2"/>
    <p:sldId id="264" r:id="rId3"/>
    <p:sldId id="258" r:id="rId4"/>
    <p:sldId id="257" r:id="rId5"/>
    <p:sldId id="259" r:id="rId6"/>
    <p:sldId id="260" r:id="rId7"/>
    <p:sldId id="261" r:id="rId8"/>
    <p:sldId id="265" r:id="rId9"/>
    <p:sldId id="266" r:id="rId10"/>
    <p:sldId id="267" r:id="rId11"/>
    <p:sldId id="268" r:id="rId12"/>
    <p:sldId id="305" r:id="rId13"/>
    <p:sldId id="292" r:id="rId14"/>
    <p:sldId id="291" r:id="rId15"/>
    <p:sldId id="302" r:id="rId16"/>
    <p:sldId id="307" r:id="rId17"/>
    <p:sldId id="303" r:id="rId18"/>
    <p:sldId id="274" r:id="rId19"/>
    <p:sldId id="275" r:id="rId20"/>
    <p:sldId id="308" r:id="rId21"/>
    <p:sldId id="276" r:id="rId22"/>
    <p:sldId id="298" r:id="rId23"/>
    <p:sldId id="309" r:id="rId24"/>
    <p:sldId id="310" r:id="rId25"/>
    <p:sldId id="283" r:id="rId26"/>
    <p:sldId id="288" r:id="rId27"/>
    <p:sldId id="318" r:id="rId28"/>
    <p:sldId id="312" r:id="rId29"/>
    <p:sldId id="317" r:id="rId30"/>
    <p:sldId id="311" r:id="rId31"/>
    <p:sldId id="282" r:id="rId32"/>
    <p:sldId id="294" r:id="rId33"/>
    <p:sldId id="316" r:id="rId34"/>
    <p:sldId id="319" r:id="rId35"/>
    <p:sldId id="272" r:id="rId36"/>
    <p:sldId id="321" r:id="rId37"/>
    <p:sldId id="322" r:id="rId38"/>
    <p:sldId id="326" r:id="rId39"/>
    <p:sldId id="325" r:id="rId40"/>
    <p:sldId id="327" r:id="rId41"/>
    <p:sldId id="328" r:id="rId42"/>
    <p:sldId id="337" r:id="rId43"/>
    <p:sldId id="339" r:id="rId44"/>
    <p:sldId id="338" r:id="rId45"/>
    <p:sldId id="331" r:id="rId46"/>
    <p:sldId id="332" r:id="rId47"/>
    <p:sldId id="333" r:id="rId48"/>
    <p:sldId id="341" r:id="rId49"/>
    <p:sldId id="335" r:id="rId50"/>
    <p:sldId id="336" r:id="rId51"/>
    <p:sldId id="329" r:id="rId52"/>
    <p:sldId id="343" r:id="rId53"/>
    <p:sldId id="344" r:id="rId54"/>
    <p:sldId id="345" r:id="rId55"/>
    <p:sldId id="346" r:id="rId56"/>
    <p:sldId id="348" r:id="rId57"/>
    <p:sldId id="349" r:id="rId58"/>
    <p:sldId id="330" r:id="rId59"/>
    <p:sldId id="350" r:id="rId60"/>
    <p:sldId id="741" r:id="rId61"/>
    <p:sldId id="351" r:id="rId62"/>
    <p:sldId id="352" r:id="rId63"/>
    <p:sldId id="742" r:id="rId64"/>
    <p:sldId id="354" r:id="rId65"/>
    <p:sldId id="355" r:id="rId66"/>
    <p:sldId id="740" r:id="rId67"/>
    <p:sldId id="357" r:id="rId68"/>
    <p:sldId id="358" r:id="rId69"/>
    <p:sldId id="359" r:id="rId70"/>
    <p:sldId id="360" r:id="rId71"/>
    <p:sldId id="371" r:id="rId72"/>
    <p:sldId id="362" r:id="rId73"/>
    <p:sldId id="370" r:id="rId74"/>
    <p:sldId id="363" r:id="rId75"/>
    <p:sldId id="795" r:id="rId76"/>
    <p:sldId id="365" r:id="rId77"/>
    <p:sldId id="366" r:id="rId78"/>
    <p:sldId id="367" r:id="rId79"/>
    <p:sldId id="368" r:id="rId80"/>
    <p:sldId id="369" r:id="rId81"/>
    <p:sldId id="364" r:id="rId82"/>
    <p:sldId id="746" r:id="rId83"/>
    <p:sldId id="747" r:id="rId84"/>
    <p:sldId id="748" r:id="rId85"/>
    <p:sldId id="745" r:id="rId86"/>
    <p:sldId id="749" r:id="rId87"/>
    <p:sldId id="753" r:id="rId88"/>
    <p:sldId id="750" r:id="rId89"/>
    <p:sldId id="752" r:id="rId90"/>
    <p:sldId id="754" r:id="rId91"/>
    <p:sldId id="778" r:id="rId92"/>
    <p:sldId id="1030" r:id="rId93"/>
    <p:sldId id="782" r:id="rId94"/>
    <p:sldId id="783" r:id="rId95"/>
    <p:sldId id="789" r:id="rId96"/>
    <p:sldId id="788" r:id="rId97"/>
    <p:sldId id="784" r:id="rId98"/>
    <p:sldId id="787" r:id="rId99"/>
    <p:sldId id="790" r:id="rId100"/>
    <p:sldId id="353" r:id="rId101"/>
    <p:sldId id="690" r:id="rId102"/>
    <p:sldId id="791" r:id="rId103"/>
    <p:sldId id="792" r:id="rId104"/>
    <p:sldId id="702" r:id="rId105"/>
    <p:sldId id="763" r:id="rId106"/>
    <p:sldId id="764" r:id="rId107"/>
    <p:sldId id="793" r:id="rId108"/>
    <p:sldId id="794" r:id="rId109"/>
    <p:sldId id="773" r:id="rId110"/>
    <p:sldId id="770" r:id="rId111"/>
    <p:sldId id="771" r:id="rId112"/>
    <p:sldId id="1062" r:id="rId113"/>
    <p:sldId id="772" r:id="rId114"/>
    <p:sldId id="271" r:id="rId115"/>
    <p:sldId id="774" r:id="rId116"/>
    <p:sldId id="761" r:id="rId117"/>
    <p:sldId id="1032" r:id="rId118"/>
    <p:sldId id="1063" r:id="rId119"/>
    <p:sldId id="762" r:id="rId120"/>
    <p:sldId id="719" r:id="rId121"/>
    <p:sldId id="714" r:id="rId122"/>
    <p:sldId id="1064" r:id="rId123"/>
    <p:sldId id="1035" r:id="rId124"/>
    <p:sldId id="1036" r:id="rId125"/>
    <p:sldId id="756" r:id="rId126"/>
    <p:sldId id="1037" r:id="rId127"/>
    <p:sldId id="1038" r:id="rId128"/>
    <p:sldId id="1039" r:id="rId129"/>
    <p:sldId id="1041" r:id="rId130"/>
    <p:sldId id="1042" r:id="rId131"/>
    <p:sldId id="1043" r:id="rId132"/>
    <p:sldId id="1044" r:id="rId133"/>
    <p:sldId id="1046" r:id="rId134"/>
    <p:sldId id="1047" r:id="rId135"/>
    <p:sldId id="1048" r:id="rId136"/>
    <p:sldId id="1049" r:id="rId137"/>
    <p:sldId id="1050" r:id="rId138"/>
    <p:sldId id="1051" r:id="rId139"/>
    <p:sldId id="1045" r:id="rId140"/>
    <p:sldId id="1052" r:id="rId141"/>
    <p:sldId id="1074" r:id="rId142"/>
    <p:sldId id="1076" r:id="rId143"/>
    <p:sldId id="1077" r:id="rId144"/>
    <p:sldId id="1053" r:id="rId145"/>
    <p:sldId id="1075" r:id="rId146"/>
    <p:sldId id="1040" r:id="rId147"/>
    <p:sldId id="1054" r:id="rId148"/>
    <p:sldId id="1055" r:id="rId149"/>
    <p:sldId id="1056" r:id="rId150"/>
    <p:sldId id="1057" r:id="rId151"/>
    <p:sldId id="1058" r:id="rId152"/>
    <p:sldId id="1059" r:id="rId153"/>
    <p:sldId id="1060" r:id="rId154"/>
    <p:sldId id="1065" r:id="rId155"/>
    <p:sldId id="1068" r:id="rId156"/>
    <p:sldId id="1069" r:id="rId157"/>
    <p:sldId id="1070" r:id="rId158"/>
    <p:sldId id="301" r:id="rId159"/>
    <p:sldId id="300" r:id="rId160"/>
    <p:sldId id="1072" r:id="rId161"/>
    <p:sldId id="1073" r:id="rId162"/>
    <p:sldId id="1066" r:id="rId163"/>
    <p:sldId id="1086" r:id="rId164"/>
    <p:sldId id="1087" r:id="rId165"/>
    <p:sldId id="1071" r:id="rId166"/>
    <p:sldId id="1078" r:id="rId167"/>
    <p:sldId id="1067" r:id="rId168"/>
    <p:sldId id="1013" r:id="rId169"/>
    <p:sldId id="998" r:id="rId170"/>
    <p:sldId id="1010" r:id="rId171"/>
    <p:sldId id="1089" r:id="rId172"/>
    <p:sldId id="1091" r:id="rId173"/>
    <p:sldId id="286" r:id="rId174"/>
    <p:sldId id="1094" r:id="rId175"/>
    <p:sldId id="1095" r:id="rId176"/>
    <p:sldId id="287" r:id="rId177"/>
    <p:sldId id="1125" r:id="rId178"/>
    <p:sldId id="1116" r:id="rId179"/>
    <p:sldId id="1096" r:id="rId180"/>
    <p:sldId id="1097" r:id="rId181"/>
    <p:sldId id="1098" r:id="rId182"/>
    <p:sldId id="1099" r:id="rId183"/>
    <p:sldId id="1092" r:id="rId184"/>
    <p:sldId id="1103" r:id="rId185"/>
    <p:sldId id="1104" r:id="rId186"/>
    <p:sldId id="1105" r:id="rId187"/>
    <p:sldId id="1106" r:id="rId188"/>
    <p:sldId id="1107" r:id="rId189"/>
    <p:sldId id="1124" r:id="rId190"/>
    <p:sldId id="1111" r:id="rId191"/>
    <p:sldId id="1118" r:id="rId192"/>
    <p:sldId id="324" r:id="rId193"/>
    <p:sldId id="1119" r:id="rId194"/>
    <p:sldId id="1120" r:id="rId195"/>
    <p:sldId id="1121" r:id="rId196"/>
    <p:sldId id="1122" r:id="rId197"/>
    <p:sldId id="1123" r:id="rId198"/>
    <p:sldId id="1126" r:id="rId199"/>
    <p:sldId id="1185" r:id="rId200"/>
    <p:sldId id="1187" r:id="rId201"/>
    <p:sldId id="1188" r:id="rId202"/>
    <p:sldId id="1189" r:id="rId203"/>
    <p:sldId id="1197" r:id="rId204"/>
    <p:sldId id="1198" r:id="rId205"/>
    <p:sldId id="1199" r:id="rId206"/>
    <p:sldId id="1200" r:id="rId207"/>
    <p:sldId id="1201" r:id="rId208"/>
    <p:sldId id="1202" r:id="rId209"/>
    <p:sldId id="1203" r:id="rId210"/>
    <p:sldId id="1204" r:id="rId211"/>
    <p:sldId id="1205" r:id="rId212"/>
    <p:sldId id="1206" r:id="rId213"/>
    <p:sldId id="1207" r:id="rId214"/>
    <p:sldId id="1234" r:id="rId215"/>
    <p:sldId id="1237" r:id="rId216"/>
    <p:sldId id="1230" r:id="rId217"/>
    <p:sldId id="1231" r:id="rId218"/>
    <p:sldId id="1235" r:id="rId219"/>
    <p:sldId id="1236" r:id="rId220"/>
    <p:sldId id="1238" r:id="rId221"/>
    <p:sldId id="1239" r:id="rId222"/>
    <p:sldId id="1240" r:id="rId223"/>
    <p:sldId id="1243" r:id="rId224"/>
    <p:sldId id="1241" r:id="rId225"/>
    <p:sldId id="1242" r:id="rId226"/>
    <p:sldId id="1225" r:id="rId227"/>
    <p:sldId id="334" r:id="rId228"/>
    <p:sldId id="1228" r:id="rId229"/>
    <p:sldId id="1229" r:id="rId230"/>
    <p:sldId id="1209" r:id="rId231"/>
    <p:sldId id="1210" r:id="rId232"/>
    <p:sldId id="1211" r:id="rId233"/>
    <p:sldId id="1212" r:id="rId234"/>
    <p:sldId id="1213" r:id="rId235"/>
    <p:sldId id="1214" r:id="rId236"/>
    <p:sldId id="1215" r:id="rId237"/>
    <p:sldId id="1216" r:id="rId238"/>
    <p:sldId id="1217" r:id="rId239"/>
    <p:sldId id="1218" r:id="rId240"/>
    <p:sldId id="1219" r:id="rId241"/>
    <p:sldId id="1220" r:id="rId242"/>
    <p:sldId id="1221" r:id="rId243"/>
    <p:sldId id="1222" r:id="rId244"/>
    <p:sldId id="1223" r:id="rId245"/>
    <p:sldId id="1183" r:id="rId246"/>
    <p:sldId id="1127" r:id="rId247"/>
    <p:sldId id="1131" r:id="rId248"/>
    <p:sldId id="1133" r:id="rId249"/>
    <p:sldId id="1134" r:id="rId250"/>
    <p:sldId id="1178" r:id="rId251"/>
    <p:sldId id="1135" r:id="rId252"/>
    <p:sldId id="1132" r:id="rId253"/>
    <p:sldId id="1128" r:id="rId254"/>
    <p:sldId id="1129" r:id="rId255"/>
    <p:sldId id="293" r:id="rId256"/>
    <p:sldId id="1179" r:id="rId257"/>
    <p:sldId id="295" r:id="rId258"/>
    <p:sldId id="1140" r:id="rId259"/>
    <p:sldId id="1143" r:id="rId260"/>
    <p:sldId id="1142" r:id="rId261"/>
    <p:sldId id="1141" r:id="rId262"/>
    <p:sldId id="1079" r:id="rId263"/>
    <p:sldId id="1081" r:id="rId264"/>
    <p:sldId id="1144" r:id="rId265"/>
    <p:sldId id="1161" r:id="rId266"/>
    <p:sldId id="1162" r:id="rId267"/>
    <p:sldId id="1163" r:id="rId268"/>
    <p:sldId id="1164" r:id="rId269"/>
    <p:sldId id="1085" r:id="rId270"/>
    <p:sldId id="1082" r:id="rId271"/>
    <p:sldId id="1083" r:id="rId272"/>
    <p:sldId id="1080" r:id="rId273"/>
    <p:sldId id="1165" r:id="rId274"/>
    <p:sldId id="1180" r:id="rId275"/>
    <p:sldId id="1166" r:id="rId276"/>
    <p:sldId id="1167" r:id="rId277"/>
    <p:sldId id="1181" r:id="rId278"/>
    <p:sldId id="1169" r:id="rId279"/>
    <p:sldId id="1170" r:id="rId280"/>
    <p:sldId id="1172" r:id="rId281"/>
    <p:sldId id="1182" r:id="rId282"/>
    <p:sldId id="1175" r:id="rId283"/>
    <p:sldId id="1176" r:id="rId284"/>
    <p:sldId id="1177" r:id="rId28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251"/>
    <p:restoredTop sz="94663"/>
  </p:normalViewPr>
  <p:slideViewPr>
    <p:cSldViewPr snapToGrid="0" snapToObjects="1">
      <p:cViewPr>
        <p:scale>
          <a:sx n="60" d="100"/>
          <a:sy n="60" d="100"/>
        </p:scale>
        <p:origin x="80" y="1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theme" Target="theme/theme1.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5A4ED-E956-FC4B-97B2-F7EA9C0B8A81}" type="datetimeFigureOut">
              <a:rPr lang="fr-FR" smtClean="0"/>
              <a:t>11/03/2022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69D07-CFDC-6148-A09F-DC71019B440D}" type="slidenum">
              <a:rPr lang="fr-FR" smtClean="0"/>
              <a:t>‹N°›</a:t>
            </a:fld>
            <a:endParaRPr lang="fr-FR"/>
          </a:p>
        </p:txBody>
      </p:sp>
    </p:spTree>
    <p:extLst>
      <p:ext uri="{BB962C8B-B14F-4D97-AF65-F5344CB8AC3E}">
        <p14:creationId xmlns:p14="http://schemas.microsoft.com/office/powerpoint/2010/main" val="186144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965641-58DA-430C-B22E-24F486BD7B6F}" type="slidenum">
              <a:rPr lang="fr-FR" smtClean="0"/>
              <a:t>12</a:t>
            </a:fld>
            <a:endParaRPr lang="fr-FR"/>
          </a:p>
        </p:txBody>
      </p:sp>
    </p:spTree>
    <p:extLst>
      <p:ext uri="{BB962C8B-B14F-4D97-AF65-F5344CB8AC3E}">
        <p14:creationId xmlns:p14="http://schemas.microsoft.com/office/powerpoint/2010/main" val="2923385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88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105</a:t>
            </a:fld>
            <a:endParaRPr/>
          </a:p>
        </p:txBody>
      </p:sp>
    </p:spTree>
    <p:extLst>
      <p:ext uri="{BB962C8B-B14F-4D97-AF65-F5344CB8AC3E}">
        <p14:creationId xmlns:p14="http://schemas.microsoft.com/office/powerpoint/2010/main" val="321901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159B8-12B9-5F47-BE15-23A89F023A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B4C6BB4-AD88-D24E-96C1-A2B81E437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29E8AD-9D94-3745-BA98-3B4E650B3AD4}"/>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5" name="Espace réservé du pied de page 4">
            <a:extLst>
              <a:ext uri="{FF2B5EF4-FFF2-40B4-BE49-F238E27FC236}">
                <a16:creationId xmlns:a16="http://schemas.microsoft.com/office/drawing/2014/main" id="{ECFA1EDE-EF0B-8E40-8389-AEFE16987A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A54B9B-1C51-7646-8F48-732EF60EFA7A}"/>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244479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70480-1F65-FA42-855F-51FD056344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C05FC7-5CE8-874F-84F2-F443B710675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FAFE62-6137-2E40-87F6-D849C78E2C30}"/>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5" name="Espace réservé du pied de page 4">
            <a:extLst>
              <a:ext uri="{FF2B5EF4-FFF2-40B4-BE49-F238E27FC236}">
                <a16:creationId xmlns:a16="http://schemas.microsoft.com/office/drawing/2014/main" id="{A13CDF1C-E139-FA4F-8D5E-9EF14D20CD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FA1EC9-6527-414B-B01F-68E334DE3589}"/>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436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624298D-7B18-8B4B-9002-0C8C3FB449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4AB61E-F226-0644-BB59-931659AF562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E404D0-50FD-2340-9F4B-ED9FD05C439E}"/>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5" name="Espace réservé du pied de page 4">
            <a:extLst>
              <a:ext uri="{FF2B5EF4-FFF2-40B4-BE49-F238E27FC236}">
                <a16:creationId xmlns:a16="http://schemas.microsoft.com/office/drawing/2014/main" id="{DBEF2900-F24A-0846-877A-903174CFD5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579D56-04B9-DF4B-9F35-1A55A1F98A69}"/>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40302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36CF8-101E-A949-B2A6-83E1174AD2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90A10C-38FF-C040-83CF-4011925EC7A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C921D9-4FBC-C440-A492-A4DAAEFA6C5E}"/>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5" name="Espace réservé du pied de page 4">
            <a:extLst>
              <a:ext uri="{FF2B5EF4-FFF2-40B4-BE49-F238E27FC236}">
                <a16:creationId xmlns:a16="http://schemas.microsoft.com/office/drawing/2014/main" id="{6AE074E6-01D1-A344-BE88-ABD851B4FF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9E87B1-94BF-944E-AC91-1D61777D892F}"/>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11827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9FB68-35C5-134F-A277-B8A398C0C5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AF4D64B-7099-174C-86E5-CADA06F7BB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E25F5C6-2B23-1648-B8DB-EC9BF85F0DC3}"/>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5" name="Espace réservé du pied de page 4">
            <a:extLst>
              <a:ext uri="{FF2B5EF4-FFF2-40B4-BE49-F238E27FC236}">
                <a16:creationId xmlns:a16="http://schemas.microsoft.com/office/drawing/2014/main" id="{66E775BA-F540-4242-BED8-D82E59B7D9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05DEF7-8699-1647-AB7C-A782203DC190}"/>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77942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6710C-3101-7F47-A4C2-B749AF838B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A2CE84-02D7-584B-91CB-6178BFE4FF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AADAEDA-B131-834F-AA47-379B51D13E1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88847F-BEAD-CD43-BDB9-FD42C29DAEBD}"/>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6" name="Espace réservé du pied de page 5">
            <a:extLst>
              <a:ext uri="{FF2B5EF4-FFF2-40B4-BE49-F238E27FC236}">
                <a16:creationId xmlns:a16="http://schemas.microsoft.com/office/drawing/2014/main" id="{586F595B-AAF6-EA48-86D7-DFD7DD43E8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63467-653D-C547-8078-FD9F5860F207}"/>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4455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1BDF-B1A0-8044-8E61-71020AB908A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97C27E1-763C-5F47-8350-D1D46DEDF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E435297-B7EF-284A-8213-2AD2525138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347F3D-104C-C44C-ADF8-13C44D3B4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2AEAB7D-D968-3343-BA80-EA9A82901C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254BDC7-4B87-6A4E-80A0-2F9FECF00CC7}"/>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8" name="Espace réservé du pied de page 7">
            <a:extLst>
              <a:ext uri="{FF2B5EF4-FFF2-40B4-BE49-F238E27FC236}">
                <a16:creationId xmlns:a16="http://schemas.microsoft.com/office/drawing/2014/main" id="{788BDCA5-B5E9-B043-A54D-E40FD2892F5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D862507-787E-6F48-A18C-F5DA0987B807}"/>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82389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E2DEB-F73F-084F-A589-01CB782456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78354A2-975C-724D-A316-351CB3AB9D21}"/>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4" name="Espace réservé du pied de page 3">
            <a:extLst>
              <a:ext uri="{FF2B5EF4-FFF2-40B4-BE49-F238E27FC236}">
                <a16:creationId xmlns:a16="http://schemas.microsoft.com/office/drawing/2014/main" id="{396CD647-962F-014A-8FE2-1A6C28D322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BC78D28-1DDD-E245-B6C0-7223E22AA924}"/>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24658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AA9389-85BA-554E-870C-74F603D95377}"/>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3" name="Espace réservé du pied de page 2">
            <a:extLst>
              <a:ext uri="{FF2B5EF4-FFF2-40B4-BE49-F238E27FC236}">
                <a16:creationId xmlns:a16="http://schemas.microsoft.com/office/drawing/2014/main" id="{1184B572-4E19-264F-AA9E-310A0221FA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AC68CE-12A1-D94E-AE79-61ED409F4FDF}"/>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15839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54B0-C84A-9B4B-86CC-9FC3218AF8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51D1143-925E-6741-9EA4-EF5CBE397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030B946-A3B6-5D4D-B5B8-A03B593DE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918A33-AF39-2449-9514-B7B9ECF56C09}"/>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6" name="Espace réservé du pied de page 5">
            <a:extLst>
              <a:ext uri="{FF2B5EF4-FFF2-40B4-BE49-F238E27FC236}">
                <a16:creationId xmlns:a16="http://schemas.microsoft.com/office/drawing/2014/main" id="{CB35B97B-C9C2-5847-A759-413EFC3A33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0A49E8-4F55-6C4A-9635-298B00BCD762}"/>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53525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2E246-CD7F-C245-8AF2-B7F6247774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DF847D9-FD31-9B42-AE15-B4D848857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50AC33-C294-E244-80A9-A2AACE08E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0868E0-A53C-1B40-981E-239D52FBA9B7}"/>
              </a:ext>
            </a:extLst>
          </p:cNvPr>
          <p:cNvSpPr>
            <a:spLocks noGrp="1"/>
          </p:cNvSpPr>
          <p:nvPr>
            <p:ph type="dt" sz="half" idx="10"/>
          </p:nvPr>
        </p:nvSpPr>
        <p:spPr/>
        <p:txBody>
          <a:bodyPr/>
          <a:lstStyle/>
          <a:p>
            <a:fld id="{B60EE0B5-AC40-4049-8606-F767D23D4A91}" type="datetimeFigureOut">
              <a:rPr lang="fr-FR" smtClean="0"/>
              <a:t>11/03/2022</a:t>
            </a:fld>
            <a:endParaRPr lang="fr-FR"/>
          </a:p>
        </p:txBody>
      </p:sp>
      <p:sp>
        <p:nvSpPr>
          <p:cNvPr id="6" name="Espace réservé du pied de page 5">
            <a:extLst>
              <a:ext uri="{FF2B5EF4-FFF2-40B4-BE49-F238E27FC236}">
                <a16:creationId xmlns:a16="http://schemas.microsoft.com/office/drawing/2014/main" id="{B94E536D-6CC4-1241-ABED-28F6313ADD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9EE86F-BBCF-B443-986D-D613AB141B63}"/>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26879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1D20E0F-C9E7-3247-A148-0BDF27D24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A637A57-3992-EA47-8DF3-CBDBE846F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F327BC-CAA7-484B-B588-47FCD47F9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EE0B5-AC40-4049-8606-F767D23D4A91}" type="datetimeFigureOut">
              <a:rPr lang="fr-FR" smtClean="0"/>
              <a:t>11/03/2022</a:t>
            </a:fld>
            <a:endParaRPr lang="fr-FR"/>
          </a:p>
        </p:txBody>
      </p:sp>
      <p:sp>
        <p:nvSpPr>
          <p:cNvPr id="5" name="Espace réservé du pied de page 4">
            <a:extLst>
              <a:ext uri="{FF2B5EF4-FFF2-40B4-BE49-F238E27FC236}">
                <a16:creationId xmlns:a16="http://schemas.microsoft.com/office/drawing/2014/main" id="{0F88B938-4DC8-5E4D-B0A8-DD737569A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DA46A0A-D6E7-D744-B21D-35DC08442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FA559-08A9-D540-9459-4CC817F15ECF}" type="slidenum">
              <a:rPr lang="fr-FR" smtClean="0"/>
              <a:t>‹N°›</a:t>
            </a:fld>
            <a:endParaRPr lang="fr-FR"/>
          </a:p>
        </p:txBody>
      </p:sp>
    </p:spTree>
    <p:extLst>
      <p:ext uri="{BB962C8B-B14F-4D97-AF65-F5344CB8AC3E}">
        <p14:creationId xmlns:p14="http://schemas.microsoft.com/office/powerpoint/2010/main" val="2426534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fr.wikipedia.org/wiki/Kunsthalle_T%C3%BCbingen" TargetMode="External"/><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hyperlink" Target="https://fr.wikipedia.org/wiki/Allemagne" TargetMode="External"/><Relationship Id="rId4" Type="http://schemas.openxmlformats.org/officeDocument/2006/relationships/hyperlink" Target="https://fr.wikipedia.org/wiki/T%C3%BCbingen"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allartnews.com/wp-content/uploads/2010/08/Roy-Lichtenstein-Foot-Medication-1962.jp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tiff"/><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hyperlink" Target="http://de.wikipedia.org/wiki/Festum_Fluxorum_Fluxus" TargetMode="Externa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9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165.tiff"/><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image" Target="../media/image168.tiff"/><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170.tiff"/><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173.tiff"/><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175.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179.tiff"/><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168.tiff"/><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2" Type="http://schemas.openxmlformats.org/officeDocument/2006/relationships/image" Target="../media/image170.tiff"/><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image" Target="../media/image173.tiff"/><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175.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hyperlink" Target="https://fr.wikipedia.org/wiki/Philosophie" TargetMode="External"/><Relationship Id="rId3" Type="http://schemas.openxmlformats.org/officeDocument/2006/relationships/hyperlink" Target="https://fr.wikipedia.org/wiki/Francfort" TargetMode="External"/><Relationship Id="rId7" Type="http://schemas.openxmlformats.org/officeDocument/2006/relationships/hyperlink" Target="https://fr.wikipedia.org/wiki/Lumi%C3%A8res_(philosophie)" TargetMode="External"/><Relationship Id="rId12" Type="http://schemas.openxmlformats.org/officeDocument/2006/relationships/hyperlink" Target="https://fr.wikipedia.org/wiki/Dialectique_de_la_Raison" TargetMode="External"/><Relationship Id="rId2" Type="http://schemas.openxmlformats.org/officeDocument/2006/relationships/hyperlink" Target="https://fr.wikipedia.org/wiki/Institut_de_recherche_sociale" TargetMode="External"/><Relationship Id="rId1" Type="http://schemas.openxmlformats.org/officeDocument/2006/relationships/slideLayout" Target="../slideLayouts/slideLayout6.xml"/><Relationship Id="rId6" Type="http://schemas.openxmlformats.org/officeDocument/2006/relationships/hyperlink" Target="https://fr.wikipedia.org/wiki/Marxisme" TargetMode="External"/><Relationship Id="rId11" Type="http://schemas.openxmlformats.org/officeDocument/2006/relationships/hyperlink" Target="https://fr.wikipedia.org/wiki/Theodor_W._Adorno" TargetMode="External"/><Relationship Id="rId5" Type="http://schemas.openxmlformats.org/officeDocument/2006/relationships/hyperlink" Target="https://fr.wikipedia.org/wiki/Th%C3%A9orie_critique" TargetMode="External"/><Relationship Id="rId10" Type="http://schemas.openxmlformats.org/officeDocument/2006/relationships/hyperlink" Target="https://fr.wikipedia.org/wiki/Max_Horkheimer" TargetMode="External"/><Relationship Id="rId4" Type="http://schemas.openxmlformats.org/officeDocument/2006/relationships/hyperlink" Target="https://fr.wikipedia.org/wiki/Philosophie_sociale" TargetMode="External"/><Relationship Id="rId9" Type="http://schemas.openxmlformats.org/officeDocument/2006/relationships/hyperlink" Target="https://fr.wikipedia.org/wiki/Capitalisme"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21B18-546D-C243-B7EE-AA6C212142EF}"/>
              </a:ext>
            </a:extLst>
          </p:cNvPr>
          <p:cNvSpPr>
            <a:spLocks noGrp="1"/>
          </p:cNvSpPr>
          <p:nvPr>
            <p:ph type="ctrTitle"/>
          </p:nvPr>
        </p:nvSpPr>
        <p:spPr>
          <a:xfrm>
            <a:off x="1367883" y="4144344"/>
            <a:ext cx="9144000" cy="2387600"/>
          </a:xfrm>
        </p:spPr>
        <p:txBody>
          <a:bodyPr>
            <a:normAutofit fontScale="90000"/>
          </a:bodyPr>
          <a:lstStyle/>
          <a:p>
            <a:r>
              <a:rPr lang="fr-FR" dirty="0">
                <a:latin typeface="Times" pitchFamily="2" charset="0"/>
              </a:rPr>
              <a:t>Introduction à l’art contemporain</a:t>
            </a:r>
            <a:br>
              <a:rPr lang="fr-FR" dirty="0"/>
            </a:br>
            <a:br>
              <a:rPr lang="fr-FR" dirty="0"/>
            </a:br>
            <a:r>
              <a:rPr lang="fr-FR" sz="3300" dirty="0">
                <a:latin typeface="Times" pitchFamily="2" charset="0"/>
              </a:rPr>
              <a:t>Maître de conférences en histoire de l’art contemporain</a:t>
            </a:r>
            <a:br>
              <a:rPr lang="fr-FR" sz="3300" dirty="0">
                <a:latin typeface="Times" pitchFamily="2" charset="0"/>
              </a:rPr>
            </a:br>
            <a:br>
              <a:rPr lang="fr-FR" sz="3300" dirty="0">
                <a:latin typeface="Times" pitchFamily="2" charset="0"/>
              </a:rPr>
            </a:br>
            <a:r>
              <a:rPr lang="fr-FR" sz="3300" dirty="0" err="1">
                <a:latin typeface="Times" pitchFamily="2" charset="0"/>
              </a:rPr>
              <a:t>Marine.schutz@u-picardie.fr</a:t>
            </a:r>
            <a:r>
              <a:rPr lang="fr-FR" sz="3300" dirty="0">
                <a:latin typeface="Times" pitchFamily="2" charset="0"/>
              </a:rPr>
              <a:t> </a:t>
            </a:r>
            <a:br>
              <a:rPr lang="fr-FR" dirty="0">
                <a:latin typeface="Times" pitchFamily="2" charset="0"/>
              </a:rPr>
            </a:br>
            <a:r>
              <a:rPr lang="fr-FR" dirty="0"/>
              <a:t> </a:t>
            </a:r>
            <a:br>
              <a:rPr lang="fr-FR" dirty="0"/>
            </a:br>
            <a:endParaRPr lang="fr-FR" dirty="0"/>
          </a:p>
        </p:txBody>
      </p:sp>
      <p:sp>
        <p:nvSpPr>
          <p:cNvPr id="3" name="Sous-titre 2">
            <a:extLst>
              <a:ext uri="{FF2B5EF4-FFF2-40B4-BE49-F238E27FC236}">
                <a16:creationId xmlns:a16="http://schemas.microsoft.com/office/drawing/2014/main" id="{B7E9E3FF-03DA-4044-8A88-3C6361415EEF}"/>
              </a:ext>
            </a:extLst>
          </p:cNvPr>
          <p:cNvSpPr>
            <a:spLocks noGrp="1"/>
          </p:cNvSpPr>
          <p:nvPr>
            <p:ph type="subTitle" idx="1"/>
          </p:nvPr>
        </p:nvSpPr>
        <p:spPr>
          <a:xfrm>
            <a:off x="1367883" y="5453141"/>
            <a:ext cx="9144000" cy="1655762"/>
          </a:xfrm>
        </p:spPr>
        <p:txBody>
          <a:bodyPr/>
          <a:lstStyle/>
          <a:p>
            <a:r>
              <a:rPr lang="fr-FR" dirty="0"/>
              <a:t> </a:t>
            </a:r>
          </a:p>
        </p:txBody>
      </p:sp>
    </p:spTree>
    <p:extLst>
      <p:ext uri="{BB962C8B-B14F-4D97-AF65-F5344CB8AC3E}">
        <p14:creationId xmlns:p14="http://schemas.microsoft.com/office/powerpoint/2010/main" val="340999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977685" y="5532437"/>
            <a:ext cx="10515600" cy="1325563"/>
          </a:xfrm>
        </p:spPr>
        <p:txBody>
          <a:bodyPr>
            <a:normAutofit/>
          </a:bodyPr>
          <a:lstStyle/>
          <a:p>
            <a:r>
              <a:rPr lang="fr-FR" sz="3000" dirty="0">
                <a:latin typeface="Times" pitchFamily="2" charset="0"/>
              </a:rPr>
              <a:t>Constantin Guys, </a:t>
            </a:r>
            <a:r>
              <a:rPr lang="fr-FR" sz="3000" dirty="0" err="1">
                <a:latin typeface="Times" pitchFamily="2" charset="0"/>
              </a:rPr>
              <a:t>Vanity</a:t>
            </a:r>
            <a:r>
              <a:rPr lang="fr-FR" sz="3000" dirty="0">
                <a:latin typeface="Times" pitchFamily="2" charset="0"/>
              </a:rPr>
              <a:t> </a:t>
            </a:r>
            <a:r>
              <a:rPr lang="fr-FR" sz="3000" dirty="0" err="1">
                <a:latin typeface="Times" pitchFamily="2" charset="0"/>
              </a:rPr>
              <a:t>Fair</a:t>
            </a:r>
            <a:r>
              <a:rPr lang="fr-FR" sz="3000" dirty="0">
                <a:latin typeface="Times" pitchFamily="2" charset="0"/>
              </a:rPr>
              <a:t>, 1865,  15,50 cm ; x 18,75 cm, Musée de Washington.</a:t>
            </a:r>
          </a:p>
        </p:txBody>
      </p:sp>
      <p:pic>
        <p:nvPicPr>
          <p:cNvPr id="4098" name="Picture 2">
            <a:extLst>
              <a:ext uri="{FF2B5EF4-FFF2-40B4-BE49-F238E27FC236}">
                <a16:creationId xmlns:a16="http://schemas.microsoft.com/office/drawing/2014/main" id="{61443F7E-DA7E-7E41-A2AA-27C4A15DF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735" y="0"/>
            <a:ext cx="6788257" cy="56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02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DCC2A-DED8-6542-A6F0-1133AC72B31C}"/>
              </a:ext>
            </a:extLst>
          </p:cNvPr>
          <p:cNvSpPr>
            <a:spLocks noGrp="1"/>
          </p:cNvSpPr>
          <p:nvPr>
            <p:ph type="title"/>
          </p:nvPr>
        </p:nvSpPr>
        <p:spPr/>
        <p:txBody>
          <a:bodyPr>
            <a:normAutofit/>
          </a:bodyPr>
          <a:lstStyle/>
          <a:p>
            <a:r>
              <a:rPr lang="en-US" sz="3000" dirty="0"/>
              <a:t>Richard Hamilton, </a:t>
            </a:r>
            <a:r>
              <a:rPr lang="en-US" sz="3000" i="1" dirty="0"/>
              <a:t>Just what is it that makes today’s homes so different, so appealing</a:t>
            </a:r>
            <a:r>
              <a:rPr lang="en-US" sz="3000" dirty="0"/>
              <a:t> ? 1956, collage, 26 x 24 cm, Tübingen </a:t>
            </a:r>
            <a:endParaRPr lang="fr-FR" sz="3000" dirty="0"/>
          </a:p>
        </p:txBody>
      </p:sp>
      <p:sp>
        <p:nvSpPr>
          <p:cNvPr id="3" name="Rectangle 2">
            <a:extLst>
              <a:ext uri="{FF2B5EF4-FFF2-40B4-BE49-F238E27FC236}">
                <a16:creationId xmlns:a16="http://schemas.microsoft.com/office/drawing/2014/main" id="{23BFF580-C207-634C-95C8-99EADBECA18E}"/>
              </a:ext>
            </a:extLst>
          </p:cNvPr>
          <p:cNvSpPr/>
          <p:nvPr/>
        </p:nvSpPr>
        <p:spPr>
          <a:xfrm>
            <a:off x="3373825" y="3348504"/>
            <a:ext cx="128816" cy="369332"/>
          </a:xfrm>
          <a:prstGeom prst="rect">
            <a:avLst/>
          </a:prstGeom>
        </p:spPr>
        <p:txBody>
          <a:bodyPr wrap="square">
            <a:spAutoFit/>
          </a:bodyPr>
          <a:lstStyle/>
          <a:p>
            <a:r>
              <a:rPr lang="fr-FR" i="1" dirty="0"/>
              <a:t> </a:t>
            </a:r>
            <a:endParaRPr lang="fr-FR" dirty="0"/>
          </a:p>
        </p:txBody>
      </p:sp>
      <p:pic>
        <p:nvPicPr>
          <p:cNvPr id="8196" name="Picture 4" descr="hamilton">
            <a:extLst>
              <a:ext uri="{FF2B5EF4-FFF2-40B4-BE49-F238E27FC236}">
                <a16:creationId xmlns:a16="http://schemas.microsoft.com/office/drawing/2014/main" id="{BD769D30-62D1-6942-B85E-5E8C8C85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825" y="1690688"/>
            <a:ext cx="4703762" cy="4954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a:extLst>
              <a:ext uri="{FF2B5EF4-FFF2-40B4-BE49-F238E27FC236}">
                <a16:creationId xmlns:a16="http://schemas.microsoft.com/office/drawing/2014/main" id="{953AFE0C-1CA5-EE40-AED0-AB66C819D92C}"/>
              </a:ext>
            </a:extLst>
          </p:cNvPr>
          <p:cNvGraphicFramePr>
            <a:graphicFrameLocks noGrp="1"/>
          </p:cNvGraphicFramePr>
          <p:nvPr/>
        </p:nvGraphicFramePr>
        <p:xfrm>
          <a:off x="4595812" y="3593624"/>
          <a:ext cx="3000376" cy="815340"/>
        </p:xfrm>
        <a:graphic>
          <a:graphicData uri="http://schemas.openxmlformats.org/drawingml/2006/table">
            <a:tbl>
              <a:tblPr/>
              <a:tblGrid>
                <a:gridCol w="1500188">
                  <a:extLst>
                    <a:ext uri="{9D8B030D-6E8A-4147-A177-3AD203B41FA5}">
                      <a16:colId xmlns:a16="http://schemas.microsoft.com/office/drawing/2014/main" val="799136127"/>
                    </a:ext>
                  </a:extLst>
                </a:gridCol>
                <a:gridCol w="1500188">
                  <a:extLst>
                    <a:ext uri="{9D8B030D-6E8A-4147-A177-3AD203B41FA5}">
                      <a16:colId xmlns:a16="http://schemas.microsoft.com/office/drawing/2014/main" val="287612236"/>
                    </a:ext>
                  </a:extLst>
                </a:gridCol>
              </a:tblGrid>
              <a:tr h="0">
                <a:tc>
                  <a:txBody>
                    <a:bodyPr/>
                    <a:lstStyle/>
                    <a:p>
                      <a:r>
                        <a:rPr lang="fr-FR" baseline="30000">
                          <a:effectLst/>
                        </a:rPr>
                        <a:t>26 × 24,8 cm</a:t>
                      </a:r>
                    </a:p>
                  </a:txBody>
                  <a:tcPr marT="38100" anchor="ctr">
                    <a:lnL>
                      <a:noFill/>
                    </a:lnL>
                    <a:lnR>
                      <a:noFill/>
                    </a:lnR>
                    <a:lnT>
                      <a:noFill/>
                    </a:lnT>
                    <a:lnB>
                      <a:noFill/>
                    </a:lnB>
                  </a:tcPr>
                </a:tc>
                <a:tc>
                  <a:txBody>
                    <a:bodyPr/>
                    <a:lstStyle/>
                    <a:p>
                      <a:endParaRPr lang="fr-FR"/>
                    </a:p>
                  </a:txBody>
                  <a:tcPr>
                    <a:lnL>
                      <a:noFill/>
                    </a:lnL>
                  </a:tcPr>
                </a:tc>
                <a:extLst>
                  <a:ext uri="{0D108BD9-81ED-4DB2-BD59-A6C34878D82A}">
                    <a16:rowId xmlns:a16="http://schemas.microsoft.com/office/drawing/2014/main" val="2212179968"/>
                  </a:ext>
                </a:extLst>
              </a:tr>
              <a:tr h="0">
                <a:tc>
                  <a:txBody>
                    <a:bodyPr/>
                    <a:lstStyle/>
                    <a:p>
                      <a:pPr algn="l"/>
                      <a:r>
                        <a:rPr lang="fr-FR" baseline="30000">
                          <a:effectLst/>
                        </a:rPr>
                        <a:t>Localisation</a:t>
                      </a:r>
                    </a:p>
                  </a:txBody>
                  <a:tcPr marR="95250" marT="38100" anchor="ctr">
                    <a:lnL>
                      <a:noFill/>
                    </a:lnL>
                    <a:lnR>
                      <a:noFill/>
                    </a:lnR>
                    <a:lnT>
                      <a:noFill/>
                    </a:lnT>
                    <a:lnB>
                      <a:noFill/>
                    </a:lnB>
                  </a:tcPr>
                </a:tc>
                <a:tc>
                  <a:txBody>
                    <a:bodyPr/>
                    <a:lstStyle/>
                    <a:p>
                      <a:r>
                        <a:rPr lang="fr-FR" u="none" strike="noStrike" baseline="30000" dirty="0">
                          <a:solidFill>
                            <a:srgbClr val="0645AD"/>
                          </a:solidFill>
                          <a:effectLst/>
                          <a:hlinkClick r:id="rId3" tooltip="Kunsthalle Tübingen"/>
                        </a:rPr>
                        <a:t>Kunsthalle</a:t>
                      </a:r>
                      <a:r>
                        <a:rPr lang="fr-FR" baseline="30000" dirty="0">
                          <a:effectLst/>
                        </a:rPr>
                        <a:t>, </a:t>
                      </a:r>
                      <a:r>
                        <a:rPr lang="fr-FR" u="none" strike="noStrike" baseline="30000" dirty="0">
                          <a:solidFill>
                            <a:srgbClr val="0645AD"/>
                          </a:solidFill>
                          <a:effectLst/>
                          <a:hlinkClick r:id="rId4" tooltip="Tübingen"/>
                        </a:rPr>
                        <a:t>Tübingen</a:t>
                      </a:r>
                      <a:r>
                        <a:rPr lang="fr-FR" baseline="30000" dirty="0">
                          <a:effectLst/>
                        </a:rPr>
                        <a:t> (</a:t>
                      </a:r>
                      <a:r>
                        <a:rPr lang="fr-FR" u="none" strike="noStrike" baseline="30000" dirty="0">
                          <a:solidFill>
                            <a:srgbClr val="0645AD"/>
                          </a:solidFill>
                          <a:effectLst/>
                          <a:hlinkClick r:id="rId5" tooltip="Allemagne"/>
                        </a:rPr>
                        <a:t>Allemagne</a:t>
                      </a:r>
                      <a:r>
                        <a:rPr lang="fr-FR" baseline="30000" dirty="0">
                          <a:effectLst/>
                        </a:rPr>
                        <a:t>)</a:t>
                      </a:r>
                    </a:p>
                  </a:txBody>
                  <a:tcPr marT="38100" anchor="ctr">
                    <a:lnL>
                      <a:noFill/>
                    </a:lnL>
                    <a:lnR>
                      <a:noFill/>
                    </a:lnR>
                    <a:lnB>
                      <a:noFill/>
                    </a:lnB>
                  </a:tcPr>
                </a:tc>
                <a:extLst>
                  <a:ext uri="{0D108BD9-81ED-4DB2-BD59-A6C34878D82A}">
                    <a16:rowId xmlns:a16="http://schemas.microsoft.com/office/drawing/2014/main" val="4272600009"/>
                  </a:ext>
                </a:extLst>
              </a:tr>
            </a:tbl>
          </a:graphicData>
        </a:graphic>
      </p:graphicFrame>
    </p:spTree>
    <p:extLst>
      <p:ext uri="{BB962C8B-B14F-4D97-AF65-F5344CB8AC3E}">
        <p14:creationId xmlns:p14="http://schemas.microsoft.com/office/powerpoint/2010/main" val="15329173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6247A-4955-C240-8ABC-B0E152F4241B}"/>
              </a:ext>
            </a:extLst>
          </p:cNvPr>
          <p:cNvSpPr>
            <a:spLocks noGrp="1"/>
          </p:cNvSpPr>
          <p:nvPr>
            <p:ph type="title"/>
          </p:nvPr>
        </p:nvSpPr>
        <p:spPr>
          <a:xfrm>
            <a:off x="5894961" y="1123883"/>
            <a:ext cx="5497749" cy="1325563"/>
          </a:xfrm>
        </p:spPr>
        <p:txBody>
          <a:bodyPr>
            <a:normAutofit fontScale="90000"/>
          </a:bodyPr>
          <a:lstStyle/>
          <a:p>
            <a:r>
              <a:rPr lang="fr-FR" dirty="0"/>
              <a:t>Peter Blake </a:t>
            </a:r>
            <a:r>
              <a:rPr lang="fr-FR" i="1" dirty="0"/>
              <a:t>Self‐Portrait </a:t>
            </a:r>
            <a:r>
              <a:rPr lang="fr-FR" i="1" dirty="0" err="1"/>
              <a:t>with</a:t>
            </a:r>
            <a:r>
              <a:rPr lang="fr-FR" i="1" dirty="0"/>
              <a:t> Badges</a:t>
            </a:r>
            <a:r>
              <a:rPr lang="fr-FR" dirty="0"/>
              <a:t>, 1961, </a:t>
            </a:r>
            <a:r>
              <a:rPr lang="fr-FR" dirty="0" err="1"/>
              <a:t>Oil</a:t>
            </a:r>
            <a:r>
              <a:rPr lang="fr-FR" dirty="0"/>
              <a:t> on </a:t>
            </a:r>
            <a:r>
              <a:rPr lang="fr-FR" dirty="0" err="1"/>
              <a:t>board</a:t>
            </a:r>
            <a:r>
              <a:rPr lang="fr-FR" dirty="0"/>
              <a:t>, 174 × 122 cm. London,  Tate.</a:t>
            </a:r>
          </a:p>
        </p:txBody>
      </p:sp>
      <p:pic>
        <p:nvPicPr>
          <p:cNvPr id="3" name="Image 2">
            <a:extLst>
              <a:ext uri="{FF2B5EF4-FFF2-40B4-BE49-F238E27FC236}">
                <a16:creationId xmlns:a16="http://schemas.microsoft.com/office/drawing/2014/main" id="{1F7F817A-C949-E546-B8ED-34DDE989E8DD}"/>
              </a:ext>
            </a:extLst>
          </p:cNvPr>
          <p:cNvPicPr>
            <a:picLocks noChangeAspect="1"/>
          </p:cNvPicPr>
          <p:nvPr/>
        </p:nvPicPr>
        <p:blipFill>
          <a:blip r:embed="rId2"/>
          <a:stretch>
            <a:fillRect/>
          </a:stretch>
        </p:blipFill>
        <p:spPr>
          <a:xfrm>
            <a:off x="1060967" y="0"/>
            <a:ext cx="4622575" cy="6858000"/>
          </a:xfrm>
          <a:prstGeom prst="rect">
            <a:avLst/>
          </a:prstGeom>
        </p:spPr>
      </p:pic>
    </p:spTree>
    <p:extLst>
      <p:ext uri="{BB962C8B-B14F-4D97-AF65-F5344CB8AC3E}">
        <p14:creationId xmlns:p14="http://schemas.microsoft.com/office/powerpoint/2010/main" val="12587978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84EC6-F941-1E43-B5B8-4ACEAC98FAA9}"/>
              </a:ext>
            </a:extLst>
          </p:cNvPr>
          <p:cNvSpPr>
            <a:spLocks noGrp="1"/>
          </p:cNvSpPr>
          <p:nvPr>
            <p:ph type="title"/>
          </p:nvPr>
        </p:nvSpPr>
        <p:spPr>
          <a:xfrm>
            <a:off x="838200" y="2766218"/>
            <a:ext cx="10515600" cy="1325563"/>
          </a:xfrm>
        </p:spPr>
        <p:txBody>
          <a:bodyPr>
            <a:normAutofit fontScale="90000"/>
          </a:bodyPr>
          <a:lstStyle/>
          <a:p>
            <a:r>
              <a:rPr lang="fr-FR" dirty="0"/>
              <a:t>Peter Blake </a:t>
            </a:r>
            <a:br>
              <a:rPr lang="fr-FR" dirty="0"/>
            </a:br>
            <a:br>
              <a:rPr lang="fr-FR" dirty="0"/>
            </a:br>
            <a:r>
              <a:rPr lang="fr-FR" dirty="0"/>
              <a:t>« J’ai commencé à être un artiste</a:t>
            </a:r>
            <a:r>
              <a:rPr lang="fr-FR" i="1" dirty="0"/>
              <a:t> pop</a:t>
            </a:r>
            <a:r>
              <a:rPr lang="fr-FR" dirty="0"/>
              <a:t>, déclare-t-il</a:t>
            </a:r>
            <a:r>
              <a:rPr lang="fr-FR" i="1" dirty="0"/>
              <a:t>, </a:t>
            </a:r>
            <a:r>
              <a:rPr lang="fr-FR" dirty="0"/>
              <a:t>à travers mon intérêt pour l’art anglais folk. En particulier pour mon intérêt dans les fêtes foraines. (…) pour moi le</a:t>
            </a:r>
            <a:r>
              <a:rPr lang="fr-FR" i="1" dirty="0"/>
              <a:t> pop </a:t>
            </a:r>
            <a:r>
              <a:rPr lang="fr-FR" dirty="0"/>
              <a:t>est enraciné dans la nostalgie, la nostalgie des choses vieilles et populaires »</a:t>
            </a:r>
            <a:br>
              <a:rPr lang="fr-FR" dirty="0"/>
            </a:br>
            <a:endParaRPr lang="fr-FR" dirty="0"/>
          </a:p>
        </p:txBody>
      </p:sp>
    </p:spTree>
    <p:extLst>
      <p:ext uri="{BB962C8B-B14F-4D97-AF65-F5344CB8AC3E}">
        <p14:creationId xmlns:p14="http://schemas.microsoft.com/office/powerpoint/2010/main" val="11029728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CDEB97-7B38-B44C-A394-4C99E31E1CB0}"/>
              </a:ext>
            </a:extLst>
          </p:cNvPr>
          <p:cNvSpPr>
            <a:spLocks noGrp="1"/>
          </p:cNvSpPr>
          <p:nvPr>
            <p:ph type="title"/>
          </p:nvPr>
        </p:nvSpPr>
        <p:spPr>
          <a:xfrm>
            <a:off x="5851070" y="1475468"/>
            <a:ext cx="5257800" cy="1325563"/>
          </a:xfrm>
        </p:spPr>
        <p:txBody>
          <a:bodyPr>
            <a:normAutofit fontScale="90000"/>
          </a:bodyPr>
          <a:lstStyle/>
          <a:p>
            <a:r>
              <a:rPr lang="fr-FR" i="1" dirty="0"/>
              <a:t>On the </a:t>
            </a:r>
            <a:r>
              <a:rPr lang="fr-FR" i="1" dirty="0" err="1"/>
              <a:t>balcony</a:t>
            </a:r>
            <a:r>
              <a:rPr lang="fr-FR" i="1" dirty="0"/>
              <a:t>, </a:t>
            </a:r>
            <a:r>
              <a:rPr lang="fr-FR" dirty="0"/>
              <a:t>121 × 90 cm, </a:t>
            </a:r>
            <a:r>
              <a:rPr lang="en-US" dirty="0"/>
              <a:t>Tate.</a:t>
            </a:r>
            <a:br>
              <a:rPr lang="fr-FR" dirty="0"/>
            </a:br>
            <a:r>
              <a:rPr lang="fr-FR" dirty="0"/>
              <a:t> </a:t>
            </a:r>
          </a:p>
        </p:txBody>
      </p:sp>
      <p:pic>
        <p:nvPicPr>
          <p:cNvPr id="3" name="Image 2">
            <a:extLst>
              <a:ext uri="{FF2B5EF4-FFF2-40B4-BE49-F238E27FC236}">
                <a16:creationId xmlns:a16="http://schemas.microsoft.com/office/drawing/2014/main" id="{D14D0B5C-0778-AA43-A41C-1F1B7ED4C1DC}"/>
              </a:ext>
            </a:extLst>
          </p:cNvPr>
          <p:cNvPicPr>
            <a:picLocks noChangeAspect="1"/>
          </p:cNvPicPr>
          <p:nvPr/>
        </p:nvPicPr>
        <p:blipFill>
          <a:blip r:embed="rId2"/>
          <a:stretch>
            <a:fillRect/>
          </a:stretch>
        </p:blipFill>
        <p:spPr>
          <a:xfrm>
            <a:off x="635000" y="375014"/>
            <a:ext cx="4557486" cy="6107971"/>
          </a:xfrm>
          <a:prstGeom prst="rect">
            <a:avLst/>
          </a:prstGeom>
        </p:spPr>
      </p:pic>
    </p:spTree>
    <p:extLst>
      <p:ext uri="{BB962C8B-B14F-4D97-AF65-F5344CB8AC3E}">
        <p14:creationId xmlns:p14="http://schemas.microsoft.com/office/powerpoint/2010/main" val="3518926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D3F58-D5C7-B14A-931D-29898A292523}"/>
              </a:ext>
            </a:extLst>
          </p:cNvPr>
          <p:cNvSpPr>
            <a:spLocks noGrp="1"/>
          </p:cNvSpPr>
          <p:nvPr>
            <p:ph type="title"/>
          </p:nvPr>
        </p:nvSpPr>
        <p:spPr>
          <a:xfrm>
            <a:off x="569976" y="5532437"/>
            <a:ext cx="10515600" cy="1325563"/>
          </a:xfrm>
        </p:spPr>
        <p:txBody>
          <a:bodyPr>
            <a:normAutofit fontScale="90000"/>
          </a:bodyPr>
          <a:lstStyle/>
          <a:p>
            <a:r>
              <a:rPr lang="fr-FR" dirty="0"/>
              <a:t>Peter Blake, </a:t>
            </a:r>
            <a:r>
              <a:rPr lang="fr-FR" i="1" dirty="0"/>
              <a:t>The Toy shop, </a:t>
            </a:r>
            <a:r>
              <a:rPr lang="fr-FR" dirty="0"/>
              <a:t>1962, mixed media, Tate, Londres.</a:t>
            </a:r>
            <a:br>
              <a:rPr lang="fr-FR" dirty="0"/>
            </a:br>
            <a:endParaRPr lang="fr-FR" dirty="0"/>
          </a:p>
        </p:txBody>
      </p:sp>
      <p:pic>
        <p:nvPicPr>
          <p:cNvPr id="3" name="Image 2">
            <a:extLst>
              <a:ext uri="{FF2B5EF4-FFF2-40B4-BE49-F238E27FC236}">
                <a16:creationId xmlns:a16="http://schemas.microsoft.com/office/drawing/2014/main" id="{DB85307E-BDDB-E546-9B7F-B4AD0B711AE4}"/>
              </a:ext>
            </a:extLst>
          </p:cNvPr>
          <p:cNvPicPr>
            <a:picLocks noChangeAspect="1"/>
          </p:cNvPicPr>
          <p:nvPr/>
        </p:nvPicPr>
        <p:blipFill>
          <a:blip r:embed="rId2"/>
          <a:stretch>
            <a:fillRect/>
          </a:stretch>
        </p:blipFill>
        <p:spPr>
          <a:xfrm>
            <a:off x="3035589" y="0"/>
            <a:ext cx="6434981" cy="5278130"/>
          </a:xfrm>
          <a:prstGeom prst="rect">
            <a:avLst/>
          </a:prstGeom>
        </p:spPr>
      </p:pic>
    </p:spTree>
    <p:extLst>
      <p:ext uri="{BB962C8B-B14F-4D97-AF65-F5344CB8AC3E}">
        <p14:creationId xmlns:p14="http://schemas.microsoft.com/office/powerpoint/2010/main" val="2513876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957716" y="3429000"/>
            <a:ext cx="4922384"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000"/>
            </a:pPr>
            <a:r>
              <a:rPr lang="en-US" sz="4000" dirty="0">
                <a:solidFill>
                  <a:schemeClr val="dk1"/>
                </a:solidFill>
                <a:latin typeface="Times" pitchFamily="2" charset="0"/>
                <a:ea typeface="Calibri"/>
                <a:cs typeface="Calibri"/>
                <a:sym typeface="Calibri"/>
              </a:rPr>
              <a:t>The New Realists.  </a:t>
            </a:r>
            <a:br>
              <a:rPr lang="en-US" sz="4000" dirty="0">
                <a:solidFill>
                  <a:schemeClr val="dk1"/>
                </a:solidFill>
                <a:latin typeface="Times" pitchFamily="2" charset="0"/>
                <a:ea typeface="Calibri"/>
                <a:cs typeface="Calibri"/>
                <a:sym typeface="Calibri"/>
              </a:rPr>
            </a:br>
            <a:r>
              <a:rPr lang="en-US" sz="4000" dirty="0">
                <a:solidFill>
                  <a:schemeClr val="dk1"/>
                </a:solidFill>
                <a:latin typeface="Times" pitchFamily="2" charset="0"/>
                <a:ea typeface="Calibri"/>
                <a:cs typeface="Calibri"/>
                <a:sym typeface="Calibri"/>
              </a:rPr>
              <a:t>Jasper Johns, Tom Wesselmann, Roy Lichtenstein, Andy Warhol </a:t>
            </a:r>
            <a:r>
              <a:rPr lang="en-US" sz="4000" dirty="0" err="1">
                <a:solidFill>
                  <a:schemeClr val="dk1"/>
                </a:solidFill>
                <a:latin typeface="Times" pitchFamily="2" charset="0"/>
                <a:ea typeface="Calibri"/>
                <a:cs typeface="Calibri"/>
                <a:sym typeface="Calibri"/>
              </a:rPr>
              <a:t>à</a:t>
            </a:r>
            <a:r>
              <a:rPr lang="en-US" sz="4000" dirty="0">
                <a:solidFill>
                  <a:schemeClr val="dk1"/>
                </a:solidFill>
                <a:latin typeface="Times" pitchFamily="2" charset="0"/>
                <a:ea typeface="Calibri"/>
                <a:cs typeface="Calibri"/>
                <a:sym typeface="Calibri"/>
              </a:rPr>
              <a:t> la Galerie Sidney Janis  </a:t>
            </a:r>
            <a:br>
              <a:rPr lang="en-US" sz="4000" dirty="0">
                <a:solidFill>
                  <a:schemeClr val="dk1"/>
                </a:solidFill>
                <a:latin typeface="Times" pitchFamily="2" charset="0"/>
                <a:ea typeface="Calibri"/>
                <a:cs typeface="Calibri"/>
                <a:sym typeface="Calibri"/>
              </a:rPr>
            </a:br>
            <a:r>
              <a:rPr lang="en-US" sz="4000" dirty="0">
                <a:solidFill>
                  <a:schemeClr val="dk1"/>
                </a:solidFill>
                <a:latin typeface="Times" pitchFamily="2" charset="0"/>
                <a:ea typeface="Calibri"/>
                <a:cs typeface="Calibri"/>
                <a:sym typeface="Calibri"/>
              </a:rPr>
              <a:t>1962  </a:t>
            </a:r>
            <a:br>
              <a:rPr lang="en-US" sz="4000" dirty="0">
                <a:solidFill>
                  <a:schemeClr val="dk1"/>
                </a:solidFill>
                <a:latin typeface="Times" pitchFamily="2" charset="0"/>
                <a:ea typeface="Calibri"/>
                <a:cs typeface="Calibri"/>
                <a:sym typeface="Calibri"/>
              </a:rPr>
            </a:br>
            <a:br>
              <a:rPr lang="en-US" sz="4000" dirty="0">
                <a:solidFill>
                  <a:schemeClr val="dk1"/>
                </a:solidFill>
                <a:latin typeface="Calibri"/>
                <a:ea typeface="Calibri"/>
                <a:cs typeface="Calibri"/>
                <a:sym typeface="Calibri"/>
              </a:rPr>
            </a:br>
            <a:br>
              <a:rPr lang="en-US" sz="4000" dirty="0">
                <a:solidFill>
                  <a:schemeClr val="dk1"/>
                </a:solidFill>
                <a:latin typeface="Calibri"/>
                <a:ea typeface="Calibri"/>
                <a:cs typeface="Calibri"/>
                <a:sym typeface="Calibri"/>
              </a:rPr>
            </a:br>
            <a:endParaRPr dirty="0"/>
          </a:p>
        </p:txBody>
      </p:sp>
      <p:pic>
        <p:nvPicPr>
          <p:cNvPr id="90" name="Google Shape;90;p1"/>
          <p:cNvPicPr preferRelativeResize="0"/>
          <p:nvPr/>
        </p:nvPicPr>
        <p:blipFill rotWithShape="1">
          <a:blip r:embed="rId3">
            <a:alphaModFix/>
          </a:blip>
          <a:srcRect/>
          <a:stretch/>
        </p:blipFill>
        <p:spPr>
          <a:xfrm>
            <a:off x="6311900" y="930729"/>
            <a:ext cx="5354184" cy="3967843"/>
          </a:xfrm>
          <a:prstGeom prst="rect">
            <a:avLst/>
          </a:prstGeom>
          <a:noFill/>
          <a:ln>
            <a:noFill/>
          </a:ln>
        </p:spPr>
      </p:pic>
    </p:spTree>
    <p:extLst>
      <p:ext uri="{BB962C8B-B14F-4D97-AF65-F5344CB8AC3E}">
        <p14:creationId xmlns:p14="http://schemas.microsoft.com/office/powerpoint/2010/main" val="3145988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1825625" y="5445125"/>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000"/>
            </a:pPr>
            <a:r>
              <a:rPr lang="en-US" sz="4000">
                <a:solidFill>
                  <a:schemeClr val="dk1"/>
                </a:solidFill>
                <a:latin typeface="Calibri"/>
                <a:ea typeface="Calibri"/>
                <a:cs typeface="Calibri"/>
                <a:sym typeface="Calibri"/>
              </a:rPr>
              <a:t>Jasper Johns, </a:t>
            </a:r>
            <a:r>
              <a:rPr lang="en-US" sz="4000" i="1">
                <a:solidFill>
                  <a:schemeClr val="dk1"/>
                </a:solidFill>
                <a:latin typeface="Calibri"/>
                <a:ea typeface="Calibri"/>
                <a:cs typeface="Calibri"/>
                <a:sym typeface="Calibri"/>
              </a:rPr>
              <a:t>Flag</a:t>
            </a:r>
            <a:r>
              <a:rPr lang="en-US" sz="4000">
                <a:solidFill>
                  <a:schemeClr val="dk1"/>
                </a:solidFill>
                <a:latin typeface="Calibri"/>
                <a:ea typeface="Calibri"/>
                <a:cs typeface="Calibri"/>
                <a:sym typeface="Calibri"/>
              </a:rPr>
              <a:t>, 1955, 107.3 x 153.8 cm, MoMA </a:t>
            </a:r>
            <a:endParaRPr/>
          </a:p>
        </p:txBody>
      </p:sp>
      <p:sp>
        <p:nvSpPr>
          <p:cNvPr id="96" name="Google Shape;96;p2" descr="Jasper Johns. Flag. 1954-55  (dated on reverse 1954)"/>
          <p:cNvSpPr txBox="1"/>
          <p:nvPr/>
        </p:nvSpPr>
        <p:spPr>
          <a:xfrm>
            <a:off x="1679575" y="-144462"/>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7" name="Google Shape;97;p2" descr="Jasper Johns. Flag. 1954-55  (dated on reverse 1954)"/>
          <p:cNvSpPr txBox="1"/>
          <p:nvPr/>
        </p:nvSpPr>
        <p:spPr>
          <a:xfrm>
            <a:off x="1831975" y="79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8" name="Google Shape;98;p2" descr="Jasper Johns. Flag. 1954-55  (dated on reverse 1954)"/>
          <p:cNvSpPr txBox="1"/>
          <p:nvPr/>
        </p:nvSpPr>
        <p:spPr>
          <a:xfrm>
            <a:off x="1984375" y="1603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9" name="Google Shape;99;p2" descr="Jasper Johns. Flag. 1954-55  (dated on reverse 1954)"/>
          <p:cNvSpPr txBox="1"/>
          <p:nvPr/>
        </p:nvSpPr>
        <p:spPr>
          <a:xfrm>
            <a:off x="2136775" y="3127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00" name="Google Shape;100;p2" descr="Jasper Johns. Flag. 1954-55  (dated on reverse 1954)"/>
          <p:cNvSpPr txBox="1"/>
          <p:nvPr/>
        </p:nvSpPr>
        <p:spPr>
          <a:xfrm>
            <a:off x="2289175" y="4651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01" name="Google Shape;101;p2"/>
          <p:cNvPicPr preferRelativeResize="0"/>
          <p:nvPr/>
        </p:nvPicPr>
        <p:blipFill rotWithShape="1">
          <a:blip r:embed="rId3">
            <a:alphaModFix/>
          </a:blip>
          <a:srcRect/>
          <a:stretch/>
        </p:blipFill>
        <p:spPr>
          <a:xfrm>
            <a:off x="2409826" y="312737"/>
            <a:ext cx="7000875" cy="49276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56504-9902-BF4C-8B77-D71F5125ED15}"/>
              </a:ext>
            </a:extLst>
          </p:cNvPr>
          <p:cNvSpPr>
            <a:spLocks noGrp="1"/>
          </p:cNvSpPr>
          <p:nvPr>
            <p:ph type="title"/>
          </p:nvPr>
        </p:nvSpPr>
        <p:spPr/>
        <p:txBody>
          <a:bodyPr/>
          <a:lstStyle/>
          <a:p>
            <a:r>
              <a:rPr lang="fr-FR" dirty="0"/>
              <a:t> </a:t>
            </a:r>
          </a:p>
        </p:txBody>
      </p:sp>
      <p:pic>
        <p:nvPicPr>
          <p:cNvPr id="3" name="Image 2">
            <a:extLst>
              <a:ext uri="{FF2B5EF4-FFF2-40B4-BE49-F238E27FC236}">
                <a16:creationId xmlns:a16="http://schemas.microsoft.com/office/drawing/2014/main" id="{C8824FEF-55A2-2F4B-A3F0-7D67CD5B40A9}"/>
              </a:ext>
            </a:extLst>
          </p:cNvPr>
          <p:cNvPicPr>
            <a:picLocks noChangeAspect="1"/>
          </p:cNvPicPr>
          <p:nvPr/>
        </p:nvPicPr>
        <p:blipFill>
          <a:blip r:embed="rId2"/>
          <a:stretch>
            <a:fillRect/>
          </a:stretch>
        </p:blipFill>
        <p:spPr>
          <a:xfrm>
            <a:off x="3860362" y="0"/>
            <a:ext cx="5581622" cy="6858000"/>
          </a:xfrm>
          <a:prstGeom prst="rect">
            <a:avLst/>
          </a:prstGeom>
        </p:spPr>
      </p:pic>
    </p:spTree>
    <p:extLst>
      <p:ext uri="{BB962C8B-B14F-4D97-AF65-F5344CB8AC3E}">
        <p14:creationId xmlns:p14="http://schemas.microsoft.com/office/powerpoint/2010/main" val="12495050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7ED918-6B3D-8F4F-B3BA-80B6EA51488A}"/>
              </a:ext>
            </a:extLst>
          </p:cNvPr>
          <p:cNvSpPr>
            <a:spLocks noGrp="1"/>
          </p:cNvSpPr>
          <p:nvPr>
            <p:ph type="title"/>
          </p:nvPr>
        </p:nvSpPr>
        <p:spPr/>
        <p:txBody>
          <a:bodyPr/>
          <a:lstStyle/>
          <a:p>
            <a:r>
              <a:rPr lang="fr-FR" dirty="0"/>
              <a:t> </a:t>
            </a:r>
          </a:p>
        </p:txBody>
      </p:sp>
      <p:pic>
        <p:nvPicPr>
          <p:cNvPr id="2049" name="Picture 1" descr="page26image65015248">
            <a:extLst>
              <a:ext uri="{FF2B5EF4-FFF2-40B4-BE49-F238E27FC236}">
                <a16:creationId xmlns:a16="http://schemas.microsoft.com/office/drawing/2014/main" id="{BB56B8C5-96DC-9948-832C-D5EB8AB78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442" y="0"/>
            <a:ext cx="8735786" cy="546560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78A117F-E4B0-994D-AB62-69D47B2E0F7B}"/>
              </a:ext>
            </a:extLst>
          </p:cNvPr>
          <p:cNvSpPr txBox="1"/>
          <p:nvPr/>
        </p:nvSpPr>
        <p:spPr>
          <a:xfrm flipH="1">
            <a:off x="1545772" y="5465607"/>
            <a:ext cx="8735786" cy="1477328"/>
          </a:xfrm>
          <a:prstGeom prst="rect">
            <a:avLst/>
          </a:prstGeom>
          <a:noFill/>
        </p:spPr>
        <p:txBody>
          <a:bodyPr wrap="square" rtlCol="0">
            <a:spAutoFit/>
          </a:bodyPr>
          <a:lstStyle/>
          <a:p>
            <a:r>
              <a:rPr lang="fr-FR" sz="3000" i="1" dirty="0">
                <a:latin typeface="Times" pitchFamily="2" charset="0"/>
              </a:rPr>
              <a:t>32 </a:t>
            </a:r>
            <a:r>
              <a:rPr lang="fr-FR" sz="3000" i="1" dirty="0" err="1">
                <a:latin typeface="Times" pitchFamily="2" charset="0"/>
              </a:rPr>
              <a:t>Campbell’s</a:t>
            </a:r>
            <a:r>
              <a:rPr lang="fr-FR" sz="3000" i="1" dirty="0">
                <a:latin typeface="Times" pitchFamily="2" charset="0"/>
              </a:rPr>
              <a:t> </a:t>
            </a:r>
            <a:r>
              <a:rPr lang="fr-FR" sz="3000" i="1" dirty="0" err="1">
                <a:latin typeface="Times" pitchFamily="2" charset="0"/>
              </a:rPr>
              <a:t>Soup</a:t>
            </a:r>
            <a:r>
              <a:rPr lang="fr-FR" sz="3000" i="1" dirty="0">
                <a:latin typeface="Times" pitchFamily="2" charset="0"/>
              </a:rPr>
              <a:t> </a:t>
            </a:r>
            <a:r>
              <a:rPr lang="fr-FR" sz="3000" i="1" dirty="0" err="1">
                <a:latin typeface="Times" pitchFamily="2" charset="0"/>
              </a:rPr>
              <a:t>Cans</a:t>
            </a:r>
            <a:r>
              <a:rPr lang="fr-FR" sz="3000" i="1" dirty="0">
                <a:latin typeface="Times" pitchFamily="2" charset="0"/>
              </a:rPr>
              <a:t>, </a:t>
            </a:r>
            <a:r>
              <a:rPr lang="fr-FR" sz="3000" dirty="0">
                <a:latin typeface="Times" pitchFamily="2" charset="0"/>
              </a:rPr>
              <a:t>1962, peinture </a:t>
            </a:r>
            <a:r>
              <a:rPr lang="fr-FR" sz="3000" dirty="0" err="1">
                <a:latin typeface="Times" pitchFamily="2" charset="0"/>
              </a:rPr>
              <a:t>polymère</a:t>
            </a:r>
            <a:r>
              <a:rPr lang="fr-FR" sz="3000" dirty="0">
                <a:latin typeface="Times" pitchFamily="2" charset="0"/>
              </a:rPr>
              <a:t> sur toile, 50,8 x 40,6 cm, The Museum of Modern Art, New York. </a:t>
            </a:r>
          </a:p>
        </p:txBody>
      </p:sp>
    </p:spTree>
    <p:extLst>
      <p:ext uri="{BB962C8B-B14F-4D97-AF65-F5344CB8AC3E}">
        <p14:creationId xmlns:p14="http://schemas.microsoft.com/office/powerpoint/2010/main" val="18262639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endParaRPr>
              <a:solidFill>
                <a:schemeClr val="dk1"/>
              </a:solidFill>
              <a:latin typeface="Calibri"/>
              <a:ea typeface="Calibri"/>
              <a:cs typeface="Calibri"/>
              <a:sym typeface="Calibri"/>
            </a:endParaRPr>
          </a:p>
        </p:txBody>
      </p:sp>
      <p:sp>
        <p:nvSpPr>
          <p:cNvPr id="187" name="Google Shape;187;p13"/>
          <p:cNvSpPr txBox="1"/>
          <p:nvPr/>
        </p:nvSpPr>
        <p:spPr>
          <a:xfrm>
            <a:off x="1524000" y="-254000"/>
            <a:ext cx="249300" cy="507900"/>
          </a:xfrm>
          <a:prstGeom prst="rect">
            <a:avLst/>
          </a:prstGeom>
          <a:noFill/>
          <a:ln>
            <a:noFill/>
          </a:ln>
        </p:spPr>
        <p:txBody>
          <a:bodyPr spcFirstLastPara="1" wrap="square" lIns="91425" tIns="45700" rIns="91425" bIns="45700" anchor="ctr" anchorCtr="0">
            <a:spAutoFit/>
          </a:bodyPr>
          <a:lstStyle/>
          <a:p>
            <a:pPr>
              <a:buClr>
                <a:schemeClr val="dk1"/>
              </a:buClr>
              <a:buSzPts val="1800"/>
            </a:pPr>
            <a:r>
              <a:rPr lang="en-US">
                <a:solidFill>
                  <a:schemeClr val="dk1"/>
                </a:solidFill>
                <a:latin typeface="Arial"/>
                <a:ea typeface="Arial"/>
                <a:cs typeface="Arial"/>
                <a:sym typeface="Arial"/>
              </a:rPr>
              <a:t> </a:t>
            </a:r>
            <a:endParaRPr sz="900">
              <a:solidFill>
                <a:srgbClr val="333333"/>
              </a:solidFill>
              <a:latin typeface="Arial"/>
              <a:ea typeface="Arial"/>
              <a:cs typeface="Arial"/>
              <a:sym typeface="Arial"/>
            </a:endParaRPr>
          </a:p>
          <a:p>
            <a:endParaRPr sz="900">
              <a:solidFill>
                <a:srgbClr val="333333"/>
              </a:solidFill>
              <a:latin typeface="Arial"/>
              <a:ea typeface="Arial"/>
              <a:cs typeface="Arial"/>
              <a:sym typeface="Arial"/>
            </a:endParaRPr>
          </a:p>
        </p:txBody>
      </p:sp>
      <p:sp>
        <p:nvSpPr>
          <p:cNvPr id="188" name="Google Shape;188;p13" descr="Roy Lichtenstein Foot Medication 1962 580x388 The Morgan to Show Black and White Drawings by Roy Lichtenstein"/>
          <p:cNvSpPr txBox="1"/>
          <p:nvPr/>
        </p:nvSpPr>
        <p:spPr>
          <a:xfrm>
            <a:off x="1524000" y="549275"/>
            <a:ext cx="5524500" cy="36957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89" name="Google Shape;189;p13"/>
          <p:cNvPicPr preferRelativeResize="0"/>
          <p:nvPr/>
        </p:nvPicPr>
        <p:blipFill rotWithShape="1">
          <a:blip r:embed="rId3">
            <a:alphaModFix/>
          </a:blip>
          <a:srcRect/>
          <a:stretch/>
        </p:blipFill>
        <p:spPr>
          <a:xfrm>
            <a:off x="2151062" y="254000"/>
            <a:ext cx="7788274" cy="5040312"/>
          </a:xfrm>
          <a:prstGeom prst="rect">
            <a:avLst/>
          </a:prstGeom>
          <a:noFill/>
          <a:ln>
            <a:noFill/>
          </a:ln>
        </p:spPr>
      </p:pic>
      <p:sp>
        <p:nvSpPr>
          <p:cNvPr id="190" name="Google Shape;190;p13"/>
          <p:cNvSpPr txBox="1"/>
          <p:nvPr/>
        </p:nvSpPr>
        <p:spPr>
          <a:xfrm>
            <a:off x="2479675" y="5451475"/>
            <a:ext cx="7129500" cy="1477287"/>
          </a:xfrm>
          <a:prstGeom prst="rect">
            <a:avLst/>
          </a:prstGeom>
          <a:noFill/>
          <a:ln>
            <a:noFill/>
          </a:ln>
        </p:spPr>
        <p:txBody>
          <a:bodyPr spcFirstLastPara="1" wrap="square" lIns="91425" tIns="45700" rIns="91425" bIns="45700" anchor="t" anchorCtr="0">
            <a:spAutoFit/>
          </a:bodyPr>
          <a:lstStyle/>
          <a:p>
            <a:pPr>
              <a:buClr>
                <a:schemeClr val="dk1"/>
              </a:buClr>
              <a:buSzPts val="2800"/>
            </a:pPr>
            <a:r>
              <a:rPr lang="en-US" sz="3000" dirty="0">
                <a:solidFill>
                  <a:schemeClr val="dk1"/>
                </a:solidFill>
                <a:latin typeface="Times" pitchFamily="2" charset="0"/>
                <a:ea typeface="Calibri"/>
                <a:cs typeface="Calibri"/>
                <a:sym typeface="Calibri"/>
              </a:rPr>
              <a:t> Allan Kaprow,  </a:t>
            </a:r>
            <a:r>
              <a:rPr lang="en-US" sz="3000" i="1" dirty="0">
                <a:solidFill>
                  <a:schemeClr val="dk1"/>
                </a:solidFill>
                <a:latin typeface="Times" pitchFamily="2" charset="0"/>
                <a:ea typeface="Calibri"/>
                <a:cs typeface="Calibri"/>
                <a:sym typeface="Calibri"/>
              </a:rPr>
              <a:t>Women licking jam off a car</a:t>
            </a:r>
            <a:r>
              <a:rPr lang="en-US" sz="3000" dirty="0">
                <a:solidFill>
                  <a:schemeClr val="dk1"/>
                </a:solidFill>
                <a:latin typeface="Times" pitchFamily="2" charset="0"/>
                <a:ea typeface="Calibri"/>
                <a:cs typeface="Calibri"/>
                <a:sym typeface="Calibri"/>
              </a:rPr>
              <a:t>, 1964, </a:t>
            </a:r>
            <a:r>
              <a:rPr lang="en-US" sz="3000" dirty="0" err="1">
                <a:solidFill>
                  <a:schemeClr val="dk1"/>
                </a:solidFill>
                <a:latin typeface="Times" pitchFamily="2" charset="0"/>
                <a:ea typeface="Calibri"/>
                <a:cs typeface="Calibri"/>
                <a:sym typeface="Calibri"/>
              </a:rPr>
              <a:t>photographie</a:t>
            </a:r>
            <a:r>
              <a:rPr lang="en-US" sz="3000" dirty="0">
                <a:solidFill>
                  <a:schemeClr val="dk1"/>
                </a:solidFill>
                <a:latin typeface="Times" pitchFamily="2" charset="0"/>
                <a:ea typeface="Calibri"/>
                <a:cs typeface="Calibri"/>
                <a:sym typeface="Calibri"/>
              </a:rPr>
              <a:t> </a:t>
            </a:r>
            <a:r>
              <a:rPr lang="en-US" sz="3000" dirty="0" err="1">
                <a:solidFill>
                  <a:schemeClr val="dk1"/>
                </a:solidFill>
                <a:latin typeface="Times" pitchFamily="2" charset="0"/>
                <a:ea typeface="Calibri"/>
                <a:cs typeface="Calibri"/>
                <a:sym typeface="Calibri"/>
              </a:rPr>
              <a:t>conservée</a:t>
            </a:r>
            <a:r>
              <a:rPr lang="en-US" sz="3000" dirty="0">
                <a:solidFill>
                  <a:schemeClr val="dk1"/>
                </a:solidFill>
                <a:latin typeface="Times" pitchFamily="2" charset="0"/>
                <a:ea typeface="Calibri"/>
                <a:cs typeface="Calibri"/>
                <a:sym typeface="Calibri"/>
              </a:rPr>
              <a:t> au Getty Research Institute </a:t>
            </a:r>
            <a:endParaRPr sz="3000" dirty="0">
              <a:latin typeface="Times"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2310539" y="2441897"/>
            <a:ext cx="8352295" cy="1325563"/>
          </a:xfrm>
        </p:spPr>
        <p:txBody>
          <a:bodyPr>
            <a:normAutofit fontScale="90000"/>
          </a:bodyPr>
          <a:lstStyle/>
          <a:p>
            <a:r>
              <a:rPr lang="fr-FR" b="1" dirty="0"/>
              <a:t> </a:t>
            </a:r>
            <a:br>
              <a:rPr lang="fr-FR" dirty="0"/>
            </a:br>
            <a:r>
              <a:rPr lang="fr-FR" dirty="0">
                <a:latin typeface="Times" pitchFamily="2" charset="0"/>
              </a:rPr>
              <a:t>Entre autres : </a:t>
            </a:r>
            <a:br>
              <a:rPr lang="fr-FR" dirty="0"/>
            </a:br>
            <a:r>
              <a:rPr lang="fr-FR" dirty="0">
                <a:latin typeface="Times" pitchFamily="2" charset="0"/>
              </a:rPr>
              <a:t>Clifford </a:t>
            </a:r>
            <a:r>
              <a:rPr lang="fr-FR" dirty="0" err="1">
                <a:latin typeface="Times" pitchFamily="2" charset="0"/>
              </a:rPr>
              <a:t>Still</a:t>
            </a:r>
            <a:br>
              <a:rPr lang="fr-FR" dirty="0">
                <a:latin typeface="Times" pitchFamily="2" charset="0"/>
              </a:rPr>
            </a:br>
            <a:r>
              <a:rPr lang="en-US" dirty="0">
                <a:latin typeface="Times" pitchFamily="2" charset="0"/>
              </a:rPr>
              <a:t>Adolph Gottlieb </a:t>
            </a:r>
            <a:br>
              <a:rPr lang="fr-FR" dirty="0">
                <a:latin typeface="Times" pitchFamily="2" charset="0"/>
              </a:rPr>
            </a:br>
            <a:r>
              <a:rPr lang="en-US" dirty="0">
                <a:latin typeface="Times" pitchFamily="2" charset="0"/>
              </a:rPr>
              <a:t>Mark Rothko</a:t>
            </a:r>
            <a:br>
              <a:rPr lang="fr-FR" dirty="0">
                <a:latin typeface="Times" pitchFamily="2" charset="0"/>
              </a:rPr>
            </a:br>
            <a:r>
              <a:rPr lang="fr-FR" dirty="0">
                <a:latin typeface="Times" pitchFamily="2" charset="0"/>
              </a:rPr>
              <a:t>Barnett Newman</a:t>
            </a:r>
            <a:br>
              <a:rPr lang="fr-FR" dirty="0">
                <a:latin typeface="Times" pitchFamily="2" charset="0"/>
              </a:rPr>
            </a:br>
            <a:r>
              <a:rPr lang="fr-FR" dirty="0">
                <a:latin typeface="Times" pitchFamily="2" charset="0"/>
              </a:rPr>
              <a:t>et Jackson Pollock</a:t>
            </a:r>
            <a:br>
              <a:rPr lang="fr-FR" dirty="0">
                <a:latin typeface="Times" pitchFamily="2" charset="0"/>
              </a:rPr>
            </a:br>
            <a:endParaRPr lang="fr-FR" dirty="0">
              <a:latin typeface="Times" pitchFamily="2" charset="0"/>
            </a:endParaRPr>
          </a:p>
        </p:txBody>
      </p:sp>
    </p:spTree>
    <p:extLst>
      <p:ext uri="{BB962C8B-B14F-4D97-AF65-F5344CB8AC3E}">
        <p14:creationId xmlns:p14="http://schemas.microsoft.com/office/powerpoint/2010/main" val="2324899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0"/>
          <p:cNvSpPr txBox="1">
            <a:spLocks noGrp="1"/>
          </p:cNvSpPr>
          <p:nvPr>
            <p:ph type="ctrTitle"/>
          </p:nvPr>
        </p:nvSpPr>
        <p:spPr>
          <a:xfrm>
            <a:off x="2209800" y="2130425"/>
            <a:ext cx="7772400" cy="1470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endParaRPr sz="4400">
              <a:solidFill>
                <a:schemeClr val="dk1"/>
              </a:solidFill>
              <a:latin typeface="Calibri"/>
              <a:ea typeface="Calibri"/>
              <a:cs typeface="Calibri"/>
              <a:sym typeface="Calibri"/>
            </a:endParaRPr>
          </a:p>
        </p:txBody>
      </p:sp>
      <p:sp>
        <p:nvSpPr>
          <p:cNvPr id="157" name="Google Shape;157;p10"/>
          <p:cNvSpPr txBox="1">
            <a:spLocks noGrp="1"/>
          </p:cNvSpPr>
          <p:nvPr>
            <p:ph type="subTitle" idx="1"/>
          </p:nvPr>
        </p:nvSpPr>
        <p:spPr>
          <a:xfrm>
            <a:off x="6167437" y="1125537"/>
            <a:ext cx="3129000" cy="4219500"/>
          </a:xfrm>
          <a:prstGeom prst="rect">
            <a:avLst/>
          </a:prstGeom>
          <a:noFill/>
          <a:ln>
            <a:noFill/>
          </a:ln>
        </p:spPr>
        <p:txBody>
          <a:bodyPr spcFirstLastPara="1" vert="horz" wrap="square" lIns="91425" tIns="45700" rIns="91425" bIns="45700" rtlCol="0" anchor="t" anchorCtr="0">
            <a:normAutofit/>
          </a:bodyPr>
          <a:lstStyle/>
          <a:p>
            <a:pPr>
              <a:lnSpc>
                <a:spcPct val="100000"/>
              </a:lnSpc>
              <a:spcBef>
                <a:spcPts val="0"/>
              </a:spcBef>
              <a:buClr>
                <a:srgbClr val="898989"/>
              </a:buClr>
              <a:buSzPts val="3200"/>
            </a:pPr>
            <a:r>
              <a:rPr lang="en-US" sz="3200" dirty="0">
                <a:solidFill>
                  <a:srgbClr val="898989"/>
                </a:solidFill>
                <a:latin typeface="Times" pitchFamily="2" charset="0"/>
                <a:ea typeface="Calibri"/>
                <a:cs typeface="Calibri"/>
                <a:sym typeface="Calibri"/>
              </a:rPr>
              <a:t>Roy Lichtenstein,  </a:t>
            </a:r>
            <a:r>
              <a:rPr lang="en-US" sz="3200" i="1" dirty="0">
                <a:solidFill>
                  <a:srgbClr val="898989"/>
                </a:solidFill>
                <a:latin typeface="Times" pitchFamily="2" charset="0"/>
                <a:ea typeface="Calibri"/>
                <a:cs typeface="Calibri"/>
                <a:sym typeface="Calibri"/>
              </a:rPr>
              <a:t>Girl with Ball,  </a:t>
            </a:r>
            <a:r>
              <a:rPr lang="en-US" sz="3200" dirty="0">
                <a:solidFill>
                  <a:srgbClr val="898989"/>
                </a:solidFill>
                <a:latin typeface="Times" pitchFamily="2" charset="0"/>
                <a:ea typeface="Calibri"/>
                <a:cs typeface="Calibri"/>
                <a:sym typeface="Calibri"/>
              </a:rPr>
              <a:t>1961</a:t>
            </a:r>
            <a:r>
              <a:rPr lang="en-US" sz="3200" i="1" dirty="0">
                <a:solidFill>
                  <a:srgbClr val="898989"/>
                </a:solidFill>
                <a:latin typeface="Times" pitchFamily="2" charset="0"/>
                <a:ea typeface="Calibri"/>
                <a:cs typeface="Calibri"/>
                <a:sym typeface="Calibri"/>
              </a:rPr>
              <a:t>, </a:t>
            </a:r>
            <a:r>
              <a:rPr lang="en-US" sz="3200" dirty="0">
                <a:solidFill>
                  <a:srgbClr val="898989"/>
                </a:solidFill>
                <a:latin typeface="Times" pitchFamily="2" charset="0"/>
                <a:ea typeface="Calibri"/>
                <a:cs typeface="Calibri"/>
                <a:sym typeface="Calibri"/>
              </a:rPr>
              <a:t>153 x 91.9 cm,  cm, MoMA </a:t>
            </a:r>
            <a:endParaRPr dirty="0">
              <a:latin typeface="Times" pitchFamily="2" charset="0"/>
            </a:endParaRPr>
          </a:p>
        </p:txBody>
      </p:sp>
      <p:pic>
        <p:nvPicPr>
          <p:cNvPr id="158" name="Google Shape;158;p10"/>
          <p:cNvPicPr preferRelativeResize="0"/>
          <p:nvPr/>
        </p:nvPicPr>
        <p:blipFill rotWithShape="1">
          <a:blip r:embed="rId3">
            <a:alphaModFix/>
          </a:blip>
          <a:srcRect/>
          <a:stretch/>
        </p:blipFill>
        <p:spPr>
          <a:xfrm>
            <a:off x="2063750" y="269875"/>
            <a:ext cx="3744912" cy="626586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2001837" y="57150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endParaRPr>
              <a:solidFill>
                <a:schemeClr val="dk1"/>
              </a:solidFill>
              <a:latin typeface="Calibri"/>
              <a:ea typeface="Calibri"/>
              <a:cs typeface="Calibri"/>
              <a:sym typeface="Calibri"/>
            </a:endParaRPr>
          </a:p>
        </p:txBody>
      </p:sp>
      <p:sp>
        <p:nvSpPr>
          <p:cNvPr id="164" name="Google Shape;164;p11" descr="http://www.moma.org/collection_images/resized/324/w500h420/CRI_151324.jpg"/>
          <p:cNvSpPr txBox="1"/>
          <p:nvPr/>
        </p:nvSpPr>
        <p:spPr>
          <a:xfrm>
            <a:off x="1679575" y="-144462"/>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5" name="Google Shape;165;p11" descr="Roy Lichtenstein. Girl with Ball. 1961"/>
          <p:cNvSpPr txBox="1"/>
          <p:nvPr/>
        </p:nvSpPr>
        <p:spPr>
          <a:xfrm>
            <a:off x="1831975" y="79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6" name="Google Shape;166;p11" descr="http://upload.wikimedia.org/wikipedia/en/a/ae/Girl_with_Ball_source.jpg"/>
          <p:cNvSpPr txBox="1"/>
          <p:nvPr/>
        </p:nvSpPr>
        <p:spPr>
          <a:xfrm>
            <a:off x="1984375" y="1603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7" name="Google Shape;167;p11" descr="http://upload.wikimedia.org/wikipedia/en/a/ae/Girl_with_Ball_source.jpg"/>
          <p:cNvSpPr txBox="1"/>
          <p:nvPr/>
        </p:nvSpPr>
        <p:spPr>
          <a:xfrm>
            <a:off x="2136775" y="3127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8" name="Google Shape;168;p11" descr="http://upload.wikimedia.org/wikipedia/en/a/ae/Girl_with_Ball_source.jpg"/>
          <p:cNvSpPr txBox="1"/>
          <p:nvPr/>
        </p:nvSpPr>
        <p:spPr>
          <a:xfrm>
            <a:off x="2289175" y="4651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9" name="Google Shape;169;p11" descr="http://upload.wikimedia.org/wikipedia/en/a/ae/Girl_with_Ball_source.jpg"/>
          <p:cNvSpPr txBox="1"/>
          <p:nvPr/>
        </p:nvSpPr>
        <p:spPr>
          <a:xfrm>
            <a:off x="2441575" y="6175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70" name="Google Shape;170;p11" descr="http://upload.wikimedia.org/wikipedia/en/a/ae/Girl_with_Ball_source.jpg"/>
          <p:cNvSpPr txBox="1"/>
          <p:nvPr/>
        </p:nvSpPr>
        <p:spPr>
          <a:xfrm>
            <a:off x="2593975" y="7699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71" name="Google Shape;171;p11"/>
          <p:cNvPicPr preferRelativeResize="0"/>
          <p:nvPr/>
        </p:nvPicPr>
        <p:blipFill rotWithShape="1">
          <a:blip r:embed="rId3">
            <a:alphaModFix/>
          </a:blip>
          <a:srcRect t="9268" r="73414" b="37557"/>
          <a:stretch/>
        </p:blipFill>
        <p:spPr>
          <a:xfrm>
            <a:off x="2746375" y="465138"/>
            <a:ext cx="5799138" cy="652145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9E307-377F-C24D-B48A-0C8286C15A82}"/>
              </a:ext>
            </a:extLst>
          </p:cNvPr>
          <p:cNvSpPr>
            <a:spLocks noGrp="1"/>
          </p:cNvSpPr>
          <p:nvPr>
            <p:ph type="title"/>
          </p:nvPr>
        </p:nvSpPr>
        <p:spPr>
          <a:xfrm>
            <a:off x="337457" y="2226582"/>
            <a:ext cx="10515600" cy="1325563"/>
          </a:xfrm>
        </p:spPr>
        <p:txBody>
          <a:bodyPr>
            <a:normAutofit fontScale="90000"/>
          </a:bodyPr>
          <a:lstStyle/>
          <a:p>
            <a:r>
              <a:rPr lang="fr-FR" sz="2800" dirty="0"/>
              <a:t>"Je pense que beaucoup de gens ne voient pas ce qui est au cœur de mon œuvre.  Je ne m’intéresse pas à l’objet. L’aspect d’une tasse à café par exemple ne m’intéresse pas. Ce qui m’intéresse, c’est comment elle est dessinée et ce qu’elle est devenue au fil des années après les apports de </a:t>
            </a:r>
            <a:r>
              <a:rPr lang="fr-FR" sz="2800" b="1" dirty="0"/>
              <a:t>divers graphistes publicitaires</a:t>
            </a:r>
            <a:r>
              <a:rPr lang="fr-FR" sz="2800" dirty="0"/>
              <a:t> ; comment, durant ce temps donné, a évolué le symbole que véhicule cette tasse, aussi bien dans les représentations des graphistes et leur dessin de mauvaise qualité que dans la texture que lui ont donnée les machines quand elles en ont reproduit l’image. C’est donc uniquement la représentation de l’image, un symbole cristallisé, qui est arrivé jusqu’à nous. </a:t>
            </a:r>
            <a:br>
              <a:rPr lang="fr-FR" sz="2800" dirty="0"/>
            </a:br>
            <a:r>
              <a:rPr lang="fr-FR" sz="2800" dirty="0"/>
              <a:t>(…)</a:t>
            </a:r>
            <a:br>
              <a:rPr lang="fr-FR" sz="2800" dirty="0"/>
            </a:br>
            <a:r>
              <a:rPr lang="fr-FR" sz="2800" dirty="0"/>
              <a:t>Et bien que cela ne soit pas forcément le cas de toutes les publicités, nous avons tous une image mentale, quelle qu’elle soit, de la tasse à café telle qu’elle y est représentée. C’est cette image spécifique qui [me] paraît intéressante à représenter. Je ne dessine jamais l’objet lui-même : j’en dessine toujours une représentation, une sorte de symbolisation cristallisée".</a:t>
            </a:r>
            <a:br>
              <a:rPr lang="fr-FR" dirty="0"/>
            </a:br>
            <a:endParaRPr lang="fr-FR" dirty="0"/>
          </a:p>
        </p:txBody>
      </p:sp>
    </p:spTree>
    <p:extLst>
      <p:ext uri="{BB962C8B-B14F-4D97-AF65-F5344CB8AC3E}">
        <p14:creationId xmlns:p14="http://schemas.microsoft.com/office/powerpoint/2010/main" val="17276196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2"/>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endParaRPr>
              <a:solidFill>
                <a:schemeClr val="dk1"/>
              </a:solidFill>
              <a:latin typeface="Calibri"/>
              <a:ea typeface="Calibri"/>
              <a:cs typeface="Calibri"/>
              <a:sym typeface="Calibri"/>
            </a:endParaRPr>
          </a:p>
        </p:txBody>
      </p:sp>
      <p:sp>
        <p:nvSpPr>
          <p:cNvPr id="177" name="Google Shape;177;p12"/>
          <p:cNvSpPr txBox="1"/>
          <p:nvPr/>
        </p:nvSpPr>
        <p:spPr>
          <a:xfrm>
            <a:off x="5648325" y="3244850"/>
            <a:ext cx="895500" cy="368400"/>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i="1">
                <a:solidFill>
                  <a:schemeClr val="dk1"/>
                </a:solidFill>
                <a:latin typeface="Calibri"/>
                <a:ea typeface="Calibri"/>
                <a:cs typeface="Calibri"/>
                <a:sym typeface="Calibri"/>
              </a:rPr>
              <a:t>Airline</a:t>
            </a:r>
            <a:r>
              <a:rPr lang="en-US">
                <a:solidFill>
                  <a:schemeClr val="dk1"/>
                </a:solidFill>
                <a:latin typeface="Calibri"/>
                <a:ea typeface="Calibri"/>
                <a:cs typeface="Calibri"/>
                <a:sym typeface="Calibri"/>
              </a:rPr>
              <a:t>, </a:t>
            </a:r>
            <a:endParaRPr/>
          </a:p>
        </p:txBody>
      </p:sp>
      <p:sp>
        <p:nvSpPr>
          <p:cNvPr id="178" name="Google Shape;178;p12" descr="http://www.allartnews.com/wp-content/uploads/2010/08/Roy-Lichtenstein-Foot-Medication-1962.jpg"/>
          <p:cNvSpPr txBox="1"/>
          <p:nvPr/>
        </p:nvSpPr>
        <p:spPr>
          <a:xfrm>
            <a:off x="1568450" y="0"/>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79" name="Google Shape;179;p12"/>
          <p:cNvPicPr preferRelativeResize="0"/>
          <p:nvPr/>
        </p:nvPicPr>
        <p:blipFill rotWithShape="1">
          <a:blip r:embed="rId3">
            <a:alphaModFix/>
          </a:blip>
          <a:srcRect l="15340" r="17496" b="-4821"/>
          <a:stretch/>
        </p:blipFill>
        <p:spPr>
          <a:xfrm>
            <a:off x="2784475" y="460375"/>
            <a:ext cx="5329236" cy="5567362"/>
          </a:xfrm>
          <a:prstGeom prst="rect">
            <a:avLst/>
          </a:prstGeom>
          <a:noFill/>
          <a:ln>
            <a:noFill/>
          </a:ln>
        </p:spPr>
      </p:pic>
      <p:sp>
        <p:nvSpPr>
          <p:cNvPr id="180" name="Google Shape;180;p12"/>
          <p:cNvSpPr txBox="1"/>
          <p:nvPr/>
        </p:nvSpPr>
        <p:spPr>
          <a:xfrm>
            <a:off x="1568450" y="4859124"/>
            <a:ext cx="9144000" cy="2246729"/>
          </a:xfrm>
          <a:prstGeom prst="rect">
            <a:avLst/>
          </a:prstGeom>
          <a:noFill/>
          <a:ln>
            <a:noFill/>
          </a:ln>
        </p:spPr>
        <p:txBody>
          <a:bodyPr spcFirstLastPara="1" wrap="square" lIns="91425" tIns="45700" rIns="91425" bIns="45700" anchor="ctr" anchorCtr="0">
            <a:spAutoFit/>
          </a:bodyPr>
          <a:lstStyle/>
          <a:p>
            <a:pPr>
              <a:buClr>
                <a:schemeClr val="dk1"/>
              </a:buClr>
              <a:buSzPts val="2800"/>
            </a:pPr>
            <a:endParaRPr sz="2800" dirty="0">
              <a:solidFill>
                <a:schemeClr val="dk1"/>
              </a:solidFill>
              <a:latin typeface="Arial"/>
              <a:ea typeface="Arial"/>
              <a:cs typeface="Arial"/>
              <a:sym typeface="Arial"/>
            </a:endParaRPr>
          </a:p>
          <a:p>
            <a:pPr>
              <a:buClr>
                <a:srgbClr val="A91B33"/>
              </a:buClr>
              <a:buSzPts val="2800"/>
            </a:pPr>
            <a:r>
              <a:rPr lang="en-US" sz="2800" u="sng" dirty="0">
                <a:solidFill>
                  <a:srgbClr val="A91B33"/>
                </a:solidFill>
                <a:latin typeface="Times" pitchFamily="2" charset="0"/>
                <a:ea typeface="Calibri"/>
                <a:cs typeface="Calibri"/>
                <a:sym typeface="Calibri"/>
                <a:hlinkClick r:id="rId4">
                  <a:extLst>
                    <a:ext uri="{A12FA001-AC4F-418D-AE19-62706E023703}">
                      <ahyp:hlinkClr xmlns:ahyp="http://schemas.microsoft.com/office/drawing/2018/hyperlinkcolor" val="tx"/>
                    </a:ext>
                  </a:extLst>
                </a:hlinkClick>
              </a:rPr>
              <a:t>  </a:t>
            </a:r>
            <a:endParaRPr sz="2800" dirty="0">
              <a:solidFill>
                <a:srgbClr val="333333"/>
              </a:solidFill>
              <a:latin typeface="Times" pitchFamily="2" charset="0"/>
              <a:ea typeface="Arial"/>
              <a:cs typeface="Arial"/>
              <a:sym typeface="Arial"/>
            </a:endParaRPr>
          </a:p>
          <a:p>
            <a:pPr lvl="1" indent="-457200">
              <a:buClr>
                <a:srgbClr val="333333"/>
              </a:buClr>
              <a:buSzPts val="2800"/>
            </a:pPr>
            <a:r>
              <a:rPr lang="en-US" sz="2800" dirty="0">
                <a:solidFill>
                  <a:srgbClr val="333333"/>
                </a:solidFill>
                <a:latin typeface="Times" pitchFamily="2" charset="0"/>
                <a:ea typeface="Arial"/>
                <a:cs typeface="Arial"/>
                <a:sym typeface="Arial"/>
              </a:rPr>
              <a:t>Roy Lichtenstein, </a:t>
            </a:r>
            <a:r>
              <a:rPr lang="en-US" sz="2800" i="1" dirty="0">
                <a:solidFill>
                  <a:srgbClr val="333333"/>
                </a:solidFill>
                <a:latin typeface="Times" pitchFamily="2" charset="0"/>
                <a:ea typeface="Arial"/>
                <a:cs typeface="Arial"/>
                <a:sym typeface="Arial"/>
              </a:rPr>
              <a:t>Foot Medication</a:t>
            </a:r>
            <a:r>
              <a:rPr lang="en-US" sz="2800" dirty="0">
                <a:solidFill>
                  <a:srgbClr val="333333"/>
                </a:solidFill>
                <a:latin typeface="Times" pitchFamily="2" charset="0"/>
                <a:ea typeface="Arial"/>
                <a:cs typeface="Arial"/>
                <a:sym typeface="Arial"/>
              </a:rPr>
              <a:t>, 1962, frottage and crayon, The </a:t>
            </a:r>
            <a:r>
              <a:rPr lang="en-US" sz="2800" dirty="0" err="1">
                <a:solidFill>
                  <a:srgbClr val="333333"/>
                </a:solidFill>
                <a:latin typeface="Times" pitchFamily="2" charset="0"/>
                <a:ea typeface="Arial"/>
                <a:cs typeface="Arial"/>
                <a:sym typeface="Arial"/>
              </a:rPr>
              <a:t>Menil</a:t>
            </a:r>
            <a:r>
              <a:rPr lang="en-US" sz="2800" dirty="0">
                <a:solidFill>
                  <a:srgbClr val="333333"/>
                </a:solidFill>
                <a:latin typeface="Times" pitchFamily="2" charset="0"/>
                <a:ea typeface="Arial"/>
                <a:cs typeface="Arial"/>
                <a:sym typeface="Arial"/>
              </a:rPr>
              <a:t> Collection, Houston  </a:t>
            </a:r>
            <a:endParaRPr dirty="0">
              <a:latin typeface="Times" pitchFamily="2" charset="0"/>
            </a:endParaRPr>
          </a:p>
          <a:p>
            <a:endParaRPr sz="2800" dirty="0">
              <a:solidFill>
                <a:srgbClr val="333333"/>
              </a:solidFill>
              <a:latin typeface="Arial"/>
              <a:ea typeface="Arial"/>
              <a:cs typeface="Arial"/>
              <a:sym typeface="Arial"/>
            </a:endParaRPr>
          </a:p>
        </p:txBody>
      </p:sp>
      <p:sp>
        <p:nvSpPr>
          <p:cNvPr id="181" name="Google Shape;181;p12" descr="Roy Lichtenstein Foot Medication 1962 580x388 The Morgan to Show Black and White Drawings by Roy Lichtenstein"/>
          <p:cNvSpPr txBox="1"/>
          <p:nvPr/>
        </p:nvSpPr>
        <p:spPr>
          <a:xfrm>
            <a:off x="5543550" y="2636837"/>
            <a:ext cx="5524500" cy="36957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6"/>
          <p:cNvSpPr txBox="1">
            <a:spLocks noGrp="1"/>
          </p:cNvSpPr>
          <p:nvPr>
            <p:ph type="title"/>
          </p:nvPr>
        </p:nvSpPr>
        <p:spPr>
          <a:xfrm>
            <a:off x="1981200" y="5781675"/>
            <a:ext cx="8686800" cy="11382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3200"/>
            </a:pPr>
            <a:r>
              <a:rPr lang="en-US" sz="3200">
                <a:solidFill>
                  <a:schemeClr val="dk1"/>
                </a:solidFill>
                <a:latin typeface="Calibri"/>
                <a:ea typeface="Calibri"/>
                <a:cs typeface="Calibri"/>
                <a:sym typeface="Calibri"/>
              </a:rPr>
              <a:t>Roy Lichtenstein, </a:t>
            </a:r>
            <a:r>
              <a:rPr lang="en-US" sz="3200" i="1">
                <a:solidFill>
                  <a:schemeClr val="dk1"/>
                </a:solidFill>
                <a:latin typeface="Calibri"/>
                <a:ea typeface="Calibri"/>
                <a:cs typeface="Calibri"/>
                <a:sym typeface="Calibri"/>
              </a:rPr>
              <a:t>Man with Coat</a:t>
            </a:r>
            <a:r>
              <a:rPr lang="en-US" sz="3200">
                <a:solidFill>
                  <a:schemeClr val="dk1"/>
                </a:solidFill>
                <a:latin typeface="Calibri"/>
                <a:ea typeface="Calibri"/>
                <a:cs typeface="Calibri"/>
                <a:sym typeface="Calibri"/>
              </a:rPr>
              <a:t>, 1961, encre sur papier, Collection Sonnabend</a:t>
            </a:r>
            <a:endParaRPr/>
          </a:p>
        </p:txBody>
      </p:sp>
      <p:pic>
        <p:nvPicPr>
          <p:cNvPr id="210" name="Google Shape;210;p16"/>
          <p:cNvPicPr preferRelativeResize="0"/>
          <p:nvPr/>
        </p:nvPicPr>
        <p:blipFill rotWithShape="1">
          <a:blip r:embed="rId3">
            <a:alphaModFix/>
          </a:blip>
          <a:srcRect/>
          <a:stretch/>
        </p:blipFill>
        <p:spPr>
          <a:xfrm>
            <a:off x="3676651" y="0"/>
            <a:ext cx="5000625" cy="5715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000"/>
            </a:pPr>
            <a:r>
              <a:rPr lang="en-US" sz="4000">
                <a:solidFill>
                  <a:schemeClr val="dk1"/>
                </a:solidFill>
                <a:latin typeface="Calibri"/>
                <a:ea typeface="Calibri"/>
                <a:cs typeface="Calibri"/>
                <a:sym typeface="Calibri"/>
              </a:rPr>
              <a:t>.</a:t>
            </a:r>
            <a:br>
              <a:rPr lang="en-US" sz="4000">
                <a:solidFill>
                  <a:schemeClr val="dk1"/>
                </a:solidFill>
                <a:latin typeface="Calibri"/>
                <a:ea typeface="Calibri"/>
                <a:cs typeface="Calibri"/>
                <a:sym typeface="Calibri"/>
              </a:rPr>
            </a:br>
            <a:r>
              <a:rPr lang="en-US" sz="4000">
                <a:solidFill>
                  <a:schemeClr val="dk1"/>
                </a:solidFill>
                <a:latin typeface="Calibri"/>
                <a:ea typeface="Calibri"/>
                <a:cs typeface="Calibri"/>
                <a:sym typeface="Calibri"/>
              </a:rPr>
              <a:t> </a:t>
            </a:r>
            <a:br>
              <a:rPr lang="en-US" sz="4000">
                <a:solidFill>
                  <a:schemeClr val="dk1"/>
                </a:solidFill>
                <a:latin typeface="Calibri"/>
                <a:ea typeface="Calibri"/>
                <a:cs typeface="Calibri"/>
                <a:sym typeface="Calibri"/>
              </a:rPr>
            </a:br>
            <a:endParaRPr/>
          </a:p>
        </p:txBody>
      </p:sp>
      <p:pic>
        <p:nvPicPr>
          <p:cNvPr id="216" name="Google Shape;216;p17"/>
          <p:cNvPicPr preferRelativeResize="0"/>
          <p:nvPr/>
        </p:nvPicPr>
        <p:blipFill rotWithShape="1">
          <a:blip r:embed="rId3">
            <a:alphaModFix/>
          </a:blip>
          <a:srcRect/>
          <a:stretch/>
        </p:blipFill>
        <p:spPr>
          <a:xfrm>
            <a:off x="3068638" y="1"/>
            <a:ext cx="5907087" cy="5907087"/>
          </a:xfrm>
          <a:prstGeom prst="rect">
            <a:avLst/>
          </a:prstGeom>
          <a:noFill/>
          <a:ln>
            <a:noFill/>
          </a:ln>
        </p:spPr>
      </p:pic>
      <p:sp>
        <p:nvSpPr>
          <p:cNvPr id="217" name="Google Shape;217;p17"/>
          <p:cNvSpPr txBox="1"/>
          <p:nvPr/>
        </p:nvSpPr>
        <p:spPr>
          <a:xfrm>
            <a:off x="2881312" y="5907087"/>
            <a:ext cx="6119700" cy="646200"/>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a:solidFill>
                  <a:schemeClr val="dk1"/>
                </a:solidFill>
                <a:latin typeface="Calibri"/>
                <a:ea typeface="Calibri"/>
                <a:cs typeface="Calibri"/>
                <a:sym typeface="Calibri"/>
              </a:rPr>
              <a:t>Roy </a:t>
            </a:r>
            <a:r>
              <a:rPr lang="en-US" b="1">
                <a:solidFill>
                  <a:schemeClr val="dk1"/>
                </a:solidFill>
                <a:latin typeface="Calibri"/>
                <a:ea typeface="Calibri"/>
                <a:cs typeface="Calibri"/>
                <a:sym typeface="Calibri"/>
              </a:rPr>
              <a:t>Lichtenstein, encre sur papier, </a:t>
            </a:r>
            <a:r>
              <a:rPr lang="en-US">
                <a:solidFill>
                  <a:schemeClr val="dk1"/>
                </a:solidFill>
                <a:latin typeface="Calibri"/>
                <a:ea typeface="Calibri"/>
                <a:cs typeface="Calibri"/>
                <a:sym typeface="Calibri"/>
              </a:rPr>
              <a:t>1961, fondation Roy Lichtenstein. 19 3/4 x 23 1/4 inches</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3A893-5901-1548-85D9-F7C2871194C7}"/>
              </a:ext>
            </a:extLst>
          </p:cNvPr>
          <p:cNvSpPr>
            <a:spLocks noGrp="1"/>
          </p:cNvSpPr>
          <p:nvPr>
            <p:ph type="title"/>
          </p:nvPr>
        </p:nvSpPr>
        <p:spPr>
          <a:xfrm>
            <a:off x="925285" y="1943554"/>
            <a:ext cx="10515600" cy="1325563"/>
          </a:xfrm>
        </p:spPr>
        <p:txBody>
          <a:bodyPr/>
          <a:lstStyle/>
          <a:p>
            <a:pPr algn="ctr"/>
            <a:r>
              <a:rPr lang="fr-FR" dirty="0"/>
              <a:t>Cours 4 : l’art minimal</a:t>
            </a:r>
          </a:p>
        </p:txBody>
      </p:sp>
    </p:spTree>
    <p:extLst>
      <p:ext uri="{BB962C8B-B14F-4D97-AF65-F5344CB8AC3E}">
        <p14:creationId xmlns:p14="http://schemas.microsoft.com/office/powerpoint/2010/main" val="22093234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6CA93-3FA5-2C48-9685-DE67B3AF6B09}"/>
              </a:ext>
            </a:extLst>
          </p:cNvPr>
          <p:cNvSpPr>
            <a:spLocks noGrp="1"/>
          </p:cNvSpPr>
          <p:nvPr>
            <p:ph type="title"/>
          </p:nvPr>
        </p:nvSpPr>
        <p:spPr/>
        <p:txBody>
          <a:bodyPr>
            <a:normAutofit/>
          </a:bodyPr>
          <a:lstStyle/>
          <a:p>
            <a:r>
              <a:rPr lang="fr-FR" dirty="0"/>
              <a:t>Franck Stella à </a:t>
            </a:r>
            <a:r>
              <a:rPr lang="fr-FR" dirty="0" err="1"/>
              <a:t>Hollis</a:t>
            </a:r>
            <a:r>
              <a:rPr lang="fr-FR" dirty="0"/>
              <a:t> </a:t>
            </a:r>
            <a:r>
              <a:rPr lang="fr-FR" dirty="0" err="1"/>
              <a:t>Frampton</a:t>
            </a:r>
            <a:r>
              <a:rPr lang="fr-FR" dirty="0"/>
              <a:t> « </a:t>
            </a:r>
            <a:r>
              <a:rPr lang="fr-FR" dirty="0" err="1"/>
              <a:t>What</a:t>
            </a:r>
            <a:r>
              <a:rPr lang="fr-FR" dirty="0"/>
              <a:t> </a:t>
            </a:r>
            <a:r>
              <a:rPr lang="fr-FR" dirty="0" err="1"/>
              <a:t>you</a:t>
            </a:r>
            <a:r>
              <a:rPr lang="fr-FR" dirty="0"/>
              <a:t> </a:t>
            </a:r>
            <a:r>
              <a:rPr lang="fr-FR" dirty="0" err="1"/>
              <a:t>see</a:t>
            </a:r>
            <a:r>
              <a:rPr lang="fr-FR" dirty="0"/>
              <a:t> </a:t>
            </a:r>
            <a:r>
              <a:rPr lang="fr-FR" dirty="0" err="1"/>
              <a:t>is</a:t>
            </a:r>
            <a:r>
              <a:rPr lang="fr-FR" dirty="0"/>
              <a:t> </a:t>
            </a:r>
            <a:r>
              <a:rPr lang="fr-FR" dirty="0" err="1"/>
              <a:t>what</a:t>
            </a:r>
            <a:r>
              <a:rPr lang="fr-FR" dirty="0"/>
              <a:t> </a:t>
            </a:r>
            <a:r>
              <a:rPr lang="fr-FR" dirty="0" err="1"/>
              <a:t>you</a:t>
            </a:r>
            <a:r>
              <a:rPr lang="fr-FR" dirty="0"/>
              <a:t> </a:t>
            </a:r>
            <a:r>
              <a:rPr lang="fr-FR" dirty="0" err="1"/>
              <a:t>see</a:t>
            </a:r>
            <a:r>
              <a:rPr lang="fr-FR" dirty="0"/>
              <a:t> »</a:t>
            </a:r>
          </a:p>
        </p:txBody>
      </p:sp>
    </p:spTree>
    <p:extLst>
      <p:ext uri="{BB962C8B-B14F-4D97-AF65-F5344CB8AC3E}">
        <p14:creationId xmlns:p14="http://schemas.microsoft.com/office/powerpoint/2010/main" val="3866765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298AE-12CB-FF4E-B4AA-386C89DE39C8}"/>
              </a:ext>
            </a:extLst>
          </p:cNvPr>
          <p:cNvSpPr>
            <a:spLocks noGrp="1"/>
          </p:cNvSpPr>
          <p:nvPr>
            <p:ph type="title"/>
          </p:nvPr>
        </p:nvSpPr>
        <p:spPr>
          <a:xfrm>
            <a:off x="315686" y="5782809"/>
            <a:ext cx="10306050" cy="889000"/>
          </a:xfrm>
        </p:spPr>
        <p:txBody>
          <a:bodyPr>
            <a:noAutofit/>
          </a:bodyPr>
          <a:lstStyle/>
          <a:p>
            <a:br>
              <a:rPr lang="fr-FR" sz="2500" b="1" cap="all" dirty="0"/>
            </a:br>
            <a:r>
              <a:rPr lang="fr-FR" sz="2500" dirty="0"/>
              <a:t>Frank Stella, </a:t>
            </a:r>
            <a:r>
              <a:rPr lang="fr-FR" sz="2500" i="1" dirty="0" err="1"/>
              <a:t>Harran</a:t>
            </a:r>
            <a:r>
              <a:rPr lang="fr-FR" sz="2500" i="1" dirty="0"/>
              <a:t> II, </a:t>
            </a:r>
            <a:r>
              <a:rPr lang="fr-FR" sz="2500" dirty="0"/>
              <a:t>1967, </a:t>
            </a:r>
            <a:r>
              <a:rPr lang="fr-FR" sz="2500" dirty="0" err="1"/>
              <a:t>einture</a:t>
            </a:r>
            <a:r>
              <a:rPr lang="fr-FR" sz="2500" dirty="0"/>
              <a:t> polymère sur toile, 304.8 x 609.6 cm,  Musée Guggenheim.</a:t>
            </a:r>
            <a:br>
              <a:rPr lang="fr-FR" sz="2500" dirty="0"/>
            </a:br>
            <a:endParaRPr lang="fr-FR" sz="2500" dirty="0"/>
          </a:p>
        </p:txBody>
      </p:sp>
      <p:pic>
        <p:nvPicPr>
          <p:cNvPr id="3" name="Image 2">
            <a:extLst>
              <a:ext uri="{FF2B5EF4-FFF2-40B4-BE49-F238E27FC236}">
                <a16:creationId xmlns:a16="http://schemas.microsoft.com/office/drawing/2014/main" id="{209EDC6A-635F-AD49-9291-C5416890387A}"/>
              </a:ext>
            </a:extLst>
          </p:cNvPr>
          <p:cNvPicPr>
            <a:picLocks noChangeAspect="1"/>
          </p:cNvPicPr>
          <p:nvPr/>
        </p:nvPicPr>
        <p:blipFill>
          <a:blip r:embed="rId2"/>
          <a:stretch>
            <a:fillRect/>
          </a:stretch>
        </p:blipFill>
        <p:spPr>
          <a:xfrm>
            <a:off x="1067481" y="0"/>
            <a:ext cx="9833882" cy="5900329"/>
          </a:xfrm>
          <a:prstGeom prst="rect">
            <a:avLst/>
          </a:prstGeom>
        </p:spPr>
      </p:pic>
    </p:spTree>
    <p:extLst>
      <p:ext uri="{BB962C8B-B14F-4D97-AF65-F5344CB8AC3E}">
        <p14:creationId xmlns:p14="http://schemas.microsoft.com/office/powerpoint/2010/main" val="33033426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3A893-5901-1548-85D9-F7C2871194C7}"/>
              </a:ext>
            </a:extLst>
          </p:cNvPr>
          <p:cNvSpPr>
            <a:spLocks noGrp="1"/>
          </p:cNvSpPr>
          <p:nvPr>
            <p:ph type="title"/>
          </p:nvPr>
        </p:nvSpPr>
        <p:spPr>
          <a:xfrm>
            <a:off x="6501764" y="2508250"/>
            <a:ext cx="4852035" cy="1325563"/>
          </a:xfrm>
        </p:spPr>
        <p:txBody>
          <a:bodyPr>
            <a:normAutofit fontScale="90000"/>
          </a:bodyPr>
          <a:lstStyle/>
          <a:p>
            <a:r>
              <a:rPr lang="fr-FR" dirty="0"/>
              <a:t>Constantin Brancusi, </a:t>
            </a:r>
            <a:r>
              <a:rPr lang="fr-FR" i="1" dirty="0"/>
              <a:t>Colonne sans fin, </a:t>
            </a:r>
            <a:r>
              <a:rPr lang="fr-FR" dirty="0"/>
              <a:t>bois de peuplier, 301 x 30 x 30, Centre Pompidou.  </a:t>
            </a:r>
          </a:p>
        </p:txBody>
      </p:sp>
      <p:pic>
        <p:nvPicPr>
          <p:cNvPr id="3" name="Image 2">
            <a:extLst>
              <a:ext uri="{FF2B5EF4-FFF2-40B4-BE49-F238E27FC236}">
                <a16:creationId xmlns:a16="http://schemas.microsoft.com/office/drawing/2014/main" id="{9E91603C-D25D-8D4E-80CC-F7325BF3677B}"/>
              </a:ext>
            </a:extLst>
          </p:cNvPr>
          <p:cNvPicPr>
            <a:picLocks noChangeAspect="1"/>
          </p:cNvPicPr>
          <p:nvPr/>
        </p:nvPicPr>
        <p:blipFill>
          <a:blip r:embed="rId2"/>
          <a:stretch>
            <a:fillRect/>
          </a:stretch>
        </p:blipFill>
        <p:spPr>
          <a:xfrm>
            <a:off x="1383982" y="0"/>
            <a:ext cx="4852035" cy="6858000"/>
          </a:xfrm>
          <a:prstGeom prst="rect">
            <a:avLst/>
          </a:prstGeom>
        </p:spPr>
      </p:pic>
    </p:spTree>
    <p:extLst>
      <p:ext uri="{BB962C8B-B14F-4D97-AF65-F5344CB8AC3E}">
        <p14:creationId xmlns:p14="http://schemas.microsoft.com/office/powerpoint/2010/main" val="205642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308598"/>
            <a:ext cx="5466184" cy="55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5520" y="5877273"/>
            <a:ext cx="8250832" cy="830997"/>
          </a:xfrm>
          <a:prstGeom prst="rect">
            <a:avLst/>
          </a:prstGeom>
        </p:spPr>
        <p:txBody>
          <a:bodyPr wrap="square">
            <a:spAutoFit/>
          </a:bodyPr>
          <a:lstStyle/>
          <a:p>
            <a:pPr algn="ctr"/>
            <a:r>
              <a:rPr lang="fr-FR" sz="2400" dirty="0">
                <a:latin typeface="Times" pitchFamily="2" charset="0"/>
              </a:rPr>
              <a:t>David Alfaro Siqueiros, </a:t>
            </a:r>
            <a:r>
              <a:rPr lang="fr-FR" sz="2400" i="1" dirty="0">
                <a:latin typeface="Times" pitchFamily="2" charset="0"/>
              </a:rPr>
              <a:t>Cuauhtémoc contre le mythe</a:t>
            </a:r>
            <a:r>
              <a:rPr lang="fr-FR" sz="2400" dirty="0">
                <a:latin typeface="Times" pitchFamily="2" charset="0"/>
              </a:rPr>
              <a:t>, 1944, fresque, </a:t>
            </a:r>
            <a:r>
              <a:rPr lang="es-ES" sz="2400" dirty="0" err="1">
                <a:latin typeface="Times" pitchFamily="2" charset="0"/>
              </a:rPr>
              <a:t>Tecpan</a:t>
            </a:r>
            <a:r>
              <a:rPr lang="es-ES" sz="2400" dirty="0">
                <a:latin typeface="Times" pitchFamily="2" charset="0"/>
              </a:rPr>
              <a:t> (Tlatelolco) (es), </a:t>
            </a:r>
            <a:r>
              <a:rPr lang="es-ES" sz="2400" dirty="0" err="1">
                <a:latin typeface="Times" pitchFamily="2" charset="0"/>
              </a:rPr>
              <a:t>Mexique</a:t>
            </a:r>
            <a:r>
              <a:rPr lang="es-ES" sz="2400" dirty="0"/>
              <a:t>.</a:t>
            </a:r>
            <a:endParaRPr lang="fr-FR" sz="2400" dirty="0"/>
          </a:p>
        </p:txBody>
      </p:sp>
    </p:spTree>
    <p:extLst>
      <p:ext uri="{BB962C8B-B14F-4D97-AF65-F5344CB8AC3E}">
        <p14:creationId xmlns:p14="http://schemas.microsoft.com/office/powerpoint/2010/main" val="4511546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2DE81-D656-7641-9318-F291CBDB9E58}"/>
              </a:ext>
            </a:extLst>
          </p:cNvPr>
          <p:cNvSpPr>
            <a:spLocks noGrp="1"/>
          </p:cNvSpPr>
          <p:nvPr>
            <p:ph type="title"/>
          </p:nvPr>
        </p:nvSpPr>
        <p:spPr>
          <a:xfrm>
            <a:off x="5329238" y="2688590"/>
            <a:ext cx="5986462" cy="1480820"/>
          </a:xfrm>
        </p:spPr>
        <p:txBody>
          <a:bodyPr>
            <a:normAutofit fontScale="90000"/>
          </a:bodyPr>
          <a:lstStyle/>
          <a:p>
            <a:r>
              <a:rPr lang="fr-FR" sz="3300" dirty="0">
                <a:latin typeface="Times" pitchFamily="2" charset="0"/>
              </a:rPr>
              <a:t>Reconstruction de la </a:t>
            </a:r>
            <a:r>
              <a:rPr lang="fr-FR" sz="3300" i="1" dirty="0">
                <a:latin typeface="Times" pitchFamily="2" charset="0"/>
              </a:rPr>
              <a:t>Maquette du Monument à la Troisième Internationale</a:t>
            </a:r>
            <a:r>
              <a:rPr lang="fr-FR" sz="3300" dirty="0">
                <a:latin typeface="Times" pitchFamily="2" charset="0"/>
              </a:rPr>
              <a:t> de Tatline (1919-1920) haute de 5 m et présentée à Petrograd en novembre 1920. </a:t>
            </a:r>
            <a:br>
              <a:rPr lang="fr-FR" dirty="0"/>
            </a:br>
            <a:endParaRPr lang="fr-FR" dirty="0"/>
          </a:p>
        </p:txBody>
      </p:sp>
      <p:pic>
        <p:nvPicPr>
          <p:cNvPr id="4" name="Image 3">
            <a:extLst>
              <a:ext uri="{FF2B5EF4-FFF2-40B4-BE49-F238E27FC236}">
                <a16:creationId xmlns:a16="http://schemas.microsoft.com/office/drawing/2014/main" id="{009DEC8E-DEC0-9644-98F9-8CDA805BAB51}"/>
              </a:ext>
            </a:extLst>
          </p:cNvPr>
          <p:cNvPicPr>
            <a:picLocks noChangeAspect="1"/>
          </p:cNvPicPr>
          <p:nvPr/>
        </p:nvPicPr>
        <p:blipFill>
          <a:blip r:embed="rId2"/>
          <a:stretch>
            <a:fillRect/>
          </a:stretch>
        </p:blipFill>
        <p:spPr>
          <a:xfrm>
            <a:off x="617538" y="0"/>
            <a:ext cx="4470400" cy="6629400"/>
          </a:xfrm>
          <a:prstGeom prst="rect">
            <a:avLst/>
          </a:prstGeom>
        </p:spPr>
      </p:pic>
    </p:spTree>
    <p:extLst>
      <p:ext uri="{BB962C8B-B14F-4D97-AF65-F5344CB8AC3E}">
        <p14:creationId xmlns:p14="http://schemas.microsoft.com/office/powerpoint/2010/main" val="10519419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A30A7-5BC2-444A-90A1-F0137CACFFC1}"/>
              </a:ext>
            </a:extLst>
          </p:cNvPr>
          <p:cNvSpPr>
            <a:spLocks noGrp="1"/>
          </p:cNvSpPr>
          <p:nvPr>
            <p:ph type="title"/>
          </p:nvPr>
        </p:nvSpPr>
        <p:spPr>
          <a:xfrm>
            <a:off x="629653" y="5532437"/>
            <a:ext cx="10515600" cy="1325563"/>
          </a:xfrm>
        </p:spPr>
        <p:txBody>
          <a:bodyPr>
            <a:normAutofit fontScale="90000"/>
          </a:bodyPr>
          <a:lstStyle/>
          <a:p>
            <a:r>
              <a:rPr lang="fr-FR" dirty="0">
                <a:latin typeface="Times" pitchFamily="2" charset="0"/>
              </a:rPr>
              <a:t>Casimir </a:t>
            </a:r>
            <a:r>
              <a:rPr lang="fr-FR" dirty="0" err="1">
                <a:latin typeface="Times" pitchFamily="2" charset="0"/>
              </a:rPr>
              <a:t>Malévitch</a:t>
            </a:r>
            <a:r>
              <a:rPr lang="fr-FR" dirty="0">
                <a:latin typeface="Times" pitchFamily="2" charset="0"/>
              </a:rPr>
              <a:t>, </a:t>
            </a:r>
            <a:r>
              <a:rPr lang="fr-FR" i="1" dirty="0">
                <a:latin typeface="Times" pitchFamily="2" charset="0"/>
              </a:rPr>
              <a:t>Carré noir sur fonds blanc</a:t>
            </a:r>
            <a:r>
              <a:rPr lang="fr-FR" dirty="0">
                <a:latin typeface="Times" pitchFamily="2" charset="0"/>
              </a:rPr>
              <a:t>, 1915, 80 cm x 80 cm, Galerie </a:t>
            </a:r>
            <a:r>
              <a:rPr lang="fr-FR" dirty="0" err="1">
                <a:latin typeface="Times" pitchFamily="2" charset="0"/>
              </a:rPr>
              <a:t>Trétiakov</a:t>
            </a:r>
            <a:r>
              <a:rPr lang="fr-FR" dirty="0">
                <a:latin typeface="Times" pitchFamily="2" charset="0"/>
              </a:rPr>
              <a:t>, </a:t>
            </a:r>
            <a:r>
              <a:rPr lang="fr-FR" b="1" dirty="0" err="1"/>
              <a:t>Galloni</a:t>
            </a:r>
            <a:r>
              <a:rPr lang="fr-FR" b="1" dirty="0"/>
              <a:t> Fleur</a:t>
            </a:r>
            <a:endParaRPr lang="fr-FR" dirty="0">
              <a:latin typeface="Times" pitchFamily="2" charset="0"/>
            </a:endParaRPr>
          </a:p>
        </p:txBody>
      </p:sp>
      <p:pic>
        <p:nvPicPr>
          <p:cNvPr id="3" name="Image 2">
            <a:extLst>
              <a:ext uri="{FF2B5EF4-FFF2-40B4-BE49-F238E27FC236}">
                <a16:creationId xmlns:a16="http://schemas.microsoft.com/office/drawing/2014/main" id="{62229FBF-AB80-DA46-BEB9-2B0F4E97A646}"/>
              </a:ext>
            </a:extLst>
          </p:cNvPr>
          <p:cNvPicPr>
            <a:picLocks noChangeAspect="1"/>
          </p:cNvPicPr>
          <p:nvPr/>
        </p:nvPicPr>
        <p:blipFill rotWithShape="1">
          <a:blip r:embed="rId2"/>
          <a:srcRect t="-943" r="2588" b="-1"/>
          <a:stretch/>
        </p:blipFill>
        <p:spPr>
          <a:xfrm>
            <a:off x="3222507" y="0"/>
            <a:ext cx="5329891" cy="5492025"/>
          </a:xfrm>
          <a:prstGeom prst="rect">
            <a:avLst/>
          </a:prstGeom>
        </p:spPr>
      </p:pic>
    </p:spTree>
    <p:extLst>
      <p:ext uri="{BB962C8B-B14F-4D97-AF65-F5344CB8AC3E}">
        <p14:creationId xmlns:p14="http://schemas.microsoft.com/office/powerpoint/2010/main" val="27001985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298AE-12CB-FF4E-B4AA-386C89DE39C8}"/>
              </a:ext>
            </a:extLst>
          </p:cNvPr>
          <p:cNvSpPr>
            <a:spLocks noGrp="1"/>
          </p:cNvSpPr>
          <p:nvPr>
            <p:ph type="title"/>
          </p:nvPr>
        </p:nvSpPr>
        <p:spPr>
          <a:xfrm>
            <a:off x="315686" y="5782809"/>
            <a:ext cx="10306050" cy="889000"/>
          </a:xfrm>
        </p:spPr>
        <p:txBody>
          <a:bodyPr>
            <a:noAutofit/>
          </a:bodyPr>
          <a:lstStyle/>
          <a:p>
            <a:br>
              <a:rPr lang="fr-FR" sz="2500" b="1" cap="all" dirty="0"/>
            </a:br>
            <a:r>
              <a:rPr lang="fr-FR" sz="2500" dirty="0"/>
              <a:t>Frank Stella, </a:t>
            </a:r>
            <a:r>
              <a:rPr lang="fr-FR" sz="2500" i="1" dirty="0" err="1"/>
              <a:t>Harran</a:t>
            </a:r>
            <a:r>
              <a:rPr lang="fr-FR" sz="2500" i="1" dirty="0"/>
              <a:t> II, </a:t>
            </a:r>
            <a:r>
              <a:rPr lang="fr-FR" sz="2500" dirty="0"/>
              <a:t>1967, </a:t>
            </a:r>
            <a:r>
              <a:rPr lang="fr-FR" sz="2500" dirty="0" err="1"/>
              <a:t>einture</a:t>
            </a:r>
            <a:r>
              <a:rPr lang="fr-FR" sz="2500" dirty="0"/>
              <a:t> polymère sur toile, 304.8 x 609.6 cm,  Musée Guggenheim.</a:t>
            </a:r>
            <a:br>
              <a:rPr lang="fr-FR" sz="2500" dirty="0"/>
            </a:br>
            <a:endParaRPr lang="fr-FR" sz="2500" dirty="0"/>
          </a:p>
        </p:txBody>
      </p:sp>
      <p:pic>
        <p:nvPicPr>
          <p:cNvPr id="3" name="Image 2">
            <a:extLst>
              <a:ext uri="{FF2B5EF4-FFF2-40B4-BE49-F238E27FC236}">
                <a16:creationId xmlns:a16="http://schemas.microsoft.com/office/drawing/2014/main" id="{209EDC6A-635F-AD49-9291-C5416890387A}"/>
              </a:ext>
            </a:extLst>
          </p:cNvPr>
          <p:cNvPicPr>
            <a:picLocks noChangeAspect="1"/>
          </p:cNvPicPr>
          <p:nvPr/>
        </p:nvPicPr>
        <p:blipFill>
          <a:blip r:embed="rId2"/>
          <a:stretch>
            <a:fillRect/>
          </a:stretch>
        </p:blipFill>
        <p:spPr>
          <a:xfrm>
            <a:off x="1067481" y="0"/>
            <a:ext cx="9833882" cy="5900329"/>
          </a:xfrm>
          <a:prstGeom prst="rect">
            <a:avLst/>
          </a:prstGeom>
        </p:spPr>
      </p:pic>
    </p:spTree>
    <p:extLst>
      <p:ext uri="{BB962C8B-B14F-4D97-AF65-F5344CB8AC3E}">
        <p14:creationId xmlns:p14="http://schemas.microsoft.com/office/powerpoint/2010/main" val="27134202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F91A0-5181-654E-AD9D-9C8DA1718CC3}"/>
              </a:ext>
            </a:extLst>
          </p:cNvPr>
          <p:cNvSpPr>
            <a:spLocks noGrp="1"/>
          </p:cNvSpPr>
          <p:nvPr>
            <p:ph type="title"/>
          </p:nvPr>
        </p:nvSpPr>
        <p:spPr>
          <a:xfrm>
            <a:off x="702328" y="2766218"/>
            <a:ext cx="10515600" cy="1325563"/>
          </a:xfrm>
        </p:spPr>
        <p:txBody>
          <a:bodyPr>
            <a:normAutofit fontScale="90000"/>
          </a:bodyPr>
          <a:lstStyle/>
          <a:p>
            <a:r>
              <a:rPr lang="fr-FR" sz="3900" dirty="0"/>
              <a:t>Carl </a:t>
            </a:r>
            <a:r>
              <a:rPr lang="fr-FR" sz="3900" dirty="0" err="1"/>
              <a:t>Andre</a:t>
            </a:r>
            <a:r>
              <a:rPr lang="fr-FR" sz="3900" dirty="0"/>
              <a:t> « </a:t>
            </a:r>
            <a:r>
              <a:rPr lang="fr-FR" sz="3900" dirty="0" err="1"/>
              <a:t>Preface</a:t>
            </a:r>
            <a:r>
              <a:rPr lang="fr-FR" sz="3900" dirty="0"/>
              <a:t> to </a:t>
            </a:r>
            <a:r>
              <a:rPr lang="fr-FR" sz="3900" dirty="0" err="1"/>
              <a:t>Stripe</a:t>
            </a:r>
            <a:r>
              <a:rPr lang="fr-FR" sz="3900" dirty="0"/>
              <a:t> Painting », in Frank Stella, catalogue de l’exposition, New York, Museum of Modern Art, 1959 : </a:t>
            </a:r>
            <a:br>
              <a:rPr lang="fr-FR" sz="3900" dirty="0"/>
            </a:br>
            <a:r>
              <a:rPr lang="fr-FR" sz="3900" dirty="0"/>
              <a:t> </a:t>
            </a:r>
            <a:br>
              <a:rPr lang="fr-FR" sz="3900" dirty="0"/>
            </a:br>
            <a:r>
              <a:rPr lang="fr-FR" sz="3900" dirty="0"/>
              <a:t>« L’art exclut le superflu, ce qui n’est pas nécessaire. Pour Franck Stella, il s’est avéré nécessaire de peindre des bandes. Il n’y a rien d’autre dans sa peinture. Les symboles sont des jetons qui circulent entre les hommes. La peinture de Frank Stella n’est pas symbolique. Ses bandes sont les chemins qu’emprunte le pinceau sur la toile. Ces chemins ne conduisent qu’à la peinture. »</a:t>
            </a:r>
            <a:br>
              <a:rPr lang="fr-FR" dirty="0"/>
            </a:br>
            <a:endParaRPr lang="fr-FR" dirty="0"/>
          </a:p>
        </p:txBody>
      </p:sp>
    </p:spTree>
    <p:extLst>
      <p:ext uri="{BB962C8B-B14F-4D97-AF65-F5344CB8AC3E}">
        <p14:creationId xmlns:p14="http://schemas.microsoft.com/office/powerpoint/2010/main" val="32196598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B7844E-505E-9243-9085-21034293A96E}"/>
              </a:ext>
            </a:extLst>
          </p:cNvPr>
          <p:cNvSpPr>
            <a:spLocks noGrp="1"/>
          </p:cNvSpPr>
          <p:nvPr>
            <p:ph type="title"/>
          </p:nvPr>
        </p:nvSpPr>
        <p:spPr>
          <a:xfrm>
            <a:off x="481853" y="2963442"/>
            <a:ext cx="11228294" cy="1325563"/>
          </a:xfrm>
        </p:spPr>
        <p:txBody>
          <a:bodyPr>
            <a:normAutofit fontScale="90000"/>
          </a:bodyPr>
          <a:lstStyle/>
          <a:p>
            <a:r>
              <a:rPr lang="fr-FR" sz="3900" dirty="0"/>
              <a:t>“</a:t>
            </a:r>
            <a:r>
              <a:rPr lang="fr-FR" sz="3900" dirty="0" err="1"/>
              <a:t>What</a:t>
            </a:r>
            <a:r>
              <a:rPr lang="fr-FR" sz="3900" dirty="0"/>
              <a:t> </a:t>
            </a:r>
            <a:r>
              <a:rPr lang="fr-FR" sz="3900" dirty="0" err="1"/>
              <a:t>you</a:t>
            </a:r>
            <a:r>
              <a:rPr lang="fr-FR" sz="3900" dirty="0"/>
              <a:t> </a:t>
            </a:r>
            <a:r>
              <a:rPr lang="fr-FR" sz="3900" dirty="0" err="1"/>
              <a:t>see</a:t>
            </a:r>
            <a:r>
              <a:rPr lang="fr-FR" sz="3900" dirty="0"/>
              <a:t> </a:t>
            </a:r>
            <a:r>
              <a:rPr lang="fr-FR" sz="3900" dirty="0" err="1"/>
              <a:t>is</a:t>
            </a:r>
            <a:r>
              <a:rPr lang="fr-FR" sz="3900" dirty="0"/>
              <a:t> </a:t>
            </a:r>
            <a:r>
              <a:rPr lang="fr-FR" sz="3900" dirty="0" err="1"/>
              <a:t>what</a:t>
            </a:r>
            <a:r>
              <a:rPr lang="fr-FR" sz="3900" dirty="0"/>
              <a:t> </a:t>
            </a:r>
            <a:r>
              <a:rPr lang="fr-FR" sz="3900" dirty="0" err="1"/>
              <a:t>you</a:t>
            </a:r>
            <a:r>
              <a:rPr lang="fr-FR" sz="3900" dirty="0"/>
              <a:t> </a:t>
            </a:r>
            <a:r>
              <a:rPr lang="fr-FR" sz="3900" dirty="0" err="1"/>
              <a:t>see</a:t>
            </a:r>
            <a:r>
              <a:rPr lang="fr-FR" sz="3900" dirty="0"/>
              <a:t>”, </a:t>
            </a:r>
            <a:r>
              <a:rPr lang="fr-FR" sz="3900" dirty="0" err="1"/>
              <a:t>edité</a:t>
            </a:r>
            <a:r>
              <a:rPr lang="fr-FR" sz="3900" dirty="0"/>
              <a:t> par Lucy </a:t>
            </a:r>
            <a:r>
              <a:rPr lang="fr-FR" sz="3900" dirty="0" err="1"/>
              <a:t>Lippard</a:t>
            </a:r>
            <a:r>
              <a:rPr lang="fr-FR" sz="3900" dirty="0"/>
              <a:t> et publié dans Art News, septembre 1966. Dans une discussion avec Donald </a:t>
            </a:r>
            <a:r>
              <a:rPr lang="fr-FR" sz="3900" dirty="0" err="1"/>
              <a:t>Judd</a:t>
            </a:r>
            <a:r>
              <a:rPr lang="fr-FR" sz="3900" dirty="0"/>
              <a:t>, Stella dit “Ma peinture est fondée sur cette réalité concrète qu’il n’y a là rien d’autre que ce que l’on voit. Elle est réellement un objet. Toute peinture est un objet et quiconque s’y implique suffisamment est finalement contraint d’accepter, quoi qu’il fasse, l’objectivité – la qualité d’objet – de ce qu’il fait. Ce qu’il fait est une chose. Tout cela devrait aller de soi. Si cette peinture était suffisamment fine, suffisamment précise, ou suffisamment juste, il vous suffirait simplement de la regarder. Tout ce que je souhaite que l’on tire de mes peintures et que j’en tire pour moi-même est que l’on puisse voir le tout sans confusion… Ce que l’on voit est ce que l’on voit (et rien d’autre). »</a:t>
            </a:r>
            <a:br>
              <a:rPr lang="fr-FR" dirty="0"/>
            </a:br>
            <a:endParaRPr lang="fr-FR" dirty="0"/>
          </a:p>
        </p:txBody>
      </p:sp>
    </p:spTree>
    <p:extLst>
      <p:ext uri="{BB962C8B-B14F-4D97-AF65-F5344CB8AC3E}">
        <p14:creationId xmlns:p14="http://schemas.microsoft.com/office/powerpoint/2010/main" val="5722182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5128AD-B806-A94B-B13A-2F9BA40052FD}"/>
              </a:ext>
            </a:extLst>
          </p:cNvPr>
          <p:cNvSpPr>
            <a:spLocks noGrp="1"/>
          </p:cNvSpPr>
          <p:nvPr>
            <p:ph type="title"/>
          </p:nvPr>
        </p:nvSpPr>
        <p:spPr>
          <a:xfrm>
            <a:off x="838200" y="2766218"/>
            <a:ext cx="10515600" cy="1325563"/>
          </a:xfrm>
        </p:spPr>
        <p:txBody>
          <a:bodyPr>
            <a:normAutofit fontScale="90000"/>
          </a:bodyPr>
          <a:lstStyle/>
          <a:p>
            <a:r>
              <a:rPr lang="fr-FR" dirty="0"/>
              <a:t>Le terme d’ « art minimal » a été défini une première fois en 1965 par Richard </a:t>
            </a:r>
            <a:r>
              <a:rPr lang="fr-FR" dirty="0" err="1"/>
              <a:t>Wollheim</a:t>
            </a:r>
            <a:r>
              <a:rPr lang="fr-FR" dirty="0"/>
              <a:t> (dans </a:t>
            </a:r>
            <a:r>
              <a:rPr lang="fr-FR" i="1" dirty="0"/>
              <a:t>Arts magazine</a:t>
            </a:r>
            <a:r>
              <a:rPr lang="fr-FR" dirty="0"/>
              <a:t> janvier 1965) pour commenter l’aspect minimal que pouvaient contenir les œuvres de Marcel Duchamp et Ad Reinhardt. </a:t>
            </a:r>
            <a:br>
              <a:rPr lang="fr-FR" dirty="0"/>
            </a:br>
            <a:endParaRPr lang="fr-FR" dirty="0"/>
          </a:p>
        </p:txBody>
      </p:sp>
    </p:spTree>
    <p:extLst>
      <p:ext uri="{BB962C8B-B14F-4D97-AF65-F5344CB8AC3E}">
        <p14:creationId xmlns:p14="http://schemas.microsoft.com/office/powerpoint/2010/main" val="35619914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33773-1FDB-A143-812D-44C90A798579}"/>
              </a:ext>
            </a:extLst>
          </p:cNvPr>
          <p:cNvSpPr>
            <a:spLocks noGrp="1"/>
          </p:cNvSpPr>
          <p:nvPr>
            <p:ph type="title"/>
          </p:nvPr>
        </p:nvSpPr>
        <p:spPr/>
        <p:txBody>
          <a:bodyPr/>
          <a:lstStyle/>
          <a:p>
            <a:r>
              <a:rPr lang="fr-FR" dirty="0"/>
              <a:t> Robert Morris 1931-2018  </a:t>
            </a:r>
            <a:br>
              <a:rPr lang="fr-FR" dirty="0"/>
            </a:br>
            <a:endParaRPr lang="fr-FR" dirty="0"/>
          </a:p>
        </p:txBody>
      </p:sp>
      <p:pic>
        <p:nvPicPr>
          <p:cNvPr id="3" name="Image 2">
            <a:extLst>
              <a:ext uri="{FF2B5EF4-FFF2-40B4-BE49-F238E27FC236}">
                <a16:creationId xmlns:a16="http://schemas.microsoft.com/office/drawing/2014/main" id="{6B0A82C1-F4F2-1845-ACE4-F4CCEE44B4B8}"/>
              </a:ext>
            </a:extLst>
          </p:cNvPr>
          <p:cNvPicPr>
            <a:picLocks noChangeAspect="1"/>
          </p:cNvPicPr>
          <p:nvPr/>
        </p:nvPicPr>
        <p:blipFill>
          <a:blip r:embed="rId2"/>
          <a:stretch>
            <a:fillRect/>
          </a:stretch>
        </p:blipFill>
        <p:spPr>
          <a:xfrm>
            <a:off x="4151032" y="1532590"/>
            <a:ext cx="3889935" cy="4626379"/>
          </a:xfrm>
          <a:prstGeom prst="rect">
            <a:avLst/>
          </a:prstGeom>
        </p:spPr>
      </p:pic>
    </p:spTree>
    <p:extLst>
      <p:ext uri="{BB962C8B-B14F-4D97-AF65-F5344CB8AC3E}">
        <p14:creationId xmlns:p14="http://schemas.microsoft.com/office/powerpoint/2010/main" val="8544960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7C131-64ED-A142-9413-1AD06BA0A5F4}"/>
              </a:ext>
            </a:extLst>
          </p:cNvPr>
          <p:cNvSpPr>
            <a:spLocks noGrp="1"/>
          </p:cNvSpPr>
          <p:nvPr>
            <p:ph type="title"/>
          </p:nvPr>
        </p:nvSpPr>
        <p:spPr>
          <a:xfrm>
            <a:off x="569259" y="5403289"/>
            <a:ext cx="11156576" cy="1325563"/>
          </a:xfrm>
        </p:spPr>
        <p:txBody>
          <a:bodyPr/>
          <a:lstStyle/>
          <a:p>
            <a:r>
              <a:rPr lang="fr-FR" dirty="0"/>
              <a:t> </a:t>
            </a:r>
            <a:r>
              <a:rPr lang="fr-FR" i="1" dirty="0" err="1"/>
              <a:t>Column</a:t>
            </a:r>
            <a:r>
              <a:rPr lang="fr-FR" i="1" dirty="0"/>
              <a:t>,</a:t>
            </a:r>
            <a:r>
              <a:rPr lang="fr-FR" dirty="0"/>
              <a:t> 1961, aluminium peint, 240x60x60cm.</a:t>
            </a:r>
          </a:p>
        </p:txBody>
      </p:sp>
      <p:pic>
        <p:nvPicPr>
          <p:cNvPr id="3" name="Image 2">
            <a:extLst>
              <a:ext uri="{FF2B5EF4-FFF2-40B4-BE49-F238E27FC236}">
                <a16:creationId xmlns:a16="http://schemas.microsoft.com/office/drawing/2014/main" id="{3D6EA59A-69F2-B143-AF9A-B8E364CDF6B5}"/>
              </a:ext>
            </a:extLst>
          </p:cNvPr>
          <p:cNvPicPr>
            <a:picLocks noChangeAspect="1"/>
          </p:cNvPicPr>
          <p:nvPr/>
        </p:nvPicPr>
        <p:blipFill>
          <a:blip r:embed="rId2"/>
          <a:stretch>
            <a:fillRect/>
          </a:stretch>
        </p:blipFill>
        <p:spPr>
          <a:xfrm>
            <a:off x="3962889" y="129148"/>
            <a:ext cx="4369316" cy="4975412"/>
          </a:xfrm>
          <a:prstGeom prst="rect">
            <a:avLst/>
          </a:prstGeom>
        </p:spPr>
      </p:pic>
    </p:spTree>
    <p:extLst>
      <p:ext uri="{BB962C8B-B14F-4D97-AF65-F5344CB8AC3E}">
        <p14:creationId xmlns:p14="http://schemas.microsoft.com/office/powerpoint/2010/main" val="28335993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0DB11-2005-B24C-BE2C-D628714A6CDD}"/>
              </a:ext>
            </a:extLst>
          </p:cNvPr>
          <p:cNvSpPr>
            <a:spLocks noGrp="1"/>
          </p:cNvSpPr>
          <p:nvPr>
            <p:ph type="title"/>
          </p:nvPr>
        </p:nvSpPr>
        <p:spPr>
          <a:xfrm>
            <a:off x="591670" y="6236447"/>
            <a:ext cx="11277600" cy="762000"/>
          </a:xfrm>
        </p:spPr>
        <p:txBody>
          <a:bodyPr>
            <a:normAutofit fontScale="90000"/>
          </a:bodyPr>
          <a:lstStyle/>
          <a:p>
            <a:r>
              <a:rPr lang="fr-FR" sz="3300" i="1" dirty="0"/>
              <a:t>4 cubes de miroirs</a:t>
            </a:r>
            <a:r>
              <a:rPr lang="fr-FR" sz="3300" dirty="0"/>
              <a:t>, 1965, miroir sur bois, 100cmx100cmx100cm chaque. </a:t>
            </a:r>
            <a:br>
              <a:rPr lang="fr-FR" dirty="0"/>
            </a:br>
            <a:endParaRPr lang="fr-FR" dirty="0"/>
          </a:p>
        </p:txBody>
      </p:sp>
      <p:pic>
        <p:nvPicPr>
          <p:cNvPr id="3" name="Image 2">
            <a:extLst>
              <a:ext uri="{FF2B5EF4-FFF2-40B4-BE49-F238E27FC236}">
                <a16:creationId xmlns:a16="http://schemas.microsoft.com/office/drawing/2014/main" id="{E31F9216-5212-D943-9C87-D8DD9E7EF926}"/>
              </a:ext>
            </a:extLst>
          </p:cNvPr>
          <p:cNvPicPr>
            <a:picLocks noChangeAspect="1"/>
          </p:cNvPicPr>
          <p:nvPr/>
        </p:nvPicPr>
        <p:blipFill>
          <a:blip r:embed="rId2"/>
          <a:stretch>
            <a:fillRect/>
          </a:stretch>
        </p:blipFill>
        <p:spPr>
          <a:xfrm>
            <a:off x="2832846" y="276411"/>
            <a:ext cx="6835677" cy="5425141"/>
          </a:xfrm>
          <a:prstGeom prst="rect">
            <a:avLst/>
          </a:prstGeom>
        </p:spPr>
      </p:pic>
    </p:spTree>
    <p:extLst>
      <p:ext uri="{BB962C8B-B14F-4D97-AF65-F5344CB8AC3E}">
        <p14:creationId xmlns:p14="http://schemas.microsoft.com/office/powerpoint/2010/main" val="2646759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0DB11-2005-B24C-BE2C-D628714A6CDD}"/>
              </a:ext>
            </a:extLst>
          </p:cNvPr>
          <p:cNvSpPr>
            <a:spLocks noGrp="1"/>
          </p:cNvSpPr>
          <p:nvPr>
            <p:ph type="title"/>
          </p:nvPr>
        </p:nvSpPr>
        <p:spPr>
          <a:xfrm>
            <a:off x="479611" y="5532437"/>
            <a:ext cx="10515600" cy="1325563"/>
          </a:xfrm>
        </p:spPr>
        <p:txBody>
          <a:bodyPr>
            <a:normAutofit/>
          </a:bodyPr>
          <a:lstStyle/>
          <a:p>
            <a:r>
              <a:rPr lang="fr-FR" sz="3000" i="1" dirty="0"/>
              <a:t> L-</a:t>
            </a:r>
            <a:r>
              <a:rPr lang="fr-FR" sz="3000" i="1" dirty="0" err="1"/>
              <a:t>beams</a:t>
            </a:r>
            <a:r>
              <a:rPr lang="fr-FR" sz="3000" i="1" dirty="0"/>
              <a:t>, </a:t>
            </a:r>
            <a:r>
              <a:rPr lang="fr-FR" sz="3000" dirty="0"/>
              <a:t>1965, 3 éléments de contreplaqué peint, 244 x 244 x 61cm chaque, Coll. Ileana Sonnabend, New York. </a:t>
            </a:r>
          </a:p>
        </p:txBody>
      </p:sp>
      <p:pic>
        <p:nvPicPr>
          <p:cNvPr id="3" name="Image 2">
            <a:extLst>
              <a:ext uri="{FF2B5EF4-FFF2-40B4-BE49-F238E27FC236}">
                <a16:creationId xmlns:a16="http://schemas.microsoft.com/office/drawing/2014/main" id="{0129A04C-09DB-D14C-94A7-AD651A8B2913}"/>
              </a:ext>
            </a:extLst>
          </p:cNvPr>
          <p:cNvPicPr>
            <a:picLocks noChangeAspect="1"/>
          </p:cNvPicPr>
          <p:nvPr/>
        </p:nvPicPr>
        <p:blipFill>
          <a:blip r:embed="rId2"/>
          <a:stretch>
            <a:fillRect/>
          </a:stretch>
        </p:blipFill>
        <p:spPr>
          <a:xfrm>
            <a:off x="3166034" y="147785"/>
            <a:ext cx="6264835" cy="5384652"/>
          </a:xfrm>
          <a:prstGeom prst="rect">
            <a:avLst/>
          </a:prstGeom>
        </p:spPr>
      </p:pic>
    </p:spTree>
    <p:extLst>
      <p:ext uri="{BB962C8B-B14F-4D97-AF65-F5344CB8AC3E}">
        <p14:creationId xmlns:p14="http://schemas.microsoft.com/office/powerpoint/2010/main" val="266515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79752-F86B-1B4C-BA24-80B4263F6C0D}"/>
              </a:ext>
            </a:extLst>
          </p:cNvPr>
          <p:cNvSpPr>
            <a:spLocks noGrp="1"/>
          </p:cNvSpPr>
          <p:nvPr>
            <p:ph type="title"/>
          </p:nvPr>
        </p:nvSpPr>
        <p:spPr>
          <a:xfrm>
            <a:off x="442415" y="5742343"/>
            <a:ext cx="10515600" cy="1325563"/>
          </a:xfrm>
        </p:spPr>
        <p:txBody>
          <a:bodyPr>
            <a:normAutofit fontScale="90000"/>
          </a:bodyPr>
          <a:lstStyle/>
          <a:p>
            <a:r>
              <a:rPr lang="en-US" i="1" dirty="0"/>
              <a:t>Cubism and Abstract Art</a:t>
            </a:r>
            <a:r>
              <a:rPr lang="en-US" dirty="0"/>
              <a:t>, 1939, exposition MOMA, New York</a:t>
            </a:r>
            <a:br>
              <a:rPr lang="fr-FR" dirty="0"/>
            </a:br>
            <a:endParaRPr lang="fr-FR" dirty="0"/>
          </a:p>
        </p:txBody>
      </p:sp>
      <p:pic>
        <p:nvPicPr>
          <p:cNvPr id="3" name="Image 2">
            <a:extLst>
              <a:ext uri="{FF2B5EF4-FFF2-40B4-BE49-F238E27FC236}">
                <a16:creationId xmlns:a16="http://schemas.microsoft.com/office/drawing/2014/main" id="{0018015B-4331-AD4A-8609-265B50AE7937}"/>
              </a:ext>
            </a:extLst>
          </p:cNvPr>
          <p:cNvPicPr>
            <a:picLocks noChangeAspect="1"/>
          </p:cNvPicPr>
          <p:nvPr/>
        </p:nvPicPr>
        <p:blipFill>
          <a:blip r:embed="rId2"/>
          <a:stretch>
            <a:fillRect/>
          </a:stretch>
        </p:blipFill>
        <p:spPr>
          <a:xfrm>
            <a:off x="823415" y="995908"/>
            <a:ext cx="10134600" cy="3556000"/>
          </a:xfrm>
          <a:prstGeom prst="rect">
            <a:avLst/>
          </a:prstGeom>
        </p:spPr>
      </p:pic>
    </p:spTree>
    <p:extLst>
      <p:ext uri="{BB962C8B-B14F-4D97-AF65-F5344CB8AC3E}">
        <p14:creationId xmlns:p14="http://schemas.microsoft.com/office/powerpoint/2010/main" val="7584129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0DB11-2005-B24C-BE2C-D628714A6CDD}"/>
              </a:ext>
            </a:extLst>
          </p:cNvPr>
          <p:cNvSpPr>
            <a:spLocks noGrp="1"/>
          </p:cNvSpPr>
          <p:nvPr>
            <p:ph type="title"/>
          </p:nvPr>
        </p:nvSpPr>
        <p:spPr>
          <a:xfrm>
            <a:off x="515471" y="2946960"/>
            <a:ext cx="11210364" cy="1325563"/>
          </a:xfrm>
        </p:spPr>
        <p:txBody>
          <a:bodyPr>
            <a:normAutofit fontScale="90000"/>
          </a:bodyPr>
          <a:lstStyle/>
          <a:p>
            <a:r>
              <a:rPr lang="en-US" sz="3900" dirty="0"/>
              <a:t>Maria Tucker, Robert Morris, New York, Whitney Museum of American Art, 1970.</a:t>
            </a:r>
            <a:br>
              <a:rPr lang="en-US" dirty="0"/>
            </a:br>
            <a:br>
              <a:rPr lang="fr-FR" dirty="0"/>
            </a:br>
            <a:r>
              <a:rPr lang="fr-FR" dirty="0"/>
              <a:t>« Les L-</a:t>
            </a:r>
            <a:r>
              <a:rPr lang="fr-FR" dirty="0" err="1"/>
              <a:t>beams</a:t>
            </a:r>
            <a:r>
              <a:rPr lang="fr-FR" dirty="0"/>
              <a:t> suggèrent la manipulation des formes par un enfant, comme s’ils étaient les cubes d’un jeu de construction immense. Le besoin impératif de modifier, de voir simultanément les multiples possibilités inhérentes à une forme unique est caractéristique de la vision syncrétique de l’enfant pour qui le savoir relatif à une forme spécifique peut être transféré à toutes les variations empruntées par cette forme. »</a:t>
            </a:r>
            <a:br>
              <a:rPr lang="fr-FR" dirty="0"/>
            </a:br>
            <a:endParaRPr lang="fr-FR" dirty="0"/>
          </a:p>
        </p:txBody>
      </p:sp>
    </p:spTree>
    <p:extLst>
      <p:ext uri="{BB962C8B-B14F-4D97-AF65-F5344CB8AC3E}">
        <p14:creationId xmlns:p14="http://schemas.microsoft.com/office/powerpoint/2010/main" val="26525057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0DB11-2005-B24C-BE2C-D628714A6CDD}"/>
              </a:ext>
            </a:extLst>
          </p:cNvPr>
          <p:cNvSpPr>
            <a:spLocks noGrp="1"/>
          </p:cNvSpPr>
          <p:nvPr>
            <p:ph type="title"/>
          </p:nvPr>
        </p:nvSpPr>
        <p:spPr>
          <a:xfrm>
            <a:off x="605117" y="1835336"/>
            <a:ext cx="6014196" cy="1325563"/>
          </a:xfrm>
        </p:spPr>
        <p:txBody>
          <a:bodyPr/>
          <a:lstStyle/>
          <a:p>
            <a:r>
              <a:rPr lang="fr-FR" dirty="0"/>
              <a:t>Donald </a:t>
            </a:r>
            <a:r>
              <a:rPr lang="fr-FR" dirty="0" err="1"/>
              <a:t>Judd</a:t>
            </a:r>
            <a:r>
              <a:rPr lang="fr-FR" dirty="0"/>
              <a:t> 1928-1994 </a:t>
            </a:r>
            <a:r>
              <a:rPr lang="fr-FR" b="1" dirty="0"/>
              <a:t> </a:t>
            </a:r>
            <a:br>
              <a:rPr lang="fr-FR" dirty="0"/>
            </a:br>
            <a:endParaRPr lang="fr-FR" dirty="0"/>
          </a:p>
        </p:txBody>
      </p:sp>
      <p:pic>
        <p:nvPicPr>
          <p:cNvPr id="3" name="Image 2">
            <a:extLst>
              <a:ext uri="{FF2B5EF4-FFF2-40B4-BE49-F238E27FC236}">
                <a16:creationId xmlns:a16="http://schemas.microsoft.com/office/drawing/2014/main" id="{E4510556-561D-AE4A-9ECD-20FB9C0C5FF4}"/>
              </a:ext>
            </a:extLst>
          </p:cNvPr>
          <p:cNvPicPr>
            <a:picLocks noChangeAspect="1"/>
          </p:cNvPicPr>
          <p:nvPr/>
        </p:nvPicPr>
        <p:blipFill>
          <a:blip r:embed="rId2"/>
          <a:stretch>
            <a:fillRect/>
          </a:stretch>
        </p:blipFill>
        <p:spPr>
          <a:xfrm>
            <a:off x="6942043" y="562085"/>
            <a:ext cx="3815603" cy="5733830"/>
          </a:xfrm>
          <a:prstGeom prst="rect">
            <a:avLst/>
          </a:prstGeom>
        </p:spPr>
      </p:pic>
    </p:spTree>
    <p:extLst>
      <p:ext uri="{BB962C8B-B14F-4D97-AF65-F5344CB8AC3E}">
        <p14:creationId xmlns:p14="http://schemas.microsoft.com/office/powerpoint/2010/main" val="41516639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3E5F2-24F5-DE4F-92CF-44A230EF1603}"/>
              </a:ext>
            </a:extLst>
          </p:cNvPr>
          <p:cNvSpPr>
            <a:spLocks noGrp="1"/>
          </p:cNvSpPr>
          <p:nvPr>
            <p:ph type="title"/>
          </p:nvPr>
        </p:nvSpPr>
        <p:spPr>
          <a:xfrm>
            <a:off x="838200" y="2552513"/>
            <a:ext cx="10515600" cy="1325563"/>
          </a:xfrm>
        </p:spPr>
        <p:txBody>
          <a:bodyPr>
            <a:normAutofit fontScale="90000"/>
          </a:bodyPr>
          <a:lstStyle/>
          <a:p>
            <a:r>
              <a:rPr lang="fr-FR" dirty="0"/>
              <a:t>Entretien avec Lucy </a:t>
            </a:r>
            <a:r>
              <a:rPr lang="fr-FR" dirty="0" err="1"/>
              <a:t>Lippard</a:t>
            </a:r>
            <a:r>
              <a:rPr lang="fr-FR" dirty="0"/>
              <a:t> (</a:t>
            </a:r>
            <a:r>
              <a:rPr lang="fr-FR" i="1" dirty="0"/>
              <a:t>Art in </a:t>
            </a:r>
            <a:r>
              <a:rPr lang="fr-FR" i="1" dirty="0" err="1"/>
              <a:t>America</a:t>
            </a:r>
            <a:r>
              <a:rPr lang="fr-FR" dirty="0"/>
              <a:t>, juillet-août 1967),</a:t>
            </a:r>
            <a:br>
              <a:rPr lang="fr-FR" dirty="0"/>
            </a:br>
            <a:br>
              <a:rPr lang="fr-FR" dirty="0"/>
            </a:br>
            <a:r>
              <a:rPr lang="fr-FR" dirty="0"/>
              <a:t>« La qualité essentielle des formes géométriques vient de ce qu’elles ne sont pas organiques, à la différence de toute autre forme dite artistique ». </a:t>
            </a:r>
            <a:br>
              <a:rPr lang="fr-FR" dirty="0"/>
            </a:br>
            <a:endParaRPr lang="fr-FR" dirty="0"/>
          </a:p>
        </p:txBody>
      </p:sp>
    </p:spTree>
    <p:extLst>
      <p:ext uri="{BB962C8B-B14F-4D97-AF65-F5344CB8AC3E}">
        <p14:creationId xmlns:p14="http://schemas.microsoft.com/office/powerpoint/2010/main" val="9490736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3E5F2-24F5-DE4F-92CF-44A230EF1603}"/>
              </a:ext>
            </a:extLst>
          </p:cNvPr>
          <p:cNvSpPr>
            <a:spLocks noGrp="1"/>
          </p:cNvSpPr>
          <p:nvPr>
            <p:ph type="title"/>
          </p:nvPr>
        </p:nvSpPr>
        <p:spPr>
          <a:xfrm>
            <a:off x="461682" y="5532437"/>
            <a:ext cx="11730317" cy="1325563"/>
          </a:xfrm>
        </p:spPr>
        <p:txBody>
          <a:bodyPr>
            <a:noAutofit/>
          </a:bodyPr>
          <a:lstStyle/>
          <a:p>
            <a:r>
              <a:rPr lang="fr-FR" sz="3000" dirty="0"/>
              <a:t>Tôle galvanisée, plexiglas gris clair, 1989,  unités de 15,2 x 68,6 x 61cm chaque, chaque module est installé à 15,2cm d’intervalle, Coll. Yvon Lambert, Paris. </a:t>
            </a:r>
          </a:p>
        </p:txBody>
      </p:sp>
      <p:pic>
        <p:nvPicPr>
          <p:cNvPr id="3" name="Image 2">
            <a:extLst>
              <a:ext uri="{FF2B5EF4-FFF2-40B4-BE49-F238E27FC236}">
                <a16:creationId xmlns:a16="http://schemas.microsoft.com/office/drawing/2014/main" id="{991E4EB0-710A-BB44-A149-225EB7C3BAAD}"/>
              </a:ext>
            </a:extLst>
          </p:cNvPr>
          <p:cNvPicPr>
            <a:picLocks noChangeAspect="1"/>
          </p:cNvPicPr>
          <p:nvPr/>
        </p:nvPicPr>
        <p:blipFill>
          <a:blip r:embed="rId2"/>
          <a:stretch>
            <a:fillRect/>
          </a:stretch>
        </p:blipFill>
        <p:spPr>
          <a:xfrm>
            <a:off x="4450603" y="468033"/>
            <a:ext cx="3832786" cy="4865292"/>
          </a:xfrm>
          <a:prstGeom prst="rect">
            <a:avLst/>
          </a:prstGeom>
        </p:spPr>
      </p:pic>
    </p:spTree>
    <p:extLst>
      <p:ext uri="{BB962C8B-B14F-4D97-AF65-F5344CB8AC3E}">
        <p14:creationId xmlns:p14="http://schemas.microsoft.com/office/powerpoint/2010/main" val="8246880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3E5F2-24F5-DE4F-92CF-44A230EF1603}"/>
              </a:ext>
            </a:extLst>
          </p:cNvPr>
          <p:cNvSpPr>
            <a:spLocks noGrp="1"/>
          </p:cNvSpPr>
          <p:nvPr>
            <p:ph type="title"/>
          </p:nvPr>
        </p:nvSpPr>
        <p:spPr>
          <a:xfrm>
            <a:off x="515470" y="5532437"/>
            <a:ext cx="11676530" cy="1325563"/>
          </a:xfrm>
        </p:spPr>
        <p:txBody>
          <a:bodyPr>
            <a:normAutofit/>
          </a:bodyPr>
          <a:lstStyle/>
          <a:p>
            <a:r>
              <a:rPr lang="fr-FR" sz="3000" i="1" dirty="0"/>
              <a:t>Sans titre</a:t>
            </a:r>
            <a:r>
              <a:rPr lang="fr-FR" sz="3000" dirty="0"/>
              <a:t>, 1980-1986, aluminium, 100 éléments, </a:t>
            </a:r>
            <a:r>
              <a:rPr lang="fr-FR" sz="3000" dirty="0" err="1"/>
              <a:t>Chinati</a:t>
            </a:r>
            <a:r>
              <a:rPr lang="fr-FR" sz="3000" dirty="0"/>
              <a:t> </a:t>
            </a:r>
            <a:r>
              <a:rPr lang="fr-FR" sz="3000" dirty="0" err="1"/>
              <a:t>Foundation</a:t>
            </a:r>
            <a:r>
              <a:rPr lang="fr-FR" sz="3000" dirty="0"/>
              <a:t>, </a:t>
            </a:r>
            <a:r>
              <a:rPr lang="fr-FR" sz="3000" dirty="0" err="1"/>
              <a:t>Marfa</a:t>
            </a:r>
            <a:r>
              <a:rPr lang="fr-FR" sz="3000" dirty="0"/>
              <a:t>, Texas. </a:t>
            </a:r>
          </a:p>
        </p:txBody>
      </p:sp>
      <p:pic>
        <p:nvPicPr>
          <p:cNvPr id="3" name="Image 2">
            <a:extLst>
              <a:ext uri="{FF2B5EF4-FFF2-40B4-BE49-F238E27FC236}">
                <a16:creationId xmlns:a16="http://schemas.microsoft.com/office/drawing/2014/main" id="{995016A7-5C9E-AC46-B160-DDAA9ADB07E7}"/>
              </a:ext>
            </a:extLst>
          </p:cNvPr>
          <p:cNvPicPr>
            <a:picLocks noChangeAspect="1"/>
          </p:cNvPicPr>
          <p:nvPr/>
        </p:nvPicPr>
        <p:blipFill>
          <a:blip r:embed="rId2"/>
          <a:stretch>
            <a:fillRect/>
          </a:stretch>
        </p:blipFill>
        <p:spPr>
          <a:xfrm>
            <a:off x="2322605" y="250680"/>
            <a:ext cx="8112312" cy="5281757"/>
          </a:xfrm>
          <a:prstGeom prst="rect">
            <a:avLst/>
          </a:prstGeom>
        </p:spPr>
      </p:pic>
    </p:spTree>
    <p:extLst>
      <p:ext uri="{BB962C8B-B14F-4D97-AF65-F5344CB8AC3E}">
        <p14:creationId xmlns:p14="http://schemas.microsoft.com/office/powerpoint/2010/main" val="6946503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3E5F2-24F5-DE4F-92CF-44A230EF1603}"/>
              </a:ext>
            </a:extLst>
          </p:cNvPr>
          <p:cNvSpPr>
            <a:spLocks noGrp="1"/>
          </p:cNvSpPr>
          <p:nvPr>
            <p:ph type="title"/>
          </p:nvPr>
        </p:nvSpPr>
        <p:spPr/>
        <p:txBody>
          <a:bodyPr/>
          <a:lstStyle/>
          <a:p>
            <a:r>
              <a:rPr lang="fr-FR" b="1" dirty="0"/>
              <a:t>Carl </a:t>
            </a:r>
            <a:r>
              <a:rPr lang="fr-FR" b="1" dirty="0" err="1"/>
              <a:t>Andre</a:t>
            </a:r>
            <a:r>
              <a:rPr lang="fr-FR" dirty="0"/>
              <a:t>    </a:t>
            </a:r>
          </a:p>
        </p:txBody>
      </p:sp>
      <p:pic>
        <p:nvPicPr>
          <p:cNvPr id="3" name="Image 2">
            <a:extLst>
              <a:ext uri="{FF2B5EF4-FFF2-40B4-BE49-F238E27FC236}">
                <a16:creationId xmlns:a16="http://schemas.microsoft.com/office/drawing/2014/main" id="{8B8768F7-42DD-2244-BF71-0888872BC2F4}"/>
              </a:ext>
            </a:extLst>
          </p:cNvPr>
          <p:cNvPicPr>
            <a:picLocks noChangeAspect="1"/>
          </p:cNvPicPr>
          <p:nvPr/>
        </p:nvPicPr>
        <p:blipFill>
          <a:blip r:embed="rId2"/>
          <a:stretch>
            <a:fillRect/>
          </a:stretch>
        </p:blipFill>
        <p:spPr>
          <a:xfrm>
            <a:off x="5041152" y="739588"/>
            <a:ext cx="4268907" cy="5378823"/>
          </a:xfrm>
          <a:prstGeom prst="rect">
            <a:avLst/>
          </a:prstGeom>
        </p:spPr>
      </p:pic>
    </p:spTree>
    <p:extLst>
      <p:ext uri="{BB962C8B-B14F-4D97-AF65-F5344CB8AC3E}">
        <p14:creationId xmlns:p14="http://schemas.microsoft.com/office/powerpoint/2010/main" val="4212952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592BE-D9E8-B140-801D-A9A99DA1D312}"/>
              </a:ext>
            </a:extLst>
          </p:cNvPr>
          <p:cNvSpPr>
            <a:spLocks noGrp="1"/>
          </p:cNvSpPr>
          <p:nvPr>
            <p:ph type="title"/>
          </p:nvPr>
        </p:nvSpPr>
        <p:spPr>
          <a:xfrm>
            <a:off x="838200" y="2103437"/>
            <a:ext cx="10515600" cy="1325563"/>
          </a:xfrm>
        </p:spPr>
        <p:txBody>
          <a:bodyPr>
            <a:normAutofit fontScale="90000"/>
          </a:bodyPr>
          <a:lstStyle/>
          <a:p>
            <a:r>
              <a:rPr lang="fr-FR" dirty="0"/>
              <a:t>« Avant lui la sculpture avait ses limites : le sommet de la tête ou la base des pieds. La sculpture de Brancusi continuait au-delà de la limite verticale et au-delà de sa limite terrestre. » </a:t>
            </a:r>
            <a:r>
              <a:rPr lang="en-US" dirty="0"/>
              <a:t>Phyllis Tuchman « An interview with Carl Andre », in </a:t>
            </a:r>
            <a:r>
              <a:rPr lang="en-US" dirty="0" err="1"/>
              <a:t>Artforum</a:t>
            </a:r>
            <a:r>
              <a:rPr lang="en-US" dirty="0"/>
              <a:t>, </a:t>
            </a:r>
            <a:r>
              <a:rPr lang="en-US" dirty="0" err="1"/>
              <a:t>juin</a:t>
            </a:r>
            <a:r>
              <a:rPr lang="en-US" dirty="0"/>
              <a:t> 1970.</a:t>
            </a:r>
            <a:br>
              <a:rPr lang="fr-FR" dirty="0"/>
            </a:br>
            <a:endParaRPr lang="fr-FR" dirty="0"/>
          </a:p>
        </p:txBody>
      </p:sp>
    </p:spTree>
    <p:extLst>
      <p:ext uri="{BB962C8B-B14F-4D97-AF65-F5344CB8AC3E}">
        <p14:creationId xmlns:p14="http://schemas.microsoft.com/office/powerpoint/2010/main" val="39302855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33E2F-2AF9-BA45-92C8-21BB7F9F5C9A}"/>
              </a:ext>
            </a:extLst>
          </p:cNvPr>
          <p:cNvSpPr>
            <a:spLocks noGrp="1"/>
          </p:cNvSpPr>
          <p:nvPr>
            <p:ph type="title"/>
          </p:nvPr>
        </p:nvSpPr>
        <p:spPr>
          <a:xfrm>
            <a:off x="372035" y="5532437"/>
            <a:ext cx="11479306" cy="1325563"/>
          </a:xfrm>
        </p:spPr>
        <p:txBody>
          <a:bodyPr>
            <a:normAutofit/>
          </a:bodyPr>
          <a:lstStyle/>
          <a:p>
            <a:r>
              <a:rPr lang="en-US" sz="3300" i="1" dirty="0"/>
              <a:t>Cedar piece, </a:t>
            </a:r>
            <a:r>
              <a:rPr lang="en-US" sz="3300" dirty="0"/>
              <a:t>1959-1974, </a:t>
            </a:r>
            <a:r>
              <a:rPr lang="en-US" sz="3300" dirty="0" err="1"/>
              <a:t>bois</a:t>
            </a:r>
            <a:r>
              <a:rPr lang="en-US" sz="3300" dirty="0"/>
              <a:t> de </a:t>
            </a:r>
            <a:r>
              <a:rPr lang="en-US" sz="3300" dirty="0" err="1"/>
              <a:t>cèdre</a:t>
            </a:r>
            <a:r>
              <a:rPr lang="en-US" sz="3300" dirty="0"/>
              <a:t>, 174 x92,5 x 92,5 cm, </a:t>
            </a:r>
            <a:r>
              <a:rPr lang="en-US" sz="3300" dirty="0" err="1"/>
              <a:t>Oeffentliche</a:t>
            </a:r>
            <a:r>
              <a:rPr lang="en-US" sz="3300" dirty="0"/>
              <a:t> </a:t>
            </a:r>
            <a:r>
              <a:rPr lang="en-US" sz="3300" dirty="0" err="1"/>
              <a:t>Kunstsammlung</a:t>
            </a:r>
            <a:r>
              <a:rPr lang="en-US" sz="3300" dirty="0"/>
              <a:t> </a:t>
            </a:r>
            <a:r>
              <a:rPr lang="en-US" sz="3300" dirty="0" err="1"/>
              <a:t>Kunstmuseum</a:t>
            </a:r>
            <a:r>
              <a:rPr lang="en-US" sz="3300" dirty="0"/>
              <a:t>, Basel</a:t>
            </a:r>
            <a:r>
              <a:rPr lang="en-US" dirty="0"/>
              <a:t>.</a:t>
            </a:r>
            <a:endParaRPr lang="fr-FR" dirty="0"/>
          </a:p>
        </p:txBody>
      </p:sp>
      <p:pic>
        <p:nvPicPr>
          <p:cNvPr id="3" name="Image 2">
            <a:extLst>
              <a:ext uri="{FF2B5EF4-FFF2-40B4-BE49-F238E27FC236}">
                <a16:creationId xmlns:a16="http://schemas.microsoft.com/office/drawing/2014/main" id="{78D0773A-8EF1-7A48-8D02-0D50EFB857B9}"/>
              </a:ext>
            </a:extLst>
          </p:cNvPr>
          <p:cNvPicPr>
            <a:picLocks noChangeAspect="1"/>
          </p:cNvPicPr>
          <p:nvPr/>
        </p:nvPicPr>
        <p:blipFill>
          <a:blip r:embed="rId2"/>
          <a:stretch>
            <a:fillRect/>
          </a:stretch>
        </p:blipFill>
        <p:spPr>
          <a:xfrm>
            <a:off x="4275604" y="14152"/>
            <a:ext cx="3672168" cy="5518285"/>
          </a:xfrm>
          <a:prstGeom prst="rect">
            <a:avLst/>
          </a:prstGeom>
        </p:spPr>
      </p:pic>
    </p:spTree>
    <p:extLst>
      <p:ext uri="{BB962C8B-B14F-4D97-AF65-F5344CB8AC3E}">
        <p14:creationId xmlns:p14="http://schemas.microsoft.com/office/powerpoint/2010/main" val="17388534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83148-2DC4-6F41-84E8-193DFA79549C}"/>
              </a:ext>
            </a:extLst>
          </p:cNvPr>
          <p:cNvSpPr>
            <a:spLocks noGrp="1"/>
          </p:cNvSpPr>
          <p:nvPr>
            <p:ph type="title"/>
          </p:nvPr>
        </p:nvSpPr>
        <p:spPr>
          <a:xfrm>
            <a:off x="838200" y="2427007"/>
            <a:ext cx="10515600" cy="1325563"/>
          </a:xfrm>
        </p:spPr>
        <p:txBody>
          <a:bodyPr>
            <a:normAutofit fontScale="90000"/>
          </a:bodyPr>
          <a:lstStyle/>
          <a:p>
            <a:r>
              <a:rPr lang="fr-FR" dirty="0"/>
              <a:t>« Jusqu’à une certaine époque j’ai fait des coupes à l’intérieur des choses. Puis j’ai </a:t>
            </a:r>
            <a:r>
              <a:rPr lang="fr-FR" dirty="0" err="1"/>
              <a:t>rélaisé</a:t>
            </a:r>
            <a:r>
              <a:rPr lang="fr-FR" dirty="0"/>
              <a:t> que la chose découpée était en fait la découpe. A présent, je ne découpe plus le matériau, j’utilise le matériau comme une découpe de l’espace. », </a:t>
            </a:r>
            <a:r>
              <a:rPr lang="en-US" dirty="0"/>
              <a:t>Carl Andre, in </a:t>
            </a:r>
            <a:r>
              <a:rPr lang="en-US" i="1" dirty="0" err="1"/>
              <a:t>Artforum</a:t>
            </a:r>
            <a:r>
              <a:rPr lang="en-US" dirty="0"/>
              <a:t>, </a:t>
            </a:r>
            <a:r>
              <a:rPr lang="en-US" dirty="0" err="1"/>
              <a:t>octobre</a:t>
            </a:r>
            <a:r>
              <a:rPr lang="en-US" dirty="0"/>
              <a:t> 1966.</a:t>
            </a:r>
            <a:br>
              <a:rPr lang="fr-FR" dirty="0"/>
            </a:br>
            <a:endParaRPr lang="fr-FR" dirty="0"/>
          </a:p>
        </p:txBody>
      </p:sp>
    </p:spTree>
    <p:extLst>
      <p:ext uri="{BB962C8B-B14F-4D97-AF65-F5344CB8AC3E}">
        <p14:creationId xmlns:p14="http://schemas.microsoft.com/office/powerpoint/2010/main" val="7567078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A9F77-E78E-E74F-94D8-A1E086CF92D8}"/>
              </a:ext>
            </a:extLst>
          </p:cNvPr>
          <p:cNvSpPr>
            <a:spLocks noGrp="1"/>
          </p:cNvSpPr>
          <p:nvPr>
            <p:ph type="title"/>
          </p:nvPr>
        </p:nvSpPr>
        <p:spPr>
          <a:xfrm>
            <a:off x="212912" y="5532437"/>
            <a:ext cx="11766176" cy="1325563"/>
          </a:xfrm>
        </p:spPr>
        <p:txBody>
          <a:bodyPr>
            <a:noAutofit/>
          </a:bodyPr>
          <a:lstStyle/>
          <a:p>
            <a:r>
              <a:rPr lang="en-US" sz="3000" i="1" dirty="0"/>
              <a:t>2 x 18 </a:t>
            </a:r>
            <a:r>
              <a:rPr lang="en-US" sz="3000" i="1" dirty="0" err="1"/>
              <a:t>aluminium</a:t>
            </a:r>
            <a:r>
              <a:rPr lang="en-US" sz="3000" i="1" dirty="0"/>
              <a:t> lock, </a:t>
            </a:r>
            <a:r>
              <a:rPr lang="fr-FR" sz="3000" dirty="0" err="1"/>
              <a:t>aluminim</a:t>
            </a:r>
            <a:r>
              <a:rPr lang="fr-FR" sz="3000" dirty="0"/>
              <a:t>, 36 unités rectangulaires, 1x100x100 cm chaque</a:t>
            </a:r>
            <a:br>
              <a:rPr lang="fr-FR" sz="3000" dirty="0"/>
            </a:br>
            <a:r>
              <a:rPr lang="fr-FR" sz="3000" dirty="0"/>
              <a:t>1 x 200 x1800 cm, Musée Guggenheim</a:t>
            </a:r>
            <a:endParaRPr lang="fr-FR" sz="3000" i="1" dirty="0"/>
          </a:p>
        </p:txBody>
      </p:sp>
      <p:pic>
        <p:nvPicPr>
          <p:cNvPr id="3" name="Image 2">
            <a:extLst>
              <a:ext uri="{FF2B5EF4-FFF2-40B4-BE49-F238E27FC236}">
                <a16:creationId xmlns:a16="http://schemas.microsoft.com/office/drawing/2014/main" id="{6D7AF420-F175-B54F-96AB-00D8AAA9B7E9}"/>
              </a:ext>
            </a:extLst>
          </p:cNvPr>
          <p:cNvPicPr>
            <a:picLocks noChangeAspect="1"/>
          </p:cNvPicPr>
          <p:nvPr/>
        </p:nvPicPr>
        <p:blipFill>
          <a:blip r:embed="rId2"/>
          <a:stretch>
            <a:fillRect/>
          </a:stretch>
        </p:blipFill>
        <p:spPr>
          <a:xfrm>
            <a:off x="3630706" y="0"/>
            <a:ext cx="5405718" cy="5388392"/>
          </a:xfrm>
          <a:prstGeom prst="rect">
            <a:avLst/>
          </a:prstGeom>
        </p:spPr>
      </p:pic>
    </p:spTree>
    <p:extLst>
      <p:ext uri="{BB962C8B-B14F-4D97-AF65-F5344CB8AC3E}">
        <p14:creationId xmlns:p14="http://schemas.microsoft.com/office/powerpoint/2010/main" val="3124092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B6B7D-812F-344A-A396-6EB7CE2980CD}"/>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AF234E91-0AE6-7E45-B566-8FD3B8734678}"/>
              </a:ext>
            </a:extLst>
          </p:cNvPr>
          <p:cNvPicPr>
            <a:picLocks noChangeAspect="1"/>
          </p:cNvPicPr>
          <p:nvPr/>
        </p:nvPicPr>
        <p:blipFill>
          <a:blip r:embed="rId2"/>
          <a:stretch>
            <a:fillRect/>
          </a:stretch>
        </p:blipFill>
        <p:spPr>
          <a:xfrm>
            <a:off x="3360666" y="158750"/>
            <a:ext cx="5067300" cy="6540500"/>
          </a:xfrm>
          <a:prstGeom prst="rect">
            <a:avLst/>
          </a:prstGeom>
        </p:spPr>
      </p:pic>
    </p:spTree>
    <p:extLst>
      <p:ext uri="{BB962C8B-B14F-4D97-AF65-F5344CB8AC3E}">
        <p14:creationId xmlns:p14="http://schemas.microsoft.com/office/powerpoint/2010/main" val="27032861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794C4-85D9-E14B-A8C2-0249A514C0EC}"/>
              </a:ext>
            </a:extLst>
          </p:cNvPr>
          <p:cNvSpPr>
            <a:spLocks noGrp="1"/>
          </p:cNvSpPr>
          <p:nvPr>
            <p:ph type="title"/>
          </p:nvPr>
        </p:nvSpPr>
        <p:spPr>
          <a:xfrm>
            <a:off x="838200" y="1405031"/>
            <a:ext cx="4845424" cy="1325563"/>
          </a:xfrm>
        </p:spPr>
        <p:txBody>
          <a:bodyPr>
            <a:normAutofit fontScale="90000"/>
          </a:bodyPr>
          <a:lstStyle/>
          <a:p>
            <a:r>
              <a:rPr lang="fr-FR" dirty="0"/>
              <a:t>Richard Serra (1938)</a:t>
            </a:r>
            <a:br>
              <a:rPr lang="fr-FR" dirty="0"/>
            </a:br>
            <a:r>
              <a:rPr lang="fr-FR" dirty="0"/>
              <a:t> </a:t>
            </a:r>
          </a:p>
        </p:txBody>
      </p:sp>
      <p:pic>
        <p:nvPicPr>
          <p:cNvPr id="3" name="Image 2">
            <a:extLst>
              <a:ext uri="{FF2B5EF4-FFF2-40B4-BE49-F238E27FC236}">
                <a16:creationId xmlns:a16="http://schemas.microsoft.com/office/drawing/2014/main" id="{80D939E3-E260-EA47-AE88-268421E61996}"/>
              </a:ext>
            </a:extLst>
          </p:cNvPr>
          <p:cNvPicPr>
            <a:picLocks noChangeAspect="1"/>
          </p:cNvPicPr>
          <p:nvPr/>
        </p:nvPicPr>
        <p:blipFill>
          <a:blip r:embed="rId2"/>
          <a:stretch>
            <a:fillRect/>
          </a:stretch>
        </p:blipFill>
        <p:spPr>
          <a:xfrm>
            <a:off x="6508378" y="1405031"/>
            <a:ext cx="4002110" cy="4759791"/>
          </a:xfrm>
          <a:prstGeom prst="rect">
            <a:avLst/>
          </a:prstGeom>
        </p:spPr>
      </p:pic>
    </p:spTree>
    <p:extLst>
      <p:ext uri="{BB962C8B-B14F-4D97-AF65-F5344CB8AC3E}">
        <p14:creationId xmlns:p14="http://schemas.microsoft.com/office/powerpoint/2010/main" val="22016561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BA45B-9F4B-204F-A85F-FA3724BC0CE0}"/>
              </a:ext>
            </a:extLst>
          </p:cNvPr>
          <p:cNvSpPr>
            <a:spLocks noGrp="1"/>
          </p:cNvSpPr>
          <p:nvPr>
            <p:ph type="title"/>
          </p:nvPr>
        </p:nvSpPr>
        <p:spPr/>
        <p:txBody>
          <a:bodyPr/>
          <a:lstStyle/>
          <a:p>
            <a:r>
              <a:rPr lang="fr-FR" i="1" dirty="0"/>
              <a:t>To </a:t>
            </a:r>
            <a:r>
              <a:rPr lang="fr-FR" i="1" dirty="0" err="1"/>
              <a:t>throw</a:t>
            </a:r>
            <a:r>
              <a:rPr lang="fr-FR" i="1" dirty="0"/>
              <a:t>, </a:t>
            </a:r>
            <a:r>
              <a:rPr lang="fr-FR" dirty="0"/>
              <a:t>1970, performance</a:t>
            </a:r>
          </a:p>
        </p:txBody>
      </p:sp>
      <p:pic>
        <p:nvPicPr>
          <p:cNvPr id="4" name="Image 3">
            <a:extLst>
              <a:ext uri="{FF2B5EF4-FFF2-40B4-BE49-F238E27FC236}">
                <a16:creationId xmlns:a16="http://schemas.microsoft.com/office/drawing/2014/main" id="{C99AC269-E59D-D74C-B272-7D31DC610E29}"/>
              </a:ext>
            </a:extLst>
          </p:cNvPr>
          <p:cNvPicPr>
            <a:picLocks noChangeAspect="1"/>
          </p:cNvPicPr>
          <p:nvPr/>
        </p:nvPicPr>
        <p:blipFill>
          <a:blip r:embed="rId2"/>
          <a:stretch>
            <a:fillRect/>
          </a:stretch>
        </p:blipFill>
        <p:spPr>
          <a:xfrm>
            <a:off x="6309320" y="1571625"/>
            <a:ext cx="5882680" cy="4400550"/>
          </a:xfrm>
          <a:prstGeom prst="rect">
            <a:avLst/>
          </a:prstGeom>
        </p:spPr>
      </p:pic>
      <p:pic>
        <p:nvPicPr>
          <p:cNvPr id="5" name="Image 4">
            <a:extLst>
              <a:ext uri="{FF2B5EF4-FFF2-40B4-BE49-F238E27FC236}">
                <a16:creationId xmlns:a16="http://schemas.microsoft.com/office/drawing/2014/main" id="{1E0CA22B-87A5-2249-B003-C2D957C3195F}"/>
              </a:ext>
            </a:extLst>
          </p:cNvPr>
          <p:cNvPicPr>
            <a:picLocks noChangeAspect="1"/>
          </p:cNvPicPr>
          <p:nvPr/>
        </p:nvPicPr>
        <p:blipFill>
          <a:blip r:embed="rId3"/>
          <a:stretch>
            <a:fillRect/>
          </a:stretch>
        </p:blipFill>
        <p:spPr>
          <a:xfrm>
            <a:off x="1328738" y="1690687"/>
            <a:ext cx="4704734" cy="4400549"/>
          </a:xfrm>
          <a:prstGeom prst="rect">
            <a:avLst/>
          </a:prstGeom>
        </p:spPr>
      </p:pic>
    </p:spTree>
    <p:extLst>
      <p:ext uri="{BB962C8B-B14F-4D97-AF65-F5344CB8AC3E}">
        <p14:creationId xmlns:p14="http://schemas.microsoft.com/office/powerpoint/2010/main" val="40263256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C81AA-253D-4049-BD3D-251D589CED1C}"/>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01E93120-A58B-7940-A1CE-F5DFF6F5967C}"/>
              </a:ext>
            </a:extLst>
          </p:cNvPr>
          <p:cNvPicPr>
            <a:picLocks noChangeAspect="1"/>
          </p:cNvPicPr>
          <p:nvPr/>
        </p:nvPicPr>
        <p:blipFill>
          <a:blip r:embed="rId2"/>
          <a:stretch>
            <a:fillRect/>
          </a:stretch>
        </p:blipFill>
        <p:spPr>
          <a:xfrm>
            <a:off x="1527810" y="562609"/>
            <a:ext cx="8644890" cy="5858258"/>
          </a:xfrm>
          <a:prstGeom prst="rect">
            <a:avLst/>
          </a:prstGeom>
        </p:spPr>
      </p:pic>
    </p:spTree>
    <p:extLst>
      <p:ext uri="{BB962C8B-B14F-4D97-AF65-F5344CB8AC3E}">
        <p14:creationId xmlns:p14="http://schemas.microsoft.com/office/powerpoint/2010/main" val="5405443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F8D90-CF17-9341-8434-FD4BE3D5EBB7}"/>
              </a:ext>
            </a:extLst>
          </p:cNvPr>
          <p:cNvSpPr>
            <a:spLocks noGrp="1"/>
          </p:cNvSpPr>
          <p:nvPr>
            <p:ph type="title"/>
          </p:nvPr>
        </p:nvSpPr>
        <p:spPr>
          <a:xfrm>
            <a:off x="7010400" y="2103437"/>
            <a:ext cx="4942114" cy="1325563"/>
          </a:xfrm>
        </p:spPr>
        <p:txBody>
          <a:bodyPr>
            <a:noAutofit/>
          </a:bodyPr>
          <a:lstStyle/>
          <a:p>
            <a:r>
              <a:rPr lang="fr-FR" sz="2500" i="1" dirty="0"/>
              <a:t>Torsions elliptique I, II, IV, V, VI</a:t>
            </a:r>
            <a:r>
              <a:rPr lang="fr-FR" sz="2500" dirty="0"/>
              <a:t> (</a:t>
            </a:r>
            <a:r>
              <a:rPr lang="fr-FR" sz="2500" i="1" dirty="0" err="1"/>
              <a:t>Torqued</a:t>
            </a:r>
            <a:r>
              <a:rPr lang="fr-FR" sz="2500" i="1" dirty="0"/>
              <a:t> Ellipses I, II, IV, V, VI,</a:t>
            </a:r>
            <a:r>
              <a:rPr lang="fr-FR" sz="2500" dirty="0"/>
              <a:t>1996–99), </a:t>
            </a:r>
            <a:r>
              <a:rPr lang="fr-FR" sz="2500" i="1" dirty="0"/>
              <a:t>Double torsion elliptique I, II, III</a:t>
            </a:r>
            <a:r>
              <a:rPr lang="fr-FR" sz="2500" dirty="0"/>
              <a:t> (</a:t>
            </a:r>
            <a:r>
              <a:rPr lang="fr-FR" sz="2500" i="1" dirty="0"/>
              <a:t>Double </a:t>
            </a:r>
            <a:r>
              <a:rPr lang="fr-FR" sz="2500" i="1" dirty="0" err="1"/>
              <a:t>Torqued</a:t>
            </a:r>
            <a:r>
              <a:rPr lang="fr-FR" sz="2500" i="1" dirty="0"/>
              <a:t> Ellipses I, II, III,</a:t>
            </a:r>
            <a:r>
              <a:rPr lang="fr-FR" sz="2500" dirty="0"/>
              <a:t> 1997–99) et </a:t>
            </a:r>
            <a:r>
              <a:rPr lang="fr-FR" sz="2500" i="1" dirty="0"/>
              <a:t>Serpent</a:t>
            </a:r>
            <a:r>
              <a:rPr lang="fr-FR" sz="2500" dirty="0"/>
              <a:t> (</a:t>
            </a:r>
            <a:r>
              <a:rPr lang="fr-FR" sz="2500" i="1" dirty="0"/>
              <a:t>Snake</a:t>
            </a:r>
            <a:r>
              <a:rPr lang="fr-FR" sz="2500" dirty="0"/>
              <a:t>, 1996) Neuf sculptures, acier </a:t>
            </a:r>
            <a:r>
              <a:rPr lang="fr-FR" sz="2500" dirty="0" err="1"/>
              <a:t>patinable</a:t>
            </a:r>
            <a:r>
              <a:rPr lang="fr-FR" sz="2500" dirty="0"/>
              <a:t> Dimensions variables Collections : Dia Center for the Arts, New York/Museum of Modern Art/ </a:t>
            </a:r>
            <a:r>
              <a:rPr lang="fr-FR" sz="2500" dirty="0" err="1"/>
              <a:t>Leon</a:t>
            </a:r>
            <a:r>
              <a:rPr lang="fr-FR" sz="2500" dirty="0"/>
              <a:t> et Debra Black, </a:t>
            </a:r>
            <a:r>
              <a:rPr lang="fr-FR" sz="2500" dirty="0" err="1"/>
              <a:t>Nueva</a:t>
            </a:r>
            <a:r>
              <a:rPr lang="fr-FR" sz="2500" dirty="0"/>
              <a:t> York/ Collection particulière et Musée Guggenheim Bilbao</a:t>
            </a:r>
          </a:p>
        </p:txBody>
      </p:sp>
      <p:pic>
        <p:nvPicPr>
          <p:cNvPr id="3" name="Image 2">
            <a:extLst>
              <a:ext uri="{FF2B5EF4-FFF2-40B4-BE49-F238E27FC236}">
                <a16:creationId xmlns:a16="http://schemas.microsoft.com/office/drawing/2014/main" id="{EF55A2C5-B948-8E4F-A7C3-9BD5F27048D3}"/>
              </a:ext>
            </a:extLst>
          </p:cNvPr>
          <p:cNvPicPr>
            <a:picLocks noChangeAspect="1"/>
          </p:cNvPicPr>
          <p:nvPr/>
        </p:nvPicPr>
        <p:blipFill>
          <a:blip r:embed="rId2"/>
          <a:stretch>
            <a:fillRect/>
          </a:stretch>
        </p:blipFill>
        <p:spPr>
          <a:xfrm>
            <a:off x="0" y="498979"/>
            <a:ext cx="6835282" cy="5383955"/>
          </a:xfrm>
          <a:prstGeom prst="rect">
            <a:avLst/>
          </a:prstGeom>
        </p:spPr>
      </p:pic>
    </p:spTree>
    <p:extLst>
      <p:ext uri="{BB962C8B-B14F-4D97-AF65-F5344CB8AC3E}">
        <p14:creationId xmlns:p14="http://schemas.microsoft.com/office/powerpoint/2010/main" val="1931392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DAD27-2A63-FF4F-8D9D-3489D411504F}"/>
              </a:ext>
            </a:extLst>
          </p:cNvPr>
          <p:cNvSpPr>
            <a:spLocks noGrp="1"/>
          </p:cNvSpPr>
          <p:nvPr>
            <p:ph type="title"/>
          </p:nvPr>
        </p:nvSpPr>
        <p:spPr/>
        <p:txBody>
          <a:bodyPr/>
          <a:lstStyle/>
          <a:p>
            <a:r>
              <a:rPr lang="fr-FR" dirty="0"/>
              <a:t>Eglise San Carlo de Borromini à Rome </a:t>
            </a:r>
          </a:p>
        </p:txBody>
      </p:sp>
      <p:pic>
        <p:nvPicPr>
          <p:cNvPr id="3" name="Image 2">
            <a:extLst>
              <a:ext uri="{FF2B5EF4-FFF2-40B4-BE49-F238E27FC236}">
                <a16:creationId xmlns:a16="http://schemas.microsoft.com/office/drawing/2014/main" id="{28A6C4D2-F67F-1944-8E9D-BDA5B3075591}"/>
              </a:ext>
            </a:extLst>
          </p:cNvPr>
          <p:cNvPicPr>
            <a:picLocks noChangeAspect="1"/>
          </p:cNvPicPr>
          <p:nvPr/>
        </p:nvPicPr>
        <p:blipFill>
          <a:blip r:embed="rId2"/>
          <a:stretch>
            <a:fillRect/>
          </a:stretch>
        </p:blipFill>
        <p:spPr>
          <a:xfrm>
            <a:off x="3921498" y="1905570"/>
            <a:ext cx="4349003" cy="4587305"/>
          </a:xfrm>
          <a:prstGeom prst="rect">
            <a:avLst/>
          </a:prstGeom>
        </p:spPr>
      </p:pic>
    </p:spTree>
    <p:extLst>
      <p:ext uri="{BB962C8B-B14F-4D97-AF65-F5344CB8AC3E}">
        <p14:creationId xmlns:p14="http://schemas.microsoft.com/office/powerpoint/2010/main" val="26876446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72B424C-8430-F240-9C8D-98042FC9B4B6}"/>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19F0C7B1-8C40-0441-A69B-8BA0D236B0AA}"/>
              </a:ext>
            </a:extLst>
          </p:cNvPr>
          <p:cNvPicPr>
            <a:picLocks noChangeAspect="1"/>
          </p:cNvPicPr>
          <p:nvPr/>
        </p:nvPicPr>
        <p:blipFill>
          <a:blip r:embed="rId2"/>
          <a:stretch>
            <a:fillRect/>
          </a:stretch>
        </p:blipFill>
        <p:spPr>
          <a:xfrm>
            <a:off x="6096000" y="2622294"/>
            <a:ext cx="3095117" cy="1613412"/>
          </a:xfrm>
          <a:prstGeom prst="rect">
            <a:avLst/>
          </a:prstGeom>
        </p:spPr>
      </p:pic>
      <p:pic>
        <p:nvPicPr>
          <p:cNvPr id="9" name="Image 8">
            <a:extLst>
              <a:ext uri="{FF2B5EF4-FFF2-40B4-BE49-F238E27FC236}">
                <a16:creationId xmlns:a16="http://schemas.microsoft.com/office/drawing/2014/main" id="{74847126-00F7-EF43-9C76-E3847BFF1FBC}"/>
              </a:ext>
            </a:extLst>
          </p:cNvPr>
          <p:cNvPicPr>
            <a:picLocks noChangeAspect="1"/>
          </p:cNvPicPr>
          <p:nvPr/>
        </p:nvPicPr>
        <p:blipFill>
          <a:blip r:embed="rId3"/>
          <a:stretch>
            <a:fillRect/>
          </a:stretch>
        </p:blipFill>
        <p:spPr>
          <a:xfrm>
            <a:off x="2208771" y="1618698"/>
            <a:ext cx="3095116" cy="3429330"/>
          </a:xfrm>
          <a:prstGeom prst="rect">
            <a:avLst/>
          </a:prstGeom>
        </p:spPr>
      </p:pic>
    </p:spTree>
    <p:extLst>
      <p:ext uri="{BB962C8B-B14F-4D97-AF65-F5344CB8AC3E}">
        <p14:creationId xmlns:p14="http://schemas.microsoft.com/office/powerpoint/2010/main" val="3542464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442497-E474-1242-B67B-518B52454853}"/>
              </a:ext>
            </a:extLst>
          </p:cNvPr>
          <p:cNvSpPr>
            <a:spLocks noGrp="1"/>
          </p:cNvSpPr>
          <p:nvPr>
            <p:ph type="title"/>
          </p:nvPr>
        </p:nvSpPr>
        <p:spPr>
          <a:xfrm>
            <a:off x="838200" y="2911102"/>
            <a:ext cx="10515600" cy="1325563"/>
          </a:xfrm>
        </p:spPr>
        <p:txBody>
          <a:bodyPr>
            <a:normAutofit fontScale="90000"/>
          </a:bodyPr>
          <a:lstStyle/>
          <a:p>
            <a:r>
              <a:rPr lang="fr-FR" sz="3300" dirty="0"/>
              <a:t>« Quand je marchais dans le bas-côté de San Carlo, j’ai regardé l’ovale au centre de l’église et j’ai été convaincu que le volume tournait. Je pense que l’ellipse sur le sol et celle au plafond étaient tournée presque perpendiculairement l’une par rapport à l’autre. Ce n’est qu’en marchant jusqu’au centre de l’église que j’ai compris qu’il s’agissait en fait d’une élévation tout à fait régulière, mais j’étais très intéressé par mon erreur et je me suis demandé ce qui arriverait si je réussissais à rendre cette erreur réelle ? Quel serait l’effet obtenu si l’ellipse de la voute était tournée par rapport à celle sur le sol ?”</a:t>
            </a:r>
            <a:br>
              <a:rPr lang="fr-FR" dirty="0"/>
            </a:br>
            <a:endParaRPr lang="fr-FR" dirty="0"/>
          </a:p>
        </p:txBody>
      </p:sp>
    </p:spTree>
    <p:extLst>
      <p:ext uri="{BB962C8B-B14F-4D97-AF65-F5344CB8AC3E}">
        <p14:creationId xmlns:p14="http://schemas.microsoft.com/office/powerpoint/2010/main" val="8954323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8EEC-AC68-754E-A46C-75922AEF51E9}"/>
              </a:ext>
            </a:extLst>
          </p:cNvPr>
          <p:cNvSpPr>
            <a:spLocks noGrp="1"/>
          </p:cNvSpPr>
          <p:nvPr>
            <p:ph type="title"/>
          </p:nvPr>
        </p:nvSpPr>
        <p:spPr>
          <a:xfrm>
            <a:off x="1012372" y="3130097"/>
            <a:ext cx="10515600" cy="1325563"/>
          </a:xfrm>
        </p:spPr>
        <p:txBody>
          <a:bodyPr>
            <a:normAutofit fontScale="90000"/>
          </a:bodyPr>
          <a:lstStyle/>
          <a:p>
            <a:r>
              <a:rPr lang="fr-FR" dirty="0"/>
              <a:t> «  Dans ces œuvres l’espace se modifie et bouge selon des modes tout à fait imprédictibles et sans précédent : la sensation de ce mouvement est tellement déstabilisante et pourtant si intéressante que le spectateur se prend rapidement au jeu d’une exploration minutieuse de l’œuvre.”</a:t>
            </a:r>
            <a:br>
              <a:rPr lang="fr-FR" dirty="0"/>
            </a:br>
            <a:endParaRPr lang="fr-FR" dirty="0"/>
          </a:p>
        </p:txBody>
      </p:sp>
    </p:spTree>
    <p:extLst>
      <p:ext uri="{BB962C8B-B14F-4D97-AF65-F5344CB8AC3E}">
        <p14:creationId xmlns:p14="http://schemas.microsoft.com/office/powerpoint/2010/main" val="40443477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63FF91-E499-ED49-9400-DAD9E3B086D2}"/>
              </a:ext>
            </a:extLst>
          </p:cNvPr>
          <p:cNvSpPr>
            <a:spLocks noGrp="1"/>
          </p:cNvSpPr>
          <p:nvPr>
            <p:ph type="title"/>
          </p:nvPr>
        </p:nvSpPr>
        <p:spPr>
          <a:xfrm>
            <a:off x="838200" y="2585811"/>
            <a:ext cx="10515600" cy="1325563"/>
          </a:xfrm>
        </p:spPr>
        <p:txBody>
          <a:bodyPr>
            <a:normAutofit fontScale="90000"/>
          </a:bodyPr>
          <a:lstStyle/>
          <a:p>
            <a:r>
              <a:rPr lang="fr-FR" dirty="0"/>
              <a:t>« gens qui font l’expérience de mes </a:t>
            </a:r>
            <a:r>
              <a:rPr lang="fr-FR" dirty="0" err="1"/>
              <a:t>oeuvres</a:t>
            </a:r>
            <a:r>
              <a:rPr lang="fr-FR" dirty="0"/>
              <a:t> que par ceux qui les regardent. Il m’importe peu qu’ils partent en se souvenant de la manière dont étaient configurées les pièces. Je veux qu’ils partent avec un équivalent kinesthésique d’un trou dans leur estomac.”. </a:t>
            </a:r>
            <a:br>
              <a:rPr lang="fr-FR" dirty="0"/>
            </a:br>
            <a:r>
              <a:rPr lang="fr-FR" dirty="0"/>
              <a:t> </a:t>
            </a:r>
            <a:br>
              <a:rPr lang="fr-FR" dirty="0"/>
            </a:br>
            <a:endParaRPr lang="fr-FR" dirty="0"/>
          </a:p>
        </p:txBody>
      </p:sp>
    </p:spTree>
    <p:extLst>
      <p:ext uri="{BB962C8B-B14F-4D97-AF65-F5344CB8AC3E}">
        <p14:creationId xmlns:p14="http://schemas.microsoft.com/office/powerpoint/2010/main" val="5850991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D93FB9-7F37-2049-8C32-647C0840D7BE}"/>
              </a:ext>
            </a:extLst>
          </p:cNvPr>
          <p:cNvSpPr>
            <a:spLocks noGrp="1"/>
          </p:cNvSpPr>
          <p:nvPr>
            <p:ph type="title"/>
          </p:nvPr>
        </p:nvSpPr>
        <p:spPr>
          <a:xfrm>
            <a:off x="598714" y="2766218"/>
            <a:ext cx="10515600" cy="1325563"/>
          </a:xfrm>
        </p:spPr>
        <p:txBody>
          <a:bodyPr>
            <a:normAutofit fontScale="90000"/>
          </a:bodyPr>
          <a:lstStyle/>
          <a:p>
            <a:r>
              <a:rPr lang="fr-FR" dirty="0"/>
              <a:t>« J’ai fait un voyage au japon. Les jardins zen de Kyoto m’ont ouvert les yeux. Ils sont arrangés de telle sorte que vous ne pouvez en faire l’expérience que par le mouvement. Il est facile de comprendre que les concepts japonais de la perception de l’espace et du temps sont liés. L’idée de mouvement dans l’espace, de faire du corps la mesure de l’espace et de lui donner quelque chose de nouveau à découvrir au fil du temps est devenu la base de ma pensée du paysage”. </a:t>
            </a:r>
            <a:br>
              <a:rPr lang="fr-FR" dirty="0"/>
            </a:br>
            <a:endParaRPr lang="fr-FR" dirty="0"/>
          </a:p>
        </p:txBody>
      </p:sp>
    </p:spTree>
    <p:extLst>
      <p:ext uri="{BB962C8B-B14F-4D97-AF65-F5344CB8AC3E}">
        <p14:creationId xmlns:p14="http://schemas.microsoft.com/office/powerpoint/2010/main" val="1354806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41482" y="5949280"/>
            <a:ext cx="8964489" cy="730068"/>
          </a:xfrm>
        </p:spPr>
        <p:txBody>
          <a:bodyPr>
            <a:noAutofit/>
          </a:bodyPr>
          <a:lstStyle/>
          <a:p>
            <a:r>
              <a:rPr lang="en-US" dirty="0"/>
              <a:t>André Masson, </a:t>
            </a:r>
            <a:r>
              <a:rPr lang="en-US" i="1" dirty="0" err="1"/>
              <a:t>Méditation</a:t>
            </a:r>
            <a:r>
              <a:rPr lang="en-US" i="1" dirty="0"/>
              <a:t> </a:t>
            </a:r>
            <a:r>
              <a:rPr lang="en-US" i="1" dirty="0" err="1"/>
              <a:t>sur</a:t>
            </a:r>
            <a:r>
              <a:rPr lang="en-US" i="1" dirty="0"/>
              <a:t> </a:t>
            </a:r>
            <a:r>
              <a:rPr lang="en-US" i="1" dirty="0" err="1"/>
              <a:t>une</a:t>
            </a:r>
            <a:r>
              <a:rPr lang="en-US" i="1" dirty="0"/>
              <a:t> </a:t>
            </a:r>
            <a:r>
              <a:rPr lang="en-US" i="1" dirty="0" err="1"/>
              <a:t>feuille</a:t>
            </a:r>
            <a:r>
              <a:rPr lang="en-US" i="1" dirty="0"/>
              <a:t> de </a:t>
            </a:r>
            <a:r>
              <a:rPr lang="en-US" i="1" dirty="0" err="1"/>
              <a:t>chêne</a:t>
            </a:r>
            <a:r>
              <a:rPr lang="en-US" dirty="0"/>
              <a:t>, 1942, tempera, pastel et sable </a:t>
            </a:r>
            <a:r>
              <a:rPr lang="en-US" dirty="0" err="1"/>
              <a:t>sur</a:t>
            </a:r>
            <a:r>
              <a:rPr lang="en-US" dirty="0"/>
              <a:t> toile, 101,6 x 83,8 cm, New York, </a:t>
            </a:r>
            <a:r>
              <a:rPr lang="en-US" dirty="0" err="1"/>
              <a:t>MoMA</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265380"/>
            <a:ext cx="4680520" cy="56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2787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9A28C-6757-7244-92C5-D5D4A65772BF}"/>
              </a:ext>
            </a:extLst>
          </p:cNvPr>
          <p:cNvSpPr>
            <a:spLocks noGrp="1"/>
          </p:cNvSpPr>
          <p:nvPr>
            <p:ph type="title"/>
          </p:nvPr>
        </p:nvSpPr>
        <p:spPr>
          <a:xfrm>
            <a:off x="424543" y="5524953"/>
            <a:ext cx="10515600" cy="1325563"/>
          </a:xfrm>
        </p:spPr>
        <p:txBody>
          <a:bodyPr>
            <a:noAutofit/>
          </a:bodyPr>
          <a:lstStyle/>
          <a:p>
            <a:r>
              <a:rPr lang="fr-FR" sz="3000" i="1" dirty="0"/>
              <a:t>One Ton </a:t>
            </a:r>
            <a:r>
              <a:rPr lang="fr-FR" sz="3000" i="1" dirty="0" err="1"/>
              <a:t>Prop</a:t>
            </a:r>
            <a:r>
              <a:rPr lang="fr-FR" sz="3000" i="1" dirty="0"/>
              <a:t> (House of </a:t>
            </a:r>
            <a:r>
              <a:rPr lang="fr-FR" sz="3000" i="1" dirty="0" err="1"/>
              <a:t>Cards</a:t>
            </a:r>
            <a:r>
              <a:rPr lang="fr-FR" sz="3000" i="1" dirty="0"/>
              <a:t>) </a:t>
            </a:r>
            <a:r>
              <a:rPr lang="fr-FR" sz="3000" dirty="0"/>
              <a:t>de 1969, quatre planches d’acier, chacune de 122 x 122 x 2,5 cm, </a:t>
            </a:r>
            <a:r>
              <a:rPr lang="fr-FR" sz="3000" dirty="0" err="1"/>
              <a:t>MoMA</a:t>
            </a:r>
            <a:r>
              <a:rPr lang="fr-FR" sz="3000" dirty="0"/>
              <a:t>, New York.</a:t>
            </a:r>
          </a:p>
        </p:txBody>
      </p:sp>
      <p:pic>
        <p:nvPicPr>
          <p:cNvPr id="3" name="Image 2">
            <a:extLst>
              <a:ext uri="{FF2B5EF4-FFF2-40B4-BE49-F238E27FC236}">
                <a16:creationId xmlns:a16="http://schemas.microsoft.com/office/drawing/2014/main" id="{18194C69-12C6-6A4A-966F-612E8861192E}"/>
              </a:ext>
            </a:extLst>
          </p:cNvPr>
          <p:cNvPicPr>
            <a:picLocks noChangeAspect="1"/>
          </p:cNvPicPr>
          <p:nvPr/>
        </p:nvPicPr>
        <p:blipFill>
          <a:blip r:embed="rId2"/>
          <a:stretch>
            <a:fillRect/>
          </a:stretch>
        </p:blipFill>
        <p:spPr>
          <a:xfrm>
            <a:off x="3217636" y="442653"/>
            <a:ext cx="5756728" cy="5082300"/>
          </a:xfrm>
          <a:prstGeom prst="rect">
            <a:avLst/>
          </a:prstGeom>
        </p:spPr>
      </p:pic>
    </p:spTree>
    <p:extLst>
      <p:ext uri="{BB962C8B-B14F-4D97-AF65-F5344CB8AC3E}">
        <p14:creationId xmlns:p14="http://schemas.microsoft.com/office/powerpoint/2010/main" val="31576703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EE312-A5E3-D142-908B-A5D7A6EC6861}"/>
              </a:ext>
            </a:extLst>
          </p:cNvPr>
          <p:cNvSpPr>
            <a:spLocks noGrp="1"/>
          </p:cNvSpPr>
          <p:nvPr>
            <p:ph type="title"/>
          </p:nvPr>
        </p:nvSpPr>
        <p:spPr>
          <a:xfrm>
            <a:off x="838200" y="2955925"/>
            <a:ext cx="10515600" cy="1325563"/>
          </a:xfrm>
        </p:spPr>
        <p:txBody>
          <a:bodyPr>
            <a:normAutofit fontScale="90000"/>
          </a:bodyPr>
          <a:lstStyle/>
          <a:p>
            <a:r>
              <a:rPr lang="fr-FR" dirty="0"/>
              <a:t>« Ma préoccupation est toujours de savoir comment aborder l’espace. Dans un site urbain je vais jusqu’à tenir compte de la circulation, des rues, de l’architecture. Je construis une sorte de disjonction, quelque chose qui situera ce lieu et dans lequel on pénètrera au milieu de l’architecture environnante. Dans les paysages, même si je fais la même introspection, les sculptures auront plus à voir avec le fait de marcher plutôt que simplement de se situer. Les pièces paysagères sont d’habitude ouvertes, les urbaines généralement fermées ». </a:t>
            </a:r>
            <a:br>
              <a:rPr lang="fr-FR" dirty="0"/>
            </a:br>
            <a:endParaRPr lang="fr-FR" dirty="0"/>
          </a:p>
        </p:txBody>
      </p:sp>
    </p:spTree>
    <p:extLst>
      <p:ext uri="{BB962C8B-B14F-4D97-AF65-F5344CB8AC3E}">
        <p14:creationId xmlns:p14="http://schemas.microsoft.com/office/powerpoint/2010/main" val="40701274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EF694-1318-904E-AA9A-31ABFD7B9825}"/>
              </a:ext>
            </a:extLst>
          </p:cNvPr>
          <p:cNvSpPr>
            <a:spLocks noGrp="1"/>
          </p:cNvSpPr>
          <p:nvPr>
            <p:ph type="title"/>
          </p:nvPr>
        </p:nvSpPr>
        <p:spPr>
          <a:xfrm>
            <a:off x="838200" y="3195411"/>
            <a:ext cx="10515600" cy="1325563"/>
          </a:xfrm>
        </p:spPr>
        <p:txBody>
          <a:bodyPr>
            <a:normAutofit fontScale="90000"/>
          </a:bodyPr>
          <a:lstStyle/>
          <a:p>
            <a:r>
              <a:rPr lang="fr-FR" dirty="0"/>
              <a:t>Serra dit « Si la sculpture a une quelconque puissance, c’est celle de créer sa place et son espace propres et, pour ainsi dire, de se poser en s’opposant aux espaces et aux lieux où elle est créée en ce sens. J’élabore un anti-environnement qui prend sa propre place, crée ses relations propres, délimité ou affirme sa zone propre ». </a:t>
            </a:r>
            <a:br>
              <a:rPr lang="fr-FR" dirty="0"/>
            </a:br>
            <a:endParaRPr lang="fr-FR" dirty="0"/>
          </a:p>
        </p:txBody>
      </p:sp>
    </p:spTree>
    <p:extLst>
      <p:ext uri="{BB962C8B-B14F-4D97-AF65-F5344CB8AC3E}">
        <p14:creationId xmlns:p14="http://schemas.microsoft.com/office/powerpoint/2010/main" val="36702103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F8D90-CF17-9341-8434-FD4BE3D5EBB7}"/>
              </a:ext>
            </a:extLst>
          </p:cNvPr>
          <p:cNvSpPr>
            <a:spLocks noGrp="1"/>
          </p:cNvSpPr>
          <p:nvPr>
            <p:ph type="title"/>
          </p:nvPr>
        </p:nvSpPr>
        <p:spPr>
          <a:xfrm>
            <a:off x="7010400" y="2103437"/>
            <a:ext cx="4942114" cy="1325563"/>
          </a:xfrm>
        </p:spPr>
        <p:txBody>
          <a:bodyPr>
            <a:noAutofit/>
          </a:bodyPr>
          <a:lstStyle/>
          <a:p>
            <a:r>
              <a:rPr lang="fr-FR" sz="2500" dirty="0"/>
              <a:t>Installation </a:t>
            </a:r>
            <a:r>
              <a:rPr lang="fr-FR" sz="2500" i="1" dirty="0"/>
              <a:t>Torsions elliptique I, II, IV, V, VI</a:t>
            </a:r>
            <a:r>
              <a:rPr lang="fr-FR" sz="2500" dirty="0"/>
              <a:t> (</a:t>
            </a:r>
            <a:r>
              <a:rPr lang="fr-FR" sz="2500" i="1" dirty="0" err="1"/>
              <a:t>Torqued</a:t>
            </a:r>
            <a:r>
              <a:rPr lang="fr-FR" sz="2500" i="1" dirty="0"/>
              <a:t> Ellipses I, II, IV, V, VI,</a:t>
            </a:r>
            <a:r>
              <a:rPr lang="fr-FR" sz="2500" dirty="0"/>
              <a:t>1996–99), </a:t>
            </a:r>
            <a:r>
              <a:rPr lang="fr-FR" sz="2500" i="1" dirty="0"/>
              <a:t>Double torsion elliptique I, II, III</a:t>
            </a:r>
            <a:r>
              <a:rPr lang="fr-FR" sz="2500" dirty="0"/>
              <a:t> (</a:t>
            </a:r>
            <a:r>
              <a:rPr lang="fr-FR" sz="2500" i="1" dirty="0"/>
              <a:t>Double </a:t>
            </a:r>
            <a:r>
              <a:rPr lang="fr-FR" sz="2500" i="1" dirty="0" err="1"/>
              <a:t>Torqued</a:t>
            </a:r>
            <a:r>
              <a:rPr lang="fr-FR" sz="2500" i="1" dirty="0"/>
              <a:t> Ellipses I, II, III,</a:t>
            </a:r>
            <a:r>
              <a:rPr lang="fr-FR" sz="2500" dirty="0"/>
              <a:t> 1997–99) et </a:t>
            </a:r>
            <a:r>
              <a:rPr lang="fr-FR" sz="2500" i="1" dirty="0"/>
              <a:t>Serpent</a:t>
            </a:r>
            <a:r>
              <a:rPr lang="fr-FR" sz="2500" dirty="0"/>
              <a:t> (</a:t>
            </a:r>
            <a:r>
              <a:rPr lang="fr-FR" sz="2500" i="1" dirty="0"/>
              <a:t>Snake</a:t>
            </a:r>
            <a:r>
              <a:rPr lang="fr-FR" sz="2500" dirty="0"/>
              <a:t>, 1996) Neuf sculptures, acier </a:t>
            </a:r>
            <a:r>
              <a:rPr lang="fr-FR" sz="2500" dirty="0" err="1"/>
              <a:t>patinable</a:t>
            </a:r>
            <a:r>
              <a:rPr lang="fr-FR" sz="2500" dirty="0"/>
              <a:t> Dimensions variables Collections : Dia Center for the Arts, New York/Museum of Modern Art/ </a:t>
            </a:r>
            <a:r>
              <a:rPr lang="fr-FR" sz="2500" dirty="0" err="1"/>
              <a:t>Leon</a:t>
            </a:r>
            <a:r>
              <a:rPr lang="fr-FR" sz="2500" dirty="0"/>
              <a:t> et Debra Black, </a:t>
            </a:r>
            <a:r>
              <a:rPr lang="fr-FR" sz="2500" dirty="0" err="1"/>
              <a:t>Nueva</a:t>
            </a:r>
            <a:r>
              <a:rPr lang="fr-FR" sz="2500" dirty="0"/>
              <a:t> York/ Collection particulière et Musée Guggenheim Bilbao</a:t>
            </a:r>
          </a:p>
        </p:txBody>
      </p:sp>
      <p:pic>
        <p:nvPicPr>
          <p:cNvPr id="3" name="Image 2">
            <a:extLst>
              <a:ext uri="{FF2B5EF4-FFF2-40B4-BE49-F238E27FC236}">
                <a16:creationId xmlns:a16="http://schemas.microsoft.com/office/drawing/2014/main" id="{EF55A2C5-B948-8E4F-A7C3-9BD5F27048D3}"/>
              </a:ext>
            </a:extLst>
          </p:cNvPr>
          <p:cNvPicPr>
            <a:picLocks noChangeAspect="1"/>
          </p:cNvPicPr>
          <p:nvPr/>
        </p:nvPicPr>
        <p:blipFill>
          <a:blip r:embed="rId2"/>
          <a:stretch>
            <a:fillRect/>
          </a:stretch>
        </p:blipFill>
        <p:spPr>
          <a:xfrm>
            <a:off x="0" y="498979"/>
            <a:ext cx="6835282" cy="5383955"/>
          </a:xfrm>
          <a:prstGeom prst="rect">
            <a:avLst/>
          </a:prstGeom>
        </p:spPr>
      </p:pic>
    </p:spTree>
    <p:extLst>
      <p:ext uri="{BB962C8B-B14F-4D97-AF65-F5344CB8AC3E}">
        <p14:creationId xmlns:p14="http://schemas.microsoft.com/office/powerpoint/2010/main" val="13773086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C39EF-7B10-8D4C-AE46-6750AAD55104}"/>
              </a:ext>
            </a:extLst>
          </p:cNvPr>
          <p:cNvSpPr>
            <a:spLocks noGrp="1"/>
          </p:cNvSpPr>
          <p:nvPr>
            <p:ph type="title"/>
          </p:nvPr>
        </p:nvSpPr>
        <p:spPr>
          <a:xfrm>
            <a:off x="4964973" y="2766218"/>
            <a:ext cx="2601687" cy="1325563"/>
          </a:xfrm>
        </p:spPr>
        <p:txBody>
          <a:bodyPr/>
          <a:lstStyle/>
          <a:p>
            <a:r>
              <a:rPr lang="fr-FR" dirty="0"/>
              <a:t>Fluxus</a:t>
            </a:r>
          </a:p>
        </p:txBody>
      </p:sp>
    </p:spTree>
    <p:extLst>
      <p:ext uri="{BB962C8B-B14F-4D97-AF65-F5344CB8AC3E}">
        <p14:creationId xmlns:p14="http://schemas.microsoft.com/office/powerpoint/2010/main" val="17510528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C39EF-7B10-8D4C-AE46-6750AAD55104}"/>
              </a:ext>
            </a:extLst>
          </p:cNvPr>
          <p:cNvSpPr>
            <a:spLocks noGrp="1"/>
          </p:cNvSpPr>
          <p:nvPr>
            <p:ph type="title"/>
          </p:nvPr>
        </p:nvSpPr>
        <p:spPr>
          <a:xfrm>
            <a:off x="1112520" y="2766218"/>
            <a:ext cx="10515600" cy="1325563"/>
          </a:xfrm>
        </p:spPr>
        <p:txBody>
          <a:bodyPr>
            <a:normAutofit fontScale="90000"/>
          </a:bodyPr>
          <a:lstStyle/>
          <a:p>
            <a:r>
              <a:rPr lang="fr-FR" b="1" dirty="0"/>
              <a:t>DIAPO </a:t>
            </a:r>
            <a:br>
              <a:rPr lang="fr-FR" dirty="0"/>
            </a:br>
            <a:r>
              <a:rPr lang="fr-FR" dirty="0"/>
              <a:t>La dématérialisation est une notion qui est introduite en 1967, par les critiques d’art Lucy </a:t>
            </a:r>
            <a:r>
              <a:rPr lang="fr-FR" dirty="0" err="1"/>
              <a:t>Lippard</a:t>
            </a:r>
            <a:r>
              <a:rPr lang="fr-FR" dirty="0"/>
              <a:t> et John Chandler  </a:t>
            </a:r>
            <a:br>
              <a:rPr lang="fr-FR" dirty="0"/>
            </a:br>
            <a:r>
              <a:rPr lang="fr-FR" dirty="0"/>
              <a:t>Elle caractérisait l’art « </a:t>
            </a:r>
            <a:r>
              <a:rPr lang="fr-FR" dirty="0" err="1"/>
              <a:t>ultraconceptuel</a:t>
            </a:r>
            <a:r>
              <a:rPr lang="fr-FR" dirty="0"/>
              <a:t> » des années 1960, doublement orienté</a:t>
            </a:r>
            <a:br>
              <a:rPr lang="fr-FR" dirty="0"/>
            </a:br>
            <a:r>
              <a:rPr lang="fr-FR" dirty="0"/>
              <a:t>- vers l’art comme idée </a:t>
            </a:r>
            <a:br>
              <a:rPr lang="fr-FR" dirty="0"/>
            </a:br>
            <a:r>
              <a:rPr lang="fr-FR" dirty="0"/>
              <a:t>- et l’art comme action </a:t>
            </a:r>
            <a:br>
              <a:rPr lang="fr-FR" dirty="0"/>
            </a:br>
            <a:endParaRPr lang="fr-FR" dirty="0"/>
          </a:p>
        </p:txBody>
      </p:sp>
    </p:spTree>
    <p:extLst>
      <p:ext uri="{BB962C8B-B14F-4D97-AF65-F5344CB8AC3E}">
        <p14:creationId xmlns:p14="http://schemas.microsoft.com/office/powerpoint/2010/main" val="4274395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C39EF-7B10-8D4C-AE46-6750AAD55104}"/>
              </a:ext>
            </a:extLst>
          </p:cNvPr>
          <p:cNvSpPr>
            <a:spLocks noGrp="1"/>
          </p:cNvSpPr>
          <p:nvPr>
            <p:ph type="title"/>
          </p:nvPr>
        </p:nvSpPr>
        <p:spPr>
          <a:xfrm>
            <a:off x="838200" y="1562554"/>
            <a:ext cx="10515600" cy="1325563"/>
          </a:xfrm>
        </p:spPr>
        <p:txBody>
          <a:bodyPr>
            <a:normAutofit fontScale="90000"/>
          </a:bodyPr>
          <a:lstStyle/>
          <a:p>
            <a:r>
              <a:rPr lang="fr-FR" dirty="0"/>
              <a:t> </a:t>
            </a:r>
            <a:br>
              <a:rPr lang="fr-FR" dirty="0"/>
            </a:br>
            <a:r>
              <a:rPr lang="fr-FR" u="sng" dirty="0"/>
              <a:t>Origine du terme :</a:t>
            </a:r>
            <a:br>
              <a:rPr lang="fr-FR" dirty="0"/>
            </a:br>
            <a:r>
              <a:rPr lang="fr-FR" dirty="0"/>
              <a:t>Le terme est créé par George </a:t>
            </a:r>
            <a:r>
              <a:rPr lang="fr-FR" dirty="0" err="1"/>
              <a:t>Maciunas</a:t>
            </a:r>
            <a:r>
              <a:rPr lang="fr-FR" dirty="0"/>
              <a:t> en 1961</a:t>
            </a:r>
            <a:br>
              <a:rPr lang="fr-FR" dirty="0"/>
            </a:br>
            <a:r>
              <a:rPr lang="fr-FR" dirty="0"/>
              <a:t>un artiste, créateur, galeriste américain, d’origine Lituanienne.</a:t>
            </a:r>
            <a:br>
              <a:rPr lang="fr-FR" dirty="0"/>
            </a:br>
            <a:endParaRPr lang="fr-FR" dirty="0"/>
          </a:p>
        </p:txBody>
      </p:sp>
      <p:pic>
        <p:nvPicPr>
          <p:cNvPr id="5" name="Image 4">
            <a:extLst>
              <a:ext uri="{FF2B5EF4-FFF2-40B4-BE49-F238E27FC236}">
                <a16:creationId xmlns:a16="http://schemas.microsoft.com/office/drawing/2014/main" id="{784961DE-D86C-8D40-9C14-2AEDA75AB5A0}"/>
              </a:ext>
            </a:extLst>
          </p:cNvPr>
          <p:cNvPicPr>
            <a:picLocks noChangeAspect="1"/>
          </p:cNvPicPr>
          <p:nvPr/>
        </p:nvPicPr>
        <p:blipFill>
          <a:blip r:embed="rId2"/>
          <a:stretch>
            <a:fillRect/>
          </a:stretch>
        </p:blipFill>
        <p:spPr>
          <a:xfrm>
            <a:off x="5433059" y="3108960"/>
            <a:ext cx="4490357" cy="2514600"/>
          </a:xfrm>
          <a:prstGeom prst="rect">
            <a:avLst/>
          </a:prstGeom>
        </p:spPr>
      </p:pic>
    </p:spTree>
    <p:extLst>
      <p:ext uri="{BB962C8B-B14F-4D97-AF65-F5344CB8AC3E}">
        <p14:creationId xmlns:p14="http://schemas.microsoft.com/office/powerpoint/2010/main" val="5412290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C39EF-7B10-8D4C-AE46-6750AAD55104}"/>
              </a:ext>
            </a:extLst>
          </p:cNvPr>
          <p:cNvSpPr>
            <a:spLocks noGrp="1"/>
          </p:cNvSpPr>
          <p:nvPr>
            <p:ph type="title"/>
          </p:nvPr>
        </p:nvSpPr>
        <p:spPr>
          <a:xfrm>
            <a:off x="4709160" y="2766218"/>
            <a:ext cx="2773680" cy="1325563"/>
          </a:xfrm>
        </p:spPr>
        <p:txBody>
          <a:bodyPr/>
          <a:lstStyle/>
          <a:p>
            <a:r>
              <a:rPr lang="fr-FR" dirty="0"/>
              <a:t>Mail art </a:t>
            </a:r>
          </a:p>
        </p:txBody>
      </p:sp>
    </p:spTree>
    <p:extLst>
      <p:ext uri="{BB962C8B-B14F-4D97-AF65-F5344CB8AC3E}">
        <p14:creationId xmlns:p14="http://schemas.microsoft.com/office/powerpoint/2010/main" val="4294690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a:xfrm>
            <a:off x="1992313" y="5689600"/>
            <a:ext cx="8229600" cy="1143000"/>
          </a:xfrm>
        </p:spPr>
        <p:txBody>
          <a:bodyPr/>
          <a:lstStyle/>
          <a:p>
            <a:r>
              <a:rPr lang="fr-FR" altLang="fr-FR" dirty="0"/>
              <a:t>Flux kits</a:t>
            </a:r>
          </a:p>
        </p:txBody>
      </p:sp>
      <p:pic>
        <p:nvPicPr>
          <p:cNvPr id="49155" name="Picture 4" descr="http://upload.wikimedia.org/wikipedia/en/9/9e/FluxYearBox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8100" y="608013"/>
            <a:ext cx="6985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7649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a:xfrm>
            <a:off x="1919288" y="5516563"/>
            <a:ext cx="8229600" cy="1143000"/>
          </a:xfrm>
        </p:spPr>
        <p:txBody>
          <a:bodyPr/>
          <a:lstStyle/>
          <a:p>
            <a:r>
              <a:rPr lang="fr-FR" altLang="fr-FR"/>
              <a:t>Brochure Fluxus </a:t>
            </a:r>
          </a:p>
        </p:txBody>
      </p:sp>
      <p:pic>
        <p:nvPicPr>
          <p:cNvPr id="48131" name="Picture 4" descr="http://lecdla.files.wordpress.com/2013/08/flux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5764" y="836614"/>
            <a:ext cx="8885237"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36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239"/>
          <a:stretch/>
        </p:blipFill>
        <p:spPr bwMode="auto">
          <a:xfrm>
            <a:off x="3630166" y="188641"/>
            <a:ext cx="4914900" cy="523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69368" y="5568376"/>
            <a:ext cx="9036496" cy="1200329"/>
          </a:xfrm>
          <a:prstGeom prst="rect">
            <a:avLst/>
          </a:prstGeom>
        </p:spPr>
        <p:txBody>
          <a:bodyPr wrap="square">
            <a:spAutoFit/>
          </a:bodyPr>
          <a:lstStyle/>
          <a:p>
            <a:pPr fontAlgn="base"/>
            <a:r>
              <a:rPr lang="fr-FR" sz="2400" dirty="0">
                <a:latin typeface="Times" pitchFamily="2" charset="0"/>
              </a:rPr>
              <a:t>Jackson Pollock , </a:t>
            </a:r>
            <a:r>
              <a:rPr lang="fr-FR" sz="2400" i="1" dirty="0">
                <a:latin typeface="Times" pitchFamily="2" charset="0"/>
              </a:rPr>
              <a:t>The Moon-</a:t>
            </a:r>
            <a:r>
              <a:rPr lang="fr-FR" sz="2400" i="1" dirty="0" err="1">
                <a:latin typeface="Times" pitchFamily="2" charset="0"/>
              </a:rPr>
              <a:t>Woman</a:t>
            </a:r>
            <a:r>
              <a:rPr lang="fr-FR" sz="2400" i="1" dirty="0">
                <a:latin typeface="Times" pitchFamily="2" charset="0"/>
              </a:rPr>
              <a:t> </a:t>
            </a:r>
            <a:r>
              <a:rPr lang="fr-FR" sz="2400" i="1" dirty="0" err="1">
                <a:latin typeface="Times" pitchFamily="2" charset="0"/>
              </a:rPr>
              <a:t>Cuts</a:t>
            </a:r>
            <a:r>
              <a:rPr lang="fr-FR" sz="2400" i="1" dirty="0">
                <a:latin typeface="Times" pitchFamily="2" charset="0"/>
              </a:rPr>
              <a:t> the Circle</a:t>
            </a:r>
            <a:endParaRPr lang="fr-FR" sz="2400" dirty="0">
              <a:latin typeface="Times" pitchFamily="2" charset="0"/>
            </a:endParaRPr>
          </a:p>
          <a:p>
            <a:pPr fontAlgn="base"/>
            <a:r>
              <a:rPr lang="fr-FR" sz="2400" i="1" dirty="0">
                <a:latin typeface="Times" pitchFamily="2" charset="0"/>
              </a:rPr>
              <a:t>(La femme-lune coupe le cercle), </a:t>
            </a:r>
            <a:r>
              <a:rPr lang="fr-FR" sz="2400" dirty="0">
                <a:latin typeface="Times" pitchFamily="2" charset="0"/>
              </a:rPr>
              <a:t>1943, huile sur toile, 109,5 x 104 cm</a:t>
            </a:r>
          </a:p>
          <a:p>
            <a:pPr fontAlgn="base"/>
            <a:r>
              <a:rPr lang="fr-FR" sz="2400" dirty="0">
                <a:latin typeface="Times" pitchFamily="2" charset="0"/>
              </a:rPr>
              <a:t>Paris, MNAM</a:t>
            </a:r>
          </a:p>
        </p:txBody>
      </p:sp>
    </p:spTree>
    <p:extLst>
      <p:ext uri="{BB962C8B-B14F-4D97-AF65-F5344CB8AC3E}">
        <p14:creationId xmlns:p14="http://schemas.microsoft.com/office/powerpoint/2010/main" val="3280717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title"/>
          </p:nvPr>
        </p:nvSpPr>
        <p:spPr/>
        <p:txBody>
          <a:bodyPr/>
          <a:lstStyle/>
          <a:p>
            <a:endParaRPr lang="fr-FR" altLang="fr-FR"/>
          </a:p>
        </p:txBody>
      </p:sp>
      <p:sp>
        <p:nvSpPr>
          <p:cNvPr id="51203" name="Rectangle 2"/>
          <p:cNvSpPr>
            <a:spLocks noChangeArrowheads="1"/>
          </p:cNvSpPr>
          <p:nvPr/>
        </p:nvSpPr>
        <p:spPr bwMode="auto">
          <a:xfrm>
            <a:off x="2351088" y="2446339"/>
            <a:ext cx="76327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1" hangingPunct="1">
              <a:spcBef>
                <a:spcPct val="0"/>
              </a:spcBef>
              <a:buFontTx/>
              <a:buNone/>
            </a:pPr>
            <a:r>
              <a:rPr lang="fr-FR" altLang="fr-FR" sz="1800"/>
              <a:t>( … ) Les buts de Fluxus sont sociaux (pas esthétiques) ( … ) et sont concernés par : une élimination progressive  des beaux-arts … ceci est motivé par le désir de stopper les ressources matérielles et humaines … pour les convertir en des fins socialement constructives. Comme le seraient les arts appliqués ( … ) Ainsi Fluxus est complètement  opposé à l’objet d’art comme marchandise non fonctionnelle ( … ) Fluxus est donc ANTI-PROFESSIONNEL. </a:t>
            </a:r>
          </a:p>
        </p:txBody>
      </p:sp>
    </p:spTree>
    <p:extLst>
      <p:ext uri="{BB962C8B-B14F-4D97-AF65-F5344CB8AC3E}">
        <p14:creationId xmlns:p14="http://schemas.microsoft.com/office/powerpoint/2010/main" val="4178612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FEE9E-2E86-C345-8742-5789AEFB6478}"/>
              </a:ext>
            </a:extLst>
          </p:cNvPr>
          <p:cNvSpPr>
            <a:spLocks noGrp="1"/>
          </p:cNvSpPr>
          <p:nvPr>
            <p:ph type="title"/>
          </p:nvPr>
        </p:nvSpPr>
        <p:spPr/>
        <p:txBody>
          <a:bodyPr>
            <a:normAutofit fontScale="90000"/>
          </a:bodyPr>
          <a:lstStyle/>
          <a:p>
            <a:r>
              <a:rPr lang="fr-FR" i="1" dirty="0"/>
              <a:t>Flux </a:t>
            </a:r>
            <a:r>
              <a:rPr lang="fr-FR" i="1" dirty="0" err="1"/>
              <a:t>Smile</a:t>
            </a:r>
            <a:r>
              <a:rPr lang="fr-FR" i="1" dirty="0"/>
              <a:t> Machine</a:t>
            </a:r>
            <a:r>
              <a:rPr lang="fr-FR" dirty="0"/>
              <a:t>, 1970</a:t>
            </a:r>
            <a:br>
              <a:rPr lang="fr-FR" dirty="0"/>
            </a:br>
            <a:r>
              <a:rPr lang="en-US" dirty="0"/>
              <a:t>« a device for insertion into mouth, in order to obtain a permanent smile ». </a:t>
            </a:r>
            <a:br>
              <a:rPr lang="fr-FR" dirty="0"/>
            </a:br>
            <a:endParaRPr lang="fr-FR" dirty="0"/>
          </a:p>
        </p:txBody>
      </p:sp>
      <p:sp>
        <p:nvSpPr>
          <p:cNvPr id="3" name="Rectangle 2">
            <a:extLst>
              <a:ext uri="{FF2B5EF4-FFF2-40B4-BE49-F238E27FC236}">
                <a16:creationId xmlns:a16="http://schemas.microsoft.com/office/drawing/2014/main" id="{E5F2AB7F-AC3F-8043-B4B3-4F1FE4310C56}"/>
              </a:ext>
            </a:extLst>
          </p:cNvPr>
          <p:cNvSpPr/>
          <p:nvPr/>
        </p:nvSpPr>
        <p:spPr>
          <a:xfrm>
            <a:off x="5061101" y="3199995"/>
            <a:ext cx="242374" cy="458011"/>
          </a:xfrm>
          <a:prstGeom prst="rect">
            <a:avLst/>
          </a:prstGeom>
        </p:spPr>
        <p:txBody>
          <a:bodyPr wrap="none">
            <a:spAutoFit/>
          </a:bodyPr>
          <a:lstStyle/>
          <a:p>
            <a:pPr>
              <a:lnSpc>
                <a:spcPct val="150000"/>
              </a:lnSpc>
            </a:pPr>
            <a:r>
              <a:rPr lang="fr-FR" dirty="0">
                <a:latin typeface="Times New Roman" panose="02020603050405020304" pitchFamily="18" charset="0"/>
                <a:ea typeface="Times New Roman" panose="02020603050405020304" pitchFamily="18" charset="0"/>
              </a:rPr>
              <a:t> </a:t>
            </a:r>
          </a:p>
        </p:txBody>
      </p:sp>
      <p:pic>
        <p:nvPicPr>
          <p:cNvPr id="5" name="Image 4">
            <a:extLst>
              <a:ext uri="{FF2B5EF4-FFF2-40B4-BE49-F238E27FC236}">
                <a16:creationId xmlns:a16="http://schemas.microsoft.com/office/drawing/2014/main" id="{21DE7249-5176-0842-B8C7-54DA94AE4A6F}"/>
              </a:ext>
            </a:extLst>
          </p:cNvPr>
          <p:cNvPicPr>
            <a:picLocks noChangeAspect="1"/>
          </p:cNvPicPr>
          <p:nvPr/>
        </p:nvPicPr>
        <p:blipFill>
          <a:blip r:embed="rId2"/>
          <a:stretch>
            <a:fillRect/>
          </a:stretch>
        </p:blipFill>
        <p:spPr>
          <a:xfrm>
            <a:off x="7222431" y="2285593"/>
            <a:ext cx="3149600" cy="2578100"/>
          </a:xfrm>
          <a:prstGeom prst="rect">
            <a:avLst/>
          </a:prstGeom>
        </p:spPr>
      </p:pic>
      <p:pic>
        <p:nvPicPr>
          <p:cNvPr id="6" name="Image 5">
            <a:extLst>
              <a:ext uri="{FF2B5EF4-FFF2-40B4-BE49-F238E27FC236}">
                <a16:creationId xmlns:a16="http://schemas.microsoft.com/office/drawing/2014/main" id="{578DB0A4-7A43-F341-A347-F08F039C9FB3}"/>
              </a:ext>
            </a:extLst>
          </p:cNvPr>
          <p:cNvPicPr>
            <a:picLocks noChangeAspect="1"/>
          </p:cNvPicPr>
          <p:nvPr/>
        </p:nvPicPr>
        <p:blipFill>
          <a:blip r:embed="rId3"/>
          <a:stretch>
            <a:fillRect/>
          </a:stretch>
        </p:blipFill>
        <p:spPr>
          <a:xfrm>
            <a:off x="1353775" y="2171294"/>
            <a:ext cx="5310930" cy="2766465"/>
          </a:xfrm>
          <a:prstGeom prst="rect">
            <a:avLst/>
          </a:prstGeom>
        </p:spPr>
      </p:pic>
    </p:spTree>
    <p:extLst>
      <p:ext uri="{BB962C8B-B14F-4D97-AF65-F5344CB8AC3E}">
        <p14:creationId xmlns:p14="http://schemas.microsoft.com/office/powerpoint/2010/main" val="35757649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B7C8F0-4186-1D49-AEE1-4C0E1F894B53}"/>
              </a:ext>
            </a:extLst>
          </p:cNvPr>
          <p:cNvSpPr>
            <a:spLocks noGrp="1"/>
          </p:cNvSpPr>
          <p:nvPr>
            <p:ph type="title"/>
          </p:nvPr>
        </p:nvSpPr>
        <p:spPr/>
        <p:txBody>
          <a:bodyPr/>
          <a:lstStyle/>
          <a:p>
            <a:r>
              <a:rPr lang="fr-FR" dirty="0"/>
              <a:t>Ray Johnson </a:t>
            </a:r>
            <a:br>
              <a:rPr lang="fr-FR" dirty="0"/>
            </a:br>
            <a:endParaRPr lang="fr-FR" dirty="0"/>
          </a:p>
        </p:txBody>
      </p:sp>
      <p:pic>
        <p:nvPicPr>
          <p:cNvPr id="3" name="Image 2">
            <a:extLst>
              <a:ext uri="{FF2B5EF4-FFF2-40B4-BE49-F238E27FC236}">
                <a16:creationId xmlns:a16="http://schemas.microsoft.com/office/drawing/2014/main" id="{6F259642-6192-0D47-9290-0E15101C679D}"/>
              </a:ext>
            </a:extLst>
          </p:cNvPr>
          <p:cNvPicPr>
            <a:picLocks noChangeAspect="1"/>
          </p:cNvPicPr>
          <p:nvPr/>
        </p:nvPicPr>
        <p:blipFill>
          <a:blip r:embed="rId2"/>
          <a:stretch>
            <a:fillRect/>
          </a:stretch>
        </p:blipFill>
        <p:spPr>
          <a:xfrm>
            <a:off x="7025640" y="1690688"/>
            <a:ext cx="2463800" cy="3289300"/>
          </a:xfrm>
          <a:prstGeom prst="rect">
            <a:avLst/>
          </a:prstGeom>
        </p:spPr>
      </p:pic>
      <p:pic>
        <p:nvPicPr>
          <p:cNvPr id="4" name="Image 3">
            <a:extLst>
              <a:ext uri="{FF2B5EF4-FFF2-40B4-BE49-F238E27FC236}">
                <a16:creationId xmlns:a16="http://schemas.microsoft.com/office/drawing/2014/main" id="{C456FB07-A30F-B04A-B48F-571F8A483E25}"/>
              </a:ext>
            </a:extLst>
          </p:cNvPr>
          <p:cNvPicPr>
            <a:picLocks noChangeAspect="1"/>
          </p:cNvPicPr>
          <p:nvPr/>
        </p:nvPicPr>
        <p:blipFill>
          <a:blip r:embed="rId3"/>
          <a:stretch>
            <a:fillRect/>
          </a:stretch>
        </p:blipFill>
        <p:spPr>
          <a:xfrm>
            <a:off x="1831340" y="2053046"/>
            <a:ext cx="3683000" cy="2209800"/>
          </a:xfrm>
          <a:prstGeom prst="rect">
            <a:avLst/>
          </a:prstGeom>
        </p:spPr>
      </p:pic>
    </p:spTree>
    <p:extLst>
      <p:ext uri="{BB962C8B-B14F-4D97-AF65-F5344CB8AC3E}">
        <p14:creationId xmlns:p14="http://schemas.microsoft.com/office/powerpoint/2010/main" val="14731153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5A9317-EB64-2843-86CD-87C97FD28C49}"/>
              </a:ext>
            </a:extLst>
          </p:cNvPr>
          <p:cNvSpPr>
            <a:spLocks noGrp="1"/>
          </p:cNvSpPr>
          <p:nvPr>
            <p:ph type="title"/>
          </p:nvPr>
        </p:nvSpPr>
        <p:spPr>
          <a:xfrm>
            <a:off x="4106436" y="2103437"/>
            <a:ext cx="4435398" cy="1325563"/>
          </a:xfrm>
        </p:spPr>
        <p:txBody>
          <a:bodyPr/>
          <a:lstStyle/>
          <a:p>
            <a:r>
              <a:rPr lang="fr-FR" dirty="0"/>
              <a:t>Flux Events</a:t>
            </a:r>
            <a:br>
              <a:rPr lang="fr-FR" dirty="0"/>
            </a:br>
            <a:endParaRPr lang="fr-FR" dirty="0"/>
          </a:p>
        </p:txBody>
      </p:sp>
    </p:spTree>
    <p:extLst>
      <p:ext uri="{BB962C8B-B14F-4D97-AF65-F5344CB8AC3E}">
        <p14:creationId xmlns:p14="http://schemas.microsoft.com/office/powerpoint/2010/main" val="17568326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FC901-5D44-2B4E-8501-D3ECE5283502}"/>
              </a:ext>
            </a:extLst>
          </p:cNvPr>
          <p:cNvSpPr>
            <a:spLocks noGrp="1"/>
          </p:cNvSpPr>
          <p:nvPr>
            <p:ph type="title"/>
          </p:nvPr>
        </p:nvSpPr>
        <p:spPr>
          <a:xfrm>
            <a:off x="838200" y="2103437"/>
            <a:ext cx="10515600" cy="1325563"/>
          </a:xfrm>
        </p:spPr>
        <p:txBody>
          <a:bodyPr>
            <a:normAutofit fontScale="90000"/>
          </a:bodyPr>
          <a:lstStyle/>
          <a:p>
            <a:r>
              <a:rPr lang="fr-FR" dirty="0"/>
              <a:t>John Cage </a:t>
            </a:r>
            <a:br>
              <a:rPr lang="fr-FR" dirty="0"/>
            </a:br>
            <a:br>
              <a:rPr lang="fr-FR" dirty="0"/>
            </a:br>
            <a:r>
              <a:rPr lang="en-US" dirty="0"/>
              <a:t>"No matter what you do," "you're always hearing something." </a:t>
            </a:r>
            <a:r>
              <a:rPr lang="en-US" baseline="30000" dirty="0"/>
              <a:t>  </a:t>
            </a:r>
            <a:br>
              <a:rPr lang="fr-FR" dirty="0"/>
            </a:br>
            <a:br>
              <a:rPr lang="fr-FR" dirty="0"/>
            </a:br>
            <a:endParaRPr lang="fr-FR" dirty="0"/>
          </a:p>
        </p:txBody>
      </p:sp>
    </p:spTree>
    <p:extLst>
      <p:ext uri="{BB962C8B-B14F-4D97-AF65-F5344CB8AC3E}">
        <p14:creationId xmlns:p14="http://schemas.microsoft.com/office/powerpoint/2010/main" val="30903391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850" y="5445125"/>
            <a:ext cx="8229600" cy="1143000"/>
          </a:xfrm>
        </p:spPr>
        <p:txBody>
          <a:bodyPr>
            <a:normAutofit fontScale="90000"/>
          </a:bodyPr>
          <a:lstStyle/>
          <a:p>
            <a:pPr>
              <a:defRPr/>
            </a:pPr>
            <a:r>
              <a:rPr lang="fr-FR" i="1" dirty="0"/>
              <a:t>Solo For </a:t>
            </a:r>
            <a:r>
              <a:rPr lang="fr-FR" i="1" dirty="0" err="1"/>
              <a:t>Violin</a:t>
            </a:r>
            <a:r>
              <a:rPr lang="fr-FR" i="1" dirty="0"/>
              <a:t>, </a:t>
            </a:r>
            <a:r>
              <a:rPr lang="fr-FR" i="1" dirty="0" err="1"/>
              <a:t>Polishing</a:t>
            </a:r>
            <a:r>
              <a:rPr lang="fr-FR" dirty="0"/>
              <a:t> as </a:t>
            </a:r>
            <a:r>
              <a:rPr lang="fr-FR" dirty="0" err="1"/>
              <a:t>performed</a:t>
            </a:r>
            <a:r>
              <a:rPr lang="fr-FR" dirty="0"/>
              <a:t>, George Brecht, New York, 1964.</a:t>
            </a:r>
          </a:p>
        </p:txBody>
      </p:sp>
      <p:pic>
        <p:nvPicPr>
          <p:cNvPr id="50179" name="Picture 4" descr="http://upload.wikimedia.org/wikipedia/en/thumb/e/ea/BrechtViolinSolo.jpg/260px-BrechtViolinSo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2176" y="25401"/>
            <a:ext cx="4824413"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943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E5AC5-4AA5-B749-8167-401D34F93740}"/>
              </a:ext>
            </a:extLst>
          </p:cNvPr>
          <p:cNvSpPr>
            <a:spLocks noGrp="1"/>
          </p:cNvSpPr>
          <p:nvPr>
            <p:ph type="title"/>
          </p:nvPr>
        </p:nvSpPr>
        <p:spPr>
          <a:xfrm>
            <a:off x="6743700" y="890905"/>
            <a:ext cx="4221480" cy="1325563"/>
          </a:xfrm>
        </p:spPr>
        <p:txBody>
          <a:bodyPr/>
          <a:lstStyle/>
          <a:p>
            <a:r>
              <a:rPr lang="fr-FR" dirty="0"/>
              <a:t>George Brecht, </a:t>
            </a:r>
            <a:r>
              <a:rPr lang="fr-FR" i="1" dirty="0" err="1"/>
              <a:t>Drip</a:t>
            </a:r>
            <a:r>
              <a:rPr lang="fr-FR" i="1" dirty="0"/>
              <a:t> music</a:t>
            </a:r>
            <a:r>
              <a:rPr lang="fr-FR" dirty="0"/>
              <a:t>, 1959</a:t>
            </a:r>
          </a:p>
        </p:txBody>
      </p:sp>
      <p:pic>
        <p:nvPicPr>
          <p:cNvPr id="3" name="Image 2">
            <a:extLst>
              <a:ext uri="{FF2B5EF4-FFF2-40B4-BE49-F238E27FC236}">
                <a16:creationId xmlns:a16="http://schemas.microsoft.com/office/drawing/2014/main" id="{E7752C87-9A61-6F46-9872-08E3F54428CB}"/>
              </a:ext>
            </a:extLst>
          </p:cNvPr>
          <p:cNvPicPr>
            <a:picLocks noChangeAspect="1"/>
          </p:cNvPicPr>
          <p:nvPr/>
        </p:nvPicPr>
        <p:blipFill>
          <a:blip r:embed="rId2"/>
          <a:stretch>
            <a:fillRect/>
          </a:stretch>
        </p:blipFill>
        <p:spPr>
          <a:xfrm>
            <a:off x="1502410" y="322971"/>
            <a:ext cx="4593590" cy="6212057"/>
          </a:xfrm>
          <a:prstGeom prst="rect">
            <a:avLst/>
          </a:prstGeom>
        </p:spPr>
      </p:pic>
    </p:spTree>
    <p:extLst>
      <p:ext uri="{BB962C8B-B14F-4D97-AF65-F5344CB8AC3E}">
        <p14:creationId xmlns:p14="http://schemas.microsoft.com/office/powerpoint/2010/main" val="19956171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C06E6-E403-7A48-8323-57104FECBA03}"/>
              </a:ext>
            </a:extLst>
          </p:cNvPr>
          <p:cNvSpPr>
            <a:spLocks noGrp="1"/>
          </p:cNvSpPr>
          <p:nvPr>
            <p:ph type="title"/>
          </p:nvPr>
        </p:nvSpPr>
        <p:spPr>
          <a:xfrm>
            <a:off x="838200" y="1368735"/>
            <a:ext cx="10515600" cy="1325563"/>
          </a:xfrm>
        </p:spPr>
        <p:txBody>
          <a:bodyPr/>
          <a:lstStyle/>
          <a:p>
            <a:r>
              <a:rPr lang="fr-FR" dirty="0"/>
              <a:t>https://</a:t>
            </a:r>
            <a:r>
              <a:rPr lang="fr-FR" dirty="0" err="1"/>
              <a:t>www.youtube.com</a:t>
            </a:r>
            <a:r>
              <a:rPr lang="fr-FR" dirty="0"/>
              <a:t>/</a:t>
            </a:r>
            <a:r>
              <a:rPr lang="fr-FR" dirty="0" err="1"/>
              <a:t>watch?v</a:t>
            </a:r>
            <a:r>
              <a:rPr lang="fr-FR" dirty="0"/>
              <a:t>=oGIlPBgUg9U</a:t>
            </a:r>
          </a:p>
        </p:txBody>
      </p:sp>
    </p:spTree>
    <p:extLst>
      <p:ext uri="{BB962C8B-B14F-4D97-AF65-F5344CB8AC3E}">
        <p14:creationId xmlns:p14="http://schemas.microsoft.com/office/powerpoint/2010/main" val="27635846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43F85-4ED7-0649-88B7-89579C5055E2}"/>
              </a:ext>
            </a:extLst>
          </p:cNvPr>
          <p:cNvSpPr>
            <a:spLocks noGrp="1"/>
          </p:cNvSpPr>
          <p:nvPr>
            <p:ph type="title"/>
          </p:nvPr>
        </p:nvSpPr>
        <p:spPr>
          <a:xfrm>
            <a:off x="485274" y="5895303"/>
            <a:ext cx="10295021" cy="800522"/>
          </a:xfrm>
        </p:spPr>
        <p:txBody>
          <a:bodyPr>
            <a:normAutofit/>
          </a:bodyPr>
          <a:lstStyle/>
          <a:p>
            <a:r>
              <a:rPr lang="en-US" sz="3000" dirty="0">
                <a:latin typeface="Times" pitchFamily="2" charset="0"/>
              </a:rPr>
              <a:t>Alison Knowles, </a:t>
            </a:r>
            <a:r>
              <a:rPr lang="en-US" sz="3000" i="1" dirty="0">
                <a:latin typeface="Times" pitchFamily="2" charset="0"/>
              </a:rPr>
              <a:t>Make a Salad, </a:t>
            </a:r>
            <a:r>
              <a:rPr lang="en-US" sz="3000" dirty="0">
                <a:latin typeface="Times" pitchFamily="2" charset="0"/>
              </a:rPr>
              <a:t>1962.</a:t>
            </a:r>
            <a:endParaRPr lang="fr-FR" sz="3000" dirty="0">
              <a:latin typeface="Times" pitchFamily="2" charset="0"/>
            </a:endParaRPr>
          </a:p>
        </p:txBody>
      </p:sp>
      <p:pic>
        <p:nvPicPr>
          <p:cNvPr id="1026" name="Picture 2">
            <a:extLst>
              <a:ext uri="{FF2B5EF4-FFF2-40B4-BE49-F238E27FC236}">
                <a16:creationId xmlns:a16="http://schemas.microsoft.com/office/drawing/2014/main" id="{A628A8E9-6D5A-AD4F-9224-F86F72A7B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0"/>
            <a:ext cx="7707563" cy="589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7390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F7296-C323-F744-A5E0-B2897DA9CA57}"/>
              </a:ext>
            </a:extLst>
          </p:cNvPr>
          <p:cNvSpPr>
            <a:spLocks noGrp="1"/>
          </p:cNvSpPr>
          <p:nvPr>
            <p:ph type="title"/>
          </p:nvPr>
        </p:nvSpPr>
        <p:spPr>
          <a:xfrm>
            <a:off x="491067" y="6207125"/>
            <a:ext cx="10407072" cy="650875"/>
          </a:xfrm>
        </p:spPr>
        <p:txBody>
          <a:bodyPr>
            <a:normAutofit fontScale="90000"/>
          </a:bodyPr>
          <a:lstStyle/>
          <a:p>
            <a:r>
              <a:rPr lang="en-US" dirty="0"/>
              <a:t> </a:t>
            </a:r>
            <a:br>
              <a:rPr lang="fr-FR" dirty="0"/>
            </a:br>
            <a:r>
              <a:rPr lang="en-US" dirty="0"/>
              <a:t> </a:t>
            </a:r>
            <a:br>
              <a:rPr lang="fr-FR" dirty="0"/>
            </a:br>
            <a:r>
              <a:rPr lang="en-US" dirty="0">
                <a:latin typeface="Times" pitchFamily="2" charset="0"/>
              </a:rPr>
              <a:t>Reenactment, 2014, MoMA</a:t>
            </a:r>
            <a:br>
              <a:rPr lang="en-US" dirty="0">
                <a:latin typeface="Times" pitchFamily="2" charset="0"/>
              </a:rPr>
            </a:br>
            <a:br>
              <a:rPr lang="en-US" i="1" dirty="0"/>
            </a:br>
            <a:r>
              <a:rPr lang="en-US" i="1" dirty="0"/>
              <a:t> </a:t>
            </a:r>
            <a:br>
              <a:rPr lang="fr-FR" dirty="0"/>
            </a:br>
            <a:endParaRPr lang="fr-FR" dirty="0"/>
          </a:p>
        </p:txBody>
      </p:sp>
      <p:pic>
        <p:nvPicPr>
          <p:cNvPr id="21506" name="Picture 2" descr="Make a Salad, Making a Salad, Made a Salad">
            <a:extLst>
              <a:ext uri="{FF2B5EF4-FFF2-40B4-BE49-F238E27FC236}">
                <a16:creationId xmlns:a16="http://schemas.microsoft.com/office/drawing/2014/main" id="{37665A8F-18AD-5149-A0D3-445CE8A1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377" y="389467"/>
            <a:ext cx="7597245" cy="5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6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88640"/>
            <a:ext cx="8424936" cy="707886"/>
          </a:xfrm>
          <a:prstGeom prst="rect">
            <a:avLst/>
          </a:prstGeom>
        </p:spPr>
        <p:txBody>
          <a:bodyPr wrap="square">
            <a:spAutoFit/>
          </a:bodyPr>
          <a:lstStyle/>
          <a:p>
            <a:pPr algn="ctr"/>
            <a:r>
              <a:rPr lang="fr-FR" sz="4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66" y="188640"/>
            <a:ext cx="7405090" cy="484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40922" y="5209760"/>
            <a:ext cx="10413803" cy="1477328"/>
          </a:xfrm>
          <a:prstGeom prst="rect">
            <a:avLst/>
          </a:prstGeom>
        </p:spPr>
        <p:txBody>
          <a:bodyPr wrap="square">
            <a:spAutoFit/>
          </a:bodyPr>
          <a:lstStyle/>
          <a:p>
            <a:r>
              <a:rPr lang="fr-FR" altLang="fr-FR" sz="3000" dirty="0">
                <a:latin typeface="Times" pitchFamily="2" charset="0"/>
              </a:rPr>
              <a:t>Jackson Pollock, </a:t>
            </a:r>
            <a:r>
              <a:rPr lang="fr-FR" altLang="fr-FR" sz="3000" i="1" dirty="0" err="1">
                <a:latin typeface="Times" pitchFamily="2" charset="0"/>
              </a:rPr>
              <a:t>Number</a:t>
            </a:r>
            <a:r>
              <a:rPr lang="fr-FR" altLang="fr-FR" sz="3000" i="1" dirty="0">
                <a:latin typeface="Times" pitchFamily="2" charset="0"/>
              </a:rPr>
              <a:t> 1, 1950 (</a:t>
            </a:r>
            <a:r>
              <a:rPr lang="fr-FR" altLang="fr-FR" sz="3000" i="1" dirty="0" err="1">
                <a:latin typeface="Times" pitchFamily="2" charset="0"/>
              </a:rPr>
              <a:t>Lavender</a:t>
            </a:r>
            <a:r>
              <a:rPr lang="fr-FR" altLang="fr-FR" sz="3000" i="1" dirty="0">
                <a:latin typeface="Times" pitchFamily="2" charset="0"/>
              </a:rPr>
              <a:t> </a:t>
            </a:r>
            <a:r>
              <a:rPr lang="fr-FR" altLang="fr-FR" sz="3000" i="1" dirty="0" err="1">
                <a:latin typeface="Times" pitchFamily="2" charset="0"/>
              </a:rPr>
              <a:t>Mist</a:t>
            </a:r>
            <a:r>
              <a:rPr lang="fr-FR" altLang="fr-FR" sz="3000" i="1" dirty="0">
                <a:latin typeface="Times" pitchFamily="2" charset="0"/>
              </a:rPr>
              <a:t>)</a:t>
            </a:r>
            <a:r>
              <a:rPr lang="fr-FR" altLang="fr-FR" sz="3000" dirty="0">
                <a:latin typeface="Times" pitchFamily="2" charset="0"/>
              </a:rPr>
              <a:t>, 1950, huile, peinture émaillée et aluminium sur toile, 221 x 299,7 cm</a:t>
            </a:r>
          </a:p>
          <a:p>
            <a:r>
              <a:rPr lang="fr-FR" altLang="fr-FR" sz="3000" dirty="0">
                <a:latin typeface="Times" pitchFamily="2" charset="0"/>
              </a:rPr>
              <a:t>Washington, National </a:t>
            </a:r>
            <a:r>
              <a:rPr lang="fr-FR" altLang="fr-FR" sz="3000" dirty="0" err="1">
                <a:latin typeface="Times" pitchFamily="2" charset="0"/>
              </a:rPr>
              <a:t>Gallery</a:t>
            </a:r>
            <a:r>
              <a:rPr lang="fr-FR" altLang="fr-FR" sz="3000" dirty="0">
                <a:latin typeface="Times" pitchFamily="2" charset="0"/>
              </a:rPr>
              <a:t> of Art.</a:t>
            </a:r>
          </a:p>
        </p:txBody>
      </p:sp>
    </p:spTree>
    <p:extLst>
      <p:ext uri="{BB962C8B-B14F-4D97-AF65-F5344CB8AC3E}">
        <p14:creationId xmlns:p14="http://schemas.microsoft.com/office/powerpoint/2010/main" val="39039703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D8EF0-DC02-F844-A562-AB0E4A39B963}"/>
              </a:ext>
            </a:extLst>
          </p:cNvPr>
          <p:cNvSpPr>
            <a:spLocks noGrp="1"/>
          </p:cNvSpPr>
          <p:nvPr>
            <p:ph type="title"/>
          </p:nvPr>
        </p:nvSpPr>
        <p:spPr>
          <a:xfrm>
            <a:off x="838200" y="1873083"/>
            <a:ext cx="10515600" cy="1325563"/>
          </a:xfrm>
        </p:spPr>
        <p:txBody>
          <a:bodyPr/>
          <a:lstStyle/>
          <a:p>
            <a:r>
              <a:rPr lang="en-US" i="1" dirty="0"/>
              <a:t>https://</a:t>
            </a:r>
            <a:r>
              <a:rPr lang="en-US" i="1" dirty="0" err="1"/>
              <a:t>www.youtube.com</a:t>
            </a:r>
            <a:r>
              <a:rPr lang="en-US" i="1" dirty="0"/>
              <a:t>/</a:t>
            </a:r>
            <a:r>
              <a:rPr lang="en-US" i="1" dirty="0" err="1"/>
              <a:t>watch?v</a:t>
            </a:r>
            <a:r>
              <a:rPr lang="en-US" i="1" dirty="0"/>
              <a:t>=pc5_pexVob8</a:t>
            </a:r>
            <a:endParaRPr lang="fr-FR" dirty="0"/>
          </a:p>
        </p:txBody>
      </p:sp>
    </p:spTree>
    <p:extLst>
      <p:ext uri="{BB962C8B-B14F-4D97-AF65-F5344CB8AC3E}">
        <p14:creationId xmlns:p14="http://schemas.microsoft.com/office/powerpoint/2010/main" val="23037698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77436-4503-8C48-B170-CFA3CE53B5BC}"/>
              </a:ext>
            </a:extLst>
          </p:cNvPr>
          <p:cNvSpPr>
            <a:spLocks noGrp="1"/>
          </p:cNvSpPr>
          <p:nvPr>
            <p:ph type="title"/>
          </p:nvPr>
        </p:nvSpPr>
        <p:spPr>
          <a:xfrm>
            <a:off x="7002377" y="1520157"/>
            <a:ext cx="4764505" cy="1325563"/>
          </a:xfrm>
        </p:spPr>
        <p:txBody>
          <a:bodyPr>
            <a:normAutofit fontScale="90000"/>
          </a:bodyPr>
          <a:lstStyle/>
          <a:p>
            <a:r>
              <a:rPr lang="en-US" b="1" dirty="0"/>
              <a:t> </a:t>
            </a:r>
            <a:br>
              <a:rPr lang="fr-FR" dirty="0"/>
            </a:br>
            <a:r>
              <a:rPr lang="en-US" dirty="0"/>
              <a:t> Nam June Paik</a:t>
            </a:r>
            <a:r>
              <a:rPr lang="en-US" b="1" dirty="0"/>
              <a:t>, </a:t>
            </a:r>
            <a:r>
              <a:rPr lang="en-US" i="1" dirty="0"/>
              <a:t>Zen for head, </a:t>
            </a:r>
            <a:r>
              <a:rPr lang="en-US" dirty="0"/>
              <a:t>1962</a:t>
            </a:r>
            <a:br>
              <a:rPr lang="fr-FR" dirty="0"/>
            </a:br>
            <a:endParaRPr lang="fr-FR" dirty="0"/>
          </a:p>
        </p:txBody>
      </p:sp>
      <p:pic>
        <p:nvPicPr>
          <p:cNvPr id="3" name="Image 2">
            <a:extLst>
              <a:ext uri="{FF2B5EF4-FFF2-40B4-BE49-F238E27FC236}">
                <a16:creationId xmlns:a16="http://schemas.microsoft.com/office/drawing/2014/main" id="{3EAF1C53-09F0-7F4F-8BE3-B6CDFFF2CD7B}"/>
              </a:ext>
            </a:extLst>
          </p:cNvPr>
          <p:cNvPicPr>
            <a:picLocks noChangeAspect="1"/>
          </p:cNvPicPr>
          <p:nvPr/>
        </p:nvPicPr>
        <p:blipFill>
          <a:blip r:embed="rId2"/>
          <a:stretch>
            <a:fillRect/>
          </a:stretch>
        </p:blipFill>
        <p:spPr>
          <a:xfrm>
            <a:off x="1888289" y="811338"/>
            <a:ext cx="4207711" cy="5617511"/>
          </a:xfrm>
          <a:prstGeom prst="rect">
            <a:avLst/>
          </a:prstGeom>
        </p:spPr>
      </p:pic>
    </p:spTree>
    <p:extLst>
      <p:ext uri="{BB962C8B-B14F-4D97-AF65-F5344CB8AC3E}">
        <p14:creationId xmlns:p14="http://schemas.microsoft.com/office/powerpoint/2010/main" val="10437186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p:txBody>
          <a:bodyPr>
            <a:normAutofit fontScale="90000"/>
          </a:bodyPr>
          <a:lstStyle/>
          <a:p>
            <a:r>
              <a:rPr lang="fr-FR" i="1"/>
              <a:t> # 10 to Bob Morris</a:t>
            </a:r>
            <a:r>
              <a:rPr lang="fr-FR"/>
              <a:t> du compositeur La Monte Young</a:t>
            </a:r>
            <a:br>
              <a:rPr lang="fr-FR"/>
            </a:br>
            <a:endParaRPr lang="fr-FR" dirty="0"/>
          </a:p>
        </p:txBody>
      </p:sp>
      <p:pic>
        <p:nvPicPr>
          <p:cNvPr id="3" name="Image 2">
            <a:extLst>
              <a:ext uri="{FF2B5EF4-FFF2-40B4-BE49-F238E27FC236}">
                <a16:creationId xmlns:a16="http://schemas.microsoft.com/office/drawing/2014/main" id="{29AFAD18-0EB4-7C40-B724-ECD473819B83}"/>
              </a:ext>
            </a:extLst>
          </p:cNvPr>
          <p:cNvPicPr>
            <a:picLocks noChangeAspect="1"/>
          </p:cNvPicPr>
          <p:nvPr/>
        </p:nvPicPr>
        <p:blipFill>
          <a:blip r:embed="rId2"/>
          <a:stretch>
            <a:fillRect/>
          </a:stretch>
        </p:blipFill>
        <p:spPr>
          <a:xfrm>
            <a:off x="2498557" y="2078269"/>
            <a:ext cx="7198895" cy="3466135"/>
          </a:xfrm>
          <a:prstGeom prst="rect">
            <a:avLst/>
          </a:prstGeom>
        </p:spPr>
      </p:pic>
    </p:spTree>
    <p:extLst>
      <p:ext uri="{BB962C8B-B14F-4D97-AF65-F5344CB8AC3E}">
        <p14:creationId xmlns:p14="http://schemas.microsoft.com/office/powerpoint/2010/main" val="22291990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416050" y="2443162"/>
            <a:ext cx="4152435" cy="985838"/>
          </a:xfrm>
        </p:spPr>
        <p:txBody>
          <a:bodyPr>
            <a:normAutofit fontScale="90000"/>
          </a:bodyPr>
          <a:lstStyle/>
          <a:p>
            <a:r>
              <a:rPr lang="en-US" altLang="fr-FR" sz="3200" dirty="0"/>
              <a:t> </a:t>
            </a:r>
            <a:r>
              <a:rPr lang="fr-FR" sz="3200" b="1" dirty="0"/>
              <a:t>Joseph Beuys (1924-1986)</a:t>
            </a:r>
            <a:br>
              <a:rPr lang="fr-FR" sz="3200" dirty="0"/>
            </a:br>
            <a:endParaRPr lang="fr-FR" altLang="fr-FR" sz="3200" dirty="0"/>
          </a:p>
        </p:txBody>
      </p:sp>
      <p:pic>
        <p:nvPicPr>
          <p:cNvPr id="32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3517" y="653256"/>
            <a:ext cx="2879725" cy="555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0218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p:txBody>
          <a:bodyPr/>
          <a:lstStyle/>
          <a:p>
            <a:r>
              <a:rPr lang="fr-FR" dirty="0"/>
              <a:t>« </a:t>
            </a:r>
            <a:r>
              <a:rPr lang="fr-FR" dirty="0">
                <a:hlinkClick r:id="rId2"/>
              </a:rPr>
              <a:t>Festum Fluxorum Fluxus</a:t>
            </a:r>
            <a:r>
              <a:rPr lang="fr-FR" dirty="0"/>
              <a:t> » au </a:t>
            </a:r>
            <a:r>
              <a:rPr lang="fr-FR" dirty="0" err="1"/>
              <a:t>Staatliche</a:t>
            </a:r>
            <a:r>
              <a:rPr lang="fr-FR" dirty="0"/>
              <a:t> </a:t>
            </a:r>
            <a:r>
              <a:rPr lang="fr-FR" dirty="0" err="1"/>
              <a:t>Kunstakademie</a:t>
            </a:r>
            <a:r>
              <a:rPr lang="fr-FR" dirty="0"/>
              <a:t> de Düsseldorf </a:t>
            </a:r>
          </a:p>
        </p:txBody>
      </p:sp>
      <p:pic>
        <p:nvPicPr>
          <p:cNvPr id="3" name="Image 2">
            <a:extLst>
              <a:ext uri="{FF2B5EF4-FFF2-40B4-BE49-F238E27FC236}">
                <a16:creationId xmlns:a16="http://schemas.microsoft.com/office/drawing/2014/main" id="{94808DEB-02F1-3248-B8B5-1FE9F70243CD}"/>
              </a:ext>
            </a:extLst>
          </p:cNvPr>
          <p:cNvPicPr>
            <a:picLocks noChangeAspect="1"/>
          </p:cNvPicPr>
          <p:nvPr/>
        </p:nvPicPr>
        <p:blipFill>
          <a:blip r:embed="rId3"/>
          <a:stretch>
            <a:fillRect/>
          </a:stretch>
        </p:blipFill>
        <p:spPr>
          <a:xfrm>
            <a:off x="4448008" y="1714049"/>
            <a:ext cx="2458118" cy="4778826"/>
          </a:xfrm>
          <a:prstGeom prst="rect">
            <a:avLst/>
          </a:prstGeom>
        </p:spPr>
      </p:pic>
    </p:spTree>
    <p:extLst>
      <p:ext uri="{BB962C8B-B14F-4D97-AF65-F5344CB8AC3E}">
        <p14:creationId xmlns:p14="http://schemas.microsoft.com/office/powerpoint/2010/main" val="5079563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a:xfrm>
            <a:off x="838200" y="5532437"/>
            <a:ext cx="10515600" cy="1325563"/>
          </a:xfrm>
        </p:spPr>
        <p:txBody>
          <a:bodyPr>
            <a:normAutofit/>
          </a:bodyPr>
          <a:lstStyle/>
          <a:p>
            <a:r>
              <a:rPr lang="fr-FR" sz="3000" i="1" dirty="0"/>
              <a:t>Sans titre</a:t>
            </a:r>
            <a:r>
              <a:rPr lang="fr-FR" sz="3000" dirty="0"/>
              <a:t>, graisse, 1964.</a:t>
            </a:r>
            <a:br>
              <a:rPr lang="fr-FR" sz="3000" dirty="0"/>
            </a:br>
            <a:endParaRPr lang="fr-FR" sz="3000" dirty="0"/>
          </a:p>
        </p:txBody>
      </p:sp>
      <p:pic>
        <p:nvPicPr>
          <p:cNvPr id="3" name="Image 2">
            <a:extLst>
              <a:ext uri="{FF2B5EF4-FFF2-40B4-BE49-F238E27FC236}">
                <a16:creationId xmlns:a16="http://schemas.microsoft.com/office/drawing/2014/main" id="{818AE966-35E1-F142-BF18-5B96E4AF1595}"/>
              </a:ext>
            </a:extLst>
          </p:cNvPr>
          <p:cNvPicPr>
            <a:picLocks noChangeAspect="1"/>
          </p:cNvPicPr>
          <p:nvPr/>
        </p:nvPicPr>
        <p:blipFill>
          <a:blip r:embed="rId2"/>
          <a:stretch>
            <a:fillRect/>
          </a:stretch>
        </p:blipFill>
        <p:spPr>
          <a:xfrm>
            <a:off x="3406140" y="118105"/>
            <a:ext cx="4335780" cy="5414332"/>
          </a:xfrm>
          <a:prstGeom prst="rect">
            <a:avLst/>
          </a:prstGeom>
        </p:spPr>
      </p:pic>
    </p:spTree>
    <p:extLst>
      <p:ext uri="{BB962C8B-B14F-4D97-AF65-F5344CB8AC3E}">
        <p14:creationId xmlns:p14="http://schemas.microsoft.com/office/powerpoint/2010/main" val="8102998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1992313" y="5448300"/>
            <a:ext cx="8229600" cy="1143000"/>
          </a:xfrm>
        </p:spPr>
        <p:txBody>
          <a:bodyPr/>
          <a:lstStyle/>
          <a:p>
            <a:pPr eaLnBrk="1" hangingPunct="1"/>
            <a:r>
              <a:rPr lang="fr-FR" altLang="fr-FR" sz="2000"/>
              <a:t>Joseph Beuys, </a:t>
            </a:r>
            <a:r>
              <a:rPr lang="fr-FR" altLang="fr-FR" sz="2000" i="1"/>
              <a:t>Infiltration homogen für Konzertflügel</a:t>
            </a:r>
            <a:r>
              <a:rPr lang="fr-FR" altLang="fr-FR" sz="2000"/>
              <a:t> (Infiltration homogène pour piano à queue), 1966</a:t>
            </a:r>
            <a:br>
              <a:rPr lang="fr-FR" altLang="fr-FR" sz="2000"/>
            </a:br>
            <a:r>
              <a:rPr lang="fr-FR" altLang="fr-FR" sz="2000"/>
              <a:t>Piano à queue recouvert de feutre gris </a:t>
            </a:r>
          </a:p>
        </p:txBody>
      </p:sp>
      <p:pic>
        <p:nvPicPr>
          <p:cNvPr id="3379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115889"/>
            <a:ext cx="8135938" cy="530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445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3B589-109F-C349-B4EC-999727AB2E29}"/>
              </a:ext>
            </a:extLst>
          </p:cNvPr>
          <p:cNvSpPr>
            <a:spLocks noGrp="1"/>
          </p:cNvSpPr>
          <p:nvPr>
            <p:ph type="title"/>
          </p:nvPr>
        </p:nvSpPr>
        <p:spPr>
          <a:xfrm>
            <a:off x="350520" y="5302885"/>
            <a:ext cx="10515600" cy="1325563"/>
          </a:xfrm>
        </p:spPr>
        <p:txBody>
          <a:bodyPr>
            <a:normAutofit/>
          </a:bodyPr>
          <a:lstStyle/>
          <a:p>
            <a:r>
              <a:rPr lang="fr-FR" sz="3000" dirty="0"/>
              <a:t> </a:t>
            </a:r>
            <a:r>
              <a:rPr lang="fr-FR" sz="3000" i="1" dirty="0"/>
              <a:t>I </a:t>
            </a:r>
            <a:r>
              <a:rPr lang="fr-FR" sz="3000" i="1" dirty="0" err="1"/>
              <a:t>like</a:t>
            </a:r>
            <a:r>
              <a:rPr lang="fr-FR" sz="3000" i="1" dirty="0"/>
              <a:t> </a:t>
            </a:r>
            <a:r>
              <a:rPr lang="fr-FR" sz="3000" i="1" dirty="0" err="1"/>
              <a:t>America</a:t>
            </a:r>
            <a:r>
              <a:rPr lang="fr-FR" sz="3000" i="1" dirty="0"/>
              <a:t> and </a:t>
            </a:r>
            <a:r>
              <a:rPr lang="fr-FR" sz="3000" i="1" dirty="0" err="1"/>
              <a:t>America</a:t>
            </a:r>
            <a:r>
              <a:rPr lang="fr-FR" sz="3000" i="1" dirty="0"/>
              <a:t> </a:t>
            </a:r>
            <a:r>
              <a:rPr lang="fr-FR" sz="3000" i="1" dirty="0" err="1"/>
              <a:t>likes</a:t>
            </a:r>
            <a:r>
              <a:rPr lang="fr-FR" sz="3000" i="1" dirty="0"/>
              <a:t> me</a:t>
            </a:r>
            <a:r>
              <a:rPr lang="fr-FR" sz="3000" dirty="0"/>
              <a:t>, 1974, performance.</a:t>
            </a:r>
          </a:p>
        </p:txBody>
      </p:sp>
      <p:pic>
        <p:nvPicPr>
          <p:cNvPr id="3" name="Image 2">
            <a:extLst>
              <a:ext uri="{FF2B5EF4-FFF2-40B4-BE49-F238E27FC236}">
                <a16:creationId xmlns:a16="http://schemas.microsoft.com/office/drawing/2014/main" id="{666437C3-B699-7447-8395-A71577F3B496}"/>
              </a:ext>
            </a:extLst>
          </p:cNvPr>
          <p:cNvPicPr>
            <a:picLocks noChangeAspect="1"/>
          </p:cNvPicPr>
          <p:nvPr/>
        </p:nvPicPr>
        <p:blipFill>
          <a:blip r:embed="rId2"/>
          <a:stretch>
            <a:fillRect/>
          </a:stretch>
        </p:blipFill>
        <p:spPr>
          <a:xfrm>
            <a:off x="2489200" y="396576"/>
            <a:ext cx="7213600" cy="4906309"/>
          </a:xfrm>
          <a:prstGeom prst="rect">
            <a:avLst/>
          </a:prstGeom>
        </p:spPr>
      </p:pic>
    </p:spTree>
    <p:extLst>
      <p:ext uri="{BB962C8B-B14F-4D97-AF65-F5344CB8AC3E}">
        <p14:creationId xmlns:p14="http://schemas.microsoft.com/office/powerpoint/2010/main" val="35023185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2063750" y="5688013"/>
            <a:ext cx="8229600" cy="1143000"/>
          </a:xfrm>
        </p:spPr>
        <p:txBody>
          <a:bodyPr/>
          <a:lstStyle/>
          <a:p>
            <a:pPr eaLnBrk="1" hangingPunct="1"/>
            <a:r>
              <a:rPr lang="fr-FR" altLang="fr-FR" sz="2600" i="1"/>
              <a:t>Joseph Beuys, Comment expliquer les tableaux à un lièvre mort, </a:t>
            </a:r>
            <a:r>
              <a:rPr lang="fr-FR" altLang="fr-FR" sz="2600"/>
              <a:t>1965</a:t>
            </a:r>
            <a:r>
              <a:rPr lang="fr-FR" altLang="fr-FR" sz="2600" i="1"/>
              <a:t>, </a:t>
            </a:r>
            <a:r>
              <a:rPr lang="fr-FR" altLang="fr-FR" sz="2600"/>
              <a:t>Performance, Galerie Schmela, Düsseldorf</a:t>
            </a:r>
          </a:p>
        </p:txBody>
      </p:sp>
      <p:pic>
        <p:nvPicPr>
          <p:cNvPr id="348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5414" y="1"/>
            <a:ext cx="3900487"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1380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a:xfrm>
            <a:off x="1234440" y="2766218"/>
            <a:ext cx="10515600" cy="1325563"/>
          </a:xfrm>
        </p:spPr>
        <p:txBody>
          <a:bodyPr>
            <a:normAutofit fontScale="90000"/>
          </a:bodyPr>
          <a:lstStyle/>
          <a:p>
            <a:r>
              <a:rPr lang="fr-FR" dirty="0"/>
              <a:t>Il disait : « La sculpture doit toujours questionner obstinément les prémisses fondamentales de la culture dominante. C’est la fonction de tout art, que la société essaie toujours d’étouffer. [ … ] Seul l’art rend la vie possible c’est dans des termes aussi radicaux que je souhaite le formuler ». </a:t>
            </a:r>
            <a:br>
              <a:rPr lang="fr-FR" dirty="0"/>
            </a:br>
            <a:endParaRPr lang="fr-FR" dirty="0"/>
          </a:p>
        </p:txBody>
      </p:sp>
    </p:spTree>
    <p:extLst>
      <p:ext uri="{BB962C8B-B14F-4D97-AF65-F5344CB8AC3E}">
        <p14:creationId xmlns:p14="http://schemas.microsoft.com/office/powerpoint/2010/main" val="2897963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E5C2D-2663-E845-A262-AEED73542E9D}"/>
              </a:ext>
            </a:extLst>
          </p:cNvPr>
          <p:cNvSpPr>
            <a:spLocks noGrp="1"/>
          </p:cNvSpPr>
          <p:nvPr>
            <p:ph type="title"/>
          </p:nvPr>
        </p:nvSpPr>
        <p:spPr>
          <a:xfrm>
            <a:off x="512735" y="5758535"/>
            <a:ext cx="10515600" cy="1325563"/>
          </a:xfrm>
        </p:spPr>
        <p:txBody>
          <a:bodyPr>
            <a:normAutofit fontScale="90000"/>
          </a:bodyPr>
          <a:lstStyle/>
          <a:p>
            <a:r>
              <a:rPr lang="en-US" dirty="0">
                <a:latin typeface="Times" pitchFamily="2" charset="0"/>
              </a:rPr>
              <a:t>Willem de Kooning, </a:t>
            </a:r>
            <a:r>
              <a:rPr lang="en-US" i="1" dirty="0">
                <a:latin typeface="Times" pitchFamily="2" charset="0"/>
              </a:rPr>
              <a:t>Excavations,</a:t>
            </a:r>
            <a:r>
              <a:rPr lang="en-US" dirty="0">
                <a:latin typeface="Times" pitchFamily="2" charset="0"/>
              </a:rPr>
              <a:t> </a:t>
            </a:r>
            <a:r>
              <a:rPr lang="en-US" dirty="0" err="1">
                <a:latin typeface="Times" pitchFamily="2" charset="0"/>
              </a:rPr>
              <a:t>huile</a:t>
            </a:r>
            <a:r>
              <a:rPr lang="en-US" dirty="0">
                <a:latin typeface="Times" pitchFamily="2" charset="0"/>
              </a:rPr>
              <a:t> sur toile, The Art Institute of Chicago. </a:t>
            </a:r>
            <a:br>
              <a:rPr lang="fr-FR" dirty="0">
                <a:latin typeface="Times" pitchFamily="2" charset="0"/>
              </a:rPr>
            </a:br>
            <a:endParaRPr lang="fr-FR" dirty="0">
              <a:latin typeface="Times" pitchFamily="2" charset="0"/>
            </a:endParaRPr>
          </a:p>
        </p:txBody>
      </p:sp>
      <p:pic>
        <p:nvPicPr>
          <p:cNvPr id="1026" name="Picture 2" descr="Réplique De Peinture | Mater dolorosa , Art Institut de Chicago , Chi, 1460  de Dieric The Younger Bouts (1415-1475, Belgium) | WahooArt.com">
            <a:extLst>
              <a:ext uri="{FF2B5EF4-FFF2-40B4-BE49-F238E27FC236}">
                <a16:creationId xmlns:a16="http://schemas.microsoft.com/office/drawing/2014/main" id="{DA6D4FFF-BCDD-7F4A-8592-B43642F55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023" y="299204"/>
            <a:ext cx="6244525" cy="495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864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a:xfrm>
            <a:off x="838200" y="2103437"/>
            <a:ext cx="10515600" cy="1325563"/>
          </a:xfrm>
        </p:spPr>
        <p:txBody>
          <a:bodyPr>
            <a:noAutofit/>
          </a:bodyPr>
          <a:lstStyle/>
          <a:p>
            <a:r>
              <a:rPr lang="fr-FR" sz="3200" dirty="0"/>
              <a:t>« j’ai tenté d’apporter à la peinture ou  la sculpture la globalité de la substance dans le sens d’une globalité chimique… il faut avoir dans le champ de vision cette constellation de forces qui n’a rien  voir avec le rétinien. Ma tentative fut justement de dire quelque chose sur la substance qui, par strate d’acheminement vers une substance immatérielle, n’existant plus dans le monde physique. C’est pourquoi, mon travail plastique est évolutif, il n’est jamais fini ; les processus de réactions chimiques, fermentations, couleurs en évolution, pourrissement, assèchement. Tout change ». </a:t>
            </a:r>
          </a:p>
        </p:txBody>
      </p:sp>
    </p:spTree>
    <p:extLst>
      <p:ext uri="{BB962C8B-B14F-4D97-AF65-F5344CB8AC3E}">
        <p14:creationId xmlns:p14="http://schemas.microsoft.com/office/powerpoint/2010/main" val="26563957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a:xfrm>
            <a:off x="838200" y="2766218"/>
            <a:ext cx="10515600" cy="1325563"/>
          </a:xfrm>
        </p:spPr>
        <p:txBody>
          <a:bodyPr>
            <a:normAutofit fontScale="90000"/>
          </a:bodyPr>
          <a:lstStyle/>
          <a:p>
            <a:r>
              <a:rPr lang="en-US" b="1" dirty="0"/>
              <a:t>“I am Searching for Field Character” (1973)</a:t>
            </a:r>
            <a:br>
              <a:rPr lang="en-US" b="1" dirty="0"/>
            </a:br>
            <a:br>
              <a:rPr lang="en-US" b="1" dirty="0"/>
            </a:br>
            <a:r>
              <a:rPr lang="en-US" dirty="0"/>
              <a:t>“EVERY HUMAN BEING IS AN ART-IST,”  </a:t>
            </a:r>
            <a:br>
              <a:rPr lang="fr-FR" dirty="0"/>
            </a:br>
            <a:br>
              <a:rPr lang="fr-FR" dirty="0"/>
            </a:br>
            <a:endParaRPr lang="fr-FR" dirty="0"/>
          </a:p>
        </p:txBody>
      </p:sp>
    </p:spTree>
    <p:extLst>
      <p:ext uri="{BB962C8B-B14F-4D97-AF65-F5344CB8AC3E}">
        <p14:creationId xmlns:p14="http://schemas.microsoft.com/office/powerpoint/2010/main" val="6590468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3205-B6A1-E740-A6DD-8577961981E4}"/>
              </a:ext>
            </a:extLst>
          </p:cNvPr>
          <p:cNvSpPr>
            <a:spLocks noGrp="1"/>
          </p:cNvSpPr>
          <p:nvPr>
            <p:ph type="title"/>
          </p:nvPr>
        </p:nvSpPr>
        <p:spPr/>
        <p:txBody>
          <a:bodyPr>
            <a:normAutofit/>
          </a:bodyPr>
          <a:lstStyle/>
          <a:p>
            <a:br>
              <a:rPr lang="fr-FR" dirty="0"/>
            </a:br>
            <a:r>
              <a:rPr lang="fr-FR" dirty="0"/>
              <a:t>Documenta, Kassel, 1972 </a:t>
            </a:r>
          </a:p>
        </p:txBody>
      </p:sp>
      <p:pic>
        <p:nvPicPr>
          <p:cNvPr id="3" name="Image 2">
            <a:extLst>
              <a:ext uri="{FF2B5EF4-FFF2-40B4-BE49-F238E27FC236}">
                <a16:creationId xmlns:a16="http://schemas.microsoft.com/office/drawing/2014/main" id="{D604B971-E917-894C-A7FE-0B4BF1087E34}"/>
              </a:ext>
            </a:extLst>
          </p:cNvPr>
          <p:cNvPicPr>
            <a:picLocks noChangeAspect="1"/>
          </p:cNvPicPr>
          <p:nvPr/>
        </p:nvPicPr>
        <p:blipFill>
          <a:blip r:embed="rId2"/>
          <a:stretch>
            <a:fillRect/>
          </a:stretch>
        </p:blipFill>
        <p:spPr>
          <a:xfrm>
            <a:off x="4864100" y="1784350"/>
            <a:ext cx="2463800" cy="3289300"/>
          </a:xfrm>
          <a:prstGeom prst="rect">
            <a:avLst/>
          </a:prstGeom>
        </p:spPr>
      </p:pic>
    </p:spTree>
    <p:extLst>
      <p:ext uri="{BB962C8B-B14F-4D97-AF65-F5344CB8AC3E}">
        <p14:creationId xmlns:p14="http://schemas.microsoft.com/office/powerpoint/2010/main" val="33294906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BBCA2C-8FCE-5D44-AAE8-210B377492AE}"/>
              </a:ext>
            </a:extLst>
          </p:cNvPr>
          <p:cNvSpPr>
            <a:spLocks noGrp="1"/>
          </p:cNvSpPr>
          <p:nvPr>
            <p:ph type="title"/>
          </p:nvPr>
        </p:nvSpPr>
        <p:spPr>
          <a:xfrm>
            <a:off x="838200" y="1797685"/>
            <a:ext cx="10515600" cy="1325563"/>
          </a:xfrm>
        </p:spPr>
        <p:txBody>
          <a:bodyPr>
            <a:normAutofit fontScale="90000"/>
          </a:bodyPr>
          <a:lstStyle/>
          <a:p>
            <a:r>
              <a:rPr lang="fr-FR" dirty="0"/>
              <a:t>« Si je produis quelque chose, je transmets un message à quelqu’un d’autre. L’origine du flux d’information ne vient pas de la matière, mais du « je »,  d’une idée.</a:t>
            </a:r>
            <a:br>
              <a:rPr lang="fr-FR" dirty="0"/>
            </a:br>
            <a:endParaRPr lang="fr-FR" dirty="0"/>
          </a:p>
        </p:txBody>
      </p:sp>
    </p:spTree>
    <p:extLst>
      <p:ext uri="{BB962C8B-B14F-4D97-AF65-F5344CB8AC3E}">
        <p14:creationId xmlns:p14="http://schemas.microsoft.com/office/powerpoint/2010/main" val="389800091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41700-E316-EF44-A297-FFE5F003D58E}"/>
              </a:ext>
            </a:extLst>
          </p:cNvPr>
          <p:cNvSpPr>
            <a:spLocks noGrp="1"/>
          </p:cNvSpPr>
          <p:nvPr>
            <p:ph type="title"/>
          </p:nvPr>
        </p:nvSpPr>
        <p:spPr/>
        <p:txBody>
          <a:bodyPr/>
          <a:lstStyle/>
          <a:p>
            <a:r>
              <a:rPr lang="fr-FR" dirty="0" err="1"/>
              <a:t>Carolee</a:t>
            </a:r>
            <a:r>
              <a:rPr lang="fr-FR" dirty="0"/>
              <a:t> </a:t>
            </a:r>
            <a:r>
              <a:rPr lang="fr-FR" dirty="0" err="1"/>
              <a:t>Schneeman</a:t>
            </a:r>
            <a:r>
              <a:rPr lang="fr-FR" dirty="0"/>
              <a:t> (1939-2019)</a:t>
            </a:r>
            <a:br>
              <a:rPr lang="fr-FR" dirty="0"/>
            </a:br>
            <a:endParaRPr lang="fr-FR" dirty="0"/>
          </a:p>
        </p:txBody>
      </p:sp>
      <p:pic>
        <p:nvPicPr>
          <p:cNvPr id="3" name="Image 2">
            <a:extLst>
              <a:ext uri="{FF2B5EF4-FFF2-40B4-BE49-F238E27FC236}">
                <a16:creationId xmlns:a16="http://schemas.microsoft.com/office/drawing/2014/main" id="{ABD66B50-81C8-1945-BBFA-160DF752B382}"/>
              </a:ext>
            </a:extLst>
          </p:cNvPr>
          <p:cNvPicPr>
            <a:picLocks noChangeAspect="1"/>
          </p:cNvPicPr>
          <p:nvPr/>
        </p:nvPicPr>
        <p:blipFill>
          <a:blip r:embed="rId2"/>
          <a:stretch>
            <a:fillRect/>
          </a:stretch>
        </p:blipFill>
        <p:spPr>
          <a:xfrm>
            <a:off x="2619057" y="1293812"/>
            <a:ext cx="6829743" cy="4878388"/>
          </a:xfrm>
          <a:prstGeom prst="rect">
            <a:avLst/>
          </a:prstGeom>
        </p:spPr>
      </p:pic>
    </p:spTree>
    <p:extLst>
      <p:ext uri="{BB962C8B-B14F-4D97-AF65-F5344CB8AC3E}">
        <p14:creationId xmlns:p14="http://schemas.microsoft.com/office/powerpoint/2010/main" val="16822940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DF8F6-75B9-9E4D-B91A-6C191B0B924E}"/>
              </a:ext>
            </a:extLst>
          </p:cNvPr>
          <p:cNvSpPr>
            <a:spLocks noGrp="1"/>
          </p:cNvSpPr>
          <p:nvPr>
            <p:ph type="title"/>
          </p:nvPr>
        </p:nvSpPr>
        <p:spPr>
          <a:xfrm>
            <a:off x="838200" y="5532437"/>
            <a:ext cx="10515600" cy="1325563"/>
          </a:xfrm>
        </p:spPr>
        <p:txBody>
          <a:bodyPr>
            <a:normAutofit fontScale="90000"/>
          </a:bodyPr>
          <a:lstStyle/>
          <a:p>
            <a:br>
              <a:rPr lang="fr-FR"/>
            </a:br>
            <a:r>
              <a:rPr lang="en-US" i="1"/>
              <a:t>Glass Environment for Sound and Motion</a:t>
            </a:r>
            <a:r>
              <a:rPr lang="en-US"/>
              <a:t>, 1962. </a:t>
            </a:r>
            <a:br>
              <a:rPr lang="fr-FR"/>
            </a:br>
            <a:endParaRPr lang="fr-FR" dirty="0"/>
          </a:p>
        </p:txBody>
      </p:sp>
      <p:pic>
        <p:nvPicPr>
          <p:cNvPr id="3" name="Image 2">
            <a:extLst>
              <a:ext uri="{FF2B5EF4-FFF2-40B4-BE49-F238E27FC236}">
                <a16:creationId xmlns:a16="http://schemas.microsoft.com/office/drawing/2014/main" id="{C4394DA5-3385-7640-85B8-5E021D09F405}"/>
              </a:ext>
            </a:extLst>
          </p:cNvPr>
          <p:cNvPicPr>
            <a:picLocks noChangeAspect="1"/>
          </p:cNvPicPr>
          <p:nvPr/>
        </p:nvPicPr>
        <p:blipFill>
          <a:blip r:embed="rId2"/>
          <a:stretch>
            <a:fillRect/>
          </a:stretch>
        </p:blipFill>
        <p:spPr>
          <a:xfrm>
            <a:off x="3178810" y="1250949"/>
            <a:ext cx="5203190" cy="4092628"/>
          </a:xfrm>
          <a:prstGeom prst="rect">
            <a:avLst/>
          </a:prstGeom>
        </p:spPr>
      </p:pic>
    </p:spTree>
    <p:extLst>
      <p:ext uri="{BB962C8B-B14F-4D97-AF65-F5344CB8AC3E}">
        <p14:creationId xmlns:p14="http://schemas.microsoft.com/office/powerpoint/2010/main" val="20702851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F1B83-6368-BA4E-9EB6-EE89FE1C5AC2}"/>
              </a:ext>
            </a:extLst>
          </p:cNvPr>
          <p:cNvSpPr>
            <a:spLocks noGrp="1"/>
          </p:cNvSpPr>
          <p:nvPr>
            <p:ph type="title"/>
          </p:nvPr>
        </p:nvSpPr>
        <p:spPr>
          <a:xfrm>
            <a:off x="975360" y="5288464"/>
            <a:ext cx="10515600" cy="1325563"/>
          </a:xfrm>
        </p:spPr>
        <p:txBody>
          <a:bodyPr>
            <a:normAutofit fontScale="90000"/>
          </a:bodyPr>
          <a:lstStyle/>
          <a:p>
            <a:r>
              <a:rPr lang="fr-FR" dirty="0"/>
              <a:t>  </a:t>
            </a:r>
            <a:br>
              <a:rPr lang="fr-FR" dirty="0"/>
            </a:br>
            <a:r>
              <a:rPr lang="fr-FR" dirty="0"/>
              <a:t> </a:t>
            </a:r>
            <a:br>
              <a:rPr lang="fr-FR" dirty="0"/>
            </a:br>
            <a:r>
              <a:rPr lang="fr-FR" b="1" dirty="0"/>
              <a:t> </a:t>
            </a:r>
            <a:br>
              <a:rPr lang="fr-FR" dirty="0"/>
            </a:br>
            <a:endParaRPr lang="fr-FR" dirty="0"/>
          </a:p>
        </p:txBody>
      </p:sp>
      <p:pic>
        <p:nvPicPr>
          <p:cNvPr id="4" name="Image 3">
            <a:extLst>
              <a:ext uri="{FF2B5EF4-FFF2-40B4-BE49-F238E27FC236}">
                <a16:creationId xmlns:a16="http://schemas.microsoft.com/office/drawing/2014/main" id="{FA01480E-7A6F-6B47-829D-CAD69818ED43}"/>
              </a:ext>
            </a:extLst>
          </p:cNvPr>
          <p:cNvPicPr>
            <a:picLocks noChangeAspect="1"/>
          </p:cNvPicPr>
          <p:nvPr/>
        </p:nvPicPr>
        <p:blipFill>
          <a:blip r:embed="rId2"/>
          <a:stretch>
            <a:fillRect/>
          </a:stretch>
        </p:blipFill>
        <p:spPr>
          <a:xfrm>
            <a:off x="975360" y="426720"/>
            <a:ext cx="9348964" cy="4861744"/>
          </a:xfrm>
          <a:prstGeom prst="rect">
            <a:avLst/>
          </a:prstGeom>
        </p:spPr>
      </p:pic>
      <p:sp>
        <p:nvSpPr>
          <p:cNvPr id="5" name="ZoneTexte 4">
            <a:extLst>
              <a:ext uri="{FF2B5EF4-FFF2-40B4-BE49-F238E27FC236}">
                <a16:creationId xmlns:a16="http://schemas.microsoft.com/office/drawing/2014/main" id="{8D2B23DA-E3A8-3245-8773-C38553268218}"/>
              </a:ext>
            </a:extLst>
          </p:cNvPr>
          <p:cNvSpPr txBox="1"/>
          <p:nvPr/>
        </p:nvSpPr>
        <p:spPr>
          <a:xfrm>
            <a:off x="1186543" y="5638800"/>
            <a:ext cx="7407711" cy="553998"/>
          </a:xfrm>
          <a:prstGeom prst="rect">
            <a:avLst/>
          </a:prstGeom>
          <a:noFill/>
        </p:spPr>
        <p:txBody>
          <a:bodyPr wrap="square" rtlCol="0">
            <a:spAutoFit/>
          </a:bodyPr>
          <a:lstStyle/>
          <a:p>
            <a:r>
              <a:rPr lang="fr-FR" sz="3000" i="1" dirty="0" err="1">
                <a:latin typeface="Times" pitchFamily="2" charset="0"/>
              </a:rPr>
              <a:t>Meat</a:t>
            </a:r>
            <a:r>
              <a:rPr lang="fr-FR" sz="3000" i="1" dirty="0">
                <a:latin typeface="Times" pitchFamily="2" charset="0"/>
              </a:rPr>
              <a:t> Joy, </a:t>
            </a:r>
            <a:r>
              <a:rPr lang="fr-FR" sz="3000" dirty="0">
                <a:latin typeface="Times" pitchFamily="2" charset="0"/>
              </a:rPr>
              <a:t>performance, 1964. </a:t>
            </a:r>
          </a:p>
        </p:txBody>
      </p:sp>
    </p:spTree>
    <p:extLst>
      <p:ext uri="{BB962C8B-B14F-4D97-AF65-F5344CB8AC3E}">
        <p14:creationId xmlns:p14="http://schemas.microsoft.com/office/powerpoint/2010/main" val="134407603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journal&#10;&#10;Description générée automatiquement">
            <a:extLst>
              <a:ext uri="{FF2B5EF4-FFF2-40B4-BE49-F238E27FC236}">
                <a16:creationId xmlns:a16="http://schemas.microsoft.com/office/drawing/2014/main" id="{D195164B-AF97-D14E-BC20-061BFD4EC603}"/>
              </a:ext>
            </a:extLst>
          </p:cNvPr>
          <p:cNvPicPr>
            <a:picLocks noChangeAspect="1"/>
          </p:cNvPicPr>
          <p:nvPr/>
        </p:nvPicPr>
        <p:blipFill>
          <a:blip r:embed="rId2"/>
          <a:stretch>
            <a:fillRect/>
          </a:stretch>
        </p:blipFill>
        <p:spPr>
          <a:xfrm>
            <a:off x="1106603" y="621062"/>
            <a:ext cx="9978794" cy="4880594"/>
          </a:xfrm>
          <a:prstGeom prst="rect">
            <a:avLst/>
          </a:prstGeom>
        </p:spPr>
      </p:pic>
      <p:sp>
        <p:nvSpPr>
          <p:cNvPr id="9" name="Titre 1">
            <a:extLst>
              <a:ext uri="{FF2B5EF4-FFF2-40B4-BE49-F238E27FC236}">
                <a16:creationId xmlns:a16="http://schemas.microsoft.com/office/drawing/2014/main" id="{07A51891-7A72-1745-9EDE-97926509C636}"/>
              </a:ext>
            </a:extLst>
          </p:cNvPr>
          <p:cNvSpPr>
            <a:spLocks noGrp="1"/>
          </p:cNvSpPr>
          <p:nvPr>
            <p:ph type="title"/>
          </p:nvPr>
        </p:nvSpPr>
        <p:spPr>
          <a:xfrm>
            <a:off x="1084881" y="6439788"/>
            <a:ext cx="10314875" cy="418212"/>
          </a:xfrm>
        </p:spPr>
        <p:txBody>
          <a:bodyPr>
            <a:normAutofit fontScale="90000"/>
          </a:bodyPr>
          <a:lstStyle/>
          <a:p>
            <a:r>
              <a:rPr lang="fr-FR" sz="3000" i="1" dirty="0" err="1"/>
              <a:t>Interior</a:t>
            </a:r>
            <a:r>
              <a:rPr lang="fr-FR" sz="3000" i="1" dirty="0"/>
              <a:t> Scroll</a:t>
            </a:r>
            <a:r>
              <a:rPr lang="fr-FR" sz="3000" dirty="0"/>
              <a:t>, performance, 1975.</a:t>
            </a:r>
            <a:br>
              <a:rPr lang="fr-FR" dirty="0"/>
            </a:br>
            <a:endParaRPr lang="fr-FR" dirty="0"/>
          </a:p>
        </p:txBody>
      </p:sp>
    </p:spTree>
    <p:extLst>
      <p:ext uri="{BB962C8B-B14F-4D97-AF65-F5344CB8AC3E}">
        <p14:creationId xmlns:p14="http://schemas.microsoft.com/office/powerpoint/2010/main" val="22293498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1695F-045E-5E47-9653-42D003B2BB90}"/>
              </a:ext>
            </a:extLst>
          </p:cNvPr>
          <p:cNvSpPr>
            <a:spLocks noGrp="1"/>
          </p:cNvSpPr>
          <p:nvPr>
            <p:ph type="title"/>
          </p:nvPr>
        </p:nvSpPr>
        <p:spPr>
          <a:xfrm>
            <a:off x="838200" y="3219837"/>
            <a:ext cx="10515600" cy="1325563"/>
          </a:xfrm>
        </p:spPr>
        <p:txBody>
          <a:bodyPr>
            <a:normAutofit fontScale="90000"/>
          </a:bodyPr>
          <a:lstStyle/>
          <a:p>
            <a:r>
              <a:rPr lang="fr-FR" sz="3300" dirty="0"/>
              <a:t>« Je pensais au vagin de nombreuses façons - physiquement, conceptuellement : comme une forme sculpturale, un référent architectural, la source de la connaissance sacrée, de l'extase, du passage de la naissance, de la transformation. Je voyais le vagin comme une chambre translucide dont le serpent était un modèle extérieur : animé par son passage du visible à l'invisible, un serpentin spiralé et annelé de la forme du désir et des mystères génératifs, attributs des pouvoirs sexuels féminins et masculins. Cette source de "connaissance intérieure" serait symbolisée comme l'indice primaire unifiant l'esprit et la chair... la source de la conceptualisation, de l'interaction avec les matériaux, de l'imagination du monde et de la composition de ses images », </a:t>
            </a:r>
            <a:r>
              <a:rPr lang="fr-FR" sz="3300" dirty="0" err="1"/>
              <a:t>Carolee</a:t>
            </a:r>
            <a:r>
              <a:rPr lang="fr-FR" sz="3300" dirty="0"/>
              <a:t> </a:t>
            </a:r>
            <a:r>
              <a:rPr lang="fr-FR" sz="3300" dirty="0" err="1"/>
              <a:t>Schneemann</a:t>
            </a:r>
            <a:br>
              <a:rPr lang="fr-FR" dirty="0"/>
            </a:br>
            <a:endParaRPr lang="fr-FR" dirty="0"/>
          </a:p>
        </p:txBody>
      </p:sp>
    </p:spTree>
    <p:extLst>
      <p:ext uri="{BB962C8B-B14F-4D97-AF65-F5344CB8AC3E}">
        <p14:creationId xmlns:p14="http://schemas.microsoft.com/office/powerpoint/2010/main" val="4944785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Espace réservé du contenu 3" descr="WV_6TVdecollage_environmen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81201" y="274638"/>
            <a:ext cx="4467225" cy="6367462"/>
          </a:xfrm>
        </p:spPr>
      </p:pic>
      <p:sp>
        <p:nvSpPr>
          <p:cNvPr id="69635" name="ZoneTexte 4"/>
          <p:cNvSpPr txBox="1">
            <a:spLocks noChangeArrowheads="1"/>
          </p:cNvSpPr>
          <p:nvPr/>
        </p:nvSpPr>
        <p:spPr bwMode="auto">
          <a:xfrm>
            <a:off x="6946900" y="2954339"/>
            <a:ext cx="31130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1" hangingPunct="1">
              <a:spcBef>
                <a:spcPct val="0"/>
              </a:spcBef>
              <a:buFontTx/>
              <a:buNone/>
            </a:pPr>
            <a:r>
              <a:rPr lang="fr-FR" altLang="fr-FR" sz="2400"/>
              <a:t>Wolf Vostell, </a:t>
            </a:r>
          </a:p>
          <a:p>
            <a:pPr eaLnBrk="1" hangingPunct="1">
              <a:spcBef>
                <a:spcPct val="0"/>
              </a:spcBef>
              <a:buFontTx/>
              <a:buNone/>
            </a:pPr>
            <a:r>
              <a:rPr lang="fr-FR" altLang="fr-FR" sz="2400" i="1"/>
              <a:t>6 TV Dé-coll/age: environment</a:t>
            </a:r>
            <a:r>
              <a:rPr lang="fr-FR" altLang="fr-FR" sz="2400"/>
              <a:t>, </a:t>
            </a:r>
          </a:p>
          <a:p>
            <a:pPr eaLnBrk="1" hangingPunct="1">
              <a:spcBef>
                <a:spcPct val="0"/>
              </a:spcBef>
              <a:buFontTx/>
              <a:buNone/>
            </a:pPr>
            <a:r>
              <a:rPr lang="fr-FR" altLang="fr-FR" sz="2400"/>
              <a:t>Smolin Gallery, New York, 1963.</a:t>
            </a:r>
          </a:p>
        </p:txBody>
      </p:sp>
    </p:spTree>
    <p:extLst>
      <p:ext uri="{BB962C8B-B14F-4D97-AF65-F5344CB8AC3E}">
        <p14:creationId xmlns:p14="http://schemas.microsoft.com/office/powerpoint/2010/main" val="2558801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E17D5-60B6-734B-A5E3-07143D082A12}"/>
              </a:ext>
            </a:extLst>
          </p:cNvPr>
          <p:cNvSpPr>
            <a:spLocks noGrp="1"/>
          </p:cNvSpPr>
          <p:nvPr>
            <p:ph type="title"/>
          </p:nvPr>
        </p:nvSpPr>
        <p:spPr>
          <a:xfrm>
            <a:off x="838200" y="2565884"/>
            <a:ext cx="10515600" cy="1325563"/>
          </a:xfrm>
        </p:spPr>
        <p:txBody>
          <a:bodyPr>
            <a:normAutofit fontScale="90000"/>
          </a:bodyPr>
          <a:lstStyle/>
          <a:p>
            <a:r>
              <a:rPr lang="fr-FR" dirty="0">
                <a:latin typeface="Times" pitchFamily="2" charset="0"/>
              </a:rPr>
              <a:t>« Quand je suis dans ma peinture, </a:t>
            </a:r>
            <a:r>
              <a:rPr lang="fr-FR" b="1" dirty="0">
                <a:latin typeface="Times" pitchFamily="2" charset="0"/>
              </a:rPr>
              <a:t>je ne suis pas conscient de ce que je fais</a:t>
            </a:r>
            <a:r>
              <a:rPr lang="fr-FR" dirty="0">
                <a:latin typeface="Times" pitchFamily="2" charset="0"/>
              </a:rPr>
              <a:t>. Ce n'est qu'après une sorte de période de prise de contact que je vois ce que j'ai fait.... La peinture a une vie qui lui est propre. J'essaie de la laisser s'exprimer. Ce n'est que lorsque je perds le contact avec la peinture que le résultat est un désordre. Sinon, il y a une harmonie pure, un échange facile, et le tableau est bien fait », Jackson Pollock.</a:t>
            </a:r>
            <a:br>
              <a:rPr lang="fr-FR" dirty="0"/>
            </a:br>
            <a:endParaRPr lang="fr-FR" dirty="0"/>
          </a:p>
        </p:txBody>
      </p:sp>
    </p:spTree>
    <p:extLst>
      <p:ext uri="{BB962C8B-B14F-4D97-AF65-F5344CB8AC3E}">
        <p14:creationId xmlns:p14="http://schemas.microsoft.com/office/powerpoint/2010/main" val="25746309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DC93AD-B565-1744-8F8B-A91745A30353}"/>
              </a:ext>
            </a:extLst>
          </p:cNvPr>
          <p:cNvSpPr>
            <a:spLocks noGrp="1"/>
          </p:cNvSpPr>
          <p:nvPr>
            <p:ph type="title"/>
          </p:nvPr>
        </p:nvSpPr>
        <p:spPr/>
        <p:txBody>
          <a:bodyPr/>
          <a:lstStyle/>
          <a:p>
            <a:r>
              <a:rPr lang="fr-FR" dirty="0"/>
              <a:t>Nam </a:t>
            </a:r>
            <a:r>
              <a:rPr lang="fr-FR" dirty="0" err="1"/>
              <a:t>June</a:t>
            </a:r>
            <a:r>
              <a:rPr lang="fr-FR" dirty="0"/>
              <a:t> Paik (1932-2006)</a:t>
            </a:r>
            <a:br>
              <a:rPr lang="fr-FR" dirty="0"/>
            </a:br>
            <a:endParaRPr lang="fr-FR" dirty="0"/>
          </a:p>
        </p:txBody>
      </p:sp>
      <p:pic>
        <p:nvPicPr>
          <p:cNvPr id="4" name="Image 3">
            <a:extLst>
              <a:ext uri="{FF2B5EF4-FFF2-40B4-BE49-F238E27FC236}">
                <a16:creationId xmlns:a16="http://schemas.microsoft.com/office/drawing/2014/main" id="{8B72384B-8374-6D4F-9004-FA026A4722D8}"/>
              </a:ext>
            </a:extLst>
          </p:cNvPr>
          <p:cNvPicPr>
            <a:picLocks noChangeAspect="1"/>
          </p:cNvPicPr>
          <p:nvPr/>
        </p:nvPicPr>
        <p:blipFill>
          <a:blip r:embed="rId2"/>
          <a:stretch>
            <a:fillRect/>
          </a:stretch>
        </p:blipFill>
        <p:spPr>
          <a:xfrm>
            <a:off x="3380678" y="1662810"/>
            <a:ext cx="4204010" cy="4204010"/>
          </a:xfrm>
          <a:prstGeom prst="rect">
            <a:avLst/>
          </a:prstGeom>
        </p:spPr>
      </p:pic>
    </p:spTree>
    <p:extLst>
      <p:ext uri="{BB962C8B-B14F-4D97-AF65-F5344CB8AC3E}">
        <p14:creationId xmlns:p14="http://schemas.microsoft.com/office/powerpoint/2010/main" val="21532865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Espace réservé du contenu 3" descr="NJP_ExpositionofMusic3.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81200" y="1858963"/>
            <a:ext cx="4064000" cy="3048000"/>
          </a:xfrm>
        </p:spPr>
      </p:pic>
      <p:pic>
        <p:nvPicPr>
          <p:cNvPr id="73731" name="Image 4" descr="NJP_ExpositionofMusic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0976" y="846138"/>
            <a:ext cx="367982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6589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Espace réservé du contenu 3" descr="NJP_ExpositionofMusic.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81200" y="1612900"/>
            <a:ext cx="4064000" cy="3048000"/>
          </a:xfrm>
        </p:spPr>
      </p:pic>
      <p:pic>
        <p:nvPicPr>
          <p:cNvPr id="72707" name="Image 4" descr="NJP_ExpositionofMusic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425" y="16129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ZoneTexte 5"/>
          <p:cNvSpPr txBox="1">
            <a:spLocks noChangeArrowheads="1"/>
          </p:cNvSpPr>
          <p:nvPr/>
        </p:nvSpPr>
        <p:spPr bwMode="auto">
          <a:xfrm>
            <a:off x="1981201" y="6154739"/>
            <a:ext cx="8404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algn="ctr" eaLnBrk="1" hangingPunct="1">
              <a:spcBef>
                <a:spcPct val="0"/>
              </a:spcBef>
              <a:buFontTx/>
              <a:buNone/>
            </a:pPr>
            <a:r>
              <a:rPr lang="fr-FR" altLang="fr-FR" sz="1800"/>
              <a:t>Nam June Paik, Exposition of Music - Electronic Television, du 11 au 20 mars 1963, galerie Parnass, Wuppertal.</a:t>
            </a:r>
          </a:p>
          <a:p>
            <a:pPr eaLnBrk="1" hangingPunct="1">
              <a:spcBef>
                <a:spcPct val="0"/>
              </a:spcBef>
              <a:buFontTx/>
              <a:buNone/>
            </a:pPr>
            <a:endParaRPr lang="fr-FR" altLang="fr-FR" sz="1800"/>
          </a:p>
        </p:txBody>
      </p:sp>
    </p:spTree>
    <p:extLst>
      <p:ext uri="{BB962C8B-B14F-4D97-AF65-F5344CB8AC3E}">
        <p14:creationId xmlns:p14="http://schemas.microsoft.com/office/powerpoint/2010/main" val="22800717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Espace réservé du contenu 4" descr="NJP_Zen-for-TV.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756401" y="1089025"/>
            <a:ext cx="3668713" cy="4432300"/>
          </a:xfrm>
        </p:spPr>
      </p:pic>
      <p:pic>
        <p:nvPicPr>
          <p:cNvPr id="75779" name="Image 3" descr="NJP_ExpositionofMusic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0714" y="1784350"/>
            <a:ext cx="44783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ZoneTexte 5"/>
          <p:cNvSpPr txBox="1">
            <a:spLocks noChangeArrowheads="1"/>
          </p:cNvSpPr>
          <p:nvPr/>
        </p:nvSpPr>
        <p:spPr bwMode="auto">
          <a:xfrm>
            <a:off x="2179638" y="6056313"/>
            <a:ext cx="8031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algn="ctr" eaLnBrk="1" hangingPunct="1">
              <a:spcBef>
                <a:spcPct val="0"/>
              </a:spcBef>
              <a:buFontTx/>
              <a:buNone/>
            </a:pPr>
            <a:r>
              <a:rPr lang="fr-FR" altLang="fr-FR" sz="1800"/>
              <a:t>Nam June Paik, </a:t>
            </a:r>
            <a:r>
              <a:rPr lang="fr-FR" altLang="fr-FR" sz="1800" i="1"/>
              <a:t>Zen for TV</a:t>
            </a:r>
            <a:r>
              <a:rPr lang="fr-FR" altLang="fr-FR" sz="1800"/>
              <a:t>, 1963.</a:t>
            </a:r>
          </a:p>
        </p:txBody>
      </p:sp>
    </p:spTree>
    <p:extLst>
      <p:ext uri="{BB962C8B-B14F-4D97-AF65-F5344CB8AC3E}">
        <p14:creationId xmlns:p14="http://schemas.microsoft.com/office/powerpoint/2010/main" val="20554980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Espace réservé du contenu 3" descr="Paik_MagnetTV.jpg"/>
          <p:cNvPicPr>
            <a:picLocks noGrp="1" noChangeAspect="1"/>
          </p:cNvPicPr>
          <p:nvPr>
            <p:ph idx="1"/>
          </p:nvPr>
        </p:nvPicPr>
        <p:blipFill>
          <a:blip r:embed="rId2" cstate="print">
            <a:extLst>
              <a:ext uri="{28A0092B-C50C-407E-A947-70E740481C1C}">
                <a14:useLocalDpi xmlns:a14="http://schemas.microsoft.com/office/drawing/2010/main" val="0"/>
              </a:ext>
            </a:extLst>
          </a:blip>
          <a:srcRect l="-18187" r="-18187"/>
          <a:stretch>
            <a:fillRect/>
          </a:stretch>
        </p:blipFill>
        <p:spPr>
          <a:xfrm>
            <a:off x="1981200" y="1168401"/>
            <a:ext cx="8229600" cy="4525963"/>
          </a:xfrm>
        </p:spPr>
      </p:pic>
      <p:sp>
        <p:nvSpPr>
          <p:cNvPr id="76803" name="ZoneTexte 4"/>
          <p:cNvSpPr txBox="1">
            <a:spLocks noChangeArrowheads="1"/>
          </p:cNvSpPr>
          <p:nvPr/>
        </p:nvSpPr>
        <p:spPr bwMode="auto">
          <a:xfrm>
            <a:off x="1981200" y="6078538"/>
            <a:ext cx="8383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algn="ctr" eaLnBrk="1" hangingPunct="1">
              <a:spcBef>
                <a:spcPct val="0"/>
              </a:spcBef>
              <a:buFontTx/>
              <a:buNone/>
            </a:pPr>
            <a:r>
              <a:rPr lang="fr-FR" altLang="fr-FR" sz="1800"/>
              <a:t>Nam June Paik, </a:t>
            </a:r>
            <a:r>
              <a:rPr lang="fr-FR" altLang="fr-FR" sz="1800" i="1"/>
              <a:t>Magnet TV, </a:t>
            </a:r>
            <a:r>
              <a:rPr lang="fr-FR" altLang="fr-FR" sz="1800"/>
              <a:t>1963.</a:t>
            </a:r>
          </a:p>
        </p:txBody>
      </p:sp>
    </p:spTree>
    <p:extLst>
      <p:ext uri="{BB962C8B-B14F-4D97-AF65-F5344CB8AC3E}">
        <p14:creationId xmlns:p14="http://schemas.microsoft.com/office/powerpoint/2010/main" val="22908787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Espace réservé du contenu 3" descr="PubSonyPortapak.gif"/>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81200" y="500064"/>
            <a:ext cx="4394200" cy="5767387"/>
          </a:xfrm>
        </p:spPr>
      </p:pic>
      <p:sp>
        <p:nvSpPr>
          <p:cNvPr id="78851" name="ZoneTexte 4"/>
          <p:cNvSpPr txBox="1">
            <a:spLocks noChangeArrowheads="1"/>
          </p:cNvSpPr>
          <p:nvPr/>
        </p:nvSpPr>
        <p:spPr bwMode="auto">
          <a:xfrm>
            <a:off x="7061200" y="2781301"/>
            <a:ext cx="2628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algn="ctr" eaLnBrk="1" hangingPunct="1">
              <a:spcBef>
                <a:spcPct val="0"/>
              </a:spcBef>
              <a:buFontTx/>
              <a:buNone/>
            </a:pPr>
            <a:r>
              <a:rPr lang="fr-FR" altLang="fr-FR" sz="1800"/>
              <a:t>Le Portapak de Sony, commercialisé à partir de 1965.</a:t>
            </a:r>
          </a:p>
        </p:txBody>
      </p:sp>
    </p:spTree>
    <p:extLst>
      <p:ext uri="{BB962C8B-B14F-4D97-AF65-F5344CB8AC3E}">
        <p14:creationId xmlns:p14="http://schemas.microsoft.com/office/powerpoint/2010/main" val="16640444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Espace réservé du contenu 3" descr="NJP_TVBraforalivingsculpture2.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81200" y="274638"/>
            <a:ext cx="3714750" cy="2786062"/>
          </a:xfrm>
        </p:spPr>
      </p:pic>
      <p:pic>
        <p:nvPicPr>
          <p:cNvPr id="80899" name="Image 4" descr="NJP_TVBraforalivingsculpture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1" y="3359150"/>
            <a:ext cx="48228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ZoneTexte 5"/>
          <p:cNvSpPr txBox="1">
            <a:spLocks noChangeArrowheads="1"/>
          </p:cNvSpPr>
          <p:nvPr/>
        </p:nvSpPr>
        <p:spPr bwMode="auto">
          <a:xfrm>
            <a:off x="6972300" y="1417639"/>
            <a:ext cx="3238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algn="ctr" eaLnBrk="1" hangingPunct="1">
              <a:spcBef>
                <a:spcPct val="0"/>
              </a:spcBef>
              <a:buFontTx/>
              <a:buNone/>
            </a:pPr>
            <a:r>
              <a:rPr lang="fr-FR" altLang="fr-FR" sz="1800"/>
              <a:t>Nam June Paik, </a:t>
            </a:r>
          </a:p>
          <a:p>
            <a:pPr algn="ctr" eaLnBrk="1" hangingPunct="1">
              <a:spcBef>
                <a:spcPct val="0"/>
              </a:spcBef>
              <a:buFontTx/>
              <a:buNone/>
            </a:pPr>
            <a:r>
              <a:rPr lang="fr-FR" altLang="fr-FR" sz="1800" i="1"/>
              <a:t>TV Bra for Living Sculpture</a:t>
            </a:r>
            <a:r>
              <a:rPr lang="fr-FR" altLang="fr-FR" sz="1800"/>
              <a:t>, 1969.</a:t>
            </a:r>
          </a:p>
        </p:txBody>
      </p:sp>
      <p:pic>
        <p:nvPicPr>
          <p:cNvPr id="80901" name="Image 6" descr="NJP_TVBraforalivingsculpture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6838" y="4462463"/>
            <a:ext cx="2671762"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80908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Espace réservé du contenu 4" descr="NJP_TVCello.jpeg"/>
          <p:cNvPicPr>
            <a:picLocks noGrp="1" noChangeAspect="1"/>
          </p:cNvPicPr>
          <p:nvPr>
            <p:ph idx="1"/>
          </p:nvPr>
        </p:nvPicPr>
        <p:blipFill>
          <a:blip r:embed="rId2" cstate="print">
            <a:extLst>
              <a:ext uri="{28A0092B-C50C-407E-A947-70E740481C1C}">
                <a14:useLocalDpi xmlns:a14="http://schemas.microsoft.com/office/drawing/2010/main" val="0"/>
              </a:ext>
            </a:extLst>
          </a:blip>
          <a:srcRect l="-54250" r="-54250"/>
          <a:stretch>
            <a:fillRect/>
          </a:stretch>
        </p:blipFill>
        <p:spPr>
          <a:xfrm>
            <a:off x="1981200" y="647701"/>
            <a:ext cx="8229600" cy="5478463"/>
          </a:xfrm>
        </p:spPr>
      </p:pic>
      <p:sp>
        <p:nvSpPr>
          <p:cNvPr id="81923" name="ZoneTexte 3"/>
          <p:cNvSpPr txBox="1">
            <a:spLocks noChangeArrowheads="1"/>
          </p:cNvSpPr>
          <p:nvPr/>
        </p:nvSpPr>
        <p:spPr bwMode="auto">
          <a:xfrm>
            <a:off x="1981200" y="6126163"/>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algn="ctr" eaLnBrk="1" hangingPunct="1">
              <a:spcBef>
                <a:spcPct val="0"/>
              </a:spcBef>
              <a:buFontTx/>
              <a:buNone/>
            </a:pPr>
            <a:r>
              <a:rPr lang="fr-FR" altLang="fr-FR" sz="1800"/>
              <a:t>Nam June Paik, </a:t>
            </a:r>
            <a:r>
              <a:rPr lang="fr-FR" altLang="fr-FR" sz="1800" i="1"/>
              <a:t>TV Cello</a:t>
            </a:r>
            <a:r>
              <a:rPr lang="fr-FR" altLang="fr-FR" sz="1800"/>
              <a:t>, 1971</a:t>
            </a:r>
          </a:p>
          <a:p>
            <a:pPr algn="ctr" eaLnBrk="1" hangingPunct="1">
              <a:spcBef>
                <a:spcPct val="0"/>
              </a:spcBef>
              <a:buFontTx/>
              <a:buNone/>
            </a:pPr>
            <a:r>
              <a:rPr lang="fr-FR" altLang="fr-FR" sz="1800"/>
              <a:t>tubes vidéo, châssis de télévision, boîtes de plexiglas.</a:t>
            </a:r>
          </a:p>
        </p:txBody>
      </p:sp>
    </p:spTree>
    <p:extLst>
      <p:ext uri="{BB962C8B-B14F-4D97-AF65-F5344CB8AC3E}">
        <p14:creationId xmlns:p14="http://schemas.microsoft.com/office/powerpoint/2010/main" val="64131347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D4805-7C1A-E242-91CB-E126D8B8C5C7}"/>
              </a:ext>
            </a:extLst>
          </p:cNvPr>
          <p:cNvSpPr>
            <a:spLocks noGrp="1"/>
          </p:cNvSpPr>
          <p:nvPr>
            <p:ph type="title"/>
          </p:nvPr>
        </p:nvSpPr>
        <p:spPr>
          <a:xfrm>
            <a:off x="838200" y="2103437"/>
            <a:ext cx="10515600" cy="1325563"/>
          </a:xfrm>
        </p:spPr>
        <p:txBody>
          <a:bodyPr>
            <a:normAutofit fontScale="90000"/>
          </a:bodyPr>
          <a:lstStyle/>
          <a:p>
            <a:r>
              <a:rPr lang="fr-FR" dirty="0"/>
              <a:t>Cours 7 Le processus en question : du Land art au narrative art </a:t>
            </a:r>
            <a:br>
              <a:rPr lang="fr-FR" dirty="0"/>
            </a:br>
            <a:r>
              <a:rPr lang="fr-FR" b="1" dirty="0"/>
              <a:t> </a:t>
            </a:r>
            <a:br>
              <a:rPr lang="fr-FR" dirty="0"/>
            </a:br>
            <a:endParaRPr lang="fr-FR" dirty="0"/>
          </a:p>
        </p:txBody>
      </p:sp>
    </p:spTree>
    <p:extLst>
      <p:ext uri="{BB962C8B-B14F-4D97-AF65-F5344CB8AC3E}">
        <p14:creationId xmlns:p14="http://schemas.microsoft.com/office/powerpoint/2010/main" val="3152856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947E-C194-A043-8E91-544BBEB1BDEB}"/>
              </a:ext>
            </a:extLst>
          </p:cNvPr>
          <p:cNvSpPr>
            <a:spLocks noGrp="1"/>
          </p:cNvSpPr>
          <p:nvPr>
            <p:ph type="title"/>
          </p:nvPr>
        </p:nvSpPr>
        <p:spPr/>
        <p:txBody>
          <a:bodyPr/>
          <a:lstStyle/>
          <a:p>
            <a:r>
              <a:rPr lang="fr-FR" dirty="0"/>
              <a:t>Michael </a:t>
            </a:r>
            <a:r>
              <a:rPr lang="fr-FR" dirty="0" err="1"/>
              <a:t>Fried</a:t>
            </a:r>
            <a:r>
              <a:rPr lang="fr-FR" dirty="0"/>
              <a:t> </a:t>
            </a:r>
          </a:p>
        </p:txBody>
      </p:sp>
      <p:pic>
        <p:nvPicPr>
          <p:cNvPr id="3" name="Image 2">
            <a:extLst>
              <a:ext uri="{FF2B5EF4-FFF2-40B4-BE49-F238E27FC236}">
                <a16:creationId xmlns:a16="http://schemas.microsoft.com/office/drawing/2014/main" id="{E86F73BD-9626-7242-AB0E-400EDA60DC02}"/>
              </a:ext>
            </a:extLst>
          </p:cNvPr>
          <p:cNvPicPr>
            <a:picLocks noChangeAspect="1"/>
          </p:cNvPicPr>
          <p:nvPr/>
        </p:nvPicPr>
        <p:blipFill>
          <a:blip r:embed="rId2"/>
          <a:stretch>
            <a:fillRect/>
          </a:stretch>
        </p:blipFill>
        <p:spPr>
          <a:xfrm>
            <a:off x="4195618" y="1198167"/>
            <a:ext cx="3800764" cy="5659833"/>
          </a:xfrm>
          <a:prstGeom prst="rect">
            <a:avLst/>
          </a:prstGeom>
        </p:spPr>
      </p:pic>
    </p:spTree>
    <p:extLst>
      <p:ext uri="{BB962C8B-B14F-4D97-AF65-F5344CB8AC3E}">
        <p14:creationId xmlns:p14="http://schemas.microsoft.com/office/powerpoint/2010/main" val="3231735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A5E07-1CB8-7946-B990-4A6DA88E94AD}"/>
              </a:ext>
            </a:extLst>
          </p:cNvPr>
          <p:cNvSpPr>
            <a:spLocks noGrp="1"/>
          </p:cNvSpPr>
          <p:nvPr>
            <p:ph type="title"/>
          </p:nvPr>
        </p:nvSpPr>
        <p:spPr>
          <a:xfrm>
            <a:off x="586740" y="2948305"/>
            <a:ext cx="10515600" cy="1325563"/>
          </a:xfrm>
        </p:spPr>
        <p:txBody>
          <a:bodyPr>
            <a:normAutofit fontScale="90000"/>
          </a:bodyPr>
          <a:lstStyle/>
          <a:p>
            <a:r>
              <a:rPr lang="fr-FR" sz="3300" dirty="0">
                <a:latin typeface="Times" pitchFamily="2" charset="0"/>
              </a:rPr>
              <a:t>Ce cours propose un panorama de la création dite contemporaine à partir des années 1950 — en Europe et aux Etats-Unis. De l’expressionnisme abstrait au Land art, de l’art minimal à l’art conceptuel, les principaux mouvements de la seconde moitié du 20ème siècle sont appréhendés à travers l’analyse de leurs ambitions formelles, sociales, politiques et culturelles. Il s’agira de s’interroger sur les stratégies imaginées par les artistes pour faire valoir leurs idées et sur le rôle des discours critiques et des expositions dans l’émergence de ces mouvements. </a:t>
            </a:r>
            <a:br>
              <a:rPr lang="fr-FR" dirty="0"/>
            </a:br>
            <a:endParaRPr lang="fr-FR" dirty="0"/>
          </a:p>
        </p:txBody>
      </p:sp>
    </p:spTree>
    <p:extLst>
      <p:ext uri="{BB962C8B-B14F-4D97-AF65-F5344CB8AC3E}">
        <p14:creationId xmlns:p14="http://schemas.microsoft.com/office/powerpoint/2010/main" val="43898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88640"/>
            <a:ext cx="8424936" cy="707886"/>
          </a:xfrm>
          <a:prstGeom prst="rect">
            <a:avLst/>
          </a:prstGeom>
        </p:spPr>
        <p:txBody>
          <a:bodyPr wrap="square">
            <a:spAutoFit/>
          </a:bodyPr>
          <a:lstStyle/>
          <a:p>
            <a:pPr algn="ctr"/>
            <a:r>
              <a:rPr lang="fr-FR" sz="4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66" y="188640"/>
            <a:ext cx="7265606" cy="475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56420" y="4946189"/>
            <a:ext cx="10413803" cy="1477328"/>
          </a:xfrm>
          <a:prstGeom prst="rect">
            <a:avLst/>
          </a:prstGeom>
        </p:spPr>
        <p:txBody>
          <a:bodyPr wrap="square">
            <a:spAutoFit/>
          </a:bodyPr>
          <a:lstStyle/>
          <a:p>
            <a:r>
              <a:rPr lang="fr-FR" altLang="fr-FR" sz="3000" dirty="0">
                <a:latin typeface="Times" pitchFamily="2" charset="0"/>
              </a:rPr>
              <a:t>Jackson Pollock, </a:t>
            </a:r>
            <a:r>
              <a:rPr lang="fr-FR" altLang="fr-FR" sz="3000" i="1" dirty="0" err="1">
                <a:latin typeface="Times" pitchFamily="2" charset="0"/>
              </a:rPr>
              <a:t>Number</a:t>
            </a:r>
            <a:r>
              <a:rPr lang="fr-FR" altLang="fr-FR" sz="3000" i="1" dirty="0">
                <a:latin typeface="Times" pitchFamily="2" charset="0"/>
              </a:rPr>
              <a:t> 1, 1950 (</a:t>
            </a:r>
            <a:r>
              <a:rPr lang="fr-FR" altLang="fr-FR" sz="3000" i="1" dirty="0" err="1">
                <a:latin typeface="Times" pitchFamily="2" charset="0"/>
              </a:rPr>
              <a:t>Lavender</a:t>
            </a:r>
            <a:r>
              <a:rPr lang="fr-FR" altLang="fr-FR" sz="3000" i="1" dirty="0">
                <a:latin typeface="Times" pitchFamily="2" charset="0"/>
              </a:rPr>
              <a:t> </a:t>
            </a:r>
            <a:r>
              <a:rPr lang="fr-FR" altLang="fr-FR" sz="3000" i="1" dirty="0" err="1">
                <a:latin typeface="Times" pitchFamily="2" charset="0"/>
              </a:rPr>
              <a:t>Mist</a:t>
            </a:r>
            <a:r>
              <a:rPr lang="fr-FR" altLang="fr-FR" sz="3000" i="1" dirty="0">
                <a:latin typeface="Times" pitchFamily="2" charset="0"/>
              </a:rPr>
              <a:t>)</a:t>
            </a:r>
            <a:r>
              <a:rPr lang="fr-FR" altLang="fr-FR" sz="3000" dirty="0">
                <a:latin typeface="Times" pitchFamily="2" charset="0"/>
              </a:rPr>
              <a:t>, 1950, huile, peinture émaillée et aluminium sur toile, 221 x 299,7 cm</a:t>
            </a:r>
          </a:p>
          <a:p>
            <a:r>
              <a:rPr lang="fr-FR" altLang="fr-FR" sz="3000" dirty="0">
                <a:latin typeface="Times" pitchFamily="2" charset="0"/>
              </a:rPr>
              <a:t>Washington, National </a:t>
            </a:r>
            <a:r>
              <a:rPr lang="fr-FR" altLang="fr-FR" sz="3000" dirty="0" err="1">
                <a:latin typeface="Times" pitchFamily="2" charset="0"/>
              </a:rPr>
              <a:t>Gallery</a:t>
            </a:r>
            <a:r>
              <a:rPr lang="fr-FR" altLang="fr-FR" sz="3000" dirty="0">
                <a:latin typeface="Times" pitchFamily="2" charset="0"/>
              </a:rPr>
              <a:t> of Art.</a:t>
            </a:r>
          </a:p>
        </p:txBody>
      </p:sp>
    </p:spTree>
    <p:extLst>
      <p:ext uri="{BB962C8B-B14F-4D97-AF65-F5344CB8AC3E}">
        <p14:creationId xmlns:p14="http://schemas.microsoft.com/office/powerpoint/2010/main" val="14044263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3374D-3EE7-314D-9A6E-243EA6C9A972}"/>
              </a:ext>
            </a:extLst>
          </p:cNvPr>
          <p:cNvSpPr>
            <a:spLocks noGrp="1"/>
          </p:cNvSpPr>
          <p:nvPr>
            <p:ph type="title"/>
          </p:nvPr>
        </p:nvSpPr>
        <p:spPr>
          <a:xfrm>
            <a:off x="838200" y="2103437"/>
            <a:ext cx="10515600" cy="1325563"/>
          </a:xfrm>
        </p:spPr>
        <p:txBody>
          <a:bodyPr>
            <a:normAutofit fontScale="90000"/>
          </a:bodyPr>
          <a:lstStyle/>
          <a:p>
            <a:r>
              <a:rPr lang="fr-FR" dirty="0"/>
              <a:t>Les grandes rétrospectives de l’époque</a:t>
            </a:r>
            <a:br>
              <a:rPr lang="fr-FR" dirty="0"/>
            </a:br>
            <a:r>
              <a:rPr lang="fr-FR" dirty="0"/>
              <a:t>« Live in </a:t>
            </a:r>
            <a:r>
              <a:rPr lang="fr-FR" dirty="0" err="1"/>
              <a:t>Your</a:t>
            </a:r>
            <a:r>
              <a:rPr lang="fr-FR" dirty="0"/>
              <a:t> Head : </a:t>
            </a:r>
            <a:r>
              <a:rPr lang="fr-FR" dirty="0" err="1"/>
              <a:t>When</a:t>
            </a:r>
            <a:r>
              <a:rPr lang="fr-FR" dirty="0"/>
              <a:t> Attitudes </a:t>
            </a:r>
            <a:r>
              <a:rPr lang="fr-FR" dirty="0" err="1"/>
              <a:t>Become</a:t>
            </a:r>
            <a:r>
              <a:rPr lang="fr-FR" dirty="0"/>
              <a:t> </a:t>
            </a:r>
            <a:r>
              <a:rPr lang="fr-FR" dirty="0" err="1"/>
              <a:t>Form</a:t>
            </a:r>
            <a:r>
              <a:rPr lang="fr-FR" dirty="0"/>
              <a:t>» (</a:t>
            </a:r>
            <a:r>
              <a:rPr lang="fr-FR" dirty="0" err="1"/>
              <a:t>Kunsthalle</a:t>
            </a:r>
            <a:r>
              <a:rPr lang="fr-FR" dirty="0"/>
              <a:t>, Berne et ICA, Londres, 1969), Software (</a:t>
            </a:r>
            <a:r>
              <a:rPr lang="fr-FR" dirty="0" err="1"/>
              <a:t>Jewish</a:t>
            </a:r>
            <a:r>
              <a:rPr lang="fr-FR" dirty="0"/>
              <a:t> Museum, New York, I970),</a:t>
            </a:r>
            <a:br>
              <a:rPr lang="fr-FR" dirty="0"/>
            </a:br>
            <a:br>
              <a:rPr lang="fr-FR" dirty="0"/>
            </a:br>
            <a:r>
              <a:rPr lang="fr-FR" dirty="0"/>
              <a:t>« Information» (MOMA, New York 1970) et</a:t>
            </a:r>
            <a:br>
              <a:rPr lang="fr-FR" dirty="0"/>
            </a:br>
            <a:br>
              <a:rPr lang="fr-FR" dirty="0"/>
            </a:br>
            <a:r>
              <a:rPr lang="fr-FR" dirty="0"/>
              <a:t> la Documenta V, sous la direction du suisse Harald </a:t>
            </a:r>
            <a:r>
              <a:rPr lang="fr-FR" dirty="0" err="1"/>
              <a:t>Szeemann</a:t>
            </a:r>
            <a:r>
              <a:rPr lang="fr-FR" dirty="0"/>
              <a:t> en 1972 </a:t>
            </a:r>
          </a:p>
        </p:txBody>
      </p:sp>
    </p:spTree>
    <p:extLst>
      <p:ext uri="{BB962C8B-B14F-4D97-AF65-F5344CB8AC3E}">
        <p14:creationId xmlns:p14="http://schemas.microsoft.com/office/powerpoint/2010/main" val="4161361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7F40D-A18D-E54D-93CA-29E0B63CB2C0}"/>
              </a:ext>
            </a:extLst>
          </p:cNvPr>
          <p:cNvSpPr>
            <a:spLocks noGrp="1"/>
          </p:cNvSpPr>
          <p:nvPr>
            <p:ph type="title"/>
          </p:nvPr>
        </p:nvSpPr>
        <p:spPr>
          <a:xfrm>
            <a:off x="3063240" y="365125"/>
            <a:ext cx="8290560" cy="1325563"/>
          </a:xfrm>
        </p:spPr>
        <p:txBody>
          <a:bodyPr/>
          <a:lstStyle/>
          <a:p>
            <a:r>
              <a:rPr lang="fr-FR" dirty="0"/>
              <a:t> </a:t>
            </a:r>
          </a:p>
        </p:txBody>
      </p:sp>
      <p:pic>
        <p:nvPicPr>
          <p:cNvPr id="3" name="Image 2">
            <a:extLst>
              <a:ext uri="{FF2B5EF4-FFF2-40B4-BE49-F238E27FC236}">
                <a16:creationId xmlns:a16="http://schemas.microsoft.com/office/drawing/2014/main" id="{206A7248-B2CD-AE4A-9993-B834631849A6}"/>
              </a:ext>
            </a:extLst>
          </p:cNvPr>
          <p:cNvPicPr>
            <a:picLocks noChangeAspect="1"/>
          </p:cNvPicPr>
          <p:nvPr/>
        </p:nvPicPr>
        <p:blipFill>
          <a:blip r:embed="rId2"/>
          <a:stretch>
            <a:fillRect/>
          </a:stretch>
        </p:blipFill>
        <p:spPr>
          <a:xfrm>
            <a:off x="2233929" y="640080"/>
            <a:ext cx="7375582" cy="4411980"/>
          </a:xfrm>
          <a:prstGeom prst="rect">
            <a:avLst/>
          </a:prstGeom>
        </p:spPr>
      </p:pic>
      <p:sp>
        <p:nvSpPr>
          <p:cNvPr id="4" name="Rectangle 3">
            <a:extLst>
              <a:ext uri="{FF2B5EF4-FFF2-40B4-BE49-F238E27FC236}">
                <a16:creationId xmlns:a16="http://schemas.microsoft.com/office/drawing/2014/main" id="{FFD89F2B-F16B-D346-BC14-78CCFC5351C8}"/>
              </a:ext>
            </a:extLst>
          </p:cNvPr>
          <p:cNvSpPr/>
          <p:nvPr/>
        </p:nvSpPr>
        <p:spPr>
          <a:xfrm>
            <a:off x="2511606" y="5848588"/>
            <a:ext cx="5481052" cy="369332"/>
          </a:xfrm>
          <a:prstGeom prst="rect">
            <a:avLst/>
          </a:prstGeom>
        </p:spPr>
        <p:txBody>
          <a:bodyPr wrap="none">
            <a:spAutoFit/>
          </a:bodyPr>
          <a:lstStyle/>
          <a:p>
            <a:r>
              <a:rPr lang="fr-FR" dirty="0" err="1"/>
              <a:t>When</a:t>
            </a:r>
            <a:r>
              <a:rPr lang="fr-FR" dirty="0"/>
              <a:t> Attitudes </a:t>
            </a:r>
            <a:r>
              <a:rPr lang="fr-FR" dirty="0" err="1"/>
              <a:t>Become</a:t>
            </a:r>
            <a:r>
              <a:rPr lang="fr-FR" dirty="0"/>
              <a:t> </a:t>
            </a:r>
            <a:r>
              <a:rPr lang="fr-FR" dirty="0" err="1"/>
              <a:t>Form</a:t>
            </a:r>
            <a:r>
              <a:rPr lang="fr-FR" dirty="0"/>
              <a:t>» (</a:t>
            </a:r>
            <a:r>
              <a:rPr lang="fr-FR" dirty="0" err="1"/>
              <a:t>Kunsthalle</a:t>
            </a:r>
            <a:r>
              <a:rPr lang="fr-FR" dirty="0"/>
              <a:t>, Berne)</a:t>
            </a:r>
          </a:p>
        </p:txBody>
      </p:sp>
    </p:spTree>
    <p:extLst>
      <p:ext uri="{BB962C8B-B14F-4D97-AF65-F5344CB8AC3E}">
        <p14:creationId xmlns:p14="http://schemas.microsoft.com/office/powerpoint/2010/main" val="31911440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76FC9-C027-0047-8687-B913C1280E13}"/>
              </a:ext>
            </a:extLst>
          </p:cNvPr>
          <p:cNvSpPr>
            <a:spLocks noGrp="1"/>
          </p:cNvSpPr>
          <p:nvPr>
            <p:ph type="title"/>
          </p:nvPr>
        </p:nvSpPr>
        <p:spPr>
          <a:xfrm>
            <a:off x="655320" y="2766218"/>
            <a:ext cx="10515600" cy="1325563"/>
          </a:xfrm>
        </p:spPr>
        <p:txBody>
          <a:bodyPr>
            <a:normAutofit/>
          </a:bodyPr>
          <a:lstStyle/>
          <a:p>
            <a:r>
              <a:rPr lang="fr-FR" dirty="0"/>
              <a:t>https://</a:t>
            </a:r>
            <a:r>
              <a:rPr lang="fr-FR" dirty="0" err="1"/>
              <a:t>www.youtube.com</a:t>
            </a:r>
            <a:r>
              <a:rPr lang="fr-FR" dirty="0"/>
              <a:t>/</a:t>
            </a:r>
            <a:r>
              <a:rPr lang="fr-FR" dirty="0" err="1"/>
              <a:t>watch?v</a:t>
            </a:r>
            <a:r>
              <a:rPr lang="fr-FR" dirty="0"/>
              <a:t>=a-P6yxZPDBQ</a:t>
            </a:r>
          </a:p>
        </p:txBody>
      </p:sp>
    </p:spTree>
    <p:extLst>
      <p:ext uri="{BB962C8B-B14F-4D97-AF65-F5344CB8AC3E}">
        <p14:creationId xmlns:p14="http://schemas.microsoft.com/office/powerpoint/2010/main" val="2011922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98FC4-4185-4744-8322-E66A485FEF0B}"/>
              </a:ext>
            </a:extLst>
          </p:cNvPr>
          <p:cNvSpPr>
            <a:spLocks noGrp="1"/>
          </p:cNvSpPr>
          <p:nvPr>
            <p:ph type="title"/>
          </p:nvPr>
        </p:nvSpPr>
        <p:spPr/>
        <p:txBody>
          <a:bodyPr/>
          <a:lstStyle/>
          <a:p>
            <a:r>
              <a:rPr lang="fr-FR" dirty="0"/>
              <a:t>Eva Hesse (1931 Hambourg – 1970 New York) </a:t>
            </a:r>
          </a:p>
        </p:txBody>
      </p:sp>
      <p:pic>
        <p:nvPicPr>
          <p:cNvPr id="3" name="Image 2">
            <a:extLst>
              <a:ext uri="{FF2B5EF4-FFF2-40B4-BE49-F238E27FC236}">
                <a16:creationId xmlns:a16="http://schemas.microsoft.com/office/drawing/2014/main" id="{1B9F93B5-4540-DF4D-8A58-102B97A5D233}"/>
              </a:ext>
            </a:extLst>
          </p:cNvPr>
          <p:cNvPicPr>
            <a:picLocks noChangeAspect="1"/>
          </p:cNvPicPr>
          <p:nvPr/>
        </p:nvPicPr>
        <p:blipFill>
          <a:blip r:embed="rId2"/>
          <a:stretch>
            <a:fillRect/>
          </a:stretch>
        </p:blipFill>
        <p:spPr>
          <a:xfrm>
            <a:off x="2862410" y="1950687"/>
            <a:ext cx="6467179" cy="4542188"/>
          </a:xfrm>
          <a:prstGeom prst="rect">
            <a:avLst/>
          </a:prstGeom>
        </p:spPr>
      </p:pic>
    </p:spTree>
    <p:extLst>
      <p:ext uri="{BB962C8B-B14F-4D97-AF65-F5344CB8AC3E}">
        <p14:creationId xmlns:p14="http://schemas.microsoft.com/office/powerpoint/2010/main" val="10947258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5FEC2C-8DD1-3E41-815A-ACA256574BAA}"/>
              </a:ext>
            </a:extLst>
          </p:cNvPr>
          <p:cNvSpPr>
            <a:spLocks noGrp="1"/>
          </p:cNvSpPr>
          <p:nvPr>
            <p:ph type="title"/>
          </p:nvPr>
        </p:nvSpPr>
        <p:spPr>
          <a:xfrm>
            <a:off x="838200" y="6763385"/>
            <a:ext cx="10515600" cy="189229"/>
          </a:xfrm>
        </p:spPr>
        <p:txBody>
          <a:bodyPr>
            <a:normAutofit fontScale="90000"/>
          </a:bodyPr>
          <a:lstStyle/>
          <a:p>
            <a:r>
              <a:rPr lang="fr-FR" i="1" dirty="0"/>
              <a:t>Accession,</a:t>
            </a:r>
            <a:r>
              <a:rPr lang="fr-FR" dirty="0"/>
              <a:t> 1967,  acier galvanisé et vinyle, 78.1 × 78.1 × 78.1 cm,  Detroit Institute of art. </a:t>
            </a:r>
            <a:br>
              <a:rPr lang="fr-FR" dirty="0"/>
            </a:br>
            <a:r>
              <a:rPr lang="fr-FR" dirty="0"/>
              <a:t> </a:t>
            </a:r>
            <a:br>
              <a:rPr lang="fr-FR" dirty="0"/>
            </a:br>
            <a:br>
              <a:rPr lang="fr-FR" dirty="0"/>
            </a:br>
            <a:endParaRPr lang="fr-FR" dirty="0"/>
          </a:p>
        </p:txBody>
      </p:sp>
      <p:pic>
        <p:nvPicPr>
          <p:cNvPr id="3" name="Image 2">
            <a:extLst>
              <a:ext uri="{FF2B5EF4-FFF2-40B4-BE49-F238E27FC236}">
                <a16:creationId xmlns:a16="http://schemas.microsoft.com/office/drawing/2014/main" id="{E1D81A18-44F7-A548-A8BC-811E89B04B6D}"/>
              </a:ext>
            </a:extLst>
          </p:cNvPr>
          <p:cNvPicPr>
            <a:picLocks noChangeAspect="1"/>
          </p:cNvPicPr>
          <p:nvPr/>
        </p:nvPicPr>
        <p:blipFill>
          <a:blip r:embed="rId2"/>
          <a:stretch>
            <a:fillRect/>
          </a:stretch>
        </p:blipFill>
        <p:spPr>
          <a:xfrm>
            <a:off x="2938780" y="783589"/>
            <a:ext cx="5656580" cy="4352915"/>
          </a:xfrm>
          <a:prstGeom prst="rect">
            <a:avLst/>
          </a:prstGeom>
        </p:spPr>
      </p:pic>
    </p:spTree>
    <p:extLst>
      <p:ext uri="{BB962C8B-B14F-4D97-AF65-F5344CB8AC3E}">
        <p14:creationId xmlns:p14="http://schemas.microsoft.com/office/powerpoint/2010/main" val="19850098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DD1B65-AABE-1F46-9DD8-9F40364E5C33}"/>
              </a:ext>
            </a:extLst>
          </p:cNvPr>
          <p:cNvSpPr>
            <a:spLocks noGrp="1"/>
          </p:cNvSpPr>
          <p:nvPr>
            <p:ph type="title"/>
          </p:nvPr>
        </p:nvSpPr>
        <p:spPr>
          <a:xfrm>
            <a:off x="381000" y="5354638"/>
            <a:ext cx="10515600" cy="1325563"/>
          </a:xfrm>
        </p:spPr>
        <p:txBody>
          <a:bodyPr>
            <a:normAutofit/>
          </a:bodyPr>
          <a:lstStyle/>
          <a:p>
            <a:pPr fontAlgn="t"/>
            <a:r>
              <a:rPr lang="fr-FR" sz="3000" dirty="0" err="1"/>
              <a:t>Meret</a:t>
            </a:r>
            <a:r>
              <a:rPr lang="fr-FR" sz="3000" dirty="0"/>
              <a:t> Oppenheim, </a:t>
            </a:r>
            <a:r>
              <a:rPr lang="fr-FR" sz="3000" i="1" dirty="0"/>
              <a:t>Object </a:t>
            </a:r>
            <a:r>
              <a:rPr lang="fr-FR" sz="3000" dirty="0"/>
              <a:t>Paris, 1936,  19 x 23 x 20 cm, MOMA.</a:t>
            </a:r>
          </a:p>
        </p:txBody>
      </p:sp>
      <p:pic>
        <p:nvPicPr>
          <p:cNvPr id="3" name="Image 2">
            <a:extLst>
              <a:ext uri="{FF2B5EF4-FFF2-40B4-BE49-F238E27FC236}">
                <a16:creationId xmlns:a16="http://schemas.microsoft.com/office/drawing/2014/main" id="{F5A7E7D7-6716-F145-8519-3D4A9C2D9DC7}"/>
              </a:ext>
            </a:extLst>
          </p:cNvPr>
          <p:cNvPicPr>
            <a:picLocks noChangeAspect="1"/>
          </p:cNvPicPr>
          <p:nvPr/>
        </p:nvPicPr>
        <p:blipFill>
          <a:blip r:embed="rId2"/>
          <a:stretch>
            <a:fillRect/>
          </a:stretch>
        </p:blipFill>
        <p:spPr>
          <a:xfrm>
            <a:off x="3063239" y="177799"/>
            <a:ext cx="6744619" cy="5331461"/>
          </a:xfrm>
          <a:prstGeom prst="rect">
            <a:avLst/>
          </a:prstGeom>
        </p:spPr>
      </p:pic>
    </p:spTree>
    <p:extLst>
      <p:ext uri="{BB962C8B-B14F-4D97-AF65-F5344CB8AC3E}">
        <p14:creationId xmlns:p14="http://schemas.microsoft.com/office/powerpoint/2010/main" val="41263621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F1901-E36E-584D-B98C-C0D4D4C6F52C}"/>
              </a:ext>
            </a:extLst>
          </p:cNvPr>
          <p:cNvSpPr>
            <a:spLocks noGrp="1"/>
          </p:cNvSpPr>
          <p:nvPr>
            <p:ph type="title"/>
          </p:nvPr>
        </p:nvSpPr>
        <p:spPr/>
        <p:txBody>
          <a:bodyPr>
            <a:normAutofit fontScale="90000"/>
          </a:bodyPr>
          <a:lstStyle/>
          <a:p>
            <a:r>
              <a:rPr lang="fr-FR" dirty="0"/>
              <a:t>Louise Bourgeois (Paris 1911- New York 2010)</a:t>
            </a:r>
            <a:br>
              <a:rPr lang="fr-FR" dirty="0"/>
            </a:br>
            <a:r>
              <a:rPr lang="fr-FR" i="1" dirty="0"/>
              <a:t> </a:t>
            </a:r>
            <a:br>
              <a:rPr lang="fr-FR" dirty="0"/>
            </a:br>
            <a:endParaRPr lang="fr-FR" dirty="0"/>
          </a:p>
        </p:txBody>
      </p:sp>
      <p:pic>
        <p:nvPicPr>
          <p:cNvPr id="3" name="Image 2">
            <a:extLst>
              <a:ext uri="{FF2B5EF4-FFF2-40B4-BE49-F238E27FC236}">
                <a16:creationId xmlns:a16="http://schemas.microsoft.com/office/drawing/2014/main" id="{C9772706-4F78-0A4B-922C-0649D4104CD3}"/>
              </a:ext>
            </a:extLst>
          </p:cNvPr>
          <p:cNvPicPr>
            <a:picLocks noChangeAspect="1"/>
          </p:cNvPicPr>
          <p:nvPr/>
        </p:nvPicPr>
        <p:blipFill>
          <a:blip r:embed="rId2"/>
          <a:stretch>
            <a:fillRect/>
          </a:stretch>
        </p:blipFill>
        <p:spPr>
          <a:xfrm>
            <a:off x="3684270" y="1690688"/>
            <a:ext cx="4499610" cy="4499610"/>
          </a:xfrm>
          <a:prstGeom prst="rect">
            <a:avLst/>
          </a:prstGeom>
        </p:spPr>
      </p:pic>
    </p:spTree>
    <p:extLst>
      <p:ext uri="{BB962C8B-B14F-4D97-AF65-F5344CB8AC3E}">
        <p14:creationId xmlns:p14="http://schemas.microsoft.com/office/powerpoint/2010/main" val="326292516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a:xfrm>
            <a:off x="268941" y="6403042"/>
            <a:ext cx="10739718" cy="454958"/>
          </a:xfrm>
        </p:spPr>
        <p:txBody>
          <a:bodyPr>
            <a:normAutofit fontScale="90000"/>
          </a:bodyPr>
          <a:lstStyle/>
          <a:p>
            <a:r>
              <a:rPr lang="fr-FR" i="1" dirty="0"/>
              <a:t>Double </a:t>
            </a:r>
            <a:r>
              <a:rPr lang="fr-FR" i="1" dirty="0" err="1"/>
              <a:t>Negative</a:t>
            </a:r>
            <a:r>
              <a:rPr lang="fr-FR" i="1" dirty="0"/>
              <a:t>, </a:t>
            </a:r>
            <a:r>
              <a:rPr lang="fr-FR" dirty="0"/>
              <a:t>1963, latex et argile.</a:t>
            </a:r>
            <a:br>
              <a:rPr lang="fr-FR" dirty="0"/>
            </a:br>
            <a:br>
              <a:rPr lang="fr-FR" dirty="0"/>
            </a:br>
            <a:endParaRPr lang="fr-FR" dirty="0"/>
          </a:p>
        </p:txBody>
      </p:sp>
      <p:pic>
        <p:nvPicPr>
          <p:cNvPr id="1025" name="Picture 1" descr="page158image48668384">
            <a:extLst>
              <a:ext uri="{FF2B5EF4-FFF2-40B4-BE49-F238E27FC236}">
                <a16:creationId xmlns:a16="http://schemas.microsoft.com/office/drawing/2014/main" id="{656C39B9-585C-4447-9FA5-01D4C4CC5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073" y="322730"/>
            <a:ext cx="8101853" cy="538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9053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a:xfrm>
            <a:off x="591064" y="5997510"/>
            <a:ext cx="10515600" cy="1325563"/>
          </a:xfrm>
        </p:spPr>
        <p:txBody>
          <a:bodyPr>
            <a:normAutofit fontScale="90000"/>
          </a:bodyPr>
          <a:lstStyle/>
          <a:p>
            <a:r>
              <a:rPr lang="en-US" sz="3300" dirty="0"/>
              <a:t>The </a:t>
            </a:r>
            <a:r>
              <a:rPr lang="en-US" sz="3300" i="1" dirty="0"/>
              <a:t>Destruction of the Father, </a:t>
            </a:r>
            <a:r>
              <a:rPr lang="en-US" sz="3300" dirty="0"/>
              <a:t>1974</a:t>
            </a:r>
            <a:r>
              <a:rPr lang="fr-FR" sz="3300" dirty="0"/>
              <a:t>, plâtre, latex, bois, tissus et lumière rouge , </a:t>
            </a:r>
            <a:br>
              <a:rPr lang="fr-FR" dirty="0"/>
            </a:br>
            <a:endParaRPr lang="fr-FR" dirty="0"/>
          </a:p>
        </p:txBody>
      </p:sp>
      <p:pic>
        <p:nvPicPr>
          <p:cNvPr id="3" name="Image 2">
            <a:extLst>
              <a:ext uri="{FF2B5EF4-FFF2-40B4-BE49-F238E27FC236}">
                <a16:creationId xmlns:a16="http://schemas.microsoft.com/office/drawing/2014/main" id="{8CE11224-7797-6844-842B-20A185D567DB}"/>
              </a:ext>
            </a:extLst>
          </p:cNvPr>
          <p:cNvPicPr>
            <a:picLocks noChangeAspect="1"/>
          </p:cNvPicPr>
          <p:nvPr/>
        </p:nvPicPr>
        <p:blipFill>
          <a:blip r:embed="rId2"/>
          <a:stretch>
            <a:fillRect/>
          </a:stretch>
        </p:blipFill>
        <p:spPr>
          <a:xfrm>
            <a:off x="2751438" y="197708"/>
            <a:ext cx="6689124" cy="5016843"/>
          </a:xfrm>
          <a:prstGeom prst="rect">
            <a:avLst/>
          </a:prstGeom>
        </p:spPr>
      </p:pic>
    </p:spTree>
    <p:extLst>
      <p:ext uri="{BB962C8B-B14F-4D97-AF65-F5344CB8AC3E}">
        <p14:creationId xmlns:p14="http://schemas.microsoft.com/office/powerpoint/2010/main" val="34642670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D3C1B-2AC8-C348-A6CB-B4EDFBAA5188}"/>
              </a:ext>
            </a:extLst>
          </p:cNvPr>
          <p:cNvSpPr>
            <a:spLocks noGrp="1"/>
          </p:cNvSpPr>
          <p:nvPr>
            <p:ph type="title"/>
          </p:nvPr>
        </p:nvSpPr>
        <p:spPr/>
        <p:txBody>
          <a:bodyPr/>
          <a:lstStyle/>
          <a:p>
            <a:r>
              <a:rPr lang="fr-FR" i="1" dirty="0"/>
              <a:t>Anti-illusion : </a:t>
            </a:r>
            <a:r>
              <a:rPr lang="fr-FR" i="1" dirty="0" err="1"/>
              <a:t>procedures</a:t>
            </a:r>
            <a:r>
              <a:rPr lang="fr-FR" i="1" dirty="0"/>
              <a:t>, </a:t>
            </a:r>
            <a:r>
              <a:rPr lang="fr-FR" i="1" dirty="0" err="1"/>
              <a:t>materials</a:t>
            </a:r>
            <a:r>
              <a:rPr lang="fr-FR" dirty="0"/>
              <a:t>, Marcia Tucker </a:t>
            </a:r>
          </a:p>
        </p:txBody>
      </p:sp>
    </p:spTree>
    <p:extLst>
      <p:ext uri="{BB962C8B-B14F-4D97-AF65-F5344CB8AC3E}">
        <p14:creationId xmlns:p14="http://schemas.microsoft.com/office/powerpoint/2010/main" val="933440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A7AAF-31D8-A847-8A3F-08310B25AA85}"/>
              </a:ext>
            </a:extLst>
          </p:cNvPr>
          <p:cNvSpPr>
            <a:spLocks noGrp="1"/>
          </p:cNvSpPr>
          <p:nvPr>
            <p:ph type="title"/>
          </p:nvPr>
        </p:nvSpPr>
        <p:spPr>
          <a:xfrm>
            <a:off x="838200" y="5857902"/>
            <a:ext cx="10515600" cy="1325563"/>
          </a:xfrm>
        </p:spPr>
        <p:txBody>
          <a:bodyPr>
            <a:normAutofit fontScale="90000"/>
          </a:bodyPr>
          <a:lstStyle/>
          <a:p>
            <a:r>
              <a:rPr lang="en-US" sz="3300" dirty="0">
                <a:latin typeface="Times" pitchFamily="2" charset="0"/>
              </a:rPr>
              <a:t>Jackson Pollock, </a:t>
            </a:r>
            <a:r>
              <a:rPr lang="en-US" sz="3300" i="1" dirty="0">
                <a:latin typeface="Times" pitchFamily="2" charset="0"/>
              </a:rPr>
              <a:t>Painting, silver over Black, White, Yellow and Red,</a:t>
            </a:r>
            <a:r>
              <a:rPr lang="en-US" sz="3300" dirty="0">
                <a:latin typeface="Times" pitchFamily="2" charset="0"/>
              </a:rPr>
              <a:t> 1948,  </a:t>
            </a:r>
            <a:r>
              <a:rPr lang="en-US" sz="3300" dirty="0" err="1">
                <a:latin typeface="Times" pitchFamily="2" charset="0"/>
              </a:rPr>
              <a:t>peinture</a:t>
            </a:r>
            <a:r>
              <a:rPr lang="en-US" sz="3300" dirty="0">
                <a:latin typeface="Times" pitchFamily="2" charset="0"/>
              </a:rPr>
              <a:t> </a:t>
            </a:r>
            <a:r>
              <a:rPr lang="en-US" sz="3300" dirty="0" err="1">
                <a:latin typeface="Times" pitchFamily="2" charset="0"/>
              </a:rPr>
              <a:t>à</a:t>
            </a:r>
            <a:r>
              <a:rPr lang="en-US" sz="3300" dirty="0">
                <a:latin typeface="Times" pitchFamily="2" charset="0"/>
              </a:rPr>
              <a:t> </a:t>
            </a:r>
            <a:r>
              <a:rPr lang="en-US" sz="3300" dirty="0" err="1">
                <a:latin typeface="Times" pitchFamily="2" charset="0"/>
              </a:rPr>
              <a:t>l’huile</a:t>
            </a:r>
            <a:r>
              <a:rPr lang="en-US" sz="3300" dirty="0">
                <a:latin typeface="Times" pitchFamily="2" charset="0"/>
              </a:rPr>
              <a:t>, 61 x 80 cm, Centre Pompidou.</a:t>
            </a:r>
            <a:br>
              <a:rPr lang="fr-FR" dirty="0"/>
            </a:br>
            <a:endParaRPr lang="fr-FR" dirty="0"/>
          </a:p>
        </p:txBody>
      </p:sp>
      <p:pic>
        <p:nvPicPr>
          <p:cNvPr id="5122" name="Picture 2" descr="Painting (Silver over Black, White, Yellow and Red) (Peinture (Argent sur  noir, blanc, jaune et rouge)) - Centre Pompidou">
            <a:extLst>
              <a:ext uri="{FF2B5EF4-FFF2-40B4-BE49-F238E27FC236}">
                <a16:creationId xmlns:a16="http://schemas.microsoft.com/office/drawing/2014/main" id="{D3FD0E19-D6EF-7744-AFBA-16792B6AC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555" y="219667"/>
            <a:ext cx="7439402" cy="548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8166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4A823C-D538-5647-AA61-32BB175134DB}"/>
              </a:ext>
            </a:extLst>
          </p:cNvPr>
          <p:cNvSpPr>
            <a:spLocks noGrp="1"/>
          </p:cNvSpPr>
          <p:nvPr>
            <p:ph type="title"/>
          </p:nvPr>
        </p:nvSpPr>
        <p:spPr/>
        <p:txBody>
          <a:bodyPr/>
          <a:lstStyle/>
          <a:p>
            <a:r>
              <a:rPr lang="fr-FR" dirty="0"/>
              <a:t>Douglas </a:t>
            </a:r>
            <a:r>
              <a:rPr lang="fr-FR" dirty="0" err="1"/>
              <a:t>Huebler</a:t>
            </a:r>
            <a:endParaRPr lang="fr-FR" dirty="0"/>
          </a:p>
        </p:txBody>
      </p:sp>
      <p:pic>
        <p:nvPicPr>
          <p:cNvPr id="3074" name="Picture 2" descr="Douglas Huebler - lots in our price database - LotSearch">
            <a:extLst>
              <a:ext uri="{FF2B5EF4-FFF2-40B4-BE49-F238E27FC236}">
                <a16:creationId xmlns:a16="http://schemas.microsoft.com/office/drawing/2014/main" id="{FF31B2FA-51DD-A247-BA6B-9ECB4BB3D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678" y="1795204"/>
            <a:ext cx="40703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729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FACBB-3194-AB41-AB90-8552D580463E}"/>
              </a:ext>
            </a:extLst>
          </p:cNvPr>
          <p:cNvSpPr>
            <a:spLocks noGrp="1"/>
          </p:cNvSpPr>
          <p:nvPr>
            <p:ph type="title"/>
          </p:nvPr>
        </p:nvSpPr>
        <p:spPr>
          <a:xfrm>
            <a:off x="838200" y="2512901"/>
            <a:ext cx="10515600" cy="1325563"/>
          </a:xfrm>
        </p:spPr>
        <p:txBody>
          <a:bodyPr>
            <a:normAutofit fontScale="90000"/>
          </a:bodyPr>
          <a:lstStyle/>
          <a:p>
            <a:r>
              <a:rPr lang="fr-FR" dirty="0"/>
              <a:t>« mes systèmes conceptuels écrit </a:t>
            </a:r>
            <a:r>
              <a:rPr lang="fr-FR" dirty="0" err="1"/>
              <a:t>Huebler</a:t>
            </a:r>
            <a:r>
              <a:rPr lang="fr-FR" dirty="0"/>
              <a:t> consistent en des séries logiques ou aléatoires de nombres des unités de temps ou de proposition verbales… tout ce qui est  visuel dans le travail est complètement arbitraire,  son existence réelle est en lui-même et totalement important l’art ou des objectifs artistiques ».</a:t>
            </a:r>
            <a:br>
              <a:rPr lang="fr-FR" dirty="0"/>
            </a:br>
            <a:endParaRPr lang="fr-FR" dirty="0"/>
          </a:p>
        </p:txBody>
      </p:sp>
    </p:spTree>
    <p:extLst>
      <p:ext uri="{BB962C8B-B14F-4D97-AF65-F5344CB8AC3E}">
        <p14:creationId xmlns:p14="http://schemas.microsoft.com/office/powerpoint/2010/main" val="12965936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A5730-DE27-B14D-83CD-AAECBA5E328E}"/>
              </a:ext>
            </a:extLst>
          </p:cNvPr>
          <p:cNvSpPr>
            <a:spLocks noGrp="1"/>
          </p:cNvSpPr>
          <p:nvPr>
            <p:ph type="title"/>
          </p:nvPr>
        </p:nvSpPr>
        <p:spPr/>
        <p:txBody>
          <a:bodyPr/>
          <a:lstStyle/>
          <a:p>
            <a:r>
              <a:rPr lang="fr-FR" i="1" dirty="0"/>
              <a:t>Duration </a:t>
            </a:r>
            <a:r>
              <a:rPr lang="fr-FR" i="1" dirty="0" err="1"/>
              <a:t>piece</a:t>
            </a:r>
            <a:r>
              <a:rPr lang="fr-FR" i="1" dirty="0"/>
              <a:t>, global</a:t>
            </a:r>
          </a:p>
        </p:txBody>
      </p:sp>
      <p:pic>
        <p:nvPicPr>
          <p:cNvPr id="4098" name="Picture 2" descr="Duration Piece No. 15 Global, 1969 - Douglas Huebler - WikiArt.org">
            <a:extLst>
              <a:ext uri="{FF2B5EF4-FFF2-40B4-BE49-F238E27FC236}">
                <a16:creationId xmlns:a16="http://schemas.microsoft.com/office/drawing/2014/main" id="{FCF85ACF-6DBC-E340-B5AE-25FE84CED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388" y="1690688"/>
            <a:ext cx="4329223" cy="440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3772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7291D-4D5C-8C4F-963B-89321CF1584F}"/>
              </a:ext>
            </a:extLst>
          </p:cNvPr>
          <p:cNvSpPr>
            <a:spLocks noGrp="1"/>
          </p:cNvSpPr>
          <p:nvPr>
            <p:ph type="title"/>
          </p:nvPr>
        </p:nvSpPr>
        <p:spPr>
          <a:xfrm>
            <a:off x="889686" y="5532437"/>
            <a:ext cx="10995742" cy="1325563"/>
          </a:xfrm>
        </p:spPr>
        <p:txBody>
          <a:bodyPr>
            <a:normAutofit/>
          </a:bodyPr>
          <a:lstStyle/>
          <a:p>
            <a:r>
              <a:rPr lang="fr-FR" sz="3000" dirty="0"/>
              <a:t>Douglas </a:t>
            </a:r>
            <a:r>
              <a:rPr lang="fr-FR" sz="3000" dirty="0" err="1"/>
              <a:t>Huebler</a:t>
            </a:r>
            <a:r>
              <a:rPr lang="fr-FR" sz="3000" dirty="0"/>
              <a:t>, </a:t>
            </a:r>
            <a:r>
              <a:rPr lang="fr-FR" sz="3000" i="1" dirty="0"/>
              <a:t>Duration </a:t>
            </a:r>
            <a:r>
              <a:rPr lang="fr-FR" sz="3000" i="1" dirty="0" err="1"/>
              <a:t>Piece</a:t>
            </a:r>
            <a:r>
              <a:rPr lang="fr-FR" sz="3000" i="1" dirty="0"/>
              <a:t> #6,</a:t>
            </a:r>
            <a:r>
              <a:rPr lang="fr-FR" sz="3000" dirty="0"/>
              <a:t> 1968, photographies et texte, </a:t>
            </a:r>
            <a:r>
              <a:rPr lang="fr-FR" sz="3000" dirty="0" err="1"/>
              <a:t>MoMA</a:t>
            </a:r>
            <a:r>
              <a:rPr lang="fr-FR" sz="3000" dirty="0"/>
              <a:t>.</a:t>
            </a:r>
          </a:p>
        </p:txBody>
      </p:sp>
      <p:pic>
        <p:nvPicPr>
          <p:cNvPr id="3" name="Image 2">
            <a:extLst>
              <a:ext uri="{FF2B5EF4-FFF2-40B4-BE49-F238E27FC236}">
                <a16:creationId xmlns:a16="http://schemas.microsoft.com/office/drawing/2014/main" id="{E3465F04-B6BD-094D-9C0B-45EAD163194C}"/>
              </a:ext>
            </a:extLst>
          </p:cNvPr>
          <p:cNvPicPr>
            <a:picLocks noChangeAspect="1"/>
          </p:cNvPicPr>
          <p:nvPr/>
        </p:nvPicPr>
        <p:blipFill>
          <a:blip r:embed="rId2"/>
          <a:stretch>
            <a:fillRect/>
          </a:stretch>
        </p:blipFill>
        <p:spPr>
          <a:xfrm>
            <a:off x="0" y="582302"/>
            <a:ext cx="12192000" cy="4950135"/>
          </a:xfrm>
          <a:prstGeom prst="rect">
            <a:avLst/>
          </a:prstGeom>
        </p:spPr>
      </p:pic>
    </p:spTree>
    <p:extLst>
      <p:ext uri="{BB962C8B-B14F-4D97-AF65-F5344CB8AC3E}">
        <p14:creationId xmlns:p14="http://schemas.microsoft.com/office/powerpoint/2010/main" val="28575109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B840B8-549D-0249-A344-01D0B99803A3}"/>
              </a:ext>
            </a:extLst>
          </p:cNvPr>
          <p:cNvSpPr>
            <a:spLocks noGrp="1"/>
          </p:cNvSpPr>
          <p:nvPr>
            <p:ph type="title"/>
          </p:nvPr>
        </p:nvSpPr>
        <p:spPr>
          <a:xfrm>
            <a:off x="838200" y="2766218"/>
            <a:ext cx="10515600" cy="1325563"/>
          </a:xfrm>
        </p:spPr>
        <p:txBody>
          <a:bodyPr>
            <a:normAutofit fontScale="90000"/>
          </a:bodyPr>
          <a:lstStyle/>
          <a:p>
            <a:r>
              <a:rPr lang="fr-FR" b="1" dirty="0"/>
              <a:t>Land Art</a:t>
            </a:r>
            <a:br>
              <a:rPr lang="fr-FR" dirty="0"/>
            </a:br>
            <a:r>
              <a:rPr lang="fr-FR" dirty="0"/>
              <a:t> </a:t>
            </a:r>
            <a:br>
              <a:rPr lang="fr-FR" dirty="0"/>
            </a:br>
            <a:r>
              <a:rPr lang="fr-FR" dirty="0"/>
              <a:t>Le land art est un courant américain qui compte des artistes tels que </a:t>
            </a:r>
            <a:br>
              <a:rPr lang="fr-FR" dirty="0"/>
            </a:br>
            <a:r>
              <a:rPr lang="fr-FR" dirty="0"/>
              <a:t>Walter De Maria,  à qui l'on doit l'appellation. </a:t>
            </a:r>
            <a:br>
              <a:rPr lang="fr-FR" dirty="0"/>
            </a:br>
            <a:r>
              <a:rPr lang="en-US" dirty="0"/>
              <a:t>Michael Heizer</a:t>
            </a:r>
            <a:br>
              <a:rPr lang="fr-FR" dirty="0"/>
            </a:br>
            <a:r>
              <a:rPr lang="en-US" dirty="0"/>
              <a:t>Nancy Holt</a:t>
            </a:r>
            <a:br>
              <a:rPr lang="fr-FR" dirty="0"/>
            </a:br>
            <a:r>
              <a:rPr lang="en-US" dirty="0"/>
              <a:t>Joan Jonas</a:t>
            </a:r>
            <a:br>
              <a:rPr lang="fr-FR" dirty="0"/>
            </a:br>
            <a:r>
              <a:rPr lang="en-US" dirty="0"/>
              <a:t> </a:t>
            </a:r>
            <a:r>
              <a:rPr lang="fr-FR" dirty="0"/>
              <a:t>Dennis Oppenheim </a:t>
            </a:r>
            <a:br>
              <a:rPr lang="fr-FR" dirty="0"/>
            </a:br>
            <a:r>
              <a:rPr lang="fr-FR" dirty="0"/>
              <a:t>et Robert </a:t>
            </a:r>
            <a:r>
              <a:rPr lang="fr-FR" dirty="0" err="1"/>
              <a:t>Smithson</a:t>
            </a:r>
            <a:r>
              <a:rPr lang="fr-FR" dirty="0"/>
              <a:t> </a:t>
            </a:r>
            <a:br>
              <a:rPr lang="fr-FR" dirty="0"/>
            </a:br>
            <a:endParaRPr lang="fr-FR" dirty="0"/>
          </a:p>
        </p:txBody>
      </p:sp>
    </p:spTree>
    <p:extLst>
      <p:ext uri="{BB962C8B-B14F-4D97-AF65-F5344CB8AC3E}">
        <p14:creationId xmlns:p14="http://schemas.microsoft.com/office/powerpoint/2010/main" val="254916023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619FC7-C6BE-164E-B992-14D64699E0BF}"/>
              </a:ext>
            </a:extLst>
          </p:cNvPr>
          <p:cNvSpPr>
            <a:spLocks noGrp="1"/>
          </p:cNvSpPr>
          <p:nvPr>
            <p:ph type="title"/>
          </p:nvPr>
        </p:nvSpPr>
        <p:spPr/>
        <p:txBody>
          <a:bodyPr/>
          <a:lstStyle/>
          <a:p>
            <a:r>
              <a:rPr lang="fr-FR" dirty="0"/>
              <a:t>Dennis Oppenheim (1938-2011)</a:t>
            </a:r>
          </a:p>
        </p:txBody>
      </p:sp>
      <p:pic>
        <p:nvPicPr>
          <p:cNvPr id="10242" name="Picture 2" descr="400.gingerbread1">
            <a:extLst>
              <a:ext uri="{FF2B5EF4-FFF2-40B4-BE49-F238E27FC236}">
                <a16:creationId xmlns:a16="http://schemas.microsoft.com/office/drawing/2014/main" id="{4D5E7A8F-8F94-044B-8CCF-D71BF7D5C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1809218"/>
            <a:ext cx="3822995" cy="482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391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C813B1-79AA-E446-BE2E-5BE9681A7B0F}"/>
              </a:ext>
            </a:extLst>
          </p:cNvPr>
          <p:cNvSpPr>
            <a:spLocks noGrp="1"/>
          </p:cNvSpPr>
          <p:nvPr>
            <p:ph type="title"/>
          </p:nvPr>
        </p:nvSpPr>
        <p:spPr>
          <a:xfrm>
            <a:off x="553387" y="5416810"/>
            <a:ext cx="10515600" cy="1325563"/>
          </a:xfrm>
        </p:spPr>
        <p:txBody>
          <a:bodyPr>
            <a:normAutofit/>
          </a:bodyPr>
          <a:lstStyle/>
          <a:p>
            <a:r>
              <a:rPr lang="fr-FR" i="1" dirty="0" err="1"/>
              <a:t>Directed</a:t>
            </a:r>
            <a:r>
              <a:rPr lang="fr-FR" i="1" dirty="0"/>
              <a:t> </a:t>
            </a:r>
            <a:r>
              <a:rPr lang="fr-FR" i="1" dirty="0" err="1"/>
              <a:t>Seeding-Cancelled</a:t>
            </a:r>
            <a:r>
              <a:rPr lang="fr-FR" i="1" dirty="0"/>
              <a:t> </a:t>
            </a:r>
            <a:r>
              <a:rPr lang="fr-FR" i="1" dirty="0" err="1"/>
              <a:t>Crops</a:t>
            </a:r>
            <a:r>
              <a:rPr lang="fr-FR" i="1" dirty="0"/>
              <a:t> </a:t>
            </a:r>
            <a:r>
              <a:rPr lang="fr-FR" dirty="0"/>
              <a:t>(Semailles dirigées- Moissons annulées </a:t>
            </a:r>
          </a:p>
        </p:txBody>
      </p:sp>
      <p:pic>
        <p:nvPicPr>
          <p:cNvPr id="3" name="Image 2">
            <a:extLst>
              <a:ext uri="{FF2B5EF4-FFF2-40B4-BE49-F238E27FC236}">
                <a16:creationId xmlns:a16="http://schemas.microsoft.com/office/drawing/2014/main" id="{B02694D4-DCFF-7645-8BC2-C975177EF57C}"/>
              </a:ext>
            </a:extLst>
          </p:cNvPr>
          <p:cNvPicPr>
            <a:picLocks noChangeAspect="1"/>
          </p:cNvPicPr>
          <p:nvPr/>
        </p:nvPicPr>
        <p:blipFill>
          <a:blip r:embed="rId2"/>
          <a:stretch>
            <a:fillRect/>
          </a:stretch>
        </p:blipFill>
        <p:spPr>
          <a:xfrm>
            <a:off x="928141" y="0"/>
            <a:ext cx="10029669" cy="5135107"/>
          </a:xfrm>
          <a:prstGeom prst="rect">
            <a:avLst/>
          </a:prstGeom>
        </p:spPr>
      </p:pic>
    </p:spTree>
    <p:extLst>
      <p:ext uri="{BB962C8B-B14F-4D97-AF65-F5344CB8AC3E}">
        <p14:creationId xmlns:p14="http://schemas.microsoft.com/office/powerpoint/2010/main" val="23921143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E123AE-1C76-9841-913E-6A8A8536937A}"/>
              </a:ext>
            </a:extLst>
          </p:cNvPr>
          <p:cNvSpPr>
            <a:spLocks noGrp="1"/>
          </p:cNvSpPr>
          <p:nvPr>
            <p:ph type="title"/>
          </p:nvPr>
        </p:nvSpPr>
        <p:spPr>
          <a:xfrm>
            <a:off x="6804285" y="3429000"/>
            <a:ext cx="4468318" cy="1325563"/>
          </a:xfrm>
        </p:spPr>
        <p:txBody>
          <a:bodyPr>
            <a:normAutofit fontScale="90000"/>
          </a:bodyPr>
          <a:lstStyle/>
          <a:p>
            <a:r>
              <a:rPr lang="fr-FR" i="1" dirty="0" err="1"/>
              <a:t>Identity</a:t>
            </a:r>
            <a:r>
              <a:rPr lang="fr-FR" i="1" dirty="0"/>
              <a:t> Stretch </a:t>
            </a:r>
            <a:r>
              <a:rPr lang="fr-FR" dirty="0"/>
              <a:t>[Etirement de l'identité], 1975, photographies montées sur panneau. </a:t>
            </a:r>
            <a:br>
              <a:rPr lang="fr-FR" dirty="0"/>
            </a:br>
            <a:endParaRPr lang="fr-FR" dirty="0"/>
          </a:p>
        </p:txBody>
      </p:sp>
      <p:pic>
        <p:nvPicPr>
          <p:cNvPr id="3" name="Image 2">
            <a:extLst>
              <a:ext uri="{FF2B5EF4-FFF2-40B4-BE49-F238E27FC236}">
                <a16:creationId xmlns:a16="http://schemas.microsoft.com/office/drawing/2014/main" id="{5DB486B1-C6DC-DB43-A6AF-B0D4C40B92A7}"/>
              </a:ext>
            </a:extLst>
          </p:cNvPr>
          <p:cNvPicPr>
            <a:picLocks noChangeAspect="1"/>
          </p:cNvPicPr>
          <p:nvPr/>
        </p:nvPicPr>
        <p:blipFill>
          <a:blip r:embed="rId2"/>
          <a:stretch>
            <a:fillRect/>
          </a:stretch>
        </p:blipFill>
        <p:spPr>
          <a:xfrm>
            <a:off x="1523066" y="479684"/>
            <a:ext cx="4518839" cy="6378315"/>
          </a:xfrm>
          <a:prstGeom prst="rect">
            <a:avLst/>
          </a:prstGeom>
        </p:spPr>
      </p:pic>
    </p:spTree>
    <p:extLst>
      <p:ext uri="{BB962C8B-B14F-4D97-AF65-F5344CB8AC3E}">
        <p14:creationId xmlns:p14="http://schemas.microsoft.com/office/powerpoint/2010/main" val="32945397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59DC1-EC35-AC4B-B38B-8409003156ED}"/>
              </a:ext>
            </a:extLst>
          </p:cNvPr>
          <p:cNvSpPr>
            <a:spLocks noGrp="1"/>
          </p:cNvSpPr>
          <p:nvPr>
            <p:ph type="title"/>
          </p:nvPr>
        </p:nvSpPr>
        <p:spPr>
          <a:xfrm>
            <a:off x="540489" y="5532437"/>
            <a:ext cx="10515600" cy="1325563"/>
          </a:xfrm>
        </p:spPr>
        <p:txBody>
          <a:bodyPr/>
          <a:lstStyle/>
          <a:p>
            <a:r>
              <a:rPr lang="fr-FR" i="1" dirty="0" err="1"/>
              <a:t>Annual</a:t>
            </a:r>
            <a:r>
              <a:rPr lang="fr-FR" i="1" dirty="0"/>
              <a:t> Rings</a:t>
            </a:r>
            <a:r>
              <a:rPr lang="fr-FR" dirty="0"/>
              <a:t> (Anneaux annuels) 1969.   </a:t>
            </a:r>
            <a:br>
              <a:rPr lang="fr-FR" dirty="0"/>
            </a:br>
            <a:endParaRPr lang="fr-FR" dirty="0"/>
          </a:p>
        </p:txBody>
      </p:sp>
      <p:pic>
        <p:nvPicPr>
          <p:cNvPr id="11266" name="Picture 2" descr="Dennis Oppenheim — Chapelle Saint-Jacques centre d'art contemporain">
            <a:extLst>
              <a:ext uri="{FF2B5EF4-FFF2-40B4-BE49-F238E27FC236}">
                <a16:creationId xmlns:a16="http://schemas.microsoft.com/office/drawing/2014/main" id="{F4719AC3-DA77-7B43-8174-86BF2C333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347" y="350873"/>
            <a:ext cx="8060211" cy="51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60874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32DAC-9CB6-4D48-8A37-068260F060BF}"/>
              </a:ext>
            </a:extLst>
          </p:cNvPr>
          <p:cNvSpPr>
            <a:spLocks noGrp="1"/>
          </p:cNvSpPr>
          <p:nvPr>
            <p:ph type="title"/>
          </p:nvPr>
        </p:nvSpPr>
        <p:spPr>
          <a:xfrm>
            <a:off x="838200" y="1151934"/>
            <a:ext cx="10515600" cy="1325563"/>
          </a:xfrm>
        </p:spPr>
        <p:txBody>
          <a:bodyPr/>
          <a:lstStyle/>
          <a:p>
            <a:r>
              <a:rPr lang="fr-FR" dirty="0"/>
              <a:t>Richard Long </a:t>
            </a:r>
            <a:br>
              <a:rPr lang="fr-FR" dirty="0"/>
            </a:br>
            <a:endParaRPr lang="fr-FR" dirty="0"/>
          </a:p>
        </p:txBody>
      </p:sp>
    </p:spTree>
    <p:extLst>
      <p:ext uri="{BB962C8B-B14F-4D97-AF65-F5344CB8AC3E}">
        <p14:creationId xmlns:p14="http://schemas.microsoft.com/office/powerpoint/2010/main" val="133605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571" y="332656"/>
            <a:ext cx="6553326" cy="49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5520" y="5569899"/>
            <a:ext cx="8640960" cy="830997"/>
          </a:xfrm>
          <a:prstGeom prst="rect">
            <a:avLst/>
          </a:prstGeom>
        </p:spPr>
        <p:txBody>
          <a:bodyPr wrap="square">
            <a:spAutoFit/>
          </a:bodyPr>
          <a:lstStyle/>
          <a:p>
            <a:r>
              <a:rPr lang="fr-FR" sz="2400" dirty="0"/>
              <a:t>Indiens Navajo réalisant une peinture de sable, 26 mars 1941, lors de l’exposition "</a:t>
            </a:r>
            <a:r>
              <a:rPr lang="fr-FR" sz="2400" dirty="0" err="1"/>
              <a:t>Indian</a:t>
            </a:r>
            <a:r>
              <a:rPr lang="fr-FR" sz="2400" dirty="0"/>
              <a:t> Art of the United States.“, New York, </a:t>
            </a:r>
            <a:r>
              <a:rPr lang="fr-FR" sz="2400" dirty="0" err="1"/>
              <a:t>MoMA</a:t>
            </a:r>
            <a:r>
              <a:rPr lang="fr-FR" sz="2400" dirty="0"/>
              <a:t> </a:t>
            </a:r>
          </a:p>
        </p:txBody>
      </p:sp>
    </p:spTree>
    <p:extLst>
      <p:ext uri="{BB962C8B-B14F-4D97-AF65-F5344CB8AC3E}">
        <p14:creationId xmlns:p14="http://schemas.microsoft.com/office/powerpoint/2010/main" val="163003461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CA7CD-7FB3-AE47-98EE-FFB1AA3C2B6F}"/>
              </a:ext>
            </a:extLst>
          </p:cNvPr>
          <p:cNvSpPr>
            <a:spLocks noGrp="1"/>
          </p:cNvSpPr>
          <p:nvPr>
            <p:ph type="title"/>
          </p:nvPr>
        </p:nvSpPr>
        <p:spPr>
          <a:xfrm>
            <a:off x="476693" y="5809234"/>
            <a:ext cx="10515600" cy="1325563"/>
          </a:xfrm>
        </p:spPr>
        <p:txBody>
          <a:bodyPr>
            <a:normAutofit fontScale="90000"/>
          </a:bodyPr>
          <a:lstStyle/>
          <a:p>
            <a:r>
              <a:rPr lang="en-US" sz="3300" i="1" dirty="0"/>
              <a:t>A Line Made by Walking</a:t>
            </a:r>
            <a:r>
              <a:rPr lang="en-US" sz="3300" dirty="0"/>
              <a:t>. </a:t>
            </a:r>
            <a:r>
              <a:rPr lang="fr-FR" sz="3300" i="1" dirty="0" err="1"/>
              <a:t>England</a:t>
            </a:r>
            <a:r>
              <a:rPr lang="fr-FR" sz="3300" i="1" dirty="0"/>
              <a:t>,</a:t>
            </a:r>
            <a:r>
              <a:rPr lang="fr-FR" sz="3300" dirty="0"/>
              <a:t> 1967, (Une ligne faite en marchant), photographie N&amp;B montrée dans la galerie.</a:t>
            </a:r>
            <a:br>
              <a:rPr lang="fr-FR" dirty="0"/>
            </a:br>
            <a:endParaRPr lang="fr-FR" dirty="0"/>
          </a:p>
        </p:txBody>
      </p:sp>
      <p:pic>
        <p:nvPicPr>
          <p:cNvPr id="3" name="Picture 2" descr="Une photo, une histoire. Épisode 6 : Richard Long - artpress">
            <a:extLst>
              <a:ext uri="{FF2B5EF4-FFF2-40B4-BE49-F238E27FC236}">
                <a16:creationId xmlns:a16="http://schemas.microsoft.com/office/drawing/2014/main" id="{050A0859-5F76-3149-AE12-58751B5C4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161" y="385984"/>
            <a:ext cx="4444664" cy="514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8587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AB87B-01FC-1549-B597-D29A5277080D}"/>
              </a:ext>
            </a:extLst>
          </p:cNvPr>
          <p:cNvSpPr>
            <a:spLocks noGrp="1"/>
          </p:cNvSpPr>
          <p:nvPr>
            <p:ph type="title"/>
          </p:nvPr>
        </p:nvSpPr>
        <p:spPr>
          <a:xfrm>
            <a:off x="838200" y="2278985"/>
            <a:ext cx="10515600" cy="1325563"/>
          </a:xfrm>
        </p:spPr>
        <p:txBody>
          <a:bodyPr>
            <a:normAutofit fontScale="90000"/>
          </a:bodyPr>
          <a:lstStyle/>
          <a:p>
            <a:r>
              <a:rPr lang="fr-FR" dirty="0"/>
              <a:t>«Une marche et seulement un sédiment de plus, une marque qui s'ajoute à des milliers d'autres sédiments déposés sur la surface du territoire et provenant de l'histoire humaine et de l'évolution géologique. » </a:t>
            </a:r>
            <a:br>
              <a:rPr lang="fr-FR" dirty="0"/>
            </a:br>
            <a:endParaRPr lang="fr-FR" dirty="0"/>
          </a:p>
        </p:txBody>
      </p:sp>
    </p:spTree>
    <p:extLst>
      <p:ext uri="{BB962C8B-B14F-4D97-AF65-F5344CB8AC3E}">
        <p14:creationId xmlns:p14="http://schemas.microsoft.com/office/powerpoint/2010/main" val="35465065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5AAFE-195C-1C49-8E59-D43C9B3292D3}"/>
              </a:ext>
            </a:extLst>
          </p:cNvPr>
          <p:cNvSpPr>
            <a:spLocks noGrp="1"/>
          </p:cNvSpPr>
          <p:nvPr>
            <p:ph type="title"/>
          </p:nvPr>
        </p:nvSpPr>
        <p:spPr/>
        <p:txBody>
          <a:bodyPr/>
          <a:lstStyle/>
          <a:p>
            <a:r>
              <a:rPr lang="fr-FR" b="1" dirty="0"/>
              <a:t>Robert </a:t>
            </a:r>
            <a:r>
              <a:rPr lang="fr-FR" b="1" dirty="0" err="1"/>
              <a:t>Smithson</a:t>
            </a:r>
            <a:r>
              <a:rPr lang="fr-FR" dirty="0"/>
              <a:t> (1938-1973)</a:t>
            </a:r>
            <a:br>
              <a:rPr lang="fr-FR" dirty="0"/>
            </a:br>
            <a:endParaRPr lang="fr-FR" dirty="0"/>
          </a:p>
        </p:txBody>
      </p:sp>
      <p:pic>
        <p:nvPicPr>
          <p:cNvPr id="14338" name="Picture 2" descr="Robert Smithson - Wikipedia">
            <a:extLst>
              <a:ext uri="{FF2B5EF4-FFF2-40B4-BE49-F238E27FC236}">
                <a16:creationId xmlns:a16="http://schemas.microsoft.com/office/drawing/2014/main" id="{76EAB957-312F-4F4C-B2F2-F39C07D0B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878" y="1244119"/>
            <a:ext cx="4122479" cy="540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7401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F64E3-4603-314D-B863-83DF6034CDDD}"/>
              </a:ext>
            </a:extLst>
          </p:cNvPr>
          <p:cNvSpPr>
            <a:spLocks noGrp="1"/>
          </p:cNvSpPr>
          <p:nvPr>
            <p:ph type="title"/>
          </p:nvPr>
        </p:nvSpPr>
        <p:spPr>
          <a:xfrm>
            <a:off x="1424762" y="5975498"/>
            <a:ext cx="10120423" cy="882502"/>
          </a:xfrm>
        </p:spPr>
        <p:txBody>
          <a:bodyPr/>
          <a:lstStyle/>
          <a:p>
            <a:r>
              <a:rPr lang="fr-FR" i="1" dirty="0"/>
              <a:t>Spiral </a:t>
            </a:r>
            <a:r>
              <a:rPr lang="fr-FR" i="1" dirty="0" err="1"/>
              <a:t>Jetty</a:t>
            </a:r>
            <a:r>
              <a:rPr lang="fr-FR" i="1" dirty="0"/>
              <a:t>,</a:t>
            </a:r>
            <a:r>
              <a:rPr lang="fr-FR" dirty="0"/>
              <a:t> 1970, sculpture in situ. </a:t>
            </a:r>
          </a:p>
        </p:txBody>
      </p:sp>
      <p:pic>
        <p:nvPicPr>
          <p:cNvPr id="15362" name="Picture 2" descr="Robert Smithson | Marian Goodman">
            <a:extLst>
              <a:ext uri="{FF2B5EF4-FFF2-40B4-BE49-F238E27FC236}">
                <a16:creationId xmlns:a16="http://schemas.microsoft.com/office/drawing/2014/main" id="{3EEE951F-D202-464D-BD0F-AF6974CE7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512" y="195003"/>
            <a:ext cx="8366976" cy="556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8637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6C0FA-E514-DD45-890E-754E16AB1677}"/>
              </a:ext>
            </a:extLst>
          </p:cNvPr>
          <p:cNvSpPr>
            <a:spLocks noGrp="1"/>
          </p:cNvSpPr>
          <p:nvPr>
            <p:ph type="title"/>
          </p:nvPr>
        </p:nvSpPr>
        <p:spPr>
          <a:xfrm>
            <a:off x="412898" y="5808994"/>
            <a:ext cx="10515600" cy="1325563"/>
          </a:xfrm>
        </p:spPr>
        <p:txBody>
          <a:bodyPr/>
          <a:lstStyle/>
          <a:p>
            <a:r>
              <a:rPr lang="fr-FR" b="1" dirty="0"/>
              <a:t> </a:t>
            </a:r>
            <a:r>
              <a:rPr lang="fr-FR" sz="3000" dirty="0"/>
              <a:t>Michael </a:t>
            </a:r>
            <a:r>
              <a:rPr lang="fr-FR" sz="3000" dirty="0" err="1"/>
              <a:t>Heizer</a:t>
            </a:r>
            <a:r>
              <a:rPr lang="fr-FR" sz="3000" dirty="0"/>
              <a:t>, </a:t>
            </a:r>
            <a:r>
              <a:rPr lang="fr-FR" sz="3000" i="1" dirty="0"/>
              <a:t>Double </a:t>
            </a:r>
            <a:r>
              <a:rPr lang="fr-FR" sz="3000" i="1" dirty="0" err="1"/>
              <a:t>negative</a:t>
            </a:r>
            <a:r>
              <a:rPr lang="fr-FR" sz="3000" i="1" dirty="0"/>
              <a:t>, </a:t>
            </a:r>
            <a:r>
              <a:rPr lang="fr-FR" sz="3000" dirty="0"/>
              <a:t>1969.</a:t>
            </a:r>
            <a:br>
              <a:rPr lang="fr-FR" dirty="0"/>
            </a:br>
            <a:endParaRPr lang="fr-FR" dirty="0"/>
          </a:p>
        </p:txBody>
      </p:sp>
      <p:pic>
        <p:nvPicPr>
          <p:cNvPr id="3" name="Image 2">
            <a:extLst>
              <a:ext uri="{FF2B5EF4-FFF2-40B4-BE49-F238E27FC236}">
                <a16:creationId xmlns:a16="http://schemas.microsoft.com/office/drawing/2014/main" id="{4DAA086C-C5BD-4149-A15F-E78993CC5D16}"/>
              </a:ext>
            </a:extLst>
          </p:cNvPr>
          <p:cNvPicPr>
            <a:picLocks noChangeAspect="1"/>
          </p:cNvPicPr>
          <p:nvPr/>
        </p:nvPicPr>
        <p:blipFill>
          <a:blip r:embed="rId2"/>
          <a:stretch>
            <a:fillRect/>
          </a:stretch>
        </p:blipFill>
        <p:spPr>
          <a:xfrm>
            <a:off x="2293532" y="355452"/>
            <a:ext cx="6956794" cy="5212641"/>
          </a:xfrm>
          <a:prstGeom prst="rect">
            <a:avLst/>
          </a:prstGeom>
        </p:spPr>
      </p:pic>
    </p:spTree>
    <p:extLst>
      <p:ext uri="{BB962C8B-B14F-4D97-AF65-F5344CB8AC3E}">
        <p14:creationId xmlns:p14="http://schemas.microsoft.com/office/powerpoint/2010/main" val="31646480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1829D-C1F0-7145-94C0-32DD79E36390}"/>
              </a:ext>
            </a:extLst>
          </p:cNvPr>
          <p:cNvSpPr>
            <a:spLocks noGrp="1"/>
          </p:cNvSpPr>
          <p:nvPr>
            <p:ph type="title"/>
          </p:nvPr>
        </p:nvSpPr>
        <p:spPr>
          <a:xfrm>
            <a:off x="497958" y="2766218"/>
            <a:ext cx="10515600" cy="1325563"/>
          </a:xfrm>
        </p:spPr>
        <p:txBody>
          <a:bodyPr>
            <a:normAutofit fontScale="90000"/>
          </a:bodyPr>
          <a:lstStyle/>
          <a:p>
            <a:r>
              <a:rPr lang="fr-FR" dirty="0"/>
              <a:t> « Imaginez que vous vous trouviez dans Central Park il y a un million d’années. Vous seriez debout sur une immense plaque de glace, longue de 4 000 miles et d’une épaisseur de 2 000 miles. Seul sur un glacier, vous ne sentiriez pas la compression et l’érosion provoquées par son lent mouvement vers le sud laissant d’immenses masses de débris de pierres dans son sillage. », </a:t>
            </a:r>
            <a:r>
              <a:rPr lang="fr-FR" dirty="0" err="1"/>
              <a:t>Smithson</a:t>
            </a:r>
            <a:r>
              <a:rPr lang="fr-FR" dirty="0"/>
              <a:t> </a:t>
            </a:r>
            <a:br>
              <a:rPr lang="fr-FR" dirty="0"/>
            </a:br>
            <a:endParaRPr lang="fr-FR" dirty="0"/>
          </a:p>
        </p:txBody>
      </p:sp>
    </p:spTree>
    <p:extLst>
      <p:ext uri="{BB962C8B-B14F-4D97-AF65-F5344CB8AC3E}">
        <p14:creationId xmlns:p14="http://schemas.microsoft.com/office/powerpoint/2010/main" val="103675612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2B1A1E-D973-ED43-8630-91BA29722E37}"/>
              </a:ext>
            </a:extLst>
          </p:cNvPr>
          <p:cNvSpPr>
            <a:spLocks noGrp="1"/>
          </p:cNvSpPr>
          <p:nvPr>
            <p:ph type="title"/>
          </p:nvPr>
        </p:nvSpPr>
        <p:spPr/>
        <p:txBody>
          <a:bodyPr>
            <a:normAutofit/>
          </a:bodyPr>
          <a:lstStyle/>
          <a:p>
            <a:r>
              <a:rPr lang="fr-FR" dirty="0" err="1"/>
              <a:t>Rosalind</a:t>
            </a:r>
            <a:r>
              <a:rPr lang="fr-FR" dirty="0"/>
              <a:t> </a:t>
            </a:r>
            <a:r>
              <a:rPr lang="fr-FR" dirty="0" err="1"/>
              <a:t>Krauss</a:t>
            </a:r>
            <a:r>
              <a:rPr lang="fr-FR" dirty="0"/>
              <a:t>, </a:t>
            </a:r>
            <a:r>
              <a:rPr lang="fr-FR" i="1" dirty="0"/>
              <a:t>Notes on the index, </a:t>
            </a:r>
            <a:r>
              <a:rPr lang="fr-FR" dirty="0"/>
              <a:t>1977</a:t>
            </a:r>
            <a:br>
              <a:rPr lang="fr-FR" dirty="0"/>
            </a:br>
            <a:endParaRPr lang="fr-FR" dirty="0"/>
          </a:p>
        </p:txBody>
      </p:sp>
      <p:pic>
        <p:nvPicPr>
          <p:cNvPr id="3" name="Image 2">
            <a:extLst>
              <a:ext uri="{FF2B5EF4-FFF2-40B4-BE49-F238E27FC236}">
                <a16:creationId xmlns:a16="http://schemas.microsoft.com/office/drawing/2014/main" id="{A5A457C4-8CDB-0543-975C-2D3CF2DA251C}"/>
              </a:ext>
            </a:extLst>
          </p:cNvPr>
          <p:cNvPicPr>
            <a:picLocks noChangeAspect="1"/>
          </p:cNvPicPr>
          <p:nvPr/>
        </p:nvPicPr>
        <p:blipFill>
          <a:blip r:embed="rId2"/>
          <a:stretch>
            <a:fillRect/>
          </a:stretch>
        </p:blipFill>
        <p:spPr>
          <a:xfrm>
            <a:off x="3080687" y="1248452"/>
            <a:ext cx="5461000" cy="4660900"/>
          </a:xfrm>
          <a:prstGeom prst="rect">
            <a:avLst/>
          </a:prstGeom>
        </p:spPr>
      </p:pic>
    </p:spTree>
    <p:extLst>
      <p:ext uri="{BB962C8B-B14F-4D97-AF65-F5344CB8AC3E}">
        <p14:creationId xmlns:p14="http://schemas.microsoft.com/office/powerpoint/2010/main" val="27261822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E5A03E-0EA0-7F48-A533-63FCC0E8F08B}"/>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F7F87187-DAD9-DC4D-8D4B-F72BFC3D874F}"/>
              </a:ext>
            </a:extLst>
          </p:cNvPr>
          <p:cNvPicPr>
            <a:picLocks noChangeAspect="1"/>
          </p:cNvPicPr>
          <p:nvPr/>
        </p:nvPicPr>
        <p:blipFill>
          <a:blip r:embed="rId2"/>
          <a:stretch>
            <a:fillRect/>
          </a:stretch>
        </p:blipFill>
        <p:spPr>
          <a:xfrm>
            <a:off x="2145694" y="-274927"/>
            <a:ext cx="8257049" cy="6767802"/>
          </a:xfrm>
          <a:prstGeom prst="rect">
            <a:avLst/>
          </a:prstGeom>
        </p:spPr>
      </p:pic>
    </p:spTree>
    <p:extLst>
      <p:ext uri="{BB962C8B-B14F-4D97-AF65-F5344CB8AC3E}">
        <p14:creationId xmlns:p14="http://schemas.microsoft.com/office/powerpoint/2010/main" val="297926985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C813B1-79AA-E446-BE2E-5BE9681A7B0F}"/>
              </a:ext>
            </a:extLst>
          </p:cNvPr>
          <p:cNvSpPr>
            <a:spLocks noGrp="1"/>
          </p:cNvSpPr>
          <p:nvPr>
            <p:ph type="title"/>
          </p:nvPr>
        </p:nvSpPr>
        <p:spPr>
          <a:xfrm>
            <a:off x="553387" y="5416810"/>
            <a:ext cx="10515600" cy="1325563"/>
          </a:xfrm>
        </p:spPr>
        <p:txBody>
          <a:bodyPr>
            <a:normAutofit fontScale="90000"/>
          </a:bodyPr>
          <a:lstStyle/>
          <a:p>
            <a:r>
              <a:rPr lang="fr-FR" dirty="0"/>
              <a:t>DENIS OPPENHEIM (1938-), </a:t>
            </a:r>
            <a:r>
              <a:rPr lang="fr-FR" i="1" dirty="0" err="1"/>
              <a:t>Directed</a:t>
            </a:r>
            <a:r>
              <a:rPr lang="fr-FR" i="1" dirty="0"/>
              <a:t> </a:t>
            </a:r>
            <a:r>
              <a:rPr lang="fr-FR" i="1" dirty="0" err="1"/>
              <a:t>Seeding-Cancelled</a:t>
            </a:r>
            <a:r>
              <a:rPr lang="fr-FR" i="1" dirty="0"/>
              <a:t> </a:t>
            </a:r>
            <a:r>
              <a:rPr lang="fr-FR" i="1" dirty="0" err="1"/>
              <a:t>Crops</a:t>
            </a:r>
            <a:r>
              <a:rPr lang="fr-FR" i="1" dirty="0"/>
              <a:t> </a:t>
            </a:r>
            <a:r>
              <a:rPr lang="fr-FR" dirty="0"/>
              <a:t>(Semailles dirigées- Moissons annulé </a:t>
            </a:r>
          </a:p>
        </p:txBody>
      </p:sp>
      <p:pic>
        <p:nvPicPr>
          <p:cNvPr id="3" name="Image 2">
            <a:extLst>
              <a:ext uri="{FF2B5EF4-FFF2-40B4-BE49-F238E27FC236}">
                <a16:creationId xmlns:a16="http://schemas.microsoft.com/office/drawing/2014/main" id="{B02694D4-DCFF-7645-8BC2-C975177EF57C}"/>
              </a:ext>
            </a:extLst>
          </p:cNvPr>
          <p:cNvPicPr>
            <a:picLocks noChangeAspect="1"/>
          </p:cNvPicPr>
          <p:nvPr/>
        </p:nvPicPr>
        <p:blipFill>
          <a:blip r:embed="rId2"/>
          <a:stretch>
            <a:fillRect/>
          </a:stretch>
        </p:blipFill>
        <p:spPr>
          <a:xfrm>
            <a:off x="928141" y="0"/>
            <a:ext cx="10029669" cy="5135107"/>
          </a:xfrm>
          <a:prstGeom prst="rect">
            <a:avLst/>
          </a:prstGeom>
        </p:spPr>
      </p:pic>
    </p:spTree>
    <p:extLst>
      <p:ext uri="{BB962C8B-B14F-4D97-AF65-F5344CB8AC3E}">
        <p14:creationId xmlns:p14="http://schemas.microsoft.com/office/powerpoint/2010/main" val="382645567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E123AE-1C76-9841-913E-6A8A8536937A}"/>
              </a:ext>
            </a:extLst>
          </p:cNvPr>
          <p:cNvSpPr>
            <a:spLocks noGrp="1"/>
          </p:cNvSpPr>
          <p:nvPr>
            <p:ph type="title"/>
          </p:nvPr>
        </p:nvSpPr>
        <p:spPr>
          <a:xfrm>
            <a:off x="6804285" y="3429000"/>
            <a:ext cx="4468318" cy="1325563"/>
          </a:xfrm>
        </p:spPr>
        <p:txBody>
          <a:bodyPr>
            <a:normAutofit fontScale="90000"/>
          </a:bodyPr>
          <a:lstStyle/>
          <a:p>
            <a:r>
              <a:rPr lang="fr-FR" dirty="0" err="1"/>
              <a:t>Identity</a:t>
            </a:r>
            <a:r>
              <a:rPr lang="fr-FR" dirty="0"/>
              <a:t> Stretch [Etirement de l'identité], 1975, photographies montées sur panneau. </a:t>
            </a:r>
            <a:br>
              <a:rPr lang="fr-FR" dirty="0"/>
            </a:br>
            <a:endParaRPr lang="fr-FR" dirty="0"/>
          </a:p>
        </p:txBody>
      </p:sp>
      <p:pic>
        <p:nvPicPr>
          <p:cNvPr id="3" name="Image 2">
            <a:extLst>
              <a:ext uri="{FF2B5EF4-FFF2-40B4-BE49-F238E27FC236}">
                <a16:creationId xmlns:a16="http://schemas.microsoft.com/office/drawing/2014/main" id="{5DB486B1-C6DC-DB43-A6AF-B0D4C40B92A7}"/>
              </a:ext>
            </a:extLst>
          </p:cNvPr>
          <p:cNvPicPr>
            <a:picLocks noChangeAspect="1"/>
          </p:cNvPicPr>
          <p:nvPr/>
        </p:nvPicPr>
        <p:blipFill>
          <a:blip r:embed="rId2"/>
          <a:stretch>
            <a:fillRect/>
          </a:stretch>
        </p:blipFill>
        <p:spPr>
          <a:xfrm>
            <a:off x="1523066" y="479684"/>
            <a:ext cx="4518839" cy="6378315"/>
          </a:xfrm>
          <a:prstGeom prst="rect">
            <a:avLst/>
          </a:prstGeom>
        </p:spPr>
      </p:pic>
    </p:spTree>
    <p:extLst>
      <p:ext uri="{BB962C8B-B14F-4D97-AF65-F5344CB8AC3E}">
        <p14:creationId xmlns:p14="http://schemas.microsoft.com/office/powerpoint/2010/main" val="341741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AD41C-8B8A-8742-9CD3-79F02B7ACCE5}"/>
              </a:ext>
            </a:extLst>
          </p:cNvPr>
          <p:cNvSpPr>
            <a:spLocks noGrp="1"/>
          </p:cNvSpPr>
          <p:nvPr>
            <p:ph type="title"/>
          </p:nvPr>
        </p:nvSpPr>
        <p:spPr/>
        <p:txBody>
          <a:bodyPr/>
          <a:lstStyle/>
          <a:p>
            <a:r>
              <a:rPr lang="fr-FR" b="1" dirty="0"/>
              <a:t>Thomas Hart Benton</a:t>
            </a:r>
            <a:r>
              <a:rPr lang="fr-FR" dirty="0"/>
              <a:t>. </a:t>
            </a:r>
            <a:br>
              <a:rPr lang="fr-FR" dirty="0"/>
            </a:br>
            <a:endParaRPr lang="fr-FR" dirty="0"/>
          </a:p>
        </p:txBody>
      </p:sp>
    </p:spTree>
    <p:extLst>
      <p:ext uri="{BB962C8B-B14F-4D97-AF65-F5344CB8AC3E}">
        <p14:creationId xmlns:p14="http://schemas.microsoft.com/office/powerpoint/2010/main" val="5070246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a:xfrm>
            <a:off x="838200" y="1448036"/>
            <a:ext cx="10515600" cy="1325563"/>
          </a:xfrm>
        </p:spPr>
        <p:txBody>
          <a:bodyPr>
            <a:normAutofit fontScale="90000"/>
          </a:bodyPr>
          <a:lstStyle/>
          <a:p>
            <a:r>
              <a:rPr lang="fr-FR" sz="3300" b="1" dirty="0"/>
              <a:t>Narrative art</a:t>
            </a:r>
            <a:br>
              <a:rPr lang="fr-FR" sz="3300" dirty="0"/>
            </a:br>
            <a:r>
              <a:rPr lang="fr-FR" sz="3300" dirty="0"/>
              <a:t>Christian Boltanski </a:t>
            </a:r>
            <a:br>
              <a:rPr lang="fr-FR" sz="3300" dirty="0"/>
            </a:br>
            <a:r>
              <a:rPr lang="fr-FR" sz="3300" dirty="0"/>
              <a:t>Jean Le </a:t>
            </a:r>
            <a:r>
              <a:rPr lang="fr-FR" sz="3300" dirty="0" err="1"/>
              <a:t>Gac</a:t>
            </a:r>
            <a:br>
              <a:rPr lang="fr-FR" sz="3300" dirty="0"/>
            </a:br>
            <a:r>
              <a:rPr lang="fr-FR" sz="3300" dirty="0"/>
              <a:t>Sophie Calle </a:t>
            </a:r>
            <a:br>
              <a:rPr lang="fr-FR" sz="3300" dirty="0"/>
            </a:br>
            <a:r>
              <a:rPr lang="fr-FR" sz="3300" dirty="0"/>
              <a:t>Annette Messager</a:t>
            </a:r>
            <a:br>
              <a:rPr lang="fr-FR" dirty="0"/>
            </a:br>
            <a:r>
              <a:rPr lang="fr-FR" dirty="0"/>
              <a:t>  </a:t>
            </a:r>
            <a:br>
              <a:rPr lang="fr-FR" dirty="0"/>
            </a:br>
            <a:endParaRPr lang="fr-FR" dirty="0"/>
          </a:p>
        </p:txBody>
      </p:sp>
      <p:pic>
        <p:nvPicPr>
          <p:cNvPr id="3" name="Image 2">
            <a:extLst>
              <a:ext uri="{FF2B5EF4-FFF2-40B4-BE49-F238E27FC236}">
                <a16:creationId xmlns:a16="http://schemas.microsoft.com/office/drawing/2014/main" id="{344DC428-55F1-6745-9220-2E0F12E98641}"/>
              </a:ext>
            </a:extLst>
          </p:cNvPr>
          <p:cNvPicPr>
            <a:picLocks noChangeAspect="1"/>
          </p:cNvPicPr>
          <p:nvPr/>
        </p:nvPicPr>
        <p:blipFill>
          <a:blip r:embed="rId2"/>
          <a:stretch>
            <a:fillRect/>
          </a:stretch>
        </p:blipFill>
        <p:spPr>
          <a:xfrm>
            <a:off x="1995100" y="2901975"/>
            <a:ext cx="7569029" cy="3844586"/>
          </a:xfrm>
          <a:prstGeom prst="rect">
            <a:avLst/>
          </a:prstGeom>
        </p:spPr>
      </p:pic>
    </p:spTree>
    <p:extLst>
      <p:ext uri="{BB962C8B-B14F-4D97-AF65-F5344CB8AC3E}">
        <p14:creationId xmlns:p14="http://schemas.microsoft.com/office/powerpoint/2010/main" val="406040690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p:txBody>
          <a:bodyPr/>
          <a:lstStyle/>
          <a:p>
            <a:endParaRPr lang="fr-FR"/>
          </a:p>
        </p:txBody>
      </p:sp>
      <p:pic>
        <p:nvPicPr>
          <p:cNvPr id="1026" name="Picture 2">
            <a:extLst>
              <a:ext uri="{FF2B5EF4-FFF2-40B4-BE49-F238E27FC236}">
                <a16:creationId xmlns:a16="http://schemas.microsoft.com/office/drawing/2014/main" id="{46FB573E-25DD-D341-99B1-069B2802D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70" y="773276"/>
            <a:ext cx="3165764" cy="53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53233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15D19-CC7E-B542-91B8-2D257DD2F363}"/>
              </a:ext>
            </a:extLst>
          </p:cNvPr>
          <p:cNvSpPr>
            <a:spLocks noGrp="1"/>
          </p:cNvSpPr>
          <p:nvPr>
            <p:ph type="title"/>
          </p:nvPr>
        </p:nvSpPr>
        <p:spPr>
          <a:xfrm>
            <a:off x="838200" y="2490487"/>
            <a:ext cx="3882081" cy="1325563"/>
          </a:xfrm>
        </p:spPr>
        <p:txBody>
          <a:bodyPr>
            <a:normAutofit fontScale="90000"/>
          </a:bodyPr>
          <a:lstStyle/>
          <a:p>
            <a:r>
              <a:rPr lang="fr-FR" dirty="0"/>
              <a:t>En 1972, Harald </a:t>
            </a:r>
            <a:r>
              <a:rPr lang="fr-FR" dirty="0" err="1"/>
              <a:t>Szeemann</a:t>
            </a:r>
            <a:r>
              <a:rPr lang="fr-FR" dirty="0"/>
              <a:t> assure le commissariat d’une exposition intitulée « Mythologies individuelles » à la cinquième Documenta de Cassel </a:t>
            </a:r>
          </a:p>
        </p:txBody>
      </p:sp>
      <p:pic>
        <p:nvPicPr>
          <p:cNvPr id="3" name="Image 2">
            <a:extLst>
              <a:ext uri="{FF2B5EF4-FFF2-40B4-BE49-F238E27FC236}">
                <a16:creationId xmlns:a16="http://schemas.microsoft.com/office/drawing/2014/main" id="{8A9C4F68-FEA5-DC48-8B6E-FC482EF5800D}"/>
              </a:ext>
            </a:extLst>
          </p:cNvPr>
          <p:cNvPicPr>
            <a:picLocks noChangeAspect="1"/>
          </p:cNvPicPr>
          <p:nvPr/>
        </p:nvPicPr>
        <p:blipFill>
          <a:blip r:embed="rId2"/>
          <a:stretch>
            <a:fillRect/>
          </a:stretch>
        </p:blipFill>
        <p:spPr>
          <a:xfrm>
            <a:off x="5132173" y="492447"/>
            <a:ext cx="5239758" cy="3996080"/>
          </a:xfrm>
          <a:prstGeom prst="rect">
            <a:avLst/>
          </a:prstGeom>
        </p:spPr>
      </p:pic>
    </p:spTree>
    <p:extLst>
      <p:ext uri="{BB962C8B-B14F-4D97-AF65-F5344CB8AC3E}">
        <p14:creationId xmlns:p14="http://schemas.microsoft.com/office/powerpoint/2010/main" val="69939293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5EAA2-B4F8-144D-BBCD-82A4F6CB4D8E}"/>
              </a:ext>
            </a:extLst>
          </p:cNvPr>
          <p:cNvSpPr>
            <a:spLocks noGrp="1"/>
          </p:cNvSpPr>
          <p:nvPr>
            <p:ph type="title"/>
          </p:nvPr>
        </p:nvSpPr>
        <p:spPr>
          <a:xfrm>
            <a:off x="838200" y="2564627"/>
            <a:ext cx="10515600" cy="1325563"/>
          </a:xfrm>
        </p:spPr>
        <p:txBody>
          <a:bodyPr>
            <a:normAutofit fontScale="90000"/>
          </a:bodyPr>
          <a:lstStyle/>
          <a:p>
            <a:r>
              <a:rPr lang="fr-FR" b="1" dirty="0"/>
              <a:t>Jean Le </a:t>
            </a:r>
            <a:r>
              <a:rPr lang="fr-FR" b="1" dirty="0" err="1"/>
              <a:t>Gac</a:t>
            </a:r>
            <a:r>
              <a:rPr lang="fr-FR" b="1" dirty="0"/>
              <a:t> </a:t>
            </a:r>
            <a:br>
              <a:rPr lang="fr-FR" dirty="0"/>
            </a:br>
            <a:r>
              <a:rPr lang="fr-FR" dirty="0"/>
              <a:t>Né en 1936 à Alès (France)</a:t>
            </a:r>
            <a:br>
              <a:rPr lang="fr-FR" dirty="0"/>
            </a:br>
            <a:r>
              <a:rPr lang="fr-FR" dirty="0"/>
              <a:t>Vit et travaille à paris</a:t>
            </a:r>
            <a:br>
              <a:rPr lang="fr-FR" dirty="0"/>
            </a:br>
            <a:r>
              <a:rPr lang="fr-FR" dirty="0"/>
              <a:t> </a:t>
            </a:r>
          </a:p>
        </p:txBody>
      </p:sp>
    </p:spTree>
    <p:extLst>
      <p:ext uri="{BB962C8B-B14F-4D97-AF65-F5344CB8AC3E}">
        <p14:creationId xmlns:p14="http://schemas.microsoft.com/office/powerpoint/2010/main" val="15831003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46630-374E-D545-B2C6-08BCA6BE2D7C}"/>
              </a:ext>
            </a:extLst>
          </p:cNvPr>
          <p:cNvSpPr>
            <a:spLocks noGrp="1"/>
          </p:cNvSpPr>
          <p:nvPr>
            <p:ph type="title"/>
          </p:nvPr>
        </p:nvSpPr>
        <p:spPr>
          <a:xfrm>
            <a:off x="1159476" y="5505662"/>
            <a:ext cx="10515600" cy="1325563"/>
          </a:xfrm>
        </p:spPr>
        <p:txBody>
          <a:bodyPr/>
          <a:lstStyle/>
          <a:p>
            <a:r>
              <a:rPr lang="fr-FR" dirty="0"/>
              <a:t>Jean Le </a:t>
            </a:r>
            <a:r>
              <a:rPr lang="fr-FR" dirty="0" err="1"/>
              <a:t>Gac</a:t>
            </a:r>
            <a:r>
              <a:rPr lang="fr-FR" i="1" dirty="0"/>
              <a:t>, Les Cahiers, </a:t>
            </a:r>
            <a:r>
              <a:rPr lang="fr-FR" dirty="0"/>
              <a:t>1970.</a:t>
            </a:r>
            <a:endParaRPr lang="fr-FR" i="1" dirty="0"/>
          </a:p>
        </p:txBody>
      </p:sp>
      <p:pic>
        <p:nvPicPr>
          <p:cNvPr id="3074" name="Picture 2">
            <a:extLst>
              <a:ext uri="{FF2B5EF4-FFF2-40B4-BE49-F238E27FC236}">
                <a16:creationId xmlns:a16="http://schemas.microsoft.com/office/drawing/2014/main" id="{0AF6E62C-1397-0F48-B3B1-ED4B3F820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125" y="689556"/>
            <a:ext cx="8133749" cy="463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440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a:xfrm>
            <a:off x="616527" y="2766218"/>
            <a:ext cx="10515600" cy="1325563"/>
          </a:xfrm>
        </p:spPr>
        <p:txBody>
          <a:bodyPr>
            <a:normAutofit fontScale="90000"/>
          </a:bodyPr>
          <a:lstStyle/>
          <a:p>
            <a:r>
              <a:rPr lang="fr-FR" dirty="0"/>
              <a:t> </a:t>
            </a:r>
            <a:br>
              <a:rPr lang="fr-FR" dirty="0"/>
            </a:br>
            <a:r>
              <a:rPr lang="fr-FR" dirty="0"/>
              <a:t> « Du matin à la nuit, sans arrêt, </a:t>
            </a:r>
            <a:r>
              <a:rPr lang="fr-FR" b="1" dirty="0"/>
              <a:t>des récits hantent les murs et les bâtiments. </a:t>
            </a:r>
            <a:r>
              <a:rPr lang="fr-FR" dirty="0"/>
              <a:t>Ils articulent nos existences en nous apprenant ce qu’elles doivent être. Ils "couvrent l’événement" c’est-</a:t>
            </a:r>
            <a:r>
              <a:rPr lang="fr-FR" dirty="0" err="1"/>
              <a:t>àdire</a:t>
            </a:r>
            <a:r>
              <a:rPr lang="fr-FR" dirty="0"/>
              <a:t> qu’ils en font nos légendes (</a:t>
            </a:r>
            <a:r>
              <a:rPr lang="fr-FR" dirty="0" err="1"/>
              <a:t>legenda</a:t>
            </a:r>
            <a:r>
              <a:rPr lang="fr-FR" dirty="0"/>
              <a:t> ce qu’il faut lier et dire). Saisi dès son réveil par la radio (la voix, c’est la loi), l’auditeur marche toute la journée dans la forêt des narrativités journalistiques, publicitaires, télévisées, qui, le soir, glissent encore d’ultimes messages sous les portes du sommeil », Michel de </a:t>
            </a:r>
            <a:r>
              <a:rPr lang="fr-FR" dirty="0" err="1"/>
              <a:t>Certeau</a:t>
            </a:r>
            <a:br>
              <a:rPr lang="fr-FR" dirty="0"/>
            </a:br>
            <a:endParaRPr lang="fr-FR" dirty="0"/>
          </a:p>
        </p:txBody>
      </p:sp>
    </p:spTree>
    <p:extLst>
      <p:ext uri="{BB962C8B-B14F-4D97-AF65-F5344CB8AC3E}">
        <p14:creationId xmlns:p14="http://schemas.microsoft.com/office/powerpoint/2010/main" val="36361044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p:txBody>
          <a:bodyPr>
            <a:normAutofit/>
          </a:bodyPr>
          <a:lstStyle/>
          <a:p>
            <a:r>
              <a:rPr lang="fr-FR" i="1" dirty="0"/>
              <a:t> Délassement du Peintre</a:t>
            </a:r>
            <a:r>
              <a:rPr lang="fr-FR" dirty="0"/>
              <a:t>, 1978 </a:t>
            </a:r>
            <a:br>
              <a:rPr lang="fr-FR" dirty="0"/>
            </a:br>
            <a:r>
              <a:rPr lang="fr-FR" dirty="0"/>
              <a:t> </a:t>
            </a:r>
          </a:p>
        </p:txBody>
      </p:sp>
      <p:pic>
        <p:nvPicPr>
          <p:cNvPr id="3" name="Image 2">
            <a:extLst>
              <a:ext uri="{FF2B5EF4-FFF2-40B4-BE49-F238E27FC236}">
                <a16:creationId xmlns:a16="http://schemas.microsoft.com/office/drawing/2014/main" id="{1F825E5F-2175-444E-9DF0-233F3DB00E13}"/>
              </a:ext>
            </a:extLst>
          </p:cNvPr>
          <p:cNvPicPr>
            <a:picLocks noChangeAspect="1"/>
          </p:cNvPicPr>
          <p:nvPr/>
        </p:nvPicPr>
        <p:blipFill>
          <a:blip r:embed="rId2"/>
          <a:stretch>
            <a:fillRect/>
          </a:stretch>
        </p:blipFill>
        <p:spPr>
          <a:xfrm>
            <a:off x="4407443" y="1344482"/>
            <a:ext cx="3377114" cy="4752975"/>
          </a:xfrm>
          <a:prstGeom prst="rect">
            <a:avLst/>
          </a:prstGeom>
        </p:spPr>
      </p:pic>
    </p:spTree>
    <p:extLst>
      <p:ext uri="{BB962C8B-B14F-4D97-AF65-F5344CB8AC3E}">
        <p14:creationId xmlns:p14="http://schemas.microsoft.com/office/powerpoint/2010/main" val="368222723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05441-D463-7840-8DC6-51DBFBD52957}"/>
              </a:ext>
            </a:extLst>
          </p:cNvPr>
          <p:cNvSpPr>
            <a:spLocks noGrp="1"/>
          </p:cNvSpPr>
          <p:nvPr>
            <p:ph type="title"/>
          </p:nvPr>
        </p:nvSpPr>
        <p:spPr/>
        <p:txBody>
          <a:bodyPr/>
          <a:lstStyle/>
          <a:p>
            <a:r>
              <a:rPr lang="fr-FR" dirty="0"/>
              <a:t>Sophie Calle, née à Paris en 1953</a:t>
            </a:r>
          </a:p>
        </p:txBody>
      </p:sp>
      <p:pic>
        <p:nvPicPr>
          <p:cNvPr id="3" name="Image 2">
            <a:extLst>
              <a:ext uri="{FF2B5EF4-FFF2-40B4-BE49-F238E27FC236}">
                <a16:creationId xmlns:a16="http://schemas.microsoft.com/office/drawing/2014/main" id="{EC530F3B-8E70-DB4D-8AA4-73773D669334}"/>
              </a:ext>
            </a:extLst>
          </p:cNvPr>
          <p:cNvPicPr>
            <a:picLocks noChangeAspect="1"/>
          </p:cNvPicPr>
          <p:nvPr/>
        </p:nvPicPr>
        <p:blipFill>
          <a:blip r:embed="rId2"/>
          <a:stretch>
            <a:fillRect/>
          </a:stretch>
        </p:blipFill>
        <p:spPr>
          <a:xfrm>
            <a:off x="4105664" y="1457325"/>
            <a:ext cx="3980672" cy="5035550"/>
          </a:xfrm>
          <a:prstGeom prst="rect">
            <a:avLst/>
          </a:prstGeom>
        </p:spPr>
      </p:pic>
    </p:spTree>
    <p:extLst>
      <p:ext uri="{BB962C8B-B14F-4D97-AF65-F5344CB8AC3E}">
        <p14:creationId xmlns:p14="http://schemas.microsoft.com/office/powerpoint/2010/main" val="28551405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a:xfrm>
            <a:off x="360218" y="5375564"/>
            <a:ext cx="10548739" cy="1134259"/>
          </a:xfrm>
        </p:spPr>
        <p:txBody>
          <a:bodyPr>
            <a:normAutofit fontScale="90000"/>
          </a:bodyPr>
          <a:lstStyle/>
          <a:p>
            <a:r>
              <a:rPr lang="fr-FR" b="1" dirty="0"/>
              <a:t> </a:t>
            </a:r>
            <a:br>
              <a:rPr lang="fr-FR" dirty="0"/>
            </a:br>
            <a:r>
              <a:rPr lang="fr-FR" sz="2800" dirty="0"/>
              <a:t>Sophie Calle, Suite vénitienne </a:t>
            </a:r>
            <a:br>
              <a:rPr lang="fr-FR" sz="2800" dirty="0"/>
            </a:br>
            <a:r>
              <a:rPr lang="fr-FR" sz="2800" cap="all" dirty="0"/>
              <a:t>1980</a:t>
            </a:r>
            <a:r>
              <a:rPr lang="fr-FR" sz="2800" b="1" cap="all" dirty="0"/>
              <a:t>, </a:t>
            </a:r>
            <a:r>
              <a:rPr lang="fr-FR" sz="2800" dirty="0"/>
              <a:t>Ensemble, réalisé sous cette forme à partir de 1966 comprenant 81 éléments :</a:t>
            </a:r>
            <a:br>
              <a:rPr lang="fr-FR" sz="2800" dirty="0"/>
            </a:br>
            <a:r>
              <a:rPr lang="fr-FR" sz="2800" dirty="0"/>
              <a:t>55 photographies N/B.</a:t>
            </a:r>
            <a:br>
              <a:rPr lang="fr-FR" sz="3300" dirty="0"/>
            </a:br>
            <a:endParaRPr lang="fr-FR" sz="3300" dirty="0"/>
          </a:p>
        </p:txBody>
      </p:sp>
      <p:pic>
        <p:nvPicPr>
          <p:cNvPr id="1026" name="Picture 2" descr="JPEG - 65.1 ko">
            <a:extLst>
              <a:ext uri="{FF2B5EF4-FFF2-40B4-BE49-F238E27FC236}">
                <a16:creationId xmlns:a16="http://schemas.microsoft.com/office/drawing/2014/main" id="{A85EF800-F4DD-CB43-8FE9-E6633FD21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587" y="655781"/>
            <a:ext cx="63500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2180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a:xfrm>
            <a:off x="1087582" y="5532437"/>
            <a:ext cx="10515600" cy="1325563"/>
          </a:xfrm>
        </p:spPr>
        <p:txBody>
          <a:bodyPr>
            <a:normAutofit fontScale="90000"/>
          </a:bodyPr>
          <a:lstStyle/>
          <a:p>
            <a:r>
              <a:rPr lang="fr-FR" b="1" dirty="0"/>
              <a:t> </a:t>
            </a:r>
            <a:br>
              <a:rPr lang="fr-FR" dirty="0"/>
            </a:br>
            <a:r>
              <a:rPr lang="fr-FR" i="1" dirty="0"/>
              <a:t>Douleur exquise</a:t>
            </a:r>
            <a:r>
              <a:rPr lang="fr-FR" dirty="0"/>
              <a:t>, 1984</a:t>
            </a:r>
            <a:br>
              <a:rPr lang="fr-FR" dirty="0"/>
            </a:br>
            <a:endParaRPr lang="fr-FR" dirty="0"/>
          </a:p>
        </p:txBody>
      </p:sp>
      <p:pic>
        <p:nvPicPr>
          <p:cNvPr id="3" name="Image 2">
            <a:extLst>
              <a:ext uri="{FF2B5EF4-FFF2-40B4-BE49-F238E27FC236}">
                <a16:creationId xmlns:a16="http://schemas.microsoft.com/office/drawing/2014/main" id="{965B236E-4168-5A4A-BFE8-3DCD767556F4}"/>
              </a:ext>
            </a:extLst>
          </p:cNvPr>
          <p:cNvPicPr>
            <a:picLocks noChangeAspect="1"/>
          </p:cNvPicPr>
          <p:nvPr/>
        </p:nvPicPr>
        <p:blipFill>
          <a:blip r:embed="rId2"/>
          <a:stretch>
            <a:fillRect/>
          </a:stretch>
        </p:blipFill>
        <p:spPr>
          <a:xfrm>
            <a:off x="3658466" y="426315"/>
            <a:ext cx="5373832" cy="5094672"/>
          </a:xfrm>
          <a:prstGeom prst="rect">
            <a:avLst/>
          </a:prstGeom>
        </p:spPr>
      </p:pic>
    </p:spTree>
    <p:extLst>
      <p:ext uri="{BB962C8B-B14F-4D97-AF65-F5344CB8AC3E}">
        <p14:creationId xmlns:p14="http://schemas.microsoft.com/office/powerpoint/2010/main" val="301308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15F67-438B-A648-AADB-79A4DE2E454C}"/>
              </a:ext>
            </a:extLst>
          </p:cNvPr>
          <p:cNvSpPr>
            <a:spLocks noGrp="1"/>
          </p:cNvSpPr>
          <p:nvPr>
            <p:ph type="title"/>
          </p:nvPr>
        </p:nvSpPr>
        <p:spPr>
          <a:xfrm>
            <a:off x="993183" y="5532437"/>
            <a:ext cx="10515600" cy="1325563"/>
          </a:xfrm>
        </p:spPr>
        <p:txBody>
          <a:bodyPr/>
          <a:lstStyle/>
          <a:p>
            <a:r>
              <a:rPr lang="fr-FR" dirty="0">
                <a:latin typeface="Times" pitchFamily="2" charset="0"/>
              </a:rPr>
              <a:t>Peggy Guggenheim</a:t>
            </a:r>
            <a:br>
              <a:rPr lang="fr-FR" dirty="0"/>
            </a:br>
            <a:endParaRPr lang="fr-FR" dirty="0"/>
          </a:p>
        </p:txBody>
      </p:sp>
      <p:pic>
        <p:nvPicPr>
          <p:cNvPr id="6146" name="Picture 2" descr="Peggy Guggenheim, la collectionneuse d'art qui avait du flair">
            <a:extLst>
              <a:ext uri="{FF2B5EF4-FFF2-40B4-BE49-F238E27FC236}">
                <a16:creationId xmlns:a16="http://schemas.microsoft.com/office/drawing/2014/main" id="{EEEC6C8D-D901-F240-8594-ED4D5B47B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06" y="1122335"/>
            <a:ext cx="6464546" cy="362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8188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3070D-728E-724F-AFB9-4989B1045D18}"/>
              </a:ext>
            </a:extLst>
          </p:cNvPr>
          <p:cNvSpPr>
            <a:spLocks noGrp="1"/>
          </p:cNvSpPr>
          <p:nvPr>
            <p:ph type="title"/>
          </p:nvPr>
        </p:nvSpPr>
        <p:spPr/>
        <p:txBody>
          <a:bodyPr>
            <a:normAutofit fontScale="90000"/>
          </a:bodyPr>
          <a:lstStyle/>
          <a:p>
            <a:r>
              <a:rPr lang="fr-FR" dirty="0"/>
              <a:t>  </a:t>
            </a:r>
            <a:br>
              <a:rPr lang="fr-FR" dirty="0"/>
            </a:br>
            <a:r>
              <a:rPr lang="fr-FR" i="1" dirty="0"/>
              <a:t> Des Histoires vraies + dix </a:t>
            </a:r>
            <a:br>
              <a:rPr lang="fr-FR" dirty="0"/>
            </a:br>
            <a:endParaRPr lang="fr-FR" dirty="0"/>
          </a:p>
        </p:txBody>
      </p:sp>
      <p:pic>
        <p:nvPicPr>
          <p:cNvPr id="2050" name="Picture 2" descr="Des histoires vraies, les microfictions de Sophie Calle – Le blog de Fabien  Ribery">
            <a:extLst>
              <a:ext uri="{FF2B5EF4-FFF2-40B4-BE49-F238E27FC236}">
                <a16:creationId xmlns:a16="http://schemas.microsoft.com/office/drawing/2014/main" id="{F2862742-B445-2541-A760-8A2ABBCDD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13" y="1690688"/>
            <a:ext cx="4730173" cy="450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9431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C0CDA-1524-D54D-BEF9-E1EA25386D58}"/>
              </a:ext>
            </a:extLst>
          </p:cNvPr>
          <p:cNvSpPr>
            <a:spLocks noGrp="1"/>
          </p:cNvSpPr>
          <p:nvPr>
            <p:ph type="title"/>
          </p:nvPr>
        </p:nvSpPr>
        <p:spPr/>
        <p:txBody>
          <a:bodyPr/>
          <a:lstStyle/>
          <a:p>
            <a:r>
              <a:rPr lang="fr-FR" b="1" dirty="0"/>
              <a:t>Christian Boltanski (1944-2021)</a:t>
            </a:r>
            <a:endParaRPr lang="fr-FR" dirty="0"/>
          </a:p>
        </p:txBody>
      </p:sp>
      <p:pic>
        <p:nvPicPr>
          <p:cNvPr id="3074" name="Picture 2" descr="Christian Boltanski — Wikipédia">
            <a:extLst>
              <a:ext uri="{FF2B5EF4-FFF2-40B4-BE49-F238E27FC236}">
                <a16:creationId xmlns:a16="http://schemas.microsoft.com/office/drawing/2014/main" id="{6FA0E907-6A9F-DC4B-9ABC-03E58E05B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140" y="1511299"/>
            <a:ext cx="5572536" cy="419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7008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C0782-646D-B94B-BF77-6920445343BC}"/>
              </a:ext>
            </a:extLst>
          </p:cNvPr>
          <p:cNvSpPr>
            <a:spLocks noGrp="1"/>
          </p:cNvSpPr>
          <p:nvPr>
            <p:ph type="title"/>
          </p:nvPr>
        </p:nvSpPr>
        <p:spPr>
          <a:xfrm>
            <a:off x="744279" y="4775431"/>
            <a:ext cx="12604575" cy="1792057"/>
          </a:xfrm>
        </p:spPr>
        <p:txBody>
          <a:bodyPr>
            <a:normAutofit fontScale="90000"/>
          </a:bodyPr>
          <a:lstStyle/>
          <a:p>
            <a:r>
              <a:rPr lang="fr-FR" b="1" dirty="0"/>
              <a:t> </a:t>
            </a:r>
            <a:br>
              <a:rPr lang="fr-FR" dirty="0"/>
            </a:br>
            <a:r>
              <a:rPr lang="fr-FR" dirty="0"/>
              <a:t> </a:t>
            </a:r>
            <a:br>
              <a:rPr lang="fr-FR" sz="3300" dirty="0"/>
            </a:br>
            <a:r>
              <a:rPr lang="fr-FR" sz="3300" b="1" dirty="0"/>
              <a:t> </a:t>
            </a:r>
            <a:br>
              <a:rPr lang="fr-FR" sz="3300" dirty="0"/>
            </a:br>
            <a:r>
              <a:rPr lang="fr-FR" sz="3300" i="1" dirty="0"/>
              <a:t>Recherche et présentation de tout ce qui me reste de mon enfance, </a:t>
            </a:r>
            <a:r>
              <a:rPr lang="fr-FR" sz="3300" dirty="0"/>
              <a:t>1969, 9 pages, 17,5 x 26,5</a:t>
            </a:r>
            <a:br>
              <a:rPr lang="fr-FR" dirty="0"/>
            </a:br>
            <a:endParaRPr lang="fr-FR" dirty="0"/>
          </a:p>
        </p:txBody>
      </p:sp>
      <p:pic>
        <p:nvPicPr>
          <p:cNvPr id="4098" name="Picture 2" descr="Tout ce qu'il reste de, Boltanski">
            <a:extLst>
              <a:ext uri="{FF2B5EF4-FFF2-40B4-BE49-F238E27FC236}">
                <a16:creationId xmlns:a16="http://schemas.microsoft.com/office/drawing/2014/main" id="{235E2B36-F23D-BE4B-96A8-BB593F82B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618" y="689438"/>
            <a:ext cx="5413086" cy="405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868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012B02-DD6C-1E46-BB40-5E2A02DAC5CE}"/>
              </a:ext>
            </a:extLst>
          </p:cNvPr>
          <p:cNvSpPr>
            <a:spLocks noGrp="1"/>
          </p:cNvSpPr>
          <p:nvPr>
            <p:ph type="title"/>
          </p:nvPr>
        </p:nvSpPr>
        <p:spPr>
          <a:xfrm>
            <a:off x="838200" y="3080616"/>
            <a:ext cx="10515600" cy="1325563"/>
          </a:xfrm>
        </p:spPr>
        <p:txBody>
          <a:bodyPr>
            <a:normAutofit fontScale="90000"/>
          </a:bodyPr>
          <a:lstStyle/>
          <a:p>
            <a:r>
              <a:rPr lang="fr-FR" dirty="0"/>
              <a:t> « Il y a une chose qui m’intéresse beaucoup, c’est le passage du plus personnel au plus collectif . » </a:t>
            </a:r>
            <a:br>
              <a:rPr lang="fr-FR" dirty="0"/>
            </a:br>
            <a:r>
              <a:rPr lang="fr-FR" dirty="0"/>
              <a:t> </a:t>
            </a:r>
            <a:br>
              <a:rPr lang="fr-FR" dirty="0"/>
            </a:br>
            <a:r>
              <a:rPr lang="fr-FR" dirty="0"/>
              <a:t>« Mon travail porte toujours sur une relation entre le nombre et l’individu : chacun est unique, et en même temps le nombre est gigantesque » </a:t>
            </a:r>
          </a:p>
        </p:txBody>
      </p:sp>
    </p:spTree>
    <p:extLst>
      <p:ext uri="{BB962C8B-B14F-4D97-AF65-F5344CB8AC3E}">
        <p14:creationId xmlns:p14="http://schemas.microsoft.com/office/powerpoint/2010/main" val="18303798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82407-3839-F64C-AAEC-DECA2D97BDE2}"/>
              </a:ext>
            </a:extLst>
          </p:cNvPr>
          <p:cNvSpPr>
            <a:spLocks noGrp="1"/>
          </p:cNvSpPr>
          <p:nvPr>
            <p:ph type="title"/>
          </p:nvPr>
        </p:nvSpPr>
        <p:spPr/>
        <p:txBody>
          <a:bodyPr>
            <a:normAutofit fontScale="90000"/>
          </a:bodyPr>
          <a:lstStyle/>
          <a:p>
            <a:r>
              <a:rPr lang="fr-FR" dirty="0"/>
              <a:t>Dix portraits photographiques de Christian Boltanski 1946-1964 . </a:t>
            </a:r>
            <a:br>
              <a:rPr lang="fr-FR" dirty="0"/>
            </a:br>
            <a:endParaRPr lang="fr-FR" dirty="0"/>
          </a:p>
        </p:txBody>
      </p:sp>
    </p:spTree>
    <p:extLst>
      <p:ext uri="{BB962C8B-B14F-4D97-AF65-F5344CB8AC3E}">
        <p14:creationId xmlns:p14="http://schemas.microsoft.com/office/powerpoint/2010/main" val="130947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A531A-78D2-3A4D-89BD-02FFD5A1B44C}"/>
              </a:ext>
            </a:extLst>
          </p:cNvPr>
          <p:cNvSpPr>
            <a:spLocks noGrp="1"/>
          </p:cNvSpPr>
          <p:nvPr>
            <p:ph type="title"/>
          </p:nvPr>
        </p:nvSpPr>
        <p:spPr/>
        <p:txBody>
          <a:bodyPr/>
          <a:lstStyle/>
          <a:p>
            <a:r>
              <a:rPr lang="fr-FR" dirty="0"/>
              <a:t>En plus </a:t>
            </a:r>
          </a:p>
        </p:txBody>
      </p:sp>
    </p:spTree>
    <p:extLst>
      <p:ext uri="{BB962C8B-B14F-4D97-AF65-F5344CB8AC3E}">
        <p14:creationId xmlns:p14="http://schemas.microsoft.com/office/powerpoint/2010/main" val="323436563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947E-C194-A043-8E91-544BBEB1BDEB}"/>
              </a:ext>
            </a:extLst>
          </p:cNvPr>
          <p:cNvSpPr>
            <a:spLocks noGrp="1"/>
          </p:cNvSpPr>
          <p:nvPr>
            <p:ph type="title"/>
          </p:nvPr>
        </p:nvSpPr>
        <p:spPr/>
        <p:txBody>
          <a:bodyPr/>
          <a:lstStyle/>
          <a:p>
            <a:r>
              <a:rPr lang="fr-FR" dirty="0"/>
              <a:t>Michael </a:t>
            </a:r>
            <a:r>
              <a:rPr lang="fr-FR" dirty="0" err="1"/>
              <a:t>Fried</a:t>
            </a:r>
            <a:r>
              <a:rPr lang="fr-FR" dirty="0"/>
              <a:t> </a:t>
            </a:r>
          </a:p>
        </p:txBody>
      </p:sp>
      <p:pic>
        <p:nvPicPr>
          <p:cNvPr id="3" name="Image 2">
            <a:extLst>
              <a:ext uri="{FF2B5EF4-FFF2-40B4-BE49-F238E27FC236}">
                <a16:creationId xmlns:a16="http://schemas.microsoft.com/office/drawing/2014/main" id="{E86F73BD-9626-7242-AB0E-400EDA60DC02}"/>
              </a:ext>
            </a:extLst>
          </p:cNvPr>
          <p:cNvPicPr>
            <a:picLocks noChangeAspect="1"/>
          </p:cNvPicPr>
          <p:nvPr/>
        </p:nvPicPr>
        <p:blipFill>
          <a:blip r:embed="rId2"/>
          <a:stretch>
            <a:fillRect/>
          </a:stretch>
        </p:blipFill>
        <p:spPr>
          <a:xfrm>
            <a:off x="4195618" y="1198167"/>
            <a:ext cx="3800764" cy="5659833"/>
          </a:xfrm>
          <a:prstGeom prst="rect">
            <a:avLst/>
          </a:prstGeom>
        </p:spPr>
      </p:pic>
    </p:spTree>
    <p:extLst>
      <p:ext uri="{BB962C8B-B14F-4D97-AF65-F5344CB8AC3E}">
        <p14:creationId xmlns:p14="http://schemas.microsoft.com/office/powerpoint/2010/main" val="60289647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947E-C194-A043-8E91-544BBEB1BDEB}"/>
              </a:ext>
            </a:extLst>
          </p:cNvPr>
          <p:cNvSpPr>
            <a:spLocks noGrp="1"/>
          </p:cNvSpPr>
          <p:nvPr>
            <p:ph type="title"/>
          </p:nvPr>
        </p:nvSpPr>
        <p:spPr>
          <a:xfrm>
            <a:off x="838200" y="2304762"/>
            <a:ext cx="10515600" cy="1325563"/>
          </a:xfrm>
        </p:spPr>
        <p:txBody>
          <a:bodyPr>
            <a:normAutofit fontScale="90000"/>
          </a:bodyPr>
          <a:lstStyle/>
          <a:p>
            <a:r>
              <a:rPr lang="fr-FR" dirty="0"/>
              <a:t>Ces formes artistiques prennent un grand nombre de formes et de noms différents :   Arte </a:t>
            </a:r>
            <a:r>
              <a:rPr lang="fr-FR" dirty="0" err="1"/>
              <a:t>Povera</a:t>
            </a:r>
            <a:r>
              <a:rPr lang="fr-FR" dirty="0"/>
              <a:t>, </a:t>
            </a:r>
            <a:r>
              <a:rPr lang="fr-FR" dirty="0" err="1"/>
              <a:t>Process</a:t>
            </a:r>
            <a:r>
              <a:rPr lang="fr-FR" dirty="0"/>
              <a:t> Art, land Art, narrative art, Body Art, et Performance. </a:t>
            </a:r>
            <a:br>
              <a:rPr lang="fr-FR" dirty="0"/>
            </a:br>
            <a:endParaRPr lang="fr-FR" dirty="0"/>
          </a:p>
        </p:txBody>
      </p:sp>
    </p:spTree>
    <p:extLst>
      <p:ext uri="{BB962C8B-B14F-4D97-AF65-F5344CB8AC3E}">
        <p14:creationId xmlns:p14="http://schemas.microsoft.com/office/powerpoint/2010/main" val="191422326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3374D-3EE7-314D-9A6E-243EA6C9A972}"/>
              </a:ext>
            </a:extLst>
          </p:cNvPr>
          <p:cNvSpPr>
            <a:spLocks noGrp="1"/>
          </p:cNvSpPr>
          <p:nvPr>
            <p:ph type="title"/>
          </p:nvPr>
        </p:nvSpPr>
        <p:spPr>
          <a:xfrm>
            <a:off x="838200" y="2103437"/>
            <a:ext cx="10515600" cy="1325563"/>
          </a:xfrm>
        </p:spPr>
        <p:txBody>
          <a:bodyPr>
            <a:normAutofit fontScale="90000"/>
          </a:bodyPr>
          <a:lstStyle/>
          <a:p>
            <a:r>
              <a:rPr lang="fr-FR" dirty="0"/>
              <a:t>Les grandes rétrospectives de l’époque</a:t>
            </a:r>
            <a:br>
              <a:rPr lang="fr-FR" dirty="0"/>
            </a:br>
            <a:r>
              <a:rPr lang="fr-FR" dirty="0"/>
              <a:t>« Live in </a:t>
            </a:r>
            <a:r>
              <a:rPr lang="fr-FR" dirty="0" err="1"/>
              <a:t>Your</a:t>
            </a:r>
            <a:r>
              <a:rPr lang="fr-FR" dirty="0"/>
              <a:t> Head : </a:t>
            </a:r>
            <a:r>
              <a:rPr lang="fr-FR" dirty="0" err="1"/>
              <a:t>When</a:t>
            </a:r>
            <a:r>
              <a:rPr lang="fr-FR" dirty="0"/>
              <a:t> Attitudes </a:t>
            </a:r>
            <a:r>
              <a:rPr lang="fr-FR" dirty="0" err="1"/>
              <a:t>Become</a:t>
            </a:r>
            <a:r>
              <a:rPr lang="fr-FR" dirty="0"/>
              <a:t> </a:t>
            </a:r>
            <a:r>
              <a:rPr lang="fr-FR" dirty="0" err="1"/>
              <a:t>Form</a:t>
            </a:r>
            <a:r>
              <a:rPr lang="fr-FR" dirty="0"/>
              <a:t>» (</a:t>
            </a:r>
            <a:r>
              <a:rPr lang="fr-FR" dirty="0" err="1"/>
              <a:t>Kunsthalle</a:t>
            </a:r>
            <a:r>
              <a:rPr lang="fr-FR" dirty="0"/>
              <a:t>, Berne et ICA, Londres, 1969), Software (</a:t>
            </a:r>
            <a:r>
              <a:rPr lang="fr-FR" dirty="0" err="1"/>
              <a:t>Jewish</a:t>
            </a:r>
            <a:r>
              <a:rPr lang="fr-FR" dirty="0"/>
              <a:t> Museum, New York, I970),</a:t>
            </a:r>
            <a:br>
              <a:rPr lang="fr-FR" dirty="0"/>
            </a:br>
            <a:br>
              <a:rPr lang="fr-FR" dirty="0"/>
            </a:br>
            <a:r>
              <a:rPr lang="fr-FR" dirty="0"/>
              <a:t>« Information» (MOMA, New York 1970) et</a:t>
            </a:r>
            <a:br>
              <a:rPr lang="fr-FR" dirty="0"/>
            </a:br>
            <a:br>
              <a:rPr lang="fr-FR" dirty="0"/>
            </a:br>
            <a:r>
              <a:rPr lang="fr-FR" dirty="0"/>
              <a:t> la Documenta V, sous la direction du suisse Harald </a:t>
            </a:r>
            <a:r>
              <a:rPr lang="fr-FR" dirty="0" err="1"/>
              <a:t>Szeemann</a:t>
            </a:r>
            <a:r>
              <a:rPr lang="fr-FR" dirty="0"/>
              <a:t> en 1972 </a:t>
            </a:r>
          </a:p>
        </p:txBody>
      </p:sp>
    </p:spTree>
    <p:extLst>
      <p:ext uri="{BB962C8B-B14F-4D97-AF65-F5344CB8AC3E}">
        <p14:creationId xmlns:p14="http://schemas.microsoft.com/office/powerpoint/2010/main" val="14634766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7F40D-A18D-E54D-93CA-29E0B63CB2C0}"/>
              </a:ext>
            </a:extLst>
          </p:cNvPr>
          <p:cNvSpPr>
            <a:spLocks noGrp="1"/>
          </p:cNvSpPr>
          <p:nvPr>
            <p:ph type="title"/>
          </p:nvPr>
        </p:nvSpPr>
        <p:spPr>
          <a:xfrm>
            <a:off x="3063240" y="365125"/>
            <a:ext cx="8290560" cy="1325563"/>
          </a:xfrm>
        </p:spPr>
        <p:txBody>
          <a:bodyPr/>
          <a:lstStyle/>
          <a:p>
            <a:r>
              <a:rPr lang="fr-FR" dirty="0"/>
              <a:t> </a:t>
            </a:r>
          </a:p>
        </p:txBody>
      </p:sp>
      <p:pic>
        <p:nvPicPr>
          <p:cNvPr id="3" name="Image 2">
            <a:extLst>
              <a:ext uri="{FF2B5EF4-FFF2-40B4-BE49-F238E27FC236}">
                <a16:creationId xmlns:a16="http://schemas.microsoft.com/office/drawing/2014/main" id="{206A7248-B2CD-AE4A-9993-B834631849A6}"/>
              </a:ext>
            </a:extLst>
          </p:cNvPr>
          <p:cNvPicPr>
            <a:picLocks noChangeAspect="1"/>
          </p:cNvPicPr>
          <p:nvPr/>
        </p:nvPicPr>
        <p:blipFill>
          <a:blip r:embed="rId2"/>
          <a:stretch>
            <a:fillRect/>
          </a:stretch>
        </p:blipFill>
        <p:spPr>
          <a:xfrm>
            <a:off x="2233929" y="640080"/>
            <a:ext cx="7375582" cy="4411980"/>
          </a:xfrm>
          <a:prstGeom prst="rect">
            <a:avLst/>
          </a:prstGeom>
        </p:spPr>
      </p:pic>
      <p:sp>
        <p:nvSpPr>
          <p:cNvPr id="4" name="Rectangle 3">
            <a:extLst>
              <a:ext uri="{FF2B5EF4-FFF2-40B4-BE49-F238E27FC236}">
                <a16:creationId xmlns:a16="http://schemas.microsoft.com/office/drawing/2014/main" id="{FFD89F2B-F16B-D346-BC14-78CCFC5351C8}"/>
              </a:ext>
            </a:extLst>
          </p:cNvPr>
          <p:cNvSpPr/>
          <p:nvPr/>
        </p:nvSpPr>
        <p:spPr>
          <a:xfrm>
            <a:off x="2511606" y="5848588"/>
            <a:ext cx="5481052" cy="369332"/>
          </a:xfrm>
          <a:prstGeom prst="rect">
            <a:avLst/>
          </a:prstGeom>
        </p:spPr>
        <p:txBody>
          <a:bodyPr wrap="none">
            <a:spAutoFit/>
          </a:bodyPr>
          <a:lstStyle/>
          <a:p>
            <a:r>
              <a:rPr lang="fr-FR" dirty="0" err="1"/>
              <a:t>When</a:t>
            </a:r>
            <a:r>
              <a:rPr lang="fr-FR" dirty="0"/>
              <a:t> Attitudes </a:t>
            </a:r>
            <a:r>
              <a:rPr lang="fr-FR" dirty="0" err="1"/>
              <a:t>Become</a:t>
            </a:r>
            <a:r>
              <a:rPr lang="fr-FR" dirty="0"/>
              <a:t> </a:t>
            </a:r>
            <a:r>
              <a:rPr lang="fr-FR" dirty="0" err="1"/>
              <a:t>Form</a:t>
            </a:r>
            <a:r>
              <a:rPr lang="fr-FR" dirty="0"/>
              <a:t>» (</a:t>
            </a:r>
            <a:r>
              <a:rPr lang="fr-FR" dirty="0" err="1"/>
              <a:t>Kunsthalle</a:t>
            </a:r>
            <a:r>
              <a:rPr lang="fr-FR" dirty="0"/>
              <a:t>, Berne)</a:t>
            </a:r>
          </a:p>
        </p:txBody>
      </p:sp>
    </p:spTree>
    <p:extLst>
      <p:ext uri="{BB962C8B-B14F-4D97-AF65-F5344CB8AC3E}">
        <p14:creationId xmlns:p14="http://schemas.microsoft.com/office/powerpoint/2010/main" val="2163882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1722439" y="5805265"/>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fr-FR" sz="2400" dirty="0">
                <a:latin typeface="Times" pitchFamily="2" charset="0"/>
              </a:rPr>
              <a:t>Jackson Pollock </a:t>
            </a:r>
            <a:r>
              <a:rPr lang="en-GB" altLang="fr-FR" sz="2400" dirty="0" err="1">
                <a:latin typeface="Times" pitchFamily="2" charset="0"/>
              </a:rPr>
              <a:t>dans</a:t>
            </a:r>
            <a:r>
              <a:rPr lang="en-GB" altLang="fr-FR" sz="2400" dirty="0">
                <a:latin typeface="Times" pitchFamily="2" charset="0"/>
              </a:rPr>
              <a:t> son atelier, New York, </a:t>
            </a:r>
            <a:r>
              <a:rPr lang="en-GB" altLang="fr-FR" sz="2400" dirty="0" err="1">
                <a:latin typeface="Times" pitchFamily="2" charset="0"/>
              </a:rPr>
              <a:t>années</a:t>
            </a:r>
            <a:r>
              <a:rPr lang="en-GB" altLang="fr-FR" sz="2400" dirty="0">
                <a:latin typeface="Times" pitchFamily="2" charset="0"/>
              </a:rPr>
              <a:t> 1950 </a:t>
            </a:r>
            <a:r>
              <a:rPr lang="en-GB" altLang="fr-FR" sz="2400" dirty="0" err="1">
                <a:latin typeface="Times" pitchFamily="2" charset="0"/>
              </a:rPr>
              <a:t>photographie</a:t>
            </a:r>
            <a:r>
              <a:rPr lang="en-GB" altLang="fr-FR" sz="2400" dirty="0">
                <a:latin typeface="Times" pitchFamily="2" charset="0"/>
              </a:rPr>
              <a:t> de Hans </a:t>
            </a:r>
            <a:r>
              <a:rPr lang="en-GB" altLang="fr-FR" sz="2400" dirty="0" err="1">
                <a:latin typeface="Times" pitchFamily="2" charset="0"/>
              </a:rPr>
              <a:t>Namuth</a:t>
            </a:r>
            <a:endParaRPr lang="fr-FR" altLang="fr-FR" sz="2400" dirty="0">
              <a:latin typeface="Times" pitchFamily="2" charset="0"/>
            </a:endParaRP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439" y="692151"/>
            <a:ext cx="3817937"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http://www.google.fr/url?source=imglanding&amp;ct=img&amp;q=http://4.bp.blogspot.com/-mg5U_pH-XFE/UI0VRFDMe8I/AAAAAAAADL8/sgEQJKIM3tI/s1600/177%2BJackson%2BPollock%2B05.jpg&amp;sa=X&amp;ei=1zoXU62UOoOzhAeVuoGICg&amp;ved=0CAkQ8wc&amp;usg=AFQjCNF5_CkKewpzNY7b76XfKI2bxvj92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692150"/>
            <a:ext cx="4843463"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66653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76FC9-C027-0047-8687-B913C1280E13}"/>
              </a:ext>
            </a:extLst>
          </p:cNvPr>
          <p:cNvSpPr>
            <a:spLocks noGrp="1"/>
          </p:cNvSpPr>
          <p:nvPr>
            <p:ph type="title"/>
          </p:nvPr>
        </p:nvSpPr>
        <p:spPr>
          <a:xfrm>
            <a:off x="655320" y="2766218"/>
            <a:ext cx="10515600" cy="1325563"/>
          </a:xfrm>
        </p:spPr>
        <p:txBody>
          <a:bodyPr>
            <a:normAutofit/>
          </a:bodyPr>
          <a:lstStyle/>
          <a:p>
            <a:r>
              <a:rPr lang="fr-FR" dirty="0"/>
              <a:t>https://</a:t>
            </a:r>
            <a:r>
              <a:rPr lang="fr-FR" dirty="0" err="1"/>
              <a:t>www.youtube.com</a:t>
            </a:r>
            <a:r>
              <a:rPr lang="fr-FR" dirty="0"/>
              <a:t>/</a:t>
            </a:r>
            <a:r>
              <a:rPr lang="fr-FR" dirty="0" err="1"/>
              <a:t>watch?v</a:t>
            </a:r>
            <a:r>
              <a:rPr lang="fr-FR" dirty="0"/>
              <a:t>=a-P6yxZPDBQ</a:t>
            </a:r>
          </a:p>
        </p:txBody>
      </p:sp>
    </p:spTree>
    <p:extLst>
      <p:ext uri="{BB962C8B-B14F-4D97-AF65-F5344CB8AC3E}">
        <p14:creationId xmlns:p14="http://schemas.microsoft.com/office/powerpoint/2010/main" val="32384569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6F824-C639-5149-9550-89A4F17B1F1E}"/>
              </a:ext>
            </a:extLst>
          </p:cNvPr>
          <p:cNvSpPr>
            <a:spLocks noGrp="1"/>
          </p:cNvSpPr>
          <p:nvPr>
            <p:ph type="title"/>
          </p:nvPr>
        </p:nvSpPr>
        <p:spPr>
          <a:xfrm>
            <a:off x="838200" y="2331085"/>
            <a:ext cx="10515600" cy="1325563"/>
          </a:xfrm>
        </p:spPr>
        <p:txBody>
          <a:bodyPr>
            <a:normAutofit fontScale="90000"/>
          </a:bodyPr>
          <a:lstStyle/>
          <a:p>
            <a:r>
              <a:rPr lang="fr-FR" dirty="0"/>
              <a:t>« On remarque la liberté absolue dans l'utilisation des matériaux, ainsi que le souci des propriétés physiques et chimiques de l'œuvre elle-même. (...) La caractéristique majeure de l'art d'aujourd'hui n'est plus l'articulation de l'espace mais de l'activité humaine ; l'activité de l'artiste est devenue le thème et le contenu dominant », Harald </a:t>
            </a:r>
            <a:r>
              <a:rPr lang="fr-FR" dirty="0" err="1"/>
              <a:t>Szeemann</a:t>
            </a:r>
            <a:br>
              <a:rPr lang="fr-FR" dirty="0"/>
            </a:br>
            <a:endParaRPr lang="fr-FR" dirty="0"/>
          </a:p>
        </p:txBody>
      </p:sp>
    </p:spTree>
    <p:extLst>
      <p:ext uri="{BB962C8B-B14F-4D97-AF65-F5344CB8AC3E}">
        <p14:creationId xmlns:p14="http://schemas.microsoft.com/office/powerpoint/2010/main" val="153107514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947E-C194-A043-8E91-544BBEB1BDEB}"/>
              </a:ext>
            </a:extLst>
          </p:cNvPr>
          <p:cNvSpPr>
            <a:spLocks noGrp="1"/>
          </p:cNvSpPr>
          <p:nvPr>
            <p:ph type="title"/>
          </p:nvPr>
        </p:nvSpPr>
        <p:spPr>
          <a:xfrm>
            <a:off x="449580" y="2766218"/>
            <a:ext cx="10515600" cy="1325563"/>
          </a:xfrm>
        </p:spPr>
        <p:txBody>
          <a:bodyPr>
            <a:normAutofit fontScale="90000"/>
          </a:bodyPr>
          <a:lstStyle/>
          <a:p>
            <a:r>
              <a:rPr lang="fr-FR" b="1" dirty="0"/>
              <a:t>DIAPO </a:t>
            </a:r>
            <a:br>
              <a:rPr lang="fr-FR" dirty="0"/>
            </a:br>
            <a:r>
              <a:rPr lang="fr-FR" dirty="0"/>
              <a:t>Arte </a:t>
            </a:r>
            <a:r>
              <a:rPr lang="fr-FR" dirty="0" err="1"/>
              <a:t>Povera</a:t>
            </a:r>
            <a:r>
              <a:rPr lang="fr-FR" dirty="0"/>
              <a:t>, art pauvre</a:t>
            </a:r>
            <a:br>
              <a:rPr lang="fr-FR" dirty="0"/>
            </a:br>
            <a:r>
              <a:rPr lang="fr-FR" dirty="0"/>
              <a:t>Le terme qu’inventa le critique italien Germano Celant en 1969 pour décrire l’œuvre de ses </a:t>
            </a:r>
            <a:br>
              <a:rPr lang="fr-FR" dirty="0"/>
            </a:br>
            <a:r>
              <a:rPr lang="fr-FR" dirty="0"/>
              <a:t>Michelangelo </a:t>
            </a:r>
            <a:r>
              <a:rPr lang="fr-FR" dirty="0" err="1"/>
              <a:t>Pistoletto</a:t>
            </a:r>
            <a:r>
              <a:rPr lang="fr-FR" dirty="0"/>
              <a:t>, </a:t>
            </a:r>
            <a:r>
              <a:rPr lang="fr-FR" dirty="0" err="1"/>
              <a:t>Alighiero</a:t>
            </a:r>
            <a:r>
              <a:rPr lang="fr-FR" dirty="0"/>
              <a:t> e </a:t>
            </a:r>
            <a:r>
              <a:rPr lang="fr-FR" dirty="0" err="1"/>
              <a:t>Boetti</a:t>
            </a:r>
            <a:r>
              <a:rPr lang="fr-FR" dirty="0"/>
              <a:t> (1940-1994), Giuseppe </a:t>
            </a:r>
            <a:r>
              <a:rPr lang="fr-FR" dirty="0" err="1"/>
              <a:t>Penone</a:t>
            </a:r>
            <a:r>
              <a:rPr lang="fr-FR" dirty="0"/>
              <a:t> (né en 1947), Giovanni Anselmo, Luciano </a:t>
            </a:r>
            <a:r>
              <a:rPr lang="fr-FR" dirty="0" err="1"/>
              <a:t>Fabro</a:t>
            </a:r>
            <a:r>
              <a:rPr lang="fr-FR" dirty="0"/>
              <a:t> (né en 1936), Giulio </a:t>
            </a:r>
            <a:r>
              <a:rPr lang="fr-FR" dirty="0" err="1"/>
              <a:t>Paolini</a:t>
            </a:r>
            <a:r>
              <a:rPr lang="fr-FR" dirty="0"/>
              <a:t> (né en 1940), Pino </a:t>
            </a:r>
            <a:r>
              <a:rPr lang="fr-FR" dirty="0" err="1"/>
              <a:t>Pascali</a:t>
            </a:r>
            <a:r>
              <a:rPr lang="fr-FR" dirty="0"/>
              <a:t> (1935-1968), Gilberto </a:t>
            </a:r>
            <a:r>
              <a:rPr lang="fr-FR" dirty="0" err="1"/>
              <a:t>Zorio</a:t>
            </a:r>
            <a:r>
              <a:rPr lang="fr-FR" dirty="0"/>
              <a:t>, Mario et Marisa Merz, Pier Paolo </a:t>
            </a:r>
            <a:r>
              <a:rPr lang="fr-FR" dirty="0" err="1"/>
              <a:t>Calwlari</a:t>
            </a:r>
            <a:r>
              <a:rPr lang="fr-FR" dirty="0"/>
              <a:t> (né en 1943) et </a:t>
            </a:r>
            <a:r>
              <a:rPr lang="fr-FR" dirty="0" err="1"/>
              <a:t>Jannis</a:t>
            </a:r>
            <a:r>
              <a:rPr lang="fr-FR" dirty="0"/>
              <a:t> </a:t>
            </a:r>
            <a:r>
              <a:rPr lang="fr-FR" dirty="0" err="1"/>
              <a:t>Kounellis</a:t>
            </a:r>
            <a:r>
              <a:rPr lang="fr-FR" dirty="0"/>
              <a:t> (né en 1936).   </a:t>
            </a:r>
            <a:br>
              <a:rPr lang="fr-FR" dirty="0"/>
            </a:br>
            <a:endParaRPr lang="fr-FR" dirty="0"/>
          </a:p>
        </p:txBody>
      </p:sp>
    </p:spTree>
    <p:extLst>
      <p:ext uri="{BB962C8B-B14F-4D97-AF65-F5344CB8AC3E}">
        <p14:creationId xmlns:p14="http://schemas.microsoft.com/office/powerpoint/2010/main" val="272894968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947E-C194-A043-8E91-544BBEB1BDEB}"/>
              </a:ext>
            </a:extLst>
          </p:cNvPr>
          <p:cNvSpPr>
            <a:spLocks noGrp="1"/>
          </p:cNvSpPr>
          <p:nvPr>
            <p:ph type="title"/>
          </p:nvPr>
        </p:nvSpPr>
        <p:spPr>
          <a:xfrm>
            <a:off x="6096000" y="2766218"/>
            <a:ext cx="5257800" cy="1325563"/>
          </a:xfrm>
        </p:spPr>
        <p:txBody>
          <a:bodyPr>
            <a:normAutofit fontScale="90000"/>
          </a:bodyPr>
          <a:lstStyle/>
          <a:p>
            <a:r>
              <a:rPr lang="fr-FR" b="1" dirty="0"/>
              <a:t> </a:t>
            </a:r>
            <a:br>
              <a:rPr lang="fr-FR" dirty="0"/>
            </a:br>
            <a:r>
              <a:rPr lang="fr-FR" dirty="0"/>
              <a:t>Pino </a:t>
            </a:r>
            <a:r>
              <a:rPr lang="fr-FR" dirty="0" err="1"/>
              <a:t>Pascali</a:t>
            </a:r>
            <a:r>
              <a:rPr lang="fr-FR" dirty="0"/>
              <a:t>, </a:t>
            </a:r>
            <a:r>
              <a:rPr lang="fr-FR" i="1" dirty="0" err="1"/>
              <a:t>Terro</a:t>
            </a:r>
            <a:r>
              <a:rPr lang="fr-FR" i="1" dirty="0"/>
              <a:t> </a:t>
            </a:r>
            <a:r>
              <a:rPr lang="fr-FR" i="1" dirty="0" err="1"/>
              <a:t>metro</a:t>
            </a:r>
            <a:r>
              <a:rPr lang="fr-FR" i="1" dirty="0"/>
              <a:t>,</a:t>
            </a:r>
            <a:r>
              <a:rPr lang="fr-FR" dirty="0"/>
              <a:t> 1965, terre, 100 x 100 x 100 cm.</a:t>
            </a:r>
            <a:endParaRPr lang="fr-FR" i="1" dirty="0"/>
          </a:p>
        </p:txBody>
      </p:sp>
      <p:pic>
        <p:nvPicPr>
          <p:cNvPr id="3" name="Image 2">
            <a:extLst>
              <a:ext uri="{FF2B5EF4-FFF2-40B4-BE49-F238E27FC236}">
                <a16:creationId xmlns:a16="http://schemas.microsoft.com/office/drawing/2014/main" id="{2B8FC9DA-E6C5-9846-A5DE-CAEF77E06ACB}"/>
              </a:ext>
            </a:extLst>
          </p:cNvPr>
          <p:cNvPicPr>
            <a:picLocks noChangeAspect="1"/>
          </p:cNvPicPr>
          <p:nvPr/>
        </p:nvPicPr>
        <p:blipFill>
          <a:blip r:embed="rId2"/>
          <a:stretch>
            <a:fillRect/>
          </a:stretch>
        </p:blipFill>
        <p:spPr>
          <a:xfrm>
            <a:off x="1426210" y="1022270"/>
            <a:ext cx="3786080" cy="4813459"/>
          </a:xfrm>
          <a:prstGeom prst="rect">
            <a:avLst/>
          </a:prstGeom>
        </p:spPr>
      </p:pic>
    </p:spTree>
    <p:extLst>
      <p:ext uri="{BB962C8B-B14F-4D97-AF65-F5344CB8AC3E}">
        <p14:creationId xmlns:p14="http://schemas.microsoft.com/office/powerpoint/2010/main" val="7527783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947E-C194-A043-8E91-544BBEB1BDEB}"/>
              </a:ext>
            </a:extLst>
          </p:cNvPr>
          <p:cNvSpPr>
            <a:spLocks noGrp="1"/>
          </p:cNvSpPr>
          <p:nvPr>
            <p:ph type="title"/>
          </p:nvPr>
        </p:nvSpPr>
        <p:spPr>
          <a:xfrm>
            <a:off x="838200" y="5532437"/>
            <a:ext cx="10515600" cy="1325563"/>
          </a:xfrm>
        </p:spPr>
        <p:txBody>
          <a:bodyPr>
            <a:normAutofit/>
          </a:bodyPr>
          <a:lstStyle/>
          <a:p>
            <a:r>
              <a:rPr lang="fr-FR" dirty="0"/>
              <a:t> Mario Merz, </a:t>
            </a:r>
            <a:r>
              <a:rPr lang="fr-FR" i="1" dirty="0"/>
              <a:t>Igloo di Giap,</a:t>
            </a:r>
            <a:r>
              <a:rPr lang="fr-FR" dirty="0"/>
              <a:t> 1968.</a:t>
            </a:r>
            <a:br>
              <a:rPr lang="fr-FR" dirty="0"/>
            </a:br>
            <a:endParaRPr lang="fr-FR" dirty="0"/>
          </a:p>
        </p:txBody>
      </p:sp>
      <p:pic>
        <p:nvPicPr>
          <p:cNvPr id="3" name="Image 2">
            <a:extLst>
              <a:ext uri="{FF2B5EF4-FFF2-40B4-BE49-F238E27FC236}">
                <a16:creationId xmlns:a16="http://schemas.microsoft.com/office/drawing/2014/main" id="{6000E6A1-BACB-2848-A608-B255124E68F8}"/>
              </a:ext>
            </a:extLst>
          </p:cNvPr>
          <p:cNvPicPr>
            <a:picLocks noChangeAspect="1"/>
          </p:cNvPicPr>
          <p:nvPr/>
        </p:nvPicPr>
        <p:blipFill>
          <a:blip r:embed="rId2"/>
          <a:stretch>
            <a:fillRect/>
          </a:stretch>
        </p:blipFill>
        <p:spPr>
          <a:xfrm>
            <a:off x="2791460" y="687070"/>
            <a:ext cx="6741160" cy="4668104"/>
          </a:xfrm>
          <a:prstGeom prst="rect">
            <a:avLst/>
          </a:prstGeom>
        </p:spPr>
      </p:pic>
    </p:spTree>
    <p:extLst>
      <p:ext uri="{BB962C8B-B14F-4D97-AF65-F5344CB8AC3E}">
        <p14:creationId xmlns:p14="http://schemas.microsoft.com/office/powerpoint/2010/main" val="23075803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9288" y="5445125"/>
            <a:ext cx="8229600" cy="1143000"/>
          </a:xfrm>
        </p:spPr>
        <p:txBody>
          <a:bodyPr>
            <a:normAutofit fontScale="90000"/>
          </a:bodyPr>
          <a:lstStyle/>
          <a:p>
            <a:pPr>
              <a:defRPr/>
            </a:pPr>
            <a:r>
              <a:rPr lang="fr-FR" dirty="0"/>
              <a:t>Michelangelo </a:t>
            </a:r>
            <a:r>
              <a:rPr lang="fr-FR" dirty="0" err="1"/>
              <a:t>Pistoletto</a:t>
            </a:r>
            <a:r>
              <a:rPr lang="fr-FR" dirty="0"/>
              <a:t>, </a:t>
            </a:r>
            <a:r>
              <a:rPr lang="fr-FR" i="1" dirty="0"/>
              <a:t>Venus </a:t>
            </a:r>
            <a:r>
              <a:rPr lang="fr-FR" i="1" dirty="0" err="1"/>
              <a:t>degli</a:t>
            </a:r>
            <a:r>
              <a:rPr lang="fr-FR" i="1" dirty="0"/>
              <a:t> </a:t>
            </a:r>
            <a:r>
              <a:rPr lang="fr-FR" i="1" dirty="0" err="1"/>
              <a:t>stracci</a:t>
            </a:r>
            <a:r>
              <a:rPr lang="fr-FR" i="1" dirty="0"/>
              <a:t>, </a:t>
            </a:r>
            <a:r>
              <a:rPr lang="fr-FR" dirty="0"/>
              <a:t>1967 </a:t>
            </a:r>
          </a:p>
        </p:txBody>
      </p:sp>
      <p:pic>
        <p:nvPicPr>
          <p:cNvPr id="40963" name="Picture 4" descr="http://www.museum-joanneum.at/upload/image/big/266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2539" y="0"/>
            <a:ext cx="41116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289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9288" y="5516563"/>
            <a:ext cx="8229600" cy="1143000"/>
          </a:xfrm>
        </p:spPr>
        <p:txBody>
          <a:bodyPr>
            <a:normAutofit fontScale="90000"/>
          </a:bodyPr>
          <a:lstStyle/>
          <a:p>
            <a:pPr>
              <a:defRPr/>
            </a:pPr>
            <a:r>
              <a:rPr lang="fr-FR" dirty="0"/>
              <a:t>Giovanni Anselmo, </a:t>
            </a:r>
            <a:r>
              <a:rPr lang="fr-FR" i="1" dirty="0"/>
              <a:t>Sans titre</a:t>
            </a:r>
            <a:r>
              <a:rPr lang="fr-FR" dirty="0"/>
              <a:t>, 1968-1986</a:t>
            </a:r>
          </a:p>
        </p:txBody>
      </p:sp>
      <p:pic>
        <p:nvPicPr>
          <p:cNvPr id="41987" name="Picture 4" descr="http://mediation.centrepompidou.fr/education/ressources/ENS-ArtePovera/images/Anselmo-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2539" y="115889"/>
            <a:ext cx="420687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6500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850" y="5688013"/>
            <a:ext cx="8229600" cy="1143000"/>
          </a:xfrm>
        </p:spPr>
        <p:txBody>
          <a:bodyPr>
            <a:normAutofit fontScale="90000"/>
          </a:bodyPr>
          <a:lstStyle/>
          <a:p>
            <a:pPr>
              <a:defRPr/>
            </a:pPr>
            <a:br>
              <a:rPr lang="fr-FR" dirty="0"/>
            </a:br>
            <a:r>
              <a:rPr lang="fr-FR" dirty="0"/>
              <a:t>  </a:t>
            </a:r>
            <a:r>
              <a:rPr lang="fr-FR" dirty="0" err="1"/>
              <a:t>Jannis</a:t>
            </a:r>
            <a:r>
              <a:rPr lang="fr-FR" dirty="0"/>
              <a:t> </a:t>
            </a:r>
            <a:r>
              <a:rPr lang="fr-FR" dirty="0" err="1"/>
              <a:t>Kounellis</a:t>
            </a:r>
            <a:r>
              <a:rPr lang="fr-FR" dirty="0"/>
              <a:t>, </a:t>
            </a:r>
            <a:r>
              <a:rPr lang="fr-FR" i="1" dirty="0"/>
              <a:t>Sans titre,  </a:t>
            </a:r>
            <a:r>
              <a:rPr lang="fr-FR" dirty="0"/>
              <a:t>Galerie de l’Attico  </a:t>
            </a:r>
            <a:br>
              <a:rPr lang="fr-FR" dirty="0"/>
            </a:br>
            <a:endParaRPr lang="fr-FR" dirty="0"/>
          </a:p>
        </p:txBody>
      </p:sp>
      <p:pic>
        <p:nvPicPr>
          <p:cNvPr id="43011" name="Picture 4" descr="http://www.larousse.fr/encyclopedie/data/images/1311029-Jannis_Kounellis_Chevau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951" y="28575"/>
            <a:ext cx="9040813"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6572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98FC4-4185-4744-8322-E66A485FEF0B}"/>
              </a:ext>
            </a:extLst>
          </p:cNvPr>
          <p:cNvSpPr>
            <a:spLocks noGrp="1"/>
          </p:cNvSpPr>
          <p:nvPr>
            <p:ph type="title"/>
          </p:nvPr>
        </p:nvSpPr>
        <p:spPr/>
        <p:txBody>
          <a:bodyPr/>
          <a:lstStyle/>
          <a:p>
            <a:r>
              <a:rPr lang="fr-FR" dirty="0"/>
              <a:t>Eva Hesse (1931 Hambourg – 1970 New York) </a:t>
            </a:r>
          </a:p>
        </p:txBody>
      </p:sp>
      <p:pic>
        <p:nvPicPr>
          <p:cNvPr id="3" name="Image 2">
            <a:extLst>
              <a:ext uri="{FF2B5EF4-FFF2-40B4-BE49-F238E27FC236}">
                <a16:creationId xmlns:a16="http://schemas.microsoft.com/office/drawing/2014/main" id="{1B9F93B5-4540-DF4D-8A58-102B97A5D233}"/>
              </a:ext>
            </a:extLst>
          </p:cNvPr>
          <p:cNvPicPr>
            <a:picLocks noChangeAspect="1"/>
          </p:cNvPicPr>
          <p:nvPr/>
        </p:nvPicPr>
        <p:blipFill>
          <a:blip r:embed="rId2"/>
          <a:stretch>
            <a:fillRect/>
          </a:stretch>
        </p:blipFill>
        <p:spPr>
          <a:xfrm>
            <a:off x="2862410" y="1950687"/>
            <a:ext cx="6467179" cy="4542188"/>
          </a:xfrm>
          <a:prstGeom prst="rect">
            <a:avLst/>
          </a:prstGeom>
        </p:spPr>
      </p:pic>
    </p:spTree>
    <p:extLst>
      <p:ext uri="{BB962C8B-B14F-4D97-AF65-F5344CB8AC3E}">
        <p14:creationId xmlns:p14="http://schemas.microsoft.com/office/powerpoint/2010/main" val="269531129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5FEC2C-8DD1-3E41-815A-ACA256574BAA}"/>
              </a:ext>
            </a:extLst>
          </p:cNvPr>
          <p:cNvSpPr>
            <a:spLocks noGrp="1"/>
          </p:cNvSpPr>
          <p:nvPr>
            <p:ph type="title"/>
          </p:nvPr>
        </p:nvSpPr>
        <p:spPr>
          <a:xfrm>
            <a:off x="838200" y="6763385"/>
            <a:ext cx="10515600" cy="189229"/>
          </a:xfrm>
        </p:spPr>
        <p:txBody>
          <a:bodyPr>
            <a:normAutofit fontScale="90000"/>
          </a:bodyPr>
          <a:lstStyle/>
          <a:p>
            <a:r>
              <a:rPr lang="fr-FR" i="1" dirty="0"/>
              <a:t>Accession,</a:t>
            </a:r>
            <a:r>
              <a:rPr lang="fr-FR" dirty="0"/>
              <a:t> 1967,  acier galvanisé et vinyle, 78.1 × 78.1 × 78.1 cm,  Detroit Institute of art. </a:t>
            </a:r>
            <a:br>
              <a:rPr lang="fr-FR" dirty="0"/>
            </a:br>
            <a:r>
              <a:rPr lang="fr-FR" dirty="0"/>
              <a:t> </a:t>
            </a:r>
            <a:br>
              <a:rPr lang="fr-FR" dirty="0"/>
            </a:br>
            <a:br>
              <a:rPr lang="fr-FR" dirty="0"/>
            </a:br>
            <a:endParaRPr lang="fr-FR" dirty="0"/>
          </a:p>
        </p:txBody>
      </p:sp>
      <p:pic>
        <p:nvPicPr>
          <p:cNvPr id="3" name="Image 2">
            <a:extLst>
              <a:ext uri="{FF2B5EF4-FFF2-40B4-BE49-F238E27FC236}">
                <a16:creationId xmlns:a16="http://schemas.microsoft.com/office/drawing/2014/main" id="{E1D81A18-44F7-A548-A8BC-811E89B04B6D}"/>
              </a:ext>
            </a:extLst>
          </p:cNvPr>
          <p:cNvPicPr>
            <a:picLocks noChangeAspect="1"/>
          </p:cNvPicPr>
          <p:nvPr/>
        </p:nvPicPr>
        <p:blipFill>
          <a:blip r:embed="rId2"/>
          <a:stretch>
            <a:fillRect/>
          </a:stretch>
        </p:blipFill>
        <p:spPr>
          <a:xfrm>
            <a:off x="2938780" y="783589"/>
            <a:ext cx="5656580" cy="4352915"/>
          </a:xfrm>
          <a:prstGeom prst="rect">
            <a:avLst/>
          </a:prstGeom>
        </p:spPr>
      </p:pic>
    </p:spTree>
    <p:extLst>
      <p:ext uri="{BB962C8B-B14F-4D97-AF65-F5344CB8AC3E}">
        <p14:creationId xmlns:p14="http://schemas.microsoft.com/office/powerpoint/2010/main" val="400639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188640"/>
            <a:ext cx="3815494" cy="564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1504" y="5949281"/>
            <a:ext cx="8928992" cy="830997"/>
          </a:xfrm>
          <a:prstGeom prst="rect">
            <a:avLst/>
          </a:prstGeom>
        </p:spPr>
        <p:txBody>
          <a:bodyPr wrap="square">
            <a:spAutoFit/>
          </a:bodyPr>
          <a:lstStyle/>
          <a:p>
            <a:pPr algn="ctr"/>
            <a:r>
              <a:rPr lang="fr-FR" sz="2400" dirty="0">
                <a:latin typeface="Times" pitchFamily="2" charset="0"/>
              </a:rPr>
              <a:t>Jackson Pollock dans son atelier, New York, années 1950</a:t>
            </a:r>
          </a:p>
          <a:p>
            <a:pPr algn="ctr"/>
            <a:r>
              <a:rPr lang="fr-FR" sz="2400" dirty="0">
                <a:latin typeface="Times" pitchFamily="2" charset="0"/>
              </a:rPr>
              <a:t>photographie de Hans </a:t>
            </a:r>
            <a:r>
              <a:rPr lang="fr-FR" sz="2400" dirty="0" err="1">
                <a:latin typeface="Times" pitchFamily="2" charset="0"/>
              </a:rPr>
              <a:t>Namuth</a:t>
            </a:r>
            <a:r>
              <a:rPr lang="fr-FR" sz="2400" dirty="0">
                <a:latin typeface="Times" pitchFamily="2" charset="0"/>
              </a:rPr>
              <a:t> </a:t>
            </a:r>
          </a:p>
        </p:txBody>
      </p:sp>
    </p:spTree>
    <p:extLst>
      <p:ext uri="{BB962C8B-B14F-4D97-AF65-F5344CB8AC3E}">
        <p14:creationId xmlns:p14="http://schemas.microsoft.com/office/powerpoint/2010/main" val="328791065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DD1B65-AABE-1F46-9DD8-9F40364E5C33}"/>
              </a:ext>
            </a:extLst>
          </p:cNvPr>
          <p:cNvSpPr>
            <a:spLocks noGrp="1"/>
          </p:cNvSpPr>
          <p:nvPr>
            <p:ph type="title"/>
          </p:nvPr>
        </p:nvSpPr>
        <p:spPr>
          <a:xfrm>
            <a:off x="381000" y="5354638"/>
            <a:ext cx="10515600" cy="1325563"/>
          </a:xfrm>
        </p:spPr>
        <p:txBody>
          <a:bodyPr>
            <a:normAutofit/>
          </a:bodyPr>
          <a:lstStyle/>
          <a:p>
            <a:pPr fontAlgn="t"/>
            <a:r>
              <a:rPr lang="fr-FR" sz="3000" dirty="0" err="1"/>
              <a:t>Meret</a:t>
            </a:r>
            <a:r>
              <a:rPr lang="fr-FR" sz="3000" dirty="0"/>
              <a:t> Oppenheim, </a:t>
            </a:r>
            <a:r>
              <a:rPr lang="fr-FR" sz="3000" i="1" dirty="0"/>
              <a:t>Object </a:t>
            </a:r>
            <a:r>
              <a:rPr lang="fr-FR" sz="3000" dirty="0"/>
              <a:t>Paris, 1936,  19 x 23 x 20 cm, MOMA.</a:t>
            </a:r>
          </a:p>
        </p:txBody>
      </p:sp>
      <p:pic>
        <p:nvPicPr>
          <p:cNvPr id="3" name="Image 2">
            <a:extLst>
              <a:ext uri="{FF2B5EF4-FFF2-40B4-BE49-F238E27FC236}">
                <a16:creationId xmlns:a16="http://schemas.microsoft.com/office/drawing/2014/main" id="{F5A7E7D7-6716-F145-8519-3D4A9C2D9DC7}"/>
              </a:ext>
            </a:extLst>
          </p:cNvPr>
          <p:cNvPicPr>
            <a:picLocks noChangeAspect="1"/>
          </p:cNvPicPr>
          <p:nvPr/>
        </p:nvPicPr>
        <p:blipFill>
          <a:blip r:embed="rId2"/>
          <a:stretch>
            <a:fillRect/>
          </a:stretch>
        </p:blipFill>
        <p:spPr>
          <a:xfrm>
            <a:off x="3063239" y="177799"/>
            <a:ext cx="6744619" cy="5331461"/>
          </a:xfrm>
          <a:prstGeom prst="rect">
            <a:avLst/>
          </a:prstGeom>
        </p:spPr>
      </p:pic>
    </p:spTree>
    <p:extLst>
      <p:ext uri="{BB962C8B-B14F-4D97-AF65-F5344CB8AC3E}">
        <p14:creationId xmlns:p14="http://schemas.microsoft.com/office/powerpoint/2010/main" val="420714960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F1901-E36E-584D-B98C-C0D4D4C6F52C}"/>
              </a:ext>
            </a:extLst>
          </p:cNvPr>
          <p:cNvSpPr>
            <a:spLocks noGrp="1"/>
          </p:cNvSpPr>
          <p:nvPr>
            <p:ph type="title"/>
          </p:nvPr>
        </p:nvSpPr>
        <p:spPr/>
        <p:txBody>
          <a:bodyPr>
            <a:normAutofit fontScale="90000"/>
          </a:bodyPr>
          <a:lstStyle/>
          <a:p>
            <a:r>
              <a:rPr lang="fr-FR" dirty="0"/>
              <a:t>Louise Bourgeois (Paris 1911- New York 2010)</a:t>
            </a:r>
            <a:br>
              <a:rPr lang="fr-FR" dirty="0"/>
            </a:br>
            <a:r>
              <a:rPr lang="fr-FR" i="1" dirty="0"/>
              <a:t> </a:t>
            </a:r>
            <a:br>
              <a:rPr lang="fr-FR" dirty="0"/>
            </a:br>
            <a:endParaRPr lang="fr-FR" dirty="0"/>
          </a:p>
        </p:txBody>
      </p:sp>
      <p:pic>
        <p:nvPicPr>
          <p:cNvPr id="3" name="Image 2">
            <a:extLst>
              <a:ext uri="{FF2B5EF4-FFF2-40B4-BE49-F238E27FC236}">
                <a16:creationId xmlns:a16="http://schemas.microsoft.com/office/drawing/2014/main" id="{C9772706-4F78-0A4B-922C-0649D4104CD3}"/>
              </a:ext>
            </a:extLst>
          </p:cNvPr>
          <p:cNvPicPr>
            <a:picLocks noChangeAspect="1"/>
          </p:cNvPicPr>
          <p:nvPr/>
        </p:nvPicPr>
        <p:blipFill>
          <a:blip r:embed="rId2"/>
          <a:stretch>
            <a:fillRect/>
          </a:stretch>
        </p:blipFill>
        <p:spPr>
          <a:xfrm>
            <a:off x="3684270" y="1690688"/>
            <a:ext cx="4499610" cy="4499610"/>
          </a:xfrm>
          <a:prstGeom prst="rect">
            <a:avLst/>
          </a:prstGeom>
        </p:spPr>
      </p:pic>
    </p:spTree>
    <p:extLst>
      <p:ext uri="{BB962C8B-B14F-4D97-AF65-F5344CB8AC3E}">
        <p14:creationId xmlns:p14="http://schemas.microsoft.com/office/powerpoint/2010/main" val="413489856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a:xfrm>
            <a:off x="268941" y="6403042"/>
            <a:ext cx="10739718" cy="454958"/>
          </a:xfrm>
        </p:spPr>
        <p:txBody>
          <a:bodyPr>
            <a:normAutofit fontScale="90000"/>
          </a:bodyPr>
          <a:lstStyle/>
          <a:p>
            <a:r>
              <a:rPr lang="fr-FR" i="1" dirty="0"/>
              <a:t>Double </a:t>
            </a:r>
            <a:r>
              <a:rPr lang="fr-FR" i="1" dirty="0" err="1"/>
              <a:t>Negative</a:t>
            </a:r>
            <a:r>
              <a:rPr lang="fr-FR" i="1" dirty="0"/>
              <a:t>, </a:t>
            </a:r>
            <a:r>
              <a:rPr lang="fr-FR" dirty="0"/>
              <a:t>1963, latex et argile.</a:t>
            </a:r>
            <a:br>
              <a:rPr lang="fr-FR" dirty="0"/>
            </a:br>
            <a:br>
              <a:rPr lang="fr-FR" dirty="0"/>
            </a:br>
            <a:endParaRPr lang="fr-FR" dirty="0"/>
          </a:p>
        </p:txBody>
      </p:sp>
      <p:pic>
        <p:nvPicPr>
          <p:cNvPr id="1025" name="Picture 1" descr="page158image48668384">
            <a:extLst>
              <a:ext uri="{FF2B5EF4-FFF2-40B4-BE49-F238E27FC236}">
                <a16:creationId xmlns:a16="http://schemas.microsoft.com/office/drawing/2014/main" id="{656C39B9-585C-4447-9FA5-01D4C4CC5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073" y="322730"/>
            <a:ext cx="8101853" cy="538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21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a:xfrm>
            <a:off x="591064" y="5997510"/>
            <a:ext cx="10515600" cy="1325563"/>
          </a:xfrm>
        </p:spPr>
        <p:txBody>
          <a:bodyPr>
            <a:normAutofit fontScale="90000"/>
          </a:bodyPr>
          <a:lstStyle/>
          <a:p>
            <a:r>
              <a:rPr lang="en-US" sz="3300" dirty="0"/>
              <a:t>The </a:t>
            </a:r>
            <a:r>
              <a:rPr lang="en-US" sz="3300" i="1" dirty="0"/>
              <a:t>Destruction of the Father, </a:t>
            </a:r>
            <a:r>
              <a:rPr lang="en-US" sz="3300" dirty="0"/>
              <a:t>1974</a:t>
            </a:r>
            <a:r>
              <a:rPr lang="fr-FR" sz="3300" dirty="0"/>
              <a:t>, plâtre, latex, bois, tissus et lumière rouge , </a:t>
            </a:r>
            <a:br>
              <a:rPr lang="fr-FR" dirty="0"/>
            </a:br>
            <a:endParaRPr lang="fr-FR" dirty="0"/>
          </a:p>
        </p:txBody>
      </p:sp>
      <p:pic>
        <p:nvPicPr>
          <p:cNvPr id="3" name="Image 2">
            <a:extLst>
              <a:ext uri="{FF2B5EF4-FFF2-40B4-BE49-F238E27FC236}">
                <a16:creationId xmlns:a16="http://schemas.microsoft.com/office/drawing/2014/main" id="{8CE11224-7797-6844-842B-20A185D567DB}"/>
              </a:ext>
            </a:extLst>
          </p:cNvPr>
          <p:cNvPicPr>
            <a:picLocks noChangeAspect="1"/>
          </p:cNvPicPr>
          <p:nvPr/>
        </p:nvPicPr>
        <p:blipFill>
          <a:blip r:embed="rId2"/>
          <a:stretch>
            <a:fillRect/>
          </a:stretch>
        </p:blipFill>
        <p:spPr>
          <a:xfrm>
            <a:off x="2751438" y="197708"/>
            <a:ext cx="6689124" cy="5016843"/>
          </a:xfrm>
          <a:prstGeom prst="rect">
            <a:avLst/>
          </a:prstGeom>
        </p:spPr>
      </p:pic>
    </p:spTree>
    <p:extLst>
      <p:ext uri="{BB962C8B-B14F-4D97-AF65-F5344CB8AC3E}">
        <p14:creationId xmlns:p14="http://schemas.microsoft.com/office/powerpoint/2010/main" val="369657140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D3C1B-2AC8-C348-A6CB-B4EDFBAA5188}"/>
              </a:ext>
            </a:extLst>
          </p:cNvPr>
          <p:cNvSpPr>
            <a:spLocks noGrp="1"/>
          </p:cNvSpPr>
          <p:nvPr>
            <p:ph type="title"/>
          </p:nvPr>
        </p:nvSpPr>
        <p:spPr/>
        <p:txBody>
          <a:bodyPr/>
          <a:lstStyle/>
          <a:p>
            <a:r>
              <a:rPr lang="fr-FR" i="1" dirty="0"/>
              <a:t>Anti-illusion : </a:t>
            </a:r>
            <a:r>
              <a:rPr lang="fr-FR" i="1" dirty="0" err="1"/>
              <a:t>procedures</a:t>
            </a:r>
            <a:r>
              <a:rPr lang="fr-FR" i="1" dirty="0"/>
              <a:t>, </a:t>
            </a:r>
            <a:r>
              <a:rPr lang="fr-FR" i="1" dirty="0" err="1"/>
              <a:t>materials</a:t>
            </a:r>
            <a:r>
              <a:rPr lang="fr-FR" dirty="0"/>
              <a:t>, Marcia Tucker </a:t>
            </a:r>
          </a:p>
        </p:txBody>
      </p:sp>
      <p:pic>
        <p:nvPicPr>
          <p:cNvPr id="9222" name="Picture 6" descr="Anti-Illusion : Procedures / Materials par James Monte, Marcia Tucker, Carl  Andre, Michael Asher, Lynda Benglis, William Bollinger, John Duff, Rafael  Ferrer, Robert Fiore, Philip Glass, Eva Hesse, Neil Jenney, Barry Le">
            <a:extLst>
              <a:ext uri="{FF2B5EF4-FFF2-40B4-BE49-F238E27FC236}">
                <a16:creationId xmlns:a16="http://schemas.microsoft.com/office/drawing/2014/main" id="{29B5A9C6-FDD2-6146-B418-64D419967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524" y="1690688"/>
            <a:ext cx="3628952" cy="449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76998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4A823C-D538-5647-AA61-32BB175134DB}"/>
              </a:ext>
            </a:extLst>
          </p:cNvPr>
          <p:cNvSpPr>
            <a:spLocks noGrp="1"/>
          </p:cNvSpPr>
          <p:nvPr>
            <p:ph type="title"/>
          </p:nvPr>
        </p:nvSpPr>
        <p:spPr/>
        <p:txBody>
          <a:bodyPr/>
          <a:lstStyle/>
          <a:p>
            <a:r>
              <a:rPr lang="fr-FR" dirty="0"/>
              <a:t>Douglas </a:t>
            </a:r>
            <a:r>
              <a:rPr lang="fr-FR" dirty="0" err="1"/>
              <a:t>Huebler</a:t>
            </a:r>
            <a:endParaRPr lang="fr-FR" dirty="0"/>
          </a:p>
        </p:txBody>
      </p:sp>
      <p:pic>
        <p:nvPicPr>
          <p:cNvPr id="3074" name="Picture 2" descr="Douglas Huebler - lots in our price database - LotSearch">
            <a:extLst>
              <a:ext uri="{FF2B5EF4-FFF2-40B4-BE49-F238E27FC236}">
                <a16:creationId xmlns:a16="http://schemas.microsoft.com/office/drawing/2014/main" id="{FF31B2FA-51DD-A247-BA6B-9ECB4BB3D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678" y="1795204"/>
            <a:ext cx="40703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51371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FACBB-3194-AB41-AB90-8552D580463E}"/>
              </a:ext>
            </a:extLst>
          </p:cNvPr>
          <p:cNvSpPr>
            <a:spLocks noGrp="1"/>
          </p:cNvSpPr>
          <p:nvPr>
            <p:ph type="title"/>
          </p:nvPr>
        </p:nvSpPr>
        <p:spPr>
          <a:xfrm>
            <a:off x="838200" y="2512901"/>
            <a:ext cx="10515600" cy="1325563"/>
          </a:xfrm>
        </p:spPr>
        <p:txBody>
          <a:bodyPr>
            <a:normAutofit fontScale="90000"/>
          </a:bodyPr>
          <a:lstStyle/>
          <a:p>
            <a:r>
              <a:rPr lang="fr-FR" dirty="0"/>
              <a:t>« mes systèmes conceptuels écrit </a:t>
            </a:r>
            <a:r>
              <a:rPr lang="fr-FR" dirty="0" err="1"/>
              <a:t>Huebler</a:t>
            </a:r>
            <a:r>
              <a:rPr lang="fr-FR" dirty="0"/>
              <a:t> consistent en des séries logiques ou aléatoires de nombres des unités de temps ou de proposition verbales… tout ce qui est  visuel dans le travail est complètement arbitraire,  son existence réelle est en lui-même et totalement important l’art ou des objectifs artistiques ».</a:t>
            </a:r>
            <a:br>
              <a:rPr lang="fr-FR" dirty="0"/>
            </a:br>
            <a:endParaRPr lang="fr-FR" dirty="0"/>
          </a:p>
        </p:txBody>
      </p:sp>
    </p:spTree>
    <p:extLst>
      <p:ext uri="{BB962C8B-B14F-4D97-AF65-F5344CB8AC3E}">
        <p14:creationId xmlns:p14="http://schemas.microsoft.com/office/powerpoint/2010/main" val="150133021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A5730-DE27-B14D-83CD-AAECBA5E328E}"/>
              </a:ext>
            </a:extLst>
          </p:cNvPr>
          <p:cNvSpPr>
            <a:spLocks noGrp="1"/>
          </p:cNvSpPr>
          <p:nvPr>
            <p:ph type="title"/>
          </p:nvPr>
        </p:nvSpPr>
        <p:spPr/>
        <p:txBody>
          <a:bodyPr/>
          <a:lstStyle/>
          <a:p>
            <a:r>
              <a:rPr lang="fr-FR" i="1" dirty="0"/>
              <a:t>Duration </a:t>
            </a:r>
            <a:r>
              <a:rPr lang="fr-FR" i="1" dirty="0" err="1"/>
              <a:t>piece</a:t>
            </a:r>
            <a:r>
              <a:rPr lang="fr-FR" i="1" dirty="0"/>
              <a:t>, global</a:t>
            </a:r>
          </a:p>
        </p:txBody>
      </p:sp>
      <p:pic>
        <p:nvPicPr>
          <p:cNvPr id="4098" name="Picture 2" descr="Duration Piece No. 15 Global, 1969 - Douglas Huebler - WikiArt.org">
            <a:extLst>
              <a:ext uri="{FF2B5EF4-FFF2-40B4-BE49-F238E27FC236}">
                <a16:creationId xmlns:a16="http://schemas.microsoft.com/office/drawing/2014/main" id="{FCF85ACF-6DBC-E340-B5AE-25FE84CED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388" y="1690688"/>
            <a:ext cx="4329223" cy="440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74463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7291D-4D5C-8C4F-963B-89321CF1584F}"/>
              </a:ext>
            </a:extLst>
          </p:cNvPr>
          <p:cNvSpPr>
            <a:spLocks noGrp="1"/>
          </p:cNvSpPr>
          <p:nvPr>
            <p:ph type="title"/>
          </p:nvPr>
        </p:nvSpPr>
        <p:spPr>
          <a:xfrm>
            <a:off x="889686" y="5532437"/>
            <a:ext cx="10995742" cy="1325563"/>
          </a:xfrm>
        </p:spPr>
        <p:txBody>
          <a:bodyPr>
            <a:normAutofit/>
          </a:bodyPr>
          <a:lstStyle/>
          <a:p>
            <a:r>
              <a:rPr lang="fr-FR" sz="3000" dirty="0"/>
              <a:t>Douglas </a:t>
            </a:r>
            <a:r>
              <a:rPr lang="fr-FR" sz="3000" dirty="0" err="1"/>
              <a:t>Huebler</a:t>
            </a:r>
            <a:r>
              <a:rPr lang="fr-FR" sz="3000" dirty="0"/>
              <a:t>, </a:t>
            </a:r>
            <a:r>
              <a:rPr lang="fr-FR" sz="3000" i="1" dirty="0"/>
              <a:t>Duration </a:t>
            </a:r>
            <a:r>
              <a:rPr lang="fr-FR" sz="3000" i="1" dirty="0" err="1"/>
              <a:t>Piece</a:t>
            </a:r>
            <a:r>
              <a:rPr lang="fr-FR" sz="3000" i="1" dirty="0"/>
              <a:t> #6,</a:t>
            </a:r>
            <a:r>
              <a:rPr lang="fr-FR" sz="3000" dirty="0"/>
              <a:t> 1968, photographies et texte, </a:t>
            </a:r>
            <a:r>
              <a:rPr lang="fr-FR" sz="3000" dirty="0" err="1"/>
              <a:t>MoMA</a:t>
            </a:r>
            <a:r>
              <a:rPr lang="fr-FR" sz="3000" dirty="0"/>
              <a:t>.</a:t>
            </a:r>
          </a:p>
        </p:txBody>
      </p:sp>
      <p:pic>
        <p:nvPicPr>
          <p:cNvPr id="3" name="Image 2">
            <a:extLst>
              <a:ext uri="{FF2B5EF4-FFF2-40B4-BE49-F238E27FC236}">
                <a16:creationId xmlns:a16="http://schemas.microsoft.com/office/drawing/2014/main" id="{E3465F04-B6BD-094D-9C0B-45EAD163194C}"/>
              </a:ext>
            </a:extLst>
          </p:cNvPr>
          <p:cNvPicPr>
            <a:picLocks noChangeAspect="1"/>
          </p:cNvPicPr>
          <p:nvPr/>
        </p:nvPicPr>
        <p:blipFill>
          <a:blip r:embed="rId2"/>
          <a:stretch>
            <a:fillRect/>
          </a:stretch>
        </p:blipFill>
        <p:spPr>
          <a:xfrm>
            <a:off x="0" y="582302"/>
            <a:ext cx="12192000" cy="4950135"/>
          </a:xfrm>
          <a:prstGeom prst="rect">
            <a:avLst/>
          </a:prstGeom>
        </p:spPr>
      </p:pic>
    </p:spTree>
    <p:extLst>
      <p:ext uri="{BB962C8B-B14F-4D97-AF65-F5344CB8AC3E}">
        <p14:creationId xmlns:p14="http://schemas.microsoft.com/office/powerpoint/2010/main" val="7543452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82A881-F15A-5F41-8A2C-0906980D3340}"/>
              </a:ext>
            </a:extLst>
          </p:cNvPr>
          <p:cNvSpPr>
            <a:spLocks noGrp="1"/>
          </p:cNvSpPr>
          <p:nvPr>
            <p:ph type="title"/>
          </p:nvPr>
        </p:nvSpPr>
        <p:spPr>
          <a:xfrm>
            <a:off x="843348" y="6412063"/>
            <a:ext cx="10505303" cy="603294"/>
          </a:xfrm>
        </p:spPr>
        <p:txBody>
          <a:bodyPr>
            <a:normAutofit fontScale="90000"/>
          </a:bodyPr>
          <a:lstStyle/>
          <a:p>
            <a:r>
              <a:rPr lang="en-US" sz="3300" dirty="0"/>
              <a:t>Billy Apple, Geoff Hendricks et Jerry Vis </a:t>
            </a:r>
            <a:r>
              <a:rPr lang="en-US" sz="3300" i="1" dirty="0"/>
              <a:t>Matter transformation : glass / earth / stone, </a:t>
            </a:r>
            <a:r>
              <a:rPr lang="en-US" sz="3300" dirty="0"/>
              <a:t>1970.</a:t>
            </a:r>
            <a:br>
              <a:rPr lang="fr-FR" sz="3300" dirty="0"/>
            </a:br>
            <a:r>
              <a:rPr lang="en-US" sz="3300" dirty="0"/>
              <a:t> </a:t>
            </a:r>
            <a:br>
              <a:rPr lang="fr-FR" dirty="0"/>
            </a:br>
            <a:endParaRPr lang="fr-FR" dirty="0"/>
          </a:p>
        </p:txBody>
      </p:sp>
      <p:pic>
        <p:nvPicPr>
          <p:cNvPr id="2050" name="Picture 2">
            <a:extLst>
              <a:ext uri="{FF2B5EF4-FFF2-40B4-BE49-F238E27FC236}">
                <a16:creationId xmlns:a16="http://schemas.microsoft.com/office/drawing/2014/main" id="{B418E878-F9BD-8645-9F72-388A2703E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372" y="391426"/>
            <a:ext cx="5243256" cy="524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0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3700D-6275-3A48-9AAA-8623A8311188}"/>
              </a:ext>
            </a:extLst>
          </p:cNvPr>
          <p:cNvSpPr>
            <a:spLocks noGrp="1"/>
          </p:cNvSpPr>
          <p:nvPr>
            <p:ph type="title"/>
          </p:nvPr>
        </p:nvSpPr>
        <p:spPr>
          <a:xfrm>
            <a:off x="838200" y="2103437"/>
            <a:ext cx="10515600" cy="1325563"/>
          </a:xfrm>
        </p:spPr>
        <p:txBody>
          <a:bodyPr/>
          <a:lstStyle/>
          <a:p>
            <a:r>
              <a:rPr lang="fr-FR" dirty="0"/>
              <a:t>https://</a:t>
            </a:r>
            <a:r>
              <a:rPr lang="fr-FR" dirty="0" err="1"/>
              <a:t>www.youtube.com</a:t>
            </a:r>
            <a:r>
              <a:rPr lang="fr-FR" dirty="0"/>
              <a:t>/</a:t>
            </a:r>
            <a:r>
              <a:rPr lang="fr-FR" dirty="0" err="1"/>
              <a:t>watch?v</a:t>
            </a:r>
            <a:r>
              <a:rPr lang="fr-FR" dirty="0"/>
              <a:t>=</a:t>
            </a:r>
            <a:r>
              <a:rPr lang="fr-FR" dirty="0" err="1"/>
              <a:t>dYFxUURtzbw</a:t>
            </a:r>
            <a:endParaRPr lang="fr-FR" dirty="0"/>
          </a:p>
        </p:txBody>
      </p:sp>
    </p:spTree>
    <p:extLst>
      <p:ext uri="{BB962C8B-B14F-4D97-AF65-F5344CB8AC3E}">
        <p14:creationId xmlns:p14="http://schemas.microsoft.com/office/powerpoint/2010/main" val="255672355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a:xfrm>
            <a:off x="838200" y="1448036"/>
            <a:ext cx="10515600" cy="1325563"/>
          </a:xfrm>
        </p:spPr>
        <p:txBody>
          <a:bodyPr>
            <a:normAutofit fontScale="90000"/>
          </a:bodyPr>
          <a:lstStyle/>
          <a:p>
            <a:r>
              <a:rPr lang="fr-FR" sz="3300" b="1" dirty="0"/>
              <a:t>Narrative art</a:t>
            </a:r>
            <a:br>
              <a:rPr lang="fr-FR" sz="3300" dirty="0"/>
            </a:br>
            <a:r>
              <a:rPr lang="fr-FR" sz="3300" dirty="0"/>
              <a:t>Christian Boltanski </a:t>
            </a:r>
            <a:br>
              <a:rPr lang="fr-FR" sz="3300" dirty="0"/>
            </a:br>
            <a:r>
              <a:rPr lang="fr-FR" sz="3300" dirty="0"/>
              <a:t>Jean Le </a:t>
            </a:r>
            <a:r>
              <a:rPr lang="fr-FR" sz="3300" dirty="0" err="1"/>
              <a:t>Gac</a:t>
            </a:r>
            <a:br>
              <a:rPr lang="fr-FR" sz="3300" dirty="0"/>
            </a:br>
            <a:r>
              <a:rPr lang="fr-FR" sz="3300" dirty="0"/>
              <a:t>Sophie Calle </a:t>
            </a:r>
            <a:br>
              <a:rPr lang="fr-FR" sz="3300" dirty="0"/>
            </a:br>
            <a:r>
              <a:rPr lang="fr-FR" sz="3300" dirty="0"/>
              <a:t>Annette Messager</a:t>
            </a:r>
            <a:br>
              <a:rPr lang="fr-FR" dirty="0"/>
            </a:br>
            <a:r>
              <a:rPr lang="fr-FR" dirty="0"/>
              <a:t>  </a:t>
            </a:r>
            <a:br>
              <a:rPr lang="fr-FR" dirty="0"/>
            </a:br>
            <a:endParaRPr lang="fr-FR" dirty="0"/>
          </a:p>
        </p:txBody>
      </p:sp>
      <p:pic>
        <p:nvPicPr>
          <p:cNvPr id="3" name="Image 2">
            <a:extLst>
              <a:ext uri="{FF2B5EF4-FFF2-40B4-BE49-F238E27FC236}">
                <a16:creationId xmlns:a16="http://schemas.microsoft.com/office/drawing/2014/main" id="{344DC428-55F1-6745-9220-2E0F12E98641}"/>
              </a:ext>
            </a:extLst>
          </p:cNvPr>
          <p:cNvPicPr>
            <a:picLocks noChangeAspect="1"/>
          </p:cNvPicPr>
          <p:nvPr/>
        </p:nvPicPr>
        <p:blipFill>
          <a:blip r:embed="rId2"/>
          <a:stretch>
            <a:fillRect/>
          </a:stretch>
        </p:blipFill>
        <p:spPr>
          <a:xfrm>
            <a:off x="1995100" y="2901975"/>
            <a:ext cx="7569029" cy="3844586"/>
          </a:xfrm>
          <a:prstGeom prst="rect">
            <a:avLst/>
          </a:prstGeom>
        </p:spPr>
      </p:pic>
    </p:spTree>
    <p:extLst>
      <p:ext uri="{BB962C8B-B14F-4D97-AF65-F5344CB8AC3E}">
        <p14:creationId xmlns:p14="http://schemas.microsoft.com/office/powerpoint/2010/main" val="101771547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44F86-462C-3E4E-AC9C-9BE855619AC3}"/>
              </a:ext>
            </a:extLst>
          </p:cNvPr>
          <p:cNvSpPr>
            <a:spLocks noGrp="1"/>
          </p:cNvSpPr>
          <p:nvPr>
            <p:ph type="title"/>
          </p:nvPr>
        </p:nvSpPr>
        <p:spPr/>
        <p:txBody>
          <a:bodyPr/>
          <a:lstStyle/>
          <a:p>
            <a:endParaRPr lang="fr-FR"/>
          </a:p>
        </p:txBody>
      </p:sp>
      <p:pic>
        <p:nvPicPr>
          <p:cNvPr id="1026" name="Picture 2">
            <a:extLst>
              <a:ext uri="{FF2B5EF4-FFF2-40B4-BE49-F238E27FC236}">
                <a16:creationId xmlns:a16="http://schemas.microsoft.com/office/drawing/2014/main" id="{46FB573E-25DD-D341-99B1-069B2802D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70" y="773276"/>
            <a:ext cx="3165764" cy="53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5013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15D19-CC7E-B542-91B8-2D257DD2F363}"/>
              </a:ext>
            </a:extLst>
          </p:cNvPr>
          <p:cNvSpPr>
            <a:spLocks noGrp="1"/>
          </p:cNvSpPr>
          <p:nvPr>
            <p:ph type="title"/>
          </p:nvPr>
        </p:nvSpPr>
        <p:spPr>
          <a:xfrm>
            <a:off x="838200" y="2490487"/>
            <a:ext cx="3882081" cy="1325563"/>
          </a:xfrm>
        </p:spPr>
        <p:txBody>
          <a:bodyPr>
            <a:normAutofit fontScale="90000"/>
          </a:bodyPr>
          <a:lstStyle/>
          <a:p>
            <a:r>
              <a:rPr lang="fr-FR" dirty="0"/>
              <a:t>En 1972, Harald </a:t>
            </a:r>
            <a:r>
              <a:rPr lang="fr-FR" dirty="0" err="1"/>
              <a:t>Szeemann</a:t>
            </a:r>
            <a:r>
              <a:rPr lang="fr-FR" dirty="0"/>
              <a:t> assure le commissariat d’une exposition intitulée « Mythologies individuelles » à la cinquième Documenta de Cassel </a:t>
            </a:r>
          </a:p>
        </p:txBody>
      </p:sp>
      <p:pic>
        <p:nvPicPr>
          <p:cNvPr id="3" name="Image 2">
            <a:extLst>
              <a:ext uri="{FF2B5EF4-FFF2-40B4-BE49-F238E27FC236}">
                <a16:creationId xmlns:a16="http://schemas.microsoft.com/office/drawing/2014/main" id="{8A9C4F68-FEA5-DC48-8B6E-FC482EF5800D}"/>
              </a:ext>
            </a:extLst>
          </p:cNvPr>
          <p:cNvPicPr>
            <a:picLocks noChangeAspect="1"/>
          </p:cNvPicPr>
          <p:nvPr/>
        </p:nvPicPr>
        <p:blipFill>
          <a:blip r:embed="rId2"/>
          <a:stretch>
            <a:fillRect/>
          </a:stretch>
        </p:blipFill>
        <p:spPr>
          <a:xfrm>
            <a:off x="5132173" y="492447"/>
            <a:ext cx="5239758" cy="3996080"/>
          </a:xfrm>
          <a:prstGeom prst="rect">
            <a:avLst/>
          </a:prstGeom>
        </p:spPr>
      </p:pic>
    </p:spTree>
    <p:extLst>
      <p:ext uri="{BB962C8B-B14F-4D97-AF65-F5344CB8AC3E}">
        <p14:creationId xmlns:p14="http://schemas.microsoft.com/office/powerpoint/2010/main" val="286939946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5EAA2-B4F8-144D-BBCD-82A4F6CB4D8E}"/>
              </a:ext>
            </a:extLst>
          </p:cNvPr>
          <p:cNvSpPr>
            <a:spLocks noGrp="1"/>
          </p:cNvSpPr>
          <p:nvPr>
            <p:ph type="title"/>
          </p:nvPr>
        </p:nvSpPr>
        <p:spPr>
          <a:xfrm>
            <a:off x="838200" y="2564627"/>
            <a:ext cx="10515600" cy="1325563"/>
          </a:xfrm>
        </p:spPr>
        <p:txBody>
          <a:bodyPr>
            <a:normAutofit fontScale="90000"/>
          </a:bodyPr>
          <a:lstStyle/>
          <a:p>
            <a:r>
              <a:rPr lang="fr-FR" b="1" dirty="0"/>
              <a:t>Jean Le </a:t>
            </a:r>
            <a:r>
              <a:rPr lang="fr-FR" b="1" dirty="0" err="1"/>
              <a:t>Gac</a:t>
            </a:r>
            <a:r>
              <a:rPr lang="fr-FR" b="1" dirty="0"/>
              <a:t> </a:t>
            </a:r>
            <a:br>
              <a:rPr lang="fr-FR" dirty="0"/>
            </a:br>
            <a:r>
              <a:rPr lang="fr-FR" dirty="0"/>
              <a:t>Né en 1936 à Alès (France)</a:t>
            </a:r>
            <a:br>
              <a:rPr lang="fr-FR" dirty="0"/>
            </a:br>
            <a:r>
              <a:rPr lang="fr-FR" dirty="0"/>
              <a:t>Vit et travaille à paris</a:t>
            </a:r>
            <a:br>
              <a:rPr lang="fr-FR" dirty="0"/>
            </a:br>
            <a:r>
              <a:rPr lang="fr-FR" dirty="0"/>
              <a:t> </a:t>
            </a:r>
          </a:p>
        </p:txBody>
      </p:sp>
    </p:spTree>
    <p:extLst>
      <p:ext uri="{BB962C8B-B14F-4D97-AF65-F5344CB8AC3E}">
        <p14:creationId xmlns:p14="http://schemas.microsoft.com/office/powerpoint/2010/main" val="216393499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46630-374E-D545-B2C6-08BCA6BE2D7C}"/>
              </a:ext>
            </a:extLst>
          </p:cNvPr>
          <p:cNvSpPr>
            <a:spLocks noGrp="1"/>
          </p:cNvSpPr>
          <p:nvPr>
            <p:ph type="title"/>
          </p:nvPr>
        </p:nvSpPr>
        <p:spPr>
          <a:xfrm>
            <a:off x="1159476" y="5505662"/>
            <a:ext cx="10515600" cy="1325563"/>
          </a:xfrm>
        </p:spPr>
        <p:txBody>
          <a:bodyPr/>
          <a:lstStyle/>
          <a:p>
            <a:r>
              <a:rPr lang="fr-FR" dirty="0"/>
              <a:t>Jean Le </a:t>
            </a:r>
            <a:r>
              <a:rPr lang="fr-FR" dirty="0" err="1"/>
              <a:t>Gac</a:t>
            </a:r>
            <a:r>
              <a:rPr lang="fr-FR" i="1" dirty="0"/>
              <a:t>, Les Cahiers, </a:t>
            </a:r>
            <a:r>
              <a:rPr lang="fr-FR" dirty="0"/>
              <a:t>1970.</a:t>
            </a:r>
            <a:endParaRPr lang="fr-FR" i="1" dirty="0"/>
          </a:p>
        </p:txBody>
      </p:sp>
      <p:pic>
        <p:nvPicPr>
          <p:cNvPr id="3074" name="Picture 2">
            <a:extLst>
              <a:ext uri="{FF2B5EF4-FFF2-40B4-BE49-F238E27FC236}">
                <a16:creationId xmlns:a16="http://schemas.microsoft.com/office/drawing/2014/main" id="{0AF6E62C-1397-0F48-B3B1-ED4B3F820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125" y="689556"/>
            <a:ext cx="8133749" cy="463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315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a:xfrm>
            <a:off x="616527" y="2766218"/>
            <a:ext cx="10515600" cy="1325563"/>
          </a:xfrm>
        </p:spPr>
        <p:txBody>
          <a:bodyPr>
            <a:normAutofit fontScale="90000"/>
          </a:bodyPr>
          <a:lstStyle/>
          <a:p>
            <a:r>
              <a:rPr lang="fr-FR" dirty="0"/>
              <a:t> </a:t>
            </a:r>
            <a:br>
              <a:rPr lang="fr-FR" dirty="0"/>
            </a:br>
            <a:r>
              <a:rPr lang="fr-FR" dirty="0"/>
              <a:t> « Du matin à la nuit, sans arrêt, </a:t>
            </a:r>
            <a:r>
              <a:rPr lang="fr-FR" b="1" dirty="0"/>
              <a:t>des récits hantent les murs et les bâtiments. </a:t>
            </a:r>
            <a:r>
              <a:rPr lang="fr-FR" dirty="0"/>
              <a:t>Ils articulent nos existences en nous apprenant ce qu’elles doivent être. Ils "couvrent l’événement" c’est-</a:t>
            </a:r>
            <a:r>
              <a:rPr lang="fr-FR" dirty="0" err="1"/>
              <a:t>àdire</a:t>
            </a:r>
            <a:r>
              <a:rPr lang="fr-FR" dirty="0"/>
              <a:t> qu’ils en font nos légendes (</a:t>
            </a:r>
            <a:r>
              <a:rPr lang="fr-FR" dirty="0" err="1"/>
              <a:t>legenda</a:t>
            </a:r>
            <a:r>
              <a:rPr lang="fr-FR" dirty="0"/>
              <a:t> ce qu’il faut lier et dire). Saisi dès son réveil par la radio (la voix, c’est la loi), l’auditeur marche toute la journée dans la forêt des narrativités journalistiques, publicitaires, télévisées, qui, le soir, glissent encore d’ultimes messages sous les portes du sommeil », Michel de </a:t>
            </a:r>
            <a:r>
              <a:rPr lang="fr-FR" dirty="0" err="1"/>
              <a:t>Certeau</a:t>
            </a:r>
            <a:br>
              <a:rPr lang="fr-FR" dirty="0"/>
            </a:br>
            <a:endParaRPr lang="fr-FR" dirty="0"/>
          </a:p>
        </p:txBody>
      </p:sp>
    </p:spTree>
    <p:extLst>
      <p:ext uri="{BB962C8B-B14F-4D97-AF65-F5344CB8AC3E}">
        <p14:creationId xmlns:p14="http://schemas.microsoft.com/office/powerpoint/2010/main" val="783655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p:txBody>
          <a:bodyPr>
            <a:normAutofit/>
          </a:bodyPr>
          <a:lstStyle/>
          <a:p>
            <a:r>
              <a:rPr lang="fr-FR" i="1" dirty="0"/>
              <a:t> Délassement du Peintre</a:t>
            </a:r>
            <a:r>
              <a:rPr lang="fr-FR" dirty="0"/>
              <a:t>, 1978 </a:t>
            </a:r>
            <a:br>
              <a:rPr lang="fr-FR" dirty="0"/>
            </a:br>
            <a:r>
              <a:rPr lang="fr-FR" dirty="0"/>
              <a:t> </a:t>
            </a:r>
          </a:p>
        </p:txBody>
      </p:sp>
      <p:pic>
        <p:nvPicPr>
          <p:cNvPr id="3" name="Image 2">
            <a:extLst>
              <a:ext uri="{FF2B5EF4-FFF2-40B4-BE49-F238E27FC236}">
                <a16:creationId xmlns:a16="http://schemas.microsoft.com/office/drawing/2014/main" id="{1F825E5F-2175-444E-9DF0-233F3DB00E13}"/>
              </a:ext>
            </a:extLst>
          </p:cNvPr>
          <p:cNvPicPr>
            <a:picLocks noChangeAspect="1"/>
          </p:cNvPicPr>
          <p:nvPr/>
        </p:nvPicPr>
        <p:blipFill>
          <a:blip r:embed="rId2"/>
          <a:stretch>
            <a:fillRect/>
          </a:stretch>
        </p:blipFill>
        <p:spPr>
          <a:xfrm>
            <a:off x="4407443" y="1344482"/>
            <a:ext cx="3377114" cy="4752975"/>
          </a:xfrm>
          <a:prstGeom prst="rect">
            <a:avLst/>
          </a:prstGeom>
        </p:spPr>
      </p:pic>
    </p:spTree>
    <p:extLst>
      <p:ext uri="{BB962C8B-B14F-4D97-AF65-F5344CB8AC3E}">
        <p14:creationId xmlns:p14="http://schemas.microsoft.com/office/powerpoint/2010/main" val="44576317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05441-D463-7840-8DC6-51DBFBD52957}"/>
              </a:ext>
            </a:extLst>
          </p:cNvPr>
          <p:cNvSpPr>
            <a:spLocks noGrp="1"/>
          </p:cNvSpPr>
          <p:nvPr>
            <p:ph type="title"/>
          </p:nvPr>
        </p:nvSpPr>
        <p:spPr/>
        <p:txBody>
          <a:bodyPr/>
          <a:lstStyle/>
          <a:p>
            <a:r>
              <a:rPr lang="fr-FR" dirty="0"/>
              <a:t>Sophie Calle, née à Paris en 1953</a:t>
            </a:r>
          </a:p>
        </p:txBody>
      </p:sp>
      <p:pic>
        <p:nvPicPr>
          <p:cNvPr id="3" name="Image 2">
            <a:extLst>
              <a:ext uri="{FF2B5EF4-FFF2-40B4-BE49-F238E27FC236}">
                <a16:creationId xmlns:a16="http://schemas.microsoft.com/office/drawing/2014/main" id="{EC530F3B-8E70-DB4D-8AA4-73773D669334}"/>
              </a:ext>
            </a:extLst>
          </p:cNvPr>
          <p:cNvPicPr>
            <a:picLocks noChangeAspect="1"/>
          </p:cNvPicPr>
          <p:nvPr/>
        </p:nvPicPr>
        <p:blipFill>
          <a:blip r:embed="rId2"/>
          <a:stretch>
            <a:fillRect/>
          </a:stretch>
        </p:blipFill>
        <p:spPr>
          <a:xfrm>
            <a:off x="4105664" y="1457325"/>
            <a:ext cx="3980672" cy="5035550"/>
          </a:xfrm>
          <a:prstGeom prst="rect">
            <a:avLst/>
          </a:prstGeom>
        </p:spPr>
      </p:pic>
    </p:spTree>
    <p:extLst>
      <p:ext uri="{BB962C8B-B14F-4D97-AF65-F5344CB8AC3E}">
        <p14:creationId xmlns:p14="http://schemas.microsoft.com/office/powerpoint/2010/main" val="334632460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a:xfrm>
            <a:off x="360218" y="5375564"/>
            <a:ext cx="10548739" cy="1134259"/>
          </a:xfrm>
        </p:spPr>
        <p:txBody>
          <a:bodyPr>
            <a:normAutofit fontScale="90000"/>
          </a:bodyPr>
          <a:lstStyle/>
          <a:p>
            <a:r>
              <a:rPr lang="fr-FR" b="1" dirty="0"/>
              <a:t> </a:t>
            </a:r>
            <a:br>
              <a:rPr lang="fr-FR" dirty="0"/>
            </a:br>
            <a:r>
              <a:rPr lang="fr-FR" sz="2800" dirty="0"/>
              <a:t>Sophie Calle, Suite vénitienne </a:t>
            </a:r>
            <a:br>
              <a:rPr lang="fr-FR" sz="2800" dirty="0"/>
            </a:br>
            <a:r>
              <a:rPr lang="fr-FR" sz="2800" cap="all" dirty="0"/>
              <a:t>1980</a:t>
            </a:r>
            <a:r>
              <a:rPr lang="fr-FR" sz="2800" b="1" cap="all" dirty="0"/>
              <a:t>, </a:t>
            </a:r>
            <a:r>
              <a:rPr lang="fr-FR" sz="2800" dirty="0"/>
              <a:t>Ensemble, réalisé sous cette forme à partir de 1966 comprenant 81 éléments :</a:t>
            </a:r>
            <a:br>
              <a:rPr lang="fr-FR" sz="2800" dirty="0"/>
            </a:br>
            <a:r>
              <a:rPr lang="fr-FR" sz="2800" dirty="0"/>
              <a:t>55 photographies N/B.</a:t>
            </a:r>
            <a:br>
              <a:rPr lang="fr-FR" sz="3300" dirty="0"/>
            </a:br>
            <a:endParaRPr lang="fr-FR" sz="3300" dirty="0"/>
          </a:p>
        </p:txBody>
      </p:sp>
      <p:pic>
        <p:nvPicPr>
          <p:cNvPr id="1026" name="Picture 2" descr="JPEG - 65.1 ko">
            <a:extLst>
              <a:ext uri="{FF2B5EF4-FFF2-40B4-BE49-F238E27FC236}">
                <a16:creationId xmlns:a16="http://schemas.microsoft.com/office/drawing/2014/main" id="{A85EF800-F4DD-CB43-8FE9-E6633FD21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587" y="655781"/>
            <a:ext cx="63500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8787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63CA7-F9B4-FA40-9D8C-7F3F9A919556}"/>
              </a:ext>
            </a:extLst>
          </p:cNvPr>
          <p:cNvSpPr>
            <a:spLocks noGrp="1"/>
          </p:cNvSpPr>
          <p:nvPr>
            <p:ph type="title"/>
          </p:nvPr>
        </p:nvSpPr>
        <p:spPr>
          <a:xfrm>
            <a:off x="1087582" y="5532437"/>
            <a:ext cx="10515600" cy="1325563"/>
          </a:xfrm>
        </p:spPr>
        <p:txBody>
          <a:bodyPr>
            <a:normAutofit fontScale="90000"/>
          </a:bodyPr>
          <a:lstStyle/>
          <a:p>
            <a:r>
              <a:rPr lang="fr-FR" b="1" dirty="0"/>
              <a:t> </a:t>
            </a:r>
            <a:br>
              <a:rPr lang="fr-FR" dirty="0"/>
            </a:br>
            <a:r>
              <a:rPr lang="fr-FR" i="1" dirty="0"/>
              <a:t>Douleur exquise</a:t>
            </a:r>
            <a:r>
              <a:rPr lang="fr-FR" dirty="0"/>
              <a:t>, 1984</a:t>
            </a:r>
            <a:br>
              <a:rPr lang="fr-FR" dirty="0"/>
            </a:br>
            <a:endParaRPr lang="fr-FR" dirty="0"/>
          </a:p>
        </p:txBody>
      </p:sp>
      <p:pic>
        <p:nvPicPr>
          <p:cNvPr id="3" name="Image 2">
            <a:extLst>
              <a:ext uri="{FF2B5EF4-FFF2-40B4-BE49-F238E27FC236}">
                <a16:creationId xmlns:a16="http://schemas.microsoft.com/office/drawing/2014/main" id="{965B236E-4168-5A4A-BFE8-3DCD767556F4}"/>
              </a:ext>
            </a:extLst>
          </p:cNvPr>
          <p:cNvPicPr>
            <a:picLocks noChangeAspect="1"/>
          </p:cNvPicPr>
          <p:nvPr/>
        </p:nvPicPr>
        <p:blipFill>
          <a:blip r:embed="rId2"/>
          <a:stretch>
            <a:fillRect/>
          </a:stretch>
        </p:blipFill>
        <p:spPr>
          <a:xfrm>
            <a:off x="3658466" y="426315"/>
            <a:ext cx="5373832" cy="5094672"/>
          </a:xfrm>
          <a:prstGeom prst="rect">
            <a:avLst/>
          </a:prstGeom>
        </p:spPr>
      </p:pic>
    </p:spTree>
    <p:extLst>
      <p:ext uri="{BB962C8B-B14F-4D97-AF65-F5344CB8AC3E}">
        <p14:creationId xmlns:p14="http://schemas.microsoft.com/office/powerpoint/2010/main" val="363071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3E58D-CA2B-AA41-A688-643239AA5012}"/>
              </a:ext>
            </a:extLst>
          </p:cNvPr>
          <p:cNvSpPr>
            <a:spLocks noGrp="1"/>
          </p:cNvSpPr>
          <p:nvPr>
            <p:ph type="title"/>
          </p:nvPr>
        </p:nvSpPr>
        <p:spPr>
          <a:xfrm>
            <a:off x="838200" y="2534887"/>
            <a:ext cx="10515600" cy="1325563"/>
          </a:xfrm>
        </p:spPr>
        <p:txBody>
          <a:bodyPr>
            <a:normAutofit/>
          </a:bodyPr>
          <a:lstStyle/>
          <a:p>
            <a:r>
              <a:rPr lang="fr-FR" dirty="0" err="1">
                <a:latin typeface="Times" pitchFamily="2" charset="0"/>
                <a:ea typeface="Tahoma" panose="020B0604030504040204" pitchFamily="34" charset="0"/>
                <a:cs typeface="Tahoma" panose="020B0604030504040204" pitchFamily="34" charset="0"/>
              </a:rPr>
              <a:t>Clement</a:t>
            </a:r>
            <a:r>
              <a:rPr lang="fr-FR" dirty="0">
                <a:latin typeface="Times" pitchFamily="2" charset="0"/>
                <a:ea typeface="Tahoma" panose="020B0604030504040204" pitchFamily="34" charset="0"/>
                <a:cs typeface="Tahoma" panose="020B0604030504040204" pitchFamily="34" charset="0"/>
              </a:rPr>
              <a:t> </a:t>
            </a:r>
            <a:r>
              <a:rPr lang="fr-FR" dirty="0" err="1">
                <a:latin typeface="Times" pitchFamily="2" charset="0"/>
                <a:ea typeface="Tahoma" panose="020B0604030504040204" pitchFamily="34" charset="0"/>
                <a:cs typeface="Tahoma" panose="020B0604030504040204" pitchFamily="34" charset="0"/>
              </a:rPr>
              <a:t>Greenberg</a:t>
            </a:r>
            <a:r>
              <a:rPr lang="fr-FR" dirty="0">
                <a:latin typeface="Times" pitchFamily="2" charset="0"/>
                <a:ea typeface="Tahoma" panose="020B0604030504040204" pitchFamily="34" charset="0"/>
                <a:cs typeface="Tahoma" panose="020B0604030504040204" pitchFamily="34" charset="0"/>
              </a:rPr>
              <a:t> : théoricien et critique d’art américain  </a:t>
            </a:r>
          </a:p>
        </p:txBody>
      </p:sp>
    </p:spTree>
    <p:extLst>
      <p:ext uri="{BB962C8B-B14F-4D97-AF65-F5344CB8AC3E}">
        <p14:creationId xmlns:p14="http://schemas.microsoft.com/office/powerpoint/2010/main" val="71997633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3070D-728E-724F-AFB9-4989B1045D18}"/>
              </a:ext>
            </a:extLst>
          </p:cNvPr>
          <p:cNvSpPr>
            <a:spLocks noGrp="1"/>
          </p:cNvSpPr>
          <p:nvPr>
            <p:ph type="title"/>
          </p:nvPr>
        </p:nvSpPr>
        <p:spPr/>
        <p:txBody>
          <a:bodyPr>
            <a:normAutofit fontScale="90000"/>
          </a:bodyPr>
          <a:lstStyle/>
          <a:p>
            <a:r>
              <a:rPr lang="fr-FR" dirty="0"/>
              <a:t>  </a:t>
            </a:r>
            <a:br>
              <a:rPr lang="fr-FR" dirty="0"/>
            </a:br>
            <a:r>
              <a:rPr lang="fr-FR" i="1" dirty="0"/>
              <a:t> Des Histoires vraies + dix </a:t>
            </a:r>
            <a:br>
              <a:rPr lang="fr-FR" dirty="0"/>
            </a:br>
            <a:endParaRPr lang="fr-FR" dirty="0"/>
          </a:p>
        </p:txBody>
      </p:sp>
      <p:pic>
        <p:nvPicPr>
          <p:cNvPr id="2050" name="Picture 2" descr="Des histoires vraies, les microfictions de Sophie Calle – Le blog de Fabien  Ribery">
            <a:extLst>
              <a:ext uri="{FF2B5EF4-FFF2-40B4-BE49-F238E27FC236}">
                <a16:creationId xmlns:a16="http://schemas.microsoft.com/office/drawing/2014/main" id="{F2862742-B445-2541-A760-8A2ABBCDD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13" y="1690688"/>
            <a:ext cx="4730173" cy="450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2252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C0CDA-1524-D54D-BEF9-E1EA25386D58}"/>
              </a:ext>
            </a:extLst>
          </p:cNvPr>
          <p:cNvSpPr>
            <a:spLocks noGrp="1"/>
          </p:cNvSpPr>
          <p:nvPr>
            <p:ph type="title"/>
          </p:nvPr>
        </p:nvSpPr>
        <p:spPr/>
        <p:txBody>
          <a:bodyPr/>
          <a:lstStyle/>
          <a:p>
            <a:r>
              <a:rPr lang="fr-FR" b="1" dirty="0"/>
              <a:t>Christian Boltanski (1944-2021)</a:t>
            </a:r>
            <a:endParaRPr lang="fr-FR" dirty="0"/>
          </a:p>
        </p:txBody>
      </p:sp>
      <p:pic>
        <p:nvPicPr>
          <p:cNvPr id="3074" name="Picture 2" descr="Christian Boltanski — Wikipédia">
            <a:extLst>
              <a:ext uri="{FF2B5EF4-FFF2-40B4-BE49-F238E27FC236}">
                <a16:creationId xmlns:a16="http://schemas.microsoft.com/office/drawing/2014/main" id="{6FA0E907-6A9F-DC4B-9ABC-03E58E05B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140" y="1511299"/>
            <a:ext cx="5572536" cy="419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21992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C0782-646D-B94B-BF77-6920445343BC}"/>
              </a:ext>
            </a:extLst>
          </p:cNvPr>
          <p:cNvSpPr>
            <a:spLocks noGrp="1"/>
          </p:cNvSpPr>
          <p:nvPr>
            <p:ph type="title"/>
          </p:nvPr>
        </p:nvSpPr>
        <p:spPr>
          <a:xfrm>
            <a:off x="744279" y="4775431"/>
            <a:ext cx="12604575" cy="1792057"/>
          </a:xfrm>
        </p:spPr>
        <p:txBody>
          <a:bodyPr>
            <a:normAutofit fontScale="90000"/>
          </a:bodyPr>
          <a:lstStyle/>
          <a:p>
            <a:r>
              <a:rPr lang="fr-FR" b="1" dirty="0"/>
              <a:t> </a:t>
            </a:r>
            <a:br>
              <a:rPr lang="fr-FR" dirty="0"/>
            </a:br>
            <a:r>
              <a:rPr lang="fr-FR" dirty="0"/>
              <a:t> </a:t>
            </a:r>
            <a:br>
              <a:rPr lang="fr-FR" sz="3300" dirty="0"/>
            </a:br>
            <a:r>
              <a:rPr lang="fr-FR" sz="3300" b="1" dirty="0"/>
              <a:t> </a:t>
            </a:r>
            <a:br>
              <a:rPr lang="fr-FR" sz="3300" dirty="0"/>
            </a:br>
            <a:r>
              <a:rPr lang="fr-FR" sz="3300" i="1" dirty="0"/>
              <a:t>Recherche et présentation de tout ce qui me reste de mon enfance, </a:t>
            </a:r>
            <a:r>
              <a:rPr lang="fr-FR" sz="3300" dirty="0"/>
              <a:t>1969, 9 pages, 17,5 x 26,5</a:t>
            </a:r>
            <a:br>
              <a:rPr lang="fr-FR" dirty="0"/>
            </a:br>
            <a:endParaRPr lang="fr-FR" dirty="0"/>
          </a:p>
        </p:txBody>
      </p:sp>
      <p:pic>
        <p:nvPicPr>
          <p:cNvPr id="4098" name="Picture 2" descr="Tout ce qu'il reste de, Boltanski">
            <a:extLst>
              <a:ext uri="{FF2B5EF4-FFF2-40B4-BE49-F238E27FC236}">
                <a16:creationId xmlns:a16="http://schemas.microsoft.com/office/drawing/2014/main" id="{235E2B36-F23D-BE4B-96A8-BB593F82B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618" y="689438"/>
            <a:ext cx="5413086" cy="405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7064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012B02-DD6C-1E46-BB40-5E2A02DAC5CE}"/>
              </a:ext>
            </a:extLst>
          </p:cNvPr>
          <p:cNvSpPr>
            <a:spLocks noGrp="1"/>
          </p:cNvSpPr>
          <p:nvPr>
            <p:ph type="title"/>
          </p:nvPr>
        </p:nvSpPr>
        <p:spPr>
          <a:xfrm>
            <a:off x="838200" y="3080616"/>
            <a:ext cx="10515600" cy="1325563"/>
          </a:xfrm>
        </p:spPr>
        <p:txBody>
          <a:bodyPr>
            <a:normAutofit fontScale="90000"/>
          </a:bodyPr>
          <a:lstStyle/>
          <a:p>
            <a:r>
              <a:rPr lang="fr-FR" dirty="0"/>
              <a:t> « Il y a une chose qui m’intéresse beaucoup, c’est le passage du plus personnel au plus collectif . » </a:t>
            </a:r>
            <a:br>
              <a:rPr lang="fr-FR" dirty="0"/>
            </a:br>
            <a:r>
              <a:rPr lang="fr-FR" dirty="0"/>
              <a:t> </a:t>
            </a:r>
            <a:br>
              <a:rPr lang="fr-FR" dirty="0"/>
            </a:br>
            <a:r>
              <a:rPr lang="fr-FR" dirty="0"/>
              <a:t>« Mon travail porte toujours sur une relation entre le nombre et l’individu : chacun est unique, et en même temps le nombre est gigantesque » </a:t>
            </a:r>
          </a:p>
        </p:txBody>
      </p:sp>
    </p:spTree>
    <p:extLst>
      <p:ext uri="{BB962C8B-B14F-4D97-AF65-F5344CB8AC3E}">
        <p14:creationId xmlns:p14="http://schemas.microsoft.com/office/powerpoint/2010/main" val="5074574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82407-3839-F64C-AAEC-DECA2D97BDE2}"/>
              </a:ext>
            </a:extLst>
          </p:cNvPr>
          <p:cNvSpPr>
            <a:spLocks noGrp="1"/>
          </p:cNvSpPr>
          <p:nvPr>
            <p:ph type="title"/>
          </p:nvPr>
        </p:nvSpPr>
        <p:spPr/>
        <p:txBody>
          <a:bodyPr>
            <a:normAutofit fontScale="90000"/>
          </a:bodyPr>
          <a:lstStyle/>
          <a:p>
            <a:r>
              <a:rPr lang="fr-FR" dirty="0"/>
              <a:t>Dix portraits photographiques de Christian Boltanski 1946-1964 . </a:t>
            </a:r>
            <a:br>
              <a:rPr lang="fr-FR" dirty="0"/>
            </a:br>
            <a:endParaRPr lang="fr-FR" dirty="0"/>
          </a:p>
        </p:txBody>
      </p:sp>
    </p:spTree>
    <p:extLst>
      <p:ext uri="{BB962C8B-B14F-4D97-AF65-F5344CB8AC3E}">
        <p14:creationId xmlns:p14="http://schemas.microsoft.com/office/powerpoint/2010/main" val="3930168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178" y="116632"/>
            <a:ext cx="7265231" cy="533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35832" y="5589241"/>
            <a:ext cx="9024664" cy="1200329"/>
          </a:xfrm>
          <a:prstGeom prst="rect">
            <a:avLst/>
          </a:prstGeom>
        </p:spPr>
        <p:txBody>
          <a:bodyPr wrap="square">
            <a:spAutoFit/>
          </a:bodyPr>
          <a:lstStyle/>
          <a:p>
            <a:pPr algn="ctr"/>
            <a:r>
              <a:rPr lang="fr-FR" sz="2400" dirty="0"/>
              <a:t>Jackson Pollock (1912 - 1956), </a:t>
            </a:r>
            <a:r>
              <a:rPr lang="fr-FR" sz="2400" i="1" dirty="0"/>
              <a:t>Painting (</a:t>
            </a:r>
            <a:r>
              <a:rPr lang="fr-FR" sz="2400" i="1" dirty="0" err="1"/>
              <a:t>Silver</a:t>
            </a:r>
            <a:r>
              <a:rPr lang="fr-FR" sz="2400" i="1" dirty="0"/>
              <a:t> over Black, White, </a:t>
            </a:r>
            <a:r>
              <a:rPr lang="fr-FR" sz="2400" i="1" dirty="0" err="1"/>
              <a:t>Yellow</a:t>
            </a:r>
            <a:r>
              <a:rPr lang="fr-FR" sz="2400" i="1" dirty="0"/>
              <a:t> and </a:t>
            </a:r>
            <a:r>
              <a:rPr lang="fr-FR" sz="2400" i="1" dirty="0" err="1"/>
              <a:t>Red</a:t>
            </a:r>
            <a:r>
              <a:rPr lang="fr-FR" sz="2400" i="1" dirty="0"/>
              <a:t>)</a:t>
            </a:r>
            <a:r>
              <a:rPr lang="fr-FR" sz="2400" dirty="0"/>
              <a:t> , [</a:t>
            </a:r>
            <a:r>
              <a:rPr lang="fr-FR" sz="2400" i="1" dirty="0"/>
              <a:t>Peinture (Argent sur noir, blanc, jaune et rouge)</a:t>
            </a:r>
            <a:r>
              <a:rPr lang="fr-FR" sz="2400" dirty="0"/>
              <a:t>], 1948, Peinture sur papier marouflé sur toile, 61 x 80 cm, Paris, MNAM</a:t>
            </a:r>
          </a:p>
        </p:txBody>
      </p:sp>
    </p:spTree>
    <p:extLst>
      <p:ext uri="{BB962C8B-B14F-4D97-AF65-F5344CB8AC3E}">
        <p14:creationId xmlns:p14="http://schemas.microsoft.com/office/powerpoint/2010/main" val="127726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9EBB3-4902-0F4A-BFEC-D294EC302425}"/>
              </a:ext>
            </a:extLst>
          </p:cNvPr>
          <p:cNvSpPr>
            <a:spLocks noGrp="1"/>
          </p:cNvSpPr>
          <p:nvPr>
            <p:ph type="title"/>
          </p:nvPr>
        </p:nvSpPr>
        <p:spPr>
          <a:xfrm>
            <a:off x="838200" y="2616835"/>
            <a:ext cx="10515600" cy="1325563"/>
          </a:xfrm>
        </p:spPr>
        <p:txBody>
          <a:bodyPr>
            <a:normAutofit fontScale="90000"/>
          </a:bodyPr>
          <a:lstStyle/>
          <a:p>
            <a:pPr algn="ctr"/>
            <a:r>
              <a:rPr lang="fr-FR" u="sng" dirty="0">
                <a:latin typeface="Times" pitchFamily="2" charset="0"/>
              </a:rPr>
              <a:t>Modalités de contrôle </a:t>
            </a:r>
            <a:br>
              <a:rPr lang="fr-FR" dirty="0">
                <a:latin typeface="Times" pitchFamily="2" charset="0"/>
              </a:rPr>
            </a:br>
            <a:br>
              <a:rPr lang="fr-FR" dirty="0">
                <a:latin typeface="Times" pitchFamily="2" charset="0"/>
              </a:rPr>
            </a:br>
            <a:r>
              <a:rPr lang="fr-FR" dirty="0">
                <a:latin typeface="Times" pitchFamily="2" charset="0"/>
              </a:rPr>
              <a:t>deux notes  </a:t>
            </a:r>
            <a:br>
              <a:rPr lang="fr-FR" dirty="0">
                <a:latin typeface="Times" pitchFamily="2" charset="0"/>
              </a:rPr>
            </a:br>
            <a:br>
              <a:rPr lang="fr-FR" dirty="0">
                <a:latin typeface="Times" pitchFamily="2" charset="0"/>
              </a:rPr>
            </a:br>
            <a:r>
              <a:rPr lang="fr-FR" dirty="0">
                <a:latin typeface="Times" pitchFamily="2" charset="0"/>
              </a:rPr>
              <a:t>Exercice reconnaissance œuvre et questions de quizz 1er mars</a:t>
            </a:r>
            <a:br>
              <a:rPr lang="fr-FR" dirty="0">
                <a:latin typeface="Times" pitchFamily="2" charset="0"/>
              </a:rPr>
            </a:br>
            <a:br>
              <a:rPr lang="fr-FR" dirty="0">
                <a:latin typeface="Times" pitchFamily="2" charset="0"/>
              </a:rPr>
            </a:br>
            <a:r>
              <a:rPr lang="fr-FR" dirty="0">
                <a:latin typeface="Times" pitchFamily="2" charset="0"/>
              </a:rPr>
              <a:t>Partiel de 2H : mardi 22 mars  </a:t>
            </a:r>
            <a:endParaRPr lang="fr-FR" dirty="0"/>
          </a:p>
        </p:txBody>
      </p:sp>
    </p:spTree>
    <p:extLst>
      <p:ext uri="{BB962C8B-B14F-4D97-AF65-F5344CB8AC3E}">
        <p14:creationId xmlns:p14="http://schemas.microsoft.com/office/powerpoint/2010/main" val="405685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999" y="202586"/>
            <a:ext cx="4392488" cy="59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51584" y="6300968"/>
            <a:ext cx="7344816" cy="553998"/>
          </a:xfrm>
          <a:prstGeom prst="rect">
            <a:avLst/>
          </a:prstGeom>
        </p:spPr>
        <p:txBody>
          <a:bodyPr wrap="square">
            <a:spAutoFit/>
          </a:bodyPr>
          <a:lstStyle/>
          <a:p>
            <a:pPr algn="ctr"/>
            <a:r>
              <a:rPr lang="fr-FR" sz="3000" dirty="0">
                <a:latin typeface="Times" pitchFamily="2" charset="0"/>
              </a:rPr>
              <a:t>Article paru dans </a:t>
            </a:r>
            <a:r>
              <a:rPr lang="fr-FR" sz="3000" i="1" dirty="0">
                <a:latin typeface="Times" pitchFamily="2" charset="0"/>
              </a:rPr>
              <a:t>Life Magazine</a:t>
            </a:r>
            <a:r>
              <a:rPr lang="fr-FR" sz="3000" dirty="0">
                <a:latin typeface="Times" pitchFamily="2" charset="0"/>
              </a:rPr>
              <a:t>, 8 août 1949</a:t>
            </a:r>
          </a:p>
        </p:txBody>
      </p:sp>
    </p:spTree>
    <p:extLst>
      <p:ext uri="{BB962C8B-B14F-4D97-AF65-F5344CB8AC3E}">
        <p14:creationId xmlns:p14="http://schemas.microsoft.com/office/powerpoint/2010/main" val="38672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941389"/>
            <a:ext cx="41052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909639"/>
            <a:ext cx="459422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p:cNvSpPr>
            <a:spLocks noChangeArrowheads="1"/>
          </p:cNvSpPr>
          <p:nvPr/>
        </p:nvSpPr>
        <p:spPr bwMode="auto">
          <a:xfrm>
            <a:off x="1396059" y="5948361"/>
            <a:ext cx="8674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fr-FR" sz="3000" dirty="0">
                <a:latin typeface="Times" pitchFamily="2" charset="0"/>
              </a:rPr>
              <a:t>Cecil Beaton, “Jackson Pollock’s Abstractions,” </a:t>
            </a:r>
            <a:r>
              <a:rPr lang="en-GB" altLang="fr-FR" sz="3000" i="1" dirty="0">
                <a:latin typeface="Times" pitchFamily="2" charset="0"/>
              </a:rPr>
              <a:t>Vogue</a:t>
            </a:r>
            <a:r>
              <a:rPr lang="en-GB" altLang="fr-FR" sz="3000" dirty="0">
                <a:latin typeface="Times" pitchFamily="2" charset="0"/>
              </a:rPr>
              <a:t>, 1er mars 1951</a:t>
            </a:r>
            <a:endParaRPr lang="fr-FR" altLang="fr-FR" sz="3000" dirty="0">
              <a:latin typeface="Times" pitchFamily="2" charset="0"/>
            </a:endParaRPr>
          </a:p>
        </p:txBody>
      </p:sp>
    </p:spTree>
    <p:extLst>
      <p:ext uri="{BB962C8B-B14F-4D97-AF65-F5344CB8AC3E}">
        <p14:creationId xmlns:p14="http://schemas.microsoft.com/office/powerpoint/2010/main" val="13780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073566" y="792155"/>
            <a:ext cx="8856984" cy="1500187"/>
          </a:xfrm>
        </p:spPr>
        <p:txBody>
          <a:bodyPr>
            <a:noAutofit/>
          </a:bodyPr>
          <a:lstStyle/>
          <a:p>
            <a:r>
              <a:rPr lang="fr-FR" sz="4000" dirty="0">
                <a:solidFill>
                  <a:schemeClr val="tx1"/>
                </a:solidFill>
                <a:latin typeface="Times" pitchFamily="2" charset="0"/>
              </a:rPr>
              <a:t>Harold Rosenberg : critique d’art américain, théoricien de l’Action Painting</a:t>
            </a:r>
          </a:p>
          <a:p>
            <a:endParaRPr lang="fr-FR" sz="4000" dirty="0">
              <a:solidFill>
                <a:schemeClr val="tx1"/>
              </a:solidFill>
              <a:latin typeface="Times" pitchFamily="2" charset="0"/>
            </a:endParaRPr>
          </a:p>
          <a:p>
            <a:r>
              <a:rPr lang="fr-FR" dirty="0">
                <a:solidFill>
                  <a:schemeClr val="tx1"/>
                </a:solidFill>
                <a:latin typeface="Times" pitchFamily="2" charset="0"/>
              </a:rPr>
              <a:t>"À un certain moment, la toile a commencé à apparaître à un peintre américain après l'autre comme une arène dans laquelle agir. . .  Ce qui devait figurer sur la toile n'était pas une image, mais un événement".</a:t>
            </a:r>
          </a:p>
          <a:p>
            <a:endParaRPr lang="fr-FR" dirty="0">
              <a:solidFill>
                <a:schemeClr val="tx1"/>
              </a:solidFill>
              <a:latin typeface="Times" pitchFamily="2" charset="0"/>
            </a:endParaRPr>
          </a:p>
          <a:p>
            <a:r>
              <a:rPr lang="fr-FR" dirty="0">
                <a:solidFill>
                  <a:schemeClr val="tx1"/>
                </a:solidFill>
                <a:latin typeface="Times" pitchFamily="2" charset="0"/>
              </a:rPr>
              <a:t>la peinture d’action conduit à réfléchir à l'importance politique de telles actions artistiques : </a:t>
            </a:r>
          </a:p>
          <a:p>
            <a:endParaRPr lang="fr-FR" dirty="0">
              <a:solidFill>
                <a:schemeClr val="tx1"/>
              </a:solidFill>
              <a:latin typeface="Times" pitchFamily="2" charset="0"/>
            </a:endParaRPr>
          </a:p>
          <a:p>
            <a:r>
              <a:rPr lang="fr-FR" dirty="0">
                <a:solidFill>
                  <a:schemeClr val="tx1"/>
                </a:solidFill>
                <a:latin typeface="Times" pitchFamily="2" charset="0"/>
              </a:rPr>
              <a:t>" Le geste sur la toile était un geste de libération, de la valeur - politique, esthétique, morale".   </a:t>
            </a:r>
          </a:p>
          <a:p>
            <a:endParaRPr lang="fr-FR" sz="4000" dirty="0">
              <a:solidFill>
                <a:schemeClr val="tx1"/>
              </a:solidFill>
              <a:latin typeface="Times" pitchFamily="2" charset="0"/>
            </a:endParaRPr>
          </a:p>
          <a:p>
            <a:r>
              <a:rPr lang="fr-FR" sz="4000" dirty="0">
                <a:solidFill>
                  <a:schemeClr val="tx1"/>
                </a:solidFill>
                <a:latin typeface="Times" pitchFamily="2" charset="0"/>
              </a:rPr>
              <a:t> </a:t>
            </a:r>
          </a:p>
        </p:txBody>
      </p:sp>
    </p:spTree>
    <p:extLst>
      <p:ext uri="{BB962C8B-B14F-4D97-AF65-F5344CB8AC3E}">
        <p14:creationId xmlns:p14="http://schemas.microsoft.com/office/powerpoint/2010/main" val="3778955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2B1BE-38BB-974F-961A-6B96377266C2}"/>
              </a:ext>
            </a:extLst>
          </p:cNvPr>
          <p:cNvSpPr>
            <a:spLocks noGrp="1"/>
          </p:cNvSpPr>
          <p:nvPr>
            <p:ph type="title"/>
          </p:nvPr>
        </p:nvSpPr>
        <p:spPr>
          <a:xfrm>
            <a:off x="605726" y="2103437"/>
            <a:ext cx="10515600" cy="1325563"/>
          </a:xfrm>
        </p:spPr>
        <p:txBody>
          <a:bodyPr>
            <a:normAutofit fontScale="90000"/>
          </a:bodyPr>
          <a:lstStyle/>
          <a:p>
            <a:r>
              <a:rPr lang="fr-FR" b="1" dirty="0">
                <a:latin typeface="Times" pitchFamily="2" charset="0"/>
              </a:rPr>
              <a:t>Cours 2 </a:t>
            </a:r>
            <a:br>
              <a:rPr lang="fr-FR" b="1" dirty="0">
                <a:latin typeface="Times" pitchFamily="2" charset="0"/>
              </a:rPr>
            </a:br>
            <a:br>
              <a:rPr lang="fr-FR" b="1" dirty="0">
                <a:latin typeface="Times" pitchFamily="2" charset="0"/>
              </a:rPr>
            </a:br>
            <a:r>
              <a:rPr lang="fr-FR" b="1" dirty="0" err="1">
                <a:latin typeface="Times" pitchFamily="2" charset="0"/>
              </a:rPr>
              <a:t>Colorfield</a:t>
            </a:r>
            <a:r>
              <a:rPr lang="fr-FR" b="1" dirty="0">
                <a:latin typeface="Times" pitchFamily="2" charset="0"/>
              </a:rPr>
              <a:t> </a:t>
            </a:r>
            <a:br>
              <a:rPr lang="fr-FR" b="1" dirty="0">
                <a:latin typeface="Times" pitchFamily="2" charset="0"/>
              </a:rPr>
            </a:br>
            <a:br>
              <a:rPr lang="fr-FR" dirty="0">
                <a:latin typeface="Times" pitchFamily="2" charset="0"/>
              </a:rPr>
            </a:br>
            <a:r>
              <a:rPr lang="fr-FR" b="1" dirty="0">
                <a:latin typeface="Times" pitchFamily="2" charset="0"/>
              </a:rPr>
              <a:t>Mark Rothko</a:t>
            </a:r>
            <a:br>
              <a:rPr lang="fr-FR" dirty="0">
                <a:latin typeface="Times" pitchFamily="2" charset="0"/>
              </a:rPr>
            </a:br>
            <a:r>
              <a:rPr lang="fr-FR" dirty="0">
                <a:latin typeface="Times" pitchFamily="2" charset="0"/>
              </a:rPr>
              <a:t> </a:t>
            </a:r>
            <a:br>
              <a:rPr lang="fr-FR" dirty="0">
                <a:latin typeface="Times" pitchFamily="2" charset="0"/>
              </a:rPr>
            </a:br>
            <a:r>
              <a:rPr lang="fr-FR" dirty="0">
                <a:latin typeface="Times" pitchFamily="2" charset="0"/>
              </a:rPr>
              <a:t>Figure majeure de l’Ecole de New York Mark Rothko naît en Lettonie en 1903.  </a:t>
            </a:r>
          </a:p>
        </p:txBody>
      </p:sp>
    </p:spTree>
    <p:extLst>
      <p:ext uri="{BB962C8B-B14F-4D97-AF65-F5344CB8AC3E}">
        <p14:creationId xmlns:p14="http://schemas.microsoft.com/office/powerpoint/2010/main" val="1257466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6218693" y="2103437"/>
            <a:ext cx="6096001" cy="1325563"/>
          </a:xfrm>
        </p:spPr>
        <p:txBody>
          <a:bodyPr>
            <a:normAutofit fontScale="90000"/>
          </a:bodyPr>
          <a:lstStyle/>
          <a:p>
            <a:r>
              <a:rPr lang="fr-FR" i="1" dirty="0" err="1">
                <a:latin typeface="Times" pitchFamily="2" charset="0"/>
              </a:rPr>
              <a:t>Multiforms</a:t>
            </a:r>
            <a:r>
              <a:rPr lang="fr-FR" i="1" dirty="0">
                <a:latin typeface="Times" pitchFamily="2" charset="0"/>
              </a:rPr>
              <a:t>,</a:t>
            </a:r>
            <a:r>
              <a:rPr lang="fr-FR" dirty="0">
                <a:latin typeface="Times" pitchFamily="2" charset="0"/>
              </a:rPr>
              <a:t> 1948-9, huile sur toile,  226.1 x 165.1 cm.</a:t>
            </a:r>
            <a:br>
              <a:rPr lang="fr-FR" dirty="0"/>
            </a:br>
            <a:endParaRPr lang="fr-FR" dirty="0"/>
          </a:p>
        </p:txBody>
      </p:sp>
      <p:sp>
        <p:nvSpPr>
          <p:cNvPr id="3" name="Rectangle 2">
            <a:extLst>
              <a:ext uri="{FF2B5EF4-FFF2-40B4-BE49-F238E27FC236}">
                <a16:creationId xmlns:a16="http://schemas.microsoft.com/office/drawing/2014/main" id="{D439F661-1442-E94F-8F17-FD57B5B344FB}"/>
              </a:ext>
            </a:extLst>
          </p:cNvPr>
          <p:cNvSpPr/>
          <p:nvPr/>
        </p:nvSpPr>
        <p:spPr>
          <a:xfrm>
            <a:off x="3048000" y="3105835"/>
            <a:ext cx="6096000" cy="369332"/>
          </a:xfrm>
          <a:prstGeom prst="rect">
            <a:avLst/>
          </a:prstGeom>
        </p:spPr>
        <p:txBody>
          <a:bodyPr>
            <a:spAutoFit/>
          </a:bodyPr>
          <a:lstStyle/>
          <a:p>
            <a:r>
              <a:rPr lang="fr-FR" i="1" dirty="0"/>
              <a:t> </a:t>
            </a:r>
            <a:endParaRPr lang="fr-FR" dirty="0"/>
          </a:p>
        </p:txBody>
      </p:sp>
      <p:pic>
        <p:nvPicPr>
          <p:cNvPr id="7170" name="Picture 2" descr="Mark Rothko, Multiform, 1948 Condizione di non definizione, forme in cui i  contorni non sono mai definiti nettamente ma solo emot… | Mark rothko,  Rothko, Art design">
            <a:extLst>
              <a:ext uri="{FF2B5EF4-FFF2-40B4-BE49-F238E27FC236}">
                <a16:creationId xmlns:a16="http://schemas.microsoft.com/office/drawing/2014/main" id="{9E090982-BD74-8B4C-BF82-560326944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0"/>
            <a:ext cx="4933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85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433" y="188640"/>
            <a:ext cx="4268896" cy="572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02296" y="6024300"/>
            <a:ext cx="8855968" cy="830997"/>
          </a:xfrm>
          <a:prstGeom prst="rect">
            <a:avLst/>
          </a:prstGeom>
        </p:spPr>
        <p:txBody>
          <a:bodyPr wrap="square">
            <a:spAutoFit/>
          </a:bodyPr>
          <a:lstStyle/>
          <a:p>
            <a:pPr algn="ctr" fontAlgn="base"/>
            <a:r>
              <a:rPr lang="fr-FR" sz="2400" dirty="0"/>
              <a:t>Mark Rothko, </a:t>
            </a:r>
            <a:r>
              <a:rPr lang="fr-FR" sz="2400" i="1" dirty="0"/>
              <a:t>No. 3/No. 13, </a:t>
            </a:r>
            <a:r>
              <a:rPr lang="fr-FR" sz="2400" dirty="0"/>
              <a:t>1949</a:t>
            </a:r>
          </a:p>
          <a:p>
            <a:pPr algn="ctr" fontAlgn="base"/>
            <a:r>
              <a:rPr lang="en-US" sz="2400" dirty="0" err="1"/>
              <a:t>huile</a:t>
            </a:r>
            <a:r>
              <a:rPr lang="en-US" sz="2400" dirty="0"/>
              <a:t> </a:t>
            </a:r>
            <a:r>
              <a:rPr lang="en-US" sz="2400" dirty="0" err="1"/>
              <a:t>sur</a:t>
            </a:r>
            <a:r>
              <a:rPr lang="en-US" sz="2400" dirty="0"/>
              <a:t> toile, 216,5 x 164,8 cm, New York, </a:t>
            </a:r>
            <a:r>
              <a:rPr lang="en-US" sz="2400" dirty="0" err="1"/>
              <a:t>MoMA</a:t>
            </a:r>
            <a:endParaRPr lang="fr-FR" sz="2400" dirty="0"/>
          </a:p>
        </p:txBody>
      </p:sp>
    </p:spTree>
    <p:extLst>
      <p:ext uri="{BB962C8B-B14F-4D97-AF65-F5344CB8AC3E}">
        <p14:creationId xmlns:p14="http://schemas.microsoft.com/office/powerpoint/2010/main" val="53667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838200" y="5727538"/>
            <a:ext cx="10515600" cy="1325563"/>
          </a:xfrm>
        </p:spPr>
        <p:txBody>
          <a:bodyPr>
            <a:normAutofit fontScale="90000"/>
          </a:bodyPr>
          <a:lstStyle/>
          <a:p>
            <a:r>
              <a:rPr lang="fr-FR" i="1" dirty="0"/>
              <a:t> </a:t>
            </a:r>
            <a:br>
              <a:rPr lang="fr-FR" dirty="0"/>
            </a:br>
            <a:r>
              <a:rPr lang="fr-FR" dirty="0"/>
              <a:t> </a:t>
            </a:r>
            <a:br>
              <a:rPr lang="fr-FR" dirty="0"/>
            </a:br>
            <a:endParaRPr lang="fr-FR" dirty="0"/>
          </a:p>
        </p:txBody>
      </p:sp>
      <p:pic>
        <p:nvPicPr>
          <p:cNvPr id="9218" name="Picture 2" descr="Untitled (Seagram Mural)">
            <a:extLst>
              <a:ext uri="{FF2B5EF4-FFF2-40B4-BE49-F238E27FC236}">
                <a16:creationId xmlns:a16="http://schemas.microsoft.com/office/drawing/2014/main" id="{EE94879D-0E39-A64E-A973-AD48E2393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997" y="35342"/>
            <a:ext cx="6264005" cy="57624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6F57D07-F6C3-8C43-AE6B-4DBD170C9FEE}"/>
              </a:ext>
            </a:extLst>
          </p:cNvPr>
          <p:cNvSpPr txBox="1"/>
          <p:nvPr/>
        </p:nvSpPr>
        <p:spPr>
          <a:xfrm>
            <a:off x="991892" y="5797800"/>
            <a:ext cx="9500461" cy="1292662"/>
          </a:xfrm>
          <a:prstGeom prst="rect">
            <a:avLst/>
          </a:prstGeom>
          <a:noFill/>
        </p:spPr>
        <p:txBody>
          <a:bodyPr wrap="square" rtlCol="0">
            <a:spAutoFit/>
          </a:bodyPr>
          <a:lstStyle/>
          <a:p>
            <a:r>
              <a:rPr lang="en-US" sz="3000" i="1" dirty="0">
                <a:latin typeface="Times" pitchFamily="2" charset="0"/>
              </a:rPr>
              <a:t>Untitled (Seagram Mural)</a:t>
            </a:r>
            <a:r>
              <a:rPr lang="en-US" sz="3000" dirty="0">
                <a:latin typeface="Times" pitchFamily="2" charset="0"/>
              </a:rPr>
              <a:t>, 1959, 265.4 x 288.3 cm, NGA, Washington.</a:t>
            </a:r>
            <a:r>
              <a:rPr lang="fr-FR" sz="3000" dirty="0">
                <a:latin typeface="Times" pitchFamily="2" charset="0"/>
              </a:rPr>
              <a:t> </a:t>
            </a:r>
          </a:p>
          <a:p>
            <a:endParaRPr lang="fr-FR" dirty="0"/>
          </a:p>
        </p:txBody>
      </p:sp>
    </p:spTree>
    <p:extLst>
      <p:ext uri="{BB962C8B-B14F-4D97-AF65-F5344CB8AC3E}">
        <p14:creationId xmlns:p14="http://schemas.microsoft.com/office/powerpoint/2010/main" val="3850158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807204" y="6233871"/>
            <a:ext cx="10150098" cy="542899"/>
          </a:xfrm>
        </p:spPr>
        <p:txBody>
          <a:bodyPr>
            <a:normAutofit fontScale="90000"/>
          </a:bodyPr>
          <a:lstStyle/>
          <a:p>
            <a:r>
              <a:rPr lang="fr-FR" sz="3000" dirty="0">
                <a:latin typeface="Times" pitchFamily="2" charset="0"/>
              </a:rPr>
              <a:t>Chapelle Rothko, Houston, 1971.</a:t>
            </a:r>
            <a:br>
              <a:rPr lang="fr-FR" sz="3000" dirty="0">
                <a:latin typeface="Times" pitchFamily="2" charset="0"/>
              </a:rPr>
            </a:br>
            <a:endParaRPr lang="fr-FR" sz="3000" dirty="0">
              <a:latin typeface="Times" pitchFamily="2" charset="0"/>
            </a:endParaRPr>
          </a:p>
        </p:txBody>
      </p:sp>
      <p:pic>
        <p:nvPicPr>
          <p:cNvPr id="10242" name="Picture 2" descr="Rothko Chapel : les chuchotements d'une mort céleste murmurés -  Classicagenda">
            <a:extLst>
              <a:ext uri="{FF2B5EF4-FFF2-40B4-BE49-F238E27FC236}">
                <a16:creationId xmlns:a16="http://schemas.microsoft.com/office/drawing/2014/main" id="{CB4EA8F0-D756-9544-9B01-FACD166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574" y="624129"/>
            <a:ext cx="7528303" cy="499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4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54626"/>
            <a:ext cx="8097721" cy="53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1880" y="5589240"/>
            <a:ext cx="8562592" cy="1569660"/>
          </a:xfrm>
          <a:prstGeom prst="rect">
            <a:avLst/>
          </a:prstGeom>
        </p:spPr>
        <p:txBody>
          <a:bodyPr wrap="square">
            <a:spAutoFit/>
          </a:bodyPr>
          <a:lstStyle/>
          <a:p>
            <a:pPr algn="ctr"/>
            <a:r>
              <a:rPr lang="en-US" sz="2400" dirty="0"/>
              <a:t>Barnett Newman, </a:t>
            </a:r>
            <a:r>
              <a:rPr lang="en-US" sz="2400" i="1" dirty="0"/>
              <a:t>Stations of the Cross </a:t>
            </a:r>
            <a:r>
              <a:rPr lang="fr-FR" sz="2400" i="1" dirty="0"/>
              <a:t>(</a:t>
            </a:r>
            <a:r>
              <a:rPr lang="fr-FR" sz="2400" i="1" dirty="0" err="1"/>
              <a:t>Lema</a:t>
            </a:r>
            <a:r>
              <a:rPr lang="fr-FR" sz="2400" i="1" dirty="0"/>
              <a:t> </a:t>
            </a:r>
            <a:r>
              <a:rPr lang="fr-FR" sz="2400" i="1" dirty="0" err="1"/>
              <a:t>Sabachthani</a:t>
            </a:r>
            <a:r>
              <a:rPr lang="fr-FR" sz="2400" i="1" dirty="0"/>
              <a:t>)</a:t>
            </a:r>
            <a:r>
              <a:rPr lang="en-US" sz="2400" dirty="0"/>
              <a:t>, 1958-1966, </a:t>
            </a:r>
            <a:r>
              <a:rPr lang="en-US" sz="2400" dirty="0" err="1"/>
              <a:t>peinture</a:t>
            </a:r>
            <a:r>
              <a:rPr lang="en-US" sz="2400" dirty="0"/>
              <a:t> à </a:t>
            </a:r>
            <a:r>
              <a:rPr lang="en-US" sz="2400" dirty="0" err="1"/>
              <a:t>l’huile</a:t>
            </a:r>
            <a:r>
              <a:rPr lang="en-US" sz="2400" dirty="0"/>
              <a:t>, </a:t>
            </a:r>
            <a:r>
              <a:rPr lang="en-US" sz="2400" dirty="0" err="1"/>
              <a:t>acrylique</a:t>
            </a:r>
            <a:r>
              <a:rPr lang="en-US" sz="2400" dirty="0"/>
              <a:t>, </a:t>
            </a:r>
            <a:r>
              <a:rPr lang="en-US" sz="2400" dirty="0" err="1"/>
              <a:t>sur</a:t>
            </a:r>
            <a:r>
              <a:rPr lang="en-US" sz="2400" dirty="0"/>
              <a:t> toile, </a:t>
            </a:r>
            <a:r>
              <a:rPr lang="en-US" sz="2400" dirty="0" err="1"/>
              <a:t>chaque</a:t>
            </a:r>
            <a:r>
              <a:rPr lang="en-US" sz="2400" dirty="0"/>
              <a:t> toile environ 198,4 x 153,2 cm, Washington, D.C., National Gallery of Art</a:t>
            </a:r>
          </a:p>
          <a:p>
            <a:pPr algn="ctr"/>
            <a:endParaRPr lang="en-US" sz="2400" dirty="0"/>
          </a:p>
        </p:txBody>
      </p:sp>
    </p:spTree>
    <p:extLst>
      <p:ext uri="{BB962C8B-B14F-4D97-AF65-F5344CB8AC3E}">
        <p14:creationId xmlns:p14="http://schemas.microsoft.com/office/powerpoint/2010/main" val="1212088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8" y="241889"/>
            <a:ext cx="3384376" cy="56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19536" y="5912309"/>
            <a:ext cx="8280920" cy="830997"/>
          </a:xfrm>
          <a:prstGeom prst="rect">
            <a:avLst/>
          </a:prstGeom>
        </p:spPr>
        <p:txBody>
          <a:bodyPr wrap="square">
            <a:spAutoFit/>
          </a:bodyPr>
          <a:lstStyle/>
          <a:p>
            <a:pPr algn="ctr"/>
            <a:r>
              <a:rPr lang="en-US" sz="2400" dirty="0"/>
              <a:t>Barnett Newman, </a:t>
            </a:r>
            <a:r>
              <a:rPr lang="en-US" sz="2400" i="1" dirty="0" err="1"/>
              <a:t>Onement</a:t>
            </a:r>
            <a:r>
              <a:rPr lang="en-US" sz="2400" i="1" dirty="0"/>
              <a:t>, I</a:t>
            </a:r>
            <a:r>
              <a:rPr lang="en-US" sz="2400" dirty="0"/>
              <a:t>, 1948</a:t>
            </a:r>
          </a:p>
          <a:p>
            <a:pPr algn="ctr"/>
            <a:r>
              <a:rPr lang="en-US" sz="2400" dirty="0" err="1"/>
              <a:t>huile</a:t>
            </a:r>
            <a:r>
              <a:rPr lang="en-US" sz="2400" dirty="0"/>
              <a:t> </a:t>
            </a:r>
            <a:r>
              <a:rPr lang="en-US" sz="2400" dirty="0" err="1"/>
              <a:t>sur</a:t>
            </a:r>
            <a:r>
              <a:rPr lang="en-US" sz="2400" dirty="0"/>
              <a:t> toile, 69,2 x 41,2 cm, New York, </a:t>
            </a:r>
            <a:r>
              <a:rPr lang="en-US" sz="2400" dirty="0" err="1"/>
              <a:t>MoMA</a:t>
            </a:r>
            <a:endParaRPr lang="fr-FR" sz="2400" dirty="0"/>
          </a:p>
        </p:txBody>
      </p:sp>
    </p:spTree>
    <p:extLst>
      <p:ext uri="{BB962C8B-B14F-4D97-AF65-F5344CB8AC3E}">
        <p14:creationId xmlns:p14="http://schemas.microsoft.com/office/powerpoint/2010/main" val="246205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83584" y="3852521"/>
            <a:ext cx="10515600" cy="1325563"/>
          </a:xfrm>
        </p:spPr>
        <p:txBody>
          <a:bodyPr>
            <a:normAutofit fontScale="90000"/>
          </a:bodyPr>
          <a:lstStyle/>
          <a:p>
            <a:r>
              <a:rPr lang="fr-FR" sz="2200" dirty="0">
                <a:latin typeface="Times" pitchFamily="2" charset="0"/>
              </a:rPr>
              <a:t>mardi 25 janvier </a:t>
            </a:r>
            <a:br>
              <a:rPr lang="fr-FR" sz="2200" dirty="0">
                <a:latin typeface="Times" pitchFamily="2" charset="0"/>
              </a:rPr>
            </a:br>
            <a:r>
              <a:rPr lang="fr-FR" sz="2200" b="1" dirty="0">
                <a:latin typeface="Times" pitchFamily="2" charset="0"/>
              </a:rPr>
              <a:t>Edward </a:t>
            </a:r>
            <a:r>
              <a:rPr lang="fr-FR" sz="2200" b="1" dirty="0" err="1">
                <a:latin typeface="Times" pitchFamily="2" charset="0"/>
              </a:rPr>
              <a:t>Said</a:t>
            </a:r>
            <a:r>
              <a:rPr lang="fr-FR" sz="2200" b="1" dirty="0">
                <a:latin typeface="Times" pitchFamily="2" charset="0"/>
              </a:rPr>
              <a:t> Méthodologie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1er février</a:t>
            </a:r>
            <a:br>
              <a:rPr lang="fr-FR" sz="2200" dirty="0">
                <a:latin typeface="Times" pitchFamily="2" charset="0"/>
              </a:rPr>
            </a:br>
            <a:r>
              <a:rPr lang="fr-FR" sz="2200" b="1" dirty="0">
                <a:latin typeface="Times" pitchFamily="2" charset="0"/>
              </a:rPr>
              <a:t>Cours 2 Nouveau réalisme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8 février</a:t>
            </a:r>
            <a:br>
              <a:rPr lang="fr-FR" sz="2200" dirty="0">
                <a:latin typeface="Times" pitchFamily="2" charset="0"/>
              </a:rPr>
            </a:br>
            <a:r>
              <a:rPr lang="fr-FR" sz="2200" dirty="0">
                <a:latin typeface="Times" pitchFamily="2" charset="0"/>
              </a:rPr>
              <a:t>Aimé Césaire </a:t>
            </a:r>
            <a:br>
              <a:rPr lang="fr-FR" sz="2200" dirty="0">
                <a:latin typeface="Times" pitchFamily="2" charset="0"/>
              </a:rPr>
            </a:br>
            <a:r>
              <a:rPr lang="fr-FR" sz="2200" dirty="0">
                <a:latin typeface="Times" pitchFamily="2" charset="0"/>
              </a:rPr>
              <a:t>Léa Diop et </a:t>
            </a:r>
            <a:r>
              <a:rPr lang="fr-FR" sz="2200" dirty="0" err="1">
                <a:latin typeface="Times" pitchFamily="2" charset="0"/>
              </a:rPr>
              <a:t>Safiatou</a:t>
            </a:r>
            <a:r>
              <a:rPr lang="fr-FR" sz="2200">
                <a:latin typeface="Times" pitchFamily="2" charset="0"/>
              </a:rPr>
              <a:t> Faye</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vacances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22 février</a:t>
            </a:r>
            <a:br>
              <a:rPr lang="fr-FR" sz="2200" dirty="0">
                <a:latin typeface="Times" pitchFamily="2" charset="0"/>
              </a:rPr>
            </a:br>
            <a:r>
              <a:rPr lang="fr-FR" sz="2200" b="1" dirty="0">
                <a:latin typeface="Times" pitchFamily="2" charset="0"/>
              </a:rPr>
              <a:t>Cours 4 Minimalisme</a:t>
            </a:r>
            <a:br>
              <a:rPr lang="fr-FR" sz="2200" b="1" dirty="0">
                <a:latin typeface="Times" pitchFamily="2" charset="0"/>
              </a:rPr>
            </a:br>
            <a:r>
              <a:rPr lang="fr-FR" sz="2200" b="1" dirty="0">
                <a:latin typeface="Times" pitchFamily="2" charset="0"/>
              </a:rPr>
              <a:t>Oral Glissant et Anderson : </a:t>
            </a:r>
            <a:r>
              <a:rPr lang="fr-FR" sz="2200" b="1" dirty="0" err="1">
                <a:latin typeface="Times" pitchFamily="2" charset="0"/>
              </a:rPr>
              <a:t>Moulahoum</a:t>
            </a:r>
            <a:r>
              <a:rPr lang="fr-FR" sz="2200" b="1" dirty="0">
                <a:latin typeface="Times" pitchFamily="2" charset="0"/>
              </a:rPr>
              <a:t> Lisa et </a:t>
            </a:r>
            <a:r>
              <a:rPr lang="fr-FR" sz="2200" b="1" dirty="0" err="1">
                <a:latin typeface="Times" pitchFamily="2" charset="0"/>
              </a:rPr>
              <a:t>Almea</a:t>
            </a:r>
            <a:r>
              <a:rPr lang="fr-FR" sz="2200" b="1" dirty="0">
                <a:latin typeface="Times" pitchFamily="2" charset="0"/>
              </a:rPr>
              <a:t> </a:t>
            </a:r>
            <a:r>
              <a:rPr lang="fr-FR" sz="2200" b="1" dirty="0" err="1">
                <a:latin typeface="Times" pitchFamily="2" charset="0"/>
              </a:rPr>
              <a:t>Poizat</a:t>
            </a:r>
            <a:r>
              <a:rPr lang="fr-FR" sz="2200" b="1" dirty="0">
                <a:latin typeface="Times" pitchFamily="2" charset="0"/>
              </a:rPr>
              <a:t> </a:t>
            </a:r>
            <a:br>
              <a:rPr lang="fr-FR" sz="2200" b="1" dirty="0">
                <a:latin typeface="Times" pitchFamily="2" charset="0"/>
              </a:rPr>
            </a:br>
            <a:r>
              <a:rPr lang="fr-FR" sz="2200" b="1" dirty="0">
                <a:latin typeface="Times" pitchFamily="2" charset="0"/>
              </a:rPr>
              <a:t>Ecrit </a:t>
            </a:r>
            <a:r>
              <a:rPr lang="fr-FR" sz="2200" b="1" dirty="0" err="1">
                <a:latin typeface="Times" pitchFamily="2" charset="0"/>
              </a:rPr>
              <a:t>Chenaut</a:t>
            </a:r>
            <a:r>
              <a:rPr lang="fr-FR" sz="2200" b="1" dirty="0">
                <a:latin typeface="Times" pitchFamily="2" charset="0"/>
              </a:rPr>
              <a:t> et Laurine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1er mars</a:t>
            </a:r>
            <a:br>
              <a:rPr lang="fr-FR" sz="2200" dirty="0">
                <a:latin typeface="Times" pitchFamily="2" charset="0"/>
              </a:rPr>
            </a:br>
            <a:r>
              <a:rPr lang="fr-FR" sz="2200" b="1" dirty="0" err="1">
                <a:latin typeface="Times" pitchFamily="2" charset="0"/>
              </a:rPr>
              <a:t>Lippard</a:t>
            </a:r>
            <a:r>
              <a:rPr lang="fr-FR" sz="2200" b="1" dirty="0">
                <a:latin typeface="Times" pitchFamily="2" charset="0"/>
              </a:rPr>
              <a:t> et </a:t>
            </a:r>
            <a:r>
              <a:rPr lang="fr-FR" sz="2200" b="1" dirty="0" err="1">
                <a:latin typeface="Times" pitchFamily="2" charset="0"/>
              </a:rPr>
              <a:t>Lippad</a:t>
            </a:r>
            <a:r>
              <a:rPr lang="fr-FR" sz="2200" b="1" dirty="0">
                <a:latin typeface="Times" pitchFamily="2" charset="0"/>
              </a:rPr>
              <a:t> </a:t>
            </a:r>
            <a:br>
              <a:rPr lang="fr-FR" sz="2200" dirty="0"/>
            </a:br>
            <a:r>
              <a:rPr lang="fr-FR" sz="2200" dirty="0"/>
              <a:t> </a:t>
            </a:r>
            <a:br>
              <a:rPr lang="fr-FR" dirty="0"/>
            </a:br>
            <a:r>
              <a:rPr lang="fr-FR" dirty="0"/>
              <a:t> </a:t>
            </a:r>
            <a:br>
              <a:rPr lang="fr-FR" dirty="0"/>
            </a:br>
            <a:r>
              <a:rPr lang="fr-FR" dirty="0"/>
              <a:t> </a:t>
            </a:r>
            <a:br>
              <a:rPr lang="fr-FR" dirty="0"/>
            </a:br>
            <a:r>
              <a:rPr lang="fr-FR" dirty="0"/>
              <a:t> </a:t>
            </a:r>
            <a:br>
              <a:rPr lang="fr-FR" dirty="0"/>
            </a:br>
            <a:endParaRPr lang="fr-FR" dirty="0"/>
          </a:p>
        </p:txBody>
      </p:sp>
    </p:spTree>
    <p:extLst>
      <p:ext uri="{BB962C8B-B14F-4D97-AF65-F5344CB8AC3E}">
        <p14:creationId xmlns:p14="http://schemas.microsoft.com/office/powerpoint/2010/main" val="359727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879C8-2959-A940-80B8-DAD782E92420}"/>
              </a:ext>
            </a:extLst>
          </p:cNvPr>
          <p:cNvSpPr>
            <a:spLocks noGrp="1"/>
          </p:cNvSpPr>
          <p:nvPr>
            <p:ph type="title"/>
          </p:nvPr>
        </p:nvSpPr>
        <p:spPr>
          <a:xfrm>
            <a:off x="3802380" y="2606357"/>
            <a:ext cx="4587240" cy="1325563"/>
          </a:xfrm>
        </p:spPr>
        <p:txBody>
          <a:bodyPr>
            <a:noAutofit/>
          </a:bodyPr>
          <a:lstStyle/>
          <a:p>
            <a:pPr algn="ctr"/>
            <a:r>
              <a:rPr lang="fr-FR" sz="5000" dirty="0">
                <a:latin typeface="Times" pitchFamily="2" charset="0"/>
              </a:rPr>
              <a:t>Le nouveau réalisme </a:t>
            </a:r>
          </a:p>
        </p:txBody>
      </p:sp>
    </p:spTree>
    <p:extLst>
      <p:ext uri="{BB962C8B-B14F-4D97-AF65-F5344CB8AC3E}">
        <p14:creationId xmlns:p14="http://schemas.microsoft.com/office/powerpoint/2010/main" val="1497698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2766218"/>
            <a:ext cx="10515600" cy="1325563"/>
          </a:xfrm>
        </p:spPr>
        <p:txBody>
          <a:bodyPr>
            <a:normAutofit fontScale="90000"/>
          </a:bodyPr>
          <a:lstStyle/>
          <a:p>
            <a:r>
              <a:rPr lang="fr-FR" sz="3300" dirty="0">
                <a:latin typeface="Times" pitchFamily="2" charset="0"/>
              </a:rPr>
              <a:t> </a:t>
            </a:r>
            <a:br>
              <a:rPr lang="fr-FR" sz="3300" dirty="0">
                <a:latin typeface="Times" pitchFamily="2" charset="0"/>
              </a:rPr>
            </a:br>
            <a:r>
              <a:rPr lang="fr-FR" sz="3300" dirty="0">
                <a:latin typeface="Times" pitchFamily="2" charset="0"/>
              </a:rPr>
              <a:t>Yves Klein</a:t>
            </a:r>
            <a:br>
              <a:rPr lang="fr-FR" sz="3300" dirty="0">
                <a:latin typeface="Times" pitchFamily="2" charset="0"/>
              </a:rPr>
            </a:br>
            <a:r>
              <a:rPr lang="fr-FR" sz="3300" dirty="0">
                <a:latin typeface="Times" pitchFamily="2" charset="0"/>
              </a:rPr>
              <a:t>Arman (né Armand Fernandez),</a:t>
            </a:r>
            <a:br>
              <a:rPr lang="fr-FR" sz="3300" dirty="0">
                <a:latin typeface="Times" pitchFamily="2" charset="0"/>
              </a:rPr>
            </a:br>
            <a:r>
              <a:rPr lang="fr-FR" sz="3300" dirty="0">
                <a:latin typeface="Times" pitchFamily="2" charset="0"/>
              </a:rPr>
              <a:t>Jean Tinguely </a:t>
            </a:r>
            <a:br>
              <a:rPr lang="fr-FR" sz="3300" dirty="0">
                <a:latin typeface="Times" pitchFamily="2" charset="0"/>
              </a:rPr>
            </a:br>
            <a:r>
              <a:rPr lang="fr-FR" sz="3300" dirty="0">
                <a:latin typeface="Times" pitchFamily="2" charset="0"/>
              </a:rPr>
              <a:t>Daniel Spoerri</a:t>
            </a:r>
            <a:br>
              <a:rPr lang="fr-FR" sz="3300" dirty="0">
                <a:latin typeface="Times" pitchFamily="2" charset="0"/>
              </a:rPr>
            </a:br>
            <a:r>
              <a:rPr lang="fr-FR" sz="3300" dirty="0">
                <a:latin typeface="Times" pitchFamily="2" charset="0"/>
              </a:rPr>
              <a:t>les affichistes Raymond </a:t>
            </a:r>
            <a:r>
              <a:rPr lang="fr-FR" sz="3300" dirty="0" err="1">
                <a:latin typeface="Times" pitchFamily="2" charset="0"/>
              </a:rPr>
              <a:t>Hains</a:t>
            </a:r>
            <a:r>
              <a:rPr lang="fr-FR" sz="3300" dirty="0">
                <a:latin typeface="Times" pitchFamily="2" charset="0"/>
              </a:rPr>
              <a:t> et Jean </a:t>
            </a:r>
            <a:r>
              <a:rPr lang="fr-FR" sz="3300" dirty="0" err="1">
                <a:latin typeface="Times" pitchFamily="2" charset="0"/>
              </a:rPr>
              <a:t>Villeglé</a:t>
            </a:r>
            <a:br>
              <a:rPr lang="fr-FR" sz="3300" dirty="0">
                <a:latin typeface="Times" pitchFamily="2" charset="0"/>
              </a:rPr>
            </a:br>
            <a:r>
              <a:rPr lang="fr-FR" sz="3300" dirty="0">
                <a:latin typeface="Times" pitchFamily="2" charset="0"/>
              </a:rPr>
              <a:t>Niki de Saint </a:t>
            </a:r>
            <a:r>
              <a:rPr lang="fr-FR" sz="3300" dirty="0" err="1">
                <a:latin typeface="Times" pitchFamily="2" charset="0"/>
              </a:rPr>
              <a:t>Phalle</a:t>
            </a:r>
            <a:r>
              <a:rPr lang="fr-FR" sz="3300" dirty="0">
                <a:latin typeface="Times" pitchFamily="2" charset="0"/>
              </a:rPr>
              <a:t> </a:t>
            </a:r>
            <a:br>
              <a:rPr lang="fr-FR" sz="3300" dirty="0">
                <a:latin typeface="Times" pitchFamily="2" charset="0"/>
              </a:rPr>
            </a:br>
            <a:r>
              <a:rPr lang="fr-FR" sz="3300" dirty="0">
                <a:latin typeface="Times" pitchFamily="2" charset="0"/>
              </a:rPr>
              <a:t>Martial Raysse </a:t>
            </a:r>
            <a:br>
              <a:rPr lang="fr-FR" sz="3300" dirty="0">
                <a:latin typeface="Times" pitchFamily="2" charset="0"/>
              </a:rPr>
            </a:br>
            <a:r>
              <a:rPr lang="fr-FR" sz="3300" dirty="0">
                <a:latin typeface="Times" pitchFamily="2" charset="0"/>
              </a:rPr>
              <a:t>César </a:t>
            </a:r>
            <a:br>
              <a:rPr lang="fr-FR" sz="3300" dirty="0">
                <a:latin typeface="Times" pitchFamily="2" charset="0"/>
              </a:rPr>
            </a:br>
            <a:r>
              <a:rPr lang="fr-FR" sz="3300" dirty="0" err="1">
                <a:latin typeface="Times" pitchFamily="2" charset="0"/>
              </a:rPr>
              <a:t>Dufrêne</a:t>
            </a:r>
            <a:br>
              <a:rPr lang="fr-FR" sz="3300" dirty="0">
                <a:latin typeface="Times" pitchFamily="2" charset="0"/>
              </a:rPr>
            </a:br>
            <a:r>
              <a:rPr lang="fr-FR" sz="3300" dirty="0" err="1">
                <a:latin typeface="Times" pitchFamily="2" charset="0"/>
              </a:rPr>
              <a:t>Mimo</a:t>
            </a:r>
            <a:r>
              <a:rPr lang="fr-FR" sz="3300" dirty="0">
                <a:latin typeface="Times" pitchFamily="2" charset="0"/>
              </a:rPr>
              <a:t> Rotella</a:t>
            </a:r>
            <a:br>
              <a:rPr lang="fr-FR" sz="3300" dirty="0">
                <a:latin typeface="Times" pitchFamily="2" charset="0"/>
              </a:rPr>
            </a:br>
            <a:r>
              <a:rPr lang="fr-FR" sz="3300" dirty="0">
                <a:latin typeface="Times" pitchFamily="2" charset="0"/>
              </a:rPr>
              <a:t>Deschamps, Christo </a:t>
            </a:r>
            <a:br>
              <a:rPr lang="fr-FR" dirty="0"/>
            </a:br>
            <a:endParaRPr lang="fr-FR" dirty="0"/>
          </a:p>
        </p:txBody>
      </p:sp>
    </p:spTree>
    <p:extLst>
      <p:ext uri="{BB962C8B-B14F-4D97-AF65-F5344CB8AC3E}">
        <p14:creationId xmlns:p14="http://schemas.microsoft.com/office/powerpoint/2010/main" val="4089970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4574E0-DBA2-EA4F-B71E-2E4943FB4C5F}"/>
              </a:ext>
            </a:extLst>
          </p:cNvPr>
          <p:cNvSpPr>
            <a:spLocks noGrp="1"/>
          </p:cNvSpPr>
          <p:nvPr>
            <p:ph type="title"/>
          </p:nvPr>
        </p:nvSpPr>
        <p:spPr>
          <a:xfrm>
            <a:off x="8648700" y="1445096"/>
            <a:ext cx="2800350" cy="1325563"/>
          </a:xfrm>
        </p:spPr>
        <p:txBody>
          <a:bodyPr>
            <a:normAutofit fontScale="90000"/>
          </a:bodyPr>
          <a:lstStyle/>
          <a:p>
            <a:br>
              <a:rPr lang="fr-FR" dirty="0"/>
            </a:br>
            <a:r>
              <a:rPr lang="fr-FR" sz="3300" dirty="0">
                <a:latin typeface="Times" pitchFamily="2" charset="0"/>
              </a:rPr>
              <a:t>Les Nouveaux réalistes, 14, rue Campagne-Première, Paris, France</a:t>
            </a:r>
          </a:p>
        </p:txBody>
      </p:sp>
      <p:pic>
        <p:nvPicPr>
          <p:cNvPr id="2050" name="Picture 2" descr="Œuvres - Déclaration constitutive du Nouveau Réalisme - Yves Klein">
            <a:extLst>
              <a:ext uri="{FF2B5EF4-FFF2-40B4-BE49-F238E27FC236}">
                <a16:creationId xmlns:a16="http://schemas.microsoft.com/office/drawing/2014/main" id="{684386FB-3D79-CE49-BCD6-63BBAEB09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438150"/>
            <a:ext cx="7200900" cy="554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459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755037" y="3025753"/>
            <a:ext cx="5641384" cy="1325563"/>
          </a:xfrm>
        </p:spPr>
        <p:txBody>
          <a:bodyPr>
            <a:normAutofit fontScale="90000"/>
          </a:bodyPr>
          <a:lstStyle/>
          <a:p>
            <a:r>
              <a:rPr lang="fr-FR" dirty="0">
                <a:latin typeface="Times" pitchFamily="2" charset="0"/>
              </a:rPr>
              <a:t>Hans Hartung, Sans titre, 1955</a:t>
            </a:r>
            <a:br>
              <a:rPr lang="fr-FR" dirty="0">
                <a:latin typeface="Times" pitchFamily="2" charset="0"/>
              </a:rPr>
            </a:br>
            <a:r>
              <a:rPr lang="fr-FR" dirty="0">
                <a:latin typeface="Times" pitchFamily="2" charset="0"/>
              </a:rPr>
              <a:t>Encre sur papier, 18.9 x 12.2 cm</a:t>
            </a:r>
            <a:br>
              <a:rPr lang="fr-FR" dirty="0">
                <a:latin typeface="Times" pitchFamily="2" charset="0"/>
              </a:rPr>
            </a:br>
            <a:r>
              <a:rPr lang="fr-FR" dirty="0">
                <a:latin typeface="Times" pitchFamily="2" charset="0"/>
              </a:rPr>
              <a:t> Fondation Hartung-Bergman, Antibes</a:t>
            </a:r>
            <a:br>
              <a:rPr lang="fr-FR" dirty="0"/>
            </a:br>
            <a:endParaRPr lang="fr-FR" dirty="0"/>
          </a:p>
        </p:txBody>
      </p:sp>
      <p:pic>
        <p:nvPicPr>
          <p:cNvPr id="3074" name="Picture 2" descr="Hans Hartung, Sans titre, 1955">
            <a:extLst>
              <a:ext uri="{FF2B5EF4-FFF2-40B4-BE49-F238E27FC236}">
                <a16:creationId xmlns:a16="http://schemas.microsoft.com/office/drawing/2014/main" id="{8D983DB1-C800-0D4D-B2E2-1607F2A2D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63" r="29928"/>
          <a:stretch/>
        </p:blipFill>
        <p:spPr bwMode="auto">
          <a:xfrm>
            <a:off x="1534332" y="197649"/>
            <a:ext cx="3921071" cy="64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193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428E2-F584-3B41-A4BE-925111BB8CC6}"/>
              </a:ext>
            </a:extLst>
          </p:cNvPr>
          <p:cNvSpPr>
            <a:spLocks noGrp="1"/>
          </p:cNvSpPr>
          <p:nvPr>
            <p:ph type="title"/>
          </p:nvPr>
        </p:nvSpPr>
        <p:spPr>
          <a:xfrm>
            <a:off x="5048250" y="2407443"/>
            <a:ext cx="6800850" cy="1325563"/>
          </a:xfrm>
        </p:spPr>
        <p:txBody>
          <a:bodyPr>
            <a:normAutofit fontScale="90000"/>
          </a:bodyPr>
          <a:lstStyle/>
          <a:p>
            <a:r>
              <a:rPr lang="fr-FR" sz="3300" dirty="0">
                <a:latin typeface="Times" pitchFamily="2" charset="0"/>
              </a:rPr>
              <a:t>Déclaration constitutive du Nouveau Réalisme, 27 octobre 1960</a:t>
            </a:r>
            <a:br>
              <a:rPr lang="fr-FR" sz="3300" dirty="0">
                <a:latin typeface="Times" pitchFamily="2" charset="0"/>
              </a:rPr>
            </a:br>
            <a:r>
              <a:rPr lang="fr-FR" sz="3300" dirty="0">
                <a:latin typeface="Times" pitchFamily="2" charset="0"/>
              </a:rPr>
              <a:t>craie sur papier</a:t>
            </a:r>
            <a:br>
              <a:rPr lang="fr-FR" sz="3300" dirty="0">
                <a:latin typeface="Times" pitchFamily="2" charset="0"/>
              </a:rPr>
            </a:br>
            <a:r>
              <a:rPr lang="fr-FR" sz="3300" dirty="0">
                <a:latin typeface="Times" pitchFamily="2" charset="0"/>
              </a:rPr>
              <a:t>100 x 66 cm</a:t>
            </a:r>
            <a:br>
              <a:rPr lang="fr-FR" sz="3300" dirty="0">
                <a:latin typeface="Times" pitchFamily="2" charset="0"/>
              </a:rPr>
            </a:br>
            <a:r>
              <a:rPr lang="fr-FR" sz="3300" dirty="0">
                <a:latin typeface="Times" pitchFamily="2" charset="0"/>
              </a:rPr>
              <a:t>Musée d'Art Moderne de la Ville de Paris, Paris, France</a:t>
            </a:r>
            <a:br>
              <a:rPr lang="fr-FR" dirty="0"/>
            </a:br>
            <a:br>
              <a:rPr lang="fr-FR" dirty="0"/>
            </a:br>
            <a:endParaRPr lang="fr-FR" dirty="0"/>
          </a:p>
        </p:txBody>
      </p:sp>
      <p:pic>
        <p:nvPicPr>
          <p:cNvPr id="3074" name="Picture 2" descr="Déclaration constitutive du Nouveau Réalisme">
            <a:extLst>
              <a:ext uri="{FF2B5EF4-FFF2-40B4-BE49-F238E27FC236}">
                <a16:creationId xmlns:a16="http://schemas.microsoft.com/office/drawing/2014/main" id="{45671D2F-B5D4-BD45-95BB-BECDAD7A6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71061"/>
            <a:ext cx="3962400" cy="611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0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1812925"/>
            <a:ext cx="10515600" cy="1325563"/>
          </a:xfrm>
        </p:spPr>
        <p:txBody>
          <a:bodyPr>
            <a:normAutofit fontScale="90000"/>
          </a:bodyPr>
          <a:lstStyle/>
          <a:p>
            <a:r>
              <a:rPr lang="fr-FR" dirty="0">
                <a:latin typeface="Times" pitchFamily="2" charset="0"/>
              </a:rPr>
              <a:t>« Nouveau Réalisme = nouvelles : approches perceptives du réel », Pierre </a:t>
            </a:r>
            <a:r>
              <a:rPr lang="fr-FR" dirty="0" err="1">
                <a:latin typeface="Times" pitchFamily="2" charset="0"/>
              </a:rPr>
              <a:t>Restany</a:t>
            </a:r>
            <a:r>
              <a:rPr lang="fr-FR" dirty="0">
                <a:latin typeface="Times" pitchFamily="2" charset="0"/>
              </a:rPr>
              <a:t>. </a:t>
            </a:r>
            <a:br>
              <a:rPr lang="fr-FR" dirty="0"/>
            </a:br>
            <a:endParaRPr lang="fr-FR" dirty="0"/>
          </a:p>
        </p:txBody>
      </p:sp>
    </p:spTree>
    <p:extLst>
      <p:ext uri="{BB962C8B-B14F-4D97-AF65-F5344CB8AC3E}">
        <p14:creationId xmlns:p14="http://schemas.microsoft.com/office/powerpoint/2010/main" val="3362032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5467350" y="1089025"/>
            <a:ext cx="6076950" cy="1325563"/>
          </a:xfrm>
        </p:spPr>
        <p:txBody>
          <a:bodyPr/>
          <a:lstStyle/>
          <a:p>
            <a:r>
              <a:rPr lang="fr-FR" dirty="0">
                <a:latin typeface="Times" pitchFamily="2" charset="0"/>
              </a:rPr>
              <a:t>Un chiffonnier </a:t>
            </a:r>
            <a:br>
              <a:rPr lang="fr-FR" dirty="0">
                <a:latin typeface="Times" pitchFamily="2" charset="0"/>
              </a:rPr>
            </a:br>
            <a:endParaRPr lang="fr-FR" dirty="0">
              <a:latin typeface="Times" pitchFamily="2" charset="0"/>
            </a:endParaRPr>
          </a:p>
        </p:txBody>
      </p:sp>
      <p:pic>
        <p:nvPicPr>
          <p:cNvPr id="4098" name="Picture 2" descr="CHIFFONNERIE ET CHIFFONNAGE EN 2016 ….. - Mémoire-de-la-Littérature">
            <a:extLst>
              <a:ext uri="{FF2B5EF4-FFF2-40B4-BE49-F238E27FC236}">
                <a16:creationId xmlns:a16="http://schemas.microsoft.com/office/drawing/2014/main" id="{93AAE0B0-1171-984C-B547-8EEC3AC3F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85750"/>
            <a:ext cx="4235450" cy="59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92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5010150" y="1394618"/>
            <a:ext cx="6362700" cy="1325563"/>
          </a:xfrm>
        </p:spPr>
        <p:txBody>
          <a:bodyPr>
            <a:normAutofit fontScale="90000"/>
          </a:bodyPr>
          <a:lstStyle/>
          <a:p>
            <a:r>
              <a:rPr lang="fr-FR" dirty="0">
                <a:latin typeface="Times" pitchFamily="2" charset="0"/>
              </a:rPr>
              <a:t>L’objet trouvé, dans la ville et les pratiques surréalistes</a:t>
            </a:r>
            <a:br>
              <a:rPr lang="fr-FR" dirty="0">
                <a:latin typeface="Times" pitchFamily="2" charset="0"/>
              </a:rPr>
            </a:br>
            <a:r>
              <a:rPr lang="fr-FR" i="1" dirty="0">
                <a:latin typeface="Times" pitchFamily="2" charset="0"/>
              </a:rPr>
              <a:t> </a:t>
            </a:r>
            <a:r>
              <a:rPr lang="fr-FR" dirty="0">
                <a:latin typeface="Times" pitchFamily="2" charset="0"/>
              </a:rPr>
              <a:t>André Breton, </a:t>
            </a:r>
            <a:r>
              <a:rPr lang="fr-FR" i="1" dirty="0">
                <a:latin typeface="Times" pitchFamily="2" charset="0"/>
              </a:rPr>
              <a:t>Nadja, </a:t>
            </a:r>
            <a:r>
              <a:rPr lang="fr-FR" dirty="0">
                <a:latin typeface="Times" pitchFamily="2" charset="0"/>
              </a:rPr>
              <a:t>1928</a:t>
            </a:r>
            <a:br>
              <a:rPr lang="fr-FR" dirty="0"/>
            </a:br>
            <a:endParaRPr lang="fr-FR" dirty="0"/>
          </a:p>
        </p:txBody>
      </p:sp>
      <p:pic>
        <p:nvPicPr>
          <p:cNvPr id="5122" name="Picture 2" descr="Nadja (Collection Folio; 73)">
            <a:extLst>
              <a:ext uri="{FF2B5EF4-FFF2-40B4-BE49-F238E27FC236}">
                <a16:creationId xmlns:a16="http://schemas.microsoft.com/office/drawing/2014/main" id="{E43993C0-E488-7546-A090-971727415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03250"/>
            <a:ext cx="3568700" cy="595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73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5733256"/>
            <a:ext cx="8136904" cy="782960"/>
          </a:xfrm>
        </p:spPr>
        <p:txBody>
          <a:bodyPr>
            <a:normAutofit fontScale="90000"/>
          </a:bodyPr>
          <a:lstStyle/>
          <a:p>
            <a:r>
              <a:rPr lang="fr-FR" sz="3300" dirty="0">
                <a:latin typeface="Georgia" panose="02040502050405020303" pitchFamily="18" charset="0"/>
              </a:rPr>
              <a:t>Pablo Ruiz Picasso (1881-1973), </a:t>
            </a:r>
            <a:r>
              <a:rPr lang="fr-FR" sz="3300" i="1" dirty="0">
                <a:latin typeface="Georgia" panose="02040502050405020303" pitchFamily="18" charset="0"/>
              </a:rPr>
              <a:t>Nature morte à la chaise cannée,</a:t>
            </a:r>
            <a:r>
              <a:rPr lang="fr-FR" sz="3300" dirty="0">
                <a:latin typeface="Georgia" panose="02040502050405020303" pitchFamily="18" charset="0"/>
              </a:rPr>
              <a:t> mai 1912,49x65cm, Musée Picasso de Paris</a:t>
            </a:r>
            <a:br>
              <a:rPr lang="fr-FR" dirty="0">
                <a:latin typeface="Georgia" panose="02040502050405020303" pitchFamily="18" charset="0"/>
              </a:rPr>
            </a:br>
            <a:endParaRPr lang="fr-FR" dirty="0"/>
          </a:p>
        </p:txBody>
      </p:sp>
      <p:pic>
        <p:nvPicPr>
          <p:cNvPr id="3"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664" y="1"/>
            <a:ext cx="6172200" cy="4837147"/>
          </a:xfrm>
          <a:prstGeom prst="rect">
            <a:avLst/>
          </a:prstGeom>
        </p:spPr>
      </p:pic>
    </p:spTree>
    <p:extLst>
      <p:ext uri="{BB962C8B-B14F-4D97-AF65-F5344CB8AC3E}">
        <p14:creationId xmlns:p14="http://schemas.microsoft.com/office/powerpoint/2010/main" val="2966777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2766218"/>
            <a:ext cx="4248150" cy="1325563"/>
          </a:xfrm>
        </p:spPr>
        <p:txBody>
          <a:bodyPr>
            <a:normAutofit fontScale="90000"/>
          </a:bodyPr>
          <a:lstStyle/>
          <a:p>
            <a:r>
              <a:rPr lang="fr-FR" b="1" dirty="0">
                <a:latin typeface="Times" pitchFamily="2" charset="0"/>
              </a:rPr>
              <a:t>Yves Klein</a:t>
            </a:r>
            <a:br>
              <a:rPr lang="fr-FR" dirty="0">
                <a:latin typeface="Times" pitchFamily="2" charset="0"/>
              </a:rPr>
            </a:br>
            <a:r>
              <a:rPr lang="fr-FR" b="1" dirty="0">
                <a:latin typeface="Times" pitchFamily="2" charset="0"/>
              </a:rPr>
              <a:t> </a:t>
            </a:r>
            <a:br>
              <a:rPr lang="fr-FR" dirty="0">
                <a:latin typeface="Times" pitchFamily="2" charset="0"/>
              </a:rPr>
            </a:br>
            <a:r>
              <a:rPr lang="fr-FR" dirty="0">
                <a:latin typeface="Times" pitchFamily="2" charset="0"/>
              </a:rPr>
              <a:t>Yves Klein naît à Nice en 1928 de parents tous deux artistes. </a:t>
            </a:r>
            <a:br>
              <a:rPr lang="fr-FR" dirty="0">
                <a:latin typeface="Times" pitchFamily="2" charset="0"/>
              </a:rPr>
            </a:br>
            <a:r>
              <a:rPr lang="fr-FR" dirty="0">
                <a:latin typeface="Times" pitchFamily="2" charset="0"/>
              </a:rPr>
              <a:t>Meurt en 1962</a:t>
            </a:r>
            <a:br>
              <a:rPr lang="fr-FR" dirty="0"/>
            </a:br>
            <a:endParaRPr lang="fr-FR" dirty="0"/>
          </a:p>
        </p:txBody>
      </p:sp>
      <p:pic>
        <p:nvPicPr>
          <p:cNvPr id="6146" name="Picture 2" descr="10 choses à savoir sur Yves Klein - Magazine Artsper">
            <a:extLst>
              <a:ext uri="{FF2B5EF4-FFF2-40B4-BE49-F238E27FC236}">
                <a16:creationId xmlns:a16="http://schemas.microsoft.com/office/drawing/2014/main" id="{EC8093D3-3F6D-5C4A-8D86-DF121EF3F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049" y="1169986"/>
            <a:ext cx="5746751" cy="383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8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2271417"/>
            <a:ext cx="10515600" cy="1325563"/>
          </a:xfrm>
        </p:spPr>
        <p:txBody>
          <a:bodyPr>
            <a:noAutofit/>
          </a:bodyPr>
          <a:lstStyle/>
          <a:p>
            <a:r>
              <a:rPr lang="fr-FR" sz="2500" dirty="0">
                <a:latin typeface="Times" pitchFamily="2" charset="0"/>
              </a:rPr>
              <a:t>mardi 8 mars</a:t>
            </a:r>
            <a:br>
              <a:rPr lang="fr-FR" sz="2500" dirty="0">
                <a:latin typeface="Times" pitchFamily="2" charset="0"/>
              </a:rPr>
            </a:br>
            <a:r>
              <a:rPr lang="fr-FR" sz="2500" b="1" dirty="0" err="1">
                <a:latin typeface="Times" pitchFamily="2" charset="0"/>
              </a:rPr>
              <a:t>Spivak</a:t>
            </a:r>
            <a:r>
              <a:rPr lang="fr-FR" sz="2500" b="1" dirty="0">
                <a:latin typeface="Times" pitchFamily="2" charset="0"/>
              </a:rPr>
              <a:t> et </a:t>
            </a:r>
            <a:r>
              <a:rPr lang="fr-FR" sz="2500" b="1" dirty="0" err="1">
                <a:latin typeface="Times" pitchFamily="2" charset="0"/>
              </a:rPr>
              <a:t>Araen</a:t>
            </a:r>
            <a:r>
              <a:rPr lang="fr-FR" sz="2500" b="1" dirty="0">
                <a:latin typeface="Times" pitchFamily="2" charset="0"/>
              </a:rPr>
              <a:t> </a:t>
            </a:r>
            <a:br>
              <a:rPr lang="fr-FR" sz="2500" b="1" dirty="0">
                <a:latin typeface="Times" pitchFamily="2" charset="0"/>
              </a:rPr>
            </a:br>
            <a:r>
              <a:rPr lang="fr-FR" sz="2500" b="1" dirty="0" err="1">
                <a:latin typeface="Times" pitchFamily="2" charset="0"/>
              </a:rPr>
              <a:t>Clementine</a:t>
            </a:r>
            <a:r>
              <a:rPr lang="fr-FR" sz="2500" b="1" dirty="0">
                <a:latin typeface="Times" pitchFamily="2" charset="0"/>
              </a:rPr>
              <a:t> </a:t>
            </a:r>
            <a:r>
              <a:rPr lang="fr-FR" sz="2500" b="1" dirty="0" err="1">
                <a:latin typeface="Times" pitchFamily="2" charset="0"/>
              </a:rPr>
              <a:t>Leveque</a:t>
            </a:r>
            <a:r>
              <a:rPr lang="fr-FR" sz="2500" b="1" dirty="0">
                <a:latin typeface="Times" pitchFamily="2" charset="0"/>
              </a:rPr>
              <a:t> et Laura Doyen </a:t>
            </a:r>
            <a:br>
              <a:rPr lang="fr-FR" sz="2500" b="1" dirty="0">
                <a:latin typeface="Times" pitchFamily="2" charset="0"/>
              </a:rPr>
            </a:br>
            <a:br>
              <a:rPr lang="fr-FR" sz="2500" b="1" dirty="0">
                <a:latin typeface="Times" pitchFamily="2" charset="0"/>
              </a:rPr>
            </a:br>
            <a:r>
              <a:rPr lang="fr-FR" sz="2500" b="1" dirty="0" err="1">
                <a:latin typeface="Times" pitchFamily="2" charset="0"/>
              </a:rPr>
              <a:t>Lebody</a:t>
            </a:r>
            <a:r>
              <a:rPr lang="fr-FR" sz="2500" b="1" dirty="0">
                <a:latin typeface="Times" pitchFamily="2" charset="0"/>
              </a:rPr>
              <a:t> Cassandra écrit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15 mars</a:t>
            </a:r>
            <a:br>
              <a:rPr lang="fr-FR" sz="2500" dirty="0">
                <a:latin typeface="Times" pitchFamily="2" charset="0"/>
              </a:rPr>
            </a:br>
            <a:r>
              <a:rPr lang="fr-FR" sz="2500" b="1" dirty="0">
                <a:latin typeface="Times" pitchFamily="2" charset="0"/>
              </a:rPr>
              <a:t>Cours 7  Fluxus, mythologies personnelles,</a:t>
            </a:r>
            <a:br>
              <a:rPr lang="fr-FR" sz="2500" b="1" dirty="0">
                <a:latin typeface="Times" pitchFamily="2" charset="0"/>
              </a:rPr>
            </a:br>
            <a:r>
              <a:rPr lang="fr-FR" sz="2500" b="1" dirty="0" err="1">
                <a:latin typeface="Times" pitchFamily="2" charset="0"/>
              </a:rPr>
              <a:t>Leboeuf</a:t>
            </a:r>
            <a:r>
              <a:rPr lang="fr-FR" sz="2500" b="1" dirty="0">
                <a:latin typeface="Times" pitchFamily="2" charset="0"/>
              </a:rPr>
              <a:t> Violaine Elena </a:t>
            </a:r>
            <a:r>
              <a:rPr lang="fr-FR" sz="2500" b="1" dirty="0" err="1">
                <a:latin typeface="Times" pitchFamily="2" charset="0"/>
              </a:rPr>
              <a:t>Morera</a:t>
            </a:r>
            <a:r>
              <a:rPr lang="fr-FR" sz="2500" b="1" dirty="0">
                <a:latin typeface="Times" pitchFamily="2" charset="0"/>
              </a:rPr>
              <a: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22 mars </a:t>
            </a:r>
            <a:br>
              <a:rPr lang="fr-FR" sz="2500" dirty="0">
                <a:latin typeface="Times" pitchFamily="2" charset="0"/>
              </a:rPr>
            </a:br>
            <a:r>
              <a:rPr lang="fr-FR" sz="2500" dirty="0">
                <a:latin typeface="Times" pitchFamily="2" charset="0"/>
              </a:rPr>
              <a:t>PARTIEL </a:t>
            </a:r>
            <a:r>
              <a:rPr lang="fr-FR" sz="2500" b="1" dirty="0">
                <a:latin typeface="Times" pitchFamily="2" charset="0"/>
              </a:rPr>
              <a:t> </a:t>
            </a:r>
            <a:br>
              <a:rPr lang="fr-FR" sz="2500" dirty="0">
                <a:latin typeface="Times" pitchFamily="2" charset="0"/>
              </a:rPr>
            </a:br>
            <a:r>
              <a:rPr lang="fr-FR" sz="2500" dirty="0">
                <a:latin typeface="Times" pitchFamily="2" charset="0"/>
              </a:rPr>
              <a:t> Bourras Siam Henry Bossard Mercer </a:t>
            </a:r>
            <a:br>
              <a:rPr lang="fr-FR" sz="2500" dirty="0">
                <a:latin typeface="Times" pitchFamily="2" charset="0"/>
              </a:rPr>
            </a:br>
            <a:r>
              <a:rPr lang="fr-FR" sz="2500" dirty="0">
                <a:latin typeface="Times" pitchFamily="2" charset="0"/>
              </a:rPr>
              <a:t>Ecrit : </a:t>
            </a:r>
            <a:r>
              <a:rPr lang="fr-FR" sz="2500" dirty="0" err="1">
                <a:latin typeface="Times" pitchFamily="2" charset="0"/>
              </a:rPr>
              <a:t>Ke</a:t>
            </a:r>
            <a:r>
              <a:rPr lang="fr-FR" sz="2500" dirty="0">
                <a:latin typeface="Times" pitchFamily="2" charset="0"/>
              </a:rPr>
              <a:t>, Dramane, </a:t>
            </a:r>
            <a:r>
              <a:rPr lang="fr-FR" sz="2500" dirty="0" err="1">
                <a:latin typeface="Times" pitchFamily="2" charset="0"/>
              </a:rPr>
              <a:t>Cica</a:t>
            </a:r>
            <a:r>
              <a:rPr lang="fr-FR" sz="2500">
                <a:latin typeface="Times" pitchFamily="2" charset="0"/>
              </a:rPr>
              <a:t> </a:t>
            </a:r>
            <a:br>
              <a:rPr lang="fr-FR" sz="2500" dirty="0">
                <a:latin typeface="Times" pitchFamily="2" charset="0"/>
              </a:rPr>
            </a:br>
            <a:br>
              <a:rPr lang="fr-FR" sz="2500" dirty="0">
                <a:latin typeface="Times" pitchFamily="2" charset="0"/>
              </a:rPr>
            </a:br>
            <a:r>
              <a:rPr lang="fr-FR" sz="2500" dirty="0">
                <a:latin typeface="Times" pitchFamily="2" charset="0"/>
              </a:rPr>
              <a:t>Oral </a:t>
            </a:r>
            <a:r>
              <a:rPr lang="fr-FR" sz="2500" dirty="0" err="1">
                <a:latin typeface="Times" pitchFamily="2" charset="0"/>
              </a:rPr>
              <a:t>Rouzé</a:t>
            </a:r>
            <a:r>
              <a:rPr lang="fr-FR" sz="2500" dirty="0">
                <a:latin typeface="Times" pitchFamily="2" charset="0"/>
              </a:rPr>
              <a:t> Elodie </a:t>
            </a:r>
            <a:r>
              <a:rPr lang="fr-FR" sz="2500" dirty="0" err="1">
                <a:latin typeface="Times" pitchFamily="2" charset="0"/>
              </a:rPr>
              <a:t>Veneroni</a:t>
            </a:r>
            <a:r>
              <a:rPr lang="fr-FR" sz="2500" dirty="0">
                <a:latin typeface="Times" pitchFamily="2" charset="0"/>
              </a:rPr>
              <a:t> Mallory Lopez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29 mars  </a:t>
            </a:r>
            <a:br>
              <a:rPr lang="fr-FR" sz="2500" dirty="0">
                <a:latin typeface="Times" pitchFamily="2" charset="0"/>
              </a:rPr>
            </a:br>
            <a:r>
              <a:rPr lang="fr-FR" sz="2500" b="1" dirty="0">
                <a:latin typeface="Times" pitchFamily="2" charset="0"/>
              </a:rPr>
              <a:t>Cours 9 Années 1980, postmodernisme </a:t>
            </a:r>
            <a:r>
              <a:rPr lang="fr-FR" sz="2500" b="1" dirty="0" err="1">
                <a:latin typeface="Times" pitchFamily="2" charset="0"/>
              </a:rPr>
              <a:t>annés</a:t>
            </a:r>
            <a:r>
              <a:rPr lang="fr-FR" sz="2500" b="1" dirty="0">
                <a:latin typeface="Times" pitchFamily="2" charset="0"/>
              </a:rPr>
              <a:t> 1990</a:t>
            </a:r>
            <a:br>
              <a:rPr lang="fr-FR" sz="2500" b="1" dirty="0">
                <a:latin typeface="Times" pitchFamily="2" charset="0"/>
              </a:rPr>
            </a:br>
            <a:r>
              <a:rPr lang="fr-FR" sz="2500" b="1" dirty="0" err="1">
                <a:latin typeface="Times" pitchFamily="2" charset="0"/>
              </a:rPr>
              <a:t>Bhaba</a:t>
            </a:r>
            <a:r>
              <a:rPr lang="fr-FR" sz="2500" b="1" dirty="0">
                <a:latin typeface="Times" pitchFamily="2" charset="0"/>
              </a:rPr>
              <a:t> Noémie </a:t>
            </a:r>
            <a:r>
              <a:rPr lang="fr-FR" sz="2500" b="1" dirty="0" err="1">
                <a:latin typeface="Times" pitchFamily="2" charset="0"/>
              </a:rPr>
              <a:t>Kezika</a:t>
            </a:r>
            <a:r>
              <a:rPr lang="fr-FR" sz="2500" b="1" dirty="0">
                <a:latin typeface="Times" pitchFamily="2" charset="0"/>
              </a:rPr>
              <a:t> 20 minutes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5 avril</a:t>
            </a:r>
            <a:br>
              <a:rPr lang="fr-FR" sz="2500" dirty="0">
                <a:latin typeface="Times" pitchFamily="2" charset="0"/>
              </a:rPr>
            </a:br>
            <a:r>
              <a:rPr lang="fr-FR" sz="2500" b="1" dirty="0">
                <a:latin typeface="Times" pitchFamily="2" charset="0"/>
              </a:rPr>
              <a:t>Cours 10 Années 1990-2000 installation et </a:t>
            </a:r>
            <a:r>
              <a:rPr lang="fr-FR" sz="2500" b="1" dirty="0" err="1">
                <a:latin typeface="Times" pitchFamily="2" charset="0"/>
              </a:rPr>
              <a:t>identity</a:t>
            </a:r>
            <a:r>
              <a:rPr lang="fr-FR" sz="2500" b="1" dirty="0">
                <a:latin typeface="Times" pitchFamily="2" charset="0"/>
              </a:rPr>
              <a:t> </a:t>
            </a:r>
            <a:r>
              <a:rPr lang="fr-FR" sz="2500" b="1" dirty="0" err="1">
                <a:latin typeface="Times" pitchFamily="2" charset="0"/>
              </a:rPr>
              <a:t>politics</a:t>
            </a:r>
            <a:br>
              <a:rPr lang="fr-FR" sz="2500" b="1" dirty="0">
                <a:latin typeface="Times" pitchFamily="2" charset="0"/>
              </a:rPr>
            </a:br>
            <a:r>
              <a:rPr lang="fr-FR" sz="2500" b="1" dirty="0" err="1">
                <a:latin typeface="Times" pitchFamily="2" charset="0"/>
              </a:rPr>
              <a:t>Enwezor</a:t>
            </a:r>
            <a:r>
              <a:rPr lang="fr-FR" sz="2500" b="1" dirty="0">
                <a:latin typeface="Times" pitchFamily="2" charset="0"/>
              </a:rPr>
              <a:t> et Hall</a:t>
            </a:r>
            <a:br>
              <a:rPr lang="fr-FR" sz="2500" b="1" dirty="0">
                <a:latin typeface="Times" pitchFamily="2" charset="0"/>
              </a:rPr>
            </a:br>
            <a:r>
              <a:rPr lang="fr-FR" sz="2500" b="1" dirty="0">
                <a:latin typeface="Times" pitchFamily="2" charset="0"/>
              </a:rPr>
              <a:t>Oral. : Maylis Mollard, </a:t>
            </a:r>
            <a:r>
              <a:rPr lang="fr-FR" sz="2500" b="1" dirty="0" err="1">
                <a:latin typeface="Times" pitchFamily="2" charset="0"/>
              </a:rPr>
              <a:t>Lor</a:t>
            </a:r>
            <a:r>
              <a:rPr lang="fr-FR" sz="2500" b="1" dirty="0">
                <a:latin typeface="Times" pitchFamily="2" charset="0"/>
              </a:rPr>
              <a:t> Solange </a:t>
            </a:r>
            <a:br>
              <a:rPr lang="fr-FR" sz="2500" b="1" dirty="0">
                <a:latin typeface="Times" pitchFamily="2" charset="0"/>
              </a:rPr>
            </a:br>
            <a:r>
              <a:rPr lang="fr-FR" sz="2500" b="1" dirty="0">
                <a:latin typeface="Times" pitchFamily="2" charset="0"/>
              </a:rPr>
              <a:t>Ecrit </a:t>
            </a:r>
            <a:r>
              <a:rPr lang="fr-FR" sz="2500" b="1" dirty="0" err="1">
                <a:latin typeface="Times" pitchFamily="2" charset="0"/>
              </a:rPr>
              <a:t>Anais</a:t>
            </a:r>
            <a:r>
              <a:rPr lang="fr-FR" sz="2500" b="1" dirty="0">
                <a:latin typeface="Times" pitchFamily="2" charset="0"/>
              </a:rPr>
              <a:t> Martins </a:t>
            </a:r>
            <a:br>
              <a:rPr lang="fr-FR" sz="2500" b="1" dirty="0">
                <a:latin typeface="Times" pitchFamily="2" charset="0"/>
              </a:rPr>
            </a:br>
            <a:r>
              <a:rPr lang="fr-FR" sz="2500" b="1" dirty="0" err="1">
                <a:latin typeface="Times" pitchFamily="2" charset="0"/>
              </a:rPr>
              <a:t>Pralint</a:t>
            </a:r>
            <a:r>
              <a:rPr lang="fr-FR" sz="2500" b="1" dirty="0">
                <a:latin typeface="Times" pitchFamily="2" charset="0"/>
              </a:rPr>
              <a:t> </a:t>
            </a:r>
            <a:r>
              <a:rPr lang="fr-FR" sz="2500" b="1" dirty="0" err="1">
                <a:latin typeface="Times" pitchFamily="2" charset="0"/>
              </a:rPr>
              <a:t>Charlene</a:t>
            </a:r>
            <a:r>
              <a:rPr lang="fr-FR" sz="2500" b="1" dirty="0">
                <a:latin typeface="Times" pitchFamily="2" charset="0"/>
              </a:rPr>
              <a:t> Mathilde de </a:t>
            </a:r>
            <a:r>
              <a:rPr lang="fr-FR" sz="2500" b="1" dirty="0" err="1">
                <a:latin typeface="Times" pitchFamily="2" charset="0"/>
              </a:rPr>
              <a:t>Stercks</a:t>
            </a:r>
            <a:br>
              <a:rPr lang="fr-FR" sz="2500" b="1" dirty="0">
                <a:latin typeface="Times" pitchFamily="2" charset="0"/>
              </a:rPr>
            </a:br>
            <a:br>
              <a:rPr lang="fr-FR" sz="2500" b="1" dirty="0">
                <a:latin typeface="Times" pitchFamily="2" charset="0"/>
              </a:rPr>
            </a:br>
            <a:r>
              <a:rPr lang="fr-FR" sz="2500" b="1" dirty="0">
                <a:latin typeface="Times" pitchFamily="2" charset="0"/>
              </a:rPr>
              <a:t>Foster Oral : </a:t>
            </a:r>
            <a:r>
              <a:rPr lang="fr-FR" sz="2500" b="1" dirty="0" err="1">
                <a:latin typeface="Times" pitchFamily="2" charset="0"/>
              </a:rPr>
              <a:t>Carolane</a:t>
            </a:r>
            <a:r>
              <a:rPr lang="fr-FR" sz="2500" b="1" dirty="0">
                <a:latin typeface="Times" pitchFamily="2" charset="0"/>
              </a:rPr>
              <a:t> </a:t>
            </a:r>
            <a:r>
              <a:rPr lang="fr-FR" sz="2500" b="1" dirty="0" err="1">
                <a:latin typeface="Times" pitchFamily="2" charset="0"/>
              </a:rPr>
              <a:t>Buschtab</a:t>
            </a:r>
            <a:r>
              <a:rPr lang="fr-FR" sz="2500" b="1" dirty="0">
                <a:latin typeface="Times" pitchFamily="2" charset="0"/>
              </a:rPr>
              <a:t> Jade Blanchet </a:t>
            </a:r>
            <a:br>
              <a:rPr lang="fr-FR" sz="2500" b="1" dirty="0">
                <a:latin typeface="Times" pitchFamily="2" charset="0"/>
              </a:rPr>
            </a:br>
            <a:r>
              <a:rPr lang="fr-FR" sz="2500" b="1" dirty="0">
                <a:latin typeface="Times" pitchFamily="2" charset="0"/>
              </a:rPr>
              <a:t>Ecrit : </a:t>
            </a:r>
            <a:r>
              <a:rPr lang="fr-FR" sz="2500" b="1" dirty="0" err="1">
                <a:latin typeface="Times" pitchFamily="2" charset="0"/>
              </a:rPr>
              <a:t>Clementine</a:t>
            </a:r>
            <a:r>
              <a:rPr lang="fr-FR" sz="2500" b="1" dirty="0">
                <a:latin typeface="Times" pitchFamily="2" charset="0"/>
              </a:rPr>
              <a:t> </a:t>
            </a:r>
            <a:r>
              <a:rPr lang="fr-FR" sz="2500" b="1" dirty="0" err="1">
                <a:latin typeface="Times" pitchFamily="2" charset="0"/>
              </a:rPr>
              <a:t>Bradechat</a:t>
            </a:r>
            <a:r>
              <a:rPr lang="fr-FR" sz="2500" b="1" dirty="0">
                <a:latin typeface="Times" pitchFamily="2" charset="0"/>
              </a:rPr>
              <a:t> </a:t>
            </a:r>
            <a:r>
              <a:rPr lang="fr-FR" sz="2500" b="1" dirty="0" err="1">
                <a:latin typeface="Times" pitchFamily="2" charset="0"/>
              </a:rPr>
              <a:t>Orene</a:t>
            </a:r>
            <a:r>
              <a:rPr lang="fr-FR" sz="2500" b="1" dirty="0">
                <a:latin typeface="Times" pitchFamily="2" charset="0"/>
              </a:rPr>
              <a:t> Rocca Serra </a:t>
            </a:r>
            <a:br>
              <a:rPr lang="fr-FR" sz="2500" b="1" dirty="0">
                <a:latin typeface="Times" pitchFamily="2" charset="0"/>
              </a:rPr>
            </a:br>
            <a:r>
              <a:rPr lang="fr-FR" sz="2500" b="1" dirty="0">
                <a:latin typeface="Times" pitchFamily="2" charset="0"/>
              </a:rPr>
              <a:t>Ecrit : Rebecca </a:t>
            </a:r>
            <a:r>
              <a:rPr lang="fr-FR" sz="2500" b="1" dirty="0" err="1">
                <a:latin typeface="Times" pitchFamily="2" charset="0"/>
              </a:rPr>
              <a:t>Battistini</a:t>
            </a:r>
            <a:br>
              <a:rPr lang="fr-FR" sz="2500" b="1" dirty="0">
                <a:latin typeface="Times" pitchFamily="2" charset="0"/>
              </a:rPr>
            </a:br>
            <a:br>
              <a:rPr lang="fr-FR" sz="2500" b="1" dirty="0">
                <a:latin typeface="Times" pitchFamily="2" charset="0"/>
              </a:rPr>
            </a:br>
            <a:r>
              <a:rPr lang="fr-FR" sz="2500" b="1" dirty="0">
                <a:latin typeface="Times" pitchFamily="2" charset="0"/>
              </a:rPr>
              <a:t>25 avril : </a:t>
            </a:r>
            <a:r>
              <a:rPr lang="fr-FR" sz="2500" b="1" dirty="0" err="1">
                <a:latin typeface="Times" pitchFamily="2" charset="0"/>
              </a:rPr>
              <a:t>Ruvaletab</a:t>
            </a:r>
            <a:r>
              <a:rPr lang="fr-FR" sz="2500" b="1" dirty="0">
                <a:latin typeface="Times" pitchFamily="2" charset="0"/>
              </a:rPr>
              <a:t> Andrea et </a:t>
            </a:r>
            <a:r>
              <a:rPr lang="fr-FR" sz="2500" b="1" dirty="0" err="1">
                <a:latin typeface="Times" pitchFamily="2" charset="0"/>
              </a:rPr>
              <a:t>Buignet</a:t>
            </a:r>
            <a:r>
              <a:rPr lang="fr-FR" sz="2500" b="1" dirty="0">
                <a:latin typeface="Times" pitchFamily="2" charset="0"/>
              </a:rPr>
              <a:t> Amandine </a:t>
            </a:r>
            <a:br>
              <a:rPr lang="fr-FR" sz="2500" b="1" dirty="0">
                <a:latin typeface="Times" pitchFamily="2" charset="0"/>
              </a:rPr>
            </a:br>
            <a:r>
              <a:rPr lang="fr-FR" sz="2500" b="1" dirty="0">
                <a:latin typeface="Times" pitchFamily="2" charset="0"/>
              </a:rPr>
              <a:t>Ecrit.: </a:t>
            </a:r>
            <a:r>
              <a:rPr lang="fr-FR" sz="2500" b="1" dirty="0" err="1">
                <a:latin typeface="Times" pitchFamily="2" charset="0"/>
              </a:rPr>
              <a:t>Melina</a:t>
            </a:r>
            <a:r>
              <a:rPr lang="fr-FR" sz="2500" b="1" dirty="0">
                <a:latin typeface="Times" pitchFamily="2" charset="0"/>
              </a:rPr>
              <a:t> </a:t>
            </a:r>
            <a:r>
              <a:rPr lang="fr-FR" sz="2500" b="1" dirty="0" err="1">
                <a:latin typeface="Times" pitchFamily="2" charset="0"/>
              </a:rPr>
              <a:t>Ghesquiere</a:t>
            </a:r>
            <a:r>
              <a:rPr lang="fr-FR" sz="2500" b="1" dirty="0">
                <a:latin typeface="Times" pitchFamily="2" charset="0"/>
              </a:rPr>
              <a:t> Antoine Renault </a:t>
            </a:r>
            <a:br>
              <a:rPr lang="fr-FR" sz="2500" b="1" dirty="0">
                <a:latin typeface="Times" pitchFamily="2" charset="0"/>
              </a:rPr>
            </a:br>
            <a:endParaRPr lang="fr-FR" sz="2500" dirty="0">
              <a:latin typeface="Times" pitchFamily="2" charset="0"/>
            </a:endParaRPr>
          </a:p>
        </p:txBody>
      </p:sp>
    </p:spTree>
    <p:extLst>
      <p:ext uri="{BB962C8B-B14F-4D97-AF65-F5344CB8AC3E}">
        <p14:creationId xmlns:p14="http://schemas.microsoft.com/office/powerpoint/2010/main" val="3143708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6109252"/>
            <a:ext cx="9670774" cy="748748"/>
          </a:xfrm>
        </p:spPr>
        <p:txBody>
          <a:bodyPr>
            <a:normAutofit fontScale="90000"/>
          </a:bodyPr>
          <a:lstStyle/>
          <a:p>
            <a:r>
              <a:rPr lang="fr-FR" sz="3300" i="1" dirty="0"/>
              <a:t>Yves Peintures, </a:t>
            </a:r>
            <a:r>
              <a:rPr lang="fr-FR" sz="3300" dirty="0"/>
              <a:t>1955, Planches de papier imprimées et papiers collés, 24.5 x 19 cm, Succession Yves Klein.</a:t>
            </a:r>
            <a:br>
              <a:rPr lang="fr-FR" dirty="0"/>
            </a:br>
            <a:endParaRPr lang="fr-FR" dirty="0"/>
          </a:p>
        </p:txBody>
      </p:sp>
      <p:pic>
        <p:nvPicPr>
          <p:cNvPr id="21506" name="Picture 2" descr="Yves Peintures">
            <a:extLst>
              <a:ext uri="{FF2B5EF4-FFF2-40B4-BE49-F238E27FC236}">
                <a16:creationId xmlns:a16="http://schemas.microsoft.com/office/drawing/2014/main" id="{5479DB89-66EB-BC45-968B-D51FA4037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067" y="355874"/>
            <a:ext cx="9111698" cy="528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10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838200" y="5532437"/>
            <a:ext cx="10515600" cy="1325563"/>
          </a:xfrm>
        </p:spPr>
        <p:txBody>
          <a:bodyPr>
            <a:normAutofit fontScale="90000"/>
          </a:bodyPr>
          <a:lstStyle/>
          <a:p>
            <a:r>
              <a:rPr lang="fr-FR" b="1" dirty="0"/>
              <a:t> </a:t>
            </a:r>
            <a:br>
              <a:rPr lang="fr-FR" dirty="0"/>
            </a:br>
            <a:r>
              <a:rPr lang="fr-FR" sz="3300" i="1" dirty="0"/>
              <a:t>L’Univers de la couleur mine orange, </a:t>
            </a:r>
            <a:r>
              <a:rPr lang="fr-FR" sz="3300" dirty="0"/>
              <a:t>pigment pur et résine synthétique sur carton monté sur panneau</a:t>
            </a:r>
            <a:br>
              <a:rPr lang="fr-FR" sz="3300" dirty="0"/>
            </a:br>
            <a:r>
              <a:rPr lang="fr-FR" sz="3300" dirty="0"/>
              <a:t>95 x 226 cm, Succession Yves Klein.</a:t>
            </a:r>
            <a:br>
              <a:rPr lang="fr-FR" dirty="0"/>
            </a:br>
            <a:br>
              <a:rPr lang="fr-FR" dirty="0"/>
            </a:br>
            <a:endParaRPr lang="fr-FR" dirty="0"/>
          </a:p>
        </p:txBody>
      </p:sp>
      <p:pic>
        <p:nvPicPr>
          <p:cNvPr id="22530" name="Picture 2" descr="Œuvres - Expression de l&amp;#39;univers de la couleur mine orange - Yves Klein">
            <a:extLst>
              <a:ext uri="{FF2B5EF4-FFF2-40B4-BE49-F238E27FC236}">
                <a16:creationId xmlns:a16="http://schemas.microsoft.com/office/drawing/2014/main" id="{D35CCDF0-1E9B-DD4E-AA76-2889C1897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6838"/>
            <a:ext cx="10497072" cy="444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5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838200" y="1603375"/>
            <a:ext cx="10515600" cy="1325563"/>
          </a:xfrm>
        </p:spPr>
        <p:txBody>
          <a:bodyPr>
            <a:normAutofit fontScale="90000"/>
          </a:bodyPr>
          <a:lstStyle/>
          <a:p>
            <a:r>
              <a:rPr lang="fr-FR" b="1" dirty="0"/>
              <a:t> </a:t>
            </a:r>
            <a:br>
              <a:rPr lang="fr-FR" dirty="0"/>
            </a:br>
            <a:r>
              <a:rPr lang="fr-FR" dirty="0"/>
              <a:t>« Sentir l’âme sans l’expliquer, sans vocabulaire représenter cette sensation … c’est je crois l’une des raisons qui m’a amené à la monochromie ». </a:t>
            </a:r>
            <a:br>
              <a:rPr lang="fr-FR" dirty="0"/>
            </a:br>
            <a:endParaRPr lang="fr-FR" dirty="0"/>
          </a:p>
        </p:txBody>
      </p:sp>
    </p:spTree>
    <p:extLst>
      <p:ext uri="{BB962C8B-B14F-4D97-AF65-F5344CB8AC3E}">
        <p14:creationId xmlns:p14="http://schemas.microsoft.com/office/powerpoint/2010/main" val="563087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520147" y="5798516"/>
            <a:ext cx="10515600" cy="1325563"/>
          </a:xfrm>
        </p:spPr>
        <p:txBody>
          <a:bodyPr>
            <a:normAutofit fontScale="90000"/>
          </a:bodyPr>
          <a:lstStyle/>
          <a:p>
            <a:r>
              <a:rPr lang="fr-FR" sz="3300" b="1" dirty="0"/>
              <a:t> </a:t>
            </a:r>
            <a:br>
              <a:rPr lang="fr-FR" sz="3300" dirty="0"/>
            </a:br>
            <a:r>
              <a:rPr lang="fr-FR" sz="3300" i="1" dirty="0"/>
              <a:t>Epoque bleu, </a:t>
            </a:r>
            <a:r>
              <a:rPr lang="fr-FR" sz="3300" i="1" dirty="0" err="1"/>
              <a:t>Epoca</a:t>
            </a:r>
            <a:r>
              <a:rPr lang="fr-FR" sz="3300" i="1" dirty="0"/>
              <a:t> </a:t>
            </a:r>
            <a:r>
              <a:rPr lang="fr-FR" sz="3300" i="1" dirty="0" err="1"/>
              <a:t>blu</a:t>
            </a:r>
            <a:r>
              <a:rPr lang="fr-FR" sz="3300" dirty="0"/>
              <a:t>, 1957, Milan, Galerie Apollinaire. </a:t>
            </a:r>
            <a:br>
              <a:rPr lang="fr-FR" dirty="0"/>
            </a:br>
            <a:endParaRPr lang="fr-FR" dirty="0"/>
          </a:p>
        </p:txBody>
      </p:sp>
      <p:pic>
        <p:nvPicPr>
          <p:cNvPr id="23554" name="Picture 2" descr="Expositions - Yves Klein : Proposte monocrome, epoca blu - Yves Klein">
            <a:extLst>
              <a:ext uri="{FF2B5EF4-FFF2-40B4-BE49-F238E27FC236}">
                <a16:creationId xmlns:a16="http://schemas.microsoft.com/office/drawing/2014/main" id="{93C27393-CCED-4848-8EE2-BBB9A78C2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793" y="441738"/>
            <a:ext cx="5456307" cy="52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45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5807" y="-463826"/>
            <a:ext cx="15353998" cy="2009666"/>
          </a:xfrm>
        </p:spPr>
        <p:txBody>
          <a:bodyPr/>
          <a:lstStyle/>
          <a:p>
            <a:r>
              <a:rPr lang="fr-FR" dirty="0"/>
              <a:t> </a:t>
            </a:r>
          </a:p>
        </p:txBody>
      </p:sp>
      <p:pic>
        <p:nvPicPr>
          <p:cNvPr id="24578" name="Picture 2" descr="Yves Klein au Centre Pompidou-Metz : ses multiples facettes">
            <a:extLst>
              <a:ext uri="{FF2B5EF4-FFF2-40B4-BE49-F238E27FC236}">
                <a16:creationId xmlns:a16="http://schemas.microsoft.com/office/drawing/2014/main" id="{0BD66AA0-6A0D-E248-82E3-820A8C1EB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288" y="441600"/>
            <a:ext cx="6473954" cy="50466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6434CCA-C2AD-264E-A33E-AD159BFF093B}"/>
              </a:ext>
            </a:extLst>
          </p:cNvPr>
          <p:cNvSpPr txBox="1"/>
          <p:nvPr/>
        </p:nvSpPr>
        <p:spPr>
          <a:xfrm>
            <a:off x="1404730" y="6024319"/>
            <a:ext cx="9766853" cy="553998"/>
          </a:xfrm>
          <a:prstGeom prst="rect">
            <a:avLst/>
          </a:prstGeom>
          <a:noFill/>
        </p:spPr>
        <p:txBody>
          <a:bodyPr wrap="square" rtlCol="0">
            <a:spAutoFit/>
          </a:bodyPr>
          <a:lstStyle/>
          <a:p>
            <a:r>
              <a:rPr lang="fr-FR" sz="3000" dirty="0">
                <a:latin typeface="Times" pitchFamily="2" charset="0"/>
              </a:rPr>
              <a:t>Klein réalisant une peinture de feu, 1961.</a:t>
            </a:r>
          </a:p>
        </p:txBody>
      </p:sp>
    </p:spTree>
    <p:extLst>
      <p:ext uri="{BB962C8B-B14F-4D97-AF65-F5344CB8AC3E}">
        <p14:creationId xmlns:p14="http://schemas.microsoft.com/office/powerpoint/2010/main" val="3389538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425724" y="602484"/>
            <a:ext cx="11487980" cy="1325563"/>
          </a:xfrm>
        </p:spPr>
        <p:txBody>
          <a:bodyPr>
            <a:normAutofit/>
          </a:bodyPr>
          <a:lstStyle/>
          <a:p>
            <a:r>
              <a:rPr lang="fr-FR" i="1" dirty="0"/>
              <a:t>Le Vide, </a:t>
            </a:r>
            <a:r>
              <a:rPr lang="fr-FR" dirty="0"/>
              <a:t>exposition</a:t>
            </a:r>
            <a:r>
              <a:rPr lang="fr-FR" b="1" dirty="0"/>
              <a:t>, </a:t>
            </a:r>
            <a:r>
              <a:rPr lang="fr-FR" dirty="0"/>
              <a:t>1959, Galerie Iris </a:t>
            </a:r>
            <a:r>
              <a:rPr lang="fr-FR" dirty="0" err="1"/>
              <a:t>Clert</a:t>
            </a:r>
            <a:r>
              <a:rPr lang="fr-FR" dirty="0"/>
              <a:t>, Paris</a:t>
            </a:r>
            <a:br>
              <a:rPr lang="fr-FR" dirty="0"/>
            </a:br>
            <a:endParaRPr lang="fr-FR" dirty="0"/>
          </a:p>
        </p:txBody>
      </p:sp>
      <p:pic>
        <p:nvPicPr>
          <p:cNvPr id="25602" name="Picture 2" descr="Expositions - La spécialisation de la sensibilité à l'état de matière  première en sensibilité picturale stabilisée (dite du &quot;Vide&quot;) - Yves Klein">
            <a:extLst>
              <a:ext uri="{FF2B5EF4-FFF2-40B4-BE49-F238E27FC236}">
                <a16:creationId xmlns:a16="http://schemas.microsoft.com/office/drawing/2014/main" id="{627CC9D8-2CEF-0A4A-872B-87AEA8FCD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84" y="1690688"/>
            <a:ext cx="4837043" cy="456482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Expositions - La spécialisation de la sensibilité à l&amp;#39;état de matière  première en sensibilité picturale stabilisée (dite du &amp;quot;Vide&amp;quot;) - Yves Klein">
            <a:extLst>
              <a:ext uri="{FF2B5EF4-FFF2-40B4-BE49-F238E27FC236}">
                <a16:creationId xmlns:a16="http://schemas.microsoft.com/office/drawing/2014/main" id="{2EA7AB2C-9496-A741-A462-13BD3C17D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08" y="1809368"/>
            <a:ext cx="4231771" cy="45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815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639417" y="5798517"/>
            <a:ext cx="10515600" cy="734805"/>
          </a:xfrm>
        </p:spPr>
        <p:txBody>
          <a:bodyPr>
            <a:normAutofit fontScale="90000"/>
          </a:bodyPr>
          <a:lstStyle/>
          <a:p>
            <a:r>
              <a:rPr lang="fr-FR" sz="3300" dirty="0"/>
              <a:t> Yves Klein, </a:t>
            </a:r>
            <a:r>
              <a:rPr lang="fr-FR" sz="3300" i="1" dirty="0"/>
              <a:t>Zone de sensibilité  picturale immatérielle, </a:t>
            </a:r>
            <a:r>
              <a:rPr lang="fr-FR" sz="3300" dirty="0"/>
              <a:t>1959.</a:t>
            </a:r>
            <a:br>
              <a:rPr lang="fr-FR" dirty="0"/>
            </a:br>
            <a:endParaRPr lang="fr-FR" dirty="0"/>
          </a:p>
        </p:txBody>
      </p:sp>
      <p:pic>
        <p:nvPicPr>
          <p:cNvPr id="26626" name="Picture 2" descr="Œuvres - Cession d'une Zone de sensibilité picturale immatérielle à Dino  Buzzati. Série n°1, Zone 05 - Yves Klein">
            <a:extLst>
              <a:ext uri="{FF2B5EF4-FFF2-40B4-BE49-F238E27FC236}">
                <a16:creationId xmlns:a16="http://schemas.microsoft.com/office/drawing/2014/main" id="{16C69F16-8DA3-E846-A046-F095122AD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269" y="650184"/>
            <a:ext cx="7345017" cy="487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81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6461055" y="1928881"/>
            <a:ext cx="5589587" cy="1325563"/>
          </a:xfrm>
        </p:spPr>
        <p:txBody>
          <a:bodyPr>
            <a:normAutofit fontScale="90000"/>
          </a:bodyPr>
          <a:lstStyle/>
          <a:p>
            <a:r>
              <a:rPr lang="fr-FR" i="1" dirty="0" err="1"/>
              <a:t>Monogold</a:t>
            </a:r>
            <a:r>
              <a:rPr lang="fr-FR" dirty="0"/>
              <a:t>, 1959, feuilles d'or sur panneau</a:t>
            </a:r>
            <a:br>
              <a:rPr lang="fr-FR" dirty="0"/>
            </a:br>
            <a:r>
              <a:rPr lang="fr-FR" dirty="0"/>
              <a:t>27 x 22 cm, Succession Yves Klein </a:t>
            </a:r>
            <a:br>
              <a:rPr lang="fr-FR" dirty="0"/>
            </a:br>
            <a:endParaRPr lang="fr-FR" dirty="0"/>
          </a:p>
        </p:txBody>
      </p:sp>
      <p:pic>
        <p:nvPicPr>
          <p:cNvPr id="27650" name="Picture 2" descr="Age d'or">
            <a:extLst>
              <a:ext uri="{FF2B5EF4-FFF2-40B4-BE49-F238E27FC236}">
                <a16:creationId xmlns:a16="http://schemas.microsoft.com/office/drawing/2014/main" id="{A68BA1E3-A0EE-5C49-B9A8-CF776D500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0"/>
            <a:ext cx="5589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899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1009928" y="5532437"/>
            <a:ext cx="10515600" cy="1325563"/>
          </a:xfrm>
        </p:spPr>
        <p:txBody>
          <a:bodyPr>
            <a:noAutofit/>
          </a:bodyPr>
          <a:lstStyle/>
          <a:p>
            <a:r>
              <a:rPr lang="fr-FR" sz="3000" dirty="0">
                <a:latin typeface="Times" pitchFamily="2" charset="0"/>
              </a:rPr>
              <a:t>Yves Klein, </a:t>
            </a:r>
            <a:r>
              <a:rPr lang="fr-FR" sz="3000" i="1" dirty="0">
                <a:latin typeface="Times" pitchFamily="2" charset="0"/>
              </a:rPr>
              <a:t>Anthropométrie de l’époque bleue (ANT 82),</a:t>
            </a:r>
            <a:r>
              <a:rPr lang="fr-FR" sz="3000" dirty="0">
                <a:latin typeface="Times" pitchFamily="2" charset="0"/>
              </a:rPr>
              <a:t> 1960, </a:t>
            </a:r>
            <a:br>
              <a:rPr lang="fr-FR" sz="3000" dirty="0">
                <a:latin typeface="Times" pitchFamily="2" charset="0"/>
              </a:rPr>
            </a:br>
            <a:r>
              <a:rPr lang="fr-FR" sz="3000" dirty="0">
                <a:latin typeface="Times" pitchFamily="2" charset="0"/>
              </a:rPr>
              <a:t>pigment pur et résine synthétique sur papier monté sur toile</a:t>
            </a:r>
            <a:br>
              <a:rPr lang="fr-FR" sz="3000" dirty="0">
                <a:latin typeface="Times" pitchFamily="2" charset="0"/>
              </a:rPr>
            </a:br>
            <a:r>
              <a:rPr lang="fr-FR" sz="3000" dirty="0">
                <a:latin typeface="Times" pitchFamily="2" charset="0"/>
              </a:rPr>
              <a:t>155 x 281 cm.</a:t>
            </a:r>
          </a:p>
        </p:txBody>
      </p:sp>
      <p:pic>
        <p:nvPicPr>
          <p:cNvPr id="1026" name="Picture 2">
            <a:extLst>
              <a:ext uri="{FF2B5EF4-FFF2-40B4-BE49-F238E27FC236}">
                <a16:creationId xmlns:a16="http://schemas.microsoft.com/office/drawing/2014/main" id="{1EEBE59A-5E39-2B45-A8CE-81A241444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28" y="99308"/>
            <a:ext cx="9848572" cy="543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37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p:txBody>
          <a:bodyPr/>
          <a:lstStyle/>
          <a:p>
            <a:r>
              <a:rPr lang="fr-FR" dirty="0"/>
              <a:t>La technique des pinceaux vivants </a:t>
            </a:r>
          </a:p>
        </p:txBody>
      </p:sp>
      <p:pic>
        <p:nvPicPr>
          <p:cNvPr id="28674" name="Picture 2" descr="2 // KLEIN, père de la peinture et de la performance ? (Anthropométrie de  1960) – Le Blog d&amp;#39;Histoire de l&amp;#39;Art des ES2">
            <a:extLst>
              <a:ext uri="{FF2B5EF4-FFF2-40B4-BE49-F238E27FC236}">
                <a16:creationId xmlns:a16="http://schemas.microsoft.com/office/drawing/2014/main" id="{394E7730-C1DC-8147-8228-8BB6874FF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1841776"/>
            <a:ext cx="54737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7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2643376"/>
            <a:ext cx="10515600" cy="1325563"/>
          </a:xfrm>
        </p:spPr>
        <p:txBody>
          <a:bodyPr>
            <a:normAutofit fontScale="90000"/>
          </a:bodyPr>
          <a:lstStyle/>
          <a:p>
            <a:r>
              <a:rPr lang="fr-FR" sz="3300" dirty="0">
                <a:latin typeface="Times" pitchFamily="2" charset="0"/>
              </a:rPr>
              <a:t>Contemporain Paris 1</a:t>
            </a:r>
            <a:br>
              <a:rPr lang="fr-FR" sz="3300" dirty="0">
                <a:latin typeface="Times" pitchFamily="2" charset="0"/>
              </a:rPr>
            </a:br>
            <a:r>
              <a:rPr lang="fr-FR" sz="3300" b="1" dirty="0">
                <a:latin typeface="Times" pitchFamily="2" charset="0"/>
              </a:rPr>
              <a:t>Définition</a:t>
            </a:r>
            <a:br>
              <a:rPr lang="fr-FR" sz="3300" dirty="0">
                <a:latin typeface="Times" pitchFamily="2" charset="0"/>
              </a:rPr>
            </a:br>
            <a:r>
              <a:rPr lang="fr-FR" sz="3300" dirty="0">
                <a:latin typeface="Times" pitchFamily="2" charset="0"/>
              </a:rPr>
              <a:t>« ART CONTEMPORAIN n. m.</a:t>
            </a:r>
            <a:br>
              <a:rPr lang="fr-FR" sz="3300" dirty="0">
                <a:latin typeface="Times" pitchFamily="2" charset="0"/>
              </a:rPr>
            </a:br>
            <a:r>
              <a:rPr lang="fr-FR" sz="3300" dirty="0">
                <a:latin typeface="Times" pitchFamily="2" charset="0"/>
              </a:rPr>
              <a:t> </a:t>
            </a:r>
            <a:br>
              <a:rPr lang="fr-FR" sz="3300" dirty="0">
                <a:latin typeface="Times" pitchFamily="2" charset="0"/>
              </a:rPr>
            </a:br>
            <a:r>
              <a:rPr lang="fr-FR" sz="3300" dirty="0">
                <a:latin typeface="Times" pitchFamily="2" charset="0"/>
              </a:rPr>
              <a:t>Elle caractérise une époque dont la naissance se situerait entre 1960 et 1969.</a:t>
            </a:r>
            <a:br>
              <a:rPr lang="fr-FR" sz="3300" dirty="0">
                <a:latin typeface="Times" pitchFamily="2" charset="0"/>
              </a:rPr>
            </a:br>
            <a:r>
              <a:rPr lang="fr-FR" sz="3300" dirty="0">
                <a:latin typeface="Times" pitchFamily="2" charset="0"/>
              </a:rPr>
              <a:t>La frontière entre art contemporain et art moderne est très floue. </a:t>
            </a:r>
            <a:br>
              <a:rPr lang="fr-FR" sz="3300" dirty="0">
                <a:latin typeface="Times" pitchFamily="2" charset="0"/>
              </a:rPr>
            </a:br>
            <a:r>
              <a:rPr lang="fr-FR" sz="3300" dirty="0">
                <a:latin typeface="Times" pitchFamily="2" charset="0"/>
              </a:rPr>
              <a:t>À quel moment l’appellation art contemporain se substitue-t-elle à celle d’art moderne associée à la notion d’avant-garde ? </a:t>
            </a:r>
            <a:br>
              <a:rPr lang="fr-FR" sz="3300" dirty="0">
                <a:latin typeface="Times" pitchFamily="2" charset="0"/>
              </a:rPr>
            </a:br>
            <a:r>
              <a:rPr lang="fr-FR" sz="3300" dirty="0">
                <a:latin typeface="Times" pitchFamily="2" charset="0"/>
              </a:rPr>
              <a:t>Cette expression s’est surtout imposée à partir des années quatre-vingt, supplantant celles d’« art actuel » et d’« art vivant ». </a:t>
            </a:r>
            <a:br>
              <a:rPr lang="fr-FR" dirty="0"/>
            </a:br>
            <a:r>
              <a:rPr lang="fr-FR" dirty="0"/>
              <a:t> </a:t>
            </a:r>
            <a:br>
              <a:rPr lang="fr-FR" dirty="0"/>
            </a:br>
            <a:endParaRPr lang="fr-FR" dirty="0"/>
          </a:p>
        </p:txBody>
      </p:sp>
    </p:spTree>
    <p:extLst>
      <p:ext uri="{BB962C8B-B14F-4D97-AF65-F5344CB8AC3E}">
        <p14:creationId xmlns:p14="http://schemas.microsoft.com/office/powerpoint/2010/main" val="2240459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7B1D9-E6F8-B64E-ACAA-F39CCA6B2BB7}"/>
              </a:ext>
            </a:extLst>
          </p:cNvPr>
          <p:cNvSpPr>
            <a:spLocks noGrp="1"/>
          </p:cNvSpPr>
          <p:nvPr>
            <p:ph type="title"/>
          </p:nvPr>
        </p:nvSpPr>
        <p:spPr>
          <a:xfrm>
            <a:off x="838200" y="2922795"/>
            <a:ext cx="10515600" cy="1325563"/>
          </a:xfrm>
        </p:spPr>
        <p:txBody>
          <a:bodyPr/>
          <a:lstStyle/>
          <a:p>
            <a:r>
              <a:rPr lang="fr-FR" dirty="0"/>
              <a:t>https://</a:t>
            </a:r>
            <a:r>
              <a:rPr lang="fr-FR" dirty="0" err="1"/>
              <a:t>www.youtube.com</a:t>
            </a:r>
            <a:r>
              <a:rPr lang="fr-FR" dirty="0"/>
              <a:t>/</a:t>
            </a:r>
            <a:r>
              <a:rPr lang="fr-FR" dirty="0" err="1"/>
              <a:t>watch?v</a:t>
            </a:r>
            <a:r>
              <a:rPr lang="fr-FR" dirty="0"/>
              <a:t>=gqLwA0yinWg</a:t>
            </a:r>
          </a:p>
        </p:txBody>
      </p:sp>
    </p:spTree>
    <p:extLst>
      <p:ext uri="{BB962C8B-B14F-4D97-AF65-F5344CB8AC3E}">
        <p14:creationId xmlns:p14="http://schemas.microsoft.com/office/powerpoint/2010/main" val="2477664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270934" y="6613018"/>
            <a:ext cx="12192000" cy="76298"/>
          </a:xfrm>
        </p:spPr>
        <p:txBody>
          <a:bodyPr>
            <a:normAutofit fontScale="90000"/>
          </a:bodyPr>
          <a:lstStyle/>
          <a:p>
            <a:r>
              <a:rPr lang="fr-FR" sz="3300" dirty="0"/>
              <a:t>… une pluie fine de Printemps (Série Cosmogonies), 1960,  Pigment pur et résine synthétique sur papier</a:t>
            </a:r>
            <a:br>
              <a:rPr lang="fr-FR" sz="3300" dirty="0"/>
            </a:br>
            <a:r>
              <a:rPr lang="fr-FR" sz="3300" dirty="0"/>
              <a:t>41.5 x 58 cm</a:t>
            </a:r>
            <a:br>
              <a:rPr lang="fr-FR" dirty="0"/>
            </a:br>
            <a:br>
              <a:rPr lang="fr-FR" dirty="0"/>
            </a:br>
            <a:r>
              <a:rPr lang="fr-FR" dirty="0"/>
              <a:t> </a:t>
            </a:r>
          </a:p>
        </p:txBody>
      </p:sp>
      <p:pic>
        <p:nvPicPr>
          <p:cNvPr id="29698" name="Picture 2" descr="Œuvres - Yves Klein">
            <a:extLst>
              <a:ext uri="{FF2B5EF4-FFF2-40B4-BE49-F238E27FC236}">
                <a16:creationId xmlns:a16="http://schemas.microsoft.com/office/drawing/2014/main" id="{1A472AB9-D5AF-3641-BFDF-22A19F0CD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454" y="414217"/>
            <a:ext cx="6727413" cy="482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8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838200" y="2766218"/>
            <a:ext cx="10515600" cy="1325563"/>
          </a:xfrm>
        </p:spPr>
        <p:txBody>
          <a:bodyPr>
            <a:normAutofit fontScale="90000"/>
          </a:bodyPr>
          <a:lstStyle/>
          <a:p>
            <a:r>
              <a:rPr lang="fr-FR" dirty="0"/>
              <a:t>"Le tableau n’est que le témoin, la plaque sensible qui a vu ce qui s’est passé. La couleur à l’état chimique, que tous les peintres emploient, est le meilleur médium capable d’être impressionné par l’événement".</a:t>
            </a:r>
          </a:p>
        </p:txBody>
      </p:sp>
    </p:spTree>
    <p:extLst>
      <p:ext uri="{BB962C8B-B14F-4D97-AF65-F5344CB8AC3E}">
        <p14:creationId xmlns:p14="http://schemas.microsoft.com/office/powerpoint/2010/main" val="717741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5807" y="-463826"/>
            <a:ext cx="15353998" cy="2009666"/>
          </a:xfrm>
        </p:spPr>
        <p:txBody>
          <a:bodyPr/>
          <a:lstStyle/>
          <a:p>
            <a:r>
              <a:rPr lang="fr-FR" dirty="0"/>
              <a:t> </a:t>
            </a:r>
          </a:p>
        </p:txBody>
      </p:sp>
      <p:pic>
        <p:nvPicPr>
          <p:cNvPr id="24578" name="Picture 2" descr="Yves Klein au Centre Pompidou-Metz : ses multiples facettes">
            <a:extLst>
              <a:ext uri="{FF2B5EF4-FFF2-40B4-BE49-F238E27FC236}">
                <a16:creationId xmlns:a16="http://schemas.microsoft.com/office/drawing/2014/main" id="{0BD66AA0-6A0D-E248-82E3-820A8C1EB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917" y="1064817"/>
            <a:ext cx="5226779" cy="40744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6434CCA-C2AD-264E-A33E-AD159BFF093B}"/>
              </a:ext>
            </a:extLst>
          </p:cNvPr>
          <p:cNvSpPr txBox="1"/>
          <p:nvPr/>
        </p:nvSpPr>
        <p:spPr>
          <a:xfrm>
            <a:off x="1404730" y="6024319"/>
            <a:ext cx="9766853" cy="553998"/>
          </a:xfrm>
          <a:prstGeom prst="rect">
            <a:avLst/>
          </a:prstGeom>
          <a:noFill/>
        </p:spPr>
        <p:txBody>
          <a:bodyPr wrap="square" rtlCol="0">
            <a:spAutoFit/>
          </a:bodyPr>
          <a:lstStyle/>
          <a:p>
            <a:r>
              <a:rPr lang="fr-FR" sz="3000" dirty="0">
                <a:latin typeface="Times" pitchFamily="2" charset="0"/>
              </a:rPr>
              <a:t> .</a:t>
            </a:r>
          </a:p>
        </p:txBody>
      </p:sp>
      <p:pic>
        <p:nvPicPr>
          <p:cNvPr id="5" name="Picture 3">
            <a:extLst>
              <a:ext uri="{FF2B5EF4-FFF2-40B4-BE49-F238E27FC236}">
                <a16:creationId xmlns:a16="http://schemas.microsoft.com/office/drawing/2014/main" id="{469DC673-A6DB-3E40-BBAF-C900E8CB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256" y="520195"/>
            <a:ext cx="3815494" cy="564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349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0242F-F587-0C42-85F6-BFD55E09711D}"/>
              </a:ext>
            </a:extLst>
          </p:cNvPr>
          <p:cNvSpPr>
            <a:spLocks noGrp="1"/>
          </p:cNvSpPr>
          <p:nvPr>
            <p:ph type="title"/>
          </p:nvPr>
        </p:nvSpPr>
        <p:spPr>
          <a:xfrm>
            <a:off x="838200" y="2103437"/>
            <a:ext cx="10515600" cy="1325563"/>
          </a:xfrm>
        </p:spPr>
        <p:txBody>
          <a:bodyPr>
            <a:normAutofit fontScale="90000"/>
          </a:bodyPr>
          <a:lstStyle/>
          <a:p>
            <a:r>
              <a:rPr lang="fr-FR" dirty="0"/>
              <a:t>« le but de ce procédé était de parvenir à maintenir une distance définie et constante entre la peinture et moi pendant le temps de création ».</a:t>
            </a:r>
            <a:br>
              <a:rPr lang="fr-FR" dirty="0"/>
            </a:br>
            <a:endParaRPr lang="fr-FR" dirty="0"/>
          </a:p>
        </p:txBody>
      </p:sp>
    </p:spTree>
    <p:extLst>
      <p:ext uri="{BB962C8B-B14F-4D97-AF65-F5344CB8AC3E}">
        <p14:creationId xmlns:p14="http://schemas.microsoft.com/office/powerpoint/2010/main" val="336226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838200" y="1796360"/>
            <a:ext cx="10515600" cy="1325563"/>
          </a:xfrm>
        </p:spPr>
        <p:txBody>
          <a:bodyPr>
            <a:normAutofit fontScale="90000"/>
          </a:bodyPr>
          <a:lstStyle/>
          <a:p>
            <a:r>
              <a:rPr lang="fr-FR" b="1" dirty="0"/>
              <a:t>Les </a:t>
            </a:r>
            <a:r>
              <a:rPr lang="fr-FR" b="1" dirty="0" err="1"/>
              <a:t>décollagistes</a:t>
            </a:r>
            <a:r>
              <a:rPr lang="fr-FR" b="1" dirty="0"/>
              <a:t> </a:t>
            </a:r>
            <a:br>
              <a:rPr lang="fr-FR" dirty="0"/>
            </a:br>
            <a:r>
              <a:rPr lang="fr-FR" dirty="0"/>
              <a:t>Raymond </a:t>
            </a:r>
            <a:r>
              <a:rPr lang="fr-FR" dirty="0" err="1"/>
              <a:t>Hains</a:t>
            </a:r>
            <a:r>
              <a:rPr lang="fr-FR" dirty="0"/>
              <a:t> et  Jacques </a:t>
            </a:r>
            <a:r>
              <a:rPr lang="fr-FR" dirty="0" err="1"/>
              <a:t>Villeglé</a:t>
            </a:r>
            <a:br>
              <a:rPr lang="fr-FR" dirty="0"/>
            </a:br>
            <a:endParaRPr lang="fr-FR" dirty="0"/>
          </a:p>
        </p:txBody>
      </p:sp>
      <p:pic>
        <p:nvPicPr>
          <p:cNvPr id="20482" name="Picture 2" descr="Pascal Vitali dit Kouloupi: Raymond Hains, Jacques Villeglé et François  Dufrêne, amis de toute une vie">
            <a:extLst>
              <a:ext uri="{FF2B5EF4-FFF2-40B4-BE49-F238E27FC236}">
                <a16:creationId xmlns:a16="http://schemas.microsoft.com/office/drawing/2014/main" id="{232734B0-BA7C-C541-9CC9-F90CB7443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933" y="2890573"/>
            <a:ext cx="5370720" cy="396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70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2C90EA-D94C-8D43-8680-D47E08170AC0}"/>
              </a:ext>
            </a:extLst>
          </p:cNvPr>
          <p:cNvSpPr>
            <a:spLocks noGrp="1"/>
          </p:cNvSpPr>
          <p:nvPr>
            <p:ph type="title"/>
          </p:nvPr>
        </p:nvSpPr>
        <p:spPr>
          <a:xfrm>
            <a:off x="8109226" y="3077852"/>
            <a:ext cx="2744304" cy="676896"/>
          </a:xfrm>
        </p:spPr>
        <p:txBody>
          <a:bodyPr>
            <a:normAutofit fontScale="90000"/>
          </a:bodyPr>
          <a:lstStyle/>
          <a:p>
            <a:r>
              <a:rPr lang="fr-FR" sz="3300" dirty="0">
                <a:latin typeface="Times" pitchFamily="2" charset="0"/>
              </a:rPr>
              <a:t>Marcel Duchamp, </a:t>
            </a:r>
            <a:r>
              <a:rPr lang="fr-FR" sz="3300" i="1" dirty="0">
                <a:latin typeface="Times" pitchFamily="2" charset="0"/>
              </a:rPr>
              <a:t>Fontaine,</a:t>
            </a:r>
            <a:r>
              <a:rPr lang="fr-FR" sz="3300" dirty="0">
                <a:latin typeface="Times" pitchFamily="2" charset="0"/>
              </a:rPr>
              <a:t> 1917/1964</a:t>
            </a:r>
            <a:br>
              <a:rPr lang="fr-FR" sz="3300" dirty="0">
                <a:latin typeface="Times" pitchFamily="2" charset="0"/>
              </a:rPr>
            </a:br>
            <a:r>
              <a:rPr lang="fr-FR" sz="3300" dirty="0">
                <a:latin typeface="Times" pitchFamily="2" charset="0"/>
              </a:rPr>
              <a:t>Titre attribué : </a:t>
            </a:r>
            <a:r>
              <a:rPr lang="fr-FR" sz="3300" i="1" dirty="0">
                <a:latin typeface="Times" pitchFamily="2" charset="0"/>
              </a:rPr>
              <a:t>Urinoir, f</a:t>
            </a:r>
            <a:r>
              <a:rPr lang="fr-FR" sz="3300" dirty="0">
                <a:latin typeface="Times" pitchFamily="2" charset="0"/>
              </a:rPr>
              <a:t>aïence blanche recouverte de glaçure céramique et de peinture, 63 x 48 x 35 cm, Paris, MNAM.</a:t>
            </a:r>
            <a:br>
              <a:rPr lang="fr-FR" dirty="0"/>
            </a:br>
            <a:endParaRPr lang="fr-FR" dirty="0"/>
          </a:p>
        </p:txBody>
      </p:sp>
      <p:pic>
        <p:nvPicPr>
          <p:cNvPr id="3" name="Image 2">
            <a:extLst>
              <a:ext uri="{FF2B5EF4-FFF2-40B4-BE49-F238E27FC236}">
                <a16:creationId xmlns:a16="http://schemas.microsoft.com/office/drawing/2014/main" id="{BC5E568B-97B9-1A46-A23A-B6A259D30053}"/>
              </a:ext>
            </a:extLst>
          </p:cNvPr>
          <p:cNvPicPr>
            <a:picLocks noChangeAspect="1"/>
          </p:cNvPicPr>
          <p:nvPr/>
        </p:nvPicPr>
        <p:blipFill>
          <a:blip r:embed="rId2"/>
          <a:stretch>
            <a:fillRect/>
          </a:stretch>
        </p:blipFill>
        <p:spPr>
          <a:xfrm>
            <a:off x="0" y="0"/>
            <a:ext cx="7569200" cy="6832600"/>
          </a:xfrm>
          <a:prstGeom prst="rect">
            <a:avLst/>
          </a:prstGeom>
        </p:spPr>
      </p:pic>
    </p:spTree>
    <p:extLst>
      <p:ext uri="{BB962C8B-B14F-4D97-AF65-F5344CB8AC3E}">
        <p14:creationId xmlns:p14="http://schemas.microsoft.com/office/powerpoint/2010/main" val="4152933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5830956" y="2103437"/>
            <a:ext cx="6264965" cy="1325563"/>
          </a:xfrm>
        </p:spPr>
        <p:txBody>
          <a:bodyPr>
            <a:normAutofit fontScale="90000"/>
          </a:bodyPr>
          <a:lstStyle/>
          <a:p>
            <a:r>
              <a:rPr lang="fr-FR" dirty="0"/>
              <a:t>Photographie montrant </a:t>
            </a:r>
            <a:r>
              <a:rPr lang="fr-FR" dirty="0" err="1"/>
              <a:t>Villeglé</a:t>
            </a:r>
            <a:r>
              <a:rPr lang="fr-FR" dirty="0"/>
              <a:t> qui transporte un monceau d’affiches sur son épaule. </a:t>
            </a:r>
            <a:br>
              <a:rPr lang="fr-FR" dirty="0"/>
            </a:br>
            <a:endParaRPr lang="fr-FR" dirty="0"/>
          </a:p>
        </p:txBody>
      </p:sp>
      <p:pic>
        <p:nvPicPr>
          <p:cNvPr id="19458" name="Picture 2" descr="Jacques Villeglé : l'art de travailler les affiches lacérées">
            <a:extLst>
              <a:ext uri="{FF2B5EF4-FFF2-40B4-BE49-F238E27FC236}">
                <a16:creationId xmlns:a16="http://schemas.microsoft.com/office/drawing/2014/main" id="{6C5E8888-A431-DF4B-98A5-4798E922A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981" y="527595"/>
            <a:ext cx="4070627" cy="580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60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387626" y="5902842"/>
            <a:ext cx="10515600" cy="1325563"/>
          </a:xfrm>
        </p:spPr>
        <p:txBody>
          <a:bodyPr>
            <a:normAutofit fontScale="90000"/>
          </a:bodyPr>
          <a:lstStyle/>
          <a:p>
            <a:r>
              <a:rPr lang="fr-FR" sz="3300" dirty="0"/>
              <a:t>Raymond </a:t>
            </a:r>
            <a:r>
              <a:rPr lang="fr-FR" sz="3300" dirty="0" err="1"/>
              <a:t>Hains</a:t>
            </a:r>
            <a:r>
              <a:rPr lang="fr-FR" sz="3300" dirty="0"/>
              <a:t>, Jacques </a:t>
            </a:r>
            <a:r>
              <a:rPr lang="fr-FR" sz="3300" dirty="0" err="1"/>
              <a:t>Villeglé</a:t>
            </a:r>
            <a:r>
              <a:rPr lang="fr-FR" sz="3300" dirty="0"/>
              <a:t>, </a:t>
            </a:r>
            <a:r>
              <a:rPr lang="fr-FR" sz="3300" i="1" dirty="0" err="1"/>
              <a:t>Ach</a:t>
            </a:r>
            <a:r>
              <a:rPr lang="fr-FR" sz="3300" i="1" dirty="0"/>
              <a:t> alma </a:t>
            </a:r>
            <a:r>
              <a:rPr lang="fr-FR" sz="3300" i="1" dirty="0" err="1"/>
              <a:t>Manetro</a:t>
            </a:r>
            <a:r>
              <a:rPr lang="fr-FR" sz="3300" i="1" dirty="0"/>
              <a:t>, </a:t>
            </a:r>
            <a:r>
              <a:rPr lang="fr-FR" sz="3300" dirty="0"/>
              <a:t>1949</a:t>
            </a:r>
            <a:r>
              <a:rPr lang="fr-FR" sz="3300" b="1" dirty="0"/>
              <a:t>, </a:t>
            </a:r>
            <a:r>
              <a:rPr lang="fr-FR" sz="3300" dirty="0"/>
              <a:t>Affiches lacérées collées sur papier marouflé sur toile, 58 x 256 cm, Centre Pompidou.</a:t>
            </a:r>
            <a:br>
              <a:rPr lang="fr-FR" dirty="0"/>
            </a:br>
            <a:r>
              <a:rPr lang="fr-FR" dirty="0"/>
              <a:t> </a:t>
            </a:r>
            <a:br>
              <a:rPr lang="fr-FR" dirty="0"/>
            </a:br>
            <a:r>
              <a:rPr lang="fr-FR" b="1" dirty="0"/>
              <a:t> </a:t>
            </a:r>
            <a:br>
              <a:rPr lang="fr-FR" dirty="0"/>
            </a:br>
            <a:endParaRPr lang="fr-FR" dirty="0"/>
          </a:p>
        </p:txBody>
      </p:sp>
      <p:pic>
        <p:nvPicPr>
          <p:cNvPr id="18434" name="Picture 2" descr="Ach Alma Manetro - Centre Pompidou">
            <a:extLst>
              <a:ext uri="{FF2B5EF4-FFF2-40B4-BE49-F238E27FC236}">
                <a16:creationId xmlns:a16="http://schemas.microsoft.com/office/drawing/2014/main" id="{4DE11DC5-ECFA-DC4B-80A6-DE6B08F2C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 y="1155492"/>
            <a:ext cx="12075414"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09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1461051" y="1624081"/>
            <a:ext cx="3243470" cy="1325563"/>
          </a:xfrm>
        </p:spPr>
        <p:txBody>
          <a:bodyPr>
            <a:normAutofit fontScale="90000"/>
          </a:bodyPr>
          <a:lstStyle/>
          <a:p>
            <a:r>
              <a:rPr lang="fr-FR" sz="5600" b="1" dirty="0"/>
              <a:t>Arman</a:t>
            </a:r>
            <a:br>
              <a:rPr lang="fr-FR" dirty="0"/>
            </a:br>
            <a:r>
              <a:rPr lang="fr-FR" dirty="0"/>
              <a:t> </a:t>
            </a:r>
            <a:br>
              <a:rPr lang="fr-FR" dirty="0"/>
            </a:br>
            <a:r>
              <a:rPr lang="fr-FR" dirty="0"/>
              <a:t>(1928-2005)</a:t>
            </a:r>
            <a:br>
              <a:rPr lang="fr-FR" dirty="0"/>
            </a:br>
            <a:endParaRPr lang="fr-FR" dirty="0"/>
          </a:p>
        </p:txBody>
      </p:sp>
      <p:pic>
        <p:nvPicPr>
          <p:cNvPr id="17410" name="Picture 2" descr="Arman — Wikipédia">
            <a:extLst>
              <a:ext uri="{FF2B5EF4-FFF2-40B4-BE49-F238E27FC236}">
                <a16:creationId xmlns:a16="http://schemas.microsoft.com/office/drawing/2014/main" id="{509F9617-2633-4E49-8FF7-0CD1AD28A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768" y="777183"/>
            <a:ext cx="4173883" cy="557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4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5532437"/>
            <a:ext cx="10515600" cy="1325563"/>
          </a:xfrm>
        </p:spPr>
        <p:txBody>
          <a:bodyPr/>
          <a:lstStyle/>
          <a:p>
            <a:r>
              <a:rPr lang="fr-FR" dirty="0">
                <a:latin typeface="Times" pitchFamily="2" charset="0"/>
              </a:rPr>
              <a:t>Musée du Luxembourg, 1818</a:t>
            </a:r>
          </a:p>
        </p:txBody>
      </p:sp>
      <p:pic>
        <p:nvPicPr>
          <p:cNvPr id="2050" name="Picture 2" descr="Colloque international : « Le musée face à l&amp;#39;art de son temps. Bicentenaire  du Musée du Luxembourg, 1818-2018 » (Paris, 10-12 octobre 2018) « Le blog  de l&amp;#39;APAHAU">
            <a:extLst>
              <a:ext uri="{FF2B5EF4-FFF2-40B4-BE49-F238E27FC236}">
                <a16:creationId xmlns:a16="http://schemas.microsoft.com/office/drawing/2014/main" id="{7D6DD477-F7CA-5644-B622-DD1F9A515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611" y="0"/>
            <a:ext cx="6969395" cy="565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1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7513982" y="2485472"/>
            <a:ext cx="3707296" cy="1325563"/>
          </a:xfrm>
        </p:spPr>
        <p:txBody>
          <a:bodyPr>
            <a:normAutofit fontScale="90000"/>
          </a:bodyPr>
          <a:lstStyle/>
          <a:p>
            <a:r>
              <a:rPr lang="fr-FR" i="1" dirty="0"/>
              <a:t>Cachet, </a:t>
            </a:r>
            <a:r>
              <a:rPr lang="fr-FR" dirty="0"/>
              <a:t>encre sur papier marouflé, 1958, 142 x 147,8 cm, Centre Pompidou.</a:t>
            </a:r>
            <a:r>
              <a:rPr lang="fr-FR" i="1" dirty="0"/>
              <a:t> </a:t>
            </a:r>
            <a:br>
              <a:rPr lang="fr-FR" dirty="0"/>
            </a:br>
            <a:endParaRPr lang="fr-FR" dirty="0"/>
          </a:p>
        </p:txBody>
      </p:sp>
      <p:pic>
        <p:nvPicPr>
          <p:cNvPr id="16386" name="Picture 2">
            <a:extLst>
              <a:ext uri="{FF2B5EF4-FFF2-40B4-BE49-F238E27FC236}">
                <a16:creationId xmlns:a16="http://schemas.microsoft.com/office/drawing/2014/main" id="{6CC07057-5EC5-BB44-AEAB-7AF37F2E3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35" y="212035"/>
            <a:ext cx="6347791" cy="614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90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useum TV - Première chaîne dédiée à l&amp;#39;Art">
            <a:extLst>
              <a:ext uri="{FF2B5EF4-FFF2-40B4-BE49-F238E27FC236}">
                <a16:creationId xmlns:a16="http://schemas.microsoft.com/office/drawing/2014/main" id="{FDCBF39C-DF11-7945-A709-97E850D6E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89" y="0"/>
            <a:ext cx="5493233" cy="6114602"/>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FF530D07-2CCD-CD4B-998B-AA12934D9022}"/>
              </a:ext>
            </a:extLst>
          </p:cNvPr>
          <p:cNvSpPr>
            <a:spLocks noGrp="1" noChangeArrowheads="1"/>
          </p:cNvSpPr>
          <p:nvPr>
            <p:ph type="title"/>
          </p:nvPr>
        </p:nvSpPr>
        <p:spPr bwMode="auto">
          <a:xfrm>
            <a:off x="7620001" y="961744"/>
            <a:ext cx="3279359"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fr-FR" altLang="fr-FR" sz="3000" b="0" i="1" u="none" strike="noStrike" cap="none" normalizeH="0" baseline="0" dirty="0">
                <a:ln>
                  <a:noFill/>
                </a:ln>
                <a:solidFill>
                  <a:schemeClr val="tx1"/>
                </a:solidFill>
                <a:effectLst/>
                <a:latin typeface="Times" pitchFamily="2" charset="0"/>
              </a:rPr>
              <a:t>Home </a:t>
            </a:r>
            <a:r>
              <a:rPr kumimoji="0" lang="fr-FR" altLang="fr-FR" sz="3000" b="0" i="1" u="none" strike="noStrike" cap="none" normalizeH="0" baseline="0" dirty="0" err="1">
                <a:ln>
                  <a:noFill/>
                </a:ln>
                <a:solidFill>
                  <a:schemeClr val="tx1"/>
                </a:solidFill>
                <a:effectLst/>
                <a:latin typeface="Times" pitchFamily="2" charset="0"/>
              </a:rPr>
              <a:t>sweet</a:t>
            </a:r>
            <a:r>
              <a:rPr kumimoji="0" lang="fr-FR" altLang="fr-FR" sz="3000" b="0" i="1" u="none" strike="noStrike" cap="none" normalizeH="0" baseline="0" dirty="0">
                <a:ln>
                  <a:noFill/>
                </a:ln>
                <a:solidFill>
                  <a:schemeClr val="tx1"/>
                </a:solidFill>
                <a:effectLst/>
                <a:latin typeface="Times" pitchFamily="2" charset="0"/>
              </a:rPr>
              <a:t> home, </a:t>
            </a:r>
            <a:r>
              <a:rPr kumimoji="0" lang="fr-FR" altLang="fr-FR" sz="3000" b="0" i="0" u="none" strike="noStrike" cap="none" normalizeH="0" baseline="0" dirty="0">
                <a:ln>
                  <a:noFill/>
                </a:ln>
                <a:solidFill>
                  <a:schemeClr val="tx1"/>
                </a:solidFill>
                <a:effectLst/>
                <a:latin typeface="Times" pitchFamily="2" charset="0"/>
              </a:rPr>
              <a:t>1960, </a:t>
            </a:r>
            <a:r>
              <a:rPr lang="fr-FR" sz="3000" dirty="0">
                <a:latin typeface="Times" pitchFamily="2" charset="0"/>
              </a:rPr>
              <a:t>Masques à gaz, boîte en bois et Plexiglas, 160 x 140,5 x 20,3 cm, Centre Pompidou.</a:t>
            </a:r>
            <a:br>
              <a:rPr lang="fr-FR" sz="2000" dirty="0"/>
            </a:br>
            <a:r>
              <a:rPr lang="fr-FR" sz="2000" dirty="0"/>
              <a:t> </a:t>
            </a:r>
            <a:br>
              <a:rPr lang="fr-FR" sz="2000" dirty="0"/>
            </a:br>
            <a:r>
              <a:rPr kumimoji="0" lang="fr-FR" altLang="fr-FR" sz="1900" b="0" i="0" u="none" strike="noStrike" cap="none" normalizeH="0" baseline="0" dirty="0">
                <a:ln>
                  <a:noFill/>
                </a:ln>
                <a:solidFill>
                  <a:schemeClr val="tx1"/>
                </a:solidFill>
                <a:effectLst/>
                <a:latin typeface="UniversNextMedium"/>
              </a:rPr>
              <a:t> </a:t>
            </a:r>
            <a:br>
              <a:rPr kumimoji="0" lang="fr-FR" altLang="fr-FR" sz="1900" b="0" i="0" u="none" strike="noStrike" cap="none" normalizeH="0" baseline="0" dirty="0">
                <a:ln>
                  <a:noFill/>
                </a:ln>
                <a:solidFill>
                  <a:schemeClr val="tx1"/>
                </a:solidFill>
                <a:effectLst/>
                <a:latin typeface="UniversNextItalic"/>
              </a:rPr>
            </a:br>
            <a:endParaRPr kumimoji="0" lang="fr-FR" altLang="fr-F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chemeClr val="tx1"/>
                </a:solidFill>
                <a:effectLst/>
                <a:latin typeface="UniversNex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0383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5502413" y="1836116"/>
            <a:ext cx="5377070" cy="1325563"/>
          </a:xfrm>
        </p:spPr>
        <p:txBody>
          <a:bodyPr>
            <a:noAutofit/>
          </a:bodyPr>
          <a:lstStyle/>
          <a:p>
            <a:r>
              <a:rPr lang="fr-FR" sz="3000" i="1" dirty="0"/>
              <a:t>Le Plein</a:t>
            </a:r>
            <a:r>
              <a:rPr lang="fr-FR" sz="3000" dirty="0"/>
              <a:t>, exposition personnelle, Galerie Iris </a:t>
            </a:r>
            <a:r>
              <a:rPr lang="fr-FR" sz="3000" dirty="0" err="1"/>
              <a:t>Clert</a:t>
            </a:r>
            <a:r>
              <a:rPr lang="fr-FR" sz="3000" dirty="0"/>
              <a:t>, Paris 27 octobre 1960.</a:t>
            </a:r>
          </a:p>
        </p:txBody>
      </p:sp>
      <p:pic>
        <p:nvPicPr>
          <p:cNvPr id="14338" name="Picture 2" descr="Découvrir le Nouveau Réalisme - Il était une fois... la bande à Niki - La  bande à Niki - Inrap - Magazine">
            <a:extLst>
              <a:ext uri="{FF2B5EF4-FFF2-40B4-BE49-F238E27FC236}">
                <a16:creationId xmlns:a16="http://schemas.microsoft.com/office/drawing/2014/main" id="{ED17126E-6A1F-D64A-A31B-2A747EC50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961" y="489177"/>
            <a:ext cx="4319656" cy="5789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34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useum TV - Première chaîne dédiée à l&amp;#39;Art">
            <a:extLst>
              <a:ext uri="{FF2B5EF4-FFF2-40B4-BE49-F238E27FC236}">
                <a16:creationId xmlns:a16="http://schemas.microsoft.com/office/drawing/2014/main" id="{FDCBF39C-DF11-7945-A709-97E850D6E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89" y="0"/>
            <a:ext cx="5493233" cy="6114602"/>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FF530D07-2CCD-CD4B-998B-AA12934D9022}"/>
              </a:ext>
            </a:extLst>
          </p:cNvPr>
          <p:cNvSpPr>
            <a:spLocks noGrp="1" noChangeArrowheads="1"/>
          </p:cNvSpPr>
          <p:nvPr>
            <p:ph type="title"/>
          </p:nvPr>
        </p:nvSpPr>
        <p:spPr bwMode="auto">
          <a:xfrm>
            <a:off x="7620001" y="961744"/>
            <a:ext cx="3279359"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fr-FR" altLang="fr-FR" sz="3000" b="0" i="1" u="none" strike="noStrike" cap="none" normalizeH="0" baseline="0" dirty="0">
                <a:ln>
                  <a:noFill/>
                </a:ln>
                <a:solidFill>
                  <a:schemeClr val="tx1"/>
                </a:solidFill>
                <a:effectLst/>
                <a:latin typeface="Times" pitchFamily="2" charset="0"/>
              </a:rPr>
              <a:t>Home </a:t>
            </a:r>
            <a:r>
              <a:rPr kumimoji="0" lang="fr-FR" altLang="fr-FR" sz="3000" b="0" i="1" u="none" strike="noStrike" cap="none" normalizeH="0" baseline="0" dirty="0" err="1">
                <a:ln>
                  <a:noFill/>
                </a:ln>
                <a:solidFill>
                  <a:schemeClr val="tx1"/>
                </a:solidFill>
                <a:effectLst/>
                <a:latin typeface="Times" pitchFamily="2" charset="0"/>
              </a:rPr>
              <a:t>sweet</a:t>
            </a:r>
            <a:r>
              <a:rPr kumimoji="0" lang="fr-FR" altLang="fr-FR" sz="3000" b="0" i="1" u="none" strike="noStrike" cap="none" normalizeH="0" baseline="0" dirty="0">
                <a:ln>
                  <a:noFill/>
                </a:ln>
                <a:solidFill>
                  <a:schemeClr val="tx1"/>
                </a:solidFill>
                <a:effectLst/>
                <a:latin typeface="Times" pitchFamily="2" charset="0"/>
              </a:rPr>
              <a:t> home, </a:t>
            </a:r>
            <a:r>
              <a:rPr kumimoji="0" lang="fr-FR" altLang="fr-FR" sz="3000" b="0" i="0" u="none" strike="noStrike" cap="none" normalizeH="0" baseline="0" dirty="0">
                <a:ln>
                  <a:noFill/>
                </a:ln>
                <a:solidFill>
                  <a:schemeClr val="tx1"/>
                </a:solidFill>
                <a:effectLst/>
                <a:latin typeface="Times" pitchFamily="2" charset="0"/>
              </a:rPr>
              <a:t>1960, </a:t>
            </a:r>
            <a:r>
              <a:rPr lang="fr-FR" sz="3000" dirty="0">
                <a:latin typeface="Times" pitchFamily="2" charset="0"/>
              </a:rPr>
              <a:t>Masques à gaz, boîte en bois et Plexiglas, 160 x 140,5 x 20,3 cm, Centre Pompidou.</a:t>
            </a:r>
            <a:br>
              <a:rPr lang="fr-FR" sz="2000" dirty="0"/>
            </a:br>
            <a:r>
              <a:rPr lang="fr-FR" sz="2000" dirty="0"/>
              <a:t> </a:t>
            </a:r>
            <a:br>
              <a:rPr lang="fr-FR" sz="2000" dirty="0"/>
            </a:br>
            <a:r>
              <a:rPr kumimoji="0" lang="fr-FR" altLang="fr-FR" sz="1900" b="0" i="0" u="none" strike="noStrike" cap="none" normalizeH="0" baseline="0" dirty="0">
                <a:ln>
                  <a:noFill/>
                </a:ln>
                <a:solidFill>
                  <a:schemeClr val="tx1"/>
                </a:solidFill>
                <a:effectLst/>
                <a:latin typeface="UniversNextMedium"/>
              </a:rPr>
              <a:t> </a:t>
            </a:r>
            <a:br>
              <a:rPr kumimoji="0" lang="fr-FR" altLang="fr-FR" sz="1900" b="0" i="0" u="none" strike="noStrike" cap="none" normalizeH="0" baseline="0" dirty="0">
                <a:ln>
                  <a:noFill/>
                </a:ln>
                <a:solidFill>
                  <a:schemeClr val="tx1"/>
                </a:solidFill>
                <a:effectLst/>
                <a:latin typeface="UniversNextItalic"/>
              </a:rPr>
            </a:br>
            <a:endParaRPr kumimoji="0" lang="fr-FR" altLang="fr-F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chemeClr val="tx1"/>
                </a:solidFill>
                <a:effectLst/>
                <a:latin typeface="UniversNex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4519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5950226" y="1239769"/>
            <a:ext cx="5403573" cy="1325563"/>
          </a:xfrm>
        </p:spPr>
        <p:txBody>
          <a:bodyPr>
            <a:normAutofit fontScale="90000"/>
          </a:bodyPr>
          <a:lstStyle/>
          <a:p>
            <a:r>
              <a:rPr lang="fr-FR" b="1" dirty="0"/>
              <a:t> </a:t>
            </a:r>
            <a:br>
              <a:rPr lang="fr-FR" dirty="0"/>
            </a:br>
            <a:r>
              <a:rPr lang="fr-FR" i="1" dirty="0"/>
              <a:t> </a:t>
            </a:r>
            <a:br>
              <a:rPr lang="fr-FR" dirty="0"/>
            </a:br>
            <a:r>
              <a:rPr lang="fr-FR" i="1" dirty="0"/>
              <a:t>Village des damnés, </a:t>
            </a:r>
            <a:r>
              <a:rPr lang="fr-FR" dirty="0"/>
              <a:t>1962, 53  x 51 x 28 cm, poupées dans une vitrine, Fondation Arman.</a:t>
            </a:r>
            <a:br>
              <a:rPr lang="fr-FR" dirty="0"/>
            </a:br>
            <a:r>
              <a:rPr lang="fr-FR" dirty="0"/>
              <a:t> </a:t>
            </a:r>
            <a:br>
              <a:rPr lang="fr-FR" dirty="0"/>
            </a:br>
            <a:endParaRPr lang="fr-FR" dirty="0"/>
          </a:p>
        </p:txBody>
      </p:sp>
      <p:pic>
        <p:nvPicPr>
          <p:cNvPr id="13314" name="Picture 2" descr="arman accumulation LE VILLAGE DES DAMNES">
            <a:extLst>
              <a:ext uri="{FF2B5EF4-FFF2-40B4-BE49-F238E27FC236}">
                <a16:creationId xmlns:a16="http://schemas.microsoft.com/office/drawing/2014/main" id="{1AB24316-2B29-594F-92DC-E3EDFB795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08" y="365125"/>
            <a:ext cx="4775200" cy="576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0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9" descr="http://mediation.centrepompidou.fr/education/ressources/ens-duchamp/images/m/2-rouebicyclette.jpg"/>
          <p:cNvSpPr txBox="1"/>
          <p:nvPr/>
        </p:nvSpPr>
        <p:spPr>
          <a:xfrm>
            <a:off x="1679575" y="-144462"/>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231" name="Google Shape;231;p19"/>
          <p:cNvSpPr txBox="1"/>
          <p:nvPr/>
        </p:nvSpPr>
        <p:spPr>
          <a:xfrm>
            <a:off x="665806" y="773896"/>
            <a:ext cx="5261465" cy="2862282"/>
          </a:xfrm>
          <a:prstGeom prst="rect">
            <a:avLst/>
          </a:prstGeom>
          <a:solidFill>
            <a:srgbClr val="FFFFFF"/>
          </a:solidFill>
          <a:ln>
            <a:noFill/>
          </a:ln>
        </p:spPr>
        <p:txBody>
          <a:bodyPr spcFirstLastPara="1" wrap="square" lIns="91425" tIns="45700" rIns="91425" bIns="45700" anchor="ctr" anchorCtr="0">
            <a:spAutoFit/>
          </a:bodyPr>
          <a:lstStyle/>
          <a:p>
            <a:pPr>
              <a:buClr>
                <a:srgbClr val="00667F"/>
              </a:buClr>
              <a:buSzPts val="2000"/>
            </a:pPr>
            <a:r>
              <a:rPr lang="en-US" sz="3000" dirty="0">
                <a:solidFill>
                  <a:srgbClr val="000000"/>
                </a:solidFill>
                <a:latin typeface="Times" pitchFamily="2" charset="0"/>
                <a:ea typeface="Verdana"/>
                <a:cs typeface="Verdana"/>
                <a:sym typeface="Verdana"/>
              </a:rPr>
              <a:t>Marcel Duchamp, </a:t>
            </a:r>
            <a:r>
              <a:rPr lang="en-US" sz="3000" b="1" i="1" dirty="0">
                <a:solidFill>
                  <a:srgbClr val="00667F"/>
                </a:solidFill>
                <a:latin typeface="Times" pitchFamily="2" charset="0"/>
                <a:ea typeface="Arial"/>
                <a:cs typeface="Arial"/>
                <a:sym typeface="Arial"/>
              </a:rPr>
              <a:t>Roue de </a:t>
            </a:r>
            <a:r>
              <a:rPr lang="en-US" sz="3000" b="1" i="1" dirty="0" err="1">
                <a:solidFill>
                  <a:srgbClr val="00667F"/>
                </a:solidFill>
                <a:latin typeface="Times" pitchFamily="2" charset="0"/>
                <a:ea typeface="Arial"/>
                <a:cs typeface="Arial"/>
                <a:sym typeface="Arial"/>
              </a:rPr>
              <a:t>bicyclette</a:t>
            </a:r>
            <a:r>
              <a:rPr lang="en-US" sz="3000" b="1" dirty="0">
                <a:solidFill>
                  <a:srgbClr val="00667F"/>
                </a:solidFill>
                <a:latin typeface="Times" pitchFamily="2" charset="0"/>
                <a:ea typeface="Arial"/>
                <a:cs typeface="Arial"/>
                <a:sym typeface="Arial"/>
              </a:rPr>
              <a:t>, 1913/1964</a:t>
            </a:r>
            <a:br>
              <a:rPr lang="en-US" sz="3000" dirty="0">
                <a:solidFill>
                  <a:schemeClr val="dk1"/>
                </a:solidFill>
                <a:latin typeface="Times" pitchFamily="2" charset="0"/>
                <a:ea typeface="Arial"/>
                <a:cs typeface="Arial"/>
                <a:sym typeface="Arial"/>
              </a:rPr>
            </a:br>
            <a:r>
              <a:rPr lang="en-US" sz="3000" dirty="0">
                <a:solidFill>
                  <a:srgbClr val="000000"/>
                </a:solidFill>
                <a:latin typeface="Times" pitchFamily="2" charset="0"/>
                <a:ea typeface="Arial"/>
                <a:cs typeface="Arial"/>
                <a:sym typeface="Arial"/>
              </a:rPr>
              <a:t> Assemblage </a:t>
            </a:r>
            <a:r>
              <a:rPr lang="en-US" sz="3000" dirty="0" err="1">
                <a:solidFill>
                  <a:srgbClr val="000000"/>
                </a:solidFill>
                <a:latin typeface="Times" pitchFamily="2" charset="0"/>
                <a:ea typeface="Arial"/>
                <a:cs typeface="Arial"/>
                <a:sym typeface="Arial"/>
              </a:rPr>
              <a:t>d'une</a:t>
            </a:r>
            <a:r>
              <a:rPr lang="en-US" sz="3000" dirty="0">
                <a:solidFill>
                  <a:srgbClr val="000000"/>
                </a:solidFill>
                <a:latin typeface="Times" pitchFamily="2" charset="0"/>
                <a:ea typeface="Arial"/>
                <a:cs typeface="Arial"/>
                <a:sym typeface="Arial"/>
              </a:rPr>
              <a:t> roue de </a:t>
            </a:r>
            <a:r>
              <a:rPr lang="en-US" sz="3000" dirty="0" err="1">
                <a:solidFill>
                  <a:srgbClr val="000000"/>
                </a:solidFill>
                <a:latin typeface="Times" pitchFamily="2" charset="0"/>
                <a:ea typeface="Arial"/>
                <a:cs typeface="Arial"/>
                <a:sym typeface="Arial"/>
              </a:rPr>
              <a:t>bicyclette</a:t>
            </a:r>
            <a:r>
              <a:rPr lang="en-US" sz="3000" dirty="0">
                <a:solidFill>
                  <a:srgbClr val="000000"/>
                </a:solidFill>
                <a:latin typeface="Times" pitchFamily="2" charset="0"/>
                <a:ea typeface="Arial"/>
                <a:cs typeface="Arial"/>
                <a:sym typeface="Arial"/>
              </a:rPr>
              <a:t> sur un tabouret</a:t>
            </a:r>
            <a:br>
              <a:rPr lang="en-US" sz="3000" dirty="0">
                <a:solidFill>
                  <a:srgbClr val="000000"/>
                </a:solidFill>
                <a:latin typeface="Times" pitchFamily="2" charset="0"/>
                <a:ea typeface="Arial"/>
                <a:cs typeface="Arial"/>
                <a:sym typeface="Arial"/>
              </a:rPr>
            </a:br>
            <a:r>
              <a:rPr lang="en-US" sz="3000" dirty="0" err="1">
                <a:solidFill>
                  <a:srgbClr val="000000"/>
                </a:solidFill>
                <a:latin typeface="Times" pitchFamily="2" charset="0"/>
                <a:ea typeface="Arial"/>
                <a:cs typeface="Arial"/>
                <a:sym typeface="Arial"/>
              </a:rPr>
              <a:t>Métal</a:t>
            </a:r>
            <a:r>
              <a:rPr lang="en-US" sz="3000" dirty="0">
                <a:solidFill>
                  <a:srgbClr val="000000"/>
                </a:solidFill>
                <a:latin typeface="Times" pitchFamily="2" charset="0"/>
                <a:ea typeface="Arial"/>
                <a:cs typeface="Arial"/>
                <a:sym typeface="Arial"/>
              </a:rPr>
              <a:t>, </a:t>
            </a:r>
            <a:r>
              <a:rPr lang="en-US" sz="3000" dirty="0" err="1">
                <a:solidFill>
                  <a:srgbClr val="000000"/>
                </a:solidFill>
                <a:latin typeface="Times" pitchFamily="2" charset="0"/>
                <a:ea typeface="Arial"/>
                <a:cs typeface="Arial"/>
                <a:sym typeface="Arial"/>
              </a:rPr>
              <a:t>bois</a:t>
            </a:r>
            <a:r>
              <a:rPr lang="en-US" sz="3000" dirty="0">
                <a:solidFill>
                  <a:srgbClr val="000000"/>
                </a:solidFill>
                <a:latin typeface="Times" pitchFamily="2" charset="0"/>
                <a:ea typeface="Arial"/>
                <a:cs typeface="Arial"/>
                <a:sym typeface="Arial"/>
              </a:rPr>
              <a:t> </a:t>
            </a:r>
            <a:r>
              <a:rPr lang="en-US" sz="3000" dirty="0" err="1">
                <a:solidFill>
                  <a:srgbClr val="000000"/>
                </a:solidFill>
                <a:latin typeface="Times" pitchFamily="2" charset="0"/>
                <a:ea typeface="Arial"/>
                <a:cs typeface="Arial"/>
                <a:sym typeface="Arial"/>
              </a:rPr>
              <a:t>peint</a:t>
            </a:r>
            <a:br>
              <a:rPr lang="en-US" sz="3000" dirty="0">
                <a:solidFill>
                  <a:srgbClr val="000000"/>
                </a:solidFill>
                <a:latin typeface="Times" pitchFamily="2" charset="0"/>
                <a:ea typeface="Arial"/>
                <a:cs typeface="Arial"/>
                <a:sym typeface="Arial"/>
              </a:rPr>
            </a:br>
            <a:r>
              <a:rPr lang="en-US" sz="3000" dirty="0">
                <a:solidFill>
                  <a:srgbClr val="000000"/>
                </a:solidFill>
                <a:latin typeface="Times" pitchFamily="2" charset="0"/>
                <a:ea typeface="Arial"/>
                <a:cs typeface="Arial"/>
                <a:sym typeface="Arial"/>
              </a:rPr>
              <a:t>126,5 x 31,5 x 63,5 cm </a:t>
            </a:r>
            <a:r>
              <a:rPr lang="en-US" sz="3000" b="1" u="sng" dirty="0">
                <a:solidFill>
                  <a:srgbClr val="00667F"/>
                </a:solidFill>
                <a:latin typeface="Times" pitchFamily="2"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3000" dirty="0">
                <a:solidFill>
                  <a:schemeClr val="dk1"/>
                </a:solidFill>
                <a:latin typeface="Times" pitchFamily="2" charset="0"/>
                <a:ea typeface="Arial"/>
                <a:cs typeface="Arial"/>
                <a:sym typeface="Arial"/>
              </a:rPr>
              <a:t> </a:t>
            </a:r>
            <a:endParaRPr sz="3000" dirty="0">
              <a:latin typeface="Times" pitchFamily="2" charset="0"/>
            </a:endParaRPr>
          </a:p>
        </p:txBody>
      </p:sp>
      <p:sp>
        <p:nvSpPr>
          <p:cNvPr id="232" name="Google Shape;232;p19" descr="http://mediation.centrepompidou.fr/education/ressources/ens-duchamp/images/icone-photo2.gif"/>
          <p:cNvSpPr txBox="1"/>
          <p:nvPr/>
        </p:nvSpPr>
        <p:spPr>
          <a:xfrm>
            <a:off x="1697037" y="-5978525"/>
            <a:ext cx="133500" cy="1143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233" name="Google Shape;233;p19" descr="http://mediation.centrepompidou.fr/education/ressources/ens-duchamp/images/flechehaut.gif"/>
          <p:cNvSpPr txBox="1"/>
          <p:nvPr/>
        </p:nvSpPr>
        <p:spPr>
          <a:xfrm>
            <a:off x="9196387" y="5124450"/>
            <a:ext cx="142800" cy="954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234" name="Google Shape;234;p19"/>
          <p:cNvPicPr preferRelativeResize="0"/>
          <p:nvPr/>
        </p:nvPicPr>
        <p:blipFill rotWithShape="1">
          <a:blip r:embed="rId4">
            <a:alphaModFix/>
          </a:blip>
          <a:srcRect/>
          <a:stretch/>
        </p:blipFill>
        <p:spPr>
          <a:xfrm>
            <a:off x="6976610" y="931409"/>
            <a:ext cx="3233737" cy="4430712"/>
          </a:xfrm>
          <a:prstGeom prst="rect">
            <a:avLst/>
          </a:prstGeom>
          <a:noFill/>
          <a:ln>
            <a:noFill/>
          </a:ln>
        </p:spPr>
      </p:pic>
    </p:spTree>
    <p:extLst>
      <p:ext uri="{BB962C8B-B14F-4D97-AF65-F5344CB8AC3E}">
        <p14:creationId xmlns:p14="http://schemas.microsoft.com/office/powerpoint/2010/main" val="371681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p:txBody>
          <a:bodyPr>
            <a:normAutofit fontScale="90000"/>
          </a:bodyPr>
          <a:lstStyle/>
          <a:p>
            <a:r>
              <a:rPr lang="fr-FR" b="1" dirty="0"/>
              <a:t> Niki de Saint-Phalle </a:t>
            </a:r>
            <a:br>
              <a:rPr lang="fr-FR" dirty="0"/>
            </a:br>
            <a:r>
              <a:rPr lang="fr-FR" dirty="0"/>
              <a:t> 1930 – 2002</a:t>
            </a:r>
            <a:br>
              <a:rPr lang="fr-FR" dirty="0"/>
            </a:br>
            <a:endParaRPr lang="fr-FR" dirty="0"/>
          </a:p>
        </p:txBody>
      </p:sp>
      <p:pic>
        <p:nvPicPr>
          <p:cNvPr id="11266" name="Picture 2" descr="Niki De Saint Phalle — Gloria Gallery Post-war and Contemporary art">
            <a:extLst>
              <a:ext uri="{FF2B5EF4-FFF2-40B4-BE49-F238E27FC236}">
                <a16:creationId xmlns:a16="http://schemas.microsoft.com/office/drawing/2014/main" id="{0E536C59-7077-694A-9F3D-DD2C3AD26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665" y="1690688"/>
            <a:ext cx="4992204" cy="4992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89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6534152" y="2860675"/>
            <a:ext cx="4571998" cy="568325"/>
          </a:xfrm>
        </p:spPr>
        <p:txBody>
          <a:bodyPr>
            <a:normAutofit fontScale="90000"/>
          </a:bodyPr>
          <a:lstStyle/>
          <a:p>
            <a:r>
              <a:rPr lang="fr-FR" b="1" dirty="0"/>
              <a:t> </a:t>
            </a:r>
            <a:br>
              <a:rPr lang="fr-FR" dirty="0"/>
            </a:br>
            <a:r>
              <a:rPr lang="fr-FR" i="1" dirty="0"/>
              <a:t>La Mariée, </a:t>
            </a:r>
            <a:r>
              <a:rPr lang="fr-FR" dirty="0"/>
              <a:t>1963, grillage, plâtre, dentelle encollée, jouets divers, 226 x 200 x 100 cm, Centre Pompidou, Paris.</a:t>
            </a:r>
            <a:br>
              <a:rPr lang="fr-FR" dirty="0"/>
            </a:br>
            <a:br>
              <a:rPr lang="fr-FR" dirty="0"/>
            </a:br>
            <a:r>
              <a:rPr lang="fr-FR" dirty="0"/>
              <a:t> </a:t>
            </a:r>
            <a:br>
              <a:rPr lang="fr-FR" dirty="0"/>
            </a:br>
            <a:endParaRPr lang="fr-FR" dirty="0"/>
          </a:p>
        </p:txBody>
      </p:sp>
      <p:pic>
        <p:nvPicPr>
          <p:cNvPr id="10242" name="Picture 2">
            <a:extLst>
              <a:ext uri="{FF2B5EF4-FFF2-40B4-BE49-F238E27FC236}">
                <a16:creationId xmlns:a16="http://schemas.microsoft.com/office/drawing/2014/main" id="{11BD679A-06C9-6A45-BDC2-8AC9020CD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266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6096000" y="2103437"/>
            <a:ext cx="5086350" cy="1325563"/>
          </a:xfrm>
        </p:spPr>
        <p:txBody>
          <a:bodyPr>
            <a:normAutofit fontScale="90000"/>
          </a:bodyPr>
          <a:lstStyle/>
          <a:p>
            <a:r>
              <a:rPr lang="fr-FR" dirty="0"/>
              <a:t>Jean Tinguely, </a:t>
            </a:r>
            <a:r>
              <a:rPr lang="fr-FR" i="1" dirty="0" err="1"/>
              <a:t>Homage</a:t>
            </a:r>
            <a:r>
              <a:rPr lang="fr-FR" i="1" dirty="0"/>
              <a:t> à New York, </a:t>
            </a:r>
            <a:r>
              <a:rPr lang="fr-FR" dirty="0"/>
              <a:t>1960, sculpture, plâtre, fer, etc., Parvis du </a:t>
            </a:r>
            <a:r>
              <a:rPr lang="fr-FR" dirty="0" err="1"/>
              <a:t>MoMA</a:t>
            </a:r>
            <a:r>
              <a:rPr lang="fr-FR" dirty="0"/>
              <a:t> </a:t>
            </a:r>
            <a:r>
              <a:rPr lang="fr-FR" i="1" dirty="0"/>
              <a:t> </a:t>
            </a:r>
            <a:br>
              <a:rPr lang="fr-FR" dirty="0"/>
            </a:br>
            <a:endParaRPr lang="fr-FR" dirty="0"/>
          </a:p>
        </p:txBody>
      </p:sp>
      <p:pic>
        <p:nvPicPr>
          <p:cNvPr id="9218" name="Picture 2" descr="Annexe II : Jean Tinguely, Hommage à New York, 1961">
            <a:extLst>
              <a:ext uri="{FF2B5EF4-FFF2-40B4-BE49-F238E27FC236}">
                <a16:creationId xmlns:a16="http://schemas.microsoft.com/office/drawing/2014/main" id="{D3891677-E2DD-9648-9234-B2F6E68DF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88900"/>
            <a:ext cx="4876800" cy="668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051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5600700" y="1774825"/>
            <a:ext cx="5734050" cy="1325563"/>
          </a:xfrm>
        </p:spPr>
        <p:txBody>
          <a:bodyPr>
            <a:normAutofit fontScale="90000"/>
          </a:bodyPr>
          <a:lstStyle/>
          <a:p>
            <a:r>
              <a:rPr lang="fr-FR" sz="3300" dirty="0"/>
              <a:t>Niki de Saint </a:t>
            </a:r>
            <a:r>
              <a:rPr lang="fr-FR" sz="3300" dirty="0" err="1"/>
              <a:t>Phalle</a:t>
            </a:r>
            <a:r>
              <a:rPr lang="fr-FR" sz="3300" dirty="0"/>
              <a:t>, </a:t>
            </a:r>
            <a:r>
              <a:rPr lang="fr-FR" sz="3300" i="1" dirty="0"/>
              <a:t>Saint Sébastien or Portrait of </a:t>
            </a:r>
            <a:r>
              <a:rPr lang="fr-FR" sz="3300" i="1" dirty="0" err="1"/>
              <a:t>my</a:t>
            </a:r>
            <a:r>
              <a:rPr lang="fr-FR" sz="3300" i="1" dirty="0"/>
              <a:t> lover, </a:t>
            </a:r>
            <a:r>
              <a:rPr lang="fr-FR" sz="3300" dirty="0"/>
              <a:t>1961, tableau de cible, fléchettes, chemise et cravate, peinture sur bois, 100 x 74 x 15 cm.</a:t>
            </a:r>
            <a:br>
              <a:rPr lang="fr-FR" dirty="0"/>
            </a:br>
            <a:endParaRPr lang="fr-FR" dirty="0"/>
          </a:p>
        </p:txBody>
      </p:sp>
      <p:pic>
        <p:nvPicPr>
          <p:cNvPr id="8194" name="Picture 2" descr="Les Tirs de Niki de Saint Phalle : la mise en scène d&amp;#39;un art de la  destruction – Le Blog d&amp;#39;Histoire de l&amp;#39;Art des ES2">
            <a:extLst>
              <a:ext uri="{FF2B5EF4-FFF2-40B4-BE49-F238E27FC236}">
                <a16:creationId xmlns:a16="http://schemas.microsoft.com/office/drawing/2014/main" id="{6C955A46-B768-914D-95E1-EA3EBE817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77080"/>
            <a:ext cx="4533900" cy="638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00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481739" y="2953342"/>
            <a:ext cx="10515600" cy="1325563"/>
          </a:xfrm>
        </p:spPr>
        <p:txBody>
          <a:bodyPr>
            <a:normAutofit fontScale="90000"/>
          </a:bodyPr>
          <a:lstStyle/>
          <a:p>
            <a:r>
              <a:rPr lang="fr-FR" dirty="0">
                <a:latin typeface="Times" pitchFamily="2" charset="0"/>
              </a:rPr>
              <a:t>Le peintre expressionniste abstrait Barnett Newman écrit dans les années 1960 un discours dans lequel il souhaite « repartir à zéro »: </a:t>
            </a:r>
            <a:br>
              <a:rPr lang="fr-FR" dirty="0">
                <a:latin typeface="Times" pitchFamily="2" charset="0"/>
              </a:rPr>
            </a:br>
            <a:r>
              <a:rPr lang="fr-FR" dirty="0">
                <a:latin typeface="Times" pitchFamily="2" charset="0"/>
              </a:rPr>
              <a:t> </a:t>
            </a:r>
            <a:br>
              <a:rPr lang="fr-FR" dirty="0">
                <a:latin typeface="Times" pitchFamily="2" charset="0"/>
              </a:rPr>
            </a:br>
            <a:r>
              <a:rPr lang="fr-FR" dirty="0">
                <a:latin typeface="Times" pitchFamily="2" charset="0"/>
              </a:rPr>
              <a:t>« Il y a eu la guerre et Pearl Harbor et la Bataille d’Angleterre… Ce que cela a signifié pour moi, c’est qu’il fallait repartir à zéro, comme si la peinture n’avait jamais existé, ce qui est une façon de dire que la peinture était morte […] Les vieux trucs étaient dépassés. Ils n’avaient plus de sens. Ils n’avaient plus aucun intérêt dans cette situation de crise morale ». </a:t>
            </a:r>
            <a:br>
              <a:rPr lang="fr-FR" dirty="0"/>
            </a:br>
            <a:endParaRPr lang="fr-FR" dirty="0"/>
          </a:p>
        </p:txBody>
      </p:sp>
    </p:spTree>
    <p:extLst>
      <p:ext uri="{BB962C8B-B14F-4D97-AF65-F5344CB8AC3E}">
        <p14:creationId xmlns:p14="http://schemas.microsoft.com/office/powerpoint/2010/main" val="2236167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668867" y="6076685"/>
            <a:ext cx="10515600" cy="1325563"/>
          </a:xfrm>
        </p:spPr>
        <p:txBody>
          <a:bodyPr>
            <a:normAutofit fontScale="90000"/>
          </a:bodyPr>
          <a:lstStyle/>
          <a:p>
            <a:r>
              <a:rPr lang="fr-FR" dirty="0"/>
              <a:t> </a:t>
            </a:r>
            <a:r>
              <a:rPr lang="fr-FR" i="1" dirty="0" err="1"/>
              <a:t>Heads</a:t>
            </a:r>
            <a:r>
              <a:rPr lang="fr-FR" i="1" dirty="0"/>
              <a:t> of state, </a:t>
            </a:r>
            <a:r>
              <a:rPr lang="fr-FR" dirty="0"/>
              <a:t>Etude pour King Kong, 1963,  Niki Charitable Art </a:t>
            </a:r>
            <a:r>
              <a:rPr lang="fr-FR" dirty="0" err="1"/>
              <a:t>Foundation</a:t>
            </a:r>
            <a:r>
              <a:rPr lang="fr-FR" dirty="0"/>
              <a:t>.</a:t>
            </a:r>
            <a:br>
              <a:rPr lang="fr-FR" dirty="0"/>
            </a:br>
            <a:r>
              <a:rPr lang="fr-FR" i="1" dirty="0"/>
              <a:t> </a:t>
            </a:r>
            <a:br>
              <a:rPr lang="fr-FR" dirty="0"/>
            </a:br>
            <a:endParaRPr lang="fr-FR" dirty="0"/>
          </a:p>
        </p:txBody>
      </p:sp>
      <p:pic>
        <p:nvPicPr>
          <p:cNvPr id="4" name="Image 3">
            <a:extLst>
              <a:ext uri="{FF2B5EF4-FFF2-40B4-BE49-F238E27FC236}">
                <a16:creationId xmlns:a16="http://schemas.microsoft.com/office/drawing/2014/main" id="{CDE14EED-C6E5-774C-A4BB-7BF1874D04E5}"/>
              </a:ext>
            </a:extLst>
          </p:cNvPr>
          <p:cNvPicPr>
            <a:picLocks noChangeAspect="1"/>
          </p:cNvPicPr>
          <p:nvPr/>
        </p:nvPicPr>
        <p:blipFill>
          <a:blip r:embed="rId2"/>
          <a:stretch>
            <a:fillRect/>
          </a:stretch>
        </p:blipFill>
        <p:spPr>
          <a:xfrm>
            <a:off x="1989667" y="118533"/>
            <a:ext cx="7874000" cy="5130800"/>
          </a:xfrm>
          <a:prstGeom prst="rect">
            <a:avLst/>
          </a:prstGeom>
        </p:spPr>
      </p:pic>
    </p:spTree>
    <p:extLst>
      <p:ext uri="{BB962C8B-B14F-4D97-AF65-F5344CB8AC3E}">
        <p14:creationId xmlns:p14="http://schemas.microsoft.com/office/powerpoint/2010/main" val="24740015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D6EA4-74C8-6640-8693-E6408EF81384}"/>
              </a:ext>
            </a:extLst>
          </p:cNvPr>
          <p:cNvSpPr>
            <a:spLocks noGrp="1"/>
          </p:cNvSpPr>
          <p:nvPr>
            <p:ph type="title"/>
          </p:nvPr>
        </p:nvSpPr>
        <p:spPr/>
        <p:txBody>
          <a:bodyPr/>
          <a:lstStyle/>
          <a:p>
            <a:r>
              <a:rPr lang="fr-FR" b="1" dirty="0"/>
              <a:t> </a:t>
            </a:r>
            <a:br>
              <a:rPr lang="fr-FR" dirty="0"/>
            </a:br>
            <a:endParaRPr lang="fr-FR" dirty="0"/>
          </a:p>
        </p:txBody>
      </p:sp>
      <p:sp>
        <p:nvSpPr>
          <p:cNvPr id="3" name="ZoneTexte 2">
            <a:extLst>
              <a:ext uri="{FF2B5EF4-FFF2-40B4-BE49-F238E27FC236}">
                <a16:creationId xmlns:a16="http://schemas.microsoft.com/office/drawing/2014/main" id="{B7973117-5905-8E43-B86F-C7AA91A7DA3A}"/>
              </a:ext>
            </a:extLst>
          </p:cNvPr>
          <p:cNvSpPr txBox="1"/>
          <p:nvPr/>
        </p:nvSpPr>
        <p:spPr>
          <a:xfrm>
            <a:off x="152400" y="5846544"/>
            <a:ext cx="10676467" cy="1292662"/>
          </a:xfrm>
          <a:prstGeom prst="rect">
            <a:avLst/>
          </a:prstGeom>
          <a:noFill/>
        </p:spPr>
        <p:txBody>
          <a:bodyPr wrap="square" rtlCol="0">
            <a:spAutoFit/>
          </a:bodyPr>
          <a:lstStyle/>
          <a:p>
            <a:r>
              <a:rPr lang="fr-FR" sz="3000" i="1" dirty="0">
                <a:latin typeface="Times" pitchFamily="2" charset="0"/>
              </a:rPr>
              <a:t>Autel OAS, 1961-1962, </a:t>
            </a:r>
            <a:r>
              <a:rPr lang="fr-FR" sz="3000" dirty="0">
                <a:latin typeface="Times" pitchFamily="2" charset="0"/>
              </a:rPr>
              <a:t>sculpture, bas-relief, bronze, 252 x 241 x 41 cm, Centre Pompidou.</a:t>
            </a:r>
          </a:p>
          <a:p>
            <a:endParaRPr lang="fr-FR" dirty="0"/>
          </a:p>
        </p:txBody>
      </p:sp>
      <p:pic>
        <p:nvPicPr>
          <p:cNvPr id="31746" name="Picture 2" descr="Niki de Saint Phalle: Autel O.A.S. | Tate">
            <a:extLst>
              <a:ext uri="{FF2B5EF4-FFF2-40B4-BE49-F238E27FC236}">
                <a16:creationId xmlns:a16="http://schemas.microsoft.com/office/drawing/2014/main" id="{C0E9D115-3CF5-7B4F-A819-D4E382AA6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5900"/>
            <a:ext cx="5334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404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9A236-6DAD-E44C-A1C6-CC6287C7182C}"/>
              </a:ext>
            </a:extLst>
          </p:cNvPr>
          <p:cNvSpPr>
            <a:spLocks noGrp="1"/>
          </p:cNvSpPr>
          <p:nvPr>
            <p:ph type="title"/>
          </p:nvPr>
        </p:nvSpPr>
        <p:spPr>
          <a:xfrm>
            <a:off x="491837" y="5934652"/>
            <a:ext cx="10515600" cy="1325563"/>
          </a:xfrm>
        </p:spPr>
        <p:txBody>
          <a:bodyPr>
            <a:normAutofit fontScale="90000"/>
          </a:bodyPr>
          <a:lstStyle/>
          <a:p>
            <a:r>
              <a:rPr lang="fr-FR" sz="3300" i="1" dirty="0"/>
              <a:t>Autel des femmes,  </a:t>
            </a:r>
            <a:r>
              <a:rPr lang="fr-FR" sz="3300" dirty="0"/>
              <a:t>1964, plâtre, grillage, objets divers sur toile, Hauteur : 25,3 x  31x 3,5 cm, Hanovre, Sprengel Museum</a:t>
            </a:r>
            <a:br>
              <a:rPr lang="fr-FR" dirty="0"/>
            </a:br>
            <a:br>
              <a:rPr lang="fr-FR" dirty="0"/>
            </a:br>
            <a:endParaRPr lang="fr-FR" dirty="0"/>
          </a:p>
        </p:txBody>
      </p:sp>
      <p:pic>
        <p:nvPicPr>
          <p:cNvPr id="32770" name="Picture 2" descr="Réunion des Musées Nationaux-Grand Palais -">
            <a:extLst>
              <a:ext uri="{FF2B5EF4-FFF2-40B4-BE49-F238E27FC236}">
                <a16:creationId xmlns:a16="http://schemas.microsoft.com/office/drawing/2014/main" id="{D4088E6C-BED0-024D-8358-2623774FA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598" y="193963"/>
            <a:ext cx="6767512" cy="517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97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82162-C386-FF46-B808-E106E50EDF72}"/>
              </a:ext>
            </a:extLst>
          </p:cNvPr>
          <p:cNvSpPr>
            <a:spLocks noGrp="1"/>
          </p:cNvSpPr>
          <p:nvPr>
            <p:ph type="title"/>
          </p:nvPr>
        </p:nvSpPr>
        <p:spPr>
          <a:xfrm>
            <a:off x="838200" y="1944543"/>
            <a:ext cx="2763982" cy="1325563"/>
          </a:xfrm>
        </p:spPr>
        <p:txBody>
          <a:bodyPr>
            <a:normAutofit fontScale="90000"/>
          </a:bodyPr>
          <a:lstStyle/>
          <a:p>
            <a:r>
              <a:rPr lang="fr-FR" b="1" dirty="0"/>
              <a:t>César</a:t>
            </a:r>
            <a:br>
              <a:rPr lang="fr-FR" b="1" dirty="0"/>
            </a:br>
            <a:br>
              <a:rPr lang="fr-FR" b="1" dirty="0"/>
            </a:br>
            <a:br>
              <a:rPr lang="fr-FR" dirty="0"/>
            </a:br>
            <a:r>
              <a:rPr lang="fr-FR" dirty="0"/>
              <a:t>(1921-1998) </a:t>
            </a:r>
            <a:br>
              <a:rPr lang="fr-FR" dirty="0"/>
            </a:br>
            <a:endParaRPr lang="fr-FR" dirty="0"/>
          </a:p>
        </p:txBody>
      </p:sp>
      <p:pic>
        <p:nvPicPr>
          <p:cNvPr id="33794" name="Picture 2" descr="César, le mal aimé - Marsactu">
            <a:extLst>
              <a:ext uri="{FF2B5EF4-FFF2-40B4-BE49-F238E27FC236}">
                <a16:creationId xmlns:a16="http://schemas.microsoft.com/office/drawing/2014/main" id="{CCE864B8-7C61-9D4F-AC1F-3A71C618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445" y="412057"/>
            <a:ext cx="4309918" cy="603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83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7280C-17BD-5B48-BB7F-12B2C0FE2B14}"/>
              </a:ext>
            </a:extLst>
          </p:cNvPr>
          <p:cNvSpPr>
            <a:spLocks noGrp="1"/>
          </p:cNvSpPr>
          <p:nvPr>
            <p:ph type="title"/>
          </p:nvPr>
        </p:nvSpPr>
        <p:spPr>
          <a:xfrm>
            <a:off x="4932217" y="3256250"/>
            <a:ext cx="3816929" cy="1325563"/>
          </a:xfrm>
        </p:spPr>
        <p:txBody>
          <a:bodyPr>
            <a:normAutofit fontScale="90000"/>
          </a:bodyPr>
          <a:lstStyle/>
          <a:p>
            <a:r>
              <a:rPr lang="fr-FR" dirty="0"/>
              <a:t>Petite plaque, 1956, sculpture, fer soudé, signée,</a:t>
            </a:r>
            <a:r>
              <a:rPr lang="fr-FR" b="1" dirty="0"/>
              <a:t>  : </a:t>
            </a:r>
            <a:r>
              <a:rPr lang="fr-FR" dirty="0"/>
              <a:t>28 x 18 x 10,5 cm, collection privée.</a:t>
            </a:r>
            <a:br>
              <a:rPr lang="fr-FR" dirty="0"/>
            </a:br>
            <a:r>
              <a:rPr lang="fr-FR" b="1" dirty="0"/>
              <a:t> </a:t>
            </a:r>
            <a:br>
              <a:rPr lang="fr-FR" dirty="0"/>
            </a:br>
            <a:r>
              <a:rPr lang="fr-FR" b="1" dirty="0"/>
              <a:t> </a:t>
            </a:r>
            <a:br>
              <a:rPr lang="fr-FR" dirty="0"/>
            </a:br>
            <a:endParaRPr lang="fr-FR" dirty="0"/>
          </a:p>
        </p:txBody>
      </p:sp>
      <p:pic>
        <p:nvPicPr>
          <p:cNvPr id="34818" name="Picture 2" descr="César, Petite plaque hommage, sculpture signée, fer soudé, 1956">
            <a:extLst>
              <a:ext uri="{FF2B5EF4-FFF2-40B4-BE49-F238E27FC236}">
                <a16:creationId xmlns:a16="http://schemas.microsoft.com/office/drawing/2014/main" id="{A4F91FF2-0E48-8544-B035-D0EDE6E09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87" y="1690688"/>
            <a:ext cx="3090140" cy="485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58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D6EA4-74C8-6640-8693-E6408EF81384}"/>
              </a:ext>
            </a:extLst>
          </p:cNvPr>
          <p:cNvSpPr>
            <a:spLocks noGrp="1"/>
          </p:cNvSpPr>
          <p:nvPr>
            <p:ph type="title"/>
          </p:nvPr>
        </p:nvSpPr>
        <p:spPr/>
        <p:txBody>
          <a:bodyPr/>
          <a:lstStyle/>
          <a:p>
            <a:r>
              <a:rPr lang="fr-FR" b="1" dirty="0"/>
              <a:t> </a:t>
            </a:r>
            <a:br>
              <a:rPr lang="fr-FR" dirty="0"/>
            </a:br>
            <a:endParaRPr lang="fr-FR" dirty="0"/>
          </a:p>
        </p:txBody>
      </p:sp>
      <p:sp>
        <p:nvSpPr>
          <p:cNvPr id="3" name="Rectangle 2">
            <a:extLst>
              <a:ext uri="{FF2B5EF4-FFF2-40B4-BE49-F238E27FC236}">
                <a16:creationId xmlns:a16="http://schemas.microsoft.com/office/drawing/2014/main" id="{8106AF74-2ECE-C742-8275-A6B1F1F56F9F}"/>
              </a:ext>
            </a:extLst>
          </p:cNvPr>
          <p:cNvSpPr/>
          <p:nvPr/>
        </p:nvSpPr>
        <p:spPr>
          <a:xfrm>
            <a:off x="1524000" y="1228397"/>
            <a:ext cx="9144000" cy="4401205"/>
          </a:xfrm>
          <a:prstGeom prst="rect">
            <a:avLst/>
          </a:prstGeom>
        </p:spPr>
        <p:txBody>
          <a:bodyPr wrap="square" anchor="ctr">
            <a:spAutoFit/>
          </a:bodyPr>
          <a:lstStyle/>
          <a:p>
            <a:pPr algn="just">
              <a:spcAft>
                <a:spcPts val="1000"/>
              </a:spcAft>
            </a:pPr>
            <a:r>
              <a:rPr lang="fr-FR" sz="4000" dirty="0">
                <a:latin typeface="Times" pitchFamily="2" charset="0"/>
              </a:rPr>
              <a:t>«</a:t>
            </a:r>
            <a:r>
              <a:rPr lang="fr-FR" sz="4000" dirty="0">
                <a:latin typeface="+mj-lt"/>
                <a:ea typeface="+mj-ea"/>
                <a:cs typeface="+mj-cs"/>
              </a:rPr>
              <a:t> Ce qui m’intéresse, dit César, c’est le langage organique de la matière, les possibilités qu’elle offre. Ce qui compte, c’est beauté de cette matière, et toutes les matières sont précieuses quand je leur parle, la ferraille, le caoutchouc, la tôle, le papier, le cristal… Même l’or. » </a:t>
            </a:r>
          </a:p>
        </p:txBody>
      </p:sp>
    </p:spTree>
    <p:extLst>
      <p:ext uri="{BB962C8B-B14F-4D97-AF65-F5344CB8AC3E}">
        <p14:creationId xmlns:p14="http://schemas.microsoft.com/office/powerpoint/2010/main" val="34919618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45787-0F1B-674C-90E1-636B28B21935}"/>
              </a:ext>
            </a:extLst>
          </p:cNvPr>
          <p:cNvSpPr>
            <a:spLocks noGrp="1"/>
          </p:cNvSpPr>
          <p:nvPr>
            <p:ph type="title"/>
          </p:nvPr>
        </p:nvSpPr>
        <p:spPr/>
        <p:txBody>
          <a:bodyPr/>
          <a:lstStyle/>
          <a:p>
            <a:r>
              <a:rPr lang="fr-FR" b="1" dirty="0"/>
              <a:t>Salon de Mai,  1960,  </a:t>
            </a:r>
            <a:br>
              <a:rPr lang="fr-FR" dirty="0"/>
            </a:br>
            <a:endParaRPr lang="fr-FR" dirty="0"/>
          </a:p>
        </p:txBody>
      </p:sp>
      <p:pic>
        <p:nvPicPr>
          <p:cNvPr id="35842" name="Picture 2" descr="Exposition César au Centre Pompidou">
            <a:extLst>
              <a:ext uri="{FF2B5EF4-FFF2-40B4-BE49-F238E27FC236}">
                <a16:creationId xmlns:a16="http://schemas.microsoft.com/office/drawing/2014/main" id="{41216D27-3ED2-024F-BECB-4752395E5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820" y="1513839"/>
            <a:ext cx="3507740" cy="470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206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65B04-C92D-2248-AAA1-23C644E7728A}"/>
              </a:ext>
            </a:extLst>
          </p:cNvPr>
          <p:cNvSpPr>
            <a:spLocks noGrp="1"/>
          </p:cNvSpPr>
          <p:nvPr>
            <p:ph type="title"/>
          </p:nvPr>
        </p:nvSpPr>
        <p:spPr>
          <a:xfrm>
            <a:off x="5445760" y="2254885"/>
            <a:ext cx="5908040" cy="1325563"/>
          </a:xfrm>
        </p:spPr>
        <p:txBody>
          <a:bodyPr>
            <a:normAutofit fontScale="90000"/>
          </a:bodyPr>
          <a:lstStyle/>
          <a:p>
            <a:r>
              <a:rPr lang="fr-FR" i="1" dirty="0"/>
              <a:t>Compression "Ricard", </a:t>
            </a:r>
            <a:r>
              <a:rPr lang="fr-FR" dirty="0"/>
              <a:t>1962, tôle d’acier laquée compressée, 153 x 73 x 65 cm.</a:t>
            </a:r>
            <a:br>
              <a:rPr lang="fr-FR" dirty="0"/>
            </a:br>
            <a:endParaRPr lang="fr-FR" dirty="0"/>
          </a:p>
        </p:txBody>
      </p:sp>
      <p:pic>
        <p:nvPicPr>
          <p:cNvPr id="36866" name="Picture 2">
            <a:extLst>
              <a:ext uri="{FF2B5EF4-FFF2-40B4-BE49-F238E27FC236}">
                <a16:creationId xmlns:a16="http://schemas.microsoft.com/office/drawing/2014/main" id="{2F552D3C-7A87-854F-AD22-BD4454852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19760"/>
            <a:ext cx="4333513" cy="561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1336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CFE15-0937-5D47-8E30-13B52C739EA3}"/>
              </a:ext>
            </a:extLst>
          </p:cNvPr>
          <p:cNvSpPr>
            <a:spLocks noGrp="1"/>
          </p:cNvSpPr>
          <p:nvPr>
            <p:ph type="title"/>
          </p:nvPr>
        </p:nvSpPr>
        <p:spPr>
          <a:xfrm>
            <a:off x="1325880" y="1828165"/>
            <a:ext cx="4770120" cy="1325563"/>
          </a:xfrm>
        </p:spPr>
        <p:txBody>
          <a:bodyPr>
            <a:normAutofit fontScale="90000"/>
          </a:bodyPr>
          <a:lstStyle/>
          <a:p>
            <a:r>
              <a:rPr lang="fr-FR" b="1" dirty="0"/>
              <a:t>Daniel Spoerri</a:t>
            </a:r>
            <a:br>
              <a:rPr lang="fr-FR" dirty="0"/>
            </a:br>
            <a:br>
              <a:rPr lang="fr-FR" dirty="0"/>
            </a:br>
            <a:r>
              <a:rPr lang="fr-FR" dirty="0"/>
              <a:t>(1930)</a:t>
            </a:r>
          </a:p>
        </p:txBody>
      </p:sp>
      <p:pic>
        <p:nvPicPr>
          <p:cNvPr id="38914" name="Picture 2" descr="Vera Mercer: Pixelcreation.fr photographie expositions photographes">
            <a:extLst>
              <a:ext uri="{FF2B5EF4-FFF2-40B4-BE49-F238E27FC236}">
                <a16:creationId xmlns:a16="http://schemas.microsoft.com/office/drawing/2014/main" id="{CC61EE18-2663-0241-9277-D595D3245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882" y="806224"/>
            <a:ext cx="5222238" cy="524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61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A9FAA5-8523-3844-8C6E-2EF32A435CA9}"/>
              </a:ext>
            </a:extLst>
          </p:cNvPr>
          <p:cNvSpPr>
            <a:spLocks noGrp="1"/>
          </p:cNvSpPr>
          <p:nvPr>
            <p:ph type="title"/>
          </p:nvPr>
        </p:nvSpPr>
        <p:spPr>
          <a:xfrm>
            <a:off x="852054" y="5964382"/>
            <a:ext cx="10359505" cy="893618"/>
          </a:xfrm>
        </p:spPr>
        <p:txBody>
          <a:bodyPr>
            <a:normAutofit fontScale="90000"/>
          </a:bodyPr>
          <a:lstStyle/>
          <a:p>
            <a:r>
              <a:rPr lang="fr-FR" sz="3300" i="1" dirty="0"/>
              <a:t>Le Repas hongrois</a:t>
            </a:r>
            <a:r>
              <a:rPr lang="fr-FR" sz="3300" dirty="0"/>
              <a:t>, 1963, Métal, verre, porcelaine, tissu sur aggloméré peint, 103 x 205 x 33 cm</a:t>
            </a:r>
            <a:br>
              <a:rPr lang="fr-FR" sz="3300" dirty="0"/>
            </a:br>
            <a:r>
              <a:rPr lang="fr-FR" sz="3300" dirty="0"/>
              <a:t>112,5 x 212,5 x 43,5 cm avec la cuve, Centre Pompidou.</a:t>
            </a:r>
            <a:br>
              <a:rPr lang="fr-FR" dirty="0"/>
            </a:br>
            <a:r>
              <a:rPr lang="fr-FR" dirty="0"/>
              <a:t> </a:t>
            </a:r>
          </a:p>
        </p:txBody>
      </p:sp>
      <p:pic>
        <p:nvPicPr>
          <p:cNvPr id="39938" name="Picture 2" descr="A Still Life Collection: Daniel Spoerri (bn1930)">
            <a:extLst>
              <a:ext uri="{FF2B5EF4-FFF2-40B4-BE49-F238E27FC236}">
                <a16:creationId xmlns:a16="http://schemas.microsoft.com/office/drawing/2014/main" id="{FFA357F4-D126-E047-B8D0-E533C26EF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16" y="337871"/>
            <a:ext cx="9847368" cy="519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5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755037" y="3025753"/>
            <a:ext cx="5641384" cy="1325563"/>
          </a:xfrm>
        </p:spPr>
        <p:txBody>
          <a:bodyPr>
            <a:normAutofit fontScale="90000"/>
          </a:bodyPr>
          <a:lstStyle/>
          <a:p>
            <a:r>
              <a:rPr lang="fr-FR" dirty="0">
                <a:latin typeface="Times" pitchFamily="2" charset="0"/>
              </a:rPr>
              <a:t>Hans Hartung, Sans titre, 1955</a:t>
            </a:r>
            <a:br>
              <a:rPr lang="fr-FR" dirty="0">
                <a:latin typeface="Times" pitchFamily="2" charset="0"/>
              </a:rPr>
            </a:br>
            <a:r>
              <a:rPr lang="fr-FR" dirty="0">
                <a:latin typeface="Times" pitchFamily="2" charset="0"/>
              </a:rPr>
              <a:t>Encre sur papier, 18.9 x 12.2 cm</a:t>
            </a:r>
            <a:br>
              <a:rPr lang="fr-FR" dirty="0">
                <a:latin typeface="Times" pitchFamily="2" charset="0"/>
              </a:rPr>
            </a:br>
            <a:r>
              <a:rPr lang="fr-FR" dirty="0">
                <a:latin typeface="Times" pitchFamily="2" charset="0"/>
              </a:rPr>
              <a:t> Fondation Hartung-Bergman, Antibes</a:t>
            </a:r>
            <a:br>
              <a:rPr lang="fr-FR" dirty="0"/>
            </a:br>
            <a:endParaRPr lang="fr-FR" dirty="0"/>
          </a:p>
        </p:txBody>
      </p:sp>
      <p:pic>
        <p:nvPicPr>
          <p:cNvPr id="3074" name="Picture 2" descr="Hans Hartung, Sans titre, 1955">
            <a:extLst>
              <a:ext uri="{FF2B5EF4-FFF2-40B4-BE49-F238E27FC236}">
                <a16:creationId xmlns:a16="http://schemas.microsoft.com/office/drawing/2014/main" id="{8D983DB1-C800-0D4D-B2E2-1607F2A2D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63" r="29928"/>
          <a:stretch/>
        </p:blipFill>
        <p:spPr bwMode="auto">
          <a:xfrm>
            <a:off x="1534332" y="197649"/>
            <a:ext cx="3921071" cy="64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0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817F12-972D-D34D-B60F-EBAF20D32B89}"/>
              </a:ext>
            </a:extLst>
          </p:cNvPr>
          <p:cNvSpPr>
            <a:spLocks noGrp="1"/>
          </p:cNvSpPr>
          <p:nvPr>
            <p:ph type="title"/>
          </p:nvPr>
        </p:nvSpPr>
        <p:spPr>
          <a:xfrm>
            <a:off x="838200" y="1707036"/>
            <a:ext cx="10515600" cy="1325563"/>
          </a:xfrm>
        </p:spPr>
        <p:txBody>
          <a:bodyPr/>
          <a:lstStyle/>
          <a:p>
            <a:pPr algn="ctr"/>
            <a:r>
              <a:rPr lang="fr-FR" dirty="0"/>
              <a:t>Cours 3 : le Pop art</a:t>
            </a:r>
          </a:p>
        </p:txBody>
      </p:sp>
    </p:spTree>
    <p:extLst>
      <p:ext uri="{BB962C8B-B14F-4D97-AF65-F5344CB8AC3E}">
        <p14:creationId xmlns:p14="http://schemas.microsoft.com/office/powerpoint/2010/main" val="38901648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770AC-FAEE-0343-95FD-8C05B8D8A4CC}"/>
              </a:ext>
            </a:extLst>
          </p:cNvPr>
          <p:cNvSpPr>
            <a:spLocks noGrp="1"/>
          </p:cNvSpPr>
          <p:nvPr>
            <p:ph type="title"/>
          </p:nvPr>
        </p:nvSpPr>
        <p:spPr>
          <a:xfrm>
            <a:off x="838200" y="1897042"/>
            <a:ext cx="10515600" cy="1325563"/>
          </a:xfrm>
        </p:spPr>
        <p:txBody>
          <a:bodyPr/>
          <a:lstStyle/>
          <a:p>
            <a:r>
              <a:rPr lang="fr-FR" dirty="0"/>
              <a:t>Warhol dira, « je souhaite diffuser l’art à la masse des Américains »</a:t>
            </a:r>
          </a:p>
        </p:txBody>
      </p:sp>
    </p:spTree>
    <p:extLst>
      <p:ext uri="{BB962C8B-B14F-4D97-AF65-F5344CB8AC3E}">
        <p14:creationId xmlns:p14="http://schemas.microsoft.com/office/powerpoint/2010/main" val="4399069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A61D8-ACF7-C74B-8AB2-DD6ACC089F4D}"/>
              </a:ext>
            </a:extLst>
          </p:cNvPr>
          <p:cNvSpPr>
            <a:spLocks noGrp="1"/>
          </p:cNvSpPr>
          <p:nvPr>
            <p:ph type="title"/>
          </p:nvPr>
        </p:nvSpPr>
        <p:spPr>
          <a:xfrm>
            <a:off x="5917121" y="2103437"/>
            <a:ext cx="5256569" cy="1325563"/>
          </a:xfrm>
        </p:spPr>
        <p:txBody>
          <a:bodyPr>
            <a:noAutofit/>
          </a:bodyPr>
          <a:lstStyle/>
          <a:p>
            <a:r>
              <a:rPr lang="fr-FR" sz="3000" i="1" dirty="0" err="1"/>
              <a:t>Erased</a:t>
            </a:r>
            <a:r>
              <a:rPr lang="fr-FR" sz="3000" i="1" dirty="0"/>
              <a:t> de Kooning</a:t>
            </a:r>
            <a:r>
              <a:rPr lang="fr-FR" sz="3000" dirty="0"/>
              <a:t>, traces de dessin sur papier, avec cadre, 64,14 cm x 55,25 cm x 1.27 cm, </a:t>
            </a:r>
            <a:r>
              <a:rPr lang="fr-FR" sz="3000" dirty="0" err="1"/>
              <a:t>MoMA</a:t>
            </a:r>
            <a:r>
              <a:rPr lang="fr-FR" sz="3000" dirty="0"/>
              <a:t>, San Francisco.</a:t>
            </a:r>
          </a:p>
        </p:txBody>
      </p:sp>
      <p:pic>
        <p:nvPicPr>
          <p:cNvPr id="3" name="Image 2">
            <a:extLst>
              <a:ext uri="{FF2B5EF4-FFF2-40B4-BE49-F238E27FC236}">
                <a16:creationId xmlns:a16="http://schemas.microsoft.com/office/drawing/2014/main" id="{66E621A6-789A-764D-9945-9BEF312673F9}"/>
              </a:ext>
            </a:extLst>
          </p:cNvPr>
          <p:cNvPicPr>
            <a:picLocks noChangeAspect="1"/>
          </p:cNvPicPr>
          <p:nvPr/>
        </p:nvPicPr>
        <p:blipFill>
          <a:blip r:embed="rId2"/>
          <a:stretch>
            <a:fillRect/>
          </a:stretch>
        </p:blipFill>
        <p:spPr>
          <a:xfrm>
            <a:off x="326812" y="425246"/>
            <a:ext cx="5256569" cy="6007507"/>
          </a:xfrm>
          <a:prstGeom prst="rect">
            <a:avLst/>
          </a:prstGeom>
        </p:spPr>
      </p:pic>
    </p:spTree>
    <p:extLst>
      <p:ext uri="{BB962C8B-B14F-4D97-AF65-F5344CB8AC3E}">
        <p14:creationId xmlns:p14="http://schemas.microsoft.com/office/powerpoint/2010/main" val="4136134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397BC-95EB-7E4F-80D1-331C9030F082}"/>
              </a:ext>
            </a:extLst>
          </p:cNvPr>
          <p:cNvSpPr>
            <a:spLocks noGrp="1"/>
          </p:cNvSpPr>
          <p:nvPr>
            <p:ph type="title"/>
          </p:nvPr>
        </p:nvSpPr>
        <p:spPr/>
        <p:txBody>
          <a:bodyPr/>
          <a:lstStyle/>
          <a:p>
            <a:r>
              <a:rPr lang="en-US" dirty="0"/>
              <a:t>Independent Group, Richard Hamilton, John Mc Hale, et Eduardo </a:t>
            </a:r>
            <a:r>
              <a:rPr lang="en-US" dirty="0" err="1"/>
              <a:t>Paolozzi</a:t>
            </a:r>
            <a:r>
              <a:rPr lang="en-US" dirty="0"/>
              <a:t>   </a:t>
            </a:r>
            <a:endParaRPr lang="fr-FR" dirty="0"/>
          </a:p>
        </p:txBody>
      </p:sp>
      <p:pic>
        <p:nvPicPr>
          <p:cNvPr id="6146" name="Picture 2" descr="Pop Art : les 8 choses à savoir - Magazine Artsper">
            <a:extLst>
              <a:ext uri="{FF2B5EF4-FFF2-40B4-BE49-F238E27FC236}">
                <a16:creationId xmlns:a16="http://schemas.microsoft.com/office/drawing/2014/main" id="{9C4D2706-4D5E-F044-ACF1-3FB054147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662" y="1737745"/>
            <a:ext cx="6408616" cy="512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1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16F781-0AD8-A74B-B254-593F9C864D6F}"/>
              </a:ext>
            </a:extLst>
          </p:cNvPr>
          <p:cNvSpPr>
            <a:spLocks noGrp="1"/>
          </p:cNvSpPr>
          <p:nvPr>
            <p:ph type="title"/>
          </p:nvPr>
        </p:nvSpPr>
        <p:spPr/>
        <p:txBody>
          <a:bodyPr/>
          <a:lstStyle/>
          <a:p>
            <a:r>
              <a:rPr lang="fr-FR" dirty="0"/>
              <a:t>En 1956, </a:t>
            </a:r>
            <a:r>
              <a:rPr lang="fr-FR" dirty="0" err="1"/>
              <a:t>Paolozzi</a:t>
            </a:r>
            <a:r>
              <a:rPr lang="fr-FR" dirty="0"/>
              <a:t> propose </a:t>
            </a:r>
            <a:r>
              <a:rPr lang="fr-FR" i="1" dirty="0" err="1"/>
              <a:t>Parallel</a:t>
            </a:r>
            <a:r>
              <a:rPr lang="fr-FR" i="1" dirty="0"/>
              <a:t> of life and art.</a:t>
            </a:r>
            <a:endParaRPr lang="fr-FR" dirty="0"/>
          </a:p>
        </p:txBody>
      </p:sp>
      <p:pic>
        <p:nvPicPr>
          <p:cNvPr id="7170" name="Picture 2">
            <a:extLst>
              <a:ext uri="{FF2B5EF4-FFF2-40B4-BE49-F238E27FC236}">
                <a16:creationId xmlns:a16="http://schemas.microsoft.com/office/drawing/2014/main" id="{B7B5C5F7-D335-B649-B71A-F868D3332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194" y="1690688"/>
            <a:ext cx="6895612" cy="513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977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485E7-5B6B-664C-8F3A-44E4023CEBD3}"/>
              </a:ext>
            </a:extLst>
          </p:cNvPr>
          <p:cNvSpPr>
            <a:spLocks noGrp="1"/>
          </p:cNvSpPr>
          <p:nvPr>
            <p:ph type="title"/>
          </p:nvPr>
        </p:nvSpPr>
        <p:spPr/>
        <p:txBody>
          <a:bodyPr/>
          <a:lstStyle/>
          <a:p>
            <a:r>
              <a:rPr lang="fr-FR" dirty="0"/>
              <a:t>Lawrence </a:t>
            </a:r>
            <a:r>
              <a:rPr lang="fr-FR" dirty="0" err="1"/>
              <a:t>Alloway</a:t>
            </a:r>
            <a:endParaRPr lang="fr-FR" dirty="0"/>
          </a:p>
        </p:txBody>
      </p:sp>
      <p:pic>
        <p:nvPicPr>
          <p:cNvPr id="3074" name="Picture 2" descr="Lawrence Alloway, In the Guggenheim, 1964. | Pop art, Pop culture, Film noir">
            <a:extLst>
              <a:ext uri="{FF2B5EF4-FFF2-40B4-BE49-F238E27FC236}">
                <a16:creationId xmlns:a16="http://schemas.microsoft.com/office/drawing/2014/main" id="{23E5BC84-ABF1-C640-B01D-F2FAFF993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306" y="2253343"/>
            <a:ext cx="4340679" cy="337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512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1B209-052B-C645-9D03-5C65A9FA1662}"/>
              </a:ext>
            </a:extLst>
          </p:cNvPr>
          <p:cNvSpPr>
            <a:spLocks noGrp="1"/>
          </p:cNvSpPr>
          <p:nvPr>
            <p:ph type="title"/>
          </p:nvPr>
        </p:nvSpPr>
        <p:spPr>
          <a:xfrm>
            <a:off x="691243" y="3026682"/>
            <a:ext cx="10515600" cy="1325563"/>
          </a:xfrm>
        </p:spPr>
        <p:txBody>
          <a:bodyPr>
            <a:normAutofit fontScale="90000"/>
          </a:bodyPr>
          <a:lstStyle/>
          <a:p>
            <a:r>
              <a:rPr lang="fr-FR" sz="3300" dirty="0"/>
              <a:t> «  On m’attribue la paternité du terme Pop Art mais je ne saurais situer avec précision la date à laquelle il a été employé pour la première fois. (Un auteur a affirmé que Lawrence </a:t>
            </a:r>
            <a:r>
              <a:rPr lang="fr-FR" sz="3300" dirty="0" err="1"/>
              <a:t>Alloway</a:t>
            </a:r>
            <a:r>
              <a:rPr lang="fr-FR" sz="3300" dirty="0"/>
              <a:t> avait inventé pour la première fois l’expression Pop art en 1954 ; mais cette date est prématurée). De plus, ce que j’entendais alors par-là ne concorde pas avec la signification actuelle du mot. J’employais ce terme ainsi que celui de Pop Culture, pour désigner les produits des mass </a:t>
            </a:r>
            <a:r>
              <a:rPr lang="fr-FR" sz="3300" dirty="0" err="1"/>
              <a:t>medias</a:t>
            </a:r>
            <a:r>
              <a:rPr lang="fr-FR" sz="3300" dirty="0"/>
              <a:t> et non les œuvres qui s’inspirent de la culture populaire. Quoiqu’il en soit, à un moment donné, entre l’hiver 1954-1955 et 1955, on se servit du terme pour désigner les recherches et les débats de l’Independent Group ». </a:t>
            </a:r>
            <a:br>
              <a:rPr lang="fr-FR" dirty="0"/>
            </a:br>
            <a:endParaRPr lang="fr-FR" dirty="0"/>
          </a:p>
        </p:txBody>
      </p:sp>
    </p:spTree>
    <p:extLst>
      <p:ext uri="{BB962C8B-B14F-4D97-AF65-F5344CB8AC3E}">
        <p14:creationId xmlns:p14="http://schemas.microsoft.com/office/powerpoint/2010/main" val="40792066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38AAA-CCEC-3C4A-918D-2DF2973B7B37}"/>
              </a:ext>
            </a:extLst>
          </p:cNvPr>
          <p:cNvSpPr>
            <a:spLocks noGrp="1"/>
          </p:cNvSpPr>
          <p:nvPr>
            <p:ph type="title"/>
          </p:nvPr>
        </p:nvSpPr>
        <p:spPr>
          <a:xfrm>
            <a:off x="838200" y="2404940"/>
            <a:ext cx="10515600" cy="1325563"/>
          </a:xfrm>
        </p:spPr>
        <p:txBody>
          <a:bodyPr>
            <a:normAutofit fontScale="90000"/>
          </a:bodyPr>
          <a:lstStyle/>
          <a:p>
            <a:r>
              <a:rPr lang="fr-FR" sz="3300" dirty="0"/>
              <a:t> </a:t>
            </a:r>
            <a:br>
              <a:rPr lang="fr-FR" sz="3300" dirty="0"/>
            </a:br>
            <a:r>
              <a:rPr lang="fr-FR" sz="3300" dirty="0"/>
              <a:t> </a:t>
            </a:r>
            <a:br>
              <a:rPr lang="fr-FR" sz="3300" dirty="0"/>
            </a:br>
            <a:r>
              <a:rPr lang="fr-FR" sz="3300" dirty="0"/>
              <a:t> </a:t>
            </a:r>
            <a:br>
              <a:rPr lang="fr-FR" sz="3300" dirty="0"/>
            </a:br>
            <a:r>
              <a:rPr lang="fr-FR" sz="3300" dirty="0"/>
              <a:t>Un artiste pour qui </a:t>
            </a:r>
            <a:r>
              <a:rPr lang="fr-FR" sz="3300" b="1" dirty="0"/>
              <a:t>le travail n’est plus tant axé sur la recherche de formes que sur l'examen des valeurs culturelles. </a:t>
            </a:r>
            <a:br>
              <a:rPr lang="fr-FR" sz="3300" dirty="0"/>
            </a:br>
            <a:r>
              <a:rPr lang="fr-FR" sz="3300" dirty="0"/>
              <a:t>Fasciné par l'image humaine depuis 1953, il propose une exposition dont le propos est de considérer les sources dans leur ensemble </a:t>
            </a:r>
            <a:r>
              <a:rPr lang="fr-FR" sz="3300" u="sng" dirty="0"/>
              <a:t>de manière non hiérarchique</a:t>
            </a:r>
            <a:r>
              <a:rPr lang="fr-FR" sz="3300" dirty="0"/>
              <a:t>. </a:t>
            </a:r>
            <a:br>
              <a:rPr lang="fr-FR" sz="3300" dirty="0"/>
            </a:br>
            <a:r>
              <a:rPr lang="fr-FR" sz="3300" dirty="0"/>
              <a:t>Selon lui, toutes fonctionnent au </a:t>
            </a:r>
            <a:r>
              <a:rPr lang="fr-FR" sz="3300" u="sng" dirty="0"/>
              <a:t>niveau de l'image.</a:t>
            </a:r>
            <a:r>
              <a:rPr lang="fr-FR" sz="3300" dirty="0"/>
              <a:t> Une pin up du magazine de la semaine est égale à une reproduction de la Vénus de Milo. </a:t>
            </a:r>
            <a:br>
              <a:rPr lang="fr-FR" sz="3300" dirty="0"/>
            </a:br>
            <a:r>
              <a:rPr lang="fr-FR" sz="3300" dirty="0"/>
              <a:t>Les images étaient égales.   </a:t>
            </a:r>
            <a:br>
              <a:rPr lang="fr-FR" dirty="0"/>
            </a:br>
            <a:r>
              <a:rPr lang="fr-FR" dirty="0"/>
              <a:t> </a:t>
            </a:r>
            <a:br>
              <a:rPr lang="fr-FR" dirty="0"/>
            </a:br>
            <a:endParaRPr lang="fr-FR" dirty="0"/>
          </a:p>
        </p:txBody>
      </p:sp>
    </p:spTree>
    <p:extLst>
      <p:ext uri="{BB962C8B-B14F-4D97-AF65-F5344CB8AC3E}">
        <p14:creationId xmlns:p14="http://schemas.microsoft.com/office/powerpoint/2010/main" val="2923560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E2E1E-98FE-C349-B9A4-91C44919E0DE}"/>
              </a:ext>
            </a:extLst>
          </p:cNvPr>
          <p:cNvSpPr>
            <a:spLocks noGrp="1"/>
          </p:cNvSpPr>
          <p:nvPr>
            <p:ph type="title"/>
          </p:nvPr>
        </p:nvSpPr>
        <p:spPr>
          <a:xfrm>
            <a:off x="339437" y="2766218"/>
            <a:ext cx="10515600" cy="1325563"/>
          </a:xfrm>
        </p:spPr>
        <p:txBody>
          <a:bodyPr>
            <a:noAutofit/>
          </a:bodyPr>
          <a:lstStyle/>
          <a:p>
            <a:r>
              <a:rPr lang="fr-FR" sz="3000" b="1" dirty="0"/>
              <a:t>L’École de Francfort  </a:t>
            </a:r>
            <a:r>
              <a:rPr lang="fr-FR" sz="3000" dirty="0"/>
              <a:t>est le nom donné, à partir des années 1950, à un groupe d'intellectuels allemands réunis autour de l'</a:t>
            </a:r>
            <a:r>
              <a:rPr lang="fr-FR" sz="3000" dirty="0">
                <a:hlinkClick r:id="rId2" tooltip="Institut de recherche sociale">
                  <a:extLst>
                    <a:ext uri="{A12FA001-AC4F-418D-AE19-62706E023703}">
                      <ahyp:hlinkClr xmlns:ahyp="http://schemas.microsoft.com/office/drawing/2018/hyperlinkcolor" val="tx"/>
                    </a:ext>
                  </a:extLst>
                </a:hlinkClick>
              </a:rPr>
              <a:t>Institut de recherche sociale</a:t>
            </a:r>
            <a:r>
              <a:rPr lang="fr-FR" sz="3000" dirty="0"/>
              <a:t> fondé à </a:t>
            </a:r>
            <a:r>
              <a:rPr lang="fr-FR" sz="3000" dirty="0">
                <a:hlinkClick r:id="rId3" tooltip="Francfort">
                  <a:extLst>
                    <a:ext uri="{A12FA001-AC4F-418D-AE19-62706E023703}">
                      <ahyp:hlinkClr xmlns:ahyp="http://schemas.microsoft.com/office/drawing/2018/hyperlinkcolor" val="tx"/>
                    </a:ext>
                  </a:extLst>
                </a:hlinkClick>
              </a:rPr>
              <a:t>Francfort</a:t>
            </a:r>
            <a:r>
              <a:rPr lang="fr-FR" sz="3000" dirty="0"/>
              <a:t> en 1923, et par extension à un courant de pensée issu de celui-ci, souvent considéré comme fondateur ou paradigmatique de la </a:t>
            </a:r>
            <a:r>
              <a:rPr lang="fr-FR" sz="3000" dirty="0">
                <a:hlinkClick r:id="rId4" tooltip="Philosophie sociale">
                  <a:extLst>
                    <a:ext uri="{A12FA001-AC4F-418D-AE19-62706E023703}">
                      <ahyp:hlinkClr xmlns:ahyp="http://schemas.microsoft.com/office/drawing/2018/hyperlinkcolor" val="tx"/>
                    </a:ext>
                  </a:extLst>
                </a:hlinkClick>
              </a:rPr>
              <a:t>philosophie sociale</a:t>
            </a:r>
            <a:r>
              <a:rPr lang="fr-FR" sz="3000" dirty="0"/>
              <a:t> ou de la </a:t>
            </a:r>
            <a:r>
              <a:rPr lang="fr-FR" sz="3000" dirty="0">
                <a:hlinkClick r:id="rId5" tooltip="Théorie critique">
                  <a:extLst>
                    <a:ext uri="{A12FA001-AC4F-418D-AE19-62706E023703}">
                      <ahyp:hlinkClr xmlns:ahyp="http://schemas.microsoft.com/office/drawing/2018/hyperlinkcolor" val="tx"/>
                    </a:ext>
                  </a:extLst>
                </a:hlinkClick>
              </a:rPr>
              <a:t>théorie critique</a:t>
            </a:r>
            <a:r>
              <a:rPr lang="fr-FR" sz="3000" dirty="0"/>
              <a:t>. Il retient en effet du </a:t>
            </a:r>
            <a:r>
              <a:rPr lang="fr-FR" sz="3000" dirty="0">
                <a:hlinkClick r:id="rId6" tooltip="Marxisme">
                  <a:extLst>
                    <a:ext uri="{A12FA001-AC4F-418D-AE19-62706E023703}">
                      <ahyp:hlinkClr xmlns:ahyp="http://schemas.microsoft.com/office/drawing/2018/hyperlinkcolor" val="tx"/>
                    </a:ext>
                  </a:extLst>
                </a:hlinkClick>
              </a:rPr>
              <a:t>marxisme</a:t>
            </a:r>
            <a:r>
              <a:rPr lang="fr-FR" sz="3000" dirty="0"/>
              <a:t> et de l'idéal d'émancipation des </a:t>
            </a:r>
            <a:r>
              <a:rPr lang="fr-FR" sz="3000" dirty="0">
                <a:hlinkClick r:id="rId7" tooltip="Lumières (philosophie)">
                  <a:extLst>
                    <a:ext uri="{A12FA001-AC4F-418D-AE19-62706E023703}">
                      <ahyp:hlinkClr xmlns:ahyp="http://schemas.microsoft.com/office/drawing/2018/hyperlinkcolor" val="tx"/>
                    </a:ext>
                  </a:extLst>
                </a:hlinkClick>
              </a:rPr>
              <a:t>Lumières</a:t>
            </a:r>
            <a:r>
              <a:rPr lang="fr-FR" sz="3000" dirty="0"/>
              <a:t> l'idée principale que la </a:t>
            </a:r>
            <a:r>
              <a:rPr lang="fr-FR" sz="3000" dirty="0">
                <a:hlinkClick r:id="rId8" tooltip="Philosophie">
                  <a:extLst>
                    <a:ext uri="{A12FA001-AC4F-418D-AE19-62706E023703}">
                      <ahyp:hlinkClr xmlns:ahyp="http://schemas.microsoft.com/office/drawing/2018/hyperlinkcolor" val="tx"/>
                    </a:ext>
                  </a:extLst>
                </a:hlinkClick>
              </a:rPr>
              <a:t>philosophie</a:t>
            </a:r>
            <a:r>
              <a:rPr lang="fr-FR" sz="3000" dirty="0"/>
              <a:t> doit être utilisée comme critique sociale du </a:t>
            </a:r>
            <a:r>
              <a:rPr lang="fr-FR" sz="3000" dirty="0">
                <a:hlinkClick r:id="rId9" tooltip="Capitalisme">
                  <a:extLst>
                    <a:ext uri="{A12FA001-AC4F-418D-AE19-62706E023703}">
                      <ahyp:hlinkClr xmlns:ahyp="http://schemas.microsoft.com/office/drawing/2018/hyperlinkcolor" val="tx"/>
                    </a:ext>
                  </a:extLst>
                </a:hlinkClick>
              </a:rPr>
              <a:t>capitalisme</a:t>
            </a:r>
            <a:r>
              <a:rPr lang="fr-FR" sz="3000" dirty="0"/>
              <a:t> et non comme justification et légitimation de l'ordre existant, critique qui doit servir à faire avancer la transformation.</a:t>
            </a:r>
            <a:br>
              <a:rPr lang="fr-FR" sz="3000" dirty="0"/>
            </a:br>
            <a:r>
              <a:rPr lang="fr-FR" sz="3000" dirty="0"/>
              <a:t>Parmi ses premiers membres, on compte </a:t>
            </a:r>
            <a:r>
              <a:rPr lang="fr-FR" sz="3000" dirty="0">
                <a:hlinkClick r:id="rId10" tooltip="Max Horkheimer">
                  <a:extLst>
                    <a:ext uri="{A12FA001-AC4F-418D-AE19-62706E023703}">
                      <ahyp:hlinkClr xmlns:ahyp="http://schemas.microsoft.com/office/drawing/2018/hyperlinkcolor" val="tx"/>
                    </a:ext>
                  </a:extLst>
                </a:hlinkClick>
              </a:rPr>
              <a:t>Max Horkheimer</a:t>
            </a:r>
            <a:r>
              <a:rPr lang="fr-FR" sz="3000" dirty="0"/>
              <a:t> (1895-1973), qui fut le directeur de l'Institut à partir de 1930, son collègue </a:t>
            </a:r>
            <a:r>
              <a:rPr lang="fr-FR" sz="3000" dirty="0">
                <a:hlinkClick r:id="rId11" tooltip="Theodor W. Adorno">
                  <a:extLst>
                    <a:ext uri="{A12FA001-AC4F-418D-AE19-62706E023703}">
                      <ahyp:hlinkClr xmlns:ahyp="http://schemas.microsoft.com/office/drawing/2018/hyperlinkcolor" val="tx"/>
                    </a:ext>
                  </a:extLst>
                </a:hlinkClick>
              </a:rPr>
              <a:t>Theodor W. Adorno</a:t>
            </a:r>
            <a:r>
              <a:rPr lang="fr-FR" sz="3000" dirty="0"/>
              <a:t> (1903-1969), avec qui il écrira après-guerre </a:t>
            </a:r>
            <a:r>
              <a:rPr lang="fr-FR" sz="3000" dirty="0">
                <a:hlinkClick r:id="rId12" tooltip="Dialectique de la Raison">
                  <a:extLst>
                    <a:ext uri="{A12FA001-AC4F-418D-AE19-62706E023703}">
                      <ahyp:hlinkClr xmlns:ahyp="http://schemas.microsoft.com/office/drawing/2018/hyperlinkcolor" val="tx"/>
                    </a:ext>
                  </a:extLst>
                </a:hlinkClick>
              </a:rPr>
              <a:t>La Dialectique de la raison</a:t>
            </a:r>
            <a:r>
              <a:rPr lang="fr-FR" sz="3000" dirty="0"/>
              <a:t>, </a:t>
            </a:r>
          </a:p>
        </p:txBody>
      </p:sp>
    </p:spTree>
    <p:extLst>
      <p:ext uri="{BB962C8B-B14F-4D97-AF65-F5344CB8AC3E}">
        <p14:creationId xmlns:p14="http://schemas.microsoft.com/office/powerpoint/2010/main" val="40652286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9D2B5-47BD-774A-81C3-1CC4C7B1947F}"/>
              </a:ext>
            </a:extLst>
          </p:cNvPr>
          <p:cNvSpPr>
            <a:spLocks noGrp="1"/>
          </p:cNvSpPr>
          <p:nvPr>
            <p:ph type="title"/>
          </p:nvPr>
        </p:nvSpPr>
        <p:spPr/>
        <p:txBody>
          <a:bodyPr/>
          <a:lstStyle/>
          <a:p>
            <a:r>
              <a:rPr lang="fr-FR" dirty="0"/>
              <a:t>Roland Barthes, </a:t>
            </a:r>
            <a:r>
              <a:rPr lang="fr-FR" i="1" dirty="0"/>
              <a:t>Mythologies, </a:t>
            </a:r>
            <a:r>
              <a:rPr lang="fr-FR" dirty="0"/>
              <a:t>1957.</a:t>
            </a:r>
          </a:p>
        </p:txBody>
      </p:sp>
      <p:pic>
        <p:nvPicPr>
          <p:cNvPr id="4" name="Image 3">
            <a:extLst>
              <a:ext uri="{FF2B5EF4-FFF2-40B4-BE49-F238E27FC236}">
                <a16:creationId xmlns:a16="http://schemas.microsoft.com/office/drawing/2014/main" id="{B1097355-AE67-0247-9B82-FBE1656E5611}"/>
              </a:ext>
            </a:extLst>
          </p:cNvPr>
          <p:cNvPicPr>
            <a:picLocks noChangeAspect="1"/>
          </p:cNvPicPr>
          <p:nvPr/>
        </p:nvPicPr>
        <p:blipFill>
          <a:blip r:embed="rId2"/>
          <a:stretch>
            <a:fillRect/>
          </a:stretch>
        </p:blipFill>
        <p:spPr>
          <a:xfrm>
            <a:off x="4402138" y="1690688"/>
            <a:ext cx="2684739" cy="4525962"/>
          </a:xfrm>
          <a:prstGeom prst="rect">
            <a:avLst/>
          </a:prstGeom>
        </p:spPr>
      </p:pic>
    </p:spTree>
    <p:extLst>
      <p:ext uri="{BB962C8B-B14F-4D97-AF65-F5344CB8AC3E}">
        <p14:creationId xmlns:p14="http://schemas.microsoft.com/office/powerpoint/2010/main" val="29932687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3965</TotalTime>
  <Words>7642</Words>
  <Application>Microsoft Macintosh PowerPoint</Application>
  <PresentationFormat>Grand écran</PresentationFormat>
  <Paragraphs>322</Paragraphs>
  <Slides>284</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284</vt:i4>
      </vt:variant>
    </vt:vector>
  </HeadingPairs>
  <TitlesOfParts>
    <vt:vector size="293" baseType="lpstr">
      <vt:lpstr>Arial</vt:lpstr>
      <vt:lpstr>Calibri</vt:lpstr>
      <vt:lpstr>Georgia</vt:lpstr>
      <vt:lpstr>Times</vt:lpstr>
      <vt:lpstr>Times New Roman</vt:lpstr>
      <vt:lpstr>UniversNext</vt:lpstr>
      <vt:lpstr>UniversNextItalic</vt:lpstr>
      <vt:lpstr>UniversNextMedium</vt:lpstr>
      <vt:lpstr>Thème Office</vt:lpstr>
      <vt:lpstr>Introduction à l’art contemporain  Maître de conférences en histoire de l’art contemporain  Marine.schutz@u-picardie.fr    </vt:lpstr>
      <vt:lpstr>Ce cours propose un panorama de la création dite contemporaine à partir des années 1950 — en Europe et aux Etats-Unis. De l’expressionnisme abstrait au Land art, de l’art minimal à l’art conceptuel, les principaux mouvements de la seconde moitié du 20ème siècle sont appréhendés à travers l’analyse de leurs ambitions formelles, sociales, politiques et culturelles. Il s’agira de s’interroger sur les stratégies imaginées par les artistes pour faire valoir leurs idées et sur le rôle des discours critiques et des expositions dans l’émergence de ces mouvements.  </vt:lpstr>
      <vt:lpstr>Modalités de contrôle   deux notes    Exercice reconnaissance œuvre et questions de quizz 1er mars  Partiel de 2H : mardi 22 mars  </vt:lpstr>
      <vt:lpstr>mardi 25 janvier  Edward Said Méthodologie    mardi 1er février Cours 2 Nouveau réalisme     mardi 8 février Aimé Césaire  Léa Diop et Safiatou Faye   vacances      mardi 22 février Cours 4 Minimalisme Oral Glissant et Anderson : Moulahoum Lisa et Almea Poizat  Ecrit Chenaut et Laurine      mardi 1er mars Lippard et Lippad          </vt:lpstr>
      <vt:lpstr>mardi 8 mars Spivak et Araen  Clementine Leveque et Laura Doyen   Lebody Cassandra écrit    mardi 15 mars Cours 7  Fluxus, mythologies personnelles, Leboeuf Violaine Elena Morera    mardi 22 mars  PARTIEL    Bourras Siam Henry Bossard Mercer  Ecrit : Ke, Dramane, Cica   Oral Rouzé Elodie Veneroni Mallory Lopez    mardi 29 mars   Cours 9 Années 1980, postmodernisme annés 1990 Bhaba Noémie Kezika 20 minutes    mardi 5 avril Cours 10 Années 1990-2000 installation et identity politics Enwezor et Hall Oral. : Maylis Mollard, Lor Solange  Ecrit Anais Martins  Pralint Charlene Mathilde de Stercks  Foster Oral : Carolane Buschtab Jade Blanchet  Ecrit : Clementine Bradechat Orene Rocca Serra  Ecrit : Rebecca Battistini  25 avril : Ruvaletab Andrea et Buignet Amandine  Ecrit.: Melina Ghesquiere Antoine Renault  </vt:lpstr>
      <vt:lpstr>Contemporain Paris 1 Définition « ART CONTEMPORAIN n. m.   Elle caractérise une époque dont la naissance se situerait entre 1960 et 1969. La frontière entre art contemporain et art moderne est très floue.  À quel moment l’appellation art contemporain se substitue-t-elle à celle d’art moderne associée à la notion d’avant-garde ?  Cette expression s’est surtout imposée à partir des années quatre-vingt, supplantant celles d’« art actuel » et d’« art vivant ».    </vt:lpstr>
      <vt:lpstr>Musée du Luxembourg, 1818</vt:lpstr>
      <vt:lpstr>Le peintre expressionniste abstrait Barnett Newman écrit dans les années 1960 un discours dans lequel il souhaite « repartir à zéro »:    « Il y a eu la guerre et Pearl Harbor et la Bataille d’Angleterre… Ce que cela a signifié pour moi, c’est qu’il fallait repartir à zéro, comme si la peinture n’avait jamais existé, ce qui est une façon de dire que la peinture était morte […] Les vieux trucs étaient dépassés. Ils n’avaient plus de sens. Ils n’avaient plus aucun intérêt dans cette situation de crise morale ».  </vt:lpstr>
      <vt:lpstr>Hans Hartung, Sans titre, 1955 Encre sur papier, 18.9 x 12.2 cm  Fondation Hartung-Bergman, Antibes </vt:lpstr>
      <vt:lpstr>Constantin Guys, Vanity Fair, 1865,  15,50 cm ; x 18,75 cm, Musée de Washington.</vt:lpstr>
      <vt:lpstr>  Entre autres :  Clifford Still Adolph Gottlieb  Mark Rothko Barnett Newman et Jackson Pollock </vt:lpstr>
      <vt:lpstr>Présentation PowerPoint</vt:lpstr>
      <vt:lpstr>Cubism and Abstract Art, 1939, exposition MOMA, New York </vt:lpstr>
      <vt:lpstr>Présentation PowerPoint</vt:lpstr>
      <vt:lpstr>Présentation PowerPoint</vt:lpstr>
      <vt:lpstr>Présentation PowerPoint</vt:lpstr>
      <vt:lpstr>Présentation PowerPoint</vt:lpstr>
      <vt:lpstr>Willem de Kooning, Excavations, huile sur toile, The Art Institute of Chicago.  </vt:lpstr>
      <vt:lpstr>« Quand je suis dans ma peinture, je ne suis pas conscient de ce que je fais. Ce n'est qu'après une sorte de période de prise de contact que je vois ce que j'ai fait.... La peinture a une vie qui lui est propre. J'essaie de la laisser s'exprimer. Ce n'est que lorsque je perds le contact avec la peinture que le résultat est un désordre. Sinon, il y a une harmonie pure, un échange facile, et le tableau est bien fait », Jackson Pollock. </vt:lpstr>
      <vt:lpstr>Présentation PowerPoint</vt:lpstr>
      <vt:lpstr>Jackson Pollock, Painting, silver over Black, White, Yellow and Red, 1948,  peinture à l’huile, 61 x 80 cm, Centre Pompidou. </vt:lpstr>
      <vt:lpstr>Présentation PowerPoint</vt:lpstr>
      <vt:lpstr>Thomas Hart Benton.  </vt:lpstr>
      <vt:lpstr>Peggy Guggenheim </vt:lpstr>
      <vt:lpstr>Présentation PowerPoint</vt:lpstr>
      <vt:lpstr>Présentation PowerPoint</vt:lpstr>
      <vt:lpstr>https://www.youtube.com/watch?v=dYFxUURtzbw</vt:lpstr>
      <vt:lpstr>Clement Greenberg : théoricien et critique d’art américain  </vt:lpstr>
      <vt:lpstr>Présentation PowerPoint</vt:lpstr>
      <vt:lpstr>Présentation PowerPoint</vt:lpstr>
      <vt:lpstr>Présentation PowerPoint</vt:lpstr>
      <vt:lpstr>Présentation PowerPoint</vt:lpstr>
      <vt:lpstr>Cours 2   Colorfield   Mark Rothko   Figure majeure de l’Ecole de New York Mark Rothko naît en Lettonie en 1903.  </vt:lpstr>
      <vt:lpstr>Multiforms, 1948-9, huile sur toile,  226.1 x 165.1 cm. </vt:lpstr>
      <vt:lpstr>Présentation PowerPoint</vt:lpstr>
      <vt:lpstr>    </vt:lpstr>
      <vt:lpstr>Chapelle Rothko, Houston, 1971. </vt:lpstr>
      <vt:lpstr>Présentation PowerPoint</vt:lpstr>
      <vt:lpstr>Présentation PowerPoint</vt:lpstr>
      <vt:lpstr>Le nouveau réalisme </vt:lpstr>
      <vt:lpstr>  Yves Klein Arman (né Armand Fernandez), Jean Tinguely  Daniel Spoerri les affichistes Raymond Hains et Jean Villeglé Niki de Saint Phalle  Martial Raysse  César  Dufrêne Mimo Rotella Deschamps, Christo  </vt:lpstr>
      <vt:lpstr> Les Nouveaux réalistes, 14, rue Campagne-Première, Paris, France</vt:lpstr>
      <vt:lpstr>Hans Hartung, Sans titre, 1955 Encre sur papier, 18.9 x 12.2 cm  Fondation Hartung-Bergman, Antibes </vt:lpstr>
      <vt:lpstr>Déclaration constitutive du Nouveau Réalisme, 27 octobre 1960 craie sur papier 100 x 66 cm Musée d'Art Moderne de la Ville de Paris, Paris, France  </vt:lpstr>
      <vt:lpstr>« Nouveau Réalisme = nouvelles : approches perceptives du réel », Pierre Restany.  </vt:lpstr>
      <vt:lpstr>Un chiffonnier  </vt:lpstr>
      <vt:lpstr>L’objet trouvé, dans la ville et les pratiques surréalistes  André Breton, Nadja, 1928 </vt:lpstr>
      <vt:lpstr>Pablo Ruiz Picasso (1881-1973), Nature morte à la chaise cannée, mai 1912,49x65cm, Musée Picasso de Paris </vt:lpstr>
      <vt:lpstr>Yves Klein   Yves Klein naît à Nice en 1928 de parents tous deux artistes.  Meurt en 1962 </vt:lpstr>
      <vt:lpstr>Yves Peintures, 1955, Planches de papier imprimées et papiers collés, 24.5 x 19 cm, Succession Yves Klein. </vt:lpstr>
      <vt:lpstr>  L’Univers de la couleur mine orange, pigment pur et résine synthétique sur carton monté sur panneau 95 x 226 cm, Succession Yves Klein.  </vt:lpstr>
      <vt:lpstr>  « Sentir l’âme sans l’expliquer, sans vocabulaire représenter cette sensation … c’est je crois l’une des raisons qui m’a amené à la monochromie ».  </vt:lpstr>
      <vt:lpstr>  Epoque bleu, Epoca blu, 1957, Milan, Galerie Apollinaire.  </vt:lpstr>
      <vt:lpstr> </vt:lpstr>
      <vt:lpstr>Le Vide, exposition, 1959, Galerie Iris Clert, Paris </vt:lpstr>
      <vt:lpstr> Yves Klein, Zone de sensibilité  picturale immatérielle, 1959. </vt:lpstr>
      <vt:lpstr>Monogold, 1959, feuilles d'or sur panneau 27 x 22 cm, Succession Yves Klein  </vt:lpstr>
      <vt:lpstr>Yves Klein, Anthropométrie de l’époque bleue (ANT 82), 1960,  pigment pur et résine synthétique sur papier monté sur toile 155 x 281 cm.</vt:lpstr>
      <vt:lpstr>La technique des pinceaux vivants </vt:lpstr>
      <vt:lpstr>https://www.youtube.com/watch?v=gqLwA0yinWg</vt:lpstr>
      <vt:lpstr>… une pluie fine de Printemps (Série Cosmogonies), 1960,  Pigment pur et résine synthétique sur papier 41.5 x 58 cm   </vt:lpstr>
      <vt:lpstr>"Le tableau n’est que le témoin, la plaque sensible qui a vu ce qui s’est passé. La couleur à l’état chimique, que tous les peintres emploient, est le meilleur médium capable d’être impressionné par l’événement".</vt:lpstr>
      <vt:lpstr> </vt:lpstr>
      <vt:lpstr>« le but de ce procédé était de parvenir à maintenir une distance définie et constante entre la peinture et moi pendant le temps de création ». </vt:lpstr>
      <vt:lpstr>Les décollagistes  Raymond Hains et  Jacques Villeglé </vt:lpstr>
      <vt:lpstr>Marcel Duchamp, Fontaine, 1917/1964 Titre attribué : Urinoir, faïence blanche recouverte de glaçure céramique et de peinture, 63 x 48 x 35 cm, Paris, MNAM. </vt:lpstr>
      <vt:lpstr>Photographie montrant Villeglé qui transporte un monceau d’affiches sur son épaule.  </vt:lpstr>
      <vt:lpstr>Raymond Hains, Jacques Villeglé, Ach alma Manetro, 1949, Affiches lacérées collées sur papier marouflé sur toile, 58 x 256 cm, Centre Pompidou.     </vt:lpstr>
      <vt:lpstr>Arman   (1928-2005) </vt:lpstr>
      <vt:lpstr>Cachet, encre sur papier marouflé, 1958, 142 x 147,8 cm, Centre Pompidou.  </vt:lpstr>
      <vt:lpstr>Home sweet home, 1960, Masques à gaz, boîte en bois et Plexiglas, 160 x 140,5 x 20,3 cm, Centre Pompidou.       </vt:lpstr>
      <vt:lpstr>Le Plein, exposition personnelle, Galerie Iris Clert, Paris 27 octobre 1960.</vt:lpstr>
      <vt:lpstr>Home sweet home, 1960, Masques à gaz, boîte en bois et Plexiglas, 160 x 140,5 x 20,3 cm, Centre Pompidou.       </vt:lpstr>
      <vt:lpstr>    Village des damnés, 1962, 53  x 51 x 28 cm, poupées dans une vitrine, Fondation Arman.   </vt:lpstr>
      <vt:lpstr>Présentation PowerPoint</vt:lpstr>
      <vt:lpstr> Niki de Saint-Phalle   1930 – 2002 </vt:lpstr>
      <vt:lpstr>  La Mariée, 1963, grillage, plâtre, dentelle encollée, jouets divers, 226 x 200 x 100 cm, Centre Pompidou, Paris.    </vt:lpstr>
      <vt:lpstr>Jean Tinguely, Homage à New York, 1960, sculpture, plâtre, fer, etc., Parvis du MoMA   </vt:lpstr>
      <vt:lpstr>Niki de Saint Phalle, Saint Sébastien or Portrait of my lover, 1961, tableau de cible, fléchettes, chemise et cravate, peinture sur bois, 100 x 74 x 15 cm. </vt:lpstr>
      <vt:lpstr> Heads of state, Etude pour King Kong, 1963,  Niki Charitable Art Foundation.   </vt:lpstr>
      <vt:lpstr>  </vt:lpstr>
      <vt:lpstr>Autel des femmes,  1964, plâtre, grillage, objets divers sur toile, Hauteur : 25,3 x  31x 3,5 cm, Hanovre, Sprengel Museum  </vt:lpstr>
      <vt:lpstr>César   (1921-1998)  </vt:lpstr>
      <vt:lpstr>Petite plaque, 1956, sculpture, fer soudé, signée,  : 28 x 18 x 10,5 cm, collection privée.     </vt:lpstr>
      <vt:lpstr>  </vt:lpstr>
      <vt:lpstr>Salon de Mai,  1960,   </vt:lpstr>
      <vt:lpstr>Compression "Ricard", 1962, tôle d’acier laquée compressée, 153 x 73 x 65 cm. </vt:lpstr>
      <vt:lpstr>Daniel Spoerri  (1930)</vt:lpstr>
      <vt:lpstr>Le Repas hongrois, 1963, Métal, verre, porcelaine, tissu sur aggloméré peint, 103 x 205 x 33 cm 112,5 x 212,5 x 43,5 cm avec la cuve, Centre Pompidou.  </vt:lpstr>
      <vt:lpstr>Cours 3 : le Pop art</vt:lpstr>
      <vt:lpstr>Warhol dira, « je souhaite diffuser l’art à la masse des Américains »</vt:lpstr>
      <vt:lpstr>Erased de Kooning, traces de dessin sur papier, avec cadre, 64,14 cm x 55,25 cm x 1.27 cm, MoMA, San Francisco.</vt:lpstr>
      <vt:lpstr>Independent Group, Richard Hamilton, John Mc Hale, et Eduardo Paolozzi   </vt:lpstr>
      <vt:lpstr>En 1956, Paolozzi propose Parallel of life and art.</vt:lpstr>
      <vt:lpstr>Lawrence Alloway</vt:lpstr>
      <vt:lpstr> «  On m’attribue la paternité du terme Pop Art mais je ne saurais situer avec précision la date à laquelle il a été employé pour la première fois. (Un auteur a affirmé que Lawrence Alloway avait inventé pour la première fois l’expression Pop art en 1954 ; mais cette date est prématurée). De plus, ce que j’entendais alors par-là ne concorde pas avec la signification actuelle du mot. J’employais ce terme ainsi que celui de Pop Culture, pour désigner les produits des mass medias et non les œuvres qui s’inspirent de la culture populaire. Quoiqu’il en soit, à un moment donné, entre l’hiver 1954-1955 et 1955, on se servit du terme pour désigner les recherches et les débats de l’Independent Group ».  </vt:lpstr>
      <vt:lpstr>      Un artiste pour qui le travail n’est plus tant axé sur la recherche de formes que sur l'examen des valeurs culturelles.  Fasciné par l'image humaine depuis 1953, il propose une exposition dont le propos est de considérer les sources dans leur ensemble de manière non hiérarchique.  Selon lui, toutes fonctionnent au niveau de l'image. Une pin up du magazine de la semaine est égale à une reproduction de la Vénus de Milo.  Les images étaient égales.      </vt:lpstr>
      <vt:lpstr>L’École de Francfort  est le nom donné, à partir des années 1950, à un groupe d'intellectuels allemands réunis autour de l'Institut de recherche sociale fondé à Francfort en 1923, et par extension à un courant de pensée issu de celui-ci, souvent considéré comme fondateur ou paradigmatique de la philosophie sociale ou de la théorie critique. Il retient en effet du marxisme et de l'idéal d'émancipation des Lumières l'idée principale que la philosophie doit être utilisée comme critique sociale du capitalisme et non comme justification et légitimation de l'ordre existant, critique qui doit servir à faire avancer la transformation. Parmi ses premiers membres, on compte Max Horkheimer (1895-1973), qui fut le directeur de l'Institut à partir de 1930, son collègue Theodor W. Adorno (1903-1969), avec qui il écrira après-guerre La Dialectique de la raison, </vt:lpstr>
      <vt:lpstr>Roland Barthes, Mythologies, 1957.</vt:lpstr>
      <vt:lpstr>Richard Hamilton, Just what is it that makes today’s homes so different, so appealing ? 1956, collage, 26 x 24 cm, Tübingen </vt:lpstr>
      <vt:lpstr>Peter Blake Self‐Portrait with Badges, 1961, Oil on board, 174 × 122 cm. London,  Tate.</vt:lpstr>
      <vt:lpstr>Peter Blake   « J’ai commencé à être un artiste pop, déclare-t-il, à travers mon intérêt pour l’art anglais folk. En particulier pour mon intérêt dans les fêtes foraines. (…) pour moi le pop est enraciné dans la nostalgie, la nostalgie des choses vieilles et populaires » </vt:lpstr>
      <vt:lpstr>On the balcony, 121 × 90 cm, Tate.  </vt:lpstr>
      <vt:lpstr>Peter Blake, The Toy shop, 1962, mixed media, Tate, Londres. </vt:lpstr>
      <vt:lpstr>The New Realists.   Jasper Johns, Tom Wesselmann, Roy Lichtenstein, Andy Warhol à la Galerie Sidney Janis   1962     </vt:lpstr>
      <vt:lpstr>Jasper Johns, Flag, 1955, 107.3 x 153.8 cm, MoMA </vt:lpstr>
      <vt:lpstr> </vt:lpstr>
      <vt:lpstr> </vt:lpstr>
      <vt:lpstr>Présentation PowerPoint</vt:lpstr>
      <vt:lpstr>Présentation PowerPoint</vt:lpstr>
      <vt:lpstr>Présentation PowerPoint</vt:lpstr>
      <vt:lpstr>"Je pense que beaucoup de gens ne voient pas ce qui est au cœur de mon œuvre.  Je ne m’intéresse pas à l’objet. L’aspect d’une tasse à café par exemple ne m’intéresse pas. Ce qui m’intéresse, c’est comment elle est dessinée et ce qu’elle est devenue au fil des années après les apports de divers graphistes publicitaires ; comment, durant ce temps donné, a évolué le symbole que véhicule cette tasse, aussi bien dans les représentations des graphistes et leur dessin de mauvaise qualité que dans la texture que lui ont donnée les machines quand elles en ont reproduit l’image. C’est donc uniquement la représentation de l’image, un symbole cristallisé, qui est arrivé jusqu’à nous.  (…) Et bien que cela ne soit pas forcément le cas de toutes les publicités, nous avons tous une image mentale, quelle qu’elle soit, de la tasse à café telle qu’elle y est représentée. C’est cette image spécifique qui [me] paraît intéressante à représenter. Je ne dessine jamais l’objet lui-même : j’en dessine toujours une représentation, une sorte de symbolisation cristallisée". </vt:lpstr>
      <vt:lpstr>Présentation PowerPoint</vt:lpstr>
      <vt:lpstr>Roy Lichtenstein, Man with Coat, 1961, encre sur papier, Collection Sonnabend</vt:lpstr>
      <vt:lpstr>.   </vt:lpstr>
      <vt:lpstr>Cours 4 : l’art minimal</vt:lpstr>
      <vt:lpstr>Franck Stella à Hollis Frampton « What you see is what you see »</vt:lpstr>
      <vt:lpstr> Frank Stella, Harran II, 1967, einture polymère sur toile, 304.8 x 609.6 cm,  Musée Guggenheim. </vt:lpstr>
      <vt:lpstr>Constantin Brancusi, Colonne sans fin, bois de peuplier, 301 x 30 x 30, Centre Pompidou.  </vt:lpstr>
      <vt:lpstr>Reconstruction de la Maquette du Monument à la Troisième Internationale de Tatline (1919-1920) haute de 5 m et présentée à Petrograd en novembre 1920.  </vt:lpstr>
      <vt:lpstr>Casimir Malévitch, Carré noir sur fonds blanc, 1915, 80 cm x 80 cm, Galerie Trétiakov, Galloni Fleur</vt:lpstr>
      <vt:lpstr> Frank Stella, Harran II, 1967, einture polymère sur toile, 304.8 x 609.6 cm,  Musée Guggenheim. </vt:lpstr>
      <vt:lpstr>Carl Andre « Preface to Stripe Painting », in Frank Stella, catalogue de l’exposition, New York, Museum of Modern Art, 1959 :    « L’art exclut le superflu, ce qui n’est pas nécessaire. Pour Franck Stella, il s’est avéré nécessaire de peindre des bandes. Il n’y a rien d’autre dans sa peinture. Les symboles sont des jetons qui circulent entre les hommes. La peinture de Frank Stella n’est pas symbolique. Ses bandes sont les chemins qu’emprunte le pinceau sur la toile. Ces chemins ne conduisent qu’à la peinture. » </vt:lpstr>
      <vt:lpstr>“What you see is what you see”, edité par Lucy Lippard et publié dans Art News, septembre 1966. Dans une discussion avec Donald Judd, Stella dit “Ma peinture est fondée sur cette réalité concrète qu’il n’y a là rien d’autre que ce que l’on voit. Elle est réellement un objet. Toute peinture est un objet et quiconque s’y implique suffisamment est finalement contraint d’accepter, quoi qu’il fasse, l’objectivité – la qualité d’objet – de ce qu’il fait. Ce qu’il fait est une chose. Tout cela devrait aller de soi. Si cette peinture était suffisamment fine, suffisamment précise, ou suffisamment juste, il vous suffirait simplement de la regarder. Tout ce que je souhaite que l’on tire de mes peintures et que j’en tire pour moi-même est que l’on puisse voir le tout sans confusion… Ce que l’on voit est ce que l’on voit (et rien d’autre). » </vt:lpstr>
      <vt:lpstr>Le terme d’ « art minimal » a été défini une première fois en 1965 par Richard Wollheim (dans Arts magazine janvier 1965) pour commenter l’aspect minimal que pouvaient contenir les œuvres de Marcel Duchamp et Ad Reinhardt.  </vt:lpstr>
      <vt:lpstr> Robert Morris 1931-2018   </vt:lpstr>
      <vt:lpstr> Column, 1961, aluminium peint, 240x60x60cm.</vt:lpstr>
      <vt:lpstr>4 cubes de miroirs, 1965, miroir sur bois, 100cmx100cmx100cm chaque.  </vt:lpstr>
      <vt:lpstr> L-beams, 1965, 3 éléments de contreplaqué peint, 244 x 244 x 61cm chaque, Coll. Ileana Sonnabend, New York. </vt:lpstr>
      <vt:lpstr>Maria Tucker, Robert Morris, New York, Whitney Museum of American Art, 1970.  « Les L-beams suggèrent la manipulation des formes par un enfant, comme s’ils étaient les cubes d’un jeu de construction immense. Le besoin impératif de modifier, de voir simultanément les multiples possibilités inhérentes à une forme unique est caractéristique de la vision syncrétique de l’enfant pour qui le savoir relatif à une forme spécifique peut être transféré à toutes les variations empruntées par cette forme. » </vt:lpstr>
      <vt:lpstr>Donald Judd 1928-1994   </vt:lpstr>
      <vt:lpstr>Entretien avec Lucy Lippard (Art in America, juillet-août 1967),  « La qualité essentielle des formes géométriques vient de ce qu’elles ne sont pas organiques, à la différence de toute autre forme dite artistique ».  </vt:lpstr>
      <vt:lpstr>Tôle galvanisée, plexiglas gris clair, 1989,  unités de 15,2 x 68,6 x 61cm chaque, chaque module est installé à 15,2cm d’intervalle, Coll. Yvon Lambert, Paris. </vt:lpstr>
      <vt:lpstr>Sans titre, 1980-1986, aluminium, 100 éléments, Chinati Foundation, Marfa, Texas. </vt:lpstr>
      <vt:lpstr>Carl Andre    </vt:lpstr>
      <vt:lpstr>« Avant lui la sculpture avait ses limites : le sommet de la tête ou la base des pieds. La sculpture de Brancusi continuait au-delà de la limite verticale et au-delà de sa limite terrestre. » Phyllis Tuchman « An interview with Carl Andre », in Artforum, juin 1970. </vt:lpstr>
      <vt:lpstr>Cedar piece, 1959-1974, bois de cèdre, 174 x92,5 x 92,5 cm, Oeffentliche Kunstsammlung Kunstmuseum, Basel.</vt:lpstr>
      <vt:lpstr>« Jusqu’à une certaine époque j’ai fait des coupes à l’intérieur des choses. Puis j’ai rélaisé que la chose découpée était en fait la découpe. A présent, je ne découpe plus le matériau, j’utilise le matériau comme une découpe de l’espace. », Carl Andre, in Artforum, octobre 1966. </vt:lpstr>
      <vt:lpstr>2 x 18 aluminium lock, aluminim, 36 unités rectangulaires, 1x100x100 cm chaque 1 x 200 x1800 cm, Musée Guggenheim</vt:lpstr>
      <vt:lpstr>Richard Serra (1938)  </vt:lpstr>
      <vt:lpstr>To throw, 1970, performance</vt:lpstr>
      <vt:lpstr>Présentation PowerPoint</vt:lpstr>
      <vt:lpstr>Torsions elliptique I, II, IV, V, VI (Torqued Ellipses I, II, IV, V, VI,1996–99), Double torsion elliptique I, II, III (Double Torqued Ellipses I, II, III, 1997–99) et Serpent (Snake, 1996) Neuf sculptures, acier patinable Dimensions variables Collections : Dia Center for the Arts, New York/Museum of Modern Art/ Leon et Debra Black, Nueva York/ Collection particulière et Musée Guggenheim Bilbao</vt:lpstr>
      <vt:lpstr>Eglise San Carlo de Borromini à Rome </vt:lpstr>
      <vt:lpstr>Présentation PowerPoint</vt:lpstr>
      <vt:lpstr>« Quand je marchais dans le bas-côté de San Carlo, j’ai regardé l’ovale au centre de l’église et j’ai été convaincu que le volume tournait. Je pense que l’ellipse sur le sol et celle au plafond étaient tournée presque perpendiculairement l’une par rapport à l’autre. Ce n’est qu’en marchant jusqu’au centre de l’église que j’ai compris qu’il s’agissait en fait d’une élévation tout à fait régulière, mais j’étais très intéressé par mon erreur et je me suis demandé ce qui arriverait si je réussissais à rendre cette erreur réelle ? Quel serait l’effet obtenu si l’ellipse de la voute était tournée par rapport à celle sur le sol ?” </vt:lpstr>
      <vt:lpstr> «  Dans ces œuvres l’espace se modifie et bouge selon des modes tout à fait imprédictibles et sans précédent : la sensation de ce mouvement est tellement déstabilisante et pourtant si intéressante que le spectateur se prend rapidement au jeu d’une exploration minutieuse de l’œuvre.” </vt:lpstr>
      <vt:lpstr>« gens qui font l’expérience de mes oeuvres que par ceux qui les regardent. Il m’importe peu qu’ils partent en se souvenant de la manière dont étaient configurées les pièces. Je veux qu’ils partent avec un équivalent kinesthésique d’un trou dans leur estomac.”.    </vt:lpstr>
      <vt:lpstr>« J’ai fait un voyage au japon. Les jardins zen de Kyoto m’ont ouvert les yeux. Ils sont arrangés de telle sorte que vous ne pouvez en faire l’expérience que par le mouvement. Il est facile de comprendre que les concepts japonais de la perception de l’espace et du temps sont liés. L’idée de mouvement dans l’espace, de faire du corps la mesure de l’espace et de lui donner quelque chose de nouveau à découvrir au fil du temps est devenu la base de ma pensée du paysage”.  </vt:lpstr>
      <vt:lpstr>One Ton Prop (House of Cards) de 1969, quatre planches d’acier, chacune de 122 x 122 x 2,5 cm, MoMA, New York.</vt:lpstr>
      <vt:lpstr>« Ma préoccupation est toujours de savoir comment aborder l’espace. Dans un site urbain je vais jusqu’à tenir compte de la circulation, des rues, de l’architecture. Je construis une sorte de disjonction, quelque chose qui situera ce lieu et dans lequel on pénètrera au milieu de l’architecture environnante. Dans les paysages, même si je fais la même introspection, les sculptures auront plus à voir avec le fait de marcher plutôt que simplement de se situer. Les pièces paysagères sont d’habitude ouvertes, les urbaines généralement fermées ».  </vt:lpstr>
      <vt:lpstr>Serra dit « Si la sculpture a une quelconque puissance, c’est celle de créer sa place et son espace propres et, pour ainsi dire, de se poser en s’opposant aux espaces et aux lieux où elle est créée en ce sens. J’élabore un anti-environnement qui prend sa propre place, crée ses relations propres, délimité ou affirme sa zone propre ».  </vt:lpstr>
      <vt:lpstr>Installation Torsions elliptique I, II, IV, V, VI (Torqued Ellipses I, II, IV, V, VI,1996–99), Double torsion elliptique I, II, III (Double Torqued Ellipses I, II, III, 1997–99) et Serpent (Snake, 1996) Neuf sculptures, acier patinable Dimensions variables Collections : Dia Center for the Arts, New York/Museum of Modern Art/ Leon et Debra Black, Nueva York/ Collection particulière et Musée Guggenheim Bilbao</vt:lpstr>
      <vt:lpstr>Fluxus</vt:lpstr>
      <vt:lpstr>DIAPO  La dématérialisation est une notion qui est introduite en 1967, par les critiques d’art Lucy Lippard et John Chandler   Elle caractérisait l’art « ultraconceptuel » des années 1960, doublement orienté - vers l’art comme idée  - et l’art comme action  </vt:lpstr>
      <vt:lpstr>  Origine du terme : Le terme est créé par George Maciunas en 1961 un artiste, créateur, galeriste américain, d’origine Lituanienne. </vt:lpstr>
      <vt:lpstr>Mail art </vt:lpstr>
      <vt:lpstr>Flux kits</vt:lpstr>
      <vt:lpstr>Brochure Fluxus </vt:lpstr>
      <vt:lpstr>Présentation PowerPoint</vt:lpstr>
      <vt:lpstr>Flux Smile Machine, 1970 « a device for insertion into mouth, in order to obtain a permanent smile ».  </vt:lpstr>
      <vt:lpstr>Ray Johnson  </vt:lpstr>
      <vt:lpstr>Flux Events </vt:lpstr>
      <vt:lpstr>John Cage   "No matter what you do," "you're always hearing something."     </vt:lpstr>
      <vt:lpstr>Solo For Violin, Polishing as performed, George Brecht, New York, 1964.</vt:lpstr>
      <vt:lpstr>George Brecht, Drip music, 1959</vt:lpstr>
      <vt:lpstr>https://www.youtube.com/watch?v=oGIlPBgUg9U</vt:lpstr>
      <vt:lpstr>Alison Knowles, Make a Salad, 1962.</vt:lpstr>
      <vt:lpstr>    Reenactment, 2014, MoMA    </vt:lpstr>
      <vt:lpstr>https://www.youtube.com/watch?v=pc5_pexVob8</vt:lpstr>
      <vt:lpstr>   Nam June Paik, Zen for head, 1962 </vt:lpstr>
      <vt:lpstr> # 10 to Bob Morris du compositeur La Monte Young </vt:lpstr>
      <vt:lpstr> Joseph Beuys (1924-1986) </vt:lpstr>
      <vt:lpstr>« Festum Fluxorum Fluxus » au Staatliche Kunstakademie de Düsseldorf </vt:lpstr>
      <vt:lpstr>Sans titre, graisse, 1964. </vt:lpstr>
      <vt:lpstr>Joseph Beuys, Infiltration homogen für Konzertflügel (Infiltration homogène pour piano à queue), 1966 Piano à queue recouvert de feutre gris </vt:lpstr>
      <vt:lpstr> I like America and America likes me, 1974, performance.</vt:lpstr>
      <vt:lpstr>Joseph Beuys, Comment expliquer les tableaux à un lièvre mort, 1965, Performance, Galerie Schmela, Düsseldorf</vt:lpstr>
      <vt:lpstr>Il disait : « La sculpture doit toujours questionner obstinément les prémisses fondamentales de la culture dominante. C’est la fonction de tout art, que la société essaie toujours d’étouffer. [ … ] Seul l’art rend la vie possible c’est dans des termes aussi radicaux que je souhaite le formuler ».  </vt:lpstr>
      <vt:lpstr>« j’ai tenté d’apporter à la peinture ou  la sculpture la globalité de la substance dans le sens d’une globalité chimique… il faut avoir dans le champ de vision cette constellation de forces qui n’a rien  voir avec le rétinien. Ma tentative fut justement de dire quelque chose sur la substance qui, par strate d’acheminement vers une substance immatérielle, n’existant plus dans le monde physique. C’est pourquoi, mon travail plastique est évolutif, il n’est jamais fini ; les processus de réactions chimiques, fermentations, couleurs en évolution, pourrissement, assèchement. Tout change ». </vt:lpstr>
      <vt:lpstr>“I am Searching for Field Character” (1973)  “EVERY HUMAN BEING IS AN ART-IST,”    </vt:lpstr>
      <vt:lpstr> Documenta, Kassel, 1972 </vt:lpstr>
      <vt:lpstr>« Si je produis quelque chose, je transmets un message à quelqu’un d’autre. L’origine du flux d’information ne vient pas de la matière, mais du « je »,  d’une idée. </vt:lpstr>
      <vt:lpstr>Carolee Schneeman (1939-2019) </vt:lpstr>
      <vt:lpstr> Glass Environment for Sound and Motion, 1962.  </vt:lpstr>
      <vt:lpstr>       </vt:lpstr>
      <vt:lpstr>Interior Scroll, performance, 1975. </vt:lpstr>
      <vt:lpstr>« Je pensais au vagin de nombreuses façons - physiquement, conceptuellement : comme une forme sculpturale, un référent architectural, la source de la connaissance sacrée, de l'extase, du passage de la naissance, de la transformation. Je voyais le vagin comme une chambre translucide dont le serpent était un modèle extérieur : animé par son passage du visible à l'invisible, un serpentin spiralé et annelé de la forme du désir et des mystères génératifs, attributs des pouvoirs sexuels féminins et masculins. Cette source de "connaissance intérieure" serait symbolisée comme l'indice primaire unifiant l'esprit et la chair... la source de la conceptualisation, de l'interaction avec les matériaux, de l'imagination du monde et de la composition de ses images », Carolee Schneemann </vt:lpstr>
      <vt:lpstr>Présentation PowerPoint</vt:lpstr>
      <vt:lpstr>Nam June Paik (1932-2006)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Cours 7 Le processus en question : du Land art au narrative art    </vt:lpstr>
      <vt:lpstr>Michael Fried </vt:lpstr>
      <vt:lpstr>Les grandes rétrospectives de l’époque « Live in Your Head : When Attitudes Become Form» (Kunsthalle, Berne et ICA, Londres, 1969), Software (Jewish Museum, New York, I970),  « Information» (MOMA, New York 1970) et   la Documenta V, sous la direction du suisse Harald Szeemann en 1972 </vt:lpstr>
      <vt:lpstr> </vt:lpstr>
      <vt:lpstr>https://www.youtube.com/watch?v=a-P6yxZPDBQ</vt:lpstr>
      <vt:lpstr>Eva Hesse (1931 Hambourg – 1970 New York) </vt:lpstr>
      <vt:lpstr>Accession, 1967,  acier galvanisé et vinyle, 78.1 × 78.1 × 78.1 cm,  Detroit Institute of art.     </vt:lpstr>
      <vt:lpstr>Meret Oppenheim, Object Paris, 1936,  19 x 23 x 20 cm, MOMA.</vt:lpstr>
      <vt:lpstr>Louise Bourgeois (Paris 1911- New York 2010)   </vt:lpstr>
      <vt:lpstr>Double Negative, 1963, latex et argile.  </vt:lpstr>
      <vt:lpstr>The Destruction of the Father, 1974, plâtre, latex, bois, tissus et lumière rouge ,  </vt:lpstr>
      <vt:lpstr>Anti-illusion : procedures, materials, Marcia Tucker </vt:lpstr>
      <vt:lpstr>Douglas Huebler</vt:lpstr>
      <vt:lpstr>« mes systèmes conceptuels écrit Huebler consistent en des séries logiques ou aléatoires de nombres des unités de temps ou de proposition verbales… tout ce qui est  visuel dans le travail est complètement arbitraire,  son existence réelle est en lui-même et totalement important l’art ou des objectifs artistiques ». </vt:lpstr>
      <vt:lpstr>Duration piece, global</vt:lpstr>
      <vt:lpstr>Douglas Huebler, Duration Piece #6, 1968, photographies et texte, MoMA.</vt:lpstr>
      <vt:lpstr>Land Art   Le land art est un courant américain qui compte des artistes tels que  Walter De Maria,  à qui l'on doit l'appellation.  Michael Heizer Nancy Holt Joan Jonas  Dennis Oppenheim  et Robert Smithson  </vt:lpstr>
      <vt:lpstr>Dennis Oppenheim (1938-2011)</vt:lpstr>
      <vt:lpstr>Directed Seeding-Cancelled Crops (Semailles dirigées- Moissons annulées </vt:lpstr>
      <vt:lpstr>Identity Stretch [Etirement de l'identité], 1975, photographies montées sur panneau.  </vt:lpstr>
      <vt:lpstr>Annual Rings (Anneaux annuels) 1969.    </vt:lpstr>
      <vt:lpstr>Richard Long  </vt:lpstr>
      <vt:lpstr>A Line Made by Walking. England, 1967, (Une ligne faite en marchant), photographie N&amp;B montrée dans la galerie. </vt:lpstr>
      <vt:lpstr>«Une marche et seulement un sédiment de plus, une marque qui s'ajoute à des milliers d'autres sédiments déposés sur la surface du territoire et provenant de l'histoire humaine et de l'évolution géologique. »  </vt:lpstr>
      <vt:lpstr>Robert Smithson (1938-1973) </vt:lpstr>
      <vt:lpstr>Spiral Jetty, 1970, sculpture in situ. </vt:lpstr>
      <vt:lpstr> Michael Heizer, Double negative, 1969. </vt:lpstr>
      <vt:lpstr> « Imaginez que vous vous trouviez dans Central Park il y a un million d’années. Vous seriez debout sur une immense plaque de glace, longue de 4 000 miles et d’une épaisseur de 2 000 miles. Seul sur un glacier, vous ne sentiriez pas la compression et l’érosion provoquées par son lent mouvement vers le sud laissant d’immenses masses de débris de pierres dans son sillage. », Smithson  </vt:lpstr>
      <vt:lpstr>Rosalind Krauss, Notes on the index, 1977 </vt:lpstr>
      <vt:lpstr>Présentation PowerPoint</vt:lpstr>
      <vt:lpstr>DENIS OPPENHEIM (1938-), Directed Seeding-Cancelled Crops (Semailles dirigées- Moissons annulé </vt:lpstr>
      <vt:lpstr>Identity Stretch [Etirement de l'identité], 1975, photographies montées sur panneau.  </vt:lpstr>
      <vt:lpstr>Narrative art Christian Boltanski  Jean Le Gac Sophie Calle  Annette Messager    </vt:lpstr>
      <vt:lpstr>Présentation PowerPoint</vt:lpstr>
      <vt:lpstr>En 1972, Harald Szeemann assure le commissariat d’une exposition intitulée « Mythologies individuelles » à la cinquième Documenta de Cassel </vt:lpstr>
      <vt:lpstr>Jean Le Gac  Né en 1936 à Alès (France) Vit et travaille à paris  </vt:lpstr>
      <vt:lpstr>Jean Le Gac, Les Cahiers, 1970.</vt:lpstr>
      <vt:lpstr>   « Du matin à la nuit, sans arrêt, des récits hantent les murs et les bâtiments. Ils articulent nos existences en nous apprenant ce qu’elles doivent être. Ils "couvrent l’événement" c’est-àdire qu’ils en font nos légendes (legenda ce qu’il faut lier et dire). Saisi dès son réveil par la radio (la voix, c’est la loi), l’auditeur marche toute la journée dans la forêt des narrativités journalistiques, publicitaires, télévisées, qui, le soir, glissent encore d’ultimes messages sous les portes du sommeil », Michel de Certeau </vt:lpstr>
      <vt:lpstr> Délassement du Peintre, 1978   </vt:lpstr>
      <vt:lpstr>Sophie Calle, née à Paris en 1953</vt:lpstr>
      <vt:lpstr>  Sophie Calle, Suite vénitienne  1980, Ensemble, réalisé sous cette forme à partir de 1966 comprenant 81 éléments : 55 photographies N/B. </vt:lpstr>
      <vt:lpstr>  Douleur exquise, 1984 </vt:lpstr>
      <vt:lpstr>    Des Histoires vraies + dix  </vt:lpstr>
      <vt:lpstr>Christian Boltanski (1944-2021)</vt:lpstr>
      <vt:lpstr>      Recherche et présentation de tout ce qui me reste de mon enfance, 1969, 9 pages, 17,5 x 26,5 </vt:lpstr>
      <vt:lpstr> « Il y a une chose qui m’intéresse beaucoup, c’est le passage du plus personnel au plus collectif . »    « Mon travail porte toujours sur une relation entre le nombre et l’individu : chacun est unique, et en même temps le nombre est gigantesque » </vt:lpstr>
      <vt:lpstr>Dix portraits photographiques de Christian Boltanski 1946-1964 .  </vt:lpstr>
      <vt:lpstr>En plus </vt:lpstr>
      <vt:lpstr>Michael Fried </vt:lpstr>
      <vt:lpstr>Ces formes artistiques prennent un grand nombre de formes et de noms différents :   Arte Povera, Process Art, land Art, narrative art, Body Art, et Performance.  </vt:lpstr>
      <vt:lpstr>Les grandes rétrospectives de l’époque « Live in Your Head : When Attitudes Become Form» (Kunsthalle, Berne et ICA, Londres, 1969), Software (Jewish Museum, New York, I970),  « Information» (MOMA, New York 1970) et   la Documenta V, sous la direction du suisse Harald Szeemann en 1972 </vt:lpstr>
      <vt:lpstr> </vt:lpstr>
      <vt:lpstr>https://www.youtube.com/watch?v=a-P6yxZPDBQ</vt:lpstr>
      <vt:lpstr>« On remarque la liberté absolue dans l'utilisation des matériaux, ainsi que le souci des propriétés physiques et chimiques de l'œuvre elle-même. (...) La caractéristique majeure de l'art d'aujourd'hui n'est plus l'articulation de l'espace mais de l'activité humaine ; l'activité de l'artiste est devenue le thème et le contenu dominant », Harald Szeemann </vt:lpstr>
      <vt:lpstr>DIAPO  Arte Povera, art pauvre Le terme qu’inventa le critique italien Germano Celant en 1969 pour décrire l’œuvre de ses  Michelangelo Pistoletto, Alighiero e Boetti (1940-1994), Giuseppe Penone (né en 1947), Giovanni Anselmo, Luciano Fabro (né en 1936), Giulio Paolini (né en 1940), Pino Pascali (1935-1968), Gilberto Zorio, Mario et Marisa Merz, Pier Paolo Calwlari (né en 1943) et Jannis Kounellis (né en 1936).    </vt:lpstr>
      <vt:lpstr>  Pino Pascali, Terro metro, 1965, terre, 100 x 100 x 100 cm.</vt:lpstr>
      <vt:lpstr> Mario Merz, Igloo di Giap, 1968. </vt:lpstr>
      <vt:lpstr>Michelangelo Pistoletto, Venus degli stracci, 1967 </vt:lpstr>
      <vt:lpstr>Giovanni Anselmo, Sans titre, 1968-1986</vt:lpstr>
      <vt:lpstr>   Jannis Kounellis, Sans titre,  Galerie de l’Attico   </vt:lpstr>
      <vt:lpstr>Eva Hesse (1931 Hambourg – 1970 New York) </vt:lpstr>
      <vt:lpstr>Accession, 1967,  acier galvanisé et vinyle, 78.1 × 78.1 × 78.1 cm,  Detroit Institute of art.     </vt:lpstr>
      <vt:lpstr>Meret Oppenheim, Object Paris, 1936,  19 x 23 x 20 cm, MOMA.</vt:lpstr>
      <vt:lpstr>Louise Bourgeois (Paris 1911- New York 2010)   </vt:lpstr>
      <vt:lpstr>Double Negative, 1963, latex et argile.  </vt:lpstr>
      <vt:lpstr>The Destruction of the Father, 1974, plâtre, latex, bois, tissus et lumière rouge ,  </vt:lpstr>
      <vt:lpstr>Anti-illusion : procedures, materials, Marcia Tucker </vt:lpstr>
      <vt:lpstr>Douglas Huebler</vt:lpstr>
      <vt:lpstr>« mes systèmes conceptuels écrit Huebler consistent en des séries logiques ou aléatoires de nombres des unités de temps ou de proposition verbales… tout ce qui est  visuel dans le travail est complètement arbitraire,  son existence réelle est en lui-même et totalement important l’art ou des objectifs artistiques ». </vt:lpstr>
      <vt:lpstr>Duration piece, global</vt:lpstr>
      <vt:lpstr>Douglas Huebler, Duration Piece #6, 1968, photographies et texte, MoMA.</vt:lpstr>
      <vt:lpstr>Billy Apple, Geoff Hendricks et Jerry Vis Matter transformation : glass / earth / stone, 1970.   </vt:lpstr>
      <vt:lpstr>Narrative art Christian Boltanski  Jean Le Gac Sophie Calle  Annette Messager    </vt:lpstr>
      <vt:lpstr>Présentation PowerPoint</vt:lpstr>
      <vt:lpstr>En 1972, Harald Szeemann assure le commissariat d’une exposition intitulée « Mythologies individuelles » à la cinquième Documenta de Cassel </vt:lpstr>
      <vt:lpstr>Jean Le Gac  Né en 1936 à Alès (France) Vit et travaille à paris  </vt:lpstr>
      <vt:lpstr>Jean Le Gac, Les Cahiers, 1970.</vt:lpstr>
      <vt:lpstr>   « Du matin à la nuit, sans arrêt, des récits hantent les murs et les bâtiments. Ils articulent nos existences en nous apprenant ce qu’elles doivent être. Ils "couvrent l’événement" c’est-àdire qu’ils en font nos légendes (legenda ce qu’il faut lier et dire). Saisi dès son réveil par la radio (la voix, c’est la loi), l’auditeur marche toute la journée dans la forêt des narrativités journalistiques, publicitaires, télévisées, qui, le soir, glissent encore d’ultimes messages sous les portes du sommeil », Michel de Certeau </vt:lpstr>
      <vt:lpstr> Délassement du Peintre, 1978   </vt:lpstr>
      <vt:lpstr>Sophie Calle, née à Paris en 1953</vt:lpstr>
      <vt:lpstr>  Sophie Calle, Suite vénitienne  1980, Ensemble, réalisé sous cette forme à partir de 1966 comprenant 81 éléments : 55 photographies N/B. </vt:lpstr>
      <vt:lpstr>  Douleur exquise, 1984 </vt:lpstr>
      <vt:lpstr>    Des Histoires vraies + dix  </vt:lpstr>
      <vt:lpstr>Christian Boltanski (1944-2021)</vt:lpstr>
      <vt:lpstr>      Recherche et présentation de tout ce qui me reste de mon enfance, 1969, 9 pages, 17,5 x 26,5 </vt:lpstr>
      <vt:lpstr> « Il y a une chose qui m’intéresse beaucoup, c’est le passage du plus personnel au plus collectif . »    « Mon travail porte toujours sur une relation entre le nombre et l’individu : chacun est unique, et en même temps le nombre est gigantesque » </vt:lpstr>
      <vt:lpstr>Dix portraits photographiques de Christian Boltanski 1946-1964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schutz marine</dc:creator>
  <cp:lastModifiedBy>schutz marine</cp:lastModifiedBy>
  <cp:revision>48</cp:revision>
  <dcterms:created xsi:type="dcterms:W3CDTF">2022-01-21T14:54:49Z</dcterms:created>
  <dcterms:modified xsi:type="dcterms:W3CDTF">2022-03-11T16:10:56Z</dcterms:modified>
</cp:coreProperties>
</file>