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1"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26/11/2022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7580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26/11/2022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52832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26/11/2022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10739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26/11/2022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14867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0112E75-DBA7-4CA6-967A-84CF8F965DD7}" type="datetimeFigureOut">
              <a:rPr lang="en-GB" smtClean="0"/>
              <a:t>26/11/2022</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9643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112E75-DBA7-4CA6-967A-84CF8F965DD7}" type="datetimeFigureOut">
              <a:rPr lang="en-GB" smtClean="0"/>
              <a:t>26/11/2022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23323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112E75-DBA7-4CA6-967A-84CF8F965DD7}" type="datetimeFigureOut">
              <a:rPr lang="en-GB" smtClean="0"/>
              <a:t>26/11/2022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02015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112E75-DBA7-4CA6-967A-84CF8F965DD7}" type="datetimeFigureOut">
              <a:rPr lang="en-GB" smtClean="0"/>
              <a:t>26/11/2022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79841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12E75-DBA7-4CA6-967A-84CF8F965DD7}" type="datetimeFigureOut">
              <a:rPr lang="en-GB" smtClean="0"/>
              <a:t>26/11/2022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4651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26/11/2022</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42727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26/11/2022</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150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0112E75-DBA7-4CA6-967A-84CF8F965DD7}" type="datetimeFigureOut">
              <a:rPr lang="en-GB" smtClean="0"/>
              <a:t>26/11/2022</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43B7D30-34F7-432D-9BAC-8CAA1059B166}" type="slidenum">
              <a:rPr lang="en-GB" smtClean="0"/>
              <a:t>‹#›</a:t>
            </a:fld>
            <a:endParaRPr lang="en-GB"/>
          </a:p>
        </p:txBody>
      </p:sp>
    </p:spTree>
    <p:extLst>
      <p:ext uri="{BB962C8B-B14F-4D97-AF65-F5344CB8AC3E}">
        <p14:creationId xmlns:p14="http://schemas.microsoft.com/office/powerpoint/2010/main" val="3560638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thew.rickard@u-picardie.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E2F3E-0701-F9A4-C15C-E0BAE4CC5B49}"/>
              </a:ext>
            </a:extLst>
          </p:cNvPr>
          <p:cNvSpPr>
            <a:spLocks noGrp="1"/>
          </p:cNvSpPr>
          <p:nvPr>
            <p:ph type="ctrTitle"/>
          </p:nvPr>
        </p:nvSpPr>
        <p:spPr/>
        <p:txBody>
          <a:bodyPr/>
          <a:lstStyle/>
          <a:p>
            <a:r>
              <a:rPr lang="en-GB" sz="8000" dirty="0"/>
              <a:t>L2 LCE </a:t>
            </a:r>
            <a:br>
              <a:rPr lang="en-GB" sz="8000" dirty="0"/>
            </a:br>
            <a:r>
              <a:rPr lang="en-GB" sz="8000" dirty="0"/>
              <a:t>Expression </a:t>
            </a:r>
            <a:r>
              <a:rPr lang="en-GB" sz="8000" dirty="0" err="1"/>
              <a:t>Vocabulaire</a:t>
            </a:r>
            <a:r>
              <a:rPr lang="en-GB" sz="8000" dirty="0"/>
              <a:t> </a:t>
            </a:r>
            <a:br>
              <a:rPr lang="en-GB" sz="8000" dirty="0"/>
            </a:br>
            <a:r>
              <a:rPr lang="en-GB" sz="8000" dirty="0"/>
              <a:t>EC 211 (Gr1 &amp; Gr3)</a:t>
            </a:r>
          </a:p>
        </p:txBody>
      </p:sp>
      <p:sp>
        <p:nvSpPr>
          <p:cNvPr id="3" name="Subtitle 2">
            <a:extLst>
              <a:ext uri="{FF2B5EF4-FFF2-40B4-BE49-F238E27FC236}">
                <a16:creationId xmlns:a16="http://schemas.microsoft.com/office/drawing/2014/main" id="{7C426BAD-1202-FAC1-4C48-9B6473193A22}"/>
              </a:ext>
            </a:extLst>
          </p:cNvPr>
          <p:cNvSpPr>
            <a:spLocks noGrp="1"/>
          </p:cNvSpPr>
          <p:nvPr>
            <p:ph type="subTitle" idx="1"/>
          </p:nvPr>
        </p:nvSpPr>
        <p:spPr/>
        <p:txBody>
          <a:bodyPr>
            <a:normAutofit fontScale="92500" lnSpcReduction="20000"/>
          </a:bodyPr>
          <a:lstStyle/>
          <a:p>
            <a:r>
              <a:rPr lang="en-GB" dirty="0"/>
              <a:t>Week 11</a:t>
            </a:r>
          </a:p>
          <a:p>
            <a:r>
              <a:rPr lang="en-GB" dirty="0" err="1"/>
              <a:t>Enseignant</a:t>
            </a:r>
            <a:r>
              <a:rPr lang="en-GB" dirty="0"/>
              <a:t>: M. RICKARD </a:t>
            </a:r>
          </a:p>
          <a:p>
            <a:r>
              <a:rPr lang="en-GB" dirty="0">
                <a:hlinkClick r:id="rId2"/>
              </a:rPr>
              <a:t>mathew.rickard@u-picardie.fr</a:t>
            </a:r>
            <a:r>
              <a:rPr lang="en-GB" dirty="0"/>
              <a:t> </a:t>
            </a:r>
          </a:p>
        </p:txBody>
      </p:sp>
    </p:spTree>
    <p:extLst>
      <p:ext uri="{BB962C8B-B14F-4D97-AF65-F5344CB8AC3E}">
        <p14:creationId xmlns:p14="http://schemas.microsoft.com/office/powerpoint/2010/main" val="81953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73F2ECD0-9917-A378-241E-7C038C604ECF}"/>
              </a:ext>
            </a:extLst>
          </p:cNvPr>
          <p:cNvGraphicFramePr>
            <a:graphicFrameLocks noGrp="1"/>
          </p:cNvGraphicFramePr>
          <p:nvPr>
            <p:ph idx="1"/>
            <p:extLst>
              <p:ext uri="{D42A27DB-BD31-4B8C-83A1-F6EECF244321}">
                <p14:modId xmlns:p14="http://schemas.microsoft.com/office/powerpoint/2010/main" val="1282995752"/>
              </p:ext>
            </p:extLst>
          </p:nvPr>
        </p:nvGraphicFramePr>
        <p:xfrm>
          <a:off x="1069975" y="2120900"/>
          <a:ext cx="10058400" cy="222504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344626158"/>
                    </a:ext>
                  </a:extLst>
                </a:gridCol>
                <a:gridCol w="5029200">
                  <a:extLst>
                    <a:ext uri="{9D8B030D-6E8A-4147-A177-3AD203B41FA5}">
                      <a16:colId xmlns:a16="http://schemas.microsoft.com/office/drawing/2014/main" val="97992966"/>
                    </a:ext>
                  </a:extLst>
                </a:gridCol>
              </a:tblGrid>
              <a:tr h="370840">
                <a:tc>
                  <a:txBody>
                    <a:bodyPr/>
                    <a:lstStyle/>
                    <a:p>
                      <a:r>
                        <a:rPr lang="en-GB" dirty="0"/>
                        <a:t>Fast movement </a:t>
                      </a:r>
                    </a:p>
                  </a:txBody>
                  <a:tcPr/>
                </a:tc>
                <a:tc>
                  <a:txBody>
                    <a:bodyPr/>
                    <a:lstStyle/>
                    <a:p>
                      <a:r>
                        <a:rPr lang="en-GB" dirty="0"/>
                        <a:t>Slow movement </a:t>
                      </a:r>
                    </a:p>
                  </a:txBody>
                  <a:tcPr/>
                </a:tc>
                <a:extLst>
                  <a:ext uri="{0D108BD9-81ED-4DB2-BD59-A6C34878D82A}">
                    <a16:rowId xmlns:a16="http://schemas.microsoft.com/office/drawing/2014/main" val="1385631320"/>
                  </a:ext>
                </a:extLst>
              </a:tr>
              <a:tr h="370840">
                <a:tc>
                  <a:txBody>
                    <a:bodyPr/>
                    <a:lstStyle/>
                    <a:p>
                      <a:r>
                        <a:rPr lang="en-GB" dirty="0"/>
                        <a:t>Tear </a:t>
                      </a:r>
                    </a:p>
                  </a:txBody>
                  <a:tcPr/>
                </a:tc>
                <a:tc>
                  <a:txBody>
                    <a:bodyPr/>
                    <a:lstStyle/>
                    <a:p>
                      <a:r>
                        <a:rPr lang="en-GB" dirty="0"/>
                        <a:t>Drift </a:t>
                      </a:r>
                    </a:p>
                  </a:txBody>
                  <a:tcPr/>
                </a:tc>
                <a:extLst>
                  <a:ext uri="{0D108BD9-81ED-4DB2-BD59-A6C34878D82A}">
                    <a16:rowId xmlns:a16="http://schemas.microsoft.com/office/drawing/2014/main" val="689936897"/>
                  </a:ext>
                </a:extLst>
              </a:tr>
              <a:tr h="370840">
                <a:tc>
                  <a:txBody>
                    <a:bodyPr/>
                    <a:lstStyle/>
                    <a:p>
                      <a:r>
                        <a:rPr lang="en-GB" dirty="0"/>
                        <a:t>Scamper </a:t>
                      </a:r>
                    </a:p>
                  </a:txBody>
                  <a:tcPr/>
                </a:tc>
                <a:tc>
                  <a:txBody>
                    <a:bodyPr/>
                    <a:lstStyle/>
                    <a:p>
                      <a:r>
                        <a:rPr lang="en-GB" dirty="0"/>
                        <a:t>Creep </a:t>
                      </a:r>
                    </a:p>
                  </a:txBody>
                  <a:tcPr/>
                </a:tc>
                <a:extLst>
                  <a:ext uri="{0D108BD9-81ED-4DB2-BD59-A6C34878D82A}">
                    <a16:rowId xmlns:a16="http://schemas.microsoft.com/office/drawing/2014/main" val="2901586404"/>
                  </a:ext>
                </a:extLst>
              </a:tr>
              <a:tr h="370840">
                <a:tc>
                  <a:txBody>
                    <a:bodyPr/>
                    <a:lstStyle/>
                    <a:p>
                      <a:r>
                        <a:rPr lang="en-GB" dirty="0"/>
                        <a:t>Sprint </a:t>
                      </a:r>
                    </a:p>
                  </a:txBody>
                  <a:tcPr/>
                </a:tc>
                <a:tc>
                  <a:txBody>
                    <a:bodyPr/>
                    <a:lstStyle/>
                    <a:p>
                      <a:r>
                        <a:rPr lang="en-GB" dirty="0"/>
                        <a:t>Stroll </a:t>
                      </a:r>
                    </a:p>
                  </a:txBody>
                  <a:tcPr/>
                </a:tc>
                <a:extLst>
                  <a:ext uri="{0D108BD9-81ED-4DB2-BD59-A6C34878D82A}">
                    <a16:rowId xmlns:a16="http://schemas.microsoft.com/office/drawing/2014/main" val="1590069884"/>
                  </a:ext>
                </a:extLst>
              </a:tr>
              <a:tr h="370840">
                <a:tc>
                  <a:txBody>
                    <a:bodyPr/>
                    <a:lstStyle/>
                    <a:p>
                      <a:r>
                        <a:rPr lang="en-GB" dirty="0"/>
                        <a:t>Zip </a:t>
                      </a:r>
                    </a:p>
                  </a:txBody>
                  <a:tcPr/>
                </a:tc>
                <a:tc>
                  <a:txBody>
                    <a:bodyPr/>
                    <a:lstStyle/>
                    <a:p>
                      <a:endParaRPr lang="en-GB" dirty="0"/>
                    </a:p>
                  </a:txBody>
                  <a:tcPr/>
                </a:tc>
                <a:extLst>
                  <a:ext uri="{0D108BD9-81ED-4DB2-BD59-A6C34878D82A}">
                    <a16:rowId xmlns:a16="http://schemas.microsoft.com/office/drawing/2014/main" val="3837497341"/>
                  </a:ext>
                </a:extLst>
              </a:tr>
              <a:tr h="370840">
                <a:tc>
                  <a:txBody>
                    <a:bodyPr/>
                    <a:lstStyle/>
                    <a:p>
                      <a:r>
                        <a:rPr lang="en-GB" dirty="0"/>
                        <a:t>Hurtle </a:t>
                      </a:r>
                    </a:p>
                  </a:txBody>
                  <a:tcPr/>
                </a:tc>
                <a:tc>
                  <a:txBody>
                    <a:bodyPr/>
                    <a:lstStyle/>
                    <a:p>
                      <a:endParaRPr lang="en-GB" dirty="0"/>
                    </a:p>
                  </a:txBody>
                  <a:tcPr/>
                </a:tc>
                <a:extLst>
                  <a:ext uri="{0D108BD9-81ED-4DB2-BD59-A6C34878D82A}">
                    <a16:rowId xmlns:a16="http://schemas.microsoft.com/office/drawing/2014/main" val="4035932570"/>
                  </a:ext>
                </a:extLst>
              </a:tr>
            </a:tbl>
          </a:graphicData>
        </a:graphic>
      </p:graphicFrame>
    </p:spTree>
    <p:extLst>
      <p:ext uri="{BB962C8B-B14F-4D97-AF65-F5344CB8AC3E}">
        <p14:creationId xmlns:p14="http://schemas.microsoft.com/office/powerpoint/2010/main" val="1835991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FA878-4154-1BAE-BDF5-CC9DFA98F92B}"/>
              </a:ext>
            </a:extLst>
          </p:cNvPr>
          <p:cNvSpPr>
            <a:spLocks noGrp="1"/>
          </p:cNvSpPr>
          <p:nvPr>
            <p:ph type="title"/>
          </p:nvPr>
        </p:nvSpPr>
        <p:spPr/>
        <p:txBody>
          <a:bodyPr/>
          <a:lstStyle/>
          <a:p>
            <a:r>
              <a:rPr lang="en-GB" dirty="0"/>
              <a:t>Animal movement</a:t>
            </a:r>
            <a:br>
              <a:rPr lang="en-GB" dirty="0"/>
            </a:br>
            <a:r>
              <a:rPr lang="en-GB" sz="3000" dirty="0"/>
              <a:t>Match the verbs on the left with the animals on the right</a:t>
            </a:r>
            <a:endParaRPr lang="en-GB" dirty="0"/>
          </a:p>
        </p:txBody>
      </p:sp>
      <p:sp>
        <p:nvSpPr>
          <p:cNvPr id="3" name="Content Placeholder 2">
            <a:extLst>
              <a:ext uri="{FF2B5EF4-FFF2-40B4-BE49-F238E27FC236}">
                <a16:creationId xmlns:a16="http://schemas.microsoft.com/office/drawing/2014/main" id="{B38C27F6-181A-76B0-B0C2-05BCE22254DE}"/>
              </a:ext>
            </a:extLst>
          </p:cNvPr>
          <p:cNvSpPr>
            <a:spLocks noGrp="1"/>
          </p:cNvSpPr>
          <p:nvPr>
            <p:ph sz="half" idx="1"/>
          </p:nvPr>
        </p:nvSpPr>
        <p:spPr/>
        <p:txBody>
          <a:bodyPr/>
          <a:lstStyle/>
          <a:p>
            <a:pPr marL="457200" indent="-457200">
              <a:buFont typeface="+mj-lt"/>
              <a:buAutoNum type="arabicPeriod"/>
            </a:pPr>
            <a:r>
              <a:rPr lang="en-GB" dirty="0"/>
              <a:t>Trot </a:t>
            </a:r>
          </a:p>
          <a:p>
            <a:pPr marL="457200" indent="-457200">
              <a:buFont typeface="+mj-lt"/>
              <a:buAutoNum type="arabicPeriod"/>
            </a:pPr>
            <a:r>
              <a:rPr lang="en-GB" dirty="0"/>
              <a:t>Drift </a:t>
            </a:r>
          </a:p>
          <a:p>
            <a:pPr marL="457200" indent="-457200">
              <a:buFont typeface="+mj-lt"/>
              <a:buAutoNum type="arabicPeriod"/>
            </a:pPr>
            <a:r>
              <a:rPr lang="en-GB" dirty="0"/>
              <a:t>Hop </a:t>
            </a:r>
          </a:p>
          <a:p>
            <a:pPr marL="457200" indent="-457200">
              <a:buFont typeface="+mj-lt"/>
              <a:buAutoNum type="arabicPeriod"/>
            </a:pPr>
            <a:r>
              <a:rPr lang="en-GB" dirty="0"/>
              <a:t>Slither </a:t>
            </a:r>
          </a:p>
          <a:p>
            <a:pPr marL="457200" indent="-457200">
              <a:buFont typeface="+mj-lt"/>
              <a:buAutoNum type="arabicPeriod"/>
            </a:pPr>
            <a:r>
              <a:rPr lang="en-GB" dirty="0"/>
              <a:t>Crawl </a:t>
            </a:r>
          </a:p>
          <a:p>
            <a:pPr marL="457200" indent="-457200">
              <a:buFont typeface="+mj-lt"/>
              <a:buAutoNum type="arabicPeriod"/>
            </a:pPr>
            <a:r>
              <a:rPr lang="en-GB" dirty="0"/>
              <a:t>Swoop </a:t>
            </a:r>
          </a:p>
          <a:p>
            <a:pPr marL="457200" indent="-457200">
              <a:buFont typeface="+mj-lt"/>
              <a:buAutoNum type="arabicPeriod"/>
            </a:pPr>
            <a:r>
              <a:rPr lang="en-GB" dirty="0"/>
              <a:t>Hover </a:t>
            </a:r>
          </a:p>
        </p:txBody>
      </p:sp>
      <p:sp>
        <p:nvSpPr>
          <p:cNvPr id="4" name="Content Placeholder 3">
            <a:extLst>
              <a:ext uri="{FF2B5EF4-FFF2-40B4-BE49-F238E27FC236}">
                <a16:creationId xmlns:a16="http://schemas.microsoft.com/office/drawing/2014/main" id="{0AB0A76C-A671-6548-8FD8-82B36FEEC6D2}"/>
              </a:ext>
            </a:extLst>
          </p:cNvPr>
          <p:cNvSpPr>
            <a:spLocks noGrp="1"/>
          </p:cNvSpPr>
          <p:nvPr>
            <p:ph sz="half" idx="2"/>
          </p:nvPr>
        </p:nvSpPr>
        <p:spPr/>
        <p:txBody>
          <a:bodyPr/>
          <a:lstStyle/>
          <a:p>
            <a:pPr marL="457200" indent="-457200">
              <a:buAutoNum type="alphaLcPeriod"/>
            </a:pPr>
            <a:r>
              <a:rPr lang="en-GB" dirty="0"/>
              <a:t>Eagle </a:t>
            </a:r>
          </a:p>
          <a:p>
            <a:pPr marL="457200" indent="-457200">
              <a:buAutoNum type="alphaLcPeriod"/>
            </a:pPr>
            <a:r>
              <a:rPr lang="en-GB" dirty="0"/>
              <a:t>Frog </a:t>
            </a:r>
          </a:p>
          <a:p>
            <a:pPr marL="457200" indent="-457200">
              <a:buAutoNum type="alphaLcPeriod"/>
            </a:pPr>
            <a:r>
              <a:rPr lang="en-GB" dirty="0"/>
              <a:t>Horse </a:t>
            </a:r>
          </a:p>
          <a:p>
            <a:pPr marL="457200" indent="-457200">
              <a:buAutoNum type="alphaLcPeriod"/>
            </a:pPr>
            <a:r>
              <a:rPr lang="en-GB" dirty="0"/>
              <a:t>Hummingbird </a:t>
            </a:r>
          </a:p>
          <a:p>
            <a:pPr marL="457200" indent="-457200">
              <a:buAutoNum type="alphaLcPeriod"/>
            </a:pPr>
            <a:r>
              <a:rPr lang="en-GB" dirty="0"/>
              <a:t>Jellyfish </a:t>
            </a:r>
          </a:p>
          <a:p>
            <a:pPr marL="457200" indent="-457200">
              <a:buAutoNum type="alphaLcPeriod"/>
            </a:pPr>
            <a:r>
              <a:rPr lang="en-GB" dirty="0"/>
              <a:t>Snake </a:t>
            </a:r>
          </a:p>
          <a:p>
            <a:pPr marL="457200" indent="-457200">
              <a:buAutoNum type="alphaLcPeriod"/>
            </a:pPr>
            <a:r>
              <a:rPr lang="en-GB" dirty="0"/>
              <a:t>Spider </a:t>
            </a:r>
          </a:p>
        </p:txBody>
      </p:sp>
    </p:spTree>
    <p:extLst>
      <p:ext uri="{BB962C8B-B14F-4D97-AF65-F5344CB8AC3E}">
        <p14:creationId xmlns:p14="http://schemas.microsoft.com/office/powerpoint/2010/main" val="62529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xEl>
                                              <p:pRg st="2" end="2"/>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4">
                                            <p:txEl>
                                              <p:pRg st="4" end="4"/>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4">
                                            <p:txEl>
                                              <p:pRg st="1" end="1"/>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4">
                                            <p:txEl>
                                              <p:pRg st="5" end="5"/>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4">
                                            <p:txEl>
                                              <p:pRg st="6" end="6"/>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21600000">
                                      <p:cBhvr>
                                        <p:cTn id="26" dur="2000" fill="hold"/>
                                        <p:tgtEl>
                                          <p:spTgt spid="4">
                                            <p:txEl>
                                              <p:pRg st="0" end="0"/>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21600000">
                                      <p:cBhvr>
                                        <p:cTn id="30" dur="2000" fill="hold"/>
                                        <p:tgtEl>
                                          <p:spTgt spid="4">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994CE-F7B5-47AC-E19C-4C3AD651AC27}"/>
              </a:ext>
            </a:extLst>
          </p:cNvPr>
          <p:cNvSpPr>
            <a:spLocks noGrp="1"/>
          </p:cNvSpPr>
          <p:nvPr>
            <p:ph type="title"/>
          </p:nvPr>
        </p:nvSpPr>
        <p:spPr/>
        <p:txBody>
          <a:bodyPr>
            <a:normAutofit fontScale="90000"/>
          </a:bodyPr>
          <a:lstStyle/>
          <a:p>
            <a:r>
              <a:rPr lang="en-GB" dirty="0"/>
              <a:t>Movement nouns</a:t>
            </a:r>
            <a:br>
              <a:rPr lang="en-GB" dirty="0"/>
            </a:br>
            <a:r>
              <a:rPr lang="en-GB" sz="3000" dirty="0"/>
              <a:t>Although English generally expresses movement through verbs, sometimes a noun will be required. Complete the sentences with these nouns.</a:t>
            </a:r>
            <a:endParaRPr lang="en-GB" dirty="0"/>
          </a:p>
        </p:txBody>
      </p:sp>
      <p:sp>
        <p:nvSpPr>
          <p:cNvPr id="3" name="Content Placeholder 2">
            <a:extLst>
              <a:ext uri="{FF2B5EF4-FFF2-40B4-BE49-F238E27FC236}">
                <a16:creationId xmlns:a16="http://schemas.microsoft.com/office/drawing/2014/main" id="{8E2F1B8A-7D46-A3D7-541C-2FC4F54EDB62}"/>
              </a:ext>
            </a:extLst>
          </p:cNvPr>
          <p:cNvSpPr>
            <a:spLocks noGrp="1"/>
          </p:cNvSpPr>
          <p:nvPr>
            <p:ph idx="1"/>
          </p:nvPr>
        </p:nvSpPr>
        <p:spPr>
          <a:xfrm>
            <a:off x="1161288" y="2710688"/>
            <a:ext cx="10058400" cy="4050792"/>
          </a:xfrm>
        </p:spPr>
        <p:txBody>
          <a:bodyPr>
            <a:normAutofit lnSpcReduction="10000"/>
          </a:bodyPr>
          <a:lstStyle/>
          <a:p>
            <a:pPr marL="457200" indent="-457200">
              <a:buFont typeface="+mj-lt"/>
              <a:buAutoNum type="arabicPeriod"/>
            </a:pPr>
            <a:r>
              <a:rPr lang="en-GB" dirty="0"/>
              <a:t>The police stopped Mike after he made an illegal … while driving his car. </a:t>
            </a:r>
          </a:p>
          <a:p>
            <a:pPr marL="457200" indent="-457200">
              <a:buFont typeface="+mj-lt"/>
              <a:buAutoNum type="arabicPeriod"/>
            </a:pPr>
            <a:r>
              <a:rPr lang="en-GB" dirty="0"/>
              <a:t>The … of internet and mobile technology has allowed people to connect with each other almost every minute of the day. </a:t>
            </a:r>
          </a:p>
          <a:p>
            <a:pPr marL="457200" indent="-457200">
              <a:buFont typeface="+mj-lt"/>
              <a:buAutoNum type="arabicPeriod"/>
            </a:pPr>
            <a:r>
              <a:rPr lang="en-GB" dirty="0"/>
              <a:t>Work is one of the main reasons for the increase in … to more developed countries. </a:t>
            </a:r>
          </a:p>
          <a:p>
            <a:pPr marL="457200" indent="-457200">
              <a:buFont typeface="+mj-lt"/>
              <a:buAutoNum type="arabicPeriod"/>
            </a:pPr>
            <a:r>
              <a:rPr lang="en-GB" dirty="0"/>
              <a:t>In recent years, there has been a … from downloading to streaming music. </a:t>
            </a:r>
          </a:p>
          <a:p>
            <a:pPr marL="457200" indent="-457200">
              <a:buFont typeface="+mj-lt"/>
              <a:buAutoNum type="arabicPeriod"/>
            </a:pPr>
            <a:r>
              <a:rPr lang="en-GB" dirty="0"/>
              <a:t>Joe has made a lot of … with his English. </a:t>
            </a:r>
          </a:p>
          <a:p>
            <a:pPr marL="457200" indent="-457200">
              <a:buFont typeface="+mj-lt"/>
              <a:buAutoNum type="arabicPeriod"/>
            </a:pPr>
            <a:r>
              <a:rPr lang="en-GB" dirty="0"/>
              <a:t>The computer that I ordered has just arrived. Unfortunately, it looks like it was damaged in … . </a:t>
            </a:r>
          </a:p>
          <a:p>
            <a:pPr marL="457200" indent="-457200">
              <a:buFont typeface="+mj-lt"/>
              <a:buAutoNum type="arabicPeriod"/>
            </a:pPr>
            <a:r>
              <a:rPr lang="en-GB" dirty="0"/>
              <a:t>The traffic was moving at a very slow … . </a:t>
            </a:r>
          </a:p>
          <a:p>
            <a:pPr marL="457200" indent="-457200">
              <a:buFont typeface="+mj-lt"/>
              <a:buAutoNum type="arabicPeriod"/>
            </a:pPr>
            <a:r>
              <a:rPr lang="en-GB" dirty="0"/>
              <a:t>It’s nice today and I have nothing to do. Let’s go for a … . </a:t>
            </a:r>
          </a:p>
          <a:p>
            <a:pPr marL="457200" indent="-457200">
              <a:buFont typeface="+mj-lt"/>
              <a:buAutoNum type="arabicPeriod"/>
            </a:pPr>
            <a:endParaRPr lang="en-GB" dirty="0"/>
          </a:p>
        </p:txBody>
      </p:sp>
      <p:graphicFrame>
        <p:nvGraphicFramePr>
          <p:cNvPr id="5" name="Table 5">
            <a:extLst>
              <a:ext uri="{FF2B5EF4-FFF2-40B4-BE49-F238E27FC236}">
                <a16:creationId xmlns:a16="http://schemas.microsoft.com/office/drawing/2014/main" id="{82B1D417-004E-6FD8-CF9D-68645AFD1E0C}"/>
              </a:ext>
            </a:extLst>
          </p:cNvPr>
          <p:cNvGraphicFramePr>
            <a:graphicFrameLocks noGrp="1"/>
          </p:cNvGraphicFramePr>
          <p:nvPr>
            <p:extLst>
              <p:ext uri="{D42A27DB-BD31-4B8C-83A1-F6EECF244321}">
                <p14:modId xmlns:p14="http://schemas.microsoft.com/office/powerpoint/2010/main" val="2990935372"/>
              </p:ext>
            </p:extLst>
          </p:nvPr>
        </p:nvGraphicFramePr>
        <p:xfrm>
          <a:off x="340360" y="2093976"/>
          <a:ext cx="11511280" cy="488188"/>
        </p:xfrm>
        <a:graphic>
          <a:graphicData uri="http://schemas.openxmlformats.org/drawingml/2006/table">
            <a:tbl>
              <a:tblPr firstRow="1" bandRow="1">
                <a:tableStyleId>{5C22544A-7EE6-4342-B048-85BDC9FD1C3A}</a:tableStyleId>
              </a:tblPr>
              <a:tblGrid>
                <a:gridCol w="11511280">
                  <a:extLst>
                    <a:ext uri="{9D8B030D-6E8A-4147-A177-3AD203B41FA5}">
                      <a16:colId xmlns:a16="http://schemas.microsoft.com/office/drawing/2014/main" val="557130469"/>
                    </a:ext>
                  </a:extLst>
                </a:gridCol>
              </a:tblGrid>
              <a:tr h="488188">
                <a:tc>
                  <a:txBody>
                    <a:bodyPr/>
                    <a:lstStyle/>
                    <a:p>
                      <a:pPr algn="ctr"/>
                      <a:r>
                        <a:rPr lang="en-GB" dirty="0"/>
                        <a:t>DEVELOPMENT – DRIVE – MANOEUVRE – MIGRATION – PACE –PROGRESS – SHIFT – TRANSIT </a:t>
                      </a:r>
                    </a:p>
                  </a:txBody>
                  <a:tcPr/>
                </a:tc>
                <a:extLst>
                  <a:ext uri="{0D108BD9-81ED-4DB2-BD59-A6C34878D82A}">
                    <a16:rowId xmlns:a16="http://schemas.microsoft.com/office/drawing/2014/main" val="2937653376"/>
                  </a:ext>
                </a:extLst>
              </a:tr>
            </a:tbl>
          </a:graphicData>
        </a:graphic>
      </p:graphicFrame>
    </p:spTree>
    <p:extLst>
      <p:ext uri="{BB962C8B-B14F-4D97-AF65-F5344CB8AC3E}">
        <p14:creationId xmlns:p14="http://schemas.microsoft.com/office/powerpoint/2010/main" val="1027518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78092AC-54DF-D20B-340B-5E29C2A22D34}"/>
              </a:ext>
            </a:extLst>
          </p:cNvPr>
          <p:cNvSpPr txBox="1">
            <a:spLocks/>
          </p:cNvSpPr>
          <p:nvPr/>
        </p:nvSpPr>
        <p:spPr>
          <a:xfrm>
            <a:off x="968248" y="1403604"/>
            <a:ext cx="10058400" cy="4050792"/>
          </a:xfrm>
          <a:prstGeom prst="rect">
            <a:avLst/>
          </a:prstGeom>
        </p:spPr>
        <p:txBody>
          <a:bodyPr>
            <a:normAutofit fontScale="92500"/>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457200" indent="-457200">
              <a:buFont typeface="+mj-lt"/>
              <a:buAutoNum type="arabicPeriod"/>
            </a:pPr>
            <a:r>
              <a:rPr lang="en-GB" dirty="0"/>
              <a:t>The police stopped Mike after he made an illegal MANOEUVRE while driving his car. </a:t>
            </a:r>
          </a:p>
          <a:p>
            <a:pPr marL="457200" indent="-457200">
              <a:buFont typeface="+mj-lt"/>
              <a:buAutoNum type="arabicPeriod"/>
            </a:pPr>
            <a:r>
              <a:rPr lang="en-GB" dirty="0"/>
              <a:t>The DEVELOPMENT of internet and mobile technology has allowed people to connect with each other almost every minute of the day. </a:t>
            </a:r>
          </a:p>
          <a:p>
            <a:pPr marL="457200" indent="-457200">
              <a:buFont typeface="+mj-lt"/>
              <a:buAutoNum type="arabicPeriod"/>
            </a:pPr>
            <a:r>
              <a:rPr lang="en-GB" dirty="0"/>
              <a:t>Work is one of the main reasons for the increase MIGRATION to more developed countries. </a:t>
            </a:r>
          </a:p>
          <a:p>
            <a:pPr marL="457200" indent="-457200">
              <a:buFont typeface="+mj-lt"/>
              <a:buAutoNum type="arabicPeriod"/>
            </a:pPr>
            <a:r>
              <a:rPr lang="en-GB" dirty="0"/>
              <a:t>In recent years, there has been a SHIFT from downloading to streaming music. </a:t>
            </a:r>
          </a:p>
          <a:p>
            <a:pPr marL="457200" indent="-457200">
              <a:buFont typeface="+mj-lt"/>
              <a:buAutoNum type="arabicPeriod"/>
            </a:pPr>
            <a:r>
              <a:rPr lang="en-GB" dirty="0"/>
              <a:t>Joe has made a lot of PROGRESS with his English. </a:t>
            </a:r>
          </a:p>
          <a:p>
            <a:pPr marL="457200" indent="-457200">
              <a:buFont typeface="+mj-lt"/>
              <a:buAutoNum type="arabicPeriod"/>
            </a:pPr>
            <a:r>
              <a:rPr lang="en-GB" dirty="0"/>
              <a:t>The computer that I ordered has just arrived. Unfortunately, it looks like it was damaged in TRANSIT . </a:t>
            </a:r>
          </a:p>
          <a:p>
            <a:pPr marL="457200" indent="-457200">
              <a:buFont typeface="+mj-lt"/>
              <a:buAutoNum type="arabicPeriod"/>
            </a:pPr>
            <a:r>
              <a:rPr lang="en-GB" dirty="0"/>
              <a:t>The traffic was moving at a very slow PACE. </a:t>
            </a:r>
          </a:p>
          <a:p>
            <a:pPr marL="457200" indent="-457200">
              <a:buFont typeface="+mj-lt"/>
              <a:buAutoNum type="arabicPeriod"/>
            </a:pPr>
            <a:r>
              <a:rPr lang="en-GB" dirty="0"/>
              <a:t>It’s nice today and I have nothing to do. Let’s go for a DRIVE. </a:t>
            </a:r>
          </a:p>
          <a:p>
            <a:pPr marL="457200" indent="-457200">
              <a:buFont typeface="+mj-lt"/>
              <a:buAutoNum type="arabicPeriod"/>
            </a:pPr>
            <a:endParaRPr lang="en-GB" dirty="0"/>
          </a:p>
        </p:txBody>
      </p:sp>
    </p:spTree>
    <p:extLst>
      <p:ext uri="{BB962C8B-B14F-4D97-AF65-F5344CB8AC3E}">
        <p14:creationId xmlns:p14="http://schemas.microsoft.com/office/powerpoint/2010/main" val="1954013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48FB3-5ED1-FE86-FAEE-EE03D5F0ACE0}"/>
              </a:ext>
            </a:extLst>
          </p:cNvPr>
          <p:cNvSpPr>
            <a:spLocks noGrp="1"/>
          </p:cNvSpPr>
          <p:nvPr>
            <p:ph type="title"/>
          </p:nvPr>
        </p:nvSpPr>
        <p:spPr>
          <a:xfrm>
            <a:off x="1069848" y="403352"/>
            <a:ext cx="10058400" cy="1609344"/>
          </a:xfrm>
        </p:spPr>
        <p:txBody>
          <a:bodyPr>
            <a:normAutofit fontScale="90000"/>
          </a:bodyPr>
          <a:lstStyle/>
          <a:p>
            <a:r>
              <a:rPr lang="en-GB" dirty="0"/>
              <a:t>Movement idioms</a:t>
            </a:r>
            <a:br>
              <a:rPr lang="en-GB" dirty="0"/>
            </a:br>
            <a:r>
              <a:rPr lang="en-GB" sz="3000" dirty="0"/>
              <a:t>As we’ve already seen, expressing movement in English can be more figurative than literal. Study the sentences on the right and match the </a:t>
            </a:r>
            <a:r>
              <a:rPr lang="en-GB" sz="3000" b="1" dirty="0"/>
              <a:t>idioms</a:t>
            </a:r>
            <a:r>
              <a:rPr lang="en-GB" sz="3000" dirty="0"/>
              <a:t> to their definitions on the right</a:t>
            </a:r>
            <a:endParaRPr lang="en-GB" dirty="0"/>
          </a:p>
        </p:txBody>
      </p:sp>
      <p:sp>
        <p:nvSpPr>
          <p:cNvPr id="3" name="Content Placeholder 2">
            <a:extLst>
              <a:ext uri="{FF2B5EF4-FFF2-40B4-BE49-F238E27FC236}">
                <a16:creationId xmlns:a16="http://schemas.microsoft.com/office/drawing/2014/main" id="{DDCEE2D2-5468-F8B4-7C54-925DFC297BC0}"/>
              </a:ext>
            </a:extLst>
          </p:cNvPr>
          <p:cNvSpPr>
            <a:spLocks noGrp="1"/>
          </p:cNvSpPr>
          <p:nvPr>
            <p:ph sz="half" idx="1"/>
          </p:nvPr>
        </p:nvSpPr>
        <p:spPr>
          <a:xfrm>
            <a:off x="213360" y="2194560"/>
            <a:ext cx="5882640" cy="4561840"/>
          </a:xfrm>
        </p:spPr>
        <p:txBody>
          <a:bodyPr>
            <a:normAutofit fontScale="92500" lnSpcReduction="10000"/>
          </a:bodyPr>
          <a:lstStyle/>
          <a:p>
            <a:pPr marL="457200" indent="-457200">
              <a:buFont typeface="+mj-lt"/>
              <a:buAutoNum type="arabicPeriod"/>
            </a:pPr>
            <a:r>
              <a:rPr lang="en-GB" dirty="0"/>
              <a:t>The workers never do their best. They just </a:t>
            </a:r>
            <a:r>
              <a:rPr lang="en-GB" b="1" dirty="0"/>
              <a:t>go through the motions</a:t>
            </a:r>
            <a:r>
              <a:rPr lang="en-GB" dirty="0"/>
              <a:t>.</a:t>
            </a:r>
          </a:p>
          <a:p>
            <a:pPr marL="457200" indent="-457200">
              <a:buFont typeface="+mj-lt"/>
              <a:buAutoNum type="arabicPeriod"/>
            </a:pPr>
            <a:r>
              <a:rPr lang="en-GB" dirty="0"/>
              <a:t>Who will </a:t>
            </a:r>
            <a:r>
              <a:rPr lang="en-GB" b="1" dirty="0"/>
              <a:t>make the first move</a:t>
            </a:r>
            <a:r>
              <a:rPr lang="en-GB" dirty="0"/>
              <a:t> towards resolving the dispute. </a:t>
            </a:r>
          </a:p>
          <a:p>
            <a:pPr marL="457200" indent="-457200">
              <a:buFont typeface="+mj-lt"/>
              <a:buAutoNum type="arabicPeriod"/>
            </a:pPr>
            <a:r>
              <a:rPr lang="en-GB" b="1" dirty="0"/>
              <a:t>Get a move on</a:t>
            </a:r>
            <a:r>
              <a:rPr lang="en-GB" dirty="0"/>
              <a:t>, please! We haven’t got all day. </a:t>
            </a:r>
          </a:p>
          <a:p>
            <a:pPr marL="457200" indent="-457200">
              <a:buFont typeface="+mj-lt"/>
              <a:buAutoNum type="arabicPeriod"/>
            </a:pPr>
            <a:r>
              <a:rPr lang="en-GB" dirty="0"/>
              <a:t>The robber might shoot us if we </a:t>
            </a:r>
            <a:r>
              <a:rPr lang="en-GB" b="1" dirty="0"/>
              <a:t>make one false move</a:t>
            </a:r>
            <a:r>
              <a:rPr lang="en-GB" dirty="0"/>
              <a:t>. </a:t>
            </a:r>
          </a:p>
          <a:p>
            <a:pPr marL="457200" indent="-457200">
              <a:buFont typeface="+mj-lt"/>
              <a:buAutoNum type="arabicPeriod"/>
            </a:pPr>
            <a:r>
              <a:rPr lang="en-GB" dirty="0"/>
              <a:t>I want to settle down and start a family. Do you </a:t>
            </a:r>
            <a:r>
              <a:rPr lang="en-GB" b="1" dirty="0"/>
              <a:t>get my drift</a:t>
            </a:r>
            <a:r>
              <a:rPr lang="en-GB" dirty="0"/>
              <a:t>.</a:t>
            </a:r>
          </a:p>
          <a:p>
            <a:pPr marL="457200" indent="-457200">
              <a:buFont typeface="+mj-lt"/>
              <a:buAutoNum type="arabicPeriod"/>
            </a:pPr>
            <a:r>
              <a:rPr lang="en-GB" dirty="0"/>
              <a:t>We just wanted to </a:t>
            </a:r>
            <a:r>
              <a:rPr lang="en-GB" b="1" dirty="0"/>
              <a:t>take a stroll down memory lane</a:t>
            </a:r>
            <a:r>
              <a:rPr lang="en-GB" dirty="0"/>
              <a:t> and talk about our childhood.</a:t>
            </a:r>
          </a:p>
          <a:p>
            <a:pPr marL="457200" indent="-457200">
              <a:buFont typeface="+mj-lt"/>
              <a:buAutoNum type="arabicPeriod"/>
            </a:pPr>
            <a:r>
              <a:rPr lang="en-GB" dirty="0"/>
              <a:t>I don’t really like planning ahead. I just tend to </a:t>
            </a:r>
            <a:r>
              <a:rPr lang="en-GB" b="1" dirty="0"/>
              <a:t>go with the flow</a:t>
            </a:r>
            <a:r>
              <a:rPr lang="en-GB" dirty="0"/>
              <a:t>. </a:t>
            </a:r>
          </a:p>
          <a:p>
            <a:pPr marL="457200" indent="-457200">
              <a:buFont typeface="+mj-lt"/>
              <a:buAutoNum type="arabicPeriod"/>
            </a:pPr>
            <a:r>
              <a:rPr lang="en-GB" dirty="0"/>
              <a:t>It’s nearly dark. We’d better </a:t>
            </a:r>
            <a:r>
              <a:rPr lang="en-GB" b="1" dirty="0"/>
              <a:t>get moving</a:t>
            </a:r>
            <a:r>
              <a:rPr lang="en-GB" dirty="0"/>
              <a:t>.</a:t>
            </a:r>
          </a:p>
        </p:txBody>
      </p:sp>
      <p:sp>
        <p:nvSpPr>
          <p:cNvPr id="4" name="Content Placeholder 3">
            <a:extLst>
              <a:ext uri="{FF2B5EF4-FFF2-40B4-BE49-F238E27FC236}">
                <a16:creationId xmlns:a16="http://schemas.microsoft.com/office/drawing/2014/main" id="{7553E956-69A7-90C5-975E-F610CD2CF205}"/>
              </a:ext>
            </a:extLst>
          </p:cNvPr>
          <p:cNvSpPr>
            <a:spLocks noGrp="1"/>
          </p:cNvSpPr>
          <p:nvPr>
            <p:ph sz="half" idx="2"/>
          </p:nvPr>
        </p:nvSpPr>
        <p:spPr>
          <a:xfrm>
            <a:off x="7569200" y="2194560"/>
            <a:ext cx="4409440" cy="4439920"/>
          </a:xfrm>
        </p:spPr>
        <p:txBody>
          <a:bodyPr>
            <a:normAutofit fontScale="92500" lnSpcReduction="10000"/>
          </a:bodyPr>
          <a:lstStyle/>
          <a:p>
            <a:pPr marL="457200" indent="-457200">
              <a:buAutoNum type="alphaLcPeriod"/>
            </a:pPr>
            <a:r>
              <a:rPr lang="en-GB" dirty="0"/>
              <a:t>Do something insincerely or without making an effort. </a:t>
            </a:r>
          </a:p>
          <a:p>
            <a:pPr marL="457200" indent="-457200">
              <a:buAutoNum type="alphaLcPeriod"/>
            </a:pPr>
            <a:r>
              <a:rPr lang="en-GB" dirty="0"/>
              <a:t>Hurry up </a:t>
            </a:r>
          </a:p>
          <a:p>
            <a:pPr marL="457200" indent="-457200">
              <a:buAutoNum type="alphaLcPeriod"/>
            </a:pPr>
            <a:r>
              <a:rPr lang="en-GB" dirty="0"/>
              <a:t>Make a single movement that shows you are disobeying an order to remain still </a:t>
            </a:r>
          </a:p>
          <a:p>
            <a:pPr marL="457200" indent="-457200">
              <a:buAutoNum type="alphaLcPeriod"/>
            </a:pPr>
            <a:r>
              <a:rPr lang="en-GB" dirty="0"/>
              <a:t>Relax and let any problems resolve themselves on their own </a:t>
            </a:r>
          </a:p>
          <a:p>
            <a:pPr marL="457200" indent="-457200">
              <a:buAutoNum type="alphaLcPeriod"/>
            </a:pPr>
            <a:r>
              <a:rPr lang="en-GB" dirty="0"/>
              <a:t>Remember some of the happy things that you did in the past </a:t>
            </a:r>
          </a:p>
          <a:p>
            <a:pPr marL="457200" indent="-457200">
              <a:buAutoNum type="alphaLcPeriod"/>
            </a:pPr>
            <a:r>
              <a:rPr lang="en-GB" dirty="0"/>
              <a:t>Start to leave </a:t>
            </a:r>
          </a:p>
          <a:p>
            <a:pPr marL="457200" indent="-457200">
              <a:buAutoNum type="alphaLcPeriod"/>
            </a:pPr>
            <a:r>
              <a:rPr lang="en-GB" dirty="0"/>
              <a:t>Take action before somebody else does </a:t>
            </a:r>
          </a:p>
          <a:p>
            <a:pPr marL="457200" indent="-457200">
              <a:buAutoNum type="alphaLcPeriod"/>
            </a:pPr>
            <a:r>
              <a:rPr lang="en-GB" dirty="0"/>
              <a:t>Understand (what I mean)</a:t>
            </a:r>
          </a:p>
        </p:txBody>
      </p:sp>
    </p:spTree>
    <p:extLst>
      <p:ext uri="{BB962C8B-B14F-4D97-AF65-F5344CB8AC3E}">
        <p14:creationId xmlns:p14="http://schemas.microsoft.com/office/powerpoint/2010/main" val="7815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4">
                                            <p:txEl>
                                              <p:pRg st="6" end="6"/>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4">
                                            <p:txEl>
                                              <p:pRg st="1" end="1"/>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4">
                                            <p:txEl>
                                              <p:pRg st="2" end="2"/>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4">
                                            <p:txEl>
                                              <p:pRg st="7" end="7"/>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nodeType="clickEffect">
                                  <p:stCondLst>
                                    <p:cond delay="0"/>
                                  </p:stCondLst>
                                  <p:childTnLst>
                                    <p:animRot by="21600000">
                                      <p:cBhvr>
                                        <p:cTn id="26" dur="2000" fill="hold"/>
                                        <p:tgtEl>
                                          <p:spTgt spid="4">
                                            <p:txEl>
                                              <p:pRg st="4" end="4"/>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21600000">
                                      <p:cBhvr>
                                        <p:cTn id="30" dur="2000" fill="hold"/>
                                        <p:tgtEl>
                                          <p:spTgt spid="4">
                                            <p:txEl>
                                              <p:pRg st="3" end="3"/>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nodeType="clickEffect">
                                  <p:stCondLst>
                                    <p:cond delay="0"/>
                                  </p:stCondLst>
                                  <p:childTnLst>
                                    <p:animRot by="21600000">
                                      <p:cBhvr>
                                        <p:cTn id="34" dur="2000" fill="hold"/>
                                        <p:tgtEl>
                                          <p:spTgt spid="4">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99C5C-7B4E-2416-9A10-843590256B22}"/>
              </a:ext>
            </a:extLst>
          </p:cNvPr>
          <p:cNvSpPr>
            <a:spLocks noGrp="1"/>
          </p:cNvSpPr>
          <p:nvPr>
            <p:ph type="title"/>
          </p:nvPr>
        </p:nvSpPr>
        <p:spPr/>
        <p:txBody>
          <a:bodyPr/>
          <a:lstStyle/>
          <a:p>
            <a:r>
              <a:rPr lang="en-GB" dirty="0"/>
              <a:t>Writing exercise </a:t>
            </a:r>
          </a:p>
        </p:txBody>
      </p:sp>
      <p:sp>
        <p:nvSpPr>
          <p:cNvPr id="3" name="Content Placeholder 2">
            <a:extLst>
              <a:ext uri="{FF2B5EF4-FFF2-40B4-BE49-F238E27FC236}">
                <a16:creationId xmlns:a16="http://schemas.microsoft.com/office/drawing/2014/main" id="{ADFCDF94-97B6-E017-45F5-21120520E6F9}"/>
              </a:ext>
            </a:extLst>
          </p:cNvPr>
          <p:cNvSpPr>
            <a:spLocks noGrp="1"/>
          </p:cNvSpPr>
          <p:nvPr>
            <p:ph idx="1"/>
          </p:nvPr>
        </p:nvSpPr>
        <p:spPr/>
        <p:txBody>
          <a:bodyPr>
            <a:normAutofit lnSpcReduction="10000"/>
          </a:bodyPr>
          <a:lstStyle/>
          <a:p>
            <a:r>
              <a:rPr lang="en-GB" dirty="0"/>
              <a:t>Write a short paragraph about a fictional character describing them in motion. </a:t>
            </a:r>
          </a:p>
          <a:p>
            <a:endParaRPr lang="en-GB" dirty="0"/>
          </a:p>
          <a:p>
            <a:r>
              <a:rPr lang="en-GB" dirty="0"/>
              <a:t>For example, they may be running in a race, they may be driving to work … etc</a:t>
            </a:r>
          </a:p>
          <a:p>
            <a:endParaRPr lang="en-GB" dirty="0"/>
          </a:p>
          <a:p>
            <a:r>
              <a:rPr lang="en-GB" dirty="0"/>
              <a:t>Describe what is happening around them. How do they feel? What do they look like at that moment?</a:t>
            </a:r>
          </a:p>
          <a:p>
            <a:endParaRPr lang="en-GB" dirty="0"/>
          </a:p>
          <a:p>
            <a:r>
              <a:rPr lang="en-GB" dirty="0"/>
              <a:t>Try to avoid using basic words like “go” etc – use any words or expressions we’ve see over the past two weeks. </a:t>
            </a:r>
          </a:p>
          <a:p>
            <a:endParaRPr lang="en-GB" dirty="0"/>
          </a:p>
          <a:p>
            <a:r>
              <a:rPr lang="en-GB" dirty="0"/>
              <a:t>I’ll look over some of these at the end of the class. </a:t>
            </a:r>
          </a:p>
        </p:txBody>
      </p:sp>
    </p:spTree>
    <p:extLst>
      <p:ext uri="{BB962C8B-B14F-4D97-AF65-F5344CB8AC3E}">
        <p14:creationId xmlns:p14="http://schemas.microsoft.com/office/powerpoint/2010/main" val="3138905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A01FD-F00E-E7D7-BE0E-9DF50526FB1B}"/>
              </a:ext>
            </a:extLst>
          </p:cNvPr>
          <p:cNvSpPr>
            <a:spLocks noGrp="1"/>
          </p:cNvSpPr>
          <p:nvPr>
            <p:ph type="title"/>
          </p:nvPr>
        </p:nvSpPr>
        <p:spPr/>
        <p:txBody>
          <a:bodyPr/>
          <a:lstStyle/>
          <a:p>
            <a:r>
              <a:rPr lang="en-GB" dirty="0" err="1"/>
              <a:t>Contrôle</a:t>
            </a:r>
            <a:r>
              <a:rPr lang="en-GB" dirty="0"/>
              <a:t> </a:t>
            </a:r>
            <a:r>
              <a:rPr lang="en-GB" dirty="0" err="1"/>
              <a:t>continu</a:t>
            </a:r>
            <a:r>
              <a:rPr lang="en-GB" dirty="0"/>
              <a:t> 3 next week </a:t>
            </a:r>
          </a:p>
        </p:txBody>
      </p:sp>
      <p:sp>
        <p:nvSpPr>
          <p:cNvPr id="3" name="Content Placeholder 2">
            <a:extLst>
              <a:ext uri="{FF2B5EF4-FFF2-40B4-BE49-F238E27FC236}">
                <a16:creationId xmlns:a16="http://schemas.microsoft.com/office/drawing/2014/main" id="{FD87815F-65E9-0846-8DA7-C3FAA008EDA6}"/>
              </a:ext>
            </a:extLst>
          </p:cNvPr>
          <p:cNvSpPr>
            <a:spLocks noGrp="1"/>
          </p:cNvSpPr>
          <p:nvPr>
            <p:ph idx="1"/>
          </p:nvPr>
        </p:nvSpPr>
        <p:spPr>
          <a:xfrm>
            <a:off x="1063752" y="1796288"/>
            <a:ext cx="10058400" cy="4817872"/>
          </a:xfrm>
        </p:spPr>
        <p:txBody>
          <a:bodyPr>
            <a:normAutofit lnSpcReduction="10000"/>
          </a:bodyPr>
          <a:lstStyle/>
          <a:p>
            <a:r>
              <a:rPr lang="en-GB" dirty="0"/>
              <a:t>Remember that next week you’ll be sitting your third and final </a:t>
            </a:r>
            <a:r>
              <a:rPr lang="en-GB" dirty="0" err="1"/>
              <a:t>contrôle</a:t>
            </a:r>
            <a:r>
              <a:rPr lang="en-GB" dirty="0"/>
              <a:t> in this class. </a:t>
            </a:r>
          </a:p>
          <a:p>
            <a:endParaRPr lang="en-GB" dirty="0"/>
          </a:p>
          <a:p>
            <a:r>
              <a:rPr lang="en-GB" dirty="0"/>
              <a:t>You will have 45 minutes (or 1 hour if you have a tiers-temps) to write an extended piece of writing, following the instructions of what you should be including in it. </a:t>
            </a:r>
          </a:p>
          <a:p>
            <a:endParaRPr lang="en-GB" dirty="0"/>
          </a:p>
          <a:p>
            <a:r>
              <a:rPr lang="en-GB" dirty="0"/>
              <a:t>Look over any vocabulary we’ve looked at from the beginning of the semester, especially the movement vocabulary – you will be asked to show that you can use at least 10 words and expressions from the list on Moodle. </a:t>
            </a:r>
          </a:p>
          <a:p>
            <a:endParaRPr lang="en-GB" dirty="0"/>
          </a:p>
          <a:p>
            <a:r>
              <a:rPr lang="en-GB" dirty="0"/>
              <a:t>This choice is yours – you will be graded in accordance to the words used, how you’ve used them, and your mastery of English overall.</a:t>
            </a:r>
          </a:p>
          <a:p>
            <a:endParaRPr lang="en-GB" dirty="0"/>
          </a:p>
          <a:p>
            <a:r>
              <a:rPr lang="en-GB" dirty="0"/>
              <a:t>I would hope to have these and your CC2 graded by the end of week 13 – if not, I will have your grades available for you in January. </a:t>
            </a:r>
          </a:p>
        </p:txBody>
      </p:sp>
    </p:spTree>
    <p:extLst>
      <p:ext uri="{BB962C8B-B14F-4D97-AF65-F5344CB8AC3E}">
        <p14:creationId xmlns:p14="http://schemas.microsoft.com/office/powerpoint/2010/main" val="206110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197B8-52CD-1A23-C05B-EE5D6277D161}"/>
              </a:ext>
            </a:extLst>
          </p:cNvPr>
          <p:cNvSpPr>
            <a:spLocks noGrp="1"/>
          </p:cNvSpPr>
          <p:nvPr>
            <p:ph type="title"/>
          </p:nvPr>
        </p:nvSpPr>
        <p:spPr/>
        <p:txBody>
          <a:bodyPr/>
          <a:lstStyle/>
          <a:p>
            <a:r>
              <a:rPr lang="en-GB" dirty="0"/>
              <a:t>Expressing movement 2</a:t>
            </a:r>
          </a:p>
        </p:txBody>
      </p:sp>
      <p:sp>
        <p:nvSpPr>
          <p:cNvPr id="3" name="Text Placeholder 2">
            <a:extLst>
              <a:ext uri="{FF2B5EF4-FFF2-40B4-BE49-F238E27FC236}">
                <a16:creationId xmlns:a16="http://schemas.microsoft.com/office/drawing/2014/main" id="{8E941B99-B0CC-B30B-24C1-C81B40D0C409}"/>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609801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CD390-B9C4-30AC-D1BA-16B179D95D0D}"/>
              </a:ext>
            </a:extLst>
          </p:cNvPr>
          <p:cNvSpPr>
            <a:spLocks noGrp="1"/>
          </p:cNvSpPr>
          <p:nvPr>
            <p:ph type="title"/>
          </p:nvPr>
        </p:nvSpPr>
        <p:spPr>
          <a:xfrm>
            <a:off x="236728" y="146304"/>
            <a:ext cx="11609832" cy="1609344"/>
          </a:xfrm>
        </p:spPr>
        <p:txBody>
          <a:bodyPr>
            <a:normAutofit fontScale="90000"/>
          </a:bodyPr>
          <a:lstStyle/>
          <a:p>
            <a:r>
              <a:rPr lang="en-GB" dirty="0"/>
              <a:t>Vocabulary : moving</a:t>
            </a:r>
            <a:br>
              <a:rPr lang="en-GB" dirty="0"/>
            </a:br>
            <a:r>
              <a:rPr lang="en-GB" sz="3300" dirty="0"/>
              <a:t>Find the meaning of these words and note them down – you’ll need them later on today  </a:t>
            </a:r>
          </a:p>
        </p:txBody>
      </p:sp>
      <p:graphicFrame>
        <p:nvGraphicFramePr>
          <p:cNvPr id="4" name="Table 4">
            <a:extLst>
              <a:ext uri="{FF2B5EF4-FFF2-40B4-BE49-F238E27FC236}">
                <a16:creationId xmlns:a16="http://schemas.microsoft.com/office/drawing/2014/main" id="{603950C9-4CDD-971E-CDBC-5AF54EF7B09A}"/>
              </a:ext>
            </a:extLst>
          </p:cNvPr>
          <p:cNvGraphicFramePr>
            <a:graphicFrameLocks noGrp="1"/>
          </p:cNvGraphicFramePr>
          <p:nvPr>
            <p:ph idx="1"/>
            <p:extLst>
              <p:ext uri="{D42A27DB-BD31-4B8C-83A1-F6EECF244321}">
                <p14:modId xmlns:p14="http://schemas.microsoft.com/office/powerpoint/2010/main" val="563185958"/>
              </p:ext>
            </p:extLst>
          </p:nvPr>
        </p:nvGraphicFramePr>
        <p:xfrm>
          <a:off x="345440" y="1755648"/>
          <a:ext cx="11501120" cy="4886960"/>
        </p:xfrm>
        <a:graphic>
          <a:graphicData uri="http://schemas.openxmlformats.org/drawingml/2006/table">
            <a:tbl>
              <a:tblPr firstRow="1" bandRow="1">
                <a:tableStyleId>{5C22544A-7EE6-4342-B048-85BDC9FD1C3A}</a:tableStyleId>
              </a:tblPr>
              <a:tblGrid>
                <a:gridCol w="2875280">
                  <a:extLst>
                    <a:ext uri="{9D8B030D-6E8A-4147-A177-3AD203B41FA5}">
                      <a16:colId xmlns:a16="http://schemas.microsoft.com/office/drawing/2014/main" val="3027375042"/>
                    </a:ext>
                  </a:extLst>
                </a:gridCol>
                <a:gridCol w="2875280">
                  <a:extLst>
                    <a:ext uri="{9D8B030D-6E8A-4147-A177-3AD203B41FA5}">
                      <a16:colId xmlns:a16="http://schemas.microsoft.com/office/drawing/2014/main" val="2992216174"/>
                    </a:ext>
                  </a:extLst>
                </a:gridCol>
                <a:gridCol w="2875280">
                  <a:extLst>
                    <a:ext uri="{9D8B030D-6E8A-4147-A177-3AD203B41FA5}">
                      <a16:colId xmlns:a16="http://schemas.microsoft.com/office/drawing/2014/main" val="1353712340"/>
                    </a:ext>
                  </a:extLst>
                </a:gridCol>
                <a:gridCol w="2875280">
                  <a:extLst>
                    <a:ext uri="{9D8B030D-6E8A-4147-A177-3AD203B41FA5}">
                      <a16:colId xmlns:a16="http://schemas.microsoft.com/office/drawing/2014/main" val="4007706301"/>
                    </a:ext>
                  </a:extLst>
                </a:gridCol>
              </a:tblGrid>
              <a:tr h="370840">
                <a:tc>
                  <a:txBody>
                    <a:bodyPr/>
                    <a:lstStyle/>
                    <a:p>
                      <a:endParaRPr lang="en-GB" b="1" dirty="0"/>
                    </a:p>
                  </a:txBody>
                  <a:tcPr/>
                </a:tc>
                <a:tc>
                  <a:txBody>
                    <a:bodyPr/>
                    <a:lstStyle/>
                    <a:p>
                      <a:endParaRPr lang="fr-FR" noProof="0"/>
                    </a:p>
                  </a:txBody>
                  <a:tcPr/>
                </a:tc>
                <a:tc>
                  <a:txBody>
                    <a:bodyPr/>
                    <a:lstStyle/>
                    <a:p>
                      <a:endParaRPr lang="en-GB" b="1" dirty="0"/>
                    </a:p>
                  </a:txBody>
                  <a:tcPr/>
                </a:tc>
                <a:tc>
                  <a:txBody>
                    <a:bodyPr/>
                    <a:lstStyle/>
                    <a:p>
                      <a:endParaRPr lang="fr-FR" noProof="0"/>
                    </a:p>
                  </a:txBody>
                  <a:tcPr/>
                </a:tc>
                <a:extLst>
                  <a:ext uri="{0D108BD9-81ED-4DB2-BD59-A6C34878D82A}">
                    <a16:rowId xmlns:a16="http://schemas.microsoft.com/office/drawing/2014/main" val="2589625425"/>
                  </a:ext>
                </a:extLst>
              </a:tr>
              <a:tr h="370840">
                <a:tc>
                  <a:txBody>
                    <a:bodyPr/>
                    <a:lstStyle/>
                    <a:p>
                      <a:r>
                        <a:rPr lang="en-GB" b="1" dirty="0"/>
                        <a:t>To step </a:t>
                      </a:r>
                    </a:p>
                  </a:txBody>
                  <a:tcPr/>
                </a:tc>
                <a:tc>
                  <a:txBody>
                    <a:bodyPr/>
                    <a:lstStyle/>
                    <a:p>
                      <a:r>
                        <a:rPr lang="fr-FR" noProof="0" dirty="0"/>
                        <a:t>Faire un pas </a:t>
                      </a:r>
                    </a:p>
                  </a:txBody>
                  <a:tcPr/>
                </a:tc>
                <a:tc>
                  <a:txBody>
                    <a:bodyPr/>
                    <a:lstStyle/>
                    <a:p>
                      <a:r>
                        <a:rPr lang="en-GB" b="1" dirty="0"/>
                        <a:t>To crawl </a:t>
                      </a:r>
                    </a:p>
                  </a:txBody>
                  <a:tcPr/>
                </a:tc>
                <a:tc>
                  <a:txBody>
                    <a:bodyPr/>
                    <a:lstStyle/>
                    <a:p>
                      <a:r>
                        <a:rPr lang="fr-FR" noProof="0" dirty="0"/>
                        <a:t>Ramper </a:t>
                      </a:r>
                    </a:p>
                  </a:txBody>
                  <a:tcPr/>
                </a:tc>
                <a:extLst>
                  <a:ext uri="{0D108BD9-81ED-4DB2-BD59-A6C34878D82A}">
                    <a16:rowId xmlns:a16="http://schemas.microsoft.com/office/drawing/2014/main" val="190915153"/>
                  </a:ext>
                </a:extLst>
              </a:tr>
              <a:tr h="370840">
                <a:tc>
                  <a:txBody>
                    <a:bodyPr/>
                    <a:lstStyle/>
                    <a:p>
                      <a:r>
                        <a:rPr lang="en-GB" b="1" dirty="0"/>
                        <a:t>To tread </a:t>
                      </a:r>
                    </a:p>
                  </a:txBody>
                  <a:tcPr/>
                </a:tc>
                <a:tc>
                  <a:txBody>
                    <a:bodyPr/>
                    <a:lstStyle/>
                    <a:p>
                      <a:r>
                        <a:rPr lang="fr-FR" noProof="0" dirty="0"/>
                        <a:t>Marcher, fouler </a:t>
                      </a:r>
                    </a:p>
                  </a:txBody>
                  <a:tcPr/>
                </a:tc>
                <a:tc>
                  <a:txBody>
                    <a:bodyPr/>
                    <a:lstStyle/>
                    <a:p>
                      <a:r>
                        <a:rPr lang="en-GB" b="1" dirty="0"/>
                        <a:t>The pace </a:t>
                      </a:r>
                    </a:p>
                  </a:txBody>
                  <a:tcPr/>
                </a:tc>
                <a:tc>
                  <a:txBody>
                    <a:bodyPr/>
                    <a:lstStyle/>
                    <a:p>
                      <a:r>
                        <a:rPr lang="fr-FR" noProof="0" dirty="0"/>
                        <a:t>L’allure </a:t>
                      </a:r>
                    </a:p>
                  </a:txBody>
                  <a:tcPr/>
                </a:tc>
                <a:extLst>
                  <a:ext uri="{0D108BD9-81ED-4DB2-BD59-A6C34878D82A}">
                    <a16:rowId xmlns:a16="http://schemas.microsoft.com/office/drawing/2014/main" val="2559550336"/>
                  </a:ext>
                </a:extLst>
              </a:tr>
              <a:tr h="370840">
                <a:tc>
                  <a:txBody>
                    <a:bodyPr/>
                    <a:lstStyle/>
                    <a:p>
                      <a:r>
                        <a:rPr lang="en-GB" b="1" dirty="0"/>
                        <a:t>To amble </a:t>
                      </a:r>
                    </a:p>
                  </a:txBody>
                  <a:tcPr/>
                </a:tc>
                <a:tc>
                  <a:txBody>
                    <a:bodyPr/>
                    <a:lstStyle/>
                    <a:p>
                      <a:r>
                        <a:rPr lang="fr-FR" noProof="0" dirty="0"/>
                        <a:t>Marcher d’un pas tranquille </a:t>
                      </a:r>
                    </a:p>
                  </a:txBody>
                  <a:tcPr/>
                </a:tc>
                <a:tc>
                  <a:txBody>
                    <a:bodyPr/>
                    <a:lstStyle/>
                    <a:p>
                      <a:r>
                        <a:rPr lang="en-GB" b="1" dirty="0"/>
                        <a:t>On tiptoe </a:t>
                      </a:r>
                    </a:p>
                  </a:txBody>
                  <a:tcPr/>
                </a:tc>
                <a:tc>
                  <a:txBody>
                    <a:bodyPr/>
                    <a:lstStyle/>
                    <a:p>
                      <a:r>
                        <a:rPr lang="fr-FR" noProof="0" dirty="0"/>
                        <a:t>Sur la pointe des pieds </a:t>
                      </a:r>
                    </a:p>
                  </a:txBody>
                  <a:tcPr/>
                </a:tc>
                <a:extLst>
                  <a:ext uri="{0D108BD9-81ED-4DB2-BD59-A6C34878D82A}">
                    <a16:rowId xmlns:a16="http://schemas.microsoft.com/office/drawing/2014/main" val="1932674962"/>
                  </a:ext>
                </a:extLst>
              </a:tr>
              <a:tr h="370840">
                <a:tc>
                  <a:txBody>
                    <a:bodyPr/>
                    <a:lstStyle/>
                    <a:p>
                      <a:r>
                        <a:rPr lang="en-GB" b="1" dirty="0"/>
                        <a:t>To toddle </a:t>
                      </a:r>
                    </a:p>
                  </a:txBody>
                  <a:tcPr/>
                </a:tc>
                <a:tc>
                  <a:txBody>
                    <a:bodyPr/>
                    <a:lstStyle/>
                    <a:p>
                      <a:r>
                        <a:rPr lang="fr-FR" noProof="0" dirty="0"/>
                        <a:t>Marcher d’un pas chancelant </a:t>
                      </a:r>
                    </a:p>
                  </a:txBody>
                  <a:tcPr/>
                </a:tc>
                <a:tc>
                  <a:txBody>
                    <a:bodyPr/>
                    <a:lstStyle/>
                    <a:p>
                      <a:r>
                        <a:rPr lang="en-GB" b="1" dirty="0"/>
                        <a:t>Clockwise </a:t>
                      </a:r>
                    </a:p>
                  </a:txBody>
                  <a:tcPr/>
                </a:tc>
                <a:tc>
                  <a:txBody>
                    <a:bodyPr/>
                    <a:lstStyle/>
                    <a:p>
                      <a:r>
                        <a:rPr lang="fr-FR" noProof="0" dirty="0"/>
                        <a:t>Dans le sens des aiguilles d’un montre </a:t>
                      </a:r>
                    </a:p>
                  </a:txBody>
                  <a:tcPr/>
                </a:tc>
                <a:extLst>
                  <a:ext uri="{0D108BD9-81ED-4DB2-BD59-A6C34878D82A}">
                    <a16:rowId xmlns:a16="http://schemas.microsoft.com/office/drawing/2014/main" val="651680036"/>
                  </a:ext>
                </a:extLst>
              </a:tr>
              <a:tr h="370840">
                <a:tc>
                  <a:txBody>
                    <a:bodyPr/>
                    <a:lstStyle/>
                    <a:p>
                      <a:r>
                        <a:rPr lang="en-GB" b="1" dirty="0"/>
                        <a:t>To stumble </a:t>
                      </a:r>
                    </a:p>
                  </a:txBody>
                  <a:tcPr/>
                </a:tc>
                <a:tc>
                  <a:txBody>
                    <a:bodyPr/>
                    <a:lstStyle/>
                    <a:p>
                      <a:r>
                        <a:rPr lang="fr-FR" noProof="0" dirty="0"/>
                        <a:t>Trébucher </a:t>
                      </a:r>
                    </a:p>
                  </a:txBody>
                  <a:tcPr/>
                </a:tc>
                <a:tc>
                  <a:txBody>
                    <a:bodyPr/>
                    <a:lstStyle/>
                    <a:p>
                      <a:r>
                        <a:rPr lang="en-GB" b="1" dirty="0"/>
                        <a:t>Anticlockwise </a:t>
                      </a:r>
                    </a:p>
                  </a:txBody>
                  <a:tcPr/>
                </a:tc>
                <a:tc>
                  <a:txBody>
                    <a:bodyPr/>
                    <a:lstStyle/>
                    <a:p>
                      <a:r>
                        <a:rPr lang="fr-FR" noProof="0" dirty="0"/>
                        <a:t>Dans le sens inverse des aiguilles d’un montre </a:t>
                      </a:r>
                    </a:p>
                  </a:txBody>
                  <a:tcPr/>
                </a:tc>
                <a:extLst>
                  <a:ext uri="{0D108BD9-81ED-4DB2-BD59-A6C34878D82A}">
                    <a16:rowId xmlns:a16="http://schemas.microsoft.com/office/drawing/2014/main" val="3606923869"/>
                  </a:ext>
                </a:extLst>
              </a:tr>
              <a:tr h="370840">
                <a:tc>
                  <a:txBody>
                    <a:bodyPr/>
                    <a:lstStyle/>
                    <a:p>
                      <a:r>
                        <a:rPr lang="en-GB" b="1" dirty="0"/>
                        <a:t>To hop, to skip </a:t>
                      </a:r>
                    </a:p>
                  </a:txBody>
                  <a:tcPr/>
                </a:tc>
                <a:tc>
                  <a:txBody>
                    <a:bodyPr/>
                    <a:lstStyle/>
                    <a:p>
                      <a:r>
                        <a:rPr lang="fr-FR" noProof="0" dirty="0"/>
                        <a:t>Sautiller </a:t>
                      </a:r>
                    </a:p>
                  </a:txBody>
                  <a:tcPr/>
                </a:tc>
                <a:tc>
                  <a:txBody>
                    <a:bodyPr/>
                    <a:lstStyle/>
                    <a:p>
                      <a:r>
                        <a:rPr lang="en-GB" b="1" dirty="0"/>
                        <a:t>Still </a:t>
                      </a:r>
                    </a:p>
                  </a:txBody>
                  <a:tcPr/>
                </a:tc>
                <a:tc>
                  <a:txBody>
                    <a:bodyPr/>
                    <a:lstStyle/>
                    <a:p>
                      <a:r>
                        <a:rPr lang="fr-FR" noProof="0" dirty="0"/>
                        <a:t>Immobile </a:t>
                      </a:r>
                    </a:p>
                  </a:txBody>
                  <a:tcPr/>
                </a:tc>
                <a:extLst>
                  <a:ext uri="{0D108BD9-81ED-4DB2-BD59-A6C34878D82A}">
                    <a16:rowId xmlns:a16="http://schemas.microsoft.com/office/drawing/2014/main" val="1782135983"/>
                  </a:ext>
                </a:extLst>
              </a:tr>
              <a:tr h="370840">
                <a:tc>
                  <a:txBody>
                    <a:bodyPr/>
                    <a:lstStyle/>
                    <a:p>
                      <a:r>
                        <a:rPr lang="en-GB" b="1" dirty="0"/>
                        <a:t>To trample </a:t>
                      </a:r>
                    </a:p>
                  </a:txBody>
                  <a:tcPr/>
                </a:tc>
                <a:tc>
                  <a:txBody>
                    <a:bodyPr/>
                    <a:lstStyle/>
                    <a:p>
                      <a:r>
                        <a:rPr lang="fr-FR" noProof="0" dirty="0"/>
                        <a:t>Piétiner </a:t>
                      </a:r>
                    </a:p>
                  </a:txBody>
                  <a:tcPr/>
                </a:tc>
                <a:tc>
                  <a:txBody>
                    <a:bodyPr/>
                    <a:lstStyle/>
                    <a:p>
                      <a:r>
                        <a:rPr lang="en-GB" b="1" dirty="0"/>
                        <a:t>Swift </a:t>
                      </a:r>
                    </a:p>
                  </a:txBody>
                  <a:tcPr/>
                </a:tc>
                <a:tc>
                  <a:txBody>
                    <a:bodyPr/>
                    <a:lstStyle/>
                    <a:p>
                      <a:r>
                        <a:rPr lang="fr-FR" noProof="0" dirty="0"/>
                        <a:t>Prompt </a:t>
                      </a:r>
                    </a:p>
                  </a:txBody>
                  <a:tcPr/>
                </a:tc>
                <a:extLst>
                  <a:ext uri="{0D108BD9-81ED-4DB2-BD59-A6C34878D82A}">
                    <a16:rowId xmlns:a16="http://schemas.microsoft.com/office/drawing/2014/main" val="383820787"/>
                  </a:ext>
                </a:extLst>
              </a:tr>
              <a:tr h="370840">
                <a:tc>
                  <a:txBody>
                    <a:bodyPr/>
                    <a:lstStyle/>
                    <a:p>
                      <a:r>
                        <a:rPr lang="en-GB" b="1" dirty="0"/>
                        <a:t>To rush </a:t>
                      </a:r>
                    </a:p>
                  </a:txBody>
                  <a:tcPr/>
                </a:tc>
                <a:tc>
                  <a:txBody>
                    <a:bodyPr/>
                    <a:lstStyle/>
                    <a:p>
                      <a:r>
                        <a:rPr lang="fr-FR" noProof="0" dirty="0"/>
                        <a:t>Foncer </a:t>
                      </a:r>
                    </a:p>
                  </a:txBody>
                  <a:tcPr/>
                </a:tc>
                <a:tc>
                  <a:txBody>
                    <a:bodyPr/>
                    <a:lstStyle/>
                    <a:p>
                      <a:r>
                        <a:rPr lang="en-GB" b="1" dirty="0"/>
                        <a:t>Brisk </a:t>
                      </a:r>
                    </a:p>
                  </a:txBody>
                  <a:tcPr/>
                </a:tc>
                <a:tc>
                  <a:txBody>
                    <a:bodyPr/>
                    <a:lstStyle/>
                    <a:p>
                      <a:r>
                        <a:rPr lang="fr-FR" noProof="0" dirty="0"/>
                        <a:t>Vif </a:t>
                      </a:r>
                    </a:p>
                  </a:txBody>
                  <a:tcPr/>
                </a:tc>
                <a:extLst>
                  <a:ext uri="{0D108BD9-81ED-4DB2-BD59-A6C34878D82A}">
                    <a16:rowId xmlns:a16="http://schemas.microsoft.com/office/drawing/2014/main" val="492352905"/>
                  </a:ext>
                </a:extLst>
              </a:tr>
              <a:tr h="370840">
                <a:tc>
                  <a:txBody>
                    <a:bodyPr/>
                    <a:lstStyle/>
                    <a:p>
                      <a:r>
                        <a:rPr lang="en-GB" b="1" dirty="0"/>
                        <a:t>To march </a:t>
                      </a:r>
                    </a:p>
                  </a:txBody>
                  <a:tcPr/>
                </a:tc>
                <a:tc>
                  <a:txBody>
                    <a:bodyPr/>
                    <a:lstStyle/>
                    <a:p>
                      <a:r>
                        <a:rPr lang="fr-FR" noProof="0" dirty="0"/>
                        <a:t>Défiler </a:t>
                      </a:r>
                    </a:p>
                  </a:txBody>
                  <a:tcPr/>
                </a:tc>
                <a:tc>
                  <a:txBody>
                    <a:bodyPr/>
                    <a:lstStyle/>
                    <a:p>
                      <a:endParaRPr lang="en-GB" b="1" dirty="0"/>
                    </a:p>
                  </a:txBody>
                  <a:tcPr/>
                </a:tc>
                <a:tc>
                  <a:txBody>
                    <a:bodyPr/>
                    <a:lstStyle/>
                    <a:p>
                      <a:r>
                        <a:rPr lang="fr-FR" noProof="0" dirty="0"/>
                        <a:t>Rapide </a:t>
                      </a:r>
                    </a:p>
                  </a:txBody>
                  <a:tcPr/>
                </a:tc>
                <a:extLst>
                  <a:ext uri="{0D108BD9-81ED-4DB2-BD59-A6C34878D82A}">
                    <a16:rowId xmlns:a16="http://schemas.microsoft.com/office/drawing/2014/main" val="1396245318"/>
                  </a:ext>
                </a:extLst>
              </a:tr>
              <a:tr h="370840">
                <a:tc>
                  <a:txBody>
                    <a:bodyPr/>
                    <a:lstStyle/>
                    <a:p>
                      <a:r>
                        <a:rPr lang="en-GB" b="1" dirty="0"/>
                        <a:t>To creep</a:t>
                      </a:r>
                    </a:p>
                  </a:txBody>
                  <a:tcPr/>
                </a:tc>
                <a:tc>
                  <a:txBody>
                    <a:bodyPr/>
                    <a:lstStyle/>
                    <a:p>
                      <a:r>
                        <a:rPr lang="fr-FR" noProof="0" dirty="0"/>
                        <a:t>Avancer sans bruit </a:t>
                      </a:r>
                    </a:p>
                  </a:txBody>
                  <a:tcPr/>
                </a:tc>
                <a:tc>
                  <a:txBody>
                    <a:bodyPr/>
                    <a:lstStyle/>
                    <a:p>
                      <a:endParaRPr lang="en-GB" b="1" dirty="0"/>
                    </a:p>
                  </a:txBody>
                  <a:tcPr/>
                </a:tc>
                <a:tc>
                  <a:txBody>
                    <a:bodyPr/>
                    <a:lstStyle/>
                    <a:p>
                      <a:endParaRPr lang="fr-FR" noProof="0" dirty="0"/>
                    </a:p>
                  </a:txBody>
                  <a:tcPr/>
                </a:tc>
                <a:extLst>
                  <a:ext uri="{0D108BD9-81ED-4DB2-BD59-A6C34878D82A}">
                    <a16:rowId xmlns:a16="http://schemas.microsoft.com/office/drawing/2014/main" val="4188402766"/>
                  </a:ext>
                </a:extLst>
              </a:tr>
            </a:tbl>
          </a:graphicData>
        </a:graphic>
      </p:graphicFrame>
      <p:sp>
        <p:nvSpPr>
          <p:cNvPr id="5" name="Rectangle 4">
            <a:extLst>
              <a:ext uri="{FF2B5EF4-FFF2-40B4-BE49-F238E27FC236}">
                <a16:creationId xmlns:a16="http://schemas.microsoft.com/office/drawing/2014/main" id="{BF9C5FD1-849B-301D-AB24-73C08E375739}"/>
              </a:ext>
            </a:extLst>
          </p:cNvPr>
          <p:cNvSpPr/>
          <p:nvPr/>
        </p:nvSpPr>
        <p:spPr>
          <a:xfrm>
            <a:off x="3220720" y="2093976"/>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0A0ABCF2-058D-FB0D-8C70-9655BDFECD0E}"/>
              </a:ext>
            </a:extLst>
          </p:cNvPr>
          <p:cNvSpPr/>
          <p:nvPr/>
        </p:nvSpPr>
        <p:spPr>
          <a:xfrm>
            <a:off x="3220720" y="2503424"/>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3AEB0E96-A100-ABCE-EBE4-44A3034EF7F7}"/>
              </a:ext>
            </a:extLst>
          </p:cNvPr>
          <p:cNvSpPr/>
          <p:nvPr/>
        </p:nvSpPr>
        <p:spPr>
          <a:xfrm>
            <a:off x="3220720" y="2919984"/>
            <a:ext cx="2875280" cy="5328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5CEA4613-3CAE-D8A3-B77E-9CA5D40ABAFB}"/>
              </a:ext>
            </a:extLst>
          </p:cNvPr>
          <p:cNvSpPr/>
          <p:nvPr/>
        </p:nvSpPr>
        <p:spPr>
          <a:xfrm>
            <a:off x="3220720" y="3557524"/>
            <a:ext cx="2875280" cy="5321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9195A048-E278-824D-F732-1ECFA797A5F4}"/>
              </a:ext>
            </a:extLst>
          </p:cNvPr>
          <p:cNvSpPr/>
          <p:nvPr/>
        </p:nvSpPr>
        <p:spPr>
          <a:xfrm>
            <a:off x="3220720" y="4131056"/>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01A84D1D-0715-346E-841D-10D36954F768}"/>
              </a:ext>
            </a:extLst>
          </p:cNvPr>
          <p:cNvSpPr/>
          <p:nvPr/>
        </p:nvSpPr>
        <p:spPr>
          <a:xfrm>
            <a:off x="3220720" y="4717796"/>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36963DCB-BF35-8402-2D46-3A80A52236B3}"/>
              </a:ext>
            </a:extLst>
          </p:cNvPr>
          <p:cNvSpPr/>
          <p:nvPr/>
        </p:nvSpPr>
        <p:spPr>
          <a:xfrm>
            <a:off x="3220720" y="5134356"/>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C116FBBC-7AC1-0D0A-85DE-EA94D75D6BBB}"/>
              </a:ext>
            </a:extLst>
          </p:cNvPr>
          <p:cNvSpPr/>
          <p:nvPr/>
        </p:nvSpPr>
        <p:spPr>
          <a:xfrm>
            <a:off x="3220720" y="5550916"/>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C683A19A-5C3B-4F25-8410-688E047451FA}"/>
              </a:ext>
            </a:extLst>
          </p:cNvPr>
          <p:cNvSpPr/>
          <p:nvPr/>
        </p:nvSpPr>
        <p:spPr>
          <a:xfrm>
            <a:off x="3220720" y="5957316"/>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A3375465-8A24-9A7B-248F-E0B188A94B04}"/>
              </a:ext>
            </a:extLst>
          </p:cNvPr>
          <p:cNvSpPr/>
          <p:nvPr/>
        </p:nvSpPr>
        <p:spPr>
          <a:xfrm>
            <a:off x="3220720" y="6383782"/>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53F799F0-88AE-354F-1D06-5D252452EF3E}"/>
              </a:ext>
            </a:extLst>
          </p:cNvPr>
          <p:cNvSpPr/>
          <p:nvPr/>
        </p:nvSpPr>
        <p:spPr>
          <a:xfrm>
            <a:off x="8971280" y="2106168"/>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60359FBD-F5F5-C1BE-C848-B7A612B03DF5}"/>
              </a:ext>
            </a:extLst>
          </p:cNvPr>
          <p:cNvSpPr/>
          <p:nvPr/>
        </p:nvSpPr>
        <p:spPr>
          <a:xfrm>
            <a:off x="8971280" y="2507488"/>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3CA61302-1CE1-8F7C-27EE-86B849610FB5}"/>
              </a:ext>
            </a:extLst>
          </p:cNvPr>
          <p:cNvSpPr/>
          <p:nvPr/>
        </p:nvSpPr>
        <p:spPr>
          <a:xfrm>
            <a:off x="8971280" y="2924810"/>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F8E563BF-5F35-2249-3520-E084F0CB3984}"/>
              </a:ext>
            </a:extLst>
          </p:cNvPr>
          <p:cNvSpPr/>
          <p:nvPr/>
        </p:nvSpPr>
        <p:spPr>
          <a:xfrm>
            <a:off x="8971280" y="3452876"/>
            <a:ext cx="2875280" cy="636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56657D7-CB99-32C0-9231-844DC166C1B4}"/>
              </a:ext>
            </a:extLst>
          </p:cNvPr>
          <p:cNvSpPr/>
          <p:nvPr/>
        </p:nvSpPr>
        <p:spPr>
          <a:xfrm>
            <a:off x="8971280" y="4200144"/>
            <a:ext cx="2875280" cy="528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81A7E85A-3071-6DE2-2E8B-EA86FB15FBE3}"/>
              </a:ext>
            </a:extLst>
          </p:cNvPr>
          <p:cNvSpPr/>
          <p:nvPr/>
        </p:nvSpPr>
        <p:spPr>
          <a:xfrm>
            <a:off x="8971280" y="4754880"/>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C08558F7-69C8-3540-F4AC-3B8ADE8EEF61}"/>
              </a:ext>
            </a:extLst>
          </p:cNvPr>
          <p:cNvSpPr/>
          <p:nvPr/>
        </p:nvSpPr>
        <p:spPr>
          <a:xfrm>
            <a:off x="8971280" y="5165852"/>
            <a:ext cx="2875280" cy="385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A3F352B7-16B4-B258-79F4-B06AD069A35B}"/>
              </a:ext>
            </a:extLst>
          </p:cNvPr>
          <p:cNvSpPr/>
          <p:nvPr/>
        </p:nvSpPr>
        <p:spPr>
          <a:xfrm>
            <a:off x="8971280" y="5572252"/>
            <a:ext cx="2875280" cy="770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74195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ppt_x"/>
                                          </p:val>
                                        </p:tav>
                                      </p:tavLst>
                                    </p:anim>
                                    <p:anim calcmode="lin" valueType="num">
                                      <p:cBhvr additive="base">
                                        <p:cTn id="7" dur="500"/>
                                        <p:tgtEl>
                                          <p:spTgt spid="5"/>
                                        </p:tgtEl>
                                        <p:attrNameLst>
                                          <p:attrName>ppt_y</p:attrName>
                                        </p:attrNameLst>
                                      </p:cBhvr>
                                      <p:tavLst>
                                        <p:tav tm="0">
                                          <p:val>
                                            <p:strVal val="ppt_y"/>
                                          </p:val>
                                        </p:tav>
                                        <p:tav tm="100000">
                                          <p:val>
                                            <p:strVal val="1+ppt_h/2"/>
                                          </p:val>
                                        </p:tav>
                                      </p:tavLst>
                                    </p:anim>
                                    <p:set>
                                      <p:cBhvr>
                                        <p:cTn id="8" dur="1" fill="hold">
                                          <p:stCondLst>
                                            <p:cond delay="499"/>
                                          </p:stCondLst>
                                        </p:cTn>
                                        <p:tgtEl>
                                          <p:spTgt spid="5"/>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6"/>
                                        </p:tgtEl>
                                        <p:attrNameLst>
                                          <p:attrName>ppt_x</p:attrName>
                                        </p:attrNameLst>
                                      </p:cBhvr>
                                      <p:tavLst>
                                        <p:tav tm="0">
                                          <p:val>
                                            <p:strVal val="ppt_x"/>
                                          </p:val>
                                        </p:tav>
                                        <p:tav tm="100000">
                                          <p:val>
                                            <p:strVal val="ppt_x"/>
                                          </p:val>
                                        </p:tav>
                                      </p:tavLst>
                                    </p:anim>
                                    <p:anim calcmode="lin" valueType="num">
                                      <p:cBhvr additive="base">
                                        <p:cTn id="13" dur="500"/>
                                        <p:tgtEl>
                                          <p:spTgt spid="6"/>
                                        </p:tgtEl>
                                        <p:attrNameLst>
                                          <p:attrName>ppt_y</p:attrName>
                                        </p:attrNameLst>
                                      </p:cBhvr>
                                      <p:tavLst>
                                        <p:tav tm="0">
                                          <p:val>
                                            <p:strVal val="ppt_y"/>
                                          </p:val>
                                        </p:tav>
                                        <p:tav tm="100000">
                                          <p:val>
                                            <p:strVal val="1+ppt_h/2"/>
                                          </p:val>
                                        </p:tav>
                                      </p:tavLst>
                                    </p:anim>
                                    <p:set>
                                      <p:cBhvr>
                                        <p:cTn id="14" dur="1" fill="hold">
                                          <p:stCondLst>
                                            <p:cond delay="499"/>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7"/>
                                        </p:tgtEl>
                                        <p:attrNameLst>
                                          <p:attrName>ppt_x</p:attrName>
                                        </p:attrNameLst>
                                      </p:cBhvr>
                                      <p:tavLst>
                                        <p:tav tm="0">
                                          <p:val>
                                            <p:strVal val="ppt_x"/>
                                          </p:val>
                                        </p:tav>
                                        <p:tav tm="100000">
                                          <p:val>
                                            <p:strVal val="ppt_x"/>
                                          </p:val>
                                        </p:tav>
                                      </p:tavLst>
                                    </p:anim>
                                    <p:anim calcmode="lin" valueType="num">
                                      <p:cBhvr additive="base">
                                        <p:cTn id="19" dur="500"/>
                                        <p:tgtEl>
                                          <p:spTgt spid="7"/>
                                        </p:tgtEl>
                                        <p:attrNameLst>
                                          <p:attrName>ppt_y</p:attrName>
                                        </p:attrNameLst>
                                      </p:cBhvr>
                                      <p:tavLst>
                                        <p:tav tm="0">
                                          <p:val>
                                            <p:strVal val="ppt_y"/>
                                          </p:val>
                                        </p:tav>
                                        <p:tav tm="100000">
                                          <p:val>
                                            <p:strVal val="1+ppt_h/2"/>
                                          </p:val>
                                        </p:tav>
                                      </p:tavLst>
                                    </p:anim>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8"/>
                                        </p:tgtEl>
                                        <p:attrNameLst>
                                          <p:attrName>ppt_x</p:attrName>
                                        </p:attrNameLst>
                                      </p:cBhvr>
                                      <p:tavLst>
                                        <p:tav tm="0">
                                          <p:val>
                                            <p:strVal val="ppt_x"/>
                                          </p:val>
                                        </p:tav>
                                        <p:tav tm="100000">
                                          <p:val>
                                            <p:strVal val="ppt_x"/>
                                          </p:val>
                                        </p:tav>
                                      </p:tavLst>
                                    </p:anim>
                                    <p:anim calcmode="lin" valueType="num">
                                      <p:cBhvr additive="base">
                                        <p:cTn id="25" dur="500"/>
                                        <p:tgtEl>
                                          <p:spTgt spid="8"/>
                                        </p:tgtEl>
                                        <p:attrNameLst>
                                          <p:attrName>ppt_y</p:attrName>
                                        </p:attrNameLst>
                                      </p:cBhvr>
                                      <p:tavLst>
                                        <p:tav tm="0">
                                          <p:val>
                                            <p:strVal val="ppt_y"/>
                                          </p:val>
                                        </p:tav>
                                        <p:tav tm="100000">
                                          <p:val>
                                            <p:strVal val="1+ppt_h/2"/>
                                          </p:val>
                                        </p:tav>
                                      </p:tavLst>
                                    </p:anim>
                                    <p:set>
                                      <p:cBhvr>
                                        <p:cTn id="26" dur="1" fill="hold">
                                          <p:stCondLst>
                                            <p:cond delay="499"/>
                                          </p:stCondLst>
                                        </p:cTn>
                                        <p:tgtEl>
                                          <p:spTgt spid="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9"/>
                                        </p:tgtEl>
                                        <p:attrNameLst>
                                          <p:attrName>ppt_x</p:attrName>
                                        </p:attrNameLst>
                                      </p:cBhvr>
                                      <p:tavLst>
                                        <p:tav tm="0">
                                          <p:val>
                                            <p:strVal val="ppt_x"/>
                                          </p:val>
                                        </p:tav>
                                        <p:tav tm="100000">
                                          <p:val>
                                            <p:strVal val="ppt_x"/>
                                          </p:val>
                                        </p:tav>
                                      </p:tavLst>
                                    </p:anim>
                                    <p:anim calcmode="lin" valueType="num">
                                      <p:cBhvr additive="base">
                                        <p:cTn id="31" dur="500"/>
                                        <p:tgtEl>
                                          <p:spTgt spid="9"/>
                                        </p:tgtEl>
                                        <p:attrNameLst>
                                          <p:attrName>ppt_y</p:attrName>
                                        </p:attrNameLst>
                                      </p:cBhvr>
                                      <p:tavLst>
                                        <p:tav tm="0">
                                          <p:val>
                                            <p:strVal val="ppt_y"/>
                                          </p:val>
                                        </p:tav>
                                        <p:tav tm="100000">
                                          <p:val>
                                            <p:strVal val="1+ppt_h/2"/>
                                          </p:val>
                                        </p:tav>
                                      </p:tavLst>
                                    </p:anim>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0" nodeType="clickEffect">
                                  <p:stCondLst>
                                    <p:cond delay="0"/>
                                  </p:stCondLst>
                                  <p:childTnLst>
                                    <p:anim calcmode="lin" valueType="num">
                                      <p:cBhvr additive="base">
                                        <p:cTn id="36" dur="500"/>
                                        <p:tgtEl>
                                          <p:spTgt spid="10"/>
                                        </p:tgtEl>
                                        <p:attrNameLst>
                                          <p:attrName>ppt_x</p:attrName>
                                        </p:attrNameLst>
                                      </p:cBhvr>
                                      <p:tavLst>
                                        <p:tav tm="0">
                                          <p:val>
                                            <p:strVal val="ppt_x"/>
                                          </p:val>
                                        </p:tav>
                                        <p:tav tm="100000">
                                          <p:val>
                                            <p:strVal val="ppt_x"/>
                                          </p:val>
                                        </p:tav>
                                      </p:tavLst>
                                    </p:anim>
                                    <p:anim calcmode="lin" valueType="num">
                                      <p:cBhvr additive="base">
                                        <p:cTn id="37" dur="500"/>
                                        <p:tgtEl>
                                          <p:spTgt spid="10"/>
                                        </p:tgtEl>
                                        <p:attrNameLst>
                                          <p:attrName>ppt_y</p:attrName>
                                        </p:attrNameLst>
                                      </p:cBhvr>
                                      <p:tavLst>
                                        <p:tav tm="0">
                                          <p:val>
                                            <p:strVal val="ppt_y"/>
                                          </p:val>
                                        </p:tav>
                                        <p:tav tm="100000">
                                          <p:val>
                                            <p:strVal val="1+ppt_h/2"/>
                                          </p:val>
                                        </p:tav>
                                      </p:tavLst>
                                    </p:anim>
                                    <p:set>
                                      <p:cBhvr>
                                        <p:cTn id="38" dur="1" fill="hold">
                                          <p:stCondLst>
                                            <p:cond delay="499"/>
                                          </p:stCondLst>
                                        </p:cTn>
                                        <p:tgtEl>
                                          <p:spTgt spid="1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 presetClass="exit" presetSubtype="4" fill="hold" grpId="0" nodeType="clickEffect">
                                  <p:stCondLst>
                                    <p:cond delay="0"/>
                                  </p:stCondLst>
                                  <p:childTnLst>
                                    <p:anim calcmode="lin" valueType="num">
                                      <p:cBhvr additive="base">
                                        <p:cTn id="42" dur="500"/>
                                        <p:tgtEl>
                                          <p:spTgt spid="11"/>
                                        </p:tgtEl>
                                        <p:attrNameLst>
                                          <p:attrName>ppt_x</p:attrName>
                                        </p:attrNameLst>
                                      </p:cBhvr>
                                      <p:tavLst>
                                        <p:tav tm="0">
                                          <p:val>
                                            <p:strVal val="ppt_x"/>
                                          </p:val>
                                        </p:tav>
                                        <p:tav tm="100000">
                                          <p:val>
                                            <p:strVal val="ppt_x"/>
                                          </p:val>
                                        </p:tav>
                                      </p:tavLst>
                                    </p:anim>
                                    <p:anim calcmode="lin" valueType="num">
                                      <p:cBhvr additive="base">
                                        <p:cTn id="43" dur="500"/>
                                        <p:tgtEl>
                                          <p:spTgt spid="11"/>
                                        </p:tgtEl>
                                        <p:attrNameLst>
                                          <p:attrName>ppt_y</p:attrName>
                                        </p:attrNameLst>
                                      </p:cBhvr>
                                      <p:tavLst>
                                        <p:tav tm="0">
                                          <p:val>
                                            <p:strVal val="ppt_y"/>
                                          </p:val>
                                        </p:tav>
                                        <p:tav tm="100000">
                                          <p:val>
                                            <p:strVal val="1+ppt_h/2"/>
                                          </p:val>
                                        </p:tav>
                                      </p:tavLst>
                                    </p:anim>
                                    <p:set>
                                      <p:cBhvr>
                                        <p:cTn id="44" dur="1" fill="hold">
                                          <p:stCondLst>
                                            <p:cond delay="499"/>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 presetClass="exit" presetSubtype="4" fill="hold" grpId="0" nodeType="clickEffect">
                                  <p:stCondLst>
                                    <p:cond delay="0"/>
                                  </p:stCondLst>
                                  <p:childTnLst>
                                    <p:anim calcmode="lin" valueType="num">
                                      <p:cBhvr additive="base">
                                        <p:cTn id="48" dur="500"/>
                                        <p:tgtEl>
                                          <p:spTgt spid="12"/>
                                        </p:tgtEl>
                                        <p:attrNameLst>
                                          <p:attrName>ppt_x</p:attrName>
                                        </p:attrNameLst>
                                      </p:cBhvr>
                                      <p:tavLst>
                                        <p:tav tm="0">
                                          <p:val>
                                            <p:strVal val="ppt_x"/>
                                          </p:val>
                                        </p:tav>
                                        <p:tav tm="100000">
                                          <p:val>
                                            <p:strVal val="ppt_x"/>
                                          </p:val>
                                        </p:tav>
                                      </p:tavLst>
                                    </p:anim>
                                    <p:anim calcmode="lin" valueType="num">
                                      <p:cBhvr additive="base">
                                        <p:cTn id="49" dur="500"/>
                                        <p:tgtEl>
                                          <p:spTgt spid="12"/>
                                        </p:tgtEl>
                                        <p:attrNameLst>
                                          <p:attrName>ppt_y</p:attrName>
                                        </p:attrNameLst>
                                      </p:cBhvr>
                                      <p:tavLst>
                                        <p:tav tm="0">
                                          <p:val>
                                            <p:strVal val="ppt_y"/>
                                          </p:val>
                                        </p:tav>
                                        <p:tav tm="100000">
                                          <p:val>
                                            <p:strVal val="1+ppt_h/2"/>
                                          </p:val>
                                        </p:tav>
                                      </p:tavLst>
                                    </p:anim>
                                    <p:set>
                                      <p:cBhvr>
                                        <p:cTn id="50" dur="1" fill="hold">
                                          <p:stCondLst>
                                            <p:cond delay="499"/>
                                          </p:stCondLst>
                                        </p:cTn>
                                        <p:tgtEl>
                                          <p:spTgt spid="12"/>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xit" presetSubtype="4" fill="hold" grpId="0" nodeType="clickEffect">
                                  <p:stCondLst>
                                    <p:cond delay="0"/>
                                  </p:stCondLst>
                                  <p:childTnLst>
                                    <p:anim calcmode="lin" valueType="num">
                                      <p:cBhvr additive="base">
                                        <p:cTn id="54" dur="500"/>
                                        <p:tgtEl>
                                          <p:spTgt spid="13"/>
                                        </p:tgtEl>
                                        <p:attrNameLst>
                                          <p:attrName>ppt_x</p:attrName>
                                        </p:attrNameLst>
                                      </p:cBhvr>
                                      <p:tavLst>
                                        <p:tav tm="0">
                                          <p:val>
                                            <p:strVal val="ppt_x"/>
                                          </p:val>
                                        </p:tav>
                                        <p:tav tm="100000">
                                          <p:val>
                                            <p:strVal val="ppt_x"/>
                                          </p:val>
                                        </p:tav>
                                      </p:tavLst>
                                    </p:anim>
                                    <p:anim calcmode="lin" valueType="num">
                                      <p:cBhvr additive="base">
                                        <p:cTn id="55" dur="500"/>
                                        <p:tgtEl>
                                          <p:spTgt spid="13"/>
                                        </p:tgtEl>
                                        <p:attrNameLst>
                                          <p:attrName>ppt_y</p:attrName>
                                        </p:attrNameLst>
                                      </p:cBhvr>
                                      <p:tavLst>
                                        <p:tav tm="0">
                                          <p:val>
                                            <p:strVal val="ppt_y"/>
                                          </p:val>
                                        </p:tav>
                                        <p:tav tm="100000">
                                          <p:val>
                                            <p:strVal val="1+ppt_h/2"/>
                                          </p:val>
                                        </p:tav>
                                      </p:tavLst>
                                    </p:anim>
                                    <p:set>
                                      <p:cBhvr>
                                        <p:cTn id="56" dur="1" fill="hold">
                                          <p:stCondLst>
                                            <p:cond delay="499"/>
                                          </p:stCondLst>
                                        </p:cTn>
                                        <p:tgtEl>
                                          <p:spTgt spid="13"/>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 presetClass="exit" presetSubtype="4" fill="hold" grpId="0" nodeType="clickEffect">
                                  <p:stCondLst>
                                    <p:cond delay="0"/>
                                  </p:stCondLst>
                                  <p:childTnLst>
                                    <p:anim calcmode="lin" valueType="num">
                                      <p:cBhvr additive="base">
                                        <p:cTn id="60" dur="500"/>
                                        <p:tgtEl>
                                          <p:spTgt spid="14"/>
                                        </p:tgtEl>
                                        <p:attrNameLst>
                                          <p:attrName>ppt_x</p:attrName>
                                        </p:attrNameLst>
                                      </p:cBhvr>
                                      <p:tavLst>
                                        <p:tav tm="0">
                                          <p:val>
                                            <p:strVal val="ppt_x"/>
                                          </p:val>
                                        </p:tav>
                                        <p:tav tm="100000">
                                          <p:val>
                                            <p:strVal val="ppt_x"/>
                                          </p:val>
                                        </p:tav>
                                      </p:tavLst>
                                    </p:anim>
                                    <p:anim calcmode="lin" valueType="num">
                                      <p:cBhvr additive="base">
                                        <p:cTn id="61" dur="500"/>
                                        <p:tgtEl>
                                          <p:spTgt spid="14"/>
                                        </p:tgtEl>
                                        <p:attrNameLst>
                                          <p:attrName>ppt_y</p:attrName>
                                        </p:attrNameLst>
                                      </p:cBhvr>
                                      <p:tavLst>
                                        <p:tav tm="0">
                                          <p:val>
                                            <p:strVal val="ppt_y"/>
                                          </p:val>
                                        </p:tav>
                                        <p:tav tm="100000">
                                          <p:val>
                                            <p:strVal val="1+ppt_h/2"/>
                                          </p:val>
                                        </p:tav>
                                      </p:tavLst>
                                    </p:anim>
                                    <p:set>
                                      <p:cBhvr>
                                        <p:cTn id="62" dur="1" fill="hold">
                                          <p:stCondLst>
                                            <p:cond delay="499"/>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 presetClass="exit" presetSubtype="4" fill="hold" grpId="0" nodeType="clickEffect">
                                  <p:stCondLst>
                                    <p:cond delay="0"/>
                                  </p:stCondLst>
                                  <p:childTnLst>
                                    <p:anim calcmode="lin" valueType="num">
                                      <p:cBhvr additive="base">
                                        <p:cTn id="66" dur="500"/>
                                        <p:tgtEl>
                                          <p:spTgt spid="15"/>
                                        </p:tgtEl>
                                        <p:attrNameLst>
                                          <p:attrName>ppt_x</p:attrName>
                                        </p:attrNameLst>
                                      </p:cBhvr>
                                      <p:tavLst>
                                        <p:tav tm="0">
                                          <p:val>
                                            <p:strVal val="ppt_x"/>
                                          </p:val>
                                        </p:tav>
                                        <p:tav tm="100000">
                                          <p:val>
                                            <p:strVal val="ppt_x"/>
                                          </p:val>
                                        </p:tav>
                                      </p:tavLst>
                                    </p:anim>
                                    <p:anim calcmode="lin" valueType="num">
                                      <p:cBhvr additive="base">
                                        <p:cTn id="67" dur="500"/>
                                        <p:tgtEl>
                                          <p:spTgt spid="15"/>
                                        </p:tgtEl>
                                        <p:attrNameLst>
                                          <p:attrName>ppt_y</p:attrName>
                                        </p:attrNameLst>
                                      </p:cBhvr>
                                      <p:tavLst>
                                        <p:tav tm="0">
                                          <p:val>
                                            <p:strVal val="ppt_y"/>
                                          </p:val>
                                        </p:tav>
                                        <p:tav tm="100000">
                                          <p:val>
                                            <p:strVal val="1+ppt_h/2"/>
                                          </p:val>
                                        </p:tav>
                                      </p:tavLst>
                                    </p:anim>
                                    <p:set>
                                      <p:cBhvr>
                                        <p:cTn id="68" dur="1" fill="hold">
                                          <p:stCondLst>
                                            <p:cond delay="499"/>
                                          </p:stCondLst>
                                        </p:cTn>
                                        <p:tgtEl>
                                          <p:spTgt spid="15"/>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 presetClass="exit" presetSubtype="4" fill="hold" grpId="0" nodeType="clickEffect">
                                  <p:stCondLst>
                                    <p:cond delay="0"/>
                                  </p:stCondLst>
                                  <p:childTnLst>
                                    <p:anim calcmode="lin" valueType="num">
                                      <p:cBhvr additive="base">
                                        <p:cTn id="72" dur="500"/>
                                        <p:tgtEl>
                                          <p:spTgt spid="16"/>
                                        </p:tgtEl>
                                        <p:attrNameLst>
                                          <p:attrName>ppt_x</p:attrName>
                                        </p:attrNameLst>
                                      </p:cBhvr>
                                      <p:tavLst>
                                        <p:tav tm="0">
                                          <p:val>
                                            <p:strVal val="ppt_x"/>
                                          </p:val>
                                        </p:tav>
                                        <p:tav tm="100000">
                                          <p:val>
                                            <p:strVal val="ppt_x"/>
                                          </p:val>
                                        </p:tav>
                                      </p:tavLst>
                                    </p:anim>
                                    <p:anim calcmode="lin" valueType="num">
                                      <p:cBhvr additive="base">
                                        <p:cTn id="73" dur="500"/>
                                        <p:tgtEl>
                                          <p:spTgt spid="16"/>
                                        </p:tgtEl>
                                        <p:attrNameLst>
                                          <p:attrName>ppt_y</p:attrName>
                                        </p:attrNameLst>
                                      </p:cBhvr>
                                      <p:tavLst>
                                        <p:tav tm="0">
                                          <p:val>
                                            <p:strVal val="ppt_y"/>
                                          </p:val>
                                        </p:tav>
                                        <p:tav tm="100000">
                                          <p:val>
                                            <p:strVal val="1+ppt_h/2"/>
                                          </p:val>
                                        </p:tav>
                                      </p:tavLst>
                                    </p:anim>
                                    <p:set>
                                      <p:cBhvr>
                                        <p:cTn id="74" dur="1" fill="hold">
                                          <p:stCondLst>
                                            <p:cond delay="499"/>
                                          </p:stCondLst>
                                        </p:cTn>
                                        <p:tgtEl>
                                          <p:spTgt spid="16"/>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 presetClass="exit" presetSubtype="4" fill="hold" grpId="0" nodeType="clickEffect">
                                  <p:stCondLst>
                                    <p:cond delay="0"/>
                                  </p:stCondLst>
                                  <p:childTnLst>
                                    <p:anim calcmode="lin" valueType="num">
                                      <p:cBhvr additive="base">
                                        <p:cTn id="78" dur="500"/>
                                        <p:tgtEl>
                                          <p:spTgt spid="17"/>
                                        </p:tgtEl>
                                        <p:attrNameLst>
                                          <p:attrName>ppt_x</p:attrName>
                                        </p:attrNameLst>
                                      </p:cBhvr>
                                      <p:tavLst>
                                        <p:tav tm="0">
                                          <p:val>
                                            <p:strVal val="ppt_x"/>
                                          </p:val>
                                        </p:tav>
                                        <p:tav tm="100000">
                                          <p:val>
                                            <p:strVal val="ppt_x"/>
                                          </p:val>
                                        </p:tav>
                                      </p:tavLst>
                                    </p:anim>
                                    <p:anim calcmode="lin" valueType="num">
                                      <p:cBhvr additive="base">
                                        <p:cTn id="79" dur="500"/>
                                        <p:tgtEl>
                                          <p:spTgt spid="17"/>
                                        </p:tgtEl>
                                        <p:attrNameLst>
                                          <p:attrName>ppt_y</p:attrName>
                                        </p:attrNameLst>
                                      </p:cBhvr>
                                      <p:tavLst>
                                        <p:tav tm="0">
                                          <p:val>
                                            <p:strVal val="ppt_y"/>
                                          </p:val>
                                        </p:tav>
                                        <p:tav tm="100000">
                                          <p:val>
                                            <p:strVal val="1+ppt_h/2"/>
                                          </p:val>
                                        </p:tav>
                                      </p:tavLst>
                                    </p:anim>
                                    <p:set>
                                      <p:cBhvr>
                                        <p:cTn id="80" dur="1" fill="hold">
                                          <p:stCondLst>
                                            <p:cond delay="499"/>
                                          </p:stCondLst>
                                        </p:cTn>
                                        <p:tgtEl>
                                          <p:spTgt spid="17"/>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2" presetClass="exit" presetSubtype="4" fill="hold" grpId="0" nodeType="clickEffect">
                                  <p:stCondLst>
                                    <p:cond delay="0"/>
                                  </p:stCondLst>
                                  <p:childTnLst>
                                    <p:anim calcmode="lin" valueType="num">
                                      <p:cBhvr additive="base">
                                        <p:cTn id="84" dur="500"/>
                                        <p:tgtEl>
                                          <p:spTgt spid="18"/>
                                        </p:tgtEl>
                                        <p:attrNameLst>
                                          <p:attrName>ppt_x</p:attrName>
                                        </p:attrNameLst>
                                      </p:cBhvr>
                                      <p:tavLst>
                                        <p:tav tm="0">
                                          <p:val>
                                            <p:strVal val="ppt_x"/>
                                          </p:val>
                                        </p:tav>
                                        <p:tav tm="100000">
                                          <p:val>
                                            <p:strVal val="ppt_x"/>
                                          </p:val>
                                        </p:tav>
                                      </p:tavLst>
                                    </p:anim>
                                    <p:anim calcmode="lin" valueType="num">
                                      <p:cBhvr additive="base">
                                        <p:cTn id="85" dur="500"/>
                                        <p:tgtEl>
                                          <p:spTgt spid="18"/>
                                        </p:tgtEl>
                                        <p:attrNameLst>
                                          <p:attrName>ppt_y</p:attrName>
                                        </p:attrNameLst>
                                      </p:cBhvr>
                                      <p:tavLst>
                                        <p:tav tm="0">
                                          <p:val>
                                            <p:strVal val="ppt_y"/>
                                          </p:val>
                                        </p:tav>
                                        <p:tav tm="100000">
                                          <p:val>
                                            <p:strVal val="1+ppt_h/2"/>
                                          </p:val>
                                        </p:tav>
                                      </p:tavLst>
                                    </p:anim>
                                    <p:set>
                                      <p:cBhvr>
                                        <p:cTn id="86" dur="1" fill="hold">
                                          <p:stCondLst>
                                            <p:cond delay="499"/>
                                          </p:stCondLst>
                                        </p:cTn>
                                        <p:tgtEl>
                                          <p:spTgt spid="18"/>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2" presetClass="exit" presetSubtype="4" fill="hold" grpId="0" nodeType="clickEffect">
                                  <p:stCondLst>
                                    <p:cond delay="0"/>
                                  </p:stCondLst>
                                  <p:childTnLst>
                                    <p:anim calcmode="lin" valueType="num">
                                      <p:cBhvr additive="base">
                                        <p:cTn id="90" dur="500"/>
                                        <p:tgtEl>
                                          <p:spTgt spid="19"/>
                                        </p:tgtEl>
                                        <p:attrNameLst>
                                          <p:attrName>ppt_x</p:attrName>
                                        </p:attrNameLst>
                                      </p:cBhvr>
                                      <p:tavLst>
                                        <p:tav tm="0">
                                          <p:val>
                                            <p:strVal val="ppt_x"/>
                                          </p:val>
                                        </p:tav>
                                        <p:tav tm="100000">
                                          <p:val>
                                            <p:strVal val="ppt_x"/>
                                          </p:val>
                                        </p:tav>
                                      </p:tavLst>
                                    </p:anim>
                                    <p:anim calcmode="lin" valueType="num">
                                      <p:cBhvr additive="base">
                                        <p:cTn id="91" dur="500"/>
                                        <p:tgtEl>
                                          <p:spTgt spid="19"/>
                                        </p:tgtEl>
                                        <p:attrNameLst>
                                          <p:attrName>ppt_y</p:attrName>
                                        </p:attrNameLst>
                                      </p:cBhvr>
                                      <p:tavLst>
                                        <p:tav tm="0">
                                          <p:val>
                                            <p:strVal val="ppt_y"/>
                                          </p:val>
                                        </p:tav>
                                        <p:tav tm="100000">
                                          <p:val>
                                            <p:strVal val="1+ppt_h/2"/>
                                          </p:val>
                                        </p:tav>
                                      </p:tavLst>
                                    </p:anim>
                                    <p:set>
                                      <p:cBhvr>
                                        <p:cTn id="92" dur="1" fill="hold">
                                          <p:stCondLst>
                                            <p:cond delay="499"/>
                                          </p:stCondLst>
                                        </p:cTn>
                                        <p:tgtEl>
                                          <p:spTgt spid="19"/>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2" presetClass="exit" presetSubtype="4" fill="hold" grpId="0" nodeType="clickEffect">
                                  <p:stCondLst>
                                    <p:cond delay="0"/>
                                  </p:stCondLst>
                                  <p:childTnLst>
                                    <p:anim calcmode="lin" valueType="num">
                                      <p:cBhvr additive="base">
                                        <p:cTn id="96" dur="500"/>
                                        <p:tgtEl>
                                          <p:spTgt spid="20"/>
                                        </p:tgtEl>
                                        <p:attrNameLst>
                                          <p:attrName>ppt_x</p:attrName>
                                        </p:attrNameLst>
                                      </p:cBhvr>
                                      <p:tavLst>
                                        <p:tav tm="0">
                                          <p:val>
                                            <p:strVal val="ppt_x"/>
                                          </p:val>
                                        </p:tav>
                                        <p:tav tm="100000">
                                          <p:val>
                                            <p:strVal val="ppt_x"/>
                                          </p:val>
                                        </p:tav>
                                      </p:tavLst>
                                    </p:anim>
                                    <p:anim calcmode="lin" valueType="num">
                                      <p:cBhvr additive="base">
                                        <p:cTn id="97" dur="500"/>
                                        <p:tgtEl>
                                          <p:spTgt spid="20"/>
                                        </p:tgtEl>
                                        <p:attrNameLst>
                                          <p:attrName>ppt_y</p:attrName>
                                        </p:attrNameLst>
                                      </p:cBhvr>
                                      <p:tavLst>
                                        <p:tav tm="0">
                                          <p:val>
                                            <p:strVal val="ppt_y"/>
                                          </p:val>
                                        </p:tav>
                                        <p:tav tm="100000">
                                          <p:val>
                                            <p:strVal val="1+ppt_h/2"/>
                                          </p:val>
                                        </p:tav>
                                      </p:tavLst>
                                    </p:anim>
                                    <p:set>
                                      <p:cBhvr>
                                        <p:cTn id="98" dur="1" fill="hold">
                                          <p:stCondLst>
                                            <p:cond delay="499"/>
                                          </p:stCondLst>
                                        </p:cTn>
                                        <p:tgtEl>
                                          <p:spTgt spid="20"/>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2" presetClass="exit" presetSubtype="4" fill="hold" grpId="0" nodeType="clickEffect">
                                  <p:stCondLst>
                                    <p:cond delay="0"/>
                                  </p:stCondLst>
                                  <p:childTnLst>
                                    <p:anim calcmode="lin" valueType="num">
                                      <p:cBhvr additive="base">
                                        <p:cTn id="102" dur="500"/>
                                        <p:tgtEl>
                                          <p:spTgt spid="21"/>
                                        </p:tgtEl>
                                        <p:attrNameLst>
                                          <p:attrName>ppt_x</p:attrName>
                                        </p:attrNameLst>
                                      </p:cBhvr>
                                      <p:tavLst>
                                        <p:tav tm="0">
                                          <p:val>
                                            <p:strVal val="ppt_x"/>
                                          </p:val>
                                        </p:tav>
                                        <p:tav tm="100000">
                                          <p:val>
                                            <p:strVal val="ppt_x"/>
                                          </p:val>
                                        </p:tav>
                                      </p:tavLst>
                                    </p:anim>
                                    <p:anim calcmode="lin" valueType="num">
                                      <p:cBhvr additive="base">
                                        <p:cTn id="103" dur="500"/>
                                        <p:tgtEl>
                                          <p:spTgt spid="21"/>
                                        </p:tgtEl>
                                        <p:attrNameLst>
                                          <p:attrName>ppt_y</p:attrName>
                                        </p:attrNameLst>
                                      </p:cBhvr>
                                      <p:tavLst>
                                        <p:tav tm="0">
                                          <p:val>
                                            <p:strVal val="ppt_y"/>
                                          </p:val>
                                        </p:tav>
                                        <p:tav tm="100000">
                                          <p:val>
                                            <p:strVal val="1+ppt_h/2"/>
                                          </p:val>
                                        </p:tav>
                                      </p:tavLst>
                                    </p:anim>
                                    <p:set>
                                      <p:cBhvr>
                                        <p:cTn id="104" dur="1" fill="hold">
                                          <p:stCondLst>
                                            <p:cond delay="499"/>
                                          </p:stCondLst>
                                        </p:cTn>
                                        <p:tgtEl>
                                          <p:spTgt spid="21"/>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2" presetClass="exit" presetSubtype="4" fill="hold" grpId="0" nodeType="clickEffect">
                                  <p:stCondLst>
                                    <p:cond delay="0"/>
                                  </p:stCondLst>
                                  <p:childTnLst>
                                    <p:anim calcmode="lin" valueType="num">
                                      <p:cBhvr additive="base">
                                        <p:cTn id="108" dur="500"/>
                                        <p:tgtEl>
                                          <p:spTgt spid="22"/>
                                        </p:tgtEl>
                                        <p:attrNameLst>
                                          <p:attrName>ppt_x</p:attrName>
                                        </p:attrNameLst>
                                      </p:cBhvr>
                                      <p:tavLst>
                                        <p:tav tm="0">
                                          <p:val>
                                            <p:strVal val="ppt_x"/>
                                          </p:val>
                                        </p:tav>
                                        <p:tav tm="100000">
                                          <p:val>
                                            <p:strVal val="ppt_x"/>
                                          </p:val>
                                        </p:tav>
                                      </p:tavLst>
                                    </p:anim>
                                    <p:anim calcmode="lin" valueType="num">
                                      <p:cBhvr additive="base">
                                        <p:cTn id="109" dur="500"/>
                                        <p:tgtEl>
                                          <p:spTgt spid="22"/>
                                        </p:tgtEl>
                                        <p:attrNameLst>
                                          <p:attrName>ppt_y</p:attrName>
                                        </p:attrNameLst>
                                      </p:cBhvr>
                                      <p:tavLst>
                                        <p:tav tm="0">
                                          <p:val>
                                            <p:strVal val="ppt_y"/>
                                          </p:val>
                                        </p:tav>
                                        <p:tav tm="100000">
                                          <p:val>
                                            <p:strVal val="1+ppt_h/2"/>
                                          </p:val>
                                        </p:tav>
                                      </p:tavLst>
                                    </p:anim>
                                    <p:set>
                                      <p:cBhvr>
                                        <p:cTn id="110"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6DBD04-56FE-0485-210A-DAF03D1FF6EB}"/>
              </a:ext>
            </a:extLst>
          </p:cNvPr>
          <p:cNvSpPr>
            <a:spLocks noGrp="1"/>
          </p:cNvSpPr>
          <p:nvPr>
            <p:ph idx="1"/>
          </p:nvPr>
        </p:nvSpPr>
        <p:spPr>
          <a:xfrm>
            <a:off x="385002" y="508000"/>
            <a:ext cx="5710998" cy="6258560"/>
          </a:xfrm>
        </p:spPr>
        <p:txBody>
          <a:bodyPr>
            <a:normAutofit fontScale="92500" lnSpcReduction="10000"/>
          </a:bodyPr>
          <a:lstStyle/>
          <a:p>
            <a:r>
              <a:rPr lang="en-GB" dirty="0"/>
              <a:t>Why do you think the owner of this sign chose to use so many words that essentially mean the same thing instead of using the usual: </a:t>
            </a:r>
          </a:p>
          <a:p>
            <a:pPr marL="0" indent="0" algn="ctr">
              <a:buNone/>
            </a:pPr>
            <a:r>
              <a:rPr lang="en-GB" dirty="0"/>
              <a:t>“Do not walk on the grass” ? </a:t>
            </a:r>
          </a:p>
          <a:p>
            <a:r>
              <a:rPr lang="en-GB" dirty="0"/>
              <a:t>Academic Dan I. </a:t>
            </a:r>
            <a:r>
              <a:rPr lang="en-GB" dirty="0" err="1"/>
              <a:t>Slobin</a:t>
            </a:r>
            <a:r>
              <a:rPr lang="en-GB" dirty="0"/>
              <a:t> from the University of California, Berkley has suggested that such a sign is perfectly normal in an English park, but that it would be out of place in Paris. </a:t>
            </a:r>
          </a:p>
          <a:p>
            <a:pPr marL="0" indent="0">
              <a:buNone/>
            </a:pPr>
            <a:r>
              <a:rPr lang="en-GB" sz="1500" dirty="0"/>
              <a:t>[‘What makes manner of motion salient? Explorations in linguistic typology, discourse, and cognition’ in M. Hickmann &amp; S. Robert (Eds.), </a:t>
            </a:r>
            <a:r>
              <a:rPr lang="en-GB" sz="1500" i="1" dirty="0"/>
              <a:t>Space in languages: Linguistic systems and cognitive categories</a:t>
            </a:r>
            <a:r>
              <a:rPr lang="en-GB" sz="1500" dirty="0"/>
              <a:t> Amsterdam/Philadelphia: John </a:t>
            </a:r>
            <a:r>
              <a:rPr lang="en-GB" sz="1500" dirty="0" err="1"/>
              <a:t>Benjamins</a:t>
            </a:r>
            <a:r>
              <a:rPr lang="en-GB" sz="1500" dirty="0"/>
              <a:t>, 2006 (pp. 59-81)] </a:t>
            </a:r>
          </a:p>
          <a:p>
            <a:pPr marL="0" indent="0">
              <a:buNone/>
            </a:pPr>
            <a:r>
              <a:rPr lang="en-GB" dirty="0"/>
              <a:t> Do you agree? </a:t>
            </a:r>
          </a:p>
          <a:p>
            <a:endParaRPr lang="en-GB" dirty="0"/>
          </a:p>
          <a:p>
            <a:r>
              <a:rPr lang="en-GB" dirty="0"/>
              <a:t>While I’m not sure that I do, he does raise an important point about the translation of movement across languages. How would you express this in English? </a:t>
            </a:r>
          </a:p>
          <a:p>
            <a:pPr marL="0" indent="0" algn="ctr">
              <a:buNone/>
            </a:pPr>
            <a:r>
              <a:rPr lang="en-GB" dirty="0"/>
              <a:t>“Pendant </a:t>
            </a:r>
            <a:r>
              <a:rPr lang="en-GB" dirty="0" err="1"/>
              <a:t>une</a:t>
            </a:r>
            <a:r>
              <a:rPr lang="en-GB" dirty="0"/>
              <a:t> </a:t>
            </a:r>
            <a:r>
              <a:rPr lang="en-GB" dirty="0" err="1"/>
              <a:t>heure</a:t>
            </a:r>
            <a:r>
              <a:rPr lang="en-GB" dirty="0"/>
              <a:t>, </a:t>
            </a:r>
            <a:r>
              <a:rPr lang="en-GB" dirty="0" err="1"/>
              <a:t>j’ai</a:t>
            </a:r>
            <a:r>
              <a:rPr lang="en-GB" dirty="0"/>
              <a:t> fait la tour de la </a:t>
            </a:r>
            <a:r>
              <a:rPr lang="en-GB" dirty="0" err="1"/>
              <a:t>maison</a:t>
            </a:r>
            <a:r>
              <a:rPr lang="en-GB" dirty="0"/>
              <a:t>” ?</a:t>
            </a:r>
          </a:p>
          <a:p>
            <a:pPr marL="0" indent="0" algn="ctr">
              <a:buNone/>
            </a:pPr>
            <a:r>
              <a:rPr lang="en-GB" dirty="0"/>
              <a:t>“I walked around the house for one hour.”</a:t>
            </a:r>
          </a:p>
        </p:txBody>
      </p:sp>
      <p:pic>
        <p:nvPicPr>
          <p:cNvPr id="1028" name="Picture 4" descr="Pin by Anat Sambol on Funny | Mosey, Memes, Trot">
            <a:extLst>
              <a:ext uri="{FF2B5EF4-FFF2-40B4-BE49-F238E27FC236}">
                <a16:creationId xmlns:a16="http://schemas.microsoft.com/office/drawing/2014/main" id="{D87D74AE-B9E4-6CEC-DF92-DF4BEEF2AF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6805" y="3107948"/>
            <a:ext cx="4477512" cy="335381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3672612-481B-5847-36F2-0983FA8AFFC7}"/>
              </a:ext>
            </a:extLst>
          </p:cNvPr>
          <p:cNvSpPr txBox="1"/>
          <p:nvPr/>
        </p:nvSpPr>
        <p:spPr>
          <a:xfrm>
            <a:off x="6482081" y="396240"/>
            <a:ext cx="4886960" cy="2585323"/>
          </a:xfrm>
          <a:prstGeom prst="rect">
            <a:avLst/>
          </a:prstGeom>
          <a:noFill/>
        </p:spPr>
        <p:txBody>
          <a:bodyPr wrap="square" rtlCol="0">
            <a:spAutoFit/>
          </a:bodyPr>
          <a:lstStyle/>
          <a:p>
            <a:pPr marL="285750" indent="-285750">
              <a:buFont typeface="Arial" panose="020B0604020202020204" pitchFamily="34" charset="0"/>
              <a:buChar char="•"/>
            </a:pPr>
            <a:r>
              <a:rPr lang="en-GB" dirty="0"/>
              <a:t>There is a grammatical error in the sign below. Find the error, and explain in your own words what it is. </a:t>
            </a:r>
          </a:p>
          <a:p>
            <a:pPr marL="285750" indent="-285750">
              <a:buFont typeface="Arial" panose="020B0604020202020204" pitchFamily="34" charset="0"/>
              <a:buChar char="•"/>
            </a:pPr>
            <a:r>
              <a:rPr lang="en-GB" dirty="0"/>
              <a:t>“Do not trod” is impossible because “trod” is the preterit of “tread” ; or “do not must be followed by the verbal base, so “do not tread”. This might have been a typo </a:t>
            </a:r>
            <a:r>
              <a:rPr lang="en-GB" dirty="0">
                <a:sym typeface="Wingdings" panose="05000000000000000000" pitchFamily="2" charset="2"/>
              </a:rPr>
              <a:t> “do not trot”. However, “trot” and “tread” both already appear. </a:t>
            </a:r>
            <a:endParaRPr lang="en-GB" dirty="0"/>
          </a:p>
        </p:txBody>
      </p:sp>
    </p:spTree>
    <p:extLst>
      <p:ext uri="{BB962C8B-B14F-4D97-AF65-F5344CB8AC3E}">
        <p14:creationId xmlns:p14="http://schemas.microsoft.com/office/powerpoint/2010/main" val="2342521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519EF3-A73E-1422-989A-587D42AF372F}"/>
              </a:ext>
            </a:extLst>
          </p:cNvPr>
          <p:cNvSpPr>
            <a:spLocks noGrp="1"/>
          </p:cNvSpPr>
          <p:nvPr>
            <p:ph idx="1"/>
          </p:nvPr>
        </p:nvSpPr>
        <p:spPr/>
        <p:txBody>
          <a:bodyPr/>
          <a:lstStyle/>
          <a:p>
            <a:r>
              <a:rPr lang="en-GB" dirty="0"/>
              <a:t>Sometimes the vocabulary that we associate with movement isn’t always used consistently in English, and as in all languages, many of these words can be used figuratively or metaphorically to describe something poetically. </a:t>
            </a:r>
          </a:p>
          <a:p>
            <a:endParaRPr lang="en-GB" dirty="0"/>
          </a:p>
          <a:p>
            <a:r>
              <a:rPr lang="en-GB" dirty="0"/>
              <a:t>In this case, we need to know what the word means literally, in order to be able to understand the poetic evocation that is being used.</a:t>
            </a:r>
          </a:p>
        </p:txBody>
      </p:sp>
    </p:spTree>
    <p:extLst>
      <p:ext uri="{BB962C8B-B14F-4D97-AF65-F5344CB8AC3E}">
        <p14:creationId xmlns:p14="http://schemas.microsoft.com/office/powerpoint/2010/main" val="3003994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70D69-1021-D557-E502-86B66B76057D}"/>
              </a:ext>
            </a:extLst>
          </p:cNvPr>
          <p:cNvSpPr>
            <a:spLocks noGrp="1"/>
          </p:cNvSpPr>
          <p:nvPr>
            <p:ph type="title"/>
          </p:nvPr>
        </p:nvSpPr>
        <p:spPr/>
        <p:txBody>
          <a:bodyPr>
            <a:normAutofit/>
          </a:bodyPr>
          <a:lstStyle/>
          <a:p>
            <a:r>
              <a:rPr lang="en-GB" sz="3000" dirty="0"/>
              <a:t>Translate the following sentences by guessing the implied meaning of the words in bold from their proper meaning and the context in which they appear</a:t>
            </a:r>
          </a:p>
        </p:txBody>
      </p:sp>
      <p:sp>
        <p:nvSpPr>
          <p:cNvPr id="3" name="Content Placeholder 2">
            <a:extLst>
              <a:ext uri="{FF2B5EF4-FFF2-40B4-BE49-F238E27FC236}">
                <a16:creationId xmlns:a16="http://schemas.microsoft.com/office/drawing/2014/main" id="{181B18EB-AB84-D4C0-2217-C4AEEFEB44EE}"/>
              </a:ext>
            </a:extLst>
          </p:cNvPr>
          <p:cNvSpPr>
            <a:spLocks noGrp="1"/>
          </p:cNvSpPr>
          <p:nvPr>
            <p:ph idx="1"/>
          </p:nvPr>
        </p:nvSpPr>
        <p:spPr>
          <a:xfrm>
            <a:off x="396240" y="2093976"/>
            <a:ext cx="11511280" cy="4050792"/>
          </a:xfrm>
        </p:spPr>
        <p:txBody>
          <a:bodyPr>
            <a:normAutofit/>
          </a:bodyPr>
          <a:lstStyle/>
          <a:p>
            <a:pPr marL="457200" indent="-457200">
              <a:buFont typeface="+mj-lt"/>
              <a:buAutoNum type="arabicPeriod"/>
            </a:pPr>
            <a:r>
              <a:rPr lang="en-GB" dirty="0"/>
              <a:t>How can I get my two-year old </a:t>
            </a:r>
            <a:r>
              <a:rPr lang="en-GB" b="1" dirty="0"/>
              <a:t>toddler </a:t>
            </a:r>
            <a:r>
              <a:rPr lang="en-GB" dirty="0"/>
              <a:t>to eat a balanced diet?                                                                 </a:t>
            </a:r>
          </a:p>
          <a:p>
            <a:pPr marL="457200" indent="-457200">
              <a:buFont typeface="+mj-lt"/>
              <a:buAutoNum type="arabicPeriod"/>
            </a:pPr>
            <a:endParaRPr lang="en-GB" dirty="0"/>
          </a:p>
          <a:p>
            <a:pPr marL="457200" indent="-457200">
              <a:buFont typeface="+mj-lt"/>
              <a:buAutoNum type="arabicPeriod"/>
            </a:pPr>
            <a:r>
              <a:rPr lang="en-GB" dirty="0"/>
              <a:t>He was not used to speaking in front of an audience; he </a:t>
            </a:r>
            <a:r>
              <a:rPr lang="en-GB" b="1" dirty="0"/>
              <a:t>stumbled </a:t>
            </a:r>
            <a:r>
              <a:rPr lang="en-GB" dirty="0"/>
              <a:t>over the words.</a:t>
            </a:r>
          </a:p>
          <a:p>
            <a:pPr marL="457200" indent="-457200">
              <a:buFont typeface="+mj-lt"/>
              <a:buAutoNum type="arabicPeriod"/>
            </a:pPr>
            <a:endParaRPr lang="en-GB" dirty="0"/>
          </a:p>
          <a:p>
            <a:pPr marL="457200" indent="-457200">
              <a:buFont typeface="+mj-lt"/>
              <a:buAutoNum type="arabicPeriod"/>
            </a:pPr>
            <a:r>
              <a:rPr lang="en-GB" dirty="0"/>
              <a:t>It’s a short </a:t>
            </a:r>
            <a:r>
              <a:rPr lang="en-GB" b="1" dirty="0"/>
              <a:t>hop </a:t>
            </a:r>
            <a:r>
              <a:rPr lang="en-GB" dirty="0"/>
              <a:t>from Edinburg to Birmingham by plane. </a:t>
            </a:r>
          </a:p>
          <a:p>
            <a:pPr marL="457200" indent="-457200">
              <a:buFont typeface="+mj-lt"/>
              <a:buAutoNum type="arabicPeriod"/>
            </a:pPr>
            <a:endParaRPr lang="en-GB" dirty="0"/>
          </a:p>
          <a:p>
            <a:pPr marL="457200" indent="-457200">
              <a:buFont typeface="+mj-lt"/>
              <a:buAutoNum type="arabicPeriod"/>
            </a:pPr>
            <a:r>
              <a:rPr lang="en-GB" dirty="0"/>
              <a:t>That country’s government has obviously decided to </a:t>
            </a:r>
            <a:r>
              <a:rPr lang="en-GB" b="1" dirty="0"/>
              <a:t>trample </a:t>
            </a:r>
            <a:r>
              <a:rPr lang="en-GB" dirty="0"/>
              <a:t>on human rights. </a:t>
            </a:r>
          </a:p>
          <a:p>
            <a:pPr marL="457200" indent="-457200">
              <a:buFont typeface="+mj-lt"/>
              <a:buAutoNum type="arabicPeriod"/>
            </a:pPr>
            <a:endParaRPr lang="en-GB" dirty="0"/>
          </a:p>
          <a:p>
            <a:pPr marL="457200" indent="-457200">
              <a:buFont typeface="+mj-lt"/>
              <a:buAutoNum type="arabicPeriod"/>
            </a:pPr>
            <a:r>
              <a:rPr lang="en-GB" dirty="0"/>
              <a:t>The book was so boring that I </a:t>
            </a:r>
            <a:r>
              <a:rPr lang="en-GB" b="1" dirty="0"/>
              <a:t>skipped </a:t>
            </a:r>
            <a:r>
              <a:rPr lang="en-GB" dirty="0"/>
              <a:t>lots of pages.  </a:t>
            </a:r>
          </a:p>
        </p:txBody>
      </p:sp>
      <p:sp>
        <p:nvSpPr>
          <p:cNvPr id="5" name="TextBox 4">
            <a:extLst>
              <a:ext uri="{FF2B5EF4-FFF2-40B4-BE49-F238E27FC236}">
                <a16:creationId xmlns:a16="http://schemas.microsoft.com/office/drawing/2014/main" id="{AF77B6DD-E781-364A-3FC0-370ED25F053F}"/>
              </a:ext>
            </a:extLst>
          </p:cNvPr>
          <p:cNvSpPr txBox="1"/>
          <p:nvPr/>
        </p:nvSpPr>
        <p:spPr>
          <a:xfrm>
            <a:off x="396240" y="2174240"/>
            <a:ext cx="11795760" cy="4093428"/>
          </a:xfrm>
          <a:prstGeom prst="rect">
            <a:avLst/>
          </a:prstGeom>
          <a:noFill/>
        </p:spPr>
        <p:txBody>
          <a:bodyPr wrap="square" rtlCol="0">
            <a:spAutoFit/>
          </a:bodyPr>
          <a:lstStyle/>
          <a:p>
            <a:endParaRPr lang="fr-FR" sz="2000" dirty="0">
              <a:solidFill>
                <a:srgbClr val="FF0000"/>
              </a:solidFill>
            </a:endParaRPr>
          </a:p>
          <a:p>
            <a:r>
              <a:rPr lang="fr-FR" sz="2000" dirty="0">
                <a:solidFill>
                  <a:srgbClr val="FF0000"/>
                </a:solidFill>
              </a:rPr>
              <a:t>Comment faire pour que mon </a:t>
            </a:r>
            <a:r>
              <a:rPr lang="fr-FR" sz="2000" b="1" dirty="0">
                <a:solidFill>
                  <a:srgbClr val="FF0000"/>
                </a:solidFill>
              </a:rPr>
              <a:t>bébé</a:t>
            </a:r>
            <a:r>
              <a:rPr lang="fr-FR" sz="2000" dirty="0">
                <a:solidFill>
                  <a:srgbClr val="FF0000"/>
                </a:solidFill>
              </a:rPr>
              <a:t> de deux ans mange de façon équilibrée ?</a:t>
            </a:r>
          </a:p>
          <a:p>
            <a:endParaRPr lang="fr-FR" sz="2000" dirty="0">
              <a:solidFill>
                <a:srgbClr val="FF0000"/>
              </a:solidFill>
            </a:endParaRPr>
          </a:p>
          <a:p>
            <a:endParaRPr lang="fr-FR" sz="2000" dirty="0">
              <a:solidFill>
                <a:srgbClr val="FF0000"/>
              </a:solidFill>
            </a:endParaRPr>
          </a:p>
          <a:p>
            <a:r>
              <a:rPr lang="fr-FR" sz="2000" dirty="0">
                <a:solidFill>
                  <a:srgbClr val="FF0000"/>
                </a:solidFill>
              </a:rPr>
              <a:t>Il n’avait pas l’habitude de parler en public ; il </a:t>
            </a:r>
            <a:r>
              <a:rPr lang="fr-FR" sz="2000" b="1" dirty="0">
                <a:solidFill>
                  <a:srgbClr val="FF0000"/>
                </a:solidFill>
              </a:rPr>
              <a:t>butait </a:t>
            </a:r>
            <a:r>
              <a:rPr lang="fr-FR" sz="2000" dirty="0">
                <a:solidFill>
                  <a:srgbClr val="FF0000"/>
                </a:solidFill>
              </a:rPr>
              <a:t>sur les mots. </a:t>
            </a:r>
          </a:p>
          <a:p>
            <a:endParaRPr lang="fr-FR" sz="2000" dirty="0">
              <a:solidFill>
                <a:srgbClr val="FF0000"/>
              </a:solidFill>
            </a:endParaRPr>
          </a:p>
          <a:p>
            <a:endParaRPr lang="fr-FR" sz="2000" dirty="0">
              <a:solidFill>
                <a:srgbClr val="FF0000"/>
              </a:solidFill>
            </a:endParaRPr>
          </a:p>
          <a:p>
            <a:r>
              <a:rPr lang="fr-FR" sz="2000" dirty="0">
                <a:solidFill>
                  <a:srgbClr val="FF0000"/>
                </a:solidFill>
              </a:rPr>
              <a:t>Edimbourg est à un  </a:t>
            </a:r>
            <a:r>
              <a:rPr lang="fr-FR" sz="2000" b="1" dirty="0">
                <a:solidFill>
                  <a:srgbClr val="FF0000"/>
                </a:solidFill>
              </a:rPr>
              <a:t>saut </a:t>
            </a:r>
            <a:r>
              <a:rPr lang="fr-FR" sz="2000" dirty="0">
                <a:solidFill>
                  <a:srgbClr val="FF0000"/>
                </a:solidFill>
              </a:rPr>
              <a:t>de puce en avion. </a:t>
            </a:r>
          </a:p>
          <a:p>
            <a:endParaRPr lang="fr-FR" sz="2000" dirty="0">
              <a:solidFill>
                <a:srgbClr val="FF0000"/>
              </a:solidFill>
            </a:endParaRPr>
          </a:p>
          <a:p>
            <a:endParaRPr lang="fr-FR" sz="2000" dirty="0">
              <a:solidFill>
                <a:srgbClr val="FF0000"/>
              </a:solidFill>
            </a:endParaRPr>
          </a:p>
          <a:p>
            <a:r>
              <a:rPr lang="fr-FR" sz="2000" dirty="0">
                <a:solidFill>
                  <a:srgbClr val="FF0000"/>
                </a:solidFill>
              </a:rPr>
              <a:t>Le gouvernement de ce pays a manifestement décidé de </a:t>
            </a:r>
            <a:r>
              <a:rPr lang="fr-FR" sz="2000" b="1" dirty="0">
                <a:solidFill>
                  <a:srgbClr val="FF0000"/>
                </a:solidFill>
              </a:rPr>
              <a:t>bafouer/piétiner</a:t>
            </a:r>
            <a:r>
              <a:rPr lang="fr-FR" sz="2000" dirty="0">
                <a:solidFill>
                  <a:srgbClr val="FF0000"/>
                </a:solidFill>
              </a:rPr>
              <a:t> les droits de l’homme. </a:t>
            </a:r>
          </a:p>
          <a:p>
            <a:endParaRPr lang="fr-FR" sz="2000" dirty="0">
              <a:solidFill>
                <a:srgbClr val="FF0000"/>
              </a:solidFill>
            </a:endParaRPr>
          </a:p>
          <a:p>
            <a:r>
              <a:rPr lang="fr-FR" sz="2000" dirty="0">
                <a:solidFill>
                  <a:srgbClr val="FF0000"/>
                </a:solidFill>
              </a:rPr>
              <a:t>Ce livre était tellement ennuyeux que j’ai </a:t>
            </a:r>
            <a:r>
              <a:rPr lang="fr-FR" sz="2000" b="1" dirty="0">
                <a:solidFill>
                  <a:srgbClr val="FF0000"/>
                </a:solidFill>
              </a:rPr>
              <a:t>sauté</a:t>
            </a:r>
            <a:r>
              <a:rPr lang="fr-FR" sz="2000" dirty="0">
                <a:solidFill>
                  <a:srgbClr val="FF0000"/>
                </a:solidFill>
              </a:rPr>
              <a:t> des tas de pages.</a:t>
            </a:r>
          </a:p>
        </p:txBody>
      </p:sp>
    </p:spTree>
    <p:extLst>
      <p:ext uri="{BB962C8B-B14F-4D97-AF65-F5344CB8AC3E}">
        <p14:creationId xmlns:p14="http://schemas.microsoft.com/office/powerpoint/2010/main" val="328181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48168-EBE1-46EA-9600-B60C76671B66}"/>
              </a:ext>
            </a:extLst>
          </p:cNvPr>
          <p:cNvSpPr>
            <a:spLocks noGrp="1"/>
          </p:cNvSpPr>
          <p:nvPr>
            <p:ph type="title"/>
          </p:nvPr>
        </p:nvSpPr>
        <p:spPr/>
        <p:txBody>
          <a:bodyPr>
            <a:noAutofit/>
          </a:bodyPr>
          <a:lstStyle/>
          <a:p>
            <a:r>
              <a:rPr lang="en-GB" sz="2500" dirty="0"/>
              <a:t>Read the following two extracts carefully. </a:t>
            </a:r>
            <a:br>
              <a:rPr lang="en-GB" sz="2500" dirty="0"/>
            </a:br>
            <a:r>
              <a:rPr lang="en-GB" sz="2500" dirty="0"/>
              <a:t>Which of these paragraphs represents: </a:t>
            </a:r>
            <a:br>
              <a:rPr lang="en-GB" sz="2500" dirty="0"/>
            </a:br>
            <a:r>
              <a:rPr lang="en-GB" sz="2500" dirty="0"/>
              <a:t>praise for personal choice? praise for walking? </a:t>
            </a:r>
            <a:br>
              <a:rPr lang="en-GB" sz="2500" dirty="0"/>
            </a:br>
            <a:r>
              <a:rPr lang="en-GB" sz="2500" dirty="0"/>
              <a:t>Justify your choice by translating a relevant segment of each text. </a:t>
            </a:r>
          </a:p>
        </p:txBody>
      </p:sp>
      <p:sp>
        <p:nvSpPr>
          <p:cNvPr id="3" name="Content Placeholder 2">
            <a:extLst>
              <a:ext uri="{FF2B5EF4-FFF2-40B4-BE49-F238E27FC236}">
                <a16:creationId xmlns:a16="http://schemas.microsoft.com/office/drawing/2014/main" id="{6FDFD732-508B-14EC-D51F-69D7F30B0E27}"/>
              </a:ext>
            </a:extLst>
          </p:cNvPr>
          <p:cNvSpPr>
            <a:spLocks noGrp="1"/>
          </p:cNvSpPr>
          <p:nvPr>
            <p:ph idx="1"/>
          </p:nvPr>
        </p:nvSpPr>
        <p:spPr/>
        <p:txBody>
          <a:bodyPr>
            <a:normAutofit lnSpcReduction="10000"/>
          </a:bodyPr>
          <a:lstStyle/>
          <a:p>
            <a:pPr marL="0" indent="0">
              <a:buNone/>
            </a:pPr>
            <a:r>
              <a:rPr lang="en-GB" dirty="0"/>
              <a:t>1. </a:t>
            </a:r>
          </a:p>
          <a:p>
            <a:pPr marL="0" indent="0">
              <a:buNone/>
            </a:pPr>
            <a:r>
              <a:rPr lang="en-GB" dirty="0"/>
              <a:t>“By walking through a setting we are exposed to it in an ideal manner for imprinting its details on our minds. We take it at a natural pace. To walk through a landscape is to explore it. To drive through it in some form of vehicle is merely to traverse it.’                                                                                                                                 </a:t>
            </a:r>
          </a:p>
          <a:p>
            <a:pPr marL="0" indent="0" algn="r">
              <a:buNone/>
            </a:pPr>
            <a:r>
              <a:rPr lang="en-GB" dirty="0"/>
              <a:t>Desmond Morris, </a:t>
            </a:r>
            <a:r>
              <a:rPr lang="en-GB" i="1" dirty="0" err="1"/>
              <a:t>Manwatching</a:t>
            </a:r>
            <a:r>
              <a:rPr lang="en-GB" i="1" dirty="0"/>
              <a:t>: A Field Guide to Human Behaviour</a:t>
            </a:r>
            <a:r>
              <a:rPr lang="en-GB" dirty="0"/>
              <a:t>, 1978.</a:t>
            </a:r>
          </a:p>
          <a:p>
            <a:pPr marL="457200" indent="-457200">
              <a:buFont typeface="+mj-lt"/>
              <a:buAutoNum type="arabicPeriod"/>
            </a:pPr>
            <a:endParaRPr lang="en-GB" dirty="0"/>
          </a:p>
          <a:p>
            <a:pPr marL="0" indent="0">
              <a:buNone/>
            </a:pPr>
            <a:r>
              <a:rPr lang="en-GB" dirty="0"/>
              <a:t>2. </a:t>
            </a:r>
          </a:p>
          <a:p>
            <a:pPr marL="0" indent="0">
              <a:buNone/>
            </a:pPr>
            <a:r>
              <a:rPr lang="en-GB" dirty="0"/>
              <a:t>“Two roads diverged in a wood, and I – </a:t>
            </a:r>
          </a:p>
          <a:p>
            <a:pPr marL="0" indent="0">
              <a:buNone/>
            </a:pPr>
            <a:r>
              <a:rPr lang="en-GB" dirty="0"/>
              <a:t>       I took the one less travelled by, </a:t>
            </a:r>
          </a:p>
          <a:p>
            <a:pPr marL="0" indent="0">
              <a:buNone/>
            </a:pPr>
            <a:r>
              <a:rPr lang="en-GB" dirty="0"/>
              <a:t>       And that has made all the difference.”</a:t>
            </a:r>
          </a:p>
          <a:p>
            <a:pPr marL="0" indent="0" algn="r">
              <a:buNone/>
            </a:pPr>
            <a:r>
              <a:rPr lang="en-GB" dirty="0"/>
              <a:t>Robert Frost, </a:t>
            </a:r>
            <a:r>
              <a:rPr lang="en-GB" i="1" dirty="0"/>
              <a:t>The Road Not Taken</a:t>
            </a:r>
            <a:r>
              <a:rPr lang="en-GB" dirty="0"/>
              <a:t>, 1920</a:t>
            </a:r>
          </a:p>
          <a:p>
            <a:pPr marL="457200" indent="-457200" algn="r">
              <a:buFont typeface="+mj-lt"/>
              <a:buAutoNum type="arabicPeriod"/>
            </a:pPr>
            <a:endParaRPr lang="en-GB" dirty="0"/>
          </a:p>
        </p:txBody>
      </p:sp>
    </p:spTree>
    <p:extLst>
      <p:ext uri="{BB962C8B-B14F-4D97-AF65-F5344CB8AC3E}">
        <p14:creationId xmlns:p14="http://schemas.microsoft.com/office/powerpoint/2010/main" val="727132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DF7E58-E07C-AD09-F720-AA29119ADD97}"/>
              </a:ext>
            </a:extLst>
          </p:cNvPr>
          <p:cNvSpPr>
            <a:spLocks noGrp="1"/>
          </p:cNvSpPr>
          <p:nvPr>
            <p:ph idx="1"/>
          </p:nvPr>
        </p:nvSpPr>
        <p:spPr>
          <a:xfrm>
            <a:off x="1069848" y="436880"/>
            <a:ext cx="10058400" cy="5684520"/>
          </a:xfrm>
        </p:spPr>
        <p:txBody>
          <a:bodyPr/>
          <a:lstStyle/>
          <a:p>
            <a:pPr marL="0" indent="0">
              <a:buNone/>
            </a:pPr>
            <a:r>
              <a:rPr lang="en-GB" b="1" dirty="0"/>
              <a:t>Praise for personal choice </a:t>
            </a:r>
          </a:p>
          <a:p>
            <a:pPr marL="0" indent="0">
              <a:buNone/>
            </a:pPr>
            <a:endParaRPr lang="en-GB" b="1" dirty="0"/>
          </a:p>
          <a:p>
            <a:pPr marL="0" indent="0">
              <a:buNone/>
            </a:pPr>
            <a:r>
              <a:rPr lang="en-GB" dirty="0"/>
              <a:t>Text 2: “I, I took the one less travelled” </a:t>
            </a:r>
            <a:r>
              <a:rPr lang="en-GB" dirty="0">
                <a:sym typeface="Wingdings" panose="05000000000000000000" pitchFamily="2" charset="2"/>
              </a:rPr>
              <a:t> </a:t>
            </a:r>
          </a:p>
          <a:p>
            <a:pPr marL="0" indent="0">
              <a:buNone/>
            </a:pPr>
            <a:r>
              <a:rPr lang="fr-FR" dirty="0">
                <a:sym typeface="Wingdings" panose="05000000000000000000" pitchFamily="2" charset="2"/>
              </a:rPr>
              <a:t>« Quant à moi, j’ai pris la route la moins fréquentée. »</a:t>
            </a:r>
          </a:p>
          <a:p>
            <a:pPr marL="0" indent="0">
              <a:buNone/>
            </a:pPr>
            <a:endParaRPr lang="fr-FR" dirty="0">
              <a:sym typeface="Wingdings" panose="05000000000000000000" pitchFamily="2" charset="2"/>
            </a:endParaRPr>
          </a:p>
          <a:p>
            <a:pPr marL="0" indent="0">
              <a:buNone/>
            </a:pPr>
            <a:r>
              <a:rPr lang="en-GB" b="1" dirty="0">
                <a:sym typeface="Wingdings" panose="05000000000000000000" pitchFamily="2" charset="2"/>
              </a:rPr>
              <a:t>Praise for walking </a:t>
            </a:r>
          </a:p>
          <a:p>
            <a:pPr marL="0" indent="0">
              <a:buNone/>
            </a:pPr>
            <a:endParaRPr lang="en-GB" b="1" dirty="0">
              <a:sym typeface="Wingdings" panose="05000000000000000000" pitchFamily="2" charset="2"/>
            </a:endParaRPr>
          </a:p>
          <a:p>
            <a:pPr marL="0" indent="0">
              <a:buNone/>
            </a:pPr>
            <a:r>
              <a:rPr lang="en-GB" dirty="0">
                <a:sym typeface="Wingdings" panose="05000000000000000000" pitchFamily="2" charset="2"/>
              </a:rPr>
              <a:t>Text 1: “By walking…minds” or also “to walk…explore it” </a:t>
            </a:r>
          </a:p>
          <a:p>
            <a:pPr marL="0" indent="0">
              <a:buNone/>
            </a:pPr>
            <a:endParaRPr lang="en-GB" dirty="0">
              <a:sym typeface="Wingdings" panose="05000000000000000000" pitchFamily="2" charset="2"/>
            </a:endParaRPr>
          </a:p>
          <a:p>
            <a:pPr marL="0" indent="0">
              <a:buNone/>
            </a:pPr>
            <a:r>
              <a:rPr lang="fr-FR" dirty="0">
                <a:sym typeface="Wingdings" panose="05000000000000000000" pitchFamily="2" charset="2"/>
              </a:rPr>
              <a:t>« En parcourant un lieu à pied, nous nous y exposons de manière idéale pour fixer ses détails dans notre esprit. » </a:t>
            </a:r>
          </a:p>
          <a:p>
            <a:pPr marL="0" indent="0">
              <a:buNone/>
            </a:pPr>
            <a:endParaRPr lang="fr-FR" dirty="0">
              <a:sym typeface="Wingdings" panose="05000000000000000000" pitchFamily="2" charset="2"/>
            </a:endParaRPr>
          </a:p>
          <a:p>
            <a:pPr marL="0" indent="0">
              <a:buNone/>
            </a:pPr>
            <a:r>
              <a:rPr lang="fr-FR" dirty="0">
                <a:sym typeface="Wingdings" panose="05000000000000000000" pitchFamily="2" charset="2"/>
              </a:rPr>
              <a:t>« Marcher, c’est explorer le paysage. » </a:t>
            </a:r>
            <a:endParaRPr lang="fr-FR" dirty="0"/>
          </a:p>
        </p:txBody>
      </p:sp>
    </p:spTree>
    <p:extLst>
      <p:ext uri="{BB962C8B-B14F-4D97-AF65-F5344CB8AC3E}">
        <p14:creationId xmlns:p14="http://schemas.microsoft.com/office/powerpoint/2010/main" val="299575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AE7D0-01CD-6DE0-4DB0-41021000746B}"/>
              </a:ext>
            </a:extLst>
          </p:cNvPr>
          <p:cNvSpPr>
            <a:spLocks noGrp="1"/>
          </p:cNvSpPr>
          <p:nvPr>
            <p:ph type="title"/>
          </p:nvPr>
        </p:nvSpPr>
        <p:spPr/>
        <p:txBody>
          <a:bodyPr>
            <a:normAutofit fontScale="90000"/>
          </a:bodyPr>
          <a:lstStyle/>
          <a:p>
            <a:r>
              <a:rPr lang="en-GB" dirty="0"/>
              <a:t>Speed of movement :</a:t>
            </a:r>
            <a:br>
              <a:rPr lang="en-GB" dirty="0"/>
            </a:br>
            <a:r>
              <a:rPr lang="en-GB" sz="3000" dirty="0"/>
              <a:t>Study the sentences below. Put the infinitive forms of the verbs in bold in the correct category</a:t>
            </a:r>
            <a:endParaRPr lang="en-GB" dirty="0"/>
          </a:p>
        </p:txBody>
      </p:sp>
      <p:sp>
        <p:nvSpPr>
          <p:cNvPr id="3" name="Content Placeholder 2">
            <a:extLst>
              <a:ext uri="{FF2B5EF4-FFF2-40B4-BE49-F238E27FC236}">
                <a16:creationId xmlns:a16="http://schemas.microsoft.com/office/drawing/2014/main" id="{485E6B2F-ED8E-4D64-351B-B6A050814018}"/>
              </a:ext>
            </a:extLst>
          </p:cNvPr>
          <p:cNvSpPr>
            <a:spLocks noGrp="1"/>
          </p:cNvSpPr>
          <p:nvPr>
            <p:ph idx="1"/>
          </p:nvPr>
        </p:nvSpPr>
        <p:spPr>
          <a:xfrm>
            <a:off x="1069848" y="2121408"/>
            <a:ext cx="10058400" cy="4441952"/>
          </a:xfrm>
        </p:spPr>
        <p:txBody>
          <a:bodyPr/>
          <a:lstStyle/>
          <a:p>
            <a:pPr marL="457200" indent="-457200">
              <a:buFont typeface="+mj-lt"/>
              <a:buAutoNum type="arabicPeriod"/>
            </a:pPr>
            <a:r>
              <a:rPr lang="en-GB" dirty="0"/>
              <a:t>We looked up as the clouds </a:t>
            </a:r>
            <a:r>
              <a:rPr lang="en-GB" b="1" dirty="0"/>
              <a:t>drifted </a:t>
            </a:r>
            <a:r>
              <a:rPr lang="en-GB" dirty="0"/>
              <a:t>across the sky. </a:t>
            </a:r>
          </a:p>
          <a:p>
            <a:pPr marL="457200" indent="-457200">
              <a:buFont typeface="+mj-lt"/>
              <a:buAutoNum type="arabicPeriod"/>
            </a:pPr>
            <a:r>
              <a:rPr lang="en-GB" dirty="0"/>
              <a:t>I didn’t see him </a:t>
            </a:r>
            <a:r>
              <a:rPr lang="en-GB" b="1" dirty="0"/>
              <a:t>creep </a:t>
            </a:r>
            <a:r>
              <a:rPr lang="en-GB" dirty="0"/>
              <a:t>up behind me. </a:t>
            </a:r>
          </a:p>
          <a:p>
            <a:pPr marL="457200" indent="-457200">
              <a:buFont typeface="+mj-lt"/>
              <a:buAutoNum type="arabicPeriod"/>
            </a:pPr>
            <a:r>
              <a:rPr lang="en-GB" dirty="0"/>
              <a:t>Did you see that sports car </a:t>
            </a:r>
            <a:r>
              <a:rPr lang="en-GB" b="1" dirty="0"/>
              <a:t>tearing </a:t>
            </a:r>
            <a:r>
              <a:rPr lang="en-GB" dirty="0"/>
              <a:t>down the street?</a:t>
            </a:r>
          </a:p>
          <a:p>
            <a:pPr marL="457200" indent="-457200">
              <a:buFont typeface="+mj-lt"/>
              <a:buAutoNum type="arabicPeriod"/>
            </a:pPr>
            <a:r>
              <a:rPr lang="en-GB" dirty="0"/>
              <a:t>The crabs were </a:t>
            </a:r>
            <a:r>
              <a:rPr lang="en-GB" b="1" dirty="0"/>
              <a:t>scampering </a:t>
            </a:r>
            <a:r>
              <a:rPr lang="en-GB" dirty="0"/>
              <a:t>up and down the beach. </a:t>
            </a:r>
          </a:p>
          <a:p>
            <a:pPr marL="457200" indent="-457200">
              <a:buFont typeface="+mj-lt"/>
              <a:buAutoNum type="arabicPeriod"/>
            </a:pPr>
            <a:r>
              <a:rPr lang="en-GB" dirty="0"/>
              <a:t>Yesterday, I saw John </a:t>
            </a:r>
            <a:r>
              <a:rPr lang="en-GB" b="1" dirty="0"/>
              <a:t>sprinting</a:t>
            </a:r>
            <a:r>
              <a:rPr lang="en-GB" dirty="0"/>
              <a:t> to catch a train. </a:t>
            </a:r>
          </a:p>
          <a:p>
            <a:pPr marL="457200" indent="-457200">
              <a:buFont typeface="+mj-lt"/>
              <a:buAutoNum type="arabicPeriod"/>
            </a:pPr>
            <a:r>
              <a:rPr lang="en-GB" dirty="0"/>
              <a:t>Everybody got out of the way as the motorbike </a:t>
            </a:r>
            <a:r>
              <a:rPr lang="en-GB" b="1" dirty="0"/>
              <a:t>zipped </a:t>
            </a:r>
            <a:r>
              <a:rPr lang="en-GB" dirty="0"/>
              <a:t>down the road. </a:t>
            </a:r>
          </a:p>
          <a:p>
            <a:pPr marL="457200" indent="-457200">
              <a:buFont typeface="+mj-lt"/>
              <a:buAutoNum type="arabicPeriod"/>
            </a:pPr>
            <a:r>
              <a:rPr lang="en-GB" dirty="0"/>
              <a:t>I had nothing to do, so I </a:t>
            </a:r>
            <a:r>
              <a:rPr lang="en-GB" b="1" dirty="0"/>
              <a:t>strolled</a:t>
            </a:r>
            <a:r>
              <a:rPr lang="en-GB" dirty="0"/>
              <a:t> around the city. </a:t>
            </a:r>
          </a:p>
          <a:p>
            <a:pPr marL="457200" indent="-457200">
              <a:buFont typeface="+mj-lt"/>
              <a:buAutoNum type="arabicPeriod"/>
            </a:pPr>
            <a:r>
              <a:rPr lang="en-GB" dirty="0"/>
              <a:t>The ball came </a:t>
            </a:r>
            <a:r>
              <a:rPr lang="en-GB" b="1" dirty="0"/>
              <a:t>hurtling </a:t>
            </a:r>
            <a:r>
              <a:rPr lang="en-GB" dirty="0"/>
              <a:t>towards the baseball player. </a:t>
            </a:r>
          </a:p>
          <a:p>
            <a:pPr marL="0" indent="0">
              <a:buNone/>
            </a:pPr>
            <a:endParaRPr lang="en-GB" dirty="0"/>
          </a:p>
          <a:p>
            <a:pPr marL="0" indent="0">
              <a:buNone/>
            </a:pPr>
            <a:endParaRPr lang="en-GB" dirty="0"/>
          </a:p>
        </p:txBody>
      </p:sp>
      <p:graphicFrame>
        <p:nvGraphicFramePr>
          <p:cNvPr id="4" name="Table 4">
            <a:extLst>
              <a:ext uri="{FF2B5EF4-FFF2-40B4-BE49-F238E27FC236}">
                <a16:creationId xmlns:a16="http://schemas.microsoft.com/office/drawing/2014/main" id="{14BEF5B7-722B-72D4-E79D-05868B99C537}"/>
              </a:ext>
            </a:extLst>
          </p:cNvPr>
          <p:cNvGraphicFramePr>
            <a:graphicFrameLocks noGrp="1"/>
          </p:cNvGraphicFramePr>
          <p:nvPr>
            <p:extLst>
              <p:ext uri="{D42A27DB-BD31-4B8C-83A1-F6EECF244321}">
                <p14:modId xmlns:p14="http://schemas.microsoft.com/office/powerpoint/2010/main" val="147162610"/>
              </p:ext>
            </p:extLst>
          </p:nvPr>
        </p:nvGraphicFramePr>
        <p:xfrm>
          <a:off x="2032000" y="5850466"/>
          <a:ext cx="8128000" cy="3708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587792843"/>
                    </a:ext>
                  </a:extLst>
                </a:gridCol>
                <a:gridCol w="4064000">
                  <a:extLst>
                    <a:ext uri="{9D8B030D-6E8A-4147-A177-3AD203B41FA5}">
                      <a16:colId xmlns:a16="http://schemas.microsoft.com/office/drawing/2014/main" val="2294236797"/>
                    </a:ext>
                  </a:extLst>
                </a:gridCol>
              </a:tblGrid>
              <a:tr h="370840">
                <a:tc>
                  <a:txBody>
                    <a:bodyPr/>
                    <a:lstStyle/>
                    <a:p>
                      <a:pPr algn="ctr"/>
                      <a:r>
                        <a:rPr lang="en-GB" dirty="0"/>
                        <a:t>Fast movement?</a:t>
                      </a:r>
                    </a:p>
                  </a:txBody>
                  <a:tcPr/>
                </a:tc>
                <a:tc>
                  <a:txBody>
                    <a:bodyPr/>
                    <a:lstStyle/>
                    <a:p>
                      <a:pPr algn="ctr"/>
                      <a:r>
                        <a:rPr lang="en-GB" dirty="0"/>
                        <a:t>Slow movement?</a:t>
                      </a:r>
                    </a:p>
                  </a:txBody>
                  <a:tcPr/>
                </a:tc>
                <a:extLst>
                  <a:ext uri="{0D108BD9-81ED-4DB2-BD59-A6C34878D82A}">
                    <a16:rowId xmlns:a16="http://schemas.microsoft.com/office/drawing/2014/main" val="54335218"/>
                  </a:ext>
                </a:extLst>
              </a:tr>
            </a:tbl>
          </a:graphicData>
        </a:graphic>
      </p:graphicFrame>
    </p:spTree>
    <p:extLst>
      <p:ext uri="{BB962C8B-B14F-4D97-AF65-F5344CB8AC3E}">
        <p14:creationId xmlns:p14="http://schemas.microsoft.com/office/powerpoint/2010/main" val="42937846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668</TotalTime>
  <Words>1765</Words>
  <Application>Microsoft Office PowerPoint</Application>
  <PresentationFormat>Widescreen</PresentationFormat>
  <Paragraphs>193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Rockwell</vt:lpstr>
      <vt:lpstr>Rockwell Condensed</vt:lpstr>
      <vt:lpstr>Wingdings</vt:lpstr>
      <vt:lpstr>Wood Type</vt:lpstr>
      <vt:lpstr>L2 LCE  Expression Vocabulaire  EC 211 (Gr1 &amp; Gr3)</vt:lpstr>
      <vt:lpstr>Expressing movement 2</vt:lpstr>
      <vt:lpstr>Vocabulary : moving Find the meaning of these words and note them down – you’ll need them later on today  </vt:lpstr>
      <vt:lpstr>PowerPoint Presentation</vt:lpstr>
      <vt:lpstr>PowerPoint Presentation</vt:lpstr>
      <vt:lpstr>Translate the following sentences by guessing the implied meaning of the words in bold from their proper meaning and the context in which they appear</vt:lpstr>
      <vt:lpstr>Read the following two extracts carefully.  Which of these paragraphs represents:  praise for personal choice? praise for walking?  Justify your choice by translating a relevant segment of each text. </vt:lpstr>
      <vt:lpstr>PowerPoint Presentation</vt:lpstr>
      <vt:lpstr>Speed of movement : Study the sentences below. Put the infinitive forms of the verbs in bold in the correct category</vt:lpstr>
      <vt:lpstr>PowerPoint Presentation</vt:lpstr>
      <vt:lpstr>Animal movement Match the verbs on the left with the animals on the right</vt:lpstr>
      <vt:lpstr>Movement nouns Although English generally expresses movement through verbs, sometimes a noun will be required. Complete the sentences with these nouns.</vt:lpstr>
      <vt:lpstr>PowerPoint Presentation</vt:lpstr>
      <vt:lpstr>Movement idioms As we’ve already seen, expressing movement in English can be more figurative than literal. Study the sentences on the right and match the idioms to their definitions on the right</vt:lpstr>
      <vt:lpstr>Writing exercise </vt:lpstr>
      <vt:lpstr>Contrôle continu 3 next week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L2 LCE  Expression Vocabulaire  EC 211 (Gr1 &amp; Gr3)</dc:title>
  <dc:creator>Mathew Rickard</dc:creator>
  <cp:lastModifiedBy>Mathew Rickard</cp:lastModifiedBy>
  <cp:revision>12</cp:revision>
  <dcterms:created xsi:type="dcterms:W3CDTF">2022-09-25T14:42:15Z</dcterms:created>
  <dcterms:modified xsi:type="dcterms:W3CDTF">2022-11-26T17:37:02Z</dcterms:modified>
</cp:coreProperties>
</file>