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7D28612B-C4A0-425E-AC4B-840D95768924}" type="datetimeFigureOut">
              <a:rPr lang="fr-FR" smtClean="0"/>
              <a:t>05/10/2023</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B2BDA9AC-80B9-4415-A03A-CA393661E142}"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B59F9AE-D1E0-40B9-97C2-54EF68E8D3AA}" type="datetimeFigureOut">
              <a:rPr lang="fr-FR" smtClean="0"/>
              <a:pPr/>
              <a:t>05/10/2023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A2080B-269D-4C76-8BAF-C30ED9EF2A4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9F9AE-D1E0-40B9-97C2-54EF68E8D3AA}" type="datetimeFigureOut">
              <a:rPr lang="fr-FR" smtClean="0"/>
              <a:pPr/>
              <a:t>05/10/2023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2080B-269D-4C76-8BAF-C30ED9EF2A4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708920"/>
            <a:ext cx="7772400" cy="1470025"/>
          </a:xfrm>
        </p:spPr>
        <p:txBody>
          <a:bodyPr/>
          <a:lstStyle/>
          <a:p>
            <a:r>
              <a:rPr lang="fr-FR" b="1" u="sng" dirty="0"/>
              <a:t>INSCRIPTIONS PEDAGOGIQUES</a:t>
            </a:r>
          </a:p>
        </p:txBody>
      </p:sp>
      <p:pic>
        <p:nvPicPr>
          <p:cNvPr id="4" name="Image 3" descr="logoupjv-bleu.png"/>
          <p:cNvPicPr>
            <a:picLocks noChangeAspect="1"/>
          </p:cNvPicPr>
          <p:nvPr/>
        </p:nvPicPr>
        <p:blipFill>
          <a:blip r:embed="rId2" cstate="print"/>
          <a:stretch>
            <a:fillRect/>
          </a:stretch>
        </p:blipFill>
        <p:spPr>
          <a:xfrm>
            <a:off x="179512" y="188640"/>
            <a:ext cx="1236043" cy="13635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418058"/>
          </a:xfrm>
        </p:spPr>
        <p:txBody>
          <a:bodyPr>
            <a:normAutofit/>
          </a:bodyPr>
          <a:lstStyle/>
          <a:p>
            <a:r>
              <a:rPr lang="fr-FR" sz="2000" dirty="0"/>
              <a:t>Choix des groupes</a:t>
            </a:r>
          </a:p>
        </p:txBody>
      </p:sp>
      <p:pic>
        <p:nvPicPr>
          <p:cNvPr id="7170" name="Picture 2"/>
          <p:cNvPicPr>
            <a:picLocks noChangeAspect="1" noChangeArrowheads="1"/>
          </p:cNvPicPr>
          <p:nvPr/>
        </p:nvPicPr>
        <p:blipFill>
          <a:blip r:embed="rId2" cstate="print"/>
          <a:srcRect/>
          <a:stretch>
            <a:fillRect/>
          </a:stretch>
        </p:blipFill>
        <p:spPr bwMode="auto">
          <a:xfrm>
            <a:off x="871538" y="1985963"/>
            <a:ext cx="7400925" cy="28860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547664" y="476672"/>
            <a:ext cx="6200551" cy="6185108"/>
          </a:xfrm>
          <a:prstGeom prst="rect">
            <a:avLst/>
          </a:prstGeom>
          <a:noFill/>
          <a:ln w="9525">
            <a:noFill/>
            <a:miter lim="800000"/>
            <a:headEnd/>
            <a:tailEnd/>
          </a:ln>
        </p:spPr>
      </p:pic>
      <p:sp>
        <p:nvSpPr>
          <p:cNvPr id="5" name="Titre 1"/>
          <p:cNvSpPr>
            <a:spLocks noGrp="1"/>
          </p:cNvSpPr>
          <p:nvPr>
            <p:ph type="title"/>
          </p:nvPr>
        </p:nvSpPr>
        <p:spPr>
          <a:xfrm>
            <a:off x="467544" y="0"/>
            <a:ext cx="8229600" cy="418058"/>
          </a:xfrm>
        </p:spPr>
        <p:txBody>
          <a:bodyPr>
            <a:normAutofit/>
          </a:bodyPr>
          <a:lstStyle/>
          <a:p>
            <a:r>
              <a:rPr lang="fr-FR" sz="2000" dirty="0"/>
              <a:t>Edition de son contrat pédagogique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833438" y="1519238"/>
            <a:ext cx="7477125" cy="3819525"/>
          </a:xfrm>
          <a:prstGeom prst="rect">
            <a:avLst/>
          </a:prstGeom>
          <a:noFill/>
          <a:ln w="9525">
            <a:noFill/>
            <a:miter lim="800000"/>
            <a:headEnd/>
            <a:tailEnd/>
          </a:ln>
        </p:spPr>
      </p:pic>
      <p:sp>
        <p:nvSpPr>
          <p:cNvPr id="5" name="Titre 1"/>
          <p:cNvSpPr>
            <a:spLocks noGrp="1"/>
          </p:cNvSpPr>
          <p:nvPr>
            <p:ph type="title"/>
          </p:nvPr>
        </p:nvSpPr>
        <p:spPr>
          <a:xfrm>
            <a:off x="467544" y="0"/>
            <a:ext cx="8229600" cy="692696"/>
          </a:xfrm>
        </p:spPr>
        <p:txBody>
          <a:bodyPr>
            <a:noAutofit/>
          </a:bodyPr>
          <a:lstStyle/>
          <a:p>
            <a:r>
              <a:rPr lang="fr-FR" sz="2000" dirty="0"/>
              <a:t>Validation de l’inscription</a:t>
            </a:r>
            <a:br>
              <a:rPr lang="fr-FR" sz="2000" dirty="0"/>
            </a:br>
            <a:r>
              <a:rPr lang="fr-FR" sz="2000" dirty="0"/>
              <a:t>Le logiciel précise si il reste des inscriptions à effectuer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normAutofit fontScale="90000"/>
          </a:bodyPr>
          <a:lstStyle/>
          <a:p>
            <a:r>
              <a:rPr lang="fr-FR" dirty="0"/>
              <a:t>2. Inscription à l’étape et aux éléments obligatoires </a:t>
            </a:r>
          </a:p>
        </p:txBody>
      </p:sp>
      <p:sp>
        <p:nvSpPr>
          <p:cNvPr id="5" name="Espace réservé du contenu 2"/>
          <p:cNvSpPr>
            <a:spLocks noGrp="1"/>
          </p:cNvSpPr>
          <p:nvPr>
            <p:ph idx="1"/>
          </p:nvPr>
        </p:nvSpPr>
        <p:spPr>
          <a:xfrm>
            <a:off x="457200" y="1600200"/>
            <a:ext cx="8229600" cy="4853135"/>
          </a:xfrm>
        </p:spPr>
        <p:txBody>
          <a:bodyPr>
            <a:normAutofit/>
          </a:bodyPr>
          <a:lstStyle/>
          <a:p>
            <a:r>
              <a:rPr lang="fr-FR" sz="2500" dirty="0"/>
              <a:t>Dans APOGEE, dans le domaine Inscription Pédagogique il faut choisir l’année universitaire sur laquelle on souhaite travailler</a:t>
            </a:r>
          </a:p>
          <a:p>
            <a:r>
              <a:rPr lang="fr-FR" sz="2500" dirty="0"/>
              <a:t>Dans l’onglet Administration : Inscription Automatique à l’étape et aux éléments obligatoires</a:t>
            </a:r>
          </a:p>
          <a:p>
            <a:r>
              <a:rPr lang="fr-FR" sz="2500" dirty="0"/>
              <a:t>Sélectionner le code étape (si trop de code il suffit de faire F7 et de saisir le code)</a:t>
            </a:r>
          </a:p>
          <a:p>
            <a:r>
              <a:rPr lang="fr-FR" sz="2500" dirty="0"/>
              <a:t>Choisir une prévision d’exécution immédiate</a:t>
            </a:r>
          </a:p>
          <a:p>
            <a:r>
              <a:rPr lang="fr-FR" sz="2500" dirty="0"/>
              <a:t>Cliquer sur Accepter</a:t>
            </a:r>
          </a:p>
          <a:p>
            <a:endParaRPr lang="fr-FR"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95536" y="404664"/>
            <a:ext cx="3456384" cy="2569861"/>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95536" y="3501008"/>
            <a:ext cx="3480887" cy="3009701"/>
          </a:xfrm>
          <a:prstGeom prst="rect">
            <a:avLst/>
          </a:prstGeom>
          <a:noFill/>
          <a:ln w="9525">
            <a:noFill/>
            <a:miter lim="800000"/>
            <a:headEnd/>
            <a:tailEnd/>
          </a:ln>
        </p:spPr>
      </p:pic>
      <p:sp>
        <p:nvSpPr>
          <p:cNvPr id="6" name="Titre 1"/>
          <p:cNvSpPr>
            <a:spLocks noGrp="1"/>
          </p:cNvSpPr>
          <p:nvPr>
            <p:ph type="title"/>
          </p:nvPr>
        </p:nvSpPr>
        <p:spPr>
          <a:xfrm>
            <a:off x="467544" y="0"/>
            <a:ext cx="8229600" cy="418058"/>
          </a:xfrm>
        </p:spPr>
        <p:txBody>
          <a:bodyPr>
            <a:normAutofit/>
          </a:bodyPr>
          <a:lstStyle/>
          <a:p>
            <a:r>
              <a:rPr lang="fr-FR" sz="2000" dirty="0"/>
              <a:t>Basculer vers Inscription Pédagogique</a:t>
            </a:r>
          </a:p>
        </p:txBody>
      </p:sp>
      <p:sp>
        <p:nvSpPr>
          <p:cNvPr id="7" name="Titre 1"/>
          <p:cNvSpPr txBox="1">
            <a:spLocks/>
          </p:cNvSpPr>
          <p:nvPr/>
        </p:nvSpPr>
        <p:spPr>
          <a:xfrm>
            <a:off x="539552" y="2996952"/>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mj-lt"/>
                <a:ea typeface="+mj-ea"/>
                <a:cs typeface="+mj-cs"/>
              </a:rPr>
              <a:t>Choix de</a:t>
            </a:r>
            <a:r>
              <a:rPr kumimoji="0" lang="fr-FR" sz="2000" b="0" i="0" u="none" strike="noStrike" kern="1200" cap="none" spc="0" normalizeH="0" noProof="0" dirty="0">
                <a:ln>
                  <a:noFill/>
                </a:ln>
                <a:solidFill>
                  <a:schemeClr val="tx1"/>
                </a:solidFill>
                <a:effectLst/>
                <a:uLnTx/>
                <a:uFillTx/>
                <a:latin typeface="+mj-lt"/>
                <a:ea typeface="+mj-ea"/>
                <a:cs typeface="+mj-cs"/>
              </a:rPr>
              <a:t> l’année universitaire</a:t>
            </a:r>
            <a:endParaRPr kumimoji="0" lang="fr-FR"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67544" y="0"/>
            <a:ext cx="8229600" cy="418058"/>
          </a:xfrm>
        </p:spPr>
        <p:txBody>
          <a:bodyPr>
            <a:normAutofit/>
          </a:bodyPr>
          <a:lstStyle/>
          <a:p>
            <a:r>
              <a:rPr lang="fr-FR" sz="2000" dirty="0"/>
              <a:t>Dans l’onglet Administration :</a:t>
            </a:r>
          </a:p>
        </p:txBody>
      </p:sp>
      <p:pic>
        <p:nvPicPr>
          <p:cNvPr id="11266" name="Picture 2"/>
          <p:cNvPicPr>
            <a:picLocks noChangeAspect="1" noChangeArrowheads="1"/>
          </p:cNvPicPr>
          <p:nvPr/>
        </p:nvPicPr>
        <p:blipFill>
          <a:blip r:embed="rId2" cstate="print"/>
          <a:srcRect/>
          <a:stretch>
            <a:fillRect/>
          </a:stretch>
        </p:blipFill>
        <p:spPr bwMode="auto">
          <a:xfrm>
            <a:off x="755576" y="476672"/>
            <a:ext cx="7705725" cy="62198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67544" y="0"/>
            <a:ext cx="8229600" cy="418058"/>
          </a:xfrm>
        </p:spPr>
        <p:txBody>
          <a:bodyPr>
            <a:normAutofit/>
          </a:bodyPr>
          <a:lstStyle/>
          <a:p>
            <a:r>
              <a:rPr lang="fr-FR" sz="2000" dirty="0"/>
              <a:t>Sélectionner l’étape puis Accepter après avoir choisi la prévision d’exécution</a:t>
            </a:r>
          </a:p>
        </p:txBody>
      </p:sp>
      <p:pic>
        <p:nvPicPr>
          <p:cNvPr id="12290" name="Picture 2"/>
          <p:cNvPicPr>
            <a:picLocks noChangeAspect="1" noChangeArrowheads="1"/>
          </p:cNvPicPr>
          <p:nvPr/>
        </p:nvPicPr>
        <p:blipFill>
          <a:blip r:embed="rId2" cstate="print"/>
          <a:srcRect/>
          <a:stretch>
            <a:fillRect/>
          </a:stretch>
        </p:blipFill>
        <p:spPr bwMode="auto">
          <a:xfrm>
            <a:off x="881063" y="604838"/>
            <a:ext cx="7381875" cy="5648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67544" y="0"/>
            <a:ext cx="8229600" cy="764704"/>
          </a:xfrm>
        </p:spPr>
        <p:txBody>
          <a:bodyPr>
            <a:normAutofit/>
          </a:bodyPr>
          <a:lstStyle/>
          <a:p>
            <a:pPr algn="l"/>
            <a:r>
              <a:rPr lang="fr-FR" sz="2000" dirty="0"/>
              <a:t>Pour vérifier que tout c’est bien passé il faut aller dans l’onglet Administration puis Liste des Travaux Différés</a:t>
            </a:r>
          </a:p>
        </p:txBody>
      </p:sp>
      <p:pic>
        <p:nvPicPr>
          <p:cNvPr id="13314" name="Picture 2"/>
          <p:cNvPicPr>
            <a:picLocks noChangeAspect="1" noChangeArrowheads="1"/>
          </p:cNvPicPr>
          <p:nvPr/>
        </p:nvPicPr>
        <p:blipFill>
          <a:blip r:embed="rId2" cstate="print"/>
          <a:srcRect/>
          <a:stretch>
            <a:fillRect/>
          </a:stretch>
        </p:blipFill>
        <p:spPr bwMode="auto">
          <a:xfrm>
            <a:off x="919163" y="862013"/>
            <a:ext cx="7305675" cy="51339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67544" y="0"/>
            <a:ext cx="8229600" cy="980728"/>
          </a:xfrm>
        </p:spPr>
        <p:txBody>
          <a:bodyPr>
            <a:normAutofit fontScale="90000"/>
          </a:bodyPr>
          <a:lstStyle/>
          <a:p>
            <a:pPr algn="l"/>
            <a:r>
              <a:rPr lang="fr-FR" sz="2000" dirty="0"/>
              <a:t>Si tout c’est passé correctement vous aurez le message Fin Normale</a:t>
            </a:r>
            <a:br>
              <a:rPr lang="fr-FR" sz="2000" dirty="0"/>
            </a:br>
            <a:r>
              <a:rPr lang="fr-FR" sz="2000" dirty="0"/>
              <a:t>Si ce n’est pas le cas vous aurez le message Anomalies Détectées, dans ce cas il faut recommencer la manipulation</a:t>
            </a:r>
          </a:p>
        </p:txBody>
      </p:sp>
      <p:pic>
        <p:nvPicPr>
          <p:cNvPr id="14338" name="Picture 2"/>
          <p:cNvPicPr>
            <a:picLocks noChangeAspect="1" noChangeArrowheads="1"/>
          </p:cNvPicPr>
          <p:nvPr/>
        </p:nvPicPr>
        <p:blipFill>
          <a:blip r:embed="rId2" cstate="print"/>
          <a:srcRect/>
          <a:stretch>
            <a:fillRect/>
          </a:stretch>
        </p:blipFill>
        <p:spPr bwMode="auto">
          <a:xfrm>
            <a:off x="719138" y="985838"/>
            <a:ext cx="7705725" cy="48863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normAutofit/>
          </a:bodyPr>
          <a:lstStyle/>
          <a:p>
            <a:r>
              <a:rPr lang="fr-FR" dirty="0"/>
              <a:t>3. Inscription semestrielle</a:t>
            </a:r>
          </a:p>
        </p:txBody>
      </p:sp>
      <p:sp>
        <p:nvSpPr>
          <p:cNvPr id="5" name="Espace réservé du contenu 2"/>
          <p:cNvSpPr>
            <a:spLocks noGrp="1"/>
          </p:cNvSpPr>
          <p:nvPr>
            <p:ph idx="1"/>
          </p:nvPr>
        </p:nvSpPr>
        <p:spPr>
          <a:xfrm>
            <a:off x="457200" y="1600201"/>
            <a:ext cx="8229600" cy="964704"/>
          </a:xfrm>
        </p:spPr>
        <p:txBody>
          <a:bodyPr>
            <a:normAutofit/>
          </a:bodyPr>
          <a:lstStyle/>
          <a:p>
            <a:r>
              <a:rPr lang="fr-FR" sz="2500" dirty="0"/>
              <a:t>Le principe est identique sauf que l’on fait l’inscription au semestre et non à l’année</a:t>
            </a:r>
          </a:p>
          <a:p>
            <a:endParaRPr lang="fr-FR" sz="2500" dirty="0"/>
          </a:p>
        </p:txBody>
      </p:sp>
      <p:pic>
        <p:nvPicPr>
          <p:cNvPr id="15362" name="Picture 2"/>
          <p:cNvPicPr>
            <a:picLocks noChangeAspect="1" noChangeArrowheads="1"/>
          </p:cNvPicPr>
          <p:nvPr/>
        </p:nvPicPr>
        <p:blipFill>
          <a:blip r:embed="rId2" cstate="print"/>
          <a:srcRect/>
          <a:stretch>
            <a:fillRect/>
          </a:stretch>
        </p:blipFill>
        <p:spPr bwMode="auto">
          <a:xfrm>
            <a:off x="1907704" y="2420888"/>
            <a:ext cx="5376838" cy="395924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t>INSCRIPTIONS PEDAGOGIQUES</a:t>
            </a:r>
            <a:endParaRPr lang="fr-FR" dirty="0"/>
          </a:p>
        </p:txBody>
      </p:sp>
      <p:sp>
        <p:nvSpPr>
          <p:cNvPr id="3" name="Espace réservé du contenu 2"/>
          <p:cNvSpPr>
            <a:spLocks noGrp="1"/>
          </p:cNvSpPr>
          <p:nvPr>
            <p:ph idx="1"/>
          </p:nvPr>
        </p:nvSpPr>
        <p:spPr/>
        <p:txBody>
          <a:bodyPr>
            <a:normAutofit/>
          </a:bodyPr>
          <a:lstStyle/>
          <a:p>
            <a:pPr>
              <a:buNone/>
            </a:pPr>
            <a:r>
              <a:rPr lang="fr-FR" sz="2200" b="1" dirty="0"/>
              <a:t>	Les inscriptions pédagogiques se font après les inscriptions administratives de plusieurs façons : </a:t>
            </a:r>
          </a:p>
          <a:p>
            <a:pPr>
              <a:buNone/>
            </a:pPr>
            <a:endParaRPr lang="fr-FR" sz="2200" b="1" dirty="0"/>
          </a:p>
          <a:p>
            <a:r>
              <a:rPr lang="fr-FR" sz="2200" dirty="0"/>
              <a:t>1. Inscription par le web </a:t>
            </a:r>
          </a:p>
          <a:p>
            <a:r>
              <a:rPr lang="fr-FR" sz="2200" dirty="0"/>
              <a:t>2. inscription à l’étape et aux éléments obligatoires </a:t>
            </a:r>
          </a:p>
          <a:p>
            <a:r>
              <a:rPr lang="fr-FR" sz="2200" dirty="0"/>
              <a:t>3. inscription semestrielle </a:t>
            </a:r>
          </a:p>
          <a:p>
            <a:r>
              <a:rPr lang="fr-FR" sz="2200" dirty="0"/>
              <a:t>4. inscription de masse </a:t>
            </a:r>
          </a:p>
          <a:p>
            <a:r>
              <a:rPr lang="fr-FR" sz="2200" dirty="0"/>
              <a:t>5. inscription individuelle </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467544" y="188640"/>
            <a:ext cx="8229600" cy="9647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500" b="0" i="0" u="none" strike="noStrike" kern="1200" cap="none" spc="0" normalizeH="0" baseline="0" noProof="0" dirty="0">
                <a:ln>
                  <a:noFill/>
                </a:ln>
                <a:solidFill>
                  <a:schemeClr val="tx1"/>
                </a:solidFill>
                <a:effectLst/>
                <a:uLnTx/>
                <a:uFillTx/>
                <a:latin typeface="+mn-lt"/>
                <a:ea typeface="+mn-ea"/>
                <a:cs typeface="+mn-cs"/>
              </a:rPr>
              <a:t>Il faut renseigner le</a:t>
            </a:r>
            <a:r>
              <a:rPr kumimoji="0" lang="fr-FR" sz="2500" b="0" i="0" u="none" strike="noStrike" kern="1200" cap="none" spc="0" normalizeH="0" noProof="0" dirty="0">
                <a:ln>
                  <a:noFill/>
                </a:ln>
                <a:solidFill>
                  <a:schemeClr val="tx1"/>
                </a:solidFill>
                <a:effectLst/>
                <a:uLnTx/>
                <a:uFillTx/>
                <a:latin typeface="+mn-lt"/>
                <a:ea typeface="+mn-ea"/>
                <a:cs typeface="+mn-cs"/>
              </a:rPr>
              <a:t> code semestre sur lequel vous voulez travailler</a:t>
            </a:r>
            <a:endParaRPr kumimoji="0" lang="fr-FR" sz="25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5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467544" y="6021288"/>
            <a:ext cx="8229600" cy="5760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500" b="0" i="0" u="none" strike="noStrike" kern="1200" cap="none" spc="0" normalizeH="0" baseline="0" noProof="0" dirty="0">
                <a:ln>
                  <a:noFill/>
                </a:ln>
                <a:solidFill>
                  <a:schemeClr val="tx1"/>
                </a:solidFill>
                <a:effectLst/>
                <a:uLnTx/>
                <a:uFillTx/>
                <a:latin typeface="+mn-lt"/>
                <a:ea typeface="+mn-ea"/>
                <a:cs typeface="+mn-cs"/>
              </a:rPr>
              <a:t>L’</a:t>
            </a:r>
            <a:r>
              <a:rPr lang="fr-FR" sz="2500" dirty="0"/>
              <a:t>exécution</a:t>
            </a:r>
            <a:r>
              <a:rPr kumimoji="0" lang="fr-FR" sz="2500" b="0" i="0" u="none" strike="noStrike" kern="1200" cap="none" spc="0" normalizeH="0" baseline="0" noProof="0" dirty="0">
                <a:ln>
                  <a:noFill/>
                </a:ln>
                <a:solidFill>
                  <a:schemeClr val="tx1"/>
                </a:solidFill>
                <a:effectLst/>
                <a:uLnTx/>
                <a:uFillTx/>
                <a:latin typeface="+mn-lt"/>
                <a:ea typeface="+mn-ea"/>
                <a:cs typeface="+mn-cs"/>
              </a:rPr>
              <a:t> et le suivi sont identiques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500" b="0" i="0" u="none" strike="noStrike" kern="1200" cap="none" spc="0" normalizeH="0" baseline="0" noProof="0" dirty="0">
              <a:ln>
                <a:noFill/>
              </a:ln>
              <a:solidFill>
                <a:schemeClr val="tx1"/>
              </a:solidFill>
              <a:effectLst/>
              <a:uLnTx/>
              <a:uFillTx/>
              <a:latin typeface="+mn-lt"/>
              <a:ea typeface="+mn-ea"/>
              <a:cs typeface="+mn-cs"/>
            </a:endParaRPr>
          </a:p>
        </p:txBody>
      </p:sp>
      <p:pic>
        <p:nvPicPr>
          <p:cNvPr id="16386" name="Picture 2"/>
          <p:cNvPicPr>
            <a:picLocks noChangeAspect="1" noChangeArrowheads="1"/>
          </p:cNvPicPr>
          <p:nvPr/>
        </p:nvPicPr>
        <p:blipFill>
          <a:blip r:embed="rId2" cstate="print"/>
          <a:srcRect/>
          <a:stretch>
            <a:fillRect/>
          </a:stretch>
        </p:blipFill>
        <p:spPr bwMode="auto">
          <a:xfrm>
            <a:off x="971600" y="1052736"/>
            <a:ext cx="7161039" cy="483121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normAutofit/>
          </a:bodyPr>
          <a:lstStyle/>
          <a:p>
            <a:r>
              <a:rPr lang="fr-FR" dirty="0"/>
              <a:t>4. Inscription de masse</a:t>
            </a:r>
          </a:p>
        </p:txBody>
      </p:sp>
      <p:sp>
        <p:nvSpPr>
          <p:cNvPr id="5" name="Espace réservé du contenu 2"/>
          <p:cNvSpPr>
            <a:spLocks noGrp="1"/>
          </p:cNvSpPr>
          <p:nvPr>
            <p:ph idx="1"/>
          </p:nvPr>
        </p:nvSpPr>
        <p:spPr>
          <a:xfrm>
            <a:off x="457200" y="1600200"/>
            <a:ext cx="8229600" cy="4853135"/>
          </a:xfrm>
        </p:spPr>
        <p:txBody>
          <a:bodyPr>
            <a:normAutofit/>
          </a:bodyPr>
          <a:lstStyle/>
          <a:p>
            <a:r>
              <a:rPr lang="fr-FR" sz="2500" dirty="0"/>
              <a:t>Dans ce cas on travaille sur chaque élément</a:t>
            </a:r>
          </a:p>
          <a:p>
            <a:r>
              <a:rPr lang="fr-FR" sz="2500" dirty="0"/>
              <a:t>Cette inscription intervient après les inscriptions aux versions d’étapes et éléments obligatoires et s’effectuent, en règle général sur les éléments à choix</a:t>
            </a:r>
          </a:p>
          <a:p>
            <a:r>
              <a:rPr lang="fr-FR" sz="2500" dirty="0"/>
              <a:t>Il suffit de renseigner l’élément sur lequel on travaille et de sélectionner les étudiants qui doivent s’y inscrire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690688" y="1147763"/>
            <a:ext cx="5762625" cy="4562475"/>
          </a:xfrm>
          <a:prstGeom prst="rect">
            <a:avLst/>
          </a:prstGeom>
          <a:noFill/>
          <a:ln w="9525">
            <a:noFill/>
            <a:miter lim="800000"/>
            <a:headEnd/>
            <a:tailEnd/>
          </a:ln>
        </p:spPr>
      </p:pic>
      <p:sp>
        <p:nvSpPr>
          <p:cNvPr id="5" name="Titre 1"/>
          <p:cNvSpPr>
            <a:spLocks noGrp="1"/>
          </p:cNvSpPr>
          <p:nvPr>
            <p:ph type="title"/>
          </p:nvPr>
        </p:nvSpPr>
        <p:spPr>
          <a:xfrm>
            <a:off x="467544" y="0"/>
            <a:ext cx="8229600" cy="418058"/>
          </a:xfrm>
        </p:spPr>
        <p:txBody>
          <a:bodyPr>
            <a:normAutofit/>
          </a:bodyPr>
          <a:lstStyle/>
          <a:p>
            <a:r>
              <a:rPr lang="fr-FR" sz="2000" dirty="0"/>
              <a:t>Dans l’onglet Inscription Pédagogique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259632" y="1772816"/>
            <a:ext cx="6848600" cy="4896544"/>
          </a:xfrm>
          <a:prstGeom prst="rect">
            <a:avLst/>
          </a:prstGeom>
          <a:noFill/>
          <a:ln w="9525">
            <a:noFill/>
            <a:miter lim="800000"/>
            <a:headEnd/>
            <a:tailEnd/>
          </a:ln>
        </p:spPr>
      </p:pic>
      <p:sp>
        <p:nvSpPr>
          <p:cNvPr id="5" name="Titre 1"/>
          <p:cNvSpPr>
            <a:spLocks noGrp="1"/>
          </p:cNvSpPr>
          <p:nvPr>
            <p:ph type="title"/>
          </p:nvPr>
        </p:nvSpPr>
        <p:spPr>
          <a:xfrm>
            <a:off x="467544" y="0"/>
            <a:ext cx="8229600" cy="1700808"/>
          </a:xfrm>
        </p:spPr>
        <p:txBody>
          <a:bodyPr>
            <a:normAutofit/>
          </a:bodyPr>
          <a:lstStyle/>
          <a:p>
            <a:pPr algn="l"/>
            <a:r>
              <a:rPr lang="fr-FR" sz="2000" dirty="0"/>
              <a:t>Il faut renseigner le code élément puis le code étape (le reste se met automatiquement)</a:t>
            </a:r>
            <a:br>
              <a:rPr lang="fr-FR" sz="2000" dirty="0"/>
            </a:br>
            <a:r>
              <a:rPr lang="fr-FR" sz="2000" dirty="0"/>
              <a:t>Il faut cliquer sur Saisie assistée puis sur Afficher</a:t>
            </a:r>
            <a:br>
              <a:rPr lang="fr-FR" sz="2000" dirty="0"/>
            </a:br>
            <a:r>
              <a:rPr lang="fr-FR" sz="2000" dirty="0"/>
              <a:t>La liste des étudiants déjà inscrits apparaît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67544" y="0"/>
            <a:ext cx="8229600" cy="1700808"/>
          </a:xfrm>
        </p:spPr>
        <p:txBody>
          <a:bodyPr>
            <a:normAutofit/>
          </a:bodyPr>
          <a:lstStyle/>
          <a:p>
            <a:pPr algn="l"/>
            <a:r>
              <a:rPr lang="fr-FR" sz="2000" dirty="0"/>
              <a:t>Il faut ensuite cliquer sur « Compter les étudiants », c’est-à-dire qu’APOGEE défini le nombre d’étudiants restant à inscrire</a:t>
            </a:r>
            <a:br>
              <a:rPr lang="fr-FR" sz="2000" dirty="0"/>
            </a:br>
            <a:r>
              <a:rPr lang="fr-FR" sz="2000" dirty="0"/>
              <a:t>Puis sur Ajouter Etudiants</a:t>
            </a:r>
          </a:p>
        </p:txBody>
      </p:sp>
      <p:pic>
        <p:nvPicPr>
          <p:cNvPr id="19458" name="Picture 2"/>
          <p:cNvPicPr>
            <a:picLocks noChangeAspect="1" noChangeArrowheads="1"/>
          </p:cNvPicPr>
          <p:nvPr/>
        </p:nvPicPr>
        <p:blipFill>
          <a:blip r:embed="rId2" cstate="print"/>
          <a:srcRect/>
          <a:stretch>
            <a:fillRect/>
          </a:stretch>
        </p:blipFill>
        <p:spPr bwMode="auto">
          <a:xfrm>
            <a:off x="719138" y="2547938"/>
            <a:ext cx="7705725" cy="17621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755576" y="1700808"/>
            <a:ext cx="7572375" cy="3476625"/>
          </a:xfrm>
          <a:prstGeom prst="rect">
            <a:avLst/>
          </a:prstGeom>
          <a:noFill/>
          <a:ln w="9525">
            <a:noFill/>
            <a:miter lim="800000"/>
            <a:headEnd/>
            <a:tailEnd/>
          </a:ln>
        </p:spPr>
      </p:pic>
      <p:sp>
        <p:nvSpPr>
          <p:cNvPr id="5" name="Titre 1"/>
          <p:cNvSpPr>
            <a:spLocks noGrp="1"/>
          </p:cNvSpPr>
          <p:nvPr>
            <p:ph type="title"/>
          </p:nvPr>
        </p:nvSpPr>
        <p:spPr>
          <a:xfrm>
            <a:off x="467544" y="0"/>
            <a:ext cx="8229600" cy="1700808"/>
          </a:xfrm>
        </p:spPr>
        <p:txBody>
          <a:bodyPr>
            <a:normAutofit/>
          </a:bodyPr>
          <a:lstStyle/>
          <a:p>
            <a:pPr algn="l"/>
            <a:r>
              <a:rPr lang="fr-FR" sz="2000" dirty="0"/>
              <a:t>Il suffit alors de cliquer dans la colonne IP les étudiants qui s’inscrivent dans cet élément</a:t>
            </a:r>
            <a:br>
              <a:rPr lang="fr-FR" sz="2000" dirty="0"/>
            </a:br>
            <a:r>
              <a:rPr lang="fr-FR" sz="2000" dirty="0"/>
              <a:t>Si la case </a:t>
            </a:r>
            <a:r>
              <a:rPr lang="fr-FR" sz="2000" dirty="0" err="1"/>
              <a:t>PrC</a:t>
            </a:r>
            <a:r>
              <a:rPr lang="fr-FR" sz="2000" dirty="0"/>
              <a:t> est cochée cela signifie que l’étudiant est redoublant et qu’il a déjà validé cet élément, il faut la laisser pour récupérer la note des années antérieures.</a:t>
            </a:r>
          </a:p>
        </p:txBody>
      </p:sp>
      <p:sp>
        <p:nvSpPr>
          <p:cNvPr id="6" name="Titre 1"/>
          <p:cNvSpPr txBox="1">
            <a:spLocks/>
          </p:cNvSpPr>
          <p:nvPr/>
        </p:nvSpPr>
        <p:spPr>
          <a:xfrm>
            <a:off x="467544" y="5445224"/>
            <a:ext cx="8229600" cy="119675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mj-lt"/>
                <a:ea typeface="+mj-ea"/>
                <a:cs typeface="+mj-cs"/>
              </a:rPr>
              <a:t>Une fois sélectionner il suffit de cliquer sur Retour et</a:t>
            </a:r>
            <a:r>
              <a:rPr kumimoji="0" lang="fr-FR" sz="2000" b="0" i="0" u="none" strike="noStrike" kern="1200" cap="none" spc="0" normalizeH="0" noProof="0" dirty="0">
                <a:ln>
                  <a:noFill/>
                </a:ln>
                <a:solidFill>
                  <a:schemeClr val="tx1"/>
                </a:solidFill>
                <a:effectLst/>
                <a:uLnTx/>
                <a:uFillTx/>
                <a:latin typeface="+mj-lt"/>
                <a:ea typeface="+mj-ea"/>
                <a:cs typeface="+mj-cs"/>
              </a:rPr>
              <a:t> d’enregistrer les modifications</a:t>
            </a:r>
            <a:endParaRPr kumimoji="0" lang="fr-FR"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normAutofit/>
          </a:bodyPr>
          <a:lstStyle/>
          <a:p>
            <a:r>
              <a:rPr lang="fr-FR" dirty="0"/>
              <a:t>5. Inscription Individuelle</a:t>
            </a:r>
          </a:p>
        </p:txBody>
      </p:sp>
      <p:sp>
        <p:nvSpPr>
          <p:cNvPr id="5" name="Espace réservé du contenu 2"/>
          <p:cNvSpPr>
            <a:spLocks noGrp="1"/>
          </p:cNvSpPr>
          <p:nvPr>
            <p:ph idx="1"/>
          </p:nvPr>
        </p:nvSpPr>
        <p:spPr>
          <a:xfrm>
            <a:off x="457200" y="1600200"/>
            <a:ext cx="8229600" cy="4853135"/>
          </a:xfrm>
        </p:spPr>
        <p:txBody>
          <a:bodyPr>
            <a:normAutofit/>
          </a:bodyPr>
          <a:lstStyle/>
          <a:p>
            <a:r>
              <a:rPr lang="fr-FR" sz="2500" dirty="0"/>
              <a:t>Dans ce cas on travaille étudiant par étudiant</a:t>
            </a:r>
          </a:p>
          <a:p>
            <a:r>
              <a:rPr lang="fr-FR" sz="2500" dirty="0"/>
              <a:t>Dans l’onglet Inscription Pédagogique, aller dans Modification d’une inscription, puis Choix des étapes</a:t>
            </a:r>
          </a:p>
          <a:p>
            <a:r>
              <a:rPr lang="fr-FR" sz="2500" dirty="0"/>
              <a:t>Renseigner le numéro de l’étudiant </a:t>
            </a:r>
          </a:p>
          <a:p>
            <a:r>
              <a:rPr lang="fr-FR" sz="2500" dirty="0"/>
              <a:t>Cliquer sur IAE Réalisées</a:t>
            </a:r>
          </a:p>
          <a:p>
            <a:r>
              <a:rPr lang="fr-FR" sz="2500" dirty="0"/>
              <a:t>Sélectionnez la VET sur laquelle vous travaillez puis Accepter</a:t>
            </a:r>
          </a:p>
          <a:p>
            <a:r>
              <a:rPr lang="fr-FR" sz="2500" dirty="0"/>
              <a:t>Cliquez sur Suivant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881188" y="1357313"/>
            <a:ext cx="5381625" cy="4143375"/>
          </a:xfrm>
          <a:prstGeom prst="rect">
            <a:avLst/>
          </a:prstGeom>
          <a:noFill/>
          <a:ln w="9525">
            <a:noFill/>
            <a:miter lim="800000"/>
            <a:headEnd/>
            <a:tailEnd/>
          </a:ln>
        </p:spPr>
      </p:pic>
      <p:sp>
        <p:nvSpPr>
          <p:cNvPr id="5" name="Titre 1"/>
          <p:cNvSpPr>
            <a:spLocks noGrp="1"/>
          </p:cNvSpPr>
          <p:nvPr>
            <p:ph type="title"/>
          </p:nvPr>
        </p:nvSpPr>
        <p:spPr>
          <a:xfrm>
            <a:off x="467544" y="476672"/>
            <a:ext cx="8229600" cy="404664"/>
          </a:xfrm>
        </p:spPr>
        <p:txBody>
          <a:bodyPr>
            <a:normAutofit/>
          </a:bodyPr>
          <a:lstStyle/>
          <a:p>
            <a:pPr algn="l"/>
            <a:r>
              <a:rPr lang="fr-FR" sz="2000" dirty="0"/>
              <a:t>Dans Inscription Pédagogique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623888" y="719138"/>
            <a:ext cx="7896225" cy="5419725"/>
          </a:xfrm>
          <a:prstGeom prst="rect">
            <a:avLst/>
          </a:prstGeom>
          <a:noFill/>
          <a:ln w="9525">
            <a:noFill/>
            <a:miter lim="800000"/>
            <a:headEnd/>
            <a:tailEnd/>
          </a:ln>
        </p:spPr>
      </p:pic>
      <p:sp>
        <p:nvSpPr>
          <p:cNvPr id="5" name="Titre 1"/>
          <p:cNvSpPr>
            <a:spLocks noGrp="1"/>
          </p:cNvSpPr>
          <p:nvPr>
            <p:ph type="title"/>
          </p:nvPr>
        </p:nvSpPr>
        <p:spPr>
          <a:xfrm>
            <a:off x="467544" y="188640"/>
            <a:ext cx="8229600" cy="404664"/>
          </a:xfrm>
        </p:spPr>
        <p:txBody>
          <a:bodyPr>
            <a:normAutofit/>
          </a:bodyPr>
          <a:lstStyle/>
          <a:p>
            <a:pPr algn="l"/>
            <a:r>
              <a:rPr lang="fr-FR" sz="2000" dirty="0"/>
              <a:t>On renseigne le numéro étudiant et l’on va sur IAE Réalisées</a:t>
            </a:r>
          </a:p>
        </p:txBody>
      </p:sp>
      <p:sp>
        <p:nvSpPr>
          <p:cNvPr id="6" name="Flèche gauche 5"/>
          <p:cNvSpPr/>
          <p:nvPr/>
        </p:nvSpPr>
        <p:spPr>
          <a:xfrm>
            <a:off x="7452320" y="2924944"/>
            <a:ext cx="936104" cy="216024"/>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614363" y="623888"/>
            <a:ext cx="7915275" cy="5610225"/>
          </a:xfrm>
          <a:prstGeom prst="rect">
            <a:avLst/>
          </a:prstGeom>
          <a:noFill/>
          <a:ln w="9525">
            <a:noFill/>
            <a:miter lim="800000"/>
            <a:headEnd/>
            <a:tailEnd/>
          </a:ln>
        </p:spPr>
      </p:pic>
      <p:sp>
        <p:nvSpPr>
          <p:cNvPr id="5" name="Titre 1"/>
          <p:cNvSpPr>
            <a:spLocks noGrp="1"/>
          </p:cNvSpPr>
          <p:nvPr>
            <p:ph type="title"/>
          </p:nvPr>
        </p:nvSpPr>
        <p:spPr>
          <a:xfrm>
            <a:off x="467544" y="188640"/>
            <a:ext cx="8229600" cy="404664"/>
          </a:xfrm>
        </p:spPr>
        <p:txBody>
          <a:bodyPr>
            <a:normAutofit/>
          </a:bodyPr>
          <a:lstStyle/>
          <a:p>
            <a:pPr algn="l"/>
            <a:r>
              <a:rPr lang="fr-FR" sz="2000" dirty="0"/>
              <a:t>Il faut sélectionner la VET puis Accepter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1. Inscription par le web </a:t>
            </a:r>
          </a:p>
        </p:txBody>
      </p:sp>
      <p:sp>
        <p:nvSpPr>
          <p:cNvPr id="3" name="Espace réservé du contenu 2"/>
          <p:cNvSpPr>
            <a:spLocks noGrp="1"/>
          </p:cNvSpPr>
          <p:nvPr>
            <p:ph idx="1"/>
          </p:nvPr>
        </p:nvSpPr>
        <p:spPr>
          <a:xfrm>
            <a:off x="457200" y="1600201"/>
            <a:ext cx="8229600" cy="1396752"/>
          </a:xfrm>
        </p:spPr>
        <p:txBody>
          <a:bodyPr>
            <a:normAutofit/>
          </a:bodyPr>
          <a:lstStyle/>
          <a:p>
            <a:r>
              <a:rPr lang="fr-FR" sz="2500" dirty="0"/>
              <a:t>L’étudiant se connecte sur son ENT.</a:t>
            </a:r>
          </a:p>
          <a:p>
            <a:r>
              <a:rPr lang="fr-FR" sz="2500" dirty="0"/>
              <a:t>Il va dans l’onglet Administration puis Inscription Pédagogique</a:t>
            </a:r>
          </a:p>
          <a:p>
            <a:endParaRPr lang="fr-FR" sz="2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0"/>
            <a:ext cx="8229600" cy="6858000"/>
          </a:xfrm>
        </p:spPr>
        <p:txBody>
          <a:bodyPr>
            <a:normAutofit/>
          </a:bodyPr>
          <a:lstStyle/>
          <a:p>
            <a:r>
              <a:rPr lang="fr-FR" sz="2500" dirty="0"/>
              <a:t>Sur la page suivante, tout les éléments obligatoires sont déjà renseignés, il reste à sélectionner tous les choix</a:t>
            </a:r>
          </a:p>
          <a:p>
            <a:r>
              <a:rPr lang="fr-FR" sz="2500" dirty="0"/>
              <a:t>Pour cela il faut passer en Saisie Assistée (bouton en bas à gauche)</a:t>
            </a:r>
          </a:p>
          <a:p>
            <a:r>
              <a:rPr lang="fr-FR" sz="2500" dirty="0"/>
              <a:t>Se positionner sur la première ligne et faire défiler les éléments ligne par ligne avec les flèches du clavier</a:t>
            </a:r>
          </a:p>
          <a:p>
            <a:r>
              <a:rPr lang="fr-FR" sz="2500" dirty="0"/>
              <a:t>Si vous avez des éléments qui apparaissent sur la partie droite du nouvel écran il faut cocher la case IP (ou </a:t>
            </a:r>
            <a:r>
              <a:rPr lang="fr-FR" sz="2500" dirty="0" err="1"/>
              <a:t>PrC</a:t>
            </a:r>
            <a:r>
              <a:rPr lang="fr-FR" sz="2500" dirty="0"/>
              <a:t> si c’est un redoublant ayant validé l’élément) et cliquer sur la flèche qui va vers la gauche pour le rapatrier du côté des inscriptions réalisées (ATTENTION au nombre d’élément à choisir)</a:t>
            </a:r>
          </a:p>
          <a:p>
            <a:r>
              <a:rPr lang="fr-FR" sz="2500" dirty="0"/>
              <a:t>Répéter l’opération jusqu’au bout de la structure</a:t>
            </a:r>
          </a:p>
          <a:p>
            <a:r>
              <a:rPr lang="fr-FR" sz="2500" dirty="0"/>
              <a:t>Cliquer sur Saisie Directe puis enregistrer</a:t>
            </a:r>
          </a:p>
          <a:p>
            <a:r>
              <a:rPr lang="fr-FR" sz="2500" dirty="0"/>
              <a:t>Si il ne manque rien APOGEE vous dira que les inscriptions sont terminées sinon vous aurez un message d’alerte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481013" y="509588"/>
            <a:ext cx="8181975" cy="5838825"/>
          </a:xfrm>
          <a:prstGeom prst="rect">
            <a:avLst/>
          </a:prstGeom>
          <a:noFill/>
          <a:ln w="9525">
            <a:noFill/>
            <a:miter lim="800000"/>
            <a:headEnd/>
            <a:tailEnd/>
          </a:ln>
        </p:spPr>
      </p:pic>
      <p:sp>
        <p:nvSpPr>
          <p:cNvPr id="5" name="Titre 1"/>
          <p:cNvSpPr>
            <a:spLocks noGrp="1"/>
          </p:cNvSpPr>
          <p:nvPr>
            <p:ph type="title"/>
          </p:nvPr>
        </p:nvSpPr>
        <p:spPr>
          <a:xfrm>
            <a:off x="467544" y="188640"/>
            <a:ext cx="8229600" cy="404664"/>
          </a:xfrm>
        </p:spPr>
        <p:txBody>
          <a:bodyPr>
            <a:normAutofit/>
          </a:bodyPr>
          <a:lstStyle/>
          <a:p>
            <a:pPr algn="l"/>
            <a:r>
              <a:rPr lang="fr-FR" sz="2000" dirty="0"/>
              <a:t>Liste des éléments obligatoires. Cliquer sur Saisie Assistée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623888" y="795338"/>
            <a:ext cx="7896225" cy="5267325"/>
          </a:xfrm>
          <a:prstGeom prst="rect">
            <a:avLst/>
          </a:prstGeom>
          <a:noFill/>
          <a:ln w="9525">
            <a:noFill/>
            <a:miter lim="800000"/>
            <a:headEnd/>
            <a:tailEnd/>
          </a:ln>
        </p:spPr>
      </p:pic>
      <p:sp>
        <p:nvSpPr>
          <p:cNvPr id="5" name="Titre 1"/>
          <p:cNvSpPr>
            <a:spLocks noGrp="1"/>
          </p:cNvSpPr>
          <p:nvPr>
            <p:ph type="title"/>
          </p:nvPr>
        </p:nvSpPr>
        <p:spPr>
          <a:xfrm>
            <a:off x="467544" y="188640"/>
            <a:ext cx="8229600" cy="404664"/>
          </a:xfrm>
        </p:spPr>
        <p:txBody>
          <a:bodyPr>
            <a:normAutofit/>
          </a:bodyPr>
          <a:lstStyle/>
          <a:p>
            <a:pPr algn="l"/>
            <a:r>
              <a:rPr lang="fr-FR" sz="2000" dirty="0"/>
              <a:t>Se mettre sur la première ligne et faire défiler les éléments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757238" y="1833563"/>
            <a:ext cx="7629525" cy="3190875"/>
          </a:xfrm>
          <a:prstGeom prst="rect">
            <a:avLst/>
          </a:prstGeom>
          <a:noFill/>
          <a:ln w="9525">
            <a:noFill/>
            <a:miter lim="800000"/>
            <a:headEnd/>
            <a:tailEnd/>
          </a:ln>
        </p:spPr>
      </p:pic>
      <p:sp>
        <p:nvSpPr>
          <p:cNvPr id="6" name="Titre 1"/>
          <p:cNvSpPr>
            <a:spLocks noGrp="1"/>
          </p:cNvSpPr>
          <p:nvPr>
            <p:ph type="title"/>
          </p:nvPr>
        </p:nvSpPr>
        <p:spPr>
          <a:xfrm>
            <a:off x="467544" y="188640"/>
            <a:ext cx="8229600" cy="1440160"/>
          </a:xfrm>
        </p:spPr>
        <p:txBody>
          <a:bodyPr>
            <a:normAutofit/>
          </a:bodyPr>
          <a:lstStyle/>
          <a:p>
            <a:pPr algn="l"/>
            <a:r>
              <a:rPr lang="fr-FR" sz="2000" dirty="0"/>
              <a:t>Dès qu’il y a un choix, ces deniers apparaissent sur la partie droite de l’écran.</a:t>
            </a:r>
            <a:br>
              <a:rPr lang="fr-FR" sz="2000" dirty="0"/>
            </a:br>
            <a:r>
              <a:rPr lang="fr-FR" sz="2000" dirty="0"/>
              <a:t>Il faut le sélectionner et le rapatrier du côté gauche en cliquant sur la flèche double.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907704" y="836712"/>
            <a:ext cx="4943475" cy="1323975"/>
          </a:xfrm>
          <a:prstGeom prst="rect">
            <a:avLst/>
          </a:prstGeom>
          <a:noFill/>
          <a:ln w="9525">
            <a:noFill/>
            <a:miter lim="800000"/>
            <a:headEnd/>
            <a:tailEnd/>
          </a:ln>
        </p:spPr>
      </p:pic>
      <p:sp>
        <p:nvSpPr>
          <p:cNvPr id="5" name="Titre 1"/>
          <p:cNvSpPr>
            <a:spLocks noGrp="1"/>
          </p:cNvSpPr>
          <p:nvPr>
            <p:ph type="title"/>
          </p:nvPr>
        </p:nvSpPr>
        <p:spPr>
          <a:xfrm>
            <a:off x="467544" y="188640"/>
            <a:ext cx="8229600" cy="404664"/>
          </a:xfrm>
        </p:spPr>
        <p:txBody>
          <a:bodyPr>
            <a:normAutofit/>
          </a:bodyPr>
          <a:lstStyle/>
          <a:p>
            <a:pPr algn="l"/>
            <a:r>
              <a:rPr lang="fr-FR" sz="2000" dirty="0"/>
              <a:t>L’élément apparaît alors sous la matière à choix.</a:t>
            </a:r>
          </a:p>
        </p:txBody>
      </p:sp>
      <p:sp>
        <p:nvSpPr>
          <p:cNvPr id="8" name="Titre 1"/>
          <p:cNvSpPr txBox="1">
            <a:spLocks/>
          </p:cNvSpPr>
          <p:nvPr/>
        </p:nvSpPr>
        <p:spPr>
          <a:xfrm>
            <a:off x="539552" y="2204864"/>
            <a:ext cx="8229600" cy="129614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mj-lt"/>
                <a:ea typeface="+mj-ea"/>
                <a:cs typeface="+mj-cs"/>
              </a:rPr>
              <a:t>Il faut alors revenir sur l’écran principal an cliquant sur Saisie directe.</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dirty="0">
                <a:latin typeface="+mj-lt"/>
                <a:ea typeface="+mj-ea"/>
                <a:cs typeface="+mj-cs"/>
              </a:rPr>
              <a:t>Pour valider l’inscription il faut cliquer sur Fin d’Inscription; si tout est correcte vous aurez le message suivant : </a:t>
            </a:r>
            <a:endParaRPr kumimoji="0" lang="fr-FR"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27653" name="Picture 5"/>
          <p:cNvPicPr>
            <a:picLocks noChangeAspect="1" noChangeArrowheads="1"/>
          </p:cNvPicPr>
          <p:nvPr/>
        </p:nvPicPr>
        <p:blipFill>
          <a:blip r:embed="rId3" cstate="print"/>
          <a:srcRect/>
          <a:stretch>
            <a:fillRect/>
          </a:stretch>
        </p:blipFill>
        <p:spPr bwMode="auto">
          <a:xfrm>
            <a:off x="1907704" y="3356992"/>
            <a:ext cx="5514975" cy="1400175"/>
          </a:xfrm>
          <a:prstGeom prst="rect">
            <a:avLst/>
          </a:prstGeom>
          <a:noFill/>
          <a:ln w="9525">
            <a:noFill/>
            <a:miter lim="800000"/>
            <a:headEnd/>
            <a:tailEnd/>
          </a:ln>
        </p:spPr>
      </p:pic>
      <p:sp>
        <p:nvSpPr>
          <p:cNvPr id="10" name="Titre 1"/>
          <p:cNvSpPr txBox="1">
            <a:spLocks/>
          </p:cNvSpPr>
          <p:nvPr/>
        </p:nvSpPr>
        <p:spPr>
          <a:xfrm>
            <a:off x="539552" y="4869160"/>
            <a:ext cx="8229600" cy="404664"/>
          </a:xfrm>
          <a:prstGeom prst="rect">
            <a:avLst/>
          </a:prstGeom>
        </p:spPr>
        <p:txBody>
          <a:bodyPr vert="horz" lIns="91440" tIns="45720" rIns="91440" bIns="45720" rtlCol="0" anchor="ctr">
            <a:normAutofit/>
          </a:bodyPr>
          <a:lstStyle/>
          <a:p>
            <a:pPr lvl="0">
              <a:spcBef>
                <a:spcPct val="0"/>
              </a:spcBef>
            </a:pPr>
            <a:r>
              <a:rPr lang="fr-FR" sz="2000" dirty="0"/>
              <a:t>sinon vous aurez un message d’alerte de ce type :</a:t>
            </a:r>
            <a:endParaRPr kumimoji="0" lang="fr-FR"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27654" name="Picture 6"/>
          <p:cNvPicPr>
            <a:picLocks noChangeAspect="1" noChangeArrowheads="1"/>
          </p:cNvPicPr>
          <p:nvPr/>
        </p:nvPicPr>
        <p:blipFill>
          <a:blip r:embed="rId4" cstate="print"/>
          <a:srcRect/>
          <a:stretch>
            <a:fillRect/>
          </a:stretch>
        </p:blipFill>
        <p:spPr bwMode="auto">
          <a:xfrm>
            <a:off x="1835696" y="5301208"/>
            <a:ext cx="5553075" cy="14001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412776"/>
            <a:ext cx="8229600" cy="3370386"/>
          </a:xfrm>
        </p:spPr>
        <p:txBody>
          <a:bodyPr/>
          <a:lstStyle/>
          <a:p>
            <a:r>
              <a:rPr lang="fr-FR" dirty="0"/>
              <a:t>CAS PARTICULIERS :</a:t>
            </a:r>
            <a:br>
              <a:rPr lang="fr-FR" dirty="0"/>
            </a:br>
            <a:r>
              <a:rPr lang="fr-FR" dirty="0"/>
              <a:t>Les copies de VET et de semestres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r>
              <a:rPr lang="fr-FR" dirty="0"/>
              <a:t>Les copies de VET et de semestres sont utilisées dans les Licence 2 et 3 et certains master et DUT.</a:t>
            </a:r>
          </a:p>
          <a:p>
            <a:r>
              <a:rPr lang="fr-FR" dirty="0"/>
              <a:t>Ils permettent le bon calcul de résultat pour passer d’une année sur l’autre en fonction des règle de poursuite d’étude (ADM, ADMC, AJAC, AJ, ADNP (Admis non autorisé à poursuivre) et servent au calcul du DEUG (L1 + L2) et de la Licence (L1 + L2 + L3).</a:t>
            </a:r>
          </a:p>
          <a:p>
            <a:r>
              <a:rPr lang="fr-FR" b="1" dirty="0">
                <a:solidFill>
                  <a:srgbClr val="FF0000"/>
                </a:solidFill>
              </a:rPr>
              <a:t>Elles sont INDISPENSABLES au bon fonctionnement d’APOGEE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r>
              <a:rPr lang="fr-FR" dirty="0"/>
              <a:t>Elles sont particulièrement utiles en fin d’année une fois les deux semestres passés.</a:t>
            </a:r>
          </a:p>
          <a:p>
            <a:r>
              <a:rPr lang="fr-FR" dirty="0"/>
              <a:t>Il y a donc plusieurs mois durant lesquels une vérification de ces inscriptions peut-être faite. </a:t>
            </a:r>
          </a:p>
          <a:p>
            <a:r>
              <a:rPr lang="fr-FR" dirty="0"/>
              <a:t>Même si l’étudiant à validé son année précédente complètement il faut quand même basculer </a:t>
            </a:r>
            <a:r>
              <a:rPr lang="fr-FR" b="1" u="sng" dirty="0"/>
              <a:t>TOUTES</a:t>
            </a:r>
            <a:r>
              <a:rPr lang="fr-FR" dirty="0"/>
              <a:t> les copies en </a:t>
            </a:r>
            <a:r>
              <a:rPr lang="fr-FR" dirty="0" err="1"/>
              <a:t>PrC</a:t>
            </a:r>
            <a:r>
              <a:rPr lang="fr-FR" dirty="0"/>
              <a:t> (Prise en Compte pour Calcul), ou en IP si l’étudiant à un semestre de retard.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336704"/>
          </a:xfrm>
        </p:spPr>
        <p:txBody>
          <a:bodyPr>
            <a:normAutofit lnSpcReduction="10000"/>
          </a:bodyPr>
          <a:lstStyle/>
          <a:p>
            <a:r>
              <a:rPr lang="fr-FR" dirty="0"/>
              <a:t>Cette inscription peut se faire soit en individuelle (peu pratique pour les gros effectifs) soit en masse.</a:t>
            </a:r>
          </a:p>
          <a:p>
            <a:r>
              <a:rPr lang="fr-FR" dirty="0"/>
              <a:t>Pour la saisie de masse il faut les codes de copie de VET (1 en L2 et 2 en L3) et les codes de copies de semestres (2 en L2 et 4 en L3).</a:t>
            </a:r>
          </a:p>
          <a:p>
            <a:pPr>
              <a:buNone/>
            </a:pPr>
            <a:r>
              <a:rPr lang="fr-FR" dirty="0"/>
              <a:t>	Il suffit alors de saisir le code et d’inscrire tout les étudiants sur ces codes. Si l’étudiant à validé son semestre et son année ce sera des </a:t>
            </a:r>
            <a:r>
              <a:rPr lang="fr-FR" dirty="0" err="1"/>
              <a:t>PrC</a:t>
            </a:r>
            <a:r>
              <a:rPr lang="fr-FR" dirty="0"/>
              <a:t>, sinon vous aurez les semestres de retard ainsi que la copie de VET en IP pour permettre un nouveau calcul avec ses nouvelles notes sur l’année en cours (cas des AJAC).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642938" y="747713"/>
            <a:ext cx="7858125" cy="5362575"/>
          </a:xfrm>
          <a:prstGeom prst="rect">
            <a:avLst/>
          </a:prstGeom>
          <a:noFill/>
          <a:ln w="9525">
            <a:noFill/>
            <a:miter lim="800000"/>
            <a:headEnd/>
            <a:tailEnd/>
          </a:ln>
        </p:spPr>
      </p:pic>
      <p:sp>
        <p:nvSpPr>
          <p:cNvPr id="5" name="Titre 1"/>
          <p:cNvSpPr>
            <a:spLocks noGrp="1"/>
          </p:cNvSpPr>
          <p:nvPr>
            <p:ph type="title"/>
          </p:nvPr>
        </p:nvSpPr>
        <p:spPr>
          <a:xfrm>
            <a:off x="467544" y="0"/>
            <a:ext cx="8229600" cy="764704"/>
          </a:xfrm>
        </p:spPr>
        <p:txBody>
          <a:bodyPr>
            <a:normAutofit/>
          </a:bodyPr>
          <a:lstStyle/>
          <a:p>
            <a:pPr algn="l"/>
            <a:r>
              <a:rPr lang="fr-FR" sz="2000" dirty="0"/>
              <a:t>Sur la copie de VET. Les étudiants en </a:t>
            </a:r>
            <a:r>
              <a:rPr lang="fr-FR" sz="2000" dirty="0" err="1"/>
              <a:t>PrC</a:t>
            </a:r>
            <a:r>
              <a:rPr lang="fr-FR" sz="2000" dirty="0"/>
              <a:t> ont obtenu leur année. Les autres sont AJAC.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51520" y="1052736"/>
            <a:ext cx="8471605" cy="447637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576263" y="823913"/>
            <a:ext cx="7991475" cy="5210175"/>
          </a:xfrm>
          <a:prstGeom prst="rect">
            <a:avLst/>
          </a:prstGeom>
          <a:noFill/>
          <a:ln w="9525">
            <a:noFill/>
            <a:miter lim="800000"/>
            <a:headEnd/>
            <a:tailEnd/>
          </a:ln>
        </p:spPr>
      </p:pic>
      <p:sp>
        <p:nvSpPr>
          <p:cNvPr id="5" name="Titre 1"/>
          <p:cNvSpPr>
            <a:spLocks noGrp="1"/>
          </p:cNvSpPr>
          <p:nvPr>
            <p:ph type="title"/>
          </p:nvPr>
        </p:nvSpPr>
        <p:spPr>
          <a:xfrm>
            <a:off x="467544" y="0"/>
            <a:ext cx="8229600" cy="764704"/>
          </a:xfrm>
        </p:spPr>
        <p:txBody>
          <a:bodyPr>
            <a:normAutofit/>
          </a:bodyPr>
          <a:lstStyle/>
          <a:p>
            <a:pPr algn="l"/>
            <a:r>
              <a:rPr lang="fr-FR" sz="2000" dirty="0"/>
              <a:t>Idem sur les copies de semestres. IL FAUT QUE TOUS LES ETUDIANTS SOIENT INSCRITS PEDAGOGIQUEMENT SUR CES CODES.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611560" y="908720"/>
            <a:ext cx="3095625" cy="904875"/>
          </a:xfrm>
          <a:prstGeom prst="rect">
            <a:avLst/>
          </a:prstGeom>
          <a:noFill/>
          <a:ln w="9525">
            <a:noFill/>
            <a:miter lim="800000"/>
            <a:headEnd/>
            <a:tailEnd/>
          </a:ln>
        </p:spPr>
      </p:pic>
      <p:sp>
        <p:nvSpPr>
          <p:cNvPr id="5" name="Titre 1"/>
          <p:cNvSpPr>
            <a:spLocks noGrp="1"/>
          </p:cNvSpPr>
          <p:nvPr>
            <p:ph type="title"/>
          </p:nvPr>
        </p:nvSpPr>
        <p:spPr>
          <a:xfrm>
            <a:off x="467544" y="0"/>
            <a:ext cx="8229600" cy="764704"/>
          </a:xfrm>
        </p:spPr>
        <p:txBody>
          <a:bodyPr>
            <a:normAutofit/>
          </a:bodyPr>
          <a:lstStyle/>
          <a:p>
            <a:pPr algn="l"/>
            <a:r>
              <a:rPr lang="fr-FR" sz="2000" dirty="0"/>
              <a:t>Il ne doit pas en rester en attente.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4525963"/>
          </a:xfrm>
        </p:spPr>
        <p:txBody>
          <a:bodyPr>
            <a:normAutofit/>
          </a:bodyPr>
          <a:lstStyle/>
          <a:p>
            <a:r>
              <a:rPr lang="fr-FR" sz="2500" dirty="0"/>
              <a:t>Il peut dans un premier temps modifier son adresse si besoin</a:t>
            </a:r>
          </a:p>
          <a:p>
            <a:r>
              <a:rPr lang="fr-FR" sz="2500" dirty="0"/>
              <a:t>Il choisit ensuite la formation sur laquelle il souhaite fait son inscription pédagogique</a:t>
            </a:r>
          </a:p>
          <a:p>
            <a:r>
              <a:rPr lang="fr-FR" sz="2500" dirty="0"/>
              <a:t>Il sélectionne ses options choisies</a:t>
            </a:r>
          </a:p>
          <a:p>
            <a:r>
              <a:rPr lang="fr-FR" sz="2500" dirty="0"/>
              <a:t>Le cas échéant il peut choisir son groupe (si l’UFR passe par la gestion de groupes dans APOGEE par le WEB)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7504" y="620688"/>
            <a:ext cx="8871404" cy="5157191"/>
          </a:xfrm>
          <a:prstGeom prst="rect">
            <a:avLst/>
          </a:prstGeom>
          <a:noFill/>
          <a:ln w="9525">
            <a:noFill/>
            <a:miter lim="800000"/>
            <a:headEnd/>
            <a:tailEnd/>
          </a:ln>
        </p:spPr>
      </p:pic>
      <p:sp>
        <p:nvSpPr>
          <p:cNvPr id="5" name="Titre 1"/>
          <p:cNvSpPr>
            <a:spLocks noGrp="1"/>
          </p:cNvSpPr>
          <p:nvPr>
            <p:ph type="title"/>
          </p:nvPr>
        </p:nvSpPr>
        <p:spPr>
          <a:xfrm>
            <a:off x="467544" y="0"/>
            <a:ext cx="8229600" cy="418058"/>
          </a:xfrm>
        </p:spPr>
        <p:txBody>
          <a:bodyPr>
            <a:normAutofit/>
          </a:bodyPr>
          <a:lstStyle/>
          <a:p>
            <a:r>
              <a:rPr lang="fr-FR" sz="2000" dirty="0"/>
              <a:t>Modification de ses informations de contact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75656" y="260648"/>
            <a:ext cx="6170835" cy="5946984"/>
          </a:xfrm>
          <a:prstGeom prst="rect">
            <a:avLst/>
          </a:prstGeom>
          <a:noFill/>
          <a:ln w="9525">
            <a:noFill/>
            <a:miter lim="800000"/>
            <a:headEnd/>
            <a:tailEnd/>
          </a:ln>
        </p:spPr>
      </p:pic>
      <p:sp>
        <p:nvSpPr>
          <p:cNvPr id="5" name="Titre 1"/>
          <p:cNvSpPr>
            <a:spLocks noGrp="1"/>
          </p:cNvSpPr>
          <p:nvPr>
            <p:ph type="title"/>
          </p:nvPr>
        </p:nvSpPr>
        <p:spPr>
          <a:xfrm>
            <a:off x="467544" y="0"/>
            <a:ext cx="8229600" cy="418058"/>
          </a:xfrm>
        </p:spPr>
        <p:txBody>
          <a:bodyPr>
            <a:normAutofit/>
          </a:bodyPr>
          <a:lstStyle/>
          <a:p>
            <a:r>
              <a:rPr lang="fr-FR" sz="2000" dirty="0"/>
              <a:t>Choix de son inscription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709613" y="1090613"/>
            <a:ext cx="7724775" cy="46767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331640" y="234666"/>
            <a:ext cx="6474866" cy="6623334"/>
          </a:xfrm>
          <a:prstGeom prst="rect">
            <a:avLst/>
          </a:prstGeom>
          <a:noFill/>
          <a:ln w="9525">
            <a:noFill/>
            <a:miter lim="800000"/>
            <a:headEnd/>
            <a:tailEnd/>
          </a:ln>
        </p:spPr>
      </p:pic>
      <p:sp>
        <p:nvSpPr>
          <p:cNvPr id="5" name="Titre 1"/>
          <p:cNvSpPr>
            <a:spLocks noGrp="1"/>
          </p:cNvSpPr>
          <p:nvPr>
            <p:ph type="title"/>
          </p:nvPr>
        </p:nvSpPr>
        <p:spPr>
          <a:xfrm>
            <a:off x="467544" y="0"/>
            <a:ext cx="8229600" cy="418058"/>
          </a:xfrm>
        </p:spPr>
        <p:txBody>
          <a:bodyPr>
            <a:normAutofit/>
          </a:bodyPr>
          <a:lstStyle/>
          <a:p>
            <a:r>
              <a:rPr lang="fr-FR" sz="2000" dirty="0"/>
              <a:t>Choix des options</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1770</TotalTime>
  <Words>1168</Words>
  <Application>Microsoft Office PowerPoint</Application>
  <PresentationFormat>Affichage à l'écran (4:3)</PresentationFormat>
  <Paragraphs>84</Paragraphs>
  <Slides>41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41</vt:i4>
      </vt:variant>
    </vt:vector>
  </HeadingPairs>
  <TitlesOfParts>
    <vt:vector size="44" baseType="lpstr">
      <vt:lpstr>Arial</vt:lpstr>
      <vt:lpstr>Calibri</vt:lpstr>
      <vt:lpstr>Thème Office</vt:lpstr>
      <vt:lpstr>INSCRIPTIONS PEDAGOGIQUES</vt:lpstr>
      <vt:lpstr>INSCRIPTIONS PEDAGOGIQUES</vt:lpstr>
      <vt:lpstr>1. Inscription par le web </vt:lpstr>
      <vt:lpstr>Présentation PowerPoint</vt:lpstr>
      <vt:lpstr>Présentation PowerPoint</vt:lpstr>
      <vt:lpstr>Modification de ses informations de contact</vt:lpstr>
      <vt:lpstr>Choix de son inscription</vt:lpstr>
      <vt:lpstr>Présentation PowerPoint</vt:lpstr>
      <vt:lpstr>Choix des options</vt:lpstr>
      <vt:lpstr>Choix des groupes</vt:lpstr>
      <vt:lpstr>Edition de son contrat pédagogique</vt:lpstr>
      <vt:lpstr>Validation de l’inscription Le logiciel précise si il reste des inscriptions à effectuer</vt:lpstr>
      <vt:lpstr>2. Inscription à l’étape et aux éléments obligatoires </vt:lpstr>
      <vt:lpstr>Basculer vers Inscription Pédagogique</vt:lpstr>
      <vt:lpstr>Dans l’onglet Administration :</vt:lpstr>
      <vt:lpstr>Sélectionner l’étape puis Accepter après avoir choisi la prévision d’exécution</vt:lpstr>
      <vt:lpstr>Pour vérifier que tout c’est bien passé il faut aller dans l’onglet Administration puis Liste des Travaux Différés</vt:lpstr>
      <vt:lpstr>Si tout c’est passé correctement vous aurez le message Fin Normale Si ce n’est pas le cas vous aurez le message Anomalies Détectées, dans ce cas il faut recommencer la manipulation</vt:lpstr>
      <vt:lpstr>3. Inscription semestrielle</vt:lpstr>
      <vt:lpstr>Présentation PowerPoint</vt:lpstr>
      <vt:lpstr>4. Inscription de masse</vt:lpstr>
      <vt:lpstr>Dans l’onglet Inscription Pédagogique :</vt:lpstr>
      <vt:lpstr>Il faut renseigner le code élément puis le code étape (le reste se met automatiquement) Il faut cliquer sur Saisie assistée puis sur Afficher La liste des étudiants déjà inscrits apparaît</vt:lpstr>
      <vt:lpstr>Il faut ensuite cliquer sur « Compter les étudiants », c’est-à-dire qu’APOGEE défini le nombre d’étudiants restant à inscrire Puis sur Ajouter Etudiants</vt:lpstr>
      <vt:lpstr>Il suffit alors de cliquer dans la colonne IP les étudiants qui s’inscrivent dans cet élément Si la case PrC est cochée cela signifie que l’étudiant est redoublant et qu’il a déjà validé cet élément, il faut la laisser pour récupérer la note des années antérieures.</vt:lpstr>
      <vt:lpstr>5. Inscription Individuelle</vt:lpstr>
      <vt:lpstr>Dans Inscription Pédagogique :</vt:lpstr>
      <vt:lpstr>On renseigne le numéro étudiant et l’on va sur IAE Réalisées</vt:lpstr>
      <vt:lpstr>Il faut sélectionner la VET puis Accepter</vt:lpstr>
      <vt:lpstr>Présentation PowerPoint</vt:lpstr>
      <vt:lpstr>Liste des éléments obligatoires. Cliquer sur Saisie Assistée</vt:lpstr>
      <vt:lpstr>Se mettre sur la première ligne et faire défiler les éléments</vt:lpstr>
      <vt:lpstr>Dès qu’il y a un choix, ces deniers apparaissent sur la partie droite de l’écran. Il faut le sélectionner et le rapatrier du côté gauche en cliquant sur la flèche double.</vt:lpstr>
      <vt:lpstr>L’élément apparaît alors sous la matière à choix.</vt:lpstr>
      <vt:lpstr>CAS PARTICULIERS : Les copies de VET et de semestres</vt:lpstr>
      <vt:lpstr>Présentation PowerPoint</vt:lpstr>
      <vt:lpstr>Présentation PowerPoint</vt:lpstr>
      <vt:lpstr>Présentation PowerPoint</vt:lpstr>
      <vt:lpstr>Sur la copie de VET. Les étudiants en PrC ont obtenu leur année. Les autres sont AJAC.</vt:lpstr>
      <vt:lpstr>Idem sur les copies de semestres. IL FAUT QUE TOUS LES ETUDIANTS SOIENT INSCRITS PEDAGOGIQUEMENT SUR CES CODES.</vt:lpstr>
      <vt:lpstr>Il ne doit pas en rester en attente.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INSCRIPTIONS PEDAGOGIQUES</dc:title>
  <dc:creator>upjv</dc:creator>
  <cp:lastModifiedBy>FORMATION</cp:lastModifiedBy>
  <cp:revision>32</cp:revision>
  <dcterms:created xsi:type="dcterms:W3CDTF">2016-11-14T12:55:20Z</dcterms:created>
  <dcterms:modified xsi:type="dcterms:W3CDTF">2023-10-05T08:56:36Z</dcterms:modified>
</cp:coreProperties>
</file>