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0"/>
  </p:notesMasterIdLst>
  <p:sldIdLst>
    <p:sldId id="256" r:id="rId2"/>
    <p:sldId id="257" r:id="rId3"/>
    <p:sldId id="360" r:id="rId4"/>
    <p:sldId id="258" r:id="rId5"/>
    <p:sldId id="265" r:id="rId6"/>
    <p:sldId id="281" r:id="rId7"/>
    <p:sldId id="259" r:id="rId8"/>
    <p:sldId id="269" r:id="rId9"/>
    <p:sldId id="359" r:id="rId10"/>
    <p:sldId id="327" r:id="rId11"/>
    <p:sldId id="330" r:id="rId12"/>
    <p:sldId id="331" r:id="rId13"/>
    <p:sldId id="332" r:id="rId14"/>
    <p:sldId id="361" r:id="rId15"/>
    <p:sldId id="333" r:id="rId16"/>
    <p:sldId id="334" r:id="rId17"/>
    <p:sldId id="335" r:id="rId18"/>
    <p:sldId id="338" r:id="rId19"/>
    <p:sldId id="339" r:id="rId20"/>
    <p:sldId id="363" r:id="rId21"/>
    <p:sldId id="340" r:id="rId22"/>
    <p:sldId id="341" r:id="rId23"/>
    <p:sldId id="342" r:id="rId24"/>
    <p:sldId id="356" r:id="rId25"/>
    <p:sldId id="343" r:id="rId26"/>
    <p:sldId id="344" r:id="rId27"/>
    <p:sldId id="345" r:id="rId28"/>
    <p:sldId id="362" r:id="rId29"/>
    <p:sldId id="346" r:id="rId30"/>
    <p:sldId id="347" r:id="rId31"/>
    <p:sldId id="348" r:id="rId32"/>
    <p:sldId id="349" r:id="rId33"/>
    <p:sldId id="351" r:id="rId34"/>
    <p:sldId id="352" r:id="rId35"/>
    <p:sldId id="353" r:id="rId36"/>
    <p:sldId id="354" r:id="rId37"/>
    <p:sldId id="329" r:id="rId38"/>
    <p:sldId id="320" r:id="rId3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86" autoAdjust="0"/>
  </p:normalViewPr>
  <p:slideViewPr>
    <p:cSldViewPr>
      <p:cViewPr varScale="1">
        <p:scale>
          <a:sx n="73" d="100"/>
          <a:sy n="73" d="100"/>
        </p:scale>
        <p:origin x="166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A1DF37-B955-4E95-881D-63EB479EEB6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fr-FR"/>
        </a:p>
      </dgm:t>
    </dgm:pt>
    <dgm:pt modelId="{B9716217-1EE6-4BE3-B3C5-B0439193FED7}">
      <dgm:prSet phldrT="[Texte]"/>
      <dgm:spPr/>
      <dgm:t>
        <a:bodyPr/>
        <a:lstStyle/>
        <a:p>
          <a:r>
            <a:rPr lang="fr-FR" dirty="0"/>
            <a:t>Troubles de la communication</a:t>
          </a:r>
        </a:p>
      </dgm:t>
    </dgm:pt>
    <dgm:pt modelId="{547305CA-FC8D-4446-AE41-E20EAE49D73A}" type="parTrans" cxnId="{B339BA69-F18F-4EFD-9DA1-2DE876CB4B73}">
      <dgm:prSet/>
      <dgm:spPr/>
      <dgm:t>
        <a:bodyPr/>
        <a:lstStyle/>
        <a:p>
          <a:endParaRPr lang="fr-FR"/>
        </a:p>
      </dgm:t>
    </dgm:pt>
    <dgm:pt modelId="{AF91F7E4-440E-4970-86EA-05886C22CB00}" type="sibTrans" cxnId="{B339BA69-F18F-4EFD-9DA1-2DE876CB4B73}">
      <dgm:prSet/>
      <dgm:spPr/>
      <dgm:t>
        <a:bodyPr/>
        <a:lstStyle/>
        <a:p>
          <a:endParaRPr lang="fr-FR"/>
        </a:p>
      </dgm:t>
    </dgm:pt>
    <dgm:pt modelId="{7F4E4560-6AE0-459D-A8E5-9929E8AFB9EA}">
      <dgm:prSet phldrT="[Texte]"/>
      <dgm:spPr/>
      <dgm:t>
        <a:bodyPr/>
        <a:lstStyle/>
        <a:p>
          <a:r>
            <a:rPr lang="fr-FR" dirty="0"/>
            <a:t>Trouble du spectre de l’autisme</a:t>
          </a:r>
        </a:p>
      </dgm:t>
    </dgm:pt>
    <dgm:pt modelId="{4B1C01E2-DE04-43CF-B194-9F9E9B7EFA83}" type="parTrans" cxnId="{00AA7ADB-5567-4EF5-8476-DB739F4124FF}">
      <dgm:prSet/>
      <dgm:spPr/>
      <dgm:t>
        <a:bodyPr/>
        <a:lstStyle/>
        <a:p>
          <a:endParaRPr lang="fr-FR"/>
        </a:p>
      </dgm:t>
    </dgm:pt>
    <dgm:pt modelId="{3CEB1392-9A2B-4E06-800E-FEB35CB22E36}" type="sibTrans" cxnId="{00AA7ADB-5567-4EF5-8476-DB739F4124FF}">
      <dgm:prSet/>
      <dgm:spPr/>
      <dgm:t>
        <a:bodyPr/>
        <a:lstStyle/>
        <a:p>
          <a:endParaRPr lang="fr-FR"/>
        </a:p>
      </dgm:t>
    </dgm:pt>
    <dgm:pt modelId="{7FB6E460-B81B-40CF-8E51-01531D719625}">
      <dgm:prSet phldrT="[Texte]"/>
      <dgm:spPr/>
      <dgm:t>
        <a:bodyPr/>
        <a:lstStyle/>
        <a:p>
          <a:r>
            <a:rPr lang="fr-FR" dirty="0"/>
            <a:t>Trouble du déficit de l’attention/hyperactivité</a:t>
          </a:r>
        </a:p>
      </dgm:t>
    </dgm:pt>
    <dgm:pt modelId="{03DFED9C-B089-4510-B278-8C92DFA06D70}" type="parTrans" cxnId="{4445B7D0-FF17-43BC-BB50-EECE550EE98F}">
      <dgm:prSet/>
      <dgm:spPr/>
      <dgm:t>
        <a:bodyPr/>
        <a:lstStyle/>
        <a:p>
          <a:endParaRPr lang="fr-FR"/>
        </a:p>
      </dgm:t>
    </dgm:pt>
    <dgm:pt modelId="{68400C75-3FB5-4134-8D01-1FBE80DE7F6D}" type="sibTrans" cxnId="{4445B7D0-FF17-43BC-BB50-EECE550EE98F}">
      <dgm:prSet/>
      <dgm:spPr/>
      <dgm:t>
        <a:bodyPr/>
        <a:lstStyle/>
        <a:p>
          <a:endParaRPr lang="fr-FR"/>
        </a:p>
      </dgm:t>
    </dgm:pt>
    <dgm:pt modelId="{98B2E9CA-196B-4336-9887-F2C02B649BD5}">
      <dgm:prSet/>
      <dgm:spPr/>
      <dgm:t>
        <a:bodyPr/>
        <a:lstStyle/>
        <a:p>
          <a:r>
            <a:rPr lang="fr-FR" dirty="0"/>
            <a:t>Troubles spécifiques des apprentissages</a:t>
          </a:r>
        </a:p>
      </dgm:t>
    </dgm:pt>
    <dgm:pt modelId="{0F84D3FD-6CF3-405E-A77E-00F3D5ABD67B}" type="parTrans" cxnId="{89721885-8A04-4C10-9ECB-E0B9DA10F63D}">
      <dgm:prSet/>
      <dgm:spPr/>
      <dgm:t>
        <a:bodyPr/>
        <a:lstStyle/>
        <a:p>
          <a:endParaRPr lang="fr-FR"/>
        </a:p>
      </dgm:t>
    </dgm:pt>
    <dgm:pt modelId="{DE954C0E-2BEC-489A-BD33-A4AC59EA6A8F}" type="sibTrans" cxnId="{89721885-8A04-4C10-9ECB-E0B9DA10F63D}">
      <dgm:prSet/>
      <dgm:spPr/>
      <dgm:t>
        <a:bodyPr/>
        <a:lstStyle/>
        <a:p>
          <a:endParaRPr lang="fr-FR"/>
        </a:p>
      </dgm:t>
    </dgm:pt>
    <dgm:pt modelId="{5F9C2CB4-543A-4D56-B30A-8C0800CAEA03}">
      <dgm:prSet/>
      <dgm:spPr/>
      <dgm:t>
        <a:bodyPr/>
        <a:lstStyle/>
        <a:p>
          <a:r>
            <a:rPr lang="fr-FR" dirty="0"/>
            <a:t>Troubles moteurs</a:t>
          </a:r>
        </a:p>
      </dgm:t>
    </dgm:pt>
    <dgm:pt modelId="{D9685E97-29D6-4B0F-973E-EEE64F8088CC}" type="parTrans" cxnId="{57A950D6-233D-4B62-AC28-D1383AC4AC52}">
      <dgm:prSet/>
      <dgm:spPr/>
      <dgm:t>
        <a:bodyPr/>
        <a:lstStyle/>
        <a:p>
          <a:endParaRPr lang="fr-FR"/>
        </a:p>
      </dgm:t>
    </dgm:pt>
    <dgm:pt modelId="{6AE3E009-A4C2-4CA2-ACB0-4048ECFA0BC8}" type="sibTrans" cxnId="{57A950D6-233D-4B62-AC28-D1383AC4AC52}">
      <dgm:prSet/>
      <dgm:spPr/>
      <dgm:t>
        <a:bodyPr/>
        <a:lstStyle/>
        <a:p>
          <a:endParaRPr lang="fr-FR"/>
        </a:p>
      </dgm:t>
    </dgm:pt>
    <dgm:pt modelId="{44BEF1F5-2DBC-4F23-9D83-9DE59FB0DA44}">
      <dgm:prSet/>
      <dgm:spPr/>
      <dgm:t>
        <a:bodyPr/>
        <a:lstStyle/>
        <a:p>
          <a:r>
            <a:rPr lang="fr-FR" dirty="0"/>
            <a:t>Troubles du développement intellectuel</a:t>
          </a:r>
        </a:p>
      </dgm:t>
    </dgm:pt>
    <dgm:pt modelId="{D4823175-CB67-487D-ADA1-8B4BF3F8075B}" type="parTrans" cxnId="{C83B6DDE-60ED-4E7D-AFF2-EEA2E87E5011}">
      <dgm:prSet/>
      <dgm:spPr/>
      <dgm:t>
        <a:bodyPr/>
        <a:lstStyle/>
        <a:p>
          <a:endParaRPr lang="fr-FR"/>
        </a:p>
      </dgm:t>
    </dgm:pt>
    <dgm:pt modelId="{F5DD2701-2265-44DC-B2FE-7DB366ACCBB2}" type="sibTrans" cxnId="{C83B6DDE-60ED-4E7D-AFF2-EEA2E87E5011}">
      <dgm:prSet/>
      <dgm:spPr/>
      <dgm:t>
        <a:bodyPr/>
        <a:lstStyle/>
        <a:p>
          <a:endParaRPr lang="fr-FR"/>
        </a:p>
      </dgm:t>
    </dgm:pt>
    <dgm:pt modelId="{7F3F1794-57DE-4C33-8FC8-58FCEBCBFBF2}" type="pres">
      <dgm:prSet presAssocID="{D2A1DF37-B955-4E95-881D-63EB479EEB65}" presName="Name0" presStyleCnt="0">
        <dgm:presLayoutVars>
          <dgm:chMax val="7"/>
          <dgm:chPref val="7"/>
          <dgm:dir/>
        </dgm:presLayoutVars>
      </dgm:prSet>
      <dgm:spPr/>
    </dgm:pt>
    <dgm:pt modelId="{3C3083BD-FF0A-49B0-86EE-13BF744C9399}" type="pres">
      <dgm:prSet presAssocID="{D2A1DF37-B955-4E95-881D-63EB479EEB65}" presName="Name1" presStyleCnt="0"/>
      <dgm:spPr/>
    </dgm:pt>
    <dgm:pt modelId="{E144B2B5-0AE4-4447-BAE2-FBE3867A16D2}" type="pres">
      <dgm:prSet presAssocID="{D2A1DF37-B955-4E95-881D-63EB479EEB65}" presName="cycle" presStyleCnt="0"/>
      <dgm:spPr/>
    </dgm:pt>
    <dgm:pt modelId="{97E14559-0B68-46CD-925D-0AF3360121D2}" type="pres">
      <dgm:prSet presAssocID="{D2A1DF37-B955-4E95-881D-63EB479EEB65}" presName="srcNode" presStyleLbl="node1" presStyleIdx="0" presStyleCnt="6"/>
      <dgm:spPr/>
    </dgm:pt>
    <dgm:pt modelId="{F9A1C561-94CB-40A0-AF40-D865C7958EAF}" type="pres">
      <dgm:prSet presAssocID="{D2A1DF37-B955-4E95-881D-63EB479EEB65}" presName="conn" presStyleLbl="parChTrans1D2" presStyleIdx="0" presStyleCnt="1"/>
      <dgm:spPr/>
    </dgm:pt>
    <dgm:pt modelId="{A120B1BE-0B37-477D-9842-2B968880DC9C}" type="pres">
      <dgm:prSet presAssocID="{D2A1DF37-B955-4E95-881D-63EB479EEB65}" presName="extraNode" presStyleLbl="node1" presStyleIdx="0" presStyleCnt="6"/>
      <dgm:spPr/>
    </dgm:pt>
    <dgm:pt modelId="{CD86D449-F01A-4BE8-BA91-0ACBDE213915}" type="pres">
      <dgm:prSet presAssocID="{D2A1DF37-B955-4E95-881D-63EB479EEB65}" presName="dstNode" presStyleLbl="node1" presStyleIdx="0" presStyleCnt="6"/>
      <dgm:spPr/>
    </dgm:pt>
    <dgm:pt modelId="{D918457C-FDF2-4702-A3E4-FC630F1721C0}" type="pres">
      <dgm:prSet presAssocID="{44BEF1F5-2DBC-4F23-9D83-9DE59FB0DA44}" presName="text_1" presStyleLbl="node1" presStyleIdx="0" presStyleCnt="6">
        <dgm:presLayoutVars>
          <dgm:bulletEnabled val="1"/>
        </dgm:presLayoutVars>
      </dgm:prSet>
      <dgm:spPr/>
    </dgm:pt>
    <dgm:pt modelId="{3962D5A0-CE66-41F7-A742-B52553841D85}" type="pres">
      <dgm:prSet presAssocID="{44BEF1F5-2DBC-4F23-9D83-9DE59FB0DA44}" presName="accent_1" presStyleCnt="0"/>
      <dgm:spPr/>
    </dgm:pt>
    <dgm:pt modelId="{C17864D2-4DCE-44F3-9618-2956B9D6C05C}" type="pres">
      <dgm:prSet presAssocID="{44BEF1F5-2DBC-4F23-9D83-9DE59FB0DA44}" presName="accentRepeatNode" presStyleLbl="solidFgAcc1" presStyleIdx="0" presStyleCnt="6"/>
      <dgm:spPr/>
    </dgm:pt>
    <dgm:pt modelId="{CA61551A-CA1E-4511-8DBA-0C2B70721C11}" type="pres">
      <dgm:prSet presAssocID="{B9716217-1EE6-4BE3-B3C5-B0439193FED7}" presName="text_2" presStyleLbl="node1" presStyleIdx="1" presStyleCnt="6">
        <dgm:presLayoutVars>
          <dgm:bulletEnabled val="1"/>
        </dgm:presLayoutVars>
      </dgm:prSet>
      <dgm:spPr/>
    </dgm:pt>
    <dgm:pt modelId="{3E194E25-91E1-4E98-97EB-D4D8F4A7AAED}" type="pres">
      <dgm:prSet presAssocID="{B9716217-1EE6-4BE3-B3C5-B0439193FED7}" presName="accent_2" presStyleCnt="0"/>
      <dgm:spPr/>
    </dgm:pt>
    <dgm:pt modelId="{293AF257-58EA-4909-B78B-44AAE7C05D75}" type="pres">
      <dgm:prSet presAssocID="{B9716217-1EE6-4BE3-B3C5-B0439193FED7}" presName="accentRepeatNode" presStyleLbl="solidFgAcc1" presStyleIdx="1" presStyleCnt="6"/>
      <dgm:spPr>
        <a:solidFill>
          <a:schemeClr val="accent2"/>
        </a:solidFill>
      </dgm:spPr>
    </dgm:pt>
    <dgm:pt modelId="{111B0CFC-AAA1-400F-BD68-BEAFB7D105ED}" type="pres">
      <dgm:prSet presAssocID="{7F4E4560-6AE0-459D-A8E5-9929E8AFB9EA}" presName="text_3" presStyleLbl="node1" presStyleIdx="2" presStyleCnt="6">
        <dgm:presLayoutVars>
          <dgm:bulletEnabled val="1"/>
        </dgm:presLayoutVars>
      </dgm:prSet>
      <dgm:spPr/>
    </dgm:pt>
    <dgm:pt modelId="{DAF76137-9C2E-4006-B8B5-95485E48A271}" type="pres">
      <dgm:prSet presAssocID="{7F4E4560-6AE0-459D-A8E5-9929E8AFB9EA}" presName="accent_3" presStyleCnt="0"/>
      <dgm:spPr/>
    </dgm:pt>
    <dgm:pt modelId="{30F2BA99-32AE-4515-BE1D-42A007A0F4D4}" type="pres">
      <dgm:prSet presAssocID="{7F4E4560-6AE0-459D-A8E5-9929E8AFB9EA}" presName="accentRepeatNode" presStyleLbl="solidFgAcc1" presStyleIdx="2" presStyleCnt="6"/>
      <dgm:spPr/>
    </dgm:pt>
    <dgm:pt modelId="{497FF35A-AAE7-46A4-98AC-40F870022DA9}" type="pres">
      <dgm:prSet presAssocID="{7FB6E460-B81B-40CF-8E51-01531D719625}" presName="text_4" presStyleLbl="node1" presStyleIdx="3" presStyleCnt="6">
        <dgm:presLayoutVars>
          <dgm:bulletEnabled val="1"/>
        </dgm:presLayoutVars>
      </dgm:prSet>
      <dgm:spPr/>
    </dgm:pt>
    <dgm:pt modelId="{00E50105-D421-4749-86BE-08756EDD7C97}" type="pres">
      <dgm:prSet presAssocID="{7FB6E460-B81B-40CF-8E51-01531D719625}" presName="accent_4" presStyleCnt="0"/>
      <dgm:spPr/>
    </dgm:pt>
    <dgm:pt modelId="{C9721743-5E13-4F4E-8259-10ACC3CCF7FB}" type="pres">
      <dgm:prSet presAssocID="{7FB6E460-B81B-40CF-8E51-01531D719625}" presName="accentRepeatNode" presStyleLbl="solidFgAcc1" presStyleIdx="3" presStyleCnt="6"/>
      <dgm:spPr/>
    </dgm:pt>
    <dgm:pt modelId="{FDCB4326-CD1C-4254-A8EE-FFF003CD2AF4}" type="pres">
      <dgm:prSet presAssocID="{98B2E9CA-196B-4336-9887-F2C02B649BD5}" presName="text_5" presStyleLbl="node1" presStyleIdx="4" presStyleCnt="6">
        <dgm:presLayoutVars>
          <dgm:bulletEnabled val="1"/>
        </dgm:presLayoutVars>
      </dgm:prSet>
      <dgm:spPr/>
    </dgm:pt>
    <dgm:pt modelId="{A8DBBDF0-A07A-4FFB-B238-54D7845054C8}" type="pres">
      <dgm:prSet presAssocID="{98B2E9CA-196B-4336-9887-F2C02B649BD5}" presName="accent_5" presStyleCnt="0"/>
      <dgm:spPr/>
    </dgm:pt>
    <dgm:pt modelId="{D68A105C-9DEA-46CD-860E-AC7CE8D7CA41}" type="pres">
      <dgm:prSet presAssocID="{98B2E9CA-196B-4336-9887-F2C02B649BD5}" presName="accentRepeatNode" presStyleLbl="solidFgAcc1" presStyleIdx="4" presStyleCnt="6"/>
      <dgm:spPr/>
    </dgm:pt>
    <dgm:pt modelId="{749B104D-9CAC-43A0-BA9B-EEF353FAFE81}" type="pres">
      <dgm:prSet presAssocID="{5F9C2CB4-543A-4D56-B30A-8C0800CAEA03}" presName="text_6" presStyleLbl="node1" presStyleIdx="5" presStyleCnt="6" custLinFactNeighborX="583" custLinFactNeighborY="5858">
        <dgm:presLayoutVars>
          <dgm:bulletEnabled val="1"/>
        </dgm:presLayoutVars>
      </dgm:prSet>
      <dgm:spPr/>
    </dgm:pt>
    <dgm:pt modelId="{3C1B27C9-C1E7-4C93-B5B5-98B894A2B56E}" type="pres">
      <dgm:prSet presAssocID="{5F9C2CB4-543A-4D56-B30A-8C0800CAEA03}" presName="accent_6" presStyleCnt="0"/>
      <dgm:spPr/>
    </dgm:pt>
    <dgm:pt modelId="{950AB47C-66A7-46F5-B87C-E1D6B7E9781A}" type="pres">
      <dgm:prSet presAssocID="{5F9C2CB4-543A-4D56-B30A-8C0800CAEA03}" presName="accentRepeatNode" presStyleLbl="solidFgAcc1" presStyleIdx="5" presStyleCnt="6"/>
      <dgm:spPr/>
    </dgm:pt>
  </dgm:ptLst>
  <dgm:cxnLst>
    <dgm:cxn modelId="{92524507-C75A-4FAE-9D7B-950E19B6DD42}" type="presOf" srcId="{B9716217-1EE6-4BE3-B3C5-B0439193FED7}" destId="{CA61551A-CA1E-4511-8DBA-0C2B70721C11}" srcOrd="0" destOrd="0" presId="urn:microsoft.com/office/officeart/2008/layout/VerticalCurvedList"/>
    <dgm:cxn modelId="{F8D9D45E-8297-43CE-85FE-A1B87B73424E}" type="presOf" srcId="{44BEF1F5-2DBC-4F23-9D83-9DE59FB0DA44}" destId="{D918457C-FDF2-4702-A3E4-FC630F1721C0}" srcOrd="0" destOrd="0" presId="urn:microsoft.com/office/officeart/2008/layout/VerticalCurvedList"/>
    <dgm:cxn modelId="{D29FBA60-DCD1-49B7-9370-7C06307FD940}" type="presOf" srcId="{5F9C2CB4-543A-4D56-B30A-8C0800CAEA03}" destId="{749B104D-9CAC-43A0-BA9B-EEF353FAFE81}" srcOrd="0" destOrd="0" presId="urn:microsoft.com/office/officeart/2008/layout/VerticalCurvedList"/>
    <dgm:cxn modelId="{58594C67-7CD6-4D4C-B745-12FA607FCA07}" type="presOf" srcId="{7F4E4560-6AE0-459D-A8E5-9929E8AFB9EA}" destId="{111B0CFC-AAA1-400F-BD68-BEAFB7D105ED}" srcOrd="0" destOrd="0" presId="urn:microsoft.com/office/officeart/2008/layout/VerticalCurvedList"/>
    <dgm:cxn modelId="{B339BA69-F18F-4EFD-9DA1-2DE876CB4B73}" srcId="{D2A1DF37-B955-4E95-881D-63EB479EEB65}" destId="{B9716217-1EE6-4BE3-B3C5-B0439193FED7}" srcOrd="1" destOrd="0" parTransId="{547305CA-FC8D-4446-AE41-E20EAE49D73A}" sibTransId="{AF91F7E4-440E-4970-86EA-05886C22CB00}"/>
    <dgm:cxn modelId="{21F5B452-192D-4C73-8078-9A4CCF7D8432}" type="presOf" srcId="{D2A1DF37-B955-4E95-881D-63EB479EEB65}" destId="{7F3F1794-57DE-4C33-8FC8-58FCEBCBFBF2}" srcOrd="0" destOrd="0" presId="urn:microsoft.com/office/officeart/2008/layout/VerticalCurvedList"/>
    <dgm:cxn modelId="{89721885-8A04-4C10-9ECB-E0B9DA10F63D}" srcId="{D2A1DF37-B955-4E95-881D-63EB479EEB65}" destId="{98B2E9CA-196B-4336-9887-F2C02B649BD5}" srcOrd="4" destOrd="0" parTransId="{0F84D3FD-6CF3-405E-A77E-00F3D5ABD67B}" sibTransId="{DE954C0E-2BEC-489A-BD33-A4AC59EA6A8F}"/>
    <dgm:cxn modelId="{24E07D89-14EB-4E3C-9EE8-73128DAAD529}" type="presOf" srcId="{7FB6E460-B81B-40CF-8E51-01531D719625}" destId="{497FF35A-AAE7-46A4-98AC-40F870022DA9}" srcOrd="0" destOrd="0" presId="urn:microsoft.com/office/officeart/2008/layout/VerticalCurvedList"/>
    <dgm:cxn modelId="{4C3149A9-6268-4F3B-A139-B4EC3DD3D2E5}" type="presOf" srcId="{F5DD2701-2265-44DC-B2FE-7DB366ACCBB2}" destId="{F9A1C561-94CB-40A0-AF40-D865C7958EAF}" srcOrd="0" destOrd="0" presId="urn:microsoft.com/office/officeart/2008/layout/VerticalCurvedList"/>
    <dgm:cxn modelId="{4445B7D0-FF17-43BC-BB50-EECE550EE98F}" srcId="{D2A1DF37-B955-4E95-881D-63EB479EEB65}" destId="{7FB6E460-B81B-40CF-8E51-01531D719625}" srcOrd="3" destOrd="0" parTransId="{03DFED9C-B089-4510-B278-8C92DFA06D70}" sibTransId="{68400C75-3FB5-4134-8D01-1FBE80DE7F6D}"/>
    <dgm:cxn modelId="{57A950D6-233D-4B62-AC28-D1383AC4AC52}" srcId="{D2A1DF37-B955-4E95-881D-63EB479EEB65}" destId="{5F9C2CB4-543A-4D56-B30A-8C0800CAEA03}" srcOrd="5" destOrd="0" parTransId="{D9685E97-29D6-4B0F-973E-EEE64F8088CC}" sibTransId="{6AE3E009-A4C2-4CA2-ACB0-4048ECFA0BC8}"/>
    <dgm:cxn modelId="{00AA7ADB-5567-4EF5-8476-DB739F4124FF}" srcId="{D2A1DF37-B955-4E95-881D-63EB479EEB65}" destId="{7F4E4560-6AE0-459D-A8E5-9929E8AFB9EA}" srcOrd="2" destOrd="0" parTransId="{4B1C01E2-DE04-43CF-B194-9F9E9B7EFA83}" sibTransId="{3CEB1392-9A2B-4E06-800E-FEB35CB22E36}"/>
    <dgm:cxn modelId="{C83B6DDE-60ED-4E7D-AFF2-EEA2E87E5011}" srcId="{D2A1DF37-B955-4E95-881D-63EB479EEB65}" destId="{44BEF1F5-2DBC-4F23-9D83-9DE59FB0DA44}" srcOrd="0" destOrd="0" parTransId="{D4823175-CB67-487D-ADA1-8B4BF3F8075B}" sibTransId="{F5DD2701-2265-44DC-B2FE-7DB366ACCBB2}"/>
    <dgm:cxn modelId="{ADA8F3F8-D670-4ABF-A34F-50A26709F594}" type="presOf" srcId="{98B2E9CA-196B-4336-9887-F2C02B649BD5}" destId="{FDCB4326-CD1C-4254-A8EE-FFF003CD2AF4}" srcOrd="0" destOrd="0" presId="urn:microsoft.com/office/officeart/2008/layout/VerticalCurvedList"/>
    <dgm:cxn modelId="{3E37D87B-289A-426C-B9FC-FAFDE3C3EADF}" type="presParOf" srcId="{7F3F1794-57DE-4C33-8FC8-58FCEBCBFBF2}" destId="{3C3083BD-FF0A-49B0-86EE-13BF744C9399}" srcOrd="0" destOrd="0" presId="urn:microsoft.com/office/officeart/2008/layout/VerticalCurvedList"/>
    <dgm:cxn modelId="{3F479CAF-EB8F-4CEB-A2D7-2C1B1F4CCD9C}" type="presParOf" srcId="{3C3083BD-FF0A-49B0-86EE-13BF744C9399}" destId="{E144B2B5-0AE4-4447-BAE2-FBE3867A16D2}" srcOrd="0" destOrd="0" presId="urn:microsoft.com/office/officeart/2008/layout/VerticalCurvedList"/>
    <dgm:cxn modelId="{497B0FAA-1983-4A07-92F9-69CE091FFC57}" type="presParOf" srcId="{E144B2B5-0AE4-4447-BAE2-FBE3867A16D2}" destId="{97E14559-0B68-46CD-925D-0AF3360121D2}" srcOrd="0" destOrd="0" presId="urn:microsoft.com/office/officeart/2008/layout/VerticalCurvedList"/>
    <dgm:cxn modelId="{8E50A838-FAEA-4283-BC47-BC3762265410}" type="presParOf" srcId="{E144B2B5-0AE4-4447-BAE2-FBE3867A16D2}" destId="{F9A1C561-94CB-40A0-AF40-D865C7958EAF}" srcOrd="1" destOrd="0" presId="urn:microsoft.com/office/officeart/2008/layout/VerticalCurvedList"/>
    <dgm:cxn modelId="{96BB32DB-92E4-4F8C-8C6B-2C913EA1782A}" type="presParOf" srcId="{E144B2B5-0AE4-4447-BAE2-FBE3867A16D2}" destId="{A120B1BE-0B37-477D-9842-2B968880DC9C}" srcOrd="2" destOrd="0" presId="urn:microsoft.com/office/officeart/2008/layout/VerticalCurvedList"/>
    <dgm:cxn modelId="{15640C64-3CE8-4045-8B89-8D720A281300}" type="presParOf" srcId="{E144B2B5-0AE4-4447-BAE2-FBE3867A16D2}" destId="{CD86D449-F01A-4BE8-BA91-0ACBDE213915}" srcOrd="3" destOrd="0" presId="urn:microsoft.com/office/officeart/2008/layout/VerticalCurvedList"/>
    <dgm:cxn modelId="{E86B1100-9FD9-48EA-A2A7-1AF3D50DB367}" type="presParOf" srcId="{3C3083BD-FF0A-49B0-86EE-13BF744C9399}" destId="{D918457C-FDF2-4702-A3E4-FC630F1721C0}" srcOrd="1" destOrd="0" presId="urn:microsoft.com/office/officeart/2008/layout/VerticalCurvedList"/>
    <dgm:cxn modelId="{51ABEE49-F603-47EE-AEED-B7F112212909}" type="presParOf" srcId="{3C3083BD-FF0A-49B0-86EE-13BF744C9399}" destId="{3962D5A0-CE66-41F7-A742-B52553841D85}" srcOrd="2" destOrd="0" presId="urn:microsoft.com/office/officeart/2008/layout/VerticalCurvedList"/>
    <dgm:cxn modelId="{5A93520A-FD5B-4AF1-939F-6F14903704E1}" type="presParOf" srcId="{3962D5A0-CE66-41F7-A742-B52553841D85}" destId="{C17864D2-4DCE-44F3-9618-2956B9D6C05C}" srcOrd="0" destOrd="0" presId="urn:microsoft.com/office/officeart/2008/layout/VerticalCurvedList"/>
    <dgm:cxn modelId="{FDAAC4C9-021B-450F-8045-102F42CDACEC}" type="presParOf" srcId="{3C3083BD-FF0A-49B0-86EE-13BF744C9399}" destId="{CA61551A-CA1E-4511-8DBA-0C2B70721C11}" srcOrd="3" destOrd="0" presId="urn:microsoft.com/office/officeart/2008/layout/VerticalCurvedList"/>
    <dgm:cxn modelId="{BAC0DB7B-9A2B-4065-A534-9A81A8615955}" type="presParOf" srcId="{3C3083BD-FF0A-49B0-86EE-13BF744C9399}" destId="{3E194E25-91E1-4E98-97EB-D4D8F4A7AAED}" srcOrd="4" destOrd="0" presId="urn:microsoft.com/office/officeart/2008/layout/VerticalCurvedList"/>
    <dgm:cxn modelId="{2DD5B336-8B7A-4EE2-94FA-DC7694443CF5}" type="presParOf" srcId="{3E194E25-91E1-4E98-97EB-D4D8F4A7AAED}" destId="{293AF257-58EA-4909-B78B-44AAE7C05D75}" srcOrd="0" destOrd="0" presId="urn:microsoft.com/office/officeart/2008/layout/VerticalCurvedList"/>
    <dgm:cxn modelId="{52DB38F2-873C-48D2-944B-73789D8C1AAA}" type="presParOf" srcId="{3C3083BD-FF0A-49B0-86EE-13BF744C9399}" destId="{111B0CFC-AAA1-400F-BD68-BEAFB7D105ED}" srcOrd="5" destOrd="0" presId="urn:microsoft.com/office/officeart/2008/layout/VerticalCurvedList"/>
    <dgm:cxn modelId="{205F4F42-D445-49C7-B7F0-72A07CE2DAFD}" type="presParOf" srcId="{3C3083BD-FF0A-49B0-86EE-13BF744C9399}" destId="{DAF76137-9C2E-4006-B8B5-95485E48A271}" srcOrd="6" destOrd="0" presId="urn:microsoft.com/office/officeart/2008/layout/VerticalCurvedList"/>
    <dgm:cxn modelId="{87EC0654-A366-4A34-BAE4-7A5275D98BAE}" type="presParOf" srcId="{DAF76137-9C2E-4006-B8B5-95485E48A271}" destId="{30F2BA99-32AE-4515-BE1D-42A007A0F4D4}" srcOrd="0" destOrd="0" presId="urn:microsoft.com/office/officeart/2008/layout/VerticalCurvedList"/>
    <dgm:cxn modelId="{B04C76C3-6847-487B-9F0A-2EBC95AC2CCE}" type="presParOf" srcId="{3C3083BD-FF0A-49B0-86EE-13BF744C9399}" destId="{497FF35A-AAE7-46A4-98AC-40F870022DA9}" srcOrd="7" destOrd="0" presId="urn:microsoft.com/office/officeart/2008/layout/VerticalCurvedList"/>
    <dgm:cxn modelId="{9777D53E-DDAB-4A0E-8A7D-D93133100B36}" type="presParOf" srcId="{3C3083BD-FF0A-49B0-86EE-13BF744C9399}" destId="{00E50105-D421-4749-86BE-08756EDD7C97}" srcOrd="8" destOrd="0" presId="urn:microsoft.com/office/officeart/2008/layout/VerticalCurvedList"/>
    <dgm:cxn modelId="{6FA14074-14FD-404E-A744-8055B54D54E3}" type="presParOf" srcId="{00E50105-D421-4749-86BE-08756EDD7C97}" destId="{C9721743-5E13-4F4E-8259-10ACC3CCF7FB}" srcOrd="0" destOrd="0" presId="urn:microsoft.com/office/officeart/2008/layout/VerticalCurvedList"/>
    <dgm:cxn modelId="{19FD2D2A-5C23-4AE4-949F-487E7A93CFCB}" type="presParOf" srcId="{3C3083BD-FF0A-49B0-86EE-13BF744C9399}" destId="{FDCB4326-CD1C-4254-A8EE-FFF003CD2AF4}" srcOrd="9" destOrd="0" presId="urn:microsoft.com/office/officeart/2008/layout/VerticalCurvedList"/>
    <dgm:cxn modelId="{C712648A-DA4F-4744-85B1-FAC7F8C7F05C}" type="presParOf" srcId="{3C3083BD-FF0A-49B0-86EE-13BF744C9399}" destId="{A8DBBDF0-A07A-4FFB-B238-54D7845054C8}" srcOrd="10" destOrd="0" presId="urn:microsoft.com/office/officeart/2008/layout/VerticalCurvedList"/>
    <dgm:cxn modelId="{4E944F6B-5079-4A95-93EE-30A77D764D2D}" type="presParOf" srcId="{A8DBBDF0-A07A-4FFB-B238-54D7845054C8}" destId="{D68A105C-9DEA-46CD-860E-AC7CE8D7CA41}" srcOrd="0" destOrd="0" presId="urn:microsoft.com/office/officeart/2008/layout/VerticalCurvedList"/>
    <dgm:cxn modelId="{E3F868A9-B3AE-4C88-90E5-BA3CC55D1D1A}" type="presParOf" srcId="{3C3083BD-FF0A-49B0-86EE-13BF744C9399}" destId="{749B104D-9CAC-43A0-BA9B-EEF353FAFE81}" srcOrd="11" destOrd="0" presId="urn:microsoft.com/office/officeart/2008/layout/VerticalCurvedList"/>
    <dgm:cxn modelId="{1C97CF59-7286-4C15-9CF5-C3A96E539007}" type="presParOf" srcId="{3C3083BD-FF0A-49B0-86EE-13BF744C9399}" destId="{3C1B27C9-C1E7-4C93-B5B5-98B894A2B56E}" srcOrd="12" destOrd="0" presId="urn:microsoft.com/office/officeart/2008/layout/VerticalCurvedList"/>
    <dgm:cxn modelId="{3E58D1BC-54A8-4CED-A10C-08F1A093E9F6}" type="presParOf" srcId="{3C1B27C9-C1E7-4C93-B5B5-98B894A2B56E}" destId="{950AB47C-66A7-46F5-B87C-E1D6B7E9781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1C561-94CB-40A0-AF40-D865C7958EAF}">
      <dsp:nvSpPr>
        <dsp:cNvPr id="0" name=""/>
        <dsp:cNvSpPr/>
      </dsp:nvSpPr>
      <dsp:spPr>
        <a:xfrm>
          <a:off x="-4157891" y="-638056"/>
          <a:ext cx="4954351" cy="4954351"/>
        </a:xfrm>
        <a:prstGeom prst="blockArc">
          <a:avLst>
            <a:gd name="adj1" fmla="val 18900000"/>
            <a:gd name="adj2" fmla="val 2700000"/>
            <a:gd name="adj3" fmla="val 436"/>
          </a:avLst>
        </a:pr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18457C-FDF2-4702-A3E4-FC630F1721C0}">
      <dsp:nvSpPr>
        <dsp:cNvPr id="0" name=""/>
        <dsp:cNvSpPr/>
      </dsp:nvSpPr>
      <dsp:spPr>
        <a:xfrm>
          <a:off x="297763" y="193696"/>
          <a:ext cx="7924017" cy="38724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Troubles du développement intellectuel</a:t>
          </a:r>
        </a:p>
      </dsp:txBody>
      <dsp:txXfrm>
        <a:off x="297763" y="193696"/>
        <a:ext cx="7924017" cy="387244"/>
      </dsp:txXfrm>
    </dsp:sp>
    <dsp:sp modelId="{C17864D2-4DCE-44F3-9618-2956B9D6C05C}">
      <dsp:nvSpPr>
        <dsp:cNvPr id="0" name=""/>
        <dsp:cNvSpPr/>
      </dsp:nvSpPr>
      <dsp:spPr>
        <a:xfrm>
          <a:off x="55735" y="145290"/>
          <a:ext cx="484056" cy="484056"/>
        </a:xfrm>
        <a:prstGeom prst="ellipse">
          <a:avLst/>
        </a:prstGeom>
        <a:solidFill>
          <a:schemeClr val="lt1">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61551A-CA1E-4511-8DBA-0C2B70721C11}">
      <dsp:nvSpPr>
        <dsp:cNvPr id="0" name=""/>
        <dsp:cNvSpPr/>
      </dsp:nvSpPr>
      <dsp:spPr>
        <a:xfrm>
          <a:off x="616299" y="774489"/>
          <a:ext cx="7605481" cy="387244"/>
        </a:xfrm>
        <a:prstGeom prst="rect">
          <a:avLst/>
        </a:prstGeom>
        <a:solidFill>
          <a:schemeClr val="accent5">
            <a:hueOff val="-247064"/>
            <a:satOff val="-4791"/>
            <a:lumOff val="-172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Troubles de la communication</a:t>
          </a:r>
        </a:p>
      </dsp:txBody>
      <dsp:txXfrm>
        <a:off x="616299" y="774489"/>
        <a:ext cx="7605481" cy="387244"/>
      </dsp:txXfrm>
    </dsp:sp>
    <dsp:sp modelId="{293AF257-58EA-4909-B78B-44AAE7C05D75}">
      <dsp:nvSpPr>
        <dsp:cNvPr id="0" name=""/>
        <dsp:cNvSpPr/>
      </dsp:nvSpPr>
      <dsp:spPr>
        <a:xfrm>
          <a:off x="374271" y="726084"/>
          <a:ext cx="484056" cy="484056"/>
        </a:xfrm>
        <a:prstGeom prst="ellipse">
          <a:avLst/>
        </a:prstGeom>
        <a:solidFill>
          <a:schemeClr val="accent2"/>
        </a:solidFill>
        <a:ln w="22225" cap="rnd" cmpd="sng" algn="ctr">
          <a:solidFill>
            <a:schemeClr val="accent5">
              <a:hueOff val="-247064"/>
              <a:satOff val="-4791"/>
              <a:lumOff val="-1725"/>
              <a:alphaOff val="0"/>
            </a:schemeClr>
          </a:solidFill>
          <a:prstDash val="solid"/>
        </a:ln>
        <a:effectLst/>
      </dsp:spPr>
      <dsp:style>
        <a:lnRef idx="2">
          <a:scrgbClr r="0" g="0" b="0"/>
        </a:lnRef>
        <a:fillRef idx="1">
          <a:scrgbClr r="0" g="0" b="0"/>
        </a:fillRef>
        <a:effectRef idx="0">
          <a:scrgbClr r="0" g="0" b="0"/>
        </a:effectRef>
        <a:fontRef idx="minor"/>
      </dsp:style>
    </dsp:sp>
    <dsp:sp modelId="{111B0CFC-AAA1-400F-BD68-BEAFB7D105ED}">
      <dsp:nvSpPr>
        <dsp:cNvPr id="0" name=""/>
        <dsp:cNvSpPr/>
      </dsp:nvSpPr>
      <dsp:spPr>
        <a:xfrm>
          <a:off x="761957" y="1355283"/>
          <a:ext cx="7459823" cy="387244"/>
        </a:xfrm>
        <a:prstGeom prst="rect">
          <a:avLst/>
        </a:prstGeom>
        <a:solidFill>
          <a:schemeClr val="accent5">
            <a:hueOff val="-494127"/>
            <a:satOff val="-9581"/>
            <a:lumOff val="-345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Trouble du spectre de l’autisme</a:t>
          </a:r>
        </a:p>
      </dsp:txBody>
      <dsp:txXfrm>
        <a:off x="761957" y="1355283"/>
        <a:ext cx="7459823" cy="387244"/>
      </dsp:txXfrm>
    </dsp:sp>
    <dsp:sp modelId="{30F2BA99-32AE-4515-BE1D-42A007A0F4D4}">
      <dsp:nvSpPr>
        <dsp:cNvPr id="0" name=""/>
        <dsp:cNvSpPr/>
      </dsp:nvSpPr>
      <dsp:spPr>
        <a:xfrm>
          <a:off x="519929" y="1306877"/>
          <a:ext cx="484056" cy="484056"/>
        </a:xfrm>
        <a:prstGeom prst="ellipse">
          <a:avLst/>
        </a:prstGeom>
        <a:solidFill>
          <a:schemeClr val="lt1">
            <a:hueOff val="0"/>
            <a:satOff val="0"/>
            <a:lumOff val="0"/>
            <a:alphaOff val="0"/>
          </a:schemeClr>
        </a:solidFill>
        <a:ln w="22225" cap="rnd" cmpd="sng" algn="ctr">
          <a:solidFill>
            <a:schemeClr val="accent5">
              <a:hueOff val="-494127"/>
              <a:satOff val="-9581"/>
              <a:lumOff val="-3451"/>
              <a:alphaOff val="0"/>
            </a:schemeClr>
          </a:solidFill>
          <a:prstDash val="solid"/>
        </a:ln>
        <a:effectLst/>
      </dsp:spPr>
      <dsp:style>
        <a:lnRef idx="2">
          <a:scrgbClr r="0" g="0" b="0"/>
        </a:lnRef>
        <a:fillRef idx="1">
          <a:scrgbClr r="0" g="0" b="0"/>
        </a:fillRef>
        <a:effectRef idx="0">
          <a:scrgbClr r="0" g="0" b="0"/>
        </a:effectRef>
        <a:fontRef idx="minor"/>
      </dsp:style>
    </dsp:sp>
    <dsp:sp modelId="{497FF35A-AAE7-46A4-98AC-40F870022DA9}">
      <dsp:nvSpPr>
        <dsp:cNvPr id="0" name=""/>
        <dsp:cNvSpPr/>
      </dsp:nvSpPr>
      <dsp:spPr>
        <a:xfrm>
          <a:off x="761957" y="1935709"/>
          <a:ext cx="7459823" cy="387244"/>
        </a:xfrm>
        <a:prstGeom prst="rect">
          <a:avLst/>
        </a:prstGeom>
        <a:solidFill>
          <a:schemeClr val="accent5">
            <a:hueOff val="-741191"/>
            <a:satOff val="-14372"/>
            <a:lumOff val="-517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Trouble du déficit de l’attention/hyperactivité</a:t>
          </a:r>
        </a:p>
      </dsp:txBody>
      <dsp:txXfrm>
        <a:off x="761957" y="1935709"/>
        <a:ext cx="7459823" cy="387244"/>
      </dsp:txXfrm>
    </dsp:sp>
    <dsp:sp modelId="{C9721743-5E13-4F4E-8259-10ACC3CCF7FB}">
      <dsp:nvSpPr>
        <dsp:cNvPr id="0" name=""/>
        <dsp:cNvSpPr/>
      </dsp:nvSpPr>
      <dsp:spPr>
        <a:xfrm>
          <a:off x="519929" y="1887303"/>
          <a:ext cx="484056" cy="484056"/>
        </a:xfrm>
        <a:prstGeom prst="ellipse">
          <a:avLst/>
        </a:prstGeom>
        <a:solidFill>
          <a:schemeClr val="lt1">
            <a:hueOff val="0"/>
            <a:satOff val="0"/>
            <a:lumOff val="0"/>
            <a:alphaOff val="0"/>
          </a:schemeClr>
        </a:solidFill>
        <a:ln w="22225" cap="rnd" cmpd="sng" algn="ctr">
          <a:solidFill>
            <a:schemeClr val="accent5">
              <a:hueOff val="-741191"/>
              <a:satOff val="-14372"/>
              <a:lumOff val="-5176"/>
              <a:alphaOff val="0"/>
            </a:schemeClr>
          </a:solidFill>
          <a:prstDash val="solid"/>
        </a:ln>
        <a:effectLst/>
      </dsp:spPr>
      <dsp:style>
        <a:lnRef idx="2">
          <a:scrgbClr r="0" g="0" b="0"/>
        </a:lnRef>
        <a:fillRef idx="1">
          <a:scrgbClr r="0" g="0" b="0"/>
        </a:fillRef>
        <a:effectRef idx="0">
          <a:scrgbClr r="0" g="0" b="0"/>
        </a:effectRef>
        <a:fontRef idx="minor"/>
      </dsp:style>
    </dsp:sp>
    <dsp:sp modelId="{FDCB4326-CD1C-4254-A8EE-FFF003CD2AF4}">
      <dsp:nvSpPr>
        <dsp:cNvPr id="0" name=""/>
        <dsp:cNvSpPr/>
      </dsp:nvSpPr>
      <dsp:spPr>
        <a:xfrm>
          <a:off x="616299" y="2516503"/>
          <a:ext cx="7605481" cy="387244"/>
        </a:xfrm>
        <a:prstGeom prst="rect">
          <a:avLst/>
        </a:prstGeom>
        <a:solidFill>
          <a:schemeClr val="accent5">
            <a:hueOff val="-988254"/>
            <a:satOff val="-19162"/>
            <a:lumOff val="-690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Troubles spécifiques des apprentissages</a:t>
          </a:r>
        </a:p>
      </dsp:txBody>
      <dsp:txXfrm>
        <a:off x="616299" y="2516503"/>
        <a:ext cx="7605481" cy="387244"/>
      </dsp:txXfrm>
    </dsp:sp>
    <dsp:sp modelId="{D68A105C-9DEA-46CD-860E-AC7CE8D7CA41}">
      <dsp:nvSpPr>
        <dsp:cNvPr id="0" name=""/>
        <dsp:cNvSpPr/>
      </dsp:nvSpPr>
      <dsp:spPr>
        <a:xfrm>
          <a:off x="374271" y="2468097"/>
          <a:ext cx="484056" cy="484056"/>
        </a:xfrm>
        <a:prstGeom prst="ellipse">
          <a:avLst/>
        </a:prstGeom>
        <a:solidFill>
          <a:schemeClr val="lt1">
            <a:hueOff val="0"/>
            <a:satOff val="0"/>
            <a:lumOff val="0"/>
            <a:alphaOff val="0"/>
          </a:schemeClr>
        </a:solidFill>
        <a:ln w="22225" cap="rnd" cmpd="sng" algn="ctr">
          <a:solidFill>
            <a:schemeClr val="accent5">
              <a:hueOff val="-988254"/>
              <a:satOff val="-19162"/>
              <a:lumOff val="-6902"/>
              <a:alphaOff val="0"/>
            </a:schemeClr>
          </a:solidFill>
          <a:prstDash val="solid"/>
        </a:ln>
        <a:effectLst/>
      </dsp:spPr>
      <dsp:style>
        <a:lnRef idx="2">
          <a:scrgbClr r="0" g="0" b="0"/>
        </a:lnRef>
        <a:fillRef idx="1">
          <a:scrgbClr r="0" g="0" b="0"/>
        </a:fillRef>
        <a:effectRef idx="0">
          <a:scrgbClr r="0" g="0" b="0"/>
        </a:effectRef>
        <a:fontRef idx="minor"/>
      </dsp:style>
    </dsp:sp>
    <dsp:sp modelId="{749B104D-9CAC-43A0-BA9B-EEF353FAFE81}">
      <dsp:nvSpPr>
        <dsp:cNvPr id="0" name=""/>
        <dsp:cNvSpPr/>
      </dsp:nvSpPr>
      <dsp:spPr>
        <a:xfrm>
          <a:off x="343960" y="3119981"/>
          <a:ext cx="7924017" cy="387244"/>
        </a:xfrm>
        <a:prstGeom prst="rect">
          <a:avLst/>
        </a:prstGeom>
        <a:solidFill>
          <a:schemeClr val="accent5">
            <a:hueOff val="-1235318"/>
            <a:satOff val="-23953"/>
            <a:lumOff val="-862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376"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dirty="0"/>
            <a:t>Troubles moteurs</a:t>
          </a:r>
        </a:p>
      </dsp:txBody>
      <dsp:txXfrm>
        <a:off x="343960" y="3119981"/>
        <a:ext cx="7924017" cy="387244"/>
      </dsp:txXfrm>
    </dsp:sp>
    <dsp:sp modelId="{950AB47C-66A7-46F5-B87C-E1D6B7E9781A}">
      <dsp:nvSpPr>
        <dsp:cNvPr id="0" name=""/>
        <dsp:cNvSpPr/>
      </dsp:nvSpPr>
      <dsp:spPr>
        <a:xfrm>
          <a:off x="55735" y="3048891"/>
          <a:ext cx="484056" cy="484056"/>
        </a:xfrm>
        <a:prstGeom prst="ellipse">
          <a:avLst/>
        </a:prstGeom>
        <a:solidFill>
          <a:schemeClr val="lt1">
            <a:hueOff val="0"/>
            <a:satOff val="0"/>
            <a:lumOff val="0"/>
            <a:alphaOff val="0"/>
          </a:schemeClr>
        </a:solidFill>
        <a:ln w="22225" cap="rnd" cmpd="sng" algn="ctr">
          <a:solidFill>
            <a:schemeClr val="accent5">
              <a:hueOff val="-1235318"/>
              <a:satOff val="-23953"/>
              <a:lumOff val="-862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F81C57-7182-174E-B688-5C9FCB87DDEC}" type="datetimeFigureOut">
              <a:rPr lang="fr-FR" smtClean="0"/>
              <a:pPr/>
              <a:t>17/02/2025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541DE0-89BB-5B4E-98CF-86E2FCEF0F22}" type="slidenum">
              <a:rPr lang="fr-FR" smtClean="0"/>
              <a:pPr/>
              <a:t>‹N°›</a:t>
            </a:fld>
            <a:endParaRPr lang="fr-FR"/>
          </a:p>
        </p:txBody>
      </p:sp>
    </p:spTree>
    <p:extLst>
      <p:ext uri="{BB962C8B-B14F-4D97-AF65-F5344CB8AC3E}">
        <p14:creationId xmlns:p14="http://schemas.microsoft.com/office/powerpoint/2010/main" val="24320387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Prévalence 2 à 3 garçons</a:t>
            </a:r>
            <a:r>
              <a:rPr lang="fr-FR" baseline="0" dirty="0"/>
              <a:t> pour 1 fille</a:t>
            </a: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4</a:t>
            </a:fld>
            <a:endParaRPr lang="fr-FR"/>
          </a:p>
        </p:txBody>
      </p:sp>
    </p:spTree>
    <p:extLst>
      <p:ext uri="{BB962C8B-B14F-4D97-AF65-F5344CB8AC3E}">
        <p14:creationId xmlns:p14="http://schemas.microsoft.com/office/powerpoint/2010/main" val="339914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err="1">
                <a:solidFill>
                  <a:schemeClr val="tx1"/>
                </a:solidFill>
                <a:latin typeface="+mn-lt"/>
                <a:ea typeface="+mn-ea"/>
                <a:cs typeface="+mn-cs"/>
              </a:rPr>
              <a:t>Déf</a:t>
            </a:r>
            <a:r>
              <a:rPr lang="fr-FR" sz="1200" kern="1200" dirty="0">
                <a:solidFill>
                  <a:schemeClr val="tx1"/>
                </a:solidFill>
                <a:latin typeface="+mn-lt"/>
                <a:ea typeface="+mn-ea"/>
                <a:cs typeface="+mn-cs"/>
              </a:rPr>
              <a:t> trouble pragmatique</a:t>
            </a:r>
          </a:p>
          <a:p>
            <a:r>
              <a:rPr lang="fr-FR" sz="1200" kern="1200" dirty="0">
                <a:solidFill>
                  <a:schemeClr val="tx1"/>
                </a:solidFill>
                <a:latin typeface="+mn-lt"/>
                <a:ea typeface="+mn-ea"/>
                <a:cs typeface="+mn-cs"/>
              </a:rPr>
              <a:t> </a:t>
            </a:r>
          </a:p>
          <a:p>
            <a:r>
              <a:rPr lang="fr-FR" sz="1200" kern="1200" dirty="0">
                <a:solidFill>
                  <a:schemeClr val="tx1"/>
                </a:solidFill>
                <a:latin typeface="+mn-lt"/>
                <a:ea typeface="+mn-ea"/>
                <a:cs typeface="+mn-cs"/>
              </a:rPr>
              <a:t>d’adéquation pragmatique : il respecte très peu le tour de parole, ne tient pas compte du contexte, applique littéralement le sens des mots et des expressions, ne maintient pas le fil de la conversation, n’apporte qu’un langage très peu informatif malgré son abondance. Il peut présenter un jargon, de l’écholalie et des persévérations.</a:t>
            </a:r>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Proverbes / métaphores : il pleut des cordes/ </a:t>
            </a:r>
            <a:r>
              <a:rPr lang="fr-FR" sz="1200" kern="1200" dirty="0" err="1">
                <a:solidFill>
                  <a:schemeClr val="tx1"/>
                </a:solidFill>
                <a:latin typeface="+mn-lt"/>
                <a:ea typeface="+mn-ea"/>
                <a:cs typeface="+mn-cs"/>
              </a:rPr>
              <a:t>it’s</a:t>
            </a:r>
            <a:r>
              <a:rPr lang="fr-FR" sz="1200" kern="1200" dirty="0">
                <a:solidFill>
                  <a:schemeClr val="tx1"/>
                </a:solidFill>
                <a:latin typeface="+mn-lt"/>
                <a:ea typeface="+mn-ea"/>
                <a:cs typeface="+mn-cs"/>
              </a:rPr>
              <a:t> </a:t>
            </a:r>
            <a:r>
              <a:rPr lang="fr-FR" sz="1200" kern="1200" dirty="0" err="1">
                <a:solidFill>
                  <a:schemeClr val="tx1"/>
                </a:solidFill>
                <a:latin typeface="+mn-lt"/>
                <a:ea typeface="+mn-ea"/>
                <a:cs typeface="+mn-cs"/>
              </a:rPr>
              <a:t>raining</a:t>
            </a:r>
            <a:r>
              <a:rPr lang="fr-FR" sz="1200" kern="1200" dirty="0">
                <a:solidFill>
                  <a:schemeClr val="tx1"/>
                </a:solidFill>
                <a:latin typeface="+mn-lt"/>
                <a:ea typeface="+mn-ea"/>
                <a:cs typeface="+mn-cs"/>
              </a:rPr>
              <a:t> cats and </a:t>
            </a:r>
            <a:r>
              <a:rPr lang="fr-FR" sz="1200" kern="1200" dirty="0" err="1">
                <a:solidFill>
                  <a:schemeClr val="tx1"/>
                </a:solidFill>
                <a:latin typeface="+mn-lt"/>
                <a:ea typeface="+mn-ea"/>
                <a:cs typeface="+mn-cs"/>
              </a:rPr>
              <a:t>dogs</a:t>
            </a: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6</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t>Profil hétérogène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a:t>Efficience cognitive</a:t>
            </a:r>
            <a:r>
              <a:rPr lang="fr-FR" baseline="0" dirty="0"/>
              <a:t> dans la moyenne</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a:t>ICV : réussie aisément les items visuels mais se trouve rapidement gênée ensuite, tant par la compréhension que par l’expression.</a:t>
            </a:r>
          </a:p>
          <a:p>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16</a:t>
            </a:fld>
            <a:endParaRPr lang="fr-FR"/>
          </a:p>
        </p:txBody>
      </p:sp>
    </p:spTree>
    <p:extLst>
      <p:ext uri="{BB962C8B-B14F-4D97-AF65-F5344CB8AC3E}">
        <p14:creationId xmlns:p14="http://schemas.microsoft.com/office/powerpoint/2010/main" val="112692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Items demandés</a:t>
            </a:r>
          </a:p>
          <a:p>
            <a:pPr marL="171450" indent="-171450">
              <a:buFontTx/>
              <a:buChar char="-"/>
            </a:pPr>
            <a:r>
              <a:rPr lang="fr-FR" dirty="0"/>
              <a:t>Lit</a:t>
            </a:r>
          </a:p>
          <a:p>
            <a:pPr marL="171450" indent="-171450">
              <a:buFontTx/>
              <a:buChar char="-"/>
            </a:pPr>
            <a:r>
              <a:rPr lang="fr-FR" dirty="0"/>
              <a:t>Tangente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20</a:t>
            </a:fld>
            <a:endParaRPr lang="fr-FR"/>
          </a:p>
        </p:txBody>
      </p:sp>
    </p:spTree>
    <p:extLst>
      <p:ext uri="{BB962C8B-B14F-4D97-AF65-F5344CB8AC3E}">
        <p14:creationId xmlns:p14="http://schemas.microsoft.com/office/powerpoint/2010/main" val="178709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Profil</a:t>
            </a:r>
            <a:r>
              <a:rPr lang="fr-FR" baseline="0" dirty="0"/>
              <a:t> hétérogène</a:t>
            </a:r>
            <a:endParaRPr lang="fr-FR" dirty="0"/>
          </a:p>
        </p:txBody>
      </p:sp>
      <p:sp>
        <p:nvSpPr>
          <p:cNvPr id="4" name="Espace réservé du numéro de diapositive 3"/>
          <p:cNvSpPr>
            <a:spLocks noGrp="1"/>
          </p:cNvSpPr>
          <p:nvPr>
            <p:ph type="sldNum" sz="quarter" idx="10"/>
          </p:nvPr>
        </p:nvSpPr>
        <p:spPr/>
        <p:txBody>
          <a:bodyPr/>
          <a:lstStyle/>
          <a:p>
            <a:fld id="{14541DE0-89BB-5B4E-98CF-86E2FCEF0F22}" type="slidenum">
              <a:rPr lang="fr-FR" smtClean="0"/>
              <a:pPr/>
              <a:t>30</a:t>
            </a:fld>
            <a:endParaRPr lang="fr-FR"/>
          </a:p>
        </p:txBody>
      </p:sp>
    </p:spTree>
    <p:extLst>
      <p:ext uri="{BB962C8B-B14F-4D97-AF65-F5344CB8AC3E}">
        <p14:creationId xmlns:p14="http://schemas.microsoft.com/office/powerpoint/2010/main" val="145903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3600">
                <a:solidFill>
                  <a:schemeClr val="accent1"/>
                </a:solidFill>
              </a:defRPr>
            </a:lvl1pPr>
          </a:lstStyle>
          <a:p>
            <a:r>
              <a:rPr lang="fr-FR"/>
              <a:t>Cliquez pour modifier le style du titre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89BD5BD5-493E-4B30-9656-72901023EF8F}" type="datetime1">
              <a:rPr lang="fr-FR" smtClean="0"/>
              <a:t>17/02/2025</a:t>
            </a:fld>
            <a:endParaRPr lang="fr-FR"/>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fr-FR"/>
              <a:t>Cliquez pour modifier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C3C8E0-B2EA-4568-8E82-92F3E45BE801}" type="datetime1">
              <a:rPr lang="fr-FR" smtClean="0"/>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fr-FR"/>
              <a:t>Cliquez pour modifier le style du titre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2FD9B971-C15B-42E2-BB47-7F83C487E5F4}" type="datetime1">
              <a:rPr lang="fr-FR" smtClean="0"/>
              <a:t>17/02/2025</a:t>
            </a:fld>
            <a:endParaRPr lang="fr-FR"/>
          </a:p>
        </p:txBody>
      </p:sp>
      <p:sp>
        <p:nvSpPr>
          <p:cNvPr id="5" name="Footer Placeholder 4"/>
          <p:cNvSpPr>
            <a:spLocks noGrp="1"/>
          </p:cNvSpPr>
          <p:nvPr>
            <p:ph type="ftr" sz="quarter" idx="11"/>
          </p:nvPr>
        </p:nvSpPr>
        <p:spPr>
          <a:xfrm>
            <a:off x="581193" y="5951812"/>
            <a:ext cx="5922209" cy="365125"/>
          </a:xfrm>
        </p:spPr>
        <p:txBody>
          <a:bodyPr/>
          <a:lstStyle/>
          <a:p>
            <a:endParaRPr lang="fr-FR"/>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fr-FR"/>
              <a:t>Cliquez pour modifier le style du titre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A06EBCE-0852-4152-963E-38B8D8AC1799}" type="datetime1">
              <a:rPr lang="fr-FR" smtClean="0"/>
              <a:t>17/02/2025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7918725" y="5956138"/>
            <a:ext cx="789381" cy="365125"/>
          </a:xfrm>
        </p:spPr>
        <p:txBody>
          <a:bodyPr/>
          <a:lstStyle/>
          <a:p>
            <a:fld id="{E1D9686C-3670-4A4A-8144-2665216D982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3600" b="0" cap="all">
                <a:solidFill>
                  <a:schemeClr val="accent1"/>
                </a:solidFill>
              </a:defRPr>
            </a:lvl1pPr>
          </a:lstStyle>
          <a:p>
            <a:r>
              <a:rPr lang="fr-FR"/>
              <a:t>Cliquez pour modifier le style du titre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BF8673B-AE3B-424E-BA51-9CB19225108B}" type="datetime1">
              <a:rPr lang="fr-FR" smtClean="0"/>
              <a:t>17/02/2025</a:t>
            </a:fld>
            <a:endParaRPr lang="fr-F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fr-FR"/>
              <a:t>Cliquez pour modifier le style du titre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AB65CD5-04E4-436E-A967-476FFD569B7D}" type="datetime1">
              <a:rPr lang="fr-FR" smtClean="0"/>
              <a:t>17/02/2025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fr-FR"/>
              <a:t>Cliquez pour modifier le style du titre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B9038B8-A075-4565-BBF0-76C5F7A17DC3}" type="datetime1">
              <a:rPr lang="fr-FR" smtClean="0"/>
              <a:t>17/02/2025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fr-FR"/>
              <a:t>Cliquez pour modifier le style du titre</a:t>
            </a:r>
            <a:endParaRPr lang="en-US" dirty="0"/>
          </a:p>
        </p:txBody>
      </p:sp>
      <p:sp>
        <p:nvSpPr>
          <p:cNvPr id="3" name="Date Placeholder 2"/>
          <p:cNvSpPr>
            <a:spLocks noGrp="1"/>
          </p:cNvSpPr>
          <p:nvPr>
            <p:ph type="dt" sz="half" idx="10"/>
          </p:nvPr>
        </p:nvSpPr>
        <p:spPr/>
        <p:txBody>
          <a:bodyPr/>
          <a:lstStyle/>
          <a:p>
            <a:fld id="{D3D7983F-4DD3-440E-9D0D-3116FEC19D2C}" type="datetime1">
              <a:rPr lang="fr-FR" smtClean="0"/>
              <a:t>17/02/2025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547FC-1581-42B5-8D5B-96F076178AB8}" type="datetime1">
              <a:rPr lang="fr-FR" smtClean="0"/>
              <a:t>17/02/2025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2000" b="0">
                <a:solidFill>
                  <a:schemeClr val="accent1">
                    <a:lumMod val="75000"/>
                    <a:lumOff val="25000"/>
                  </a:schemeClr>
                </a:solidFill>
              </a:defRPr>
            </a:lvl1pPr>
          </a:lstStyle>
          <a:p>
            <a:r>
              <a:rPr lang="fr-FR"/>
              <a:t>Cliquez pour modifier le style du titre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C491F86A-1F93-4BF9-894B-154000A02EFA}" type="datetime1">
              <a:rPr lang="fr-FR" smtClean="0"/>
              <a:t>17/02/2025</a:t>
            </a:fld>
            <a:endParaRPr lang="fr-F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1D9686C-3670-4A4A-8144-2665216D982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2400" b="0">
                <a:solidFill>
                  <a:schemeClr val="accent1"/>
                </a:solidFill>
              </a:defRPr>
            </a:lvl1pPr>
          </a:lstStyle>
          <a:p>
            <a:r>
              <a:rPr lang="fr-FR"/>
              <a:t>Cliquez pour modifier le style du titre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C3DB80-3EF6-43FD-AFBB-8C7138967F86}" type="datetime1">
              <a:rPr lang="fr-FR" smtClean="0"/>
              <a:t>17/02/2025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1D9686C-3670-4A4A-8144-2665216D982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fr-FR"/>
              <a:t>Cliquez pour modifier le style du titre</a:t>
            </a:r>
            <a:endParaRPr lang="en-US" dirty="0"/>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900">
                <a:solidFill>
                  <a:schemeClr val="accent2"/>
                </a:solidFill>
              </a:defRPr>
            </a:lvl1pPr>
          </a:lstStyle>
          <a:p>
            <a:fld id="{39CAFEC0-BF01-49B6-B3E6-914E7DD99AE6}" type="datetime1">
              <a:rPr lang="fr-FR" smtClean="0"/>
              <a:t>17/02/2025</a:t>
            </a:fld>
            <a:endParaRPr lang="fr-FR"/>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900" cap="all">
                <a:solidFill>
                  <a:schemeClr val="accent2"/>
                </a:solidFill>
              </a:defRPr>
            </a:lvl1pPr>
          </a:lstStyle>
          <a:p>
            <a:endParaRPr lang="fr-FR"/>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900">
                <a:solidFill>
                  <a:schemeClr val="accent2"/>
                </a:solidFill>
              </a:defRPr>
            </a:lvl1pPr>
          </a:lstStyle>
          <a:p>
            <a:fld id="{E1D9686C-3670-4A4A-8144-2665216D9827}" type="slidenum">
              <a:rPr lang="fr-FR" smtClean="0"/>
              <a:pPr/>
              <a:t>‹N°›</a:t>
            </a:fld>
            <a:endParaRPr lang="fr-FR"/>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b="1" dirty="0"/>
              <a:t>Trouble Développemental du langage</a:t>
            </a:r>
            <a:br>
              <a:rPr lang="fr-FR" b="1" dirty="0"/>
            </a:br>
            <a:r>
              <a:rPr lang="fr-FR" sz="3200" b="1" dirty="0"/>
              <a:t>(dysphasie)</a:t>
            </a:r>
          </a:p>
        </p:txBody>
      </p:sp>
      <p:sp>
        <p:nvSpPr>
          <p:cNvPr id="3" name="Sous-titre 2"/>
          <p:cNvSpPr>
            <a:spLocks noGrp="1"/>
          </p:cNvSpPr>
          <p:nvPr>
            <p:ph type="subTitle" idx="1"/>
          </p:nvPr>
        </p:nvSpPr>
        <p:spPr>
          <a:xfrm>
            <a:off x="435895" y="2492896"/>
            <a:ext cx="8245160" cy="592871"/>
          </a:xfrm>
        </p:spPr>
        <p:txBody>
          <a:bodyPr>
            <a:normAutofit fontScale="77500" lnSpcReduction="20000"/>
          </a:bodyPr>
          <a:lstStyle/>
          <a:p>
            <a:pPr algn="ctr"/>
            <a:r>
              <a:rPr lang="fr-FR" dirty="0"/>
              <a:t>Morgane CARELLIER, ANNE-LAURE DEBUREAUX, Amandine Hippolyte, ALEXANDRE PORION, marine Walton, </a:t>
            </a:r>
          </a:p>
          <a:p>
            <a:pPr algn="ctr"/>
            <a:r>
              <a:rPr lang="fr-FR" dirty="0"/>
              <a:t>psychologues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2934834"/>
            <a:ext cx="8272212" cy="988332"/>
          </a:xfrm>
        </p:spPr>
        <p:txBody>
          <a:bodyPr/>
          <a:lstStyle/>
          <a:p>
            <a:pPr algn="ctr"/>
            <a:r>
              <a:rPr lang="fr-FR" dirty="0">
                <a:solidFill>
                  <a:schemeClr val="tx2"/>
                </a:solidFill>
              </a:rPr>
              <a:t>Etude de Cas</a:t>
            </a:r>
          </a:p>
        </p:txBody>
      </p:sp>
      <p:sp>
        <p:nvSpPr>
          <p:cNvPr id="7" name="Espace réservé du numéro de diapositive 6"/>
          <p:cNvSpPr>
            <a:spLocks noGrp="1"/>
          </p:cNvSpPr>
          <p:nvPr>
            <p:ph type="sldNum" sz="quarter" idx="12"/>
          </p:nvPr>
        </p:nvSpPr>
        <p:spPr/>
        <p:txBody>
          <a:bodyPr/>
          <a:lstStyle/>
          <a:p>
            <a:fld id="{E1D9686C-3670-4A4A-8144-2665216D9827}" type="slidenum">
              <a:rPr lang="fr-FR" smtClean="0"/>
              <a:pPr/>
              <a:t>10</a:t>
            </a:fld>
            <a:endParaRPr lang="fr-FR"/>
          </a:p>
        </p:txBody>
      </p:sp>
    </p:spTree>
    <p:extLst>
      <p:ext uri="{BB962C8B-B14F-4D97-AF65-F5344CB8AC3E}">
        <p14:creationId xmlns:p14="http://schemas.microsoft.com/office/powerpoint/2010/main" val="314342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Anna – 4 ans 8 mois</a:t>
            </a:r>
          </a:p>
        </p:txBody>
      </p:sp>
      <p:sp>
        <p:nvSpPr>
          <p:cNvPr id="5" name="Shape 128"/>
          <p:cNvSpPr>
            <a:spLocks noGrp="1"/>
          </p:cNvSpPr>
          <p:nvPr>
            <p:ph idx="1"/>
          </p:nvPr>
        </p:nvSpPr>
        <p:spPr/>
        <p:txBody>
          <a:bodyPr>
            <a:normAutofit/>
          </a:bodyPr>
          <a:lstStyle/>
          <a:p>
            <a:r>
              <a:rPr lang="fr-FR" sz="2000" dirty="0">
                <a:latin typeface="Calibri" panose="020F0502020204030204" pitchFamily="34" charset="0"/>
              </a:rPr>
              <a:t>Motif de la plainte : Anna est adressée au CRTLA par un neuropédiatre, dans le cadre de difficultés en langage oral.</a:t>
            </a:r>
          </a:p>
          <a:p>
            <a:r>
              <a:rPr lang="fr-FR" sz="2000" dirty="0">
                <a:latin typeface="Calibri" panose="020F0502020204030204" pitchFamily="34" charset="0"/>
              </a:rPr>
              <a:t>Initialement reçue en consultation neuropédiatrique</a:t>
            </a:r>
          </a:p>
          <a:p>
            <a:pPr lvl="1"/>
            <a:r>
              <a:rPr lang="fr-FR" dirty="0">
                <a:latin typeface="Calibri" panose="020F0502020204030204" pitchFamily="34" charset="0"/>
              </a:rPr>
              <a:t>TSA et pathologies neurologiques écartés</a:t>
            </a:r>
          </a:p>
          <a:p>
            <a:pPr lvl="1"/>
            <a:r>
              <a:rPr lang="fr-FR" dirty="0">
                <a:latin typeface="Calibri" panose="020F0502020204030204" pitchFamily="34" charset="0"/>
              </a:rPr>
              <a:t>Bilan auditif normal</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11</a:t>
            </a:fld>
            <a:endParaRPr lang="fr-FR"/>
          </a:p>
        </p:txBody>
      </p:sp>
    </p:spTree>
    <p:extLst>
      <p:ext uri="{BB962C8B-B14F-4D97-AF65-F5344CB8AC3E}">
        <p14:creationId xmlns:p14="http://schemas.microsoft.com/office/powerpoint/2010/main" val="22108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anamnèse</a:t>
            </a:r>
          </a:p>
        </p:txBody>
      </p:sp>
      <p:sp>
        <p:nvSpPr>
          <p:cNvPr id="5" name="Shape 128"/>
          <p:cNvSpPr>
            <a:spLocks noGrp="1"/>
          </p:cNvSpPr>
          <p:nvPr>
            <p:ph idx="1"/>
          </p:nvPr>
        </p:nvSpPr>
        <p:spPr>
          <a:xfrm>
            <a:off x="435895" y="2180497"/>
            <a:ext cx="8272211" cy="4200831"/>
          </a:xfrm>
        </p:spPr>
        <p:txBody>
          <a:bodyPr>
            <a:normAutofit/>
          </a:bodyPr>
          <a:lstStyle/>
          <a:p>
            <a:r>
              <a:rPr lang="fr-FR" sz="2000" dirty="0">
                <a:latin typeface="Calibri" panose="020F0502020204030204" pitchFamily="34" charset="0"/>
              </a:rPr>
              <a:t>Grossesse et accouchement sans particularité. APGAR 10-10</a:t>
            </a:r>
          </a:p>
          <a:p>
            <a:r>
              <a:rPr lang="fr-FR" sz="2000" dirty="0">
                <a:latin typeface="Calibri" panose="020F0502020204030204" pitchFamily="34" charset="0"/>
              </a:rPr>
              <a:t>Marche à 18 mois et retard dans le développement du langage (ne disait pas un mot à 3 ans à l’entrée en maternelle). </a:t>
            </a:r>
          </a:p>
          <a:p>
            <a:r>
              <a:rPr lang="fr-FR" sz="2000" dirty="0">
                <a:latin typeface="Calibri" panose="020F0502020204030204" pitchFamily="34" charset="0"/>
              </a:rPr>
              <a:t>Autonome habillage et besoin d’aide pour la toilette. Fait de nombreuses activités manuelles au quotidien.</a:t>
            </a:r>
          </a:p>
          <a:p>
            <a:r>
              <a:rPr lang="fr-FR" sz="2000" dirty="0">
                <a:latin typeface="Calibri" panose="020F0502020204030204" pitchFamily="34" charset="0"/>
              </a:rPr>
              <a:t>Alimentation : très sélective. Boit l’eau au biberon. Tendance à grignoter sur la journée.</a:t>
            </a:r>
          </a:p>
          <a:p>
            <a:r>
              <a:rPr lang="fr-FR" sz="2000" dirty="0">
                <a:latin typeface="Calibri" panose="020F0502020204030204" pitchFamily="34" charset="0"/>
              </a:rPr>
              <a:t>Sommeil : pas de difficultés d’endormissement ou de réveils nocturnes. Dort dans la chambre parentale mais dans son lit.</a:t>
            </a:r>
          </a:p>
          <a:p>
            <a:r>
              <a:rPr lang="fr-FR" sz="2000" dirty="0">
                <a:latin typeface="Calibri" panose="020F0502020204030204" pitchFamily="34" charset="0"/>
              </a:rPr>
              <a:t>Propreté : non acquise la nuit.</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12</a:t>
            </a:fld>
            <a:endParaRPr lang="fr-FR"/>
          </a:p>
        </p:txBody>
      </p:sp>
    </p:spTree>
    <p:extLst>
      <p:ext uri="{BB962C8B-B14F-4D97-AF65-F5344CB8AC3E}">
        <p14:creationId xmlns:p14="http://schemas.microsoft.com/office/powerpoint/2010/main" val="1091866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anamnèse</a:t>
            </a:r>
          </a:p>
        </p:txBody>
      </p:sp>
      <p:sp>
        <p:nvSpPr>
          <p:cNvPr id="5" name="Shape 128"/>
          <p:cNvSpPr>
            <a:spLocks noGrp="1"/>
          </p:cNvSpPr>
          <p:nvPr>
            <p:ph idx="1"/>
          </p:nvPr>
        </p:nvSpPr>
        <p:spPr>
          <a:xfrm>
            <a:off x="435895" y="2180497"/>
            <a:ext cx="8272211" cy="4344847"/>
          </a:xfrm>
        </p:spPr>
        <p:txBody>
          <a:bodyPr>
            <a:normAutofit/>
          </a:bodyPr>
          <a:lstStyle/>
          <a:p>
            <a:r>
              <a:rPr lang="fr-FR" sz="2000" dirty="0">
                <a:latin typeface="Calibri" panose="020F0502020204030204" pitchFamily="34" charset="0"/>
              </a:rPr>
              <a:t>Motricité : enfant décrite comme maladroite, qui tombe facilement. Ne fait pas de vélo ou trottinette. Difficultés en motricité fine. </a:t>
            </a:r>
          </a:p>
          <a:p>
            <a:r>
              <a:rPr lang="fr-FR" sz="2000" dirty="0">
                <a:latin typeface="Calibri" panose="020F0502020204030204" pitchFamily="34" charset="0"/>
              </a:rPr>
              <a:t>Comportement : Anna obéit peu. Intolérance à la frustration avec pleurs et colères. Peut mettre du temps pour s’apaiser. Du mal à gérer les situations nouvelles.</a:t>
            </a:r>
          </a:p>
          <a:p>
            <a:r>
              <a:rPr lang="fr-FR" sz="2000" dirty="0">
                <a:latin typeface="Calibri" panose="020F0502020204030204" pitchFamily="34" charset="0"/>
              </a:rPr>
              <a:t>Particularités : rituels en place au quotidien. Sensibilité au bruit.</a:t>
            </a:r>
          </a:p>
          <a:p>
            <a:r>
              <a:rPr lang="fr-FR" sz="2000" dirty="0">
                <a:latin typeface="Calibri" panose="020F0502020204030204" pitchFamily="34" charset="0"/>
              </a:rPr>
              <a:t>Ecole : en MS. Anna participe aux activités et semble intégrée. L’enseignant met en place des aménagements et explique les consignes avec des exemples au besoin. </a:t>
            </a:r>
          </a:p>
          <a:p>
            <a:pPr lvl="1"/>
            <a:r>
              <a:rPr lang="fr-FR" dirty="0">
                <a:latin typeface="Calibri" panose="020F0502020204030204" pitchFamily="34" charset="0"/>
              </a:rPr>
              <a:t>Dossier MDPH en cours pour orientation ULIS et demande de SESSAD ou aide humaine</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13</a:t>
            </a:fld>
            <a:endParaRPr lang="fr-FR"/>
          </a:p>
        </p:txBody>
      </p:sp>
    </p:spTree>
    <p:extLst>
      <p:ext uri="{BB962C8B-B14F-4D97-AF65-F5344CB8AC3E}">
        <p14:creationId xmlns:p14="http://schemas.microsoft.com/office/powerpoint/2010/main" val="43660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2800" dirty="0">
                <a:latin typeface="Calibri" panose="020F0502020204030204" pitchFamily="34" charset="0"/>
              </a:rPr>
              <a:t>Que proposez-vous comme bilan ? </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14</a:t>
            </a:fld>
            <a:endParaRPr lang="fr-FR"/>
          </a:p>
        </p:txBody>
      </p:sp>
    </p:spTree>
    <p:extLst>
      <p:ext uri="{BB962C8B-B14F-4D97-AF65-F5344CB8AC3E}">
        <p14:creationId xmlns:p14="http://schemas.microsoft.com/office/powerpoint/2010/main" val="377595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contenu 2"/>
          <p:cNvSpPr txBox="1">
            <a:spLocks/>
          </p:cNvSpPr>
          <p:nvPr/>
        </p:nvSpPr>
        <p:spPr>
          <a:xfrm>
            <a:off x="395536" y="1628800"/>
            <a:ext cx="8272211" cy="171451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fr-FR" dirty="0"/>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15</a:t>
            </a:fld>
            <a:endParaRPr lang="fr-FR"/>
          </a:p>
        </p:txBody>
      </p:sp>
      <p:sp>
        <p:nvSpPr>
          <p:cNvPr id="37" name="Shape 128"/>
          <p:cNvSpPr>
            <a:spLocks noGrp="1"/>
          </p:cNvSpPr>
          <p:nvPr>
            <p:ph idx="1"/>
          </p:nvPr>
        </p:nvSpPr>
        <p:spPr>
          <a:xfrm>
            <a:off x="435895" y="2180497"/>
            <a:ext cx="8272211" cy="3912799"/>
          </a:xfrm>
        </p:spPr>
        <p:txBody>
          <a:bodyPr>
            <a:normAutofit/>
          </a:bodyPr>
          <a:lstStyle/>
          <a:p>
            <a:r>
              <a:rPr lang="fr-FR" sz="2000" dirty="0">
                <a:latin typeface="Calibri" panose="020F0502020204030204" pitchFamily="34" charset="0"/>
              </a:rPr>
              <a:t>WPPSI-IV</a:t>
            </a:r>
          </a:p>
          <a:p>
            <a:r>
              <a:rPr lang="fr-FR" sz="2000" dirty="0">
                <a:latin typeface="Calibri" panose="020F0502020204030204" pitchFamily="34" charset="0"/>
              </a:rPr>
              <a:t>Copie de figure géométrique</a:t>
            </a:r>
          </a:p>
        </p:txBody>
      </p:sp>
    </p:spTree>
    <p:extLst>
      <p:ext uri="{BB962C8B-B14F-4D97-AF65-F5344CB8AC3E}">
        <p14:creationId xmlns:p14="http://schemas.microsoft.com/office/powerpoint/2010/main" val="93531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4064098" cy="1013800"/>
          </a:xfrm>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16</a:t>
            </a:fld>
            <a:endParaRPr lang="fr-F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9779" t="22760" r="6805" b="6711"/>
          <a:stretch/>
        </p:blipFill>
        <p:spPr bwMode="auto">
          <a:xfrm>
            <a:off x="4283968" y="980728"/>
            <a:ext cx="4726379" cy="561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385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17</a:t>
            </a:fld>
            <a:endParaRPr lang="fr-FR"/>
          </a:p>
        </p:txBody>
      </p:sp>
      <p:sp>
        <p:nvSpPr>
          <p:cNvPr id="7" name="Espace réservé du contenu 2"/>
          <p:cNvSpPr>
            <a:spLocks noGrp="1"/>
          </p:cNvSpPr>
          <p:nvPr>
            <p:ph idx="1"/>
          </p:nvPr>
        </p:nvSpPr>
        <p:spPr>
          <a:xfrm>
            <a:off x="435895" y="2180497"/>
            <a:ext cx="4640161" cy="1104487"/>
          </a:xfrm>
        </p:spPr>
        <p:txBody>
          <a:bodyPr>
            <a:normAutofit/>
          </a:bodyPr>
          <a:lstStyle/>
          <a:p>
            <a:r>
              <a:rPr lang="fr-FR" sz="2000" dirty="0">
                <a:latin typeface="Calibri" panose="020F0502020204030204" pitchFamily="34" charset="0"/>
              </a:rPr>
              <a:t>Copie de formes géométriques</a:t>
            </a:r>
          </a:p>
        </p:txBody>
      </p:sp>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5363" t="11538" r="10508" b="16244"/>
          <a:stretch/>
        </p:blipFill>
        <p:spPr bwMode="auto">
          <a:xfrm rot="16200000">
            <a:off x="2839715" y="2028883"/>
            <a:ext cx="3464571" cy="5832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772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3" name="Espace réservé du contenu 2"/>
          <p:cNvSpPr>
            <a:spLocks noGrp="1"/>
          </p:cNvSpPr>
          <p:nvPr>
            <p:ph idx="1"/>
          </p:nvPr>
        </p:nvSpPr>
        <p:spPr/>
        <p:txBody>
          <a:bodyPr>
            <a:normAutofit/>
          </a:bodyPr>
          <a:lstStyle/>
          <a:p>
            <a:r>
              <a:rPr lang="fr-FR" sz="2000" dirty="0">
                <a:latin typeface="Calibri" panose="020F0502020204030204" pitchFamily="34" charset="0"/>
              </a:rPr>
              <a:t>Comportement durant le bilan</a:t>
            </a:r>
          </a:p>
          <a:p>
            <a:pPr lvl="1"/>
            <a:r>
              <a:rPr lang="fr-FR" sz="1800" dirty="0">
                <a:latin typeface="Calibri" panose="020F0502020204030204" pitchFamily="34" charset="0"/>
              </a:rPr>
              <a:t>Enfant volontaire et coopérative</a:t>
            </a:r>
          </a:p>
          <a:p>
            <a:pPr lvl="1"/>
            <a:r>
              <a:rPr lang="fr-FR" sz="1800" dirty="0">
                <a:latin typeface="Calibri" panose="020F0502020204030204" pitchFamily="34" charset="0"/>
              </a:rPr>
              <a:t>Bonne participation</a:t>
            </a:r>
          </a:p>
          <a:p>
            <a:pPr lvl="1"/>
            <a:r>
              <a:rPr lang="fr-FR" sz="1800" dirty="0">
                <a:latin typeface="Calibri" panose="020F0502020204030204" pitchFamily="34" charset="0"/>
              </a:rPr>
              <a:t>Pas de difficultés attentionnelles ou d’agitation psychomotrice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18</a:t>
            </a:fld>
            <a:endParaRPr lang="fr-FR"/>
          </a:p>
        </p:txBody>
      </p:sp>
    </p:spTree>
    <p:extLst>
      <p:ext uri="{BB962C8B-B14F-4D97-AF65-F5344CB8AC3E}">
        <p14:creationId xmlns:p14="http://schemas.microsoft.com/office/powerpoint/2010/main" val="525211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orthophonique</a:t>
            </a:r>
          </a:p>
        </p:txBody>
      </p:sp>
      <p:sp>
        <p:nvSpPr>
          <p:cNvPr id="3" name="Espace réservé du contenu 2"/>
          <p:cNvSpPr>
            <a:spLocks noGrp="1"/>
          </p:cNvSpPr>
          <p:nvPr>
            <p:ph idx="1"/>
          </p:nvPr>
        </p:nvSpPr>
        <p:spPr>
          <a:xfrm>
            <a:off x="435895" y="2204863"/>
            <a:ext cx="8456585" cy="4320481"/>
          </a:xfrm>
        </p:spPr>
        <p:txBody>
          <a:bodyPr>
            <a:noAutofit/>
          </a:bodyPr>
          <a:lstStyle/>
          <a:p>
            <a:r>
              <a:rPr lang="fr-FR" sz="2000" dirty="0">
                <a:latin typeface="Calibri" panose="020F0502020204030204" pitchFamily="34" charset="0"/>
              </a:rPr>
              <a:t>EVIP (échelle de vocabulaire) : déficit en vocabulaire passif, lié à des difficultés de compréhension (score à 77)</a:t>
            </a:r>
          </a:p>
          <a:p>
            <a:endParaRPr lang="fr-FR" dirty="0">
              <a:latin typeface="Calibri" panose="020F0502020204030204" pitchFamily="34" charset="0"/>
            </a:endParaRPr>
          </a:p>
          <a:p>
            <a:r>
              <a:rPr lang="fr-FR" sz="2000" dirty="0">
                <a:latin typeface="Calibri" panose="020F0502020204030204" pitchFamily="34" charset="0"/>
              </a:rPr>
              <a:t>Compréhension</a:t>
            </a:r>
          </a:p>
          <a:p>
            <a:pPr lvl="1"/>
            <a:r>
              <a:rPr lang="fr-FR" dirty="0">
                <a:latin typeface="Calibri" panose="020F0502020204030204" pitchFamily="34" charset="0"/>
              </a:rPr>
              <a:t>Fragilités en compréhension morphosyntaxique avec un score à -1 ET</a:t>
            </a:r>
          </a:p>
          <a:p>
            <a:pPr lvl="1"/>
            <a:r>
              <a:rPr lang="fr-FR" dirty="0">
                <a:latin typeface="Calibri" panose="020F0502020204030204" pitchFamily="34" charset="0"/>
              </a:rPr>
              <a:t>Difficultés importantes en compréhension de propositions spatiales et/ou temporelles avec un score à -2 ET</a:t>
            </a:r>
          </a:p>
          <a:p>
            <a:endParaRPr lang="fr-FR" dirty="0">
              <a:latin typeface="Calibri" panose="020F0502020204030204" pitchFamily="34" charset="0"/>
            </a:endParaRPr>
          </a:p>
          <a:p>
            <a:r>
              <a:rPr lang="fr-FR" sz="2000" dirty="0">
                <a:latin typeface="Calibri" panose="020F0502020204030204" pitchFamily="34" charset="0"/>
              </a:rPr>
              <a:t>Expression</a:t>
            </a:r>
          </a:p>
          <a:p>
            <a:pPr lvl="1"/>
            <a:r>
              <a:rPr lang="fr-FR" dirty="0">
                <a:latin typeface="Calibri" panose="020F0502020204030204" pitchFamily="34" charset="0"/>
              </a:rPr>
              <a:t>Phonologie : difficultés majeures - Anna ne s’exprime que par monosyllabes. Absence de nombreux phonèmes.</a:t>
            </a:r>
          </a:p>
          <a:p>
            <a:pPr lvl="1"/>
            <a:r>
              <a:rPr lang="fr-FR" dirty="0">
                <a:latin typeface="Calibri" panose="020F0502020204030204" pitchFamily="34" charset="0"/>
              </a:rPr>
              <a:t>Répétition de mots : épreuves échouées</a:t>
            </a:r>
          </a:p>
          <a:p>
            <a:pPr lvl="1"/>
            <a:r>
              <a:rPr lang="fr-FR" dirty="0">
                <a:latin typeface="Calibri" panose="020F0502020204030204" pitchFamily="34" charset="0"/>
              </a:rPr>
              <a:t>Syntaxe : épreuves échouées</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19</a:t>
            </a:fld>
            <a:endParaRPr lang="fr-FR"/>
          </a:p>
        </p:txBody>
      </p:sp>
    </p:spTree>
    <p:extLst>
      <p:ext uri="{BB962C8B-B14F-4D97-AF65-F5344CB8AC3E}">
        <p14:creationId xmlns:p14="http://schemas.microsoft.com/office/powerpoint/2010/main" val="368264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introduction</a:t>
            </a:r>
          </a:p>
        </p:txBody>
      </p:sp>
      <p:sp>
        <p:nvSpPr>
          <p:cNvPr id="3" name="Espace réservé du contenu 2"/>
          <p:cNvSpPr>
            <a:spLocks noGrp="1"/>
          </p:cNvSpPr>
          <p:nvPr>
            <p:ph idx="1"/>
          </p:nvPr>
        </p:nvSpPr>
        <p:spPr>
          <a:xfrm>
            <a:off x="755577" y="2276872"/>
            <a:ext cx="7560839" cy="4032448"/>
          </a:xfrm>
        </p:spPr>
        <p:txBody>
          <a:bodyPr>
            <a:noAutofit/>
          </a:bodyPr>
          <a:lstStyle/>
          <a:p>
            <a:r>
              <a:rPr lang="fr-FR" sz="2000" dirty="0">
                <a:latin typeface="Calibri" panose="020F0502020204030204" pitchFamily="34" charset="0"/>
              </a:rPr>
              <a:t>De l’importance du langage pour : </a:t>
            </a:r>
          </a:p>
          <a:p>
            <a:pPr lvl="1"/>
            <a:r>
              <a:rPr lang="fr-FR" sz="2000" dirty="0">
                <a:latin typeface="Calibri" panose="020F0502020204030204" pitchFamily="34" charset="0"/>
              </a:rPr>
              <a:t>Exprimer des sentiments</a:t>
            </a:r>
          </a:p>
          <a:p>
            <a:pPr lvl="1"/>
            <a:r>
              <a:rPr lang="fr-FR" sz="2000" dirty="0">
                <a:latin typeface="Calibri" panose="020F0502020204030204" pitchFamily="34" charset="0"/>
              </a:rPr>
              <a:t>Aimer, se quereller</a:t>
            </a:r>
          </a:p>
          <a:p>
            <a:pPr lvl="1"/>
            <a:r>
              <a:rPr lang="fr-FR" sz="2000" dirty="0">
                <a:latin typeface="Calibri" panose="020F0502020204030204" pitchFamily="34" charset="0"/>
              </a:rPr>
              <a:t>Demander </a:t>
            </a:r>
          </a:p>
          <a:p>
            <a:pPr lvl="1"/>
            <a:r>
              <a:rPr lang="fr-FR" sz="2000" dirty="0">
                <a:latin typeface="Calibri" panose="020F0502020204030204" pitchFamily="34" charset="0"/>
              </a:rPr>
              <a:t>Transmettre</a:t>
            </a:r>
          </a:p>
          <a:p>
            <a:pPr lvl="1"/>
            <a:r>
              <a:rPr lang="fr-FR" sz="2000" dirty="0">
                <a:latin typeface="Calibri" panose="020F0502020204030204" pitchFamily="34" charset="0"/>
              </a:rPr>
              <a:t>Enseigner, apprendre</a:t>
            </a:r>
          </a:p>
          <a:p>
            <a:pPr lvl="1"/>
            <a:r>
              <a:rPr lang="fr-FR" sz="2000" dirty="0">
                <a:latin typeface="Calibri" panose="020F0502020204030204" pitchFamily="34" charset="0"/>
              </a:rPr>
              <a:t>Créer</a:t>
            </a:r>
          </a:p>
          <a:p>
            <a:pPr lvl="1"/>
            <a:r>
              <a:rPr lang="fr-FR" sz="2000" dirty="0">
                <a:latin typeface="Calibri" panose="020F0502020204030204" pitchFamily="34" charset="0"/>
              </a:rPr>
              <a:t>Comprendre </a:t>
            </a:r>
          </a:p>
          <a:p>
            <a:pPr lvl="1"/>
            <a:r>
              <a:rPr lang="fr-FR" sz="2000" dirty="0">
                <a:latin typeface="Calibri" panose="020F0502020204030204" pitchFamily="34" charset="0"/>
              </a:rPr>
              <a:t>Etc.</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a:t>
            </a:fld>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20</a:t>
            </a:fld>
            <a:endParaRPr lang="fr-F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039001"/>
            <a:ext cx="4320000" cy="271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261193"/>
            <a:ext cx="3960000" cy="315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747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conclusion diagnostique</a:t>
            </a:r>
          </a:p>
        </p:txBody>
      </p:sp>
      <p:sp>
        <p:nvSpPr>
          <p:cNvPr id="3" name="Espace réservé du contenu 2"/>
          <p:cNvSpPr>
            <a:spLocks noGrp="1"/>
          </p:cNvSpPr>
          <p:nvPr>
            <p:ph idx="1"/>
          </p:nvPr>
        </p:nvSpPr>
        <p:spPr>
          <a:xfrm>
            <a:off x="435895" y="2180497"/>
            <a:ext cx="8272211" cy="4128823"/>
          </a:xfrm>
        </p:spPr>
        <p:txBody>
          <a:bodyPr>
            <a:normAutofit/>
          </a:bodyPr>
          <a:lstStyle/>
          <a:p>
            <a:pPr marL="306000" lvl="1"/>
            <a:r>
              <a:rPr lang="fr-FR" sz="2000" u="sng" dirty="0">
                <a:latin typeface="Calibri" panose="020F0502020204030204" pitchFamily="34" charset="0"/>
              </a:rPr>
              <a:t>Diagnostic orthophonique</a:t>
            </a:r>
            <a:r>
              <a:rPr lang="fr-FR" sz="2000" dirty="0">
                <a:latin typeface="Calibri" panose="020F0502020204030204" pitchFamily="34" charset="0"/>
              </a:rPr>
              <a:t> : trouble développemental du langage affectant la phonologie, la syntaxe et la sémantique</a:t>
            </a:r>
          </a:p>
          <a:p>
            <a:pPr marL="306000" lvl="1"/>
            <a:r>
              <a:rPr lang="fr-FR" sz="2000" dirty="0">
                <a:latin typeface="Calibri" panose="020F0502020204030204" pitchFamily="34" charset="0"/>
              </a:rPr>
              <a:t>Ces troubles langagiers s’inscrivent dans le cadre d’une efficience cognitive strictement normale. </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21</a:t>
            </a:fld>
            <a:endParaRPr lang="fr-FR"/>
          </a:p>
        </p:txBody>
      </p:sp>
    </p:spTree>
    <p:extLst>
      <p:ext uri="{BB962C8B-B14F-4D97-AF65-F5344CB8AC3E}">
        <p14:creationId xmlns:p14="http://schemas.microsoft.com/office/powerpoint/2010/main" val="492603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quelle rééducation proposer?</a:t>
            </a:r>
          </a:p>
        </p:txBody>
      </p:sp>
      <p:sp>
        <p:nvSpPr>
          <p:cNvPr id="3" name="Espace réservé du contenu 2"/>
          <p:cNvSpPr>
            <a:spLocks noGrp="1"/>
          </p:cNvSpPr>
          <p:nvPr>
            <p:ph idx="1"/>
          </p:nvPr>
        </p:nvSpPr>
        <p:spPr>
          <a:xfrm>
            <a:off x="435895" y="2180497"/>
            <a:ext cx="8272211" cy="3840791"/>
          </a:xfrm>
        </p:spPr>
        <p:txBody>
          <a:bodyPr>
            <a:normAutofit/>
          </a:bodyPr>
          <a:lstStyle/>
          <a:p>
            <a:r>
              <a:rPr lang="fr-FR" sz="2000" dirty="0">
                <a:latin typeface="Calibri" panose="020F0502020204030204" pitchFamily="34" charset="0"/>
              </a:rPr>
              <a:t>Rééducation orthophonique du langage oral indispensable + aborder le langage écrit en rééducation</a:t>
            </a:r>
          </a:p>
          <a:p>
            <a:r>
              <a:rPr lang="fr-FR" sz="2000" dirty="0">
                <a:latin typeface="Calibri" panose="020F0502020204030204" pitchFamily="34" charset="0"/>
              </a:rPr>
              <a:t>Aménagements pédagogiques : AESH et pédagogie différenciée</a:t>
            </a:r>
          </a:p>
          <a:p>
            <a:r>
              <a:rPr lang="fr-FR" sz="2000" dirty="0">
                <a:latin typeface="Calibri" panose="020F0502020204030204" pitchFamily="34" charset="0"/>
              </a:rPr>
              <a:t>Travail sur l’orientation scolaire la plus adaptée (ULIS et SESSAD)</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22</a:t>
            </a:fld>
            <a:endParaRPr lang="fr-FR"/>
          </a:p>
        </p:txBody>
      </p:sp>
    </p:spTree>
    <p:extLst>
      <p:ext uri="{BB962C8B-B14F-4D97-AF65-F5344CB8AC3E}">
        <p14:creationId xmlns:p14="http://schemas.microsoft.com/office/powerpoint/2010/main" val="194271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aménagements pédagogiques</a:t>
            </a:r>
          </a:p>
        </p:txBody>
      </p:sp>
      <p:sp>
        <p:nvSpPr>
          <p:cNvPr id="4" name="Espace réservé du texte 3"/>
          <p:cNvSpPr>
            <a:spLocks noGrp="1"/>
          </p:cNvSpPr>
          <p:nvPr>
            <p:ph type="body" idx="1"/>
          </p:nvPr>
        </p:nvSpPr>
        <p:spPr>
          <a:xfrm>
            <a:off x="251520" y="1916832"/>
            <a:ext cx="8568952" cy="1086091"/>
          </a:xfrm>
          <a:ln>
            <a:solidFill>
              <a:schemeClr val="accent2"/>
            </a:solidFill>
          </a:ln>
        </p:spPr>
        <p:txBody>
          <a:bodyPr/>
          <a:lstStyle/>
          <a:p>
            <a:pPr marL="285750" indent="-285750" algn="ctr">
              <a:buFont typeface="Wingdings" panose="05000000000000000000" pitchFamily="2" charset="2"/>
              <a:buChar char="§"/>
            </a:pPr>
            <a:r>
              <a:rPr lang="fr-FR" sz="1600" dirty="0">
                <a:solidFill>
                  <a:schemeClr val="tx2"/>
                </a:solidFill>
                <a:latin typeface="Calibri" panose="020F0502020204030204" pitchFamily="34" charset="0"/>
              </a:rPr>
              <a:t>Expliquer ses difficultés à ses camarades pour éviter les moqueries et solliciter l’aide</a:t>
            </a:r>
          </a:p>
          <a:p>
            <a:pPr marL="285750" indent="-285750" algn="ctr">
              <a:buFont typeface="Wingdings" panose="05000000000000000000" pitchFamily="2" charset="2"/>
              <a:buChar char="§"/>
            </a:pPr>
            <a:r>
              <a:rPr lang="fr-FR" sz="1600" dirty="0">
                <a:solidFill>
                  <a:schemeClr val="tx2"/>
                </a:solidFill>
                <a:latin typeface="Calibri" panose="020F0502020204030204" pitchFamily="34" charset="0"/>
              </a:rPr>
              <a:t>Toujours valoriser et encourager</a:t>
            </a:r>
          </a:p>
          <a:p>
            <a:pPr marL="285750" indent="-285750" algn="ctr">
              <a:buFont typeface="Wingdings" panose="05000000000000000000" pitchFamily="2" charset="2"/>
              <a:buChar char="§"/>
            </a:pPr>
            <a:r>
              <a:rPr lang="fr-FR" sz="1600" dirty="0">
                <a:solidFill>
                  <a:schemeClr val="tx2"/>
                </a:solidFill>
                <a:latin typeface="Calibri" panose="020F0502020204030204" pitchFamily="34" charset="0"/>
              </a:rPr>
              <a:t>Travailler le plus possible en petits groupes</a:t>
            </a:r>
          </a:p>
        </p:txBody>
      </p:sp>
      <p:sp>
        <p:nvSpPr>
          <p:cNvPr id="3" name="Espace réservé du contenu 2"/>
          <p:cNvSpPr>
            <a:spLocks noGrp="1"/>
          </p:cNvSpPr>
          <p:nvPr>
            <p:ph sz="half" idx="2"/>
          </p:nvPr>
        </p:nvSpPr>
        <p:spPr>
          <a:xfrm>
            <a:off x="35496" y="3068960"/>
            <a:ext cx="5760640" cy="3771711"/>
          </a:xfrm>
          <a:ln>
            <a:solidFill>
              <a:schemeClr val="accent2"/>
            </a:solidFill>
          </a:ln>
        </p:spPr>
        <p:txBody>
          <a:bodyPr>
            <a:noAutofit/>
          </a:bodyPr>
          <a:lstStyle/>
          <a:p>
            <a:r>
              <a:rPr lang="fr-FR" sz="1600" dirty="0">
                <a:latin typeface="Calibri" panose="020F0502020204030204" pitchFamily="34" charset="0"/>
              </a:rPr>
              <a:t>Pour l’aider sur le versant réceptif : </a:t>
            </a:r>
          </a:p>
          <a:p>
            <a:pPr lvl="1"/>
            <a:r>
              <a:rPr lang="fr-FR" dirty="0">
                <a:latin typeface="Calibri" panose="020F0502020204030204" pitchFamily="34" charset="0"/>
              </a:rPr>
              <a:t>Attirer l’attention de l’enfant avant de s’adresser à lui</a:t>
            </a:r>
          </a:p>
          <a:p>
            <a:pPr lvl="1"/>
            <a:r>
              <a:rPr lang="fr-FR" dirty="0">
                <a:latin typeface="Calibri" panose="020F0502020204030204" pitchFamily="34" charset="0"/>
              </a:rPr>
              <a:t>Ralentir le débit, accentuer la prosodie et l’articulation</a:t>
            </a:r>
          </a:p>
          <a:p>
            <a:pPr lvl="1"/>
            <a:r>
              <a:rPr lang="fr-FR" dirty="0">
                <a:latin typeface="Calibri" panose="020F0502020204030204" pitchFamily="34" charset="0"/>
              </a:rPr>
              <a:t>Utiliser des mots et des phrases simples</a:t>
            </a:r>
          </a:p>
          <a:p>
            <a:pPr lvl="1"/>
            <a:r>
              <a:rPr lang="fr-FR" dirty="0">
                <a:latin typeface="Calibri" panose="020F0502020204030204" pitchFamily="34" charset="0"/>
              </a:rPr>
              <a:t>Soutenir la compréhension par les gestes, les dessins, les mimes…</a:t>
            </a:r>
          </a:p>
          <a:p>
            <a:pPr lvl="1"/>
            <a:r>
              <a:rPr lang="fr-FR" dirty="0">
                <a:latin typeface="Calibri" panose="020F0502020204030204" pitchFamily="34" charset="0"/>
              </a:rPr>
              <a:t>Vérifier la compréhension de l’enfant</a:t>
            </a:r>
          </a:p>
          <a:p>
            <a:pPr lvl="1"/>
            <a:r>
              <a:rPr lang="fr-FR" dirty="0">
                <a:latin typeface="Calibri" panose="020F0502020204030204" pitchFamily="34" charset="0"/>
              </a:rPr>
              <a:t>Recourir à l’exemple pour aider la conceptualisation</a:t>
            </a:r>
          </a:p>
          <a:p>
            <a:pPr lvl="1"/>
            <a:r>
              <a:rPr lang="fr-FR" dirty="0">
                <a:latin typeface="Calibri" panose="020F0502020204030204" pitchFamily="34" charset="0"/>
              </a:rPr>
              <a:t>Laisser plus de temps à l’enfant pour intégrer la consigne </a:t>
            </a:r>
          </a:p>
          <a:p>
            <a:pPr lvl="1"/>
            <a:r>
              <a:rPr lang="fr-FR" dirty="0">
                <a:latin typeface="Calibri" panose="020F0502020204030204" pitchFamily="34" charset="0"/>
              </a:rPr>
              <a:t>Respecter son propre rythme d’échange</a:t>
            </a:r>
          </a:p>
        </p:txBody>
      </p:sp>
      <p:sp>
        <p:nvSpPr>
          <p:cNvPr id="6" name="Espace réservé du contenu 5"/>
          <p:cNvSpPr>
            <a:spLocks noGrp="1"/>
          </p:cNvSpPr>
          <p:nvPr>
            <p:ph sz="quarter" idx="4"/>
          </p:nvPr>
        </p:nvSpPr>
        <p:spPr>
          <a:xfrm>
            <a:off x="5868144" y="3429000"/>
            <a:ext cx="3127995" cy="2934999"/>
          </a:xfrm>
          <a:ln>
            <a:solidFill>
              <a:schemeClr val="accent2"/>
            </a:solidFill>
          </a:ln>
        </p:spPr>
        <p:txBody>
          <a:bodyPr>
            <a:noAutofit/>
          </a:bodyPr>
          <a:lstStyle/>
          <a:p>
            <a:pPr lvl="0"/>
            <a:r>
              <a:rPr lang="fr-FR" sz="1600" dirty="0">
                <a:latin typeface="Calibri" panose="020F0502020204030204" pitchFamily="34" charset="0"/>
              </a:rPr>
              <a:t>Pour l’aider sur le versant expressif : </a:t>
            </a:r>
          </a:p>
          <a:p>
            <a:pPr lvl="1"/>
            <a:r>
              <a:rPr lang="fr-FR" dirty="0">
                <a:latin typeface="Calibri" panose="020F0502020204030204" pitchFamily="34" charset="0"/>
              </a:rPr>
              <a:t>Veillez à intégrer l’enfant aux différentes activités de la classe</a:t>
            </a:r>
          </a:p>
          <a:p>
            <a:pPr lvl="1"/>
            <a:r>
              <a:rPr lang="fr-FR" dirty="0">
                <a:latin typeface="Calibri" panose="020F0502020204030204" pitchFamily="34" charset="0"/>
              </a:rPr>
              <a:t>Solliciter son langage sans pression</a:t>
            </a:r>
          </a:p>
          <a:p>
            <a:pPr lvl="1"/>
            <a:r>
              <a:rPr lang="fr-FR" dirty="0">
                <a:latin typeface="Calibri" panose="020F0502020204030204" pitchFamily="34" charset="0"/>
              </a:rPr>
              <a:t>Reformuler ses productions sans le forcer à répéter</a:t>
            </a:r>
          </a:p>
        </p:txBody>
      </p:sp>
    </p:spTree>
    <p:extLst>
      <p:ext uri="{BB962C8B-B14F-4D97-AF65-F5344CB8AC3E}">
        <p14:creationId xmlns:p14="http://schemas.microsoft.com/office/powerpoint/2010/main" val="1779136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2934834"/>
            <a:ext cx="8272212" cy="988332"/>
          </a:xfrm>
        </p:spPr>
        <p:txBody>
          <a:bodyPr/>
          <a:lstStyle/>
          <a:p>
            <a:pPr algn="ctr"/>
            <a:r>
              <a:rPr lang="fr-FR" dirty="0">
                <a:solidFill>
                  <a:schemeClr val="tx2"/>
                </a:solidFill>
              </a:rPr>
              <a:t>Etude de Cas</a:t>
            </a:r>
          </a:p>
        </p:txBody>
      </p:sp>
      <p:sp>
        <p:nvSpPr>
          <p:cNvPr id="7" name="Espace réservé du numéro de diapositive 6"/>
          <p:cNvSpPr>
            <a:spLocks noGrp="1"/>
          </p:cNvSpPr>
          <p:nvPr>
            <p:ph type="sldNum" sz="quarter" idx="12"/>
          </p:nvPr>
        </p:nvSpPr>
        <p:spPr/>
        <p:txBody>
          <a:bodyPr/>
          <a:lstStyle/>
          <a:p>
            <a:fld id="{E1D9686C-3670-4A4A-8144-2665216D9827}" type="slidenum">
              <a:rPr lang="fr-FR" smtClean="0"/>
              <a:pPr/>
              <a:t>24</a:t>
            </a:fld>
            <a:endParaRPr lang="fr-FR"/>
          </a:p>
        </p:txBody>
      </p:sp>
    </p:spTree>
    <p:extLst>
      <p:ext uri="{BB962C8B-B14F-4D97-AF65-F5344CB8AC3E}">
        <p14:creationId xmlns:p14="http://schemas.microsoft.com/office/powerpoint/2010/main" val="4091370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Jade - 7 ans 9 mois</a:t>
            </a:r>
          </a:p>
        </p:txBody>
      </p:sp>
      <p:sp>
        <p:nvSpPr>
          <p:cNvPr id="5" name="Shape 128"/>
          <p:cNvSpPr>
            <a:spLocks noGrp="1"/>
          </p:cNvSpPr>
          <p:nvPr>
            <p:ph idx="1"/>
          </p:nvPr>
        </p:nvSpPr>
        <p:spPr/>
        <p:txBody>
          <a:bodyPr>
            <a:normAutofit/>
          </a:bodyPr>
          <a:lstStyle/>
          <a:p>
            <a:r>
              <a:rPr lang="fr-FR" sz="2000" dirty="0">
                <a:latin typeface="Calibri" panose="020F0502020204030204" pitchFamily="34" charset="0"/>
              </a:rPr>
              <a:t>Motif de la plainte : Jade est adressée au CRTLA par son orthophoniste dans le cadre de difficultés persistantes en langage oral, associées à des singularités comportementales.</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25</a:t>
            </a:fld>
            <a:endParaRPr lang="fr-FR"/>
          </a:p>
        </p:txBody>
      </p:sp>
    </p:spTree>
    <p:extLst>
      <p:ext uri="{BB962C8B-B14F-4D97-AF65-F5344CB8AC3E}">
        <p14:creationId xmlns:p14="http://schemas.microsoft.com/office/powerpoint/2010/main" val="3564376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anamnèse</a:t>
            </a:r>
          </a:p>
        </p:txBody>
      </p:sp>
      <p:sp>
        <p:nvSpPr>
          <p:cNvPr id="5" name="Shape 128"/>
          <p:cNvSpPr>
            <a:spLocks noGrp="1"/>
          </p:cNvSpPr>
          <p:nvPr>
            <p:ph idx="1"/>
          </p:nvPr>
        </p:nvSpPr>
        <p:spPr>
          <a:xfrm>
            <a:off x="435895" y="2180497"/>
            <a:ext cx="8272211" cy="4200831"/>
          </a:xfrm>
        </p:spPr>
        <p:txBody>
          <a:bodyPr>
            <a:normAutofit/>
          </a:bodyPr>
          <a:lstStyle/>
          <a:p>
            <a:r>
              <a:rPr lang="fr-FR" sz="2000" dirty="0">
                <a:latin typeface="Calibri" panose="020F0502020204030204" pitchFamily="34" charset="0"/>
              </a:rPr>
              <a:t>Naissance à 39 SA par césarienne. APGAR 10-10</a:t>
            </a:r>
          </a:p>
          <a:p>
            <a:r>
              <a:rPr lang="fr-FR" sz="2000" dirty="0">
                <a:latin typeface="Calibri" panose="020F0502020204030204" pitchFamily="34" charset="0"/>
              </a:rPr>
              <a:t>Marche à 12 mois et retard dans le développement du langage</a:t>
            </a:r>
          </a:p>
          <a:p>
            <a:r>
              <a:rPr lang="fr-FR" sz="2000" dirty="0">
                <a:latin typeface="Calibri" panose="020F0502020204030204" pitchFamily="34" charset="0"/>
              </a:rPr>
              <a:t>Autonome habillage et toilette. Sait faire du vélo</a:t>
            </a:r>
          </a:p>
          <a:p>
            <a:r>
              <a:rPr lang="fr-FR" sz="2000" dirty="0">
                <a:latin typeface="Calibri" panose="020F0502020204030204" pitchFamily="34" charset="0"/>
              </a:rPr>
              <a:t>Alimentation : variée, tendance au grignotage</a:t>
            </a:r>
          </a:p>
          <a:p>
            <a:r>
              <a:rPr lang="fr-FR" sz="2000" dirty="0">
                <a:latin typeface="Calibri" panose="020F0502020204030204" pitchFamily="34" charset="0"/>
              </a:rPr>
              <a:t>Sommeil : pas de difficultés d’endormissement ou réveils nocturnes</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26</a:t>
            </a:fld>
            <a:endParaRPr lang="fr-FR"/>
          </a:p>
        </p:txBody>
      </p:sp>
    </p:spTree>
    <p:extLst>
      <p:ext uri="{BB962C8B-B14F-4D97-AF65-F5344CB8AC3E}">
        <p14:creationId xmlns:p14="http://schemas.microsoft.com/office/powerpoint/2010/main" val="2657959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anamnèse</a:t>
            </a:r>
          </a:p>
        </p:txBody>
      </p:sp>
      <p:sp>
        <p:nvSpPr>
          <p:cNvPr id="5" name="Shape 128"/>
          <p:cNvSpPr>
            <a:spLocks noGrp="1"/>
          </p:cNvSpPr>
          <p:nvPr>
            <p:ph idx="1"/>
          </p:nvPr>
        </p:nvSpPr>
        <p:spPr>
          <a:xfrm>
            <a:off x="435895" y="2180497"/>
            <a:ext cx="8272211" cy="4200831"/>
          </a:xfrm>
        </p:spPr>
        <p:txBody>
          <a:bodyPr>
            <a:normAutofit/>
          </a:bodyPr>
          <a:lstStyle/>
          <a:p>
            <a:r>
              <a:rPr lang="fr-FR" sz="2000" dirty="0">
                <a:latin typeface="Calibri" panose="020F0502020204030204" pitchFamily="34" charset="0"/>
              </a:rPr>
              <a:t>Comportement : enfant calme. Pas d’intolérance à la frustration.</a:t>
            </a:r>
          </a:p>
          <a:p>
            <a:r>
              <a:rPr lang="fr-FR" sz="2000" dirty="0">
                <a:latin typeface="Calibri" panose="020F0502020204030204" pitchFamily="34" charset="0"/>
              </a:rPr>
              <a:t>Singularités comportementales : sensibilité au bruit, du mal à comprendre le second degrés, préférence pour la routine et difficultés à s’adapter face aux situations nouvelles. </a:t>
            </a:r>
          </a:p>
          <a:p>
            <a:r>
              <a:rPr lang="fr-FR" sz="2000" dirty="0">
                <a:latin typeface="Calibri" panose="020F0502020204030204" pitchFamily="34" charset="0"/>
              </a:rPr>
              <a:t>Ecole : CE1. Relationnel parfois compliqué avec les camarades.</a:t>
            </a:r>
          </a:p>
          <a:p>
            <a:r>
              <a:rPr lang="fr-FR" sz="2000" dirty="0">
                <a:latin typeface="Calibri" panose="020F0502020204030204" pitchFamily="34" charset="0"/>
              </a:rPr>
              <a:t>Activités extrascolaires : piano et capoeira </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27</a:t>
            </a:fld>
            <a:endParaRPr lang="fr-FR"/>
          </a:p>
        </p:txBody>
      </p:sp>
    </p:spTree>
    <p:extLst>
      <p:ext uri="{BB962C8B-B14F-4D97-AF65-F5344CB8AC3E}">
        <p14:creationId xmlns:p14="http://schemas.microsoft.com/office/powerpoint/2010/main" val="1314751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2800" dirty="0">
                <a:latin typeface="Calibri" panose="020F0502020204030204" pitchFamily="34" charset="0"/>
              </a:rPr>
              <a:t>Que proposez-vous comme bilan ? </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28</a:t>
            </a:fld>
            <a:endParaRPr lang="fr-FR"/>
          </a:p>
        </p:txBody>
      </p:sp>
    </p:spTree>
    <p:extLst>
      <p:ext uri="{BB962C8B-B14F-4D97-AF65-F5344CB8AC3E}">
        <p14:creationId xmlns:p14="http://schemas.microsoft.com/office/powerpoint/2010/main" val="392730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contenu 2"/>
          <p:cNvSpPr txBox="1">
            <a:spLocks/>
          </p:cNvSpPr>
          <p:nvPr/>
        </p:nvSpPr>
        <p:spPr>
          <a:xfrm>
            <a:off x="395536" y="1628800"/>
            <a:ext cx="8272211" cy="171451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fr-FR" dirty="0"/>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29</a:t>
            </a:fld>
            <a:endParaRPr lang="fr-FR"/>
          </a:p>
        </p:txBody>
      </p:sp>
      <p:sp>
        <p:nvSpPr>
          <p:cNvPr id="37" name="Shape 128"/>
          <p:cNvSpPr>
            <a:spLocks noGrp="1"/>
          </p:cNvSpPr>
          <p:nvPr>
            <p:ph idx="1"/>
          </p:nvPr>
        </p:nvSpPr>
        <p:spPr>
          <a:xfrm>
            <a:off x="435895" y="2180497"/>
            <a:ext cx="8272211" cy="4056815"/>
          </a:xfrm>
        </p:spPr>
        <p:txBody>
          <a:bodyPr>
            <a:normAutofit/>
          </a:bodyPr>
          <a:lstStyle/>
          <a:p>
            <a:r>
              <a:rPr lang="fr-FR" sz="2000" dirty="0">
                <a:latin typeface="Calibri" panose="020F0502020204030204" pitchFamily="34" charset="0"/>
              </a:rPr>
              <a:t>WISC V</a:t>
            </a:r>
          </a:p>
          <a:p>
            <a:r>
              <a:rPr lang="fr-FR" sz="2000" dirty="0">
                <a:latin typeface="Calibri" panose="020F0502020204030204" pitchFamily="34" charset="0"/>
              </a:rPr>
              <a:t>Figure de Rey</a:t>
            </a:r>
          </a:p>
          <a:p>
            <a:r>
              <a:rPr lang="fr-FR" sz="2000" dirty="0">
                <a:latin typeface="Calibri" panose="020F0502020204030204" pitchFamily="34" charset="0"/>
              </a:rPr>
              <a:t>NEPSY-II</a:t>
            </a:r>
          </a:p>
          <a:p>
            <a:pPr lvl="1"/>
            <a:r>
              <a:rPr lang="fr-FR" dirty="0">
                <a:latin typeface="Calibri" panose="020F0502020204030204" pitchFamily="34" charset="0"/>
              </a:rPr>
              <a:t>Précision visuo-motrice</a:t>
            </a:r>
          </a:p>
        </p:txBody>
      </p:sp>
    </p:spTree>
    <p:extLst>
      <p:ext uri="{BB962C8B-B14F-4D97-AF65-F5344CB8AC3E}">
        <p14:creationId xmlns:p14="http://schemas.microsoft.com/office/powerpoint/2010/main" val="314177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8272212" cy="1013800"/>
          </a:xfrm>
        </p:spPr>
        <p:txBody>
          <a:bodyPr>
            <a:normAutofit/>
          </a:bodyPr>
          <a:lstStyle/>
          <a:p>
            <a:r>
              <a:rPr lang="fr-FR">
                <a:solidFill>
                  <a:srgbClr val="FFFEFF"/>
                </a:solidFill>
              </a:rPr>
              <a:t>introduction</a:t>
            </a:r>
          </a:p>
        </p:txBody>
      </p:sp>
      <p:graphicFrame>
        <p:nvGraphicFramePr>
          <p:cNvPr id="4" name="Espace réservé du contenu 3">
            <a:extLst>
              <a:ext uri="{FF2B5EF4-FFF2-40B4-BE49-F238E27FC236}">
                <a16:creationId xmlns:a16="http://schemas.microsoft.com/office/drawing/2014/main" id="{3934642F-4CFD-4D4D-B90A-36558299B1F3}"/>
              </a:ext>
            </a:extLst>
          </p:cNvPr>
          <p:cNvGraphicFramePr>
            <a:graphicFrameLocks noGrp="1"/>
          </p:cNvGraphicFramePr>
          <p:nvPr>
            <p:ph idx="1"/>
            <p:extLst>
              <p:ext uri="{D42A27DB-BD31-4B8C-83A1-F6EECF244321}">
                <p14:modId xmlns:p14="http://schemas.microsoft.com/office/powerpoint/2010/main" val="2016582056"/>
              </p:ext>
            </p:extLst>
          </p:nvPr>
        </p:nvGraphicFramePr>
        <p:xfrm>
          <a:off x="436563" y="2181225"/>
          <a:ext cx="8270875"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010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5894" y="702156"/>
            <a:ext cx="4064098" cy="1013800"/>
          </a:xfrm>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30</a:t>
            </a:fld>
            <a:endParaRPr lang="fr-F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l="9611" t="9119" r="48702" b="5223"/>
          <a:stretch/>
        </p:blipFill>
        <p:spPr bwMode="auto">
          <a:xfrm>
            <a:off x="3707904" y="620688"/>
            <a:ext cx="5296467" cy="612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97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31</a:t>
            </a:fld>
            <a:endParaRPr lang="fr-FR"/>
          </a:p>
        </p:txBody>
      </p:sp>
      <p:sp>
        <p:nvSpPr>
          <p:cNvPr id="7" name="Espace réservé du contenu 2"/>
          <p:cNvSpPr>
            <a:spLocks noGrp="1"/>
          </p:cNvSpPr>
          <p:nvPr>
            <p:ph idx="1"/>
          </p:nvPr>
        </p:nvSpPr>
        <p:spPr>
          <a:xfrm>
            <a:off x="435895" y="2180497"/>
            <a:ext cx="3416025" cy="4056815"/>
          </a:xfrm>
        </p:spPr>
        <p:txBody>
          <a:bodyPr>
            <a:normAutofit/>
          </a:bodyPr>
          <a:lstStyle/>
          <a:p>
            <a:r>
              <a:rPr lang="fr-FR" sz="2000" dirty="0">
                <a:latin typeface="Calibri" panose="020F0502020204030204" pitchFamily="34" charset="0"/>
              </a:rPr>
              <a:t>Figure de Rey</a:t>
            </a:r>
          </a:p>
        </p:txBody>
      </p:sp>
      <p:pic>
        <p:nvPicPr>
          <p:cNvPr id="1026" name="Picture 2"/>
          <p:cNvPicPr>
            <a:picLocks noChangeAspect="1" noChangeArrowheads="1"/>
          </p:cNvPicPr>
          <p:nvPr/>
        </p:nvPicPr>
        <p:blipFill rotWithShape="1">
          <a:blip r:embed="rId2">
            <a:grayscl/>
            <a:lum contrast="20000"/>
            <a:extLst>
              <a:ext uri="{28A0092B-C50C-407E-A947-70E740481C1C}">
                <a14:useLocalDpi xmlns:a14="http://schemas.microsoft.com/office/drawing/2010/main" val="0"/>
              </a:ext>
            </a:extLst>
          </a:blip>
          <a:srcRect t="1" r="2992" b="2005"/>
          <a:stretch/>
        </p:blipFill>
        <p:spPr bwMode="auto">
          <a:xfrm rot="16200000">
            <a:off x="4257474" y="1799310"/>
            <a:ext cx="4125470" cy="508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72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32</a:t>
            </a:fld>
            <a:endParaRPr lang="fr-FR"/>
          </a:p>
        </p:txBody>
      </p:sp>
      <p:sp>
        <p:nvSpPr>
          <p:cNvPr id="6" name="Espace réservé du contenu 2"/>
          <p:cNvSpPr>
            <a:spLocks noGrp="1"/>
          </p:cNvSpPr>
          <p:nvPr>
            <p:ph idx="1"/>
          </p:nvPr>
        </p:nvSpPr>
        <p:spPr>
          <a:xfrm>
            <a:off x="435895" y="1916833"/>
            <a:ext cx="8272211" cy="1440159"/>
          </a:xfrm>
        </p:spPr>
        <p:txBody>
          <a:bodyPr>
            <a:normAutofit/>
          </a:bodyPr>
          <a:lstStyle/>
          <a:p>
            <a:r>
              <a:rPr lang="fr-FR" sz="2000" dirty="0">
                <a:latin typeface="Calibri" panose="020F0502020204030204" pitchFamily="34" charset="0"/>
              </a:rPr>
              <a:t>Précision visuo-motrice</a:t>
            </a:r>
          </a:p>
          <a:p>
            <a:pPr lvl="1"/>
            <a:r>
              <a:rPr lang="fr-FR" sz="1800" dirty="0">
                <a:latin typeface="Calibri" panose="020F0502020204030204" pitchFamily="34" charset="0"/>
              </a:rPr>
              <a:t>Rapide et peu d’erreurs</a:t>
            </a:r>
          </a:p>
          <a:p>
            <a:pPr lvl="1"/>
            <a:r>
              <a:rPr lang="fr-FR" sz="1800" dirty="0">
                <a:latin typeface="Calibri" panose="020F0502020204030204" pitchFamily="34" charset="0"/>
              </a:rPr>
              <a:t>Score dans la moyenne de l’âge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6778" y="2802609"/>
            <a:ext cx="3125469"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41274" y="2802609"/>
            <a:ext cx="3125469"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716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neuropsychologique</a:t>
            </a:r>
          </a:p>
        </p:txBody>
      </p:sp>
      <p:sp>
        <p:nvSpPr>
          <p:cNvPr id="3" name="Espace réservé du contenu 2"/>
          <p:cNvSpPr>
            <a:spLocks noGrp="1"/>
          </p:cNvSpPr>
          <p:nvPr>
            <p:ph idx="1"/>
          </p:nvPr>
        </p:nvSpPr>
        <p:spPr>
          <a:xfrm>
            <a:off x="467544" y="2060848"/>
            <a:ext cx="8272211" cy="3678303"/>
          </a:xfrm>
        </p:spPr>
        <p:txBody>
          <a:bodyPr>
            <a:normAutofit/>
          </a:bodyPr>
          <a:lstStyle/>
          <a:p>
            <a:r>
              <a:rPr lang="fr-FR" sz="2000" dirty="0">
                <a:latin typeface="Calibri" panose="020F0502020204030204" pitchFamily="34" charset="0"/>
              </a:rPr>
              <a:t>Comportement durant le bilan</a:t>
            </a:r>
          </a:p>
          <a:p>
            <a:pPr lvl="1"/>
            <a:r>
              <a:rPr lang="fr-FR" sz="1800" dirty="0">
                <a:latin typeface="Calibri" panose="020F0502020204030204" pitchFamily="34" charset="0"/>
              </a:rPr>
              <a:t>Enfant calme et volontaire</a:t>
            </a:r>
          </a:p>
          <a:p>
            <a:pPr lvl="1"/>
            <a:r>
              <a:rPr lang="fr-FR" sz="1800" dirty="0">
                <a:latin typeface="Calibri" panose="020F0502020204030204" pitchFamily="34" charset="0"/>
              </a:rPr>
              <a:t>Bonne participation</a:t>
            </a:r>
          </a:p>
          <a:p>
            <a:pPr lvl="1"/>
            <a:r>
              <a:rPr lang="fr-FR" sz="1800" dirty="0">
                <a:latin typeface="Calibri" panose="020F0502020204030204" pitchFamily="34" charset="0"/>
              </a:rPr>
              <a:t>Attentive à ce qu’elle fait</a:t>
            </a:r>
          </a:p>
          <a:p>
            <a:pPr lvl="1"/>
            <a:r>
              <a:rPr lang="fr-FR" sz="1800" dirty="0">
                <a:latin typeface="Calibri" panose="020F0502020204030204" pitchFamily="34" charset="0"/>
              </a:rPr>
              <a:t>Fuite du regard</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33</a:t>
            </a:fld>
            <a:endParaRPr lang="fr-FR"/>
          </a:p>
        </p:txBody>
      </p:sp>
    </p:spTree>
    <p:extLst>
      <p:ext uri="{BB962C8B-B14F-4D97-AF65-F5344CB8AC3E}">
        <p14:creationId xmlns:p14="http://schemas.microsoft.com/office/powerpoint/2010/main" val="3975987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Bilan orthophonique</a:t>
            </a:r>
          </a:p>
        </p:txBody>
      </p:sp>
      <p:sp>
        <p:nvSpPr>
          <p:cNvPr id="3" name="Espace réservé du contenu 2"/>
          <p:cNvSpPr>
            <a:spLocks noGrp="1"/>
          </p:cNvSpPr>
          <p:nvPr>
            <p:ph idx="1"/>
          </p:nvPr>
        </p:nvSpPr>
        <p:spPr>
          <a:xfrm>
            <a:off x="435895" y="2060849"/>
            <a:ext cx="8272211" cy="4248472"/>
          </a:xfrm>
        </p:spPr>
        <p:txBody>
          <a:bodyPr>
            <a:noAutofit/>
          </a:bodyPr>
          <a:lstStyle/>
          <a:p>
            <a:r>
              <a:rPr lang="fr-FR" sz="2000" dirty="0">
                <a:latin typeface="Calibri" panose="020F0502020204030204" pitchFamily="34" charset="0"/>
              </a:rPr>
              <a:t>Langage oral </a:t>
            </a:r>
          </a:p>
          <a:p>
            <a:pPr lvl="1"/>
            <a:r>
              <a:rPr lang="fr-FR" sz="1800" dirty="0">
                <a:latin typeface="Calibri" panose="020F0502020204030204" pitchFamily="34" charset="0"/>
              </a:rPr>
              <a:t>Echelle de vocabulaire (EVIP) : Bon niveau de vocabulaire passif avec un score de 123 (entre +1 et +2 ET)</a:t>
            </a:r>
          </a:p>
          <a:p>
            <a:pPr lvl="1"/>
            <a:r>
              <a:rPr lang="fr-FR" sz="1800" dirty="0">
                <a:latin typeface="Calibri" panose="020F0502020204030204" pitchFamily="34" charset="0"/>
              </a:rPr>
              <a:t>Phonologie : difficultés en répétition de mots avec un score à -2 ET</a:t>
            </a:r>
          </a:p>
          <a:p>
            <a:pPr lvl="1"/>
            <a:r>
              <a:rPr lang="fr-FR" sz="1800" dirty="0">
                <a:latin typeface="Calibri" panose="020F0502020204030204" pitchFamily="34" charset="0"/>
              </a:rPr>
              <a:t>Dénomination : fragilités avec un score à -1 ET</a:t>
            </a:r>
          </a:p>
          <a:p>
            <a:pPr lvl="1"/>
            <a:r>
              <a:rPr lang="fr-FR" sz="1800" dirty="0">
                <a:latin typeface="Calibri" panose="020F0502020204030204" pitchFamily="34" charset="0"/>
              </a:rPr>
              <a:t>Compréhension orale : pas de difficultés</a:t>
            </a:r>
          </a:p>
          <a:p>
            <a:pPr marL="324000" lvl="1" indent="0">
              <a:buNone/>
            </a:pPr>
            <a:endParaRPr lang="fr-FR" sz="1800" dirty="0">
              <a:latin typeface="Calibri" panose="020F0502020204030204" pitchFamily="34" charset="0"/>
            </a:endParaRPr>
          </a:p>
          <a:p>
            <a:r>
              <a:rPr lang="fr-FR" sz="2000" dirty="0">
                <a:latin typeface="Calibri" panose="020F0502020204030204" pitchFamily="34" charset="0"/>
              </a:rPr>
              <a:t>Langage écrit </a:t>
            </a:r>
          </a:p>
          <a:p>
            <a:pPr lvl="1"/>
            <a:r>
              <a:rPr lang="fr-FR" sz="1800" dirty="0" err="1">
                <a:latin typeface="Calibri" panose="020F0502020204030204" pitchFamily="34" charset="0"/>
              </a:rPr>
              <a:t>Leximétrie</a:t>
            </a:r>
            <a:r>
              <a:rPr lang="fr-FR" sz="1800" dirty="0">
                <a:latin typeface="Calibri" panose="020F0502020204030204" pitchFamily="34" charset="0"/>
              </a:rPr>
              <a:t> : fragilités en lecture de texte et de mots, avec un score à -1 ET</a:t>
            </a:r>
          </a:p>
          <a:p>
            <a:pPr lvl="1"/>
            <a:r>
              <a:rPr lang="fr-FR" sz="1800" dirty="0">
                <a:latin typeface="Calibri" panose="020F0502020204030204" pitchFamily="34" charset="0"/>
              </a:rPr>
              <a:t>Dictée de mots : difficultés en orthographe pour les mots réguliers et complexes, avec un score à -2 ET</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34</a:t>
            </a:fld>
            <a:endParaRPr lang="fr-FR"/>
          </a:p>
        </p:txBody>
      </p:sp>
    </p:spTree>
    <p:extLst>
      <p:ext uri="{BB962C8B-B14F-4D97-AF65-F5344CB8AC3E}">
        <p14:creationId xmlns:p14="http://schemas.microsoft.com/office/powerpoint/2010/main" val="3371805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conclusion diagnostique</a:t>
            </a:r>
          </a:p>
        </p:txBody>
      </p:sp>
      <p:sp>
        <p:nvSpPr>
          <p:cNvPr id="3" name="Espace réservé du contenu 2"/>
          <p:cNvSpPr>
            <a:spLocks noGrp="1"/>
          </p:cNvSpPr>
          <p:nvPr>
            <p:ph idx="1"/>
          </p:nvPr>
        </p:nvSpPr>
        <p:spPr>
          <a:xfrm>
            <a:off x="435895" y="2180497"/>
            <a:ext cx="8272211" cy="4128823"/>
          </a:xfrm>
        </p:spPr>
        <p:txBody>
          <a:bodyPr>
            <a:normAutofit/>
          </a:bodyPr>
          <a:lstStyle/>
          <a:p>
            <a:pPr marL="306000" lvl="1"/>
            <a:r>
              <a:rPr lang="fr-FR" sz="2000" u="sng" dirty="0">
                <a:latin typeface="Calibri" panose="020F0502020204030204" pitchFamily="34" charset="0"/>
              </a:rPr>
              <a:t>Diagnostic orthophonique</a:t>
            </a:r>
            <a:r>
              <a:rPr lang="fr-FR" sz="2000" dirty="0">
                <a:latin typeface="Calibri" panose="020F0502020204030204" pitchFamily="34" charset="0"/>
              </a:rPr>
              <a:t> : Trouble développemental du langage persistant et modéré, associés à un trouble spécifique du langage écrit.</a:t>
            </a:r>
            <a:endParaRPr lang="fr-FR" sz="1800" dirty="0">
              <a:latin typeface="Calibri" panose="020F0502020204030204" pitchFamily="34" charset="0"/>
            </a:endParaRPr>
          </a:p>
          <a:p>
            <a:r>
              <a:rPr lang="fr-FR" sz="2000" dirty="0">
                <a:latin typeface="Calibri" panose="020F0502020204030204" pitchFamily="34" charset="0"/>
              </a:rPr>
              <a:t>Ces troubles langagiers s’inscrivent dans le cadre d’un haut potentiel intellectuel (TSA associé).</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35</a:t>
            </a:fld>
            <a:endParaRPr lang="fr-FR"/>
          </a:p>
        </p:txBody>
      </p:sp>
    </p:spTree>
    <p:extLst>
      <p:ext uri="{BB962C8B-B14F-4D97-AF65-F5344CB8AC3E}">
        <p14:creationId xmlns:p14="http://schemas.microsoft.com/office/powerpoint/2010/main" val="2276266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étude de cas : quelle rééducation proposer?</a:t>
            </a:r>
          </a:p>
        </p:txBody>
      </p:sp>
      <p:sp>
        <p:nvSpPr>
          <p:cNvPr id="3" name="Espace réservé du contenu 2"/>
          <p:cNvSpPr>
            <a:spLocks noGrp="1"/>
          </p:cNvSpPr>
          <p:nvPr>
            <p:ph idx="1"/>
          </p:nvPr>
        </p:nvSpPr>
        <p:spPr>
          <a:xfrm>
            <a:off x="435895" y="2180497"/>
            <a:ext cx="8272211" cy="3840791"/>
          </a:xfrm>
        </p:spPr>
        <p:txBody>
          <a:bodyPr>
            <a:normAutofit/>
          </a:bodyPr>
          <a:lstStyle/>
          <a:p>
            <a:r>
              <a:rPr lang="fr-FR" sz="2000" dirty="0">
                <a:latin typeface="Calibri" panose="020F0502020204030204" pitchFamily="34" charset="0"/>
              </a:rPr>
              <a:t>Poursuite de la rééducation orthophonique</a:t>
            </a:r>
          </a:p>
          <a:p>
            <a:r>
              <a:rPr lang="fr-FR" sz="2000" dirty="0">
                <a:latin typeface="Calibri" panose="020F0502020204030204" pitchFamily="34" charset="0"/>
              </a:rPr>
              <a:t>Aménagements pédagogiques : pédagogie différenciée, dans le cadre d’un PAP</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36</a:t>
            </a:fld>
            <a:endParaRPr lang="fr-FR"/>
          </a:p>
        </p:txBody>
      </p:sp>
    </p:spTree>
    <p:extLst>
      <p:ext uri="{BB962C8B-B14F-4D97-AF65-F5344CB8AC3E}">
        <p14:creationId xmlns:p14="http://schemas.microsoft.com/office/powerpoint/2010/main" val="3737704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r>
              <a:rPr lang="fr-FR" sz="2400" dirty="0">
                <a:latin typeface="Calibri" panose="020F0502020204030204" pitchFamily="34" charset="0"/>
              </a:rPr>
              <a:t>Merci pour votre attention </a:t>
            </a:r>
            <a:r>
              <a:rPr lang="fr-FR" sz="2400" dirty="0">
                <a:latin typeface="Calibri" panose="020F0502020204030204" pitchFamily="34" charset="0"/>
                <a:sym typeface="Wingdings" panose="05000000000000000000" pitchFamily="2" charset="2"/>
              </a:rPr>
              <a:t> </a:t>
            </a:r>
            <a:endParaRPr lang="fr-FR" sz="24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37</a:t>
            </a:fld>
            <a:endParaRPr lang="fr-FR"/>
          </a:p>
        </p:txBody>
      </p:sp>
    </p:spTree>
    <p:extLst>
      <p:ext uri="{BB962C8B-B14F-4D97-AF65-F5344CB8AC3E}">
        <p14:creationId xmlns:p14="http://schemas.microsoft.com/office/powerpoint/2010/main" val="2485279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b="1" dirty="0"/>
              <a:t>Trouble Développemental du langage</a:t>
            </a:r>
            <a:br>
              <a:rPr lang="fr-FR" b="1" dirty="0"/>
            </a:br>
            <a:r>
              <a:rPr lang="fr-FR" sz="3200" b="1" dirty="0"/>
              <a:t>(dysphasie)</a:t>
            </a:r>
            <a:endParaRPr lang="fr-FR"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Définition et signes cliniques</a:t>
            </a:r>
            <a:endParaRPr lang="fr-FR" dirty="0"/>
          </a:p>
        </p:txBody>
      </p:sp>
      <p:sp>
        <p:nvSpPr>
          <p:cNvPr id="7" name="Espace réservé du contenu 6"/>
          <p:cNvSpPr>
            <a:spLocks noGrp="1"/>
          </p:cNvSpPr>
          <p:nvPr>
            <p:ph idx="1"/>
          </p:nvPr>
        </p:nvSpPr>
        <p:spPr/>
        <p:txBody>
          <a:bodyPr>
            <a:normAutofit lnSpcReduction="10000"/>
          </a:bodyPr>
          <a:lstStyle/>
          <a:p>
            <a:r>
              <a:rPr lang="fr-FR" sz="2000" dirty="0">
                <a:latin typeface="Calibri" panose="020F0502020204030204" pitchFamily="34" charset="0"/>
              </a:rPr>
              <a:t>Le trouble développement du langage (TDL, anciennement dysphasie) est un trouble </a:t>
            </a:r>
            <a:r>
              <a:rPr lang="fr-FR" sz="2000" u="sng" dirty="0">
                <a:latin typeface="Calibri" panose="020F0502020204030204" pitchFamily="34" charset="0"/>
              </a:rPr>
              <a:t>spécifique</a:t>
            </a:r>
            <a:r>
              <a:rPr lang="fr-FR" sz="2000" dirty="0">
                <a:latin typeface="Calibri" panose="020F0502020204030204" pitchFamily="34" charset="0"/>
              </a:rPr>
              <a:t> et </a:t>
            </a:r>
            <a:r>
              <a:rPr lang="fr-FR" sz="2000" u="sng" dirty="0">
                <a:latin typeface="Calibri" panose="020F0502020204030204" pitchFamily="34" charset="0"/>
              </a:rPr>
              <a:t>sévère</a:t>
            </a:r>
            <a:r>
              <a:rPr lang="fr-FR" sz="2000" dirty="0">
                <a:latin typeface="Calibri" panose="020F0502020204030204" pitchFamily="34" charset="0"/>
              </a:rPr>
              <a:t> du langage </a:t>
            </a:r>
            <a:r>
              <a:rPr lang="fr-FR" sz="2000" u="sng" dirty="0">
                <a:latin typeface="Calibri" panose="020F0502020204030204" pitchFamily="34" charset="0"/>
              </a:rPr>
              <a:t>oral</a:t>
            </a:r>
            <a:r>
              <a:rPr lang="fr-FR" sz="2000" dirty="0">
                <a:latin typeface="Calibri" panose="020F0502020204030204" pitchFamily="34" charset="0"/>
              </a:rPr>
              <a:t> qui touche la compréhension et/ou l'expression verbale. </a:t>
            </a:r>
          </a:p>
          <a:p>
            <a:endParaRPr lang="fr-FR" sz="2000" dirty="0">
              <a:latin typeface="Calibri" panose="020F0502020204030204" pitchFamily="34" charset="0"/>
            </a:endParaRPr>
          </a:p>
          <a:p>
            <a:r>
              <a:rPr lang="fr-FR" sz="2000" dirty="0">
                <a:latin typeface="Calibri" panose="020F0502020204030204" pitchFamily="34" charset="0"/>
              </a:rPr>
              <a:t>Les caractéristiques sont une structure déviante, une évolution lente et dysharmonieuse, des problèmes dans la manipulation du code linguistique entraînant des altérations durables du langage. </a:t>
            </a:r>
          </a:p>
          <a:p>
            <a:endParaRPr lang="fr-FR" sz="2000" dirty="0">
              <a:latin typeface="Calibri" panose="020F0502020204030204" pitchFamily="34" charset="0"/>
            </a:endParaRPr>
          </a:p>
          <a:p>
            <a:r>
              <a:rPr lang="fr-FR" sz="2000" dirty="0">
                <a:latin typeface="Calibri" panose="020F0502020204030204" pitchFamily="34" charset="0"/>
              </a:rPr>
              <a:t>Elle concerne environ 1% des enfants scolarisés. Prévalence plus grande chez les garçons que chez les filles. </a:t>
            </a:r>
          </a:p>
        </p:txBody>
      </p:sp>
      <p:sp>
        <p:nvSpPr>
          <p:cNvPr id="3" name="Espace réservé du numéro de diapositive 2"/>
          <p:cNvSpPr>
            <a:spLocks noGrp="1"/>
          </p:cNvSpPr>
          <p:nvPr>
            <p:ph type="sldNum" sz="quarter" idx="12"/>
          </p:nvPr>
        </p:nvSpPr>
        <p:spPr/>
        <p:txBody>
          <a:bodyPr/>
          <a:lstStyle/>
          <a:p>
            <a:fld id="{E1D9686C-3670-4A4A-8144-2665216D9827}" type="slidenum">
              <a:rPr lang="fr-FR" smtClean="0"/>
              <a:pPr/>
              <a:t>4</a:t>
            </a:fld>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Les signes dans la vie quotidienne</a:t>
            </a:r>
            <a:endParaRPr lang="fr-FR" dirty="0"/>
          </a:p>
        </p:txBody>
      </p:sp>
      <p:sp>
        <p:nvSpPr>
          <p:cNvPr id="3" name="Espace réservé du contenu 2"/>
          <p:cNvSpPr>
            <a:spLocks noGrp="1"/>
          </p:cNvSpPr>
          <p:nvPr>
            <p:ph idx="1"/>
          </p:nvPr>
        </p:nvSpPr>
        <p:spPr>
          <a:xfrm>
            <a:off x="395536" y="2204864"/>
            <a:ext cx="8424936" cy="4392488"/>
          </a:xfrm>
        </p:spPr>
        <p:txBody>
          <a:bodyPr>
            <a:noAutofit/>
          </a:bodyPr>
          <a:lstStyle/>
          <a:p>
            <a:r>
              <a:rPr lang="fr-FR" sz="2000" b="1" dirty="0">
                <a:latin typeface="Calibri" panose="020F0502020204030204" pitchFamily="34" charset="0"/>
              </a:rPr>
              <a:t>Versant expressif :</a:t>
            </a:r>
            <a:endParaRPr lang="fr-FR" sz="2000" dirty="0">
              <a:latin typeface="Calibri" panose="020F0502020204030204" pitchFamily="34" charset="0"/>
            </a:endParaRPr>
          </a:p>
          <a:p>
            <a:pPr lvl="1"/>
            <a:endParaRPr lang="fr-FR" sz="1800" dirty="0">
              <a:latin typeface="Calibri" panose="020F0502020204030204" pitchFamily="34" charset="0"/>
            </a:endParaRPr>
          </a:p>
          <a:p>
            <a:pPr lvl="1"/>
            <a:r>
              <a:rPr lang="fr-FR" sz="2000" dirty="0">
                <a:latin typeface="Calibri" panose="020F0502020204030204" pitchFamily="34" charset="0"/>
              </a:rPr>
              <a:t>Trouble phonologique : déformation des mots allant parfois jusqu'à l</a:t>
            </a:r>
            <a:r>
              <a:rPr lang="ja-JP" altLang="fr-FR" sz="2000" dirty="0">
                <a:latin typeface="Calibri" panose="020F0502020204030204" pitchFamily="34" charset="0"/>
              </a:rPr>
              <a:t>’</a:t>
            </a:r>
            <a:r>
              <a:rPr lang="fr-FR" sz="2000" dirty="0">
                <a:latin typeface="Calibri" panose="020F0502020204030204" pitchFamily="34" charset="0"/>
              </a:rPr>
              <a:t>inintelligibilité</a:t>
            </a:r>
          </a:p>
          <a:p>
            <a:pPr lvl="2"/>
            <a:r>
              <a:rPr lang="fr-FR" sz="1600" dirty="0">
                <a:latin typeface="Calibri" panose="020F0502020204030204" pitchFamily="34" charset="0"/>
              </a:rPr>
              <a:t>« tapin » pour sapin ou « </a:t>
            </a:r>
            <a:r>
              <a:rPr lang="fr-FR" sz="1600" dirty="0" err="1">
                <a:latin typeface="Calibri" panose="020F0502020204030204" pitchFamily="34" charset="0"/>
              </a:rPr>
              <a:t>félo</a:t>
            </a:r>
            <a:r>
              <a:rPr lang="fr-FR" sz="1600" dirty="0">
                <a:latin typeface="Calibri" panose="020F0502020204030204" pitchFamily="34" charset="0"/>
              </a:rPr>
              <a:t> » pour dire vélo</a:t>
            </a:r>
          </a:p>
          <a:p>
            <a:pPr lvl="1"/>
            <a:r>
              <a:rPr lang="fr-FR" sz="2000" dirty="0">
                <a:latin typeface="Calibri" panose="020F0502020204030204" pitchFamily="34" charset="0"/>
              </a:rPr>
              <a:t>Trouble syntaxique : style télégraphique, constructions anormales, non respect de l</a:t>
            </a:r>
            <a:r>
              <a:rPr lang="ja-JP" altLang="fr-FR" sz="2000" dirty="0">
                <a:latin typeface="Calibri" panose="020F0502020204030204" pitchFamily="34" charset="0"/>
              </a:rPr>
              <a:t>’</a:t>
            </a:r>
            <a:r>
              <a:rPr lang="fr-FR" sz="2000" dirty="0">
                <a:latin typeface="Calibri" panose="020F0502020204030204" pitchFamily="34" charset="0"/>
              </a:rPr>
              <a:t>ordre des mots, difficultés avec les petits mots grammaticaux</a:t>
            </a:r>
          </a:p>
          <a:p>
            <a:pPr lvl="2"/>
            <a:r>
              <a:rPr lang="fr-FR" sz="1600" dirty="0">
                <a:latin typeface="Calibri" panose="020F0502020204030204" pitchFamily="34" charset="0"/>
              </a:rPr>
              <a:t>« Moi partir vacances »</a:t>
            </a:r>
          </a:p>
          <a:p>
            <a:pPr lvl="1"/>
            <a:r>
              <a:rPr lang="fr-FR" sz="2000" dirty="0">
                <a:latin typeface="Calibri" panose="020F0502020204030204" pitchFamily="34" charset="0"/>
              </a:rPr>
              <a:t>Trouble lexical : déficit de vocabulaire, difficultés à trouver les bons mots</a:t>
            </a:r>
          </a:p>
          <a:p>
            <a:pPr lvl="1"/>
            <a:r>
              <a:rPr lang="fr-FR" sz="2000" dirty="0">
                <a:latin typeface="Calibri" panose="020F0502020204030204" pitchFamily="34" charset="0"/>
              </a:rPr>
              <a:t>Trouble pragmatique : mauvaise utilisation du langage social</a:t>
            </a:r>
          </a:p>
          <a:p>
            <a:pPr lvl="2"/>
            <a:r>
              <a:rPr lang="fr-FR" sz="1600" dirty="0">
                <a:latin typeface="Calibri" panose="020F0502020204030204" pitchFamily="34" charset="0"/>
              </a:rPr>
              <a:t>« Le monsieur est moche »</a:t>
            </a:r>
            <a:endParaRPr lang="fr-FR" sz="2000" dirty="0">
              <a:latin typeface="Calibri" panose="020F0502020204030204" pitchFamily="34" charset="0"/>
            </a:endParaRPr>
          </a:p>
          <a:p>
            <a:endParaRPr lang="fr-FR" sz="24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5</a:t>
            </a:fld>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Les signes dans la vie quotidienne</a:t>
            </a:r>
            <a:endParaRPr lang="fr-FR" dirty="0"/>
          </a:p>
        </p:txBody>
      </p:sp>
      <p:sp>
        <p:nvSpPr>
          <p:cNvPr id="3" name="Espace réservé du contenu 2"/>
          <p:cNvSpPr>
            <a:spLocks noGrp="1"/>
          </p:cNvSpPr>
          <p:nvPr>
            <p:ph idx="1"/>
          </p:nvPr>
        </p:nvSpPr>
        <p:spPr>
          <a:xfrm>
            <a:off x="467544" y="2564904"/>
            <a:ext cx="8272211" cy="3678303"/>
          </a:xfrm>
        </p:spPr>
        <p:txBody>
          <a:bodyPr>
            <a:normAutofit/>
          </a:bodyPr>
          <a:lstStyle/>
          <a:p>
            <a:r>
              <a:rPr lang="fr-FR" sz="2000" b="1" dirty="0">
                <a:latin typeface="Calibri" panose="020F0502020204030204" pitchFamily="34" charset="0"/>
              </a:rPr>
              <a:t>Versant réceptif :</a:t>
            </a:r>
          </a:p>
          <a:p>
            <a:endParaRPr lang="fr-FR" sz="2400" dirty="0">
              <a:latin typeface="Calibri" panose="020F0502020204030204" pitchFamily="34" charset="0"/>
            </a:endParaRPr>
          </a:p>
          <a:p>
            <a:pPr lvl="1"/>
            <a:r>
              <a:rPr lang="fr-FR" sz="2000" dirty="0">
                <a:latin typeface="Calibri" panose="020F0502020204030204" pitchFamily="34" charset="0"/>
              </a:rPr>
              <a:t>Trouble de la perception des sons et donc de reconnaissance des mots</a:t>
            </a:r>
          </a:p>
          <a:p>
            <a:pPr lvl="1"/>
            <a:r>
              <a:rPr lang="fr-FR" sz="2000" dirty="0">
                <a:latin typeface="Calibri" panose="020F0502020204030204" pitchFamily="34" charset="0"/>
              </a:rPr>
              <a:t>Trouble lexical : difficultés à apprendre des mots nouveaux</a:t>
            </a:r>
          </a:p>
          <a:p>
            <a:pPr lvl="1"/>
            <a:r>
              <a:rPr lang="fr-FR" sz="2000" dirty="0">
                <a:latin typeface="Calibri" panose="020F0502020204030204" pitchFamily="34" charset="0"/>
              </a:rPr>
              <a:t>Trouble syntaxique : difficultés à comprendre les différences syntaxiques, à saisir le sens des mots longs</a:t>
            </a:r>
          </a:p>
          <a:p>
            <a:pPr lvl="1"/>
            <a:r>
              <a:rPr lang="fr-FR" sz="2000" dirty="0">
                <a:latin typeface="Calibri" panose="020F0502020204030204" pitchFamily="34" charset="0"/>
              </a:rPr>
              <a:t>Mais aussi difficultés à comprendre le langage élaboré (proverbes, métaphores, humour)</a:t>
            </a:r>
          </a:p>
          <a:p>
            <a:pPr lvl="2"/>
            <a:endParaRPr lang="fr-FR" sz="1800" dirty="0">
              <a:latin typeface="Calibri" panose="020F0502020204030204" pitchFamily="34" charset="0"/>
            </a:endParaRPr>
          </a:p>
          <a:p>
            <a:endParaRPr lang="fr-FR" sz="2400"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6</a:t>
            </a:fld>
            <a:endParaRPr lang="fr-FR"/>
          </a:p>
        </p:txBody>
      </p:sp>
    </p:spTree>
    <p:extLst>
      <p:ext uri="{BB962C8B-B14F-4D97-AF65-F5344CB8AC3E}">
        <p14:creationId xmlns:p14="http://schemas.microsoft.com/office/powerpoint/2010/main" val="1777510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Critères diagnostic du DSM-v</a:t>
            </a:r>
          </a:p>
        </p:txBody>
      </p:sp>
      <p:sp>
        <p:nvSpPr>
          <p:cNvPr id="3" name="Espace réservé du contenu 2"/>
          <p:cNvSpPr>
            <a:spLocks noGrp="1"/>
          </p:cNvSpPr>
          <p:nvPr>
            <p:ph idx="1"/>
          </p:nvPr>
        </p:nvSpPr>
        <p:spPr>
          <a:xfrm>
            <a:off x="435895" y="2060848"/>
            <a:ext cx="8272211" cy="4608512"/>
          </a:xfrm>
        </p:spPr>
        <p:txBody>
          <a:bodyPr>
            <a:noAutofit/>
          </a:bodyPr>
          <a:lstStyle/>
          <a:p>
            <a:pPr marL="0" indent="0" algn="ctr">
              <a:buNone/>
            </a:pPr>
            <a:r>
              <a:rPr lang="fr-FR" sz="2000" dirty="0">
                <a:latin typeface="Calibri" panose="020F0502020204030204" pitchFamily="34" charset="0"/>
              </a:rPr>
              <a:t>Troubles de la communication</a:t>
            </a:r>
          </a:p>
          <a:p>
            <a:pPr marL="0" indent="0">
              <a:buNone/>
            </a:pPr>
            <a:r>
              <a:rPr lang="fr-FR" sz="1600" dirty="0">
                <a:latin typeface="Calibri" panose="020F0502020204030204" pitchFamily="34" charset="0"/>
              </a:rPr>
              <a:t>Déficits du langage</a:t>
            </a:r>
            <a:r>
              <a:rPr lang="fr-FR" sz="1600" i="1" dirty="0">
                <a:latin typeface="Calibri" panose="020F0502020204030204" pitchFamily="34" charset="0"/>
              </a:rPr>
              <a:t>, de la parole et de la communication (ne seront pas développés ici).</a:t>
            </a:r>
          </a:p>
          <a:p>
            <a:pPr marL="0" indent="0">
              <a:spcAft>
                <a:spcPts val="0"/>
              </a:spcAft>
              <a:buNone/>
            </a:pPr>
            <a:endParaRPr lang="fr-FR" sz="1400" i="1" dirty="0">
              <a:latin typeface="Calibri" panose="020F0502020204030204" pitchFamily="34" charset="0"/>
            </a:endParaRPr>
          </a:p>
          <a:p>
            <a:pPr marL="0" indent="0">
              <a:spcBef>
                <a:spcPts val="600"/>
              </a:spcBef>
              <a:buNone/>
            </a:pPr>
            <a:r>
              <a:rPr lang="fr-FR" dirty="0">
                <a:latin typeface="Calibri" panose="020F0502020204030204" pitchFamily="34" charset="0"/>
              </a:rPr>
              <a:t>	</a:t>
            </a:r>
            <a:r>
              <a:rPr lang="fr-FR" sz="2000" dirty="0">
                <a:solidFill>
                  <a:schemeClr val="accent2"/>
                </a:solidFill>
                <a:latin typeface="Calibri" panose="020F0502020204030204" pitchFamily="34" charset="0"/>
              </a:rPr>
              <a:t>1) Trouble du langage</a:t>
            </a:r>
          </a:p>
          <a:p>
            <a:r>
              <a:rPr lang="fr-FR" sz="2000" dirty="0">
                <a:latin typeface="Calibri" panose="020F0502020204030204" pitchFamily="34" charset="0"/>
              </a:rPr>
              <a:t>Difficulté persistante d'acquisition et d'utilisation du langage dans ces différentes modalités (parlé-écrit-signes) incluant les éléments suivants </a:t>
            </a:r>
            <a:r>
              <a:rPr lang="fr-FR" dirty="0">
                <a:latin typeface="Calibri" panose="020F0502020204030204" pitchFamily="34" charset="0"/>
              </a:rPr>
              <a:t>:</a:t>
            </a:r>
          </a:p>
          <a:p>
            <a:pPr lvl="1">
              <a:spcBef>
                <a:spcPts val="0"/>
              </a:spcBef>
            </a:pPr>
            <a:r>
              <a:rPr lang="fr-FR" dirty="0">
                <a:latin typeface="Calibri" panose="020F0502020204030204" pitchFamily="34" charset="0"/>
              </a:rPr>
              <a:t>Vocabulaire restreint</a:t>
            </a:r>
          </a:p>
          <a:p>
            <a:pPr lvl="1">
              <a:spcBef>
                <a:spcPts val="0"/>
              </a:spcBef>
            </a:pPr>
            <a:r>
              <a:rPr lang="fr-FR" dirty="0">
                <a:latin typeface="Calibri" panose="020F0502020204030204" pitchFamily="34" charset="0"/>
              </a:rPr>
              <a:t>Carence de structuration des phrases</a:t>
            </a:r>
          </a:p>
          <a:p>
            <a:pPr lvl="1">
              <a:spcBef>
                <a:spcPts val="0"/>
              </a:spcBef>
            </a:pPr>
            <a:r>
              <a:rPr lang="fr-FR" dirty="0">
                <a:latin typeface="Calibri" panose="020F0502020204030204" pitchFamily="34" charset="0"/>
              </a:rPr>
              <a:t>Déficience du discours</a:t>
            </a:r>
          </a:p>
          <a:p>
            <a:pPr algn="just"/>
            <a:r>
              <a:rPr lang="fr-FR" sz="2000" dirty="0">
                <a:latin typeface="Calibri" panose="020F0502020204030204" pitchFamily="34" charset="0"/>
              </a:rPr>
              <a:t>Les capacités de langage sont, de façon marquée et quantifiable, inférieures au niveau escompté pour l'âge du sujet. Il en résulte des limitations fonctionnelles de la communication efficiente, de la participation sociale, des résultats scolaires, du rendement professionnel, soit de manière isolée, soit dans n'importe quelle combinaison.</a:t>
            </a:r>
          </a:p>
        </p:txBody>
      </p:sp>
      <p:sp>
        <p:nvSpPr>
          <p:cNvPr id="4" name="Espace réservé du numéro de diapositive 3"/>
          <p:cNvSpPr>
            <a:spLocks noGrp="1"/>
          </p:cNvSpPr>
          <p:nvPr>
            <p:ph type="sldNum" sz="quarter" idx="12"/>
          </p:nvPr>
        </p:nvSpPr>
        <p:spPr>
          <a:xfrm>
            <a:off x="8100392" y="6237312"/>
            <a:ext cx="789381" cy="365125"/>
          </a:xfrm>
        </p:spPr>
        <p:txBody>
          <a:bodyPr/>
          <a:lstStyle/>
          <a:p>
            <a:fld id="{E1D9686C-3670-4A4A-8144-2665216D9827}" type="slidenum">
              <a:rPr lang="fr-FR" smtClean="0"/>
              <a:pPr/>
              <a:t>7</a:t>
            </a:fld>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Critères diagnostic du dsm-v</a:t>
            </a:r>
            <a:endParaRPr lang="fr-FR" dirty="0"/>
          </a:p>
        </p:txBody>
      </p:sp>
      <p:sp>
        <p:nvSpPr>
          <p:cNvPr id="3" name="Espace réservé du contenu 2"/>
          <p:cNvSpPr>
            <a:spLocks noGrp="1"/>
          </p:cNvSpPr>
          <p:nvPr>
            <p:ph idx="1"/>
          </p:nvPr>
        </p:nvSpPr>
        <p:spPr>
          <a:xfrm>
            <a:off x="435895" y="2348880"/>
            <a:ext cx="8272211" cy="3888432"/>
          </a:xfrm>
        </p:spPr>
        <p:txBody>
          <a:bodyPr>
            <a:noAutofit/>
          </a:bodyPr>
          <a:lstStyle/>
          <a:p>
            <a:r>
              <a:rPr lang="fr-FR" sz="2000" dirty="0">
                <a:latin typeface="Calibri" panose="020F0502020204030204" pitchFamily="34" charset="0"/>
              </a:rPr>
              <a:t>Comorbidité :</a:t>
            </a:r>
          </a:p>
          <a:p>
            <a:pPr lvl="1" algn="just">
              <a:lnSpc>
                <a:spcPct val="120000"/>
              </a:lnSpc>
            </a:pPr>
            <a:r>
              <a:rPr lang="fr-FR" sz="1800" dirty="0">
                <a:latin typeface="Calibri" panose="020F0502020204030204" pitchFamily="34" charset="0"/>
              </a:rPr>
              <a:t>Le trouble du langage est fortement associé à d'autres troubles neurodéveloppementaux, comme par exemple, des troubles spécifiques des apprentissages, un déficit de l'attention, des troubles du spectre de l'autisme et des troubles du développement de la coordination (...).</a:t>
            </a:r>
            <a:endParaRPr lang="fr-FR" dirty="0">
              <a:latin typeface="Calibri" panose="020F0502020204030204" pitchFamily="34" charset="0"/>
            </a:endParaRPr>
          </a:p>
          <a:p>
            <a:r>
              <a:rPr lang="fr-FR" sz="2000" dirty="0">
                <a:latin typeface="Calibri" panose="020F0502020204030204" pitchFamily="34" charset="0"/>
              </a:rPr>
              <a:t>On trouve souvent des antécédents familiaux de troubles de la parole ou du langage.</a:t>
            </a:r>
          </a:p>
          <a:p>
            <a:endParaRPr lang="fr-FR" dirty="0">
              <a:latin typeface="Calibri" panose="020F0502020204030204" pitchFamily="34" charset="0"/>
            </a:endParaRPr>
          </a:p>
          <a:p>
            <a:pPr marL="0" indent="0">
              <a:buNone/>
            </a:pPr>
            <a:r>
              <a:rPr lang="fr-FR" dirty="0">
                <a:solidFill>
                  <a:schemeClr val="accent2"/>
                </a:solidFill>
                <a:latin typeface="Calibri" panose="020F0502020204030204" pitchFamily="34" charset="0"/>
              </a:rPr>
              <a:t>	</a:t>
            </a:r>
            <a:r>
              <a:rPr lang="fr-FR" i="1" dirty="0">
                <a:solidFill>
                  <a:schemeClr val="accent2"/>
                </a:solidFill>
                <a:latin typeface="Calibri" panose="020F0502020204030204" pitchFamily="34" charset="0"/>
              </a:rPr>
              <a:t>2) Trouble de la phonation</a:t>
            </a:r>
          </a:p>
          <a:p>
            <a:pPr marL="0" indent="0">
              <a:buNone/>
            </a:pPr>
            <a:r>
              <a:rPr lang="fr-FR" i="1" dirty="0">
                <a:solidFill>
                  <a:schemeClr val="accent2"/>
                </a:solidFill>
                <a:latin typeface="Calibri" panose="020F0502020204030204" pitchFamily="34" charset="0"/>
              </a:rPr>
              <a:t>	3) Trouble de la fluence verbale apparaissant dans l'enfance (Bégaiement)</a:t>
            </a:r>
          </a:p>
          <a:p>
            <a:pPr marL="0" indent="0">
              <a:buNone/>
            </a:pPr>
            <a:r>
              <a:rPr lang="fr-FR" i="1" dirty="0">
                <a:solidFill>
                  <a:schemeClr val="accent2"/>
                </a:solidFill>
                <a:latin typeface="Calibri" panose="020F0502020204030204" pitchFamily="34" charset="0"/>
              </a:rPr>
              <a:t>	4) Trouble de la communication sociale (pragmatique)</a:t>
            </a:r>
            <a:endParaRPr lang="fr-FR" i="1" dirty="0">
              <a:latin typeface="Calibri" panose="020F0502020204030204" pitchFamily="34" charset="0"/>
            </a:endParaRPr>
          </a:p>
          <a:p>
            <a:endParaRPr lang="fr-FR" dirty="0">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8</a:t>
            </a:fld>
            <a:endParaRPr lang="fr-FR"/>
          </a:p>
        </p:txBody>
      </p:sp>
    </p:spTree>
    <p:extLst>
      <p:ext uri="{BB962C8B-B14F-4D97-AF65-F5344CB8AC3E}">
        <p14:creationId xmlns:p14="http://schemas.microsoft.com/office/powerpoint/2010/main" val="34584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35895" y="2180497"/>
            <a:ext cx="8272211" cy="4056815"/>
          </a:xfrm>
        </p:spPr>
        <p:txBody>
          <a:bodyPr>
            <a:normAutofit/>
          </a:bodyPr>
          <a:lstStyle/>
          <a:p>
            <a:r>
              <a:rPr lang="fr-FR" sz="2000" dirty="0">
                <a:latin typeface="Calibri" panose="020F0502020204030204" pitchFamily="34" charset="0"/>
              </a:rPr>
              <a:t>Spécifier la sévérité actuelle :</a:t>
            </a:r>
          </a:p>
          <a:p>
            <a:pPr lvl="1"/>
            <a:r>
              <a:rPr lang="fr-FR" sz="1800" u="sng" dirty="0">
                <a:latin typeface="Calibri" panose="020F0502020204030204" pitchFamily="34" charset="0"/>
              </a:rPr>
              <a:t>Légère</a:t>
            </a:r>
            <a:r>
              <a:rPr lang="fr-FR" sz="1800" dirty="0">
                <a:latin typeface="Calibri" panose="020F0502020204030204" pitchFamily="34" charset="0"/>
              </a:rPr>
              <a:t> : (…) intensité assez légère pour que le sujet parvienne à compenser ou a bien fonctionner lorsqu'il bénéficie d'aménagements et de dispositifs de soutien appropriés notamment pendant la scolarité.</a:t>
            </a:r>
          </a:p>
          <a:p>
            <a:pPr lvl="1"/>
            <a:r>
              <a:rPr lang="fr-FR" sz="1800" u="sng" dirty="0">
                <a:latin typeface="Calibri" panose="020F0502020204030204" pitchFamily="34" charset="0"/>
              </a:rPr>
              <a:t>Moyenne</a:t>
            </a:r>
            <a:r>
              <a:rPr lang="fr-FR" sz="1800" dirty="0">
                <a:latin typeface="Calibri" panose="020F0502020204030204" pitchFamily="34" charset="0"/>
              </a:rPr>
              <a:t> : des difficultés marquées à acquérir des connaissances dans au moins un domaine à tel point que le sujet risquera fort de ne pas devenir opérationnel sans certaines périodes d'enseignement intensif et spécialisé au cours de sa scolarité (…).</a:t>
            </a:r>
          </a:p>
          <a:p>
            <a:pPr lvl="1"/>
            <a:r>
              <a:rPr lang="fr-FR" sz="1800" u="sng" dirty="0">
                <a:latin typeface="Calibri" panose="020F0502020204030204" pitchFamily="34" charset="0"/>
              </a:rPr>
              <a:t>Grave</a:t>
            </a:r>
            <a:r>
              <a:rPr lang="fr-FR" sz="1800" dirty="0">
                <a:latin typeface="Calibri" panose="020F0502020204030204" pitchFamily="34" charset="0"/>
              </a:rPr>
              <a:t> : des difficultés majeures à acquérir des compétences qui ont une incidence sur plusieurs domaines (…), même avec des aménagements, le sujet peut ne pas être capable d'accomplir toutes ses activités efficacement.</a:t>
            </a:r>
          </a:p>
        </p:txBody>
      </p:sp>
      <p:sp>
        <p:nvSpPr>
          <p:cNvPr id="4" name="Espace réservé du numéro de diapositive 3"/>
          <p:cNvSpPr>
            <a:spLocks noGrp="1"/>
          </p:cNvSpPr>
          <p:nvPr>
            <p:ph type="sldNum" sz="quarter" idx="12"/>
          </p:nvPr>
        </p:nvSpPr>
        <p:spPr/>
        <p:txBody>
          <a:bodyPr/>
          <a:lstStyle/>
          <a:p>
            <a:fld id="{E1D9686C-3670-4A4A-8144-2665216D9827}" type="slidenum">
              <a:rPr lang="fr-FR" smtClean="0"/>
              <a:pPr/>
              <a:t>9</a:t>
            </a:fld>
            <a:endParaRPr lang="fr-FR"/>
          </a:p>
        </p:txBody>
      </p:sp>
    </p:spTree>
    <p:extLst>
      <p:ext uri="{BB962C8B-B14F-4D97-AF65-F5344CB8AC3E}">
        <p14:creationId xmlns:p14="http://schemas.microsoft.com/office/powerpoint/2010/main" val="2754037390"/>
      </p:ext>
    </p:extLst>
  </p:cSld>
  <p:clrMapOvr>
    <a:masterClrMapping/>
  </p:clrMapOvr>
</p:sld>
</file>

<file path=ppt/theme/theme1.xml><?xml version="1.0" encoding="utf-8"?>
<a:theme xmlns:a="http://schemas.openxmlformats.org/drawingml/2006/main" name="Thème4">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Personnalisé 1">
      <a:majorFont>
        <a:latin typeface="Gabriola"/>
        <a:ea typeface=""/>
        <a:cs typeface=""/>
      </a:majorFont>
      <a:minorFont>
        <a:latin typeface="Perpetu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1529</TotalTime>
  <Words>1826</Words>
  <Application>Microsoft Office PowerPoint</Application>
  <PresentationFormat>Affichage à l'écran (4:3)</PresentationFormat>
  <Paragraphs>234</Paragraphs>
  <Slides>38</Slides>
  <Notes>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38</vt:i4>
      </vt:variant>
    </vt:vector>
  </HeadingPairs>
  <TitlesOfParts>
    <vt:vector size="44" baseType="lpstr">
      <vt:lpstr>Calibri</vt:lpstr>
      <vt:lpstr>Gabriola</vt:lpstr>
      <vt:lpstr>Perpetua</vt:lpstr>
      <vt:lpstr>Wingdings</vt:lpstr>
      <vt:lpstr>Wingdings 2</vt:lpstr>
      <vt:lpstr>Thème4</vt:lpstr>
      <vt:lpstr>Trouble Développemental du langage (dysphasie)</vt:lpstr>
      <vt:lpstr>introduction</vt:lpstr>
      <vt:lpstr>introduction</vt:lpstr>
      <vt:lpstr>Définition et signes cliniques</vt:lpstr>
      <vt:lpstr>Les signes dans la vie quotidienne</vt:lpstr>
      <vt:lpstr>Les signes dans la vie quotidienne</vt:lpstr>
      <vt:lpstr>Critères diagnostic du DSM-v</vt:lpstr>
      <vt:lpstr>Critères diagnostic du dsm-v</vt:lpstr>
      <vt:lpstr>Présentation PowerPoint</vt:lpstr>
      <vt:lpstr>Etude de Cas</vt:lpstr>
      <vt:lpstr>étude de cas : Anna – 4 ans 8 mois</vt:lpstr>
      <vt:lpstr>étude de cas : anamnèse</vt:lpstr>
      <vt:lpstr>étude de cas : anamnèse</vt:lpstr>
      <vt:lpstr>Présentation PowerPoint</vt:lpstr>
      <vt:lpstr>Étude de cas : Bilan neuropsychologique</vt:lpstr>
      <vt:lpstr>Étude de cas : Bilan neuropsychologique</vt:lpstr>
      <vt:lpstr>Étude de cas : Bilan neuropsychologique</vt:lpstr>
      <vt:lpstr>Étude de cas : Bilan neuropsychologique</vt:lpstr>
      <vt:lpstr>Étude de cas : Bilan orthophonique</vt:lpstr>
      <vt:lpstr>Présentation PowerPoint</vt:lpstr>
      <vt:lpstr>Étude de cas : conclusion diagnostique</vt:lpstr>
      <vt:lpstr>étude de cas : quelle rééducation proposer?</vt:lpstr>
      <vt:lpstr>Étude de cas : aménagements pédagogiques</vt:lpstr>
      <vt:lpstr>Etude de Cas</vt:lpstr>
      <vt:lpstr>étude de cas : Jade - 7 ans 9 mois</vt:lpstr>
      <vt:lpstr>étude de cas : anamnèse</vt:lpstr>
      <vt:lpstr>étude de cas : anamnèse</vt:lpstr>
      <vt:lpstr>Présentation PowerPoint</vt:lpstr>
      <vt:lpstr>Étude de cas : Bilan neuropsychologique</vt:lpstr>
      <vt:lpstr>Étude de cas : Bilan neuropsychologique</vt:lpstr>
      <vt:lpstr>Étude de cas : Bilan neuropsychologique</vt:lpstr>
      <vt:lpstr>Étude de cas : Bilan neuropsychologique</vt:lpstr>
      <vt:lpstr>Étude de cas : Bilan neuropsychologique</vt:lpstr>
      <vt:lpstr>Étude de cas : Bilan orthophonique</vt:lpstr>
      <vt:lpstr>Étude de cas : conclusion diagnostique</vt:lpstr>
      <vt:lpstr>étude de cas : quelle rééducation proposer?</vt:lpstr>
      <vt:lpstr>Présentation PowerPoint</vt:lpstr>
      <vt:lpstr>Trouble Développemental du langage (dysphasie)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Dysphasie</dc:title>
  <dc:creator>Marine</dc:creator>
  <cp:lastModifiedBy>amandine.hippolyte</cp:lastModifiedBy>
  <cp:revision>101</cp:revision>
  <dcterms:created xsi:type="dcterms:W3CDTF">2018-11-11T13:31:52Z</dcterms:created>
  <dcterms:modified xsi:type="dcterms:W3CDTF">2025-02-17T14:23:27Z</dcterms:modified>
</cp:coreProperties>
</file>