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64" r:id="rId3"/>
    <p:sldId id="258" r:id="rId4"/>
    <p:sldId id="257" r:id="rId5"/>
    <p:sldId id="259" r:id="rId6"/>
    <p:sldId id="260" r:id="rId7"/>
    <p:sldId id="261" r:id="rId8"/>
    <p:sldId id="265" r:id="rId9"/>
    <p:sldId id="266" r:id="rId10"/>
    <p:sldId id="267" r:id="rId11"/>
    <p:sldId id="268" r:id="rId12"/>
    <p:sldId id="305" r:id="rId13"/>
    <p:sldId id="292" r:id="rId14"/>
    <p:sldId id="291" r:id="rId15"/>
    <p:sldId id="302" r:id="rId16"/>
    <p:sldId id="307" r:id="rId17"/>
    <p:sldId id="303" r:id="rId18"/>
    <p:sldId id="274" r:id="rId19"/>
    <p:sldId id="275" r:id="rId20"/>
    <p:sldId id="308" r:id="rId21"/>
    <p:sldId id="276" r:id="rId22"/>
    <p:sldId id="298" r:id="rId23"/>
    <p:sldId id="309" r:id="rId24"/>
    <p:sldId id="310" r:id="rId25"/>
    <p:sldId id="283" r:id="rId26"/>
    <p:sldId id="288" r:id="rId27"/>
    <p:sldId id="318" r:id="rId28"/>
    <p:sldId id="312" r:id="rId29"/>
    <p:sldId id="317" r:id="rId30"/>
    <p:sldId id="311" r:id="rId31"/>
    <p:sldId id="282" r:id="rId32"/>
    <p:sldId id="294" r:id="rId33"/>
    <p:sldId id="316" r:id="rId34"/>
    <p:sldId id="319" r:id="rId35"/>
    <p:sldId id="272" r:id="rId36"/>
    <p:sldId id="321" r:id="rId37"/>
    <p:sldId id="322" r:id="rId38"/>
    <p:sldId id="326" r:id="rId39"/>
    <p:sldId id="325"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63"/>
  </p:normalViewPr>
  <p:slideViewPr>
    <p:cSldViewPr snapToGrid="0" snapToObjects="1">
      <p:cViewPr varScale="1">
        <p:scale>
          <a:sx n="115" d="100"/>
          <a:sy n="115" d="100"/>
        </p:scale>
        <p:origin x="24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5A4ED-E956-FC4B-97B2-F7EA9C0B8A81}" type="datetimeFigureOut">
              <a:rPr lang="fr-FR" smtClean="0"/>
              <a:t>26/01/2022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69D07-CFDC-6148-A09F-DC71019B440D}" type="slidenum">
              <a:rPr lang="fr-FR" smtClean="0"/>
              <a:t>‹N°›</a:t>
            </a:fld>
            <a:endParaRPr lang="fr-FR"/>
          </a:p>
        </p:txBody>
      </p:sp>
    </p:spTree>
    <p:extLst>
      <p:ext uri="{BB962C8B-B14F-4D97-AF65-F5344CB8AC3E}">
        <p14:creationId xmlns:p14="http://schemas.microsoft.com/office/powerpoint/2010/main" val="186144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965641-58DA-430C-B22E-24F486BD7B6F}" type="slidenum">
              <a:rPr lang="fr-FR" smtClean="0"/>
              <a:t>12</a:t>
            </a:fld>
            <a:endParaRPr lang="fr-FR"/>
          </a:p>
        </p:txBody>
      </p:sp>
    </p:spTree>
    <p:extLst>
      <p:ext uri="{BB962C8B-B14F-4D97-AF65-F5344CB8AC3E}">
        <p14:creationId xmlns:p14="http://schemas.microsoft.com/office/powerpoint/2010/main" val="292338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159B8-12B9-5F47-BE15-23A89F023A5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B4C6BB4-AD88-D24E-96C1-A2B81E437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129E8AD-9D94-3745-BA98-3B4E650B3AD4}"/>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5" name="Espace réservé du pied de page 4">
            <a:extLst>
              <a:ext uri="{FF2B5EF4-FFF2-40B4-BE49-F238E27FC236}">
                <a16:creationId xmlns:a16="http://schemas.microsoft.com/office/drawing/2014/main" id="{ECFA1EDE-EF0B-8E40-8389-AEFE16987A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A54B9B-1C51-7646-8F48-732EF60EFA7A}"/>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244479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70480-1F65-FA42-855F-51FD056344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C05FC7-5CE8-874F-84F2-F443B710675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1FAFE62-6137-2E40-87F6-D849C78E2C30}"/>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5" name="Espace réservé du pied de page 4">
            <a:extLst>
              <a:ext uri="{FF2B5EF4-FFF2-40B4-BE49-F238E27FC236}">
                <a16:creationId xmlns:a16="http://schemas.microsoft.com/office/drawing/2014/main" id="{A13CDF1C-E139-FA4F-8D5E-9EF14D20CD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FA1EC9-6527-414B-B01F-68E334DE3589}"/>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436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624298D-7B18-8B4B-9002-0C8C3FB449B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4AB61E-F226-0644-BB59-931659AF562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E404D0-50FD-2340-9F4B-ED9FD05C439E}"/>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5" name="Espace réservé du pied de page 4">
            <a:extLst>
              <a:ext uri="{FF2B5EF4-FFF2-40B4-BE49-F238E27FC236}">
                <a16:creationId xmlns:a16="http://schemas.microsoft.com/office/drawing/2014/main" id="{DBEF2900-F24A-0846-877A-903174CFD5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579D56-04B9-DF4B-9F35-1A55A1F98A69}"/>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40302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E36CF8-101E-A949-B2A6-83E1174AD2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890A10C-38FF-C040-83CF-4011925EC7A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C921D9-4FBC-C440-A492-A4DAAEFA6C5E}"/>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5" name="Espace réservé du pied de page 4">
            <a:extLst>
              <a:ext uri="{FF2B5EF4-FFF2-40B4-BE49-F238E27FC236}">
                <a16:creationId xmlns:a16="http://schemas.microsoft.com/office/drawing/2014/main" id="{6AE074E6-01D1-A344-BE88-ABD851B4FF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9E87B1-94BF-944E-AC91-1D61777D892F}"/>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11827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9FB68-35C5-134F-A277-B8A398C0C5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AF4D64B-7099-174C-86E5-CADA06F7BB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E25F5C6-2B23-1648-B8DB-EC9BF85F0DC3}"/>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5" name="Espace réservé du pied de page 4">
            <a:extLst>
              <a:ext uri="{FF2B5EF4-FFF2-40B4-BE49-F238E27FC236}">
                <a16:creationId xmlns:a16="http://schemas.microsoft.com/office/drawing/2014/main" id="{66E775BA-F540-4242-BED8-D82E59B7D9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05DEF7-8699-1647-AB7C-A782203DC190}"/>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77942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F6710C-3101-7F47-A4C2-B749AF838B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A2CE84-02D7-584B-91CB-6178BFE4FFA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AADAEDA-B131-834F-AA47-379B51D13E1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488847F-BEAD-CD43-BDB9-FD42C29DAEBD}"/>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6" name="Espace réservé du pied de page 5">
            <a:extLst>
              <a:ext uri="{FF2B5EF4-FFF2-40B4-BE49-F238E27FC236}">
                <a16:creationId xmlns:a16="http://schemas.microsoft.com/office/drawing/2014/main" id="{586F595B-AAF6-EA48-86D7-DFD7DD43E8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63467-653D-C547-8078-FD9F5860F207}"/>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4455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01BDF-B1A0-8044-8E61-71020AB908A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97C27E1-763C-5F47-8350-D1D46DEDF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E435297-B7EF-284A-8213-2AD2525138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347F3D-104C-C44C-ADF8-13C44D3B4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2AEAB7D-D968-3343-BA80-EA9A82901C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254BDC7-4B87-6A4E-80A0-2F9FECF00CC7}"/>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8" name="Espace réservé du pied de page 7">
            <a:extLst>
              <a:ext uri="{FF2B5EF4-FFF2-40B4-BE49-F238E27FC236}">
                <a16:creationId xmlns:a16="http://schemas.microsoft.com/office/drawing/2014/main" id="{788BDCA5-B5E9-B043-A54D-E40FD2892F5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D862507-787E-6F48-A18C-F5DA0987B807}"/>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82389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E2DEB-F73F-084F-A589-01CB782456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78354A2-975C-724D-A316-351CB3AB9D21}"/>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4" name="Espace réservé du pied de page 3">
            <a:extLst>
              <a:ext uri="{FF2B5EF4-FFF2-40B4-BE49-F238E27FC236}">
                <a16:creationId xmlns:a16="http://schemas.microsoft.com/office/drawing/2014/main" id="{396CD647-962F-014A-8FE2-1A6C28D322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BC78D28-1DDD-E245-B6C0-7223E22AA924}"/>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246589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AA9389-85BA-554E-870C-74F603D95377}"/>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3" name="Espace réservé du pied de page 2">
            <a:extLst>
              <a:ext uri="{FF2B5EF4-FFF2-40B4-BE49-F238E27FC236}">
                <a16:creationId xmlns:a16="http://schemas.microsoft.com/office/drawing/2014/main" id="{1184B572-4E19-264F-AA9E-310A0221FAC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AC68CE-12A1-D94E-AE79-61ED409F4FDF}"/>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15839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54B0-C84A-9B4B-86CC-9FC3218AF8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51D1143-925E-6741-9EA4-EF5CBE397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030B946-A3B6-5D4D-B5B8-A03B593DE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918A33-AF39-2449-9514-B7B9ECF56C09}"/>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6" name="Espace réservé du pied de page 5">
            <a:extLst>
              <a:ext uri="{FF2B5EF4-FFF2-40B4-BE49-F238E27FC236}">
                <a16:creationId xmlns:a16="http://schemas.microsoft.com/office/drawing/2014/main" id="{CB35B97B-C9C2-5847-A759-413EFC3A33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70A49E8-4F55-6C4A-9635-298B00BCD762}"/>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53525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2E246-CD7F-C245-8AF2-B7F6247774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DF847D9-FD31-9B42-AE15-B4D848857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50AC33-C294-E244-80A9-A2AACE08E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0868E0-A53C-1B40-981E-239D52FBA9B7}"/>
              </a:ext>
            </a:extLst>
          </p:cNvPr>
          <p:cNvSpPr>
            <a:spLocks noGrp="1"/>
          </p:cNvSpPr>
          <p:nvPr>
            <p:ph type="dt" sz="half" idx="10"/>
          </p:nvPr>
        </p:nvSpPr>
        <p:spPr/>
        <p:txBody>
          <a:bodyPr/>
          <a:lstStyle/>
          <a:p>
            <a:fld id="{B60EE0B5-AC40-4049-8606-F767D23D4A91}" type="datetimeFigureOut">
              <a:rPr lang="fr-FR" smtClean="0"/>
              <a:t>26/01/2022</a:t>
            </a:fld>
            <a:endParaRPr lang="fr-FR"/>
          </a:p>
        </p:txBody>
      </p:sp>
      <p:sp>
        <p:nvSpPr>
          <p:cNvPr id="6" name="Espace réservé du pied de page 5">
            <a:extLst>
              <a:ext uri="{FF2B5EF4-FFF2-40B4-BE49-F238E27FC236}">
                <a16:creationId xmlns:a16="http://schemas.microsoft.com/office/drawing/2014/main" id="{B94E536D-6CC4-1241-ABED-28F6313ADD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9EE86F-BBCF-B443-986D-D613AB141B63}"/>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26879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1D20E0F-C9E7-3247-A148-0BDF27D24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A637A57-3992-EA47-8DF3-CBDBE846F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F327BC-CAA7-484B-B588-47FCD47F9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EE0B5-AC40-4049-8606-F767D23D4A91}" type="datetimeFigureOut">
              <a:rPr lang="fr-FR" smtClean="0"/>
              <a:t>26/01/2022</a:t>
            </a:fld>
            <a:endParaRPr lang="fr-FR"/>
          </a:p>
        </p:txBody>
      </p:sp>
      <p:sp>
        <p:nvSpPr>
          <p:cNvPr id="5" name="Espace réservé du pied de page 4">
            <a:extLst>
              <a:ext uri="{FF2B5EF4-FFF2-40B4-BE49-F238E27FC236}">
                <a16:creationId xmlns:a16="http://schemas.microsoft.com/office/drawing/2014/main" id="{0F88B938-4DC8-5E4D-B0A8-DD737569A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DA46A0A-D6E7-D744-B21D-35DC08442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FA559-08A9-D540-9459-4CC817F15ECF}" type="slidenum">
              <a:rPr lang="fr-FR" smtClean="0"/>
              <a:t>‹N°›</a:t>
            </a:fld>
            <a:endParaRPr lang="fr-FR"/>
          </a:p>
        </p:txBody>
      </p:sp>
    </p:spTree>
    <p:extLst>
      <p:ext uri="{BB962C8B-B14F-4D97-AF65-F5344CB8AC3E}">
        <p14:creationId xmlns:p14="http://schemas.microsoft.com/office/powerpoint/2010/main" val="2426534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21B18-546D-C243-B7EE-AA6C212142EF}"/>
              </a:ext>
            </a:extLst>
          </p:cNvPr>
          <p:cNvSpPr>
            <a:spLocks noGrp="1"/>
          </p:cNvSpPr>
          <p:nvPr>
            <p:ph type="ctrTitle"/>
          </p:nvPr>
        </p:nvSpPr>
        <p:spPr>
          <a:xfrm>
            <a:off x="1367883" y="4144344"/>
            <a:ext cx="9144000" cy="2387600"/>
          </a:xfrm>
        </p:spPr>
        <p:txBody>
          <a:bodyPr>
            <a:normAutofit fontScale="90000"/>
          </a:bodyPr>
          <a:lstStyle/>
          <a:p>
            <a:r>
              <a:rPr lang="fr-FR" dirty="0">
                <a:latin typeface="Times" pitchFamily="2" charset="0"/>
              </a:rPr>
              <a:t>Introduction à l’art contemporain</a:t>
            </a:r>
            <a:br>
              <a:rPr lang="fr-FR" dirty="0"/>
            </a:br>
            <a:br>
              <a:rPr lang="fr-FR" dirty="0"/>
            </a:br>
            <a:r>
              <a:rPr lang="fr-FR" sz="3300" dirty="0">
                <a:latin typeface="Times" pitchFamily="2" charset="0"/>
              </a:rPr>
              <a:t>Maître de conférences en histoire de l’art contemporain</a:t>
            </a:r>
            <a:br>
              <a:rPr lang="fr-FR" sz="3300" dirty="0">
                <a:latin typeface="Times" pitchFamily="2" charset="0"/>
              </a:rPr>
            </a:br>
            <a:br>
              <a:rPr lang="fr-FR" sz="3300" dirty="0">
                <a:latin typeface="Times" pitchFamily="2" charset="0"/>
              </a:rPr>
            </a:br>
            <a:r>
              <a:rPr lang="fr-FR" sz="3300" dirty="0" err="1">
                <a:latin typeface="Times" pitchFamily="2" charset="0"/>
              </a:rPr>
              <a:t>Marine.schutz@u-picardie.fr</a:t>
            </a:r>
            <a:r>
              <a:rPr lang="fr-FR" sz="3300" dirty="0">
                <a:latin typeface="Times" pitchFamily="2" charset="0"/>
              </a:rPr>
              <a:t> </a:t>
            </a:r>
            <a:br>
              <a:rPr lang="fr-FR" dirty="0">
                <a:latin typeface="Times" pitchFamily="2" charset="0"/>
              </a:rPr>
            </a:br>
            <a:r>
              <a:rPr lang="fr-FR" dirty="0"/>
              <a:t> </a:t>
            </a:r>
            <a:br>
              <a:rPr lang="fr-FR" dirty="0"/>
            </a:br>
            <a:endParaRPr lang="fr-FR" dirty="0"/>
          </a:p>
        </p:txBody>
      </p:sp>
      <p:sp>
        <p:nvSpPr>
          <p:cNvPr id="3" name="Sous-titre 2">
            <a:extLst>
              <a:ext uri="{FF2B5EF4-FFF2-40B4-BE49-F238E27FC236}">
                <a16:creationId xmlns:a16="http://schemas.microsoft.com/office/drawing/2014/main" id="{B7E9E3FF-03DA-4044-8A88-3C6361415EEF}"/>
              </a:ext>
            </a:extLst>
          </p:cNvPr>
          <p:cNvSpPr>
            <a:spLocks noGrp="1"/>
          </p:cNvSpPr>
          <p:nvPr>
            <p:ph type="subTitle" idx="1"/>
          </p:nvPr>
        </p:nvSpPr>
        <p:spPr>
          <a:xfrm>
            <a:off x="1367883" y="5453141"/>
            <a:ext cx="9144000" cy="1655762"/>
          </a:xfrm>
        </p:spPr>
        <p:txBody>
          <a:bodyPr/>
          <a:lstStyle/>
          <a:p>
            <a:r>
              <a:rPr lang="fr-FR" dirty="0"/>
              <a:t> </a:t>
            </a:r>
          </a:p>
        </p:txBody>
      </p:sp>
    </p:spTree>
    <p:extLst>
      <p:ext uri="{BB962C8B-B14F-4D97-AF65-F5344CB8AC3E}">
        <p14:creationId xmlns:p14="http://schemas.microsoft.com/office/powerpoint/2010/main" val="340999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977685" y="5532437"/>
            <a:ext cx="10515600" cy="1325563"/>
          </a:xfrm>
        </p:spPr>
        <p:txBody>
          <a:bodyPr>
            <a:normAutofit/>
          </a:bodyPr>
          <a:lstStyle/>
          <a:p>
            <a:r>
              <a:rPr lang="fr-FR" sz="3000" dirty="0">
                <a:latin typeface="Times" pitchFamily="2" charset="0"/>
              </a:rPr>
              <a:t>Constantin Guys, </a:t>
            </a:r>
            <a:r>
              <a:rPr lang="fr-FR" sz="3000" dirty="0" err="1">
                <a:latin typeface="Times" pitchFamily="2" charset="0"/>
              </a:rPr>
              <a:t>Vanity</a:t>
            </a:r>
            <a:r>
              <a:rPr lang="fr-FR" sz="3000" dirty="0">
                <a:latin typeface="Times" pitchFamily="2" charset="0"/>
              </a:rPr>
              <a:t> </a:t>
            </a:r>
            <a:r>
              <a:rPr lang="fr-FR" sz="3000" dirty="0" err="1">
                <a:latin typeface="Times" pitchFamily="2" charset="0"/>
              </a:rPr>
              <a:t>Fair</a:t>
            </a:r>
            <a:r>
              <a:rPr lang="fr-FR" sz="3000" dirty="0">
                <a:latin typeface="Times" pitchFamily="2" charset="0"/>
              </a:rPr>
              <a:t>, 1865,  15,50 cm ; x 18,75 cm, Musée de Washington.</a:t>
            </a:r>
          </a:p>
        </p:txBody>
      </p:sp>
      <p:pic>
        <p:nvPicPr>
          <p:cNvPr id="4098" name="Picture 2">
            <a:extLst>
              <a:ext uri="{FF2B5EF4-FFF2-40B4-BE49-F238E27FC236}">
                <a16:creationId xmlns:a16="http://schemas.microsoft.com/office/drawing/2014/main" id="{61443F7E-DA7E-7E41-A2AA-27C4A15DF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735" y="0"/>
            <a:ext cx="6788257" cy="565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0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2310539" y="2441897"/>
            <a:ext cx="8352295" cy="1325563"/>
          </a:xfrm>
        </p:spPr>
        <p:txBody>
          <a:bodyPr>
            <a:normAutofit fontScale="90000"/>
          </a:bodyPr>
          <a:lstStyle/>
          <a:p>
            <a:r>
              <a:rPr lang="fr-FR" b="1" dirty="0"/>
              <a:t> </a:t>
            </a:r>
            <a:br>
              <a:rPr lang="fr-FR" dirty="0"/>
            </a:br>
            <a:r>
              <a:rPr lang="fr-FR" dirty="0">
                <a:latin typeface="Times" pitchFamily="2" charset="0"/>
              </a:rPr>
              <a:t>Entre autres : </a:t>
            </a:r>
            <a:br>
              <a:rPr lang="fr-FR" dirty="0"/>
            </a:br>
            <a:r>
              <a:rPr lang="fr-FR" dirty="0">
                <a:latin typeface="Times" pitchFamily="2" charset="0"/>
              </a:rPr>
              <a:t>Clifford </a:t>
            </a:r>
            <a:r>
              <a:rPr lang="fr-FR" dirty="0" err="1">
                <a:latin typeface="Times" pitchFamily="2" charset="0"/>
              </a:rPr>
              <a:t>Still</a:t>
            </a:r>
            <a:br>
              <a:rPr lang="fr-FR" dirty="0">
                <a:latin typeface="Times" pitchFamily="2" charset="0"/>
              </a:rPr>
            </a:br>
            <a:r>
              <a:rPr lang="en-US" dirty="0">
                <a:latin typeface="Times" pitchFamily="2" charset="0"/>
              </a:rPr>
              <a:t>Adolph Gottlieb </a:t>
            </a:r>
            <a:br>
              <a:rPr lang="fr-FR" dirty="0">
                <a:latin typeface="Times" pitchFamily="2" charset="0"/>
              </a:rPr>
            </a:br>
            <a:r>
              <a:rPr lang="en-US" dirty="0">
                <a:latin typeface="Times" pitchFamily="2" charset="0"/>
              </a:rPr>
              <a:t>Mark Rothko</a:t>
            </a:r>
            <a:br>
              <a:rPr lang="fr-FR" dirty="0">
                <a:latin typeface="Times" pitchFamily="2" charset="0"/>
              </a:rPr>
            </a:br>
            <a:r>
              <a:rPr lang="fr-FR" dirty="0">
                <a:latin typeface="Times" pitchFamily="2" charset="0"/>
              </a:rPr>
              <a:t>Barnett Newman</a:t>
            </a:r>
            <a:br>
              <a:rPr lang="fr-FR" dirty="0">
                <a:latin typeface="Times" pitchFamily="2" charset="0"/>
              </a:rPr>
            </a:br>
            <a:r>
              <a:rPr lang="fr-FR" dirty="0">
                <a:latin typeface="Times" pitchFamily="2" charset="0"/>
              </a:rPr>
              <a:t>et Jackson Pollock</a:t>
            </a:r>
            <a:br>
              <a:rPr lang="fr-FR" dirty="0">
                <a:latin typeface="Times" pitchFamily="2" charset="0"/>
              </a:rPr>
            </a:br>
            <a:endParaRPr lang="fr-FR" dirty="0">
              <a:latin typeface="Times" pitchFamily="2" charset="0"/>
            </a:endParaRPr>
          </a:p>
        </p:txBody>
      </p:sp>
    </p:spTree>
    <p:extLst>
      <p:ext uri="{BB962C8B-B14F-4D97-AF65-F5344CB8AC3E}">
        <p14:creationId xmlns:p14="http://schemas.microsoft.com/office/powerpoint/2010/main" val="2324899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308598"/>
            <a:ext cx="5466184" cy="55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5520" y="5877273"/>
            <a:ext cx="8250832" cy="830997"/>
          </a:xfrm>
          <a:prstGeom prst="rect">
            <a:avLst/>
          </a:prstGeom>
        </p:spPr>
        <p:txBody>
          <a:bodyPr wrap="square">
            <a:spAutoFit/>
          </a:bodyPr>
          <a:lstStyle/>
          <a:p>
            <a:pPr algn="ctr"/>
            <a:r>
              <a:rPr lang="fr-FR" sz="2400" dirty="0">
                <a:latin typeface="Times" pitchFamily="2" charset="0"/>
              </a:rPr>
              <a:t>David Alfaro Siqueiros, </a:t>
            </a:r>
            <a:r>
              <a:rPr lang="fr-FR" sz="2400" i="1" dirty="0">
                <a:latin typeface="Times" pitchFamily="2" charset="0"/>
              </a:rPr>
              <a:t>Cuauhtémoc contre le mythe</a:t>
            </a:r>
            <a:r>
              <a:rPr lang="fr-FR" sz="2400" dirty="0">
                <a:latin typeface="Times" pitchFamily="2" charset="0"/>
              </a:rPr>
              <a:t>, 1944, fresque, </a:t>
            </a:r>
            <a:r>
              <a:rPr lang="es-ES" sz="2400" dirty="0" err="1">
                <a:latin typeface="Times" pitchFamily="2" charset="0"/>
              </a:rPr>
              <a:t>Tecpan</a:t>
            </a:r>
            <a:r>
              <a:rPr lang="es-ES" sz="2400" dirty="0">
                <a:latin typeface="Times" pitchFamily="2" charset="0"/>
              </a:rPr>
              <a:t> (Tlatelolco) (es), </a:t>
            </a:r>
            <a:r>
              <a:rPr lang="es-ES" sz="2400" dirty="0" err="1">
                <a:latin typeface="Times" pitchFamily="2" charset="0"/>
              </a:rPr>
              <a:t>Mexique</a:t>
            </a:r>
            <a:r>
              <a:rPr lang="es-ES" sz="2400" dirty="0"/>
              <a:t>.</a:t>
            </a:r>
            <a:endParaRPr lang="fr-FR" sz="2400" dirty="0"/>
          </a:p>
        </p:txBody>
      </p:sp>
    </p:spTree>
    <p:extLst>
      <p:ext uri="{BB962C8B-B14F-4D97-AF65-F5344CB8AC3E}">
        <p14:creationId xmlns:p14="http://schemas.microsoft.com/office/powerpoint/2010/main" val="451154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79752-F86B-1B4C-BA24-80B4263F6C0D}"/>
              </a:ext>
            </a:extLst>
          </p:cNvPr>
          <p:cNvSpPr>
            <a:spLocks noGrp="1"/>
          </p:cNvSpPr>
          <p:nvPr>
            <p:ph type="title"/>
          </p:nvPr>
        </p:nvSpPr>
        <p:spPr>
          <a:xfrm>
            <a:off x="442415" y="5742343"/>
            <a:ext cx="10515600" cy="1325563"/>
          </a:xfrm>
        </p:spPr>
        <p:txBody>
          <a:bodyPr>
            <a:normAutofit fontScale="90000"/>
          </a:bodyPr>
          <a:lstStyle/>
          <a:p>
            <a:r>
              <a:rPr lang="en-US" i="1" dirty="0"/>
              <a:t>Cubism and Abstract Art</a:t>
            </a:r>
            <a:r>
              <a:rPr lang="en-US" dirty="0"/>
              <a:t>, 1939, exposition MOMA, New York</a:t>
            </a:r>
            <a:br>
              <a:rPr lang="fr-FR" dirty="0"/>
            </a:br>
            <a:endParaRPr lang="fr-FR" dirty="0"/>
          </a:p>
        </p:txBody>
      </p:sp>
      <p:pic>
        <p:nvPicPr>
          <p:cNvPr id="3" name="Image 2">
            <a:extLst>
              <a:ext uri="{FF2B5EF4-FFF2-40B4-BE49-F238E27FC236}">
                <a16:creationId xmlns:a16="http://schemas.microsoft.com/office/drawing/2014/main" id="{0018015B-4331-AD4A-8609-265B50AE7937}"/>
              </a:ext>
            </a:extLst>
          </p:cNvPr>
          <p:cNvPicPr>
            <a:picLocks noChangeAspect="1"/>
          </p:cNvPicPr>
          <p:nvPr/>
        </p:nvPicPr>
        <p:blipFill>
          <a:blip r:embed="rId2"/>
          <a:stretch>
            <a:fillRect/>
          </a:stretch>
        </p:blipFill>
        <p:spPr>
          <a:xfrm>
            <a:off x="823415" y="995908"/>
            <a:ext cx="10134600" cy="3556000"/>
          </a:xfrm>
          <a:prstGeom prst="rect">
            <a:avLst/>
          </a:prstGeom>
        </p:spPr>
      </p:pic>
    </p:spTree>
    <p:extLst>
      <p:ext uri="{BB962C8B-B14F-4D97-AF65-F5344CB8AC3E}">
        <p14:creationId xmlns:p14="http://schemas.microsoft.com/office/powerpoint/2010/main" val="75841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B6B7D-812F-344A-A396-6EB7CE2980CD}"/>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AF234E91-0AE6-7E45-B566-8FD3B8734678}"/>
              </a:ext>
            </a:extLst>
          </p:cNvPr>
          <p:cNvPicPr>
            <a:picLocks noChangeAspect="1"/>
          </p:cNvPicPr>
          <p:nvPr/>
        </p:nvPicPr>
        <p:blipFill>
          <a:blip r:embed="rId2"/>
          <a:stretch>
            <a:fillRect/>
          </a:stretch>
        </p:blipFill>
        <p:spPr>
          <a:xfrm>
            <a:off x="3360666" y="158750"/>
            <a:ext cx="5067300" cy="6540500"/>
          </a:xfrm>
          <a:prstGeom prst="rect">
            <a:avLst/>
          </a:prstGeom>
        </p:spPr>
      </p:pic>
    </p:spTree>
    <p:extLst>
      <p:ext uri="{BB962C8B-B14F-4D97-AF65-F5344CB8AC3E}">
        <p14:creationId xmlns:p14="http://schemas.microsoft.com/office/powerpoint/2010/main" val="2703286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41482" y="5949280"/>
            <a:ext cx="8964489" cy="730068"/>
          </a:xfrm>
        </p:spPr>
        <p:txBody>
          <a:bodyPr>
            <a:noAutofit/>
          </a:bodyPr>
          <a:lstStyle/>
          <a:p>
            <a:r>
              <a:rPr lang="en-US" dirty="0"/>
              <a:t>André Masson, </a:t>
            </a:r>
            <a:r>
              <a:rPr lang="en-US" i="1" dirty="0" err="1"/>
              <a:t>Méditation</a:t>
            </a:r>
            <a:r>
              <a:rPr lang="en-US" i="1" dirty="0"/>
              <a:t> </a:t>
            </a:r>
            <a:r>
              <a:rPr lang="en-US" i="1" dirty="0" err="1"/>
              <a:t>sur</a:t>
            </a:r>
            <a:r>
              <a:rPr lang="en-US" i="1" dirty="0"/>
              <a:t> </a:t>
            </a:r>
            <a:r>
              <a:rPr lang="en-US" i="1" dirty="0" err="1"/>
              <a:t>une</a:t>
            </a:r>
            <a:r>
              <a:rPr lang="en-US" i="1" dirty="0"/>
              <a:t> </a:t>
            </a:r>
            <a:r>
              <a:rPr lang="en-US" i="1" dirty="0" err="1"/>
              <a:t>feuille</a:t>
            </a:r>
            <a:r>
              <a:rPr lang="en-US" i="1" dirty="0"/>
              <a:t> de </a:t>
            </a:r>
            <a:r>
              <a:rPr lang="en-US" i="1" dirty="0" err="1"/>
              <a:t>chêne</a:t>
            </a:r>
            <a:r>
              <a:rPr lang="en-US" dirty="0"/>
              <a:t>, 1942, tempera, pastel et sable </a:t>
            </a:r>
            <a:r>
              <a:rPr lang="en-US" dirty="0" err="1"/>
              <a:t>sur</a:t>
            </a:r>
            <a:r>
              <a:rPr lang="en-US" dirty="0"/>
              <a:t> toile, 101,6 x 83,8 cm, New York, </a:t>
            </a:r>
            <a:r>
              <a:rPr lang="en-US" dirty="0" err="1"/>
              <a:t>MoMA</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265380"/>
            <a:ext cx="4680520" cy="56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278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239"/>
          <a:stretch/>
        </p:blipFill>
        <p:spPr bwMode="auto">
          <a:xfrm>
            <a:off x="3630166" y="188641"/>
            <a:ext cx="4914900" cy="523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69368" y="5568376"/>
            <a:ext cx="9036496" cy="1200329"/>
          </a:xfrm>
          <a:prstGeom prst="rect">
            <a:avLst/>
          </a:prstGeom>
        </p:spPr>
        <p:txBody>
          <a:bodyPr wrap="square">
            <a:spAutoFit/>
          </a:bodyPr>
          <a:lstStyle/>
          <a:p>
            <a:pPr fontAlgn="base"/>
            <a:r>
              <a:rPr lang="fr-FR" sz="2400" dirty="0">
                <a:latin typeface="Times" pitchFamily="2" charset="0"/>
              </a:rPr>
              <a:t>Jackson Pollock , </a:t>
            </a:r>
            <a:r>
              <a:rPr lang="fr-FR" sz="2400" i="1" dirty="0">
                <a:latin typeface="Times" pitchFamily="2" charset="0"/>
              </a:rPr>
              <a:t>The Moon-</a:t>
            </a:r>
            <a:r>
              <a:rPr lang="fr-FR" sz="2400" i="1" dirty="0" err="1">
                <a:latin typeface="Times" pitchFamily="2" charset="0"/>
              </a:rPr>
              <a:t>Woman</a:t>
            </a:r>
            <a:r>
              <a:rPr lang="fr-FR" sz="2400" i="1" dirty="0">
                <a:latin typeface="Times" pitchFamily="2" charset="0"/>
              </a:rPr>
              <a:t> </a:t>
            </a:r>
            <a:r>
              <a:rPr lang="fr-FR" sz="2400" i="1" dirty="0" err="1">
                <a:latin typeface="Times" pitchFamily="2" charset="0"/>
              </a:rPr>
              <a:t>Cuts</a:t>
            </a:r>
            <a:r>
              <a:rPr lang="fr-FR" sz="2400" i="1" dirty="0">
                <a:latin typeface="Times" pitchFamily="2" charset="0"/>
              </a:rPr>
              <a:t> the Circle</a:t>
            </a:r>
            <a:endParaRPr lang="fr-FR" sz="2400" dirty="0">
              <a:latin typeface="Times" pitchFamily="2" charset="0"/>
            </a:endParaRPr>
          </a:p>
          <a:p>
            <a:pPr fontAlgn="base"/>
            <a:r>
              <a:rPr lang="fr-FR" sz="2400" i="1" dirty="0">
                <a:latin typeface="Times" pitchFamily="2" charset="0"/>
              </a:rPr>
              <a:t>(La femme-lune coupe le cercle), </a:t>
            </a:r>
            <a:r>
              <a:rPr lang="fr-FR" sz="2400" dirty="0">
                <a:latin typeface="Times" pitchFamily="2" charset="0"/>
              </a:rPr>
              <a:t>1943, huile sur toile, 109,5 x 104 cm</a:t>
            </a:r>
          </a:p>
          <a:p>
            <a:pPr fontAlgn="base"/>
            <a:r>
              <a:rPr lang="fr-FR" sz="2400" dirty="0">
                <a:latin typeface="Times" pitchFamily="2" charset="0"/>
              </a:rPr>
              <a:t>Paris, MNAM</a:t>
            </a:r>
          </a:p>
        </p:txBody>
      </p:sp>
    </p:spTree>
    <p:extLst>
      <p:ext uri="{BB962C8B-B14F-4D97-AF65-F5344CB8AC3E}">
        <p14:creationId xmlns:p14="http://schemas.microsoft.com/office/powerpoint/2010/main" val="328071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188640"/>
            <a:ext cx="8424936" cy="707886"/>
          </a:xfrm>
          <a:prstGeom prst="rect">
            <a:avLst/>
          </a:prstGeom>
        </p:spPr>
        <p:txBody>
          <a:bodyPr wrap="square">
            <a:spAutoFit/>
          </a:bodyPr>
          <a:lstStyle/>
          <a:p>
            <a:pPr algn="ctr"/>
            <a:r>
              <a:rPr lang="fr-FR" sz="40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66" y="188640"/>
            <a:ext cx="7405090" cy="484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40922" y="5209760"/>
            <a:ext cx="10413803" cy="1477328"/>
          </a:xfrm>
          <a:prstGeom prst="rect">
            <a:avLst/>
          </a:prstGeom>
        </p:spPr>
        <p:txBody>
          <a:bodyPr wrap="square">
            <a:spAutoFit/>
          </a:bodyPr>
          <a:lstStyle/>
          <a:p>
            <a:r>
              <a:rPr lang="fr-FR" altLang="fr-FR" sz="3000" dirty="0">
                <a:latin typeface="Times" pitchFamily="2" charset="0"/>
              </a:rPr>
              <a:t>Jackson Pollock, </a:t>
            </a:r>
            <a:r>
              <a:rPr lang="fr-FR" altLang="fr-FR" sz="3000" i="1" dirty="0" err="1">
                <a:latin typeface="Times" pitchFamily="2" charset="0"/>
              </a:rPr>
              <a:t>Number</a:t>
            </a:r>
            <a:r>
              <a:rPr lang="fr-FR" altLang="fr-FR" sz="3000" i="1" dirty="0">
                <a:latin typeface="Times" pitchFamily="2" charset="0"/>
              </a:rPr>
              <a:t> 1, 1950 (</a:t>
            </a:r>
            <a:r>
              <a:rPr lang="fr-FR" altLang="fr-FR" sz="3000" i="1" dirty="0" err="1">
                <a:latin typeface="Times" pitchFamily="2" charset="0"/>
              </a:rPr>
              <a:t>Lavender</a:t>
            </a:r>
            <a:r>
              <a:rPr lang="fr-FR" altLang="fr-FR" sz="3000" i="1" dirty="0">
                <a:latin typeface="Times" pitchFamily="2" charset="0"/>
              </a:rPr>
              <a:t> </a:t>
            </a:r>
            <a:r>
              <a:rPr lang="fr-FR" altLang="fr-FR" sz="3000" i="1" dirty="0" err="1">
                <a:latin typeface="Times" pitchFamily="2" charset="0"/>
              </a:rPr>
              <a:t>Mist</a:t>
            </a:r>
            <a:r>
              <a:rPr lang="fr-FR" altLang="fr-FR" sz="3000" i="1" dirty="0">
                <a:latin typeface="Times" pitchFamily="2" charset="0"/>
              </a:rPr>
              <a:t>)</a:t>
            </a:r>
            <a:r>
              <a:rPr lang="fr-FR" altLang="fr-FR" sz="3000" dirty="0">
                <a:latin typeface="Times" pitchFamily="2" charset="0"/>
              </a:rPr>
              <a:t>, 1950, huile, peinture émaillée et aluminium sur toile, 221 x 299,7 cm</a:t>
            </a:r>
          </a:p>
          <a:p>
            <a:r>
              <a:rPr lang="fr-FR" altLang="fr-FR" sz="3000" dirty="0">
                <a:latin typeface="Times" pitchFamily="2" charset="0"/>
              </a:rPr>
              <a:t>Washington, National </a:t>
            </a:r>
            <a:r>
              <a:rPr lang="fr-FR" altLang="fr-FR" sz="3000" dirty="0" err="1">
                <a:latin typeface="Times" pitchFamily="2" charset="0"/>
              </a:rPr>
              <a:t>Gallery</a:t>
            </a:r>
            <a:r>
              <a:rPr lang="fr-FR" altLang="fr-FR" sz="3000" dirty="0">
                <a:latin typeface="Times" pitchFamily="2" charset="0"/>
              </a:rPr>
              <a:t> of Art.</a:t>
            </a:r>
          </a:p>
        </p:txBody>
      </p:sp>
    </p:spTree>
    <p:extLst>
      <p:ext uri="{BB962C8B-B14F-4D97-AF65-F5344CB8AC3E}">
        <p14:creationId xmlns:p14="http://schemas.microsoft.com/office/powerpoint/2010/main" val="3903970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E5C2D-2663-E845-A262-AEED73542E9D}"/>
              </a:ext>
            </a:extLst>
          </p:cNvPr>
          <p:cNvSpPr>
            <a:spLocks noGrp="1"/>
          </p:cNvSpPr>
          <p:nvPr>
            <p:ph type="title"/>
          </p:nvPr>
        </p:nvSpPr>
        <p:spPr>
          <a:xfrm>
            <a:off x="512735" y="5758535"/>
            <a:ext cx="10515600" cy="1325563"/>
          </a:xfrm>
        </p:spPr>
        <p:txBody>
          <a:bodyPr>
            <a:normAutofit fontScale="90000"/>
          </a:bodyPr>
          <a:lstStyle/>
          <a:p>
            <a:r>
              <a:rPr lang="en-US" dirty="0">
                <a:latin typeface="Times" pitchFamily="2" charset="0"/>
              </a:rPr>
              <a:t>Willem de Kooning, </a:t>
            </a:r>
            <a:r>
              <a:rPr lang="en-US" i="1" dirty="0">
                <a:latin typeface="Times" pitchFamily="2" charset="0"/>
              </a:rPr>
              <a:t>Excavations,</a:t>
            </a:r>
            <a:r>
              <a:rPr lang="en-US" dirty="0">
                <a:latin typeface="Times" pitchFamily="2" charset="0"/>
              </a:rPr>
              <a:t> </a:t>
            </a:r>
            <a:r>
              <a:rPr lang="en-US" dirty="0" err="1">
                <a:latin typeface="Times" pitchFamily="2" charset="0"/>
              </a:rPr>
              <a:t>huile</a:t>
            </a:r>
            <a:r>
              <a:rPr lang="en-US" dirty="0">
                <a:latin typeface="Times" pitchFamily="2" charset="0"/>
              </a:rPr>
              <a:t> sur toile, The Art Institute of Chicago. </a:t>
            </a:r>
            <a:br>
              <a:rPr lang="fr-FR" dirty="0">
                <a:latin typeface="Times" pitchFamily="2" charset="0"/>
              </a:rPr>
            </a:br>
            <a:endParaRPr lang="fr-FR" dirty="0">
              <a:latin typeface="Times" pitchFamily="2" charset="0"/>
            </a:endParaRPr>
          </a:p>
        </p:txBody>
      </p:sp>
      <p:pic>
        <p:nvPicPr>
          <p:cNvPr id="1026" name="Picture 2" descr="Réplique De Peinture | Mater dolorosa , Art Institut de Chicago , Chi, 1460  de Dieric The Younger Bouts (1415-1475, Belgium) | WahooArt.com">
            <a:extLst>
              <a:ext uri="{FF2B5EF4-FFF2-40B4-BE49-F238E27FC236}">
                <a16:creationId xmlns:a16="http://schemas.microsoft.com/office/drawing/2014/main" id="{DA6D4FFF-BCDD-7F4A-8592-B43642F55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023" y="299204"/>
            <a:ext cx="6244525" cy="495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86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E17D5-60B6-734B-A5E3-07143D082A12}"/>
              </a:ext>
            </a:extLst>
          </p:cNvPr>
          <p:cNvSpPr>
            <a:spLocks noGrp="1"/>
          </p:cNvSpPr>
          <p:nvPr>
            <p:ph type="title"/>
          </p:nvPr>
        </p:nvSpPr>
        <p:spPr>
          <a:xfrm>
            <a:off x="838200" y="2565884"/>
            <a:ext cx="10515600" cy="1325563"/>
          </a:xfrm>
        </p:spPr>
        <p:txBody>
          <a:bodyPr>
            <a:normAutofit fontScale="90000"/>
          </a:bodyPr>
          <a:lstStyle/>
          <a:p>
            <a:r>
              <a:rPr lang="fr-FR" dirty="0">
                <a:latin typeface="Times" pitchFamily="2" charset="0"/>
              </a:rPr>
              <a:t>« Quand je suis dans ma peinture, </a:t>
            </a:r>
            <a:r>
              <a:rPr lang="fr-FR" b="1" dirty="0">
                <a:latin typeface="Times" pitchFamily="2" charset="0"/>
              </a:rPr>
              <a:t>je ne suis pas conscient de ce que je fais</a:t>
            </a:r>
            <a:r>
              <a:rPr lang="fr-FR" dirty="0">
                <a:latin typeface="Times" pitchFamily="2" charset="0"/>
              </a:rPr>
              <a:t>. Ce n'est qu'après une sorte de période de prise de contact que je vois ce que j'ai fait.... La peinture a une vie qui lui est propre. J'essaie de la laisser s'exprimer. Ce n'est que lorsque je perds le contact avec la peinture que le résultat est un désordre. Sinon, il y a une harmonie pure, un échange facile, et le tableau est bien fait », Jackson Pollock.</a:t>
            </a:r>
            <a:br>
              <a:rPr lang="fr-FR" dirty="0"/>
            </a:br>
            <a:endParaRPr lang="fr-FR" dirty="0"/>
          </a:p>
        </p:txBody>
      </p:sp>
    </p:spTree>
    <p:extLst>
      <p:ext uri="{BB962C8B-B14F-4D97-AF65-F5344CB8AC3E}">
        <p14:creationId xmlns:p14="http://schemas.microsoft.com/office/powerpoint/2010/main" val="257463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AA5E07-1CB8-7946-B990-4A6DA88E94AD}"/>
              </a:ext>
            </a:extLst>
          </p:cNvPr>
          <p:cNvSpPr>
            <a:spLocks noGrp="1"/>
          </p:cNvSpPr>
          <p:nvPr>
            <p:ph type="title"/>
          </p:nvPr>
        </p:nvSpPr>
        <p:spPr>
          <a:xfrm>
            <a:off x="586740" y="2948305"/>
            <a:ext cx="10515600" cy="1325563"/>
          </a:xfrm>
        </p:spPr>
        <p:txBody>
          <a:bodyPr>
            <a:normAutofit fontScale="90000"/>
          </a:bodyPr>
          <a:lstStyle/>
          <a:p>
            <a:r>
              <a:rPr lang="fr-FR" sz="3300" dirty="0">
                <a:latin typeface="Times" pitchFamily="2" charset="0"/>
              </a:rPr>
              <a:t>Ce cours propose un panorama de la création dite contemporaine à partir des années 1950 — en Europe et aux Etats-Unis. De l’expressionnisme abstrait au Land art, de l’art minimal à l’art conceptuel, les principaux mouvements de la seconde moitié du 20ème siècle sont appréhendés à travers l’analyse de leurs ambitions formelles, sociales, politiques et culturelles. Il s’agira de s’interroger sur les stratégies imaginées par les artistes pour faire valoir leurs idées et sur le rôle des discours critiques et des expositions dans l’émergence de ces mouvements. </a:t>
            </a:r>
            <a:br>
              <a:rPr lang="fr-FR" dirty="0"/>
            </a:br>
            <a:endParaRPr lang="fr-FR" dirty="0"/>
          </a:p>
        </p:txBody>
      </p:sp>
    </p:spTree>
    <p:extLst>
      <p:ext uri="{BB962C8B-B14F-4D97-AF65-F5344CB8AC3E}">
        <p14:creationId xmlns:p14="http://schemas.microsoft.com/office/powerpoint/2010/main" val="438986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188640"/>
            <a:ext cx="8424936" cy="707886"/>
          </a:xfrm>
          <a:prstGeom prst="rect">
            <a:avLst/>
          </a:prstGeom>
        </p:spPr>
        <p:txBody>
          <a:bodyPr wrap="square">
            <a:spAutoFit/>
          </a:bodyPr>
          <a:lstStyle/>
          <a:p>
            <a:pPr algn="ctr"/>
            <a:r>
              <a:rPr lang="fr-FR" sz="40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66" y="188640"/>
            <a:ext cx="7265606" cy="475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56420" y="4946189"/>
            <a:ext cx="10413803" cy="1477328"/>
          </a:xfrm>
          <a:prstGeom prst="rect">
            <a:avLst/>
          </a:prstGeom>
        </p:spPr>
        <p:txBody>
          <a:bodyPr wrap="square">
            <a:spAutoFit/>
          </a:bodyPr>
          <a:lstStyle/>
          <a:p>
            <a:r>
              <a:rPr lang="fr-FR" altLang="fr-FR" sz="3000" dirty="0">
                <a:latin typeface="Times" pitchFamily="2" charset="0"/>
              </a:rPr>
              <a:t>Jackson Pollock, </a:t>
            </a:r>
            <a:r>
              <a:rPr lang="fr-FR" altLang="fr-FR" sz="3000" i="1" dirty="0" err="1">
                <a:latin typeface="Times" pitchFamily="2" charset="0"/>
              </a:rPr>
              <a:t>Number</a:t>
            </a:r>
            <a:r>
              <a:rPr lang="fr-FR" altLang="fr-FR" sz="3000" i="1" dirty="0">
                <a:latin typeface="Times" pitchFamily="2" charset="0"/>
              </a:rPr>
              <a:t> 1, 1950 (</a:t>
            </a:r>
            <a:r>
              <a:rPr lang="fr-FR" altLang="fr-FR" sz="3000" i="1" dirty="0" err="1">
                <a:latin typeface="Times" pitchFamily="2" charset="0"/>
              </a:rPr>
              <a:t>Lavender</a:t>
            </a:r>
            <a:r>
              <a:rPr lang="fr-FR" altLang="fr-FR" sz="3000" i="1" dirty="0">
                <a:latin typeface="Times" pitchFamily="2" charset="0"/>
              </a:rPr>
              <a:t> </a:t>
            </a:r>
            <a:r>
              <a:rPr lang="fr-FR" altLang="fr-FR" sz="3000" i="1" dirty="0" err="1">
                <a:latin typeface="Times" pitchFamily="2" charset="0"/>
              </a:rPr>
              <a:t>Mist</a:t>
            </a:r>
            <a:r>
              <a:rPr lang="fr-FR" altLang="fr-FR" sz="3000" i="1" dirty="0">
                <a:latin typeface="Times" pitchFamily="2" charset="0"/>
              </a:rPr>
              <a:t>)</a:t>
            </a:r>
            <a:r>
              <a:rPr lang="fr-FR" altLang="fr-FR" sz="3000" dirty="0">
                <a:latin typeface="Times" pitchFamily="2" charset="0"/>
              </a:rPr>
              <a:t>, 1950, huile, peinture émaillée et aluminium sur toile, 221 x 299,7 cm</a:t>
            </a:r>
          </a:p>
          <a:p>
            <a:r>
              <a:rPr lang="fr-FR" altLang="fr-FR" sz="3000" dirty="0">
                <a:latin typeface="Times" pitchFamily="2" charset="0"/>
              </a:rPr>
              <a:t>Washington, National </a:t>
            </a:r>
            <a:r>
              <a:rPr lang="fr-FR" altLang="fr-FR" sz="3000" dirty="0" err="1">
                <a:latin typeface="Times" pitchFamily="2" charset="0"/>
              </a:rPr>
              <a:t>Gallery</a:t>
            </a:r>
            <a:r>
              <a:rPr lang="fr-FR" altLang="fr-FR" sz="3000" dirty="0">
                <a:latin typeface="Times" pitchFamily="2" charset="0"/>
              </a:rPr>
              <a:t> of Art.</a:t>
            </a:r>
          </a:p>
        </p:txBody>
      </p:sp>
    </p:spTree>
    <p:extLst>
      <p:ext uri="{BB962C8B-B14F-4D97-AF65-F5344CB8AC3E}">
        <p14:creationId xmlns:p14="http://schemas.microsoft.com/office/powerpoint/2010/main" val="1404426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A7AAF-31D8-A847-8A3F-08310B25AA85}"/>
              </a:ext>
            </a:extLst>
          </p:cNvPr>
          <p:cNvSpPr>
            <a:spLocks noGrp="1"/>
          </p:cNvSpPr>
          <p:nvPr>
            <p:ph type="title"/>
          </p:nvPr>
        </p:nvSpPr>
        <p:spPr>
          <a:xfrm>
            <a:off x="838200" y="5857902"/>
            <a:ext cx="10515600" cy="1325563"/>
          </a:xfrm>
        </p:spPr>
        <p:txBody>
          <a:bodyPr>
            <a:normAutofit fontScale="90000"/>
          </a:bodyPr>
          <a:lstStyle/>
          <a:p>
            <a:r>
              <a:rPr lang="en-US" sz="3300" dirty="0">
                <a:latin typeface="Times" pitchFamily="2" charset="0"/>
              </a:rPr>
              <a:t>Jackson Pollock, </a:t>
            </a:r>
            <a:r>
              <a:rPr lang="en-US" sz="3300" i="1" dirty="0">
                <a:latin typeface="Times" pitchFamily="2" charset="0"/>
              </a:rPr>
              <a:t>Painting, silver over Black, White, Yellow and Red,</a:t>
            </a:r>
            <a:r>
              <a:rPr lang="en-US" sz="3300" dirty="0">
                <a:latin typeface="Times" pitchFamily="2" charset="0"/>
              </a:rPr>
              <a:t> 1948,  </a:t>
            </a:r>
            <a:r>
              <a:rPr lang="en-US" sz="3300" dirty="0" err="1">
                <a:latin typeface="Times" pitchFamily="2" charset="0"/>
              </a:rPr>
              <a:t>peinture</a:t>
            </a:r>
            <a:r>
              <a:rPr lang="en-US" sz="3300" dirty="0">
                <a:latin typeface="Times" pitchFamily="2" charset="0"/>
              </a:rPr>
              <a:t> </a:t>
            </a:r>
            <a:r>
              <a:rPr lang="en-US" sz="3300" dirty="0" err="1">
                <a:latin typeface="Times" pitchFamily="2" charset="0"/>
              </a:rPr>
              <a:t>à</a:t>
            </a:r>
            <a:r>
              <a:rPr lang="en-US" sz="3300" dirty="0">
                <a:latin typeface="Times" pitchFamily="2" charset="0"/>
              </a:rPr>
              <a:t> </a:t>
            </a:r>
            <a:r>
              <a:rPr lang="en-US" sz="3300" dirty="0" err="1">
                <a:latin typeface="Times" pitchFamily="2" charset="0"/>
              </a:rPr>
              <a:t>l’huile</a:t>
            </a:r>
            <a:r>
              <a:rPr lang="en-US" sz="3300" dirty="0">
                <a:latin typeface="Times" pitchFamily="2" charset="0"/>
              </a:rPr>
              <a:t>, 61 x 80 cm, Centre Pompidou.</a:t>
            </a:r>
            <a:br>
              <a:rPr lang="fr-FR" dirty="0"/>
            </a:br>
            <a:endParaRPr lang="fr-FR" dirty="0"/>
          </a:p>
        </p:txBody>
      </p:sp>
      <p:pic>
        <p:nvPicPr>
          <p:cNvPr id="5122" name="Picture 2" descr="Painting (Silver over Black, White, Yellow and Red) (Peinture (Argent sur  noir, blanc, jaune et rouge)) - Centre Pompidou">
            <a:extLst>
              <a:ext uri="{FF2B5EF4-FFF2-40B4-BE49-F238E27FC236}">
                <a16:creationId xmlns:a16="http://schemas.microsoft.com/office/drawing/2014/main" id="{D3FD0E19-D6EF-7744-AFBA-16792B6AC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555" y="219667"/>
            <a:ext cx="7439402" cy="548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816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571" y="332656"/>
            <a:ext cx="6553326" cy="49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5520" y="5569899"/>
            <a:ext cx="8640960" cy="830997"/>
          </a:xfrm>
          <a:prstGeom prst="rect">
            <a:avLst/>
          </a:prstGeom>
        </p:spPr>
        <p:txBody>
          <a:bodyPr wrap="square">
            <a:spAutoFit/>
          </a:bodyPr>
          <a:lstStyle/>
          <a:p>
            <a:r>
              <a:rPr lang="fr-FR" sz="2400" dirty="0"/>
              <a:t>Indiens Navajo réalisant une peinture de sable, 26 mars 1941, lors de l’exposition "</a:t>
            </a:r>
            <a:r>
              <a:rPr lang="fr-FR" sz="2400" dirty="0" err="1"/>
              <a:t>Indian</a:t>
            </a:r>
            <a:r>
              <a:rPr lang="fr-FR" sz="2400" dirty="0"/>
              <a:t> Art of the United States.“, New York, </a:t>
            </a:r>
            <a:r>
              <a:rPr lang="fr-FR" sz="2400" dirty="0" err="1"/>
              <a:t>MoMA</a:t>
            </a:r>
            <a:r>
              <a:rPr lang="fr-FR" sz="2400" dirty="0"/>
              <a:t> </a:t>
            </a:r>
          </a:p>
        </p:txBody>
      </p:sp>
    </p:spTree>
    <p:extLst>
      <p:ext uri="{BB962C8B-B14F-4D97-AF65-F5344CB8AC3E}">
        <p14:creationId xmlns:p14="http://schemas.microsoft.com/office/powerpoint/2010/main" val="1630034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AD41C-8B8A-8742-9CD3-79F02B7ACCE5}"/>
              </a:ext>
            </a:extLst>
          </p:cNvPr>
          <p:cNvSpPr>
            <a:spLocks noGrp="1"/>
          </p:cNvSpPr>
          <p:nvPr>
            <p:ph type="title"/>
          </p:nvPr>
        </p:nvSpPr>
        <p:spPr/>
        <p:txBody>
          <a:bodyPr/>
          <a:lstStyle/>
          <a:p>
            <a:r>
              <a:rPr lang="fr-FR" b="1" dirty="0"/>
              <a:t>Thomas Hart Benton</a:t>
            </a:r>
            <a:r>
              <a:rPr lang="fr-FR" dirty="0"/>
              <a:t>. </a:t>
            </a:r>
            <a:br>
              <a:rPr lang="fr-FR" dirty="0"/>
            </a:br>
            <a:endParaRPr lang="fr-FR" dirty="0"/>
          </a:p>
        </p:txBody>
      </p:sp>
    </p:spTree>
    <p:extLst>
      <p:ext uri="{BB962C8B-B14F-4D97-AF65-F5344CB8AC3E}">
        <p14:creationId xmlns:p14="http://schemas.microsoft.com/office/powerpoint/2010/main" val="507024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715F67-438B-A648-AADB-79A4DE2E454C}"/>
              </a:ext>
            </a:extLst>
          </p:cNvPr>
          <p:cNvSpPr>
            <a:spLocks noGrp="1"/>
          </p:cNvSpPr>
          <p:nvPr>
            <p:ph type="title"/>
          </p:nvPr>
        </p:nvSpPr>
        <p:spPr>
          <a:xfrm>
            <a:off x="993183" y="5532437"/>
            <a:ext cx="10515600" cy="1325563"/>
          </a:xfrm>
        </p:spPr>
        <p:txBody>
          <a:bodyPr/>
          <a:lstStyle/>
          <a:p>
            <a:r>
              <a:rPr lang="fr-FR" dirty="0">
                <a:latin typeface="Times" pitchFamily="2" charset="0"/>
              </a:rPr>
              <a:t>Peggy Guggenheim</a:t>
            </a:r>
            <a:br>
              <a:rPr lang="fr-FR" dirty="0"/>
            </a:br>
            <a:endParaRPr lang="fr-FR" dirty="0"/>
          </a:p>
        </p:txBody>
      </p:sp>
      <p:pic>
        <p:nvPicPr>
          <p:cNvPr id="6146" name="Picture 2" descr="Peggy Guggenheim, la collectionneuse d'art qui avait du flair">
            <a:extLst>
              <a:ext uri="{FF2B5EF4-FFF2-40B4-BE49-F238E27FC236}">
                <a16:creationId xmlns:a16="http://schemas.microsoft.com/office/drawing/2014/main" id="{EEEC6C8D-D901-F240-8594-ED4D5B47B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06" y="1122335"/>
            <a:ext cx="6464546" cy="362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81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ChangeArrowheads="1"/>
          </p:cNvSpPr>
          <p:nvPr/>
        </p:nvSpPr>
        <p:spPr bwMode="auto">
          <a:xfrm>
            <a:off x="1722439" y="5805265"/>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fr-FR" sz="2400" dirty="0">
                <a:latin typeface="Times" pitchFamily="2" charset="0"/>
              </a:rPr>
              <a:t>Jackson Pollock </a:t>
            </a:r>
            <a:r>
              <a:rPr lang="en-GB" altLang="fr-FR" sz="2400" dirty="0" err="1">
                <a:latin typeface="Times" pitchFamily="2" charset="0"/>
              </a:rPr>
              <a:t>dans</a:t>
            </a:r>
            <a:r>
              <a:rPr lang="en-GB" altLang="fr-FR" sz="2400" dirty="0">
                <a:latin typeface="Times" pitchFamily="2" charset="0"/>
              </a:rPr>
              <a:t> son atelier, New York, </a:t>
            </a:r>
            <a:r>
              <a:rPr lang="en-GB" altLang="fr-FR" sz="2400" dirty="0" err="1">
                <a:latin typeface="Times" pitchFamily="2" charset="0"/>
              </a:rPr>
              <a:t>années</a:t>
            </a:r>
            <a:r>
              <a:rPr lang="en-GB" altLang="fr-FR" sz="2400" dirty="0">
                <a:latin typeface="Times" pitchFamily="2" charset="0"/>
              </a:rPr>
              <a:t> 1950 </a:t>
            </a:r>
            <a:r>
              <a:rPr lang="en-GB" altLang="fr-FR" sz="2400" dirty="0" err="1">
                <a:latin typeface="Times" pitchFamily="2" charset="0"/>
              </a:rPr>
              <a:t>photographie</a:t>
            </a:r>
            <a:r>
              <a:rPr lang="en-GB" altLang="fr-FR" sz="2400" dirty="0">
                <a:latin typeface="Times" pitchFamily="2" charset="0"/>
              </a:rPr>
              <a:t> de Hans </a:t>
            </a:r>
            <a:r>
              <a:rPr lang="en-GB" altLang="fr-FR" sz="2400" dirty="0" err="1">
                <a:latin typeface="Times" pitchFamily="2" charset="0"/>
              </a:rPr>
              <a:t>Namuth</a:t>
            </a:r>
            <a:endParaRPr lang="fr-FR" altLang="fr-FR" sz="2400" dirty="0">
              <a:latin typeface="Times" pitchFamily="2" charset="0"/>
            </a:endParaRP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439" y="692151"/>
            <a:ext cx="3817937"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http://www.google.fr/url?source=imglanding&amp;ct=img&amp;q=http://4.bp.blogspot.com/-mg5U_pH-XFE/UI0VRFDMe8I/AAAAAAAADL8/sgEQJKIM3tI/s1600/177%2BJackson%2BPollock%2B05.jpg&amp;sa=X&amp;ei=1zoXU62UOoOzhAeVuoGICg&amp;ved=0CAkQ8wc&amp;usg=AFQjCNF5_CkKewpzNY7b76XfKI2bxvj92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692150"/>
            <a:ext cx="4843463"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66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188640"/>
            <a:ext cx="3815494" cy="564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31504" y="5949281"/>
            <a:ext cx="8928992" cy="830997"/>
          </a:xfrm>
          <a:prstGeom prst="rect">
            <a:avLst/>
          </a:prstGeom>
        </p:spPr>
        <p:txBody>
          <a:bodyPr wrap="square">
            <a:spAutoFit/>
          </a:bodyPr>
          <a:lstStyle/>
          <a:p>
            <a:pPr algn="ctr"/>
            <a:r>
              <a:rPr lang="fr-FR" sz="2400" dirty="0">
                <a:latin typeface="Times" pitchFamily="2" charset="0"/>
              </a:rPr>
              <a:t>Jackson Pollock dans son atelier, New York, années 1950</a:t>
            </a:r>
          </a:p>
          <a:p>
            <a:pPr algn="ctr"/>
            <a:r>
              <a:rPr lang="fr-FR" sz="2400" dirty="0">
                <a:latin typeface="Times" pitchFamily="2" charset="0"/>
              </a:rPr>
              <a:t>photographie de Hans </a:t>
            </a:r>
            <a:r>
              <a:rPr lang="fr-FR" sz="2400" dirty="0" err="1">
                <a:latin typeface="Times" pitchFamily="2" charset="0"/>
              </a:rPr>
              <a:t>Namuth</a:t>
            </a:r>
            <a:r>
              <a:rPr lang="fr-FR" sz="2400" dirty="0">
                <a:latin typeface="Times" pitchFamily="2" charset="0"/>
              </a:rPr>
              <a:t> </a:t>
            </a:r>
          </a:p>
        </p:txBody>
      </p:sp>
    </p:spTree>
    <p:extLst>
      <p:ext uri="{BB962C8B-B14F-4D97-AF65-F5344CB8AC3E}">
        <p14:creationId xmlns:p14="http://schemas.microsoft.com/office/powerpoint/2010/main" val="328791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3700D-6275-3A48-9AAA-8623A8311188}"/>
              </a:ext>
            </a:extLst>
          </p:cNvPr>
          <p:cNvSpPr>
            <a:spLocks noGrp="1"/>
          </p:cNvSpPr>
          <p:nvPr>
            <p:ph type="title"/>
          </p:nvPr>
        </p:nvSpPr>
        <p:spPr>
          <a:xfrm>
            <a:off x="838200" y="2103437"/>
            <a:ext cx="10515600" cy="1325563"/>
          </a:xfrm>
        </p:spPr>
        <p:txBody>
          <a:bodyPr/>
          <a:lstStyle/>
          <a:p>
            <a:r>
              <a:rPr lang="fr-FR" dirty="0"/>
              <a:t>https://</a:t>
            </a:r>
            <a:r>
              <a:rPr lang="fr-FR" dirty="0" err="1"/>
              <a:t>www.youtube.com</a:t>
            </a:r>
            <a:r>
              <a:rPr lang="fr-FR" dirty="0"/>
              <a:t>/</a:t>
            </a:r>
            <a:r>
              <a:rPr lang="fr-FR" dirty="0" err="1"/>
              <a:t>watch?v</a:t>
            </a:r>
            <a:r>
              <a:rPr lang="fr-FR" dirty="0"/>
              <a:t>=</a:t>
            </a:r>
            <a:r>
              <a:rPr lang="fr-FR" dirty="0" err="1"/>
              <a:t>dYFxUURtzbw</a:t>
            </a:r>
            <a:endParaRPr lang="fr-FR" dirty="0"/>
          </a:p>
        </p:txBody>
      </p:sp>
    </p:spTree>
    <p:extLst>
      <p:ext uri="{BB962C8B-B14F-4D97-AF65-F5344CB8AC3E}">
        <p14:creationId xmlns:p14="http://schemas.microsoft.com/office/powerpoint/2010/main" val="255672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3E58D-CA2B-AA41-A688-643239AA5012}"/>
              </a:ext>
            </a:extLst>
          </p:cNvPr>
          <p:cNvSpPr>
            <a:spLocks noGrp="1"/>
          </p:cNvSpPr>
          <p:nvPr>
            <p:ph type="title"/>
          </p:nvPr>
        </p:nvSpPr>
        <p:spPr>
          <a:xfrm>
            <a:off x="838200" y="2534887"/>
            <a:ext cx="10515600" cy="1325563"/>
          </a:xfrm>
        </p:spPr>
        <p:txBody>
          <a:bodyPr>
            <a:normAutofit/>
          </a:bodyPr>
          <a:lstStyle/>
          <a:p>
            <a:r>
              <a:rPr lang="fr-FR" dirty="0" err="1">
                <a:latin typeface="Times" pitchFamily="2" charset="0"/>
                <a:ea typeface="Tahoma" panose="020B0604030504040204" pitchFamily="34" charset="0"/>
                <a:cs typeface="Tahoma" panose="020B0604030504040204" pitchFamily="34" charset="0"/>
              </a:rPr>
              <a:t>Clement</a:t>
            </a:r>
            <a:r>
              <a:rPr lang="fr-FR" dirty="0">
                <a:latin typeface="Times" pitchFamily="2" charset="0"/>
                <a:ea typeface="Tahoma" panose="020B0604030504040204" pitchFamily="34" charset="0"/>
                <a:cs typeface="Tahoma" panose="020B0604030504040204" pitchFamily="34" charset="0"/>
              </a:rPr>
              <a:t> </a:t>
            </a:r>
            <a:r>
              <a:rPr lang="fr-FR" dirty="0" err="1">
                <a:latin typeface="Times" pitchFamily="2" charset="0"/>
                <a:ea typeface="Tahoma" panose="020B0604030504040204" pitchFamily="34" charset="0"/>
                <a:cs typeface="Tahoma" panose="020B0604030504040204" pitchFamily="34" charset="0"/>
              </a:rPr>
              <a:t>Greenberg</a:t>
            </a:r>
            <a:r>
              <a:rPr lang="fr-FR" dirty="0">
                <a:latin typeface="Times" pitchFamily="2" charset="0"/>
                <a:ea typeface="Tahoma" panose="020B0604030504040204" pitchFamily="34" charset="0"/>
                <a:cs typeface="Tahoma" panose="020B0604030504040204" pitchFamily="34" charset="0"/>
              </a:rPr>
              <a:t> : théoricien et critique d’art américain  </a:t>
            </a:r>
          </a:p>
        </p:txBody>
      </p:sp>
    </p:spTree>
    <p:extLst>
      <p:ext uri="{BB962C8B-B14F-4D97-AF65-F5344CB8AC3E}">
        <p14:creationId xmlns:p14="http://schemas.microsoft.com/office/powerpoint/2010/main" val="71997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178" y="116632"/>
            <a:ext cx="7265231" cy="533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35832" y="5589241"/>
            <a:ext cx="9024664" cy="1200329"/>
          </a:xfrm>
          <a:prstGeom prst="rect">
            <a:avLst/>
          </a:prstGeom>
        </p:spPr>
        <p:txBody>
          <a:bodyPr wrap="square">
            <a:spAutoFit/>
          </a:bodyPr>
          <a:lstStyle/>
          <a:p>
            <a:pPr algn="ctr"/>
            <a:r>
              <a:rPr lang="fr-FR" sz="2400" dirty="0"/>
              <a:t>Jackson Pollock (1912 - 1956), </a:t>
            </a:r>
            <a:r>
              <a:rPr lang="fr-FR" sz="2400" i="1" dirty="0"/>
              <a:t>Painting (</a:t>
            </a:r>
            <a:r>
              <a:rPr lang="fr-FR" sz="2400" i="1" dirty="0" err="1"/>
              <a:t>Silver</a:t>
            </a:r>
            <a:r>
              <a:rPr lang="fr-FR" sz="2400" i="1" dirty="0"/>
              <a:t> over Black, White, </a:t>
            </a:r>
            <a:r>
              <a:rPr lang="fr-FR" sz="2400" i="1" dirty="0" err="1"/>
              <a:t>Yellow</a:t>
            </a:r>
            <a:r>
              <a:rPr lang="fr-FR" sz="2400" i="1" dirty="0"/>
              <a:t> and </a:t>
            </a:r>
            <a:r>
              <a:rPr lang="fr-FR" sz="2400" i="1" dirty="0" err="1"/>
              <a:t>Red</a:t>
            </a:r>
            <a:r>
              <a:rPr lang="fr-FR" sz="2400" i="1" dirty="0"/>
              <a:t>)</a:t>
            </a:r>
            <a:r>
              <a:rPr lang="fr-FR" sz="2400" dirty="0"/>
              <a:t> , [</a:t>
            </a:r>
            <a:r>
              <a:rPr lang="fr-FR" sz="2400" i="1" dirty="0"/>
              <a:t>Peinture (Argent sur noir, blanc, jaune et rouge)</a:t>
            </a:r>
            <a:r>
              <a:rPr lang="fr-FR" sz="2400" dirty="0"/>
              <a:t>], 1948, Peinture sur papier marouflé sur toile, 61 x 80 cm, Paris, MNAM</a:t>
            </a:r>
          </a:p>
        </p:txBody>
      </p:sp>
    </p:spTree>
    <p:extLst>
      <p:ext uri="{BB962C8B-B14F-4D97-AF65-F5344CB8AC3E}">
        <p14:creationId xmlns:p14="http://schemas.microsoft.com/office/powerpoint/2010/main" val="127726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9EBB3-4902-0F4A-BFEC-D294EC302425}"/>
              </a:ext>
            </a:extLst>
          </p:cNvPr>
          <p:cNvSpPr>
            <a:spLocks noGrp="1"/>
          </p:cNvSpPr>
          <p:nvPr>
            <p:ph type="title"/>
          </p:nvPr>
        </p:nvSpPr>
        <p:spPr>
          <a:xfrm>
            <a:off x="838200" y="2616835"/>
            <a:ext cx="10515600" cy="1325563"/>
          </a:xfrm>
        </p:spPr>
        <p:txBody>
          <a:bodyPr>
            <a:normAutofit fontScale="90000"/>
          </a:bodyPr>
          <a:lstStyle/>
          <a:p>
            <a:pPr algn="ctr"/>
            <a:r>
              <a:rPr lang="fr-FR" u="sng" dirty="0">
                <a:latin typeface="Times" pitchFamily="2" charset="0"/>
              </a:rPr>
              <a:t>Modalités de contrôle </a:t>
            </a:r>
            <a:br>
              <a:rPr lang="fr-FR" dirty="0">
                <a:latin typeface="Times" pitchFamily="2" charset="0"/>
              </a:rPr>
            </a:br>
            <a:br>
              <a:rPr lang="fr-FR" dirty="0">
                <a:latin typeface="Times" pitchFamily="2" charset="0"/>
              </a:rPr>
            </a:br>
            <a:r>
              <a:rPr lang="fr-FR" dirty="0">
                <a:latin typeface="Times" pitchFamily="2" charset="0"/>
              </a:rPr>
              <a:t>deux notes  </a:t>
            </a:r>
            <a:br>
              <a:rPr lang="fr-FR" dirty="0">
                <a:latin typeface="Times" pitchFamily="2" charset="0"/>
              </a:rPr>
            </a:br>
            <a:br>
              <a:rPr lang="fr-FR" dirty="0">
                <a:latin typeface="Times" pitchFamily="2" charset="0"/>
              </a:rPr>
            </a:br>
            <a:r>
              <a:rPr lang="fr-FR" dirty="0">
                <a:latin typeface="Times" pitchFamily="2" charset="0"/>
              </a:rPr>
              <a:t>Exercice reconnaissance œuvre et questions de quizz 1er mars</a:t>
            </a:r>
            <a:br>
              <a:rPr lang="fr-FR" dirty="0">
                <a:latin typeface="Times" pitchFamily="2" charset="0"/>
              </a:rPr>
            </a:br>
            <a:br>
              <a:rPr lang="fr-FR" dirty="0">
                <a:latin typeface="Times" pitchFamily="2" charset="0"/>
              </a:rPr>
            </a:br>
            <a:r>
              <a:rPr lang="fr-FR" dirty="0">
                <a:latin typeface="Times" pitchFamily="2" charset="0"/>
              </a:rPr>
              <a:t>Partiel de 2H : mardi 22 mars  </a:t>
            </a:r>
            <a:endParaRPr lang="fr-FR" dirty="0"/>
          </a:p>
        </p:txBody>
      </p:sp>
    </p:spTree>
    <p:extLst>
      <p:ext uri="{BB962C8B-B14F-4D97-AF65-F5344CB8AC3E}">
        <p14:creationId xmlns:p14="http://schemas.microsoft.com/office/powerpoint/2010/main" val="405685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999" y="202586"/>
            <a:ext cx="4392488" cy="59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51584" y="6300968"/>
            <a:ext cx="7344816" cy="553998"/>
          </a:xfrm>
          <a:prstGeom prst="rect">
            <a:avLst/>
          </a:prstGeom>
        </p:spPr>
        <p:txBody>
          <a:bodyPr wrap="square">
            <a:spAutoFit/>
          </a:bodyPr>
          <a:lstStyle/>
          <a:p>
            <a:pPr algn="ctr"/>
            <a:r>
              <a:rPr lang="fr-FR" sz="3000" dirty="0">
                <a:latin typeface="Times" pitchFamily="2" charset="0"/>
              </a:rPr>
              <a:t>Article paru dans </a:t>
            </a:r>
            <a:r>
              <a:rPr lang="fr-FR" sz="3000" i="1" dirty="0">
                <a:latin typeface="Times" pitchFamily="2" charset="0"/>
              </a:rPr>
              <a:t>Life Magazine</a:t>
            </a:r>
            <a:r>
              <a:rPr lang="fr-FR" sz="3000" dirty="0">
                <a:latin typeface="Times" pitchFamily="2" charset="0"/>
              </a:rPr>
              <a:t>, 8 août 1949</a:t>
            </a:r>
          </a:p>
        </p:txBody>
      </p:sp>
    </p:spTree>
    <p:extLst>
      <p:ext uri="{BB962C8B-B14F-4D97-AF65-F5344CB8AC3E}">
        <p14:creationId xmlns:p14="http://schemas.microsoft.com/office/powerpoint/2010/main" val="38672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9" y="941389"/>
            <a:ext cx="4105275"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909639"/>
            <a:ext cx="459422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p:cNvSpPr>
            <a:spLocks noChangeArrowheads="1"/>
          </p:cNvSpPr>
          <p:nvPr/>
        </p:nvSpPr>
        <p:spPr bwMode="auto">
          <a:xfrm>
            <a:off x="1396059" y="5948361"/>
            <a:ext cx="8674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fr-FR" sz="3000" dirty="0">
                <a:latin typeface="Times" pitchFamily="2" charset="0"/>
              </a:rPr>
              <a:t>Cecil Beaton, “Jackson Pollock’s Abstractions,” </a:t>
            </a:r>
            <a:r>
              <a:rPr lang="en-GB" altLang="fr-FR" sz="3000" i="1" dirty="0">
                <a:latin typeface="Times" pitchFamily="2" charset="0"/>
              </a:rPr>
              <a:t>Vogue</a:t>
            </a:r>
            <a:r>
              <a:rPr lang="en-GB" altLang="fr-FR" sz="3000" dirty="0">
                <a:latin typeface="Times" pitchFamily="2" charset="0"/>
              </a:rPr>
              <a:t>, 1er mars 1951</a:t>
            </a:r>
            <a:endParaRPr lang="fr-FR" altLang="fr-FR" sz="3000" dirty="0">
              <a:latin typeface="Times" pitchFamily="2" charset="0"/>
            </a:endParaRPr>
          </a:p>
        </p:txBody>
      </p:sp>
    </p:spTree>
    <p:extLst>
      <p:ext uri="{BB962C8B-B14F-4D97-AF65-F5344CB8AC3E}">
        <p14:creationId xmlns:p14="http://schemas.microsoft.com/office/powerpoint/2010/main" val="13780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073566" y="792155"/>
            <a:ext cx="8856984" cy="1500187"/>
          </a:xfrm>
        </p:spPr>
        <p:txBody>
          <a:bodyPr>
            <a:noAutofit/>
          </a:bodyPr>
          <a:lstStyle/>
          <a:p>
            <a:r>
              <a:rPr lang="fr-FR" sz="4000" dirty="0">
                <a:solidFill>
                  <a:schemeClr val="tx1"/>
                </a:solidFill>
                <a:latin typeface="Times" pitchFamily="2" charset="0"/>
              </a:rPr>
              <a:t>Harold Rosenberg : critique d’art américain, théoricien de l’Action Painting</a:t>
            </a:r>
          </a:p>
          <a:p>
            <a:endParaRPr lang="fr-FR" sz="4000" dirty="0">
              <a:solidFill>
                <a:schemeClr val="tx1"/>
              </a:solidFill>
              <a:latin typeface="Times" pitchFamily="2" charset="0"/>
            </a:endParaRPr>
          </a:p>
          <a:p>
            <a:r>
              <a:rPr lang="fr-FR" dirty="0">
                <a:solidFill>
                  <a:schemeClr val="tx1"/>
                </a:solidFill>
                <a:latin typeface="Times" pitchFamily="2" charset="0"/>
              </a:rPr>
              <a:t>"À un certain moment, la toile a commencé à apparaître à un peintre américain après l'autre comme une arène dans laquelle agir. . .  Ce qui devait figurer sur la toile n'était pas une image, mais un événement".</a:t>
            </a:r>
          </a:p>
          <a:p>
            <a:endParaRPr lang="fr-FR" dirty="0">
              <a:solidFill>
                <a:schemeClr val="tx1"/>
              </a:solidFill>
              <a:latin typeface="Times" pitchFamily="2" charset="0"/>
            </a:endParaRPr>
          </a:p>
          <a:p>
            <a:r>
              <a:rPr lang="fr-FR" dirty="0">
                <a:solidFill>
                  <a:schemeClr val="tx1"/>
                </a:solidFill>
                <a:latin typeface="Times" pitchFamily="2" charset="0"/>
              </a:rPr>
              <a:t>la peinture d’action conduit à réfléchir à l'importance politique de telles actions artistiques : </a:t>
            </a:r>
          </a:p>
          <a:p>
            <a:endParaRPr lang="fr-FR" dirty="0">
              <a:solidFill>
                <a:schemeClr val="tx1"/>
              </a:solidFill>
              <a:latin typeface="Times" pitchFamily="2" charset="0"/>
            </a:endParaRPr>
          </a:p>
          <a:p>
            <a:r>
              <a:rPr lang="fr-FR" dirty="0">
                <a:solidFill>
                  <a:schemeClr val="tx1"/>
                </a:solidFill>
                <a:latin typeface="Times" pitchFamily="2" charset="0"/>
              </a:rPr>
              <a:t>" Le geste sur la toile était un geste de libération, de la valeur - politique, esthétique, morale".   </a:t>
            </a:r>
          </a:p>
          <a:p>
            <a:endParaRPr lang="fr-FR" sz="4000" dirty="0">
              <a:solidFill>
                <a:schemeClr val="tx1"/>
              </a:solidFill>
              <a:latin typeface="Times" pitchFamily="2" charset="0"/>
            </a:endParaRPr>
          </a:p>
          <a:p>
            <a:r>
              <a:rPr lang="fr-FR" sz="4000" dirty="0">
                <a:solidFill>
                  <a:schemeClr val="tx1"/>
                </a:solidFill>
                <a:latin typeface="Times" pitchFamily="2" charset="0"/>
              </a:rPr>
              <a:t> </a:t>
            </a:r>
          </a:p>
        </p:txBody>
      </p:sp>
    </p:spTree>
    <p:extLst>
      <p:ext uri="{BB962C8B-B14F-4D97-AF65-F5344CB8AC3E}">
        <p14:creationId xmlns:p14="http://schemas.microsoft.com/office/powerpoint/2010/main" val="3778955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2B1BE-38BB-974F-961A-6B96377266C2}"/>
              </a:ext>
            </a:extLst>
          </p:cNvPr>
          <p:cNvSpPr>
            <a:spLocks noGrp="1"/>
          </p:cNvSpPr>
          <p:nvPr>
            <p:ph type="title"/>
          </p:nvPr>
        </p:nvSpPr>
        <p:spPr>
          <a:xfrm>
            <a:off x="605726" y="2103437"/>
            <a:ext cx="10515600" cy="1325563"/>
          </a:xfrm>
        </p:spPr>
        <p:txBody>
          <a:bodyPr>
            <a:normAutofit fontScale="90000"/>
          </a:bodyPr>
          <a:lstStyle/>
          <a:p>
            <a:r>
              <a:rPr lang="fr-FR" b="1" dirty="0" err="1">
                <a:latin typeface="Times" pitchFamily="2" charset="0"/>
              </a:rPr>
              <a:t>Colorfield</a:t>
            </a:r>
            <a:r>
              <a:rPr lang="fr-FR" b="1" dirty="0">
                <a:latin typeface="Times" pitchFamily="2" charset="0"/>
              </a:rPr>
              <a:t> </a:t>
            </a:r>
            <a:br>
              <a:rPr lang="fr-FR" b="1" dirty="0">
                <a:latin typeface="Times" pitchFamily="2" charset="0"/>
              </a:rPr>
            </a:br>
            <a:br>
              <a:rPr lang="fr-FR" dirty="0">
                <a:latin typeface="Times" pitchFamily="2" charset="0"/>
              </a:rPr>
            </a:br>
            <a:r>
              <a:rPr lang="fr-FR" b="1" dirty="0">
                <a:latin typeface="Times" pitchFamily="2" charset="0"/>
              </a:rPr>
              <a:t>Mark Rothko</a:t>
            </a:r>
            <a:br>
              <a:rPr lang="fr-FR" dirty="0">
                <a:latin typeface="Times" pitchFamily="2" charset="0"/>
              </a:rPr>
            </a:br>
            <a:r>
              <a:rPr lang="fr-FR" dirty="0">
                <a:latin typeface="Times" pitchFamily="2" charset="0"/>
              </a:rPr>
              <a:t> </a:t>
            </a:r>
            <a:br>
              <a:rPr lang="fr-FR" dirty="0">
                <a:latin typeface="Times" pitchFamily="2" charset="0"/>
              </a:rPr>
            </a:br>
            <a:r>
              <a:rPr lang="fr-FR" dirty="0">
                <a:latin typeface="Times" pitchFamily="2" charset="0"/>
              </a:rPr>
              <a:t>Figure majeure de l’Ecole de New York Mark Rothko naît en Lettonie en 1903.  </a:t>
            </a:r>
          </a:p>
        </p:txBody>
      </p:sp>
    </p:spTree>
    <p:extLst>
      <p:ext uri="{BB962C8B-B14F-4D97-AF65-F5344CB8AC3E}">
        <p14:creationId xmlns:p14="http://schemas.microsoft.com/office/powerpoint/2010/main" val="1257466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6218693" y="2103437"/>
            <a:ext cx="6096001" cy="1325563"/>
          </a:xfrm>
        </p:spPr>
        <p:txBody>
          <a:bodyPr>
            <a:normAutofit fontScale="90000"/>
          </a:bodyPr>
          <a:lstStyle/>
          <a:p>
            <a:r>
              <a:rPr lang="fr-FR" i="1" dirty="0" err="1">
                <a:latin typeface="Times" pitchFamily="2" charset="0"/>
              </a:rPr>
              <a:t>Multiforms</a:t>
            </a:r>
            <a:r>
              <a:rPr lang="fr-FR" i="1" dirty="0">
                <a:latin typeface="Times" pitchFamily="2" charset="0"/>
              </a:rPr>
              <a:t>,</a:t>
            </a:r>
            <a:r>
              <a:rPr lang="fr-FR" dirty="0">
                <a:latin typeface="Times" pitchFamily="2" charset="0"/>
              </a:rPr>
              <a:t> 1948-9, huile sur toile,  226.1 x 165.1 cm.</a:t>
            </a:r>
            <a:br>
              <a:rPr lang="fr-FR" dirty="0"/>
            </a:br>
            <a:endParaRPr lang="fr-FR" dirty="0"/>
          </a:p>
        </p:txBody>
      </p:sp>
      <p:sp>
        <p:nvSpPr>
          <p:cNvPr id="3" name="Rectangle 2">
            <a:extLst>
              <a:ext uri="{FF2B5EF4-FFF2-40B4-BE49-F238E27FC236}">
                <a16:creationId xmlns:a16="http://schemas.microsoft.com/office/drawing/2014/main" id="{D439F661-1442-E94F-8F17-FD57B5B344FB}"/>
              </a:ext>
            </a:extLst>
          </p:cNvPr>
          <p:cNvSpPr/>
          <p:nvPr/>
        </p:nvSpPr>
        <p:spPr>
          <a:xfrm>
            <a:off x="3048000" y="3105835"/>
            <a:ext cx="6096000" cy="369332"/>
          </a:xfrm>
          <a:prstGeom prst="rect">
            <a:avLst/>
          </a:prstGeom>
        </p:spPr>
        <p:txBody>
          <a:bodyPr>
            <a:spAutoFit/>
          </a:bodyPr>
          <a:lstStyle/>
          <a:p>
            <a:r>
              <a:rPr lang="fr-FR" i="1" dirty="0"/>
              <a:t> </a:t>
            </a:r>
            <a:endParaRPr lang="fr-FR" dirty="0"/>
          </a:p>
        </p:txBody>
      </p:sp>
      <p:pic>
        <p:nvPicPr>
          <p:cNvPr id="7170" name="Picture 2" descr="Mark Rothko, Multiform, 1948 Condizione di non definizione, forme in cui i  contorni non sono mai definiti nettamente ma solo emot… | Mark rothko,  Rothko, Art design">
            <a:extLst>
              <a:ext uri="{FF2B5EF4-FFF2-40B4-BE49-F238E27FC236}">
                <a16:creationId xmlns:a16="http://schemas.microsoft.com/office/drawing/2014/main" id="{9E090982-BD74-8B4C-BF82-560326944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0"/>
            <a:ext cx="4933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85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433" y="188640"/>
            <a:ext cx="4268896" cy="572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02296" y="6024300"/>
            <a:ext cx="8855968" cy="830997"/>
          </a:xfrm>
          <a:prstGeom prst="rect">
            <a:avLst/>
          </a:prstGeom>
        </p:spPr>
        <p:txBody>
          <a:bodyPr wrap="square">
            <a:spAutoFit/>
          </a:bodyPr>
          <a:lstStyle/>
          <a:p>
            <a:pPr algn="ctr" fontAlgn="base"/>
            <a:r>
              <a:rPr lang="fr-FR" sz="2400" dirty="0"/>
              <a:t>Mark Rothko, </a:t>
            </a:r>
            <a:r>
              <a:rPr lang="fr-FR" sz="2400" i="1" dirty="0"/>
              <a:t>No. 3/No. 13, </a:t>
            </a:r>
            <a:r>
              <a:rPr lang="fr-FR" sz="2400" dirty="0"/>
              <a:t>1949</a:t>
            </a:r>
          </a:p>
          <a:p>
            <a:pPr algn="ctr" fontAlgn="base"/>
            <a:r>
              <a:rPr lang="en-US" sz="2400" dirty="0" err="1"/>
              <a:t>huile</a:t>
            </a:r>
            <a:r>
              <a:rPr lang="en-US" sz="2400" dirty="0"/>
              <a:t> </a:t>
            </a:r>
            <a:r>
              <a:rPr lang="en-US" sz="2400" dirty="0" err="1"/>
              <a:t>sur</a:t>
            </a:r>
            <a:r>
              <a:rPr lang="en-US" sz="2400" dirty="0"/>
              <a:t> toile, 216,5 x 164,8 cm, New York, </a:t>
            </a:r>
            <a:r>
              <a:rPr lang="en-US" sz="2400" dirty="0" err="1"/>
              <a:t>MoMA</a:t>
            </a:r>
            <a:endParaRPr lang="fr-FR" sz="2400" dirty="0"/>
          </a:p>
        </p:txBody>
      </p:sp>
    </p:spTree>
    <p:extLst>
      <p:ext uri="{BB962C8B-B14F-4D97-AF65-F5344CB8AC3E}">
        <p14:creationId xmlns:p14="http://schemas.microsoft.com/office/powerpoint/2010/main" val="536679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838200" y="5727538"/>
            <a:ext cx="10515600" cy="1325563"/>
          </a:xfrm>
        </p:spPr>
        <p:txBody>
          <a:bodyPr>
            <a:normAutofit fontScale="90000"/>
          </a:bodyPr>
          <a:lstStyle/>
          <a:p>
            <a:r>
              <a:rPr lang="fr-FR" i="1" dirty="0"/>
              <a:t> </a:t>
            </a:r>
            <a:br>
              <a:rPr lang="fr-FR" dirty="0"/>
            </a:br>
            <a:r>
              <a:rPr lang="fr-FR" dirty="0"/>
              <a:t> </a:t>
            </a:r>
            <a:br>
              <a:rPr lang="fr-FR" dirty="0"/>
            </a:br>
            <a:endParaRPr lang="fr-FR" dirty="0"/>
          </a:p>
        </p:txBody>
      </p:sp>
      <p:pic>
        <p:nvPicPr>
          <p:cNvPr id="9218" name="Picture 2" descr="Untitled (Seagram Mural)">
            <a:extLst>
              <a:ext uri="{FF2B5EF4-FFF2-40B4-BE49-F238E27FC236}">
                <a16:creationId xmlns:a16="http://schemas.microsoft.com/office/drawing/2014/main" id="{EE94879D-0E39-A64E-A973-AD48E2393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056" y="-34920"/>
            <a:ext cx="6264005" cy="57624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6F57D07-F6C3-8C43-AE6B-4DBD170C9FEE}"/>
              </a:ext>
            </a:extLst>
          </p:cNvPr>
          <p:cNvSpPr txBox="1"/>
          <p:nvPr/>
        </p:nvSpPr>
        <p:spPr>
          <a:xfrm>
            <a:off x="991892" y="5797800"/>
            <a:ext cx="9500461" cy="1292662"/>
          </a:xfrm>
          <a:prstGeom prst="rect">
            <a:avLst/>
          </a:prstGeom>
          <a:noFill/>
        </p:spPr>
        <p:txBody>
          <a:bodyPr wrap="square" rtlCol="0">
            <a:spAutoFit/>
          </a:bodyPr>
          <a:lstStyle/>
          <a:p>
            <a:r>
              <a:rPr lang="en-US" sz="3000" i="1" dirty="0">
                <a:latin typeface="Times" pitchFamily="2" charset="0"/>
              </a:rPr>
              <a:t>Untitled (Seagram Mural)</a:t>
            </a:r>
            <a:r>
              <a:rPr lang="en-US" sz="3000" dirty="0">
                <a:latin typeface="Times" pitchFamily="2" charset="0"/>
              </a:rPr>
              <a:t>, 1959, 265.4 x 288.3 cm, NGA, Washington.</a:t>
            </a:r>
            <a:r>
              <a:rPr lang="fr-FR" sz="3000" dirty="0">
                <a:latin typeface="Times" pitchFamily="2" charset="0"/>
              </a:rPr>
              <a:t> </a:t>
            </a:r>
          </a:p>
          <a:p>
            <a:endParaRPr lang="fr-FR" dirty="0"/>
          </a:p>
        </p:txBody>
      </p:sp>
    </p:spTree>
    <p:extLst>
      <p:ext uri="{BB962C8B-B14F-4D97-AF65-F5344CB8AC3E}">
        <p14:creationId xmlns:p14="http://schemas.microsoft.com/office/powerpoint/2010/main" val="3850158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807204" y="6233871"/>
            <a:ext cx="10150098" cy="542899"/>
          </a:xfrm>
        </p:spPr>
        <p:txBody>
          <a:bodyPr>
            <a:normAutofit fontScale="90000"/>
          </a:bodyPr>
          <a:lstStyle/>
          <a:p>
            <a:r>
              <a:rPr lang="fr-FR" sz="3000" dirty="0">
                <a:latin typeface="Times" pitchFamily="2" charset="0"/>
              </a:rPr>
              <a:t>Chapelle Rothko, Houston, 1971.</a:t>
            </a:r>
            <a:br>
              <a:rPr lang="fr-FR" sz="3000" dirty="0">
                <a:latin typeface="Times" pitchFamily="2" charset="0"/>
              </a:rPr>
            </a:br>
            <a:endParaRPr lang="fr-FR" sz="3000" dirty="0">
              <a:latin typeface="Times" pitchFamily="2" charset="0"/>
            </a:endParaRPr>
          </a:p>
        </p:txBody>
      </p:sp>
      <p:pic>
        <p:nvPicPr>
          <p:cNvPr id="10242" name="Picture 2" descr="Rothko Chapel : les chuchotements d'une mort céleste murmurés -  Classicagenda">
            <a:extLst>
              <a:ext uri="{FF2B5EF4-FFF2-40B4-BE49-F238E27FC236}">
                <a16:creationId xmlns:a16="http://schemas.microsoft.com/office/drawing/2014/main" id="{CB4EA8F0-D756-9544-9B01-FACD166E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574" y="624129"/>
            <a:ext cx="7528303" cy="499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4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54626"/>
            <a:ext cx="8097721" cy="53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1880" y="5589240"/>
            <a:ext cx="8562592" cy="1569660"/>
          </a:xfrm>
          <a:prstGeom prst="rect">
            <a:avLst/>
          </a:prstGeom>
        </p:spPr>
        <p:txBody>
          <a:bodyPr wrap="square">
            <a:spAutoFit/>
          </a:bodyPr>
          <a:lstStyle/>
          <a:p>
            <a:pPr algn="ctr"/>
            <a:r>
              <a:rPr lang="en-US" sz="2400" dirty="0"/>
              <a:t>Barnett Newman, </a:t>
            </a:r>
            <a:r>
              <a:rPr lang="en-US" sz="2400" i="1" dirty="0"/>
              <a:t>Stations of the Cross </a:t>
            </a:r>
            <a:r>
              <a:rPr lang="fr-FR" sz="2400" i="1" dirty="0"/>
              <a:t>(</a:t>
            </a:r>
            <a:r>
              <a:rPr lang="fr-FR" sz="2400" i="1" dirty="0" err="1"/>
              <a:t>Lema</a:t>
            </a:r>
            <a:r>
              <a:rPr lang="fr-FR" sz="2400" i="1" dirty="0"/>
              <a:t> </a:t>
            </a:r>
            <a:r>
              <a:rPr lang="fr-FR" sz="2400" i="1" dirty="0" err="1"/>
              <a:t>Sabachthani</a:t>
            </a:r>
            <a:r>
              <a:rPr lang="fr-FR" sz="2400" i="1" dirty="0"/>
              <a:t>)</a:t>
            </a:r>
            <a:r>
              <a:rPr lang="en-US" sz="2400" dirty="0"/>
              <a:t>, 1958-1966, </a:t>
            </a:r>
            <a:r>
              <a:rPr lang="en-US" sz="2400" dirty="0" err="1"/>
              <a:t>peinture</a:t>
            </a:r>
            <a:r>
              <a:rPr lang="en-US" sz="2400" dirty="0"/>
              <a:t> à </a:t>
            </a:r>
            <a:r>
              <a:rPr lang="en-US" sz="2400" dirty="0" err="1"/>
              <a:t>l’huile</a:t>
            </a:r>
            <a:r>
              <a:rPr lang="en-US" sz="2400" dirty="0"/>
              <a:t>, </a:t>
            </a:r>
            <a:r>
              <a:rPr lang="en-US" sz="2400" dirty="0" err="1"/>
              <a:t>acrylique</a:t>
            </a:r>
            <a:r>
              <a:rPr lang="en-US" sz="2400" dirty="0"/>
              <a:t>, </a:t>
            </a:r>
            <a:r>
              <a:rPr lang="en-US" sz="2400" dirty="0" err="1"/>
              <a:t>sur</a:t>
            </a:r>
            <a:r>
              <a:rPr lang="en-US" sz="2400" dirty="0"/>
              <a:t> toile, </a:t>
            </a:r>
            <a:r>
              <a:rPr lang="en-US" sz="2400" dirty="0" err="1"/>
              <a:t>chaque</a:t>
            </a:r>
            <a:r>
              <a:rPr lang="en-US" sz="2400" dirty="0"/>
              <a:t> toile environ 198,4 x 153,2 cm, Washington, D.C., National Gallery of Art</a:t>
            </a:r>
          </a:p>
          <a:p>
            <a:pPr algn="ctr"/>
            <a:endParaRPr lang="en-US" sz="2400" dirty="0"/>
          </a:p>
        </p:txBody>
      </p:sp>
    </p:spTree>
    <p:extLst>
      <p:ext uri="{BB962C8B-B14F-4D97-AF65-F5344CB8AC3E}">
        <p14:creationId xmlns:p14="http://schemas.microsoft.com/office/powerpoint/2010/main" val="1212088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8" y="241889"/>
            <a:ext cx="3384376" cy="56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19536" y="5912309"/>
            <a:ext cx="8280920" cy="830997"/>
          </a:xfrm>
          <a:prstGeom prst="rect">
            <a:avLst/>
          </a:prstGeom>
        </p:spPr>
        <p:txBody>
          <a:bodyPr wrap="square">
            <a:spAutoFit/>
          </a:bodyPr>
          <a:lstStyle/>
          <a:p>
            <a:pPr algn="ctr"/>
            <a:r>
              <a:rPr lang="en-US" sz="2400" dirty="0"/>
              <a:t>Barnett Newman, </a:t>
            </a:r>
            <a:r>
              <a:rPr lang="en-US" sz="2400" i="1" dirty="0" err="1"/>
              <a:t>Onement</a:t>
            </a:r>
            <a:r>
              <a:rPr lang="en-US" sz="2400" i="1" dirty="0"/>
              <a:t>, I</a:t>
            </a:r>
            <a:r>
              <a:rPr lang="en-US" sz="2400" dirty="0"/>
              <a:t>, 1948</a:t>
            </a:r>
          </a:p>
          <a:p>
            <a:pPr algn="ctr"/>
            <a:r>
              <a:rPr lang="en-US" sz="2400" dirty="0" err="1"/>
              <a:t>huile</a:t>
            </a:r>
            <a:r>
              <a:rPr lang="en-US" sz="2400" dirty="0"/>
              <a:t> </a:t>
            </a:r>
            <a:r>
              <a:rPr lang="en-US" sz="2400" dirty="0" err="1"/>
              <a:t>sur</a:t>
            </a:r>
            <a:r>
              <a:rPr lang="en-US" sz="2400" dirty="0"/>
              <a:t> toile, 69,2 x 41,2 cm, New York, </a:t>
            </a:r>
            <a:r>
              <a:rPr lang="en-US" sz="2400" dirty="0" err="1"/>
              <a:t>MoMA</a:t>
            </a:r>
            <a:endParaRPr lang="fr-FR" sz="2400" dirty="0"/>
          </a:p>
        </p:txBody>
      </p:sp>
    </p:spTree>
    <p:extLst>
      <p:ext uri="{BB962C8B-B14F-4D97-AF65-F5344CB8AC3E}">
        <p14:creationId xmlns:p14="http://schemas.microsoft.com/office/powerpoint/2010/main" val="246205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83584" y="3852521"/>
            <a:ext cx="10515600" cy="1325563"/>
          </a:xfrm>
        </p:spPr>
        <p:txBody>
          <a:bodyPr>
            <a:normAutofit fontScale="90000"/>
          </a:bodyPr>
          <a:lstStyle/>
          <a:p>
            <a:r>
              <a:rPr lang="fr-FR" sz="2200" dirty="0">
                <a:latin typeface="Times" pitchFamily="2" charset="0"/>
              </a:rPr>
              <a:t>mardi 25</a:t>
            </a:r>
            <a:br>
              <a:rPr lang="fr-FR" sz="2200" dirty="0">
                <a:latin typeface="Times" pitchFamily="2" charset="0"/>
              </a:rPr>
            </a:br>
            <a:r>
              <a:rPr lang="fr-FR" sz="2200" b="1" dirty="0">
                <a:latin typeface="Times" pitchFamily="2" charset="0"/>
              </a:rPr>
              <a:t>Cours 1 Introduction. Terminologie. Expressionnisme abstrait</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1er février</a:t>
            </a:r>
            <a:br>
              <a:rPr lang="fr-FR" sz="2200" dirty="0">
                <a:latin typeface="Times" pitchFamily="2" charset="0"/>
              </a:rPr>
            </a:br>
            <a:r>
              <a:rPr lang="fr-FR" sz="2200" b="1" dirty="0">
                <a:latin typeface="Times" pitchFamily="2" charset="0"/>
              </a:rPr>
              <a:t>Cours 2 Nouveau réalisme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8 février</a:t>
            </a:r>
            <a:br>
              <a:rPr lang="fr-FR" sz="2200" dirty="0">
                <a:latin typeface="Times" pitchFamily="2" charset="0"/>
              </a:rPr>
            </a:br>
            <a:r>
              <a:rPr lang="fr-FR" sz="2200" b="1" dirty="0">
                <a:latin typeface="Times" pitchFamily="2" charset="0"/>
              </a:rPr>
              <a:t>Cours 3 Pop art et internationale situationniste</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vacances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22 février</a:t>
            </a:r>
            <a:br>
              <a:rPr lang="fr-FR" sz="2200" dirty="0">
                <a:latin typeface="Times" pitchFamily="2" charset="0"/>
              </a:rPr>
            </a:br>
            <a:r>
              <a:rPr lang="fr-FR" sz="2200" b="1" dirty="0">
                <a:latin typeface="Times" pitchFamily="2" charset="0"/>
              </a:rPr>
              <a:t>Cours 4 Minimalisme</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1er mars</a:t>
            </a:r>
            <a:br>
              <a:rPr lang="fr-FR" sz="2200" dirty="0">
                <a:latin typeface="Times" pitchFamily="2" charset="0"/>
              </a:rPr>
            </a:br>
            <a:r>
              <a:rPr lang="fr-FR" sz="2200" b="1" dirty="0">
                <a:latin typeface="Times" pitchFamily="2" charset="0"/>
              </a:rPr>
              <a:t>Cours 5 Dématérialisation de l’objet : art conceptuel et body art </a:t>
            </a:r>
            <a:br>
              <a:rPr lang="fr-FR" sz="2200" dirty="0">
                <a:latin typeface="Times" pitchFamily="2" charset="0"/>
              </a:rPr>
            </a:br>
            <a:r>
              <a:rPr lang="fr-FR" sz="2200" dirty="0">
                <a:latin typeface="Times" pitchFamily="2" charset="0"/>
              </a:rPr>
              <a:t>Devoir </a:t>
            </a:r>
            <a:r>
              <a:rPr lang="fr-FR" sz="2200" dirty="0" err="1">
                <a:latin typeface="Times" pitchFamily="2" charset="0"/>
              </a:rPr>
              <a:t>mi-semestre</a:t>
            </a:r>
            <a:r>
              <a:rPr lang="fr-FR" sz="2200" dirty="0">
                <a:latin typeface="Times" pitchFamily="2" charset="0"/>
              </a:rPr>
              <a:t> 30 - 45 minutes, reconnaissance d’œuvres plus quelques questions quizz</a:t>
            </a:r>
            <a:br>
              <a:rPr lang="fr-FR" sz="2200" dirty="0"/>
            </a:br>
            <a:r>
              <a:rPr lang="fr-FR" sz="2200" dirty="0"/>
              <a:t> </a:t>
            </a:r>
            <a:br>
              <a:rPr lang="fr-FR" dirty="0"/>
            </a:br>
            <a:r>
              <a:rPr lang="fr-FR" dirty="0"/>
              <a:t> </a:t>
            </a:r>
            <a:br>
              <a:rPr lang="fr-FR" dirty="0"/>
            </a:br>
            <a:r>
              <a:rPr lang="fr-FR" dirty="0"/>
              <a:t> </a:t>
            </a:r>
            <a:br>
              <a:rPr lang="fr-FR" dirty="0"/>
            </a:br>
            <a:r>
              <a:rPr lang="fr-FR" dirty="0"/>
              <a:t> </a:t>
            </a:r>
            <a:br>
              <a:rPr lang="fr-FR" dirty="0"/>
            </a:br>
            <a:endParaRPr lang="fr-FR" dirty="0"/>
          </a:p>
        </p:txBody>
      </p:sp>
    </p:spTree>
    <p:extLst>
      <p:ext uri="{BB962C8B-B14F-4D97-AF65-F5344CB8AC3E}">
        <p14:creationId xmlns:p14="http://schemas.microsoft.com/office/powerpoint/2010/main" val="359727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2271417"/>
            <a:ext cx="10515600" cy="1325563"/>
          </a:xfrm>
        </p:spPr>
        <p:txBody>
          <a:bodyPr>
            <a:noAutofit/>
          </a:bodyPr>
          <a:lstStyle/>
          <a:p>
            <a:r>
              <a:rPr lang="fr-FR" sz="2500" dirty="0">
                <a:latin typeface="Times" pitchFamily="2" charset="0"/>
              </a:rPr>
              <a:t>mardi 8 mars</a:t>
            </a:r>
            <a:br>
              <a:rPr lang="fr-FR" sz="2500" dirty="0">
                <a:latin typeface="Times" pitchFamily="2" charset="0"/>
              </a:rPr>
            </a:br>
            <a:r>
              <a:rPr lang="fr-FR" sz="2500" b="1" dirty="0">
                <a:latin typeface="Times" pitchFamily="2" charset="0"/>
              </a:rPr>
              <a:t>Cours 6 Arte </a:t>
            </a:r>
            <a:r>
              <a:rPr lang="fr-FR" sz="2500" b="1" dirty="0" err="1">
                <a:latin typeface="Times" pitchFamily="2" charset="0"/>
              </a:rPr>
              <a:t>Povera</a:t>
            </a:r>
            <a:r>
              <a:rPr lang="fr-FR" sz="2500" b="1" dirty="0">
                <a:latin typeface="Times" pitchFamily="2" charset="0"/>
              </a:rPr>
              <a:t>, Land Art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15 mars</a:t>
            </a:r>
            <a:br>
              <a:rPr lang="fr-FR" sz="2500" dirty="0">
                <a:latin typeface="Times" pitchFamily="2" charset="0"/>
              </a:rPr>
            </a:br>
            <a:r>
              <a:rPr lang="fr-FR" sz="2500" b="1" dirty="0">
                <a:latin typeface="Times" pitchFamily="2" charset="0"/>
              </a:rPr>
              <a:t>Cours 7  Fluxus, mythologies personnelles,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22 mars </a:t>
            </a:r>
            <a:br>
              <a:rPr lang="fr-FR" sz="2500" dirty="0">
                <a:latin typeface="Times" pitchFamily="2" charset="0"/>
              </a:rPr>
            </a:br>
            <a:r>
              <a:rPr lang="fr-FR" sz="2500" dirty="0">
                <a:latin typeface="Times" pitchFamily="2" charset="0"/>
              </a:rPr>
              <a:t>PARTIEL </a:t>
            </a:r>
            <a:r>
              <a:rPr lang="fr-FR" sz="2500" b="1" dirty="0">
                <a:latin typeface="Times" pitchFamily="2" charset="0"/>
              </a:rPr>
              <a:t>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29 mars  </a:t>
            </a:r>
            <a:br>
              <a:rPr lang="fr-FR" sz="2500" dirty="0">
                <a:latin typeface="Times" pitchFamily="2" charset="0"/>
              </a:rPr>
            </a:br>
            <a:r>
              <a:rPr lang="fr-FR" sz="2500" b="1" dirty="0">
                <a:latin typeface="Times" pitchFamily="2" charset="0"/>
              </a:rPr>
              <a:t>Cours 9 Années 1980, postmodernisme </a:t>
            </a:r>
            <a:r>
              <a:rPr lang="fr-FR" sz="2500" b="1" dirty="0" err="1">
                <a:latin typeface="Times" pitchFamily="2" charset="0"/>
              </a:rPr>
              <a:t>annés</a:t>
            </a:r>
            <a:r>
              <a:rPr lang="fr-FR" sz="2500" b="1" dirty="0">
                <a:latin typeface="Times" pitchFamily="2" charset="0"/>
              </a:rPr>
              <a:t> 1990</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5 avril</a:t>
            </a:r>
            <a:br>
              <a:rPr lang="fr-FR" sz="2500" dirty="0">
                <a:latin typeface="Times" pitchFamily="2" charset="0"/>
              </a:rPr>
            </a:br>
            <a:r>
              <a:rPr lang="fr-FR" sz="2500" b="1" dirty="0">
                <a:latin typeface="Times" pitchFamily="2" charset="0"/>
              </a:rPr>
              <a:t>Cours 10 Années 1990-2000 installation et </a:t>
            </a:r>
            <a:r>
              <a:rPr lang="fr-FR" sz="2500" b="1" dirty="0" err="1">
                <a:latin typeface="Times" pitchFamily="2" charset="0"/>
              </a:rPr>
              <a:t>identity</a:t>
            </a:r>
            <a:r>
              <a:rPr lang="fr-FR" sz="2500" b="1" dirty="0">
                <a:latin typeface="Times" pitchFamily="2" charset="0"/>
              </a:rPr>
              <a:t> </a:t>
            </a:r>
            <a:r>
              <a:rPr lang="fr-FR" sz="2500" b="1" dirty="0" err="1">
                <a:latin typeface="Times" pitchFamily="2" charset="0"/>
              </a:rPr>
              <a:t>politics</a:t>
            </a:r>
            <a:endParaRPr lang="fr-FR" sz="2500" dirty="0">
              <a:latin typeface="Times" pitchFamily="2" charset="0"/>
            </a:endParaRPr>
          </a:p>
        </p:txBody>
      </p:sp>
    </p:spTree>
    <p:extLst>
      <p:ext uri="{BB962C8B-B14F-4D97-AF65-F5344CB8AC3E}">
        <p14:creationId xmlns:p14="http://schemas.microsoft.com/office/powerpoint/2010/main" val="314370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2643376"/>
            <a:ext cx="10515600" cy="1325563"/>
          </a:xfrm>
        </p:spPr>
        <p:txBody>
          <a:bodyPr>
            <a:normAutofit fontScale="90000"/>
          </a:bodyPr>
          <a:lstStyle/>
          <a:p>
            <a:r>
              <a:rPr lang="fr-FR" sz="3300" dirty="0">
                <a:latin typeface="Times" pitchFamily="2" charset="0"/>
              </a:rPr>
              <a:t>Contemporain Paris 1</a:t>
            </a:r>
            <a:br>
              <a:rPr lang="fr-FR" sz="3300" dirty="0">
                <a:latin typeface="Times" pitchFamily="2" charset="0"/>
              </a:rPr>
            </a:br>
            <a:r>
              <a:rPr lang="fr-FR" sz="3300" b="1" dirty="0">
                <a:latin typeface="Times" pitchFamily="2" charset="0"/>
              </a:rPr>
              <a:t>Définition</a:t>
            </a:r>
            <a:br>
              <a:rPr lang="fr-FR" sz="3300" dirty="0">
                <a:latin typeface="Times" pitchFamily="2" charset="0"/>
              </a:rPr>
            </a:br>
            <a:r>
              <a:rPr lang="fr-FR" sz="3300" dirty="0">
                <a:latin typeface="Times" pitchFamily="2" charset="0"/>
              </a:rPr>
              <a:t>« ART CONTEMPORAIN n. m.</a:t>
            </a:r>
            <a:br>
              <a:rPr lang="fr-FR" sz="3300" dirty="0">
                <a:latin typeface="Times" pitchFamily="2" charset="0"/>
              </a:rPr>
            </a:br>
            <a:r>
              <a:rPr lang="fr-FR" sz="3300" dirty="0">
                <a:latin typeface="Times" pitchFamily="2" charset="0"/>
              </a:rPr>
              <a:t> </a:t>
            </a:r>
            <a:br>
              <a:rPr lang="fr-FR" sz="3300" dirty="0">
                <a:latin typeface="Times" pitchFamily="2" charset="0"/>
              </a:rPr>
            </a:br>
            <a:r>
              <a:rPr lang="fr-FR" sz="3300" dirty="0">
                <a:latin typeface="Times" pitchFamily="2" charset="0"/>
              </a:rPr>
              <a:t>Elle caractérise une époque dont la naissance se situerait entre 1960 et 1969.</a:t>
            </a:r>
            <a:br>
              <a:rPr lang="fr-FR" sz="3300" dirty="0">
                <a:latin typeface="Times" pitchFamily="2" charset="0"/>
              </a:rPr>
            </a:br>
            <a:r>
              <a:rPr lang="fr-FR" sz="3300" dirty="0">
                <a:latin typeface="Times" pitchFamily="2" charset="0"/>
              </a:rPr>
              <a:t>La frontière entre art contemporain et art moderne est très floue. </a:t>
            </a:r>
            <a:br>
              <a:rPr lang="fr-FR" sz="3300" dirty="0">
                <a:latin typeface="Times" pitchFamily="2" charset="0"/>
              </a:rPr>
            </a:br>
            <a:r>
              <a:rPr lang="fr-FR" sz="3300" dirty="0">
                <a:latin typeface="Times" pitchFamily="2" charset="0"/>
              </a:rPr>
              <a:t>À quel moment l’appellation art contemporain se substitue-t-elle à celle d’art moderne associée à la notion d’avant-garde ? </a:t>
            </a:r>
            <a:br>
              <a:rPr lang="fr-FR" sz="3300" dirty="0">
                <a:latin typeface="Times" pitchFamily="2" charset="0"/>
              </a:rPr>
            </a:br>
            <a:r>
              <a:rPr lang="fr-FR" sz="3300" dirty="0">
                <a:latin typeface="Times" pitchFamily="2" charset="0"/>
              </a:rPr>
              <a:t>Cette expression s’est surtout imposée à partir des années quatre-vingt, supplantant celles d’« art actuel » et d’« art vivant ». </a:t>
            </a:r>
            <a:br>
              <a:rPr lang="fr-FR" dirty="0"/>
            </a:br>
            <a:r>
              <a:rPr lang="fr-FR" dirty="0"/>
              <a:t> </a:t>
            </a:r>
            <a:br>
              <a:rPr lang="fr-FR" dirty="0"/>
            </a:br>
            <a:endParaRPr lang="fr-FR" dirty="0"/>
          </a:p>
        </p:txBody>
      </p:sp>
    </p:spTree>
    <p:extLst>
      <p:ext uri="{BB962C8B-B14F-4D97-AF65-F5344CB8AC3E}">
        <p14:creationId xmlns:p14="http://schemas.microsoft.com/office/powerpoint/2010/main" val="224045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5532437"/>
            <a:ext cx="10515600" cy="1325563"/>
          </a:xfrm>
        </p:spPr>
        <p:txBody>
          <a:bodyPr/>
          <a:lstStyle/>
          <a:p>
            <a:r>
              <a:rPr lang="fr-FR" dirty="0">
                <a:latin typeface="Times" pitchFamily="2" charset="0"/>
              </a:rPr>
              <a:t>Musée du Luxembourg, 1818</a:t>
            </a:r>
          </a:p>
        </p:txBody>
      </p:sp>
      <p:pic>
        <p:nvPicPr>
          <p:cNvPr id="2050" name="Picture 2" descr="Colloque international : « Le musée face à l&amp;#39;art de son temps. Bicentenaire  du Musée du Luxembourg, 1818-2018 » (Paris, 10-12 octobre 2018) « Le blog  de l&amp;#39;APAHAU">
            <a:extLst>
              <a:ext uri="{FF2B5EF4-FFF2-40B4-BE49-F238E27FC236}">
                <a16:creationId xmlns:a16="http://schemas.microsoft.com/office/drawing/2014/main" id="{7D6DD477-F7CA-5644-B622-DD1F9A515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611" y="0"/>
            <a:ext cx="6969395" cy="565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1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481739" y="2953342"/>
            <a:ext cx="10515600" cy="1325563"/>
          </a:xfrm>
        </p:spPr>
        <p:txBody>
          <a:bodyPr>
            <a:normAutofit fontScale="90000"/>
          </a:bodyPr>
          <a:lstStyle/>
          <a:p>
            <a:r>
              <a:rPr lang="fr-FR" dirty="0">
                <a:latin typeface="Times" pitchFamily="2" charset="0"/>
              </a:rPr>
              <a:t>Le peintre expressionniste abstrait Barnett Newman écrit dans les années 1960 un discours dans lequel il souhaite « repartir à zéro »: </a:t>
            </a:r>
            <a:br>
              <a:rPr lang="fr-FR" dirty="0">
                <a:latin typeface="Times" pitchFamily="2" charset="0"/>
              </a:rPr>
            </a:br>
            <a:r>
              <a:rPr lang="fr-FR" dirty="0">
                <a:latin typeface="Times" pitchFamily="2" charset="0"/>
              </a:rPr>
              <a:t> </a:t>
            </a:r>
            <a:br>
              <a:rPr lang="fr-FR" dirty="0">
                <a:latin typeface="Times" pitchFamily="2" charset="0"/>
              </a:rPr>
            </a:br>
            <a:r>
              <a:rPr lang="fr-FR" dirty="0">
                <a:latin typeface="Times" pitchFamily="2" charset="0"/>
              </a:rPr>
              <a:t>« Il y a eu la guerre et Pearl Harbor et la Bataille d’Angleterre… Ce que cela a signifié pour moi, c’est qu’il fallait repartir à zéro, comme si la peinture n’avait jamais existé, ce qui est une façon de dire que la peinture était morte […] Les vieux trucs étaient dépassés. Ils n’avaient plus de sens. Ils n’avaient plus aucun intérêt dans cette situation de crise morale ». </a:t>
            </a:r>
            <a:br>
              <a:rPr lang="fr-FR" dirty="0"/>
            </a:br>
            <a:endParaRPr lang="fr-FR" dirty="0"/>
          </a:p>
        </p:txBody>
      </p:sp>
    </p:spTree>
    <p:extLst>
      <p:ext uri="{BB962C8B-B14F-4D97-AF65-F5344CB8AC3E}">
        <p14:creationId xmlns:p14="http://schemas.microsoft.com/office/powerpoint/2010/main" val="2236167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755037" y="3025753"/>
            <a:ext cx="5641384" cy="1325563"/>
          </a:xfrm>
        </p:spPr>
        <p:txBody>
          <a:bodyPr>
            <a:normAutofit fontScale="90000"/>
          </a:bodyPr>
          <a:lstStyle/>
          <a:p>
            <a:r>
              <a:rPr lang="fr-FR" dirty="0">
                <a:latin typeface="Times" pitchFamily="2" charset="0"/>
              </a:rPr>
              <a:t>Hans Hartung, Sans titre, 1955</a:t>
            </a:r>
            <a:br>
              <a:rPr lang="fr-FR" dirty="0">
                <a:latin typeface="Times" pitchFamily="2" charset="0"/>
              </a:rPr>
            </a:br>
            <a:r>
              <a:rPr lang="fr-FR" dirty="0">
                <a:latin typeface="Times" pitchFamily="2" charset="0"/>
              </a:rPr>
              <a:t>Encre sur papier, 18.9 x 12.2 cm</a:t>
            </a:r>
            <a:br>
              <a:rPr lang="fr-FR" dirty="0">
                <a:latin typeface="Times" pitchFamily="2" charset="0"/>
              </a:rPr>
            </a:br>
            <a:r>
              <a:rPr lang="fr-FR" dirty="0">
                <a:latin typeface="Times" pitchFamily="2" charset="0"/>
              </a:rPr>
              <a:t> Fondation Hartung-Bergman, Antibes</a:t>
            </a:r>
            <a:br>
              <a:rPr lang="fr-FR" dirty="0"/>
            </a:br>
            <a:endParaRPr lang="fr-FR" dirty="0"/>
          </a:p>
        </p:txBody>
      </p:sp>
      <p:pic>
        <p:nvPicPr>
          <p:cNvPr id="3074" name="Picture 2" descr="Hans Hartung, Sans titre, 1955">
            <a:extLst>
              <a:ext uri="{FF2B5EF4-FFF2-40B4-BE49-F238E27FC236}">
                <a16:creationId xmlns:a16="http://schemas.microsoft.com/office/drawing/2014/main" id="{8D983DB1-C800-0D4D-B2E2-1607F2A2D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63" r="29928"/>
          <a:stretch/>
        </p:blipFill>
        <p:spPr bwMode="auto">
          <a:xfrm>
            <a:off x="1534332" y="197649"/>
            <a:ext cx="3921071" cy="646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5020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1275</Words>
  <Application>Microsoft Macintosh PowerPoint</Application>
  <PresentationFormat>Grand écran</PresentationFormat>
  <Paragraphs>59</Paragraphs>
  <Slides>39</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39</vt:i4>
      </vt:variant>
    </vt:vector>
  </HeadingPairs>
  <TitlesOfParts>
    <vt:vector size="44" baseType="lpstr">
      <vt:lpstr>Arial</vt:lpstr>
      <vt:lpstr>Calibri</vt:lpstr>
      <vt:lpstr>Calibri Light</vt:lpstr>
      <vt:lpstr>Times</vt:lpstr>
      <vt:lpstr>Thème Office</vt:lpstr>
      <vt:lpstr>Introduction à l’art contemporain  Maître de conférences en histoire de l’art contemporain  Marine.schutz@u-picardie.fr    </vt:lpstr>
      <vt:lpstr>Ce cours propose un panorama de la création dite contemporaine à partir des années 1950 — en Europe et aux Etats-Unis. De l’expressionnisme abstrait au Land art, de l’art minimal à l’art conceptuel, les principaux mouvements de la seconde moitié du 20ème siècle sont appréhendés à travers l’analyse de leurs ambitions formelles, sociales, politiques et culturelles. Il s’agira de s’interroger sur les stratégies imaginées par les artistes pour faire valoir leurs idées et sur le rôle des discours critiques et des expositions dans l’émergence de ces mouvements.  </vt:lpstr>
      <vt:lpstr>Modalités de contrôle   deux notes    Exercice reconnaissance œuvre et questions de quizz 1er mars  Partiel de 2H : mardi 22 mars  </vt:lpstr>
      <vt:lpstr>mardi 25 Cours 1 Introduction. Terminologie. Expressionnisme abstrait   mardi 1er février Cours 2 Nouveau réalisme     mardi 8 février Cours 3 Pop art et internationale situationniste   vacances      mardi 22 février Cours 4 Minimalisme     mardi 1er mars Cours 5 Dématérialisation de l’objet : art conceptuel et body art  Devoir mi-semestre 30 - 45 minutes, reconnaissance d’œuvres plus quelques questions quizz         </vt:lpstr>
      <vt:lpstr>mardi 8 mars Cours 6 Arte Povera, Land Art    mardi 15 mars Cours 7  Fluxus, mythologies personnelles,    mardi 22 mars  PARTIEL       mardi 29 mars   Cours 9 Années 1980, postmodernisme annés 1990   mardi 5 avril Cours 10 Années 1990-2000 installation et identity politics</vt:lpstr>
      <vt:lpstr>Contemporain Paris 1 Définition « ART CONTEMPORAIN n. m.   Elle caractérise une époque dont la naissance se situerait entre 1960 et 1969. La frontière entre art contemporain et art moderne est très floue.  À quel moment l’appellation art contemporain se substitue-t-elle à celle d’art moderne associée à la notion d’avant-garde ?  Cette expression s’est surtout imposée à partir des années quatre-vingt, supplantant celles d’« art actuel » et d’« art vivant ».    </vt:lpstr>
      <vt:lpstr>Musée du Luxembourg, 1818</vt:lpstr>
      <vt:lpstr>Le peintre expressionniste abstrait Barnett Newman écrit dans les années 1960 un discours dans lequel il souhaite « repartir à zéro »:    « Il y a eu la guerre et Pearl Harbor et la Bataille d’Angleterre… Ce que cela a signifié pour moi, c’est qu’il fallait repartir à zéro, comme si la peinture n’avait jamais existé, ce qui est une façon de dire que la peinture était morte […] Les vieux trucs étaient dépassés. Ils n’avaient plus de sens. Ils n’avaient plus aucun intérêt dans cette situation de crise morale ».  </vt:lpstr>
      <vt:lpstr>Hans Hartung, Sans titre, 1955 Encre sur papier, 18.9 x 12.2 cm  Fondation Hartung-Bergman, Antibes </vt:lpstr>
      <vt:lpstr>Constantin Guys, Vanity Fair, 1865,  15,50 cm ; x 18,75 cm, Musée de Washington.</vt:lpstr>
      <vt:lpstr>  Entre autres :  Clifford Still Adolph Gottlieb  Mark Rothko Barnett Newman et Jackson Pollock </vt:lpstr>
      <vt:lpstr>Présentation PowerPoint</vt:lpstr>
      <vt:lpstr>Cubism and Abstract Art, 1939, exposition MOMA, New York </vt:lpstr>
      <vt:lpstr>Présentation PowerPoint</vt:lpstr>
      <vt:lpstr>Présentation PowerPoint</vt:lpstr>
      <vt:lpstr>Présentation PowerPoint</vt:lpstr>
      <vt:lpstr>Présentation PowerPoint</vt:lpstr>
      <vt:lpstr>Willem de Kooning, Excavations, huile sur toile, The Art Institute of Chicago.  </vt:lpstr>
      <vt:lpstr>« Quand je suis dans ma peinture, je ne suis pas conscient de ce que je fais. Ce n'est qu'après une sorte de période de prise de contact que je vois ce que j'ai fait.... La peinture a une vie qui lui est propre. J'essaie de la laisser s'exprimer. Ce n'est que lorsque je perds le contact avec la peinture que le résultat est un désordre. Sinon, il y a une harmonie pure, un échange facile, et le tableau est bien fait », Jackson Pollock. </vt:lpstr>
      <vt:lpstr>Présentation PowerPoint</vt:lpstr>
      <vt:lpstr>Jackson Pollock, Painting, silver over Black, White, Yellow and Red, 1948,  peinture à l’huile, 61 x 80 cm, Centre Pompidou. </vt:lpstr>
      <vt:lpstr>Présentation PowerPoint</vt:lpstr>
      <vt:lpstr>Thomas Hart Benton.  </vt:lpstr>
      <vt:lpstr>Peggy Guggenheim </vt:lpstr>
      <vt:lpstr>Présentation PowerPoint</vt:lpstr>
      <vt:lpstr>Présentation PowerPoint</vt:lpstr>
      <vt:lpstr>https://www.youtube.com/watch?v=dYFxUURtzbw</vt:lpstr>
      <vt:lpstr>Clement Greenberg : théoricien et critique d’art américain  </vt:lpstr>
      <vt:lpstr>Présentation PowerPoint</vt:lpstr>
      <vt:lpstr>Présentation PowerPoint</vt:lpstr>
      <vt:lpstr>Présentation PowerPoint</vt:lpstr>
      <vt:lpstr>Présentation PowerPoint</vt:lpstr>
      <vt:lpstr>Colorfield   Mark Rothko   Figure majeure de l’Ecole de New York Mark Rothko naît en Lettonie en 1903.  </vt:lpstr>
      <vt:lpstr>Multiforms, 1948-9, huile sur toile,  226.1 x 165.1 cm. </vt:lpstr>
      <vt:lpstr>Présentation PowerPoint</vt:lpstr>
      <vt:lpstr>    </vt:lpstr>
      <vt:lpstr>Chapelle Rothko, Houston, 1971.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schutz marine</dc:creator>
  <cp:lastModifiedBy>schutz marine</cp:lastModifiedBy>
  <cp:revision>8</cp:revision>
  <dcterms:created xsi:type="dcterms:W3CDTF">2022-01-21T14:54:49Z</dcterms:created>
  <dcterms:modified xsi:type="dcterms:W3CDTF">2022-01-26T12:10:12Z</dcterms:modified>
</cp:coreProperties>
</file>