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79"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3" d="100"/>
          <a:sy n="63" d="100"/>
        </p:scale>
        <p:origin x="804"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en-US"/>
              <a:t>Click to edit Master title style</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0112E75-DBA7-4CA6-967A-84CF8F965DD7}" type="datetimeFigureOut">
              <a:rPr lang="en-GB" smtClean="0"/>
              <a:t>17/10/2022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C43B7D30-34F7-432D-9BAC-8CAA1059B166}" type="slidenum">
              <a:rPr lang="en-GB" smtClean="0"/>
              <a:t>‹#›</a:t>
            </a:fld>
            <a:endParaRPr lang="en-GB"/>
          </a:p>
        </p:txBody>
      </p:sp>
    </p:spTree>
    <p:extLst>
      <p:ext uri="{BB962C8B-B14F-4D97-AF65-F5344CB8AC3E}">
        <p14:creationId xmlns:p14="http://schemas.microsoft.com/office/powerpoint/2010/main" val="9758026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0112E75-DBA7-4CA6-967A-84CF8F965DD7}" type="datetimeFigureOut">
              <a:rPr lang="en-GB" smtClean="0"/>
              <a:t>17/10/2022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43B7D30-34F7-432D-9BAC-8CAA1059B166}" type="slidenum">
              <a:rPr lang="en-GB" smtClean="0"/>
              <a:t>‹#›</a:t>
            </a:fld>
            <a:endParaRPr lang="en-GB"/>
          </a:p>
        </p:txBody>
      </p:sp>
    </p:spTree>
    <p:extLst>
      <p:ext uri="{BB962C8B-B14F-4D97-AF65-F5344CB8AC3E}">
        <p14:creationId xmlns:p14="http://schemas.microsoft.com/office/powerpoint/2010/main" val="25283294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0112E75-DBA7-4CA6-967A-84CF8F965DD7}" type="datetimeFigureOut">
              <a:rPr lang="en-GB" smtClean="0"/>
              <a:t>17/10/2022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43B7D30-34F7-432D-9BAC-8CAA1059B166}" type="slidenum">
              <a:rPr lang="en-GB" smtClean="0"/>
              <a:t>‹#›</a:t>
            </a:fld>
            <a:endParaRPr lang="en-GB"/>
          </a:p>
        </p:txBody>
      </p:sp>
    </p:spTree>
    <p:extLst>
      <p:ext uri="{BB962C8B-B14F-4D97-AF65-F5344CB8AC3E}">
        <p14:creationId xmlns:p14="http://schemas.microsoft.com/office/powerpoint/2010/main" val="31073925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0112E75-DBA7-4CA6-967A-84CF8F965DD7}" type="datetimeFigureOut">
              <a:rPr lang="en-GB" smtClean="0"/>
              <a:t>17/10/2022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43B7D30-34F7-432D-9BAC-8CAA1059B166}" type="slidenum">
              <a:rPr lang="en-GB" smtClean="0"/>
              <a:t>‹#›</a:t>
            </a:fld>
            <a:endParaRPr lang="en-GB"/>
          </a:p>
        </p:txBody>
      </p:sp>
    </p:spTree>
    <p:extLst>
      <p:ext uri="{BB962C8B-B14F-4D97-AF65-F5344CB8AC3E}">
        <p14:creationId xmlns:p14="http://schemas.microsoft.com/office/powerpoint/2010/main" val="11486717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en-US"/>
              <a:t>Click to edit Master title style</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8593667" y="6272784"/>
            <a:ext cx="2644309" cy="365125"/>
          </a:xfrm>
        </p:spPr>
        <p:txBody>
          <a:bodyPr/>
          <a:lstStyle/>
          <a:p>
            <a:fld id="{D0112E75-DBA7-4CA6-967A-84CF8F965DD7}" type="datetimeFigureOut">
              <a:rPr lang="en-GB" smtClean="0"/>
              <a:t>17/10/2022</a:t>
            </a:fld>
            <a:endParaRPr lang="en-GB"/>
          </a:p>
        </p:txBody>
      </p:sp>
      <p:sp>
        <p:nvSpPr>
          <p:cNvPr id="5" name="Footer Placeholder 4"/>
          <p:cNvSpPr>
            <a:spLocks noGrp="1"/>
          </p:cNvSpPr>
          <p:nvPr>
            <p:ph type="ftr" sz="quarter" idx="11"/>
          </p:nvPr>
        </p:nvSpPr>
        <p:spPr>
          <a:xfrm>
            <a:off x="2182708" y="6272784"/>
            <a:ext cx="6327648" cy="365125"/>
          </a:xfrm>
        </p:spPr>
        <p:txBody>
          <a:bodyPr/>
          <a:lstStyle/>
          <a:p>
            <a:endParaRPr lang="en-GB"/>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C43B7D30-34F7-432D-9BAC-8CAA1059B166}" type="slidenum">
              <a:rPr lang="en-GB" smtClean="0"/>
              <a:t>‹#›</a:t>
            </a:fld>
            <a:endParaRPr lang="en-GB"/>
          </a:p>
        </p:txBody>
      </p:sp>
    </p:spTree>
    <p:extLst>
      <p:ext uri="{BB962C8B-B14F-4D97-AF65-F5344CB8AC3E}">
        <p14:creationId xmlns:p14="http://schemas.microsoft.com/office/powerpoint/2010/main" val="9964346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0112E75-DBA7-4CA6-967A-84CF8F965DD7}" type="datetimeFigureOut">
              <a:rPr lang="en-GB" smtClean="0"/>
              <a:t>17/10/2022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43B7D30-34F7-432D-9BAC-8CAA1059B166}" type="slidenum">
              <a:rPr lang="en-GB" smtClean="0"/>
              <a:t>‹#›</a:t>
            </a:fld>
            <a:endParaRPr lang="en-GB"/>
          </a:p>
        </p:txBody>
      </p:sp>
    </p:spTree>
    <p:extLst>
      <p:ext uri="{BB962C8B-B14F-4D97-AF65-F5344CB8AC3E}">
        <p14:creationId xmlns:p14="http://schemas.microsoft.com/office/powerpoint/2010/main" val="12332315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0112E75-DBA7-4CA6-967A-84CF8F965DD7}" type="datetimeFigureOut">
              <a:rPr lang="en-GB" smtClean="0"/>
              <a:t>17/10/2022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C43B7D30-34F7-432D-9BAC-8CAA1059B166}" type="slidenum">
              <a:rPr lang="en-GB" smtClean="0"/>
              <a:t>‹#›</a:t>
            </a:fld>
            <a:endParaRPr lang="en-GB"/>
          </a:p>
        </p:txBody>
      </p:sp>
    </p:spTree>
    <p:extLst>
      <p:ext uri="{BB962C8B-B14F-4D97-AF65-F5344CB8AC3E}">
        <p14:creationId xmlns:p14="http://schemas.microsoft.com/office/powerpoint/2010/main" val="20201584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0112E75-DBA7-4CA6-967A-84CF8F965DD7}" type="datetimeFigureOut">
              <a:rPr lang="en-GB" smtClean="0"/>
              <a:t>17/10/2022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C43B7D30-34F7-432D-9BAC-8CAA1059B166}" type="slidenum">
              <a:rPr lang="en-GB" smtClean="0"/>
              <a:t>‹#›</a:t>
            </a:fld>
            <a:endParaRPr lang="en-GB"/>
          </a:p>
        </p:txBody>
      </p:sp>
    </p:spTree>
    <p:extLst>
      <p:ext uri="{BB962C8B-B14F-4D97-AF65-F5344CB8AC3E}">
        <p14:creationId xmlns:p14="http://schemas.microsoft.com/office/powerpoint/2010/main" val="37984171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0112E75-DBA7-4CA6-967A-84CF8F965DD7}" type="datetimeFigureOut">
              <a:rPr lang="en-GB" smtClean="0"/>
              <a:t>17/10/2022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C43B7D30-34F7-432D-9BAC-8CAA1059B166}" type="slidenum">
              <a:rPr lang="en-GB" smtClean="0"/>
              <a:t>‹#›</a:t>
            </a:fld>
            <a:endParaRPr lang="en-GB"/>
          </a:p>
        </p:txBody>
      </p:sp>
    </p:spTree>
    <p:extLst>
      <p:ext uri="{BB962C8B-B14F-4D97-AF65-F5344CB8AC3E}">
        <p14:creationId xmlns:p14="http://schemas.microsoft.com/office/powerpoint/2010/main" val="22465186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a:t>Click to edit Master title style</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0112E75-DBA7-4CA6-967A-84CF8F965DD7}" type="datetimeFigureOut">
              <a:rPr lang="en-GB" smtClean="0"/>
              <a:t>17/10/2022</a:t>
            </a:fld>
            <a:endParaRPr lang="en-GB"/>
          </a:p>
        </p:txBody>
      </p:sp>
      <p:sp>
        <p:nvSpPr>
          <p:cNvPr id="6" name="Footer Placeholder 5"/>
          <p:cNvSpPr>
            <a:spLocks noGrp="1"/>
          </p:cNvSpPr>
          <p:nvPr>
            <p:ph type="ftr" sz="quarter" idx="11"/>
          </p:nvPr>
        </p:nvSpPr>
        <p:spPr/>
        <p:txBody>
          <a:bodyPr/>
          <a:lstStyle/>
          <a:p>
            <a:endParaRPr lang="en-GB"/>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C43B7D30-34F7-432D-9BAC-8CAA1059B166}" type="slidenum">
              <a:rPr lang="en-GB" smtClean="0"/>
              <a:t>‹#›</a:t>
            </a:fld>
            <a:endParaRPr lang="en-GB"/>
          </a:p>
        </p:txBody>
      </p:sp>
    </p:spTree>
    <p:extLst>
      <p:ext uri="{BB962C8B-B14F-4D97-AF65-F5344CB8AC3E}">
        <p14:creationId xmlns:p14="http://schemas.microsoft.com/office/powerpoint/2010/main" val="34272736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0112E75-DBA7-4CA6-967A-84CF8F965DD7}" type="datetimeFigureOut">
              <a:rPr lang="en-GB" smtClean="0"/>
              <a:t>17/10/2022</a:t>
            </a:fld>
            <a:endParaRPr lang="en-GB"/>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C43B7D30-34F7-432D-9BAC-8CAA1059B166}" type="slidenum">
              <a:rPr lang="en-GB" smtClean="0"/>
              <a:t>‹#›</a:t>
            </a:fld>
            <a:endParaRPr lang="en-GB"/>
          </a:p>
        </p:txBody>
      </p:sp>
    </p:spTree>
    <p:extLst>
      <p:ext uri="{BB962C8B-B14F-4D97-AF65-F5344CB8AC3E}">
        <p14:creationId xmlns:p14="http://schemas.microsoft.com/office/powerpoint/2010/main" val="2215009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D0112E75-DBA7-4CA6-967A-84CF8F965DD7}" type="datetimeFigureOut">
              <a:rPr lang="en-GB" smtClean="0"/>
              <a:t>17/10/2022</a:t>
            </a:fld>
            <a:endParaRPr lang="en-GB"/>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en-GB"/>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C43B7D30-34F7-432D-9BAC-8CAA1059B166}" type="slidenum">
              <a:rPr lang="en-GB" smtClean="0"/>
              <a:t>‹#›</a:t>
            </a:fld>
            <a:endParaRPr lang="en-GB"/>
          </a:p>
        </p:txBody>
      </p:sp>
    </p:spTree>
    <p:extLst>
      <p:ext uri="{BB962C8B-B14F-4D97-AF65-F5344CB8AC3E}">
        <p14:creationId xmlns:p14="http://schemas.microsoft.com/office/powerpoint/2010/main" val="356063835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mathew.rickard@u-picardie.fr"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8E2F3E-0701-F9A4-C15C-E0BAE4CC5B49}"/>
              </a:ext>
            </a:extLst>
          </p:cNvPr>
          <p:cNvSpPr>
            <a:spLocks noGrp="1"/>
          </p:cNvSpPr>
          <p:nvPr>
            <p:ph type="ctrTitle"/>
          </p:nvPr>
        </p:nvSpPr>
        <p:spPr/>
        <p:txBody>
          <a:bodyPr/>
          <a:lstStyle/>
          <a:p>
            <a:r>
              <a:rPr lang="en-GB" sz="8000" dirty="0"/>
              <a:t>L2 LCE </a:t>
            </a:r>
            <a:br>
              <a:rPr lang="en-GB" sz="8000" dirty="0"/>
            </a:br>
            <a:r>
              <a:rPr lang="en-GB" sz="8000" dirty="0"/>
              <a:t>Expression </a:t>
            </a:r>
            <a:r>
              <a:rPr lang="en-GB" sz="8000" dirty="0" err="1"/>
              <a:t>Vocabulaire</a:t>
            </a:r>
            <a:r>
              <a:rPr lang="en-GB" sz="8000" dirty="0"/>
              <a:t> </a:t>
            </a:r>
            <a:br>
              <a:rPr lang="en-GB" sz="8000" dirty="0"/>
            </a:br>
            <a:r>
              <a:rPr lang="en-GB" sz="8000" dirty="0"/>
              <a:t>EC 211 (Gr1 &amp; Gr3)</a:t>
            </a:r>
          </a:p>
        </p:txBody>
      </p:sp>
      <p:sp>
        <p:nvSpPr>
          <p:cNvPr id="3" name="Subtitle 2">
            <a:extLst>
              <a:ext uri="{FF2B5EF4-FFF2-40B4-BE49-F238E27FC236}">
                <a16:creationId xmlns:a16="http://schemas.microsoft.com/office/drawing/2014/main" id="{7C426BAD-1202-FAC1-4C48-9B6473193A22}"/>
              </a:ext>
            </a:extLst>
          </p:cNvPr>
          <p:cNvSpPr>
            <a:spLocks noGrp="1"/>
          </p:cNvSpPr>
          <p:nvPr>
            <p:ph type="subTitle" idx="1"/>
          </p:nvPr>
        </p:nvSpPr>
        <p:spPr/>
        <p:txBody>
          <a:bodyPr>
            <a:normAutofit fontScale="92500" lnSpcReduction="20000"/>
          </a:bodyPr>
          <a:lstStyle/>
          <a:p>
            <a:r>
              <a:rPr lang="en-GB" dirty="0"/>
              <a:t>Week 6</a:t>
            </a:r>
          </a:p>
          <a:p>
            <a:r>
              <a:rPr lang="en-GB" dirty="0" err="1"/>
              <a:t>Enseignant</a:t>
            </a:r>
            <a:r>
              <a:rPr lang="en-GB" dirty="0"/>
              <a:t>: M. RICKARD </a:t>
            </a:r>
          </a:p>
          <a:p>
            <a:r>
              <a:rPr lang="en-GB" dirty="0">
                <a:hlinkClick r:id="rId2"/>
              </a:rPr>
              <a:t>mathew.rickard@u-picardie.fr</a:t>
            </a:r>
            <a:r>
              <a:rPr lang="en-GB" dirty="0"/>
              <a:t> </a:t>
            </a:r>
          </a:p>
        </p:txBody>
      </p:sp>
    </p:spTree>
    <p:extLst>
      <p:ext uri="{BB962C8B-B14F-4D97-AF65-F5344CB8AC3E}">
        <p14:creationId xmlns:p14="http://schemas.microsoft.com/office/powerpoint/2010/main" val="8195362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C4E160-0532-34E1-5A2C-3AA6A476587D}"/>
              </a:ext>
            </a:extLst>
          </p:cNvPr>
          <p:cNvSpPr>
            <a:spLocks noGrp="1"/>
          </p:cNvSpPr>
          <p:nvPr>
            <p:ph type="title"/>
          </p:nvPr>
        </p:nvSpPr>
        <p:spPr>
          <a:xfrm>
            <a:off x="1069848" y="484632"/>
            <a:ext cx="3319272" cy="1609344"/>
          </a:xfrm>
        </p:spPr>
        <p:txBody>
          <a:bodyPr>
            <a:normAutofit/>
          </a:bodyPr>
          <a:lstStyle/>
          <a:p>
            <a:r>
              <a:rPr lang="en-GB" sz="3000" dirty="0"/>
              <a:t>Using the list of adjectives, complete the sentences</a:t>
            </a:r>
          </a:p>
        </p:txBody>
      </p:sp>
      <p:sp>
        <p:nvSpPr>
          <p:cNvPr id="3" name="Content Placeholder 2">
            <a:extLst>
              <a:ext uri="{FF2B5EF4-FFF2-40B4-BE49-F238E27FC236}">
                <a16:creationId xmlns:a16="http://schemas.microsoft.com/office/drawing/2014/main" id="{C8196E2E-0F2D-A44A-F2ED-F15194AFD017}"/>
              </a:ext>
            </a:extLst>
          </p:cNvPr>
          <p:cNvSpPr>
            <a:spLocks noGrp="1"/>
          </p:cNvSpPr>
          <p:nvPr>
            <p:ph idx="1"/>
          </p:nvPr>
        </p:nvSpPr>
        <p:spPr>
          <a:xfrm>
            <a:off x="142241" y="2121408"/>
            <a:ext cx="5079999" cy="4251960"/>
          </a:xfrm>
        </p:spPr>
        <p:txBody>
          <a:bodyPr/>
          <a:lstStyle/>
          <a:p>
            <a:pPr marL="457200" indent="-457200">
              <a:buFont typeface="+mj-lt"/>
              <a:buAutoNum type="arabicPeriod"/>
            </a:pPr>
            <a:r>
              <a:rPr lang="en-GB" dirty="0"/>
              <a:t>She was … with success. </a:t>
            </a:r>
          </a:p>
          <a:p>
            <a:pPr marL="457200" indent="-457200">
              <a:buFont typeface="+mj-lt"/>
              <a:buAutoNum type="arabicPeriod"/>
            </a:pPr>
            <a:endParaRPr lang="en-GB" dirty="0"/>
          </a:p>
          <a:p>
            <a:pPr marL="457200" indent="-457200">
              <a:buFont typeface="+mj-lt"/>
              <a:buAutoNum type="arabicPeriod"/>
            </a:pPr>
            <a:r>
              <a:rPr lang="en-GB" dirty="0"/>
              <a:t>Please don’t feel … of asking questions. </a:t>
            </a:r>
          </a:p>
          <a:p>
            <a:pPr marL="457200" indent="-457200">
              <a:buFont typeface="+mj-lt"/>
              <a:buAutoNum type="arabicPeriod"/>
            </a:pPr>
            <a:endParaRPr lang="en-GB" dirty="0"/>
          </a:p>
          <a:p>
            <a:pPr marL="457200" indent="-457200">
              <a:buFont typeface="+mj-lt"/>
              <a:buAutoNum type="arabicPeriod"/>
            </a:pPr>
            <a:r>
              <a:rPr lang="en-GB" dirty="0"/>
              <a:t>I was … to hear from you. </a:t>
            </a:r>
          </a:p>
          <a:p>
            <a:pPr marL="457200" indent="-457200">
              <a:buFont typeface="+mj-lt"/>
              <a:buAutoNum type="arabicPeriod"/>
            </a:pPr>
            <a:endParaRPr lang="en-GB" dirty="0"/>
          </a:p>
          <a:p>
            <a:pPr marL="457200" indent="-457200">
              <a:buFont typeface="+mj-lt"/>
              <a:buAutoNum type="arabicPeriod"/>
            </a:pPr>
            <a:r>
              <a:rPr lang="en-GB" dirty="0"/>
              <a:t>Those were … days. </a:t>
            </a:r>
          </a:p>
          <a:p>
            <a:pPr marL="457200" indent="-457200">
              <a:buFont typeface="+mj-lt"/>
              <a:buAutoNum type="arabicPeriod"/>
            </a:pPr>
            <a:endParaRPr lang="en-GB" dirty="0"/>
          </a:p>
          <a:p>
            <a:pPr marL="457200" indent="-457200">
              <a:buFont typeface="+mj-lt"/>
              <a:buAutoNum type="arabicPeriod"/>
            </a:pPr>
            <a:r>
              <a:rPr lang="en-GB" dirty="0"/>
              <a:t>A … customer will always come back.</a:t>
            </a:r>
          </a:p>
          <a:p>
            <a:pPr marL="457200" indent="-457200">
              <a:buFont typeface="+mj-lt"/>
              <a:buAutoNum type="arabicPeriod"/>
            </a:pPr>
            <a:endParaRPr lang="en-GB" dirty="0"/>
          </a:p>
          <a:p>
            <a:pPr marL="457200" indent="-457200">
              <a:buFont typeface="+mj-lt"/>
              <a:buAutoNum type="arabicPeriod"/>
            </a:pPr>
            <a:endParaRPr lang="en-GB" dirty="0"/>
          </a:p>
        </p:txBody>
      </p:sp>
      <p:graphicFrame>
        <p:nvGraphicFramePr>
          <p:cNvPr id="4" name="Table 7">
            <a:extLst>
              <a:ext uri="{FF2B5EF4-FFF2-40B4-BE49-F238E27FC236}">
                <a16:creationId xmlns:a16="http://schemas.microsoft.com/office/drawing/2014/main" id="{696DEDB6-4C1B-08D3-C567-3342E9662721}"/>
              </a:ext>
            </a:extLst>
          </p:cNvPr>
          <p:cNvGraphicFramePr>
            <a:graphicFrameLocks/>
          </p:cNvGraphicFramePr>
          <p:nvPr>
            <p:extLst>
              <p:ext uri="{D42A27DB-BD31-4B8C-83A1-F6EECF244321}">
                <p14:modId xmlns:p14="http://schemas.microsoft.com/office/powerpoint/2010/main" val="3128493467"/>
              </p:ext>
            </p:extLst>
          </p:nvPr>
        </p:nvGraphicFramePr>
        <p:xfrm>
          <a:off x="5344161" y="510544"/>
          <a:ext cx="6705598" cy="5661656"/>
        </p:xfrm>
        <a:graphic>
          <a:graphicData uri="http://schemas.openxmlformats.org/drawingml/2006/table">
            <a:tbl>
              <a:tblPr firstRow="1" bandRow="1">
                <a:tableStyleId>{5C22544A-7EE6-4342-B048-85BDC9FD1C3A}</a:tableStyleId>
              </a:tblPr>
              <a:tblGrid>
                <a:gridCol w="3352799">
                  <a:extLst>
                    <a:ext uri="{9D8B030D-6E8A-4147-A177-3AD203B41FA5}">
                      <a16:colId xmlns:a16="http://schemas.microsoft.com/office/drawing/2014/main" val="1960834385"/>
                    </a:ext>
                  </a:extLst>
                </a:gridCol>
                <a:gridCol w="3352799">
                  <a:extLst>
                    <a:ext uri="{9D8B030D-6E8A-4147-A177-3AD203B41FA5}">
                      <a16:colId xmlns:a16="http://schemas.microsoft.com/office/drawing/2014/main" val="688674143"/>
                    </a:ext>
                  </a:extLst>
                </a:gridCol>
              </a:tblGrid>
              <a:tr h="514696">
                <a:tc>
                  <a:txBody>
                    <a:bodyPr/>
                    <a:lstStyle/>
                    <a:p>
                      <a:r>
                        <a:rPr lang="en-GB" dirty="0"/>
                        <a:t>Only ever predicative </a:t>
                      </a:r>
                    </a:p>
                  </a:txBody>
                  <a:tcPr/>
                </a:tc>
                <a:tc>
                  <a:txBody>
                    <a:bodyPr/>
                    <a:lstStyle/>
                    <a:p>
                      <a:r>
                        <a:rPr lang="en-GB" dirty="0"/>
                        <a:t>Only ever attributive </a:t>
                      </a:r>
                    </a:p>
                  </a:txBody>
                  <a:tcPr/>
                </a:tc>
                <a:extLst>
                  <a:ext uri="{0D108BD9-81ED-4DB2-BD59-A6C34878D82A}">
                    <a16:rowId xmlns:a16="http://schemas.microsoft.com/office/drawing/2014/main" val="3339206697"/>
                  </a:ext>
                </a:extLst>
              </a:tr>
              <a:tr h="514696">
                <a:tc>
                  <a:txBody>
                    <a:bodyPr/>
                    <a:lstStyle/>
                    <a:p>
                      <a:r>
                        <a:rPr lang="en-GB" dirty="0"/>
                        <a:t>Afraid </a:t>
                      </a:r>
                    </a:p>
                  </a:txBody>
                  <a:tcPr/>
                </a:tc>
                <a:tc>
                  <a:txBody>
                    <a:bodyPr/>
                    <a:lstStyle/>
                    <a:p>
                      <a:r>
                        <a:rPr lang="en-GB" dirty="0"/>
                        <a:t>Frightened </a:t>
                      </a:r>
                    </a:p>
                  </a:txBody>
                  <a:tcPr/>
                </a:tc>
                <a:extLst>
                  <a:ext uri="{0D108BD9-81ED-4DB2-BD59-A6C34878D82A}">
                    <a16:rowId xmlns:a16="http://schemas.microsoft.com/office/drawing/2014/main" val="1460607084"/>
                  </a:ext>
                </a:extLst>
              </a:tr>
              <a:tr h="514696">
                <a:tc>
                  <a:txBody>
                    <a:bodyPr/>
                    <a:lstStyle/>
                    <a:p>
                      <a:r>
                        <a:rPr lang="en-GB" dirty="0"/>
                        <a:t>Alive </a:t>
                      </a:r>
                    </a:p>
                  </a:txBody>
                  <a:tcPr/>
                </a:tc>
                <a:tc>
                  <a:txBody>
                    <a:bodyPr/>
                    <a:lstStyle/>
                    <a:p>
                      <a:r>
                        <a:rPr lang="en-GB" dirty="0"/>
                        <a:t>Living </a:t>
                      </a:r>
                    </a:p>
                  </a:txBody>
                  <a:tcPr/>
                </a:tc>
                <a:extLst>
                  <a:ext uri="{0D108BD9-81ED-4DB2-BD59-A6C34878D82A}">
                    <a16:rowId xmlns:a16="http://schemas.microsoft.com/office/drawing/2014/main" val="3580223303"/>
                  </a:ext>
                </a:extLst>
              </a:tr>
              <a:tr h="514696">
                <a:tc>
                  <a:txBody>
                    <a:bodyPr/>
                    <a:lstStyle/>
                    <a:p>
                      <a:r>
                        <a:rPr lang="en-GB" dirty="0"/>
                        <a:t>Alone </a:t>
                      </a:r>
                    </a:p>
                  </a:txBody>
                  <a:tcPr/>
                </a:tc>
                <a:tc>
                  <a:txBody>
                    <a:bodyPr/>
                    <a:lstStyle/>
                    <a:p>
                      <a:r>
                        <a:rPr lang="en-GB" dirty="0"/>
                        <a:t>Lonely </a:t>
                      </a:r>
                    </a:p>
                  </a:txBody>
                  <a:tcPr/>
                </a:tc>
                <a:extLst>
                  <a:ext uri="{0D108BD9-81ED-4DB2-BD59-A6C34878D82A}">
                    <a16:rowId xmlns:a16="http://schemas.microsoft.com/office/drawing/2014/main" val="770395303"/>
                  </a:ext>
                </a:extLst>
              </a:tr>
              <a:tr h="514696">
                <a:tc>
                  <a:txBody>
                    <a:bodyPr/>
                    <a:lstStyle/>
                    <a:p>
                      <a:r>
                        <a:rPr lang="en-GB" dirty="0"/>
                        <a:t>Ashamed </a:t>
                      </a:r>
                    </a:p>
                  </a:txBody>
                  <a:tcPr/>
                </a:tc>
                <a:tc>
                  <a:txBody>
                    <a:bodyPr/>
                    <a:lstStyle/>
                    <a:p>
                      <a:r>
                        <a:rPr lang="en-GB" dirty="0"/>
                        <a:t>Shameful </a:t>
                      </a:r>
                    </a:p>
                  </a:txBody>
                  <a:tcPr/>
                </a:tc>
                <a:extLst>
                  <a:ext uri="{0D108BD9-81ED-4DB2-BD59-A6C34878D82A}">
                    <a16:rowId xmlns:a16="http://schemas.microsoft.com/office/drawing/2014/main" val="929909124"/>
                  </a:ext>
                </a:extLst>
              </a:tr>
              <a:tr h="514696">
                <a:tc>
                  <a:txBody>
                    <a:bodyPr/>
                    <a:lstStyle/>
                    <a:p>
                      <a:r>
                        <a:rPr lang="en-GB" dirty="0"/>
                        <a:t>Asleep </a:t>
                      </a:r>
                    </a:p>
                  </a:txBody>
                  <a:tcPr/>
                </a:tc>
                <a:tc>
                  <a:txBody>
                    <a:bodyPr/>
                    <a:lstStyle/>
                    <a:p>
                      <a:r>
                        <a:rPr lang="en-GB" dirty="0"/>
                        <a:t>Sleeping </a:t>
                      </a:r>
                    </a:p>
                  </a:txBody>
                  <a:tcPr/>
                </a:tc>
                <a:extLst>
                  <a:ext uri="{0D108BD9-81ED-4DB2-BD59-A6C34878D82A}">
                    <a16:rowId xmlns:a16="http://schemas.microsoft.com/office/drawing/2014/main" val="676250818"/>
                  </a:ext>
                </a:extLst>
              </a:tr>
              <a:tr h="514696">
                <a:tc>
                  <a:txBody>
                    <a:bodyPr/>
                    <a:lstStyle/>
                    <a:p>
                      <a:r>
                        <a:rPr lang="en-GB" dirty="0"/>
                        <a:t>Aware </a:t>
                      </a:r>
                    </a:p>
                  </a:txBody>
                  <a:tcPr/>
                </a:tc>
                <a:tc>
                  <a:txBody>
                    <a:bodyPr/>
                    <a:lstStyle/>
                    <a:p>
                      <a:r>
                        <a:rPr lang="en-GB" dirty="0"/>
                        <a:t>Conscious </a:t>
                      </a:r>
                    </a:p>
                  </a:txBody>
                  <a:tcPr/>
                </a:tc>
                <a:extLst>
                  <a:ext uri="{0D108BD9-81ED-4DB2-BD59-A6C34878D82A}">
                    <a16:rowId xmlns:a16="http://schemas.microsoft.com/office/drawing/2014/main" val="2163300775"/>
                  </a:ext>
                </a:extLst>
              </a:tr>
              <a:tr h="514696">
                <a:tc>
                  <a:txBody>
                    <a:bodyPr/>
                    <a:lstStyle/>
                    <a:p>
                      <a:r>
                        <a:rPr lang="en-GB" dirty="0"/>
                        <a:t>Content </a:t>
                      </a:r>
                    </a:p>
                  </a:txBody>
                  <a:tcPr/>
                </a:tc>
                <a:tc>
                  <a:txBody>
                    <a:bodyPr/>
                    <a:lstStyle/>
                    <a:p>
                      <a:r>
                        <a:rPr lang="en-GB" dirty="0"/>
                        <a:t>Satisfied </a:t>
                      </a:r>
                    </a:p>
                  </a:txBody>
                  <a:tcPr/>
                </a:tc>
                <a:extLst>
                  <a:ext uri="{0D108BD9-81ED-4DB2-BD59-A6C34878D82A}">
                    <a16:rowId xmlns:a16="http://schemas.microsoft.com/office/drawing/2014/main" val="667817358"/>
                  </a:ext>
                </a:extLst>
              </a:tr>
              <a:tr h="514696">
                <a:tc>
                  <a:txBody>
                    <a:bodyPr/>
                    <a:lstStyle/>
                    <a:p>
                      <a:r>
                        <a:rPr lang="en-GB" dirty="0"/>
                        <a:t>Cross </a:t>
                      </a:r>
                    </a:p>
                  </a:txBody>
                  <a:tcPr/>
                </a:tc>
                <a:tc>
                  <a:txBody>
                    <a:bodyPr/>
                    <a:lstStyle/>
                    <a:p>
                      <a:r>
                        <a:rPr lang="en-GB" dirty="0"/>
                        <a:t>Furious </a:t>
                      </a:r>
                    </a:p>
                  </a:txBody>
                  <a:tcPr/>
                </a:tc>
                <a:extLst>
                  <a:ext uri="{0D108BD9-81ED-4DB2-BD59-A6C34878D82A}">
                    <a16:rowId xmlns:a16="http://schemas.microsoft.com/office/drawing/2014/main" val="2631243422"/>
                  </a:ext>
                </a:extLst>
              </a:tr>
              <a:tr h="514696">
                <a:tc>
                  <a:txBody>
                    <a:bodyPr/>
                    <a:lstStyle/>
                    <a:p>
                      <a:r>
                        <a:rPr lang="en-GB" dirty="0"/>
                        <a:t>Drunk </a:t>
                      </a:r>
                    </a:p>
                  </a:txBody>
                  <a:tcPr/>
                </a:tc>
                <a:tc>
                  <a:txBody>
                    <a:bodyPr/>
                    <a:lstStyle/>
                    <a:p>
                      <a:r>
                        <a:rPr lang="en-GB" dirty="0"/>
                        <a:t>Drunk(</a:t>
                      </a:r>
                      <a:r>
                        <a:rPr lang="en-GB" dirty="0" err="1"/>
                        <a:t>en</a:t>
                      </a:r>
                      <a:r>
                        <a:rPr lang="en-GB" dirty="0"/>
                        <a:t>)</a:t>
                      </a:r>
                    </a:p>
                  </a:txBody>
                  <a:tcPr/>
                </a:tc>
                <a:extLst>
                  <a:ext uri="{0D108BD9-81ED-4DB2-BD59-A6C34878D82A}">
                    <a16:rowId xmlns:a16="http://schemas.microsoft.com/office/drawing/2014/main" val="2999505162"/>
                  </a:ext>
                </a:extLst>
              </a:tr>
              <a:tr h="514696">
                <a:tc>
                  <a:txBody>
                    <a:bodyPr/>
                    <a:lstStyle/>
                    <a:p>
                      <a:r>
                        <a:rPr lang="en-GB" dirty="0"/>
                        <a:t>Glad/Pleased </a:t>
                      </a:r>
                    </a:p>
                  </a:txBody>
                  <a:tcPr/>
                </a:tc>
                <a:tc>
                  <a:txBody>
                    <a:bodyPr/>
                    <a:lstStyle/>
                    <a:p>
                      <a:r>
                        <a:rPr lang="en-GB" dirty="0"/>
                        <a:t>Happy </a:t>
                      </a:r>
                    </a:p>
                  </a:txBody>
                  <a:tcPr/>
                </a:tc>
                <a:extLst>
                  <a:ext uri="{0D108BD9-81ED-4DB2-BD59-A6C34878D82A}">
                    <a16:rowId xmlns:a16="http://schemas.microsoft.com/office/drawing/2014/main" val="1849694816"/>
                  </a:ext>
                </a:extLst>
              </a:tr>
            </a:tbl>
          </a:graphicData>
        </a:graphic>
      </p:graphicFrame>
    </p:spTree>
    <p:extLst>
      <p:ext uri="{BB962C8B-B14F-4D97-AF65-F5344CB8AC3E}">
        <p14:creationId xmlns:p14="http://schemas.microsoft.com/office/powerpoint/2010/main" val="31146948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EDA623-A605-5B59-2E5B-B1A4B1A74444}"/>
              </a:ext>
            </a:extLst>
          </p:cNvPr>
          <p:cNvSpPr>
            <a:spLocks noGrp="1"/>
          </p:cNvSpPr>
          <p:nvPr>
            <p:ph type="title"/>
          </p:nvPr>
        </p:nvSpPr>
        <p:spPr/>
        <p:txBody>
          <a:bodyPr/>
          <a:lstStyle/>
          <a:p>
            <a:r>
              <a:rPr lang="en-GB" dirty="0"/>
              <a:t>Complete the sentences with a preposition </a:t>
            </a:r>
          </a:p>
        </p:txBody>
      </p:sp>
      <p:sp>
        <p:nvSpPr>
          <p:cNvPr id="3" name="Content Placeholder 2">
            <a:extLst>
              <a:ext uri="{FF2B5EF4-FFF2-40B4-BE49-F238E27FC236}">
                <a16:creationId xmlns:a16="http://schemas.microsoft.com/office/drawing/2014/main" id="{592C62C8-F60B-E3AA-5F81-B0BEBC18F1FC}"/>
              </a:ext>
            </a:extLst>
          </p:cNvPr>
          <p:cNvSpPr>
            <a:spLocks noGrp="1"/>
          </p:cNvSpPr>
          <p:nvPr>
            <p:ph idx="1"/>
          </p:nvPr>
        </p:nvSpPr>
        <p:spPr>
          <a:xfrm>
            <a:off x="1069848" y="2121408"/>
            <a:ext cx="10058400" cy="4634992"/>
          </a:xfrm>
        </p:spPr>
        <p:txBody>
          <a:bodyPr/>
          <a:lstStyle/>
          <a:p>
            <a:pPr marL="457200" indent="-457200">
              <a:buFont typeface="+mj-lt"/>
              <a:buAutoNum type="arabicPeriod"/>
            </a:pPr>
            <a:r>
              <a:rPr lang="en-GB" dirty="0"/>
              <a:t>I can see he’s not satisfied … his lot. </a:t>
            </a:r>
          </a:p>
          <a:p>
            <a:pPr marL="457200" indent="-457200">
              <a:buFont typeface="+mj-lt"/>
              <a:buAutoNum type="arabicPeriod"/>
            </a:pPr>
            <a:r>
              <a:rPr lang="en-GB" dirty="0"/>
              <a:t>Are you aware … the dangers of smoking?</a:t>
            </a:r>
          </a:p>
          <a:p>
            <a:pPr marL="457200" indent="-457200">
              <a:buFont typeface="+mj-lt"/>
              <a:buAutoNum type="arabicPeriod"/>
            </a:pPr>
            <a:r>
              <a:rPr lang="en-GB" dirty="0"/>
              <a:t>He’s not responsible … this accident. </a:t>
            </a:r>
          </a:p>
          <a:p>
            <a:pPr marL="457200" indent="-457200">
              <a:buFont typeface="+mj-lt"/>
              <a:buAutoNum type="arabicPeriod"/>
            </a:pPr>
            <a:r>
              <a:rPr lang="en-GB" dirty="0"/>
              <a:t>What were you afraid … ?</a:t>
            </a:r>
          </a:p>
          <a:p>
            <a:pPr marL="457200" indent="-457200">
              <a:buFont typeface="+mj-lt"/>
              <a:buAutoNum type="arabicPeriod"/>
            </a:pPr>
            <a:r>
              <a:rPr lang="en-GB" dirty="0"/>
              <a:t>She’s very good … telling stories. </a:t>
            </a:r>
          </a:p>
          <a:p>
            <a:pPr marL="457200" indent="-457200">
              <a:buFont typeface="+mj-lt"/>
              <a:buAutoNum type="arabicPeriod"/>
            </a:pPr>
            <a:r>
              <a:rPr lang="en-GB" dirty="0"/>
              <a:t>Sorry … keeping you waiting so long. </a:t>
            </a:r>
          </a:p>
          <a:p>
            <a:pPr marL="457200" indent="-457200">
              <a:buFont typeface="+mj-lt"/>
              <a:buAutoNum type="arabicPeriod"/>
            </a:pPr>
            <a:r>
              <a:rPr lang="en-GB" dirty="0"/>
              <a:t>India was very different … all the other countries I visited. </a:t>
            </a:r>
          </a:p>
          <a:p>
            <a:pPr marL="457200" indent="-457200">
              <a:buFont typeface="+mj-lt"/>
              <a:buAutoNum type="arabicPeriod"/>
            </a:pPr>
            <a:r>
              <a:rPr lang="en-GB" dirty="0"/>
              <a:t>She was furious … him … being stood up. (to stand </a:t>
            </a:r>
            <a:r>
              <a:rPr lang="en-GB" dirty="0" err="1"/>
              <a:t>sb</a:t>
            </a:r>
            <a:r>
              <a:rPr lang="en-GB" dirty="0"/>
              <a:t> up: </a:t>
            </a:r>
            <a:r>
              <a:rPr lang="en-GB" i="1" dirty="0"/>
              <a:t>poser un lapin à</a:t>
            </a:r>
            <a:r>
              <a:rPr lang="en-GB" dirty="0"/>
              <a:t>)</a:t>
            </a:r>
          </a:p>
          <a:p>
            <a:pPr marL="457200" indent="-457200">
              <a:buFont typeface="+mj-lt"/>
              <a:buAutoNum type="arabicPeriod"/>
            </a:pPr>
            <a:r>
              <a:rPr lang="en-GB" dirty="0"/>
              <a:t>Everybody was amazed … his reaction. </a:t>
            </a:r>
          </a:p>
          <a:p>
            <a:pPr marL="457200" indent="-457200">
              <a:buFont typeface="+mj-lt"/>
              <a:buAutoNum type="arabicPeriod"/>
            </a:pPr>
            <a:r>
              <a:rPr lang="en-GB" dirty="0"/>
              <a:t>What are you so upset …?</a:t>
            </a:r>
          </a:p>
        </p:txBody>
      </p:sp>
    </p:spTree>
    <p:extLst>
      <p:ext uri="{BB962C8B-B14F-4D97-AF65-F5344CB8AC3E}">
        <p14:creationId xmlns:p14="http://schemas.microsoft.com/office/powerpoint/2010/main" val="40036373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995561-FD1A-454F-5F05-C4084BAE2D5A}"/>
              </a:ext>
            </a:extLst>
          </p:cNvPr>
          <p:cNvSpPr>
            <a:spLocks noGrp="1"/>
          </p:cNvSpPr>
          <p:nvPr>
            <p:ph type="title"/>
          </p:nvPr>
        </p:nvSpPr>
        <p:spPr/>
        <p:txBody>
          <a:bodyPr/>
          <a:lstStyle/>
          <a:p>
            <a:r>
              <a:rPr lang="en-GB" dirty="0"/>
              <a:t>Translate the following sentences </a:t>
            </a:r>
          </a:p>
        </p:txBody>
      </p:sp>
      <p:sp>
        <p:nvSpPr>
          <p:cNvPr id="3" name="Content Placeholder 2">
            <a:extLst>
              <a:ext uri="{FF2B5EF4-FFF2-40B4-BE49-F238E27FC236}">
                <a16:creationId xmlns:a16="http://schemas.microsoft.com/office/drawing/2014/main" id="{C319CD10-3A36-6293-1C3A-D644AB7A141B}"/>
              </a:ext>
            </a:extLst>
          </p:cNvPr>
          <p:cNvSpPr>
            <a:spLocks noGrp="1"/>
          </p:cNvSpPr>
          <p:nvPr>
            <p:ph idx="1"/>
          </p:nvPr>
        </p:nvSpPr>
        <p:spPr>
          <a:xfrm>
            <a:off x="406400" y="1635760"/>
            <a:ext cx="11511280" cy="4846320"/>
          </a:xfrm>
        </p:spPr>
        <p:txBody>
          <a:bodyPr numCol="2"/>
          <a:lstStyle/>
          <a:p>
            <a:pPr marL="0" indent="0">
              <a:buNone/>
            </a:pPr>
            <a:r>
              <a:rPr lang="fr-FR" dirty="0"/>
              <a:t>C’est une nouvelle très intéressante. </a:t>
            </a:r>
          </a:p>
          <a:p>
            <a:pPr marL="0" indent="0">
              <a:buNone/>
            </a:pPr>
            <a:r>
              <a:rPr lang="fr-FR" dirty="0" err="1">
                <a:solidFill>
                  <a:srgbClr val="FF0000"/>
                </a:solidFill>
              </a:rPr>
              <a:t>It’s</a:t>
            </a:r>
            <a:r>
              <a:rPr lang="fr-FR" dirty="0">
                <a:solidFill>
                  <a:srgbClr val="FF0000"/>
                </a:solidFill>
              </a:rPr>
              <a:t> a </a:t>
            </a:r>
            <a:r>
              <a:rPr lang="fr-FR" dirty="0" err="1">
                <a:solidFill>
                  <a:srgbClr val="FF0000"/>
                </a:solidFill>
              </a:rPr>
              <a:t>very</a:t>
            </a:r>
            <a:r>
              <a:rPr lang="fr-FR" dirty="0">
                <a:solidFill>
                  <a:srgbClr val="FF0000"/>
                </a:solidFill>
              </a:rPr>
              <a:t> </a:t>
            </a:r>
            <a:r>
              <a:rPr lang="fr-FR" dirty="0" err="1">
                <a:solidFill>
                  <a:srgbClr val="FF0000"/>
                </a:solidFill>
              </a:rPr>
              <a:t>interesting</a:t>
            </a:r>
            <a:r>
              <a:rPr lang="fr-FR" dirty="0">
                <a:solidFill>
                  <a:srgbClr val="FF0000"/>
                </a:solidFill>
              </a:rPr>
              <a:t> </a:t>
            </a:r>
            <a:r>
              <a:rPr lang="fr-FR" dirty="0" err="1">
                <a:solidFill>
                  <a:srgbClr val="FF0000"/>
                </a:solidFill>
              </a:rPr>
              <a:t>piece</a:t>
            </a:r>
            <a:r>
              <a:rPr lang="fr-FR" dirty="0">
                <a:solidFill>
                  <a:srgbClr val="FF0000"/>
                </a:solidFill>
              </a:rPr>
              <a:t> of news. </a:t>
            </a:r>
          </a:p>
          <a:p>
            <a:pPr marL="0" indent="0">
              <a:buNone/>
            </a:pPr>
            <a:r>
              <a:rPr lang="fr-FR" dirty="0"/>
              <a:t>Heureux de vous avoir rencontré ! </a:t>
            </a:r>
          </a:p>
          <a:p>
            <a:pPr marL="0" indent="0">
              <a:buNone/>
            </a:pPr>
            <a:r>
              <a:rPr lang="fr-FR" dirty="0" err="1">
                <a:solidFill>
                  <a:srgbClr val="FF0000"/>
                </a:solidFill>
              </a:rPr>
              <a:t>Glad</a:t>
            </a:r>
            <a:r>
              <a:rPr lang="fr-FR" dirty="0">
                <a:solidFill>
                  <a:srgbClr val="FF0000"/>
                </a:solidFill>
              </a:rPr>
              <a:t> to have met </a:t>
            </a:r>
            <a:r>
              <a:rPr lang="fr-FR" dirty="0" err="1">
                <a:solidFill>
                  <a:srgbClr val="FF0000"/>
                </a:solidFill>
              </a:rPr>
              <a:t>you</a:t>
            </a:r>
            <a:r>
              <a:rPr lang="fr-FR" dirty="0">
                <a:solidFill>
                  <a:srgbClr val="FF0000"/>
                </a:solidFill>
              </a:rPr>
              <a:t> ! </a:t>
            </a:r>
          </a:p>
          <a:p>
            <a:pPr marL="0" indent="0">
              <a:buNone/>
            </a:pPr>
            <a:r>
              <a:rPr lang="fr-FR" dirty="0"/>
              <a:t>C’est trop beau pour être vrai. </a:t>
            </a:r>
          </a:p>
          <a:p>
            <a:pPr marL="0" indent="0">
              <a:buNone/>
            </a:pPr>
            <a:r>
              <a:rPr lang="fr-FR" dirty="0" err="1">
                <a:solidFill>
                  <a:srgbClr val="FF0000"/>
                </a:solidFill>
              </a:rPr>
              <a:t>It’s</a:t>
            </a:r>
            <a:r>
              <a:rPr lang="fr-FR" dirty="0">
                <a:solidFill>
                  <a:srgbClr val="FF0000"/>
                </a:solidFill>
              </a:rPr>
              <a:t> </a:t>
            </a:r>
            <a:r>
              <a:rPr lang="fr-FR" dirty="0" err="1">
                <a:solidFill>
                  <a:srgbClr val="FF0000"/>
                </a:solidFill>
              </a:rPr>
              <a:t>too</a:t>
            </a:r>
            <a:r>
              <a:rPr lang="fr-FR" dirty="0">
                <a:solidFill>
                  <a:srgbClr val="FF0000"/>
                </a:solidFill>
              </a:rPr>
              <a:t> good to </a:t>
            </a:r>
            <a:r>
              <a:rPr lang="fr-FR" dirty="0" err="1">
                <a:solidFill>
                  <a:srgbClr val="FF0000"/>
                </a:solidFill>
              </a:rPr>
              <a:t>be</a:t>
            </a:r>
            <a:r>
              <a:rPr lang="fr-FR" dirty="0">
                <a:solidFill>
                  <a:srgbClr val="FF0000"/>
                </a:solidFill>
              </a:rPr>
              <a:t> </a:t>
            </a:r>
            <a:r>
              <a:rPr lang="fr-FR" dirty="0" err="1">
                <a:solidFill>
                  <a:srgbClr val="FF0000"/>
                </a:solidFill>
              </a:rPr>
              <a:t>true</a:t>
            </a:r>
            <a:r>
              <a:rPr lang="fr-FR" dirty="0">
                <a:solidFill>
                  <a:srgbClr val="FF0000"/>
                </a:solidFill>
              </a:rPr>
              <a:t>. </a:t>
            </a:r>
          </a:p>
          <a:p>
            <a:pPr marL="0" indent="0">
              <a:buNone/>
            </a:pPr>
            <a:r>
              <a:rPr lang="fr-FR" dirty="0"/>
              <a:t>Sa voiture est bleu marine. </a:t>
            </a:r>
          </a:p>
          <a:p>
            <a:pPr marL="0" indent="0">
              <a:buNone/>
            </a:pPr>
            <a:r>
              <a:rPr lang="fr-FR" dirty="0" err="1">
                <a:solidFill>
                  <a:srgbClr val="FF0000"/>
                </a:solidFill>
              </a:rPr>
              <a:t>His</a:t>
            </a:r>
            <a:r>
              <a:rPr lang="fr-FR" dirty="0">
                <a:solidFill>
                  <a:srgbClr val="FF0000"/>
                </a:solidFill>
              </a:rPr>
              <a:t>/</a:t>
            </a:r>
            <a:r>
              <a:rPr lang="fr-FR" dirty="0" err="1">
                <a:solidFill>
                  <a:srgbClr val="FF0000"/>
                </a:solidFill>
              </a:rPr>
              <a:t>her</a:t>
            </a:r>
            <a:r>
              <a:rPr lang="fr-FR" dirty="0">
                <a:solidFill>
                  <a:srgbClr val="FF0000"/>
                </a:solidFill>
              </a:rPr>
              <a:t> car </a:t>
            </a:r>
            <a:r>
              <a:rPr lang="fr-FR" dirty="0" err="1">
                <a:solidFill>
                  <a:srgbClr val="FF0000"/>
                </a:solidFill>
              </a:rPr>
              <a:t>is</a:t>
            </a:r>
            <a:r>
              <a:rPr lang="fr-FR" dirty="0">
                <a:solidFill>
                  <a:srgbClr val="FF0000"/>
                </a:solidFill>
              </a:rPr>
              <a:t> </a:t>
            </a:r>
            <a:r>
              <a:rPr lang="fr-FR" dirty="0" err="1">
                <a:solidFill>
                  <a:srgbClr val="FF0000"/>
                </a:solidFill>
              </a:rPr>
              <a:t>navy</a:t>
            </a:r>
            <a:r>
              <a:rPr lang="fr-FR" dirty="0">
                <a:solidFill>
                  <a:srgbClr val="FF0000"/>
                </a:solidFill>
              </a:rPr>
              <a:t> </a:t>
            </a:r>
            <a:r>
              <a:rPr lang="fr-FR" dirty="0" err="1">
                <a:solidFill>
                  <a:srgbClr val="FF0000"/>
                </a:solidFill>
              </a:rPr>
              <a:t>blue</a:t>
            </a:r>
            <a:r>
              <a:rPr lang="fr-FR" dirty="0">
                <a:solidFill>
                  <a:srgbClr val="FF0000"/>
                </a:solidFill>
              </a:rPr>
              <a:t>. </a:t>
            </a:r>
          </a:p>
          <a:p>
            <a:pPr marL="0" indent="0">
              <a:buNone/>
            </a:pPr>
            <a:r>
              <a:rPr lang="fr-FR" dirty="0"/>
              <a:t>Il cherche l’homme responsable de l’accident.</a:t>
            </a:r>
          </a:p>
          <a:p>
            <a:pPr marL="0" indent="0">
              <a:buNone/>
            </a:pPr>
            <a:r>
              <a:rPr lang="fr-FR" dirty="0">
                <a:solidFill>
                  <a:srgbClr val="FF0000"/>
                </a:solidFill>
              </a:rPr>
              <a:t>He </a:t>
            </a:r>
            <a:r>
              <a:rPr lang="fr-FR" dirty="0" err="1">
                <a:solidFill>
                  <a:srgbClr val="FF0000"/>
                </a:solidFill>
              </a:rPr>
              <a:t>is</a:t>
            </a:r>
            <a:r>
              <a:rPr lang="fr-FR" dirty="0">
                <a:solidFill>
                  <a:srgbClr val="FF0000"/>
                </a:solidFill>
              </a:rPr>
              <a:t> </a:t>
            </a:r>
            <a:r>
              <a:rPr lang="fr-FR" dirty="0" err="1">
                <a:solidFill>
                  <a:srgbClr val="FF0000"/>
                </a:solidFill>
              </a:rPr>
              <a:t>looking</a:t>
            </a:r>
            <a:r>
              <a:rPr lang="fr-FR" dirty="0">
                <a:solidFill>
                  <a:srgbClr val="FF0000"/>
                </a:solidFill>
              </a:rPr>
              <a:t> for the man </a:t>
            </a:r>
            <a:r>
              <a:rPr lang="fr-FR" dirty="0" err="1">
                <a:solidFill>
                  <a:srgbClr val="FF0000"/>
                </a:solidFill>
              </a:rPr>
              <a:t>responsible</a:t>
            </a:r>
            <a:r>
              <a:rPr lang="fr-FR" dirty="0">
                <a:solidFill>
                  <a:srgbClr val="FF0000"/>
                </a:solidFill>
              </a:rPr>
              <a:t> for the accident.</a:t>
            </a:r>
          </a:p>
          <a:p>
            <a:pPr marL="0" indent="0">
              <a:buNone/>
            </a:pPr>
            <a:r>
              <a:rPr lang="fr-FR" dirty="0"/>
              <a:t>J’ai quelque chose de bon à vous offrir. </a:t>
            </a:r>
          </a:p>
          <a:p>
            <a:pPr marL="0" indent="0">
              <a:buNone/>
            </a:pPr>
            <a:r>
              <a:rPr lang="fr-FR" dirty="0" err="1">
                <a:solidFill>
                  <a:srgbClr val="FF0000"/>
                </a:solidFill>
              </a:rPr>
              <a:t>I’ve</a:t>
            </a:r>
            <a:r>
              <a:rPr lang="fr-FR" dirty="0">
                <a:solidFill>
                  <a:srgbClr val="FF0000"/>
                </a:solidFill>
              </a:rPr>
              <a:t> </a:t>
            </a:r>
            <a:r>
              <a:rPr lang="fr-FR" dirty="0" err="1">
                <a:solidFill>
                  <a:srgbClr val="FF0000"/>
                </a:solidFill>
              </a:rPr>
              <a:t>got</a:t>
            </a:r>
            <a:r>
              <a:rPr lang="fr-FR" dirty="0">
                <a:solidFill>
                  <a:srgbClr val="FF0000"/>
                </a:solidFill>
              </a:rPr>
              <a:t> </a:t>
            </a:r>
            <a:r>
              <a:rPr lang="fr-FR" dirty="0" err="1">
                <a:solidFill>
                  <a:srgbClr val="FF0000"/>
                </a:solidFill>
              </a:rPr>
              <a:t>something</a:t>
            </a:r>
            <a:r>
              <a:rPr lang="fr-FR" dirty="0">
                <a:solidFill>
                  <a:srgbClr val="FF0000"/>
                </a:solidFill>
              </a:rPr>
              <a:t> good to </a:t>
            </a:r>
            <a:r>
              <a:rPr lang="fr-FR" dirty="0" err="1">
                <a:solidFill>
                  <a:srgbClr val="FF0000"/>
                </a:solidFill>
              </a:rPr>
              <a:t>offer</a:t>
            </a:r>
            <a:r>
              <a:rPr lang="fr-FR" dirty="0">
                <a:solidFill>
                  <a:srgbClr val="FF0000"/>
                </a:solidFill>
              </a:rPr>
              <a:t> </a:t>
            </a:r>
            <a:r>
              <a:rPr lang="fr-FR" dirty="0" err="1">
                <a:solidFill>
                  <a:srgbClr val="FF0000"/>
                </a:solidFill>
              </a:rPr>
              <a:t>you</a:t>
            </a:r>
            <a:r>
              <a:rPr lang="fr-FR" dirty="0">
                <a:solidFill>
                  <a:srgbClr val="FF0000"/>
                </a:solidFill>
              </a:rPr>
              <a:t>. </a:t>
            </a:r>
          </a:p>
          <a:p>
            <a:pPr marL="0" indent="0">
              <a:buNone/>
            </a:pPr>
            <a:r>
              <a:rPr lang="fr-FR" dirty="0"/>
              <a:t>Elle vit seule. </a:t>
            </a:r>
          </a:p>
          <a:p>
            <a:pPr marL="0" indent="0">
              <a:buNone/>
            </a:pPr>
            <a:r>
              <a:rPr lang="fr-FR" dirty="0" err="1">
                <a:solidFill>
                  <a:srgbClr val="FF0000"/>
                </a:solidFill>
              </a:rPr>
              <a:t>She</a:t>
            </a:r>
            <a:r>
              <a:rPr lang="fr-FR" dirty="0">
                <a:solidFill>
                  <a:srgbClr val="FF0000"/>
                </a:solidFill>
              </a:rPr>
              <a:t> </a:t>
            </a:r>
            <a:r>
              <a:rPr lang="fr-FR" dirty="0" err="1">
                <a:solidFill>
                  <a:srgbClr val="FF0000"/>
                </a:solidFill>
              </a:rPr>
              <a:t>lives</a:t>
            </a:r>
            <a:r>
              <a:rPr lang="fr-FR" dirty="0">
                <a:solidFill>
                  <a:srgbClr val="FF0000"/>
                </a:solidFill>
              </a:rPr>
              <a:t> </a:t>
            </a:r>
            <a:r>
              <a:rPr lang="fr-FR" dirty="0" err="1">
                <a:solidFill>
                  <a:srgbClr val="FF0000"/>
                </a:solidFill>
              </a:rPr>
              <a:t>alone</a:t>
            </a:r>
            <a:r>
              <a:rPr lang="fr-FR" dirty="0">
                <a:solidFill>
                  <a:srgbClr val="FF0000"/>
                </a:solidFill>
              </a:rPr>
              <a:t>. </a:t>
            </a:r>
          </a:p>
          <a:p>
            <a:pPr marL="0" indent="0">
              <a:buNone/>
            </a:pPr>
            <a:r>
              <a:rPr lang="fr-FR" i="1" dirty="0"/>
              <a:t>Le Cœur est un Chasseur Solitaire </a:t>
            </a:r>
            <a:r>
              <a:rPr lang="fr-FR" dirty="0"/>
              <a:t>est un roman célèbre de Carson McCullers. </a:t>
            </a:r>
          </a:p>
          <a:p>
            <a:pPr marL="0" indent="0">
              <a:buNone/>
            </a:pPr>
            <a:r>
              <a:rPr lang="fr-FR" i="1" dirty="0">
                <a:solidFill>
                  <a:srgbClr val="FF0000"/>
                </a:solidFill>
              </a:rPr>
              <a:t>The </a:t>
            </a:r>
            <a:r>
              <a:rPr lang="fr-FR" i="1" dirty="0" err="1">
                <a:solidFill>
                  <a:srgbClr val="FF0000"/>
                </a:solidFill>
              </a:rPr>
              <a:t>Heart</a:t>
            </a:r>
            <a:r>
              <a:rPr lang="fr-FR" i="1" dirty="0">
                <a:solidFill>
                  <a:srgbClr val="FF0000"/>
                </a:solidFill>
              </a:rPr>
              <a:t> </a:t>
            </a:r>
            <a:r>
              <a:rPr lang="fr-FR" i="1" dirty="0" err="1">
                <a:solidFill>
                  <a:srgbClr val="FF0000"/>
                </a:solidFill>
              </a:rPr>
              <a:t>is</a:t>
            </a:r>
            <a:r>
              <a:rPr lang="fr-FR" i="1" dirty="0">
                <a:solidFill>
                  <a:srgbClr val="FF0000"/>
                </a:solidFill>
              </a:rPr>
              <a:t> a </a:t>
            </a:r>
            <a:r>
              <a:rPr lang="fr-FR" i="1" dirty="0" err="1">
                <a:solidFill>
                  <a:srgbClr val="FF0000"/>
                </a:solidFill>
              </a:rPr>
              <a:t>Lonely</a:t>
            </a:r>
            <a:r>
              <a:rPr lang="fr-FR" i="1" dirty="0">
                <a:solidFill>
                  <a:srgbClr val="FF0000"/>
                </a:solidFill>
              </a:rPr>
              <a:t> Hunter </a:t>
            </a:r>
            <a:r>
              <a:rPr lang="fr-FR" dirty="0" err="1">
                <a:solidFill>
                  <a:srgbClr val="FF0000"/>
                </a:solidFill>
              </a:rPr>
              <a:t>is</a:t>
            </a:r>
            <a:r>
              <a:rPr lang="fr-FR" dirty="0">
                <a:solidFill>
                  <a:srgbClr val="FF0000"/>
                </a:solidFill>
              </a:rPr>
              <a:t> a </a:t>
            </a:r>
            <a:r>
              <a:rPr lang="fr-FR" dirty="0" err="1">
                <a:solidFill>
                  <a:srgbClr val="FF0000"/>
                </a:solidFill>
              </a:rPr>
              <a:t>famous</a:t>
            </a:r>
            <a:r>
              <a:rPr lang="fr-FR" dirty="0">
                <a:solidFill>
                  <a:srgbClr val="FF0000"/>
                </a:solidFill>
              </a:rPr>
              <a:t> </a:t>
            </a:r>
            <a:r>
              <a:rPr lang="fr-FR" dirty="0" err="1">
                <a:solidFill>
                  <a:srgbClr val="FF0000"/>
                </a:solidFill>
              </a:rPr>
              <a:t>novel</a:t>
            </a:r>
            <a:r>
              <a:rPr lang="fr-FR" dirty="0">
                <a:solidFill>
                  <a:srgbClr val="FF0000"/>
                </a:solidFill>
              </a:rPr>
              <a:t> by</a:t>
            </a:r>
            <a:endParaRPr lang="fr-FR" i="1" dirty="0">
              <a:solidFill>
                <a:srgbClr val="FF0000"/>
              </a:solidFill>
            </a:endParaRPr>
          </a:p>
          <a:p>
            <a:pPr marL="0" indent="0">
              <a:buNone/>
            </a:pPr>
            <a:r>
              <a:rPr lang="fr-FR" dirty="0"/>
              <a:t>Il</a:t>
            </a:r>
            <a:r>
              <a:rPr lang="fr-FR" i="1" dirty="0"/>
              <a:t> </a:t>
            </a:r>
            <a:r>
              <a:rPr lang="fr-FR" dirty="0"/>
              <a:t>est furieux que je lui aie menti. </a:t>
            </a:r>
          </a:p>
          <a:p>
            <a:pPr marL="0" indent="0">
              <a:buNone/>
            </a:pPr>
            <a:r>
              <a:rPr lang="fr-FR" dirty="0">
                <a:solidFill>
                  <a:srgbClr val="FF0000"/>
                </a:solidFill>
              </a:rPr>
              <a:t>He </a:t>
            </a:r>
            <a:r>
              <a:rPr lang="fr-FR" dirty="0" err="1">
                <a:solidFill>
                  <a:srgbClr val="FF0000"/>
                </a:solidFill>
              </a:rPr>
              <a:t>is</a:t>
            </a:r>
            <a:r>
              <a:rPr lang="fr-FR" dirty="0">
                <a:solidFill>
                  <a:srgbClr val="FF0000"/>
                </a:solidFill>
              </a:rPr>
              <a:t> </a:t>
            </a:r>
            <a:r>
              <a:rPr lang="fr-FR" dirty="0" err="1">
                <a:solidFill>
                  <a:srgbClr val="FF0000"/>
                </a:solidFill>
              </a:rPr>
              <a:t>furious</a:t>
            </a:r>
            <a:r>
              <a:rPr lang="fr-FR" dirty="0">
                <a:solidFill>
                  <a:srgbClr val="FF0000"/>
                </a:solidFill>
              </a:rPr>
              <a:t> at </a:t>
            </a:r>
            <a:r>
              <a:rPr lang="fr-FR" dirty="0" err="1">
                <a:solidFill>
                  <a:srgbClr val="FF0000"/>
                </a:solidFill>
              </a:rPr>
              <a:t>my</a:t>
            </a:r>
            <a:r>
              <a:rPr lang="fr-FR" dirty="0">
                <a:solidFill>
                  <a:srgbClr val="FF0000"/>
                </a:solidFill>
              </a:rPr>
              <a:t> </a:t>
            </a:r>
            <a:r>
              <a:rPr lang="fr-FR" dirty="0" err="1">
                <a:solidFill>
                  <a:srgbClr val="FF0000"/>
                </a:solidFill>
              </a:rPr>
              <a:t>lying</a:t>
            </a:r>
            <a:r>
              <a:rPr lang="fr-FR" dirty="0">
                <a:solidFill>
                  <a:srgbClr val="FF0000"/>
                </a:solidFill>
              </a:rPr>
              <a:t> to </a:t>
            </a:r>
            <a:r>
              <a:rPr lang="fr-FR" dirty="0" err="1">
                <a:solidFill>
                  <a:srgbClr val="FF0000"/>
                </a:solidFill>
              </a:rPr>
              <a:t>him</a:t>
            </a:r>
            <a:r>
              <a:rPr lang="fr-FR" dirty="0">
                <a:solidFill>
                  <a:srgbClr val="FF0000"/>
                </a:solidFill>
              </a:rPr>
              <a:t>/</a:t>
            </a:r>
            <a:r>
              <a:rPr lang="fr-FR" dirty="0" err="1">
                <a:solidFill>
                  <a:srgbClr val="FF0000"/>
                </a:solidFill>
              </a:rPr>
              <a:t>with</a:t>
            </a:r>
            <a:r>
              <a:rPr lang="fr-FR" dirty="0">
                <a:solidFill>
                  <a:srgbClr val="FF0000"/>
                </a:solidFill>
              </a:rPr>
              <a:t> me for </a:t>
            </a:r>
            <a:r>
              <a:rPr lang="fr-FR" dirty="0" err="1">
                <a:solidFill>
                  <a:srgbClr val="FF0000"/>
                </a:solidFill>
              </a:rPr>
              <a:t>lying</a:t>
            </a:r>
            <a:r>
              <a:rPr lang="fr-FR" dirty="0">
                <a:solidFill>
                  <a:srgbClr val="FF0000"/>
                </a:solidFill>
              </a:rPr>
              <a:t> to </a:t>
            </a:r>
            <a:r>
              <a:rPr lang="fr-FR" dirty="0" err="1">
                <a:solidFill>
                  <a:srgbClr val="FF0000"/>
                </a:solidFill>
              </a:rPr>
              <a:t>him</a:t>
            </a:r>
            <a:r>
              <a:rPr lang="fr-FR" dirty="0">
                <a:solidFill>
                  <a:srgbClr val="FF0000"/>
                </a:solidFill>
              </a:rPr>
              <a:t>.</a:t>
            </a:r>
          </a:p>
          <a:p>
            <a:pPr marL="0" indent="0">
              <a:buNone/>
            </a:pPr>
            <a:r>
              <a:rPr lang="fr-FR" dirty="0"/>
              <a:t>C’est une simple formalité. </a:t>
            </a:r>
          </a:p>
          <a:p>
            <a:pPr marL="0" indent="0">
              <a:buNone/>
            </a:pPr>
            <a:r>
              <a:rPr lang="fr-FR" dirty="0" err="1">
                <a:solidFill>
                  <a:srgbClr val="FF0000"/>
                </a:solidFill>
              </a:rPr>
              <a:t>It’s</a:t>
            </a:r>
            <a:r>
              <a:rPr lang="fr-FR" dirty="0">
                <a:solidFill>
                  <a:srgbClr val="FF0000"/>
                </a:solidFill>
              </a:rPr>
              <a:t> a </a:t>
            </a:r>
            <a:r>
              <a:rPr lang="fr-FR" dirty="0" err="1">
                <a:solidFill>
                  <a:srgbClr val="FF0000"/>
                </a:solidFill>
              </a:rPr>
              <a:t>mere</a:t>
            </a:r>
            <a:r>
              <a:rPr lang="fr-FR" dirty="0">
                <a:solidFill>
                  <a:srgbClr val="FF0000"/>
                </a:solidFill>
              </a:rPr>
              <a:t> </a:t>
            </a:r>
            <a:r>
              <a:rPr lang="fr-FR" dirty="0" err="1">
                <a:solidFill>
                  <a:srgbClr val="FF0000"/>
                </a:solidFill>
              </a:rPr>
              <a:t>formality</a:t>
            </a:r>
            <a:r>
              <a:rPr lang="fr-FR" dirty="0">
                <a:solidFill>
                  <a:srgbClr val="FF0000"/>
                </a:solidFill>
              </a:rPr>
              <a:t>. </a:t>
            </a:r>
          </a:p>
        </p:txBody>
      </p:sp>
    </p:spTree>
    <p:extLst>
      <p:ext uri="{BB962C8B-B14F-4D97-AF65-F5344CB8AC3E}">
        <p14:creationId xmlns:p14="http://schemas.microsoft.com/office/powerpoint/2010/main" val="32684661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15" end="15"/>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17" end="17"/>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19" end="1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185EE6-A640-A0BB-5941-41708045F51D}"/>
              </a:ext>
            </a:extLst>
          </p:cNvPr>
          <p:cNvSpPr>
            <a:spLocks noGrp="1"/>
          </p:cNvSpPr>
          <p:nvPr>
            <p:ph type="title"/>
          </p:nvPr>
        </p:nvSpPr>
        <p:spPr/>
        <p:txBody>
          <a:bodyPr>
            <a:normAutofit/>
          </a:bodyPr>
          <a:lstStyle/>
          <a:p>
            <a:r>
              <a:rPr lang="en-GB" sz="7500" dirty="0"/>
              <a:t>The genitive </a:t>
            </a:r>
            <a:br>
              <a:rPr lang="en-GB" sz="7500" dirty="0"/>
            </a:br>
            <a:r>
              <a:rPr lang="en-GB" sz="7500" dirty="0"/>
              <a:t>(and when to </a:t>
            </a:r>
            <a:r>
              <a:rPr lang="en-GB" sz="7500" i="1" dirty="0"/>
              <a:t>not </a:t>
            </a:r>
            <a:r>
              <a:rPr lang="en-GB" sz="7500" dirty="0"/>
              <a:t>use it)</a:t>
            </a:r>
          </a:p>
        </p:txBody>
      </p:sp>
      <p:sp>
        <p:nvSpPr>
          <p:cNvPr id="3" name="Text Placeholder 2">
            <a:extLst>
              <a:ext uri="{FF2B5EF4-FFF2-40B4-BE49-F238E27FC236}">
                <a16:creationId xmlns:a16="http://schemas.microsoft.com/office/drawing/2014/main" id="{28ED479F-991A-EF47-F204-D8FDAFF29A52}"/>
              </a:ext>
            </a:extLst>
          </p:cNvPr>
          <p:cNvSpPr>
            <a:spLocks noGrp="1"/>
          </p:cNvSpPr>
          <p:nvPr>
            <p:ph type="body" idx="1"/>
          </p:nvPr>
        </p:nvSpPr>
        <p:spPr/>
        <p:txBody>
          <a:bodyPr/>
          <a:lstStyle/>
          <a:p>
            <a:r>
              <a:rPr lang="en-GB" dirty="0"/>
              <a:t>The genitive creates a direct link between two nouns. </a:t>
            </a:r>
          </a:p>
        </p:txBody>
      </p:sp>
    </p:spTree>
    <p:extLst>
      <p:ext uri="{BB962C8B-B14F-4D97-AF65-F5344CB8AC3E}">
        <p14:creationId xmlns:p14="http://schemas.microsoft.com/office/powerpoint/2010/main" val="22088167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E5801C-0C4B-374B-1896-B8733A43496A}"/>
              </a:ext>
            </a:extLst>
          </p:cNvPr>
          <p:cNvSpPr>
            <a:spLocks noGrp="1"/>
          </p:cNvSpPr>
          <p:nvPr>
            <p:ph type="title"/>
          </p:nvPr>
        </p:nvSpPr>
        <p:spPr/>
        <p:txBody>
          <a:bodyPr/>
          <a:lstStyle/>
          <a:p>
            <a:r>
              <a:rPr lang="en-GB" dirty="0"/>
              <a:t>Construction of the genitive </a:t>
            </a:r>
          </a:p>
        </p:txBody>
      </p:sp>
      <p:sp>
        <p:nvSpPr>
          <p:cNvPr id="3" name="Content Placeholder 2">
            <a:extLst>
              <a:ext uri="{FF2B5EF4-FFF2-40B4-BE49-F238E27FC236}">
                <a16:creationId xmlns:a16="http://schemas.microsoft.com/office/drawing/2014/main" id="{0C60ED5F-10D6-CDAE-FF8D-88A9E5D4E1F4}"/>
              </a:ext>
            </a:extLst>
          </p:cNvPr>
          <p:cNvSpPr>
            <a:spLocks noGrp="1"/>
          </p:cNvSpPr>
          <p:nvPr>
            <p:ph idx="1"/>
          </p:nvPr>
        </p:nvSpPr>
        <p:spPr/>
        <p:txBody>
          <a:bodyPr/>
          <a:lstStyle/>
          <a:p>
            <a:r>
              <a:rPr lang="en-GB" dirty="0"/>
              <a:t>Singular noun: + ‘s </a:t>
            </a:r>
            <a:r>
              <a:rPr lang="en-GB" dirty="0">
                <a:sym typeface="Wingdings" panose="05000000000000000000" pitchFamily="2" charset="2"/>
              </a:rPr>
              <a:t> </a:t>
            </a:r>
            <a:r>
              <a:rPr lang="en-GB" b="1" dirty="0">
                <a:sym typeface="Wingdings" panose="05000000000000000000" pitchFamily="2" charset="2"/>
              </a:rPr>
              <a:t>the cat’s claws </a:t>
            </a:r>
          </a:p>
          <a:p>
            <a:r>
              <a:rPr lang="en-GB" dirty="0">
                <a:sym typeface="Wingdings" panose="05000000000000000000" pitchFamily="2" charset="2"/>
              </a:rPr>
              <a:t>Plural noun: + ‘  </a:t>
            </a:r>
            <a:r>
              <a:rPr lang="en-GB" b="1" dirty="0">
                <a:sym typeface="Wingdings" panose="05000000000000000000" pitchFamily="2" charset="2"/>
              </a:rPr>
              <a:t>my parents’ car </a:t>
            </a:r>
          </a:p>
          <a:p>
            <a:r>
              <a:rPr lang="en-GB" dirty="0">
                <a:sym typeface="Wingdings" panose="05000000000000000000" pitchFamily="2" charset="2"/>
              </a:rPr>
              <a:t>Proper nouns that end in –S in the singular: + ‘s / + ’ [stylistic choice]  </a:t>
            </a:r>
            <a:r>
              <a:rPr lang="en-GB" b="1" dirty="0">
                <a:sym typeface="Wingdings" panose="05000000000000000000" pitchFamily="2" charset="2"/>
              </a:rPr>
              <a:t>Dickens’s novels/Dickens’ novels </a:t>
            </a:r>
          </a:p>
          <a:p>
            <a:r>
              <a:rPr lang="en-GB" dirty="0">
                <a:sym typeface="Wingdings" panose="05000000000000000000" pitchFamily="2" charset="2"/>
              </a:rPr>
              <a:t>Plural nouns that don’t end in –S: + ‘S  </a:t>
            </a:r>
            <a:r>
              <a:rPr lang="en-GB" b="1" dirty="0">
                <a:sym typeface="Wingdings" panose="05000000000000000000" pitchFamily="2" charset="2"/>
              </a:rPr>
              <a:t>these women’s secretaries </a:t>
            </a:r>
          </a:p>
          <a:p>
            <a:endParaRPr lang="en-GB" dirty="0">
              <a:sym typeface="Wingdings" panose="05000000000000000000" pitchFamily="2" charset="2"/>
            </a:endParaRPr>
          </a:p>
          <a:p>
            <a:r>
              <a:rPr lang="en-GB" dirty="0">
                <a:sym typeface="Wingdings" panose="05000000000000000000" pitchFamily="2" charset="2"/>
              </a:rPr>
              <a:t>The –S is pronounced like the 3</a:t>
            </a:r>
            <a:r>
              <a:rPr lang="en-GB" baseline="30000" dirty="0">
                <a:sym typeface="Wingdings" panose="05000000000000000000" pitchFamily="2" charset="2"/>
              </a:rPr>
              <a:t>rd</a:t>
            </a:r>
            <a:r>
              <a:rPr lang="en-GB" dirty="0">
                <a:sym typeface="Wingdings" panose="05000000000000000000" pitchFamily="2" charset="2"/>
              </a:rPr>
              <a:t> person singular of the present tense. </a:t>
            </a:r>
          </a:p>
          <a:p>
            <a:r>
              <a:rPr lang="en-GB" dirty="0"/>
              <a:t>The name to the right of the genitive is often implied when it has already been mentioned:  </a:t>
            </a:r>
          </a:p>
          <a:p>
            <a:pPr marL="0" indent="0">
              <a:buNone/>
            </a:pPr>
            <a:r>
              <a:rPr lang="en-GB" b="1" dirty="0"/>
              <a:t>“Whose chequebook is this? It’s Mike’s.” </a:t>
            </a:r>
          </a:p>
        </p:txBody>
      </p:sp>
    </p:spTree>
    <p:extLst>
      <p:ext uri="{BB962C8B-B14F-4D97-AF65-F5344CB8AC3E}">
        <p14:creationId xmlns:p14="http://schemas.microsoft.com/office/powerpoint/2010/main" val="15507439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D79ECD-28E2-8C50-AAE3-0061BC626231}"/>
              </a:ext>
            </a:extLst>
          </p:cNvPr>
          <p:cNvSpPr>
            <a:spLocks noGrp="1"/>
          </p:cNvSpPr>
          <p:nvPr>
            <p:ph type="title"/>
          </p:nvPr>
        </p:nvSpPr>
        <p:spPr/>
        <p:txBody>
          <a:bodyPr/>
          <a:lstStyle/>
          <a:p>
            <a:r>
              <a:rPr lang="en-GB" dirty="0"/>
              <a:t>Which nouns can be used in the genitive? </a:t>
            </a:r>
          </a:p>
        </p:txBody>
      </p:sp>
      <p:sp>
        <p:nvSpPr>
          <p:cNvPr id="3" name="Content Placeholder 2">
            <a:extLst>
              <a:ext uri="{FF2B5EF4-FFF2-40B4-BE49-F238E27FC236}">
                <a16:creationId xmlns:a16="http://schemas.microsoft.com/office/drawing/2014/main" id="{C8CAA8CD-1459-4383-8C66-B18945EFF94D}"/>
              </a:ext>
            </a:extLst>
          </p:cNvPr>
          <p:cNvSpPr>
            <a:spLocks noGrp="1"/>
          </p:cNvSpPr>
          <p:nvPr>
            <p:ph idx="1"/>
          </p:nvPr>
        </p:nvSpPr>
        <p:spPr/>
        <p:txBody>
          <a:bodyPr/>
          <a:lstStyle/>
          <a:p>
            <a:r>
              <a:rPr lang="en-GB" dirty="0"/>
              <a:t>Certain nouns should always be used in the genitive; in other cases we prefer the formula: the N of N. We will look at this towards the end of class. </a:t>
            </a:r>
          </a:p>
          <a:p>
            <a:endParaRPr lang="en-GB" dirty="0"/>
          </a:p>
          <a:p>
            <a:r>
              <a:rPr lang="en-GB" dirty="0"/>
              <a:t>Nouns referring to people, animals, and placenames can be used in the genitive: </a:t>
            </a:r>
          </a:p>
          <a:p>
            <a:pPr marL="0" indent="0">
              <a:buNone/>
            </a:pPr>
            <a:r>
              <a:rPr lang="en-GB" b="1" dirty="0"/>
              <a:t>The government’s policy – the world’s tallest man – Britain’s exports </a:t>
            </a:r>
          </a:p>
          <a:p>
            <a:pPr marL="0" indent="0">
              <a:buNone/>
            </a:pPr>
            <a:endParaRPr lang="en-GB" b="1" dirty="0"/>
          </a:p>
          <a:p>
            <a:r>
              <a:rPr lang="en-GB" dirty="0"/>
              <a:t>Nouns that refer to human activity, time, and money can be used in the genitive: </a:t>
            </a:r>
          </a:p>
          <a:p>
            <a:pPr marL="0" indent="0">
              <a:buNone/>
            </a:pPr>
            <a:r>
              <a:rPr lang="en-GB" b="1" dirty="0"/>
              <a:t>The car’s speed – today’s news – a hundred dollars’ worth of food </a:t>
            </a:r>
          </a:p>
        </p:txBody>
      </p:sp>
    </p:spTree>
    <p:extLst>
      <p:ext uri="{BB962C8B-B14F-4D97-AF65-F5344CB8AC3E}">
        <p14:creationId xmlns:p14="http://schemas.microsoft.com/office/powerpoint/2010/main" val="16782024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3706F7-B74B-8881-77B2-F77EFD40D2C5}"/>
              </a:ext>
            </a:extLst>
          </p:cNvPr>
          <p:cNvSpPr>
            <a:spLocks noGrp="1"/>
          </p:cNvSpPr>
          <p:nvPr>
            <p:ph type="title"/>
          </p:nvPr>
        </p:nvSpPr>
        <p:spPr/>
        <p:txBody>
          <a:bodyPr/>
          <a:lstStyle/>
          <a:p>
            <a:r>
              <a:rPr lang="en-GB" dirty="0"/>
              <a:t>What does the genitive mean? </a:t>
            </a:r>
          </a:p>
        </p:txBody>
      </p:sp>
      <p:sp>
        <p:nvSpPr>
          <p:cNvPr id="3" name="Content Placeholder 2">
            <a:extLst>
              <a:ext uri="{FF2B5EF4-FFF2-40B4-BE49-F238E27FC236}">
                <a16:creationId xmlns:a16="http://schemas.microsoft.com/office/drawing/2014/main" id="{B6228BA7-1F4D-DAC1-8FE3-5226D34F3D20}"/>
              </a:ext>
            </a:extLst>
          </p:cNvPr>
          <p:cNvSpPr>
            <a:spLocks noGrp="1"/>
          </p:cNvSpPr>
          <p:nvPr>
            <p:ph idx="1"/>
          </p:nvPr>
        </p:nvSpPr>
        <p:spPr/>
        <p:txBody>
          <a:bodyPr/>
          <a:lstStyle/>
          <a:p>
            <a:r>
              <a:rPr lang="en-GB" dirty="0"/>
              <a:t>The genitive serves to link two nouns together – notice the difference between the English and French word order </a:t>
            </a:r>
            <a:r>
              <a:rPr lang="en-GB" dirty="0">
                <a:sym typeface="Wingdings" panose="05000000000000000000" pitchFamily="2" charset="2"/>
              </a:rPr>
              <a:t> </a:t>
            </a:r>
            <a:r>
              <a:rPr lang="en-GB" b="1" dirty="0">
                <a:sym typeface="Wingdings" panose="05000000000000000000" pitchFamily="2" charset="2"/>
              </a:rPr>
              <a:t>Sarah’s computer : </a:t>
            </a:r>
            <a:r>
              <a:rPr lang="en-GB" b="1" i="1" dirty="0" err="1">
                <a:sym typeface="Wingdings" panose="05000000000000000000" pitchFamily="2" charset="2"/>
              </a:rPr>
              <a:t>l’ordinateur</a:t>
            </a:r>
            <a:r>
              <a:rPr lang="en-GB" b="1" i="1" dirty="0">
                <a:sym typeface="Wingdings" panose="05000000000000000000" pitchFamily="2" charset="2"/>
              </a:rPr>
              <a:t> de Sarah. </a:t>
            </a:r>
            <a:r>
              <a:rPr lang="en-GB" dirty="0">
                <a:sym typeface="Wingdings" panose="05000000000000000000" pitchFamily="2" charset="2"/>
              </a:rPr>
              <a:t>This link often expresses possession. In this case, the genitive is similar to how we use possessive pronouns  </a:t>
            </a:r>
            <a:r>
              <a:rPr lang="en-GB" b="1" dirty="0">
                <a:sym typeface="Wingdings" panose="05000000000000000000" pitchFamily="2" charset="2"/>
              </a:rPr>
              <a:t>Simon’s/his neighbours ; Laura’s/her new boyfriend</a:t>
            </a:r>
          </a:p>
          <a:p>
            <a:endParaRPr lang="en-GB" b="1" dirty="0">
              <a:sym typeface="Wingdings" panose="05000000000000000000" pitchFamily="2" charset="2"/>
            </a:endParaRPr>
          </a:p>
          <a:p>
            <a:r>
              <a:rPr lang="en-GB" dirty="0">
                <a:sym typeface="Wingdings" panose="05000000000000000000" pitchFamily="2" charset="2"/>
              </a:rPr>
              <a:t>In certain expressions, the genitive will be used to form a compound noun: </a:t>
            </a:r>
          </a:p>
          <a:p>
            <a:pPr marL="0" indent="0">
              <a:buNone/>
            </a:pPr>
            <a:r>
              <a:rPr lang="en-GB" b="1" dirty="0">
                <a:sym typeface="Wingdings" panose="05000000000000000000" pitchFamily="2" charset="2"/>
              </a:rPr>
              <a:t>Clothes  Men’s clothes ; a life  a dog’s life </a:t>
            </a:r>
          </a:p>
          <a:p>
            <a:pPr marL="0" indent="0">
              <a:buNone/>
            </a:pPr>
            <a:endParaRPr lang="en-GB" b="1" dirty="0">
              <a:sym typeface="Wingdings" panose="05000000000000000000" pitchFamily="2" charset="2"/>
            </a:endParaRPr>
          </a:p>
          <a:p>
            <a:r>
              <a:rPr lang="en-GB" dirty="0">
                <a:sym typeface="Wingdings" panose="05000000000000000000" pitchFamily="2" charset="2"/>
              </a:rPr>
              <a:t>Be careful about the positioning of the adjective when forming a compound noun (remember what we talked about last week with the ‘importance’ of adjectives in order): </a:t>
            </a:r>
            <a:r>
              <a:rPr lang="en-GB" b="1" dirty="0">
                <a:sym typeface="Wingdings" panose="05000000000000000000" pitchFamily="2" charset="2"/>
              </a:rPr>
              <a:t>the old lady’s bag VS. the lady’s old bag </a:t>
            </a:r>
            <a:endParaRPr lang="en-GB" dirty="0">
              <a:sym typeface="Wingdings" panose="05000000000000000000" pitchFamily="2" charset="2"/>
            </a:endParaRPr>
          </a:p>
          <a:p>
            <a:pPr marL="0" indent="0">
              <a:buNone/>
            </a:pPr>
            <a:endParaRPr lang="en-GB" b="1" dirty="0">
              <a:sym typeface="Wingdings" panose="05000000000000000000" pitchFamily="2" charset="2"/>
            </a:endParaRPr>
          </a:p>
          <a:p>
            <a:endParaRPr lang="en-GB" b="1" dirty="0"/>
          </a:p>
        </p:txBody>
      </p:sp>
    </p:spTree>
    <p:extLst>
      <p:ext uri="{BB962C8B-B14F-4D97-AF65-F5344CB8AC3E}">
        <p14:creationId xmlns:p14="http://schemas.microsoft.com/office/powerpoint/2010/main" val="1306465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8B7A8E-AB6A-746B-08B8-31D5BAFB1E66}"/>
              </a:ext>
            </a:extLst>
          </p:cNvPr>
          <p:cNvSpPr>
            <a:spLocks noGrp="1"/>
          </p:cNvSpPr>
          <p:nvPr>
            <p:ph type="title"/>
          </p:nvPr>
        </p:nvSpPr>
        <p:spPr/>
        <p:txBody>
          <a:bodyPr/>
          <a:lstStyle/>
          <a:p>
            <a:r>
              <a:rPr lang="en-GB" dirty="0"/>
              <a:t>Noun + Of + Noun…Compound nouns</a:t>
            </a:r>
          </a:p>
        </p:txBody>
      </p:sp>
      <p:sp>
        <p:nvSpPr>
          <p:cNvPr id="3" name="Content Placeholder 2">
            <a:extLst>
              <a:ext uri="{FF2B5EF4-FFF2-40B4-BE49-F238E27FC236}">
                <a16:creationId xmlns:a16="http://schemas.microsoft.com/office/drawing/2014/main" id="{6DC91AEA-0BEB-2449-6916-A6A5A754B3DE}"/>
              </a:ext>
            </a:extLst>
          </p:cNvPr>
          <p:cNvSpPr>
            <a:spLocks noGrp="1"/>
          </p:cNvSpPr>
          <p:nvPr>
            <p:ph idx="1"/>
          </p:nvPr>
        </p:nvSpPr>
        <p:spPr/>
        <p:txBody>
          <a:bodyPr/>
          <a:lstStyle/>
          <a:p>
            <a:r>
              <a:rPr lang="en-GB" dirty="0"/>
              <a:t>In addition to the genitive, we have two other ways of linking nouns – N of N and compound nouns. </a:t>
            </a:r>
          </a:p>
          <a:p>
            <a:endParaRPr lang="en-GB" dirty="0"/>
          </a:p>
          <a:p>
            <a:r>
              <a:rPr lang="en-GB" b="1" dirty="0"/>
              <a:t>N of N or genitive? </a:t>
            </a:r>
          </a:p>
          <a:p>
            <a:endParaRPr lang="en-GB" b="1" dirty="0"/>
          </a:p>
          <a:p>
            <a:pPr marL="0" indent="0">
              <a:buNone/>
            </a:pPr>
            <a:r>
              <a:rPr lang="en-GB" dirty="0"/>
              <a:t>This is one of the points many learners of English as a second or foreign language struggle with, although there are a few rules and pointers to help you to distinguish when you should say “the something of something/one” instead of “something/one’s something”. </a:t>
            </a:r>
          </a:p>
        </p:txBody>
      </p:sp>
    </p:spTree>
    <p:extLst>
      <p:ext uri="{BB962C8B-B14F-4D97-AF65-F5344CB8AC3E}">
        <p14:creationId xmlns:p14="http://schemas.microsoft.com/office/powerpoint/2010/main" val="35231791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E7F1B98-DA30-3727-0240-F0F1967D7AD4}"/>
              </a:ext>
            </a:extLst>
          </p:cNvPr>
          <p:cNvSpPr>
            <a:spLocks noGrp="1"/>
          </p:cNvSpPr>
          <p:nvPr>
            <p:ph idx="1"/>
          </p:nvPr>
        </p:nvSpPr>
        <p:spPr>
          <a:xfrm>
            <a:off x="1069848" y="812800"/>
            <a:ext cx="10258552" cy="5359400"/>
          </a:xfrm>
        </p:spPr>
        <p:txBody>
          <a:bodyPr>
            <a:normAutofit fontScale="92500" lnSpcReduction="10000"/>
          </a:bodyPr>
          <a:lstStyle/>
          <a:p>
            <a:r>
              <a:rPr lang="en-GB" dirty="0"/>
              <a:t>The structure ‘noun + of + noun’ is preferred over the genitive when: </a:t>
            </a:r>
          </a:p>
          <a:p>
            <a:endParaRPr lang="en-GB" dirty="0"/>
          </a:p>
          <a:p>
            <a:pPr marL="0" indent="0">
              <a:buNone/>
            </a:pPr>
            <a:r>
              <a:rPr lang="en-GB" dirty="0"/>
              <a:t>The noun does not refer to a person : </a:t>
            </a:r>
            <a:r>
              <a:rPr lang="en-GB" b="1" dirty="0"/>
              <a:t>the roof of the house ; the bottom of the bottle</a:t>
            </a:r>
          </a:p>
          <a:p>
            <a:pPr marL="0" indent="0">
              <a:buNone/>
            </a:pPr>
            <a:endParaRPr lang="en-GB" b="1" dirty="0"/>
          </a:p>
          <a:p>
            <a:pPr marL="0" indent="0">
              <a:buNone/>
            </a:pPr>
            <a:r>
              <a:rPr lang="en-GB" dirty="0"/>
              <a:t>The noun of the ‘owner’ is followed by a relative clause or a prepositional object: </a:t>
            </a:r>
          </a:p>
          <a:p>
            <a:pPr marL="0" indent="0">
              <a:buNone/>
            </a:pPr>
            <a:r>
              <a:rPr lang="en-GB" b="1" dirty="0"/>
              <a:t>This is the judge’s house BUT this is the house of the judge </a:t>
            </a:r>
            <a:r>
              <a:rPr lang="en-GB" b="1" i="1" dirty="0"/>
              <a:t>who sent me to jail </a:t>
            </a:r>
          </a:p>
          <a:p>
            <a:pPr marL="0" indent="0">
              <a:buNone/>
            </a:pPr>
            <a:r>
              <a:rPr lang="en-GB" b="1" dirty="0"/>
              <a:t>Do you know the guy’s name? BUT </a:t>
            </a:r>
            <a:r>
              <a:rPr lang="en-GB" b="1" i="1" dirty="0"/>
              <a:t>Do you know the name of the guy with the black sweater? </a:t>
            </a:r>
          </a:p>
          <a:p>
            <a:pPr marL="0" indent="0">
              <a:buNone/>
            </a:pPr>
            <a:endParaRPr lang="en-GB" b="1" i="1" dirty="0"/>
          </a:p>
          <a:p>
            <a:pPr marL="0" indent="0">
              <a:buNone/>
            </a:pPr>
            <a:r>
              <a:rPr lang="en-GB" dirty="0"/>
              <a:t>We have a nominal adjective (</a:t>
            </a:r>
            <a:r>
              <a:rPr lang="en-GB" i="1" dirty="0"/>
              <a:t>adjective </a:t>
            </a:r>
            <a:r>
              <a:rPr lang="en-GB" i="1" dirty="0" err="1"/>
              <a:t>sustantivé</a:t>
            </a:r>
            <a:r>
              <a:rPr lang="en-GB" dirty="0"/>
              <a:t>): </a:t>
            </a:r>
            <a:r>
              <a:rPr lang="en-GB" b="1" dirty="0"/>
              <a:t>the little ways of the rich ; the favourite pastimes of the British</a:t>
            </a:r>
          </a:p>
          <a:p>
            <a:pPr marL="0" indent="0">
              <a:buNone/>
            </a:pPr>
            <a:endParaRPr lang="en-GB" b="1" dirty="0"/>
          </a:p>
          <a:p>
            <a:r>
              <a:rPr lang="en-GB" dirty="0"/>
              <a:t>In certain cases, we can use either </a:t>
            </a:r>
            <a:r>
              <a:rPr lang="en-GB" b="1" dirty="0"/>
              <a:t>N of N </a:t>
            </a:r>
            <a:r>
              <a:rPr lang="en-GB" dirty="0"/>
              <a:t>or the </a:t>
            </a:r>
            <a:r>
              <a:rPr lang="en-GB" b="1" dirty="0"/>
              <a:t>genitive</a:t>
            </a:r>
            <a:r>
              <a:rPr lang="en-GB" dirty="0"/>
              <a:t>. By using </a:t>
            </a:r>
            <a:r>
              <a:rPr lang="en-GB" b="1" dirty="0"/>
              <a:t>N of N</a:t>
            </a:r>
            <a:r>
              <a:rPr lang="en-GB" dirty="0"/>
              <a:t>, both nouns are more independent than if we used </a:t>
            </a:r>
            <a:r>
              <a:rPr lang="en-GB" b="1" dirty="0"/>
              <a:t>N’s N</a:t>
            </a:r>
            <a:r>
              <a:rPr lang="en-GB" dirty="0"/>
              <a:t>. </a:t>
            </a:r>
          </a:p>
          <a:p>
            <a:pPr marL="0" indent="0">
              <a:buNone/>
            </a:pPr>
            <a:r>
              <a:rPr lang="en-GB" b="1" dirty="0"/>
              <a:t>America’s history vs. the history of America </a:t>
            </a:r>
          </a:p>
        </p:txBody>
      </p:sp>
    </p:spTree>
    <p:extLst>
      <p:ext uri="{BB962C8B-B14F-4D97-AF65-F5344CB8AC3E}">
        <p14:creationId xmlns:p14="http://schemas.microsoft.com/office/powerpoint/2010/main" val="26056149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65947A-8ED1-03AA-EB47-84404D7DBC7C}"/>
              </a:ext>
            </a:extLst>
          </p:cNvPr>
          <p:cNvSpPr>
            <a:spLocks noGrp="1"/>
          </p:cNvSpPr>
          <p:nvPr>
            <p:ph type="title"/>
          </p:nvPr>
        </p:nvSpPr>
        <p:spPr/>
        <p:txBody>
          <a:bodyPr/>
          <a:lstStyle/>
          <a:p>
            <a:r>
              <a:rPr lang="en-GB" dirty="0"/>
              <a:t>Compound nouns </a:t>
            </a:r>
          </a:p>
        </p:txBody>
      </p:sp>
      <p:sp>
        <p:nvSpPr>
          <p:cNvPr id="3" name="Content Placeholder 2">
            <a:extLst>
              <a:ext uri="{FF2B5EF4-FFF2-40B4-BE49-F238E27FC236}">
                <a16:creationId xmlns:a16="http://schemas.microsoft.com/office/drawing/2014/main" id="{D883AD24-0AF2-03D1-54A0-2F185068BBEB}"/>
              </a:ext>
            </a:extLst>
          </p:cNvPr>
          <p:cNvSpPr>
            <a:spLocks noGrp="1"/>
          </p:cNvSpPr>
          <p:nvPr>
            <p:ph idx="1"/>
          </p:nvPr>
        </p:nvSpPr>
        <p:spPr/>
        <p:txBody>
          <a:bodyPr/>
          <a:lstStyle/>
          <a:p>
            <a:r>
              <a:rPr lang="en-GB" dirty="0"/>
              <a:t>These are nouns which are formed by “noun + noun”. Note that it is the second noun which will be pluralised: </a:t>
            </a:r>
          </a:p>
          <a:p>
            <a:pPr marL="0" indent="0">
              <a:buNone/>
            </a:pPr>
            <a:r>
              <a:rPr lang="en-GB" b="1" dirty="0"/>
              <a:t>a toothbrush – two toothbrushes ; a bottle opener – two bottle openers </a:t>
            </a:r>
          </a:p>
          <a:p>
            <a:pPr marL="0" indent="0">
              <a:buNone/>
            </a:pPr>
            <a:endParaRPr lang="en-GB" b="1" dirty="0"/>
          </a:p>
          <a:p>
            <a:r>
              <a:rPr lang="en-GB" dirty="0"/>
              <a:t>The first noun is used as an adjective to modify the second noun. Because of this, it can’t be used in the plural: </a:t>
            </a:r>
          </a:p>
          <a:p>
            <a:pPr marL="0" indent="0">
              <a:buNone/>
            </a:pPr>
            <a:r>
              <a:rPr lang="en-GB" b="1" dirty="0"/>
              <a:t>A pine forest ; a ten-mile walk </a:t>
            </a:r>
          </a:p>
          <a:p>
            <a:pPr marL="0" indent="0">
              <a:buNone/>
            </a:pPr>
            <a:endParaRPr lang="en-GB" b="1" dirty="0"/>
          </a:p>
          <a:p>
            <a:r>
              <a:rPr lang="en-GB" dirty="0"/>
              <a:t>However, some nouns are always in the plural: </a:t>
            </a:r>
          </a:p>
          <a:p>
            <a:pPr marL="0" indent="0">
              <a:buNone/>
            </a:pPr>
            <a:r>
              <a:rPr lang="en-GB" b="1" dirty="0"/>
              <a:t>A savings account ; a clothes shop </a:t>
            </a:r>
          </a:p>
          <a:p>
            <a:pPr marL="0" indent="0">
              <a:buNone/>
            </a:pPr>
            <a:endParaRPr lang="en-GB" dirty="0"/>
          </a:p>
        </p:txBody>
      </p:sp>
    </p:spTree>
    <p:extLst>
      <p:ext uri="{BB962C8B-B14F-4D97-AF65-F5344CB8AC3E}">
        <p14:creationId xmlns:p14="http://schemas.microsoft.com/office/powerpoint/2010/main" val="15570363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54904E-C709-380A-68B4-540BDFAF814F}"/>
              </a:ext>
            </a:extLst>
          </p:cNvPr>
          <p:cNvSpPr>
            <a:spLocks noGrp="1"/>
          </p:cNvSpPr>
          <p:nvPr>
            <p:ph type="title"/>
          </p:nvPr>
        </p:nvSpPr>
        <p:spPr/>
        <p:txBody>
          <a:bodyPr/>
          <a:lstStyle/>
          <a:p>
            <a:r>
              <a:rPr lang="en-GB" dirty="0" err="1"/>
              <a:t>Contrôle</a:t>
            </a:r>
            <a:r>
              <a:rPr lang="en-GB" dirty="0"/>
              <a:t> Continu </a:t>
            </a:r>
          </a:p>
        </p:txBody>
      </p:sp>
      <p:sp>
        <p:nvSpPr>
          <p:cNvPr id="3" name="Content Placeholder 2">
            <a:extLst>
              <a:ext uri="{FF2B5EF4-FFF2-40B4-BE49-F238E27FC236}">
                <a16:creationId xmlns:a16="http://schemas.microsoft.com/office/drawing/2014/main" id="{EADB0B7D-9A76-2864-6273-C8FA66DCECE1}"/>
              </a:ext>
            </a:extLst>
          </p:cNvPr>
          <p:cNvSpPr>
            <a:spLocks noGrp="1"/>
          </p:cNvSpPr>
          <p:nvPr>
            <p:ph idx="1"/>
          </p:nvPr>
        </p:nvSpPr>
        <p:spPr/>
        <p:txBody>
          <a:bodyPr>
            <a:normAutofit/>
          </a:bodyPr>
          <a:lstStyle/>
          <a:p>
            <a:r>
              <a:rPr lang="en-GB" sz="4000" dirty="0"/>
              <a:t>Remember that we will be having our (graded) vocabulary test in class next week so make sure that you are continuing to learn any vocabulary that has been put up on Moodle (three lists at this point).</a:t>
            </a:r>
          </a:p>
        </p:txBody>
      </p:sp>
    </p:spTree>
    <p:extLst>
      <p:ext uri="{BB962C8B-B14F-4D97-AF65-F5344CB8AC3E}">
        <p14:creationId xmlns:p14="http://schemas.microsoft.com/office/powerpoint/2010/main" val="340489503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8B3101A-E882-424A-F1F9-C7F35CFBF1CB}"/>
              </a:ext>
            </a:extLst>
          </p:cNvPr>
          <p:cNvSpPr>
            <a:spLocks noGrp="1"/>
          </p:cNvSpPr>
          <p:nvPr>
            <p:ph idx="1"/>
          </p:nvPr>
        </p:nvSpPr>
        <p:spPr>
          <a:xfrm>
            <a:off x="1069848" y="629920"/>
            <a:ext cx="10058400" cy="5542280"/>
          </a:xfrm>
        </p:spPr>
        <p:txBody>
          <a:bodyPr/>
          <a:lstStyle/>
          <a:p>
            <a:r>
              <a:rPr lang="en-GB" dirty="0"/>
              <a:t>We use “N of N”, and not a compound noun, to refer to a quantity of something: </a:t>
            </a:r>
          </a:p>
          <a:p>
            <a:pPr marL="0" indent="0">
              <a:buNone/>
            </a:pPr>
            <a:endParaRPr lang="en-GB" dirty="0"/>
          </a:p>
          <a:p>
            <a:pPr marL="0" indent="0">
              <a:buNone/>
            </a:pPr>
            <a:r>
              <a:rPr lang="en-GB" b="1" dirty="0"/>
              <a:t>A glass of wine (and not a wine glass) </a:t>
            </a:r>
          </a:p>
          <a:p>
            <a:pPr marL="0" indent="0">
              <a:buNone/>
            </a:pPr>
            <a:r>
              <a:rPr lang="en-GB" b="1" dirty="0"/>
              <a:t>A piece of cheese </a:t>
            </a:r>
          </a:p>
          <a:p>
            <a:pPr marL="0" indent="0">
              <a:buNone/>
            </a:pPr>
            <a:r>
              <a:rPr lang="en-GB" b="1" dirty="0"/>
              <a:t>A cup of tea (and not a teacup) </a:t>
            </a:r>
          </a:p>
          <a:p>
            <a:pPr marL="0" indent="0">
              <a:buNone/>
            </a:pPr>
            <a:r>
              <a:rPr lang="en-GB" b="1" dirty="0"/>
              <a:t>A box of matches (although matchbox does exist)</a:t>
            </a:r>
          </a:p>
          <a:p>
            <a:pPr marL="0" indent="0">
              <a:buNone/>
            </a:pPr>
            <a:r>
              <a:rPr lang="en-GB" b="1" dirty="0"/>
              <a:t>A group of tourists (although we can say tour group) </a:t>
            </a:r>
          </a:p>
          <a:p>
            <a:pPr marL="0" indent="0">
              <a:buNone/>
            </a:pPr>
            <a:endParaRPr lang="en-GB" b="1" dirty="0"/>
          </a:p>
          <a:p>
            <a:r>
              <a:rPr lang="en-GB" dirty="0"/>
              <a:t>Some nouns are almost always used with ‘of’: </a:t>
            </a:r>
            <a:r>
              <a:rPr lang="en-GB" b="1" dirty="0"/>
              <a:t>top, bottom, front, back, inside, outside, middle, end, part … </a:t>
            </a:r>
          </a:p>
          <a:p>
            <a:pPr marL="0" indent="0">
              <a:buNone/>
            </a:pPr>
            <a:endParaRPr lang="en-GB" b="1" dirty="0"/>
          </a:p>
          <a:p>
            <a:pPr marL="0" indent="0">
              <a:buNone/>
            </a:pPr>
            <a:r>
              <a:rPr lang="en-GB" b="1" dirty="0"/>
              <a:t>The top of the page </a:t>
            </a:r>
          </a:p>
          <a:p>
            <a:pPr marL="0" indent="0">
              <a:buNone/>
            </a:pPr>
            <a:r>
              <a:rPr lang="en-GB" b="1" dirty="0"/>
              <a:t>The end of the film </a:t>
            </a:r>
            <a:endParaRPr lang="en-GB" dirty="0"/>
          </a:p>
        </p:txBody>
      </p:sp>
    </p:spTree>
    <p:extLst>
      <p:ext uri="{BB962C8B-B14F-4D97-AF65-F5344CB8AC3E}">
        <p14:creationId xmlns:p14="http://schemas.microsoft.com/office/powerpoint/2010/main" val="13083843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573067-1380-C3FD-E6B1-5CD31C6EBE3E}"/>
              </a:ext>
            </a:extLst>
          </p:cNvPr>
          <p:cNvSpPr>
            <a:spLocks noGrp="1"/>
          </p:cNvSpPr>
          <p:nvPr>
            <p:ph type="title"/>
          </p:nvPr>
        </p:nvSpPr>
        <p:spPr/>
        <p:txBody>
          <a:bodyPr>
            <a:noAutofit/>
          </a:bodyPr>
          <a:lstStyle/>
          <a:p>
            <a:r>
              <a:rPr lang="en-GB" sz="3500" dirty="0"/>
              <a:t>Which lexical field do these compound nouns belong to? </a:t>
            </a:r>
            <a:br>
              <a:rPr lang="en-GB" sz="3500" dirty="0"/>
            </a:br>
            <a:br>
              <a:rPr lang="en-GB" sz="3500" dirty="0"/>
            </a:br>
            <a:r>
              <a:rPr lang="en-GB" sz="3500" dirty="0"/>
              <a:t>E.g. </a:t>
            </a:r>
            <a:r>
              <a:rPr lang="en-GB" sz="3500" i="1" dirty="0"/>
              <a:t>a tennis player </a:t>
            </a:r>
            <a:r>
              <a:rPr lang="en-GB" sz="3500" dirty="0"/>
              <a:t>– </a:t>
            </a:r>
            <a:r>
              <a:rPr lang="en-GB" sz="3500" strike="sngStrike" dirty="0"/>
              <a:t>Sport</a:t>
            </a:r>
            <a:r>
              <a:rPr lang="en-GB" sz="3500" dirty="0"/>
              <a:t> – player </a:t>
            </a:r>
          </a:p>
        </p:txBody>
      </p:sp>
      <p:graphicFrame>
        <p:nvGraphicFramePr>
          <p:cNvPr id="4" name="Table 4">
            <a:extLst>
              <a:ext uri="{FF2B5EF4-FFF2-40B4-BE49-F238E27FC236}">
                <a16:creationId xmlns:a16="http://schemas.microsoft.com/office/drawing/2014/main" id="{E0F87DF8-5BE1-026F-5908-4ADE1460A0A2}"/>
              </a:ext>
            </a:extLst>
          </p:cNvPr>
          <p:cNvGraphicFramePr>
            <a:graphicFrameLocks noGrp="1"/>
          </p:cNvGraphicFramePr>
          <p:nvPr>
            <p:ph idx="1"/>
            <p:extLst>
              <p:ext uri="{D42A27DB-BD31-4B8C-83A1-F6EECF244321}">
                <p14:modId xmlns:p14="http://schemas.microsoft.com/office/powerpoint/2010/main" val="2361336624"/>
              </p:ext>
            </p:extLst>
          </p:nvPr>
        </p:nvGraphicFramePr>
        <p:xfrm>
          <a:off x="1069975" y="2120900"/>
          <a:ext cx="10058397" cy="4079240"/>
        </p:xfrm>
        <a:graphic>
          <a:graphicData uri="http://schemas.openxmlformats.org/drawingml/2006/table">
            <a:tbl>
              <a:tblPr firstRow="1" bandRow="1">
                <a:tableStyleId>{5C22544A-7EE6-4342-B048-85BDC9FD1C3A}</a:tableStyleId>
              </a:tblPr>
              <a:tblGrid>
                <a:gridCol w="3352799">
                  <a:extLst>
                    <a:ext uri="{9D8B030D-6E8A-4147-A177-3AD203B41FA5}">
                      <a16:colId xmlns:a16="http://schemas.microsoft.com/office/drawing/2014/main" val="4155743662"/>
                    </a:ext>
                  </a:extLst>
                </a:gridCol>
                <a:gridCol w="3352799">
                  <a:extLst>
                    <a:ext uri="{9D8B030D-6E8A-4147-A177-3AD203B41FA5}">
                      <a16:colId xmlns:a16="http://schemas.microsoft.com/office/drawing/2014/main" val="2464912979"/>
                    </a:ext>
                  </a:extLst>
                </a:gridCol>
                <a:gridCol w="3352799">
                  <a:extLst>
                    <a:ext uri="{9D8B030D-6E8A-4147-A177-3AD203B41FA5}">
                      <a16:colId xmlns:a16="http://schemas.microsoft.com/office/drawing/2014/main" val="1854219726"/>
                    </a:ext>
                  </a:extLst>
                </a:gridCol>
              </a:tblGrid>
              <a:tr h="370840">
                <a:tc>
                  <a:txBody>
                    <a:bodyPr/>
                    <a:lstStyle/>
                    <a:p>
                      <a:endParaRPr lang="en-GB"/>
                    </a:p>
                  </a:txBody>
                  <a:tcPr/>
                </a:tc>
                <a:tc>
                  <a:txBody>
                    <a:bodyPr/>
                    <a:lstStyle/>
                    <a:p>
                      <a:endParaRPr lang="en-GB"/>
                    </a:p>
                  </a:txBody>
                  <a:tcPr/>
                </a:tc>
                <a:tc>
                  <a:txBody>
                    <a:bodyPr/>
                    <a:lstStyle/>
                    <a:p>
                      <a:endParaRPr lang="en-GB"/>
                    </a:p>
                  </a:txBody>
                  <a:tcPr/>
                </a:tc>
                <a:extLst>
                  <a:ext uri="{0D108BD9-81ED-4DB2-BD59-A6C34878D82A}">
                    <a16:rowId xmlns:a16="http://schemas.microsoft.com/office/drawing/2014/main" val="1565539489"/>
                  </a:ext>
                </a:extLst>
              </a:tr>
              <a:tr h="370840">
                <a:tc>
                  <a:txBody>
                    <a:bodyPr/>
                    <a:lstStyle/>
                    <a:p>
                      <a:r>
                        <a:rPr lang="en-GB" dirty="0"/>
                        <a:t>Pine furniture </a:t>
                      </a:r>
                    </a:p>
                  </a:txBody>
                  <a:tcPr/>
                </a:tc>
                <a:tc>
                  <a:txBody>
                    <a:bodyPr/>
                    <a:lstStyle/>
                    <a:p>
                      <a:r>
                        <a:rPr lang="fr-FR" noProof="0"/>
                        <a:t>Sorte d’arbre </a:t>
                      </a:r>
                    </a:p>
                  </a:txBody>
                  <a:tcPr/>
                </a:tc>
                <a:tc>
                  <a:txBody>
                    <a:bodyPr/>
                    <a:lstStyle/>
                    <a:p>
                      <a:r>
                        <a:rPr lang="fr-FR" noProof="0" dirty="0"/>
                        <a:t>Meubles </a:t>
                      </a:r>
                    </a:p>
                  </a:txBody>
                  <a:tcPr/>
                </a:tc>
                <a:extLst>
                  <a:ext uri="{0D108BD9-81ED-4DB2-BD59-A6C34878D82A}">
                    <a16:rowId xmlns:a16="http://schemas.microsoft.com/office/drawing/2014/main" val="600845651"/>
                  </a:ext>
                </a:extLst>
              </a:tr>
              <a:tr h="370840">
                <a:tc>
                  <a:txBody>
                    <a:bodyPr/>
                    <a:lstStyle/>
                    <a:p>
                      <a:r>
                        <a:rPr lang="en-GB" dirty="0"/>
                        <a:t>A mosquito bite </a:t>
                      </a:r>
                    </a:p>
                  </a:txBody>
                  <a:tcPr/>
                </a:tc>
                <a:tc>
                  <a:txBody>
                    <a:bodyPr/>
                    <a:lstStyle/>
                    <a:p>
                      <a:r>
                        <a:rPr lang="fr-FR" noProof="0" dirty="0"/>
                        <a:t>Piqûre </a:t>
                      </a:r>
                    </a:p>
                  </a:txBody>
                  <a:tcPr/>
                </a:tc>
                <a:tc>
                  <a:txBody>
                    <a:bodyPr/>
                    <a:lstStyle/>
                    <a:p>
                      <a:r>
                        <a:rPr lang="fr-FR" noProof="0" dirty="0"/>
                        <a:t>Sorte de moustique </a:t>
                      </a:r>
                    </a:p>
                  </a:txBody>
                  <a:tcPr/>
                </a:tc>
                <a:extLst>
                  <a:ext uri="{0D108BD9-81ED-4DB2-BD59-A6C34878D82A}">
                    <a16:rowId xmlns:a16="http://schemas.microsoft.com/office/drawing/2014/main" val="2376430925"/>
                  </a:ext>
                </a:extLst>
              </a:tr>
              <a:tr h="370840">
                <a:tc>
                  <a:txBody>
                    <a:bodyPr/>
                    <a:lstStyle/>
                    <a:p>
                      <a:r>
                        <a:rPr lang="en-GB" dirty="0"/>
                        <a:t>Cottage cheese </a:t>
                      </a:r>
                    </a:p>
                  </a:txBody>
                  <a:tcPr/>
                </a:tc>
                <a:tc>
                  <a:txBody>
                    <a:bodyPr/>
                    <a:lstStyle/>
                    <a:p>
                      <a:r>
                        <a:rPr lang="fr-FR" noProof="0" dirty="0"/>
                        <a:t>Fromage </a:t>
                      </a:r>
                    </a:p>
                  </a:txBody>
                  <a:tcPr/>
                </a:tc>
                <a:tc>
                  <a:txBody>
                    <a:bodyPr/>
                    <a:lstStyle/>
                    <a:p>
                      <a:r>
                        <a:rPr lang="fr-FR" noProof="0" dirty="0"/>
                        <a:t>Maison </a:t>
                      </a:r>
                    </a:p>
                  </a:txBody>
                  <a:tcPr/>
                </a:tc>
                <a:extLst>
                  <a:ext uri="{0D108BD9-81ED-4DB2-BD59-A6C34878D82A}">
                    <a16:rowId xmlns:a16="http://schemas.microsoft.com/office/drawing/2014/main" val="2630943700"/>
                  </a:ext>
                </a:extLst>
              </a:tr>
              <a:tr h="370840">
                <a:tc>
                  <a:txBody>
                    <a:bodyPr/>
                    <a:lstStyle/>
                    <a:p>
                      <a:r>
                        <a:rPr lang="en-GB" dirty="0"/>
                        <a:t>Apple green </a:t>
                      </a:r>
                    </a:p>
                  </a:txBody>
                  <a:tcPr/>
                </a:tc>
                <a:tc>
                  <a:txBody>
                    <a:bodyPr/>
                    <a:lstStyle/>
                    <a:p>
                      <a:r>
                        <a:rPr lang="fr-FR" noProof="0" dirty="0"/>
                        <a:t>Couleur </a:t>
                      </a:r>
                    </a:p>
                  </a:txBody>
                  <a:tcPr/>
                </a:tc>
                <a:tc>
                  <a:txBody>
                    <a:bodyPr/>
                    <a:lstStyle/>
                    <a:p>
                      <a:r>
                        <a:rPr lang="fr-FR" noProof="0" dirty="0"/>
                        <a:t>Sorte de pomme </a:t>
                      </a:r>
                    </a:p>
                  </a:txBody>
                  <a:tcPr/>
                </a:tc>
                <a:extLst>
                  <a:ext uri="{0D108BD9-81ED-4DB2-BD59-A6C34878D82A}">
                    <a16:rowId xmlns:a16="http://schemas.microsoft.com/office/drawing/2014/main" val="1628205229"/>
                  </a:ext>
                </a:extLst>
              </a:tr>
              <a:tr h="370840">
                <a:tc>
                  <a:txBody>
                    <a:bodyPr/>
                    <a:lstStyle/>
                    <a:p>
                      <a:r>
                        <a:rPr lang="en-GB" dirty="0"/>
                        <a:t>The rain forest </a:t>
                      </a:r>
                    </a:p>
                  </a:txBody>
                  <a:tcPr/>
                </a:tc>
                <a:tc>
                  <a:txBody>
                    <a:bodyPr/>
                    <a:lstStyle/>
                    <a:p>
                      <a:r>
                        <a:rPr lang="fr-FR" noProof="0" dirty="0"/>
                        <a:t>Pluie </a:t>
                      </a:r>
                    </a:p>
                  </a:txBody>
                  <a:tcPr/>
                </a:tc>
                <a:tc>
                  <a:txBody>
                    <a:bodyPr/>
                    <a:lstStyle/>
                    <a:p>
                      <a:r>
                        <a:rPr lang="fr-FR" noProof="0" dirty="0"/>
                        <a:t>Forêt </a:t>
                      </a:r>
                    </a:p>
                  </a:txBody>
                  <a:tcPr/>
                </a:tc>
                <a:extLst>
                  <a:ext uri="{0D108BD9-81ED-4DB2-BD59-A6C34878D82A}">
                    <a16:rowId xmlns:a16="http://schemas.microsoft.com/office/drawing/2014/main" val="934919091"/>
                  </a:ext>
                </a:extLst>
              </a:tr>
              <a:tr h="370840">
                <a:tc>
                  <a:txBody>
                    <a:bodyPr/>
                    <a:lstStyle/>
                    <a:p>
                      <a:r>
                        <a:rPr lang="en-GB" dirty="0"/>
                        <a:t>A crap apple </a:t>
                      </a:r>
                    </a:p>
                  </a:txBody>
                  <a:tcPr/>
                </a:tc>
                <a:tc>
                  <a:txBody>
                    <a:bodyPr/>
                    <a:lstStyle/>
                    <a:p>
                      <a:r>
                        <a:rPr lang="fr-FR" noProof="0" dirty="0"/>
                        <a:t>Sorte de crabe </a:t>
                      </a:r>
                    </a:p>
                  </a:txBody>
                  <a:tcPr/>
                </a:tc>
                <a:tc>
                  <a:txBody>
                    <a:bodyPr/>
                    <a:lstStyle/>
                    <a:p>
                      <a:r>
                        <a:rPr lang="fr-FR" noProof="0" dirty="0"/>
                        <a:t>Sorte de pomme </a:t>
                      </a:r>
                    </a:p>
                  </a:txBody>
                  <a:tcPr/>
                </a:tc>
                <a:extLst>
                  <a:ext uri="{0D108BD9-81ED-4DB2-BD59-A6C34878D82A}">
                    <a16:rowId xmlns:a16="http://schemas.microsoft.com/office/drawing/2014/main" val="4152887712"/>
                  </a:ext>
                </a:extLst>
              </a:tr>
              <a:tr h="370840">
                <a:tc>
                  <a:txBody>
                    <a:bodyPr/>
                    <a:lstStyle/>
                    <a:p>
                      <a:r>
                        <a:rPr lang="en-GB" dirty="0"/>
                        <a:t>A package holiday </a:t>
                      </a:r>
                    </a:p>
                  </a:txBody>
                  <a:tcPr/>
                </a:tc>
                <a:tc>
                  <a:txBody>
                    <a:bodyPr/>
                    <a:lstStyle/>
                    <a:p>
                      <a:r>
                        <a:rPr lang="fr-FR" noProof="0" dirty="0"/>
                        <a:t>Colis </a:t>
                      </a:r>
                    </a:p>
                  </a:txBody>
                  <a:tcPr/>
                </a:tc>
                <a:tc>
                  <a:txBody>
                    <a:bodyPr/>
                    <a:lstStyle/>
                    <a:p>
                      <a:r>
                        <a:rPr lang="fr-FR" noProof="0" dirty="0"/>
                        <a:t>Sorte de vacances </a:t>
                      </a:r>
                    </a:p>
                  </a:txBody>
                  <a:tcPr/>
                </a:tc>
                <a:extLst>
                  <a:ext uri="{0D108BD9-81ED-4DB2-BD59-A6C34878D82A}">
                    <a16:rowId xmlns:a16="http://schemas.microsoft.com/office/drawing/2014/main" val="3818672151"/>
                  </a:ext>
                </a:extLst>
              </a:tr>
              <a:tr h="370840">
                <a:tc>
                  <a:txBody>
                    <a:bodyPr/>
                    <a:lstStyle/>
                    <a:p>
                      <a:r>
                        <a:rPr lang="en-GB" dirty="0"/>
                        <a:t>A card phone </a:t>
                      </a:r>
                    </a:p>
                  </a:txBody>
                  <a:tcPr/>
                </a:tc>
                <a:tc>
                  <a:txBody>
                    <a:bodyPr/>
                    <a:lstStyle/>
                    <a:p>
                      <a:r>
                        <a:rPr lang="fr-FR" noProof="0" dirty="0"/>
                        <a:t>Téléphone </a:t>
                      </a:r>
                    </a:p>
                  </a:txBody>
                  <a:tcPr/>
                </a:tc>
                <a:tc>
                  <a:txBody>
                    <a:bodyPr/>
                    <a:lstStyle/>
                    <a:p>
                      <a:r>
                        <a:rPr lang="fr-FR" noProof="0" dirty="0"/>
                        <a:t>Carte </a:t>
                      </a:r>
                    </a:p>
                  </a:txBody>
                  <a:tcPr/>
                </a:tc>
                <a:extLst>
                  <a:ext uri="{0D108BD9-81ED-4DB2-BD59-A6C34878D82A}">
                    <a16:rowId xmlns:a16="http://schemas.microsoft.com/office/drawing/2014/main" val="2104992578"/>
                  </a:ext>
                </a:extLst>
              </a:tr>
              <a:tr h="370840">
                <a:tc>
                  <a:txBody>
                    <a:bodyPr/>
                    <a:lstStyle/>
                    <a:p>
                      <a:r>
                        <a:rPr lang="en-GB" dirty="0"/>
                        <a:t>Airport fiction</a:t>
                      </a:r>
                    </a:p>
                  </a:txBody>
                  <a:tcPr/>
                </a:tc>
                <a:tc>
                  <a:txBody>
                    <a:bodyPr/>
                    <a:lstStyle/>
                    <a:p>
                      <a:r>
                        <a:rPr lang="fr-FR" noProof="0" dirty="0"/>
                        <a:t>Aéroport </a:t>
                      </a:r>
                    </a:p>
                  </a:txBody>
                  <a:tcPr/>
                </a:tc>
                <a:tc>
                  <a:txBody>
                    <a:bodyPr/>
                    <a:lstStyle/>
                    <a:p>
                      <a:r>
                        <a:rPr lang="fr-FR" noProof="0" dirty="0"/>
                        <a:t>Littérature </a:t>
                      </a:r>
                    </a:p>
                  </a:txBody>
                  <a:tcPr/>
                </a:tc>
                <a:extLst>
                  <a:ext uri="{0D108BD9-81ED-4DB2-BD59-A6C34878D82A}">
                    <a16:rowId xmlns:a16="http://schemas.microsoft.com/office/drawing/2014/main" val="2079043135"/>
                  </a:ext>
                </a:extLst>
              </a:tr>
              <a:tr h="370840">
                <a:tc>
                  <a:txBody>
                    <a:bodyPr/>
                    <a:lstStyle/>
                    <a:p>
                      <a:r>
                        <a:rPr lang="en-GB" dirty="0"/>
                        <a:t>A house boat </a:t>
                      </a:r>
                    </a:p>
                  </a:txBody>
                  <a:tcPr/>
                </a:tc>
                <a:tc>
                  <a:txBody>
                    <a:bodyPr/>
                    <a:lstStyle/>
                    <a:p>
                      <a:r>
                        <a:rPr lang="fr-FR" noProof="0" dirty="0"/>
                        <a:t>Bateau </a:t>
                      </a:r>
                    </a:p>
                  </a:txBody>
                  <a:tcPr/>
                </a:tc>
                <a:tc>
                  <a:txBody>
                    <a:bodyPr/>
                    <a:lstStyle/>
                    <a:p>
                      <a:r>
                        <a:rPr lang="fr-FR" noProof="0" dirty="0"/>
                        <a:t>Maison </a:t>
                      </a:r>
                    </a:p>
                  </a:txBody>
                  <a:tcPr/>
                </a:tc>
                <a:extLst>
                  <a:ext uri="{0D108BD9-81ED-4DB2-BD59-A6C34878D82A}">
                    <a16:rowId xmlns:a16="http://schemas.microsoft.com/office/drawing/2014/main" val="3384674503"/>
                  </a:ext>
                </a:extLst>
              </a:tr>
            </a:tbl>
          </a:graphicData>
        </a:graphic>
      </p:graphicFrame>
    </p:spTree>
    <p:extLst>
      <p:ext uri="{BB962C8B-B14F-4D97-AF65-F5344CB8AC3E}">
        <p14:creationId xmlns:p14="http://schemas.microsoft.com/office/powerpoint/2010/main" val="90452861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0CA98F-542F-630C-388E-ABBEE9245173}"/>
              </a:ext>
            </a:extLst>
          </p:cNvPr>
          <p:cNvSpPr>
            <a:spLocks noGrp="1"/>
          </p:cNvSpPr>
          <p:nvPr>
            <p:ph type="title"/>
          </p:nvPr>
        </p:nvSpPr>
        <p:spPr>
          <a:xfrm>
            <a:off x="1069848" y="454152"/>
            <a:ext cx="10058400" cy="1609344"/>
          </a:xfrm>
        </p:spPr>
        <p:txBody>
          <a:bodyPr>
            <a:noAutofit/>
          </a:bodyPr>
          <a:lstStyle/>
          <a:p>
            <a:r>
              <a:rPr lang="en-GB" sz="3500" dirty="0"/>
              <a:t>Form new compound nouns by linking the two columns together as “N + N” </a:t>
            </a:r>
            <a:br>
              <a:rPr lang="en-GB" sz="3500" dirty="0"/>
            </a:br>
            <a:br>
              <a:rPr lang="en-GB" sz="3500" dirty="0"/>
            </a:br>
            <a:r>
              <a:rPr lang="en-GB" sz="3500" dirty="0"/>
              <a:t>E.g. the railway/station </a:t>
            </a:r>
            <a:r>
              <a:rPr lang="en-GB" sz="3500" dirty="0">
                <a:sym typeface="Wingdings" panose="05000000000000000000" pitchFamily="2" charset="2"/>
              </a:rPr>
              <a:t> Railway station</a:t>
            </a:r>
            <a:endParaRPr lang="en-GB" sz="3500" dirty="0"/>
          </a:p>
        </p:txBody>
      </p:sp>
      <p:sp>
        <p:nvSpPr>
          <p:cNvPr id="3" name="Content Placeholder 2">
            <a:extLst>
              <a:ext uri="{FF2B5EF4-FFF2-40B4-BE49-F238E27FC236}">
                <a16:creationId xmlns:a16="http://schemas.microsoft.com/office/drawing/2014/main" id="{90AB8009-4CCF-E736-8C0C-AEA7FE2A5E18}"/>
              </a:ext>
            </a:extLst>
          </p:cNvPr>
          <p:cNvSpPr>
            <a:spLocks noGrp="1"/>
          </p:cNvSpPr>
          <p:nvPr>
            <p:ph sz="half" idx="1"/>
          </p:nvPr>
        </p:nvSpPr>
        <p:spPr>
          <a:xfrm>
            <a:off x="1069848" y="2426208"/>
            <a:ext cx="4754880" cy="3977640"/>
          </a:xfrm>
        </p:spPr>
        <p:txBody>
          <a:bodyPr/>
          <a:lstStyle/>
          <a:p>
            <a:pPr marL="457200" indent="-457200">
              <a:buFont typeface="+mj-lt"/>
              <a:buAutoNum type="arabicPeriod"/>
            </a:pPr>
            <a:r>
              <a:rPr lang="en-GB" dirty="0"/>
              <a:t>Election </a:t>
            </a:r>
          </a:p>
          <a:p>
            <a:pPr marL="457200" indent="-457200">
              <a:buFont typeface="+mj-lt"/>
              <a:buAutoNum type="arabicPeriod"/>
            </a:pPr>
            <a:r>
              <a:rPr lang="en-GB" dirty="0"/>
              <a:t>Blood </a:t>
            </a:r>
          </a:p>
          <a:p>
            <a:pPr marL="457200" indent="-457200">
              <a:buFont typeface="+mj-lt"/>
              <a:buAutoNum type="arabicPeriod"/>
            </a:pPr>
            <a:r>
              <a:rPr lang="en-GB" dirty="0"/>
              <a:t>A horse </a:t>
            </a:r>
          </a:p>
          <a:p>
            <a:pPr marL="457200" indent="-457200">
              <a:buFont typeface="+mj-lt"/>
              <a:buAutoNum type="arabicPeriod"/>
            </a:pPr>
            <a:r>
              <a:rPr lang="en-GB" dirty="0"/>
              <a:t>The weather </a:t>
            </a:r>
          </a:p>
          <a:p>
            <a:pPr marL="457200" indent="-457200">
              <a:buFont typeface="+mj-lt"/>
              <a:buAutoNum type="arabicPeriod"/>
            </a:pPr>
            <a:r>
              <a:rPr lang="en-GB" dirty="0"/>
              <a:t>A pocket </a:t>
            </a:r>
          </a:p>
          <a:p>
            <a:pPr marL="457200" indent="-457200">
              <a:buFont typeface="+mj-lt"/>
              <a:buAutoNum type="arabicPeriod"/>
            </a:pPr>
            <a:r>
              <a:rPr lang="en-GB" dirty="0"/>
              <a:t>A race </a:t>
            </a:r>
          </a:p>
          <a:p>
            <a:pPr marL="457200" indent="-457200">
              <a:buFont typeface="+mj-lt"/>
              <a:buAutoNum type="arabicPeriod"/>
            </a:pPr>
            <a:r>
              <a:rPr lang="en-GB" dirty="0"/>
              <a:t>Welfare </a:t>
            </a:r>
          </a:p>
          <a:p>
            <a:pPr marL="457200" indent="-457200">
              <a:buFont typeface="+mj-lt"/>
              <a:buAutoNum type="arabicPeriod"/>
            </a:pPr>
            <a:r>
              <a:rPr lang="en-GB" dirty="0"/>
              <a:t>Computers </a:t>
            </a:r>
          </a:p>
          <a:p>
            <a:pPr marL="457200" indent="-457200">
              <a:buFont typeface="+mj-lt"/>
              <a:buAutoNum type="arabicPeriod"/>
            </a:pPr>
            <a:r>
              <a:rPr lang="en-GB" dirty="0"/>
              <a:t>Music </a:t>
            </a:r>
          </a:p>
        </p:txBody>
      </p:sp>
      <p:sp>
        <p:nvSpPr>
          <p:cNvPr id="4" name="Content Placeholder 3">
            <a:extLst>
              <a:ext uri="{FF2B5EF4-FFF2-40B4-BE49-F238E27FC236}">
                <a16:creationId xmlns:a16="http://schemas.microsoft.com/office/drawing/2014/main" id="{806C9AEE-8D20-D370-4AF4-4DA46FF118D4}"/>
              </a:ext>
            </a:extLst>
          </p:cNvPr>
          <p:cNvSpPr>
            <a:spLocks noGrp="1"/>
          </p:cNvSpPr>
          <p:nvPr>
            <p:ph sz="half" idx="2"/>
          </p:nvPr>
        </p:nvSpPr>
        <p:spPr>
          <a:xfrm>
            <a:off x="6367272" y="2426208"/>
            <a:ext cx="4754880" cy="3977640"/>
          </a:xfrm>
        </p:spPr>
        <p:txBody>
          <a:bodyPr/>
          <a:lstStyle/>
          <a:p>
            <a:r>
              <a:rPr lang="en-GB" dirty="0"/>
              <a:t>A horse </a:t>
            </a:r>
          </a:p>
          <a:p>
            <a:r>
              <a:rPr lang="en-GB" dirty="0"/>
              <a:t>A race </a:t>
            </a:r>
          </a:p>
          <a:p>
            <a:r>
              <a:rPr lang="en-GB" dirty="0"/>
              <a:t>A lover </a:t>
            </a:r>
          </a:p>
          <a:p>
            <a:r>
              <a:rPr lang="en-GB" dirty="0"/>
              <a:t>A calculator </a:t>
            </a:r>
          </a:p>
          <a:p>
            <a:r>
              <a:rPr lang="en-GB" dirty="0"/>
              <a:t>A satellite </a:t>
            </a:r>
          </a:p>
          <a:p>
            <a:r>
              <a:rPr lang="en-GB" dirty="0"/>
              <a:t>The industry </a:t>
            </a:r>
          </a:p>
          <a:p>
            <a:r>
              <a:rPr lang="en-GB" dirty="0"/>
              <a:t>A worker </a:t>
            </a:r>
          </a:p>
          <a:p>
            <a:r>
              <a:rPr lang="en-GB" dirty="0"/>
              <a:t>A campaign </a:t>
            </a:r>
          </a:p>
          <a:p>
            <a:r>
              <a:rPr lang="en-GB" dirty="0"/>
              <a:t>A donor </a:t>
            </a:r>
          </a:p>
          <a:p>
            <a:endParaRPr lang="en-GB" dirty="0"/>
          </a:p>
        </p:txBody>
      </p:sp>
    </p:spTree>
    <p:extLst>
      <p:ext uri="{BB962C8B-B14F-4D97-AF65-F5344CB8AC3E}">
        <p14:creationId xmlns:p14="http://schemas.microsoft.com/office/powerpoint/2010/main" val="207031870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3656AA-2B26-059C-2E6B-6994DA88202C}"/>
              </a:ext>
            </a:extLst>
          </p:cNvPr>
          <p:cNvSpPr>
            <a:spLocks noGrp="1"/>
          </p:cNvSpPr>
          <p:nvPr>
            <p:ph type="title"/>
          </p:nvPr>
        </p:nvSpPr>
        <p:spPr/>
        <p:txBody>
          <a:bodyPr/>
          <a:lstStyle/>
          <a:p>
            <a:r>
              <a:rPr lang="en-GB" dirty="0"/>
              <a:t>Translate the following sentences </a:t>
            </a:r>
          </a:p>
        </p:txBody>
      </p:sp>
      <p:sp>
        <p:nvSpPr>
          <p:cNvPr id="3" name="Content Placeholder 2">
            <a:extLst>
              <a:ext uri="{FF2B5EF4-FFF2-40B4-BE49-F238E27FC236}">
                <a16:creationId xmlns:a16="http://schemas.microsoft.com/office/drawing/2014/main" id="{A04DCB9F-2465-3E76-8C59-CD4948C15F4F}"/>
              </a:ext>
            </a:extLst>
          </p:cNvPr>
          <p:cNvSpPr>
            <a:spLocks noGrp="1"/>
          </p:cNvSpPr>
          <p:nvPr>
            <p:ph idx="1"/>
          </p:nvPr>
        </p:nvSpPr>
        <p:spPr>
          <a:xfrm>
            <a:off x="243840" y="1706880"/>
            <a:ext cx="11714480" cy="5019040"/>
          </a:xfrm>
        </p:spPr>
        <p:txBody>
          <a:bodyPr numCol="2">
            <a:normAutofit/>
          </a:bodyPr>
          <a:lstStyle/>
          <a:p>
            <a:pPr marL="0" indent="0">
              <a:buNone/>
            </a:pPr>
            <a:r>
              <a:rPr lang="fr-FR" sz="1950" dirty="0"/>
              <a:t>Les vieilles voitures n’avaient pas toujours des ceintures de sécurité. </a:t>
            </a:r>
          </a:p>
          <a:p>
            <a:pPr marL="0" indent="0">
              <a:buNone/>
            </a:pPr>
            <a:r>
              <a:rPr lang="en-GB" sz="1950" dirty="0">
                <a:solidFill>
                  <a:srgbClr val="FF0000"/>
                </a:solidFill>
              </a:rPr>
              <a:t>Old cars didn’t always have seatbelts. </a:t>
            </a:r>
          </a:p>
          <a:p>
            <a:pPr marL="0" indent="0">
              <a:buNone/>
            </a:pPr>
            <a:r>
              <a:rPr lang="fr-FR" sz="1950" dirty="0"/>
              <a:t>Les enfants devraient s’asseoir à l’arrière de la voiture. </a:t>
            </a:r>
          </a:p>
          <a:p>
            <a:pPr marL="0" indent="0">
              <a:buNone/>
            </a:pPr>
            <a:r>
              <a:rPr lang="fr-FR" sz="1950" dirty="0" err="1">
                <a:solidFill>
                  <a:srgbClr val="FF0000"/>
                </a:solidFill>
              </a:rPr>
              <a:t>Children</a:t>
            </a:r>
            <a:r>
              <a:rPr lang="fr-FR" sz="1950" dirty="0">
                <a:solidFill>
                  <a:srgbClr val="FF0000"/>
                </a:solidFill>
              </a:rPr>
              <a:t> </a:t>
            </a:r>
            <a:r>
              <a:rPr lang="fr-FR" sz="1950" dirty="0" err="1">
                <a:solidFill>
                  <a:srgbClr val="FF0000"/>
                </a:solidFill>
              </a:rPr>
              <a:t>should</a:t>
            </a:r>
            <a:r>
              <a:rPr lang="fr-FR" sz="1950" dirty="0">
                <a:solidFill>
                  <a:srgbClr val="FF0000"/>
                </a:solidFill>
              </a:rPr>
              <a:t> </a:t>
            </a:r>
            <a:r>
              <a:rPr lang="fr-FR" sz="1950" dirty="0" err="1">
                <a:solidFill>
                  <a:srgbClr val="FF0000"/>
                </a:solidFill>
              </a:rPr>
              <a:t>sit</a:t>
            </a:r>
            <a:r>
              <a:rPr lang="fr-FR" sz="1950" dirty="0">
                <a:solidFill>
                  <a:srgbClr val="FF0000"/>
                </a:solidFill>
              </a:rPr>
              <a:t> in the back of the car. </a:t>
            </a:r>
          </a:p>
          <a:p>
            <a:pPr marL="0" indent="0">
              <a:buNone/>
            </a:pPr>
            <a:r>
              <a:rPr lang="fr-FR" sz="1950" dirty="0"/>
              <a:t>J’ai perdu un billet de 10 livres. </a:t>
            </a:r>
          </a:p>
          <a:p>
            <a:pPr marL="0" indent="0">
              <a:buNone/>
            </a:pPr>
            <a:r>
              <a:rPr lang="fr-FR" sz="1950" dirty="0" err="1">
                <a:solidFill>
                  <a:srgbClr val="FF0000"/>
                </a:solidFill>
              </a:rPr>
              <a:t>I’ve</a:t>
            </a:r>
            <a:r>
              <a:rPr lang="fr-FR" sz="1950" dirty="0">
                <a:solidFill>
                  <a:srgbClr val="FF0000"/>
                </a:solidFill>
              </a:rPr>
              <a:t> </a:t>
            </a:r>
            <a:r>
              <a:rPr lang="fr-FR" sz="1950" dirty="0" err="1">
                <a:solidFill>
                  <a:srgbClr val="FF0000"/>
                </a:solidFill>
              </a:rPr>
              <a:t>lost</a:t>
            </a:r>
            <a:r>
              <a:rPr lang="fr-FR" sz="1950" dirty="0">
                <a:solidFill>
                  <a:srgbClr val="FF0000"/>
                </a:solidFill>
              </a:rPr>
              <a:t> a </a:t>
            </a:r>
            <a:r>
              <a:rPr lang="fr-FR" sz="1950" dirty="0" err="1">
                <a:solidFill>
                  <a:srgbClr val="FF0000"/>
                </a:solidFill>
              </a:rPr>
              <a:t>ten</a:t>
            </a:r>
            <a:r>
              <a:rPr lang="fr-FR" sz="1950" dirty="0">
                <a:solidFill>
                  <a:srgbClr val="FF0000"/>
                </a:solidFill>
              </a:rPr>
              <a:t>-pound note.</a:t>
            </a:r>
          </a:p>
          <a:p>
            <a:pPr marL="0" indent="0">
              <a:buNone/>
            </a:pPr>
            <a:r>
              <a:rPr lang="fr-FR" sz="1950" dirty="0"/>
              <a:t>Il y a eu moins d’accidents de la route cette année. </a:t>
            </a:r>
          </a:p>
          <a:p>
            <a:pPr marL="0" indent="0">
              <a:buNone/>
            </a:pPr>
            <a:r>
              <a:rPr lang="fr-FR" sz="1950" dirty="0">
                <a:solidFill>
                  <a:srgbClr val="FF0000"/>
                </a:solidFill>
              </a:rPr>
              <a:t>There have been </a:t>
            </a:r>
            <a:r>
              <a:rPr lang="fr-FR" sz="1950" dirty="0" err="1">
                <a:solidFill>
                  <a:srgbClr val="FF0000"/>
                </a:solidFill>
              </a:rPr>
              <a:t>fewer</a:t>
            </a:r>
            <a:r>
              <a:rPr lang="fr-FR" sz="1950" dirty="0">
                <a:solidFill>
                  <a:srgbClr val="FF0000"/>
                </a:solidFill>
              </a:rPr>
              <a:t> road accidents…</a:t>
            </a:r>
          </a:p>
          <a:p>
            <a:pPr marL="0" indent="0">
              <a:buNone/>
            </a:pPr>
            <a:r>
              <a:rPr lang="fr-FR" sz="1950" dirty="0"/>
              <a:t>Tu peux utiliser ta carte de crédit. </a:t>
            </a:r>
          </a:p>
          <a:p>
            <a:pPr marL="0" indent="0">
              <a:buNone/>
            </a:pPr>
            <a:r>
              <a:rPr lang="fr-FR" sz="1950" dirty="0">
                <a:solidFill>
                  <a:srgbClr val="FF0000"/>
                </a:solidFill>
              </a:rPr>
              <a:t>You can use </a:t>
            </a:r>
            <a:r>
              <a:rPr lang="fr-FR" sz="1950" dirty="0" err="1">
                <a:solidFill>
                  <a:srgbClr val="FF0000"/>
                </a:solidFill>
              </a:rPr>
              <a:t>your</a:t>
            </a:r>
            <a:r>
              <a:rPr lang="fr-FR" sz="1950" dirty="0">
                <a:solidFill>
                  <a:srgbClr val="FF0000"/>
                </a:solidFill>
              </a:rPr>
              <a:t> </a:t>
            </a:r>
            <a:r>
              <a:rPr lang="fr-FR" sz="1950" dirty="0" err="1">
                <a:solidFill>
                  <a:srgbClr val="FF0000"/>
                </a:solidFill>
              </a:rPr>
              <a:t>credit</a:t>
            </a:r>
            <a:r>
              <a:rPr lang="fr-FR" sz="1950" dirty="0">
                <a:solidFill>
                  <a:srgbClr val="FF0000"/>
                </a:solidFill>
              </a:rPr>
              <a:t> </a:t>
            </a:r>
            <a:r>
              <a:rPr lang="fr-FR" sz="1950" dirty="0" err="1">
                <a:solidFill>
                  <a:srgbClr val="FF0000"/>
                </a:solidFill>
              </a:rPr>
              <a:t>card</a:t>
            </a:r>
            <a:r>
              <a:rPr lang="fr-FR" sz="1950" dirty="0">
                <a:solidFill>
                  <a:srgbClr val="FF0000"/>
                </a:solidFill>
              </a:rPr>
              <a:t>. </a:t>
            </a:r>
          </a:p>
          <a:p>
            <a:pPr marL="0" indent="0">
              <a:buNone/>
            </a:pPr>
            <a:r>
              <a:rPr lang="fr-FR" sz="1950" dirty="0"/>
              <a:t>La décision du gouvernement n’a pas été remise en question. </a:t>
            </a:r>
          </a:p>
          <a:p>
            <a:pPr marL="0" indent="0">
              <a:buNone/>
            </a:pPr>
            <a:r>
              <a:rPr lang="fr-FR" sz="1950" dirty="0">
                <a:solidFill>
                  <a:srgbClr val="FF0000"/>
                </a:solidFill>
              </a:rPr>
              <a:t>The </a:t>
            </a:r>
            <a:r>
              <a:rPr lang="fr-FR" sz="1950" dirty="0" err="1">
                <a:solidFill>
                  <a:srgbClr val="FF0000"/>
                </a:solidFill>
              </a:rPr>
              <a:t>government’s</a:t>
            </a:r>
            <a:r>
              <a:rPr lang="fr-FR" sz="1950" dirty="0">
                <a:solidFill>
                  <a:srgbClr val="FF0000"/>
                </a:solidFill>
              </a:rPr>
              <a:t> </a:t>
            </a:r>
            <a:r>
              <a:rPr lang="fr-FR" sz="1950" dirty="0" err="1">
                <a:solidFill>
                  <a:srgbClr val="FF0000"/>
                </a:solidFill>
              </a:rPr>
              <a:t>decision</a:t>
            </a:r>
            <a:r>
              <a:rPr lang="fr-FR" sz="1950" dirty="0">
                <a:solidFill>
                  <a:srgbClr val="FF0000"/>
                </a:solidFill>
              </a:rPr>
              <a:t> has not been </a:t>
            </a:r>
            <a:r>
              <a:rPr lang="fr-FR" sz="1950" dirty="0" err="1">
                <a:solidFill>
                  <a:srgbClr val="FF0000"/>
                </a:solidFill>
              </a:rPr>
              <a:t>called</a:t>
            </a:r>
            <a:r>
              <a:rPr lang="fr-FR" sz="1950" dirty="0">
                <a:solidFill>
                  <a:srgbClr val="FF0000"/>
                </a:solidFill>
              </a:rPr>
              <a:t> </a:t>
            </a:r>
            <a:r>
              <a:rPr lang="fr-FR" sz="1950" dirty="0" err="1">
                <a:solidFill>
                  <a:srgbClr val="FF0000"/>
                </a:solidFill>
              </a:rPr>
              <a:t>into</a:t>
            </a:r>
            <a:r>
              <a:rPr lang="fr-FR" sz="1950" dirty="0">
                <a:solidFill>
                  <a:srgbClr val="FF0000"/>
                </a:solidFill>
              </a:rPr>
              <a:t> question. </a:t>
            </a:r>
          </a:p>
          <a:p>
            <a:pPr marL="0" indent="0">
              <a:buNone/>
            </a:pPr>
            <a:r>
              <a:rPr lang="fr-FR" sz="1950" dirty="0"/>
              <a:t>Ces verres à vin sont anciens. </a:t>
            </a:r>
          </a:p>
          <a:p>
            <a:pPr marL="0" indent="0">
              <a:buNone/>
            </a:pPr>
            <a:r>
              <a:rPr lang="fr-FR" sz="1950" dirty="0" err="1">
                <a:solidFill>
                  <a:srgbClr val="FF0000"/>
                </a:solidFill>
              </a:rPr>
              <a:t>These</a:t>
            </a:r>
            <a:r>
              <a:rPr lang="fr-FR" sz="1950" dirty="0">
                <a:solidFill>
                  <a:srgbClr val="FF0000"/>
                </a:solidFill>
              </a:rPr>
              <a:t> </a:t>
            </a:r>
            <a:r>
              <a:rPr lang="fr-FR" sz="1950" dirty="0" err="1">
                <a:solidFill>
                  <a:srgbClr val="FF0000"/>
                </a:solidFill>
              </a:rPr>
              <a:t>wine</a:t>
            </a:r>
            <a:r>
              <a:rPr lang="fr-FR" sz="1950" dirty="0">
                <a:solidFill>
                  <a:srgbClr val="FF0000"/>
                </a:solidFill>
              </a:rPr>
              <a:t> glasses are </a:t>
            </a:r>
            <a:r>
              <a:rPr lang="fr-FR" sz="1950" dirty="0" err="1">
                <a:solidFill>
                  <a:srgbClr val="FF0000"/>
                </a:solidFill>
              </a:rPr>
              <a:t>old</a:t>
            </a:r>
            <a:r>
              <a:rPr lang="fr-FR" sz="1950" dirty="0">
                <a:solidFill>
                  <a:srgbClr val="FF0000"/>
                </a:solidFill>
              </a:rPr>
              <a:t>. </a:t>
            </a:r>
          </a:p>
          <a:p>
            <a:pPr marL="0" indent="0">
              <a:buNone/>
            </a:pPr>
            <a:r>
              <a:rPr lang="fr-FR" sz="1950" dirty="0"/>
              <a:t>Aimeriez-vous un verre de vin? </a:t>
            </a:r>
          </a:p>
          <a:p>
            <a:pPr marL="0" indent="0">
              <a:buNone/>
            </a:pPr>
            <a:r>
              <a:rPr lang="fr-FR" sz="1950" dirty="0" err="1">
                <a:solidFill>
                  <a:srgbClr val="FF0000"/>
                </a:solidFill>
              </a:rPr>
              <a:t>Would</a:t>
            </a:r>
            <a:r>
              <a:rPr lang="fr-FR" sz="1950" dirty="0">
                <a:solidFill>
                  <a:srgbClr val="FF0000"/>
                </a:solidFill>
              </a:rPr>
              <a:t> </a:t>
            </a:r>
            <a:r>
              <a:rPr lang="fr-FR" sz="1950" dirty="0" err="1">
                <a:solidFill>
                  <a:srgbClr val="FF0000"/>
                </a:solidFill>
              </a:rPr>
              <a:t>you</a:t>
            </a:r>
            <a:r>
              <a:rPr lang="fr-FR" sz="1950" dirty="0">
                <a:solidFill>
                  <a:srgbClr val="FF0000"/>
                </a:solidFill>
              </a:rPr>
              <a:t> like a glass of </a:t>
            </a:r>
            <a:r>
              <a:rPr lang="fr-FR" sz="1950" dirty="0" err="1">
                <a:solidFill>
                  <a:srgbClr val="FF0000"/>
                </a:solidFill>
              </a:rPr>
              <a:t>wine</a:t>
            </a:r>
            <a:r>
              <a:rPr lang="fr-FR" sz="1950" dirty="0">
                <a:solidFill>
                  <a:srgbClr val="FF0000"/>
                </a:solidFill>
              </a:rPr>
              <a:t>? </a:t>
            </a:r>
          </a:p>
          <a:p>
            <a:pPr marL="0" indent="0">
              <a:buNone/>
            </a:pPr>
            <a:r>
              <a:rPr lang="fr-FR" sz="1950" dirty="0"/>
              <a:t>Est-ce que tu connais le nom de cette rue? </a:t>
            </a:r>
          </a:p>
          <a:p>
            <a:pPr marL="0" indent="0">
              <a:buNone/>
            </a:pPr>
            <a:r>
              <a:rPr lang="fr-FR" sz="1950" dirty="0">
                <a:solidFill>
                  <a:srgbClr val="FF0000"/>
                </a:solidFill>
              </a:rPr>
              <a:t>Do </a:t>
            </a:r>
            <a:r>
              <a:rPr lang="fr-FR" sz="1950" dirty="0" err="1">
                <a:solidFill>
                  <a:srgbClr val="FF0000"/>
                </a:solidFill>
              </a:rPr>
              <a:t>you</a:t>
            </a:r>
            <a:r>
              <a:rPr lang="fr-FR" sz="1950" dirty="0">
                <a:solidFill>
                  <a:srgbClr val="FF0000"/>
                </a:solidFill>
              </a:rPr>
              <a:t> know the </a:t>
            </a:r>
            <a:r>
              <a:rPr lang="fr-FR" sz="1950" dirty="0" err="1">
                <a:solidFill>
                  <a:srgbClr val="FF0000"/>
                </a:solidFill>
              </a:rPr>
              <a:t>name</a:t>
            </a:r>
            <a:r>
              <a:rPr lang="fr-FR" sz="1950" dirty="0">
                <a:solidFill>
                  <a:srgbClr val="FF0000"/>
                </a:solidFill>
              </a:rPr>
              <a:t> of </a:t>
            </a:r>
            <a:r>
              <a:rPr lang="fr-FR" sz="1950" dirty="0" err="1">
                <a:solidFill>
                  <a:srgbClr val="FF0000"/>
                </a:solidFill>
              </a:rPr>
              <a:t>this</a:t>
            </a:r>
            <a:r>
              <a:rPr lang="fr-FR" sz="1950" dirty="0">
                <a:solidFill>
                  <a:srgbClr val="FF0000"/>
                </a:solidFill>
              </a:rPr>
              <a:t> </a:t>
            </a:r>
            <a:r>
              <a:rPr lang="fr-FR" sz="1950" dirty="0" err="1">
                <a:solidFill>
                  <a:srgbClr val="FF0000"/>
                </a:solidFill>
              </a:rPr>
              <a:t>street</a:t>
            </a:r>
            <a:r>
              <a:rPr lang="fr-FR" sz="1950" dirty="0">
                <a:solidFill>
                  <a:srgbClr val="FF0000"/>
                </a:solidFill>
              </a:rPr>
              <a:t>? </a:t>
            </a:r>
          </a:p>
          <a:p>
            <a:pPr marL="0" indent="0">
              <a:buNone/>
            </a:pPr>
            <a:r>
              <a:rPr lang="fr-FR" sz="1950" dirty="0"/>
              <a:t>Où se trouve le bureau du directeur?</a:t>
            </a:r>
          </a:p>
          <a:p>
            <a:pPr marL="0" indent="0">
              <a:buNone/>
            </a:pPr>
            <a:r>
              <a:rPr lang="fr-FR" sz="1950" dirty="0" err="1">
                <a:solidFill>
                  <a:srgbClr val="FF0000"/>
                </a:solidFill>
              </a:rPr>
              <a:t>Where</a:t>
            </a:r>
            <a:r>
              <a:rPr lang="fr-FR" sz="1950" dirty="0">
                <a:solidFill>
                  <a:srgbClr val="FF0000"/>
                </a:solidFill>
              </a:rPr>
              <a:t> </a:t>
            </a:r>
            <a:r>
              <a:rPr lang="fr-FR" sz="1950" dirty="0" err="1">
                <a:solidFill>
                  <a:srgbClr val="FF0000"/>
                </a:solidFill>
              </a:rPr>
              <a:t>is</a:t>
            </a:r>
            <a:r>
              <a:rPr lang="fr-FR" sz="1950" dirty="0">
                <a:solidFill>
                  <a:srgbClr val="FF0000"/>
                </a:solidFill>
              </a:rPr>
              <a:t> the </a:t>
            </a:r>
            <a:r>
              <a:rPr lang="fr-FR" sz="1950" dirty="0" err="1">
                <a:solidFill>
                  <a:srgbClr val="FF0000"/>
                </a:solidFill>
              </a:rPr>
              <a:t>manager’s</a:t>
            </a:r>
            <a:r>
              <a:rPr lang="fr-FR" sz="1950" dirty="0">
                <a:solidFill>
                  <a:srgbClr val="FF0000"/>
                </a:solidFill>
              </a:rPr>
              <a:t> office? </a:t>
            </a:r>
          </a:p>
        </p:txBody>
      </p:sp>
    </p:spTree>
    <p:extLst>
      <p:ext uri="{BB962C8B-B14F-4D97-AF65-F5344CB8AC3E}">
        <p14:creationId xmlns:p14="http://schemas.microsoft.com/office/powerpoint/2010/main" val="30107319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15" end="15"/>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17" end="17"/>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19" end="1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D6B133-43B5-6785-2F56-62FBB3230DC3}"/>
              </a:ext>
            </a:extLst>
          </p:cNvPr>
          <p:cNvSpPr>
            <a:spLocks noGrp="1"/>
          </p:cNvSpPr>
          <p:nvPr>
            <p:ph type="title"/>
          </p:nvPr>
        </p:nvSpPr>
        <p:spPr/>
        <p:txBody>
          <a:bodyPr>
            <a:noAutofit/>
          </a:bodyPr>
          <a:lstStyle/>
          <a:p>
            <a:r>
              <a:rPr lang="en-GB" sz="6000" dirty="0"/>
              <a:t>Continuing with usage of adjectives; </a:t>
            </a:r>
            <a:br>
              <a:rPr lang="en-GB" sz="6000" dirty="0"/>
            </a:br>
            <a:br>
              <a:rPr lang="en-GB" sz="6000" dirty="0"/>
            </a:br>
            <a:r>
              <a:rPr lang="en-GB" sz="6000" dirty="0"/>
              <a:t>The genitive and compound nouns </a:t>
            </a:r>
          </a:p>
        </p:txBody>
      </p:sp>
      <p:sp>
        <p:nvSpPr>
          <p:cNvPr id="3" name="Text Placeholder 2">
            <a:extLst>
              <a:ext uri="{FF2B5EF4-FFF2-40B4-BE49-F238E27FC236}">
                <a16:creationId xmlns:a16="http://schemas.microsoft.com/office/drawing/2014/main" id="{1E7D105C-1DA2-E814-413C-B03EF087582D}"/>
              </a:ext>
            </a:extLst>
          </p:cNvPr>
          <p:cNvSpPr>
            <a:spLocks noGrp="1"/>
          </p:cNvSpPr>
          <p:nvPr>
            <p:ph type="body" idx="1"/>
          </p:nvPr>
        </p:nvSpPr>
        <p:spPr/>
        <p:txBody>
          <a:bodyPr/>
          <a:lstStyle/>
          <a:p>
            <a:endParaRPr lang="en-GB"/>
          </a:p>
        </p:txBody>
      </p:sp>
    </p:spTree>
    <p:extLst>
      <p:ext uri="{BB962C8B-B14F-4D97-AF65-F5344CB8AC3E}">
        <p14:creationId xmlns:p14="http://schemas.microsoft.com/office/powerpoint/2010/main" val="40862270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F3D89D-B8DD-7C7F-5734-0EC46B785670}"/>
              </a:ext>
            </a:extLst>
          </p:cNvPr>
          <p:cNvSpPr>
            <a:spLocks noGrp="1"/>
          </p:cNvSpPr>
          <p:nvPr>
            <p:ph type="title"/>
          </p:nvPr>
        </p:nvSpPr>
        <p:spPr/>
        <p:txBody>
          <a:bodyPr/>
          <a:lstStyle/>
          <a:p>
            <a:r>
              <a:rPr lang="en-GB" dirty="0" err="1"/>
              <a:t>Adjectifs</a:t>
            </a:r>
            <a:r>
              <a:rPr lang="en-GB" dirty="0"/>
              <a:t> </a:t>
            </a:r>
            <a:r>
              <a:rPr lang="en-GB" dirty="0" err="1"/>
              <a:t>attributs</a:t>
            </a:r>
            <a:endParaRPr lang="en-GB" dirty="0"/>
          </a:p>
        </p:txBody>
      </p:sp>
      <p:sp>
        <p:nvSpPr>
          <p:cNvPr id="3" name="Content Placeholder 2">
            <a:extLst>
              <a:ext uri="{FF2B5EF4-FFF2-40B4-BE49-F238E27FC236}">
                <a16:creationId xmlns:a16="http://schemas.microsoft.com/office/drawing/2014/main" id="{2D8D6539-7804-EB15-01E2-4C580B55DACF}"/>
              </a:ext>
            </a:extLst>
          </p:cNvPr>
          <p:cNvSpPr>
            <a:spLocks noGrp="1"/>
          </p:cNvSpPr>
          <p:nvPr>
            <p:ph idx="1"/>
          </p:nvPr>
        </p:nvSpPr>
        <p:spPr/>
        <p:txBody>
          <a:bodyPr/>
          <a:lstStyle/>
          <a:p>
            <a:r>
              <a:rPr lang="en-GB" dirty="0"/>
              <a:t>Last week we touched on the position and usage of predicative adjectives, also called </a:t>
            </a:r>
            <a:r>
              <a:rPr lang="en-GB" i="1" dirty="0" err="1"/>
              <a:t>adjectifs</a:t>
            </a:r>
            <a:r>
              <a:rPr lang="en-GB" i="1" dirty="0"/>
              <a:t> </a:t>
            </a:r>
            <a:r>
              <a:rPr lang="en-GB" i="1" dirty="0" err="1"/>
              <a:t>attributs</a:t>
            </a:r>
            <a:r>
              <a:rPr lang="en-GB" i="1" dirty="0"/>
              <a:t> </a:t>
            </a:r>
            <a:r>
              <a:rPr lang="en-GB" dirty="0"/>
              <a:t>in French. This week, I’d like to begin with some further details about these adjectives, to make sure that we are aware of the particularities of these adjectives. </a:t>
            </a:r>
          </a:p>
          <a:p>
            <a:endParaRPr lang="en-GB" dirty="0"/>
          </a:p>
          <a:p>
            <a:r>
              <a:rPr lang="en-GB" dirty="0"/>
              <a:t>Attributive adjectives (</a:t>
            </a:r>
            <a:r>
              <a:rPr lang="en-GB" i="1" dirty="0" err="1"/>
              <a:t>adjectifs</a:t>
            </a:r>
            <a:r>
              <a:rPr lang="en-GB" i="1" dirty="0"/>
              <a:t> </a:t>
            </a:r>
            <a:r>
              <a:rPr lang="en-GB" i="1" dirty="0" err="1"/>
              <a:t>épithètes</a:t>
            </a:r>
            <a:r>
              <a:rPr lang="en-GB" dirty="0"/>
              <a:t>) modify the noun directly and will never be pluralised. </a:t>
            </a:r>
          </a:p>
          <a:p>
            <a:endParaRPr lang="en-GB" dirty="0"/>
          </a:p>
          <a:p>
            <a:r>
              <a:rPr lang="en-GB" dirty="0"/>
              <a:t>Predicative adjectives (</a:t>
            </a:r>
            <a:r>
              <a:rPr lang="en-GB" i="1" dirty="0" err="1"/>
              <a:t>adjectifs</a:t>
            </a:r>
            <a:r>
              <a:rPr lang="en-GB" i="1" dirty="0"/>
              <a:t> </a:t>
            </a:r>
            <a:r>
              <a:rPr lang="en-GB" i="1" dirty="0" err="1"/>
              <a:t>attributs</a:t>
            </a:r>
            <a:r>
              <a:rPr lang="en-GB" dirty="0"/>
              <a:t>) are linked to the noun by an intermediary verb (</a:t>
            </a:r>
            <a:r>
              <a:rPr lang="en-GB" i="1" dirty="0"/>
              <a:t>be, appear, become, feel, look, seem, taste …</a:t>
            </a:r>
            <a:r>
              <a:rPr lang="en-GB" dirty="0"/>
              <a:t>) </a:t>
            </a:r>
          </a:p>
        </p:txBody>
      </p:sp>
    </p:spTree>
    <p:extLst>
      <p:ext uri="{BB962C8B-B14F-4D97-AF65-F5344CB8AC3E}">
        <p14:creationId xmlns:p14="http://schemas.microsoft.com/office/powerpoint/2010/main" val="41305036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67D096-14C1-66A8-E58C-6B60945A207C}"/>
              </a:ext>
            </a:extLst>
          </p:cNvPr>
          <p:cNvSpPr>
            <a:spLocks noGrp="1"/>
          </p:cNvSpPr>
          <p:nvPr>
            <p:ph type="title"/>
          </p:nvPr>
        </p:nvSpPr>
        <p:spPr/>
        <p:txBody>
          <a:bodyPr/>
          <a:lstStyle/>
          <a:p>
            <a:r>
              <a:rPr lang="en-GB" dirty="0"/>
              <a:t>Function of the predicative adjective</a:t>
            </a:r>
          </a:p>
        </p:txBody>
      </p:sp>
      <p:sp>
        <p:nvSpPr>
          <p:cNvPr id="3" name="Content Placeholder 2">
            <a:extLst>
              <a:ext uri="{FF2B5EF4-FFF2-40B4-BE49-F238E27FC236}">
                <a16:creationId xmlns:a16="http://schemas.microsoft.com/office/drawing/2014/main" id="{19F6A48E-273D-21E7-2099-BF40E4A9C708}"/>
              </a:ext>
            </a:extLst>
          </p:cNvPr>
          <p:cNvSpPr>
            <a:spLocks noGrp="1"/>
          </p:cNvSpPr>
          <p:nvPr>
            <p:ph idx="1"/>
          </p:nvPr>
        </p:nvSpPr>
        <p:spPr>
          <a:xfrm>
            <a:off x="1066800" y="2934208"/>
            <a:ext cx="10058400" cy="4050792"/>
          </a:xfrm>
        </p:spPr>
        <p:txBody>
          <a:bodyPr/>
          <a:lstStyle/>
          <a:p>
            <a:r>
              <a:rPr lang="en-GB" dirty="0"/>
              <a:t>Some adjectives are always predicative, and cannot be interchangeably used with their attributive equivalent. </a:t>
            </a:r>
          </a:p>
          <a:p>
            <a:endParaRPr lang="en-GB" dirty="0"/>
          </a:p>
          <a:p>
            <a:r>
              <a:rPr lang="en-GB" dirty="0"/>
              <a:t>This is why in the first week we looked at dictionary skills – any good dictionary worth its salt will tell you if an adjective can be used before a noun, or if it requires an intermediary verb instead. </a:t>
            </a:r>
          </a:p>
        </p:txBody>
      </p:sp>
    </p:spTree>
    <p:extLst>
      <p:ext uri="{BB962C8B-B14F-4D97-AF65-F5344CB8AC3E}">
        <p14:creationId xmlns:p14="http://schemas.microsoft.com/office/powerpoint/2010/main" val="2750244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7">
            <a:extLst>
              <a:ext uri="{FF2B5EF4-FFF2-40B4-BE49-F238E27FC236}">
                <a16:creationId xmlns:a16="http://schemas.microsoft.com/office/drawing/2014/main" id="{6C7DAE3D-BFC3-76C8-438C-364C21586259}"/>
              </a:ext>
            </a:extLst>
          </p:cNvPr>
          <p:cNvGraphicFramePr>
            <a:graphicFrameLocks noGrp="1"/>
          </p:cNvGraphicFramePr>
          <p:nvPr>
            <p:ph idx="1"/>
            <p:extLst>
              <p:ext uri="{D42A27DB-BD31-4B8C-83A1-F6EECF244321}">
                <p14:modId xmlns:p14="http://schemas.microsoft.com/office/powerpoint/2010/main" val="1780070530"/>
              </p:ext>
            </p:extLst>
          </p:nvPr>
        </p:nvGraphicFramePr>
        <p:xfrm>
          <a:off x="1066801" y="598172"/>
          <a:ext cx="10058397" cy="5661656"/>
        </p:xfrm>
        <a:graphic>
          <a:graphicData uri="http://schemas.openxmlformats.org/drawingml/2006/table">
            <a:tbl>
              <a:tblPr firstRow="1" bandRow="1">
                <a:tableStyleId>{5C22544A-7EE6-4342-B048-85BDC9FD1C3A}</a:tableStyleId>
              </a:tblPr>
              <a:tblGrid>
                <a:gridCol w="3352799">
                  <a:extLst>
                    <a:ext uri="{9D8B030D-6E8A-4147-A177-3AD203B41FA5}">
                      <a16:colId xmlns:a16="http://schemas.microsoft.com/office/drawing/2014/main" val="1960834385"/>
                    </a:ext>
                  </a:extLst>
                </a:gridCol>
                <a:gridCol w="3352799">
                  <a:extLst>
                    <a:ext uri="{9D8B030D-6E8A-4147-A177-3AD203B41FA5}">
                      <a16:colId xmlns:a16="http://schemas.microsoft.com/office/drawing/2014/main" val="688674143"/>
                    </a:ext>
                  </a:extLst>
                </a:gridCol>
                <a:gridCol w="3352799">
                  <a:extLst>
                    <a:ext uri="{9D8B030D-6E8A-4147-A177-3AD203B41FA5}">
                      <a16:colId xmlns:a16="http://schemas.microsoft.com/office/drawing/2014/main" val="447249650"/>
                    </a:ext>
                  </a:extLst>
                </a:gridCol>
              </a:tblGrid>
              <a:tr h="514696">
                <a:tc>
                  <a:txBody>
                    <a:bodyPr/>
                    <a:lstStyle/>
                    <a:p>
                      <a:r>
                        <a:rPr lang="en-GB" dirty="0"/>
                        <a:t>Only ever predicative </a:t>
                      </a:r>
                    </a:p>
                  </a:txBody>
                  <a:tcPr/>
                </a:tc>
                <a:tc>
                  <a:txBody>
                    <a:bodyPr/>
                    <a:lstStyle/>
                    <a:p>
                      <a:r>
                        <a:rPr lang="en-GB" dirty="0"/>
                        <a:t>Only ever attributive </a:t>
                      </a:r>
                    </a:p>
                  </a:txBody>
                  <a:tcPr/>
                </a:tc>
                <a:tc>
                  <a:txBody>
                    <a:bodyPr/>
                    <a:lstStyle/>
                    <a:p>
                      <a:r>
                        <a:rPr lang="en-GB" dirty="0"/>
                        <a:t>French equivalent </a:t>
                      </a:r>
                    </a:p>
                  </a:txBody>
                  <a:tcPr/>
                </a:tc>
                <a:extLst>
                  <a:ext uri="{0D108BD9-81ED-4DB2-BD59-A6C34878D82A}">
                    <a16:rowId xmlns:a16="http://schemas.microsoft.com/office/drawing/2014/main" val="3339206697"/>
                  </a:ext>
                </a:extLst>
              </a:tr>
              <a:tr h="514696">
                <a:tc>
                  <a:txBody>
                    <a:bodyPr/>
                    <a:lstStyle/>
                    <a:p>
                      <a:r>
                        <a:rPr lang="en-GB" dirty="0"/>
                        <a:t>Afraid </a:t>
                      </a:r>
                    </a:p>
                  </a:txBody>
                  <a:tcPr/>
                </a:tc>
                <a:tc>
                  <a:txBody>
                    <a:bodyPr/>
                    <a:lstStyle/>
                    <a:p>
                      <a:r>
                        <a:rPr lang="en-GB" dirty="0"/>
                        <a:t>Frightened </a:t>
                      </a:r>
                    </a:p>
                  </a:txBody>
                  <a:tcPr/>
                </a:tc>
                <a:tc>
                  <a:txBody>
                    <a:bodyPr/>
                    <a:lstStyle/>
                    <a:p>
                      <a:r>
                        <a:rPr lang="en-GB" dirty="0" err="1"/>
                        <a:t>Apeuré</a:t>
                      </a:r>
                      <a:r>
                        <a:rPr lang="en-GB" dirty="0"/>
                        <a:t> </a:t>
                      </a:r>
                    </a:p>
                  </a:txBody>
                  <a:tcPr/>
                </a:tc>
                <a:extLst>
                  <a:ext uri="{0D108BD9-81ED-4DB2-BD59-A6C34878D82A}">
                    <a16:rowId xmlns:a16="http://schemas.microsoft.com/office/drawing/2014/main" val="1460607084"/>
                  </a:ext>
                </a:extLst>
              </a:tr>
              <a:tr h="514696">
                <a:tc>
                  <a:txBody>
                    <a:bodyPr/>
                    <a:lstStyle/>
                    <a:p>
                      <a:r>
                        <a:rPr lang="en-GB" dirty="0"/>
                        <a:t>Alive </a:t>
                      </a:r>
                    </a:p>
                  </a:txBody>
                  <a:tcPr/>
                </a:tc>
                <a:tc>
                  <a:txBody>
                    <a:bodyPr/>
                    <a:lstStyle/>
                    <a:p>
                      <a:r>
                        <a:rPr lang="en-GB" dirty="0"/>
                        <a:t>Living </a:t>
                      </a:r>
                    </a:p>
                  </a:txBody>
                  <a:tcPr/>
                </a:tc>
                <a:tc>
                  <a:txBody>
                    <a:bodyPr/>
                    <a:lstStyle/>
                    <a:p>
                      <a:r>
                        <a:rPr lang="en-GB" dirty="0"/>
                        <a:t>Vivant </a:t>
                      </a:r>
                    </a:p>
                  </a:txBody>
                  <a:tcPr/>
                </a:tc>
                <a:extLst>
                  <a:ext uri="{0D108BD9-81ED-4DB2-BD59-A6C34878D82A}">
                    <a16:rowId xmlns:a16="http://schemas.microsoft.com/office/drawing/2014/main" val="3580223303"/>
                  </a:ext>
                </a:extLst>
              </a:tr>
              <a:tr h="514696">
                <a:tc>
                  <a:txBody>
                    <a:bodyPr/>
                    <a:lstStyle/>
                    <a:p>
                      <a:r>
                        <a:rPr lang="en-GB" dirty="0"/>
                        <a:t>Alone </a:t>
                      </a:r>
                    </a:p>
                  </a:txBody>
                  <a:tcPr/>
                </a:tc>
                <a:tc>
                  <a:txBody>
                    <a:bodyPr/>
                    <a:lstStyle/>
                    <a:p>
                      <a:r>
                        <a:rPr lang="en-GB" dirty="0"/>
                        <a:t>Lonely </a:t>
                      </a:r>
                    </a:p>
                  </a:txBody>
                  <a:tcPr/>
                </a:tc>
                <a:tc>
                  <a:txBody>
                    <a:bodyPr/>
                    <a:lstStyle/>
                    <a:p>
                      <a:r>
                        <a:rPr lang="en-GB" dirty="0" err="1"/>
                        <a:t>Seul</a:t>
                      </a:r>
                      <a:r>
                        <a:rPr lang="en-GB" dirty="0"/>
                        <a:t> </a:t>
                      </a:r>
                    </a:p>
                  </a:txBody>
                  <a:tcPr/>
                </a:tc>
                <a:extLst>
                  <a:ext uri="{0D108BD9-81ED-4DB2-BD59-A6C34878D82A}">
                    <a16:rowId xmlns:a16="http://schemas.microsoft.com/office/drawing/2014/main" val="770395303"/>
                  </a:ext>
                </a:extLst>
              </a:tr>
              <a:tr h="514696">
                <a:tc>
                  <a:txBody>
                    <a:bodyPr/>
                    <a:lstStyle/>
                    <a:p>
                      <a:r>
                        <a:rPr lang="en-GB" dirty="0"/>
                        <a:t>Ashamed </a:t>
                      </a:r>
                    </a:p>
                  </a:txBody>
                  <a:tcPr/>
                </a:tc>
                <a:tc>
                  <a:txBody>
                    <a:bodyPr/>
                    <a:lstStyle/>
                    <a:p>
                      <a:r>
                        <a:rPr lang="en-GB" dirty="0"/>
                        <a:t>Shameful </a:t>
                      </a:r>
                    </a:p>
                  </a:txBody>
                  <a:tcPr/>
                </a:tc>
                <a:tc>
                  <a:txBody>
                    <a:bodyPr/>
                    <a:lstStyle/>
                    <a:p>
                      <a:r>
                        <a:rPr lang="en-GB" dirty="0" err="1"/>
                        <a:t>Honteux</a:t>
                      </a:r>
                      <a:r>
                        <a:rPr lang="en-GB" dirty="0"/>
                        <a:t> </a:t>
                      </a:r>
                    </a:p>
                  </a:txBody>
                  <a:tcPr/>
                </a:tc>
                <a:extLst>
                  <a:ext uri="{0D108BD9-81ED-4DB2-BD59-A6C34878D82A}">
                    <a16:rowId xmlns:a16="http://schemas.microsoft.com/office/drawing/2014/main" val="929909124"/>
                  </a:ext>
                </a:extLst>
              </a:tr>
              <a:tr h="514696">
                <a:tc>
                  <a:txBody>
                    <a:bodyPr/>
                    <a:lstStyle/>
                    <a:p>
                      <a:r>
                        <a:rPr lang="en-GB" dirty="0"/>
                        <a:t>Asleep </a:t>
                      </a:r>
                    </a:p>
                  </a:txBody>
                  <a:tcPr/>
                </a:tc>
                <a:tc>
                  <a:txBody>
                    <a:bodyPr/>
                    <a:lstStyle/>
                    <a:p>
                      <a:r>
                        <a:rPr lang="en-GB" dirty="0"/>
                        <a:t>Sleeping </a:t>
                      </a:r>
                    </a:p>
                  </a:txBody>
                  <a:tcPr/>
                </a:tc>
                <a:tc>
                  <a:txBody>
                    <a:bodyPr/>
                    <a:lstStyle/>
                    <a:p>
                      <a:r>
                        <a:rPr lang="en-GB" dirty="0" err="1"/>
                        <a:t>Endormi</a:t>
                      </a:r>
                      <a:r>
                        <a:rPr lang="en-GB" dirty="0"/>
                        <a:t> </a:t>
                      </a:r>
                    </a:p>
                  </a:txBody>
                  <a:tcPr/>
                </a:tc>
                <a:extLst>
                  <a:ext uri="{0D108BD9-81ED-4DB2-BD59-A6C34878D82A}">
                    <a16:rowId xmlns:a16="http://schemas.microsoft.com/office/drawing/2014/main" val="676250818"/>
                  </a:ext>
                </a:extLst>
              </a:tr>
              <a:tr h="514696">
                <a:tc>
                  <a:txBody>
                    <a:bodyPr/>
                    <a:lstStyle/>
                    <a:p>
                      <a:r>
                        <a:rPr lang="en-GB" dirty="0"/>
                        <a:t>Aware </a:t>
                      </a:r>
                    </a:p>
                  </a:txBody>
                  <a:tcPr/>
                </a:tc>
                <a:tc>
                  <a:txBody>
                    <a:bodyPr/>
                    <a:lstStyle/>
                    <a:p>
                      <a:r>
                        <a:rPr lang="en-GB" dirty="0"/>
                        <a:t>Conscious </a:t>
                      </a:r>
                    </a:p>
                  </a:txBody>
                  <a:tcPr/>
                </a:tc>
                <a:tc>
                  <a:txBody>
                    <a:bodyPr/>
                    <a:lstStyle/>
                    <a:p>
                      <a:r>
                        <a:rPr lang="en-GB" dirty="0"/>
                        <a:t>Conscient </a:t>
                      </a:r>
                    </a:p>
                  </a:txBody>
                  <a:tcPr/>
                </a:tc>
                <a:extLst>
                  <a:ext uri="{0D108BD9-81ED-4DB2-BD59-A6C34878D82A}">
                    <a16:rowId xmlns:a16="http://schemas.microsoft.com/office/drawing/2014/main" val="2163300775"/>
                  </a:ext>
                </a:extLst>
              </a:tr>
              <a:tr h="514696">
                <a:tc>
                  <a:txBody>
                    <a:bodyPr/>
                    <a:lstStyle/>
                    <a:p>
                      <a:r>
                        <a:rPr lang="en-GB" dirty="0"/>
                        <a:t>Content </a:t>
                      </a:r>
                    </a:p>
                  </a:txBody>
                  <a:tcPr/>
                </a:tc>
                <a:tc>
                  <a:txBody>
                    <a:bodyPr/>
                    <a:lstStyle/>
                    <a:p>
                      <a:r>
                        <a:rPr lang="en-GB" dirty="0"/>
                        <a:t>Satisfied </a:t>
                      </a:r>
                    </a:p>
                  </a:txBody>
                  <a:tcPr/>
                </a:tc>
                <a:tc>
                  <a:txBody>
                    <a:bodyPr/>
                    <a:lstStyle/>
                    <a:p>
                      <a:r>
                        <a:rPr lang="en-GB" dirty="0" err="1"/>
                        <a:t>Satisfait</a:t>
                      </a:r>
                      <a:r>
                        <a:rPr lang="en-GB" dirty="0"/>
                        <a:t> </a:t>
                      </a:r>
                    </a:p>
                  </a:txBody>
                  <a:tcPr/>
                </a:tc>
                <a:extLst>
                  <a:ext uri="{0D108BD9-81ED-4DB2-BD59-A6C34878D82A}">
                    <a16:rowId xmlns:a16="http://schemas.microsoft.com/office/drawing/2014/main" val="667817358"/>
                  </a:ext>
                </a:extLst>
              </a:tr>
              <a:tr h="514696">
                <a:tc>
                  <a:txBody>
                    <a:bodyPr/>
                    <a:lstStyle/>
                    <a:p>
                      <a:r>
                        <a:rPr lang="en-GB" dirty="0"/>
                        <a:t>Cross </a:t>
                      </a:r>
                    </a:p>
                  </a:txBody>
                  <a:tcPr/>
                </a:tc>
                <a:tc>
                  <a:txBody>
                    <a:bodyPr/>
                    <a:lstStyle/>
                    <a:p>
                      <a:r>
                        <a:rPr lang="en-GB" dirty="0"/>
                        <a:t>Furious </a:t>
                      </a:r>
                    </a:p>
                  </a:txBody>
                  <a:tcPr/>
                </a:tc>
                <a:tc>
                  <a:txBody>
                    <a:bodyPr/>
                    <a:lstStyle/>
                    <a:p>
                      <a:r>
                        <a:rPr lang="en-GB" dirty="0" err="1"/>
                        <a:t>Furieux</a:t>
                      </a:r>
                      <a:r>
                        <a:rPr lang="en-GB" dirty="0"/>
                        <a:t> </a:t>
                      </a:r>
                    </a:p>
                  </a:txBody>
                  <a:tcPr/>
                </a:tc>
                <a:extLst>
                  <a:ext uri="{0D108BD9-81ED-4DB2-BD59-A6C34878D82A}">
                    <a16:rowId xmlns:a16="http://schemas.microsoft.com/office/drawing/2014/main" val="2631243422"/>
                  </a:ext>
                </a:extLst>
              </a:tr>
              <a:tr h="514696">
                <a:tc>
                  <a:txBody>
                    <a:bodyPr/>
                    <a:lstStyle/>
                    <a:p>
                      <a:r>
                        <a:rPr lang="en-GB" dirty="0"/>
                        <a:t>Drunk </a:t>
                      </a:r>
                    </a:p>
                  </a:txBody>
                  <a:tcPr/>
                </a:tc>
                <a:tc>
                  <a:txBody>
                    <a:bodyPr/>
                    <a:lstStyle/>
                    <a:p>
                      <a:r>
                        <a:rPr lang="en-GB" dirty="0"/>
                        <a:t>Drunk(</a:t>
                      </a:r>
                      <a:r>
                        <a:rPr lang="en-GB" dirty="0" err="1"/>
                        <a:t>en</a:t>
                      </a:r>
                      <a:r>
                        <a:rPr lang="en-GB" dirty="0"/>
                        <a:t>)</a:t>
                      </a:r>
                    </a:p>
                  </a:txBody>
                  <a:tcPr/>
                </a:tc>
                <a:tc>
                  <a:txBody>
                    <a:bodyPr/>
                    <a:lstStyle/>
                    <a:p>
                      <a:r>
                        <a:rPr lang="en-GB" dirty="0" err="1"/>
                        <a:t>Ivre</a:t>
                      </a:r>
                      <a:r>
                        <a:rPr lang="en-GB" dirty="0"/>
                        <a:t> </a:t>
                      </a:r>
                    </a:p>
                  </a:txBody>
                  <a:tcPr/>
                </a:tc>
                <a:extLst>
                  <a:ext uri="{0D108BD9-81ED-4DB2-BD59-A6C34878D82A}">
                    <a16:rowId xmlns:a16="http://schemas.microsoft.com/office/drawing/2014/main" val="2999505162"/>
                  </a:ext>
                </a:extLst>
              </a:tr>
              <a:tr h="514696">
                <a:tc>
                  <a:txBody>
                    <a:bodyPr/>
                    <a:lstStyle/>
                    <a:p>
                      <a:r>
                        <a:rPr lang="en-GB" dirty="0"/>
                        <a:t>Glad/Pleased </a:t>
                      </a:r>
                    </a:p>
                  </a:txBody>
                  <a:tcPr/>
                </a:tc>
                <a:tc>
                  <a:txBody>
                    <a:bodyPr/>
                    <a:lstStyle/>
                    <a:p>
                      <a:r>
                        <a:rPr lang="en-GB" dirty="0"/>
                        <a:t>Happy </a:t>
                      </a:r>
                    </a:p>
                  </a:txBody>
                  <a:tcPr/>
                </a:tc>
                <a:tc>
                  <a:txBody>
                    <a:bodyPr/>
                    <a:lstStyle/>
                    <a:p>
                      <a:r>
                        <a:rPr lang="en-GB" dirty="0"/>
                        <a:t>Content/</a:t>
                      </a:r>
                      <a:r>
                        <a:rPr lang="en-GB" dirty="0" err="1"/>
                        <a:t>Hereux</a:t>
                      </a:r>
                      <a:r>
                        <a:rPr lang="en-GB" dirty="0"/>
                        <a:t> </a:t>
                      </a:r>
                    </a:p>
                  </a:txBody>
                  <a:tcPr/>
                </a:tc>
                <a:extLst>
                  <a:ext uri="{0D108BD9-81ED-4DB2-BD59-A6C34878D82A}">
                    <a16:rowId xmlns:a16="http://schemas.microsoft.com/office/drawing/2014/main" val="1849694816"/>
                  </a:ext>
                </a:extLst>
              </a:tr>
            </a:tbl>
          </a:graphicData>
        </a:graphic>
      </p:graphicFrame>
    </p:spTree>
    <p:extLst>
      <p:ext uri="{BB962C8B-B14F-4D97-AF65-F5344CB8AC3E}">
        <p14:creationId xmlns:p14="http://schemas.microsoft.com/office/powerpoint/2010/main" val="18688977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938653A-10F7-8798-23A3-189CC744AB00}"/>
              </a:ext>
            </a:extLst>
          </p:cNvPr>
          <p:cNvSpPr>
            <a:spLocks noGrp="1"/>
          </p:cNvSpPr>
          <p:nvPr>
            <p:ph idx="1"/>
          </p:nvPr>
        </p:nvSpPr>
        <p:spPr>
          <a:xfrm>
            <a:off x="1069848" y="406400"/>
            <a:ext cx="10058400" cy="5765800"/>
          </a:xfrm>
        </p:spPr>
        <p:txBody>
          <a:bodyPr/>
          <a:lstStyle/>
          <a:p>
            <a:r>
              <a:rPr lang="en-GB" i="1" dirty="0"/>
              <a:t>The driver was drunk. – The drunk(</a:t>
            </a:r>
            <a:r>
              <a:rPr lang="en-GB" i="1" dirty="0" err="1"/>
              <a:t>en</a:t>
            </a:r>
            <a:r>
              <a:rPr lang="en-GB" i="1" dirty="0"/>
              <a:t>) driver has been arrested. </a:t>
            </a:r>
          </a:p>
          <a:p>
            <a:pPr marL="0" indent="0">
              <a:buNone/>
            </a:pPr>
            <a:r>
              <a:rPr lang="en-GB" dirty="0"/>
              <a:t>Le </a:t>
            </a:r>
            <a:r>
              <a:rPr lang="en-GB" dirty="0" err="1"/>
              <a:t>conducteur</a:t>
            </a:r>
            <a:r>
              <a:rPr lang="en-GB" dirty="0"/>
              <a:t> </a:t>
            </a:r>
            <a:r>
              <a:rPr lang="en-GB" dirty="0" err="1"/>
              <a:t>était</a:t>
            </a:r>
            <a:r>
              <a:rPr lang="en-GB" dirty="0"/>
              <a:t> </a:t>
            </a:r>
            <a:r>
              <a:rPr lang="en-GB" dirty="0" err="1"/>
              <a:t>ivre</a:t>
            </a:r>
            <a:r>
              <a:rPr lang="en-GB" dirty="0"/>
              <a:t>. – Le </a:t>
            </a:r>
            <a:r>
              <a:rPr lang="en-GB" dirty="0" err="1"/>
              <a:t>conducteur</a:t>
            </a:r>
            <a:r>
              <a:rPr lang="en-GB" dirty="0"/>
              <a:t> </a:t>
            </a:r>
            <a:r>
              <a:rPr lang="en-GB" dirty="0" err="1"/>
              <a:t>ivre</a:t>
            </a:r>
            <a:r>
              <a:rPr lang="en-GB" dirty="0"/>
              <a:t> a </a:t>
            </a:r>
            <a:r>
              <a:rPr lang="en-GB" dirty="0" err="1"/>
              <a:t>été</a:t>
            </a:r>
            <a:r>
              <a:rPr lang="en-GB" dirty="0"/>
              <a:t> </a:t>
            </a:r>
            <a:r>
              <a:rPr lang="en-GB" dirty="0" err="1"/>
              <a:t>arrêté</a:t>
            </a:r>
            <a:r>
              <a:rPr lang="en-GB" dirty="0"/>
              <a:t>. </a:t>
            </a:r>
          </a:p>
          <a:p>
            <a:pPr marL="0" indent="0">
              <a:buNone/>
            </a:pPr>
            <a:endParaRPr lang="en-GB" dirty="0"/>
          </a:p>
          <a:p>
            <a:r>
              <a:rPr lang="en-GB" i="1" dirty="0"/>
              <a:t>The beautiful woman was asleep, like Sleeping Beauty.</a:t>
            </a:r>
          </a:p>
          <a:p>
            <a:pPr marL="0" indent="0">
              <a:buNone/>
            </a:pPr>
            <a:r>
              <a:rPr lang="en-GB" dirty="0"/>
              <a:t>La belle </a:t>
            </a:r>
            <a:r>
              <a:rPr lang="en-GB" dirty="0" err="1"/>
              <a:t>était</a:t>
            </a:r>
            <a:r>
              <a:rPr lang="en-GB" dirty="0"/>
              <a:t> </a:t>
            </a:r>
            <a:r>
              <a:rPr lang="en-GB" dirty="0" err="1"/>
              <a:t>endormie</a:t>
            </a:r>
            <a:r>
              <a:rPr lang="en-GB" dirty="0"/>
              <a:t>, </a:t>
            </a:r>
            <a:r>
              <a:rPr lang="en-GB" dirty="0" err="1"/>
              <a:t>telle</a:t>
            </a:r>
            <a:r>
              <a:rPr lang="en-GB" dirty="0"/>
              <a:t> la Belle au </a:t>
            </a:r>
            <a:r>
              <a:rPr lang="en-GB" dirty="0" err="1"/>
              <a:t>bois</a:t>
            </a:r>
            <a:r>
              <a:rPr lang="en-GB" dirty="0"/>
              <a:t> dormant [La Belle </a:t>
            </a:r>
            <a:r>
              <a:rPr lang="en-GB" dirty="0" err="1"/>
              <a:t>dormante</a:t>
            </a:r>
            <a:r>
              <a:rPr lang="en-GB" dirty="0"/>
              <a:t>]. </a:t>
            </a:r>
          </a:p>
          <a:p>
            <a:pPr marL="0" indent="0">
              <a:buNone/>
            </a:pPr>
            <a:endParaRPr lang="en-GB" dirty="0"/>
          </a:p>
          <a:p>
            <a:r>
              <a:rPr lang="en-GB" dirty="0"/>
              <a:t>Some adjectives, however, are never predicative. These are adjectives which express ‘degree’, such as </a:t>
            </a:r>
            <a:r>
              <a:rPr lang="en-GB" b="1" dirty="0"/>
              <a:t>bare</a:t>
            </a:r>
            <a:r>
              <a:rPr lang="en-GB" dirty="0"/>
              <a:t> (strict), </a:t>
            </a:r>
            <a:r>
              <a:rPr lang="en-GB" b="1" dirty="0"/>
              <a:t>chief/main </a:t>
            </a:r>
            <a:r>
              <a:rPr lang="en-GB" dirty="0"/>
              <a:t>(principal), </a:t>
            </a:r>
            <a:r>
              <a:rPr lang="en-GB" b="1" dirty="0"/>
              <a:t>mere </a:t>
            </a:r>
            <a:r>
              <a:rPr lang="en-GB" dirty="0"/>
              <a:t>(</a:t>
            </a:r>
            <a:r>
              <a:rPr lang="en-GB" dirty="0" err="1"/>
              <a:t>pur</a:t>
            </a:r>
            <a:r>
              <a:rPr lang="en-GB" dirty="0"/>
              <a:t> et simple), </a:t>
            </a:r>
            <a:r>
              <a:rPr lang="en-GB" b="1" dirty="0"/>
              <a:t>sheer </a:t>
            </a:r>
            <a:r>
              <a:rPr lang="en-GB" dirty="0"/>
              <a:t>(</a:t>
            </a:r>
            <a:r>
              <a:rPr lang="en-GB" dirty="0" err="1"/>
              <a:t>pur</a:t>
            </a:r>
            <a:r>
              <a:rPr lang="en-GB" dirty="0"/>
              <a:t>), or </a:t>
            </a:r>
            <a:r>
              <a:rPr lang="en-GB" b="1" dirty="0"/>
              <a:t>utter </a:t>
            </a:r>
            <a:r>
              <a:rPr lang="en-GB" dirty="0"/>
              <a:t>(</a:t>
            </a:r>
            <a:r>
              <a:rPr lang="en-GB" dirty="0" err="1"/>
              <a:t>absolu</a:t>
            </a:r>
            <a:r>
              <a:rPr lang="en-GB" dirty="0"/>
              <a:t>). </a:t>
            </a:r>
          </a:p>
          <a:p>
            <a:pPr marL="0" indent="0">
              <a:buNone/>
            </a:pPr>
            <a:endParaRPr lang="en-GB" dirty="0"/>
          </a:p>
          <a:p>
            <a:pPr marL="0" indent="0">
              <a:buNone/>
            </a:pPr>
            <a:r>
              <a:rPr lang="en-GB" b="1" dirty="0"/>
              <a:t>A mere coincidence </a:t>
            </a:r>
            <a:r>
              <a:rPr lang="en-GB" dirty="0">
                <a:sym typeface="Wingdings" panose="05000000000000000000" pitchFamily="2" charset="2"/>
              </a:rPr>
              <a:t> </a:t>
            </a:r>
            <a:r>
              <a:rPr lang="en-GB" dirty="0" err="1">
                <a:sym typeface="Wingdings" panose="05000000000000000000" pitchFamily="2" charset="2"/>
              </a:rPr>
              <a:t>une</a:t>
            </a:r>
            <a:r>
              <a:rPr lang="en-GB" dirty="0">
                <a:sym typeface="Wingdings" panose="05000000000000000000" pitchFamily="2" charset="2"/>
              </a:rPr>
              <a:t> pure coincidence </a:t>
            </a:r>
          </a:p>
          <a:p>
            <a:pPr marL="0" indent="0">
              <a:buNone/>
            </a:pPr>
            <a:r>
              <a:rPr lang="en-GB" b="1" dirty="0">
                <a:sym typeface="Wingdings" panose="05000000000000000000" pitchFamily="2" charset="2"/>
              </a:rPr>
              <a:t>The bare minimum </a:t>
            </a:r>
            <a:r>
              <a:rPr lang="en-GB" dirty="0">
                <a:sym typeface="Wingdings" panose="05000000000000000000" pitchFamily="2" charset="2"/>
              </a:rPr>
              <a:t>  le strict minimum </a:t>
            </a:r>
          </a:p>
          <a:p>
            <a:pPr marL="0" indent="0">
              <a:buNone/>
            </a:pPr>
            <a:r>
              <a:rPr lang="en-GB" b="1" dirty="0">
                <a:sym typeface="Wingdings" panose="05000000000000000000" pitchFamily="2" charset="2"/>
              </a:rPr>
              <a:t>He’s an utter fool! </a:t>
            </a:r>
            <a:r>
              <a:rPr lang="en-GB" dirty="0">
                <a:sym typeface="Wingdings" panose="05000000000000000000" pitchFamily="2" charset="2"/>
              </a:rPr>
              <a:t> </a:t>
            </a:r>
            <a:r>
              <a:rPr lang="en-GB" dirty="0" err="1">
                <a:sym typeface="Wingdings" panose="05000000000000000000" pitchFamily="2" charset="2"/>
              </a:rPr>
              <a:t>C’est</a:t>
            </a:r>
            <a:r>
              <a:rPr lang="en-GB" dirty="0">
                <a:sym typeface="Wingdings" panose="05000000000000000000" pitchFamily="2" charset="2"/>
              </a:rPr>
              <a:t> un parfait </a:t>
            </a:r>
            <a:r>
              <a:rPr lang="en-GB" dirty="0" err="1">
                <a:sym typeface="Wingdings" panose="05000000000000000000" pitchFamily="2" charset="2"/>
              </a:rPr>
              <a:t>imbécile</a:t>
            </a:r>
            <a:r>
              <a:rPr lang="en-GB" dirty="0">
                <a:sym typeface="Wingdings" panose="05000000000000000000" pitchFamily="2" charset="2"/>
              </a:rPr>
              <a:t> ! </a:t>
            </a:r>
            <a:endParaRPr lang="en-GB" b="1" dirty="0">
              <a:sym typeface="Wingdings" panose="05000000000000000000" pitchFamily="2" charset="2"/>
            </a:endParaRPr>
          </a:p>
          <a:p>
            <a:pPr marL="0" indent="0">
              <a:buNone/>
            </a:pPr>
            <a:endParaRPr lang="en-GB" b="1" dirty="0"/>
          </a:p>
        </p:txBody>
      </p:sp>
    </p:spTree>
    <p:extLst>
      <p:ext uri="{BB962C8B-B14F-4D97-AF65-F5344CB8AC3E}">
        <p14:creationId xmlns:p14="http://schemas.microsoft.com/office/powerpoint/2010/main" val="20512970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9" end="9"/>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2F8DDA-347D-BC11-DA67-0AA3A55DDFEE}"/>
              </a:ext>
            </a:extLst>
          </p:cNvPr>
          <p:cNvSpPr>
            <a:spLocks noGrp="1"/>
          </p:cNvSpPr>
          <p:nvPr>
            <p:ph type="title"/>
          </p:nvPr>
        </p:nvSpPr>
        <p:spPr>
          <a:xfrm>
            <a:off x="1069848" y="433832"/>
            <a:ext cx="10058400" cy="1609344"/>
          </a:xfrm>
        </p:spPr>
        <p:txBody>
          <a:bodyPr/>
          <a:lstStyle/>
          <a:p>
            <a:r>
              <a:rPr lang="en-GB" dirty="0"/>
              <a:t>Predicative adjectives + prepositions (+ objects)</a:t>
            </a:r>
          </a:p>
        </p:txBody>
      </p:sp>
      <p:sp>
        <p:nvSpPr>
          <p:cNvPr id="3" name="Content Placeholder 2">
            <a:extLst>
              <a:ext uri="{FF2B5EF4-FFF2-40B4-BE49-F238E27FC236}">
                <a16:creationId xmlns:a16="http://schemas.microsoft.com/office/drawing/2014/main" id="{C089A027-264B-5A22-8735-40D1249CA8F5}"/>
              </a:ext>
            </a:extLst>
          </p:cNvPr>
          <p:cNvSpPr>
            <a:spLocks noGrp="1"/>
          </p:cNvSpPr>
          <p:nvPr>
            <p:ph idx="1"/>
          </p:nvPr>
        </p:nvSpPr>
        <p:spPr>
          <a:xfrm>
            <a:off x="1069848" y="2121408"/>
            <a:ext cx="10058400" cy="4380992"/>
          </a:xfrm>
        </p:spPr>
        <p:txBody>
          <a:bodyPr>
            <a:normAutofit fontScale="92500" lnSpcReduction="10000"/>
          </a:bodyPr>
          <a:lstStyle/>
          <a:p>
            <a:r>
              <a:rPr lang="en-GB" dirty="0"/>
              <a:t>Some adjectives are followed by a preposition and in some/most cases, an object. The object to the right of the preposition could be either something or someone. </a:t>
            </a:r>
          </a:p>
          <a:p>
            <a:endParaRPr lang="en-GB" dirty="0"/>
          </a:p>
          <a:p>
            <a:pPr marL="0" indent="0">
              <a:buNone/>
            </a:pPr>
            <a:r>
              <a:rPr lang="en-GB" b="1" dirty="0"/>
              <a:t>They were furious </a:t>
            </a:r>
            <a:r>
              <a:rPr lang="en-GB" b="1" u="sng" dirty="0"/>
              <a:t>with </a:t>
            </a:r>
            <a:r>
              <a:rPr lang="en-GB" b="1" dirty="0"/>
              <a:t>their colleague for refusing to collaborate. </a:t>
            </a:r>
          </a:p>
          <a:p>
            <a:pPr marL="0" indent="0">
              <a:buNone/>
            </a:pPr>
            <a:r>
              <a:rPr lang="en-GB" dirty="0" err="1"/>
              <a:t>Ils</a:t>
            </a:r>
            <a:r>
              <a:rPr lang="en-GB" dirty="0"/>
              <a:t> </a:t>
            </a:r>
            <a:r>
              <a:rPr lang="en-GB" dirty="0" err="1"/>
              <a:t>étaient</a:t>
            </a:r>
            <a:r>
              <a:rPr lang="en-GB" dirty="0"/>
              <a:t> </a:t>
            </a:r>
            <a:r>
              <a:rPr lang="en-GB" dirty="0" err="1"/>
              <a:t>furieux</a:t>
            </a:r>
            <a:r>
              <a:rPr lang="en-GB" dirty="0"/>
              <a:t> </a:t>
            </a:r>
            <a:r>
              <a:rPr lang="en-GB" u="sng" dirty="0" err="1"/>
              <a:t>envers</a:t>
            </a:r>
            <a:r>
              <a:rPr lang="en-GB" u="sng" dirty="0"/>
              <a:t> </a:t>
            </a:r>
            <a:r>
              <a:rPr lang="en-GB" dirty="0" err="1"/>
              <a:t>leur</a:t>
            </a:r>
            <a:r>
              <a:rPr lang="en-GB" dirty="0"/>
              <a:t> </a:t>
            </a:r>
            <a:r>
              <a:rPr lang="en-GB" dirty="0" err="1"/>
              <a:t>collègue</a:t>
            </a:r>
            <a:r>
              <a:rPr lang="en-GB" dirty="0"/>
              <a:t> </a:t>
            </a:r>
            <a:r>
              <a:rPr lang="en-GB" dirty="0" err="1"/>
              <a:t>parce</a:t>
            </a:r>
            <a:r>
              <a:rPr lang="en-GB" dirty="0"/>
              <a:t> </a:t>
            </a:r>
            <a:r>
              <a:rPr lang="en-GB" dirty="0" err="1"/>
              <a:t>qu’il</a:t>
            </a:r>
            <a:r>
              <a:rPr lang="en-GB" dirty="0"/>
              <a:t> </a:t>
            </a:r>
            <a:r>
              <a:rPr lang="en-GB" dirty="0" err="1"/>
              <a:t>avait</a:t>
            </a:r>
            <a:r>
              <a:rPr lang="en-GB" dirty="0"/>
              <a:t> </a:t>
            </a:r>
            <a:r>
              <a:rPr lang="en-GB" dirty="0" err="1"/>
              <a:t>refusé</a:t>
            </a:r>
            <a:r>
              <a:rPr lang="en-GB" dirty="0"/>
              <a:t> de </a:t>
            </a:r>
            <a:r>
              <a:rPr lang="en-GB" dirty="0" err="1"/>
              <a:t>collaborer</a:t>
            </a:r>
            <a:r>
              <a:rPr lang="en-GB" dirty="0"/>
              <a:t>. </a:t>
            </a:r>
          </a:p>
          <a:p>
            <a:pPr marL="0" indent="0">
              <a:buNone/>
            </a:pPr>
            <a:endParaRPr lang="en-GB" dirty="0"/>
          </a:p>
          <a:p>
            <a:r>
              <a:rPr lang="en-GB" dirty="0"/>
              <a:t>If you want to follow the preposition with a verb, you must use V-</a:t>
            </a:r>
            <a:r>
              <a:rPr lang="en-GB" dirty="0" err="1"/>
              <a:t>ing</a:t>
            </a:r>
            <a:r>
              <a:rPr lang="en-GB" dirty="0"/>
              <a:t> (remember: a preposition is always followed by either a noun, or V-</a:t>
            </a:r>
            <a:r>
              <a:rPr lang="en-GB" dirty="0" err="1"/>
              <a:t>ing</a:t>
            </a:r>
            <a:r>
              <a:rPr lang="en-GB" dirty="0"/>
              <a:t>): </a:t>
            </a:r>
          </a:p>
          <a:p>
            <a:pPr marL="0" indent="0">
              <a:buNone/>
            </a:pPr>
            <a:endParaRPr lang="en-GB" dirty="0"/>
          </a:p>
          <a:p>
            <a:pPr marL="0" indent="0">
              <a:buNone/>
            </a:pPr>
            <a:r>
              <a:rPr lang="en-GB" b="1" dirty="0"/>
              <a:t>I’m afraid </a:t>
            </a:r>
            <a:r>
              <a:rPr lang="en-GB" b="1" u="sng" dirty="0"/>
              <a:t>of </a:t>
            </a:r>
            <a:r>
              <a:rPr lang="en-GB" b="1" dirty="0"/>
              <a:t>speaking to them. </a:t>
            </a:r>
            <a:r>
              <a:rPr lang="en-GB" dirty="0">
                <a:sym typeface="Wingdings" panose="05000000000000000000" pitchFamily="2" charset="2"/>
              </a:rPr>
              <a:t> </a:t>
            </a:r>
            <a:r>
              <a:rPr lang="en-GB" dirty="0" err="1">
                <a:sym typeface="Wingdings" panose="05000000000000000000" pitchFamily="2" charset="2"/>
              </a:rPr>
              <a:t>J’ai</a:t>
            </a:r>
            <a:r>
              <a:rPr lang="en-GB" dirty="0">
                <a:sym typeface="Wingdings" panose="05000000000000000000" pitchFamily="2" charset="2"/>
              </a:rPr>
              <a:t> </a:t>
            </a:r>
            <a:r>
              <a:rPr lang="en-GB" dirty="0" err="1">
                <a:sym typeface="Wingdings" panose="05000000000000000000" pitchFamily="2" charset="2"/>
              </a:rPr>
              <a:t>peur</a:t>
            </a:r>
            <a:r>
              <a:rPr lang="en-GB" dirty="0">
                <a:sym typeface="Wingdings" panose="05000000000000000000" pitchFamily="2" charset="2"/>
              </a:rPr>
              <a:t> de </a:t>
            </a:r>
            <a:r>
              <a:rPr lang="en-GB" dirty="0" err="1">
                <a:sym typeface="Wingdings" panose="05000000000000000000" pitchFamily="2" charset="2"/>
              </a:rPr>
              <a:t>leur</a:t>
            </a:r>
            <a:r>
              <a:rPr lang="en-GB" dirty="0">
                <a:sym typeface="Wingdings" panose="05000000000000000000" pitchFamily="2" charset="2"/>
              </a:rPr>
              <a:t> </a:t>
            </a:r>
            <a:r>
              <a:rPr lang="en-GB" dirty="0" err="1">
                <a:sym typeface="Wingdings" panose="05000000000000000000" pitchFamily="2" charset="2"/>
              </a:rPr>
              <a:t>parler</a:t>
            </a:r>
            <a:r>
              <a:rPr lang="en-GB" dirty="0">
                <a:sym typeface="Wingdings" panose="05000000000000000000" pitchFamily="2" charset="2"/>
              </a:rPr>
              <a:t>. </a:t>
            </a:r>
          </a:p>
          <a:p>
            <a:pPr marL="0" indent="0">
              <a:buNone/>
            </a:pPr>
            <a:r>
              <a:rPr lang="en-GB" b="1" dirty="0">
                <a:sym typeface="Wingdings" panose="05000000000000000000" pitchFamily="2" charset="2"/>
              </a:rPr>
              <a:t>Mrs Anwar is responsible </a:t>
            </a:r>
            <a:r>
              <a:rPr lang="en-GB" b="1" u="sng" dirty="0">
                <a:sym typeface="Wingdings" panose="05000000000000000000" pitchFamily="2" charset="2"/>
              </a:rPr>
              <a:t>for </a:t>
            </a:r>
            <a:r>
              <a:rPr lang="en-GB" b="1" dirty="0">
                <a:sym typeface="Wingdings" panose="05000000000000000000" pitchFamily="2" charset="2"/>
              </a:rPr>
              <a:t>keeping the class in order. </a:t>
            </a:r>
            <a:r>
              <a:rPr lang="en-GB" dirty="0">
                <a:sym typeface="Wingdings" panose="05000000000000000000" pitchFamily="2" charset="2"/>
              </a:rPr>
              <a:t> Mrs Anwar </a:t>
            </a:r>
            <a:r>
              <a:rPr lang="en-GB" dirty="0" err="1">
                <a:sym typeface="Wingdings" panose="05000000000000000000" pitchFamily="2" charset="2"/>
              </a:rPr>
              <a:t>est</a:t>
            </a:r>
            <a:r>
              <a:rPr lang="en-GB" dirty="0">
                <a:sym typeface="Wingdings" panose="05000000000000000000" pitchFamily="2" charset="2"/>
              </a:rPr>
              <a:t> </a:t>
            </a:r>
            <a:r>
              <a:rPr lang="en-GB" dirty="0" err="1">
                <a:sym typeface="Wingdings" panose="05000000000000000000" pitchFamily="2" charset="2"/>
              </a:rPr>
              <a:t>chargée</a:t>
            </a:r>
            <a:r>
              <a:rPr lang="en-GB" dirty="0">
                <a:sym typeface="Wingdings" panose="05000000000000000000" pitchFamily="2" charset="2"/>
              </a:rPr>
              <a:t> de </a:t>
            </a:r>
            <a:r>
              <a:rPr lang="en-GB" dirty="0" err="1">
                <a:sym typeface="Wingdings" panose="05000000000000000000" pitchFamily="2" charset="2"/>
              </a:rPr>
              <a:t>maintenir</a:t>
            </a:r>
            <a:r>
              <a:rPr lang="en-GB" dirty="0">
                <a:sym typeface="Wingdings" panose="05000000000000000000" pitchFamily="2" charset="2"/>
              </a:rPr>
              <a:t> </a:t>
            </a:r>
            <a:r>
              <a:rPr lang="en-GB" dirty="0" err="1">
                <a:sym typeface="Wingdings" panose="05000000000000000000" pitchFamily="2" charset="2"/>
              </a:rPr>
              <a:t>l’ordre</a:t>
            </a:r>
            <a:r>
              <a:rPr lang="en-GB" dirty="0">
                <a:sym typeface="Wingdings" panose="05000000000000000000" pitchFamily="2" charset="2"/>
              </a:rPr>
              <a:t> dans la </a:t>
            </a:r>
            <a:r>
              <a:rPr lang="en-GB" dirty="0" err="1">
                <a:sym typeface="Wingdings" panose="05000000000000000000" pitchFamily="2" charset="2"/>
              </a:rPr>
              <a:t>classe</a:t>
            </a:r>
            <a:r>
              <a:rPr lang="en-GB" dirty="0">
                <a:sym typeface="Wingdings" panose="05000000000000000000" pitchFamily="2" charset="2"/>
              </a:rPr>
              <a:t>. </a:t>
            </a:r>
            <a:endParaRPr lang="en-GB" b="1" dirty="0"/>
          </a:p>
          <a:p>
            <a:pPr marL="0" indent="0">
              <a:buNone/>
            </a:pPr>
            <a:endParaRPr lang="en-GB" dirty="0"/>
          </a:p>
          <a:p>
            <a:pPr marL="0" indent="0">
              <a:buNone/>
            </a:pPr>
            <a:endParaRPr lang="en-GB" dirty="0"/>
          </a:p>
        </p:txBody>
      </p:sp>
    </p:spTree>
    <p:extLst>
      <p:ext uri="{BB962C8B-B14F-4D97-AF65-F5344CB8AC3E}">
        <p14:creationId xmlns:p14="http://schemas.microsoft.com/office/powerpoint/2010/main" val="31757514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8ADCA1-9AD1-2686-1305-7232EAA1B0BA}"/>
              </a:ext>
            </a:extLst>
          </p:cNvPr>
          <p:cNvSpPr>
            <a:spLocks noGrp="1"/>
          </p:cNvSpPr>
          <p:nvPr>
            <p:ph type="title"/>
          </p:nvPr>
        </p:nvSpPr>
        <p:spPr/>
        <p:txBody>
          <a:bodyPr/>
          <a:lstStyle/>
          <a:p>
            <a:r>
              <a:rPr lang="en-GB" dirty="0"/>
              <a:t>Choose the correct adjective</a:t>
            </a:r>
          </a:p>
        </p:txBody>
      </p:sp>
      <p:sp>
        <p:nvSpPr>
          <p:cNvPr id="3" name="Content Placeholder 2">
            <a:extLst>
              <a:ext uri="{FF2B5EF4-FFF2-40B4-BE49-F238E27FC236}">
                <a16:creationId xmlns:a16="http://schemas.microsoft.com/office/drawing/2014/main" id="{A183B06A-61F9-3D93-4E52-96440060D48D}"/>
              </a:ext>
            </a:extLst>
          </p:cNvPr>
          <p:cNvSpPr>
            <a:spLocks noGrp="1"/>
          </p:cNvSpPr>
          <p:nvPr>
            <p:ph idx="1"/>
          </p:nvPr>
        </p:nvSpPr>
        <p:spPr/>
        <p:txBody>
          <a:bodyPr/>
          <a:lstStyle/>
          <a:p>
            <a:pPr marL="457200" indent="-457200">
              <a:buFont typeface="+mj-lt"/>
              <a:buAutoNum type="arabicPeriod"/>
            </a:pPr>
            <a:r>
              <a:rPr lang="en-GB" dirty="0"/>
              <a:t>Let </a:t>
            </a:r>
            <a:r>
              <a:rPr lang="en-GB" b="1" dirty="0"/>
              <a:t>sleeping – asleep </a:t>
            </a:r>
            <a:r>
              <a:rPr lang="en-GB" dirty="0"/>
              <a:t>dogs lie. </a:t>
            </a:r>
          </a:p>
          <a:p>
            <a:pPr marL="457200" indent="-457200">
              <a:buFont typeface="+mj-lt"/>
              <a:buAutoNum type="arabicPeriod"/>
            </a:pPr>
            <a:endParaRPr lang="en-GB" dirty="0"/>
          </a:p>
          <a:p>
            <a:pPr marL="457200" indent="-457200">
              <a:buFont typeface="+mj-lt"/>
              <a:buAutoNum type="arabicPeriod"/>
            </a:pPr>
            <a:r>
              <a:rPr lang="en-GB" dirty="0"/>
              <a:t>I couldn’t wake him up; he was fast </a:t>
            </a:r>
            <a:r>
              <a:rPr lang="en-GB" b="1" dirty="0"/>
              <a:t>sleeping – asleep</a:t>
            </a:r>
            <a:r>
              <a:rPr lang="en-GB" dirty="0"/>
              <a:t>. </a:t>
            </a:r>
          </a:p>
          <a:p>
            <a:pPr marL="457200" indent="-457200">
              <a:buFont typeface="+mj-lt"/>
              <a:buAutoNum type="arabicPeriod"/>
            </a:pPr>
            <a:endParaRPr lang="en-GB" dirty="0"/>
          </a:p>
          <a:p>
            <a:pPr marL="457200" indent="-457200">
              <a:buFont typeface="+mj-lt"/>
              <a:buAutoNum type="arabicPeriod"/>
            </a:pPr>
            <a:r>
              <a:rPr lang="en-GB" dirty="0"/>
              <a:t>Joan of Arc was burnt </a:t>
            </a:r>
            <a:r>
              <a:rPr lang="en-GB" b="1" dirty="0"/>
              <a:t>living – alive</a:t>
            </a:r>
            <a:r>
              <a:rPr lang="en-GB" dirty="0"/>
              <a:t>. </a:t>
            </a:r>
          </a:p>
          <a:p>
            <a:pPr marL="457200" indent="-457200">
              <a:buFont typeface="+mj-lt"/>
              <a:buAutoNum type="arabicPeriod"/>
            </a:pPr>
            <a:endParaRPr lang="en-GB" dirty="0"/>
          </a:p>
          <a:p>
            <a:pPr marL="457200" indent="-457200">
              <a:buFont typeface="+mj-lt"/>
              <a:buAutoNum type="arabicPeriod"/>
            </a:pPr>
            <a:r>
              <a:rPr lang="en-GB" dirty="0"/>
              <a:t>The street was empty; there was not a </a:t>
            </a:r>
            <a:r>
              <a:rPr lang="en-GB" b="1" dirty="0"/>
              <a:t>alive – living </a:t>
            </a:r>
            <a:r>
              <a:rPr lang="en-GB" dirty="0"/>
              <a:t>soul around. </a:t>
            </a:r>
          </a:p>
          <a:p>
            <a:pPr marL="457200" indent="-457200">
              <a:buFont typeface="+mj-lt"/>
              <a:buAutoNum type="arabicPeriod"/>
            </a:pPr>
            <a:endParaRPr lang="en-GB" dirty="0"/>
          </a:p>
          <a:p>
            <a:pPr marL="457200" indent="-457200">
              <a:buFont typeface="+mj-lt"/>
              <a:buAutoNum type="arabicPeriod"/>
            </a:pPr>
            <a:r>
              <a:rPr lang="en-GB" dirty="0"/>
              <a:t>It was a </a:t>
            </a:r>
            <a:r>
              <a:rPr lang="en-GB" b="1" dirty="0"/>
              <a:t>drunk – drunken </a:t>
            </a:r>
            <a:r>
              <a:rPr lang="en-GB" dirty="0"/>
              <a:t>party. </a:t>
            </a:r>
          </a:p>
        </p:txBody>
      </p:sp>
    </p:spTree>
    <p:extLst>
      <p:ext uri="{BB962C8B-B14F-4D97-AF65-F5344CB8AC3E}">
        <p14:creationId xmlns:p14="http://schemas.microsoft.com/office/powerpoint/2010/main" val="113584092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ood Type">
  <a:themeElements>
    <a:clrScheme name="Wood Type">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Wood Type">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docProps/app.xml><?xml version="1.0" encoding="utf-8"?>
<Properties xmlns="http://schemas.openxmlformats.org/officeDocument/2006/extended-properties" xmlns:vt="http://schemas.openxmlformats.org/officeDocument/2006/docPropsVTypes">
  <Template>Wood Type</Template>
  <TotalTime>359</TotalTime>
  <Words>2047</Words>
  <Application>Microsoft Office PowerPoint</Application>
  <PresentationFormat>Widescreen</PresentationFormat>
  <Paragraphs>281</Paragraphs>
  <Slides>23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23</vt:i4>
      </vt:variant>
    </vt:vector>
  </HeadingPairs>
  <TitlesOfParts>
    <vt:vector size="27" baseType="lpstr">
      <vt:lpstr>Rockwell</vt:lpstr>
      <vt:lpstr>Rockwell Condensed</vt:lpstr>
      <vt:lpstr>Wingdings</vt:lpstr>
      <vt:lpstr>Wood Type</vt:lpstr>
      <vt:lpstr>L2 LCE  Expression Vocabulaire  EC 211 (Gr1 &amp; Gr3)</vt:lpstr>
      <vt:lpstr>Contrôle Continu </vt:lpstr>
      <vt:lpstr>Continuing with usage of adjectives;   The genitive and compound nouns </vt:lpstr>
      <vt:lpstr>Adjectifs attributs</vt:lpstr>
      <vt:lpstr>Function of the predicative adjective</vt:lpstr>
      <vt:lpstr>PowerPoint Presentation</vt:lpstr>
      <vt:lpstr>PowerPoint Presentation</vt:lpstr>
      <vt:lpstr>Predicative adjectives + prepositions (+ objects)</vt:lpstr>
      <vt:lpstr>Choose the correct adjective</vt:lpstr>
      <vt:lpstr>Using the list of adjectives, complete the sentences</vt:lpstr>
      <vt:lpstr>Complete the sentences with a preposition </vt:lpstr>
      <vt:lpstr>Translate the following sentences </vt:lpstr>
      <vt:lpstr>The genitive  (and when to not use it)</vt:lpstr>
      <vt:lpstr>Construction of the genitive </vt:lpstr>
      <vt:lpstr>Which nouns can be used in the genitive? </vt:lpstr>
      <vt:lpstr>What does the genitive mean? </vt:lpstr>
      <vt:lpstr>Noun + Of + Noun…Compound nouns</vt:lpstr>
      <vt:lpstr>PowerPoint Presentation</vt:lpstr>
      <vt:lpstr>Compound nouns </vt:lpstr>
      <vt:lpstr>PowerPoint Presentation</vt:lpstr>
      <vt:lpstr>Which lexical field do these compound nouns belong to?   E.g. a tennis player – Sport – player </vt:lpstr>
      <vt:lpstr>Form new compound nouns by linking the two columns together as “N + N”   E.g. the railway/station  Railway station</vt:lpstr>
      <vt:lpstr>Translate the following sentences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L2 LCE  Expression Vocabulaire  EC 211 (Gr1 &amp; Gr3)</dc:title>
  <dc:creator>Mathew Rickard</dc:creator>
  <cp:lastModifiedBy>Mathew Rickard</cp:lastModifiedBy>
  <cp:revision>8</cp:revision>
  <dcterms:created xsi:type="dcterms:W3CDTF">2022-09-25T14:42:15Z</dcterms:created>
  <dcterms:modified xsi:type="dcterms:W3CDTF">2022-10-17T09:43:31Z</dcterms:modified>
</cp:coreProperties>
</file>