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0"/>
  </p:notesMasterIdLst>
  <p:sldIdLst>
    <p:sldId id="256" r:id="rId2"/>
    <p:sldId id="257" r:id="rId3"/>
    <p:sldId id="360" r:id="rId4"/>
    <p:sldId id="258" r:id="rId5"/>
    <p:sldId id="265" r:id="rId6"/>
    <p:sldId id="281" r:id="rId7"/>
    <p:sldId id="259" r:id="rId8"/>
    <p:sldId id="269" r:id="rId9"/>
    <p:sldId id="359" r:id="rId10"/>
    <p:sldId id="327" r:id="rId11"/>
    <p:sldId id="330" r:id="rId12"/>
    <p:sldId id="331" r:id="rId13"/>
    <p:sldId id="332" r:id="rId14"/>
    <p:sldId id="361" r:id="rId15"/>
    <p:sldId id="333" r:id="rId16"/>
    <p:sldId id="334" r:id="rId17"/>
    <p:sldId id="335" r:id="rId18"/>
    <p:sldId id="338" r:id="rId19"/>
    <p:sldId id="339" r:id="rId20"/>
    <p:sldId id="363" r:id="rId21"/>
    <p:sldId id="340" r:id="rId22"/>
    <p:sldId id="341" r:id="rId23"/>
    <p:sldId id="342" r:id="rId24"/>
    <p:sldId id="356" r:id="rId25"/>
    <p:sldId id="343" r:id="rId26"/>
    <p:sldId id="344" r:id="rId27"/>
    <p:sldId id="345" r:id="rId28"/>
    <p:sldId id="362" r:id="rId29"/>
    <p:sldId id="346" r:id="rId30"/>
    <p:sldId id="347" r:id="rId31"/>
    <p:sldId id="348" r:id="rId32"/>
    <p:sldId id="349" r:id="rId33"/>
    <p:sldId id="351" r:id="rId34"/>
    <p:sldId id="352" r:id="rId35"/>
    <p:sldId id="353" r:id="rId36"/>
    <p:sldId id="354" r:id="rId37"/>
    <p:sldId id="329" r:id="rId38"/>
    <p:sldId id="320" r:id="rId3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686" autoAdjust="0"/>
  </p:normalViewPr>
  <p:slideViewPr>
    <p:cSldViewPr>
      <p:cViewPr>
        <p:scale>
          <a:sx n="90" d="100"/>
          <a:sy n="90" d="100"/>
        </p:scale>
        <p:origin x="-2160" y="-3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A1DF37-B955-4E95-881D-63EB479EEB65}"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fr-FR"/>
        </a:p>
      </dgm:t>
    </dgm:pt>
    <dgm:pt modelId="{B9716217-1EE6-4BE3-B3C5-B0439193FED7}">
      <dgm:prSet phldrT="[Texte]"/>
      <dgm:spPr/>
      <dgm:t>
        <a:bodyPr/>
        <a:lstStyle/>
        <a:p>
          <a:r>
            <a:rPr lang="fr-FR" dirty="0"/>
            <a:t>Troubles de la communication</a:t>
          </a:r>
        </a:p>
      </dgm:t>
    </dgm:pt>
    <dgm:pt modelId="{547305CA-FC8D-4446-AE41-E20EAE49D73A}" type="parTrans" cxnId="{B339BA69-F18F-4EFD-9DA1-2DE876CB4B73}">
      <dgm:prSet/>
      <dgm:spPr/>
      <dgm:t>
        <a:bodyPr/>
        <a:lstStyle/>
        <a:p>
          <a:endParaRPr lang="fr-FR"/>
        </a:p>
      </dgm:t>
    </dgm:pt>
    <dgm:pt modelId="{AF91F7E4-440E-4970-86EA-05886C22CB00}" type="sibTrans" cxnId="{B339BA69-F18F-4EFD-9DA1-2DE876CB4B73}">
      <dgm:prSet/>
      <dgm:spPr/>
      <dgm:t>
        <a:bodyPr/>
        <a:lstStyle/>
        <a:p>
          <a:endParaRPr lang="fr-FR"/>
        </a:p>
      </dgm:t>
    </dgm:pt>
    <dgm:pt modelId="{7F4E4560-6AE0-459D-A8E5-9929E8AFB9EA}">
      <dgm:prSet phldrT="[Texte]"/>
      <dgm:spPr/>
      <dgm:t>
        <a:bodyPr/>
        <a:lstStyle/>
        <a:p>
          <a:r>
            <a:rPr lang="fr-FR" dirty="0"/>
            <a:t>Trouble du spectre de l’autisme</a:t>
          </a:r>
        </a:p>
      </dgm:t>
    </dgm:pt>
    <dgm:pt modelId="{4B1C01E2-DE04-43CF-B194-9F9E9B7EFA83}" type="parTrans" cxnId="{00AA7ADB-5567-4EF5-8476-DB739F4124FF}">
      <dgm:prSet/>
      <dgm:spPr/>
      <dgm:t>
        <a:bodyPr/>
        <a:lstStyle/>
        <a:p>
          <a:endParaRPr lang="fr-FR"/>
        </a:p>
      </dgm:t>
    </dgm:pt>
    <dgm:pt modelId="{3CEB1392-9A2B-4E06-800E-FEB35CB22E36}" type="sibTrans" cxnId="{00AA7ADB-5567-4EF5-8476-DB739F4124FF}">
      <dgm:prSet/>
      <dgm:spPr/>
      <dgm:t>
        <a:bodyPr/>
        <a:lstStyle/>
        <a:p>
          <a:endParaRPr lang="fr-FR"/>
        </a:p>
      </dgm:t>
    </dgm:pt>
    <dgm:pt modelId="{7FB6E460-B81B-40CF-8E51-01531D719625}">
      <dgm:prSet phldrT="[Texte]"/>
      <dgm:spPr/>
      <dgm:t>
        <a:bodyPr/>
        <a:lstStyle/>
        <a:p>
          <a:r>
            <a:rPr lang="fr-FR" dirty="0" smtClean="0"/>
            <a:t>Trouble du déficit </a:t>
          </a:r>
          <a:r>
            <a:rPr lang="fr-FR" dirty="0"/>
            <a:t>de l’attention/hyperactivité</a:t>
          </a:r>
        </a:p>
      </dgm:t>
    </dgm:pt>
    <dgm:pt modelId="{03DFED9C-B089-4510-B278-8C92DFA06D70}" type="parTrans" cxnId="{4445B7D0-FF17-43BC-BB50-EECE550EE98F}">
      <dgm:prSet/>
      <dgm:spPr/>
      <dgm:t>
        <a:bodyPr/>
        <a:lstStyle/>
        <a:p>
          <a:endParaRPr lang="fr-FR"/>
        </a:p>
      </dgm:t>
    </dgm:pt>
    <dgm:pt modelId="{68400C75-3FB5-4134-8D01-1FBE80DE7F6D}" type="sibTrans" cxnId="{4445B7D0-FF17-43BC-BB50-EECE550EE98F}">
      <dgm:prSet/>
      <dgm:spPr/>
      <dgm:t>
        <a:bodyPr/>
        <a:lstStyle/>
        <a:p>
          <a:endParaRPr lang="fr-FR"/>
        </a:p>
      </dgm:t>
    </dgm:pt>
    <dgm:pt modelId="{98B2E9CA-196B-4336-9887-F2C02B649BD5}">
      <dgm:prSet/>
      <dgm:spPr/>
      <dgm:t>
        <a:bodyPr/>
        <a:lstStyle/>
        <a:p>
          <a:r>
            <a:rPr lang="fr-FR" dirty="0"/>
            <a:t>Troubles spécifiques des apprentissages</a:t>
          </a:r>
        </a:p>
      </dgm:t>
    </dgm:pt>
    <dgm:pt modelId="{0F84D3FD-6CF3-405E-A77E-00F3D5ABD67B}" type="parTrans" cxnId="{89721885-8A04-4C10-9ECB-E0B9DA10F63D}">
      <dgm:prSet/>
      <dgm:spPr/>
      <dgm:t>
        <a:bodyPr/>
        <a:lstStyle/>
        <a:p>
          <a:endParaRPr lang="fr-FR"/>
        </a:p>
      </dgm:t>
    </dgm:pt>
    <dgm:pt modelId="{DE954C0E-2BEC-489A-BD33-A4AC59EA6A8F}" type="sibTrans" cxnId="{89721885-8A04-4C10-9ECB-E0B9DA10F63D}">
      <dgm:prSet/>
      <dgm:spPr/>
      <dgm:t>
        <a:bodyPr/>
        <a:lstStyle/>
        <a:p>
          <a:endParaRPr lang="fr-FR"/>
        </a:p>
      </dgm:t>
    </dgm:pt>
    <dgm:pt modelId="{5F9C2CB4-543A-4D56-B30A-8C0800CAEA03}">
      <dgm:prSet/>
      <dgm:spPr/>
      <dgm:t>
        <a:bodyPr/>
        <a:lstStyle/>
        <a:p>
          <a:r>
            <a:rPr lang="fr-FR" dirty="0" smtClean="0"/>
            <a:t>Troubles moteurs</a:t>
          </a:r>
          <a:endParaRPr lang="fr-FR" dirty="0"/>
        </a:p>
      </dgm:t>
    </dgm:pt>
    <dgm:pt modelId="{D9685E97-29D6-4B0F-973E-EEE64F8088CC}" type="parTrans" cxnId="{57A950D6-233D-4B62-AC28-D1383AC4AC52}">
      <dgm:prSet/>
      <dgm:spPr/>
      <dgm:t>
        <a:bodyPr/>
        <a:lstStyle/>
        <a:p>
          <a:endParaRPr lang="fr-FR"/>
        </a:p>
      </dgm:t>
    </dgm:pt>
    <dgm:pt modelId="{6AE3E009-A4C2-4CA2-ACB0-4048ECFA0BC8}" type="sibTrans" cxnId="{57A950D6-233D-4B62-AC28-D1383AC4AC52}">
      <dgm:prSet/>
      <dgm:spPr/>
      <dgm:t>
        <a:bodyPr/>
        <a:lstStyle/>
        <a:p>
          <a:endParaRPr lang="fr-FR"/>
        </a:p>
      </dgm:t>
    </dgm:pt>
    <dgm:pt modelId="{44BEF1F5-2DBC-4F23-9D83-9DE59FB0DA44}">
      <dgm:prSet/>
      <dgm:spPr/>
      <dgm:t>
        <a:bodyPr/>
        <a:lstStyle/>
        <a:p>
          <a:r>
            <a:rPr lang="fr-FR" dirty="0" smtClean="0"/>
            <a:t>Troubles du développement intellectuel</a:t>
          </a:r>
          <a:endParaRPr lang="fr-FR" dirty="0"/>
        </a:p>
      </dgm:t>
    </dgm:pt>
    <dgm:pt modelId="{D4823175-CB67-487D-ADA1-8B4BF3F8075B}" type="parTrans" cxnId="{C83B6DDE-60ED-4E7D-AFF2-EEA2E87E5011}">
      <dgm:prSet/>
      <dgm:spPr/>
      <dgm:t>
        <a:bodyPr/>
        <a:lstStyle/>
        <a:p>
          <a:endParaRPr lang="fr-FR"/>
        </a:p>
      </dgm:t>
    </dgm:pt>
    <dgm:pt modelId="{F5DD2701-2265-44DC-B2FE-7DB366ACCBB2}" type="sibTrans" cxnId="{C83B6DDE-60ED-4E7D-AFF2-EEA2E87E5011}">
      <dgm:prSet/>
      <dgm:spPr/>
      <dgm:t>
        <a:bodyPr/>
        <a:lstStyle/>
        <a:p>
          <a:endParaRPr lang="fr-FR"/>
        </a:p>
      </dgm:t>
    </dgm:pt>
    <dgm:pt modelId="{7F3F1794-57DE-4C33-8FC8-58FCEBCBFBF2}" type="pres">
      <dgm:prSet presAssocID="{D2A1DF37-B955-4E95-881D-63EB479EEB65}" presName="Name0" presStyleCnt="0">
        <dgm:presLayoutVars>
          <dgm:chMax val="7"/>
          <dgm:chPref val="7"/>
          <dgm:dir/>
        </dgm:presLayoutVars>
      </dgm:prSet>
      <dgm:spPr/>
      <dgm:t>
        <a:bodyPr/>
        <a:lstStyle/>
        <a:p>
          <a:endParaRPr lang="fr-FR"/>
        </a:p>
      </dgm:t>
    </dgm:pt>
    <dgm:pt modelId="{3C3083BD-FF0A-49B0-86EE-13BF744C9399}" type="pres">
      <dgm:prSet presAssocID="{D2A1DF37-B955-4E95-881D-63EB479EEB65}" presName="Name1" presStyleCnt="0"/>
      <dgm:spPr/>
      <dgm:t>
        <a:bodyPr/>
        <a:lstStyle/>
        <a:p>
          <a:endParaRPr lang="fr-FR"/>
        </a:p>
      </dgm:t>
    </dgm:pt>
    <dgm:pt modelId="{E144B2B5-0AE4-4447-BAE2-FBE3867A16D2}" type="pres">
      <dgm:prSet presAssocID="{D2A1DF37-B955-4E95-881D-63EB479EEB65}" presName="cycle" presStyleCnt="0"/>
      <dgm:spPr/>
      <dgm:t>
        <a:bodyPr/>
        <a:lstStyle/>
        <a:p>
          <a:endParaRPr lang="fr-FR"/>
        </a:p>
      </dgm:t>
    </dgm:pt>
    <dgm:pt modelId="{97E14559-0B68-46CD-925D-0AF3360121D2}" type="pres">
      <dgm:prSet presAssocID="{D2A1DF37-B955-4E95-881D-63EB479EEB65}" presName="srcNode" presStyleLbl="node1" presStyleIdx="0" presStyleCnt="6"/>
      <dgm:spPr/>
      <dgm:t>
        <a:bodyPr/>
        <a:lstStyle/>
        <a:p>
          <a:endParaRPr lang="fr-FR"/>
        </a:p>
      </dgm:t>
    </dgm:pt>
    <dgm:pt modelId="{F9A1C561-94CB-40A0-AF40-D865C7958EAF}" type="pres">
      <dgm:prSet presAssocID="{D2A1DF37-B955-4E95-881D-63EB479EEB65}" presName="conn" presStyleLbl="parChTrans1D2" presStyleIdx="0" presStyleCnt="1"/>
      <dgm:spPr/>
      <dgm:t>
        <a:bodyPr/>
        <a:lstStyle/>
        <a:p>
          <a:endParaRPr lang="fr-FR"/>
        </a:p>
      </dgm:t>
    </dgm:pt>
    <dgm:pt modelId="{A120B1BE-0B37-477D-9842-2B968880DC9C}" type="pres">
      <dgm:prSet presAssocID="{D2A1DF37-B955-4E95-881D-63EB479EEB65}" presName="extraNode" presStyleLbl="node1" presStyleIdx="0" presStyleCnt="6"/>
      <dgm:spPr/>
      <dgm:t>
        <a:bodyPr/>
        <a:lstStyle/>
        <a:p>
          <a:endParaRPr lang="fr-FR"/>
        </a:p>
      </dgm:t>
    </dgm:pt>
    <dgm:pt modelId="{CD86D449-F01A-4BE8-BA91-0ACBDE213915}" type="pres">
      <dgm:prSet presAssocID="{D2A1DF37-B955-4E95-881D-63EB479EEB65}" presName="dstNode" presStyleLbl="node1" presStyleIdx="0" presStyleCnt="6"/>
      <dgm:spPr/>
      <dgm:t>
        <a:bodyPr/>
        <a:lstStyle/>
        <a:p>
          <a:endParaRPr lang="fr-FR"/>
        </a:p>
      </dgm:t>
    </dgm:pt>
    <dgm:pt modelId="{D918457C-FDF2-4702-A3E4-FC630F1721C0}" type="pres">
      <dgm:prSet presAssocID="{44BEF1F5-2DBC-4F23-9D83-9DE59FB0DA44}" presName="text_1" presStyleLbl="node1" presStyleIdx="0" presStyleCnt="6">
        <dgm:presLayoutVars>
          <dgm:bulletEnabled val="1"/>
        </dgm:presLayoutVars>
      </dgm:prSet>
      <dgm:spPr/>
      <dgm:t>
        <a:bodyPr/>
        <a:lstStyle/>
        <a:p>
          <a:endParaRPr lang="fr-FR"/>
        </a:p>
      </dgm:t>
    </dgm:pt>
    <dgm:pt modelId="{3962D5A0-CE66-41F7-A742-B52553841D85}" type="pres">
      <dgm:prSet presAssocID="{44BEF1F5-2DBC-4F23-9D83-9DE59FB0DA44}" presName="accent_1" presStyleCnt="0"/>
      <dgm:spPr/>
      <dgm:t>
        <a:bodyPr/>
        <a:lstStyle/>
        <a:p>
          <a:endParaRPr lang="fr-FR"/>
        </a:p>
      </dgm:t>
    </dgm:pt>
    <dgm:pt modelId="{C17864D2-4DCE-44F3-9618-2956B9D6C05C}" type="pres">
      <dgm:prSet presAssocID="{44BEF1F5-2DBC-4F23-9D83-9DE59FB0DA44}" presName="accentRepeatNode" presStyleLbl="solidFgAcc1" presStyleIdx="0" presStyleCnt="6"/>
      <dgm:spPr/>
      <dgm:t>
        <a:bodyPr/>
        <a:lstStyle/>
        <a:p>
          <a:endParaRPr lang="fr-FR"/>
        </a:p>
      </dgm:t>
    </dgm:pt>
    <dgm:pt modelId="{CA61551A-CA1E-4511-8DBA-0C2B70721C11}" type="pres">
      <dgm:prSet presAssocID="{B9716217-1EE6-4BE3-B3C5-B0439193FED7}" presName="text_2" presStyleLbl="node1" presStyleIdx="1" presStyleCnt="6">
        <dgm:presLayoutVars>
          <dgm:bulletEnabled val="1"/>
        </dgm:presLayoutVars>
      </dgm:prSet>
      <dgm:spPr/>
      <dgm:t>
        <a:bodyPr/>
        <a:lstStyle/>
        <a:p>
          <a:endParaRPr lang="fr-FR"/>
        </a:p>
      </dgm:t>
    </dgm:pt>
    <dgm:pt modelId="{3E194E25-91E1-4E98-97EB-D4D8F4A7AAED}" type="pres">
      <dgm:prSet presAssocID="{B9716217-1EE6-4BE3-B3C5-B0439193FED7}" presName="accent_2" presStyleCnt="0"/>
      <dgm:spPr/>
      <dgm:t>
        <a:bodyPr/>
        <a:lstStyle/>
        <a:p>
          <a:endParaRPr lang="fr-FR"/>
        </a:p>
      </dgm:t>
    </dgm:pt>
    <dgm:pt modelId="{293AF257-58EA-4909-B78B-44AAE7C05D75}" type="pres">
      <dgm:prSet presAssocID="{B9716217-1EE6-4BE3-B3C5-B0439193FED7}" presName="accentRepeatNode" presStyleLbl="solidFgAcc1" presStyleIdx="1" presStyleCnt="6"/>
      <dgm:spPr>
        <a:solidFill>
          <a:schemeClr val="accent2"/>
        </a:solidFill>
      </dgm:spPr>
      <dgm:t>
        <a:bodyPr/>
        <a:lstStyle/>
        <a:p>
          <a:endParaRPr lang="fr-FR"/>
        </a:p>
      </dgm:t>
    </dgm:pt>
    <dgm:pt modelId="{111B0CFC-AAA1-400F-BD68-BEAFB7D105ED}" type="pres">
      <dgm:prSet presAssocID="{7F4E4560-6AE0-459D-A8E5-9929E8AFB9EA}" presName="text_3" presStyleLbl="node1" presStyleIdx="2" presStyleCnt="6">
        <dgm:presLayoutVars>
          <dgm:bulletEnabled val="1"/>
        </dgm:presLayoutVars>
      </dgm:prSet>
      <dgm:spPr/>
      <dgm:t>
        <a:bodyPr/>
        <a:lstStyle/>
        <a:p>
          <a:endParaRPr lang="fr-FR"/>
        </a:p>
      </dgm:t>
    </dgm:pt>
    <dgm:pt modelId="{DAF76137-9C2E-4006-B8B5-95485E48A271}" type="pres">
      <dgm:prSet presAssocID="{7F4E4560-6AE0-459D-A8E5-9929E8AFB9EA}" presName="accent_3" presStyleCnt="0"/>
      <dgm:spPr/>
      <dgm:t>
        <a:bodyPr/>
        <a:lstStyle/>
        <a:p>
          <a:endParaRPr lang="fr-FR"/>
        </a:p>
      </dgm:t>
    </dgm:pt>
    <dgm:pt modelId="{30F2BA99-32AE-4515-BE1D-42A007A0F4D4}" type="pres">
      <dgm:prSet presAssocID="{7F4E4560-6AE0-459D-A8E5-9929E8AFB9EA}" presName="accentRepeatNode" presStyleLbl="solidFgAcc1" presStyleIdx="2" presStyleCnt="6"/>
      <dgm:spPr/>
      <dgm:t>
        <a:bodyPr/>
        <a:lstStyle/>
        <a:p>
          <a:endParaRPr lang="fr-FR"/>
        </a:p>
      </dgm:t>
    </dgm:pt>
    <dgm:pt modelId="{497FF35A-AAE7-46A4-98AC-40F870022DA9}" type="pres">
      <dgm:prSet presAssocID="{7FB6E460-B81B-40CF-8E51-01531D719625}" presName="text_4" presStyleLbl="node1" presStyleIdx="3" presStyleCnt="6">
        <dgm:presLayoutVars>
          <dgm:bulletEnabled val="1"/>
        </dgm:presLayoutVars>
      </dgm:prSet>
      <dgm:spPr/>
      <dgm:t>
        <a:bodyPr/>
        <a:lstStyle/>
        <a:p>
          <a:endParaRPr lang="fr-FR"/>
        </a:p>
      </dgm:t>
    </dgm:pt>
    <dgm:pt modelId="{00E50105-D421-4749-86BE-08756EDD7C97}" type="pres">
      <dgm:prSet presAssocID="{7FB6E460-B81B-40CF-8E51-01531D719625}" presName="accent_4" presStyleCnt="0"/>
      <dgm:spPr/>
      <dgm:t>
        <a:bodyPr/>
        <a:lstStyle/>
        <a:p>
          <a:endParaRPr lang="fr-FR"/>
        </a:p>
      </dgm:t>
    </dgm:pt>
    <dgm:pt modelId="{C9721743-5E13-4F4E-8259-10ACC3CCF7FB}" type="pres">
      <dgm:prSet presAssocID="{7FB6E460-B81B-40CF-8E51-01531D719625}" presName="accentRepeatNode" presStyleLbl="solidFgAcc1" presStyleIdx="3" presStyleCnt="6"/>
      <dgm:spPr/>
      <dgm:t>
        <a:bodyPr/>
        <a:lstStyle/>
        <a:p>
          <a:endParaRPr lang="fr-FR"/>
        </a:p>
      </dgm:t>
    </dgm:pt>
    <dgm:pt modelId="{FDCB4326-CD1C-4254-A8EE-FFF003CD2AF4}" type="pres">
      <dgm:prSet presAssocID="{98B2E9CA-196B-4336-9887-F2C02B649BD5}" presName="text_5" presStyleLbl="node1" presStyleIdx="4" presStyleCnt="6">
        <dgm:presLayoutVars>
          <dgm:bulletEnabled val="1"/>
        </dgm:presLayoutVars>
      </dgm:prSet>
      <dgm:spPr/>
      <dgm:t>
        <a:bodyPr/>
        <a:lstStyle/>
        <a:p>
          <a:endParaRPr lang="fr-FR"/>
        </a:p>
      </dgm:t>
    </dgm:pt>
    <dgm:pt modelId="{A8DBBDF0-A07A-4FFB-B238-54D7845054C8}" type="pres">
      <dgm:prSet presAssocID="{98B2E9CA-196B-4336-9887-F2C02B649BD5}" presName="accent_5" presStyleCnt="0"/>
      <dgm:spPr/>
      <dgm:t>
        <a:bodyPr/>
        <a:lstStyle/>
        <a:p>
          <a:endParaRPr lang="fr-FR"/>
        </a:p>
      </dgm:t>
    </dgm:pt>
    <dgm:pt modelId="{D68A105C-9DEA-46CD-860E-AC7CE8D7CA41}" type="pres">
      <dgm:prSet presAssocID="{98B2E9CA-196B-4336-9887-F2C02B649BD5}" presName="accentRepeatNode" presStyleLbl="solidFgAcc1" presStyleIdx="4" presStyleCnt="6"/>
      <dgm:spPr/>
      <dgm:t>
        <a:bodyPr/>
        <a:lstStyle/>
        <a:p>
          <a:endParaRPr lang="fr-FR"/>
        </a:p>
      </dgm:t>
    </dgm:pt>
    <dgm:pt modelId="{749B104D-9CAC-43A0-BA9B-EEF353FAFE81}" type="pres">
      <dgm:prSet presAssocID="{5F9C2CB4-543A-4D56-B30A-8C0800CAEA03}" presName="text_6" presStyleLbl="node1" presStyleIdx="5" presStyleCnt="6" custLinFactNeighborX="583" custLinFactNeighborY="5858">
        <dgm:presLayoutVars>
          <dgm:bulletEnabled val="1"/>
        </dgm:presLayoutVars>
      </dgm:prSet>
      <dgm:spPr/>
      <dgm:t>
        <a:bodyPr/>
        <a:lstStyle/>
        <a:p>
          <a:endParaRPr lang="fr-FR"/>
        </a:p>
      </dgm:t>
    </dgm:pt>
    <dgm:pt modelId="{3C1B27C9-C1E7-4C93-B5B5-98B894A2B56E}" type="pres">
      <dgm:prSet presAssocID="{5F9C2CB4-543A-4D56-B30A-8C0800CAEA03}" presName="accent_6" presStyleCnt="0"/>
      <dgm:spPr/>
      <dgm:t>
        <a:bodyPr/>
        <a:lstStyle/>
        <a:p>
          <a:endParaRPr lang="fr-FR"/>
        </a:p>
      </dgm:t>
    </dgm:pt>
    <dgm:pt modelId="{950AB47C-66A7-46F5-B87C-E1D6B7E9781A}" type="pres">
      <dgm:prSet presAssocID="{5F9C2CB4-543A-4D56-B30A-8C0800CAEA03}" presName="accentRepeatNode" presStyleLbl="solidFgAcc1" presStyleIdx="5" presStyleCnt="6"/>
      <dgm:spPr/>
      <dgm:t>
        <a:bodyPr/>
        <a:lstStyle/>
        <a:p>
          <a:endParaRPr lang="fr-FR"/>
        </a:p>
      </dgm:t>
    </dgm:pt>
  </dgm:ptLst>
  <dgm:cxnLst>
    <dgm:cxn modelId="{4445B7D0-FF17-43BC-BB50-EECE550EE98F}" srcId="{D2A1DF37-B955-4E95-881D-63EB479EEB65}" destId="{7FB6E460-B81B-40CF-8E51-01531D719625}" srcOrd="3" destOrd="0" parTransId="{03DFED9C-B089-4510-B278-8C92DFA06D70}" sibTransId="{68400C75-3FB5-4134-8D01-1FBE80DE7F6D}"/>
    <dgm:cxn modelId="{89721885-8A04-4C10-9ECB-E0B9DA10F63D}" srcId="{D2A1DF37-B955-4E95-881D-63EB479EEB65}" destId="{98B2E9CA-196B-4336-9887-F2C02B649BD5}" srcOrd="4" destOrd="0" parTransId="{0F84D3FD-6CF3-405E-A77E-00F3D5ABD67B}" sibTransId="{DE954C0E-2BEC-489A-BD33-A4AC59EA6A8F}"/>
    <dgm:cxn modelId="{21F5B452-192D-4C73-8078-9A4CCF7D8432}" type="presOf" srcId="{D2A1DF37-B955-4E95-881D-63EB479EEB65}" destId="{7F3F1794-57DE-4C33-8FC8-58FCEBCBFBF2}" srcOrd="0" destOrd="0" presId="urn:microsoft.com/office/officeart/2008/layout/VerticalCurvedList"/>
    <dgm:cxn modelId="{00AA7ADB-5567-4EF5-8476-DB739F4124FF}" srcId="{D2A1DF37-B955-4E95-881D-63EB479EEB65}" destId="{7F4E4560-6AE0-459D-A8E5-9929E8AFB9EA}" srcOrd="2" destOrd="0" parTransId="{4B1C01E2-DE04-43CF-B194-9F9E9B7EFA83}" sibTransId="{3CEB1392-9A2B-4E06-800E-FEB35CB22E36}"/>
    <dgm:cxn modelId="{D29FBA60-DCD1-49B7-9370-7C06307FD940}" type="presOf" srcId="{5F9C2CB4-543A-4D56-B30A-8C0800CAEA03}" destId="{749B104D-9CAC-43A0-BA9B-EEF353FAFE81}" srcOrd="0" destOrd="0" presId="urn:microsoft.com/office/officeart/2008/layout/VerticalCurvedList"/>
    <dgm:cxn modelId="{C83B6DDE-60ED-4E7D-AFF2-EEA2E87E5011}" srcId="{D2A1DF37-B955-4E95-881D-63EB479EEB65}" destId="{44BEF1F5-2DBC-4F23-9D83-9DE59FB0DA44}" srcOrd="0" destOrd="0" parTransId="{D4823175-CB67-487D-ADA1-8B4BF3F8075B}" sibTransId="{F5DD2701-2265-44DC-B2FE-7DB366ACCBB2}"/>
    <dgm:cxn modelId="{F8D9D45E-8297-43CE-85FE-A1B87B73424E}" type="presOf" srcId="{44BEF1F5-2DBC-4F23-9D83-9DE59FB0DA44}" destId="{D918457C-FDF2-4702-A3E4-FC630F1721C0}" srcOrd="0" destOrd="0" presId="urn:microsoft.com/office/officeart/2008/layout/VerticalCurvedList"/>
    <dgm:cxn modelId="{92524507-C75A-4FAE-9D7B-950E19B6DD42}" type="presOf" srcId="{B9716217-1EE6-4BE3-B3C5-B0439193FED7}" destId="{CA61551A-CA1E-4511-8DBA-0C2B70721C11}" srcOrd="0" destOrd="0" presId="urn:microsoft.com/office/officeart/2008/layout/VerticalCurvedList"/>
    <dgm:cxn modelId="{24E07D89-14EB-4E3C-9EE8-73128DAAD529}" type="presOf" srcId="{7FB6E460-B81B-40CF-8E51-01531D719625}" destId="{497FF35A-AAE7-46A4-98AC-40F870022DA9}" srcOrd="0" destOrd="0" presId="urn:microsoft.com/office/officeart/2008/layout/VerticalCurvedList"/>
    <dgm:cxn modelId="{58594C67-7CD6-4D4C-B745-12FA607FCA07}" type="presOf" srcId="{7F4E4560-6AE0-459D-A8E5-9929E8AFB9EA}" destId="{111B0CFC-AAA1-400F-BD68-BEAFB7D105ED}" srcOrd="0" destOrd="0" presId="urn:microsoft.com/office/officeart/2008/layout/VerticalCurvedList"/>
    <dgm:cxn modelId="{B339BA69-F18F-4EFD-9DA1-2DE876CB4B73}" srcId="{D2A1DF37-B955-4E95-881D-63EB479EEB65}" destId="{B9716217-1EE6-4BE3-B3C5-B0439193FED7}" srcOrd="1" destOrd="0" parTransId="{547305CA-FC8D-4446-AE41-E20EAE49D73A}" sibTransId="{AF91F7E4-440E-4970-86EA-05886C22CB00}"/>
    <dgm:cxn modelId="{57A950D6-233D-4B62-AC28-D1383AC4AC52}" srcId="{D2A1DF37-B955-4E95-881D-63EB479EEB65}" destId="{5F9C2CB4-543A-4D56-B30A-8C0800CAEA03}" srcOrd="5" destOrd="0" parTransId="{D9685E97-29D6-4B0F-973E-EEE64F8088CC}" sibTransId="{6AE3E009-A4C2-4CA2-ACB0-4048ECFA0BC8}"/>
    <dgm:cxn modelId="{ADA8F3F8-D670-4ABF-A34F-50A26709F594}" type="presOf" srcId="{98B2E9CA-196B-4336-9887-F2C02B649BD5}" destId="{FDCB4326-CD1C-4254-A8EE-FFF003CD2AF4}" srcOrd="0" destOrd="0" presId="urn:microsoft.com/office/officeart/2008/layout/VerticalCurvedList"/>
    <dgm:cxn modelId="{4C3149A9-6268-4F3B-A139-B4EC3DD3D2E5}" type="presOf" srcId="{F5DD2701-2265-44DC-B2FE-7DB366ACCBB2}" destId="{F9A1C561-94CB-40A0-AF40-D865C7958EAF}" srcOrd="0" destOrd="0" presId="urn:microsoft.com/office/officeart/2008/layout/VerticalCurvedList"/>
    <dgm:cxn modelId="{3E37D87B-289A-426C-B9FC-FAFDE3C3EADF}" type="presParOf" srcId="{7F3F1794-57DE-4C33-8FC8-58FCEBCBFBF2}" destId="{3C3083BD-FF0A-49B0-86EE-13BF744C9399}" srcOrd="0" destOrd="0" presId="urn:microsoft.com/office/officeart/2008/layout/VerticalCurvedList"/>
    <dgm:cxn modelId="{3F479CAF-EB8F-4CEB-A2D7-2C1B1F4CCD9C}" type="presParOf" srcId="{3C3083BD-FF0A-49B0-86EE-13BF744C9399}" destId="{E144B2B5-0AE4-4447-BAE2-FBE3867A16D2}" srcOrd="0" destOrd="0" presId="urn:microsoft.com/office/officeart/2008/layout/VerticalCurvedList"/>
    <dgm:cxn modelId="{497B0FAA-1983-4A07-92F9-69CE091FFC57}" type="presParOf" srcId="{E144B2B5-0AE4-4447-BAE2-FBE3867A16D2}" destId="{97E14559-0B68-46CD-925D-0AF3360121D2}" srcOrd="0" destOrd="0" presId="urn:microsoft.com/office/officeart/2008/layout/VerticalCurvedList"/>
    <dgm:cxn modelId="{8E50A838-FAEA-4283-BC47-BC3762265410}" type="presParOf" srcId="{E144B2B5-0AE4-4447-BAE2-FBE3867A16D2}" destId="{F9A1C561-94CB-40A0-AF40-D865C7958EAF}" srcOrd="1" destOrd="0" presId="urn:microsoft.com/office/officeart/2008/layout/VerticalCurvedList"/>
    <dgm:cxn modelId="{96BB32DB-92E4-4F8C-8C6B-2C913EA1782A}" type="presParOf" srcId="{E144B2B5-0AE4-4447-BAE2-FBE3867A16D2}" destId="{A120B1BE-0B37-477D-9842-2B968880DC9C}" srcOrd="2" destOrd="0" presId="urn:microsoft.com/office/officeart/2008/layout/VerticalCurvedList"/>
    <dgm:cxn modelId="{15640C64-3CE8-4045-8B89-8D720A281300}" type="presParOf" srcId="{E144B2B5-0AE4-4447-BAE2-FBE3867A16D2}" destId="{CD86D449-F01A-4BE8-BA91-0ACBDE213915}" srcOrd="3" destOrd="0" presId="urn:microsoft.com/office/officeart/2008/layout/VerticalCurvedList"/>
    <dgm:cxn modelId="{E86B1100-9FD9-48EA-A2A7-1AF3D50DB367}" type="presParOf" srcId="{3C3083BD-FF0A-49B0-86EE-13BF744C9399}" destId="{D918457C-FDF2-4702-A3E4-FC630F1721C0}" srcOrd="1" destOrd="0" presId="urn:microsoft.com/office/officeart/2008/layout/VerticalCurvedList"/>
    <dgm:cxn modelId="{51ABEE49-F603-47EE-AEED-B7F112212909}" type="presParOf" srcId="{3C3083BD-FF0A-49B0-86EE-13BF744C9399}" destId="{3962D5A0-CE66-41F7-A742-B52553841D85}" srcOrd="2" destOrd="0" presId="urn:microsoft.com/office/officeart/2008/layout/VerticalCurvedList"/>
    <dgm:cxn modelId="{5A93520A-FD5B-4AF1-939F-6F14903704E1}" type="presParOf" srcId="{3962D5A0-CE66-41F7-A742-B52553841D85}" destId="{C17864D2-4DCE-44F3-9618-2956B9D6C05C}" srcOrd="0" destOrd="0" presId="urn:microsoft.com/office/officeart/2008/layout/VerticalCurvedList"/>
    <dgm:cxn modelId="{FDAAC4C9-021B-450F-8045-102F42CDACEC}" type="presParOf" srcId="{3C3083BD-FF0A-49B0-86EE-13BF744C9399}" destId="{CA61551A-CA1E-4511-8DBA-0C2B70721C11}" srcOrd="3" destOrd="0" presId="urn:microsoft.com/office/officeart/2008/layout/VerticalCurvedList"/>
    <dgm:cxn modelId="{BAC0DB7B-9A2B-4065-A534-9A81A8615955}" type="presParOf" srcId="{3C3083BD-FF0A-49B0-86EE-13BF744C9399}" destId="{3E194E25-91E1-4E98-97EB-D4D8F4A7AAED}" srcOrd="4" destOrd="0" presId="urn:microsoft.com/office/officeart/2008/layout/VerticalCurvedList"/>
    <dgm:cxn modelId="{2DD5B336-8B7A-4EE2-94FA-DC7694443CF5}" type="presParOf" srcId="{3E194E25-91E1-4E98-97EB-D4D8F4A7AAED}" destId="{293AF257-58EA-4909-B78B-44AAE7C05D75}" srcOrd="0" destOrd="0" presId="urn:microsoft.com/office/officeart/2008/layout/VerticalCurvedList"/>
    <dgm:cxn modelId="{52DB38F2-873C-48D2-944B-73789D8C1AAA}" type="presParOf" srcId="{3C3083BD-FF0A-49B0-86EE-13BF744C9399}" destId="{111B0CFC-AAA1-400F-BD68-BEAFB7D105ED}" srcOrd="5" destOrd="0" presId="urn:microsoft.com/office/officeart/2008/layout/VerticalCurvedList"/>
    <dgm:cxn modelId="{205F4F42-D445-49C7-B7F0-72A07CE2DAFD}" type="presParOf" srcId="{3C3083BD-FF0A-49B0-86EE-13BF744C9399}" destId="{DAF76137-9C2E-4006-B8B5-95485E48A271}" srcOrd="6" destOrd="0" presId="urn:microsoft.com/office/officeart/2008/layout/VerticalCurvedList"/>
    <dgm:cxn modelId="{87EC0654-A366-4A34-BAE4-7A5275D98BAE}" type="presParOf" srcId="{DAF76137-9C2E-4006-B8B5-95485E48A271}" destId="{30F2BA99-32AE-4515-BE1D-42A007A0F4D4}" srcOrd="0" destOrd="0" presId="urn:microsoft.com/office/officeart/2008/layout/VerticalCurvedList"/>
    <dgm:cxn modelId="{B04C76C3-6847-487B-9F0A-2EBC95AC2CCE}" type="presParOf" srcId="{3C3083BD-FF0A-49B0-86EE-13BF744C9399}" destId="{497FF35A-AAE7-46A4-98AC-40F870022DA9}" srcOrd="7" destOrd="0" presId="urn:microsoft.com/office/officeart/2008/layout/VerticalCurvedList"/>
    <dgm:cxn modelId="{9777D53E-DDAB-4A0E-8A7D-D93133100B36}" type="presParOf" srcId="{3C3083BD-FF0A-49B0-86EE-13BF744C9399}" destId="{00E50105-D421-4749-86BE-08756EDD7C97}" srcOrd="8" destOrd="0" presId="urn:microsoft.com/office/officeart/2008/layout/VerticalCurvedList"/>
    <dgm:cxn modelId="{6FA14074-14FD-404E-A744-8055B54D54E3}" type="presParOf" srcId="{00E50105-D421-4749-86BE-08756EDD7C97}" destId="{C9721743-5E13-4F4E-8259-10ACC3CCF7FB}" srcOrd="0" destOrd="0" presId="urn:microsoft.com/office/officeart/2008/layout/VerticalCurvedList"/>
    <dgm:cxn modelId="{19FD2D2A-5C23-4AE4-949F-487E7A93CFCB}" type="presParOf" srcId="{3C3083BD-FF0A-49B0-86EE-13BF744C9399}" destId="{FDCB4326-CD1C-4254-A8EE-FFF003CD2AF4}" srcOrd="9" destOrd="0" presId="urn:microsoft.com/office/officeart/2008/layout/VerticalCurvedList"/>
    <dgm:cxn modelId="{C712648A-DA4F-4744-85B1-FAC7F8C7F05C}" type="presParOf" srcId="{3C3083BD-FF0A-49B0-86EE-13BF744C9399}" destId="{A8DBBDF0-A07A-4FFB-B238-54D7845054C8}" srcOrd="10" destOrd="0" presId="urn:microsoft.com/office/officeart/2008/layout/VerticalCurvedList"/>
    <dgm:cxn modelId="{4E944F6B-5079-4A95-93EE-30A77D764D2D}" type="presParOf" srcId="{A8DBBDF0-A07A-4FFB-B238-54D7845054C8}" destId="{D68A105C-9DEA-46CD-860E-AC7CE8D7CA41}" srcOrd="0" destOrd="0" presId="urn:microsoft.com/office/officeart/2008/layout/VerticalCurvedList"/>
    <dgm:cxn modelId="{E3F868A9-B3AE-4C88-90E5-BA3CC55D1D1A}" type="presParOf" srcId="{3C3083BD-FF0A-49B0-86EE-13BF744C9399}" destId="{749B104D-9CAC-43A0-BA9B-EEF353FAFE81}" srcOrd="11" destOrd="0" presId="urn:microsoft.com/office/officeart/2008/layout/VerticalCurvedList"/>
    <dgm:cxn modelId="{1C97CF59-7286-4C15-9CF5-C3A96E539007}" type="presParOf" srcId="{3C3083BD-FF0A-49B0-86EE-13BF744C9399}" destId="{3C1B27C9-C1E7-4C93-B5B5-98B894A2B56E}" srcOrd="12" destOrd="0" presId="urn:microsoft.com/office/officeart/2008/layout/VerticalCurvedList"/>
    <dgm:cxn modelId="{3E58D1BC-54A8-4CED-A10C-08F1A093E9F6}" type="presParOf" srcId="{3C1B27C9-C1E7-4C93-B5B5-98B894A2B56E}" destId="{950AB47C-66A7-46F5-B87C-E1D6B7E9781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1C561-94CB-40A0-AF40-D865C7958EAF}">
      <dsp:nvSpPr>
        <dsp:cNvPr id="0" name=""/>
        <dsp:cNvSpPr/>
      </dsp:nvSpPr>
      <dsp:spPr>
        <a:xfrm>
          <a:off x="-4157891" y="-638056"/>
          <a:ext cx="4954351" cy="4954351"/>
        </a:xfrm>
        <a:prstGeom prst="blockArc">
          <a:avLst>
            <a:gd name="adj1" fmla="val 18900000"/>
            <a:gd name="adj2" fmla="val 2700000"/>
            <a:gd name="adj3" fmla="val 436"/>
          </a:avLst>
        </a:prstGeom>
        <a:noFill/>
        <a:ln w="2222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18457C-FDF2-4702-A3E4-FC630F1721C0}">
      <dsp:nvSpPr>
        <dsp:cNvPr id="0" name=""/>
        <dsp:cNvSpPr/>
      </dsp:nvSpPr>
      <dsp:spPr>
        <a:xfrm>
          <a:off x="297763" y="193696"/>
          <a:ext cx="7924017" cy="387244"/>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376" tIns="53340" rIns="53340" bIns="53340" numCol="1" spcCol="1270" anchor="ctr" anchorCtr="0">
          <a:noAutofit/>
        </a:bodyPr>
        <a:lstStyle/>
        <a:p>
          <a:pPr lvl="0" algn="l" defTabSz="933450">
            <a:lnSpc>
              <a:spcPct val="90000"/>
            </a:lnSpc>
            <a:spcBef>
              <a:spcPct val="0"/>
            </a:spcBef>
            <a:spcAft>
              <a:spcPct val="35000"/>
            </a:spcAft>
          </a:pPr>
          <a:r>
            <a:rPr lang="fr-FR" sz="2100" kern="1200" dirty="0" smtClean="0"/>
            <a:t>Troubles du développement intellectuel</a:t>
          </a:r>
          <a:endParaRPr lang="fr-FR" sz="2100" kern="1200" dirty="0"/>
        </a:p>
      </dsp:txBody>
      <dsp:txXfrm>
        <a:off x="297763" y="193696"/>
        <a:ext cx="7924017" cy="387244"/>
      </dsp:txXfrm>
    </dsp:sp>
    <dsp:sp modelId="{C17864D2-4DCE-44F3-9618-2956B9D6C05C}">
      <dsp:nvSpPr>
        <dsp:cNvPr id="0" name=""/>
        <dsp:cNvSpPr/>
      </dsp:nvSpPr>
      <dsp:spPr>
        <a:xfrm>
          <a:off x="55735" y="145290"/>
          <a:ext cx="484056" cy="484056"/>
        </a:xfrm>
        <a:prstGeom prst="ellipse">
          <a:avLst/>
        </a:prstGeom>
        <a:solidFill>
          <a:schemeClr val="lt1">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61551A-CA1E-4511-8DBA-0C2B70721C11}">
      <dsp:nvSpPr>
        <dsp:cNvPr id="0" name=""/>
        <dsp:cNvSpPr/>
      </dsp:nvSpPr>
      <dsp:spPr>
        <a:xfrm>
          <a:off x="616299" y="774489"/>
          <a:ext cx="7605481" cy="387244"/>
        </a:xfrm>
        <a:prstGeom prst="rect">
          <a:avLst/>
        </a:prstGeom>
        <a:solidFill>
          <a:schemeClr val="accent5">
            <a:hueOff val="-247064"/>
            <a:satOff val="-4791"/>
            <a:lumOff val="-172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376" tIns="53340" rIns="53340" bIns="53340" numCol="1" spcCol="1270" anchor="ctr" anchorCtr="0">
          <a:noAutofit/>
        </a:bodyPr>
        <a:lstStyle/>
        <a:p>
          <a:pPr lvl="0" algn="l" defTabSz="933450">
            <a:lnSpc>
              <a:spcPct val="90000"/>
            </a:lnSpc>
            <a:spcBef>
              <a:spcPct val="0"/>
            </a:spcBef>
            <a:spcAft>
              <a:spcPct val="35000"/>
            </a:spcAft>
          </a:pPr>
          <a:r>
            <a:rPr lang="fr-FR" sz="2100" kern="1200" dirty="0"/>
            <a:t>Troubles de la communication</a:t>
          </a:r>
        </a:p>
      </dsp:txBody>
      <dsp:txXfrm>
        <a:off x="616299" y="774489"/>
        <a:ext cx="7605481" cy="387244"/>
      </dsp:txXfrm>
    </dsp:sp>
    <dsp:sp modelId="{293AF257-58EA-4909-B78B-44AAE7C05D75}">
      <dsp:nvSpPr>
        <dsp:cNvPr id="0" name=""/>
        <dsp:cNvSpPr/>
      </dsp:nvSpPr>
      <dsp:spPr>
        <a:xfrm>
          <a:off x="374271" y="726084"/>
          <a:ext cx="484056" cy="484056"/>
        </a:xfrm>
        <a:prstGeom prst="ellipse">
          <a:avLst/>
        </a:prstGeom>
        <a:solidFill>
          <a:schemeClr val="accent2"/>
        </a:solidFill>
        <a:ln w="22225" cap="rnd" cmpd="sng" algn="ctr">
          <a:solidFill>
            <a:schemeClr val="accent5">
              <a:hueOff val="-247064"/>
              <a:satOff val="-4791"/>
              <a:lumOff val="-1725"/>
              <a:alphaOff val="0"/>
            </a:schemeClr>
          </a:solidFill>
          <a:prstDash val="solid"/>
        </a:ln>
        <a:effectLst/>
      </dsp:spPr>
      <dsp:style>
        <a:lnRef idx="2">
          <a:scrgbClr r="0" g="0" b="0"/>
        </a:lnRef>
        <a:fillRef idx="1">
          <a:scrgbClr r="0" g="0" b="0"/>
        </a:fillRef>
        <a:effectRef idx="0">
          <a:scrgbClr r="0" g="0" b="0"/>
        </a:effectRef>
        <a:fontRef idx="minor"/>
      </dsp:style>
    </dsp:sp>
    <dsp:sp modelId="{111B0CFC-AAA1-400F-BD68-BEAFB7D105ED}">
      <dsp:nvSpPr>
        <dsp:cNvPr id="0" name=""/>
        <dsp:cNvSpPr/>
      </dsp:nvSpPr>
      <dsp:spPr>
        <a:xfrm>
          <a:off x="761957" y="1355283"/>
          <a:ext cx="7459823" cy="387244"/>
        </a:xfrm>
        <a:prstGeom prst="rect">
          <a:avLst/>
        </a:prstGeom>
        <a:solidFill>
          <a:schemeClr val="accent5">
            <a:hueOff val="-494127"/>
            <a:satOff val="-9581"/>
            <a:lumOff val="-345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376" tIns="53340" rIns="53340" bIns="53340" numCol="1" spcCol="1270" anchor="ctr" anchorCtr="0">
          <a:noAutofit/>
        </a:bodyPr>
        <a:lstStyle/>
        <a:p>
          <a:pPr lvl="0" algn="l" defTabSz="933450">
            <a:lnSpc>
              <a:spcPct val="90000"/>
            </a:lnSpc>
            <a:spcBef>
              <a:spcPct val="0"/>
            </a:spcBef>
            <a:spcAft>
              <a:spcPct val="35000"/>
            </a:spcAft>
          </a:pPr>
          <a:r>
            <a:rPr lang="fr-FR" sz="2100" kern="1200" dirty="0"/>
            <a:t>Trouble du spectre de l’autisme</a:t>
          </a:r>
        </a:p>
      </dsp:txBody>
      <dsp:txXfrm>
        <a:off x="761957" y="1355283"/>
        <a:ext cx="7459823" cy="387244"/>
      </dsp:txXfrm>
    </dsp:sp>
    <dsp:sp modelId="{30F2BA99-32AE-4515-BE1D-42A007A0F4D4}">
      <dsp:nvSpPr>
        <dsp:cNvPr id="0" name=""/>
        <dsp:cNvSpPr/>
      </dsp:nvSpPr>
      <dsp:spPr>
        <a:xfrm>
          <a:off x="519929" y="1306877"/>
          <a:ext cx="484056" cy="484056"/>
        </a:xfrm>
        <a:prstGeom prst="ellipse">
          <a:avLst/>
        </a:prstGeom>
        <a:solidFill>
          <a:schemeClr val="lt1">
            <a:hueOff val="0"/>
            <a:satOff val="0"/>
            <a:lumOff val="0"/>
            <a:alphaOff val="0"/>
          </a:schemeClr>
        </a:solidFill>
        <a:ln w="22225" cap="rnd" cmpd="sng" algn="ctr">
          <a:solidFill>
            <a:schemeClr val="accent5">
              <a:hueOff val="-494127"/>
              <a:satOff val="-9581"/>
              <a:lumOff val="-3451"/>
              <a:alphaOff val="0"/>
            </a:schemeClr>
          </a:solidFill>
          <a:prstDash val="solid"/>
        </a:ln>
        <a:effectLst/>
      </dsp:spPr>
      <dsp:style>
        <a:lnRef idx="2">
          <a:scrgbClr r="0" g="0" b="0"/>
        </a:lnRef>
        <a:fillRef idx="1">
          <a:scrgbClr r="0" g="0" b="0"/>
        </a:fillRef>
        <a:effectRef idx="0">
          <a:scrgbClr r="0" g="0" b="0"/>
        </a:effectRef>
        <a:fontRef idx="minor"/>
      </dsp:style>
    </dsp:sp>
    <dsp:sp modelId="{497FF35A-AAE7-46A4-98AC-40F870022DA9}">
      <dsp:nvSpPr>
        <dsp:cNvPr id="0" name=""/>
        <dsp:cNvSpPr/>
      </dsp:nvSpPr>
      <dsp:spPr>
        <a:xfrm>
          <a:off x="761957" y="1935709"/>
          <a:ext cx="7459823" cy="387244"/>
        </a:xfrm>
        <a:prstGeom prst="rect">
          <a:avLst/>
        </a:prstGeom>
        <a:solidFill>
          <a:schemeClr val="accent5">
            <a:hueOff val="-741191"/>
            <a:satOff val="-14372"/>
            <a:lumOff val="-5176"/>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376" tIns="53340" rIns="53340" bIns="53340" numCol="1" spcCol="1270" anchor="ctr" anchorCtr="0">
          <a:noAutofit/>
        </a:bodyPr>
        <a:lstStyle/>
        <a:p>
          <a:pPr lvl="0" algn="l" defTabSz="933450">
            <a:lnSpc>
              <a:spcPct val="90000"/>
            </a:lnSpc>
            <a:spcBef>
              <a:spcPct val="0"/>
            </a:spcBef>
            <a:spcAft>
              <a:spcPct val="35000"/>
            </a:spcAft>
          </a:pPr>
          <a:r>
            <a:rPr lang="fr-FR" sz="2100" kern="1200" dirty="0" smtClean="0"/>
            <a:t>Trouble du déficit </a:t>
          </a:r>
          <a:r>
            <a:rPr lang="fr-FR" sz="2100" kern="1200" dirty="0"/>
            <a:t>de l’attention/hyperactivité</a:t>
          </a:r>
        </a:p>
      </dsp:txBody>
      <dsp:txXfrm>
        <a:off x="761957" y="1935709"/>
        <a:ext cx="7459823" cy="387244"/>
      </dsp:txXfrm>
    </dsp:sp>
    <dsp:sp modelId="{C9721743-5E13-4F4E-8259-10ACC3CCF7FB}">
      <dsp:nvSpPr>
        <dsp:cNvPr id="0" name=""/>
        <dsp:cNvSpPr/>
      </dsp:nvSpPr>
      <dsp:spPr>
        <a:xfrm>
          <a:off x="519929" y="1887303"/>
          <a:ext cx="484056" cy="484056"/>
        </a:xfrm>
        <a:prstGeom prst="ellipse">
          <a:avLst/>
        </a:prstGeom>
        <a:solidFill>
          <a:schemeClr val="lt1">
            <a:hueOff val="0"/>
            <a:satOff val="0"/>
            <a:lumOff val="0"/>
            <a:alphaOff val="0"/>
          </a:schemeClr>
        </a:solidFill>
        <a:ln w="22225" cap="rnd" cmpd="sng" algn="ctr">
          <a:solidFill>
            <a:schemeClr val="accent5">
              <a:hueOff val="-741191"/>
              <a:satOff val="-14372"/>
              <a:lumOff val="-5176"/>
              <a:alphaOff val="0"/>
            </a:schemeClr>
          </a:solidFill>
          <a:prstDash val="solid"/>
        </a:ln>
        <a:effectLst/>
      </dsp:spPr>
      <dsp:style>
        <a:lnRef idx="2">
          <a:scrgbClr r="0" g="0" b="0"/>
        </a:lnRef>
        <a:fillRef idx="1">
          <a:scrgbClr r="0" g="0" b="0"/>
        </a:fillRef>
        <a:effectRef idx="0">
          <a:scrgbClr r="0" g="0" b="0"/>
        </a:effectRef>
        <a:fontRef idx="minor"/>
      </dsp:style>
    </dsp:sp>
    <dsp:sp modelId="{FDCB4326-CD1C-4254-A8EE-FFF003CD2AF4}">
      <dsp:nvSpPr>
        <dsp:cNvPr id="0" name=""/>
        <dsp:cNvSpPr/>
      </dsp:nvSpPr>
      <dsp:spPr>
        <a:xfrm>
          <a:off x="616299" y="2516503"/>
          <a:ext cx="7605481" cy="387244"/>
        </a:xfrm>
        <a:prstGeom prst="rect">
          <a:avLst/>
        </a:prstGeom>
        <a:solidFill>
          <a:schemeClr val="accent5">
            <a:hueOff val="-988254"/>
            <a:satOff val="-19162"/>
            <a:lumOff val="-690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376" tIns="53340" rIns="53340" bIns="53340" numCol="1" spcCol="1270" anchor="ctr" anchorCtr="0">
          <a:noAutofit/>
        </a:bodyPr>
        <a:lstStyle/>
        <a:p>
          <a:pPr lvl="0" algn="l" defTabSz="933450">
            <a:lnSpc>
              <a:spcPct val="90000"/>
            </a:lnSpc>
            <a:spcBef>
              <a:spcPct val="0"/>
            </a:spcBef>
            <a:spcAft>
              <a:spcPct val="35000"/>
            </a:spcAft>
          </a:pPr>
          <a:r>
            <a:rPr lang="fr-FR" sz="2100" kern="1200" dirty="0"/>
            <a:t>Troubles spécifiques des apprentissages</a:t>
          </a:r>
        </a:p>
      </dsp:txBody>
      <dsp:txXfrm>
        <a:off x="616299" y="2516503"/>
        <a:ext cx="7605481" cy="387244"/>
      </dsp:txXfrm>
    </dsp:sp>
    <dsp:sp modelId="{D68A105C-9DEA-46CD-860E-AC7CE8D7CA41}">
      <dsp:nvSpPr>
        <dsp:cNvPr id="0" name=""/>
        <dsp:cNvSpPr/>
      </dsp:nvSpPr>
      <dsp:spPr>
        <a:xfrm>
          <a:off x="374271" y="2468097"/>
          <a:ext cx="484056" cy="484056"/>
        </a:xfrm>
        <a:prstGeom prst="ellipse">
          <a:avLst/>
        </a:prstGeom>
        <a:solidFill>
          <a:schemeClr val="lt1">
            <a:hueOff val="0"/>
            <a:satOff val="0"/>
            <a:lumOff val="0"/>
            <a:alphaOff val="0"/>
          </a:schemeClr>
        </a:solidFill>
        <a:ln w="22225" cap="rnd" cmpd="sng" algn="ctr">
          <a:solidFill>
            <a:schemeClr val="accent5">
              <a:hueOff val="-988254"/>
              <a:satOff val="-19162"/>
              <a:lumOff val="-6902"/>
              <a:alphaOff val="0"/>
            </a:schemeClr>
          </a:solidFill>
          <a:prstDash val="solid"/>
        </a:ln>
        <a:effectLst/>
      </dsp:spPr>
      <dsp:style>
        <a:lnRef idx="2">
          <a:scrgbClr r="0" g="0" b="0"/>
        </a:lnRef>
        <a:fillRef idx="1">
          <a:scrgbClr r="0" g="0" b="0"/>
        </a:fillRef>
        <a:effectRef idx="0">
          <a:scrgbClr r="0" g="0" b="0"/>
        </a:effectRef>
        <a:fontRef idx="minor"/>
      </dsp:style>
    </dsp:sp>
    <dsp:sp modelId="{749B104D-9CAC-43A0-BA9B-EEF353FAFE81}">
      <dsp:nvSpPr>
        <dsp:cNvPr id="0" name=""/>
        <dsp:cNvSpPr/>
      </dsp:nvSpPr>
      <dsp:spPr>
        <a:xfrm>
          <a:off x="343960" y="3119981"/>
          <a:ext cx="7924017" cy="387244"/>
        </a:xfrm>
        <a:prstGeom prst="rect">
          <a:avLst/>
        </a:prstGeom>
        <a:solidFill>
          <a:schemeClr val="accent5">
            <a:hueOff val="-1235318"/>
            <a:satOff val="-23953"/>
            <a:lumOff val="-862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376" tIns="53340" rIns="53340" bIns="53340" numCol="1" spcCol="1270" anchor="ctr" anchorCtr="0">
          <a:noAutofit/>
        </a:bodyPr>
        <a:lstStyle/>
        <a:p>
          <a:pPr lvl="0" algn="l" defTabSz="933450">
            <a:lnSpc>
              <a:spcPct val="90000"/>
            </a:lnSpc>
            <a:spcBef>
              <a:spcPct val="0"/>
            </a:spcBef>
            <a:spcAft>
              <a:spcPct val="35000"/>
            </a:spcAft>
          </a:pPr>
          <a:r>
            <a:rPr lang="fr-FR" sz="2100" kern="1200" dirty="0" smtClean="0"/>
            <a:t>Troubles moteurs</a:t>
          </a:r>
          <a:endParaRPr lang="fr-FR" sz="2100" kern="1200" dirty="0"/>
        </a:p>
      </dsp:txBody>
      <dsp:txXfrm>
        <a:off x="343960" y="3119981"/>
        <a:ext cx="7924017" cy="387244"/>
      </dsp:txXfrm>
    </dsp:sp>
    <dsp:sp modelId="{950AB47C-66A7-46F5-B87C-E1D6B7E9781A}">
      <dsp:nvSpPr>
        <dsp:cNvPr id="0" name=""/>
        <dsp:cNvSpPr/>
      </dsp:nvSpPr>
      <dsp:spPr>
        <a:xfrm>
          <a:off x="55735" y="3048891"/>
          <a:ext cx="484056" cy="484056"/>
        </a:xfrm>
        <a:prstGeom prst="ellipse">
          <a:avLst/>
        </a:prstGeom>
        <a:solidFill>
          <a:schemeClr val="lt1">
            <a:hueOff val="0"/>
            <a:satOff val="0"/>
            <a:lumOff val="0"/>
            <a:alphaOff val="0"/>
          </a:schemeClr>
        </a:solidFill>
        <a:ln w="22225" cap="rnd" cmpd="sng" algn="ctr">
          <a:solidFill>
            <a:schemeClr val="accent5">
              <a:hueOff val="-1235318"/>
              <a:satOff val="-23953"/>
              <a:lumOff val="-8627"/>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F81C57-7182-174E-B688-5C9FCB87DDEC}" type="datetimeFigureOut">
              <a:rPr lang="fr-FR" smtClean="0"/>
              <a:pPr/>
              <a:t>04/02/2022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541DE0-89BB-5B4E-98CF-86E2FCEF0F22}" type="slidenum">
              <a:rPr lang="fr-FR" smtClean="0"/>
              <a:pPr/>
              <a:t>‹N°›</a:t>
            </a:fld>
            <a:endParaRPr lang="fr-FR"/>
          </a:p>
        </p:txBody>
      </p:sp>
    </p:spTree>
    <p:extLst>
      <p:ext uri="{BB962C8B-B14F-4D97-AF65-F5344CB8AC3E}">
        <p14:creationId xmlns:p14="http://schemas.microsoft.com/office/powerpoint/2010/main" val="24320387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Prévalence 2 à 3 garçons</a:t>
            </a:r>
            <a:r>
              <a:rPr lang="fr-FR" baseline="0" dirty="0" smtClean="0"/>
              <a:t> pour 1 fille</a:t>
            </a:r>
            <a:endParaRPr lang="fr-FR" dirty="0"/>
          </a:p>
        </p:txBody>
      </p:sp>
      <p:sp>
        <p:nvSpPr>
          <p:cNvPr id="4" name="Espace réservé du numéro de diapositive 3"/>
          <p:cNvSpPr>
            <a:spLocks noGrp="1"/>
          </p:cNvSpPr>
          <p:nvPr>
            <p:ph type="sldNum" sz="quarter" idx="10"/>
          </p:nvPr>
        </p:nvSpPr>
        <p:spPr/>
        <p:txBody>
          <a:bodyPr/>
          <a:lstStyle/>
          <a:p>
            <a:fld id="{14541DE0-89BB-5B4E-98CF-86E2FCEF0F22}" type="slidenum">
              <a:rPr lang="fr-FR" smtClean="0"/>
              <a:pPr/>
              <a:t>4</a:t>
            </a:fld>
            <a:endParaRPr lang="fr-FR"/>
          </a:p>
        </p:txBody>
      </p:sp>
    </p:spTree>
    <p:extLst>
      <p:ext uri="{BB962C8B-B14F-4D97-AF65-F5344CB8AC3E}">
        <p14:creationId xmlns:p14="http://schemas.microsoft.com/office/powerpoint/2010/main" val="3399148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err="1" smtClean="0">
                <a:solidFill>
                  <a:schemeClr val="tx1"/>
                </a:solidFill>
                <a:latin typeface="+mn-lt"/>
                <a:ea typeface="+mn-ea"/>
                <a:cs typeface="+mn-cs"/>
              </a:rPr>
              <a:t>Déf</a:t>
            </a:r>
            <a:r>
              <a:rPr lang="fr-FR" sz="1200" kern="1200" dirty="0" smtClean="0">
                <a:solidFill>
                  <a:schemeClr val="tx1"/>
                </a:solidFill>
                <a:latin typeface="+mn-lt"/>
                <a:ea typeface="+mn-ea"/>
                <a:cs typeface="+mn-cs"/>
              </a:rPr>
              <a:t> trouble pragmatique</a:t>
            </a:r>
          </a:p>
          <a:p>
            <a:r>
              <a:rPr lang="fr-FR" sz="1200" kern="1200" dirty="0" smtClean="0">
                <a:solidFill>
                  <a:schemeClr val="tx1"/>
                </a:solidFill>
                <a:latin typeface="+mn-lt"/>
                <a:ea typeface="+mn-ea"/>
                <a:cs typeface="+mn-cs"/>
              </a:rPr>
              <a:t> </a:t>
            </a:r>
          </a:p>
          <a:p>
            <a:r>
              <a:rPr lang="fr-FR" sz="1200" kern="1200" dirty="0" smtClean="0">
                <a:solidFill>
                  <a:schemeClr val="tx1"/>
                </a:solidFill>
                <a:latin typeface="+mn-lt"/>
                <a:ea typeface="+mn-ea"/>
                <a:cs typeface="+mn-cs"/>
              </a:rPr>
              <a:t>d’adéquation pragmatique : il respecte très peu le tour de parole, ne tient pas compte du contexte, applique littéralement le sens des mots et des expressions, ne maintient pas le fil de la conversation, n’apporte qu’un langage très peu informatif malgré son abondance. Il peut présenter un jargon, de l’écholalie et des persévérations.</a:t>
            </a:r>
          </a:p>
        </p:txBody>
      </p:sp>
      <p:sp>
        <p:nvSpPr>
          <p:cNvPr id="4" name="Espace réservé du numéro de diapositive 3"/>
          <p:cNvSpPr>
            <a:spLocks noGrp="1"/>
          </p:cNvSpPr>
          <p:nvPr>
            <p:ph type="sldNum" sz="quarter" idx="10"/>
          </p:nvPr>
        </p:nvSpPr>
        <p:spPr/>
        <p:txBody>
          <a:bodyPr/>
          <a:lstStyle/>
          <a:p>
            <a:fld id="{14541DE0-89BB-5B4E-98CF-86E2FCEF0F22}" type="slidenum">
              <a:rPr lang="fr-FR" smtClean="0"/>
              <a:pPr/>
              <a:t>5</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Proverbes / métaphores : il pleut des cordes/ </a:t>
            </a:r>
            <a:r>
              <a:rPr lang="fr-FR" sz="1200" kern="1200" dirty="0" err="1" smtClean="0">
                <a:solidFill>
                  <a:schemeClr val="tx1"/>
                </a:solidFill>
                <a:latin typeface="+mn-lt"/>
                <a:ea typeface="+mn-ea"/>
                <a:cs typeface="+mn-cs"/>
              </a:rPr>
              <a:t>it’s</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raining</a:t>
            </a:r>
            <a:r>
              <a:rPr lang="fr-FR" sz="1200" kern="1200" dirty="0" smtClean="0">
                <a:solidFill>
                  <a:schemeClr val="tx1"/>
                </a:solidFill>
                <a:latin typeface="+mn-lt"/>
                <a:ea typeface="+mn-ea"/>
                <a:cs typeface="+mn-cs"/>
              </a:rPr>
              <a:t> cats and </a:t>
            </a:r>
            <a:r>
              <a:rPr lang="fr-FR" sz="1200" kern="1200" dirty="0" err="1" smtClean="0">
                <a:solidFill>
                  <a:schemeClr val="tx1"/>
                </a:solidFill>
                <a:latin typeface="+mn-lt"/>
                <a:ea typeface="+mn-ea"/>
                <a:cs typeface="+mn-cs"/>
              </a:rPr>
              <a:t>dogs</a:t>
            </a:r>
            <a:endParaRPr lang="fr-FR" dirty="0"/>
          </a:p>
        </p:txBody>
      </p:sp>
      <p:sp>
        <p:nvSpPr>
          <p:cNvPr id="4" name="Espace réservé du numéro de diapositive 3"/>
          <p:cNvSpPr>
            <a:spLocks noGrp="1"/>
          </p:cNvSpPr>
          <p:nvPr>
            <p:ph type="sldNum" sz="quarter" idx="10"/>
          </p:nvPr>
        </p:nvSpPr>
        <p:spPr/>
        <p:txBody>
          <a:bodyPr/>
          <a:lstStyle/>
          <a:p>
            <a:fld id="{14541DE0-89BB-5B4E-98CF-86E2FCEF0F22}" type="slidenum">
              <a:rPr lang="fr-FR" smtClean="0"/>
              <a:pPr/>
              <a:t>6</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Profil hétérogène</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Efficience cognitive</a:t>
            </a:r>
            <a:r>
              <a:rPr lang="fr-FR" baseline="0" dirty="0" smtClean="0"/>
              <a:t> dans la moyenne</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ICV : réussie aisément les items visuels mais se trouve rapidement gênée ensuite, tant par la compréhension que par l’expression.</a:t>
            </a:r>
          </a:p>
          <a:p>
            <a:endParaRPr lang="fr-FR" dirty="0"/>
          </a:p>
        </p:txBody>
      </p:sp>
      <p:sp>
        <p:nvSpPr>
          <p:cNvPr id="4" name="Espace réservé du numéro de diapositive 3"/>
          <p:cNvSpPr>
            <a:spLocks noGrp="1"/>
          </p:cNvSpPr>
          <p:nvPr>
            <p:ph type="sldNum" sz="quarter" idx="10"/>
          </p:nvPr>
        </p:nvSpPr>
        <p:spPr/>
        <p:txBody>
          <a:bodyPr/>
          <a:lstStyle/>
          <a:p>
            <a:fld id="{14541DE0-89BB-5B4E-98CF-86E2FCEF0F22}" type="slidenum">
              <a:rPr lang="fr-FR" smtClean="0"/>
              <a:pPr/>
              <a:t>16</a:t>
            </a:fld>
            <a:endParaRPr lang="fr-FR"/>
          </a:p>
        </p:txBody>
      </p:sp>
    </p:spTree>
    <p:extLst>
      <p:ext uri="{BB962C8B-B14F-4D97-AF65-F5344CB8AC3E}">
        <p14:creationId xmlns:p14="http://schemas.microsoft.com/office/powerpoint/2010/main" val="1126923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Items demandés</a:t>
            </a:r>
          </a:p>
          <a:p>
            <a:pPr marL="171450" indent="-171450">
              <a:buFontTx/>
              <a:buChar char="-"/>
            </a:pPr>
            <a:r>
              <a:rPr lang="fr-FR" dirty="0" smtClean="0"/>
              <a:t>Lit</a:t>
            </a:r>
          </a:p>
          <a:p>
            <a:pPr marL="171450" indent="-171450">
              <a:buFontTx/>
              <a:buChar char="-"/>
            </a:pPr>
            <a:r>
              <a:rPr lang="fr-FR" dirty="0" smtClean="0"/>
              <a:t>Tangente</a:t>
            </a:r>
          </a:p>
          <a:p>
            <a:pPr marL="0" indent="0">
              <a:buFontTx/>
              <a:buNone/>
            </a:pPr>
            <a:endParaRPr lang="fr-FR" dirty="0"/>
          </a:p>
        </p:txBody>
      </p:sp>
      <p:sp>
        <p:nvSpPr>
          <p:cNvPr id="4" name="Espace réservé du numéro de diapositive 3"/>
          <p:cNvSpPr>
            <a:spLocks noGrp="1"/>
          </p:cNvSpPr>
          <p:nvPr>
            <p:ph type="sldNum" sz="quarter" idx="10"/>
          </p:nvPr>
        </p:nvSpPr>
        <p:spPr/>
        <p:txBody>
          <a:bodyPr/>
          <a:lstStyle/>
          <a:p>
            <a:fld id="{14541DE0-89BB-5B4E-98CF-86E2FCEF0F22}" type="slidenum">
              <a:rPr lang="fr-FR" smtClean="0"/>
              <a:pPr/>
              <a:t>20</a:t>
            </a:fld>
            <a:endParaRPr lang="fr-FR"/>
          </a:p>
        </p:txBody>
      </p:sp>
    </p:spTree>
    <p:extLst>
      <p:ext uri="{BB962C8B-B14F-4D97-AF65-F5344CB8AC3E}">
        <p14:creationId xmlns:p14="http://schemas.microsoft.com/office/powerpoint/2010/main" val="1787095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Profil</a:t>
            </a:r>
            <a:r>
              <a:rPr lang="fr-FR" baseline="0" dirty="0" smtClean="0"/>
              <a:t> hétérogène</a:t>
            </a:r>
            <a:endParaRPr lang="fr-FR" dirty="0"/>
          </a:p>
        </p:txBody>
      </p:sp>
      <p:sp>
        <p:nvSpPr>
          <p:cNvPr id="4" name="Espace réservé du numéro de diapositive 3"/>
          <p:cNvSpPr>
            <a:spLocks noGrp="1"/>
          </p:cNvSpPr>
          <p:nvPr>
            <p:ph type="sldNum" sz="quarter" idx="10"/>
          </p:nvPr>
        </p:nvSpPr>
        <p:spPr/>
        <p:txBody>
          <a:bodyPr/>
          <a:lstStyle/>
          <a:p>
            <a:fld id="{14541DE0-89BB-5B4E-98CF-86E2FCEF0F22}" type="slidenum">
              <a:rPr lang="fr-FR" smtClean="0"/>
              <a:pPr/>
              <a:t>30</a:t>
            </a:fld>
            <a:endParaRPr lang="fr-FR"/>
          </a:p>
        </p:txBody>
      </p:sp>
    </p:spTree>
    <p:extLst>
      <p:ext uri="{BB962C8B-B14F-4D97-AF65-F5344CB8AC3E}">
        <p14:creationId xmlns:p14="http://schemas.microsoft.com/office/powerpoint/2010/main" val="145903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1020431"/>
            <a:ext cx="8245162" cy="1475013"/>
          </a:xfrm>
          <a:effectLst/>
        </p:spPr>
        <p:txBody>
          <a:bodyPr anchor="b">
            <a:normAutofit/>
          </a:bodyPr>
          <a:lstStyle>
            <a:lvl1pPr>
              <a:defRPr sz="3600">
                <a:solidFill>
                  <a:schemeClr val="accent1"/>
                </a:solidFill>
              </a:defRPr>
            </a:lvl1pPr>
          </a:lstStyle>
          <a:p>
            <a:r>
              <a:rPr lang="fr-FR" smtClean="0"/>
              <a:t>Cliquez pour modifier le style du titre</a:t>
            </a:r>
            <a:endParaRPr lang="en-US" dirty="0"/>
          </a:p>
        </p:txBody>
      </p:sp>
      <p:sp>
        <p:nvSpPr>
          <p:cNvPr id="3" name="Subtitle 2"/>
          <p:cNvSpPr>
            <a:spLocks noGrp="1"/>
          </p:cNvSpPr>
          <p:nvPr>
            <p:ph type="subTitle" idx="1"/>
          </p:nvPr>
        </p:nvSpPr>
        <p:spPr>
          <a:xfrm>
            <a:off x="435895" y="2495446"/>
            <a:ext cx="8245160"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a:xfrm>
            <a:off x="5704463" y="5956138"/>
            <a:ext cx="2133600" cy="365125"/>
          </a:xfrm>
        </p:spPr>
        <p:txBody>
          <a:bodyPr/>
          <a:lstStyle>
            <a:lvl1pPr>
              <a:defRPr>
                <a:solidFill>
                  <a:schemeClr val="accent1">
                    <a:lumMod val="75000"/>
                    <a:lumOff val="25000"/>
                  </a:schemeClr>
                </a:solidFill>
              </a:defRPr>
            </a:lvl1pPr>
          </a:lstStyle>
          <a:p>
            <a:fld id="{89BD5BD5-493E-4B30-9656-72901023EF8F}" type="datetime1">
              <a:rPr lang="fr-FR" smtClean="0"/>
              <a:t>04/02/2022</a:t>
            </a:fld>
            <a:endParaRPr lang="fr-FR"/>
          </a:p>
        </p:txBody>
      </p:sp>
      <p:sp>
        <p:nvSpPr>
          <p:cNvPr id="5" name="Footer Placeholder 4"/>
          <p:cNvSpPr>
            <a:spLocks noGrp="1"/>
          </p:cNvSpPr>
          <p:nvPr>
            <p:ph type="ftr" sz="quarter" idx="11"/>
          </p:nvPr>
        </p:nvSpPr>
        <p:spPr>
          <a:xfrm>
            <a:off x="435894" y="5951812"/>
            <a:ext cx="5187908" cy="365125"/>
          </a:xfrm>
        </p:spPr>
        <p:txBody>
          <a:bodyPr/>
          <a:lstStyle>
            <a:lvl1pPr>
              <a:defRPr>
                <a:solidFill>
                  <a:schemeClr val="accent1">
                    <a:lumMod val="75000"/>
                    <a:lumOff val="25000"/>
                  </a:schemeClr>
                </a:solidFill>
              </a:defRPr>
            </a:lvl1pPr>
          </a:lstStyle>
          <a:p>
            <a:endParaRPr lang="fr-FR"/>
          </a:p>
        </p:txBody>
      </p:sp>
      <p:sp>
        <p:nvSpPr>
          <p:cNvPr id="6" name="Slide Number Placeholder 5"/>
          <p:cNvSpPr>
            <a:spLocks noGrp="1"/>
          </p:cNvSpPr>
          <p:nvPr>
            <p:ph type="sldNum" sz="quarter" idx="12"/>
          </p:nvPr>
        </p:nvSpPr>
        <p:spPr>
          <a:xfrm>
            <a:off x="7918725" y="5956138"/>
            <a:ext cx="762330" cy="365125"/>
          </a:xfrm>
        </p:spPr>
        <p:txBody>
          <a:bodyPr/>
          <a:lstStyle>
            <a:lvl1pPr>
              <a:defRPr>
                <a:solidFill>
                  <a:schemeClr val="accent1">
                    <a:lumMod val="75000"/>
                    <a:lumOff val="25000"/>
                  </a:schemeClr>
                </a:solidFill>
              </a:defRPr>
            </a:lvl1pPr>
          </a:lstStyle>
          <a:p>
            <a:fld id="{E1D9686C-3670-4A4A-8144-2665216D9827}"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8" name="Rectangle 7"/>
          <p:cNvSpPr>
            <a:spLocks noChangeAspect="1"/>
          </p:cNvSpPr>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435894" y="702156"/>
            <a:ext cx="8272212" cy="1013800"/>
          </a:xfrm>
        </p:spPr>
        <p:txBody>
          <a:bodyPr/>
          <a:lstStyle/>
          <a:p>
            <a:r>
              <a:rPr lang="fr-FR" smtClean="0"/>
              <a:t>Cliquez pour modifier le style du titre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EC3C8E0-B2EA-4568-8E82-92F3E45BE801}" type="datetime1">
              <a:rPr lang="fr-FR" smtClean="0"/>
              <a:t>04/02/2022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1D9686C-3670-4A4A-8144-2665216D9827}"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a:spLocks noChangeAspect="1"/>
          </p:cNvSpPr>
          <p:nvPr/>
        </p:nvSpPr>
        <p:spPr>
          <a:xfrm>
            <a:off x="6629401" y="599725"/>
            <a:ext cx="2180113"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1" y="675727"/>
            <a:ext cx="1503123" cy="5183073"/>
          </a:xfrm>
        </p:spPr>
        <p:txBody>
          <a:bodyPr vert="eaVert"/>
          <a:lstStyle/>
          <a:p>
            <a:r>
              <a:rPr lang="fr-FR" smtClean="0"/>
              <a:t>Cliquez pour modifier le style du titre</a:t>
            </a:r>
            <a:endParaRPr lang="en-US" dirty="0"/>
          </a:p>
        </p:txBody>
      </p:sp>
      <p:sp>
        <p:nvSpPr>
          <p:cNvPr id="3" name="Vertical Text Placeholder 2"/>
          <p:cNvSpPr>
            <a:spLocks noGrp="1"/>
          </p:cNvSpPr>
          <p:nvPr>
            <p:ph type="body" orient="vert" idx="1"/>
          </p:nvPr>
        </p:nvSpPr>
        <p:spPr>
          <a:xfrm>
            <a:off x="581193" y="675727"/>
            <a:ext cx="5922209" cy="5183073"/>
          </a:xfrm>
        </p:spPr>
        <p:txBody>
          <a:bodyPr vert="eaVert" ancho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6745255" y="5956138"/>
            <a:ext cx="996106" cy="365125"/>
          </a:xfrm>
        </p:spPr>
        <p:txBody>
          <a:bodyPr/>
          <a:lstStyle>
            <a:lvl1pPr>
              <a:defRPr>
                <a:solidFill>
                  <a:schemeClr val="accent1">
                    <a:lumMod val="75000"/>
                    <a:lumOff val="25000"/>
                  </a:schemeClr>
                </a:solidFill>
              </a:defRPr>
            </a:lvl1pPr>
          </a:lstStyle>
          <a:p>
            <a:fld id="{2FD9B971-C15B-42E2-BB47-7F83C487E5F4}" type="datetime1">
              <a:rPr lang="fr-FR" smtClean="0"/>
              <a:t>04/02/2022</a:t>
            </a:fld>
            <a:endParaRPr lang="fr-FR"/>
          </a:p>
        </p:txBody>
      </p:sp>
      <p:sp>
        <p:nvSpPr>
          <p:cNvPr id="5" name="Footer Placeholder 4"/>
          <p:cNvSpPr>
            <a:spLocks noGrp="1"/>
          </p:cNvSpPr>
          <p:nvPr>
            <p:ph type="ftr" sz="quarter" idx="11"/>
          </p:nvPr>
        </p:nvSpPr>
        <p:spPr>
          <a:xfrm>
            <a:off x="581193" y="5951812"/>
            <a:ext cx="5922209" cy="365125"/>
          </a:xfrm>
        </p:spPr>
        <p:txBody>
          <a:bodyPr/>
          <a:lstStyle/>
          <a:p>
            <a:endParaRPr lang="fr-FR"/>
          </a:p>
        </p:txBody>
      </p:sp>
      <p:sp>
        <p:nvSpPr>
          <p:cNvPr id="6" name="Slide Number Placeholder 5"/>
          <p:cNvSpPr>
            <a:spLocks noGrp="1"/>
          </p:cNvSpPr>
          <p:nvPr>
            <p:ph type="sldNum" sz="quarter" idx="12"/>
          </p:nvPr>
        </p:nvSpPr>
        <p:spPr>
          <a:xfrm>
            <a:off x="7834962" y="5956138"/>
            <a:ext cx="873146" cy="365125"/>
          </a:xfrm>
        </p:spPr>
        <p:txBody>
          <a:bodyPr/>
          <a:lstStyle>
            <a:lvl1pPr>
              <a:defRPr>
                <a:solidFill>
                  <a:schemeClr val="accent1">
                    <a:lumMod val="75000"/>
                    <a:lumOff val="25000"/>
                  </a:schemeClr>
                </a:solidFill>
              </a:defRPr>
            </a:lvl1pPr>
          </a:lstStyle>
          <a:p>
            <a:fld id="{E1D9686C-3670-4A4A-8144-2665216D9827}"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fr-FR" smtClean="0"/>
              <a:t>Cliquez pour modifier le style du titre</a:t>
            </a:r>
            <a:endParaRPr lang="en-US" dirty="0"/>
          </a:p>
        </p:txBody>
      </p:sp>
      <p:sp>
        <p:nvSpPr>
          <p:cNvPr id="3" name="Content Placeholder 2"/>
          <p:cNvSpPr>
            <a:spLocks noGrp="1"/>
          </p:cNvSpPr>
          <p:nvPr>
            <p:ph idx="1"/>
          </p:nvPr>
        </p:nvSpPr>
        <p:spPr>
          <a:xfrm>
            <a:off x="435895" y="2180497"/>
            <a:ext cx="8272211" cy="367830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FA06EBCE-0852-4152-963E-38B8D8AC1799}" type="datetime1">
              <a:rPr lang="fr-FR" smtClean="0"/>
              <a:t>04/02/2022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7918725" y="5956138"/>
            <a:ext cx="789381" cy="365125"/>
          </a:xfrm>
        </p:spPr>
        <p:txBody>
          <a:bodyPr/>
          <a:lstStyle/>
          <a:p>
            <a:fld id="{E1D9686C-3670-4A4A-8144-2665216D9827}"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8" name="Rectangle 7"/>
          <p:cNvSpPr>
            <a:spLocks noChangeAspect="1"/>
          </p:cNvSpPr>
          <p:nvPr/>
        </p:nvSpPr>
        <p:spPr>
          <a:xfrm>
            <a:off x="335863" y="5141975"/>
            <a:ext cx="8468145"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3043911"/>
            <a:ext cx="8272211" cy="1497507"/>
          </a:xfrm>
        </p:spPr>
        <p:txBody>
          <a:bodyPr anchor="b">
            <a:normAutofit/>
          </a:bodyPr>
          <a:lstStyle>
            <a:lvl1pPr algn="l">
              <a:defRPr sz="3600" b="0" cap="all">
                <a:solidFill>
                  <a:schemeClr val="accent1"/>
                </a:solidFill>
              </a:defRPr>
            </a:lvl1pPr>
          </a:lstStyle>
          <a:p>
            <a:r>
              <a:rPr lang="fr-FR" smtClean="0"/>
              <a:t>Cliquez pour modifier le style du titre</a:t>
            </a:r>
            <a:endParaRPr lang="en-US" dirty="0"/>
          </a:p>
        </p:txBody>
      </p:sp>
      <p:sp>
        <p:nvSpPr>
          <p:cNvPr id="3" name="Text Placeholder 2"/>
          <p:cNvSpPr>
            <a:spLocks noGrp="1"/>
          </p:cNvSpPr>
          <p:nvPr>
            <p:ph type="body" idx="1"/>
          </p:nvPr>
        </p:nvSpPr>
        <p:spPr>
          <a:xfrm>
            <a:off x="435895" y="4541417"/>
            <a:ext cx="827221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4BF8673B-AE3B-424E-BA51-9CB19225108B}" type="datetime1">
              <a:rPr lang="fr-FR" smtClean="0"/>
              <a:t>04/02/2022</a:t>
            </a:fld>
            <a:endParaRPr lang="fr-F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fr-F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E1D9686C-3670-4A4A-8144-2665216D9827}"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a:spLocks noChangeAspect="1"/>
          </p:cNvSpPr>
          <p:nvPr/>
        </p:nvSpPr>
        <p:spPr>
          <a:xfrm>
            <a:off x="334487"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729658"/>
            <a:ext cx="8272212" cy="988332"/>
          </a:xfrm>
        </p:spPr>
        <p:txBody>
          <a:bodyPr/>
          <a:lstStyle/>
          <a:p>
            <a:r>
              <a:rPr lang="fr-FR" smtClean="0"/>
              <a:t>Cliquez pour modifier le style du titre</a:t>
            </a:r>
            <a:endParaRPr lang="en-US" dirty="0"/>
          </a:p>
        </p:txBody>
      </p:sp>
      <p:sp>
        <p:nvSpPr>
          <p:cNvPr id="3" name="Content Placeholder 2"/>
          <p:cNvSpPr>
            <a:spLocks noGrp="1"/>
          </p:cNvSpPr>
          <p:nvPr>
            <p:ph sz="half" idx="1"/>
          </p:nvPr>
        </p:nvSpPr>
        <p:spPr>
          <a:xfrm>
            <a:off x="435895" y="2228004"/>
            <a:ext cx="4066793" cy="3633047"/>
          </a:xfrm>
        </p:spPr>
        <p:txBody>
          <a:bodyPr>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41313" y="2228004"/>
            <a:ext cx="4066794" cy="3633047"/>
          </a:xfrm>
        </p:spPr>
        <p:txBody>
          <a:bodyPr>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EAB65CD5-04E4-436E-A967-476FFD569B7D}" type="datetime1">
              <a:rPr lang="fr-FR" smtClean="0"/>
              <a:t>04/02/2022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1D9686C-3670-4A4A-8144-2665216D9827}"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1" name="Rectangle 10"/>
          <p:cNvSpPr>
            <a:spLocks noChangeAspect="1"/>
          </p:cNvSpPr>
          <p:nvPr/>
        </p:nvSpPr>
        <p:spPr>
          <a:xfrm>
            <a:off x="334487"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435895" y="729658"/>
            <a:ext cx="8272212" cy="988332"/>
          </a:xfrm>
        </p:spPr>
        <p:txBody>
          <a:bodyPr/>
          <a:lstStyle/>
          <a:p>
            <a:r>
              <a:rPr lang="fr-FR" smtClean="0"/>
              <a:t>Cliquez pour modifier le style du titre</a:t>
            </a:r>
            <a:endParaRPr lang="en-US" dirty="0"/>
          </a:p>
        </p:txBody>
      </p:sp>
      <p:sp>
        <p:nvSpPr>
          <p:cNvPr id="3" name="Text Placeholder 2"/>
          <p:cNvSpPr>
            <a:spLocks noGrp="1"/>
          </p:cNvSpPr>
          <p:nvPr>
            <p:ph type="body" idx="1"/>
          </p:nvPr>
        </p:nvSpPr>
        <p:spPr>
          <a:xfrm>
            <a:off x="665415" y="2250893"/>
            <a:ext cx="3815306"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435896" y="2926053"/>
            <a:ext cx="4044825" cy="2934999"/>
          </a:xfrm>
        </p:spPr>
        <p:txBody>
          <a:bodyPr anchor="t">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892802" y="2250893"/>
            <a:ext cx="3815305"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663282" y="2926053"/>
            <a:ext cx="4044825" cy="2934999"/>
          </a:xfrm>
        </p:spPr>
        <p:txBody>
          <a:bodyPr anchor="t">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2B9038B8-A075-4565-BBF0-76C5F7A17DC3}" type="datetime1">
              <a:rPr lang="fr-FR" smtClean="0"/>
              <a:t>04/02/2022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1D9686C-3670-4A4A-8144-2665216D9827}"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7" name="Rectangle 6"/>
          <p:cNvSpPr>
            <a:spLocks noChangeAspect="1"/>
          </p:cNvSpPr>
          <p:nvPr/>
        </p:nvSpPr>
        <p:spPr>
          <a:xfrm>
            <a:off x="330512"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431921" y="729658"/>
            <a:ext cx="8272212" cy="988332"/>
          </a:xfrm>
        </p:spPr>
        <p:txBody>
          <a:bodyPr/>
          <a:lstStyle/>
          <a:p>
            <a:r>
              <a:rPr lang="fr-FR" smtClean="0"/>
              <a:t>Cliquez pour modifier le style du titre</a:t>
            </a:r>
            <a:endParaRPr lang="en-US" dirty="0"/>
          </a:p>
        </p:txBody>
      </p:sp>
      <p:sp>
        <p:nvSpPr>
          <p:cNvPr id="3" name="Date Placeholder 2"/>
          <p:cNvSpPr>
            <a:spLocks noGrp="1"/>
          </p:cNvSpPr>
          <p:nvPr>
            <p:ph type="dt" sz="half" idx="10"/>
          </p:nvPr>
        </p:nvSpPr>
        <p:spPr/>
        <p:txBody>
          <a:bodyPr/>
          <a:lstStyle/>
          <a:p>
            <a:fld id="{D3D7983F-4DD3-440E-9D0D-3116FEC19D2C}" type="datetime1">
              <a:rPr lang="fr-FR" smtClean="0"/>
              <a:t>04/02/2022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1D9686C-3670-4A4A-8144-2665216D9827}"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F547FC-1581-42B5-8D5B-96F076178AB8}" type="datetime1">
              <a:rPr lang="fr-FR" smtClean="0"/>
              <a:t>04/02/2022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E1D9686C-3670-4A4A-8144-2665216D9827}"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9" name="Rectangle 8"/>
          <p:cNvSpPr>
            <a:spLocks noChangeAspect="1"/>
          </p:cNvSpPr>
          <p:nvPr/>
        </p:nvSpPr>
        <p:spPr>
          <a:xfrm>
            <a:off x="335863" y="5141973"/>
            <a:ext cx="847365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5262296"/>
            <a:ext cx="3682084" cy="689514"/>
          </a:xfrm>
        </p:spPr>
        <p:txBody>
          <a:bodyPr anchor="ctr"/>
          <a:lstStyle>
            <a:lvl1pPr algn="l">
              <a:defRPr sz="2000" b="0">
                <a:solidFill>
                  <a:schemeClr val="accent1">
                    <a:lumMod val="75000"/>
                    <a:lumOff val="25000"/>
                  </a:schemeClr>
                </a:solidFill>
              </a:defRPr>
            </a:lvl1pPr>
          </a:lstStyle>
          <a:p>
            <a:r>
              <a:rPr lang="fr-FR" smtClean="0"/>
              <a:t>Cliquez pour modifier le style du titre</a:t>
            </a:r>
            <a:endParaRPr lang="en-US" dirty="0"/>
          </a:p>
        </p:txBody>
      </p:sp>
      <p:sp>
        <p:nvSpPr>
          <p:cNvPr id="3" name="Content Placeholder 2"/>
          <p:cNvSpPr>
            <a:spLocks noGrp="1"/>
          </p:cNvSpPr>
          <p:nvPr>
            <p:ph idx="1"/>
          </p:nvPr>
        </p:nvSpPr>
        <p:spPr>
          <a:xfrm>
            <a:off x="335862" y="601200"/>
            <a:ext cx="846963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4305618" y="5262297"/>
            <a:ext cx="4402490"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C491F86A-1F93-4BF9-894B-154000A02EFA}" type="datetime1">
              <a:rPr lang="fr-FR" smtClean="0"/>
              <a:t>04/02/2022</a:t>
            </a:fld>
            <a:endParaRPr lang="fr-F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fr-F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E1D9686C-3670-4A4A-8144-2665216D9827}"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35895" y="4693389"/>
            <a:ext cx="8272212" cy="566738"/>
          </a:xfrm>
        </p:spPr>
        <p:txBody>
          <a:bodyPr anchor="b">
            <a:normAutofit/>
          </a:bodyPr>
          <a:lstStyle>
            <a:lvl1pPr algn="l">
              <a:defRPr sz="2400" b="0">
                <a:solidFill>
                  <a:schemeClr val="accent1"/>
                </a:solidFill>
              </a:defRPr>
            </a:lvl1pPr>
          </a:lstStyle>
          <a:p>
            <a:r>
              <a:rPr lang="fr-FR" smtClean="0"/>
              <a:t>Cliquez pour modifier le style du titre</a:t>
            </a:r>
            <a:endParaRPr lang="en-US" dirty="0"/>
          </a:p>
        </p:txBody>
      </p:sp>
      <p:sp>
        <p:nvSpPr>
          <p:cNvPr id="3" name="Picture Placeholder 2"/>
          <p:cNvSpPr>
            <a:spLocks noGrp="1" noChangeAspect="1"/>
          </p:cNvSpPr>
          <p:nvPr>
            <p:ph type="pic" idx="1"/>
          </p:nvPr>
        </p:nvSpPr>
        <p:spPr>
          <a:xfrm>
            <a:off x="335863" y="599725"/>
            <a:ext cx="8468144"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435894" y="5260128"/>
            <a:ext cx="8272213"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C3C3DB80-3EF6-43FD-AFBB-8C7138967F86}" type="datetime1">
              <a:rPr lang="fr-FR" smtClean="0"/>
              <a:t>04/02/2022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1D9686C-3670-4A4A-8144-2665216D9827}"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705124"/>
            <a:ext cx="8272212" cy="1189554"/>
          </a:xfrm>
          <a:prstGeom prst="rect">
            <a:avLst/>
          </a:prstGeom>
        </p:spPr>
        <p:txBody>
          <a:bodyPr vert="horz" lIns="91440" tIns="45720" rIns="91440" bIns="45720" rtlCol="0" anchor="b">
            <a:normAutofit/>
          </a:bodyPr>
          <a:lstStyle/>
          <a:p>
            <a:r>
              <a:rPr lang="fr-FR" smtClean="0"/>
              <a:t>Cliquez pour modifier le style du titre</a:t>
            </a:r>
            <a:endParaRPr lang="en-US" dirty="0"/>
          </a:p>
        </p:txBody>
      </p:sp>
      <p:sp>
        <p:nvSpPr>
          <p:cNvPr id="3" name="Text Placeholder 2"/>
          <p:cNvSpPr>
            <a:spLocks noGrp="1"/>
          </p:cNvSpPr>
          <p:nvPr>
            <p:ph type="body" idx="1"/>
          </p:nvPr>
        </p:nvSpPr>
        <p:spPr>
          <a:xfrm>
            <a:off x="435894" y="2336003"/>
            <a:ext cx="8272212" cy="3522794"/>
          </a:xfrm>
          <a:prstGeom prst="rect">
            <a:avLst/>
          </a:prstGeom>
        </p:spPr>
        <p:txBody>
          <a:bodyPr vert="horz" lIns="91440" tIns="45720" rIns="91440" bIns="45720" rtlCol="0" anchor="ctr">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704464" y="5956138"/>
            <a:ext cx="2133599" cy="365125"/>
          </a:xfrm>
          <a:prstGeom prst="rect">
            <a:avLst/>
          </a:prstGeom>
        </p:spPr>
        <p:txBody>
          <a:bodyPr vert="horz" lIns="91440" tIns="45720" rIns="91440" bIns="45720" rtlCol="0" anchor="ctr"/>
          <a:lstStyle>
            <a:lvl1pPr algn="r">
              <a:defRPr sz="900">
                <a:solidFill>
                  <a:schemeClr val="accent2"/>
                </a:solidFill>
              </a:defRPr>
            </a:lvl1pPr>
          </a:lstStyle>
          <a:p>
            <a:fld id="{39CAFEC0-BF01-49B6-B3E6-914E7DD99AE6}" type="datetime1">
              <a:rPr lang="fr-FR" smtClean="0"/>
              <a:t>04/02/2022</a:t>
            </a:fld>
            <a:endParaRPr lang="fr-FR"/>
          </a:p>
        </p:txBody>
      </p:sp>
      <p:sp>
        <p:nvSpPr>
          <p:cNvPr id="5" name="Footer Placeholder 4"/>
          <p:cNvSpPr>
            <a:spLocks noGrp="1"/>
          </p:cNvSpPr>
          <p:nvPr>
            <p:ph type="ftr" sz="quarter" idx="3"/>
          </p:nvPr>
        </p:nvSpPr>
        <p:spPr>
          <a:xfrm>
            <a:off x="435894" y="5951812"/>
            <a:ext cx="5187908" cy="365125"/>
          </a:xfrm>
          <a:prstGeom prst="rect">
            <a:avLst/>
          </a:prstGeom>
        </p:spPr>
        <p:txBody>
          <a:bodyPr vert="horz" lIns="91440" tIns="45720" rIns="91440" bIns="45720" rtlCol="0" anchor="ctr"/>
          <a:lstStyle>
            <a:lvl1pPr algn="l">
              <a:defRPr sz="900" cap="all">
                <a:solidFill>
                  <a:schemeClr val="accent2"/>
                </a:solidFill>
              </a:defRPr>
            </a:lvl1pPr>
          </a:lstStyle>
          <a:p>
            <a:endParaRPr lang="fr-FR"/>
          </a:p>
        </p:txBody>
      </p:sp>
      <p:sp>
        <p:nvSpPr>
          <p:cNvPr id="6" name="Slide Number Placeholder 5"/>
          <p:cNvSpPr>
            <a:spLocks noGrp="1"/>
          </p:cNvSpPr>
          <p:nvPr>
            <p:ph type="sldNum" sz="quarter" idx="4"/>
          </p:nvPr>
        </p:nvSpPr>
        <p:spPr>
          <a:xfrm>
            <a:off x="7918725" y="5956138"/>
            <a:ext cx="789383" cy="365125"/>
          </a:xfrm>
          <a:prstGeom prst="rect">
            <a:avLst/>
          </a:prstGeom>
        </p:spPr>
        <p:txBody>
          <a:bodyPr vert="horz" lIns="91440" tIns="45720" rIns="91440" bIns="45720" rtlCol="0" anchor="ctr"/>
          <a:lstStyle>
            <a:lvl1pPr algn="r">
              <a:defRPr sz="900">
                <a:solidFill>
                  <a:schemeClr val="accent2"/>
                </a:solidFill>
              </a:defRPr>
            </a:lvl1pPr>
          </a:lstStyle>
          <a:p>
            <a:fld id="{E1D9686C-3670-4A4A-8144-2665216D9827}" type="slidenum">
              <a:rPr lang="fr-FR" smtClean="0"/>
              <a:pPr/>
              <a:t>‹N°›</a:t>
            </a:fld>
            <a:endParaRPr lang="fr-FR"/>
          </a:p>
        </p:txBody>
      </p:sp>
      <p:sp>
        <p:nvSpPr>
          <p:cNvPr id="9" name="Rectangle 8"/>
          <p:cNvSpPr/>
          <p:nvPr/>
        </p:nvSpPr>
        <p:spPr>
          <a:xfrm>
            <a:off x="334901"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b="1" dirty="0" smtClean="0"/>
              <a:t>Trouble du langage oral</a:t>
            </a:r>
            <a:br>
              <a:rPr lang="fr-FR" b="1" dirty="0" smtClean="0"/>
            </a:br>
            <a:r>
              <a:rPr lang="fr-FR" sz="3200" b="1" dirty="0" smtClean="0"/>
              <a:t>(dysphasie)</a:t>
            </a:r>
            <a:endParaRPr lang="fr-FR" sz="3200" b="1" dirty="0"/>
          </a:p>
        </p:txBody>
      </p:sp>
      <p:sp>
        <p:nvSpPr>
          <p:cNvPr id="3" name="Sous-titre 2"/>
          <p:cNvSpPr>
            <a:spLocks noGrp="1"/>
          </p:cNvSpPr>
          <p:nvPr>
            <p:ph type="subTitle" idx="1"/>
          </p:nvPr>
        </p:nvSpPr>
        <p:spPr>
          <a:xfrm>
            <a:off x="435895" y="2492896"/>
            <a:ext cx="8245160" cy="592871"/>
          </a:xfrm>
        </p:spPr>
        <p:txBody>
          <a:bodyPr>
            <a:normAutofit fontScale="77500" lnSpcReduction="20000"/>
          </a:bodyPr>
          <a:lstStyle/>
          <a:p>
            <a:pPr algn="ctr"/>
            <a:r>
              <a:rPr lang="fr-FR" dirty="0"/>
              <a:t>Morgane CARELLIER, ANNE-LAURE DEBUREAUX, LEO DUPLENNE, ALEXANDRE PORION, marine Walton, </a:t>
            </a:r>
          </a:p>
          <a:p>
            <a:pPr algn="ctr"/>
            <a:r>
              <a:rPr lang="fr-FR" dirty="0" smtClean="0"/>
              <a:t>psychologues</a:t>
            </a:r>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5894" y="2934834"/>
            <a:ext cx="8272212" cy="988332"/>
          </a:xfrm>
        </p:spPr>
        <p:txBody>
          <a:bodyPr/>
          <a:lstStyle/>
          <a:p>
            <a:pPr algn="ctr"/>
            <a:r>
              <a:rPr lang="fr-FR" dirty="0" smtClean="0">
                <a:solidFill>
                  <a:schemeClr val="tx2"/>
                </a:solidFill>
              </a:rPr>
              <a:t>Etude de Cas</a:t>
            </a:r>
            <a:endParaRPr lang="fr-FR" dirty="0">
              <a:solidFill>
                <a:schemeClr val="tx2"/>
              </a:solidFill>
            </a:endParaRPr>
          </a:p>
        </p:txBody>
      </p:sp>
      <p:sp>
        <p:nvSpPr>
          <p:cNvPr id="7" name="Espace réservé du numéro de diapositive 6"/>
          <p:cNvSpPr>
            <a:spLocks noGrp="1"/>
          </p:cNvSpPr>
          <p:nvPr>
            <p:ph type="sldNum" sz="quarter" idx="12"/>
          </p:nvPr>
        </p:nvSpPr>
        <p:spPr/>
        <p:txBody>
          <a:bodyPr/>
          <a:lstStyle/>
          <a:p>
            <a:fld id="{E1D9686C-3670-4A4A-8144-2665216D9827}" type="slidenum">
              <a:rPr lang="fr-FR" smtClean="0"/>
              <a:pPr/>
              <a:t>10</a:t>
            </a:fld>
            <a:endParaRPr lang="fr-FR"/>
          </a:p>
        </p:txBody>
      </p:sp>
    </p:spTree>
    <p:extLst>
      <p:ext uri="{BB962C8B-B14F-4D97-AF65-F5344CB8AC3E}">
        <p14:creationId xmlns:p14="http://schemas.microsoft.com/office/powerpoint/2010/main" val="3143425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étude de cas : Anna – 4 ans 8 mois</a:t>
            </a:r>
            <a:endParaRPr lang="fr-FR" dirty="0"/>
          </a:p>
        </p:txBody>
      </p:sp>
      <p:sp>
        <p:nvSpPr>
          <p:cNvPr id="5" name="Shape 128"/>
          <p:cNvSpPr>
            <a:spLocks noGrp="1"/>
          </p:cNvSpPr>
          <p:nvPr>
            <p:ph idx="1"/>
          </p:nvPr>
        </p:nvSpPr>
        <p:spPr/>
        <p:txBody>
          <a:bodyPr>
            <a:normAutofit/>
          </a:bodyPr>
          <a:lstStyle/>
          <a:p>
            <a:r>
              <a:rPr lang="fr-FR" sz="2000" dirty="0" smtClean="0">
                <a:latin typeface="Calibri" panose="020F0502020204030204" pitchFamily="34" charset="0"/>
              </a:rPr>
              <a:t>Motif de la plainte : Anna est adressée au CRTLA par un neuropédiatre, dans le cadre de difficultés en langage oral.</a:t>
            </a:r>
          </a:p>
          <a:p>
            <a:r>
              <a:rPr lang="fr-FR" sz="2000" dirty="0" smtClean="0">
                <a:latin typeface="Calibri" panose="020F0502020204030204" pitchFamily="34" charset="0"/>
              </a:rPr>
              <a:t>Initialement reçue en consultation neuropédiatrique</a:t>
            </a:r>
          </a:p>
          <a:p>
            <a:pPr lvl="1"/>
            <a:r>
              <a:rPr lang="fr-FR" dirty="0" smtClean="0">
                <a:latin typeface="Calibri" panose="020F0502020204030204" pitchFamily="34" charset="0"/>
              </a:rPr>
              <a:t>TSA et </a:t>
            </a:r>
            <a:r>
              <a:rPr lang="fr-FR" dirty="0" smtClean="0">
                <a:latin typeface="Calibri" panose="020F0502020204030204" pitchFamily="34" charset="0"/>
              </a:rPr>
              <a:t>pathologies neurologiques </a:t>
            </a:r>
            <a:r>
              <a:rPr lang="fr-FR" dirty="0" smtClean="0">
                <a:latin typeface="Calibri" panose="020F0502020204030204" pitchFamily="34" charset="0"/>
              </a:rPr>
              <a:t>écartés</a:t>
            </a:r>
          </a:p>
          <a:p>
            <a:pPr lvl="1"/>
            <a:r>
              <a:rPr lang="fr-FR" dirty="0" smtClean="0">
                <a:latin typeface="Calibri" panose="020F0502020204030204" pitchFamily="34" charset="0"/>
              </a:rPr>
              <a:t>Bilan auditif normal</a:t>
            </a:r>
          </a:p>
        </p:txBody>
      </p:sp>
      <p:sp>
        <p:nvSpPr>
          <p:cNvPr id="3" name="Espace réservé du numéro de diapositive 2"/>
          <p:cNvSpPr>
            <a:spLocks noGrp="1"/>
          </p:cNvSpPr>
          <p:nvPr>
            <p:ph type="sldNum" sz="quarter" idx="12"/>
          </p:nvPr>
        </p:nvSpPr>
        <p:spPr/>
        <p:txBody>
          <a:bodyPr/>
          <a:lstStyle/>
          <a:p>
            <a:fld id="{E1D9686C-3670-4A4A-8144-2665216D9827}" type="slidenum">
              <a:rPr lang="fr-FR" smtClean="0"/>
              <a:pPr/>
              <a:t>11</a:t>
            </a:fld>
            <a:endParaRPr lang="fr-FR"/>
          </a:p>
        </p:txBody>
      </p:sp>
    </p:spTree>
    <p:extLst>
      <p:ext uri="{BB962C8B-B14F-4D97-AF65-F5344CB8AC3E}">
        <p14:creationId xmlns:p14="http://schemas.microsoft.com/office/powerpoint/2010/main" val="2210814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étude de cas : anamnèse</a:t>
            </a:r>
            <a:endParaRPr lang="fr-FR" dirty="0"/>
          </a:p>
        </p:txBody>
      </p:sp>
      <p:sp>
        <p:nvSpPr>
          <p:cNvPr id="5" name="Shape 128"/>
          <p:cNvSpPr>
            <a:spLocks noGrp="1"/>
          </p:cNvSpPr>
          <p:nvPr>
            <p:ph idx="1"/>
          </p:nvPr>
        </p:nvSpPr>
        <p:spPr>
          <a:xfrm>
            <a:off x="435895" y="2180497"/>
            <a:ext cx="8272211" cy="4200831"/>
          </a:xfrm>
        </p:spPr>
        <p:txBody>
          <a:bodyPr>
            <a:normAutofit/>
          </a:bodyPr>
          <a:lstStyle/>
          <a:p>
            <a:r>
              <a:rPr lang="fr-FR" sz="2000" dirty="0" smtClean="0">
                <a:latin typeface="Calibri" panose="020F0502020204030204" pitchFamily="34" charset="0"/>
              </a:rPr>
              <a:t>Grossesse et accouchement sans particularité. APGAR 10-10</a:t>
            </a:r>
          </a:p>
          <a:p>
            <a:r>
              <a:rPr lang="fr-FR" sz="2000" dirty="0" smtClean="0">
                <a:latin typeface="Calibri" panose="020F0502020204030204" pitchFamily="34" charset="0"/>
              </a:rPr>
              <a:t>Marche à 18 mois et retard dans le développement du langage (ne disait pas un mot à 3 ans à l’entrée en maternelle). </a:t>
            </a:r>
          </a:p>
          <a:p>
            <a:r>
              <a:rPr lang="fr-FR" sz="2000" dirty="0" smtClean="0">
                <a:latin typeface="Calibri" panose="020F0502020204030204" pitchFamily="34" charset="0"/>
              </a:rPr>
              <a:t>Autonome habillage et besoin d’aide pour la toilette. Fait de nombreuses activités manuelles au quotidien.</a:t>
            </a:r>
          </a:p>
          <a:p>
            <a:r>
              <a:rPr lang="fr-FR" sz="2000" dirty="0" smtClean="0">
                <a:latin typeface="Calibri" panose="020F0502020204030204" pitchFamily="34" charset="0"/>
              </a:rPr>
              <a:t>Alimentation : très sélective. Boit l’eau au biberon. Tendance à grignoter sur la journée.</a:t>
            </a:r>
          </a:p>
          <a:p>
            <a:r>
              <a:rPr lang="fr-FR" sz="2000" dirty="0" smtClean="0">
                <a:latin typeface="Calibri" panose="020F0502020204030204" pitchFamily="34" charset="0"/>
              </a:rPr>
              <a:t>Sommeil : pas de difficultés d’endormissement ou de réveils nocturnes. Dort dans la chambre parentale mais dans son lit.</a:t>
            </a:r>
          </a:p>
          <a:p>
            <a:r>
              <a:rPr lang="fr-FR" sz="2000" dirty="0" smtClean="0">
                <a:latin typeface="Calibri" panose="020F0502020204030204" pitchFamily="34" charset="0"/>
              </a:rPr>
              <a:t>Propreté : non acquise la nuit.</a:t>
            </a:r>
            <a:endParaRPr lang="fr-FR" sz="2000" dirty="0">
              <a:latin typeface="Calibri" panose="020F0502020204030204" pitchFamily="34" charset="0"/>
            </a:endParaRPr>
          </a:p>
        </p:txBody>
      </p:sp>
      <p:sp>
        <p:nvSpPr>
          <p:cNvPr id="3" name="Espace réservé du numéro de diapositive 2"/>
          <p:cNvSpPr>
            <a:spLocks noGrp="1"/>
          </p:cNvSpPr>
          <p:nvPr>
            <p:ph type="sldNum" sz="quarter" idx="12"/>
          </p:nvPr>
        </p:nvSpPr>
        <p:spPr/>
        <p:txBody>
          <a:bodyPr/>
          <a:lstStyle/>
          <a:p>
            <a:fld id="{E1D9686C-3670-4A4A-8144-2665216D9827}" type="slidenum">
              <a:rPr lang="fr-FR" smtClean="0"/>
              <a:pPr/>
              <a:t>12</a:t>
            </a:fld>
            <a:endParaRPr lang="fr-FR"/>
          </a:p>
        </p:txBody>
      </p:sp>
    </p:spTree>
    <p:extLst>
      <p:ext uri="{BB962C8B-B14F-4D97-AF65-F5344CB8AC3E}">
        <p14:creationId xmlns:p14="http://schemas.microsoft.com/office/powerpoint/2010/main" val="10918661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étude de cas : anamnèse</a:t>
            </a:r>
            <a:endParaRPr lang="fr-FR" dirty="0"/>
          </a:p>
        </p:txBody>
      </p:sp>
      <p:sp>
        <p:nvSpPr>
          <p:cNvPr id="5" name="Shape 128"/>
          <p:cNvSpPr>
            <a:spLocks noGrp="1"/>
          </p:cNvSpPr>
          <p:nvPr>
            <p:ph idx="1"/>
          </p:nvPr>
        </p:nvSpPr>
        <p:spPr>
          <a:xfrm>
            <a:off x="435895" y="2180497"/>
            <a:ext cx="8272211" cy="4344847"/>
          </a:xfrm>
        </p:spPr>
        <p:txBody>
          <a:bodyPr>
            <a:normAutofit/>
          </a:bodyPr>
          <a:lstStyle/>
          <a:p>
            <a:r>
              <a:rPr lang="fr-FR" sz="2000" dirty="0" smtClean="0">
                <a:latin typeface="Calibri" panose="020F0502020204030204" pitchFamily="34" charset="0"/>
              </a:rPr>
              <a:t>Motricité : enfant décrite comme maladroite, qui tombe facilement. Ne fait pas de vélo ou trottinette. Difficultés en motricité fine. </a:t>
            </a:r>
          </a:p>
          <a:p>
            <a:r>
              <a:rPr lang="fr-FR" sz="2000" dirty="0" smtClean="0">
                <a:latin typeface="Calibri" panose="020F0502020204030204" pitchFamily="34" charset="0"/>
              </a:rPr>
              <a:t>Comportement : Anna obéit peu. Intolérance à la frustration avec pleurs et colères. Peut mettre du temps pour s’apaiser. Du mal à gérer les situations nouvelles.</a:t>
            </a:r>
          </a:p>
          <a:p>
            <a:r>
              <a:rPr lang="fr-FR" sz="2000" dirty="0" smtClean="0">
                <a:latin typeface="Calibri" panose="020F0502020204030204" pitchFamily="34" charset="0"/>
              </a:rPr>
              <a:t>Particularités : rituels en place au quotidien. Sensibilité au bruit.</a:t>
            </a:r>
          </a:p>
          <a:p>
            <a:r>
              <a:rPr lang="fr-FR" sz="2000" dirty="0" smtClean="0">
                <a:latin typeface="Calibri" panose="020F0502020204030204" pitchFamily="34" charset="0"/>
              </a:rPr>
              <a:t>Ecole : en MS. Anna participe aux activités et semble intégrée. L’enseignant met en place des aménagements et explique les consignes avec des exemples au besoin. </a:t>
            </a:r>
          </a:p>
          <a:p>
            <a:pPr lvl="1"/>
            <a:r>
              <a:rPr lang="fr-FR" dirty="0" smtClean="0">
                <a:latin typeface="Calibri" panose="020F0502020204030204" pitchFamily="34" charset="0"/>
              </a:rPr>
              <a:t>Dossier MDPH en cours pour orientation ULIS et demande de SESSAD ou aide humaine</a:t>
            </a:r>
            <a:endParaRPr lang="fr-FR" dirty="0">
              <a:latin typeface="Calibri" panose="020F0502020204030204" pitchFamily="34" charset="0"/>
            </a:endParaRPr>
          </a:p>
        </p:txBody>
      </p:sp>
      <p:sp>
        <p:nvSpPr>
          <p:cNvPr id="3" name="Espace réservé du numéro de diapositive 2"/>
          <p:cNvSpPr>
            <a:spLocks noGrp="1"/>
          </p:cNvSpPr>
          <p:nvPr>
            <p:ph type="sldNum" sz="quarter" idx="12"/>
          </p:nvPr>
        </p:nvSpPr>
        <p:spPr/>
        <p:txBody>
          <a:bodyPr/>
          <a:lstStyle/>
          <a:p>
            <a:fld id="{E1D9686C-3670-4A4A-8144-2665216D9827}" type="slidenum">
              <a:rPr lang="fr-FR" smtClean="0"/>
              <a:pPr/>
              <a:t>13</a:t>
            </a:fld>
            <a:endParaRPr lang="fr-FR"/>
          </a:p>
        </p:txBody>
      </p:sp>
    </p:spTree>
    <p:extLst>
      <p:ext uri="{BB962C8B-B14F-4D97-AF65-F5344CB8AC3E}">
        <p14:creationId xmlns:p14="http://schemas.microsoft.com/office/powerpoint/2010/main" val="4366072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pPr marL="0" indent="0" algn="ctr">
              <a:buNone/>
            </a:pPr>
            <a:r>
              <a:rPr lang="fr-FR" sz="2800" dirty="0" smtClean="0">
                <a:latin typeface="Calibri" panose="020F0502020204030204" pitchFamily="34" charset="0"/>
              </a:rPr>
              <a:t>Que proposez-vous comme bilan ? </a:t>
            </a:r>
            <a:endParaRPr lang="fr-FR" sz="2800" dirty="0">
              <a:latin typeface="Calibri" panose="020F0502020204030204" pitchFamily="34" charset="0"/>
            </a:endParaRP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14</a:t>
            </a:fld>
            <a:endParaRPr lang="fr-FR"/>
          </a:p>
        </p:txBody>
      </p:sp>
    </p:spTree>
    <p:extLst>
      <p:ext uri="{BB962C8B-B14F-4D97-AF65-F5344CB8AC3E}">
        <p14:creationId xmlns:p14="http://schemas.microsoft.com/office/powerpoint/2010/main" val="3775955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Étude de cas : Bilan neuropsychologique</a:t>
            </a:r>
            <a:endParaRPr lang="fr-FR" dirty="0"/>
          </a:p>
        </p:txBody>
      </p:sp>
      <p:sp>
        <p:nvSpPr>
          <p:cNvPr id="4" name="Espace réservé du contenu 2"/>
          <p:cNvSpPr txBox="1">
            <a:spLocks/>
          </p:cNvSpPr>
          <p:nvPr/>
        </p:nvSpPr>
        <p:spPr>
          <a:xfrm>
            <a:off x="395536" y="1628800"/>
            <a:ext cx="8272211" cy="1714512"/>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fr-FR" dirty="0" smtClean="0"/>
          </a:p>
        </p:txBody>
      </p:sp>
      <p:sp>
        <p:nvSpPr>
          <p:cNvPr id="3" name="Espace réservé du numéro de diapositive 2"/>
          <p:cNvSpPr>
            <a:spLocks noGrp="1"/>
          </p:cNvSpPr>
          <p:nvPr>
            <p:ph type="sldNum" sz="quarter" idx="12"/>
          </p:nvPr>
        </p:nvSpPr>
        <p:spPr/>
        <p:txBody>
          <a:bodyPr/>
          <a:lstStyle/>
          <a:p>
            <a:fld id="{E1D9686C-3670-4A4A-8144-2665216D9827}" type="slidenum">
              <a:rPr lang="fr-FR" smtClean="0"/>
              <a:pPr/>
              <a:t>15</a:t>
            </a:fld>
            <a:endParaRPr lang="fr-FR"/>
          </a:p>
        </p:txBody>
      </p:sp>
      <p:sp>
        <p:nvSpPr>
          <p:cNvPr id="37" name="Shape 128"/>
          <p:cNvSpPr>
            <a:spLocks noGrp="1"/>
          </p:cNvSpPr>
          <p:nvPr>
            <p:ph idx="1"/>
          </p:nvPr>
        </p:nvSpPr>
        <p:spPr>
          <a:xfrm>
            <a:off x="435895" y="2180497"/>
            <a:ext cx="8272211" cy="3912799"/>
          </a:xfrm>
        </p:spPr>
        <p:txBody>
          <a:bodyPr>
            <a:normAutofit/>
          </a:bodyPr>
          <a:lstStyle/>
          <a:p>
            <a:r>
              <a:rPr lang="fr-FR" sz="2000" dirty="0" smtClean="0">
                <a:latin typeface="Calibri" panose="020F0502020204030204" pitchFamily="34" charset="0"/>
              </a:rPr>
              <a:t>WPPSI-IV</a:t>
            </a:r>
          </a:p>
          <a:p>
            <a:r>
              <a:rPr lang="fr-FR" sz="2000" dirty="0" smtClean="0">
                <a:latin typeface="Calibri" panose="020F0502020204030204" pitchFamily="34" charset="0"/>
              </a:rPr>
              <a:t>Copie de figure géométrique</a:t>
            </a:r>
          </a:p>
        </p:txBody>
      </p:sp>
    </p:spTree>
    <p:extLst>
      <p:ext uri="{BB962C8B-B14F-4D97-AF65-F5344CB8AC3E}">
        <p14:creationId xmlns:p14="http://schemas.microsoft.com/office/powerpoint/2010/main" val="9353145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5894" y="702156"/>
            <a:ext cx="4064098" cy="1013800"/>
          </a:xfrm>
        </p:spPr>
        <p:txBody>
          <a:bodyPr/>
          <a:lstStyle/>
          <a:p>
            <a:r>
              <a:rPr lang="fr-FR" dirty="0"/>
              <a:t>Étude de cas : Bilan neuropsychologique</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16</a:t>
            </a:fld>
            <a:endParaRPr lang="fr-FR"/>
          </a:p>
        </p:txBody>
      </p:sp>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59779" t="22760" r="6805" b="6711"/>
          <a:stretch/>
        </p:blipFill>
        <p:spPr bwMode="auto">
          <a:xfrm>
            <a:off x="4283968" y="980728"/>
            <a:ext cx="4726379" cy="561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9385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Bilan neuropsychologique</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17</a:t>
            </a:fld>
            <a:endParaRPr lang="fr-FR"/>
          </a:p>
        </p:txBody>
      </p:sp>
      <p:sp>
        <p:nvSpPr>
          <p:cNvPr id="7" name="Espace réservé du contenu 2"/>
          <p:cNvSpPr>
            <a:spLocks noGrp="1"/>
          </p:cNvSpPr>
          <p:nvPr>
            <p:ph idx="1"/>
          </p:nvPr>
        </p:nvSpPr>
        <p:spPr>
          <a:xfrm>
            <a:off x="435895" y="2180497"/>
            <a:ext cx="4640161" cy="1104487"/>
          </a:xfrm>
        </p:spPr>
        <p:txBody>
          <a:bodyPr>
            <a:normAutofit/>
          </a:bodyPr>
          <a:lstStyle/>
          <a:p>
            <a:r>
              <a:rPr lang="fr-FR" sz="2000" dirty="0" smtClean="0">
                <a:latin typeface="Calibri" panose="020F0502020204030204" pitchFamily="34" charset="0"/>
              </a:rPr>
              <a:t>Copie de formes géométriques</a:t>
            </a:r>
            <a:endParaRPr lang="fr-FR" sz="2000" dirty="0">
              <a:latin typeface="Calibri" panose="020F0502020204030204" pitchFamily="34" charset="0"/>
            </a:endParaRPr>
          </a:p>
        </p:txBody>
      </p:sp>
      <p:pic>
        <p:nvPicPr>
          <p:cNvPr id="3"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65363" t="11538" r="10508" b="16244"/>
          <a:stretch/>
        </p:blipFill>
        <p:spPr bwMode="auto">
          <a:xfrm rot="16200000">
            <a:off x="2839715" y="2028883"/>
            <a:ext cx="3464571" cy="5832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3772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Bilan neuropsychologique</a:t>
            </a:r>
          </a:p>
        </p:txBody>
      </p:sp>
      <p:sp>
        <p:nvSpPr>
          <p:cNvPr id="3" name="Espace réservé du contenu 2"/>
          <p:cNvSpPr>
            <a:spLocks noGrp="1"/>
          </p:cNvSpPr>
          <p:nvPr>
            <p:ph idx="1"/>
          </p:nvPr>
        </p:nvSpPr>
        <p:spPr/>
        <p:txBody>
          <a:bodyPr>
            <a:normAutofit/>
          </a:bodyPr>
          <a:lstStyle/>
          <a:p>
            <a:r>
              <a:rPr lang="fr-FR" sz="2000" dirty="0" smtClean="0">
                <a:latin typeface="Calibri" panose="020F0502020204030204" pitchFamily="34" charset="0"/>
              </a:rPr>
              <a:t>Comportement durant le bilan</a:t>
            </a:r>
          </a:p>
          <a:p>
            <a:pPr lvl="1"/>
            <a:r>
              <a:rPr lang="fr-FR" sz="1800" dirty="0" smtClean="0">
                <a:latin typeface="Calibri" panose="020F0502020204030204" pitchFamily="34" charset="0"/>
              </a:rPr>
              <a:t>Enfant volontaire et coopérative</a:t>
            </a:r>
          </a:p>
          <a:p>
            <a:pPr lvl="1"/>
            <a:r>
              <a:rPr lang="fr-FR" sz="1800" dirty="0" smtClean="0">
                <a:latin typeface="Calibri" panose="020F0502020204030204" pitchFamily="34" charset="0"/>
              </a:rPr>
              <a:t>Bonne participation</a:t>
            </a:r>
          </a:p>
          <a:p>
            <a:pPr lvl="1"/>
            <a:r>
              <a:rPr lang="fr-FR" sz="1800" dirty="0" smtClean="0">
                <a:latin typeface="Calibri" panose="020F0502020204030204" pitchFamily="34" charset="0"/>
              </a:rPr>
              <a:t>Pas de difficultés attentionnelles ou d’agitation psychomotrice</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18</a:t>
            </a:fld>
            <a:endParaRPr lang="fr-FR"/>
          </a:p>
        </p:txBody>
      </p:sp>
    </p:spTree>
    <p:extLst>
      <p:ext uri="{BB962C8B-B14F-4D97-AF65-F5344CB8AC3E}">
        <p14:creationId xmlns:p14="http://schemas.microsoft.com/office/powerpoint/2010/main" val="525211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Étude de cas : Bilan orthophonique</a:t>
            </a:r>
            <a:endParaRPr lang="fr-FR" dirty="0"/>
          </a:p>
        </p:txBody>
      </p:sp>
      <p:sp>
        <p:nvSpPr>
          <p:cNvPr id="3" name="Espace réservé du contenu 2"/>
          <p:cNvSpPr>
            <a:spLocks noGrp="1"/>
          </p:cNvSpPr>
          <p:nvPr>
            <p:ph idx="1"/>
          </p:nvPr>
        </p:nvSpPr>
        <p:spPr>
          <a:xfrm>
            <a:off x="435895" y="2204863"/>
            <a:ext cx="8456585" cy="4320481"/>
          </a:xfrm>
        </p:spPr>
        <p:txBody>
          <a:bodyPr>
            <a:noAutofit/>
          </a:bodyPr>
          <a:lstStyle/>
          <a:p>
            <a:r>
              <a:rPr lang="fr-FR" sz="2000" dirty="0" smtClean="0">
                <a:latin typeface="Calibri" panose="020F0502020204030204" pitchFamily="34" charset="0"/>
              </a:rPr>
              <a:t>EVIP (échelle de vocabulaire) : déficit en vocabulaire passif, lié à des difficultés de compréhension (score à 77)</a:t>
            </a:r>
          </a:p>
          <a:p>
            <a:endParaRPr lang="fr-FR" dirty="0" smtClean="0">
              <a:latin typeface="Calibri" panose="020F0502020204030204" pitchFamily="34" charset="0"/>
            </a:endParaRPr>
          </a:p>
          <a:p>
            <a:r>
              <a:rPr lang="fr-FR" sz="2000" dirty="0" smtClean="0">
                <a:latin typeface="Calibri" panose="020F0502020204030204" pitchFamily="34" charset="0"/>
              </a:rPr>
              <a:t>Compréhension</a:t>
            </a:r>
          </a:p>
          <a:p>
            <a:pPr lvl="1"/>
            <a:r>
              <a:rPr lang="fr-FR" dirty="0">
                <a:latin typeface="Calibri" panose="020F0502020204030204" pitchFamily="34" charset="0"/>
              </a:rPr>
              <a:t>F</a:t>
            </a:r>
            <a:r>
              <a:rPr lang="fr-FR" dirty="0" smtClean="0">
                <a:latin typeface="Calibri" panose="020F0502020204030204" pitchFamily="34" charset="0"/>
              </a:rPr>
              <a:t>ragilités en compréhension morphosyntaxique avec un score à -1 ET</a:t>
            </a:r>
          </a:p>
          <a:p>
            <a:pPr lvl="1"/>
            <a:r>
              <a:rPr lang="fr-FR" dirty="0" smtClean="0">
                <a:latin typeface="Calibri" panose="020F0502020204030204" pitchFamily="34" charset="0"/>
              </a:rPr>
              <a:t>Difficultés importantes en compréhension de propositions spatiales et/ou temporelles avec un score à -2 </a:t>
            </a:r>
            <a:r>
              <a:rPr lang="fr-FR" dirty="0" smtClean="0">
                <a:latin typeface="Calibri" panose="020F0502020204030204" pitchFamily="34" charset="0"/>
              </a:rPr>
              <a:t>ET</a:t>
            </a:r>
            <a:endParaRPr lang="fr-FR" dirty="0" smtClean="0">
              <a:latin typeface="Calibri" panose="020F0502020204030204" pitchFamily="34" charset="0"/>
            </a:endParaRPr>
          </a:p>
          <a:p>
            <a:endParaRPr lang="fr-FR" dirty="0" smtClean="0">
              <a:latin typeface="Calibri" panose="020F0502020204030204" pitchFamily="34" charset="0"/>
            </a:endParaRPr>
          </a:p>
          <a:p>
            <a:r>
              <a:rPr lang="fr-FR" sz="2000" dirty="0" smtClean="0">
                <a:latin typeface="Calibri" panose="020F0502020204030204" pitchFamily="34" charset="0"/>
              </a:rPr>
              <a:t>Expression</a:t>
            </a:r>
            <a:endParaRPr lang="fr-FR" sz="2000" dirty="0" smtClean="0">
              <a:latin typeface="Calibri" panose="020F0502020204030204" pitchFamily="34" charset="0"/>
            </a:endParaRPr>
          </a:p>
          <a:p>
            <a:pPr lvl="1"/>
            <a:r>
              <a:rPr lang="fr-FR" dirty="0" smtClean="0">
                <a:latin typeface="Calibri" panose="020F0502020204030204" pitchFamily="34" charset="0"/>
              </a:rPr>
              <a:t>Phonologie : difficultés majeures - Anna ne s’exprime que par monosyllabes. Absence de nombreux phonèmes.</a:t>
            </a:r>
          </a:p>
          <a:p>
            <a:pPr lvl="1"/>
            <a:r>
              <a:rPr lang="fr-FR" dirty="0" smtClean="0">
                <a:latin typeface="Calibri" panose="020F0502020204030204" pitchFamily="34" charset="0"/>
              </a:rPr>
              <a:t>Répétition de mots : épreuves échouées</a:t>
            </a:r>
          </a:p>
          <a:p>
            <a:pPr lvl="1"/>
            <a:r>
              <a:rPr lang="fr-FR" dirty="0" smtClean="0">
                <a:latin typeface="Calibri" panose="020F0502020204030204" pitchFamily="34" charset="0"/>
              </a:rPr>
              <a:t>Syntaxe : épreuves </a:t>
            </a:r>
            <a:r>
              <a:rPr lang="fr-FR" dirty="0" smtClean="0">
                <a:latin typeface="Calibri" panose="020F0502020204030204" pitchFamily="34" charset="0"/>
              </a:rPr>
              <a:t>échouées</a:t>
            </a:r>
            <a:endParaRPr lang="fr-FR" dirty="0" smtClean="0">
              <a:latin typeface="Calibri" panose="020F0502020204030204" pitchFamily="34" charset="0"/>
            </a:endParaRP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19</a:t>
            </a:fld>
            <a:endParaRPr lang="fr-FR"/>
          </a:p>
        </p:txBody>
      </p:sp>
    </p:spTree>
    <p:extLst>
      <p:ext uri="{BB962C8B-B14F-4D97-AF65-F5344CB8AC3E}">
        <p14:creationId xmlns:p14="http://schemas.microsoft.com/office/powerpoint/2010/main" val="36826410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introduction</a:t>
            </a:r>
            <a:endParaRPr lang="fr-FR" dirty="0"/>
          </a:p>
        </p:txBody>
      </p:sp>
      <p:sp>
        <p:nvSpPr>
          <p:cNvPr id="3" name="Espace réservé du contenu 2"/>
          <p:cNvSpPr>
            <a:spLocks noGrp="1"/>
          </p:cNvSpPr>
          <p:nvPr>
            <p:ph idx="1"/>
          </p:nvPr>
        </p:nvSpPr>
        <p:spPr>
          <a:xfrm>
            <a:off x="755577" y="2276872"/>
            <a:ext cx="7560839" cy="4032448"/>
          </a:xfrm>
        </p:spPr>
        <p:txBody>
          <a:bodyPr>
            <a:noAutofit/>
          </a:bodyPr>
          <a:lstStyle/>
          <a:p>
            <a:r>
              <a:rPr lang="fr-FR" sz="2000" dirty="0" smtClean="0">
                <a:latin typeface="Calibri" panose="020F0502020204030204" pitchFamily="34" charset="0"/>
              </a:rPr>
              <a:t>De l’importance du langage pour : </a:t>
            </a:r>
          </a:p>
          <a:p>
            <a:pPr lvl="1"/>
            <a:r>
              <a:rPr lang="fr-FR" sz="2000" dirty="0" smtClean="0">
                <a:latin typeface="Calibri" panose="020F0502020204030204" pitchFamily="34" charset="0"/>
              </a:rPr>
              <a:t>Exprimer des sentiments</a:t>
            </a:r>
          </a:p>
          <a:p>
            <a:pPr lvl="1"/>
            <a:r>
              <a:rPr lang="fr-FR" sz="2000" dirty="0" smtClean="0">
                <a:latin typeface="Calibri" panose="020F0502020204030204" pitchFamily="34" charset="0"/>
              </a:rPr>
              <a:t>Aimer, se quereller</a:t>
            </a:r>
          </a:p>
          <a:p>
            <a:pPr lvl="1"/>
            <a:r>
              <a:rPr lang="fr-FR" sz="2000" dirty="0" smtClean="0">
                <a:latin typeface="Calibri" panose="020F0502020204030204" pitchFamily="34" charset="0"/>
              </a:rPr>
              <a:t>Demander </a:t>
            </a:r>
          </a:p>
          <a:p>
            <a:pPr lvl="1"/>
            <a:r>
              <a:rPr lang="fr-FR" sz="2000" dirty="0" smtClean="0">
                <a:latin typeface="Calibri" panose="020F0502020204030204" pitchFamily="34" charset="0"/>
              </a:rPr>
              <a:t>Transmettre</a:t>
            </a:r>
          </a:p>
          <a:p>
            <a:pPr lvl="1"/>
            <a:r>
              <a:rPr lang="fr-FR" sz="2000" dirty="0" smtClean="0">
                <a:latin typeface="Calibri" panose="020F0502020204030204" pitchFamily="34" charset="0"/>
              </a:rPr>
              <a:t>Enseigner, apprendre</a:t>
            </a:r>
          </a:p>
          <a:p>
            <a:pPr lvl="1"/>
            <a:r>
              <a:rPr lang="fr-FR" sz="2000" dirty="0" smtClean="0">
                <a:latin typeface="Calibri" panose="020F0502020204030204" pitchFamily="34" charset="0"/>
              </a:rPr>
              <a:t>Créer</a:t>
            </a:r>
          </a:p>
          <a:p>
            <a:pPr lvl="1"/>
            <a:r>
              <a:rPr lang="fr-FR" sz="2000" dirty="0" smtClean="0">
                <a:latin typeface="Calibri" panose="020F0502020204030204" pitchFamily="34" charset="0"/>
              </a:rPr>
              <a:t>Comprendre </a:t>
            </a:r>
          </a:p>
          <a:p>
            <a:pPr lvl="1"/>
            <a:r>
              <a:rPr lang="fr-FR" sz="2000" dirty="0" smtClean="0">
                <a:latin typeface="Calibri" panose="020F0502020204030204" pitchFamily="34" charset="0"/>
              </a:rPr>
              <a:t>Etc</a:t>
            </a:r>
            <a:r>
              <a:rPr lang="fr-FR" sz="2000" dirty="0">
                <a:latin typeface="Calibri" panose="020F0502020204030204" pitchFamily="34" charset="0"/>
              </a:rPr>
              <a:t>.</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2</a:t>
            </a:fld>
            <a:endParaRPr lang="fr-F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numéro de diapositive 2"/>
          <p:cNvSpPr>
            <a:spLocks noGrp="1"/>
          </p:cNvSpPr>
          <p:nvPr>
            <p:ph type="sldNum" sz="quarter" idx="12"/>
          </p:nvPr>
        </p:nvSpPr>
        <p:spPr/>
        <p:txBody>
          <a:bodyPr/>
          <a:lstStyle/>
          <a:p>
            <a:fld id="{E1D9686C-3670-4A4A-8144-2665216D9827}" type="slidenum">
              <a:rPr lang="fr-FR" smtClean="0"/>
              <a:pPr/>
              <a:t>20</a:t>
            </a:fld>
            <a:endParaRPr lang="fr-F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039001"/>
            <a:ext cx="4320000" cy="271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3261193"/>
            <a:ext cx="3960000" cy="3152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2747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Étude de cas : conclusion diagnostique</a:t>
            </a:r>
            <a:endParaRPr lang="fr-FR" dirty="0"/>
          </a:p>
        </p:txBody>
      </p:sp>
      <p:sp>
        <p:nvSpPr>
          <p:cNvPr id="3" name="Espace réservé du contenu 2"/>
          <p:cNvSpPr>
            <a:spLocks noGrp="1"/>
          </p:cNvSpPr>
          <p:nvPr>
            <p:ph idx="1"/>
          </p:nvPr>
        </p:nvSpPr>
        <p:spPr>
          <a:xfrm>
            <a:off x="435895" y="2180497"/>
            <a:ext cx="8272211" cy="4128823"/>
          </a:xfrm>
        </p:spPr>
        <p:txBody>
          <a:bodyPr>
            <a:normAutofit/>
          </a:bodyPr>
          <a:lstStyle/>
          <a:p>
            <a:pPr marL="306000" lvl="1"/>
            <a:r>
              <a:rPr lang="fr-FR" sz="2000" u="sng" dirty="0" smtClean="0">
                <a:latin typeface="Calibri" panose="020F0502020204030204" pitchFamily="34" charset="0"/>
              </a:rPr>
              <a:t>Diagnostic </a:t>
            </a:r>
            <a:r>
              <a:rPr lang="fr-FR" sz="2000" u="sng" dirty="0">
                <a:latin typeface="Calibri" panose="020F0502020204030204" pitchFamily="34" charset="0"/>
              </a:rPr>
              <a:t>orthophonique</a:t>
            </a:r>
            <a:r>
              <a:rPr lang="fr-FR" sz="2000" dirty="0">
                <a:latin typeface="Calibri" panose="020F0502020204030204" pitchFamily="34" charset="0"/>
              </a:rPr>
              <a:t> : Trouble </a:t>
            </a:r>
            <a:r>
              <a:rPr lang="fr-FR" sz="2000" dirty="0" smtClean="0">
                <a:latin typeface="Calibri" panose="020F0502020204030204" pitchFamily="34" charset="0"/>
              </a:rPr>
              <a:t>Spécifique du </a:t>
            </a:r>
            <a:r>
              <a:rPr lang="fr-FR" sz="2000" dirty="0">
                <a:latin typeface="Calibri" panose="020F0502020204030204" pitchFamily="34" charset="0"/>
              </a:rPr>
              <a:t>Langage Oral </a:t>
            </a:r>
            <a:r>
              <a:rPr lang="fr-FR" sz="2000" dirty="0" smtClean="0">
                <a:latin typeface="Calibri" panose="020F0502020204030204" pitchFamily="34" charset="0"/>
              </a:rPr>
              <a:t>sévère de type dysphasie mixte (expressif et réceptif)</a:t>
            </a:r>
          </a:p>
          <a:p>
            <a:r>
              <a:rPr lang="fr-FR" sz="2000" dirty="0" smtClean="0">
                <a:latin typeface="Calibri" panose="020F0502020204030204" pitchFamily="34" charset="0"/>
              </a:rPr>
              <a:t>Ces troubles langagiers s’inscrivent dans le cadre d’une efficience cognitive strictement normale. </a:t>
            </a:r>
            <a:endParaRPr lang="fr-FR" sz="2000" dirty="0">
              <a:latin typeface="Calibri" panose="020F0502020204030204" pitchFamily="34" charset="0"/>
            </a:endParaRP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21</a:t>
            </a:fld>
            <a:endParaRPr lang="fr-FR"/>
          </a:p>
        </p:txBody>
      </p:sp>
    </p:spTree>
    <p:extLst>
      <p:ext uri="{BB962C8B-B14F-4D97-AF65-F5344CB8AC3E}">
        <p14:creationId xmlns:p14="http://schemas.microsoft.com/office/powerpoint/2010/main" val="4926030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étude de cas : quelle rééducation proposer?</a:t>
            </a:r>
            <a:endParaRPr lang="fr-FR" dirty="0"/>
          </a:p>
        </p:txBody>
      </p:sp>
      <p:sp>
        <p:nvSpPr>
          <p:cNvPr id="3" name="Espace réservé du contenu 2"/>
          <p:cNvSpPr>
            <a:spLocks noGrp="1"/>
          </p:cNvSpPr>
          <p:nvPr>
            <p:ph idx="1"/>
          </p:nvPr>
        </p:nvSpPr>
        <p:spPr>
          <a:xfrm>
            <a:off x="435895" y="2180497"/>
            <a:ext cx="8272211" cy="3840791"/>
          </a:xfrm>
        </p:spPr>
        <p:txBody>
          <a:bodyPr>
            <a:normAutofit/>
          </a:bodyPr>
          <a:lstStyle/>
          <a:p>
            <a:r>
              <a:rPr lang="fr-FR" sz="2000" dirty="0" smtClean="0">
                <a:latin typeface="Calibri" panose="020F0502020204030204" pitchFamily="34" charset="0"/>
              </a:rPr>
              <a:t>Rééducation orthophonique du langage oral indispensable + aborder le langage écrit en rééducation</a:t>
            </a:r>
          </a:p>
          <a:p>
            <a:r>
              <a:rPr lang="fr-FR" sz="2000" dirty="0" smtClean="0">
                <a:latin typeface="Calibri" panose="020F0502020204030204" pitchFamily="34" charset="0"/>
              </a:rPr>
              <a:t>Aménagements pédagogiques : AESH et pédagogie différenciée</a:t>
            </a:r>
          </a:p>
          <a:p>
            <a:r>
              <a:rPr lang="fr-FR" sz="2000" dirty="0" smtClean="0">
                <a:latin typeface="Calibri" panose="020F0502020204030204" pitchFamily="34" charset="0"/>
              </a:rPr>
              <a:t>Travail sur l’orientation scolaire la plus adaptée (ULIS et SESSAD)</a:t>
            </a:r>
            <a:endParaRPr lang="fr-FR" sz="2000" dirty="0">
              <a:latin typeface="Calibri" panose="020F0502020204030204" pitchFamily="34" charset="0"/>
            </a:endParaRP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22</a:t>
            </a:fld>
            <a:endParaRPr lang="fr-FR"/>
          </a:p>
        </p:txBody>
      </p:sp>
    </p:spTree>
    <p:extLst>
      <p:ext uri="{BB962C8B-B14F-4D97-AF65-F5344CB8AC3E}">
        <p14:creationId xmlns:p14="http://schemas.microsoft.com/office/powerpoint/2010/main" val="19427128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Étude de cas : aménagements pédagogiques</a:t>
            </a:r>
            <a:endParaRPr lang="fr-FR" dirty="0"/>
          </a:p>
        </p:txBody>
      </p:sp>
      <p:sp>
        <p:nvSpPr>
          <p:cNvPr id="4" name="Espace réservé du texte 3"/>
          <p:cNvSpPr>
            <a:spLocks noGrp="1"/>
          </p:cNvSpPr>
          <p:nvPr>
            <p:ph type="body" idx="1"/>
          </p:nvPr>
        </p:nvSpPr>
        <p:spPr>
          <a:xfrm>
            <a:off x="251520" y="1916832"/>
            <a:ext cx="8568952" cy="1086091"/>
          </a:xfrm>
          <a:ln>
            <a:solidFill>
              <a:schemeClr val="accent2"/>
            </a:solidFill>
          </a:ln>
        </p:spPr>
        <p:txBody>
          <a:bodyPr/>
          <a:lstStyle/>
          <a:p>
            <a:pPr marL="285750" indent="-285750" algn="ctr">
              <a:buFont typeface="Wingdings" panose="05000000000000000000" pitchFamily="2" charset="2"/>
              <a:buChar char="§"/>
            </a:pPr>
            <a:r>
              <a:rPr lang="fr-FR" sz="1600" dirty="0">
                <a:solidFill>
                  <a:schemeClr val="tx2"/>
                </a:solidFill>
                <a:latin typeface="Calibri" panose="020F0502020204030204" pitchFamily="34" charset="0"/>
              </a:rPr>
              <a:t>Expliquer ses difficultés à ses camarades pour éviter les moqueries et solliciter </a:t>
            </a:r>
            <a:r>
              <a:rPr lang="fr-FR" sz="1600" dirty="0" smtClean="0">
                <a:solidFill>
                  <a:schemeClr val="tx2"/>
                </a:solidFill>
                <a:latin typeface="Calibri" panose="020F0502020204030204" pitchFamily="34" charset="0"/>
              </a:rPr>
              <a:t>l’aide</a:t>
            </a:r>
            <a:endParaRPr lang="fr-FR" sz="1600" dirty="0">
              <a:solidFill>
                <a:schemeClr val="tx2"/>
              </a:solidFill>
              <a:latin typeface="Calibri" panose="020F0502020204030204" pitchFamily="34" charset="0"/>
            </a:endParaRPr>
          </a:p>
          <a:p>
            <a:pPr marL="285750" indent="-285750" algn="ctr">
              <a:buFont typeface="Wingdings" panose="05000000000000000000" pitchFamily="2" charset="2"/>
              <a:buChar char="§"/>
            </a:pPr>
            <a:r>
              <a:rPr lang="fr-FR" sz="1600" dirty="0">
                <a:solidFill>
                  <a:schemeClr val="tx2"/>
                </a:solidFill>
                <a:latin typeface="Calibri" panose="020F0502020204030204" pitchFamily="34" charset="0"/>
              </a:rPr>
              <a:t>Toujours valoriser et encourager</a:t>
            </a:r>
          </a:p>
          <a:p>
            <a:pPr marL="285750" indent="-285750" algn="ctr">
              <a:buFont typeface="Wingdings" panose="05000000000000000000" pitchFamily="2" charset="2"/>
              <a:buChar char="§"/>
            </a:pPr>
            <a:r>
              <a:rPr lang="fr-FR" sz="1600" dirty="0">
                <a:solidFill>
                  <a:schemeClr val="tx2"/>
                </a:solidFill>
                <a:latin typeface="Calibri" panose="020F0502020204030204" pitchFamily="34" charset="0"/>
              </a:rPr>
              <a:t>Travailler le plus possible en </a:t>
            </a:r>
            <a:r>
              <a:rPr lang="fr-FR" sz="1600" dirty="0" smtClean="0">
                <a:solidFill>
                  <a:schemeClr val="tx2"/>
                </a:solidFill>
                <a:latin typeface="Calibri" panose="020F0502020204030204" pitchFamily="34" charset="0"/>
              </a:rPr>
              <a:t>petits groupes</a:t>
            </a:r>
            <a:endParaRPr lang="fr-FR" sz="1600" dirty="0">
              <a:solidFill>
                <a:schemeClr val="tx2"/>
              </a:solidFill>
              <a:latin typeface="Calibri" panose="020F0502020204030204" pitchFamily="34" charset="0"/>
            </a:endParaRPr>
          </a:p>
        </p:txBody>
      </p:sp>
      <p:sp>
        <p:nvSpPr>
          <p:cNvPr id="3" name="Espace réservé du contenu 2"/>
          <p:cNvSpPr>
            <a:spLocks noGrp="1"/>
          </p:cNvSpPr>
          <p:nvPr>
            <p:ph sz="half" idx="2"/>
          </p:nvPr>
        </p:nvSpPr>
        <p:spPr>
          <a:xfrm>
            <a:off x="35496" y="3068960"/>
            <a:ext cx="5760640" cy="3771711"/>
          </a:xfrm>
          <a:ln>
            <a:solidFill>
              <a:schemeClr val="accent2"/>
            </a:solidFill>
          </a:ln>
        </p:spPr>
        <p:txBody>
          <a:bodyPr>
            <a:noAutofit/>
          </a:bodyPr>
          <a:lstStyle/>
          <a:p>
            <a:r>
              <a:rPr lang="fr-FR" sz="1600" dirty="0" smtClean="0">
                <a:latin typeface="Calibri" panose="020F0502020204030204" pitchFamily="34" charset="0"/>
              </a:rPr>
              <a:t>Pour </a:t>
            </a:r>
            <a:r>
              <a:rPr lang="fr-FR" sz="1600" dirty="0">
                <a:latin typeface="Calibri" panose="020F0502020204030204" pitchFamily="34" charset="0"/>
              </a:rPr>
              <a:t>l’aider sur le versant réceptif : </a:t>
            </a:r>
          </a:p>
          <a:p>
            <a:pPr lvl="1"/>
            <a:r>
              <a:rPr lang="fr-FR" dirty="0">
                <a:latin typeface="Calibri" panose="020F0502020204030204" pitchFamily="34" charset="0"/>
              </a:rPr>
              <a:t>Attirer l’attention de l’enfant avant de s’adresser à </a:t>
            </a:r>
            <a:r>
              <a:rPr lang="fr-FR" dirty="0" smtClean="0">
                <a:latin typeface="Calibri" panose="020F0502020204030204" pitchFamily="34" charset="0"/>
              </a:rPr>
              <a:t>lui</a:t>
            </a:r>
            <a:endParaRPr lang="fr-FR" dirty="0">
              <a:latin typeface="Calibri" panose="020F0502020204030204" pitchFamily="34" charset="0"/>
            </a:endParaRPr>
          </a:p>
          <a:p>
            <a:pPr lvl="1"/>
            <a:r>
              <a:rPr lang="fr-FR" dirty="0">
                <a:latin typeface="Calibri" panose="020F0502020204030204" pitchFamily="34" charset="0"/>
              </a:rPr>
              <a:t>Ralentir le débit, accentuer la prosodie et l’articulation</a:t>
            </a:r>
          </a:p>
          <a:p>
            <a:pPr lvl="1"/>
            <a:r>
              <a:rPr lang="fr-FR" dirty="0">
                <a:latin typeface="Calibri" panose="020F0502020204030204" pitchFamily="34" charset="0"/>
              </a:rPr>
              <a:t>Utiliser des mots et des phrases simples</a:t>
            </a:r>
          </a:p>
          <a:p>
            <a:pPr lvl="1"/>
            <a:r>
              <a:rPr lang="fr-FR" dirty="0">
                <a:latin typeface="Calibri" panose="020F0502020204030204" pitchFamily="34" charset="0"/>
              </a:rPr>
              <a:t>Soutenir la compréhension par les gestes, les dessins, les mimes…</a:t>
            </a:r>
          </a:p>
          <a:p>
            <a:pPr lvl="1"/>
            <a:r>
              <a:rPr lang="fr-FR" dirty="0">
                <a:latin typeface="Calibri" panose="020F0502020204030204" pitchFamily="34" charset="0"/>
              </a:rPr>
              <a:t>Vérifier la compréhension de l’enfant</a:t>
            </a:r>
          </a:p>
          <a:p>
            <a:pPr lvl="1"/>
            <a:r>
              <a:rPr lang="fr-FR" dirty="0">
                <a:latin typeface="Calibri" panose="020F0502020204030204" pitchFamily="34" charset="0"/>
              </a:rPr>
              <a:t>Recourir à l’exemple pour aider la conceptualisation</a:t>
            </a:r>
          </a:p>
          <a:p>
            <a:pPr lvl="1"/>
            <a:r>
              <a:rPr lang="fr-FR" dirty="0">
                <a:latin typeface="Calibri" panose="020F0502020204030204" pitchFamily="34" charset="0"/>
              </a:rPr>
              <a:t>Laisser plus de temps à l’enfant pour intégrer la consigne </a:t>
            </a:r>
          </a:p>
          <a:p>
            <a:pPr lvl="1"/>
            <a:r>
              <a:rPr lang="fr-FR" dirty="0">
                <a:latin typeface="Calibri" panose="020F0502020204030204" pitchFamily="34" charset="0"/>
              </a:rPr>
              <a:t>Respecter son propre rythme </a:t>
            </a:r>
            <a:r>
              <a:rPr lang="fr-FR" dirty="0" smtClean="0">
                <a:latin typeface="Calibri" panose="020F0502020204030204" pitchFamily="34" charset="0"/>
              </a:rPr>
              <a:t>d’échange</a:t>
            </a:r>
            <a:endParaRPr lang="fr-FR" dirty="0">
              <a:latin typeface="Calibri" panose="020F0502020204030204" pitchFamily="34" charset="0"/>
            </a:endParaRPr>
          </a:p>
        </p:txBody>
      </p:sp>
      <p:sp>
        <p:nvSpPr>
          <p:cNvPr id="6" name="Espace réservé du contenu 5"/>
          <p:cNvSpPr>
            <a:spLocks noGrp="1"/>
          </p:cNvSpPr>
          <p:nvPr>
            <p:ph sz="quarter" idx="4"/>
          </p:nvPr>
        </p:nvSpPr>
        <p:spPr>
          <a:xfrm>
            <a:off x="5868144" y="3429000"/>
            <a:ext cx="3127995" cy="2934999"/>
          </a:xfrm>
          <a:ln>
            <a:solidFill>
              <a:schemeClr val="accent2"/>
            </a:solidFill>
          </a:ln>
        </p:spPr>
        <p:txBody>
          <a:bodyPr>
            <a:noAutofit/>
          </a:bodyPr>
          <a:lstStyle/>
          <a:p>
            <a:pPr lvl="0"/>
            <a:r>
              <a:rPr lang="fr-FR" sz="1600" dirty="0">
                <a:latin typeface="Calibri" panose="020F0502020204030204" pitchFamily="34" charset="0"/>
              </a:rPr>
              <a:t>Pour l’aider sur le versant expressif : </a:t>
            </a:r>
          </a:p>
          <a:p>
            <a:pPr lvl="1"/>
            <a:r>
              <a:rPr lang="fr-FR" dirty="0">
                <a:latin typeface="Calibri" panose="020F0502020204030204" pitchFamily="34" charset="0"/>
              </a:rPr>
              <a:t>Veillez à intégrer l’enfant aux différentes activités de la classe</a:t>
            </a:r>
          </a:p>
          <a:p>
            <a:pPr lvl="1"/>
            <a:r>
              <a:rPr lang="fr-FR" dirty="0">
                <a:latin typeface="Calibri" panose="020F0502020204030204" pitchFamily="34" charset="0"/>
              </a:rPr>
              <a:t>Solliciter son langage sans pression</a:t>
            </a:r>
          </a:p>
          <a:p>
            <a:pPr lvl="1"/>
            <a:r>
              <a:rPr lang="fr-FR" dirty="0">
                <a:latin typeface="Calibri" panose="020F0502020204030204" pitchFamily="34" charset="0"/>
              </a:rPr>
              <a:t>Reformuler ses productions sans le forcer à </a:t>
            </a:r>
            <a:r>
              <a:rPr lang="fr-FR" dirty="0" smtClean="0">
                <a:latin typeface="Calibri" panose="020F0502020204030204" pitchFamily="34" charset="0"/>
              </a:rPr>
              <a:t>répéter</a:t>
            </a:r>
            <a:endParaRPr lang="fr-FR" dirty="0">
              <a:latin typeface="Calibri" panose="020F0502020204030204" pitchFamily="34" charset="0"/>
            </a:endParaRPr>
          </a:p>
        </p:txBody>
      </p:sp>
    </p:spTree>
    <p:extLst>
      <p:ext uri="{BB962C8B-B14F-4D97-AF65-F5344CB8AC3E}">
        <p14:creationId xmlns:p14="http://schemas.microsoft.com/office/powerpoint/2010/main" val="17791363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5894" y="2934834"/>
            <a:ext cx="8272212" cy="988332"/>
          </a:xfrm>
        </p:spPr>
        <p:txBody>
          <a:bodyPr/>
          <a:lstStyle/>
          <a:p>
            <a:pPr algn="ctr"/>
            <a:r>
              <a:rPr lang="fr-FR" dirty="0" smtClean="0">
                <a:solidFill>
                  <a:schemeClr val="tx2"/>
                </a:solidFill>
              </a:rPr>
              <a:t>Etude de Cas</a:t>
            </a:r>
            <a:endParaRPr lang="fr-FR" dirty="0">
              <a:solidFill>
                <a:schemeClr val="tx2"/>
              </a:solidFill>
            </a:endParaRPr>
          </a:p>
        </p:txBody>
      </p:sp>
      <p:sp>
        <p:nvSpPr>
          <p:cNvPr id="7" name="Espace réservé du numéro de diapositive 6"/>
          <p:cNvSpPr>
            <a:spLocks noGrp="1"/>
          </p:cNvSpPr>
          <p:nvPr>
            <p:ph type="sldNum" sz="quarter" idx="12"/>
          </p:nvPr>
        </p:nvSpPr>
        <p:spPr/>
        <p:txBody>
          <a:bodyPr/>
          <a:lstStyle/>
          <a:p>
            <a:fld id="{E1D9686C-3670-4A4A-8144-2665216D9827}" type="slidenum">
              <a:rPr lang="fr-FR" smtClean="0"/>
              <a:pPr/>
              <a:t>24</a:t>
            </a:fld>
            <a:endParaRPr lang="fr-FR"/>
          </a:p>
        </p:txBody>
      </p:sp>
    </p:spTree>
    <p:extLst>
      <p:ext uri="{BB962C8B-B14F-4D97-AF65-F5344CB8AC3E}">
        <p14:creationId xmlns:p14="http://schemas.microsoft.com/office/powerpoint/2010/main" val="4091370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étude de cas : Jade - 7 ans 9 mois</a:t>
            </a:r>
            <a:endParaRPr lang="fr-FR" dirty="0"/>
          </a:p>
        </p:txBody>
      </p:sp>
      <p:sp>
        <p:nvSpPr>
          <p:cNvPr id="5" name="Shape 128"/>
          <p:cNvSpPr>
            <a:spLocks noGrp="1"/>
          </p:cNvSpPr>
          <p:nvPr>
            <p:ph idx="1"/>
          </p:nvPr>
        </p:nvSpPr>
        <p:spPr/>
        <p:txBody>
          <a:bodyPr>
            <a:normAutofit/>
          </a:bodyPr>
          <a:lstStyle/>
          <a:p>
            <a:r>
              <a:rPr lang="fr-FR" sz="2000" dirty="0" smtClean="0">
                <a:latin typeface="Calibri" panose="020F0502020204030204" pitchFamily="34" charset="0"/>
              </a:rPr>
              <a:t>Motif de la plainte : Jade est adressé au CRTLA par son orthophoniste dans le cadre de difficultés persistantes en langage oral, associées à des singularités comportementales</a:t>
            </a:r>
            <a:r>
              <a:rPr lang="fr-FR" sz="2000" dirty="0">
                <a:latin typeface="Calibri" panose="020F0502020204030204" pitchFamily="34" charset="0"/>
              </a:rPr>
              <a:t>.</a:t>
            </a:r>
            <a:endParaRPr lang="fr-FR" sz="2000" dirty="0" smtClean="0">
              <a:latin typeface="Calibri" panose="020F0502020204030204" pitchFamily="34" charset="0"/>
            </a:endParaRPr>
          </a:p>
        </p:txBody>
      </p:sp>
      <p:sp>
        <p:nvSpPr>
          <p:cNvPr id="3" name="Espace réservé du numéro de diapositive 2"/>
          <p:cNvSpPr>
            <a:spLocks noGrp="1"/>
          </p:cNvSpPr>
          <p:nvPr>
            <p:ph type="sldNum" sz="quarter" idx="12"/>
          </p:nvPr>
        </p:nvSpPr>
        <p:spPr/>
        <p:txBody>
          <a:bodyPr/>
          <a:lstStyle/>
          <a:p>
            <a:fld id="{E1D9686C-3670-4A4A-8144-2665216D9827}" type="slidenum">
              <a:rPr lang="fr-FR" smtClean="0"/>
              <a:pPr/>
              <a:t>25</a:t>
            </a:fld>
            <a:endParaRPr lang="fr-FR"/>
          </a:p>
        </p:txBody>
      </p:sp>
    </p:spTree>
    <p:extLst>
      <p:ext uri="{BB962C8B-B14F-4D97-AF65-F5344CB8AC3E}">
        <p14:creationId xmlns:p14="http://schemas.microsoft.com/office/powerpoint/2010/main" val="35643768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étude de cas : anamnèse</a:t>
            </a:r>
            <a:endParaRPr lang="fr-FR" dirty="0"/>
          </a:p>
        </p:txBody>
      </p:sp>
      <p:sp>
        <p:nvSpPr>
          <p:cNvPr id="5" name="Shape 128"/>
          <p:cNvSpPr>
            <a:spLocks noGrp="1"/>
          </p:cNvSpPr>
          <p:nvPr>
            <p:ph idx="1"/>
          </p:nvPr>
        </p:nvSpPr>
        <p:spPr>
          <a:xfrm>
            <a:off x="435895" y="2180497"/>
            <a:ext cx="8272211" cy="4200831"/>
          </a:xfrm>
        </p:spPr>
        <p:txBody>
          <a:bodyPr>
            <a:normAutofit/>
          </a:bodyPr>
          <a:lstStyle/>
          <a:p>
            <a:r>
              <a:rPr lang="fr-FR" sz="2000" dirty="0" smtClean="0">
                <a:latin typeface="Calibri" panose="020F0502020204030204" pitchFamily="34" charset="0"/>
              </a:rPr>
              <a:t>Naissance à 39 SA par césarienne. APGAR 10-10</a:t>
            </a:r>
          </a:p>
          <a:p>
            <a:r>
              <a:rPr lang="fr-FR" sz="2000" dirty="0" smtClean="0">
                <a:latin typeface="Calibri" panose="020F0502020204030204" pitchFamily="34" charset="0"/>
              </a:rPr>
              <a:t>Marche à 12 mois et retard dans le développement du langage</a:t>
            </a:r>
          </a:p>
          <a:p>
            <a:r>
              <a:rPr lang="fr-FR" sz="2000" dirty="0" smtClean="0">
                <a:latin typeface="Calibri" panose="020F0502020204030204" pitchFamily="34" charset="0"/>
              </a:rPr>
              <a:t>Autonome habillage et toilette. Sait faire du vélo</a:t>
            </a:r>
          </a:p>
          <a:p>
            <a:r>
              <a:rPr lang="fr-FR" sz="2000" dirty="0" smtClean="0">
                <a:latin typeface="Calibri" panose="020F0502020204030204" pitchFamily="34" charset="0"/>
              </a:rPr>
              <a:t>Alimentation : variée, tendance au grignotage</a:t>
            </a:r>
          </a:p>
          <a:p>
            <a:r>
              <a:rPr lang="fr-FR" sz="2000" dirty="0" smtClean="0">
                <a:latin typeface="Calibri" panose="020F0502020204030204" pitchFamily="34" charset="0"/>
              </a:rPr>
              <a:t>Sommeil : pas de difficultés d’endormissement ou réveils nocturnes</a:t>
            </a:r>
            <a:endParaRPr lang="fr-FR" sz="2000" dirty="0">
              <a:latin typeface="Calibri" panose="020F0502020204030204" pitchFamily="34" charset="0"/>
            </a:endParaRPr>
          </a:p>
        </p:txBody>
      </p:sp>
      <p:sp>
        <p:nvSpPr>
          <p:cNvPr id="3" name="Espace réservé du numéro de diapositive 2"/>
          <p:cNvSpPr>
            <a:spLocks noGrp="1"/>
          </p:cNvSpPr>
          <p:nvPr>
            <p:ph type="sldNum" sz="quarter" idx="12"/>
          </p:nvPr>
        </p:nvSpPr>
        <p:spPr/>
        <p:txBody>
          <a:bodyPr/>
          <a:lstStyle/>
          <a:p>
            <a:fld id="{E1D9686C-3670-4A4A-8144-2665216D9827}" type="slidenum">
              <a:rPr lang="fr-FR" smtClean="0"/>
              <a:pPr/>
              <a:t>26</a:t>
            </a:fld>
            <a:endParaRPr lang="fr-FR"/>
          </a:p>
        </p:txBody>
      </p:sp>
    </p:spTree>
    <p:extLst>
      <p:ext uri="{BB962C8B-B14F-4D97-AF65-F5344CB8AC3E}">
        <p14:creationId xmlns:p14="http://schemas.microsoft.com/office/powerpoint/2010/main" val="26579593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étude de cas : anamnèse</a:t>
            </a:r>
            <a:endParaRPr lang="fr-FR" dirty="0"/>
          </a:p>
        </p:txBody>
      </p:sp>
      <p:sp>
        <p:nvSpPr>
          <p:cNvPr id="5" name="Shape 128"/>
          <p:cNvSpPr>
            <a:spLocks noGrp="1"/>
          </p:cNvSpPr>
          <p:nvPr>
            <p:ph idx="1"/>
          </p:nvPr>
        </p:nvSpPr>
        <p:spPr>
          <a:xfrm>
            <a:off x="435895" y="2180497"/>
            <a:ext cx="8272211" cy="4200831"/>
          </a:xfrm>
        </p:spPr>
        <p:txBody>
          <a:bodyPr>
            <a:normAutofit/>
          </a:bodyPr>
          <a:lstStyle/>
          <a:p>
            <a:r>
              <a:rPr lang="fr-FR" sz="2000" dirty="0" smtClean="0">
                <a:latin typeface="Calibri" panose="020F0502020204030204" pitchFamily="34" charset="0"/>
              </a:rPr>
              <a:t>Comportement : enfant calme. Pas d’intolérance à la frustration.</a:t>
            </a:r>
          </a:p>
          <a:p>
            <a:r>
              <a:rPr lang="fr-FR" sz="2000" dirty="0" smtClean="0">
                <a:latin typeface="Calibri" panose="020F0502020204030204" pitchFamily="34" charset="0"/>
              </a:rPr>
              <a:t>Singularités comportementales : sensibilité au bruit, du mal à comprendre le second degrés, préférence pour la routine et difficultés à s’adapter face aux situations nouvelles. </a:t>
            </a:r>
          </a:p>
          <a:p>
            <a:r>
              <a:rPr lang="fr-FR" sz="2000" dirty="0" smtClean="0">
                <a:latin typeface="Calibri" panose="020F0502020204030204" pitchFamily="34" charset="0"/>
              </a:rPr>
              <a:t>Ecole : CE1. Relationnel parfois compliqué avec les camarades.</a:t>
            </a:r>
          </a:p>
          <a:p>
            <a:r>
              <a:rPr lang="fr-FR" sz="2000" dirty="0" smtClean="0">
                <a:latin typeface="Calibri" panose="020F0502020204030204" pitchFamily="34" charset="0"/>
              </a:rPr>
              <a:t>Activités extrascolaires : piano et capoeira </a:t>
            </a:r>
            <a:endParaRPr lang="fr-FR" sz="2000" dirty="0">
              <a:latin typeface="Calibri" panose="020F0502020204030204" pitchFamily="34" charset="0"/>
            </a:endParaRPr>
          </a:p>
        </p:txBody>
      </p:sp>
      <p:sp>
        <p:nvSpPr>
          <p:cNvPr id="3" name="Espace réservé du numéro de diapositive 2"/>
          <p:cNvSpPr>
            <a:spLocks noGrp="1"/>
          </p:cNvSpPr>
          <p:nvPr>
            <p:ph type="sldNum" sz="quarter" idx="12"/>
          </p:nvPr>
        </p:nvSpPr>
        <p:spPr/>
        <p:txBody>
          <a:bodyPr/>
          <a:lstStyle/>
          <a:p>
            <a:fld id="{E1D9686C-3670-4A4A-8144-2665216D9827}" type="slidenum">
              <a:rPr lang="fr-FR" smtClean="0"/>
              <a:pPr/>
              <a:t>27</a:t>
            </a:fld>
            <a:endParaRPr lang="fr-FR"/>
          </a:p>
        </p:txBody>
      </p:sp>
    </p:spTree>
    <p:extLst>
      <p:ext uri="{BB962C8B-B14F-4D97-AF65-F5344CB8AC3E}">
        <p14:creationId xmlns:p14="http://schemas.microsoft.com/office/powerpoint/2010/main" val="13147514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pPr marL="0" indent="0" algn="ctr">
              <a:buNone/>
            </a:pPr>
            <a:r>
              <a:rPr lang="fr-FR" sz="2800" dirty="0">
                <a:latin typeface="Calibri" panose="020F0502020204030204" pitchFamily="34" charset="0"/>
              </a:rPr>
              <a:t>Que proposez-vous comme bilan ? </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28</a:t>
            </a:fld>
            <a:endParaRPr lang="fr-FR"/>
          </a:p>
        </p:txBody>
      </p:sp>
    </p:spTree>
    <p:extLst>
      <p:ext uri="{BB962C8B-B14F-4D97-AF65-F5344CB8AC3E}">
        <p14:creationId xmlns:p14="http://schemas.microsoft.com/office/powerpoint/2010/main" val="3927306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Étude de cas : Bilan neuropsychologique</a:t>
            </a:r>
            <a:endParaRPr lang="fr-FR" dirty="0"/>
          </a:p>
        </p:txBody>
      </p:sp>
      <p:sp>
        <p:nvSpPr>
          <p:cNvPr id="4" name="Espace réservé du contenu 2"/>
          <p:cNvSpPr txBox="1">
            <a:spLocks/>
          </p:cNvSpPr>
          <p:nvPr/>
        </p:nvSpPr>
        <p:spPr>
          <a:xfrm>
            <a:off x="395536" y="1628800"/>
            <a:ext cx="8272211" cy="1714512"/>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fr-FR" dirty="0" smtClean="0"/>
          </a:p>
        </p:txBody>
      </p:sp>
      <p:sp>
        <p:nvSpPr>
          <p:cNvPr id="3" name="Espace réservé du numéro de diapositive 2"/>
          <p:cNvSpPr>
            <a:spLocks noGrp="1"/>
          </p:cNvSpPr>
          <p:nvPr>
            <p:ph type="sldNum" sz="quarter" idx="12"/>
          </p:nvPr>
        </p:nvSpPr>
        <p:spPr/>
        <p:txBody>
          <a:bodyPr/>
          <a:lstStyle/>
          <a:p>
            <a:fld id="{E1D9686C-3670-4A4A-8144-2665216D9827}" type="slidenum">
              <a:rPr lang="fr-FR" smtClean="0"/>
              <a:pPr/>
              <a:t>29</a:t>
            </a:fld>
            <a:endParaRPr lang="fr-FR"/>
          </a:p>
        </p:txBody>
      </p:sp>
      <p:sp>
        <p:nvSpPr>
          <p:cNvPr id="37" name="Shape 128"/>
          <p:cNvSpPr>
            <a:spLocks noGrp="1"/>
          </p:cNvSpPr>
          <p:nvPr>
            <p:ph idx="1"/>
          </p:nvPr>
        </p:nvSpPr>
        <p:spPr>
          <a:xfrm>
            <a:off x="435895" y="2180497"/>
            <a:ext cx="8272211" cy="4056815"/>
          </a:xfrm>
        </p:spPr>
        <p:txBody>
          <a:bodyPr>
            <a:normAutofit/>
          </a:bodyPr>
          <a:lstStyle/>
          <a:p>
            <a:r>
              <a:rPr lang="fr-FR" sz="2000" dirty="0" smtClean="0">
                <a:latin typeface="Calibri" panose="020F0502020204030204" pitchFamily="34" charset="0"/>
              </a:rPr>
              <a:t>WISC V</a:t>
            </a:r>
          </a:p>
          <a:p>
            <a:r>
              <a:rPr lang="fr-FR" sz="2000" dirty="0" smtClean="0">
                <a:latin typeface="Calibri" panose="020F0502020204030204" pitchFamily="34" charset="0"/>
              </a:rPr>
              <a:t>Figure de Rey</a:t>
            </a:r>
          </a:p>
          <a:p>
            <a:r>
              <a:rPr lang="fr-FR" sz="2000" dirty="0" smtClean="0">
                <a:latin typeface="Calibri" panose="020F0502020204030204" pitchFamily="34" charset="0"/>
              </a:rPr>
              <a:t>NEPSY-II</a:t>
            </a:r>
          </a:p>
          <a:p>
            <a:pPr lvl="1"/>
            <a:r>
              <a:rPr lang="fr-FR" dirty="0" smtClean="0">
                <a:latin typeface="Calibri" panose="020F0502020204030204" pitchFamily="34" charset="0"/>
              </a:rPr>
              <a:t>Précision visuo-motrice</a:t>
            </a:r>
          </a:p>
        </p:txBody>
      </p:sp>
    </p:spTree>
    <p:extLst>
      <p:ext uri="{BB962C8B-B14F-4D97-AF65-F5344CB8AC3E}">
        <p14:creationId xmlns:p14="http://schemas.microsoft.com/office/powerpoint/2010/main" val="31417701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5894" y="702156"/>
            <a:ext cx="8272212" cy="1013800"/>
          </a:xfrm>
        </p:spPr>
        <p:txBody>
          <a:bodyPr>
            <a:normAutofit/>
          </a:bodyPr>
          <a:lstStyle/>
          <a:p>
            <a:r>
              <a:rPr lang="fr-FR">
                <a:solidFill>
                  <a:srgbClr val="FFFEFF"/>
                </a:solidFill>
              </a:rPr>
              <a:t>introduction</a:t>
            </a:r>
          </a:p>
        </p:txBody>
      </p:sp>
      <p:graphicFrame>
        <p:nvGraphicFramePr>
          <p:cNvPr id="4" name="Espace réservé du contenu 3">
            <a:extLst>
              <a:ext uri="{FF2B5EF4-FFF2-40B4-BE49-F238E27FC236}">
                <a16:creationId xmlns:a16="http://schemas.microsoft.com/office/drawing/2014/main" xmlns="" id="{3934642F-4CFD-4D4D-B90A-36558299B1F3}"/>
              </a:ext>
            </a:extLst>
          </p:cNvPr>
          <p:cNvGraphicFramePr>
            <a:graphicFrameLocks noGrp="1"/>
          </p:cNvGraphicFramePr>
          <p:nvPr>
            <p:ph idx="1"/>
            <p:extLst>
              <p:ext uri="{D42A27DB-BD31-4B8C-83A1-F6EECF244321}">
                <p14:modId xmlns:p14="http://schemas.microsoft.com/office/powerpoint/2010/main" val="2016582056"/>
              </p:ext>
            </p:extLst>
          </p:nvPr>
        </p:nvGraphicFramePr>
        <p:xfrm>
          <a:off x="436563" y="2181225"/>
          <a:ext cx="8270875"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20101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5894" y="702156"/>
            <a:ext cx="4064098" cy="1013800"/>
          </a:xfrm>
        </p:spPr>
        <p:txBody>
          <a:bodyPr/>
          <a:lstStyle/>
          <a:p>
            <a:r>
              <a:rPr lang="fr-FR" dirty="0"/>
              <a:t>Étude de cas : Bilan neuropsychologique</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30</a:t>
            </a:fld>
            <a:endParaRPr lang="fr-FR"/>
          </a:p>
        </p:txBody>
      </p:sp>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rcRect l="9611" t="9119" r="48702" b="5223"/>
          <a:stretch/>
        </p:blipFill>
        <p:spPr bwMode="auto">
          <a:xfrm>
            <a:off x="3707904" y="620688"/>
            <a:ext cx="5296467" cy="6121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5973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Bilan neuropsychologique</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31</a:t>
            </a:fld>
            <a:endParaRPr lang="fr-FR"/>
          </a:p>
        </p:txBody>
      </p:sp>
      <p:sp>
        <p:nvSpPr>
          <p:cNvPr id="7" name="Espace réservé du contenu 2"/>
          <p:cNvSpPr>
            <a:spLocks noGrp="1"/>
          </p:cNvSpPr>
          <p:nvPr>
            <p:ph idx="1"/>
          </p:nvPr>
        </p:nvSpPr>
        <p:spPr>
          <a:xfrm>
            <a:off x="435895" y="2180497"/>
            <a:ext cx="3416025" cy="4056815"/>
          </a:xfrm>
        </p:spPr>
        <p:txBody>
          <a:bodyPr>
            <a:normAutofit/>
          </a:bodyPr>
          <a:lstStyle/>
          <a:p>
            <a:r>
              <a:rPr lang="fr-FR" sz="2000" dirty="0" smtClean="0">
                <a:latin typeface="Calibri" panose="020F0502020204030204" pitchFamily="34" charset="0"/>
              </a:rPr>
              <a:t>Figure de Rey</a:t>
            </a:r>
          </a:p>
        </p:txBody>
      </p:sp>
      <p:pic>
        <p:nvPicPr>
          <p:cNvPr id="1026" name="Picture 2"/>
          <p:cNvPicPr>
            <a:picLocks noChangeAspect="1" noChangeArrowheads="1"/>
          </p:cNvPicPr>
          <p:nvPr/>
        </p:nvPicPr>
        <p:blipFill rotWithShape="1">
          <a:blip r:embed="rId2">
            <a:grayscl/>
            <a:lum contrast="20000"/>
            <a:extLst>
              <a:ext uri="{28A0092B-C50C-407E-A947-70E740481C1C}">
                <a14:useLocalDpi xmlns:a14="http://schemas.microsoft.com/office/drawing/2010/main" val="0"/>
              </a:ext>
            </a:extLst>
          </a:blip>
          <a:srcRect t="1" r="2992" b="2005"/>
          <a:stretch/>
        </p:blipFill>
        <p:spPr bwMode="auto">
          <a:xfrm rot="16200000">
            <a:off x="4257474" y="1799310"/>
            <a:ext cx="4125470" cy="508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1726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Bilan neuropsychologique</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32</a:t>
            </a:fld>
            <a:endParaRPr lang="fr-FR"/>
          </a:p>
        </p:txBody>
      </p:sp>
      <p:sp>
        <p:nvSpPr>
          <p:cNvPr id="6" name="Espace réservé du contenu 2"/>
          <p:cNvSpPr>
            <a:spLocks noGrp="1"/>
          </p:cNvSpPr>
          <p:nvPr>
            <p:ph idx="1"/>
          </p:nvPr>
        </p:nvSpPr>
        <p:spPr>
          <a:xfrm>
            <a:off x="435895" y="1916833"/>
            <a:ext cx="8272211" cy="1440159"/>
          </a:xfrm>
        </p:spPr>
        <p:txBody>
          <a:bodyPr>
            <a:normAutofit/>
          </a:bodyPr>
          <a:lstStyle/>
          <a:p>
            <a:r>
              <a:rPr lang="fr-FR" sz="2000" dirty="0" smtClean="0">
                <a:latin typeface="Calibri" panose="020F0502020204030204" pitchFamily="34" charset="0"/>
              </a:rPr>
              <a:t>Précision visuo-motrice</a:t>
            </a:r>
          </a:p>
          <a:p>
            <a:pPr lvl="1"/>
            <a:r>
              <a:rPr lang="fr-FR" sz="1800" dirty="0" smtClean="0">
                <a:latin typeface="Calibri" panose="020F0502020204030204" pitchFamily="34" charset="0"/>
              </a:rPr>
              <a:t>Rapide et peu d’erreurs</a:t>
            </a:r>
          </a:p>
          <a:p>
            <a:pPr lvl="1"/>
            <a:r>
              <a:rPr lang="fr-FR" sz="1800" dirty="0" smtClean="0">
                <a:latin typeface="Calibri" panose="020F0502020204030204" pitchFamily="34" charset="0"/>
              </a:rPr>
              <a:t>Score dans la moyenne de l’âge</a:t>
            </a:r>
            <a:endParaRPr lang="fr-FR" sz="1800" dirty="0">
              <a:latin typeface="Calibri" panose="020F0502020204030204"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76778" y="2802609"/>
            <a:ext cx="3125469"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241274" y="2802609"/>
            <a:ext cx="3125469"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1716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Bilan neuropsychologique</a:t>
            </a:r>
          </a:p>
        </p:txBody>
      </p:sp>
      <p:sp>
        <p:nvSpPr>
          <p:cNvPr id="3" name="Espace réservé du contenu 2"/>
          <p:cNvSpPr>
            <a:spLocks noGrp="1"/>
          </p:cNvSpPr>
          <p:nvPr>
            <p:ph idx="1"/>
          </p:nvPr>
        </p:nvSpPr>
        <p:spPr>
          <a:xfrm>
            <a:off x="467544" y="2060848"/>
            <a:ext cx="8272211" cy="3678303"/>
          </a:xfrm>
        </p:spPr>
        <p:txBody>
          <a:bodyPr>
            <a:normAutofit/>
          </a:bodyPr>
          <a:lstStyle/>
          <a:p>
            <a:r>
              <a:rPr lang="fr-FR" sz="2000" dirty="0" smtClean="0">
                <a:latin typeface="Calibri" panose="020F0502020204030204" pitchFamily="34" charset="0"/>
              </a:rPr>
              <a:t>Comportement durant le bilan</a:t>
            </a:r>
          </a:p>
          <a:p>
            <a:pPr lvl="1"/>
            <a:r>
              <a:rPr lang="fr-FR" sz="1800" dirty="0" smtClean="0">
                <a:latin typeface="Calibri" panose="020F0502020204030204" pitchFamily="34" charset="0"/>
              </a:rPr>
              <a:t>Enfant calme et volontaire</a:t>
            </a:r>
          </a:p>
          <a:p>
            <a:pPr lvl="1"/>
            <a:r>
              <a:rPr lang="fr-FR" sz="1800" dirty="0" smtClean="0">
                <a:latin typeface="Calibri" panose="020F0502020204030204" pitchFamily="34" charset="0"/>
              </a:rPr>
              <a:t>Bonne participation</a:t>
            </a:r>
          </a:p>
          <a:p>
            <a:pPr lvl="1"/>
            <a:r>
              <a:rPr lang="fr-FR" sz="1800" dirty="0" smtClean="0">
                <a:latin typeface="Calibri" panose="020F0502020204030204" pitchFamily="34" charset="0"/>
              </a:rPr>
              <a:t>Attentive à ce qu’elle fait</a:t>
            </a:r>
          </a:p>
          <a:p>
            <a:pPr lvl="1"/>
            <a:r>
              <a:rPr lang="fr-FR" sz="1800" dirty="0">
                <a:latin typeface="Calibri" panose="020F0502020204030204" pitchFamily="34" charset="0"/>
              </a:rPr>
              <a:t>Fuite du </a:t>
            </a:r>
            <a:r>
              <a:rPr lang="fr-FR" sz="1800" dirty="0" smtClean="0">
                <a:latin typeface="Calibri" panose="020F0502020204030204" pitchFamily="34" charset="0"/>
              </a:rPr>
              <a:t>regard</a:t>
            </a:r>
            <a:endParaRPr lang="fr-FR" sz="1800" dirty="0">
              <a:latin typeface="Calibri" panose="020F0502020204030204" pitchFamily="34" charset="0"/>
            </a:endParaRP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33</a:t>
            </a:fld>
            <a:endParaRPr lang="fr-FR"/>
          </a:p>
        </p:txBody>
      </p:sp>
    </p:spTree>
    <p:extLst>
      <p:ext uri="{BB962C8B-B14F-4D97-AF65-F5344CB8AC3E}">
        <p14:creationId xmlns:p14="http://schemas.microsoft.com/office/powerpoint/2010/main" val="3975987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Étude de cas : Bilan orthophonique</a:t>
            </a:r>
            <a:endParaRPr lang="fr-FR" dirty="0"/>
          </a:p>
        </p:txBody>
      </p:sp>
      <p:sp>
        <p:nvSpPr>
          <p:cNvPr id="3" name="Espace réservé du contenu 2"/>
          <p:cNvSpPr>
            <a:spLocks noGrp="1"/>
          </p:cNvSpPr>
          <p:nvPr>
            <p:ph idx="1"/>
          </p:nvPr>
        </p:nvSpPr>
        <p:spPr>
          <a:xfrm>
            <a:off x="435895" y="2060849"/>
            <a:ext cx="8272211" cy="4248472"/>
          </a:xfrm>
        </p:spPr>
        <p:txBody>
          <a:bodyPr>
            <a:noAutofit/>
          </a:bodyPr>
          <a:lstStyle/>
          <a:p>
            <a:r>
              <a:rPr lang="fr-FR" sz="2000" dirty="0" smtClean="0">
                <a:latin typeface="Calibri" panose="020F0502020204030204" pitchFamily="34" charset="0"/>
              </a:rPr>
              <a:t>Langage oral </a:t>
            </a:r>
          </a:p>
          <a:p>
            <a:pPr lvl="1"/>
            <a:r>
              <a:rPr lang="fr-FR" sz="1800" dirty="0" smtClean="0">
                <a:latin typeface="Calibri" panose="020F0502020204030204" pitchFamily="34" charset="0"/>
              </a:rPr>
              <a:t>Echelle de vocabulaire (EVIP) : Bon niveau de vocabulaire passif avec un score de 123 (entre +1 et +2 ET)</a:t>
            </a:r>
          </a:p>
          <a:p>
            <a:pPr lvl="1"/>
            <a:r>
              <a:rPr lang="fr-FR" sz="1800" dirty="0" smtClean="0">
                <a:latin typeface="Calibri" panose="020F0502020204030204" pitchFamily="34" charset="0"/>
              </a:rPr>
              <a:t>Phonologie </a:t>
            </a:r>
            <a:r>
              <a:rPr lang="fr-FR" sz="1800" dirty="0" smtClean="0">
                <a:latin typeface="Calibri" panose="020F0502020204030204" pitchFamily="34" charset="0"/>
              </a:rPr>
              <a:t>: difficultés en répétition de mots avec un score à -2 ET</a:t>
            </a:r>
          </a:p>
          <a:p>
            <a:pPr lvl="1"/>
            <a:r>
              <a:rPr lang="fr-FR" sz="1800" dirty="0" smtClean="0">
                <a:latin typeface="Calibri" panose="020F0502020204030204" pitchFamily="34" charset="0"/>
              </a:rPr>
              <a:t>Dénomination : fragilités avec un score à -1 ET</a:t>
            </a:r>
          </a:p>
          <a:p>
            <a:pPr lvl="1"/>
            <a:r>
              <a:rPr lang="fr-FR" sz="1800" dirty="0" smtClean="0">
                <a:latin typeface="Calibri" panose="020F0502020204030204" pitchFamily="34" charset="0"/>
              </a:rPr>
              <a:t>Compréhension orale : pas de difficultés</a:t>
            </a:r>
          </a:p>
          <a:p>
            <a:pPr marL="324000" lvl="1" indent="0">
              <a:buNone/>
            </a:pPr>
            <a:endParaRPr lang="fr-FR" sz="1800" dirty="0" smtClean="0">
              <a:latin typeface="Calibri" panose="020F0502020204030204" pitchFamily="34" charset="0"/>
            </a:endParaRPr>
          </a:p>
          <a:p>
            <a:r>
              <a:rPr lang="fr-FR" sz="2000" dirty="0" smtClean="0">
                <a:latin typeface="Calibri" panose="020F0502020204030204" pitchFamily="34" charset="0"/>
              </a:rPr>
              <a:t>Langage écrit </a:t>
            </a:r>
          </a:p>
          <a:p>
            <a:pPr lvl="1"/>
            <a:r>
              <a:rPr lang="fr-FR" sz="1800" dirty="0" err="1" smtClean="0">
                <a:latin typeface="Calibri" panose="020F0502020204030204" pitchFamily="34" charset="0"/>
              </a:rPr>
              <a:t>Leximétrie</a:t>
            </a:r>
            <a:r>
              <a:rPr lang="fr-FR" sz="1800" dirty="0" smtClean="0">
                <a:latin typeface="Calibri" panose="020F0502020204030204" pitchFamily="34" charset="0"/>
              </a:rPr>
              <a:t> : fragilités en lecture de texte et de mots, avec un score à -1 ET</a:t>
            </a:r>
          </a:p>
          <a:p>
            <a:pPr lvl="1"/>
            <a:r>
              <a:rPr lang="fr-FR" sz="1800" dirty="0" smtClean="0">
                <a:latin typeface="Calibri" panose="020F0502020204030204" pitchFamily="34" charset="0"/>
              </a:rPr>
              <a:t>Dictée de mots : difficultés en orthographe pour les mots réguliers et complexes, avec un score à -2 </a:t>
            </a:r>
            <a:r>
              <a:rPr lang="fr-FR" sz="1800" dirty="0" smtClean="0">
                <a:latin typeface="Calibri" panose="020F0502020204030204" pitchFamily="34" charset="0"/>
              </a:rPr>
              <a:t>ET</a:t>
            </a:r>
            <a:endParaRPr lang="fr-FR" sz="1800" dirty="0" smtClean="0">
              <a:latin typeface="Calibri" panose="020F0502020204030204" pitchFamily="34" charset="0"/>
            </a:endParaRP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34</a:t>
            </a:fld>
            <a:endParaRPr lang="fr-FR"/>
          </a:p>
        </p:txBody>
      </p:sp>
    </p:spTree>
    <p:extLst>
      <p:ext uri="{BB962C8B-B14F-4D97-AF65-F5344CB8AC3E}">
        <p14:creationId xmlns:p14="http://schemas.microsoft.com/office/powerpoint/2010/main" val="33718054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Étude de cas : conclusion diagnostique</a:t>
            </a:r>
            <a:endParaRPr lang="fr-FR" dirty="0"/>
          </a:p>
        </p:txBody>
      </p:sp>
      <p:sp>
        <p:nvSpPr>
          <p:cNvPr id="3" name="Espace réservé du contenu 2"/>
          <p:cNvSpPr>
            <a:spLocks noGrp="1"/>
          </p:cNvSpPr>
          <p:nvPr>
            <p:ph idx="1"/>
          </p:nvPr>
        </p:nvSpPr>
        <p:spPr>
          <a:xfrm>
            <a:off x="435895" y="2180497"/>
            <a:ext cx="8272211" cy="4128823"/>
          </a:xfrm>
        </p:spPr>
        <p:txBody>
          <a:bodyPr>
            <a:normAutofit/>
          </a:bodyPr>
          <a:lstStyle/>
          <a:p>
            <a:pPr marL="306000" lvl="1"/>
            <a:r>
              <a:rPr lang="fr-FR" sz="2000" u="sng" dirty="0" smtClean="0">
                <a:latin typeface="Calibri" panose="020F0502020204030204" pitchFamily="34" charset="0"/>
              </a:rPr>
              <a:t>Diagnostic </a:t>
            </a:r>
            <a:r>
              <a:rPr lang="fr-FR" sz="2000" u="sng" dirty="0">
                <a:latin typeface="Calibri" panose="020F0502020204030204" pitchFamily="34" charset="0"/>
              </a:rPr>
              <a:t>orthophonique</a:t>
            </a:r>
            <a:r>
              <a:rPr lang="fr-FR" sz="2000" dirty="0">
                <a:latin typeface="Calibri" panose="020F0502020204030204" pitchFamily="34" charset="0"/>
              </a:rPr>
              <a:t> : </a:t>
            </a:r>
            <a:r>
              <a:rPr lang="fr-FR" sz="2000" dirty="0" smtClean="0">
                <a:latin typeface="Calibri" panose="020F0502020204030204" pitchFamily="34" charset="0"/>
              </a:rPr>
              <a:t>Trouble spécifique du langage oral persistant et modéré, associés </a:t>
            </a:r>
            <a:r>
              <a:rPr lang="fr-FR" sz="2000" dirty="0">
                <a:latin typeface="Calibri" panose="020F0502020204030204" pitchFamily="34" charset="0"/>
              </a:rPr>
              <a:t>à un trouble spécifique du langage </a:t>
            </a:r>
            <a:r>
              <a:rPr lang="fr-FR" sz="2000" dirty="0" smtClean="0">
                <a:latin typeface="Calibri" panose="020F0502020204030204" pitchFamily="34" charset="0"/>
              </a:rPr>
              <a:t>écrit.</a:t>
            </a:r>
            <a:endParaRPr lang="fr-FR" sz="1800" dirty="0" smtClean="0">
              <a:latin typeface="Calibri" panose="020F0502020204030204" pitchFamily="34" charset="0"/>
            </a:endParaRPr>
          </a:p>
          <a:p>
            <a:r>
              <a:rPr lang="fr-FR" sz="2000" dirty="0" smtClean="0">
                <a:latin typeface="Calibri" panose="020F0502020204030204" pitchFamily="34" charset="0"/>
              </a:rPr>
              <a:t>Ces troubles langagiers s’inscrivent dans le cadre d’un haut potentiel intellectuel (TSA de type Asperger).</a:t>
            </a:r>
            <a:endParaRPr lang="fr-FR" sz="2000" dirty="0">
              <a:latin typeface="Calibri" panose="020F0502020204030204" pitchFamily="34" charset="0"/>
            </a:endParaRP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35</a:t>
            </a:fld>
            <a:endParaRPr lang="fr-FR"/>
          </a:p>
        </p:txBody>
      </p:sp>
    </p:spTree>
    <p:extLst>
      <p:ext uri="{BB962C8B-B14F-4D97-AF65-F5344CB8AC3E}">
        <p14:creationId xmlns:p14="http://schemas.microsoft.com/office/powerpoint/2010/main" val="22762669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étude de cas : quelle rééducation proposer?</a:t>
            </a:r>
            <a:endParaRPr lang="fr-FR" dirty="0"/>
          </a:p>
        </p:txBody>
      </p:sp>
      <p:sp>
        <p:nvSpPr>
          <p:cNvPr id="3" name="Espace réservé du contenu 2"/>
          <p:cNvSpPr>
            <a:spLocks noGrp="1"/>
          </p:cNvSpPr>
          <p:nvPr>
            <p:ph idx="1"/>
          </p:nvPr>
        </p:nvSpPr>
        <p:spPr>
          <a:xfrm>
            <a:off x="435895" y="2180497"/>
            <a:ext cx="8272211" cy="3840791"/>
          </a:xfrm>
        </p:spPr>
        <p:txBody>
          <a:bodyPr>
            <a:normAutofit/>
          </a:bodyPr>
          <a:lstStyle/>
          <a:p>
            <a:r>
              <a:rPr lang="fr-FR" sz="2000" dirty="0" smtClean="0">
                <a:latin typeface="Calibri" panose="020F0502020204030204" pitchFamily="34" charset="0"/>
              </a:rPr>
              <a:t>Poursuite de la rééducation orthophonique</a:t>
            </a:r>
          </a:p>
          <a:p>
            <a:r>
              <a:rPr lang="fr-FR" sz="2000" dirty="0" smtClean="0">
                <a:latin typeface="Calibri" panose="020F0502020204030204" pitchFamily="34" charset="0"/>
              </a:rPr>
              <a:t>Aménagements pédagogiques : pédagogie différenciée, dans le cadre d’un PAP</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36</a:t>
            </a:fld>
            <a:endParaRPr lang="fr-FR"/>
          </a:p>
        </p:txBody>
      </p:sp>
    </p:spTree>
    <p:extLst>
      <p:ext uri="{BB962C8B-B14F-4D97-AF65-F5344CB8AC3E}">
        <p14:creationId xmlns:p14="http://schemas.microsoft.com/office/powerpoint/2010/main" val="37377044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lgn="ctr">
              <a:buNone/>
            </a:pPr>
            <a:r>
              <a:rPr lang="fr-FR" sz="2400" dirty="0" smtClean="0">
                <a:latin typeface="Calibri" panose="020F0502020204030204" pitchFamily="34" charset="0"/>
              </a:rPr>
              <a:t>Merci pour votre attention </a:t>
            </a:r>
            <a:r>
              <a:rPr lang="fr-FR" sz="2400" dirty="0" smtClean="0">
                <a:latin typeface="Calibri" panose="020F0502020204030204" pitchFamily="34" charset="0"/>
                <a:sym typeface="Wingdings" panose="05000000000000000000" pitchFamily="2" charset="2"/>
              </a:rPr>
              <a:t> </a:t>
            </a:r>
            <a:endParaRPr lang="fr-FR" sz="2400" dirty="0">
              <a:latin typeface="Calibri" panose="020F0502020204030204" pitchFamily="34" charset="0"/>
            </a:endParaRP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37</a:t>
            </a:fld>
            <a:endParaRPr lang="fr-FR"/>
          </a:p>
        </p:txBody>
      </p:sp>
    </p:spTree>
    <p:extLst>
      <p:ext uri="{BB962C8B-B14F-4D97-AF65-F5344CB8AC3E}">
        <p14:creationId xmlns:p14="http://schemas.microsoft.com/office/powerpoint/2010/main" val="2485279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b="1" dirty="0" smtClean="0"/>
              <a:t>La dysphasie</a:t>
            </a:r>
            <a:endParaRPr lang="fr-FR"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Définition et signes cliniques</a:t>
            </a:r>
            <a:endParaRPr lang="fr-FR" dirty="0"/>
          </a:p>
        </p:txBody>
      </p:sp>
      <p:sp>
        <p:nvSpPr>
          <p:cNvPr id="7" name="Espace réservé du contenu 6"/>
          <p:cNvSpPr>
            <a:spLocks noGrp="1"/>
          </p:cNvSpPr>
          <p:nvPr>
            <p:ph idx="1"/>
          </p:nvPr>
        </p:nvSpPr>
        <p:spPr/>
        <p:txBody>
          <a:bodyPr>
            <a:normAutofit/>
          </a:bodyPr>
          <a:lstStyle/>
          <a:p>
            <a:r>
              <a:rPr lang="fr-FR" sz="2000" dirty="0" smtClean="0">
                <a:latin typeface="Calibri" panose="020F0502020204030204" pitchFamily="34" charset="0"/>
              </a:rPr>
              <a:t>La dysphasie est un trouble spécifique et sévère du langage oral qui touche la compréhension et/ou l'expression verbale. </a:t>
            </a:r>
          </a:p>
          <a:p>
            <a:endParaRPr lang="fr-FR" sz="2000" dirty="0" smtClean="0">
              <a:latin typeface="Calibri" panose="020F0502020204030204" pitchFamily="34" charset="0"/>
            </a:endParaRPr>
          </a:p>
          <a:p>
            <a:r>
              <a:rPr lang="fr-FR" sz="2000" dirty="0" smtClean="0">
                <a:latin typeface="Calibri" panose="020F0502020204030204" pitchFamily="34" charset="0"/>
              </a:rPr>
              <a:t>Les caractéristiques sont une structure déviante, une évolution lente et dysharmonieuse, des problèmes dans la manipulation du code linguistique entraînant des altérations durables du langage. </a:t>
            </a:r>
          </a:p>
          <a:p>
            <a:endParaRPr lang="fr-FR" sz="2000" dirty="0" smtClean="0">
              <a:latin typeface="Calibri" panose="020F0502020204030204" pitchFamily="34" charset="0"/>
            </a:endParaRPr>
          </a:p>
          <a:p>
            <a:r>
              <a:rPr lang="fr-FR" sz="2000" dirty="0" smtClean="0">
                <a:latin typeface="Calibri" panose="020F0502020204030204" pitchFamily="34" charset="0"/>
              </a:rPr>
              <a:t>Elle concerne environ 1% des enfants scolarisés. Prévalence plus grande chez les garçons que chez les filles. </a:t>
            </a:r>
          </a:p>
        </p:txBody>
      </p:sp>
      <p:sp>
        <p:nvSpPr>
          <p:cNvPr id="3" name="Espace réservé du numéro de diapositive 2"/>
          <p:cNvSpPr>
            <a:spLocks noGrp="1"/>
          </p:cNvSpPr>
          <p:nvPr>
            <p:ph type="sldNum" sz="quarter" idx="12"/>
          </p:nvPr>
        </p:nvSpPr>
        <p:spPr/>
        <p:txBody>
          <a:bodyPr/>
          <a:lstStyle/>
          <a:p>
            <a:fld id="{E1D9686C-3670-4A4A-8144-2665216D9827}" type="slidenum">
              <a:rPr lang="fr-FR" smtClean="0"/>
              <a:pPr/>
              <a:t>4</a:t>
            </a:fld>
            <a:endParaRPr lang="fr-F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Les signes dans la vie quotidienne</a:t>
            </a:r>
            <a:endParaRPr lang="fr-FR" dirty="0"/>
          </a:p>
        </p:txBody>
      </p:sp>
      <p:sp>
        <p:nvSpPr>
          <p:cNvPr id="3" name="Espace réservé du contenu 2"/>
          <p:cNvSpPr>
            <a:spLocks noGrp="1"/>
          </p:cNvSpPr>
          <p:nvPr>
            <p:ph idx="1"/>
          </p:nvPr>
        </p:nvSpPr>
        <p:spPr>
          <a:xfrm>
            <a:off x="395536" y="2204864"/>
            <a:ext cx="8424936" cy="4392488"/>
          </a:xfrm>
        </p:spPr>
        <p:txBody>
          <a:bodyPr>
            <a:noAutofit/>
          </a:bodyPr>
          <a:lstStyle/>
          <a:p>
            <a:r>
              <a:rPr lang="fr-FR" sz="2000" b="1" dirty="0" smtClean="0">
                <a:latin typeface="Calibri" panose="020F0502020204030204" pitchFamily="34" charset="0"/>
              </a:rPr>
              <a:t>Versant expressif :</a:t>
            </a:r>
            <a:endParaRPr lang="fr-FR" sz="2000" dirty="0" smtClean="0">
              <a:latin typeface="Calibri" panose="020F0502020204030204" pitchFamily="34" charset="0"/>
            </a:endParaRPr>
          </a:p>
          <a:p>
            <a:pPr lvl="1"/>
            <a:endParaRPr lang="fr-FR" sz="1800" dirty="0" smtClean="0">
              <a:latin typeface="Calibri" panose="020F0502020204030204" pitchFamily="34" charset="0"/>
            </a:endParaRPr>
          </a:p>
          <a:p>
            <a:pPr lvl="1"/>
            <a:r>
              <a:rPr lang="fr-FR" sz="2000" dirty="0" smtClean="0">
                <a:latin typeface="Calibri" panose="020F0502020204030204" pitchFamily="34" charset="0"/>
              </a:rPr>
              <a:t>Trouble phonologique : déformation des mots allant parfois jusqu'à l</a:t>
            </a:r>
            <a:r>
              <a:rPr lang="ja-JP" altLang="fr-FR" sz="2000" dirty="0" smtClean="0">
                <a:latin typeface="Calibri" panose="020F0502020204030204" pitchFamily="34" charset="0"/>
              </a:rPr>
              <a:t>’</a:t>
            </a:r>
            <a:r>
              <a:rPr lang="fr-FR" sz="2000" dirty="0" smtClean="0">
                <a:latin typeface="Calibri" panose="020F0502020204030204" pitchFamily="34" charset="0"/>
              </a:rPr>
              <a:t>inintelligibilité</a:t>
            </a:r>
          </a:p>
          <a:p>
            <a:pPr lvl="2"/>
            <a:r>
              <a:rPr lang="fr-FR" sz="1600" dirty="0" smtClean="0">
                <a:latin typeface="Calibri" panose="020F0502020204030204" pitchFamily="34" charset="0"/>
              </a:rPr>
              <a:t>« tapin » pour sapin ou « </a:t>
            </a:r>
            <a:r>
              <a:rPr lang="fr-FR" sz="1600" dirty="0" err="1" smtClean="0">
                <a:latin typeface="Calibri" panose="020F0502020204030204" pitchFamily="34" charset="0"/>
              </a:rPr>
              <a:t>félo</a:t>
            </a:r>
            <a:r>
              <a:rPr lang="fr-FR" sz="1600" dirty="0" smtClean="0">
                <a:latin typeface="Calibri" panose="020F0502020204030204" pitchFamily="34" charset="0"/>
              </a:rPr>
              <a:t> » pour dire vélo</a:t>
            </a:r>
          </a:p>
          <a:p>
            <a:pPr lvl="1"/>
            <a:r>
              <a:rPr lang="fr-FR" sz="2000" dirty="0" smtClean="0">
                <a:latin typeface="Calibri" panose="020F0502020204030204" pitchFamily="34" charset="0"/>
              </a:rPr>
              <a:t>Trouble syntaxique : style télégraphique, constructions anormales, non respect de l</a:t>
            </a:r>
            <a:r>
              <a:rPr lang="ja-JP" altLang="fr-FR" sz="2000" dirty="0" smtClean="0">
                <a:latin typeface="Calibri" panose="020F0502020204030204" pitchFamily="34" charset="0"/>
              </a:rPr>
              <a:t>’</a:t>
            </a:r>
            <a:r>
              <a:rPr lang="fr-FR" sz="2000" dirty="0" smtClean="0">
                <a:latin typeface="Calibri" panose="020F0502020204030204" pitchFamily="34" charset="0"/>
              </a:rPr>
              <a:t>ordre des mots, difficultés avec les petits mots grammaticaux</a:t>
            </a:r>
          </a:p>
          <a:p>
            <a:pPr lvl="2"/>
            <a:r>
              <a:rPr lang="fr-FR" sz="1600" dirty="0" smtClean="0">
                <a:latin typeface="Calibri" panose="020F0502020204030204" pitchFamily="34" charset="0"/>
              </a:rPr>
              <a:t>« Moi partir vacances »</a:t>
            </a:r>
          </a:p>
          <a:p>
            <a:pPr lvl="1"/>
            <a:r>
              <a:rPr lang="fr-FR" sz="2000" dirty="0" smtClean="0">
                <a:latin typeface="Calibri" panose="020F0502020204030204" pitchFamily="34" charset="0"/>
              </a:rPr>
              <a:t>Trouble lexical : déficit de vocabulaire, difficultés à trouver les bons mots</a:t>
            </a:r>
          </a:p>
          <a:p>
            <a:pPr lvl="1"/>
            <a:r>
              <a:rPr lang="fr-FR" sz="2000" dirty="0" smtClean="0">
                <a:latin typeface="Calibri" panose="020F0502020204030204" pitchFamily="34" charset="0"/>
              </a:rPr>
              <a:t>Trouble pragmatique : mauvaise utilisation du langage social</a:t>
            </a:r>
          </a:p>
          <a:p>
            <a:pPr lvl="2"/>
            <a:r>
              <a:rPr lang="fr-FR" sz="1600" dirty="0" smtClean="0">
                <a:latin typeface="Calibri" panose="020F0502020204030204" pitchFamily="34" charset="0"/>
              </a:rPr>
              <a:t>« Le monsieur est moche »</a:t>
            </a:r>
            <a:endParaRPr lang="fr-FR" sz="2000" dirty="0" smtClean="0">
              <a:latin typeface="Calibri" panose="020F0502020204030204" pitchFamily="34" charset="0"/>
            </a:endParaRPr>
          </a:p>
          <a:p>
            <a:endParaRPr lang="fr-FR" sz="2400" dirty="0">
              <a:latin typeface="Calibri" panose="020F0502020204030204" pitchFamily="34" charset="0"/>
            </a:endParaRP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5</a:t>
            </a:fld>
            <a:endParaRPr lang="fr-F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Les signes dans la vie quotidienne</a:t>
            </a:r>
            <a:endParaRPr lang="fr-FR" dirty="0"/>
          </a:p>
        </p:txBody>
      </p:sp>
      <p:sp>
        <p:nvSpPr>
          <p:cNvPr id="3" name="Espace réservé du contenu 2"/>
          <p:cNvSpPr>
            <a:spLocks noGrp="1"/>
          </p:cNvSpPr>
          <p:nvPr>
            <p:ph idx="1"/>
          </p:nvPr>
        </p:nvSpPr>
        <p:spPr>
          <a:xfrm>
            <a:off x="467544" y="2564904"/>
            <a:ext cx="8272211" cy="3678303"/>
          </a:xfrm>
        </p:spPr>
        <p:txBody>
          <a:bodyPr>
            <a:normAutofit/>
          </a:bodyPr>
          <a:lstStyle/>
          <a:p>
            <a:r>
              <a:rPr lang="fr-FR" sz="2000" b="1" dirty="0" smtClean="0">
                <a:latin typeface="Calibri" panose="020F0502020204030204" pitchFamily="34" charset="0"/>
              </a:rPr>
              <a:t>Versant réceptif :</a:t>
            </a:r>
          </a:p>
          <a:p>
            <a:endParaRPr lang="fr-FR" sz="2400" dirty="0" smtClean="0">
              <a:latin typeface="Calibri" panose="020F0502020204030204" pitchFamily="34" charset="0"/>
            </a:endParaRPr>
          </a:p>
          <a:p>
            <a:pPr lvl="1"/>
            <a:r>
              <a:rPr lang="fr-FR" sz="2000" dirty="0" smtClean="0">
                <a:latin typeface="Calibri" panose="020F0502020204030204" pitchFamily="34" charset="0"/>
              </a:rPr>
              <a:t>Trouble de la perception des sons et donc de reconnaissance des mots</a:t>
            </a:r>
          </a:p>
          <a:p>
            <a:pPr lvl="1"/>
            <a:r>
              <a:rPr lang="fr-FR" sz="2000" dirty="0" smtClean="0">
                <a:latin typeface="Calibri" panose="020F0502020204030204" pitchFamily="34" charset="0"/>
              </a:rPr>
              <a:t>Trouble lexical : difficultés à apprendre des mots nouveaux</a:t>
            </a:r>
          </a:p>
          <a:p>
            <a:pPr lvl="1"/>
            <a:r>
              <a:rPr lang="fr-FR" sz="2000" dirty="0" smtClean="0">
                <a:latin typeface="Calibri" panose="020F0502020204030204" pitchFamily="34" charset="0"/>
              </a:rPr>
              <a:t>Trouble syntaxique : difficultés à comprendre les différences syntaxiques, à saisir le sens des mots longs</a:t>
            </a:r>
          </a:p>
          <a:p>
            <a:pPr lvl="1"/>
            <a:r>
              <a:rPr lang="fr-FR" sz="2000" dirty="0" smtClean="0">
                <a:latin typeface="Calibri" panose="020F0502020204030204" pitchFamily="34" charset="0"/>
              </a:rPr>
              <a:t>Mais aussi difficultés à comprendre le langage élaboré (proverbes, métaphores, humour)</a:t>
            </a:r>
          </a:p>
          <a:p>
            <a:pPr lvl="2"/>
            <a:endParaRPr lang="fr-FR" sz="1800" dirty="0" smtClean="0">
              <a:latin typeface="Calibri" panose="020F0502020204030204" pitchFamily="34" charset="0"/>
            </a:endParaRPr>
          </a:p>
          <a:p>
            <a:endParaRPr lang="fr-FR" sz="2400" dirty="0">
              <a:latin typeface="Calibri" panose="020F0502020204030204" pitchFamily="34" charset="0"/>
            </a:endParaRP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6</a:t>
            </a:fld>
            <a:endParaRPr lang="fr-FR"/>
          </a:p>
        </p:txBody>
      </p:sp>
    </p:spTree>
    <p:extLst>
      <p:ext uri="{BB962C8B-B14F-4D97-AF65-F5344CB8AC3E}">
        <p14:creationId xmlns:p14="http://schemas.microsoft.com/office/powerpoint/2010/main" val="17775108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Critères diagnostic du DSM-v</a:t>
            </a:r>
            <a:endParaRPr lang="fr-FR" dirty="0"/>
          </a:p>
        </p:txBody>
      </p:sp>
      <p:sp>
        <p:nvSpPr>
          <p:cNvPr id="3" name="Espace réservé du contenu 2"/>
          <p:cNvSpPr>
            <a:spLocks noGrp="1"/>
          </p:cNvSpPr>
          <p:nvPr>
            <p:ph idx="1"/>
          </p:nvPr>
        </p:nvSpPr>
        <p:spPr>
          <a:xfrm>
            <a:off x="435895" y="2060848"/>
            <a:ext cx="8272211" cy="4608512"/>
          </a:xfrm>
        </p:spPr>
        <p:txBody>
          <a:bodyPr>
            <a:noAutofit/>
          </a:bodyPr>
          <a:lstStyle/>
          <a:p>
            <a:pPr marL="0" indent="0" algn="ctr">
              <a:buNone/>
            </a:pPr>
            <a:r>
              <a:rPr lang="fr-FR" sz="2000" dirty="0" smtClean="0">
                <a:latin typeface="Calibri" panose="020F0502020204030204" pitchFamily="34" charset="0"/>
              </a:rPr>
              <a:t>Troubles de la communication</a:t>
            </a:r>
          </a:p>
          <a:p>
            <a:pPr marL="0" indent="0">
              <a:buNone/>
            </a:pPr>
            <a:r>
              <a:rPr lang="fr-FR" sz="1600" dirty="0" smtClean="0">
                <a:latin typeface="Calibri" panose="020F0502020204030204" pitchFamily="34" charset="0"/>
              </a:rPr>
              <a:t>Déficits du langage</a:t>
            </a:r>
            <a:r>
              <a:rPr lang="fr-FR" sz="1600" i="1" dirty="0" smtClean="0">
                <a:latin typeface="Calibri" panose="020F0502020204030204" pitchFamily="34" charset="0"/>
              </a:rPr>
              <a:t>, de la parole et de la communication (ne seront pas développés ici).</a:t>
            </a:r>
          </a:p>
          <a:p>
            <a:pPr marL="0" indent="0">
              <a:spcAft>
                <a:spcPts val="0"/>
              </a:spcAft>
              <a:buNone/>
            </a:pPr>
            <a:endParaRPr lang="fr-FR" sz="1400" i="1" dirty="0" smtClean="0">
              <a:latin typeface="Calibri" panose="020F0502020204030204" pitchFamily="34" charset="0"/>
            </a:endParaRPr>
          </a:p>
          <a:p>
            <a:pPr marL="0" indent="0">
              <a:spcBef>
                <a:spcPts val="600"/>
              </a:spcBef>
              <a:buNone/>
            </a:pPr>
            <a:r>
              <a:rPr lang="fr-FR" dirty="0">
                <a:latin typeface="Calibri" panose="020F0502020204030204" pitchFamily="34" charset="0"/>
              </a:rPr>
              <a:t>	</a:t>
            </a:r>
            <a:r>
              <a:rPr lang="fr-FR" sz="2000" dirty="0" smtClean="0">
                <a:solidFill>
                  <a:schemeClr val="accent2"/>
                </a:solidFill>
                <a:latin typeface="Calibri" panose="020F0502020204030204" pitchFamily="34" charset="0"/>
              </a:rPr>
              <a:t>1) Trouble du langage</a:t>
            </a:r>
          </a:p>
          <a:p>
            <a:r>
              <a:rPr lang="fr-FR" sz="2000" dirty="0" smtClean="0">
                <a:latin typeface="Calibri" panose="020F0502020204030204" pitchFamily="34" charset="0"/>
              </a:rPr>
              <a:t>Difficulté persistante d'acquisition et d'utilisation du langage dans ces différentes modalités (parlé-écrit-signes) incluant les éléments suivants </a:t>
            </a:r>
            <a:r>
              <a:rPr lang="fr-FR" dirty="0" smtClean="0">
                <a:latin typeface="Calibri" panose="020F0502020204030204" pitchFamily="34" charset="0"/>
              </a:rPr>
              <a:t>:</a:t>
            </a:r>
          </a:p>
          <a:p>
            <a:pPr lvl="1">
              <a:spcBef>
                <a:spcPts val="0"/>
              </a:spcBef>
            </a:pPr>
            <a:r>
              <a:rPr lang="fr-FR" dirty="0" smtClean="0">
                <a:latin typeface="Calibri" panose="020F0502020204030204" pitchFamily="34" charset="0"/>
              </a:rPr>
              <a:t>Vocabulaire restreint</a:t>
            </a:r>
          </a:p>
          <a:p>
            <a:pPr lvl="1">
              <a:spcBef>
                <a:spcPts val="0"/>
              </a:spcBef>
            </a:pPr>
            <a:r>
              <a:rPr lang="fr-FR" dirty="0" smtClean="0">
                <a:latin typeface="Calibri" panose="020F0502020204030204" pitchFamily="34" charset="0"/>
              </a:rPr>
              <a:t>Carence de structuration des phrases</a:t>
            </a:r>
          </a:p>
          <a:p>
            <a:pPr lvl="1">
              <a:spcBef>
                <a:spcPts val="0"/>
              </a:spcBef>
            </a:pPr>
            <a:r>
              <a:rPr lang="fr-FR" dirty="0" smtClean="0">
                <a:latin typeface="Calibri" panose="020F0502020204030204" pitchFamily="34" charset="0"/>
              </a:rPr>
              <a:t>Déficience du discours</a:t>
            </a:r>
          </a:p>
          <a:p>
            <a:pPr algn="just"/>
            <a:r>
              <a:rPr lang="fr-FR" sz="2000" dirty="0" smtClean="0">
                <a:latin typeface="Calibri" panose="020F0502020204030204" pitchFamily="34" charset="0"/>
              </a:rPr>
              <a:t>Les capacités de langage sont, de façon marquée et quantifiable, inférieures au niveau escompté pour l'âge du sujet. Il en résulte des limitations fonctionnelles de la communication efficiente, de la participation sociale, des résultats scolaires, du rendement professionnel, soit de manière isolée, soit dans n'importe quelle combinaison</a:t>
            </a:r>
            <a:r>
              <a:rPr lang="fr-FR" sz="2000" dirty="0" smtClean="0">
                <a:latin typeface="Calibri" panose="020F0502020204030204" pitchFamily="34" charset="0"/>
              </a:rPr>
              <a:t>.</a:t>
            </a:r>
            <a:endParaRPr lang="fr-FR" sz="2000" dirty="0" smtClean="0">
              <a:latin typeface="Calibri" panose="020F0502020204030204" pitchFamily="34" charset="0"/>
            </a:endParaRPr>
          </a:p>
        </p:txBody>
      </p:sp>
      <p:sp>
        <p:nvSpPr>
          <p:cNvPr id="4" name="Espace réservé du numéro de diapositive 3"/>
          <p:cNvSpPr>
            <a:spLocks noGrp="1"/>
          </p:cNvSpPr>
          <p:nvPr>
            <p:ph type="sldNum" sz="quarter" idx="12"/>
          </p:nvPr>
        </p:nvSpPr>
        <p:spPr>
          <a:xfrm>
            <a:off x="8100392" y="6237312"/>
            <a:ext cx="789381" cy="365125"/>
          </a:xfrm>
        </p:spPr>
        <p:txBody>
          <a:bodyPr/>
          <a:lstStyle/>
          <a:p>
            <a:fld id="{E1D9686C-3670-4A4A-8144-2665216D9827}" type="slidenum">
              <a:rPr lang="fr-FR" smtClean="0"/>
              <a:pPr/>
              <a:t>7</a:t>
            </a:fld>
            <a:endParaRPr lang="fr-F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Critères diagnostic du dsm-v</a:t>
            </a:r>
            <a:endParaRPr lang="fr-FR" dirty="0"/>
          </a:p>
        </p:txBody>
      </p:sp>
      <p:sp>
        <p:nvSpPr>
          <p:cNvPr id="3" name="Espace réservé du contenu 2"/>
          <p:cNvSpPr>
            <a:spLocks noGrp="1"/>
          </p:cNvSpPr>
          <p:nvPr>
            <p:ph idx="1"/>
          </p:nvPr>
        </p:nvSpPr>
        <p:spPr>
          <a:xfrm>
            <a:off x="435895" y="2348880"/>
            <a:ext cx="8272211" cy="3888432"/>
          </a:xfrm>
        </p:spPr>
        <p:txBody>
          <a:bodyPr>
            <a:noAutofit/>
          </a:bodyPr>
          <a:lstStyle/>
          <a:p>
            <a:r>
              <a:rPr lang="fr-FR" sz="2000" dirty="0" smtClean="0">
                <a:latin typeface="Calibri" panose="020F0502020204030204" pitchFamily="34" charset="0"/>
              </a:rPr>
              <a:t>Comorbidité :</a:t>
            </a:r>
          </a:p>
          <a:p>
            <a:pPr lvl="1" algn="just">
              <a:lnSpc>
                <a:spcPct val="120000"/>
              </a:lnSpc>
            </a:pPr>
            <a:r>
              <a:rPr lang="fr-FR" sz="1800" dirty="0" smtClean="0">
                <a:latin typeface="Calibri" panose="020F0502020204030204" pitchFamily="34" charset="0"/>
              </a:rPr>
              <a:t>Le trouble du langage est fortement associé à d'autres troubles neurodéveloppementaux, comme par exemple, des troubles spécifiques des apprentissages, un déficit de l'attention, des troubles du spectre de l'autisme et des troubles du développement de la coordination </a:t>
            </a:r>
            <a:r>
              <a:rPr lang="fr-FR" sz="1800" dirty="0" smtClean="0">
                <a:latin typeface="Calibri" panose="020F0502020204030204" pitchFamily="34" charset="0"/>
              </a:rPr>
              <a:t>(...).</a:t>
            </a:r>
            <a:endParaRPr lang="fr-FR" dirty="0" smtClean="0">
              <a:latin typeface="Calibri" panose="020F0502020204030204" pitchFamily="34" charset="0"/>
            </a:endParaRPr>
          </a:p>
          <a:p>
            <a:r>
              <a:rPr lang="fr-FR" sz="2000" dirty="0" smtClean="0">
                <a:latin typeface="Calibri" panose="020F0502020204030204" pitchFamily="34" charset="0"/>
              </a:rPr>
              <a:t>On trouve souvent des antécédents familiaux de troubles de la parole ou du langage.</a:t>
            </a:r>
          </a:p>
          <a:p>
            <a:endParaRPr lang="fr-FR" dirty="0" smtClean="0">
              <a:latin typeface="Calibri" panose="020F0502020204030204" pitchFamily="34" charset="0"/>
            </a:endParaRPr>
          </a:p>
          <a:p>
            <a:pPr marL="0" indent="0">
              <a:buNone/>
            </a:pPr>
            <a:r>
              <a:rPr lang="fr-FR" dirty="0" smtClean="0">
                <a:solidFill>
                  <a:schemeClr val="accent2"/>
                </a:solidFill>
                <a:latin typeface="Calibri" panose="020F0502020204030204" pitchFamily="34" charset="0"/>
              </a:rPr>
              <a:t>	</a:t>
            </a:r>
            <a:r>
              <a:rPr lang="fr-FR" i="1" dirty="0" smtClean="0">
                <a:solidFill>
                  <a:schemeClr val="accent2"/>
                </a:solidFill>
                <a:latin typeface="Calibri" panose="020F0502020204030204" pitchFamily="34" charset="0"/>
              </a:rPr>
              <a:t>2</a:t>
            </a:r>
            <a:r>
              <a:rPr lang="fr-FR" i="1" dirty="0">
                <a:solidFill>
                  <a:schemeClr val="accent2"/>
                </a:solidFill>
                <a:latin typeface="Calibri" panose="020F0502020204030204" pitchFamily="34" charset="0"/>
              </a:rPr>
              <a:t>) Trouble de la </a:t>
            </a:r>
            <a:r>
              <a:rPr lang="fr-FR" i="1" dirty="0" smtClean="0">
                <a:solidFill>
                  <a:schemeClr val="accent2"/>
                </a:solidFill>
                <a:latin typeface="Calibri" panose="020F0502020204030204" pitchFamily="34" charset="0"/>
              </a:rPr>
              <a:t>phonation</a:t>
            </a:r>
            <a:endParaRPr lang="fr-FR" i="1" dirty="0">
              <a:solidFill>
                <a:schemeClr val="accent2"/>
              </a:solidFill>
              <a:latin typeface="Calibri" panose="020F0502020204030204" pitchFamily="34" charset="0"/>
            </a:endParaRPr>
          </a:p>
          <a:p>
            <a:pPr marL="0" indent="0">
              <a:buNone/>
            </a:pPr>
            <a:r>
              <a:rPr lang="fr-FR" i="1" dirty="0">
                <a:solidFill>
                  <a:schemeClr val="accent2"/>
                </a:solidFill>
                <a:latin typeface="Calibri" panose="020F0502020204030204" pitchFamily="34" charset="0"/>
              </a:rPr>
              <a:t>	3) Trouble de la fluence verbale apparaissant dans l'enfance (Bégaiement)</a:t>
            </a:r>
          </a:p>
          <a:p>
            <a:pPr marL="0" indent="0">
              <a:buNone/>
            </a:pPr>
            <a:r>
              <a:rPr lang="fr-FR" i="1" dirty="0">
                <a:solidFill>
                  <a:schemeClr val="accent2"/>
                </a:solidFill>
                <a:latin typeface="Calibri" panose="020F0502020204030204" pitchFamily="34" charset="0"/>
              </a:rPr>
              <a:t>	4) Trouble de la communication sociale (pragmatique)</a:t>
            </a:r>
            <a:endParaRPr lang="fr-FR" i="1" dirty="0">
              <a:latin typeface="Calibri" panose="020F0502020204030204" pitchFamily="34" charset="0"/>
            </a:endParaRPr>
          </a:p>
          <a:p>
            <a:endParaRPr lang="fr-FR" dirty="0">
              <a:latin typeface="Calibri" panose="020F0502020204030204" pitchFamily="34" charset="0"/>
            </a:endParaRP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8</a:t>
            </a:fld>
            <a:endParaRPr lang="fr-FR"/>
          </a:p>
        </p:txBody>
      </p:sp>
    </p:spTree>
    <p:extLst>
      <p:ext uri="{BB962C8B-B14F-4D97-AF65-F5344CB8AC3E}">
        <p14:creationId xmlns:p14="http://schemas.microsoft.com/office/powerpoint/2010/main" val="3458420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435895" y="2180497"/>
            <a:ext cx="8272211" cy="4056815"/>
          </a:xfrm>
        </p:spPr>
        <p:txBody>
          <a:bodyPr>
            <a:normAutofit/>
          </a:bodyPr>
          <a:lstStyle/>
          <a:p>
            <a:r>
              <a:rPr lang="fr-FR" sz="2000" dirty="0">
                <a:latin typeface="Calibri" panose="020F0502020204030204" pitchFamily="34" charset="0"/>
              </a:rPr>
              <a:t>Spécifier la sévérité actuelle :</a:t>
            </a:r>
          </a:p>
          <a:p>
            <a:pPr lvl="1"/>
            <a:r>
              <a:rPr lang="fr-FR" sz="1800" u="sng" dirty="0">
                <a:latin typeface="Calibri" panose="020F0502020204030204" pitchFamily="34" charset="0"/>
              </a:rPr>
              <a:t>Légère</a:t>
            </a:r>
            <a:r>
              <a:rPr lang="fr-FR" sz="1800" dirty="0">
                <a:latin typeface="Calibri" panose="020F0502020204030204" pitchFamily="34" charset="0"/>
              </a:rPr>
              <a:t> : (…) intensité assez légère pour que le sujet parvienne </a:t>
            </a:r>
            <a:r>
              <a:rPr lang="fr-FR" sz="1800" dirty="0" smtClean="0">
                <a:latin typeface="Calibri" panose="020F0502020204030204" pitchFamily="34" charset="0"/>
              </a:rPr>
              <a:t>à compenser </a:t>
            </a:r>
            <a:r>
              <a:rPr lang="fr-FR" sz="1800" dirty="0">
                <a:latin typeface="Calibri" panose="020F0502020204030204" pitchFamily="34" charset="0"/>
              </a:rPr>
              <a:t>ou a bien fonctionner lorsqu'il </a:t>
            </a:r>
            <a:r>
              <a:rPr lang="fr-FR" sz="1800" dirty="0" smtClean="0">
                <a:latin typeface="Calibri" panose="020F0502020204030204" pitchFamily="34" charset="0"/>
              </a:rPr>
              <a:t>bénéficie d'aménagements </a:t>
            </a:r>
            <a:r>
              <a:rPr lang="fr-FR" sz="1800" dirty="0">
                <a:latin typeface="Calibri" panose="020F0502020204030204" pitchFamily="34" charset="0"/>
              </a:rPr>
              <a:t>et de dispositifs de soutien appropriés </a:t>
            </a:r>
            <a:r>
              <a:rPr lang="fr-FR" sz="1800" dirty="0" smtClean="0">
                <a:latin typeface="Calibri" panose="020F0502020204030204" pitchFamily="34" charset="0"/>
              </a:rPr>
              <a:t>notamment pendant </a:t>
            </a:r>
            <a:r>
              <a:rPr lang="fr-FR" sz="1800" dirty="0">
                <a:latin typeface="Calibri" panose="020F0502020204030204" pitchFamily="34" charset="0"/>
              </a:rPr>
              <a:t>la </a:t>
            </a:r>
            <a:r>
              <a:rPr lang="fr-FR" sz="1800" dirty="0" smtClean="0">
                <a:latin typeface="Calibri" panose="020F0502020204030204" pitchFamily="34" charset="0"/>
              </a:rPr>
              <a:t>scolarité.</a:t>
            </a:r>
          </a:p>
          <a:p>
            <a:pPr lvl="1"/>
            <a:r>
              <a:rPr lang="fr-FR" sz="1800" u="sng" dirty="0" smtClean="0">
                <a:latin typeface="Calibri" panose="020F0502020204030204" pitchFamily="34" charset="0"/>
              </a:rPr>
              <a:t>Moyenne</a:t>
            </a:r>
            <a:r>
              <a:rPr lang="fr-FR" sz="1800" dirty="0" smtClean="0">
                <a:latin typeface="Calibri" panose="020F0502020204030204" pitchFamily="34" charset="0"/>
              </a:rPr>
              <a:t> </a:t>
            </a:r>
            <a:r>
              <a:rPr lang="fr-FR" sz="1800" dirty="0">
                <a:latin typeface="Calibri" panose="020F0502020204030204" pitchFamily="34" charset="0"/>
              </a:rPr>
              <a:t>: des difficultés marquées à acquérir des </a:t>
            </a:r>
            <a:r>
              <a:rPr lang="fr-FR" sz="1800" dirty="0" smtClean="0">
                <a:latin typeface="Calibri" panose="020F0502020204030204" pitchFamily="34" charset="0"/>
              </a:rPr>
              <a:t>connaissances dans </a:t>
            </a:r>
            <a:r>
              <a:rPr lang="fr-FR" sz="1800" dirty="0">
                <a:latin typeface="Calibri" panose="020F0502020204030204" pitchFamily="34" charset="0"/>
              </a:rPr>
              <a:t>au moins un domaine à tel point que le sujet risquera fort </a:t>
            </a:r>
            <a:r>
              <a:rPr lang="fr-FR" sz="1800" dirty="0" smtClean="0">
                <a:latin typeface="Calibri" panose="020F0502020204030204" pitchFamily="34" charset="0"/>
              </a:rPr>
              <a:t>de ne </a:t>
            </a:r>
            <a:r>
              <a:rPr lang="fr-FR" sz="1800" dirty="0">
                <a:latin typeface="Calibri" panose="020F0502020204030204" pitchFamily="34" charset="0"/>
              </a:rPr>
              <a:t>pas devenir opérationnel sans certaines </a:t>
            </a:r>
            <a:r>
              <a:rPr lang="fr-FR" sz="1800" dirty="0" smtClean="0">
                <a:latin typeface="Calibri" panose="020F0502020204030204" pitchFamily="34" charset="0"/>
              </a:rPr>
              <a:t>périodes d'enseignement </a:t>
            </a:r>
            <a:r>
              <a:rPr lang="fr-FR" sz="1800" dirty="0">
                <a:latin typeface="Calibri" panose="020F0502020204030204" pitchFamily="34" charset="0"/>
              </a:rPr>
              <a:t>intensif et spécialisé au cours de sa scolarité </a:t>
            </a:r>
            <a:r>
              <a:rPr lang="fr-FR" sz="1800" dirty="0" smtClean="0">
                <a:latin typeface="Calibri" panose="020F0502020204030204" pitchFamily="34" charset="0"/>
              </a:rPr>
              <a:t>(…).</a:t>
            </a:r>
          </a:p>
          <a:p>
            <a:pPr lvl="1"/>
            <a:r>
              <a:rPr lang="fr-FR" sz="1800" u="sng" dirty="0" smtClean="0">
                <a:latin typeface="Calibri" panose="020F0502020204030204" pitchFamily="34" charset="0"/>
              </a:rPr>
              <a:t>Grave</a:t>
            </a:r>
            <a:r>
              <a:rPr lang="fr-FR" sz="1800" dirty="0" smtClean="0">
                <a:latin typeface="Calibri" panose="020F0502020204030204" pitchFamily="34" charset="0"/>
              </a:rPr>
              <a:t> </a:t>
            </a:r>
            <a:r>
              <a:rPr lang="fr-FR" sz="1800" dirty="0">
                <a:latin typeface="Calibri" panose="020F0502020204030204" pitchFamily="34" charset="0"/>
              </a:rPr>
              <a:t>: des difficultés majeures à acquérir des compétences </a:t>
            </a:r>
            <a:r>
              <a:rPr lang="fr-FR" sz="1800" dirty="0" smtClean="0">
                <a:latin typeface="Calibri" panose="020F0502020204030204" pitchFamily="34" charset="0"/>
              </a:rPr>
              <a:t>qui ont </a:t>
            </a:r>
            <a:r>
              <a:rPr lang="fr-FR" sz="1800" dirty="0">
                <a:latin typeface="Calibri" panose="020F0502020204030204" pitchFamily="34" charset="0"/>
              </a:rPr>
              <a:t>une incidence sur plusieurs domaines (…), même avec </a:t>
            </a:r>
            <a:r>
              <a:rPr lang="fr-FR" sz="1800" dirty="0" smtClean="0">
                <a:latin typeface="Calibri" panose="020F0502020204030204" pitchFamily="34" charset="0"/>
              </a:rPr>
              <a:t>des aménagements</a:t>
            </a:r>
            <a:r>
              <a:rPr lang="fr-FR" sz="1800" dirty="0">
                <a:latin typeface="Calibri" panose="020F0502020204030204" pitchFamily="34" charset="0"/>
              </a:rPr>
              <a:t>, le sujet peut ne pas être capable </a:t>
            </a:r>
            <a:r>
              <a:rPr lang="fr-FR" sz="1800" dirty="0" smtClean="0">
                <a:latin typeface="Calibri" panose="020F0502020204030204" pitchFamily="34" charset="0"/>
              </a:rPr>
              <a:t>d'accomplir toutes </a:t>
            </a:r>
            <a:r>
              <a:rPr lang="fr-FR" sz="1800" dirty="0">
                <a:latin typeface="Calibri" panose="020F0502020204030204" pitchFamily="34" charset="0"/>
              </a:rPr>
              <a:t>ses activités efficacement.</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9</a:t>
            </a:fld>
            <a:endParaRPr lang="fr-FR"/>
          </a:p>
        </p:txBody>
      </p:sp>
    </p:spTree>
    <p:extLst>
      <p:ext uri="{BB962C8B-B14F-4D97-AF65-F5344CB8AC3E}">
        <p14:creationId xmlns:p14="http://schemas.microsoft.com/office/powerpoint/2010/main" val="2754037390"/>
      </p:ext>
    </p:extLst>
  </p:cSld>
  <p:clrMapOvr>
    <a:masterClrMapping/>
  </p:clrMapOvr>
</p:sld>
</file>

<file path=ppt/theme/theme1.xml><?xml version="1.0" encoding="utf-8"?>
<a:theme xmlns:a="http://schemas.openxmlformats.org/drawingml/2006/main" name="Thème4">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Personnalisé 1">
      <a:majorFont>
        <a:latin typeface="Gabriola"/>
        <a:ea typeface=""/>
        <a:cs typeface=""/>
      </a:majorFont>
      <a:minorFont>
        <a:latin typeface="Perpetua"/>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Dividend" id="{9697A71B-4AB7-4A1A-BD5B-BB2D22835B57}" vid="{C21699FF-00E4-43C8-BBCC-D7E5536C3717}"/>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1475</TotalTime>
  <Words>1475</Words>
  <Application>Microsoft Office PowerPoint</Application>
  <PresentationFormat>Affichage à l'écran (4:3)</PresentationFormat>
  <Paragraphs>234</Paragraphs>
  <Slides>38</Slides>
  <Notes>6</Notes>
  <HiddenSlides>0</HiddenSlides>
  <MMClips>0</MMClips>
  <ScaleCrop>false</ScaleCrop>
  <HeadingPairs>
    <vt:vector size="4" baseType="variant">
      <vt:variant>
        <vt:lpstr>Thème</vt:lpstr>
      </vt:variant>
      <vt:variant>
        <vt:i4>1</vt:i4>
      </vt:variant>
      <vt:variant>
        <vt:lpstr>Titres des diapositives</vt:lpstr>
      </vt:variant>
      <vt:variant>
        <vt:i4>38</vt:i4>
      </vt:variant>
    </vt:vector>
  </HeadingPairs>
  <TitlesOfParts>
    <vt:vector size="39" baseType="lpstr">
      <vt:lpstr>Thème4</vt:lpstr>
      <vt:lpstr>Trouble du langage oral (dysphasie)</vt:lpstr>
      <vt:lpstr>introduction</vt:lpstr>
      <vt:lpstr>introduction</vt:lpstr>
      <vt:lpstr>Définition et signes cliniques</vt:lpstr>
      <vt:lpstr>Les signes dans la vie quotidienne</vt:lpstr>
      <vt:lpstr>Les signes dans la vie quotidienne</vt:lpstr>
      <vt:lpstr>Critères diagnostic du DSM-v</vt:lpstr>
      <vt:lpstr>Critères diagnostic du dsm-v</vt:lpstr>
      <vt:lpstr>Présentation PowerPoint</vt:lpstr>
      <vt:lpstr>Etude de Cas</vt:lpstr>
      <vt:lpstr>étude de cas : Anna – 4 ans 8 mois</vt:lpstr>
      <vt:lpstr>étude de cas : anamnèse</vt:lpstr>
      <vt:lpstr>étude de cas : anamnèse</vt:lpstr>
      <vt:lpstr>Présentation PowerPoint</vt:lpstr>
      <vt:lpstr>Étude de cas : Bilan neuropsychologique</vt:lpstr>
      <vt:lpstr>Étude de cas : Bilan neuropsychologique</vt:lpstr>
      <vt:lpstr>Étude de cas : Bilan neuropsychologique</vt:lpstr>
      <vt:lpstr>Étude de cas : Bilan neuropsychologique</vt:lpstr>
      <vt:lpstr>Étude de cas : Bilan orthophonique</vt:lpstr>
      <vt:lpstr>Présentation PowerPoint</vt:lpstr>
      <vt:lpstr>Étude de cas : conclusion diagnostique</vt:lpstr>
      <vt:lpstr>étude de cas : quelle rééducation proposer?</vt:lpstr>
      <vt:lpstr>Étude de cas : aménagements pédagogiques</vt:lpstr>
      <vt:lpstr>Etude de Cas</vt:lpstr>
      <vt:lpstr>étude de cas : Jade - 7 ans 9 mois</vt:lpstr>
      <vt:lpstr>étude de cas : anamnèse</vt:lpstr>
      <vt:lpstr>étude de cas : anamnèse</vt:lpstr>
      <vt:lpstr>Présentation PowerPoint</vt:lpstr>
      <vt:lpstr>Étude de cas : Bilan neuropsychologique</vt:lpstr>
      <vt:lpstr>Étude de cas : Bilan neuropsychologique</vt:lpstr>
      <vt:lpstr>Étude de cas : Bilan neuropsychologique</vt:lpstr>
      <vt:lpstr>Étude de cas : Bilan neuropsychologique</vt:lpstr>
      <vt:lpstr>Étude de cas : Bilan neuropsychologique</vt:lpstr>
      <vt:lpstr>Étude de cas : Bilan orthophonique</vt:lpstr>
      <vt:lpstr>Étude de cas : conclusion diagnostique</vt:lpstr>
      <vt:lpstr>étude de cas : quelle rééducation proposer?</vt:lpstr>
      <vt:lpstr>Présentation PowerPoint</vt:lpstr>
      <vt:lpstr>La dysphasie</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Dysphasie</dc:title>
  <dc:creator>Marine</dc:creator>
  <cp:lastModifiedBy>Carellier Morgane</cp:lastModifiedBy>
  <cp:revision>95</cp:revision>
  <dcterms:created xsi:type="dcterms:W3CDTF">2018-11-11T13:31:52Z</dcterms:created>
  <dcterms:modified xsi:type="dcterms:W3CDTF">2022-02-04T14:31:43Z</dcterms:modified>
</cp:coreProperties>
</file>