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2" r:id="rId9"/>
    <p:sldId id="263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29DE1-9E8E-4B4C-A9D6-E7C67D9855B5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5B748-8F9D-4A9C-A5F3-B6486F7B0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959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Je mettrai les PowerPoints et d’autres ressources sur le cours le mardi soir, après avoir eu le deuxième groupe.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EF3FBCD3-DFA2-4FA6-A2A9-77C338EAE6CC}" type="slidenum">
              <a:rPr lang="fr-FR"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BCB-7F76-407C-AE88-F1EEE271754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6E4A402-DC71-4D5C-8389-287094A7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53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BCB-7F76-407C-AE88-F1EEE271754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A402-DC71-4D5C-8389-287094A7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86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BCB-7F76-407C-AE88-F1EEE271754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A402-DC71-4D5C-8389-287094A7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36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BCB-7F76-407C-AE88-F1EEE271754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A402-DC71-4D5C-8389-287094A7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97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670ABCB-7F76-407C-AE88-F1EEE271754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6E4A402-DC71-4D5C-8389-287094A7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89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BCB-7F76-407C-AE88-F1EEE271754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A402-DC71-4D5C-8389-287094A7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58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BCB-7F76-407C-AE88-F1EEE271754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A402-DC71-4D5C-8389-287094A7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232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BCB-7F76-407C-AE88-F1EEE271754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A402-DC71-4D5C-8389-287094A7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050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BCB-7F76-407C-AE88-F1EEE271754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A402-DC71-4D5C-8389-287094A7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346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BCB-7F76-407C-AE88-F1EEE271754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A402-DC71-4D5C-8389-287094A7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2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ABCB-7F76-407C-AE88-F1EEE271754B}" type="datetimeFigureOut">
              <a:rPr lang="en-GB" smtClean="0"/>
              <a:t>14/09/2022</a:t>
            </a:fld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4A402-DC71-4D5C-8389-287094A7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421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670ABCB-7F76-407C-AE88-F1EEE271754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6E4A402-DC71-4D5C-8389-287094A7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49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thew.rickard@u-picardie.f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xfordlearnersdictionaries.com/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thew.rickard@u-picardie.fr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edag.u-picardie.fr/moodle/upjv/course/view.php?id=1072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E2F3E-0701-F9A4-C15C-E0BAE4CC5B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8000" dirty="0"/>
              <a:t>L2 LCE </a:t>
            </a:r>
            <a:br>
              <a:rPr lang="en-GB" sz="8000" dirty="0"/>
            </a:br>
            <a:r>
              <a:rPr lang="en-GB" sz="8000" dirty="0"/>
              <a:t>Expression </a:t>
            </a:r>
            <a:r>
              <a:rPr lang="en-GB" sz="8000" dirty="0" err="1"/>
              <a:t>Vocabulaire</a:t>
            </a:r>
            <a:r>
              <a:rPr lang="en-GB" sz="8000" dirty="0"/>
              <a:t> </a:t>
            </a:r>
            <a:br>
              <a:rPr lang="en-GB" sz="8000" dirty="0"/>
            </a:br>
            <a:r>
              <a:rPr lang="en-GB" sz="8000" dirty="0"/>
              <a:t>EC 211 (Gr1 &amp; Gr3)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26BAD-1202-FAC1-4C48-9B6473193A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Week 2</a:t>
            </a:r>
          </a:p>
          <a:p>
            <a:r>
              <a:rPr lang="en-GB" dirty="0" err="1"/>
              <a:t>Enseignant</a:t>
            </a:r>
            <a:r>
              <a:rPr lang="en-GB" dirty="0"/>
              <a:t>: M. RICKARD </a:t>
            </a:r>
          </a:p>
          <a:p>
            <a:r>
              <a:rPr lang="en-GB" dirty="0">
                <a:hlinkClick r:id="rId2"/>
              </a:rPr>
              <a:t>mathew.rickard@u-picardie.fr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9536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E7A63-5200-D7F1-1DC0-A4A5551B0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5000" dirty="0"/>
              <a:t>a. Use your dictionary to check whether the noun in </a:t>
            </a:r>
            <a:r>
              <a:rPr lang="en-GB" sz="5000" b="1" dirty="0"/>
              <a:t>bold</a:t>
            </a:r>
            <a:r>
              <a:rPr lang="en-GB" sz="5000" dirty="0"/>
              <a:t> is countable or uncountable. Put </a:t>
            </a:r>
            <a:r>
              <a:rPr lang="en-GB" sz="5000" i="1" dirty="0"/>
              <a:t>a </a:t>
            </a:r>
            <a:r>
              <a:rPr lang="en-GB" sz="5000" dirty="0"/>
              <a:t>or </a:t>
            </a:r>
            <a:r>
              <a:rPr lang="en-GB" sz="5000" i="1" dirty="0"/>
              <a:t>an </a:t>
            </a:r>
            <a:r>
              <a:rPr lang="en-GB" sz="5000" dirty="0"/>
              <a:t>in front of it if it is countable, and nothing if it is uncountable.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9854E-57AB-E19A-9A09-C6ED9FF1A6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310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6B8B5B-5312-2E0D-67A5-C6A005FC7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860" y="488293"/>
            <a:ext cx="6209512" cy="5765362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GB" sz="2400" dirty="0"/>
              <a:t>By providing ___ </a:t>
            </a:r>
            <a:r>
              <a:rPr lang="en-GB" sz="2400" b="1" dirty="0"/>
              <a:t>shade</a:t>
            </a:r>
            <a:r>
              <a:rPr lang="en-GB" sz="2400" dirty="0"/>
              <a:t>, this tree provides ___ </a:t>
            </a:r>
            <a:r>
              <a:rPr lang="en-GB" sz="2400" b="1" dirty="0"/>
              <a:t>protection </a:t>
            </a:r>
            <a:r>
              <a:rPr lang="en-GB" sz="2400" dirty="0"/>
              <a:t>for the delicate flowers at its base.                                                                                                                     </a:t>
            </a:r>
          </a:p>
          <a:p>
            <a:pPr marL="457200" indent="-457200">
              <a:buAutoNum type="arabicPeriod"/>
            </a:pPr>
            <a:r>
              <a:rPr lang="en-GB" sz="2400" dirty="0"/>
              <a:t>Sue is ___ ardent </a:t>
            </a:r>
            <a:r>
              <a:rPr lang="en-GB" sz="2400" b="1" dirty="0"/>
              <a:t>supporter</a:t>
            </a:r>
            <a:r>
              <a:rPr lang="en-GB" sz="2400" dirty="0"/>
              <a:t> of ___ new </a:t>
            </a:r>
            <a:r>
              <a:rPr lang="en-GB" sz="2400" b="1" dirty="0"/>
              <a:t>law </a:t>
            </a:r>
            <a:r>
              <a:rPr lang="en-GB" sz="2400" dirty="0"/>
              <a:t>that would ban smoking in all public places.                                                                                                                                </a:t>
            </a:r>
          </a:p>
          <a:p>
            <a:pPr marL="457200" indent="-457200">
              <a:buAutoNum type="arabicPeriod"/>
            </a:pPr>
            <a:r>
              <a:rPr lang="en-GB" sz="2400" dirty="0"/>
              <a:t>The police arrested the man for ___ </a:t>
            </a:r>
            <a:r>
              <a:rPr lang="en-GB" sz="2400" b="1" dirty="0"/>
              <a:t>arson</a:t>
            </a:r>
            <a:r>
              <a:rPr lang="en-GB" sz="2400" dirty="0"/>
              <a:t>, but he said this is ___ </a:t>
            </a:r>
            <a:r>
              <a:rPr lang="en-GB" sz="2400" b="1" dirty="0"/>
              <a:t>crime </a:t>
            </a:r>
            <a:r>
              <a:rPr lang="en-GB" sz="2400" dirty="0"/>
              <a:t>he didn’t commit.                                                                                                            </a:t>
            </a:r>
          </a:p>
          <a:p>
            <a:pPr marL="457200" indent="-457200">
              <a:buAutoNum type="arabicPeriod"/>
            </a:pPr>
            <a:r>
              <a:rPr lang="en-GB" sz="2400" dirty="0"/>
              <a:t>Daniel’s father made ___ </a:t>
            </a:r>
            <a:r>
              <a:rPr lang="en-GB" sz="2400" b="1" dirty="0"/>
              <a:t>fortune </a:t>
            </a:r>
            <a:r>
              <a:rPr lang="en-GB" sz="2400" dirty="0"/>
              <a:t>in the sale of ___ Egyptian </a:t>
            </a:r>
            <a:r>
              <a:rPr lang="en-GB" sz="2400" b="1" dirty="0"/>
              <a:t>cotton</a:t>
            </a:r>
            <a:r>
              <a:rPr lang="en-GB" sz="2400" dirty="0"/>
              <a:t>.                                                </a:t>
            </a:r>
          </a:p>
          <a:p>
            <a:pPr marL="457200" indent="-457200">
              <a:buAutoNum type="arabicPeriod"/>
            </a:pPr>
            <a:r>
              <a:rPr lang="en-GB" sz="2400" dirty="0"/>
              <a:t>It’s virtually impossible to repair ___ plastic </a:t>
            </a:r>
            <a:r>
              <a:rPr lang="en-GB" sz="2400" b="1" dirty="0"/>
              <a:t>cup</a:t>
            </a:r>
            <a:r>
              <a:rPr lang="en-GB" sz="2400" dirty="0"/>
              <a:t> if it has ___ small </a:t>
            </a:r>
            <a:r>
              <a:rPr lang="en-GB" sz="2400" b="1" dirty="0"/>
              <a:t>leak</a:t>
            </a:r>
            <a:r>
              <a:rPr lang="en-GB" sz="2400" dirty="0"/>
              <a:t>.                                       </a:t>
            </a:r>
          </a:p>
          <a:p>
            <a:pPr marL="457200" indent="-457200">
              <a:buAutoNum type="arabicPeriod"/>
            </a:pPr>
            <a:r>
              <a:rPr lang="en-GB" sz="2400" dirty="0"/>
              <a:t>In that area of Europe, ___ </a:t>
            </a:r>
            <a:r>
              <a:rPr lang="en-GB" sz="2400" b="1" dirty="0"/>
              <a:t>castle</a:t>
            </a:r>
            <a:r>
              <a:rPr lang="en-GB" sz="2400" dirty="0"/>
              <a:t> is almost always surrounded by ___ </a:t>
            </a:r>
            <a:r>
              <a:rPr lang="en-GB" sz="2400" b="1" dirty="0"/>
              <a:t>moat</a:t>
            </a:r>
            <a:r>
              <a:rPr lang="en-GB" sz="2400" dirty="0"/>
              <a:t>.                                  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CD3E968-7572-C432-00A6-E16F6F9794D7}"/>
              </a:ext>
            </a:extLst>
          </p:cNvPr>
          <p:cNvSpPr txBox="1">
            <a:spLocks/>
          </p:cNvSpPr>
          <p:nvPr/>
        </p:nvSpPr>
        <p:spPr>
          <a:xfrm>
            <a:off x="6808951" y="597951"/>
            <a:ext cx="4948271" cy="4051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/>
              <a:t>                                                                                                      1. </a:t>
            </a:r>
            <a:r>
              <a:rPr lang="en-GB" sz="2400" b="1" dirty="0"/>
              <a:t>UNCOUNTABLE – NO CHANGE </a:t>
            </a:r>
            <a:r>
              <a:rPr lang="en-GB" sz="2400" dirty="0"/>
              <a:t>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GB" sz="2400" b="1" dirty="0"/>
              <a:t>2. COUNTABLE – </a:t>
            </a:r>
            <a:r>
              <a:rPr lang="en-GB" sz="2400" b="1" i="1" dirty="0"/>
              <a:t>AN</a:t>
            </a:r>
            <a:r>
              <a:rPr lang="en-GB" sz="2400" b="1" dirty="0"/>
              <a:t> – </a:t>
            </a:r>
            <a:r>
              <a:rPr lang="en-GB" sz="2400" b="1" i="1" dirty="0"/>
              <a:t>A</a:t>
            </a:r>
            <a:r>
              <a:rPr lang="en-GB" sz="2400" b="1" dirty="0"/>
              <a:t> </a:t>
            </a:r>
            <a:r>
              <a:rPr lang="en-GB" sz="2400" dirty="0"/>
              <a:t>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GB" sz="2400" b="1" dirty="0"/>
              <a:t>3. UNCOUNTABLE – NO CHANGE ; COUNTABLE – </a:t>
            </a:r>
            <a:r>
              <a:rPr lang="en-GB" sz="2400" b="1" i="1" dirty="0"/>
              <a:t>A</a:t>
            </a:r>
            <a:r>
              <a:rPr lang="en-GB" sz="2400" dirty="0"/>
              <a:t>                                                </a:t>
            </a:r>
            <a:r>
              <a:rPr lang="en-GB" sz="2400" b="1" dirty="0"/>
              <a:t>COUNTABLE – </a:t>
            </a:r>
            <a:r>
              <a:rPr lang="en-GB" sz="2400" b="1" i="1" dirty="0"/>
              <a:t>A ; </a:t>
            </a:r>
          </a:p>
          <a:p>
            <a:pPr marL="0" indent="0">
              <a:buNone/>
            </a:pPr>
            <a:r>
              <a:rPr lang="en-GB" sz="2400" b="1" i="1" dirty="0"/>
              <a:t>4. </a:t>
            </a:r>
            <a:r>
              <a:rPr lang="en-GB" sz="2400" b="1" dirty="0"/>
              <a:t>COUNTABLE – A; UNCOUNTABLE – NO CHANGE </a:t>
            </a:r>
          </a:p>
          <a:p>
            <a:pPr marL="0" indent="0">
              <a:buNone/>
            </a:pPr>
            <a:r>
              <a:rPr lang="en-GB" sz="2400" b="1" dirty="0"/>
              <a:t>5. COUNTABLE – </a:t>
            </a:r>
            <a:r>
              <a:rPr lang="en-GB" sz="2400" b="1" i="1" dirty="0"/>
              <a:t>A </a:t>
            </a:r>
            <a:r>
              <a:rPr lang="en-GB" sz="2400" b="1" dirty="0"/>
              <a:t>; COUNTABLE - </a:t>
            </a:r>
            <a:r>
              <a:rPr lang="en-GB" sz="2400" b="1" i="1" dirty="0"/>
              <a:t>A</a:t>
            </a:r>
            <a:r>
              <a:rPr lang="en-GB" sz="2400" dirty="0"/>
              <a:t> </a:t>
            </a:r>
          </a:p>
          <a:p>
            <a:pPr marL="0" indent="0">
              <a:buNone/>
            </a:pPr>
            <a:r>
              <a:rPr lang="en-GB" sz="2400" b="1" dirty="0"/>
              <a:t>6. COUNTABLE – </a:t>
            </a:r>
            <a:r>
              <a:rPr lang="en-GB" sz="2400" b="1" i="1" dirty="0"/>
              <a:t>A</a:t>
            </a:r>
            <a:r>
              <a:rPr lang="en-GB" sz="2400" b="1" dirty="0"/>
              <a:t> ; COUNTABLE - </a:t>
            </a:r>
            <a:r>
              <a:rPr lang="en-GB" sz="2400" b="1" i="1" dirty="0"/>
              <a:t>A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3261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F1B73-274E-3AE9-D281-1F5095241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5000" dirty="0"/>
              <a:t>b. If the verb in </a:t>
            </a:r>
            <a:r>
              <a:rPr lang="en-GB" sz="5000" b="1" dirty="0"/>
              <a:t>bold</a:t>
            </a:r>
            <a:r>
              <a:rPr lang="en-GB" sz="5000" dirty="0"/>
              <a:t> is transitive, choose the correct preposition that should follow. If the verb is transitive, circle --- to indicate that no preposition can follow it.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48FC0-745E-BCEB-5202-1154ABDA78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764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DCB65-121C-0740-14B4-8695AE0399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2896" y="342900"/>
            <a:ext cx="4754880" cy="61722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GB" sz="2400" dirty="0"/>
              <a:t>In the movie, the main character </a:t>
            </a:r>
            <a:r>
              <a:rPr lang="en-GB" sz="2400" b="1" dirty="0"/>
              <a:t>murders </a:t>
            </a:r>
            <a:r>
              <a:rPr lang="en-GB" sz="2400" dirty="0"/>
              <a:t>(at, in, on, ---) her uncle. </a:t>
            </a:r>
          </a:p>
          <a:p>
            <a:pPr marL="457200" indent="-457200">
              <a:buAutoNum type="arabicPeriod"/>
            </a:pPr>
            <a:r>
              <a:rPr lang="en-GB" sz="2400" dirty="0"/>
              <a:t>The team from Lincoln High </a:t>
            </a:r>
            <a:r>
              <a:rPr lang="en-GB" sz="2400" b="1" dirty="0"/>
              <a:t>walloped</a:t>
            </a:r>
            <a:r>
              <a:rPr lang="en-GB" sz="2400" dirty="0"/>
              <a:t> (by, in, with, ---) our school in the game. </a:t>
            </a:r>
          </a:p>
          <a:p>
            <a:pPr marL="457200" indent="-457200">
              <a:buAutoNum type="arabicPeriod"/>
            </a:pPr>
            <a:r>
              <a:rPr lang="en-GB" sz="2400" dirty="0"/>
              <a:t>When I </a:t>
            </a:r>
            <a:r>
              <a:rPr lang="en-GB" sz="2400" b="1" dirty="0"/>
              <a:t>leaned</a:t>
            </a:r>
            <a:r>
              <a:rPr lang="en-GB" sz="2400" dirty="0"/>
              <a:t> (by, for, on ---) the freshly painted wall, my shirt got paint on it. </a:t>
            </a:r>
          </a:p>
          <a:p>
            <a:pPr marL="457200" indent="-457200">
              <a:buAutoNum type="arabicPeriod"/>
            </a:pPr>
            <a:r>
              <a:rPr lang="en-GB" sz="2400" dirty="0"/>
              <a:t>Everyone considered him to be rude because he didn’t </a:t>
            </a:r>
            <a:r>
              <a:rPr lang="en-GB" sz="2400" b="1" dirty="0"/>
              <a:t>greet </a:t>
            </a:r>
            <a:r>
              <a:rPr lang="en-GB" sz="2400" dirty="0"/>
              <a:t>(at, for, to, ---) anyone in the morning. </a:t>
            </a:r>
          </a:p>
          <a:p>
            <a:pPr marL="457200" indent="-457200">
              <a:buAutoNum type="arabicPeriod"/>
            </a:pPr>
            <a:r>
              <a:rPr lang="en-GB" sz="2400" dirty="0"/>
              <a:t>The students </a:t>
            </a:r>
            <a:r>
              <a:rPr lang="en-GB" sz="2400" b="1" dirty="0"/>
              <a:t>listened </a:t>
            </a:r>
            <a:r>
              <a:rPr lang="en-GB" sz="2400" dirty="0"/>
              <a:t>attentively (at, for, to, ---) everything the teacher said.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8E37C-B203-14D4-C8D8-B60E1882D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8224" y="596900"/>
            <a:ext cx="4754880" cy="58293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GB" sz="3000" dirty="0"/>
              <a:t>Transitive --- </a:t>
            </a:r>
          </a:p>
          <a:p>
            <a:pPr marL="457200" indent="-457200">
              <a:buAutoNum type="arabicPeriod"/>
            </a:pPr>
            <a:endParaRPr lang="en-GB" sz="3000" dirty="0"/>
          </a:p>
          <a:p>
            <a:pPr marL="457200" indent="-457200">
              <a:buAutoNum type="arabicPeriod"/>
            </a:pPr>
            <a:r>
              <a:rPr lang="en-GB" sz="3000" dirty="0"/>
              <a:t>Transitive ---</a:t>
            </a:r>
          </a:p>
          <a:p>
            <a:pPr marL="457200" indent="-457200">
              <a:buAutoNum type="arabicPeriod"/>
            </a:pPr>
            <a:endParaRPr lang="en-GB" sz="3000" dirty="0"/>
          </a:p>
          <a:p>
            <a:pPr marL="457200" indent="-457200">
              <a:buAutoNum type="arabicPeriod"/>
            </a:pPr>
            <a:r>
              <a:rPr lang="en-GB" sz="3000" dirty="0"/>
              <a:t>Intransitive </a:t>
            </a:r>
            <a:r>
              <a:rPr lang="en-GB" sz="3000" i="1" dirty="0"/>
              <a:t>on</a:t>
            </a:r>
          </a:p>
          <a:p>
            <a:pPr marL="457200" indent="-457200">
              <a:buAutoNum type="arabicPeriod"/>
            </a:pPr>
            <a:endParaRPr lang="en-GB" sz="3000" dirty="0"/>
          </a:p>
          <a:p>
            <a:pPr marL="457200" indent="-457200">
              <a:buAutoNum type="arabicPeriod"/>
            </a:pPr>
            <a:r>
              <a:rPr lang="en-GB" sz="3000" dirty="0"/>
              <a:t>Transitive --- </a:t>
            </a:r>
          </a:p>
          <a:p>
            <a:pPr marL="457200" indent="-457200">
              <a:buAutoNum type="arabicPeriod"/>
            </a:pPr>
            <a:endParaRPr lang="en-GB" sz="3000" dirty="0"/>
          </a:p>
          <a:p>
            <a:pPr marL="457200" indent="-457200">
              <a:buAutoNum type="arabicPeriod"/>
            </a:pPr>
            <a:r>
              <a:rPr lang="en-GB" sz="3000" dirty="0"/>
              <a:t>Intransitive </a:t>
            </a:r>
            <a:r>
              <a:rPr lang="en-GB" sz="3000" i="1" dirty="0"/>
              <a:t>to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60146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A461C-F8D3-91C8-ACB6-A00A6F5E5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/>
              <a:t>C. What is wrong with these sentences? Study the entry for the </a:t>
            </a:r>
            <a:r>
              <a:rPr lang="en-GB" sz="4000" b="1" dirty="0"/>
              <a:t>Bold </a:t>
            </a:r>
            <a:r>
              <a:rPr lang="en-GB" sz="4000" dirty="0"/>
              <a:t>words, identify the problem and correct the sentences.</a:t>
            </a:r>
            <a:br>
              <a:rPr lang="en-GB" sz="4000" dirty="0"/>
            </a:br>
            <a:br>
              <a:rPr lang="en-GB" sz="4000" dirty="0"/>
            </a:br>
            <a:r>
              <a:rPr lang="en-GB" sz="4000" dirty="0">
                <a:hlinkClick r:id="rId2"/>
              </a:rPr>
              <a:t>https://www.oxfordlearnersdictionaries.com/</a:t>
            </a:r>
            <a:r>
              <a:rPr lang="en-GB" sz="4000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59EFA-6E06-321B-E5B0-968D372653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(Your answers may be different to my answers, but still correct. Remember that your justification matters just as much as your answer ! )</a:t>
            </a:r>
          </a:p>
        </p:txBody>
      </p:sp>
    </p:spTree>
    <p:extLst>
      <p:ext uri="{BB962C8B-B14F-4D97-AF65-F5344CB8AC3E}">
        <p14:creationId xmlns:p14="http://schemas.microsoft.com/office/powerpoint/2010/main" val="1574182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3D9A3-B9C4-8CBC-0213-4DA806DC3B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9440" y="1102360"/>
            <a:ext cx="4920488" cy="465328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GB" dirty="0"/>
              <a:t>Kevin loves tennis. He is </a:t>
            </a:r>
            <a:r>
              <a:rPr lang="en-GB" b="1" dirty="0"/>
              <a:t>avid</a:t>
            </a:r>
            <a:r>
              <a:rPr lang="en-GB" dirty="0"/>
              <a:t>. </a:t>
            </a:r>
          </a:p>
          <a:p>
            <a:pPr marL="457200" indent="-457200">
              <a:buAutoNum type="arabicPeriod"/>
            </a:pPr>
            <a:r>
              <a:rPr lang="en-GB" dirty="0"/>
              <a:t>Mr Kilgore gives us three of more </a:t>
            </a:r>
            <a:r>
              <a:rPr lang="en-GB" b="1" dirty="0" err="1"/>
              <a:t>homeworks</a:t>
            </a:r>
            <a:r>
              <a:rPr lang="en-GB" dirty="0"/>
              <a:t> every night. </a:t>
            </a:r>
          </a:p>
          <a:p>
            <a:pPr marL="457200" indent="-457200">
              <a:buAutoNum type="arabicPeriod"/>
            </a:pPr>
            <a:r>
              <a:rPr lang="en-GB" dirty="0"/>
              <a:t>Your research paper received an F because it is </a:t>
            </a:r>
            <a:r>
              <a:rPr lang="en-GB" b="1" dirty="0"/>
              <a:t>devoid</a:t>
            </a:r>
            <a:r>
              <a:rPr lang="en-GB" dirty="0"/>
              <a:t> in original writing. </a:t>
            </a:r>
          </a:p>
          <a:p>
            <a:pPr marL="457200" indent="-457200">
              <a:buAutoNum type="arabicPeriod"/>
            </a:pPr>
            <a:r>
              <a:rPr lang="en-GB" dirty="0"/>
              <a:t>My mom always </a:t>
            </a:r>
            <a:r>
              <a:rPr lang="en-GB" b="1" dirty="0"/>
              <a:t>says </a:t>
            </a:r>
            <a:r>
              <a:rPr lang="en-GB" dirty="0"/>
              <a:t>me to clean up my room. </a:t>
            </a:r>
          </a:p>
          <a:p>
            <a:pPr marL="457200" indent="-457200">
              <a:buAutoNum type="arabicPeriod"/>
            </a:pPr>
            <a:r>
              <a:rPr lang="en-GB" dirty="0"/>
              <a:t>The police </a:t>
            </a:r>
            <a:r>
              <a:rPr lang="en-GB" b="1" dirty="0"/>
              <a:t>hounded </a:t>
            </a:r>
            <a:r>
              <a:rPr lang="en-GB" dirty="0"/>
              <a:t>to the suspect until he confessed to the crime.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E910A-5D60-8584-20EC-683388991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77540" y="609600"/>
            <a:ext cx="6278880" cy="397764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GB" dirty="0"/>
              <a:t>Avid usually comes before a noun. An alternative adjective to use here might be : </a:t>
            </a:r>
            <a:r>
              <a:rPr lang="en-GB" b="1" dirty="0"/>
              <a:t>keen</a:t>
            </a:r>
            <a:r>
              <a:rPr lang="en-GB" dirty="0"/>
              <a:t>, </a:t>
            </a:r>
            <a:r>
              <a:rPr lang="en-GB" b="1" dirty="0"/>
              <a:t>eager</a:t>
            </a:r>
            <a:r>
              <a:rPr lang="en-GB" dirty="0"/>
              <a:t>, </a:t>
            </a:r>
            <a:r>
              <a:rPr lang="en-GB" b="1" dirty="0"/>
              <a:t>enthusiastic</a:t>
            </a:r>
            <a:r>
              <a:rPr lang="en-GB" dirty="0"/>
              <a:t> ; or an </a:t>
            </a:r>
            <a:r>
              <a:rPr lang="en-GB" b="1" dirty="0"/>
              <a:t>avid player</a:t>
            </a:r>
            <a:r>
              <a:rPr lang="en-GB" dirty="0"/>
              <a:t>.</a:t>
            </a:r>
          </a:p>
          <a:p>
            <a:pPr marL="457200" indent="-457200">
              <a:buAutoNum type="arabicPeriod"/>
            </a:pPr>
            <a:r>
              <a:rPr lang="en-GB" b="1" dirty="0"/>
              <a:t>Homework</a:t>
            </a:r>
            <a:r>
              <a:rPr lang="en-GB" dirty="0"/>
              <a:t> is uncountable and therefore can have no plural. An alternative might be : </a:t>
            </a:r>
            <a:r>
              <a:rPr lang="en-GB" b="1" dirty="0"/>
              <a:t>homework (nom. adj.) assignments</a:t>
            </a:r>
          </a:p>
          <a:p>
            <a:pPr marL="457200" indent="-457200">
              <a:buAutoNum type="arabicPeriod"/>
            </a:pPr>
            <a:r>
              <a:rPr lang="en-GB" b="1" dirty="0"/>
              <a:t>Devoid (adj.) </a:t>
            </a:r>
            <a:r>
              <a:rPr lang="en-GB" dirty="0"/>
              <a:t>must be followed by the preposition </a:t>
            </a:r>
            <a:r>
              <a:rPr lang="en-GB" b="1" dirty="0"/>
              <a:t>of </a:t>
            </a:r>
            <a:r>
              <a:rPr lang="en-GB" dirty="0"/>
              <a:t>; we might say </a:t>
            </a:r>
            <a:r>
              <a:rPr lang="en-GB" b="1" dirty="0"/>
              <a:t>lacking in </a:t>
            </a:r>
          </a:p>
          <a:p>
            <a:pPr marL="457200" indent="-457200">
              <a:buAutoNum type="arabicPeriod"/>
            </a:pPr>
            <a:r>
              <a:rPr lang="en-GB" b="1" dirty="0"/>
              <a:t>Say </a:t>
            </a:r>
            <a:r>
              <a:rPr lang="en-GB" dirty="0"/>
              <a:t>can be either transitive or intransitive. Here it is intransitive because </a:t>
            </a:r>
            <a:r>
              <a:rPr lang="en-GB" b="1" dirty="0"/>
              <a:t>me </a:t>
            </a:r>
            <a:r>
              <a:rPr lang="en-GB" dirty="0"/>
              <a:t>is a direct object : </a:t>
            </a:r>
            <a:r>
              <a:rPr lang="en-GB" b="1" dirty="0"/>
              <a:t>she says to me</a:t>
            </a:r>
            <a:r>
              <a:rPr lang="en-GB" dirty="0"/>
              <a:t>. An example of </a:t>
            </a:r>
            <a:r>
              <a:rPr lang="en-GB" b="1" dirty="0"/>
              <a:t>say </a:t>
            </a:r>
            <a:r>
              <a:rPr lang="en-GB" dirty="0"/>
              <a:t>used transitively would be : </a:t>
            </a:r>
            <a:r>
              <a:rPr lang="en-GB" b="1" dirty="0"/>
              <a:t>My mom always says that she likes a clean room. </a:t>
            </a:r>
          </a:p>
          <a:p>
            <a:pPr marL="457200" indent="-457200">
              <a:buAutoNum type="arabicPeriod"/>
            </a:pPr>
            <a:r>
              <a:rPr lang="en-GB" b="1" dirty="0"/>
              <a:t>To hound somebody </a:t>
            </a:r>
            <a:r>
              <a:rPr lang="en-GB" dirty="0"/>
              <a:t>is a phrasal verb. Because the phrase does not include a preposition, we could consider this to be an intransitive construction: </a:t>
            </a:r>
            <a:r>
              <a:rPr lang="en-GB" b="1" dirty="0"/>
              <a:t>The police hounded the suspect…</a:t>
            </a:r>
          </a:p>
        </p:txBody>
      </p:sp>
    </p:spTree>
    <p:extLst>
      <p:ext uri="{BB962C8B-B14F-4D97-AF65-F5344CB8AC3E}">
        <p14:creationId xmlns:p14="http://schemas.microsoft.com/office/powerpoint/2010/main" val="119149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F7551-5256-4AE1-BA27-EA2D4FA6B4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0488" y="711200"/>
            <a:ext cx="4754880" cy="3977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6. That plan will definitely work. It’s </a:t>
            </a:r>
            <a:r>
              <a:rPr lang="en-GB" sz="1800" b="1" dirty="0"/>
              <a:t>sure-fire</a:t>
            </a:r>
            <a:r>
              <a:rPr lang="en-GB" sz="1800" dirty="0"/>
              <a:t>. </a:t>
            </a:r>
          </a:p>
          <a:p>
            <a:pPr marL="0" indent="0">
              <a:buNone/>
            </a:pPr>
            <a:r>
              <a:rPr lang="en-GB" sz="1800" dirty="0"/>
              <a:t>7. Jim has been </a:t>
            </a:r>
            <a:r>
              <a:rPr lang="en-GB" sz="1800" b="1" dirty="0"/>
              <a:t>paralegal</a:t>
            </a:r>
            <a:r>
              <a:rPr lang="en-GB" sz="1800" dirty="0"/>
              <a:t> in a law firm near my office since 1999. </a:t>
            </a:r>
          </a:p>
          <a:p>
            <a:pPr marL="0" indent="0">
              <a:buNone/>
            </a:pPr>
            <a:r>
              <a:rPr lang="en-GB" sz="1800" dirty="0"/>
              <a:t>8. Do you think these jeans are </a:t>
            </a:r>
            <a:r>
              <a:rPr lang="en-GB" sz="1800" b="1" dirty="0"/>
              <a:t>suiting</a:t>
            </a:r>
            <a:r>
              <a:rPr lang="en-GB" sz="1800" dirty="0"/>
              <a:t> me? </a:t>
            </a:r>
          </a:p>
          <a:p>
            <a:pPr marL="0" indent="0">
              <a:buNone/>
            </a:pPr>
            <a:r>
              <a:rPr lang="en-GB" sz="1800" dirty="0"/>
              <a:t>9. An amoeba is a very small </a:t>
            </a:r>
            <a:r>
              <a:rPr lang="en-GB" sz="1800" b="1" dirty="0"/>
              <a:t>alive</a:t>
            </a:r>
            <a:r>
              <a:rPr lang="en-GB" sz="1800" dirty="0"/>
              <a:t> creature. </a:t>
            </a:r>
          </a:p>
          <a:p>
            <a:pPr marL="0" indent="0">
              <a:buNone/>
            </a:pPr>
            <a:r>
              <a:rPr lang="en-GB" sz="1800" dirty="0"/>
              <a:t>10. This </a:t>
            </a:r>
            <a:r>
              <a:rPr lang="en-GB" sz="1800" b="1" dirty="0"/>
              <a:t>bacteria</a:t>
            </a:r>
            <a:r>
              <a:rPr lang="en-GB" sz="1800" dirty="0"/>
              <a:t> causes disease in very hot climates.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997BC0-FEDA-911A-AF38-A45F09BB0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4864" y="711200"/>
            <a:ext cx="4754880" cy="3977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/>
              <a:t>6. </a:t>
            </a:r>
            <a:r>
              <a:rPr lang="en-GB" sz="1600" b="1" dirty="0"/>
              <a:t>Sure-fire </a:t>
            </a:r>
            <a:r>
              <a:rPr lang="en-GB" sz="1600" dirty="0"/>
              <a:t>can only be used before a noun. You could say that it’s a </a:t>
            </a:r>
            <a:r>
              <a:rPr lang="en-GB" sz="1600" b="1" dirty="0"/>
              <a:t>sure-fire plan</a:t>
            </a:r>
            <a:r>
              <a:rPr lang="en-GB" sz="1600" dirty="0"/>
              <a:t>, or replace it with another adjective like </a:t>
            </a:r>
            <a:r>
              <a:rPr lang="en-GB" sz="1600" b="1" dirty="0"/>
              <a:t>fool-proof, infallible…</a:t>
            </a:r>
          </a:p>
          <a:p>
            <a:pPr marL="0" indent="0">
              <a:buNone/>
            </a:pPr>
            <a:r>
              <a:rPr lang="en-GB" sz="1600" dirty="0"/>
              <a:t>7. </a:t>
            </a:r>
            <a:r>
              <a:rPr lang="en-GB" sz="1600" b="1" dirty="0"/>
              <a:t>Paralegal </a:t>
            </a:r>
            <a:r>
              <a:rPr lang="en-GB" sz="1600" dirty="0"/>
              <a:t>is a countable noun and therefore requires an article </a:t>
            </a:r>
            <a:r>
              <a:rPr lang="en-GB" sz="1600" b="1" dirty="0"/>
              <a:t>(a) </a:t>
            </a:r>
            <a:r>
              <a:rPr lang="en-GB" sz="1600" dirty="0"/>
              <a:t>or a determiner. It’s also a job – remember that in English these always require an article. </a:t>
            </a:r>
          </a:p>
          <a:p>
            <a:pPr marL="0" indent="0">
              <a:buNone/>
            </a:pPr>
            <a:r>
              <a:rPr lang="en-GB" sz="1600" dirty="0"/>
              <a:t>8. As a verb, </a:t>
            </a:r>
            <a:r>
              <a:rPr lang="en-GB" sz="1600" b="1" dirty="0"/>
              <a:t>suit </a:t>
            </a:r>
            <a:r>
              <a:rPr lang="en-GB" sz="1600" dirty="0"/>
              <a:t>cannot be used in the progressive tenses : </a:t>
            </a:r>
            <a:r>
              <a:rPr lang="en-GB" sz="1600" b="1" dirty="0"/>
              <a:t>Do you think these jeans suit me?</a:t>
            </a:r>
          </a:p>
          <a:p>
            <a:pPr marL="0" indent="0">
              <a:buNone/>
            </a:pPr>
            <a:r>
              <a:rPr lang="en-GB" sz="1600" dirty="0"/>
              <a:t>9. As an adjective, </a:t>
            </a:r>
            <a:r>
              <a:rPr lang="en-GB" sz="1600" b="1" dirty="0"/>
              <a:t>alive </a:t>
            </a:r>
            <a:r>
              <a:rPr lang="en-GB" sz="1600" dirty="0"/>
              <a:t>cannot be used before a noun. Consider using a synonym such as </a:t>
            </a:r>
            <a:r>
              <a:rPr lang="en-GB" sz="1600" b="1" dirty="0"/>
              <a:t>living</a:t>
            </a:r>
            <a:r>
              <a:rPr lang="en-GB" sz="1600" dirty="0"/>
              <a:t>. </a:t>
            </a:r>
          </a:p>
          <a:p>
            <a:pPr marL="0" indent="0">
              <a:buNone/>
            </a:pPr>
            <a:r>
              <a:rPr lang="en-GB" sz="1600" dirty="0"/>
              <a:t>10. </a:t>
            </a:r>
            <a:r>
              <a:rPr lang="en-GB" sz="1600" b="1" dirty="0"/>
              <a:t>Bacteria </a:t>
            </a:r>
            <a:r>
              <a:rPr lang="en-GB" sz="1600" dirty="0"/>
              <a:t>is a plural, countable noun (coming from the Latin plural of </a:t>
            </a:r>
            <a:r>
              <a:rPr lang="en-GB" sz="1600" i="1" dirty="0"/>
              <a:t>bacterium</a:t>
            </a:r>
            <a:r>
              <a:rPr lang="en-GB" sz="1600" dirty="0"/>
              <a:t>; as such the sentence should reflect this plurality: </a:t>
            </a:r>
          </a:p>
          <a:p>
            <a:pPr marL="0" indent="0">
              <a:buNone/>
            </a:pPr>
            <a:r>
              <a:rPr lang="en-GB" sz="1600" b="1" i="1" dirty="0"/>
              <a:t>These </a:t>
            </a:r>
            <a:r>
              <a:rPr lang="en-GB" sz="1600" b="1" dirty="0"/>
              <a:t>bacteria </a:t>
            </a:r>
            <a:r>
              <a:rPr lang="en-GB" sz="1600" b="1" i="1" dirty="0"/>
              <a:t>cause </a:t>
            </a:r>
            <a:r>
              <a:rPr lang="en-GB" sz="1600" b="1" dirty="0"/>
              <a:t>disease in very hot climates.</a:t>
            </a:r>
            <a:endParaRPr lang="en-GB" sz="1600" dirty="0"/>
          </a:p>
          <a:p>
            <a:pPr marL="0" indent="0">
              <a:buNone/>
            </a:pPr>
            <a:r>
              <a:rPr lang="en-GB" sz="1600" dirty="0"/>
              <a:t>However, this is very technical language, and even native speakers would make the same mistake. </a:t>
            </a:r>
          </a:p>
        </p:txBody>
      </p:sp>
    </p:spTree>
    <p:extLst>
      <p:ext uri="{BB962C8B-B14F-4D97-AF65-F5344CB8AC3E}">
        <p14:creationId xmlns:p14="http://schemas.microsoft.com/office/powerpoint/2010/main" val="122566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88014-637A-46FB-D6D8-E2285F24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5000" b="1" dirty="0"/>
              <a:t>The physical portrait</a:t>
            </a:r>
            <a:br>
              <a:rPr lang="en-GB" sz="5000" dirty="0"/>
            </a:br>
            <a:r>
              <a:rPr lang="en-GB" sz="5000" dirty="0"/>
              <a:t>- Vocabulary Problems</a:t>
            </a:r>
            <a:br>
              <a:rPr lang="en-GB" sz="5000" dirty="0"/>
            </a:br>
            <a:r>
              <a:rPr lang="en-GB" sz="5000" dirty="0"/>
              <a:t>- Talking about age, size, and weight</a:t>
            </a:r>
            <a:br>
              <a:rPr lang="en-GB" sz="5000" dirty="0"/>
            </a:br>
            <a:r>
              <a:rPr lang="en-GB" sz="5000" dirty="0"/>
              <a:t>- Spelling and adjectival word order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C9EA04-A81C-FAEE-DB38-25BE4D8B56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Expression </a:t>
            </a:r>
            <a:r>
              <a:rPr lang="en-GB" dirty="0" err="1"/>
              <a:t>Vocabulaire</a:t>
            </a:r>
            <a:r>
              <a:rPr lang="en-GB" dirty="0"/>
              <a:t> – Week 2 </a:t>
            </a:r>
          </a:p>
        </p:txBody>
      </p:sp>
    </p:spTree>
    <p:extLst>
      <p:ext uri="{BB962C8B-B14F-4D97-AF65-F5344CB8AC3E}">
        <p14:creationId xmlns:p14="http://schemas.microsoft.com/office/powerpoint/2010/main" val="2464882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22AAE-C197-57A6-1736-8ABC0612A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A02F-FCEB-4092-CCEA-83DA94AEA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Rappel : on utilise </a:t>
            </a:r>
            <a:r>
              <a:rPr lang="en-GB" b="1" i="1" dirty="0"/>
              <a:t>be</a:t>
            </a:r>
            <a:r>
              <a:rPr lang="en-GB" b="1" dirty="0"/>
              <a:t> </a:t>
            </a:r>
            <a:r>
              <a:rPr lang="en-GB" b="1" dirty="0" err="1"/>
              <a:t>en</a:t>
            </a:r>
            <a:r>
              <a:rPr lang="en-GB" b="1" dirty="0"/>
              <a:t> </a:t>
            </a:r>
            <a:r>
              <a:rPr lang="en-GB" b="1" dirty="0" err="1"/>
              <a:t>anglais</a:t>
            </a:r>
            <a:endParaRPr lang="en-GB" b="1" dirty="0"/>
          </a:p>
          <a:p>
            <a:pPr marL="0" indent="0">
              <a:buNone/>
            </a:pPr>
            <a:endParaRPr lang="en-GB" dirty="0"/>
          </a:p>
          <a:p>
            <a:r>
              <a:rPr lang="en-GB" dirty="0" err="1"/>
              <a:t>Quel</a:t>
            </a:r>
            <a:r>
              <a:rPr lang="en-GB" dirty="0"/>
              <a:t> </a:t>
            </a:r>
            <a:r>
              <a:rPr lang="en-GB" dirty="0" err="1"/>
              <a:t>âge</a:t>
            </a:r>
            <a:r>
              <a:rPr lang="en-GB" dirty="0"/>
              <a:t> a-t-il ? = </a:t>
            </a:r>
            <a:r>
              <a:rPr lang="en-GB" b="1" dirty="0"/>
              <a:t>How old is he ?</a:t>
            </a:r>
          </a:p>
          <a:p>
            <a:r>
              <a:rPr lang="en-GB" dirty="0"/>
              <a:t>Il a quatre-</a:t>
            </a:r>
            <a:r>
              <a:rPr lang="en-GB" dirty="0" err="1"/>
              <a:t>vingts</a:t>
            </a:r>
            <a:r>
              <a:rPr lang="en-GB" dirty="0"/>
              <a:t> ans. = </a:t>
            </a:r>
            <a:r>
              <a:rPr lang="en-GB" b="1" dirty="0"/>
              <a:t>He is eighty (years old).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err="1"/>
              <a:t>Autres</a:t>
            </a:r>
            <a:r>
              <a:rPr lang="en-GB" b="1" dirty="0"/>
              <a:t> expressions </a:t>
            </a:r>
            <a:r>
              <a:rPr lang="en-GB" b="1" dirty="0" err="1"/>
              <a:t>utiles</a:t>
            </a:r>
            <a:endParaRPr lang="en-GB" b="1" dirty="0"/>
          </a:p>
          <a:p>
            <a:pPr marL="0" indent="0">
              <a:buNone/>
            </a:pPr>
            <a:endParaRPr lang="en-GB" dirty="0"/>
          </a:p>
          <a:p>
            <a:r>
              <a:rPr lang="en-GB" dirty="0" err="1"/>
              <a:t>atteindre</a:t>
            </a:r>
            <a:r>
              <a:rPr lang="en-GB" dirty="0"/>
              <a:t> </a:t>
            </a:r>
            <a:r>
              <a:rPr lang="en-GB" dirty="0" err="1"/>
              <a:t>soixante</a:t>
            </a:r>
            <a:r>
              <a:rPr lang="en-GB" dirty="0"/>
              <a:t> </a:t>
            </a:r>
            <a:r>
              <a:rPr lang="en-GB" dirty="0" err="1"/>
              <a:t>ans</a:t>
            </a:r>
            <a:r>
              <a:rPr lang="en-GB" dirty="0"/>
              <a:t> = </a:t>
            </a:r>
            <a:r>
              <a:rPr lang="en-GB" b="1" dirty="0"/>
              <a:t>to reach sixty</a:t>
            </a:r>
          </a:p>
          <a:p>
            <a:r>
              <a:rPr lang="en-GB" dirty="0"/>
              <a:t>Nick </a:t>
            </a:r>
            <a:r>
              <a:rPr lang="en-GB" dirty="0" err="1"/>
              <a:t>est</a:t>
            </a:r>
            <a:r>
              <a:rPr lang="en-GB" dirty="0"/>
              <a:t> plus </a:t>
            </a:r>
            <a:r>
              <a:rPr lang="en-GB" dirty="0" err="1"/>
              <a:t>âgé</a:t>
            </a:r>
            <a:r>
              <a:rPr lang="en-GB" dirty="0"/>
              <a:t> </a:t>
            </a:r>
            <a:r>
              <a:rPr lang="en-GB" dirty="0" err="1"/>
              <a:t>qu'Isabelle</a:t>
            </a:r>
            <a:r>
              <a:rPr lang="en-GB" dirty="0"/>
              <a:t> = </a:t>
            </a:r>
            <a:r>
              <a:rPr lang="en-GB" b="1" dirty="0"/>
              <a:t>Nick is older than Isabelle</a:t>
            </a:r>
          </a:p>
          <a:p>
            <a:r>
              <a:rPr lang="en-GB" dirty="0"/>
              <a:t>Isabelle </a:t>
            </a:r>
            <a:r>
              <a:rPr lang="en-GB" dirty="0" err="1"/>
              <a:t>est</a:t>
            </a:r>
            <a:r>
              <a:rPr lang="en-GB" dirty="0"/>
              <a:t> plus </a:t>
            </a:r>
            <a:r>
              <a:rPr lang="en-GB" dirty="0" err="1"/>
              <a:t>jeune</a:t>
            </a:r>
            <a:r>
              <a:rPr lang="en-GB" dirty="0"/>
              <a:t> que Nick = </a:t>
            </a:r>
            <a:r>
              <a:rPr lang="en-GB" b="1" dirty="0"/>
              <a:t>Isabelle is younger than Nick</a:t>
            </a:r>
          </a:p>
          <a:p>
            <a:r>
              <a:rPr lang="en-GB" dirty="0"/>
              <a:t>Nick a deux </a:t>
            </a:r>
            <a:r>
              <a:rPr lang="en-GB" dirty="0" err="1"/>
              <a:t>ans</a:t>
            </a:r>
            <a:r>
              <a:rPr lang="en-GB" dirty="0"/>
              <a:t> de plus </a:t>
            </a:r>
            <a:r>
              <a:rPr lang="en-GB" dirty="0" err="1"/>
              <a:t>qu'Isabelle</a:t>
            </a:r>
            <a:r>
              <a:rPr lang="en-GB" dirty="0"/>
              <a:t> = </a:t>
            </a:r>
            <a:r>
              <a:rPr lang="en-GB" b="1" dirty="0"/>
              <a:t>Nick is two years older than Isabelle</a:t>
            </a:r>
          </a:p>
          <a:p>
            <a:r>
              <a:rPr lang="en-GB" dirty="0"/>
              <a:t>Isabelle a deux </a:t>
            </a:r>
            <a:r>
              <a:rPr lang="en-GB" dirty="0" err="1"/>
              <a:t>ans</a:t>
            </a:r>
            <a:r>
              <a:rPr lang="en-GB" dirty="0"/>
              <a:t> de </a:t>
            </a:r>
            <a:r>
              <a:rPr lang="en-GB" dirty="0" err="1"/>
              <a:t>moins</a:t>
            </a:r>
            <a:r>
              <a:rPr lang="en-GB" dirty="0"/>
              <a:t> que Nick = </a:t>
            </a:r>
            <a:r>
              <a:rPr lang="en-GB" b="1" dirty="0"/>
              <a:t>Isabelle is two years younger than Nick</a:t>
            </a:r>
          </a:p>
          <a:p>
            <a:r>
              <a:rPr lang="en-GB" dirty="0"/>
              <a:t>Louis a le </a:t>
            </a:r>
            <a:r>
              <a:rPr lang="en-GB" dirty="0" err="1"/>
              <a:t>même</a:t>
            </a:r>
            <a:r>
              <a:rPr lang="en-GB" dirty="0"/>
              <a:t> </a:t>
            </a:r>
            <a:r>
              <a:rPr lang="en-GB" dirty="0" err="1"/>
              <a:t>âge</a:t>
            </a:r>
            <a:r>
              <a:rPr lang="en-GB" dirty="0"/>
              <a:t> que Mary = </a:t>
            </a:r>
            <a:r>
              <a:rPr lang="en-GB" b="1" dirty="0"/>
              <a:t>Mary is the same age as Louis</a:t>
            </a:r>
          </a:p>
          <a:p>
            <a:r>
              <a:rPr lang="en-GB" dirty="0"/>
              <a:t>Louis et Mary </a:t>
            </a:r>
            <a:r>
              <a:rPr lang="en-GB" dirty="0" err="1"/>
              <a:t>ont</a:t>
            </a:r>
            <a:r>
              <a:rPr lang="en-GB" dirty="0"/>
              <a:t> le </a:t>
            </a:r>
            <a:r>
              <a:rPr lang="en-GB" dirty="0" err="1"/>
              <a:t>même</a:t>
            </a:r>
            <a:r>
              <a:rPr lang="en-GB" dirty="0"/>
              <a:t> </a:t>
            </a:r>
            <a:r>
              <a:rPr lang="en-GB" dirty="0" err="1"/>
              <a:t>âge</a:t>
            </a:r>
            <a:r>
              <a:rPr lang="en-GB" dirty="0"/>
              <a:t> = </a:t>
            </a:r>
            <a:r>
              <a:rPr lang="en-GB" b="1" dirty="0"/>
              <a:t>Louis and Mary are the same age</a:t>
            </a:r>
          </a:p>
          <a:p>
            <a:r>
              <a:rPr lang="en-GB" dirty="0"/>
              <a:t>on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donnerait</a:t>
            </a:r>
            <a:r>
              <a:rPr lang="en-GB" dirty="0"/>
              <a:t> seize </a:t>
            </a:r>
            <a:r>
              <a:rPr lang="en-GB" dirty="0" err="1"/>
              <a:t>ans</a:t>
            </a:r>
            <a:r>
              <a:rPr lang="en-GB" dirty="0"/>
              <a:t> = </a:t>
            </a:r>
            <a:r>
              <a:rPr lang="en-GB" b="1" dirty="0"/>
              <a:t>you look sixteen</a:t>
            </a:r>
          </a:p>
          <a:p>
            <a:r>
              <a:rPr lang="en-GB" dirty="0" err="1"/>
              <a:t>j'ai</a:t>
            </a:r>
            <a:r>
              <a:rPr lang="en-GB" dirty="0"/>
              <a:t> </a:t>
            </a:r>
            <a:r>
              <a:rPr lang="en-GB" dirty="0" err="1"/>
              <a:t>l'impression</a:t>
            </a:r>
            <a:r>
              <a:rPr lang="en-GB" dirty="0"/>
              <a:t> </a:t>
            </a:r>
            <a:r>
              <a:rPr lang="en-GB" dirty="0" err="1"/>
              <a:t>d'avoir</a:t>
            </a:r>
            <a:r>
              <a:rPr lang="en-GB" dirty="0"/>
              <a:t> seize </a:t>
            </a:r>
            <a:r>
              <a:rPr lang="en-GB" dirty="0" err="1"/>
              <a:t>ans</a:t>
            </a:r>
            <a:r>
              <a:rPr lang="en-GB" dirty="0"/>
              <a:t> = </a:t>
            </a:r>
            <a:r>
              <a:rPr lang="en-GB" b="1" dirty="0"/>
              <a:t>I feel sixteen</a:t>
            </a:r>
          </a:p>
          <a:p>
            <a:r>
              <a:rPr lang="en-GB" dirty="0"/>
              <a:t>on </a:t>
            </a:r>
            <a:r>
              <a:rPr lang="en-GB" dirty="0" err="1"/>
              <a:t>lui</a:t>
            </a:r>
            <a:r>
              <a:rPr lang="en-GB" dirty="0"/>
              <a:t> </a:t>
            </a:r>
            <a:r>
              <a:rPr lang="en-GB" dirty="0" err="1"/>
              <a:t>donnerait</a:t>
            </a:r>
            <a:r>
              <a:rPr lang="en-GB" dirty="0"/>
              <a:t> dix </a:t>
            </a:r>
            <a:r>
              <a:rPr lang="en-GB" dirty="0" err="1"/>
              <a:t>ans</a:t>
            </a:r>
            <a:r>
              <a:rPr lang="en-GB" dirty="0"/>
              <a:t> de </a:t>
            </a:r>
            <a:r>
              <a:rPr lang="en-GB" dirty="0" err="1"/>
              <a:t>moins</a:t>
            </a:r>
            <a:r>
              <a:rPr lang="en-GB" dirty="0"/>
              <a:t> = </a:t>
            </a:r>
            <a:r>
              <a:rPr lang="en-GB" b="1" dirty="0"/>
              <a:t>he looks ten years younger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15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73A1E-08C9-3B41-9EE3-ACA1EF26B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C5251-ED38-0BC9-1344-168FE235B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59280"/>
            <a:ext cx="10058400" cy="43129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anglais</a:t>
            </a:r>
            <a:r>
              <a:rPr lang="en-GB" dirty="0"/>
              <a:t> on </a:t>
            </a:r>
            <a:r>
              <a:rPr lang="en-GB" dirty="0" err="1"/>
              <a:t>peut</a:t>
            </a:r>
            <a:r>
              <a:rPr lang="en-GB" dirty="0"/>
              <a:t> </a:t>
            </a:r>
            <a:r>
              <a:rPr lang="en-GB" dirty="0" err="1"/>
              <a:t>indiquer</a:t>
            </a:r>
            <a:r>
              <a:rPr lang="en-GB" dirty="0"/>
              <a:t> </a:t>
            </a:r>
            <a:r>
              <a:rPr lang="en-GB" dirty="0" err="1"/>
              <a:t>l’âge</a:t>
            </a:r>
            <a:r>
              <a:rPr lang="en-GB" dirty="0"/>
              <a:t> à </a:t>
            </a:r>
            <a:r>
              <a:rPr lang="en-GB" dirty="0" err="1"/>
              <a:t>l’aide</a:t>
            </a:r>
            <a:r>
              <a:rPr lang="en-GB" dirty="0"/>
              <a:t> d’un </a:t>
            </a:r>
            <a:r>
              <a:rPr lang="en-GB" dirty="0" err="1"/>
              <a:t>adjectif</a:t>
            </a:r>
            <a:r>
              <a:rPr lang="en-GB" dirty="0"/>
              <a:t>. </a:t>
            </a:r>
            <a:r>
              <a:rPr lang="en-GB" b="1" dirty="0"/>
              <a:t>Year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alors</a:t>
            </a:r>
            <a:r>
              <a:rPr lang="en-GB" dirty="0"/>
              <a:t> au </a:t>
            </a:r>
            <a:r>
              <a:rPr lang="en-GB" dirty="0" err="1"/>
              <a:t>singulier</a:t>
            </a:r>
            <a:r>
              <a:rPr lang="en-GB" dirty="0"/>
              <a:t> et il faut des traits </a:t>
            </a:r>
            <a:r>
              <a:rPr lang="en-GB" dirty="0" err="1"/>
              <a:t>d’union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un homme de </a:t>
            </a:r>
            <a:r>
              <a:rPr lang="en-GB" dirty="0" err="1"/>
              <a:t>soixante</a:t>
            </a:r>
            <a:r>
              <a:rPr lang="en-GB" dirty="0"/>
              <a:t> </a:t>
            </a:r>
            <a:r>
              <a:rPr lang="en-GB" dirty="0" err="1"/>
              <a:t>ans</a:t>
            </a:r>
            <a:r>
              <a:rPr lang="en-GB" dirty="0"/>
              <a:t> = </a:t>
            </a:r>
            <a:r>
              <a:rPr lang="en-GB" b="1" dirty="0"/>
              <a:t>a man of sixty </a:t>
            </a:r>
            <a:r>
              <a:rPr lang="en-GB" dirty="0"/>
              <a:t>OU (plus courant) = </a:t>
            </a:r>
            <a:r>
              <a:rPr lang="en-GB" b="1" dirty="0"/>
              <a:t>a sixty-year-old man</a:t>
            </a:r>
          </a:p>
          <a:p>
            <a:endParaRPr lang="en-GB" b="1" dirty="0"/>
          </a:p>
          <a:p>
            <a:pPr marL="0" indent="0">
              <a:buNone/>
            </a:pPr>
            <a:r>
              <a:rPr lang="en-GB" b="1" dirty="0" err="1"/>
              <a:t>Autres</a:t>
            </a:r>
            <a:r>
              <a:rPr lang="en-GB" b="1" dirty="0"/>
              <a:t> expressions </a:t>
            </a:r>
            <a:r>
              <a:rPr lang="en-GB" b="1" dirty="0" err="1"/>
              <a:t>utiles</a:t>
            </a:r>
            <a:endParaRPr lang="en-GB" b="1" dirty="0"/>
          </a:p>
          <a:p>
            <a:r>
              <a:rPr lang="en-GB" dirty="0" err="1"/>
              <a:t>une</a:t>
            </a:r>
            <a:r>
              <a:rPr lang="en-GB" dirty="0"/>
              <a:t> femme </a:t>
            </a:r>
            <a:r>
              <a:rPr lang="en-GB" dirty="0" err="1"/>
              <a:t>âgée</a:t>
            </a:r>
            <a:r>
              <a:rPr lang="en-GB" dirty="0"/>
              <a:t> de </a:t>
            </a:r>
            <a:r>
              <a:rPr lang="en-GB" dirty="0" err="1"/>
              <a:t>quarante</a:t>
            </a:r>
            <a:r>
              <a:rPr lang="en-GB" dirty="0"/>
              <a:t> </a:t>
            </a:r>
            <a:r>
              <a:rPr lang="en-GB" dirty="0" err="1"/>
              <a:t>ans</a:t>
            </a:r>
            <a:r>
              <a:rPr lang="en-GB" dirty="0"/>
              <a:t> = </a:t>
            </a:r>
            <a:r>
              <a:rPr lang="en-GB" b="1" dirty="0"/>
              <a:t>a woman aged forty</a:t>
            </a:r>
          </a:p>
          <a:p>
            <a:r>
              <a:rPr lang="en-GB" dirty="0"/>
              <a:t>M. Stein, </a:t>
            </a:r>
            <a:r>
              <a:rPr lang="en-GB" dirty="0" err="1"/>
              <a:t>âgé</a:t>
            </a:r>
            <a:r>
              <a:rPr lang="en-GB" dirty="0"/>
              <a:t> de </a:t>
            </a:r>
            <a:r>
              <a:rPr lang="en-GB" dirty="0" err="1"/>
              <a:t>quarante</a:t>
            </a:r>
            <a:r>
              <a:rPr lang="en-GB" dirty="0"/>
              <a:t> </a:t>
            </a:r>
            <a:r>
              <a:rPr lang="en-GB" dirty="0" err="1"/>
              <a:t>ans</a:t>
            </a:r>
            <a:r>
              <a:rPr lang="en-GB" dirty="0"/>
              <a:t>, … = </a:t>
            </a:r>
            <a:r>
              <a:rPr lang="en-GB" b="1" dirty="0"/>
              <a:t>Mr Stein, aged forty, …</a:t>
            </a:r>
          </a:p>
          <a:p>
            <a:r>
              <a:rPr lang="en-GB" dirty="0"/>
              <a:t>à </a:t>
            </a:r>
            <a:r>
              <a:rPr lang="en-GB" dirty="0" err="1"/>
              <a:t>l'âge</a:t>
            </a:r>
            <a:r>
              <a:rPr lang="en-GB" dirty="0"/>
              <a:t> de </a:t>
            </a:r>
            <a:r>
              <a:rPr lang="en-GB" dirty="0" err="1"/>
              <a:t>cinquante</a:t>
            </a:r>
            <a:r>
              <a:rPr lang="en-GB" dirty="0"/>
              <a:t> </a:t>
            </a:r>
            <a:r>
              <a:rPr lang="en-GB" dirty="0" err="1"/>
              <a:t>ans</a:t>
            </a:r>
            <a:r>
              <a:rPr lang="en-GB" dirty="0"/>
              <a:t> = </a:t>
            </a:r>
            <a:r>
              <a:rPr lang="en-GB" b="1" dirty="0"/>
              <a:t>at fifty / at the age of fifty (GB) / at age fifty (US)</a:t>
            </a:r>
          </a:p>
          <a:p>
            <a:r>
              <a:rPr lang="en-GB" dirty="0"/>
              <a:t>il </a:t>
            </a:r>
            <a:r>
              <a:rPr lang="en-GB" dirty="0" err="1"/>
              <a:t>est</a:t>
            </a:r>
            <a:r>
              <a:rPr lang="en-GB" dirty="0"/>
              <a:t> mort à 27 </a:t>
            </a:r>
            <a:r>
              <a:rPr lang="en-GB" dirty="0" err="1"/>
              <a:t>ans</a:t>
            </a:r>
            <a:r>
              <a:rPr lang="en-GB" dirty="0"/>
              <a:t> = </a:t>
            </a:r>
            <a:r>
              <a:rPr lang="en-GB" b="1" dirty="0"/>
              <a:t>he died at twenty-seven / at the age of twenty-seven</a:t>
            </a:r>
          </a:p>
          <a:p>
            <a:endParaRPr lang="en-GB" b="1" dirty="0"/>
          </a:p>
          <a:p>
            <a:pPr marL="0" indent="0">
              <a:buNone/>
            </a:pPr>
            <a:r>
              <a:rPr lang="en-GB" dirty="0" err="1"/>
              <a:t>Lorsqu’on</a:t>
            </a:r>
            <a:r>
              <a:rPr lang="en-GB" dirty="0"/>
              <a:t> parle </a:t>
            </a:r>
            <a:r>
              <a:rPr lang="en-GB" dirty="0" err="1"/>
              <a:t>d’êtres</a:t>
            </a:r>
            <a:r>
              <a:rPr lang="en-GB" dirty="0"/>
              <a:t> </a:t>
            </a:r>
            <a:r>
              <a:rPr lang="en-GB" dirty="0" err="1"/>
              <a:t>humains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d’animaux</a:t>
            </a:r>
            <a:r>
              <a:rPr lang="en-GB" dirty="0"/>
              <a:t>, le mot qui suit old </a:t>
            </a:r>
            <a:r>
              <a:rPr lang="en-GB" dirty="0" err="1"/>
              <a:t>peut</a:t>
            </a:r>
            <a:r>
              <a:rPr lang="en-GB" dirty="0"/>
              <a:t> </a:t>
            </a:r>
            <a:r>
              <a:rPr lang="en-GB" dirty="0" err="1"/>
              <a:t>être</a:t>
            </a:r>
            <a:r>
              <a:rPr lang="en-GB" dirty="0"/>
              <a:t> sous-entendu. </a:t>
            </a:r>
            <a:r>
              <a:rPr lang="en-GB" dirty="0" err="1"/>
              <a:t>Ainsi</a:t>
            </a:r>
            <a:r>
              <a:rPr lang="en-GB" dirty="0"/>
              <a:t>, a three-year-old </a:t>
            </a:r>
            <a:r>
              <a:rPr lang="en-GB" dirty="0" err="1"/>
              <a:t>peut</a:t>
            </a:r>
            <a:r>
              <a:rPr lang="en-GB" dirty="0"/>
              <a:t> </a:t>
            </a:r>
            <a:r>
              <a:rPr lang="en-GB" dirty="0" err="1"/>
              <a:t>être</a:t>
            </a:r>
            <a:r>
              <a:rPr lang="en-GB" dirty="0"/>
              <a:t> un enfant </a:t>
            </a:r>
            <a:r>
              <a:rPr lang="en-GB" dirty="0" err="1"/>
              <a:t>ou</a:t>
            </a:r>
            <a:r>
              <a:rPr lang="en-GB" dirty="0"/>
              <a:t> un animal (</a:t>
            </a:r>
            <a:r>
              <a:rPr lang="en-GB" dirty="0" err="1"/>
              <a:t>souvent</a:t>
            </a:r>
            <a:r>
              <a:rPr lang="en-GB" dirty="0"/>
              <a:t> un cheval).</a:t>
            </a:r>
          </a:p>
          <a:p>
            <a:r>
              <a:rPr lang="en-GB" dirty="0"/>
              <a:t>a race for three-year-olds = </a:t>
            </a:r>
            <a:r>
              <a:rPr lang="en-GB" b="1" dirty="0" err="1"/>
              <a:t>une</a:t>
            </a:r>
            <a:r>
              <a:rPr lang="en-GB" b="1" dirty="0"/>
              <a:t> course pour les trois </a:t>
            </a:r>
            <a:r>
              <a:rPr lang="en-GB" b="1" dirty="0" err="1"/>
              <a:t>ans</a:t>
            </a:r>
            <a:r>
              <a:rPr lang="en-GB" b="1" dirty="0"/>
              <a:t> (</a:t>
            </a:r>
            <a:r>
              <a:rPr lang="en-GB" b="1" dirty="0" err="1"/>
              <a:t>chevaux</a:t>
            </a:r>
            <a:r>
              <a:rPr lang="en-GB" b="1" dirty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353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E11A-6E18-FD6B-A3F4-FEDABADBC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Reminder of key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DFB2E-7153-B0E5-8A35-705B93BB4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200" dirty="0"/>
              <a:t>If you were not here last week – my name is Mr Rickard. You can email me at </a:t>
            </a:r>
            <a:r>
              <a:rPr lang="en-GB" sz="2200" dirty="0">
                <a:hlinkClick r:id="rId2"/>
              </a:rPr>
              <a:t>mathew.rickard@u-picardie.fr</a:t>
            </a:r>
            <a:r>
              <a:rPr lang="en-GB" sz="2200" dirty="0"/>
              <a:t> and my office is H319. If you would like to set up a meeting, email me and we can sort out a time. </a:t>
            </a:r>
          </a:p>
          <a:p>
            <a:endParaRPr lang="en-GB" sz="2200" dirty="0"/>
          </a:p>
          <a:p>
            <a:r>
              <a:rPr lang="en-GB" sz="2200" dirty="0"/>
              <a:t>Try to only speak English in class and don’t worry about making mistakes. </a:t>
            </a:r>
          </a:p>
          <a:p>
            <a:endParaRPr lang="en-GB" sz="2200" dirty="0"/>
          </a:p>
          <a:p>
            <a:r>
              <a:rPr lang="en-GB" sz="2200" dirty="0"/>
              <a:t>Come to class each week and be prepared with any material required ; this will generally be uploaded to Moodle before your class. </a:t>
            </a:r>
          </a:p>
          <a:p>
            <a:endParaRPr lang="en-GB" sz="2200" dirty="0"/>
          </a:p>
          <a:p>
            <a:r>
              <a:rPr lang="en-GB" sz="2200" dirty="0"/>
              <a:t>Remember that if you are absent, it is your responsibility to catch up on what you missed. </a:t>
            </a:r>
          </a:p>
        </p:txBody>
      </p:sp>
    </p:spTree>
    <p:extLst>
      <p:ext uri="{BB962C8B-B14F-4D97-AF65-F5344CB8AC3E}">
        <p14:creationId xmlns:p14="http://schemas.microsoft.com/office/powerpoint/2010/main" val="1104573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B13B3-7F3E-7BC9-9BF3-78C79E80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Size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4BFFA-4117-E20C-2241-A496DC252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08480"/>
            <a:ext cx="10058400" cy="4363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/>
              <a:t>Pour parler de la taille d’une personne, on utilise toujours </a:t>
            </a:r>
            <a:r>
              <a:rPr lang="fr-FR" b="1" dirty="0" err="1"/>
              <a:t>be</a:t>
            </a:r>
            <a:r>
              <a:rPr lang="fr-FR" dirty="0"/>
              <a:t>. (</a:t>
            </a:r>
            <a:r>
              <a:rPr lang="fr-FR" b="1" dirty="0" err="1"/>
              <a:t>Measure</a:t>
            </a:r>
            <a:r>
              <a:rPr lang="fr-FR" dirty="0"/>
              <a:t> est réservé aux objets, pièces d’une maison, etc.)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combien mesure-t-il ? = </a:t>
            </a:r>
            <a:r>
              <a:rPr lang="fr-FR" b="1" dirty="0"/>
              <a:t>how </a:t>
            </a:r>
            <a:r>
              <a:rPr lang="fr-FR" b="1" dirty="0" err="1"/>
              <a:t>tall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</a:t>
            </a:r>
            <a:r>
              <a:rPr lang="fr-FR" b="1" dirty="0" err="1"/>
              <a:t>he</a:t>
            </a:r>
            <a:r>
              <a:rPr lang="fr-FR" b="1" dirty="0"/>
              <a:t>? </a:t>
            </a:r>
            <a:r>
              <a:rPr lang="fr-FR" dirty="0"/>
              <a:t>(question la plus courante)OU (si l’on veut obtenir un chiffre précis) </a:t>
            </a:r>
            <a:r>
              <a:rPr lang="fr-FR" b="1" dirty="0" err="1"/>
              <a:t>what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</a:t>
            </a:r>
            <a:r>
              <a:rPr lang="fr-FR" b="1" dirty="0" err="1"/>
              <a:t>his</a:t>
            </a:r>
            <a:r>
              <a:rPr lang="fr-FR" b="1" dirty="0"/>
              <a:t> </a:t>
            </a:r>
            <a:r>
              <a:rPr lang="fr-FR" b="1" dirty="0" err="1"/>
              <a:t>height</a:t>
            </a:r>
            <a:r>
              <a:rPr lang="fr-FR" b="1" dirty="0"/>
              <a:t>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 anglais, la taille des personnes est donnée en pieds (</a:t>
            </a:r>
            <a:r>
              <a:rPr lang="fr-FR" b="1" dirty="0" err="1"/>
              <a:t>feet</a:t>
            </a:r>
            <a:r>
              <a:rPr lang="fr-FR" dirty="0"/>
              <a:t>) et en pouces (</a:t>
            </a:r>
            <a:r>
              <a:rPr lang="fr-FR" b="1" dirty="0" err="1"/>
              <a:t>inches</a:t>
            </a:r>
            <a:r>
              <a:rPr lang="fr-FR" dirty="0"/>
              <a:t>), jamais en yards. </a:t>
            </a:r>
          </a:p>
          <a:p>
            <a:pPr marL="0" indent="0">
              <a:buNone/>
            </a:pPr>
            <a:r>
              <a:rPr lang="fr-FR" b="1" dirty="0"/>
              <a:t>(This </a:t>
            </a:r>
            <a:r>
              <a:rPr lang="fr-FR" b="1" dirty="0" err="1"/>
              <a:t>will</a:t>
            </a:r>
            <a:r>
              <a:rPr lang="fr-FR" b="1" dirty="0"/>
              <a:t> dépend on the </a:t>
            </a:r>
            <a:r>
              <a:rPr lang="fr-FR" b="1" dirty="0" err="1"/>
              <a:t>person</a:t>
            </a:r>
            <a:r>
              <a:rPr lang="fr-FR" b="1" dirty="0"/>
              <a:t> </a:t>
            </a:r>
            <a:r>
              <a:rPr lang="fr-FR" b="1" dirty="0" err="1"/>
              <a:t>you</a:t>
            </a:r>
            <a:r>
              <a:rPr lang="fr-FR" b="1" dirty="0"/>
              <a:t> are </a:t>
            </a:r>
            <a:r>
              <a:rPr lang="fr-FR" b="1" dirty="0" err="1"/>
              <a:t>talking</a:t>
            </a:r>
            <a:r>
              <a:rPr lang="fr-FR" b="1" dirty="0"/>
              <a:t> to, </a:t>
            </a:r>
            <a:r>
              <a:rPr lang="fr-FR" b="1" dirty="0" err="1"/>
              <a:t>which</a:t>
            </a:r>
            <a:r>
              <a:rPr lang="fr-FR" b="1" dirty="0"/>
              <a:t> country </a:t>
            </a:r>
            <a:r>
              <a:rPr lang="fr-FR" b="1" dirty="0" err="1"/>
              <a:t>they</a:t>
            </a:r>
            <a:r>
              <a:rPr lang="fr-FR" b="1" dirty="0"/>
              <a:t> are </a:t>
            </a:r>
            <a:r>
              <a:rPr lang="fr-FR" b="1" dirty="0" err="1"/>
              <a:t>from</a:t>
            </a:r>
            <a:r>
              <a:rPr lang="fr-FR" b="1" dirty="0"/>
              <a:t>, and </a:t>
            </a:r>
            <a:r>
              <a:rPr lang="fr-FR" b="1" dirty="0" err="1"/>
              <a:t>what</a:t>
            </a:r>
            <a:r>
              <a:rPr lang="fr-FR" b="1" dirty="0"/>
              <a:t> </a:t>
            </a:r>
            <a:r>
              <a:rPr lang="fr-FR" b="1" dirty="0" err="1"/>
              <a:t>they</a:t>
            </a:r>
            <a:r>
              <a:rPr lang="fr-FR" b="1" dirty="0"/>
              <a:t> are </a:t>
            </a:r>
            <a:r>
              <a:rPr lang="fr-FR" b="1" dirty="0" err="1"/>
              <a:t>measuring</a:t>
            </a:r>
            <a:r>
              <a:rPr lang="fr-FR" b="1" dirty="0"/>
              <a:t>…)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En gros, 1,50 m = cinq pieds, et 1,80 m = six pieds.</a:t>
            </a:r>
          </a:p>
          <a:p>
            <a:r>
              <a:rPr lang="fr-FR" dirty="0"/>
              <a:t>il mesure 1,80 m = </a:t>
            </a:r>
            <a:r>
              <a:rPr lang="fr-FR" b="1" dirty="0" err="1"/>
              <a:t>he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6 </a:t>
            </a:r>
            <a:r>
              <a:rPr lang="fr-FR" b="1" dirty="0" err="1"/>
              <a:t>feet</a:t>
            </a:r>
            <a:r>
              <a:rPr lang="fr-FR" b="1" dirty="0"/>
              <a:t> </a:t>
            </a:r>
            <a:r>
              <a:rPr lang="fr-FR" b="1" dirty="0" err="1"/>
              <a:t>tall</a:t>
            </a:r>
            <a:r>
              <a:rPr lang="fr-FR" b="1" dirty="0"/>
              <a:t> / </a:t>
            </a:r>
            <a:r>
              <a:rPr lang="fr-FR" b="1" dirty="0" err="1"/>
              <a:t>he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6 </a:t>
            </a:r>
            <a:r>
              <a:rPr lang="fr-FR" b="1" dirty="0" err="1"/>
              <a:t>feet</a:t>
            </a:r>
            <a:r>
              <a:rPr lang="fr-FR" b="1" dirty="0"/>
              <a:t> / </a:t>
            </a:r>
            <a:r>
              <a:rPr lang="fr-FR" b="1" dirty="0" err="1"/>
              <a:t>he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1.80 m</a:t>
            </a:r>
          </a:p>
          <a:p>
            <a:r>
              <a:rPr lang="fr-FR" dirty="0"/>
              <a:t>il mesure 1,75 m = </a:t>
            </a:r>
            <a:r>
              <a:rPr lang="fr-FR" b="1" dirty="0" err="1"/>
              <a:t>he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5 </a:t>
            </a:r>
            <a:r>
              <a:rPr lang="fr-FR" b="1" dirty="0" err="1"/>
              <a:t>feet</a:t>
            </a:r>
            <a:r>
              <a:rPr lang="fr-FR" b="1" dirty="0"/>
              <a:t> 10 </a:t>
            </a:r>
            <a:r>
              <a:rPr lang="fr-FR" b="1" dirty="0" err="1"/>
              <a:t>inches</a:t>
            </a:r>
            <a:r>
              <a:rPr lang="fr-FR" b="1" dirty="0"/>
              <a:t> / </a:t>
            </a:r>
            <a:r>
              <a:rPr lang="fr-FR" b="1" dirty="0" err="1"/>
              <a:t>he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5 </a:t>
            </a:r>
            <a:r>
              <a:rPr lang="fr-FR" b="1" dirty="0" err="1"/>
              <a:t>feet</a:t>
            </a:r>
            <a:r>
              <a:rPr lang="fr-FR" b="1" dirty="0"/>
              <a:t> 10 / </a:t>
            </a:r>
            <a:r>
              <a:rPr lang="fr-FR" b="1" dirty="0" err="1"/>
              <a:t>he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1.75 m</a:t>
            </a:r>
          </a:p>
          <a:p>
            <a:r>
              <a:rPr lang="fr-FR" dirty="0"/>
              <a:t>Dans la conversation courante, on utilise souvent </a:t>
            </a:r>
            <a:r>
              <a:rPr lang="fr-FR" b="1" dirty="0"/>
              <a:t>foot</a:t>
            </a:r>
            <a:r>
              <a:rPr lang="fr-FR" dirty="0"/>
              <a:t> au lieu de </a:t>
            </a:r>
            <a:r>
              <a:rPr lang="fr-FR" dirty="0" err="1"/>
              <a:t>feet</a:t>
            </a:r>
            <a:r>
              <a:rPr lang="fr-FR" dirty="0"/>
              <a:t>. On peut donc dire: </a:t>
            </a:r>
            <a:r>
              <a:rPr lang="fr-FR" b="1" dirty="0" err="1"/>
              <a:t>he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5 foot 10.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353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071B3-88A3-7310-D695-12C060407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Size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2C533-AA65-A342-0731-76297A0E1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Pour dire qu’une personne est grande ou petite, on utilise normalement les adjectifs </a:t>
            </a:r>
            <a:r>
              <a:rPr lang="fr-FR" b="1" dirty="0" err="1"/>
              <a:t>tall</a:t>
            </a:r>
            <a:r>
              <a:rPr lang="fr-FR" dirty="0"/>
              <a:t> et </a:t>
            </a:r>
            <a:r>
              <a:rPr lang="fr-FR" b="1" dirty="0"/>
              <a:t>short</a:t>
            </a:r>
            <a:r>
              <a:rPr lang="fr-FR" dirty="0"/>
              <a:t>. </a:t>
            </a:r>
          </a:p>
          <a:p>
            <a:pPr marL="0" indent="0">
              <a:buNone/>
            </a:pPr>
            <a:r>
              <a:rPr lang="fr-FR" b="1" dirty="0"/>
              <a:t>Small</a:t>
            </a:r>
            <a:r>
              <a:rPr lang="fr-FR" dirty="0"/>
              <a:t> sera utilisé pour parler d’un enfant, et généralement de son âge (</a:t>
            </a:r>
            <a:r>
              <a:rPr lang="fr-FR" b="1" dirty="0"/>
              <a:t>a </a:t>
            </a:r>
            <a:r>
              <a:rPr lang="fr-FR" b="1" dirty="0" err="1"/>
              <a:t>small</a:t>
            </a:r>
            <a:r>
              <a:rPr lang="fr-FR" b="1" dirty="0"/>
              <a:t> </a:t>
            </a:r>
            <a:r>
              <a:rPr lang="fr-FR" b="1" dirty="0" err="1"/>
              <a:t>child</a:t>
            </a:r>
            <a:r>
              <a:rPr lang="fr-FR" b="1" dirty="0"/>
              <a:t> </a:t>
            </a:r>
            <a:r>
              <a:rPr lang="fr-FR" dirty="0"/>
              <a:t>= un petit enfant [âge] ou un enfant petit [taille], selon le contexte). Pour un adulte, il sous-entend généralement que la personne est très menue.</a:t>
            </a:r>
          </a:p>
          <a:p>
            <a:pPr marL="0" indent="0">
              <a:buNone/>
            </a:pPr>
            <a:r>
              <a:rPr lang="fr-FR" b="1" dirty="0"/>
              <a:t>Autres expressions utiles</a:t>
            </a:r>
          </a:p>
          <a:p>
            <a:r>
              <a:rPr lang="fr-FR" dirty="0"/>
              <a:t>Pierre est plus grand que Paul = </a:t>
            </a:r>
            <a:r>
              <a:rPr lang="fr-FR" b="1" dirty="0"/>
              <a:t>Pierre </a:t>
            </a:r>
            <a:r>
              <a:rPr lang="fr-FR" b="1" dirty="0" err="1"/>
              <a:t>is</a:t>
            </a:r>
            <a:r>
              <a:rPr lang="fr-FR" b="1" dirty="0"/>
              <a:t> taller </a:t>
            </a:r>
            <a:r>
              <a:rPr lang="fr-FR" b="1" dirty="0" err="1"/>
              <a:t>than</a:t>
            </a:r>
            <a:r>
              <a:rPr lang="fr-FR" b="1" dirty="0"/>
              <a:t> Paul</a:t>
            </a:r>
          </a:p>
          <a:p>
            <a:r>
              <a:rPr lang="fr-FR" dirty="0"/>
              <a:t>Paul est plus petit que Pierre = </a:t>
            </a:r>
            <a:r>
              <a:rPr lang="fr-FR" b="1" dirty="0"/>
              <a:t>Paul </a:t>
            </a:r>
            <a:r>
              <a:rPr lang="fr-FR" b="1" dirty="0" err="1"/>
              <a:t>is</a:t>
            </a:r>
            <a:r>
              <a:rPr lang="fr-FR" b="1" dirty="0"/>
              <a:t> shorter </a:t>
            </a:r>
            <a:r>
              <a:rPr lang="fr-FR" b="1" dirty="0" err="1"/>
              <a:t>than</a:t>
            </a:r>
            <a:r>
              <a:rPr lang="fr-FR" b="1" dirty="0"/>
              <a:t> Pierre</a:t>
            </a:r>
          </a:p>
          <a:p>
            <a:r>
              <a:rPr lang="fr-FR" dirty="0"/>
              <a:t>Pierre est aussi grand que Paul = </a:t>
            </a:r>
            <a:r>
              <a:rPr lang="fr-FR" b="1" dirty="0"/>
              <a:t>Pierre </a:t>
            </a:r>
            <a:r>
              <a:rPr lang="fr-FR" b="1" dirty="0" err="1"/>
              <a:t>is</a:t>
            </a:r>
            <a:r>
              <a:rPr lang="fr-FR" b="1" dirty="0"/>
              <a:t> as </a:t>
            </a:r>
            <a:r>
              <a:rPr lang="fr-FR" b="1" dirty="0" err="1"/>
              <a:t>tall</a:t>
            </a:r>
            <a:r>
              <a:rPr lang="fr-FR" b="1" dirty="0"/>
              <a:t> as Paul</a:t>
            </a:r>
          </a:p>
          <a:p>
            <a:r>
              <a:rPr lang="fr-FR" dirty="0"/>
              <a:t>Pierre a la même taille que Paul = </a:t>
            </a:r>
            <a:r>
              <a:rPr lang="fr-FR" b="1" dirty="0"/>
              <a:t>Pierre </a:t>
            </a:r>
            <a:r>
              <a:rPr lang="fr-FR" b="1" dirty="0" err="1"/>
              <a:t>is</a:t>
            </a:r>
            <a:r>
              <a:rPr lang="fr-FR" b="1" dirty="0"/>
              <a:t> the </a:t>
            </a:r>
            <a:r>
              <a:rPr lang="fr-FR" b="1" dirty="0" err="1"/>
              <a:t>same</a:t>
            </a:r>
            <a:r>
              <a:rPr lang="fr-FR" b="1" dirty="0"/>
              <a:t> </a:t>
            </a:r>
            <a:r>
              <a:rPr lang="fr-FR" b="1" dirty="0" err="1"/>
              <a:t>height</a:t>
            </a:r>
            <a:r>
              <a:rPr lang="fr-FR" b="1" dirty="0"/>
              <a:t> as Paul</a:t>
            </a:r>
          </a:p>
          <a:p>
            <a:r>
              <a:rPr lang="fr-FR" dirty="0"/>
              <a:t>Pierre et Paul ont la même taille = </a:t>
            </a:r>
            <a:r>
              <a:rPr lang="fr-FR" b="1" dirty="0"/>
              <a:t>Pierre and Paul are the </a:t>
            </a:r>
            <a:r>
              <a:rPr lang="fr-FR" b="1" dirty="0" err="1"/>
              <a:t>same</a:t>
            </a:r>
            <a:r>
              <a:rPr lang="fr-FR" b="1" dirty="0"/>
              <a:t> </a:t>
            </a:r>
            <a:r>
              <a:rPr lang="fr-FR" b="1" dirty="0" err="1"/>
              <a:t>height</a:t>
            </a:r>
            <a:endParaRPr lang="fr-FR" b="1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423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8E300-B3AA-B20F-201D-FA7041EA9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Weight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EEB9C-7A66-D354-AF46-0EBB631C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Ne </a:t>
            </a:r>
            <a:r>
              <a:rPr lang="en-GB" dirty="0" err="1"/>
              <a:t>confondez</a:t>
            </a:r>
            <a:r>
              <a:rPr lang="en-GB" dirty="0"/>
              <a:t> pas le </a:t>
            </a:r>
            <a:r>
              <a:rPr lang="en-GB" dirty="0" err="1"/>
              <a:t>verbe</a:t>
            </a:r>
            <a:r>
              <a:rPr lang="en-GB" dirty="0"/>
              <a:t> </a:t>
            </a:r>
            <a:r>
              <a:rPr lang="en-GB" b="1" dirty="0"/>
              <a:t>weigh</a:t>
            </a:r>
            <a:r>
              <a:rPr lang="en-GB" dirty="0"/>
              <a:t> (</a:t>
            </a:r>
            <a:r>
              <a:rPr lang="en-GB" dirty="0" err="1"/>
              <a:t>peser</a:t>
            </a:r>
            <a:r>
              <a:rPr lang="en-GB" dirty="0"/>
              <a:t>) et le nom </a:t>
            </a:r>
            <a:r>
              <a:rPr lang="en-GB" b="1" dirty="0"/>
              <a:t>weight</a:t>
            </a:r>
            <a:r>
              <a:rPr lang="en-GB" dirty="0"/>
              <a:t> (le </a:t>
            </a:r>
            <a:r>
              <a:rPr lang="en-GB" dirty="0" err="1"/>
              <a:t>poids</a:t>
            </a:r>
            <a:r>
              <a:rPr lang="en-GB" dirty="0"/>
              <a:t>). </a:t>
            </a:r>
          </a:p>
          <a:p>
            <a:r>
              <a:rPr lang="en-GB" dirty="0" err="1"/>
              <a:t>combien</a:t>
            </a:r>
            <a:r>
              <a:rPr lang="en-GB" dirty="0"/>
              <a:t> </a:t>
            </a:r>
            <a:r>
              <a:rPr lang="en-GB" dirty="0" err="1"/>
              <a:t>pèses-tu</a:t>
            </a:r>
            <a:r>
              <a:rPr lang="en-GB" dirty="0"/>
              <a:t> ? = </a:t>
            </a:r>
            <a:r>
              <a:rPr lang="en-GB" b="1" dirty="0"/>
              <a:t>how much do you weigh? / what is your weight?</a:t>
            </a:r>
          </a:p>
          <a:p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anglais</a:t>
            </a:r>
            <a:r>
              <a:rPr lang="en-GB" dirty="0"/>
              <a:t> </a:t>
            </a:r>
            <a:r>
              <a:rPr lang="en-GB" dirty="0" err="1"/>
              <a:t>britannique</a:t>
            </a:r>
            <a:r>
              <a:rPr lang="en-GB" dirty="0"/>
              <a:t>, le </a:t>
            </a:r>
            <a:r>
              <a:rPr lang="en-GB" dirty="0" err="1"/>
              <a:t>poids</a:t>
            </a:r>
            <a:r>
              <a:rPr lang="en-GB" dirty="0"/>
              <a:t> des </a:t>
            </a:r>
            <a:r>
              <a:rPr lang="en-GB" dirty="0" err="1"/>
              <a:t>personnes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donné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b="1" dirty="0"/>
              <a:t>stones</a:t>
            </a:r>
            <a:r>
              <a:rPr lang="en-GB" dirty="0"/>
              <a:t>, </a:t>
            </a:r>
            <a:r>
              <a:rPr lang="en-GB" dirty="0" err="1"/>
              <a:t>chaque</a:t>
            </a:r>
            <a:r>
              <a:rPr lang="en-GB" dirty="0"/>
              <a:t> </a:t>
            </a:r>
            <a:r>
              <a:rPr lang="en-GB" b="1" dirty="0"/>
              <a:t>stone</a:t>
            </a:r>
            <a:r>
              <a:rPr lang="en-GB" dirty="0"/>
              <a:t> </a:t>
            </a:r>
            <a:r>
              <a:rPr lang="en-GB" dirty="0" err="1"/>
              <a:t>valant</a:t>
            </a:r>
            <a:r>
              <a:rPr lang="en-GB" dirty="0"/>
              <a:t> 6,35 kilos ;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anglais</a:t>
            </a:r>
            <a:r>
              <a:rPr lang="en-GB" dirty="0"/>
              <a:t> </a:t>
            </a:r>
            <a:r>
              <a:rPr lang="en-GB" dirty="0" err="1"/>
              <a:t>américain</a:t>
            </a:r>
            <a:r>
              <a:rPr lang="en-GB" dirty="0"/>
              <a:t>, on le </a:t>
            </a:r>
            <a:r>
              <a:rPr lang="en-GB" dirty="0" err="1"/>
              <a:t>donne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b="1" dirty="0"/>
              <a:t>pounds (livres), </a:t>
            </a:r>
            <a:r>
              <a:rPr lang="en-GB" dirty="0" err="1"/>
              <a:t>chaque</a:t>
            </a:r>
            <a:r>
              <a:rPr lang="en-GB" dirty="0"/>
              <a:t> livre </a:t>
            </a:r>
            <a:r>
              <a:rPr lang="en-GB" dirty="0" err="1"/>
              <a:t>valant</a:t>
            </a:r>
            <a:r>
              <a:rPr lang="en-GB" dirty="0"/>
              <a:t> 454 grammes.</a:t>
            </a:r>
          </a:p>
          <a:p>
            <a:pPr marL="0" indent="0">
              <a:buNone/>
            </a:pPr>
            <a:r>
              <a:rPr lang="en-GB" b="1" dirty="0"/>
              <a:t>(Again, this will depend on who you are talking to and what you are talking about)</a:t>
            </a:r>
          </a:p>
          <a:p>
            <a:r>
              <a:rPr lang="en-GB" dirty="0"/>
              <a:t>il </a:t>
            </a:r>
            <a:r>
              <a:rPr lang="en-GB" dirty="0" err="1"/>
              <a:t>pèse</a:t>
            </a:r>
            <a:r>
              <a:rPr lang="en-GB" dirty="0"/>
              <a:t> 71 kg = </a:t>
            </a:r>
            <a:r>
              <a:rPr lang="en-GB" b="1" dirty="0"/>
              <a:t>he weighs 10 </a:t>
            </a:r>
            <a:r>
              <a:rPr lang="en-GB" b="1" dirty="0" err="1"/>
              <a:t>st</a:t>
            </a:r>
            <a:r>
              <a:rPr lang="en-GB" b="1" dirty="0"/>
              <a:t> 3 (ten stone three) (GB) / he weighs 160 lbs (a hundred sixty pounds) (US) / he weighs 71 kg</a:t>
            </a:r>
          </a:p>
          <a:p>
            <a:r>
              <a:rPr lang="en-GB" dirty="0"/>
              <a:t>il fait trois kilos de trop = </a:t>
            </a:r>
            <a:r>
              <a:rPr lang="en-GB" b="1" dirty="0"/>
              <a:t>he is three kilos overweight</a:t>
            </a:r>
          </a:p>
          <a:p>
            <a:r>
              <a:rPr lang="en-GB" dirty="0"/>
              <a:t>un </a:t>
            </a:r>
            <a:r>
              <a:rPr lang="en-GB" dirty="0" err="1"/>
              <a:t>athlète</a:t>
            </a:r>
            <a:r>
              <a:rPr lang="en-GB" dirty="0"/>
              <a:t> de 125 kg = </a:t>
            </a:r>
            <a:r>
              <a:rPr lang="en-GB" b="1" dirty="0"/>
              <a:t>a 20-stone athlete / a 125-kg athlete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980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EE497-142A-07A3-613E-06009F7BF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Compound adjectives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6E455-F142-67DA-73BD-4C91E78C4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Les </a:t>
            </a:r>
            <a:r>
              <a:rPr lang="en-GB" dirty="0" err="1"/>
              <a:t>adjectifs</a:t>
            </a:r>
            <a:r>
              <a:rPr lang="en-GB" dirty="0"/>
              <a:t> </a:t>
            </a:r>
            <a:r>
              <a:rPr lang="en-GB" dirty="0" err="1"/>
              <a:t>composés</a:t>
            </a:r>
            <a:r>
              <a:rPr lang="en-GB" dirty="0"/>
              <a:t> se </a:t>
            </a:r>
            <a:r>
              <a:rPr lang="en-GB" dirty="0" err="1"/>
              <a:t>terminant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–ED </a:t>
            </a:r>
            <a:r>
              <a:rPr lang="en-GB" dirty="0" err="1"/>
              <a:t>ou</a:t>
            </a:r>
            <a:r>
              <a:rPr lang="en-GB" dirty="0"/>
              <a:t> –ING </a:t>
            </a:r>
            <a:r>
              <a:rPr lang="en-GB" dirty="0" err="1"/>
              <a:t>prennent</a:t>
            </a:r>
            <a:r>
              <a:rPr lang="en-GB" dirty="0"/>
              <a:t> un trait </a:t>
            </a:r>
            <a:r>
              <a:rPr lang="en-GB" dirty="0" err="1"/>
              <a:t>d’union</a:t>
            </a:r>
            <a:r>
              <a:rPr lang="en-GB" dirty="0"/>
              <a:t> : </a:t>
            </a:r>
            <a:r>
              <a:rPr lang="en-GB" b="1" dirty="0"/>
              <a:t>black-haired, blue-eyed, sweet-smelling</a:t>
            </a:r>
            <a:r>
              <a:rPr lang="en-GB" dirty="0"/>
              <a:t>…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Ne pas </a:t>
            </a:r>
            <a:r>
              <a:rPr lang="en-GB" dirty="0" err="1"/>
              <a:t>confondre</a:t>
            </a:r>
            <a:r>
              <a:rPr lang="en-GB" dirty="0"/>
              <a:t> les structures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b="1" dirty="0"/>
              <a:t>have</a:t>
            </a:r>
            <a:r>
              <a:rPr lang="en-GB" dirty="0"/>
              <a:t> et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b="1" dirty="0"/>
              <a:t>be</a:t>
            </a:r>
            <a:r>
              <a:rPr lang="en-GB" dirty="0"/>
              <a:t> dans le portrait :</a:t>
            </a:r>
          </a:p>
          <a:p>
            <a:r>
              <a:rPr lang="en-GB" b="1" dirty="0"/>
              <a:t>She has black hair. = She is black-haired. (NOT she has black-haired)</a:t>
            </a:r>
          </a:p>
          <a:p>
            <a:r>
              <a:rPr lang="en-GB" b="1" dirty="0"/>
              <a:t>He has blue eyes. = He is blue-eyed.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 manière </a:t>
            </a:r>
            <a:r>
              <a:rPr lang="en-GB" dirty="0" err="1"/>
              <a:t>générale</a:t>
            </a:r>
            <a:r>
              <a:rPr lang="en-GB" dirty="0"/>
              <a:t>, </a:t>
            </a:r>
            <a:r>
              <a:rPr lang="en-GB" dirty="0" err="1"/>
              <a:t>utilisez</a:t>
            </a:r>
            <a:r>
              <a:rPr lang="en-GB" dirty="0"/>
              <a:t> </a:t>
            </a:r>
            <a:r>
              <a:rPr lang="en-GB" dirty="0" err="1"/>
              <a:t>l’adjectif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–ED </a:t>
            </a:r>
            <a:r>
              <a:rPr lang="en-GB" dirty="0" err="1"/>
              <a:t>devant</a:t>
            </a:r>
            <a:r>
              <a:rPr lang="en-GB" dirty="0"/>
              <a:t> un nom (</a:t>
            </a:r>
            <a:r>
              <a:rPr lang="en-GB" dirty="0" err="1"/>
              <a:t>c’est</a:t>
            </a:r>
            <a:r>
              <a:rPr lang="en-GB" dirty="0"/>
              <a:t> plus naturel) :</a:t>
            </a:r>
          </a:p>
          <a:p>
            <a:r>
              <a:rPr lang="en-GB" b="1" dirty="0"/>
              <a:t>A green-eyed girl</a:t>
            </a:r>
          </a:p>
          <a:p>
            <a:r>
              <a:rPr lang="en-GB" b="1" dirty="0"/>
              <a:t>A blond-haired boy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8424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50529-EA64-B947-46FD-25B5B0247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Exercise : The physical Portrait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05B65-3A33-673B-19BA-91AF43947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Write a physical description of a character you will invent.</a:t>
            </a:r>
          </a:p>
          <a:p>
            <a:pPr marL="0" indent="0">
              <a:buNone/>
            </a:pPr>
            <a:r>
              <a:rPr lang="en-GB" sz="2400" dirty="0"/>
              <a:t>Provide information about their age, height, weight, build, beauty (or lack thereof…)…</a:t>
            </a:r>
          </a:p>
          <a:p>
            <a:pPr marL="0" indent="0">
              <a:buNone/>
            </a:pPr>
            <a:r>
              <a:rPr lang="en-GB" sz="2400" dirty="0"/>
              <a:t>Describe their face in detail.</a:t>
            </a:r>
          </a:p>
          <a:p>
            <a:pPr marL="0" indent="0">
              <a:buNone/>
            </a:pPr>
            <a:r>
              <a:rPr lang="en-GB" sz="2400" dirty="0"/>
              <a:t>In your description, use at least 15 words or expressions from the vocabulary list that was handed out in class.</a:t>
            </a:r>
          </a:p>
          <a:p>
            <a:pPr marL="0" indent="0">
              <a:buNone/>
            </a:pPr>
            <a:r>
              <a:rPr lang="en-GB" sz="2400" dirty="0"/>
              <a:t>150-250 words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1280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Cours Moodle</a:t>
            </a:r>
            <a:endParaRPr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200" y="1758843"/>
            <a:ext cx="10515600" cy="509915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sz="2500" dirty="0"/>
              <a:t>Inscription obligatoire</a:t>
            </a:r>
            <a:endParaRPr lang="fr-FR" sz="2500" i="1" dirty="0"/>
          </a:p>
          <a:p>
            <a:pPr marL="0" indent="0">
              <a:buNone/>
              <a:defRPr/>
            </a:pPr>
            <a:r>
              <a:rPr lang="fr-FR" sz="2500" dirty="0">
                <a:effectLst/>
                <a:hlinkClick r:id="rId3"/>
              </a:rPr>
              <a:t>https://pedag.u-picardie.fr/moodle/upjv/course/view.php?id=10727</a:t>
            </a:r>
            <a:r>
              <a:rPr lang="fr-FR" sz="2500" dirty="0">
                <a:effectLst/>
              </a:rPr>
              <a:t>  </a:t>
            </a:r>
          </a:p>
          <a:p>
            <a:pPr marL="0" indent="0">
              <a:buNone/>
              <a:defRPr/>
            </a:pPr>
            <a:r>
              <a:rPr lang="fr-FR" sz="2500" dirty="0"/>
              <a:t> </a:t>
            </a:r>
          </a:p>
          <a:p>
            <a:pPr>
              <a:defRPr/>
            </a:pPr>
            <a:r>
              <a:rPr lang="fr-FR" sz="2500" dirty="0"/>
              <a:t>Vous le trouverez en suivant le chemin suivant sur Moodle :</a:t>
            </a:r>
            <a:endParaRPr sz="25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fr-FR" sz="2500" dirty="0"/>
              <a:t>UFR DE LANGUES ET CULTURES ETRANGERES</a:t>
            </a:r>
            <a:endParaRPr sz="25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fr-FR" sz="2500" dirty="0"/>
              <a:t>Licence 2</a:t>
            </a:r>
            <a:endParaRPr sz="25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fr-FR" sz="2500" dirty="0">
                <a:solidFill>
                  <a:srgbClr val="000000"/>
                </a:solidFill>
                <a:effectLst/>
              </a:rPr>
              <a:t>LICENCE 2 LANGUES, LITT. &amp; CULTURES ETRANGERES REG. ANGLAIS [L2ANGL221] – 2022</a:t>
            </a:r>
            <a:r>
              <a:rPr lang="fr-FR" sz="2500" dirty="0">
                <a:solidFill>
                  <a:srgbClr val="000000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FR" sz="2500" b="1" dirty="0">
                <a:solidFill>
                  <a:srgbClr val="000000"/>
                </a:solidFill>
              </a:rPr>
              <a:t>L2 LCE Expression Vocabulaire EC211 (M. RICKARD)</a:t>
            </a:r>
            <a:endParaRPr lang="fr-FR" sz="2500" b="1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002D-4E7C-87C0-3B19-B4EEF90E3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Qr</a:t>
            </a:r>
            <a:r>
              <a:rPr lang="en-GB" dirty="0"/>
              <a:t> code to the </a:t>
            </a:r>
            <a:r>
              <a:rPr lang="en-GB" dirty="0" err="1"/>
              <a:t>moodle</a:t>
            </a:r>
            <a:r>
              <a:rPr lang="en-GB" dirty="0"/>
              <a:t> course </a:t>
            </a:r>
          </a:p>
        </p:txBody>
      </p:sp>
      <p:pic>
        <p:nvPicPr>
          <p:cNvPr id="5" name="Content Placeholder 4" descr="Qr code&#10;&#10;Description automatically generated">
            <a:extLst>
              <a:ext uri="{FF2B5EF4-FFF2-40B4-BE49-F238E27FC236}">
                <a16:creationId xmlns:a16="http://schemas.microsoft.com/office/drawing/2014/main" id="{01FAD3CD-5F92-2D1F-F1CF-0D8222BF82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664" y="1889633"/>
            <a:ext cx="4483735" cy="4483735"/>
          </a:xfrm>
        </p:spPr>
      </p:pic>
    </p:spTree>
    <p:extLst>
      <p:ext uri="{BB962C8B-B14F-4D97-AF65-F5344CB8AC3E}">
        <p14:creationId xmlns:p14="http://schemas.microsoft.com/office/powerpoint/2010/main" val="3865205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4528A-175D-661F-1FD5-0CF24F3B1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83E27-1297-4F94-A405-F70B0C5A0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Improve your written expression in English </a:t>
            </a:r>
          </a:p>
          <a:p>
            <a:r>
              <a:rPr lang="en-GB" sz="2400" dirty="0"/>
              <a:t>Enrich your vocabulary and learn how to do this effectively 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/>
              <a:t>This will be done through: 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Written exercises both in class and outside of class</a:t>
            </a:r>
          </a:p>
          <a:p>
            <a:r>
              <a:rPr lang="en-GB" sz="2400" dirty="0"/>
              <a:t>Learning how to (correctly) use the resources at your disposal</a:t>
            </a:r>
          </a:p>
        </p:txBody>
      </p:sp>
    </p:spTree>
    <p:extLst>
      <p:ext uri="{BB962C8B-B14F-4D97-AF65-F5344CB8AC3E}">
        <p14:creationId xmlns:p14="http://schemas.microsoft.com/office/powerpoint/2010/main" val="4265640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36248-3F39-2C62-0E9F-AB39D5A8F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5B06-BE8B-3546-8DAA-BD80EEEFE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999488"/>
            <a:ext cx="10058400" cy="4050792"/>
          </a:xfrm>
        </p:spPr>
        <p:txBody>
          <a:bodyPr>
            <a:noAutofit/>
          </a:bodyPr>
          <a:lstStyle/>
          <a:p>
            <a:r>
              <a:rPr lang="en-GB" sz="2500" dirty="0" err="1"/>
              <a:t>Contrôle</a:t>
            </a:r>
            <a:r>
              <a:rPr lang="en-GB" sz="2500" dirty="0"/>
              <a:t> </a:t>
            </a:r>
            <a:r>
              <a:rPr lang="en-GB" sz="2500" dirty="0" err="1"/>
              <a:t>continu</a:t>
            </a:r>
            <a:r>
              <a:rPr lang="en-GB" sz="2500" dirty="0"/>
              <a:t> </a:t>
            </a:r>
          </a:p>
          <a:p>
            <a:endParaRPr lang="en-GB" sz="2500" dirty="0"/>
          </a:p>
          <a:p>
            <a:r>
              <a:rPr lang="en-GB" sz="2500" dirty="0"/>
              <a:t>50% final exam, to take place in the final class in week 12</a:t>
            </a:r>
          </a:p>
          <a:p>
            <a:endParaRPr lang="en-GB" sz="2500" dirty="0"/>
          </a:p>
          <a:p>
            <a:r>
              <a:rPr lang="en-GB" sz="2500" dirty="0"/>
              <a:t>25% written assignment to be submitted on Moodle </a:t>
            </a:r>
          </a:p>
          <a:p>
            <a:r>
              <a:rPr lang="en-GB" sz="2500" dirty="0"/>
              <a:t>25% vocabulary test</a:t>
            </a:r>
          </a:p>
          <a:p>
            <a:endParaRPr lang="en-GB" sz="2500" dirty="0"/>
          </a:p>
          <a:p>
            <a:pPr marL="0" indent="0">
              <a:buNone/>
            </a:pPr>
            <a:r>
              <a:rPr lang="en-GB" sz="2500" dirty="0"/>
              <a:t>I will let you know when the written assignment and vocabulary test will take place</a:t>
            </a:r>
          </a:p>
        </p:txBody>
      </p:sp>
    </p:spTree>
    <p:extLst>
      <p:ext uri="{BB962C8B-B14F-4D97-AF65-F5344CB8AC3E}">
        <p14:creationId xmlns:p14="http://schemas.microsoft.com/office/powerpoint/2010/main" val="794412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FAD74-935F-AC09-2E3E-181801357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Homework corrections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EDF5D-B8E8-8666-2F5A-D0F20920A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46528"/>
            <a:ext cx="10058400" cy="4050792"/>
          </a:xfrm>
        </p:spPr>
        <p:txBody>
          <a:bodyPr>
            <a:normAutofit/>
          </a:bodyPr>
          <a:lstStyle/>
          <a:p>
            <a:r>
              <a:rPr lang="en-GB" sz="2400" dirty="0"/>
              <a:t>For homework last week you were asked to complete the second page of the handout : </a:t>
            </a:r>
            <a:r>
              <a:rPr lang="en-GB" sz="2400" b="1" dirty="0"/>
              <a:t>Grammar Information – Dictionary Skills </a:t>
            </a:r>
            <a:r>
              <a:rPr lang="en-GB" sz="2400" dirty="0"/>
              <a:t>. </a:t>
            </a:r>
          </a:p>
          <a:p>
            <a:endParaRPr lang="en-GB" sz="2400" b="1" dirty="0"/>
          </a:p>
          <a:p>
            <a:r>
              <a:rPr lang="en-GB" sz="2400" dirty="0"/>
              <a:t>Before we begin this week’s lesson, we will go through the answers to these exercises to make sure that everybody has understood how to correctly use a dictionary. </a:t>
            </a:r>
          </a:p>
          <a:p>
            <a:endParaRPr lang="en-GB" sz="2400" dirty="0"/>
          </a:p>
          <a:p>
            <a:r>
              <a:rPr lang="en-GB" sz="2400" dirty="0"/>
              <a:t>As always – any words you didn’t know, you should have noted them down and made sure you knew the equivalent in French.</a:t>
            </a:r>
          </a:p>
        </p:txBody>
      </p:sp>
    </p:spTree>
    <p:extLst>
      <p:ext uri="{BB962C8B-B14F-4D97-AF65-F5344CB8AC3E}">
        <p14:creationId xmlns:p14="http://schemas.microsoft.com/office/powerpoint/2010/main" val="1659427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7BB74-27BF-F4A7-12F6-11F0FB270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Grammar Information – Dictionary Skills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72EE2-DE01-CF4F-F618-691ABDC6C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Most people think of a dictionary as a source of meaning and spelling but your Oxford American Dictionary also has information about the grammar of words: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/>
              <a:t>Countable/Uncountable Nouns</a:t>
            </a:r>
          </a:p>
          <a:p>
            <a:pPr marL="0" indent="0">
              <a:buNone/>
            </a:pPr>
            <a:r>
              <a:rPr lang="en-GB" sz="2400" dirty="0"/>
              <a:t>Most noun entries are marked with [C] our [U]. A countable noun has both a singular form and a plural form, and in the singular it must have an article or a determiner in front of it. An uncountable noun has no plural.</a:t>
            </a:r>
          </a:p>
        </p:txBody>
      </p:sp>
    </p:spTree>
    <p:extLst>
      <p:ext uri="{BB962C8B-B14F-4D97-AF65-F5344CB8AC3E}">
        <p14:creationId xmlns:p14="http://schemas.microsoft.com/office/powerpoint/2010/main" val="1366240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24339-34FC-7BE4-D92C-289F6758F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721360"/>
            <a:ext cx="10058400" cy="5450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Singular/Plural Nouns</a:t>
            </a:r>
          </a:p>
          <a:p>
            <a:pPr marL="0" indent="0">
              <a:buNone/>
            </a:pPr>
            <a:r>
              <a:rPr lang="en-GB" sz="2400" dirty="0"/>
              <a:t>Some nouns are marked with [sing.] or [pl.] to show that they are always followed by a singular verb (e.g. </a:t>
            </a:r>
            <a:r>
              <a:rPr lang="en-GB" sz="2400" b="1" dirty="0"/>
              <a:t>bloodstream</a:t>
            </a:r>
            <a:r>
              <a:rPr lang="en-GB" sz="2400" dirty="0"/>
              <a:t>) or a plural verb (e.g. </a:t>
            </a:r>
            <a:r>
              <a:rPr lang="en-GB" sz="2400" b="1" dirty="0"/>
              <a:t>police</a:t>
            </a:r>
            <a:r>
              <a:rPr lang="en-GB" sz="2400" dirty="0"/>
              <a:t>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/>
              <a:t>Transitive/Intransitive Verbs </a:t>
            </a:r>
          </a:p>
          <a:p>
            <a:pPr marL="0" indent="0">
              <a:buNone/>
            </a:pPr>
            <a:r>
              <a:rPr lang="en-GB" sz="2400" dirty="0"/>
              <a:t>Verb entries are marked with [T] or [I] to indicate whether they are transitive and have a direct object, or intransitive, without a direct object.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Other grammatical information includes usage (e.g. </a:t>
            </a:r>
            <a:r>
              <a:rPr lang="en-GB" sz="2400" b="1" dirty="0"/>
              <a:t>deafen</a:t>
            </a:r>
            <a:r>
              <a:rPr lang="en-GB" sz="2400" dirty="0"/>
              <a:t> is usually passive and </a:t>
            </a:r>
            <a:r>
              <a:rPr lang="en-GB" sz="2400" b="1" dirty="0"/>
              <a:t>deserve </a:t>
            </a:r>
            <a:r>
              <a:rPr lang="en-GB" sz="2400" dirty="0"/>
              <a:t>is not used in the continuous tenses) and placement (e.g. </a:t>
            </a:r>
            <a:r>
              <a:rPr lang="en-GB" sz="2400" b="1" dirty="0"/>
              <a:t>awake</a:t>
            </a:r>
            <a:r>
              <a:rPr lang="en-GB" sz="2400" dirty="0"/>
              <a:t> is not used before a noun). </a:t>
            </a:r>
          </a:p>
        </p:txBody>
      </p:sp>
    </p:spTree>
    <p:extLst>
      <p:ext uri="{BB962C8B-B14F-4D97-AF65-F5344CB8AC3E}">
        <p14:creationId xmlns:p14="http://schemas.microsoft.com/office/powerpoint/2010/main" val="366918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110</TotalTime>
  <Words>2418</Words>
  <Application>Microsoft Office PowerPoint</Application>
  <PresentationFormat>Widescreen</PresentationFormat>
  <Paragraphs>189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Rockwell</vt:lpstr>
      <vt:lpstr>Rockwell Condensed</vt:lpstr>
      <vt:lpstr>Wingdings</vt:lpstr>
      <vt:lpstr>Wood Type</vt:lpstr>
      <vt:lpstr>L2 LCE  Expression Vocabulaire  EC 211 (Gr1 &amp; Gr3)</vt:lpstr>
      <vt:lpstr>Reminder of key information </vt:lpstr>
      <vt:lpstr>Cours Moodle</vt:lpstr>
      <vt:lpstr>Qr code to the moodle course </vt:lpstr>
      <vt:lpstr>Course objectives </vt:lpstr>
      <vt:lpstr>Evaluation </vt:lpstr>
      <vt:lpstr>Homework corrections </vt:lpstr>
      <vt:lpstr>Grammar Information – Dictionary Skills </vt:lpstr>
      <vt:lpstr>PowerPoint Presentation</vt:lpstr>
      <vt:lpstr>a. Use your dictionary to check whether the noun in bold is countable or uncountable. Put a or an in front of it if it is countable, and nothing if it is uncountable. </vt:lpstr>
      <vt:lpstr>PowerPoint Presentation</vt:lpstr>
      <vt:lpstr>b. If the verb in bold is transitive, choose the correct preposition that should follow. If the verb is transitive, circle --- to indicate that no preposition can follow it.</vt:lpstr>
      <vt:lpstr>PowerPoint Presentation</vt:lpstr>
      <vt:lpstr>C. What is wrong with these sentences? Study the entry for the Bold words, identify the problem and correct the sentences.  https://www.oxfordlearnersdictionaries.com/ </vt:lpstr>
      <vt:lpstr>PowerPoint Presentation</vt:lpstr>
      <vt:lpstr>PowerPoint Presentation</vt:lpstr>
      <vt:lpstr>The physical portrait - Vocabulary Problems - Talking about age, size, and weight - Spelling and adjectival word order</vt:lpstr>
      <vt:lpstr>Age </vt:lpstr>
      <vt:lpstr>Age </vt:lpstr>
      <vt:lpstr>Size </vt:lpstr>
      <vt:lpstr>Size </vt:lpstr>
      <vt:lpstr>Weight </vt:lpstr>
      <vt:lpstr>Compound adjectives </vt:lpstr>
      <vt:lpstr>Exercise : The physical Portrait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L2 LCE  Expression Vocabulaire  EC 211 (Gr1 &amp; Gr3)</dc:title>
  <dc:creator>Mathew Rickard</dc:creator>
  <cp:lastModifiedBy>Mathew Rickard</cp:lastModifiedBy>
  <cp:revision>1</cp:revision>
  <dcterms:created xsi:type="dcterms:W3CDTF">2022-09-14T12:30:47Z</dcterms:created>
  <dcterms:modified xsi:type="dcterms:W3CDTF">2022-09-14T14:20:56Z</dcterms:modified>
</cp:coreProperties>
</file>