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9"/>
  </p:notesMasterIdLst>
  <p:sldIdLst>
    <p:sldId id="256" r:id="rId2"/>
    <p:sldId id="264" r:id="rId3"/>
    <p:sldId id="258" r:id="rId4"/>
    <p:sldId id="257" r:id="rId5"/>
    <p:sldId id="259" r:id="rId6"/>
    <p:sldId id="260" r:id="rId7"/>
    <p:sldId id="261" r:id="rId8"/>
    <p:sldId id="265" r:id="rId9"/>
    <p:sldId id="266" r:id="rId10"/>
    <p:sldId id="267" r:id="rId11"/>
    <p:sldId id="268" r:id="rId12"/>
    <p:sldId id="305" r:id="rId13"/>
    <p:sldId id="292" r:id="rId14"/>
    <p:sldId id="291" r:id="rId15"/>
    <p:sldId id="302" r:id="rId16"/>
    <p:sldId id="307" r:id="rId17"/>
    <p:sldId id="303" r:id="rId18"/>
    <p:sldId id="274" r:id="rId19"/>
    <p:sldId id="275" r:id="rId20"/>
    <p:sldId id="308" r:id="rId21"/>
    <p:sldId id="276" r:id="rId22"/>
    <p:sldId id="298" r:id="rId23"/>
    <p:sldId id="309" r:id="rId24"/>
    <p:sldId id="310" r:id="rId25"/>
    <p:sldId id="283" r:id="rId26"/>
    <p:sldId id="288" r:id="rId27"/>
    <p:sldId id="318" r:id="rId28"/>
    <p:sldId id="312" r:id="rId29"/>
    <p:sldId id="317" r:id="rId30"/>
    <p:sldId id="311" r:id="rId31"/>
    <p:sldId id="282" r:id="rId32"/>
    <p:sldId id="294" r:id="rId33"/>
    <p:sldId id="316" r:id="rId34"/>
    <p:sldId id="319" r:id="rId35"/>
    <p:sldId id="272" r:id="rId36"/>
    <p:sldId id="321" r:id="rId37"/>
    <p:sldId id="322" r:id="rId38"/>
    <p:sldId id="326" r:id="rId39"/>
    <p:sldId id="325" r:id="rId40"/>
    <p:sldId id="327" r:id="rId41"/>
    <p:sldId id="328" r:id="rId42"/>
    <p:sldId id="337" r:id="rId43"/>
    <p:sldId id="339" r:id="rId44"/>
    <p:sldId id="338" r:id="rId45"/>
    <p:sldId id="331" r:id="rId46"/>
    <p:sldId id="332" r:id="rId47"/>
    <p:sldId id="333" r:id="rId48"/>
    <p:sldId id="341" r:id="rId49"/>
    <p:sldId id="335" r:id="rId50"/>
    <p:sldId id="336" r:id="rId51"/>
    <p:sldId id="329" r:id="rId52"/>
    <p:sldId id="343" r:id="rId53"/>
    <p:sldId id="344" r:id="rId54"/>
    <p:sldId id="345" r:id="rId55"/>
    <p:sldId id="346" r:id="rId56"/>
    <p:sldId id="348" r:id="rId57"/>
    <p:sldId id="349" r:id="rId58"/>
    <p:sldId id="330" r:id="rId59"/>
    <p:sldId id="350" r:id="rId60"/>
    <p:sldId id="741" r:id="rId61"/>
    <p:sldId id="351" r:id="rId62"/>
    <p:sldId id="352" r:id="rId63"/>
    <p:sldId id="742" r:id="rId64"/>
    <p:sldId id="354" r:id="rId65"/>
    <p:sldId id="355" r:id="rId66"/>
    <p:sldId id="740" r:id="rId67"/>
    <p:sldId id="357" r:id="rId68"/>
    <p:sldId id="358" r:id="rId69"/>
    <p:sldId id="359" r:id="rId70"/>
    <p:sldId id="360" r:id="rId71"/>
    <p:sldId id="371" r:id="rId72"/>
    <p:sldId id="362" r:id="rId73"/>
    <p:sldId id="370" r:id="rId74"/>
    <p:sldId id="363" r:id="rId75"/>
    <p:sldId id="795" r:id="rId76"/>
    <p:sldId id="365" r:id="rId77"/>
    <p:sldId id="366" r:id="rId78"/>
    <p:sldId id="367" r:id="rId79"/>
    <p:sldId id="368" r:id="rId80"/>
    <p:sldId id="369" r:id="rId81"/>
    <p:sldId id="364" r:id="rId82"/>
    <p:sldId id="746" r:id="rId83"/>
    <p:sldId id="747" r:id="rId84"/>
    <p:sldId id="748" r:id="rId85"/>
    <p:sldId id="745" r:id="rId86"/>
    <p:sldId id="749" r:id="rId87"/>
    <p:sldId id="753" r:id="rId88"/>
    <p:sldId id="750" r:id="rId89"/>
    <p:sldId id="752" r:id="rId90"/>
    <p:sldId id="754" r:id="rId91"/>
    <p:sldId id="778" r:id="rId92"/>
    <p:sldId id="1030" r:id="rId93"/>
    <p:sldId id="782" r:id="rId94"/>
    <p:sldId id="783" r:id="rId95"/>
    <p:sldId id="789" r:id="rId96"/>
    <p:sldId id="788" r:id="rId97"/>
    <p:sldId id="784" r:id="rId98"/>
    <p:sldId id="787" r:id="rId99"/>
    <p:sldId id="790" r:id="rId100"/>
    <p:sldId id="353" r:id="rId101"/>
    <p:sldId id="690" r:id="rId102"/>
    <p:sldId id="791" r:id="rId103"/>
    <p:sldId id="792" r:id="rId104"/>
    <p:sldId id="702" r:id="rId105"/>
    <p:sldId id="763" r:id="rId106"/>
    <p:sldId id="764" r:id="rId107"/>
    <p:sldId id="793" r:id="rId108"/>
    <p:sldId id="794" r:id="rId109"/>
    <p:sldId id="773" r:id="rId110"/>
    <p:sldId id="770" r:id="rId111"/>
    <p:sldId id="771" r:id="rId112"/>
    <p:sldId id="772" r:id="rId113"/>
    <p:sldId id="271" r:id="rId114"/>
    <p:sldId id="774" r:id="rId115"/>
    <p:sldId id="761" r:id="rId116"/>
    <p:sldId id="762" r:id="rId117"/>
    <p:sldId id="756" r:id="rId1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76"/>
    <p:restoredTop sz="94663"/>
  </p:normalViewPr>
  <p:slideViewPr>
    <p:cSldViewPr snapToGrid="0" snapToObjects="1">
      <p:cViewPr varScale="1">
        <p:scale>
          <a:sx n="117" d="100"/>
          <a:sy n="117" d="100"/>
        </p:scale>
        <p:origin x="32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5A4ED-E956-FC4B-97B2-F7EA9C0B8A81}" type="datetimeFigureOut">
              <a:rPr lang="fr-FR" smtClean="0"/>
              <a:t>17/02/2022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269D07-CFDC-6148-A09F-DC71019B440D}" type="slidenum">
              <a:rPr lang="fr-FR" smtClean="0"/>
              <a:t>‹N°›</a:t>
            </a:fld>
            <a:endParaRPr lang="fr-FR"/>
          </a:p>
        </p:txBody>
      </p:sp>
    </p:spTree>
    <p:extLst>
      <p:ext uri="{BB962C8B-B14F-4D97-AF65-F5344CB8AC3E}">
        <p14:creationId xmlns:p14="http://schemas.microsoft.com/office/powerpoint/2010/main" val="1861440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C965641-58DA-430C-B22E-24F486BD7B6F}" type="slidenum">
              <a:rPr lang="fr-FR" smtClean="0"/>
              <a:t>12</a:t>
            </a:fld>
            <a:endParaRPr lang="fr-FR"/>
          </a:p>
        </p:txBody>
      </p:sp>
    </p:spTree>
    <p:extLst>
      <p:ext uri="{BB962C8B-B14F-4D97-AF65-F5344CB8AC3E}">
        <p14:creationId xmlns:p14="http://schemas.microsoft.com/office/powerpoint/2010/main" val="2923385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2883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105</a:t>
            </a:fld>
            <a:endParaRPr/>
          </a:p>
        </p:txBody>
      </p:sp>
    </p:spTree>
    <p:extLst>
      <p:ext uri="{BB962C8B-B14F-4D97-AF65-F5344CB8AC3E}">
        <p14:creationId xmlns:p14="http://schemas.microsoft.com/office/powerpoint/2010/main" val="3219019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7159B8-12B9-5F47-BE15-23A89F023A5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B4C6BB4-AD88-D24E-96C1-A2B81E437B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129E8AD-9D94-3745-BA98-3B4E650B3AD4}"/>
              </a:ext>
            </a:extLst>
          </p:cNvPr>
          <p:cNvSpPr>
            <a:spLocks noGrp="1"/>
          </p:cNvSpPr>
          <p:nvPr>
            <p:ph type="dt" sz="half" idx="10"/>
          </p:nvPr>
        </p:nvSpPr>
        <p:spPr/>
        <p:txBody>
          <a:bodyPr/>
          <a:lstStyle/>
          <a:p>
            <a:fld id="{B60EE0B5-AC40-4049-8606-F767D23D4A91}" type="datetimeFigureOut">
              <a:rPr lang="fr-FR" smtClean="0"/>
              <a:t>17/02/2022</a:t>
            </a:fld>
            <a:endParaRPr lang="fr-FR"/>
          </a:p>
        </p:txBody>
      </p:sp>
      <p:sp>
        <p:nvSpPr>
          <p:cNvPr id="5" name="Espace réservé du pied de page 4">
            <a:extLst>
              <a:ext uri="{FF2B5EF4-FFF2-40B4-BE49-F238E27FC236}">
                <a16:creationId xmlns:a16="http://schemas.microsoft.com/office/drawing/2014/main" id="{ECFA1EDE-EF0B-8E40-8389-AEFE16987A2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BA54B9B-1C51-7646-8F48-732EF60EFA7A}"/>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244479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A70480-1F65-FA42-855F-51FD0563440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0C05FC7-5CE8-874F-84F2-F443B710675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1FAFE62-6137-2E40-87F6-D849C78E2C30}"/>
              </a:ext>
            </a:extLst>
          </p:cNvPr>
          <p:cNvSpPr>
            <a:spLocks noGrp="1"/>
          </p:cNvSpPr>
          <p:nvPr>
            <p:ph type="dt" sz="half" idx="10"/>
          </p:nvPr>
        </p:nvSpPr>
        <p:spPr/>
        <p:txBody>
          <a:bodyPr/>
          <a:lstStyle/>
          <a:p>
            <a:fld id="{B60EE0B5-AC40-4049-8606-F767D23D4A91}" type="datetimeFigureOut">
              <a:rPr lang="fr-FR" smtClean="0"/>
              <a:t>17/02/2022</a:t>
            </a:fld>
            <a:endParaRPr lang="fr-FR"/>
          </a:p>
        </p:txBody>
      </p:sp>
      <p:sp>
        <p:nvSpPr>
          <p:cNvPr id="5" name="Espace réservé du pied de page 4">
            <a:extLst>
              <a:ext uri="{FF2B5EF4-FFF2-40B4-BE49-F238E27FC236}">
                <a16:creationId xmlns:a16="http://schemas.microsoft.com/office/drawing/2014/main" id="{A13CDF1C-E139-FA4F-8D5E-9EF14D20CDB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1FA1EC9-6527-414B-B01F-68E334DE3589}"/>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34360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624298D-7B18-8B4B-9002-0C8C3FB449B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B4AB61E-F226-0644-BB59-931659AF562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6E404D0-50FD-2340-9F4B-ED9FD05C439E}"/>
              </a:ext>
            </a:extLst>
          </p:cNvPr>
          <p:cNvSpPr>
            <a:spLocks noGrp="1"/>
          </p:cNvSpPr>
          <p:nvPr>
            <p:ph type="dt" sz="half" idx="10"/>
          </p:nvPr>
        </p:nvSpPr>
        <p:spPr/>
        <p:txBody>
          <a:bodyPr/>
          <a:lstStyle/>
          <a:p>
            <a:fld id="{B60EE0B5-AC40-4049-8606-F767D23D4A91}" type="datetimeFigureOut">
              <a:rPr lang="fr-FR" smtClean="0"/>
              <a:t>17/02/2022</a:t>
            </a:fld>
            <a:endParaRPr lang="fr-FR"/>
          </a:p>
        </p:txBody>
      </p:sp>
      <p:sp>
        <p:nvSpPr>
          <p:cNvPr id="5" name="Espace réservé du pied de page 4">
            <a:extLst>
              <a:ext uri="{FF2B5EF4-FFF2-40B4-BE49-F238E27FC236}">
                <a16:creationId xmlns:a16="http://schemas.microsoft.com/office/drawing/2014/main" id="{DBEF2900-F24A-0846-877A-903174CFD51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1579D56-04B9-DF4B-9F35-1A55A1F98A69}"/>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1403025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E36CF8-101E-A949-B2A6-83E1174AD27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890A10C-38FF-C040-83CF-4011925EC7A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FC921D9-4FBC-C440-A492-A4DAAEFA6C5E}"/>
              </a:ext>
            </a:extLst>
          </p:cNvPr>
          <p:cNvSpPr>
            <a:spLocks noGrp="1"/>
          </p:cNvSpPr>
          <p:nvPr>
            <p:ph type="dt" sz="half" idx="10"/>
          </p:nvPr>
        </p:nvSpPr>
        <p:spPr/>
        <p:txBody>
          <a:bodyPr/>
          <a:lstStyle/>
          <a:p>
            <a:fld id="{B60EE0B5-AC40-4049-8606-F767D23D4A91}" type="datetimeFigureOut">
              <a:rPr lang="fr-FR" smtClean="0"/>
              <a:t>17/02/2022</a:t>
            </a:fld>
            <a:endParaRPr lang="fr-FR"/>
          </a:p>
        </p:txBody>
      </p:sp>
      <p:sp>
        <p:nvSpPr>
          <p:cNvPr id="5" name="Espace réservé du pied de page 4">
            <a:extLst>
              <a:ext uri="{FF2B5EF4-FFF2-40B4-BE49-F238E27FC236}">
                <a16:creationId xmlns:a16="http://schemas.microsoft.com/office/drawing/2014/main" id="{6AE074E6-01D1-A344-BE88-ABD851B4FF5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B9E87B1-94BF-944E-AC91-1D61777D892F}"/>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1118270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69FB68-35C5-134F-A277-B8A398C0C54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AF4D64B-7099-174C-86E5-CADA06F7BB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E25F5C6-2B23-1648-B8DB-EC9BF85F0DC3}"/>
              </a:ext>
            </a:extLst>
          </p:cNvPr>
          <p:cNvSpPr>
            <a:spLocks noGrp="1"/>
          </p:cNvSpPr>
          <p:nvPr>
            <p:ph type="dt" sz="half" idx="10"/>
          </p:nvPr>
        </p:nvSpPr>
        <p:spPr/>
        <p:txBody>
          <a:bodyPr/>
          <a:lstStyle/>
          <a:p>
            <a:fld id="{B60EE0B5-AC40-4049-8606-F767D23D4A91}" type="datetimeFigureOut">
              <a:rPr lang="fr-FR" smtClean="0"/>
              <a:t>17/02/2022</a:t>
            </a:fld>
            <a:endParaRPr lang="fr-FR"/>
          </a:p>
        </p:txBody>
      </p:sp>
      <p:sp>
        <p:nvSpPr>
          <p:cNvPr id="5" name="Espace réservé du pied de page 4">
            <a:extLst>
              <a:ext uri="{FF2B5EF4-FFF2-40B4-BE49-F238E27FC236}">
                <a16:creationId xmlns:a16="http://schemas.microsoft.com/office/drawing/2014/main" id="{66E775BA-F540-4242-BED8-D82E59B7D99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005DEF7-8699-1647-AB7C-A782203DC190}"/>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3779421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F6710C-3101-7F47-A4C2-B749AF838B4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7A2CE84-02D7-584B-91CB-6178BFE4FFA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AADAEDA-B131-834F-AA47-379B51D13E1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488847F-BEAD-CD43-BDB9-FD42C29DAEBD}"/>
              </a:ext>
            </a:extLst>
          </p:cNvPr>
          <p:cNvSpPr>
            <a:spLocks noGrp="1"/>
          </p:cNvSpPr>
          <p:nvPr>
            <p:ph type="dt" sz="half" idx="10"/>
          </p:nvPr>
        </p:nvSpPr>
        <p:spPr/>
        <p:txBody>
          <a:bodyPr/>
          <a:lstStyle/>
          <a:p>
            <a:fld id="{B60EE0B5-AC40-4049-8606-F767D23D4A91}" type="datetimeFigureOut">
              <a:rPr lang="fr-FR" smtClean="0"/>
              <a:t>17/02/2022</a:t>
            </a:fld>
            <a:endParaRPr lang="fr-FR"/>
          </a:p>
        </p:txBody>
      </p:sp>
      <p:sp>
        <p:nvSpPr>
          <p:cNvPr id="6" name="Espace réservé du pied de page 5">
            <a:extLst>
              <a:ext uri="{FF2B5EF4-FFF2-40B4-BE49-F238E27FC236}">
                <a16:creationId xmlns:a16="http://schemas.microsoft.com/office/drawing/2014/main" id="{586F595B-AAF6-EA48-86D7-DFD7DD43E8B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E263467-653D-C547-8078-FD9F5860F207}"/>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34455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E01BDF-B1A0-8044-8E61-71020AB908A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97C27E1-763C-5F47-8350-D1D46DEDF0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E435297-B7EF-284A-8213-2AD25251383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1347F3D-104C-C44C-ADF8-13C44D3B4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2AEAB7D-D968-3343-BA80-EA9A82901C9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254BDC7-4B87-6A4E-80A0-2F9FECF00CC7}"/>
              </a:ext>
            </a:extLst>
          </p:cNvPr>
          <p:cNvSpPr>
            <a:spLocks noGrp="1"/>
          </p:cNvSpPr>
          <p:nvPr>
            <p:ph type="dt" sz="half" idx="10"/>
          </p:nvPr>
        </p:nvSpPr>
        <p:spPr/>
        <p:txBody>
          <a:bodyPr/>
          <a:lstStyle/>
          <a:p>
            <a:fld id="{B60EE0B5-AC40-4049-8606-F767D23D4A91}" type="datetimeFigureOut">
              <a:rPr lang="fr-FR" smtClean="0"/>
              <a:t>17/02/2022</a:t>
            </a:fld>
            <a:endParaRPr lang="fr-FR"/>
          </a:p>
        </p:txBody>
      </p:sp>
      <p:sp>
        <p:nvSpPr>
          <p:cNvPr id="8" name="Espace réservé du pied de page 7">
            <a:extLst>
              <a:ext uri="{FF2B5EF4-FFF2-40B4-BE49-F238E27FC236}">
                <a16:creationId xmlns:a16="http://schemas.microsoft.com/office/drawing/2014/main" id="{788BDCA5-B5E9-B043-A54D-E40FD2892F5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D862507-787E-6F48-A18C-F5DA0987B807}"/>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823891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8E2DEB-F73F-084F-A589-01CB7824567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78354A2-975C-724D-A316-351CB3AB9D21}"/>
              </a:ext>
            </a:extLst>
          </p:cNvPr>
          <p:cNvSpPr>
            <a:spLocks noGrp="1"/>
          </p:cNvSpPr>
          <p:nvPr>
            <p:ph type="dt" sz="half" idx="10"/>
          </p:nvPr>
        </p:nvSpPr>
        <p:spPr/>
        <p:txBody>
          <a:bodyPr/>
          <a:lstStyle/>
          <a:p>
            <a:fld id="{B60EE0B5-AC40-4049-8606-F767D23D4A91}" type="datetimeFigureOut">
              <a:rPr lang="fr-FR" smtClean="0"/>
              <a:t>17/02/2022</a:t>
            </a:fld>
            <a:endParaRPr lang="fr-FR"/>
          </a:p>
        </p:txBody>
      </p:sp>
      <p:sp>
        <p:nvSpPr>
          <p:cNvPr id="4" name="Espace réservé du pied de page 3">
            <a:extLst>
              <a:ext uri="{FF2B5EF4-FFF2-40B4-BE49-F238E27FC236}">
                <a16:creationId xmlns:a16="http://schemas.microsoft.com/office/drawing/2014/main" id="{396CD647-962F-014A-8FE2-1A6C28D3221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BC78D28-1DDD-E245-B6C0-7223E22AA924}"/>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3246589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4AA9389-85BA-554E-870C-74F603D95377}"/>
              </a:ext>
            </a:extLst>
          </p:cNvPr>
          <p:cNvSpPr>
            <a:spLocks noGrp="1"/>
          </p:cNvSpPr>
          <p:nvPr>
            <p:ph type="dt" sz="half" idx="10"/>
          </p:nvPr>
        </p:nvSpPr>
        <p:spPr/>
        <p:txBody>
          <a:bodyPr/>
          <a:lstStyle/>
          <a:p>
            <a:fld id="{B60EE0B5-AC40-4049-8606-F767D23D4A91}" type="datetimeFigureOut">
              <a:rPr lang="fr-FR" smtClean="0"/>
              <a:t>17/02/2022</a:t>
            </a:fld>
            <a:endParaRPr lang="fr-FR"/>
          </a:p>
        </p:txBody>
      </p:sp>
      <p:sp>
        <p:nvSpPr>
          <p:cNvPr id="3" name="Espace réservé du pied de page 2">
            <a:extLst>
              <a:ext uri="{FF2B5EF4-FFF2-40B4-BE49-F238E27FC236}">
                <a16:creationId xmlns:a16="http://schemas.microsoft.com/office/drawing/2014/main" id="{1184B572-4E19-264F-AA9E-310A0221FAC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7AC68CE-12A1-D94E-AE79-61ED409F4FDF}"/>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1158394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5254B0-C84A-9B4B-86CC-9FC3218AF89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51D1143-925E-6741-9EA4-EF5CBE397F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030B946-A3B6-5D4D-B5B8-A03B593DE6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0918A33-AF39-2449-9514-B7B9ECF56C09}"/>
              </a:ext>
            </a:extLst>
          </p:cNvPr>
          <p:cNvSpPr>
            <a:spLocks noGrp="1"/>
          </p:cNvSpPr>
          <p:nvPr>
            <p:ph type="dt" sz="half" idx="10"/>
          </p:nvPr>
        </p:nvSpPr>
        <p:spPr/>
        <p:txBody>
          <a:bodyPr/>
          <a:lstStyle/>
          <a:p>
            <a:fld id="{B60EE0B5-AC40-4049-8606-F767D23D4A91}" type="datetimeFigureOut">
              <a:rPr lang="fr-FR" smtClean="0"/>
              <a:t>17/02/2022</a:t>
            </a:fld>
            <a:endParaRPr lang="fr-FR"/>
          </a:p>
        </p:txBody>
      </p:sp>
      <p:sp>
        <p:nvSpPr>
          <p:cNvPr id="6" name="Espace réservé du pied de page 5">
            <a:extLst>
              <a:ext uri="{FF2B5EF4-FFF2-40B4-BE49-F238E27FC236}">
                <a16:creationId xmlns:a16="http://schemas.microsoft.com/office/drawing/2014/main" id="{CB35B97B-C9C2-5847-A759-413EFC3A33D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70A49E8-4F55-6C4A-9635-298B00BCD762}"/>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3535253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22E246-CD7F-C245-8AF2-B7F62477742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DF847D9-FD31-9B42-AE15-B4D848857B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450AC33-C294-E244-80A9-A2AACE08E9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E0868E0-A53C-1B40-981E-239D52FBA9B7}"/>
              </a:ext>
            </a:extLst>
          </p:cNvPr>
          <p:cNvSpPr>
            <a:spLocks noGrp="1"/>
          </p:cNvSpPr>
          <p:nvPr>
            <p:ph type="dt" sz="half" idx="10"/>
          </p:nvPr>
        </p:nvSpPr>
        <p:spPr/>
        <p:txBody>
          <a:bodyPr/>
          <a:lstStyle/>
          <a:p>
            <a:fld id="{B60EE0B5-AC40-4049-8606-F767D23D4A91}" type="datetimeFigureOut">
              <a:rPr lang="fr-FR" smtClean="0"/>
              <a:t>17/02/2022</a:t>
            </a:fld>
            <a:endParaRPr lang="fr-FR"/>
          </a:p>
        </p:txBody>
      </p:sp>
      <p:sp>
        <p:nvSpPr>
          <p:cNvPr id="6" name="Espace réservé du pied de page 5">
            <a:extLst>
              <a:ext uri="{FF2B5EF4-FFF2-40B4-BE49-F238E27FC236}">
                <a16:creationId xmlns:a16="http://schemas.microsoft.com/office/drawing/2014/main" id="{B94E536D-6CC4-1241-ABED-28F6313ADD7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99EE86F-BBCF-B443-986D-D613AB141B63}"/>
              </a:ext>
            </a:extLst>
          </p:cNvPr>
          <p:cNvSpPr>
            <a:spLocks noGrp="1"/>
          </p:cNvSpPr>
          <p:nvPr>
            <p:ph type="sldNum" sz="quarter" idx="12"/>
          </p:nvPr>
        </p:nvSpPr>
        <p:spPr/>
        <p:txBody>
          <a:bodyPr/>
          <a:lstStyle/>
          <a:p>
            <a:fld id="{F04FA559-08A9-D540-9459-4CC817F15ECF}" type="slidenum">
              <a:rPr lang="fr-FR" smtClean="0"/>
              <a:t>‹N°›</a:t>
            </a:fld>
            <a:endParaRPr lang="fr-FR"/>
          </a:p>
        </p:txBody>
      </p:sp>
    </p:spTree>
    <p:extLst>
      <p:ext uri="{BB962C8B-B14F-4D97-AF65-F5344CB8AC3E}">
        <p14:creationId xmlns:p14="http://schemas.microsoft.com/office/powerpoint/2010/main" val="3268790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1D20E0F-C9E7-3247-A148-0BDF27D24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A637A57-3992-EA47-8DF3-CBDBE846FE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EF327BC-CAA7-484B-B588-47FCD47F94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EE0B5-AC40-4049-8606-F767D23D4A91}" type="datetimeFigureOut">
              <a:rPr lang="fr-FR" smtClean="0"/>
              <a:t>17/02/2022</a:t>
            </a:fld>
            <a:endParaRPr lang="fr-FR"/>
          </a:p>
        </p:txBody>
      </p:sp>
      <p:sp>
        <p:nvSpPr>
          <p:cNvPr id="5" name="Espace réservé du pied de page 4">
            <a:extLst>
              <a:ext uri="{FF2B5EF4-FFF2-40B4-BE49-F238E27FC236}">
                <a16:creationId xmlns:a16="http://schemas.microsoft.com/office/drawing/2014/main" id="{0F88B938-4DC8-5E4D-B0A8-DD737569A4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DA46A0A-D6E7-D744-B21D-35DC084428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FA559-08A9-D540-9459-4CC817F15ECF}" type="slidenum">
              <a:rPr lang="fr-FR" smtClean="0"/>
              <a:t>‹N°›</a:t>
            </a:fld>
            <a:endParaRPr lang="fr-FR"/>
          </a:p>
        </p:txBody>
      </p:sp>
    </p:spTree>
    <p:extLst>
      <p:ext uri="{BB962C8B-B14F-4D97-AF65-F5344CB8AC3E}">
        <p14:creationId xmlns:p14="http://schemas.microsoft.com/office/powerpoint/2010/main" val="2426534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hyperlink" Target="https://fr.wikipedia.org/wiki/Kunsthalle_T%C3%BCbingen" TargetMode="External"/><Relationship Id="rId2" Type="http://schemas.openxmlformats.org/officeDocument/2006/relationships/image" Target="../media/image72.jpeg"/><Relationship Id="rId1" Type="http://schemas.openxmlformats.org/officeDocument/2006/relationships/slideLayout" Target="../slideLayouts/slideLayout6.xml"/><Relationship Id="rId5" Type="http://schemas.openxmlformats.org/officeDocument/2006/relationships/hyperlink" Target="https://fr.wikipedia.org/wiki/Allemagne" TargetMode="External"/><Relationship Id="rId4" Type="http://schemas.openxmlformats.org/officeDocument/2006/relationships/hyperlink" Target="https://fr.wikipedia.org/wiki/T%C3%BCbingen" TargetMode="External"/></Relationships>
</file>

<file path=ppt/slides/_rels/slide10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www.allartnews.com/wp-content/uploads/2010/08/Roy-Lichtenstein-Foot-Medication-1962.jpg"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7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8" Type="http://schemas.openxmlformats.org/officeDocument/2006/relationships/hyperlink" Target="https://fr.wikipedia.org/wiki/Philosophie" TargetMode="External"/><Relationship Id="rId3" Type="http://schemas.openxmlformats.org/officeDocument/2006/relationships/hyperlink" Target="https://fr.wikipedia.org/wiki/Francfort" TargetMode="External"/><Relationship Id="rId7" Type="http://schemas.openxmlformats.org/officeDocument/2006/relationships/hyperlink" Target="https://fr.wikipedia.org/wiki/Lumi%C3%A8res_(philosophie)" TargetMode="External"/><Relationship Id="rId12" Type="http://schemas.openxmlformats.org/officeDocument/2006/relationships/hyperlink" Target="https://fr.wikipedia.org/wiki/Dialectique_de_la_Raison" TargetMode="External"/><Relationship Id="rId2" Type="http://schemas.openxmlformats.org/officeDocument/2006/relationships/hyperlink" Target="https://fr.wikipedia.org/wiki/Institut_de_recherche_sociale" TargetMode="External"/><Relationship Id="rId1" Type="http://schemas.openxmlformats.org/officeDocument/2006/relationships/slideLayout" Target="../slideLayouts/slideLayout6.xml"/><Relationship Id="rId6" Type="http://schemas.openxmlformats.org/officeDocument/2006/relationships/hyperlink" Target="https://fr.wikipedia.org/wiki/Marxisme" TargetMode="External"/><Relationship Id="rId11" Type="http://schemas.openxmlformats.org/officeDocument/2006/relationships/hyperlink" Target="https://fr.wikipedia.org/wiki/Theodor_W._Adorno" TargetMode="External"/><Relationship Id="rId5" Type="http://schemas.openxmlformats.org/officeDocument/2006/relationships/hyperlink" Target="https://fr.wikipedia.org/wiki/Th%C3%A9orie_critique" TargetMode="External"/><Relationship Id="rId10" Type="http://schemas.openxmlformats.org/officeDocument/2006/relationships/hyperlink" Target="https://fr.wikipedia.org/wiki/Max_Horkheimer" TargetMode="External"/><Relationship Id="rId4" Type="http://schemas.openxmlformats.org/officeDocument/2006/relationships/hyperlink" Target="https://fr.wikipedia.org/wiki/Philosophie_sociale" TargetMode="External"/><Relationship Id="rId9" Type="http://schemas.openxmlformats.org/officeDocument/2006/relationships/hyperlink" Target="https://fr.wikipedia.org/wiki/Capitalisme" TargetMode="External"/></Relationships>
</file>

<file path=ppt/slides/_rels/slide99.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221B18-546D-C243-B7EE-AA6C212142EF}"/>
              </a:ext>
            </a:extLst>
          </p:cNvPr>
          <p:cNvSpPr>
            <a:spLocks noGrp="1"/>
          </p:cNvSpPr>
          <p:nvPr>
            <p:ph type="ctrTitle"/>
          </p:nvPr>
        </p:nvSpPr>
        <p:spPr>
          <a:xfrm>
            <a:off x="1367883" y="4144344"/>
            <a:ext cx="9144000" cy="2387600"/>
          </a:xfrm>
        </p:spPr>
        <p:txBody>
          <a:bodyPr>
            <a:normAutofit fontScale="90000"/>
          </a:bodyPr>
          <a:lstStyle/>
          <a:p>
            <a:r>
              <a:rPr lang="fr-FR" dirty="0">
                <a:latin typeface="Times" pitchFamily="2" charset="0"/>
              </a:rPr>
              <a:t>Introduction à l’art contemporain</a:t>
            </a:r>
            <a:br>
              <a:rPr lang="fr-FR" dirty="0"/>
            </a:br>
            <a:br>
              <a:rPr lang="fr-FR" dirty="0"/>
            </a:br>
            <a:r>
              <a:rPr lang="fr-FR" sz="3300" dirty="0">
                <a:latin typeface="Times" pitchFamily="2" charset="0"/>
              </a:rPr>
              <a:t>Maître de conférences en histoire de l’art contemporain</a:t>
            </a:r>
            <a:br>
              <a:rPr lang="fr-FR" sz="3300" dirty="0">
                <a:latin typeface="Times" pitchFamily="2" charset="0"/>
              </a:rPr>
            </a:br>
            <a:br>
              <a:rPr lang="fr-FR" sz="3300" dirty="0">
                <a:latin typeface="Times" pitchFamily="2" charset="0"/>
              </a:rPr>
            </a:br>
            <a:r>
              <a:rPr lang="fr-FR" sz="3300" dirty="0" err="1">
                <a:latin typeface="Times" pitchFamily="2" charset="0"/>
              </a:rPr>
              <a:t>Marine.schutz@u-picardie.fr</a:t>
            </a:r>
            <a:r>
              <a:rPr lang="fr-FR" sz="3300" dirty="0">
                <a:latin typeface="Times" pitchFamily="2" charset="0"/>
              </a:rPr>
              <a:t> </a:t>
            </a:r>
            <a:br>
              <a:rPr lang="fr-FR" dirty="0">
                <a:latin typeface="Times" pitchFamily="2" charset="0"/>
              </a:rPr>
            </a:br>
            <a:r>
              <a:rPr lang="fr-FR" dirty="0"/>
              <a:t> </a:t>
            </a:r>
            <a:br>
              <a:rPr lang="fr-FR" dirty="0"/>
            </a:br>
            <a:endParaRPr lang="fr-FR" dirty="0"/>
          </a:p>
        </p:txBody>
      </p:sp>
      <p:sp>
        <p:nvSpPr>
          <p:cNvPr id="3" name="Sous-titre 2">
            <a:extLst>
              <a:ext uri="{FF2B5EF4-FFF2-40B4-BE49-F238E27FC236}">
                <a16:creationId xmlns:a16="http://schemas.microsoft.com/office/drawing/2014/main" id="{B7E9E3FF-03DA-4044-8A88-3C6361415EEF}"/>
              </a:ext>
            </a:extLst>
          </p:cNvPr>
          <p:cNvSpPr>
            <a:spLocks noGrp="1"/>
          </p:cNvSpPr>
          <p:nvPr>
            <p:ph type="subTitle" idx="1"/>
          </p:nvPr>
        </p:nvSpPr>
        <p:spPr>
          <a:xfrm>
            <a:off x="1367883" y="5453141"/>
            <a:ext cx="9144000" cy="1655762"/>
          </a:xfrm>
        </p:spPr>
        <p:txBody>
          <a:bodyPr/>
          <a:lstStyle/>
          <a:p>
            <a:r>
              <a:rPr lang="fr-FR" dirty="0"/>
              <a:t> </a:t>
            </a:r>
          </a:p>
        </p:txBody>
      </p:sp>
    </p:spTree>
    <p:extLst>
      <p:ext uri="{BB962C8B-B14F-4D97-AF65-F5344CB8AC3E}">
        <p14:creationId xmlns:p14="http://schemas.microsoft.com/office/powerpoint/2010/main" val="3409995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3D39F-4FD9-2A48-8CBA-AECDAF55314E}"/>
              </a:ext>
            </a:extLst>
          </p:cNvPr>
          <p:cNvSpPr>
            <a:spLocks noGrp="1"/>
          </p:cNvSpPr>
          <p:nvPr>
            <p:ph type="title"/>
          </p:nvPr>
        </p:nvSpPr>
        <p:spPr>
          <a:xfrm>
            <a:off x="977685" y="5532437"/>
            <a:ext cx="10515600" cy="1325563"/>
          </a:xfrm>
        </p:spPr>
        <p:txBody>
          <a:bodyPr>
            <a:normAutofit/>
          </a:bodyPr>
          <a:lstStyle/>
          <a:p>
            <a:r>
              <a:rPr lang="fr-FR" sz="3000" dirty="0">
                <a:latin typeface="Times" pitchFamily="2" charset="0"/>
              </a:rPr>
              <a:t>Constantin Guys, </a:t>
            </a:r>
            <a:r>
              <a:rPr lang="fr-FR" sz="3000" dirty="0" err="1">
                <a:latin typeface="Times" pitchFamily="2" charset="0"/>
              </a:rPr>
              <a:t>Vanity</a:t>
            </a:r>
            <a:r>
              <a:rPr lang="fr-FR" sz="3000" dirty="0">
                <a:latin typeface="Times" pitchFamily="2" charset="0"/>
              </a:rPr>
              <a:t> </a:t>
            </a:r>
            <a:r>
              <a:rPr lang="fr-FR" sz="3000" dirty="0" err="1">
                <a:latin typeface="Times" pitchFamily="2" charset="0"/>
              </a:rPr>
              <a:t>Fair</a:t>
            </a:r>
            <a:r>
              <a:rPr lang="fr-FR" sz="3000" dirty="0">
                <a:latin typeface="Times" pitchFamily="2" charset="0"/>
              </a:rPr>
              <a:t>, 1865,  15,50 cm ; x 18,75 cm, Musée de Washington.</a:t>
            </a:r>
          </a:p>
        </p:txBody>
      </p:sp>
      <p:pic>
        <p:nvPicPr>
          <p:cNvPr id="4098" name="Picture 2">
            <a:extLst>
              <a:ext uri="{FF2B5EF4-FFF2-40B4-BE49-F238E27FC236}">
                <a16:creationId xmlns:a16="http://schemas.microsoft.com/office/drawing/2014/main" id="{61443F7E-DA7E-7E41-A2AA-27C4A15DF8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7735" y="0"/>
            <a:ext cx="6788257" cy="5656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2021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0DCC2A-DED8-6542-A6F0-1133AC72B31C}"/>
              </a:ext>
            </a:extLst>
          </p:cNvPr>
          <p:cNvSpPr>
            <a:spLocks noGrp="1"/>
          </p:cNvSpPr>
          <p:nvPr>
            <p:ph type="title"/>
          </p:nvPr>
        </p:nvSpPr>
        <p:spPr/>
        <p:txBody>
          <a:bodyPr>
            <a:normAutofit/>
          </a:bodyPr>
          <a:lstStyle/>
          <a:p>
            <a:r>
              <a:rPr lang="en-US" sz="3000" dirty="0"/>
              <a:t>Richard Hamilton, </a:t>
            </a:r>
            <a:r>
              <a:rPr lang="en-US" sz="3000" i="1" dirty="0"/>
              <a:t>Just what is it that makes today’s homes so different, so appealing</a:t>
            </a:r>
            <a:r>
              <a:rPr lang="en-US" sz="3000" dirty="0"/>
              <a:t> ? 1956, collage, 26 x 24 cm, Tübingen </a:t>
            </a:r>
            <a:endParaRPr lang="fr-FR" sz="3000" dirty="0"/>
          </a:p>
        </p:txBody>
      </p:sp>
      <p:sp>
        <p:nvSpPr>
          <p:cNvPr id="3" name="Rectangle 2">
            <a:extLst>
              <a:ext uri="{FF2B5EF4-FFF2-40B4-BE49-F238E27FC236}">
                <a16:creationId xmlns:a16="http://schemas.microsoft.com/office/drawing/2014/main" id="{23BFF580-C207-634C-95C8-99EADBECA18E}"/>
              </a:ext>
            </a:extLst>
          </p:cNvPr>
          <p:cNvSpPr/>
          <p:nvPr/>
        </p:nvSpPr>
        <p:spPr>
          <a:xfrm>
            <a:off x="3373825" y="3348504"/>
            <a:ext cx="128816" cy="369332"/>
          </a:xfrm>
          <a:prstGeom prst="rect">
            <a:avLst/>
          </a:prstGeom>
        </p:spPr>
        <p:txBody>
          <a:bodyPr wrap="square">
            <a:spAutoFit/>
          </a:bodyPr>
          <a:lstStyle/>
          <a:p>
            <a:r>
              <a:rPr lang="fr-FR" i="1" dirty="0"/>
              <a:t> </a:t>
            </a:r>
            <a:endParaRPr lang="fr-FR" dirty="0"/>
          </a:p>
        </p:txBody>
      </p:sp>
      <p:pic>
        <p:nvPicPr>
          <p:cNvPr id="8196" name="Picture 4" descr="hamilton">
            <a:extLst>
              <a:ext uri="{FF2B5EF4-FFF2-40B4-BE49-F238E27FC236}">
                <a16:creationId xmlns:a16="http://schemas.microsoft.com/office/drawing/2014/main" id="{BD769D30-62D1-6942-B85E-5E8C8C8519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3825" y="1690688"/>
            <a:ext cx="4703762" cy="49549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au 4">
            <a:extLst>
              <a:ext uri="{FF2B5EF4-FFF2-40B4-BE49-F238E27FC236}">
                <a16:creationId xmlns:a16="http://schemas.microsoft.com/office/drawing/2014/main" id="{953AFE0C-1CA5-EE40-AED0-AB66C819D92C}"/>
              </a:ext>
            </a:extLst>
          </p:cNvPr>
          <p:cNvGraphicFramePr>
            <a:graphicFrameLocks noGrp="1"/>
          </p:cNvGraphicFramePr>
          <p:nvPr/>
        </p:nvGraphicFramePr>
        <p:xfrm>
          <a:off x="4595812" y="3593624"/>
          <a:ext cx="3000376" cy="815340"/>
        </p:xfrm>
        <a:graphic>
          <a:graphicData uri="http://schemas.openxmlformats.org/drawingml/2006/table">
            <a:tbl>
              <a:tblPr/>
              <a:tblGrid>
                <a:gridCol w="1500188">
                  <a:extLst>
                    <a:ext uri="{9D8B030D-6E8A-4147-A177-3AD203B41FA5}">
                      <a16:colId xmlns:a16="http://schemas.microsoft.com/office/drawing/2014/main" val="799136127"/>
                    </a:ext>
                  </a:extLst>
                </a:gridCol>
                <a:gridCol w="1500188">
                  <a:extLst>
                    <a:ext uri="{9D8B030D-6E8A-4147-A177-3AD203B41FA5}">
                      <a16:colId xmlns:a16="http://schemas.microsoft.com/office/drawing/2014/main" val="287612236"/>
                    </a:ext>
                  </a:extLst>
                </a:gridCol>
              </a:tblGrid>
              <a:tr h="0">
                <a:tc>
                  <a:txBody>
                    <a:bodyPr/>
                    <a:lstStyle/>
                    <a:p>
                      <a:r>
                        <a:rPr lang="fr-FR" baseline="30000">
                          <a:effectLst/>
                        </a:rPr>
                        <a:t>26 × 24,8 cm</a:t>
                      </a:r>
                    </a:p>
                  </a:txBody>
                  <a:tcPr marT="38100" anchor="ctr">
                    <a:lnL>
                      <a:noFill/>
                    </a:lnL>
                    <a:lnR>
                      <a:noFill/>
                    </a:lnR>
                    <a:lnT>
                      <a:noFill/>
                    </a:lnT>
                    <a:lnB>
                      <a:noFill/>
                    </a:lnB>
                  </a:tcPr>
                </a:tc>
                <a:tc>
                  <a:txBody>
                    <a:bodyPr/>
                    <a:lstStyle/>
                    <a:p>
                      <a:endParaRPr lang="fr-FR"/>
                    </a:p>
                  </a:txBody>
                  <a:tcPr>
                    <a:lnL>
                      <a:noFill/>
                    </a:lnL>
                  </a:tcPr>
                </a:tc>
                <a:extLst>
                  <a:ext uri="{0D108BD9-81ED-4DB2-BD59-A6C34878D82A}">
                    <a16:rowId xmlns:a16="http://schemas.microsoft.com/office/drawing/2014/main" val="2212179968"/>
                  </a:ext>
                </a:extLst>
              </a:tr>
              <a:tr h="0">
                <a:tc>
                  <a:txBody>
                    <a:bodyPr/>
                    <a:lstStyle/>
                    <a:p>
                      <a:pPr algn="l"/>
                      <a:r>
                        <a:rPr lang="fr-FR" baseline="30000">
                          <a:effectLst/>
                        </a:rPr>
                        <a:t>Localisation</a:t>
                      </a:r>
                    </a:p>
                  </a:txBody>
                  <a:tcPr marR="95250" marT="38100" anchor="ctr">
                    <a:lnL>
                      <a:noFill/>
                    </a:lnL>
                    <a:lnR>
                      <a:noFill/>
                    </a:lnR>
                    <a:lnT>
                      <a:noFill/>
                    </a:lnT>
                    <a:lnB>
                      <a:noFill/>
                    </a:lnB>
                  </a:tcPr>
                </a:tc>
                <a:tc>
                  <a:txBody>
                    <a:bodyPr/>
                    <a:lstStyle/>
                    <a:p>
                      <a:r>
                        <a:rPr lang="fr-FR" u="none" strike="noStrike" baseline="30000" dirty="0">
                          <a:solidFill>
                            <a:srgbClr val="0645AD"/>
                          </a:solidFill>
                          <a:effectLst/>
                          <a:hlinkClick r:id="rId3" tooltip="Kunsthalle Tübingen"/>
                        </a:rPr>
                        <a:t>Kunsthalle</a:t>
                      </a:r>
                      <a:r>
                        <a:rPr lang="fr-FR" baseline="30000" dirty="0">
                          <a:effectLst/>
                        </a:rPr>
                        <a:t>, </a:t>
                      </a:r>
                      <a:r>
                        <a:rPr lang="fr-FR" u="none" strike="noStrike" baseline="30000" dirty="0">
                          <a:solidFill>
                            <a:srgbClr val="0645AD"/>
                          </a:solidFill>
                          <a:effectLst/>
                          <a:hlinkClick r:id="rId4" tooltip="Tübingen"/>
                        </a:rPr>
                        <a:t>Tübingen</a:t>
                      </a:r>
                      <a:r>
                        <a:rPr lang="fr-FR" baseline="30000" dirty="0">
                          <a:effectLst/>
                        </a:rPr>
                        <a:t> (</a:t>
                      </a:r>
                      <a:r>
                        <a:rPr lang="fr-FR" u="none" strike="noStrike" baseline="30000" dirty="0">
                          <a:solidFill>
                            <a:srgbClr val="0645AD"/>
                          </a:solidFill>
                          <a:effectLst/>
                          <a:hlinkClick r:id="rId5" tooltip="Allemagne"/>
                        </a:rPr>
                        <a:t>Allemagne</a:t>
                      </a:r>
                      <a:r>
                        <a:rPr lang="fr-FR" baseline="30000" dirty="0">
                          <a:effectLst/>
                        </a:rPr>
                        <a:t>)</a:t>
                      </a:r>
                    </a:p>
                  </a:txBody>
                  <a:tcPr marT="38100" anchor="ctr">
                    <a:lnL>
                      <a:noFill/>
                    </a:lnL>
                    <a:lnR>
                      <a:noFill/>
                    </a:lnR>
                    <a:lnB>
                      <a:noFill/>
                    </a:lnB>
                  </a:tcPr>
                </a:tc>
                <a:extLst>
                  <a:ext uri="{0D108BD9-81ED-4DB2-BD59-A6C34878D82A}">
                    <a16:rowId xmlns:a16="http://schemas.microsoft.com/office/drawing/2014/main" val="4272600009"/>
                  </a:ext>
                </a:extLst>
              </a:tr>
            </a:tbl>
          </a:graphicData>
        </a:graphic>
      </p:graphicFrame>
    </p:spTree>
    <p:extLst>
      <p:ext uri="{BB962C8B-B14F-4D97-AF65-F5344CB8AC3E}">
        <p14:creationId xmlns:p14="http://schemas.microsoft.com/office/powerpoint/2010/main" val="15329173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96247A-4955-C240-8ABC-B0E152F4241B}"/>
              </a:ext>
            </a:extLst>
          </p:cNvPr>
          <p:cNvSpPr>
            <a:spLocks noGrp="1"/>
          </p:cNvSpPr>
          <p:nvPr>
            <p:ph type="title"/>
          </p:nvPr>
        </p:nvSpPr>
        <p:spPr>
          <a:xfrm>
            <a:off x="5894961" y="1123883"/>
            <a:ext cx="5497749" cy="1325563"/>
          </a:xfrm>
        </p:spPr>
        <p:txBody>
          <a:bodyPr>
            <a:normAutofit fontScale="90000"/>
          </a:bodyPr>
          <a:lstStyle/>
          <a:p>
            <a:r>
              <a:rPr lang="fr-FR" dirty="0"/>
              <a:t>Peter Blake </a:t>
            </a:r>
            <a:r>
              <a:rPr lang="fr-FR" i="1" dirty="0"/>
              <a:t>Self‐Portrait </a:t>
            </a:r>
            <a:r>
              <a:rPr lang="fr-FR" i="1" dirty="0" err="1"/>
              <a:t>with</a:t>
            </a:r>
            <a:r>
              <a:rPr lang="fr-FR" i="1" dirty="0"/>
              <a:t> Badges</a:t>
            </a:r>
            <a:r>
              <a:rPr lang="fr-FR" dirty="0"/>
              <a:t>, 1961, </a:t>
            </a:r>
            <a:r>
              <a:rPr lang="fr-FR" dirty="0" err="1"/>
              <a:t>Oil</a:t>
            </a:r>
            <a:r>
              <a:rPr lang="fr-FR" dirty="0"/>
              <a:t> on </a:t>
            </a:r>
            <a:r>
              <a:rPr lang="fr-FR" dirty="0" err="1"/>
              <a:t>board</a:t>
            </a:r>
            <a:r>
              <a:rPr lang="fr-FR" dirty="0"/>
              <a:t>, 174 × 122 cm. London,  Tate.</a:t>
            </a:r>
          </a:p>
        </p:txBody>
      </p:sp>
      <p:pic>
        <p:nvPicPr>
          <p:cNvPr id="3" name="Image 2">
            <a:extLst>
              <a:ext uri="{FF2B5EF4-FFF2-40B4-BE49-F238E27FC236}">
                <a16:creationId xmlns:a16="http://schemas.microsoft.com/office/drawing/2014/main" id="{1F7F817A-C949-E546-B8ED-34DDE989E8DD}"/>
              </a:ext>
            </a:extLst>
          </p:cNvPr>
          <p:cNvPicPr>
            <a:picLocks noChangeAspect="1"/>
          </p:cNvPicPr>
          <p:nvPr/>
        </p:nvPicPr>
        <p:blipFill>
          <a:blip r:embed="rId2"/>
          <a:stretch>
            <a:fillRect/>
          </a:stretch>
        </p:blipFill>
        <p:spPr>
          <a:xfrm>
            <a:off x="1060967" y="0"/>
            <a:ext cx="4622575" cy="6858000"/>
          </a:xfrm>
          <a:prstGeom prst="rect">
            <a:avLst/>
          </a:prstGeom>
        </p:spPr>
      </p:pic>
    </p:spTree>
    <p:extLst>
      <p:ext uri="{BB962C8B-B14F-4D97-AF65-F5344CB8AC3E}">
        <p14:creationId xmlns:p14="http://schemas.microsoft.com/office/powerpoint/2010/main" val="12587978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D84EC6-F941-1E43-B5B8-4ACEAC98FAA9}"/>
              </a:ext>
            </a:extLst>
          </p:cNvPr>
          <p:cNvSpPr>
            <a:spLocks noGrp="1"/>
          </p:cNvSpPr>
          <p:nvPr>
            <p:ph type="title"/>
          </p:nvPr>
        </p:nvSpPr>
        <p:spPr>
          <a:xfrm>
            <a:off x="838200" y="2766218"/>
            <a:ext cx="10515600" cy="1325563"/>
          </a:xfrm>
        </p:spPr>
        <p:txBody>
          <a:bodyPr>
            <a:normAutofit fontScale="90000"/>
          </a:bodyPr>
          <a:lstStyle/>
          <a:p>
            <a:r>
              <a:rPr lang="fr-FR" dirty="0"/>
              <a:t>Peter Blake </a:t>
            </a:r>
            <a:br>
              <a:rPr lang="fr-FR" dirty="0"/>
            </a:br>
            <a:br>
              <a:rPr lang="fr-FR" dirty="0"/>
            </a:br>
            <a:r>
              <a:rPr lang="fr-FR" dirty="0"/>
              <a:t>« J’ai commencé à être un artiste</a:t>
            </a:r>
            <a:r>
              <a:rPr lang="fr-FR" i="1" dirty="0"/>
              <a:t> pop</a:t>
            </a:r>
            <a:r>
              <a:rPr lang="fr-FR" dirty="0"/>
              <a:t>, déclare-t-il</a:t>
            </a:r>
            <a:r>
              <a:rPr lang="fr-FR" i="1" dirty="0"/>
              <a:t>, </a:t>
            </a:r>
            <a:r>
              <a:rPr lang="fr-FR" dirty="0"/>
              <a:t>à travers mon intérêt pour l’art anglais folk. En particulier pour mon intérêt dans les fêtes foraines. (…) pour moi le</a:t>
            </a:r>
            <a:r>
              <a:rPr lang="fr-FR" i="1" dirty="0"/>
              <a:t> pop </a:t>
            </a:r>
            <a:r>
              <a:rPr lang="fr-FR" dirty="0"/>
              <a:t>est enraciné dans la nostalgie, la nostalgie des choses vieilles et populaires »</a:t>
            </a:r>
            <a:br>
              <a:rPr lang="fr-FR" dirty="0"/>
            </a:br>
            <a:endParaRPr lang="fr-FR" dirty="0"/>
          </a:p>
        </p:txBody>
      </p:sp>
    </p:spTree>
    <p:extLst>
      <p:ext uri="{BB962C8B-B14F-4D97-AF65-F5344CB8AC3E}">
        <p14:creationId xmlns:p14="http://schemas.microsoft.com/office/powerpoint/2010/main" val="11029728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CDEB97-7B38-B44C-A394-4C99E31E1CB0}"/>
              </a:ext>
            </a:extLst>
          </p:cNvPr>
          <p:cNvSpPr>
            <a:spLocks noGrp="1"/>
          </p:cNvSpPr>
          <p:nvPr>
            <p:ph type="title"/>
          </p:nvPr>
        </p:nvSpPr>
        <p:spPr>
          <a:xfrm>
            <a:off x="5851070" y="1475468"/>
            <a:ext cx="5257800" cy="1325563"/>
          </a:xfrm>
        </p:spPr>
        <p:txBody>
          <a:bodyPr>
            <a:normAutofit fontScale="90000"/>
          </a:bodyPr>
          <a:lstStyle/>
          <a:p>
            <a:r>
              <a:rPr lang="fr-FR" i="1" dirty="0"/>
              <a:t>On the </a:t>
            </a:r>
            <a:r>
              <a:rPr lang="fr-FR" i="1" dirty="0" err="1"/>
              <a:t>balcony</a:t>
            </a:r>
            <a:r>
              <a:rPr lang="fr-FR" i="1" dirty="0"/>
              <a:t>, </a:t>
            </a:r>
            <a:r>
              <a:rPr lang="fr-FR" dirty="0"/>
              <a:t>121 × 90 cm, </a:t>
            </a:r>
            <a:r>
              <a:rPr lang="en-US" dirty="0"/>
              <a:t>Tate.</a:t>
            </a:r>
            <a:br>
              <a:rPr lang="fr-FR" dirty="0"/>
            </a:br>
            <a:r>
              <a:rPr lang="fr-FR" dirty="0"/>
              <a:t> </a:t>
            </a:r>
          </a:p>
        </p:txBody>
      </p:sp>
      <p:pic>
        <p:nvPicPr>
          <p:cNvPr id="3" name="Image 2">
            <a:extLst>
              <a:ext uri="{FF2B5EF4-FFF2-40B4-BE49-F238E27FC236}">
                <a16:creationId xmlns:a16="http://schemas.microsoft.com/office/drawing/2014/main" id="{D14D0B5C-0778-AA43-A41C-1F1B7ED4C1DC}"/>
              </a:ext>
            </a:extLst>
          </p:cNvPr>
          <p:cNvPicPr>
            <a:picLocks noChangeAspect="1"/>
          </p:cNvPicPr>
          <p:nvPr/>
        </p:nvPicPr>
        <p:blipFill>
          <a:blip r:embed="rId2"/>
          <a:stretch>
            <a:fillRect/>
          </a:stretch>
        </p:blipFill>
        <p:spPr>
          <a:xfrm>
            <a:off x="635000" y="375014"/>
            <a:ext cx="4557486" cy="6107971"/>
          </a:xfrm>
          <a:prstGeom prst="rect">
            <a:avLst/>
          </a:prstGeom>
        </p:spPr>
      </p:pic>
    </p:spTree>
    <p:extLst>
      <p:ext uri="{BB962C8B-B14F-4D97-AF65-F5344CB8AC3E}">
        <p14:creationId xmlns:p14="http://schemas.microsoft.com/office/powerpoint/2010/main" val="35189260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3D3F58-D5C7-B14A-931D-29898A292523}"/>
              </a:ext>
            </a:extLst>
          </p:cNvPr>
          <p:cNvSpPr>
            <a:spLocks noGrp="1"/>
          </p:cNvSpPr>
          <p:nvPr>
            <p:ph type="title"/>
          </p:nvPr>
        </p:nvSpPr>
        <p:spPr>
          <a:xfrm>
            <a:off x="569976" y="5532437"/>
            <a:ext cx="10515600" cy="1325563"/>
          </a:xfrm>
        </p:spPr>
        <p:txBody>
          <a:bodyPr>
            <a:normAutofit fontScale="90000"/>
          </a:bodyPr>
          <a:lstStyle/>
          <a:p>
            <a:r>
              <a:rPr lang="fr-FR" dirty="0"/>
              <a:t>Peter Blake, </a:t>
            </a:r>
            <a:r>
              <a:rPr lang="fr-FR" i="1" dirty="0"/>
              <a:t>The Toy shop, </a:t>
            </a:r>
            <a:r>
              <a:rPr lang="fr-FR" dirty="0"/>
              <a:t>1962, mixed media, Tate, Londres.</a:t>
            </a:r>
            <a:br>
              <a:rPr lang="fr-FR" dirty="0"/>
            </a:br>
            <a:endParaRPr lang="fr-FR" dirty="0"/>
          </a:p>
        </p:txBody>
      </p:sp>
      <p:pic>
        <p:nvPicPr>
          <p:cNvPr id="3" name="Image 2">
            <a:extLst>
              <a:ext uri="{FF2B5EF4-FFF2-40B4-BE49-F238E27FC236}">
                <a16:creationId xmlns:a16="http://schemas.microsoft.com/office/drawing/2014/main" id="{DB85307E-BDDB-E546-9B7F-B4AD0B711AE4}"/>
              </a:ext>
            </a:extLst>
          </p:cNvPr>
          <p:cNvPicPr>
            <a:picLocks noChangeAspect="1"/>
          </p:cNvPicPr>
          <p:nvPr/>
        </p:nvPicPr>
        <p:blipFill>
          <a:blip r:embed="rId2"/>
          <a:stretch>
            <a:fillRect/>
          </a:stretch>
        </p:blipFill>
        <p:spPr>
          <a:xfrm>
            <a:off x="3035589" y="0"/>
            <a:ext cx="6434981" cy="5278130"/>
          </a:xfrm>
          <a:prstGeom prst="rect">
            <a:avLst/>
          </a:prstGeom>
        </p:spPr>
      </p:pic>
    </p:spTree>
    <p:extLst>
      <p:ext uri="{BB962C8B-B14F-4D97-AF65-F5344CB8AC3E}">
        <p14:creationId xmlns:p14="http://schemas.microsoft.com/office/powerpoint/2010/main" val="25138769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title"/>
          </p:nvPr>
        </p:nvSpPr>
        <p:spPr>
          <a:xfrm>
            <a:off x="957716" y="3429000"/>
            <a:ext cx="4922384" cy="1143000"/>
          </a:xfrm>
          <a:prstGeom prst="rect">
            <a:avLst/>
          </a:prstGeom>
          <a:noFill/>
          <a:ln>
            <a:noFill/>
          </a:ln>
        </p:spPr>
        <p:txBody>
          <a:bodyPr spcFirstLastPara="1" vert="horz" wrap="square" lIns="91425" tIns="45700" rIns="91425" bIns="45700" rtlCol="0" anchor="ctr" anchorCtr="0">
            <a:normAutofit fontScale="90000"/>
          </a:bodyPr>
          <a:lstStyle/>
          <a:p>
            <a:pPr algn="ctr">
              <a:lnSpc>
                <a:spcPct val="100000"/>
              </a:lnSpc>
              <a:spcBef>
                <a:spcPts val="0"/>
              </a:spcBef>
              <a:buClr>
                <a:schemeClr val="dk1"/>
              </a:buClr>
              <a:buSzPts val="4000"/>
            </a:pPr>
            <a:r>
              <a:rPr lang="en-US" sz="4000" dirty="0">
                <a:solidFill>
                  <a:schemeClr val="dk1"/>
                </a:solidFill>
                <a:latin typeface="Times" pitchFamily="2" charset="0"/>
                <a:ea typeface="Calibri"/>
                <a:cs typeface="Calibri"/>
                <a:sym typeface="Calibri"/>
              </a:rPr>
              <a:t>The New Realists.  </a:t>
            </a:r>
            <a:br>
              <a:rPr lang="en-US" sz="4000" dirty="0">
                <a:solidFill>
                  <a:schemeClr val="dk1"/>
                </a:solidFill>
                <a:latin typeface="Times" pitchFamily="2" charset="0"/>
                <a:ea typeface="Calibri"/>
                <a:cs typeface="Calibri"/>
                <a:sym typeface="Calibri"/>
              </a:rPr>
            </a:br>
            <a:r>
              <a:rPr lang="en-US" sz="4000" dirty="0">
                <a:solidFill>
                  <a:schemeClr val="dk1"/>
                </a:solidFill>
                <a:latin typeface="Times" pitchFamily="2" charset="0"/>
                <a:ea typeface="Calibri"/>
                <a:cs typeface="Calibri"/>
                <a:sym typeface="Calibri"/>
              </a:rPr>
              <a:t>Jasper Johns, Tom Wesselmann, Roy Lichtenstein, Andy Warhol </a:t>
            </a:r>
            <a:r>
              <a:rPr lang="en-US" sz="4000" dirty="0" err="1">
                <a:solidFill>
                  <a:schemeClr val="dk1"/>
                </a:solidFill>
                <a:latin typeface="Times" pitchFamily="2" charset="0"/>
                <a:ea typeface="Calibri"/>
                <a:cs typeface="Calibri"/>
                <a:sym typeface="Calibri"/>
              </a:rPr>
              <a:t>à</a:t>
            </a:r>
            <a:r>
              <a:rPr lang="en-US" sz="4000" dirty="0">
                <a:solidFill>
                  <a:schemeClr val="dk1"/>
                </a:solidFill>
                <a:latin typeface="Times" pitchFamily="2" charset="0"/>
                <a:ea typeface="Calibri"/>
                <a:cs typeface="Calibri"/>
                <a:sym typeface="Calibri"/>
              </a:rPr>
              <a:t> la Galerie Sidney Janis  </a:t>
            </a:r>
            <a:br>
              <a:rPr lang="en-US" sz="4000" dirty="0">
                <a:solidFill>
                  <a:schemeClr val="dk1"/>
                </a:solidFill>
                <a:latin typeface="Times" pitchFamily="2" charset="0"/>
                <a:ea typeface="Calibri"/>
                <a:cs typeface="Calibri"/>
                <a:sym typeface="Calibri"/>
              </a:rPr>
            </a:br>
            <a:r>
              <a:rPr lang="en-US" sz="4000" dirty="0">
                <a:solidFill>
                  <a:schemeClr val="dk1"/>
                </a:solidFill>
                <a:latin typeface="Times" pitchFamily="2" charset="0"/>
                <a:ea typeface="Calibri"/>
                <a:cs typeface="Calibri"/>
                <a:sym typeface="Calibri"/>
              </a:rPr>
              <a:t>1962  </a:t>
            </a:r>
            <a:br>
              <a:rPr lang="en-US" sz="4000" dirty="0">
                <a:solidFill>
                  <a:schemeClr val="dk1"/>
                </a:solidFill>
                <a:latin typeface="Times" pitchFamily="2" charset="0"/>
                <a:ea typeface="Calibri"/>
                <a:cs typeface="Calibri"/>
                <a:sym typeface="Calibri"/>
              </a:rPr>
            </a:br>
            <a:br>
              <a:rPr lang="en-US" sz="4000" dirty="0">
                <a:solidFill>
                  <a:schemeClr val="dk1"/>
                </a:solidFill>
                <a:latin typeface="Calibri"/>
                <a:ea typeface="Calibri"/>
                <a:cs typeface="Calibri"/>
                <a:sym typeface="Calibri"/>
              </a:rPr>
            </a:br>
            <a:br>
              <a:rPr lang="en-US" sz="4000" dirty="0">
                <a:solidFill>
                  <a:schemeClr val="dk1"/>
                </a:solidFill>
                <a:latin typeface="Calibri"/>
                <a:ea typeface="Calibri"/>
                <a:cs typeface="Calibri"/>
                <a:sym typeface="Calibri"/>
              </a:rPr>
            </a:br>
            <a:endParaRPr dirty="0"/>
          </a:p>
        </p:txBody>
      </p:sp>
      <p:pic>
        <p:nvPicPr>
          <p:cNvPr id="90" name="Google Shape;90;p1"/>
          <p:cNvPicPr preferRelativeResize="0"/>
          <p:nvPr/>
        </p:nvPicPr>
        <p:blipFill rotWithShape="1">
          <a:blip r:embed="rId3">
            <a:alphaModFix/>
          </a:blip>
          <a:srcRect/>
          <a:stretch/>
        </p:blipFill>
        <p:spPr>
          <a:xfrm>
            <a:off x="6311900" y="930729"/>
            <a:ext cx="5354184" cy="3967843"/>
          </a:xfrm>
          <a:prstGeom prst="rect">
            <a:avLst/>
          </a:prstGeom>
          <a:noFill/>
          <a:ln>
            <a:noFill/>
          </a:ln>
        </p:spPr>
      </p:pic>
    </p:spTree>
    <p:extLst>
      <p:ext uri="{BB962C8B-B14F-4D97-AF65-F5344CB8AC3E}">
        <p14:creationId xmlns:p14="http://schemas.microsoft.com/office/powerpoint/2010/main" val="31459888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txBox="1">
            <a:spLocks noGrp="1"/>
          </p:cNvSpPr>
          <p:nvPr>
            <p:ph type="title"/>
          </p:nvPr>
        </p:nvSpPr>
        <p:spPr>
          <a:xfrm>
            <a:off x="1825625" y="5445125"/>
            <a:ext cx="8229600" cy="1143000"/>
          </a:xfrm>
          <a:prstGeom prst="rect">
            <a:avLst/>
          </a:prstGeom>
          <a:noFill/>
          <a:ln>
            <a:noFill/>
          </a:ln>
        </p:spPr>
        <p:txBody>
          <a:bodyPr spcFirstLastPara="1" vert="horz" wrap="square" lIns="91425" tIns="45700" rIns="91425" bIns="45700" rtlCol="0" anchor="ctr" anchorCtr="0">
            <a:normAutofit fontScale="90000"/>
          </a:bodyPr>
          <a:lstStyle/>
          <a:p>
            <a:pPr algn="ctr">
              <a:lnSpc>
                <a:spcPct val="100000"/>
              </a:lnSpc>
              <a:spcBef>
                <a:spcPts val="0"/>
              </a:spcBef>
              <a:buClr>
                <a:schemeClr val="dk1"/>
              </a:buClr>
              <a:buSzPts val="4000"/>
            </a:pPr>
            <a:r>
              <a:rPr lang="en-US" sz="4000">
                <a:solidFill>
                  <a:schemeClr val="dk1"/>
                </a:solidFill>
                <a:latin typeface="Calibri"/>
                <a:ea typeface="Calibri"/>
                <a:cs typeface="Calibri"/>
                <a:sym typeface="Calibri"/>
              </a:rPr>
              <a:t>Jasper Johns, </a:t>
            </a:r>
            <a:r>
              <a:rPr lang="en-US" sz="4000" i="1">
                <a:solidFill>
                  <a:schemeClr val="dk1"/>
                </a:solidFill>
                <a:latin typeface="Calibri"/>
                <a:ea typeface="Calibri"/>
                <a:cs typeface="Calibri"/>
                <a:sym typeface="Calibri"/>
              </a:rPr>
              <a:t>Flag</a:t>
            </a:r>
            <a:r>
              <a:rPr lang="en-US" sz="4000">
                <a:solidFill>
                  <a:schemeClr val="dk1"/>
                </a:solidFill>
                <a:latin typeface="Calibri"/>
                <a:ea typeface="Calibri"/>
                <a:cs typeface="Calibri"/>
                <a:sym typeface="Calibri"/>
              </a:rPr>
              <a:t>, 1955, 107.3 x 153.8 cm, MoMA </a:t>
            </a:r>
            <a:endParaRPr/>
          </a:p>
        </p:txBody>
      </p:sp>
      <p:sp>
        <p:nvSpPr>
          <p:cNvPr id="96" name="Google Shape;96;p2" descr="Jasper Johns. Flag. 1954-55  (dated on reverse 1954)"/>
          <p:cNvSpPr txBox="1"/>
          <p:nvPr/>
        </p:nvSpPr>
        <p:spPr>
          <a:xfrm>
            <a:off x="1679575" y="-144462"/>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97" name="Google Shape;97;p2" descr="Jasper Johns. Flag. 1954-55  (dated on reverse 1954)"/>
          <p:cNvSpPr txBox="1"/>
          <p:nvPr/>
        </p:nvSpPr>
        <p:spPr>
          <a:xfrm>
            <a:off x="1831975" y="7937"/>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98" name="Google Shape;98;p2" descr="Jasper Johns. Flag. 1954-55  (dated on reverse 1954)"/>
          <p:cNvSpPr txBox="1"/>
          <p:nvPr/>
        </p:nvSpPr>
        <p:spPr>
          <a:xfrm>
            <a:off x="1984375" y="160337"/>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99" name="Google Shape;99;p2" descr="Jasper Johns. Flag. 1954-55  (dated on reverse 1954)"/>
          <p:cNvSpPr txBox="1"/>
          <p:nvPr/>
        </p:nvSpPr>
        <p:spPr>
          <a:xfrm>
            <a:off x="2136775" y="312737"/>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100" name="Google Shape;100;p2" descr="Jasper Johns. Flag. 1954-55  (dated on reverse 1954)"/>
          <p:cNvSpPr txBox="1"/>
          <p:nvPr/>
        </p:nvSpPr>
        <p:spPr>
          <a:xfrm>
            <a:off x="2289175" y="465137"/>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pic>
        <p:nvPicPr>
          <p:cNvPr id="101" name="Google Shape;101;p2"/>
          <p:cNvPicPr preferRelativeResize="0"/>
          <p:nvPr/>
        </p:nvPicPr>
        <p:blipFill rotWithShape="1">
          <a:blip r:embed="rId3">
            <a:alphaModFix/>
          </a:blip>
          <a:srcRect/>
          <a:stretch/>
        </p:blipFill>
        <p:spPr>
          <a:xfrm>
            <a:off x="2409826" y="312737"/>
            <a:ext cx="7000875" cy="49276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056504-9902-BF4C-8B77-D71F5125ED15}"/>
              </a:ext>
            </a:extLst>
          </p:cNvPr>
          <p:cNvSpPr>
            <a:spLocks noGrp="1"/>
          </p:cNvSpPr>
          <p:nvPr>
            <p:ph type="title"/>
          </p:nvPr>
        </p:nvSpPr>
        <p:spPr/>
        <p:txBody>
          <a:bodyPr/>
          <a:lstStyle/>
          <a:p>
            <a:r>
              <a:rPr lang="fr-FR" dirty="0"/>
              <a:t> </a:t>
            </a:r>
          </a:p>
        </p:txBody>
      </p:sp>
      <p:pic>
        <p:nvPicPr>
          <p:cNvPr id="3" name="Image 2">
            <a:extLst>
              <a:ext uri="{FF2B5EF4-FFF2-40B4-BE49-F238E27FC236}">
                <a16:creationId xmlns:a16="http://schemas.microsoft.com/office/drawing/2014/main" id="{C8824FEF-55A2-2F4B-A3F0-7D67CD5B40A9}"/>
              </a:ext>
            </a:extLst>
          </p:cNvPr>
          <p:cNvPicPr>
            <a:picLocks noChangeAspect="1"/>
          </p:cNvPicPr>
          <p:nvPr/>
        </p:nvPicPr>
        <p:blipFill>
          <a:blip r:embed="rId2"/>
          <a:stretch>
            <a:fillRect/>
          </a:stretch>
        </p:blipFill>
        <p:spPr>
          <a:xfrm>
            <a:off x="3860362" y="0"/>
            <a:ext cx="5581622" cy="6858000"/>
          </a:xfrm>
          <a:prstGeom prst="rect">
            <a:avLst/>
          </a:prstGeom>
        </p:spPr>
      </p:pic>
    </p:spTree>
    <p:extLst>
      <p:ext uri="{BB962C8B-B14F-4D97-AF65-F5344CB8AC3E}">
        <p14:creationId xmlns:p14="http://schemas.microsoft.com/office/powerpoint/2010/main" val="12495050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7ED918-6B3D-8F4F-B3BA-80B6EA51488A}"/>
              </a:ext>
            </a:extLst>
          </p:cNvPr>
          <p:cNvSpPr>
            <a:spLocks noGrp="1"/>
          </p:cNvSpPr>
          <p:nvPr>
            <p:ph type="title"/>
          </p:nvPr>
        </p:nvSpPr>
        <p:spPr/>
        <p:txBody>
          <a:bodyPr/>
          <a:lstStyle/>
          <a:p>
            <a:r>
              <a:rPr lang="fr-FR" dirty="0"/>
              <a:t> </a:t>
            </a:r>
          </a:p>
        </p:txBody>
      </p:sp>
      <p:pic>
        <p:nvPicPr>
          <p:cNvPr id="2049" name="Picture 1" descr="page26image65015248">
            <a:extLst>
              <a:ext uri="{FF2B5EF4-FFF2-40B4-BE49-F238E27FC236}">
                <a16:creationId xmlns:a16="http://schemas.microsoft.com/office/drawing/2014/main" id="{BB56B8C5-96DC-9948-832C-D5EB8AB78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0442" y="0"/>
            <a:ext cx="8735786" cy="5465607"/>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A78A117F-E4B0-994D-AB62-69D47B2E0F7B}"/>
              </a:ext>
            </a:extLst>
          </p:cNvPr>
          <p:cNvSpPr txBox="1"/>
          <p:nvPr/>
        </p:nvSpPr>
        <p:spPr>
          <a:xfrm flipH="1">
            <a:off x="1545772" y="5465607"/>
            <a:ext cx="8735786" cy="1477328"/>
          </a:xfrm>
          <a:prstGeom prst="rect">
            <a:avLst/>
          </a:prstGeom>
          <a:noFill/>
        </p:spPr>
        <p:txBody>
          <a:bodyPr wrap="square" rtlCol="0">
            <a:spAutoFit/>
          </a:bodyPr>
          <a:lstStyle/>
          <a:p>
            <a:r>
              <a:rPr lang="fr-FR" sz="3000" i="1" dirty="0">
                <a:latin typeface="Times" pitchFamily="2" charset="0"/>
              </a:rPr>
              <a:t>32 </a:t>
            </a:r>
            <a:r>
              <a:rPr lang="fr-FR" sz="3000" i="1" dirty="0" err="1">
                <a:latin typeface="Times" pitchFamily="2" charset="0"/>
              </a:rPr>
              <a:t>Campbell’s</a:t>
            </a:r>
            <a:r>
              <a:rPr lang="fr-FR" sz="3000" i="1" dirty="0">
                <a:latin typeface="Times" pitchFamily="2" charset="0"/>
              </a:rPr>
              <a:t> </a:t>
            </a:r>
            <a:r>
              <a:rPr lang="fr-FR" sz="3000" i="1" dirty="0" err="1">
                <a:latin typeface="Times" pitchFamily="2" charset="0"/>
              </a:rPr>
              <a:t>Soup</a:t>
            </a:r>
            <a:r>
              <a:rPr lang="fr-FR" sz="3000" i="1" dirty="0">
                <a:latin typeface="Times" pitchFamily="2" charset="0"/>
              </a:rPr>
              <a:t> </a:t>
            </a:r>
            <a:r>
              <a:rPr lang="fr-FR" sz="3000" i="1" dirty="0" err="1">
                <a:latin typeface="Times" pitchFamily="2" charset="0"/>
              </a:rPr>
              <a:t>Cans</a:t>
            </a:r>
            <a:r>
              <a:rPr lang="fr-FR" sz="3000" i="1" dirty="0">
                <a:latin typeface="Times" pitchFamily="2" charset="0"/>
              </a:rPr>
              <a:t>, </a:t>
            </a:r>
            <a:r>
              <a:rPr lang="fr-FR" sz="3000" dirty="0">
                <a:latin typeface="Times" pitchFamily="2" charset="0"/>
              </a:rPr>
              <a:t>1962, peinture </a:t>
            </a:r>
            <a:r>
              <a:rPr lang="fr-FR" sz="3000" dirty="0" err="1">
                <a:latin typeface="Times" pitchFamily="2" charset="0"/>
              </a:rPr>
              <a:t>polymère</a:t>
            </a:r>
            <a:r>
              <a:rPr lang="fr-FR" sz="3000" dirty="0">
                <a:latin typeface="Times" pitchFamily="2" charset="0"/>
              </a:rPr>
              <a:t> sur toile, 50,8 x 40,6 cm, The Museum of Modern Art, New York. </a:t>
            </a:r>
          </a:p>
        </p:txBody>
      </p:sp>
    </p:spTree>
    <p:extLst>
      <p:ext uri="{BB962C8B-B14F-4D97-AF65-F5344CB8AC3E}">
        <p14:creationId xmlns:p14="http://schemas.microsoft.com/office/powerpoint/2010/main" val="18262639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3"/>
          <p:cNvSpPr txBox="1">
            <a:spLocks noGrp="1"/>
          </p:cNvSpPr>
          <p:nvPr>
            <p:ph type="title"/>
          </p:nvPr>
        </p:nvSpPr>
        <p:spPr>
          <a:xfrm>
            <a:off x="1981200" y="274637"/>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dk1"/>
              </a:buClr>
              <a:buSzPts val="4400"/>
            </a:pPr>
            <a:endParaRPr>
              <a:solidFill>
                <a:schemeClr val="dk1"/>
              </a:solidFill>
              <a:latin typeface="Calibri"/>
              <a:ea typeface="Calibri"/>
              <a:cs typeface="Calibri"/>
              <a:sym typeface="Calibri"/>
            </a:endParaRPr>
          </a:p>
        </p:txBody>
      </p:sp>
      <p:sp>
        <p:nvSpPr>
          <p:cNvPr id="187" name="Google Shape;187;p13"/>
          <p:cNvSpPr txBox="1"/>
          <p:nvPr/>
        </p:nvSpPr>
        <p:spPr>
          <a:xfrm>
            <a:off x="1524000" y="-254000"/>
            <a:ext cx="249300" cy="507900"/>
          </a:xfrm>
          <a:prstGeom prst="rect">
            <a:avLst/>
          </a:prstGeom>
          <a:noFill/>
          <a:ln>
            <a:noFill/>
          </a:ln>
        </p:spPr>
        <p:txBody>
          <a:bodyPr spcFirstLastPara="1" wrap="square" lIns="91425" tIns="45700" rIns="91425" bIns="45700" anchor="ctr" anchorCtr="0">
            <a:spAutoFit/>
          </a:bodyPr>
          <a:lstStyle/>
          <a:p>
            <a:pPr>
              <a:buClr>
                <a:schemeClr val="dk1"/>
              </a:buClr>
              <a:buSzPts val="1800"/>
            </a:pPr>
            <a:r>
              <a:rPr lang="en-US">
                <a:solidFill>
                  <a:schemeClr val="dk1"/>
                </a:solidFill>
                <a:latin typeface="Arial"/>
                <a:ea typeface="Arial"/>
                <a:cs typeface="Arial"/>
                <a:sym typeface="Arial"/>
              </a:rPr>
              <a:t> </a:t>
            </a:r>
            <a:endParaRPr sz="900">
              <a:solidFill>
                <a:srgbClr val="333333"/>
              </a:solidFill>
              <a:latin typeface="Arial"/>
              <a:ea typeface="Arial"/>
              <a:cs typeface="Arial"/>
              <a:sym typeface="Arial"/>
            </a:endParaRPr>
          </a:p>
          <a:p>
            <a:endParaRPr sz="900">
              <a:solidFill>
                <a:srgbClr val="333333"/>
              </a:solidFill>
              <a:latin typeface="Arial"/>
              <a:ea typeface="Arial"/>
              <a:cs typeface="Arial"/>
              <a:sym typeface="Arial"/>
            </a:endParaRPr>
          </a:p>
        </p:txBody>
      </p:sp>
      <p:sp>
        <p:nvSpPr>
          <p:cNvPr id="188" name="Google Shape;188;p13" descr="Roy Lichtenstein Foot Medication 1962 580x388 The Morgan to Show Black and White Drawings by Roy Lichtenstein"/>
          <p:cNvSpPr txBox="1"/>
          <p:nvPr/>
        </p:nvSpPr>
        <p:spPr>
          <a:xfrm>
            <a:off x="1524000" y="549275"/>
            <a:ext cx="5524500" cy="36957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pic>
        <p:nvPicPr>
          <p:cNvPr id="189" name="Google Shape;189;p13"/>
          <p:cNvPicPr preferRelativeResize="0"/>
          <p:nvPr/>
        </p:nvPicPr>
        <p:blipFill rotWithShape="1">
          <a:blip r:embed="rId3">
            <a:alphaModFix/>
          </a:blip>
          <a:srcRect/>
          <a:stretch/>
        </p:blipFill>
        <p:spPr>
          <a:xfrm>
            <a:off x="2151062" y="254000"/>
            <a:ext cx="7788274" cy="5040312"/>
          </a:xfrm>
          <a:prstGeom prst="rect">
            <a:avLst/>
          </a:prstGeom>
          <a:noFill/>
          <a:ln>
            <a:noFill/>
          </a:ln>
        </p:spPr>
      </p:pic>
      <p:sp>
        <p:nvSpPr>
          <p:cNvPr id="190" name="Google Shape;190;p13"/>
          <p:cNvSpPr txBox="1"/>
          <p:nvPr/>
        </p:nvSpPr>
        <p:spPr>
          <a:xfrm>
            <a:off x="2479675" y="5451475"/>
            <a:ext cx="7129500" cy="1477287"/>
          </a:xfrm>
          <a:prstGeom prst="rect">
            <a:avLst/>
          </a:prstGeom>
          <a:noFill/>
          <a:ln>
            <a:noFill/>
          </a:ln>
        </p:spPr>
        <p:txBody>
          <a:bodyPr spcFirstLastPara="1" wrap="square" lIns="91425" tIns="45700" rIns="91425" bIns="45700" anchor="t" anchorCtr="0">
            <a:spAutoFit/>
          </a:bodyPr>
          <a:lstStyle/>
          <a:p>
            <a:pPr>
              <a:buClr>
                <a:schemeClr val="dk1"/>
              </a:buClr>
              <a:buSzPts val="2800"/>
            </a:pPr>
            <a:r>
              <a:rPr lang="en-US" sz="3000" dirty="0">
                <a:solidFill>
                  <a:schemeClr val="dk1"/>
                </a:solidFill>
                <a:latin typeface="Times" pitchFamily="2" charset="0"/>
                <a:ea typeface="Calibri"/>
                <a:cs typeface="Calibri"/>
                <a:sym typeface="Calibri"/>
              </a:rPr>
              <a:t> Allan Kaprow,  </a:t>
            </a:r>
            <a:r>
              <a:rPr lang="en-US" sz="3000" i="1" dirty="0">
                <a:solidFill>
                  <a:schemeClr val="dk1"/>
                </a:solidFill>
                <a:latin typeface="Times" pitchFamily="2" charset="0"/>
                <a:ea typeface="Calibri"/>
                <a:cs typeface="Calibri"/>
                <a:sym typeface="Calibri"/>
              </a:rPr>
              <a:t>Women licking jam off a car</a:t>
            </a:r>
            <a:r>
              <a:rPr lang="en-US" sz="3000" dirty="0">
                <a:solidFill>
                  <a:schemeClr val="dk1"/>
                </a:solidFill>
                <a:latin typeface="Times" pitchFamily="2" charset="0"/>
                <a:ea typeface="Calibri"/>
                <a:cs typeface="Calibri"/>
                <a:sym typeface="Calibri"/>
              </a:rPr>
              <a:t>, 1964, </a:t>
            </a:r>
            <a:r>
              <a:rPr lang="en-US" sz="3000" dirty="0" err="1">
                <a:solidFill>
                  <a:schemeClr val="dk1"/>
                </a:solidFill>
                <a:latin typeface="Times" pitchFamily="2" charset="0"/>
                <a:ea typeface="Calibri"/>
                <a:cs typeface="Calibri"/>
                <a:sym typeface="Calibri"/>
              </a:rPr>
              <a:t>photographie</a:t>
            </a:r>
            <a:r>
              <a:rPr lang="en-US" sz="3000" dirty="0">
                <a:solidFill>
                  <a:schemeClr val="dk1"/>
                </a:solidFill>
                <a:latin typeface="Times" pitchFamily="2" charset="0"/>
                <a:ea typeface="Calibri"/>
                <a:cs typeface="Calibri"/>
                <a:sym typeface="Calibri"/>
              </a:rPr>
              <a:t> </a:t>
            </a:r>
            <a:r>
              <a:rPr lang="en-US" sz="3000" dirty="0" err="1">
                <a:solidFill>
                  <a:schemeClr val="dk1"/>
                </a:solidFill>
                <a:latin typeface="Times" pitchFamily="2" charset="0"/>
                <a:ea typeface="Calibri"/>
                <a:cs typeface="Calibri"/>
                <a:sym typeface="Calibri"/>
              </a:rPr>
              <a:t>conservée</a:t>
            </a:r>
            <a:r>
              <a:rPr lang="en-US" sz="3000" dirty="0">
                <a:solidFill>
                  <a:schemeClr val="dk1"/>
                </a:solidFill>
                <a:latin typeface="Times" pitchFamily="2" charset="0"/>
                <a:ea typeface="Calibri"/>
                <a:cs typeface="Calibri"/>
                <a:sym typeface="Calibri"/>
              </a:rPr>
              <a:t> au Getty Research Institute </a:t>
            </a:r>
            <a:endParaRPr sz="3000" dirty="0">
              <a:latin typeface="Times" pitchFamily="2"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3D39F-4FD9-2A48-8CBA-AECDAF55314E}"/>
              </a:ext>
            </a:extLst>
          </p:cNvPr>
          <p:cNvSpPr>
            <a:spLocks noGrp="1"/>
          </p:cNvSpPr>
          <p:nvPr>
            <p:ph type="title"/>
          </p:nvPr>
        </p:nvSpPr>
        <p:spPr>
          <a:xfrm>
            <a:off x="2310539" y="2441897"/>
            <a:ext cx="8352295" cy="1325563"/>
          </a:xfrm>
        </p:spPr>
        <p:txBody>
          <a:bodyPr>
            <a:normAutofit fontScale="90000"/>
          </a:bodyPr>
          <a:lstStyle/>
          <a:p>
            <a:r>
              <a:rPr lang="fr-FR" b="1" dirty="0"/>
              <a:t> </a:t>
            </a:r>
            <a:br>
              <a:rPr lang="fr-FR" dirty="0"/>
            </a:br>
            <a:r>
              <a:rPr lang="fr-FR" dirty="0">
                <a:latin typeface="Times" pitchFamily="2" charset="0"/>
              </a:rPr>
              <a:t>Entre autres : </a:t>
            </a:r>
            <a:br>
              <a:rPr lang="fr-FR" dirty="0"/>
            </a:br>
            <a:r>
              <a:rPr lang="fr-FR" dirty="0">
                <a:latin typeface="Times" pitchFamily="2" charset="0"/>
              </a:rPr>
              <a:t>Clifford </a:t>
            </a:r>
            <a:r>
              <a:rPr lang="fr-FR" dirty="0" err="1">
                <a:latin typeface="Times" pitchFamily="2" charset="0"/>
              </a:rPr>
              <a:t>Still</a:t>
            </a:r>
            <a:br>
              <a:rPr lang="fr-FR" dirty="0">
                <a:latin typeface="Times" pitchFamily="2" charset="0"/>
              </a:rPr>
            </a:br>
            <a:r>
              <a:rPr lang="en-US" dirty="0">
                <a:latin typeface="Times" pitchFamily="2" charset="0"/>
              </a:rPr>
              <a:t>Adolph Gottlieb </a:t>
            </a:r>
            <a:br>
              <a:rPr lang="fr-FR" dirty="0">
                <a:latin typeface="Times" pitchFamily="2" charset="0"/>
              </a:rPr>
            </a:br>
            <a:r>
              <a:rPr lang="en-US" dirty="0">
                <a:latin typeface="Times" pitchFamily="2" charset="0"/>
              </a:rPr>
              <a:t>Mark Rothko</a:t>
            </a:r>
            <a:br>
              <a:rPr lang="fr-FR" dirty="0">
                <a:latin typeface="Times" pitchFamily="2" charset="0"/>
              </a:rPr>
            </a:br>
            <a:r>
              <a:rPr lang="fr-FR" dirty="0">
                <a:latin typeface="Times" pitchFamily="2" charset="0"/>
              </a:rPr>
              <a:t>Barnett Newman</a:t>
            </a:r>
            <a:br>
              <a:rPr lang="fr-FR" dirty="0">
                <a:latin typeface="Times" pitchFamily="2" charset="0"/>
              </a:rPr>
            </a:br>
            <a:r>
              <a:rPr lang="fr-FR" dirty="0">
                <a:latin typeface="Times" pitchFamily="2" charset="0"/>
              </a:rPr>
              <a:t>et Jackson Pollock</a:t>
            </a:r>
            <a:br>
              <a:rPr lang="fr-FR" dirty="0">
                <a:latin typeface="Times" pitchFamily="2" charset="0"/>
              </a:rPr>
            </a:br>
            <a:endParaRPr lang="fr-FR" dirty="0">
              <a:latin typeface="Times" pitchFamily="2" charset="0"/>
            </a:endParaRPr>
          </a:p>
        </p:txBody>
      </p:sp>
    </p:spTree>
    <p:extLst>
      <p:ext uri="{BB962C8B-B14F-4D97-AF65-F5344CB8AC3E}">
        <p14:creationId xmlns:p14="http://schemas.microsoft.com/office/powerpoint/2010/main" val="232489957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0"/>
          <p:cNvSpPr txBox="1">
            <a:spLocks noGrp="1"/>
          </p:cNvSpPr>
          <p:nvPr>
            <p:ph type="ctrTitle"/>
          </p:nvPr>
        </p:nvSpPr>
        <p:spPr>
          <a:xfrm>
            <a:off x="2209800" y="2130425"/>
            <a:ext cx="7772400" cy="1470000"/>
          </a:xfrm>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4400"/>
            </a:pPr>
            <a:endParaRPr sz="4400">
              <a:solidFill>
                <a:schemeClr val="dk1"/>
              </a:solidFill>
              <a:latin typeface="Calibri"/>
              <a:ea typeface="Calibri"/>
              <a:cs typeface="Calibri"/>
              <a:sym typeface="Calibri"/>
            </a:endParaRPr>
          </a:p>
        </p:txBody>
      </p:sp>
      <p:sp>
        <p:nvSpPr>
          <p:cNvPr id="157" name="Google Shape;157;p10"/>
          <p:cNvSpPr txBox="1">
            <a:spLocks noGrp="1"/>
          </p:cNvSpPr>
          <p:nvPr>
            <p:ph type="subTitle" idx="1"/>
          </p:nvPr>
        </p:nvSpPr>
        <p:spPr>
          <a:xfrm>
            <a:off x="6167437" y="1125537"/>
            <a:ext cx="3129000" cy="4219500"/>
          </a:xfrm>
          <a:prstGeom prst="rect">
            <a:avLst/>
          </a:prstGeom>
          <a:noFill/>
          <a:ln>
            <a:noFill/>
          </a:ln>
        </p:spPr>
        <p:txBody>
          <a:bodyPr spcFirstLastPara="1" vert="horz" wrap="square" lIns="91425" tIns="45700" rIns="91425" bIns="45700" rtlCol="0" anchor="t" anchorCtr="0">
            <a:normAutofit/>
          </a:bodyPr>
          <a:lstStyle/>
          <a:p>
            <a:pPr>
              <a:lnSpc>
                <a:spcPct val="100000"/>
              </a:lnSpc>
              <a:spcBef>
                <a:spcPts val="0"/>
              </a:spcBef>
              <a:buClr>
                <a:srgbClr val="898989"/>
              </a:buClr>
              <a:buSzPts val="3200"/>
            </a:pPr>
            <a:r>
              <a:rPr lang="en-US" sz="3200" dirty="0">
                <a:solidFill>
                  <a:srgbClr val="898989"/>
                </a:solidFill>
                <a:latin typeface="Times" pitchFamily="2" charset="0"/>
                <a:ea typeface="Calibri"/>
                <a:cs typeface="Calibri"/>
                <a:sym typeface="Calibri"/>
              </a:rPr>
              <a:t>Roy Lichtenstein,  </a:t>
            </a:r>
            <a:r>
              <a:rPr lang="en-US" sz="3200" i="1" dirty="0">
                <a:solidFill>
                  <a:srgbClr val="898989"/>
                </a:solidFill>
                <a:latin typeface="Times" pitchFamily="2" charset="0"/>
                <a:ea typeface="Calibri"/>
                <a:cs typeface="Calibri"/>
                <a:sym typeface="Calibri"/>
              </a:rPr>
              <a:t>Girl with Ball,  </a:t>
            </a:r>
            <a:r>
              <a:rPr lang="en-US" sz="3200" dirty="0">
                <a:solidFill>
                  <a:srgbClr val="898989"/>
                </a:solidFill>
                <a:latin typeface="Times" pitchFamily="2" charset="0"/>
                <a:ea typeface="Calibri"/>
                <a:cs typeface="Calibri"/>
                <a:sym typeface="Calibri"/>
              </a:rPr>
              <a:t>1961</a:t>
            </a:r>
            <a:r>
              <a:rPr lang="en-US" sz="3200" i="1" dirty="0">
                <a:solidFill>
                  <a:srgbClr val="898989"/>
                </a:solidFill>
                <a:latin typeface="Times" pitchFamily="2" charset="0"/>
                <a:ea typeface="Calibri"/>
                <a:cs typeface="Calibri"/>
                <a:sym typeface="Calibri"/>
              </a:rPr>
              <a:t>, </a:t>
            </a:r>
            <a:r>
              <a:rPr lang="en-US" sz="3200" dirty="0">
                <a:solidFill>
                  <a:srgbClr val="898989"/>
                </a:solidFill>
                <a:latin typeface="Times" pitchFamily="2" charset="0"/>
                <a:ea typeface="Calibri"/>
                <a:cs typeface="Calibri"/>
                <a:sym typeface="Calibri"/>
              </a:rPr>
              <a:t>153 x 91.9 cm,  cm, MoMA </a:t>
            </a:r>
            <a:endParaRPr dirty="0">
              <a:latin typeface="Times" pitchFamily="2" charset="0"/>
            </a:endParaRPr>
          </a:p>
        </p:txBody>
      </p:sp>
      <p:pic>
        <p:nvPicPr>
          <p:cNvPr id="158" name="Google Shape;158;p10"/>
          <p:cNvPicPr preferRelativeResize="0"/>
          <p:nvPr/>
        </p:nvPicPr>
        <p:blipFill rotWithShape="1">
          <a:blip r:embed="rId3">
            <a:alphaModFix/>
          </a:blip>
          <a:srcRect/>
          <a:stretch/>
        </p:blipFill>
        <p:spPr>
          <a:xfrm>
            <a:off x="2063750" y="269875"/>
            <a:ext cx="3744912" cy="6265862"/>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1"/>
          <p:cNvSpPr txBox="1">
            <a:spLocks noGrp="1"/>
          </p:cNvSpPr>
          <p:nvPr>
            <p:ph type="title"/>
          </p:nvPr>
        </p:nvSpPr>
        <p:spPr>
          <a:xfrm>
            <a:off x="2001837" y="5715000"/>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dk1"/>
              </a:buClr>
              <a:buSzPts val="4400"/>
            </a:pPr>
            <a:endParaRPr>
              <a:solidFill>
                <a:schemeClr val="dk1"/>
              </a:solidFill>
              <a:latin typeface="Calibri"/>
              <a:ea typeface="Calibri"/>
              <a:cs typeface="Calibri"/>
              <a:sym typeface="Calibri"/>
            </a:endParaRPr>
          </a:p>
        </p:txBody>
      </p:sp>
      <p:sp>
        <p:nvSpPr>
          <p:cNvPr id="164" name="Google Shape;164;p11" descr="http://www.moma.org/collection_images/resized/324/w500h420/CRI_151324.jpg"/>
          <p:cNvSpPr txBox="1"/>
          <p:nvPr/>
        </p:nvSpPr>
        <p:spPr>
          <a:xfrm>
            <a:off x="1679575" y="-144462"/>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165" name="Google Shape;165;p11" descr="Roy Lichtenstein. Girl with Ball. 1961"/>
          <p:cNvSpPr txBox="1"/>
          <p:nvPr/>
        </p:nvSpPr>
        <p:spPr>
          <a:xfrm>
            <a:off x="1831975" y="7937"/>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166" name="Google Shape;166;p11" descr="http://upload.wikimedia.org/wikipedia/en/a/ae/Girl_with_Ball_source.jpg"/>
          <p:cNvSpPr txBox="1"/>
          <p:nvPr/>
        </p:nvSpPr>
        <p:spPr>
          <a:xfrm>
            <a:off x="1984375" y="160337"/>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167" name="Google Shape;167;p11" descr="http://upload.wikimedia.org/wikipedia/en/a/ae/Girl_with_Ball_source.jpg"/>
          <p:cNvSpPr txBox="1"/>
          <p:nvPr/>
        </p:nvSpPr>
        <p:spPr>
          <a:xfrm>
            <a:off x="2136775" y="312737"/>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168" name="Google Shape;168;p11" descr="http://upload.wikimedia.org/wikipedia/en/a/ae/Girl_with_Ball_source.jpg"/>
          <p:cNvSpPr txBox="1"/>
          <p:nvPr/>
        </p:nvSpPr>
        <p:spPr>
          <a:xfrm>
            <a:off x="2289175" y="465137"/>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169" name="Google Shape;169;p11" descr="http://upload.wikimedia.org/wikipedia/en/a/ae/Girl_with_Ball_source.jpg"/>
          <p:cNvSpPr txBox="1"/>
          <p:nvPr/>
        </p:nvSpPr>
        <p:spPr>
          <a:xfrm>
            <a:off x="2441575" y="617537"/>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170" name="Google Shape;170;p11" descr="http://upload.wikimedia.org/wikipedia/en/a/ae/Girl_with_Ball_source.jpg"/>
          <p:cNvSpPr txBox="1"/>
          <p:nvPr/>
        </p:nvSpPr>
        <p:spPr>
          <a:xfrm>
            <a:off x="2593975" y="769937"/>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pic>
        <p:nvPicPr>
          <p:cNvPr id="171" name="Google Shape;171;p11"/>
          <p:cNvPicPr preferRelativeResize="0"/>
          <p:nvPr/>
        </p:nvPicPr>
        <p:blipFill rotWithShape="1">
          <a:blip r:embed="rId3">
            <a:alphaModFix/>
          </a:blip>
          <a:srcRect t="9268" r="73414" b="37557"/>
          <a:stretch/>
        </p:blipFill>
        <p:spPr>
          <a:xfrm>
            <a:off x="2746375" y="465138"/>
            <a:ext cx="5799138" cy="6521451"/>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2"/>
          <p:cNvSpPr txBox="1">
            <a:spLocks noGrp="1"/>
          </p:cNvSpPr>
          <p:nvPr>
            <p:ph type="title"/>
          </p:nvPr>
        </p:nvSpPr>
        <p:spPr>
          <a:xfrm>
            <a:off x="1981200" y="274637"/>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dk1"/>
              </a:buClr>
              <a:buSzPts val="4400"/>
            </a:pPr>
            <a:endParaRPr>
              <a:solidFill>
                <a:schemeClr val="dk1"/>
              </a:solidFill>
              <a:latin typeface="Calibri"/>
              <a:ea typeface="Calibri"/>
              <a:cs typeface="Calibri"/>
              <a:sym typeface="Calibri"/>
            </a:endParaRPr>
          </a:p>
        </p:txBody>
      </p:sp>
      <p:sp>
        <p:nvSpPr>
          <p:cNvPr id="177" name="Google Shape;177;p12"/>
          <p:cNvSpPr txBox="1"/>
          <p:nvPr/>
        </p:nvSpPr>
        <p:spPr>
          <a:xfrm>
            <a:off x="5648325" y="3244850"/>
            <a:ext cx="895500" cy="368400"/>
          </a:xfrm>
          <a:prstGeom prst="rect">
            <a:avLst/>
          </a:prstGeom>
          <a:noFill/>
          <a:ln>
            <a:noFill/>
          </a:ln>
        </p:spPr>
        <p:txBody>
          <a:bodyPr spcFirstLastPara="1" wrap="square" lIns="91425" tIns="45700" rIns="91425" bIns="45700" anchor="t" anchorCtr="0">
            <a:spAutoFit/>
          </a:bodyPr>
          <a:lstStyle/>
          <a:p>
            <a:pPr>
              <a:buClr>
                <a:schemeClr val="dk1"/>
              </a:buClr>
              <a:buSzPts val="1800"/>
            </a:pPr>
            <a:r>
              <a:rPr lang="en-US" i="1">
                <a:solidFill>
                  <a:schemeClr val="dk1"/>
                </a:solidFill>
                <a:latin typeface="Calibri"/>
                <a:ea typeface="Calibri"/>
                <a:cs typeface="Calibri"/>
                <a:sym typeface="Calibri"/>
              </a:rPr>
              <a:t>Airline</a:t>
            </a:r>
            <a:r>
              <a:rPr lang="en-US">
                <a:solidFill>
                  <a:schemeClr val="dk1"/>
                </a:solidFill>
                <a:latin typeface="Calibri"/>
                <a:ea typeface="Calibri"/>
                <a:cs typeface="Calibri"/>
                <a:sym typeface="Calibri"/>
              </a:rPr>
              <a:t>, </a:t>
            </a:r>
            <a:endParaRPr/>
          </a:p>
        </p:txBody>
      </p:sp>
      <p:sp>
        <p:nvSpPr>
          <p:cNvPr id="178" name="Google Shape;178;p12" descr="http://www.allartnews.com/wp-content/uploads/2010/08/Roy-Lichtenstein-Foot-Medication-1962.jpg"/>
          <p:cNvSpPr txBox="1"/>
          <p:nvPr/>
        </p:nvSpPr>
        <p:spPr>
          <a:xfrm>
            <a:off x="1568450" y="0"/>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pic>
        <p:nvPicPr>
          <p:cNvPr id="179" name="Google Shape;179;p12"/>
          <p:cNvPicPr preferRelativeResize="0"/>
          <p:nvPr/>
        </p:nvPicPr>
        <p:blipFill rotWithShape="1">
          <a:blip r:embed="rId3">
            <a:alphaModFix/>
          </a:blip>
          <a:srcRect l="15340" r="17496" b="-4821"/>
          <a:stretch/>
        </p:blipFill>
        <p:spPr>
          <a:xfrm>
            <a:off x="2784475" y="460375"/>
            <a:ext cx="5329236" cy="5567362"/>
          </a:xfrm>
          <a:prstGeom prst="rect">
            <a:avLst/>
          </a:prstGeom>
          <a:noFill/>
          <a:ln>
            <a:noFill/>
          </a:ln>
        </p:spPr>
      </p:pic>
      <p:sp>
        <p:nvSpPr>
          <p:cNvPr id="180" name="Google Shape;180;p12"/>
          <p:cNvSpPr txBox="1"/>
          <p:nvPr/>
        </p:nvSpPr>
        <p:spPr>
          <a:xfrm>
            <a:off x="1568450" y="4859124"/>
            <a:ext cx="9144000" cy="2246729"/>
          </a:xfrm>
          <a:prstGeom prst="rect">
            <a:avLst/>
          </a:prstGeom>
          <a:noFill/>
          <a:ln>
            <a:noFill/>
          </a:ln>
        </p:spPr>
        <p:txBody>
          <a:bodyPr spcFirstLastPara="1" wrap="square" lIns="91425" tIns="45700" rIns="91425" bIns="45700" anchor="ctr" anchorCtr="0">
            <a:spAutoFit/>
          </a:bodyPr>
          <a:lstStyle/>
          <a:p>
            <a:pPr>
              <a:buClr>
                <a:schemeClr val="dk1"/>
              </a:buClr>
              <a:buSzPts val="2800"/>
            </a:pPr>
            <a:endParaRPr sz="2800" dirty="0">
              <a:solidFill>
                <a:schemeClr val="dk1"/>
              </a:solidFill>
              <a:latin typeface="Arial"/>
              <a:ea typeface="Arial"/>
              <a:cs typeface="Arial"/>
              <a:sym typeface="Arial"/>
            </a:endParaRPr>
          </a:p>
          <a:p>
            <a:pPr>
              <a:buClr>
                <a:srgbClr val="A91B33"/>
              </a:buClr>
              <a:buSzPts val="2800"/>
            </a:pPr>
            <a:r>
              <a:rPr lang="en-US" sz="2800" u="sng" dirty="0">
                <a:solidFill>
                  <a:srgbClr val="A91B33"/>
                </a:solidFill>
                <a:latin typeface="Times" pitchFamily="2" charset="0"/>
                <a:ea typeface="Calibri"/>
                <a:cs typeface="Calibri"/>
                <a:sym typeface="Calibri"/>
                <a:hlinkClick r:id="rId4">
                  <a:extLst>
                    <a:ext uri="{A12FA001-AC4F-418D-AE19-62706E023703}">
                      <ahyp:hlinkClr xmlns:ahyp="http://schemas.microsoft.com/office/drawing/2018/hyperlinkcolor" val="tx"/>
                    </a:ext>
                  </a:extLst>
                </a:hlinkClick>
              </a:rPr>
              <a:t>  </a:t>
            </a:r>
            <a:endParaRPr sz="2800" dirty="0">
              <a:solidFill>
                <a:srgbClr val="333333"/>
              </a:solidFill>
              <a:latin typeface="Times" pitchFamily="2" charset="0"/>
              <a:ea typeface="Arial"/>
              <a:cs typeface="Arial"/>
              <a:sym typeface="Arial"/>
            </a:endParaRPr>
          </a:p>
          <a:p>
            <a:pPr lvl="1" indent="-457200">
              <a:buClr>
                <a:srgbClr val="333333"/>
              </a:buClr>
              <a:buSzPts val="2800"/>
            </a:pPr>
            <a:r>
              <a:rPr lang="en-US" sz="2800" dirty="0">
                <a:solidFill>
                  <a:srgbClr val="333333"/>
                </a:solidFill>
                <a:latin typeface="Times" pitchFamily="2" charset="0"/>
                <a:ea typeface="Arial"/>
                <a:cs typeface="Arial"/>
                <a:sym typeface="Arial"/>
              </a:rPr>
              <a:t>Roy Lichtenstein, </a:t>
            </a:r>
            <a:r>
              <a:rPr lang="en-US" sz="2800" i="1" dirty="0">
                <a:solidFill>
                  <a:srgbClr val="333333"/>
                </a:solidFill>
                <a:latin typeface="Times" pitchFamily="2" charset="0"/>
                <a:ea typeface="Arial"/>
                <a:cs typeface="Arial"/>
                <a:sym typeface="Arial"/>
              </a:rPr>
              <a:t>Foot Medication</a:t>
            </a:r>
            <a:r>
              <a:rPr lang="en-US" sz="2800" dirty="0">
                <a:solidFill>
                  <a:srgbClr val="333333"/>
                </a:solidFill>
                <a:latin typeface="Times" pitchFamily="2" charset="0"/>
                <a:ea typeface="Arial"/>
                <a:cs typeface="Arial"/>
                <a:sym typeface="Arial"/>
              </a:rPr>
              <a:t>, 1962, frottage and crayon, The </a:t>
            </a:r>
            <a:r>
              <a:rPr lang="en-US" sz="2800" dirty="0" err="1">
                <a:solidFill>
                  <a:srgbClr val="333333"/>
                </a:solidFill>
                <a:latin typeface="Times" pitchFamily="2" charset="0"/>
                <a:ea typeface="Arial"/>
                <a:cs typeface="Arial"/>
                <a:sym typeface="Arial"/>
              </a:rPr>
              <a:t>Menil</a:t>
            </a:r>
            <a:r>
              <a:rPr lang="en-US" sz="2800" dirty="0">
                <a:solidFill>
                  <a:srgbClr val="333333"/>
                </a:solidFill>
                <a:latin typeface="Times" pitchFamily="2" charset="0"/>
                <a:ea typeface="Arial"/>
                <a:cs typeface="Arial"/>
                <a:sym typeface="Arial"/>
              </a:rPr>
              <a:t> Collection, Houston  </a:t>
            </a:r>
            <a:endParaRPr dirty="0">
              <a:latin typeface="Times" pitchFamily="2" charset="0"/>
            </a:endParaRPr>
          </a:p>
          <a:p>
            <a:endParaRPr sz="2800" dirty="0">
              <a:solidFill>
                <a:srgbClr val="333333"/>
              </a:solidFill>
              <a:latin typeface="Arial"/>
              <a:ea typeface="Arial"/>
              <a:cs typeface="Arial"/>
              <a:sym typeface="Arial"/>
            </a:endParaRPr>
          </a:p>
        </p:txBody>
      </p:sp>
      <p:sp>
        <p:nvSpPr>
          <p:cNvPr id="181" name="Google Shape;181;p12" descr="Roy Lichtenstein Foot Medication 1962 580x388 The Morgan to Show Black and White Drawings by Roy Lichtenstein"/>
          <p:cNvSpPr txBox="1"/>
          <p:nvPr/>
        </p:nvSpPr>
        <p:spPr>
          <a:xfrm>
            <a:off x="5543550" y="2636837"/>
            <a:ext cx="5524500" cy="36957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6"/>
          <p:cNvSpPr txBox="1">
            <a:spLocks noGrp="1"/>
          </p:cNvSpPr>
          <p:nvPr>
            <p:ph type="title"/>
          </p:nvPr>
        </p:nvSpPr>
        <p:spPr>
          <a:xfrm>
            <a:off x="1981200" y="5781675"/>
            <a:ext cx="8686800" cy="11382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3200"/>
            </a:pPr>
            <a:r>
              <a:rPr lang="en-US" sz="3200">
                <a:solidFill>
                  <a:schemeClr val="dk1"/>
                </a:solidFill>
                <a:latin typeface="Calibri"/>
                <a:ea typeface="Calibri"/>
                <a:cs typeface="Calibri"/>
                <a:sym typeface="Calibri"/>
              </a:rPr>
              <a:t>Roy Lichtenstein, </a:t>
            </a:r>
            <a:r>
              <a:rPr lang="en-US" sz="3200" i="1">
                <a:solidFill>
                  <a:schemeClr val="dk1"/>
                </a:solidFill>
                <a:latin typeface="Calibri"/>
                <a:ea typeface="Calibri"/>
                <a:cs typeface="Calibri"/>
                <a:sym typeface="Calibri"/>
              </a:rPr>
              <a:t>Man with Coat</a:t>
            </a:r>
            <a:r>
              <a:rPr lang="en-US" sz="3200">
                <a:solidFill>
                  <a:schemeClr val="dk1"/>
                </a:solidFill>
                <a:latin typeface="Calibri"/>
                <a:ea typeface="Calibri"/>
                <a:cs typeface="Calibri"/>
                <a:sym typeface="Calibri"/>
              </a:rPr>
              <a:t>, 1961, encre sur papier, Collection Sonnabend</a:t>
            </a:r>
            <a:endParaRPr/>
          </a:p>
        </p:txBody>
      </p:sp>
      <p:pic>
        <p:nvPicPr>
          <p:cNvPr id="210" name="Google Shape;210;p16"/>
          <p:cNvPicPr preferRelativeResize="0"/>
          <p:nvPr/>
        </p:nvPicPr>
        <p:blipFill rotWithShape="1">
          <a:blip r:embed="rId3">
            <a:alphaModFix/>
          </a:blip>
          <a:srcRect/>
          <a:stretch/>
        </p:blipFill>
        <p:spPr>
          <a:xfrm>
            <a:off x="3676651" y="0"/>
            <a:ext cx="5000625" cy="571500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7"/>
          <p:cNvSpPr txBox="1">
            <a:spLocks noGrp="1"/>
          </p:cNvSpPr>
          <p:nvPr>
            <p:ph type="title"/>
          </p:nvPr>
        </p:nvSpPr>
        <p:spPr>
          <a:xfrm>
            <a:off x="1981200" y="274637"/>
            <a:ext cx="8229600" cy="1143000"/>
          </a:xfrm>
          <a:prstGeom prst="rect">
            <a:avLst/>
          </a:prstGeom>
          <a:noFill/>
          <a:ln>
            <a:noFill/>
          </a:ln>
        </p:spPr>
        <p:txBody>
          <a:bodyPr spcFirstLastPara="1" vert="horz" wrap="square" lIns="91425" tIns="45700" rIns="91425" bIns="45700" rtlCol="0" anchor="ctr" anchorCtr="0">
            <a:normAutofit fontScale="90000"/>
          </a:bodyPr>
          <a:lstStyle/>
          <a:p>
            <a:pPr algn="ctr">
              <a:lnSpc>
                <a:spcPct val="100000"/>
              </a:lnSpc>
              <a:spcBef>
                <a:spcPts val="0"/>
              </a:spcBef>
              <a:buClr>
                <a:schemeClr val="dk1"/>
              </a:buClr>
              <a:buSzPts val="4000"/>
            </a:pPr>
            <a:r>
              <a:rPr lang="en-US" sz="4000">
                <a:solidFill>
                  <a:schemeClr val="dk1"/>
                </a:solidFill>
                <a:latin typeface="Calibri"/>
                <a:ea typeface="Calibri"/>
                <a:cs typeface="Calibri"/>
                <a:sym typeface="Calibri"/>
              </a:rPr>
              <a:t>.</a:t>
            </a:r>
            <a:br>
              <a:rPr lang="en-US" sz="4000">
                <a:solidFill>
                  <a:schemeClr val="dk1"/>
                </a:solidFill>
                <a:latin typeface="Calibri"/>
                <a:ea typeface="Calibri"/>
                <a:cs typeface="Calibri"/>
                <a:sym typeface="Calibri"/>
              </a:rPr>
            </a:br>
            <a:r>
              <a:rPr lang="en-US" sz="4000">
                <a:solidFill>
                  <a:schemeClr val="dk1"/>
                </a:solidFill>
                <a:latin typeface="Calibri"/>
                <a:ea typeface="Calibri"/>
                <a:cs typeface="Calibri"/>
                <a:sym typeface="Calibri"/>
              </a:rPr>
              <a:t> </a:t>
            </a:r>
            <a:br>
              <a:rPr lang="en-US" sz="4000">
                <a:solidFill>
                  <a:schemeClr val="dk1"/>
                </a:solidFill>
                <a:latin typeface="Calibri"/>
                <a:ea typeface="Calibri"/>
                <a:cs typeface="Calibri"/>
                <a:sym typeface="Calibri"/>
              </a:rPr>
            </a:br>
            <a:endParaRPr/>
          </a:p>
        </p:txBody>
      </p:sp>
      <p:pic>
        <p:nvPicPr>
          <p:cNvPr id="216" name="Google Shape;216;p17"/>
          <p:cNvPicPr preferRelativeResize="0"/>
          <p:nvPr/>
        </p:nvPicPr>
        <p:blipFill rotWithShape="1">
          <a:blip r:embed="rId3">
            <a:alphaModFix/>
          </a:blip>
          <a:srcRect/>
          <a:stretch/>
        </p:blipFill>
        <p:spPr>
          <a:xfrm>
            <a:off x="3068638" y="1"/>
            <a:ext cx="5907087" cy="5907087"/>
          </a:xfrm>
          <a:prstGeom prst="rect">
            <a:avLst/>
          </a:prstGeom>
          <a:noFill/>
          <a:ln>
            <a:noFill/>
          </a:ln>
        </p:spPr>
      </p:pic>
      <p:sp>
        <p:nvSpPr>
          <p:cNvPr id="217" name="Google Shape;217;p17"/>
          <p:cNvSpPr txBox="1"/>
          <p:nvPr/>
        </p:nvSpPr>
        <p:spPr>
          <a:xfrm>
            <a:off x="2881312" y="5907087"/>
            <a:ext cx="6119700" cy="646200"/>
          </a:xfrm>
          <a:prstGeom prst="rect">
            <a:avLst/>
          </a:prstGeom>
          <a:noFill/>
          <a:ln>
            <a:noFill/>
          </a:ln>
        </p:spPr>
        <p:txBody>
          <a:bodyPr spcFirstLastPara="1" wrap="square" lIns="91425" tIns="45700" rIns="91425" bIns="45700" anchor="t" anchorCtr="0">
            <a:spAutoFit/>
          </a:bodyPr>
          <a:lstStyle/>
          <a:p>
            <a:pPr>
              <a:buClr>
                <a:schemeClr val="dk1"/>
              </a:buClr>
              <a:buSzPts val="1800"/>
            </a:pPr>
            <a:r>
              <a:rPr lang="en-US">
                <a:solidFill>
                  <a:schemeClr val="dk1"/>
                </a:solidFill>
                <a:latin typeface="Calibri"/>
                <a:ea typeface="Calibri"/>
                <a:cs typeface="Calibri"/>
                <a:sym typeface="Calibri"/>
              </a:rPr>
              <a:t>Roy </a:t>
            </a:r>
            <a:r>
              <a:rPr lang="en-US" b="1">
                <a:solidFill>
                  <a:schemeClr val="dk1"/>
                </a:solidFill>
                <a:latin typeface="Calibri"/>
                <a:ea typeface="Calibri"/>
                <a:cs typeface="Calibri"/>
                <a:sym typeface="Calibri"/>
              </a:rPr>
              <a:t>Lichtenstein, encre sur papier, </a:t>
            </a:r>
            <a:r>
              <a:rPr lang="en-US">
                <a:solidFill>
                  <a:schemeClr val="dk1"/>
                </a:solidFill>
                <a:latin typeface="Calibri"/>
                <a:ea typeface="Calibri"/>
                <a:cs typeface="Calibri"/>
                <a:sym typeface="Calibri"/>
              </a:rPr>
              <a:t>1961, fondation Roy Lichtenstein. 19 3/4 x 23 1/4 inches</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A3A893-5901-1548-85D9-F7C2871194C7}"/>
              </a:ext>
            </a:extLst>
          </p:cNvPr>
          <p:cNvSpPr>
            <a:spLocks noGrp="1"/>
          </p:cNvSpPr>
          <p:nvPr>
            <p:ph type="title"/>
          </p:nvPr>
        </p:nvSpPr>
        <p:spPr/>
        <p:txBody>
          <a:bodyPr/>
          <a:lstStyle/>
          <a:p>
            <a:endParaRPr lang="fr-FR"/>
          </a:p>
        </p:txBody>
      </p:sp>
    </p:spTree>
    <p:extLst>
      <p:ext uri="{BB962C8B-B14F-4D97-AF65-F5344CB8AC3E}">
        <p14:creationId xmlns:p14="http://schemas.microsoft.com/office/powerpoint/2010/main" val="220932347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A3A893-5901-1548-85D9-F7C2871194C7}"/>
              </a:ext>
            </a:extLst>
          </p:cNvPr>
          <p:cNvSpPr>
            <a:spLocks noGrp="1"/>
          </p:cNvSpPr>
          <p:nvPr>
            <p:ph type="title"/>
          </p:nvPr>
        </p:nvSpPr>
        <p:spPr/>
        <p:txBody>
          <a:bodyPr/>
          <a:lstStyle/>
          <a:p>
            <a:endParaRPr lang="fr-FR"/>
          </a:p>
        </p:txBody>
      </p:sp>
    </p:spTree>
    <p:extLst>
      <p:ext uri="{BB962C8B-B14F-4D97-AF65-F5344CB8AC3E}">
        <p14:creationId xmlns:p14="http://schemas.microsoft.com/office/powerpoint/2010/main" val="20564279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5128AD-B806-A94B-B13A-2F9BA40052FD}"/>
              </a:ext>
            </a:extLst>
          </p:cNvPr>
          <p:cNvSpPr>
            <a:spLocks noGrp="1"/>
          </p:cNvSpPr>
          <p:nvPr>
            <p:ph type="title"/>
          </p:nvPr>
        </p:nvSpPr>
        <p:spPr/>
        <p:txBody>
          <a:bodyPr/>
          <a:lstStyle/>
          <a:p>
            <a:endParaRPr lang="fr-FR"/>
          </a:p>
        </p:txBody>
      </p:sp>
    </p:spTree>
    <p:extLst>
      <p:ext uri="{BB962C8B-B14F-4D97-AF65-F5344CB8AC3E}">
        <p14:creationId xmlns:p14="http://schemas.microsoft.com/office/powerpoint/2010/main" val="3561991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696" y="308598"/>
            <a:ext cx="5466184" cy="556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75520" y="5877273"/>
            <a:ext cx="8250832" cy="830997"/>
          </a:xfrm>
          <a:prstGeom prst="rect">
            <a:avLst/>
          </a:prstGeom>
        </p:spPr>
        <p:txBody>
          <a:bodyPr wrap="square">
            <a:spAutoFit/>
          </a:bodyPr>
          <a:lstStyle/>
          <a:p>
            <a:pPr algn="ctr"/>
            <a:r>
              <a:rPr lang="fr-FR" sz="2400" dirty="0">
                <a:latin typeface="Times" pitchFamily="2" charset="0"/>
              </a:rPr>
              <a:t>David Alfaro Siqueiros, </a:t>
            </a:r>
            <a:r>
              <a:rPr lang="fr-FR" sz="2400" i="1" dirty="0">
                <a:latin typeface="Times" pitchFamily="2" charset="0"/>
              </a:rPr>
              <a:t>Cuauhtémoc contre le mythe</a:t>
            </a:r>
            <a:r>
              <a:rPr lang="fr-FR" sz="2400" dirty="0">
                <a:latin typeface="Times" pitchFamily="2" charset="0"/>
              </a:rPr>
              <a:t>, 1944, fresque, </a:t>
            </a:r>
            <a:r>
              <a:rPr lang="es-ES" sz="2400" dirty="0" err="1">
                <a:latin typeface="Times" pitchFamily="2" charset="0"/>
              </a:rPr>
              <a:t>Tecpan</a:t>
            </a:r>
            <a:r>
              <a:rPr lang="es-ES" sz="2400" dirty="0">
                <a:latin typeface="Times" pitchFamily="2" charset="0"/>
              </a:rPr>
              <a:t> (Tlatelolco) (es), </a:t>
            </a:r>
            <a:r>
              <a:rPr lang="es-ES" sz="2400" dirty="0" err="1">
                <a:latin typeface="Times" pitchFamily="2" charset="0"/>
              </a:rPr>
              <a:t>Mexique</a:t>
            </a:r>
            <a:r>
              <a:rPr lang="es-ES" sz="2400" dirty="0"/>
              <a:t>.</a:t>
            </a:r>
            <a:endParaRPr lang="fr-FR" sz="2400" dirty="0"/>
          </a:p>
        </p:txBody>
      </p:sp>
    </p:spTree>
    <p:extLst>
      <p:ext uri="{BB962C8B-B14F-4D97-AF65-F5344CB8AC3E}">
        <p14:creationId xmlns:p14="http://schemas.microsoft.com/office/powerpoint/2010/main" val="451154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479752-F86B-1B4C-BA24-80B4263F6C0D}"/>
              </a:ext>
            </a:extLst>
          </p:cNvPr>
          <p:cNvSpPr>
            <a:spLocks noGrp="1"/>
          </p:cNvSpPr>
          <p:nvPr>
            <p:ph type="title"/>
          </p:nvPr>
        </p:nvSpPr>
        <p:spPr>
          <a:xfrm>
            <a:off x="442415" y="5742343"/>
            <a:ext cx="10515600" cy="1325563"/>
          </a:xfrm>
        </p:spPr>
        <p:txBody>
          <a:bodyPr>
            <a:normAutofit fontScale="90000"/>
          </a:bodyPr>
          <a:lstStyle/>
          <a:p>
            <a:r>
              <a:rPr lang="en-US" i="1" dirty="0"/>
              <a:t>Cubism and Abstract Art</a:t>
            </a:r>
            <a:r>
              <a:rPr lang="en-US" dirty="0"/>
              <a:t>, 1939, exposition MOMA, New York</a:t>
            </a:r>
            <a:br>
              <a:rPr lang="fr-FR" dirty="0"/>
            </a:br>
            <a:endParaRPr lang="fr-FR" dirty="0"/>
          </a:p>
        </p:txBody>
      </p:sp>
      <p:pic>
        <p:nvPicPr>
          <p:cNvPr id="3" name="Image 2">
            <a:extLst>
              <a:ext uri="{FF2B5EF4-FFF2-40B4-BE49-F238E27FC236}">
                <a16:creationId xmlns:a16="http://schemas.microsoft.com/office/drawing/2014/main" id="{0018015B-4331-AD4A-8609-265B50AE7937}"/>
              </a:ext>
            </a:extLst>
          </p:cNvPr>
          <p:cNvPicPr>
            <a:picLocks noChangeAspect="1"/>
          </p:cNvPicPr>
          <p:nvPr/>
        </p:nvPicPr>
        <p:blipFill>
          <a:blip r:embed="rId2"/>
          <a:stretch>
            <a:fillRect/>
          </a:stretch>
        </p:blipFill>
        <p:spPr>
          <a:xfrm>
            <a:off x="823415" y="995908"/>
            <a:ext cx="10134600" cy="3556000"/>
          </a:xfrm>
          <a:prstGeom prst="rect">
            <a:avLst/>
          </a:prstGeom>
        </p:spPr>
      </p:pic>
    </p:spTree>
    <p:extLst>
      <p:ext uri="{BB962C8B-B14F-4D97-AF65-F5344CB8AC3E}">
        <p14:creationId xmlns:p14="http://schemas.microsoft.com/office/powerpoint/2010/main" val="758412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8B6B7D-812F-344A-A396-6EB7CE2980CD}"/>
              </a:ext>
            </a:extLst>
          </p:cNvPr>
          <p:cNvSpPr>
            <a:spLocks noGrp="1"/>
          </p:cNvSpPr>
          <p:nvPr>
            <p:ph type="title"/>
          </p:nvPr>
        </p:nvSpPr>
        <p:spPr/>
        <p:txBody>
          <a:bodyPr/>
          <a:lstStyle/>
          <a:p>
            <a:endParaRPr lang="fr-FR"/>
          </a:p>
        </p:txBody>
      </p:sp>
      <p:pic>
        <p:nvPicPr>
          <p:cNvPr id="3" name="Image 2">
            <a:extLst>
              <a:ext uri="{FF2B5EF4-FFF2-40B4-BE49-F238E27FC236}">
                <a16:creationId xmlns:a16="http://schemas.microsoft.com/office/drawing/2014/main" id="{AF234E91-0AE6-7E45-B566-8FD3B8734678}"/>
              </a:ext>
            </a:extLst>
          </p:cNvPr>
          <p:cNvPicPr>
            <a:picLocks noChangeAspect="1"/>
          </p:cNvPicPr>
          <p:nvPr/>
        </p:nvPicPr>
        <p:blipFill>
          <a:blip r:embed="rId2"/>
          <a:stretch>
            <a:fillRect/>
          </a:stretch>
        </p:blipFill>
        <p:spPr>
          <a:xfrm>
            <a:off x="3360666" y="158750"/>
            <a:ext cx="5067300" cy="6540500"/>
          </a:xfrm>
          <a:prstGeom prst="rect">
            <a:avLst/>
          </a:prstGeom>
        </p:spPr>
      </p:pic>
    </p:spTree>
    <p:extLst>
      <p:ext uri="{BB962C8B-B14F-4D97-AF65-F5344CB8AC3E}">
        <p14:creationId xmlns:p14="http://schemas.microsoft.com/office/powerpoint/2010/main" val="2703286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541482" y="5949280"/>
            <a:ext cx="8964489" cy="730068"/>
          </a:xfrm>
        </p:spPr>
        <p:txBody>
          <a:bodyPr>
            <a:noAutofit/>
          </a:bodyPr>
          <a:lstStyle/>
          <a:p>
            <a:r>
              <a:rPr lang="en-US" dirty="0"/>
              <a:t>André Masson, </a:t>
            </a:r>
            <a:r>
              <a:rPr lang="en-US" i="1" dirty="0" err="1"/>
              <a:t>Méditation</a:t>
            </a:r>
            <a:r>
              <a:rPr lang="en-US" i="1" dirty="0"/>
              <a:t> </a:t>
            </a:r>
            <a:r>
              <a:rPr lang="en-US" i="1" dirty="0" err="1"/>
              <a:t>sur</a:t>
            </a:r>
            <a:r>
              <a:rPr lang="en-US" i="1" dirty="0"/>
              <a:t> </a:t>
            </a:r>
            <a:r>
              <a:rPr lang="en-US" i="1" dirty="0" err="1"/>
              <a:t>une</a:t>
            </a:r>
            <a:r>
              <a:rPr lang="en-US" i="1" dirty="0"/>
              <a:t> </a:t>
            </a:r>
            <a:r>
              <a:rPr lang="en-US" i="1" dirty="0" err="1"/>
              <a:t>feuille</a:t>
            </a:r>
            <a:r>
              <a:rPr lang="en-US" i="1" dirty="0"/>
              <a:t> de </a:t>
            </a:r>
            <a:r>
              <a:rPr lang="en-US" i="1" dirty="0" err="1"/>
              <a:t>chêne</a:t>
            </a:r>
            <a:r>
              <a:rPr lang="en-US" dirty="0"/>
              <a:t>, 1942, tempera, pastel et sable </a:t>
            </a:r>
            <a:r>
              <a:rPr lang="en-US" dirty="0" err="1"/>
              <a:t>sur</a:t>
            </a:r>
            <a:r>
              <a:rPr lang="en-US" dirty="0"/>
              <a:t> toile, 101,6 x 83,8 cm, New York, </a:t>
            </a:r>
            <a:r>
              <a:rPr lang="en-US" dirty="0" err="1"/>
              <a:t>MoMA</a:t>
            </a:r>
            <a:endParaRPr lang="fr-F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712" y="265380"/>
            <a:ext cx="4680520" cy="567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9278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239"/>
          <a:stretch/>
        </p:blipFill>
        <p:spPr bwMode="auto">
          <a:xfrm>
            <a:off x="3630166" y="188641"/>
            <a:ext cx="4914900" cy="523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69368" y="5568376"/>
            <a:ext cx="9036496" cy="1200329"/>
          </a:xfrm>
          <a:prstGeom prst="rect">
            <a:avLst/>
          </a:prstGeom>
        </p:spPr>
        <p:txBody>
          <a:bodyPr wrap="square">
            <a:spAutoFit/>
          </a:bodyPr>
          <a:lstStyle/>
          <a:p>
            <a:pPr fontAlgn="base"/>
            <a:r>
              <a:rPr lang="fr-FR" sz="2400" dirty="0">
                <a:latin typeface="Times" pitchFamily="2" charset="0"/>
              </a:rPr>
              <a:t>Jackson Pollock , </a:t>
            </a:r>
            <a:r>
              <a:rPr lang="fr-FR" sz="2400" i="1" dirty="0">
                <a:latin typeface="Times" pitchFamily="2" charset="0"/>
              </a:rPr>
              <a:t>The Moon-</a:t>
            </a:r>
            <a:r>
              <a:rPr lang="fr-FR" sz="2400" i="1" dirty="0" err="1">
                <a:latin typeface="Times" pitchFamily="2" charset="0"/>
              </a:rPr>
              <a:t>Woman</a:t>
            </a:r>
            <a:r>
              <a:rPr lang="fr-FR" sz="2400" i="1" dirty="0">
                <a:latin typeface="Times" pitchFamily="2" charset="0"/>
              </a:rPr>
              <a:t> </a:t>
            </a:r>
            <a:r>
              <a:rPr lang="fr-FR" sz="2400" i="1" dirty="0" err="1">
                <a:latin typeface="Times" pitchFamily="2" charset="0"/>
              </a:rPr>
              <a:t>Cuts</a:t>
            </a:r>
            <a:r>
              <a:rPr lang="fr-FR" sz="2400" i="1" dirty="0">
                <a:latin typeface="Times" pitchFamily="2" charset="0"/>
              </a:rPr>
              <a:t> the Circle</a:t>
            </a:r>
            <a:endParaRPr lang="fr-FR" sz="2400" dirty="0">
              <a:latin typeface="Times" pitchFamily="2" charset="0"/>
            </a:endParaRPr>
          </a:p>
          <a:p>
            <a:pPr fontAlgn="base"/>
            <a:r>
              <a:rPr lang="fr-FR" sz="2400" i="1" dirty="0">
                <a:latin typeface="Times" pitchFamily="2" charset="0"/>
              </a:rPr>
              <a:t>(La femme-lune coupe le cercle), </a:t>
            </a:r>
            <a:r>
              <a:rPr lang="fr-FR" sz="2400" dirty="0">
                <a:latin typeface="Times" pitchFamily="2" charset="0"/>
              </a:rPr>
              <a:t>1943, huile sur toile, 109,5 x 104 cm</a:t>
            </a:r>
          </a:p>
          <a:p>
            <a:pPr fontAlgn="base"/>
            <a:r>
              <a:rPr lang="fr-FR" sz="2400" dirty="0">
                <a:latin typeface="Times" pitchFamily="2" charset="0"/>
              </a:rPr>
              <a:t>Paris, MNAM</a:t>
            </a:r>
          </a:p>
        </p:txBody>
      </p:sp>
    </p:spTree>
    <p:extLst>
      <p:ext uri="{BB962C8B-B14F-4D97-AF65-F5344CB8AC3E}">
        <p14:creationId xmlns:p14="http://schemas.microsoft.com/office/powerpoint/2010/main" val="328071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9536" y="188640"/>
            <a:ext cx="8424936" cy="707886"/>
          </a:xfrm>
          <a:prstGeom prst="rect">
            <a:avLst/>
          </a:prstGeom>
        </p:spPr>
        <p:txBody>
          <a:bodyPr wrap="square">
            <a:spAutoFit/>
          </a:bodyPr>
          <a:lstStyle/>
          <a:p>
            <a:pPr algn="ctr"/>
            <a:r>
              <a:rPr lang="fr-FR" sz="4000" dirty="0"/>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866" y="188640"/>
            <a:ext cx="7405090" cy="484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40922" y="5209760"/>
            <a:ext cx="10413803" cy="1477328"/>
          </a:xfrm>
          <a:prstGeom prst="rect">
            <a:avLst/>
          </a:prstGeom>
        </p:spPr>
        <p:txBody>
          <a:bodyPr wrap="square">
            <a:spAutoFit/>
          </a:bodyPr>
          <a:lstStyle/>
          <a:p>
            <a:r>
              <a:rPr lang="fr-FR" altLang="fr-FR" sz="3000" dirty="0">
                <a:latin typeface="Times" pitchFamily="2" charset="0"/>
              </a:rPr>
              <a:t>Jackson Pollock, </a:t>
            </a:r>
            <a:r>
              <a:rPr lang="fr-FR" altLang="fr-FR" sz="3000" i="1" dirty="0" err="1">
                <a:latin typeface="Times" pitchFamily="2" charset="0"/>
              </a:rPr>
              <a:t>Number</a:t>
            </a:r>
            <a:r>
              <a:rPr lang="fr-FR" altLang="fr-FR" sz="3000" i="1" dirty="0">
                <a:latin typeface="Times" pitchFamily="2" charset="0"/>
              </a:rPr>
              <a:t> 1, 1950 (</a:t>
            </a:r>
            <a:r>
              <a:rPr lang="fr-FR" altLang="fr-FR" sz="3000" i="1" dirty="0" err="1">
                <a:latin typeface="Times" pitchFamily="2" charset="0"/>
              </a:rPr>
              <a:t>Lavender</a:t>
            </a:r>
            <a:r>
              <a:rPr lang="fr-FR" altLang="fr-FR" sz="3000" i="1" dirty="0">
                <a:latin typeface="Times" pitchFamily="2" charset="0"/>
              </a:rPr>
              <a:t> </a:t>
            </a:r>
            <a:r>
              <a:rPr lang="fr-FR" altLang="fr-FR" sz="3000" i="1" dirty="0" err="1">
                <a:latin typeface="Times" pitchFamily="2" charset="0"/>
              </a:rPr>
              <a:t>Mist</a:t>
            </a:r>
            <a:r>
              <a:rPr lang="fr-FR" altLang="fr-FR" sz="3000" i="1" dirty="0">
                <a:latin typeface="Times" pitchFamily="2" charset="0"/>
              </a:rPr>
              <a:t>)</a:t>
            </a:r>
            <a:r>
              <a:rPr lang="fr-FR" altLang="fr-FR" sz="3000" dirty="0">
                <a:latin typeface="Times" pitchFamily="2" charset="0"/>
              </a:rPr>
              <a:t>, 1950, huile, peinture émaillée et aluminium sur toile, 221 x 299,7 cm</a:t>
            </a:r>
          </a:p>
          <a:p>
            <a:r>
              <a:rPr lang="fr-FR" altLang="fr-FR" sz="3000" dirty="0">
                <a:latin typeface="Times" pitchFamily="2" charset="0"/>
              </a:rPr>
              <a:t>Washington, National </a:t>
            </a:r>
            <a:r>
              <a:rPr lang="fr-FR" altLang="fr-FR" sz="3000" dirty="0" err="1">
                <a:latin typeface="Times" pitchFamily="2" charset="0"/>
              </a:rPr>
              <a:t>Gallery</a:t>
            </a:r>
            <a:r>
              <a:rPr lang="fr-FR" altLang="fr-FR" sz="3000" dirty="0">
                <a:latin typeface="Times" pitchFamily="2" charset="0"/>
              </a:rPr>
              <a:t> of Art.</a:t>
            </a:r>
          </a:p>
        </p:txBody>
      </p:sp>
    </p:spTree>
    <p:extLst>
      <p:ext uri="{BB962C8B-B14F-4D97-AF65-F5344CB8AC3E}">
        <p14:creationId xmlns:p14="http://schemas.microsoft.com/office/powerpoint/2010/main" val="3903970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6E5C2D-2663-E845-A262-AEED73542E9D}"/>
              </a:ext>
            </a:extLst>
          </p:cNvPr>
          <p:cNvSpPr>
            <a:spLocks noGrp="1"/>
          </p:cNvSpPr>
          <p:nvPr>
            <p:ph type="title"/>
          </p:nvPr>
        </p:nvSpPr>
        <p:spPr>
          <a:xfrm>
            <a:off x="512735" y="5758535"/>
            <a:ext cx="10515600" cy="1325563"/>
          </a:xfrm>
        </p:spPr>
        <p:txBody>
          <a:bodyPr>
            <a:normAutofit fontScale="90000"/>
          </a:bodyPr>
          <a:lstStyle/>
          <a:p>
            <a:r>
              <a:rPr lang="en-US" dirty="0">
                <a:latin typeface="Times" pitchFamily="2" charset="0"/>
              </a:rPr>
              <a:t>Willem de Kooning, </a:t>
            </a:r>
            <a:r>
              <a:rPr lang="en-US" i="1" dirty="0">
                <a:latin typeface="Times" pitchFamily="2" charset="0"/>
              </a:rPr>
              <a:t>Excavations,</a:t>
            </a:r>
            <a:r>
              <a:rPr lang="en-US" dirty="0">
                <a:latin typeface="Times" pitchFamily="2" charset="0"/>
              </a:rPr>
              <a:t> </a:t>
            </a:r>
            <a:r>
              <a:rPr lang="en-US" dirty="0" err="1">
                <a:latin typeface="Times" pitchFamily="2" charset="0"/>
              </a:rPr>
              <a:t>huile</a:t>
            </a:r>
            <a:r>
              <a:rPr lang="en-US" dirty="0">
                <a:latin typeface="Times" pitchFamily="2" charset="0"/>
              </a:rPr>
              <a:t> sur toile, The Art Institute of Chicago. </a:t>
            </a:r>
            <a:br>
              <a:rPr lang="fr-FR" dirty="0">
                <a:latin typeface="Times" pitchFamily="2" charset="0"/>
              </a:rPr>
            </a:br>
            <a:endParaRPr lang="fr-FR" dirty="0">
              <a:latin typeface="Times" pitchFamily="2" charset="0"/>
            </a:endParaRPr>
          </a:p>
        </p:txBody>
      </p:sp>
      <p:pic>
        <p:nvPicPr>
          <p:cNvPr id="1026" name="Picture 2" descr="Réplique De Peinture | Mater dolorosa , Art Institut de Chicago , Chi, 1460  de Dieric The Younger Bouts (1415-1475, Belgium) | WahooArt.com">
            <a:extLst>
              <a:ext uri="{FF2B5EF4-FFF2-40B4-BE49-F238E27FC236}">
                <a16:creationId xmlns:a16="http://schemas.microsoft.com/office/drawing/2014/main" id="{DA6D4FFF-BCDD-7F4A-8592-B43642F55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0023" y="299204"/>
            <a:ext cx="6244525" cy="4955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086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0E17D5-60B6-734B-A5E3-07143D082A12}"/>
              </a:ext>
            </a:extLst>
          </p:cNvPr>
          <p:cNvSpPr>
            <a:spLocks noGrp="1"/>
          </p:cNvSpPr>
          <p:nvPr>
            <p:ph type="title"/>
          </p:nvPr>
        </p:nvSpPr>
        <p:spPr>
          <a:xfrm>
            <a:off x="838200" y="2565884"/>
            <a:ext cx="10515600" cy="1325563"/>
          </a:xfrm>
        </p:spPr>
        <p:txBody>
          <a:bodyPr>
            <a:normAutofit fontScale="90000"/>
          </a:bodyPr>
          <a:lstStyle/>
          <a:p>
            <a:r>
              <a:rPr lang="fr-FR" dirty="0">
                <a:latin typeface="Times" pitchFamily="2" charset="0"/>
              </a:rPr>
              <a:t>« Quand je suis dans ma peinture, </a:t>
            </a:r>
            <a:r>
              <a:rPr lang="fr-FR" b="1" dirty="0">
                <a:latin typeface="Times" pitchFamily="2" charset="0"/>
              </a:rPr>
              <a:t>je ne suis pas conscient de ce que je fais</a:t>
            </a:r>
            <a:r>
              <a:rPr lang="fr-FR" dirty="0">
                <a:latin typeface="Times" pitchFamily="2" charset="0"/>
              </a:rPr>
              <a:t>. Ce n'est qu'après une sorte de période de prise de contact que je vois ce que j'ai fait.... La peinture a une vie qui lui est propre. J'essaie de la laisser s'exprimer. Ce n'est que lorsque je perds le contact avec la peinture que le résultat est un désordre. Sinon, il y a une harmonie pure, un échange facile, et le tableau est bien fait », Jackson Pollock.</a:t>
            </a:r>
            <a:br>
              <a:rPr lang="fr-FR" dirty="0"/>
            </a:br>
            <a:endParaRPr lang="fr-FR" dirty="0"/>
          </a:p>
        </p:txBody>
      </p:sp>
    </p:spTree>
    <p:extLst>
      <p:ext uri="{BB962C8B-B14F-4D97-AF65-F5344CB8AC3E}">
        <p14:creationId xmlns:p14="http://schemas.microsoft.com/office/powerpoint/2010/main" val="2574630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AA5E07-1CB8-7946-B990-4A6DA88E94AD}"/>
              </a:ext>
            </a:extLst>
          </p:cNvPr>
          <p:cNvSpPr>
            <a:spLocks noGrp="1"/>
          </p:cNvSpPr>
          <p:nvPr>
            <p:ph type="title"/>
          </p:nvPr>
        </p:nvSpPr>
        <p:spPr>
          <a:xfrm>
            <a:off x="586740" y="2948305"/>
            <a:ext cx="10515600" cy="1325563"/>
          </a:xfrm>
        </p:spPr>
        <p:txBody>
          <a:bodyPr>
            <a:normAutofit fontScale="90000"/>
          </a:bodyPr>
          <a:lstStyle/>
          <a:p>
            <a:r>
              <a:rPr lang="fr-FR" sz="3300" dirty="0">
                <a:latin typeface="Times" pitchFamily="2" charset="0"/>
              </a:rPr>
              <a:t>Ce cours propose un panorama de la création dite contemporaine à partir des années 1950 — en Europe et aux Etats-Unis. De l’expressionnisme abstrait au Land art, de l’art minimal à l’art conceptuel, les principaux mouvements de la seconde moitié du 20ème siècle sont appréhendés à travers l’analyse de leurs ambitions formelles, sociales, politiques et culturelles. Il s’agira de s’interroger sur les stratégies imaginées par les artistes pour faire valoir leurs idées et sur le rôle des discours critiques et des expositions dans l’émergence de ces mouvements. </a:t>
            </a:r>
            <a:br>
              <a:rPr lang="fr-FR" dirty="0"/>
            </a:br>
            <a:endParaRPr lang="fr-FR" dirty="0"/>
          </a:p>
        </p:txBody>
      </p:sp>
    </p:spTree>
    <p:extLst>
      <p:ext uri="{BB962C8B-B14F-4D97-AF65-F5344CB8AC3E}">
        <p14:creationId xmlns:p14="http://schemas.microsoft.com/office/powerpoint/2010/main" val="438986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9536" y="188640"/>
            <a:ext cx="8424936" cy="707886"/>
          </a:xfrm>
          <a:prstGeom prst="rect">
            <a:avLst/>
          </a:prstGeom>
        </p:spPr>
        <p:txBody>
          <a:bodyPr wrap="square">
            <a:spAutoFit/>
          </a:bodyPr>
          <a:lstStyle/>
          <a:p>
            <a:pPr algn="ctr"/>
            <a:r>
              <a:rPr lang="fr-FR" sz="4000" dirty="0"/>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866" y="188640"/>
            <a:ext cx="7265606" cy="4757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56420" y="4946189"/>
            <a:ext cx="10413803" cy="1477328"/>
          </a:xfrm>
          <a:prstGeom prst="rect">
            <a:avLst/>
          </a:prstGeom>
        </p:spPr>
        <p:txBody>
          <a:bodyPr wrap="square">
            <a:spAutoFit/>
          </a:bodyPr>
          <a:lstStyle/>
          <a:p>
            <a:r>
              <a:rPr lang="fr-FR" altLang="fr-FR" sz="3000" dirty="0">
                <a:latin typeface="Times" pitchFamily="2" charset="0"/>
              </a:rPr>
              <a:t>Jackson Pollock, </a:t>
            </a:r>
            <a:r>
              <a:rPr lang="fr-FR" altLang="fr-FR" sz="3000" i="1" dirty="0" err="1">
                <a:latin typeface="Times" pitchFamily="2" charset="0"/>
              </a:rPr>
              <a:t>Number</a:t>
            </a:r>
            <a:r>
              <a:rPr lang="fr-FR" altLang="fr-FR" sz="3000" i="1" dirty="0">
                <a:latin typeface="Times" pitchFamily="2" charset="0"/>
              </a:rPr>
              <a:t> 1, 1950 (</a:t>
            </a:r>
            <a:r>
              <a:rPr lang="fr-FR" altLang="fr-FR" sz="3000" i="1" dirty="0" err="1">
                <a:latin typeface="Times" pitchFamily="2" charset="0"/>
              </a:rPr>
              <a:t>Lavender</a:t>
            </a:r>
            <a:r>
              <a:rPr lang="fr-FR" altLang="fr-FR" sz="3000" i="1" dirty="0">
                <a:latin typeface="Times" pitchFamily="2" charset="0"/>
              </a:rPr>
              <a:t> </a:t>
            </a:r>
            <a:r>
              <a:rPr lang="fr-FR" altLang="fr-FR" sz="3000" i="1" dirty="0" err="1">
                <a:latin typeface="Times" pitchFamily="2" charset="0"/>
              </a:rPr>
              <a:t>Mist</a:t>
            </a:r>
            <a:r>
              <a:rPr lang="fr-FR" altLang="fr-FR" sz="3000" i="1" dirty="0">
                <a:latin typeface="Times" pitchFamily="2" charset="0"/>
              </a:rPr>
              <a:t>)</a:t>
            </a:r>
            <a:r>
              <a:rPr lang="fr-FR" altLang="fr-FR" sz="3000" dirty="0">
                <a:latin typeface="Times" pitchFamily="2" charset="0"/>
              </a:rPr>
              <a:t>, 1950, huile, peinture émaillée et aluminium sur toile, 221 x 299,7 cm</a:t>
            </a:r>
          </a:p>
          <a:p>
            <a:r>
              <a:rPr lang="fr-FR" altLang="fr-FR" sz="3000" dirty="0">
                <a:latin typeface="Times" pitchFamily="2" charset="0"/>
              </a:rPr>
              <a:t>Washington, National </a:t>
            </a:r>
            <a:r>
              <a:rPr lang="fr-FR" altLang="fr-FR" sz="3000" dirty="0" err="1">
                <a:latin typeface="Times" pitchFamily="2" charset="0"/>
              </a:rPr>
              <a:t>Gallery</a:t>
            </a:r>
            <a:r>
              <a:rPr lang="fr-FR" altLang="fr-FR" sz="3000" dirty="0">
                <a:latin typeface="Times" pitchFamily="2" charset="0"/>
              </a:rPr>
              <a:t> of Art.</a:t>
            </a:r>
          </a:p>
        </p:txBody>
      </p:sp>
    </p:spTree>
    <p:extLst>
      <p:ext uri="{BB962C8B-B14F-4D97-AF65-F5344CB8AC3E}">
        <p14:creationId xmlns:p14="http://schemas.microsoft.com/office/powerpoint/2010/main" val="1404426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5A7AAF-31D8-A847-8A3F-08310B25AA85}"/>
              </a:ext>
            </a:extLst>
          </p:cNvPr>
          <p:cNvSpPr>
            <a:spLocks noGrp="1"/>
          </p:cNvSpPr>
          <p:nvPr>
            <p:ph type="title"/>
          </p:nvPr>
        </p:nvSpPr>
        <p:spPr>
          <a:xfrm>
            <a:off x="838200" y="5857902"/>
            <a:ext cx="10515600" cy="1325563"/>
          </a:xfrm>
        </p:spPr>
        <p:txBody>
          <a:bodyPr>
            <a:normAutofit fontScale="90000"/>
          </a:bodyPr>
          <a:lstStyle/>
          <a:p>
            <a:r>
              <a:rPr lang="en-US" sz="3300" dirty="0">
                <a:latin typeface="Times" pitchFamily="2" charset="0"/>
              </a:rPr>
              <a:t>Jackson Pollock, </a:t>
            </a:r>
            <a:r>
              <a:rPr lang="en-US" sz="3300" i="1" dirty="0">
                <a:latin typeface="Times" pitchFamily="2" charset="0"/>
              </a:rPr>
              <a:t>Painting, silver over Black, White, Yellow and Red,</a:t>
            </a:r>
            <a:r>
              <a:rPr lang="en-US" sz="3300" dirty="0">
                <a:latin typeface="Times" pitchFamily="2" charset="0"/>
              </a:rPr>
              <a:t> 1948,  </a:t>
            </a:r>
            <a:r>
              <a:rPr lang="en-US" sz="3300" dirty="0" err="1">
                <a:latin typeface="Times" pitchFamily="2" charset="0"/>
              </a:rPr>
              <a:t>peinture</a:t>
            </a:r>
            <a:r>
              <a:rPr lang="en-US" sz="3300" dirty="0">
                <a:latin typeface="Times" pitchFamily="2" charset="0"/>
              </a:rPr>
              <a:t> </a:t>
            </a:r>
            <a:r>
              <a:rPr lang="en-US" sz="3300" dirty="0" err="1">
                <a:latin typeface="Times" pitchFamily="2" charset="0"/>
              </a:rPr>
              <a:t>à</a:t>
            </a:r>
            <a:r>
              <a:rPr lang="en-US" sz="3300" dirty="0">
                <a:latin typeface="Times" pitchFamily="2" charset="0"/>
              </a:rPr>
              <a:t> </a:t>
            </a:r>
            <a:r>
              <a:rPr lang="en-US" sz="3300" dirty="0" err="1">
                <a:latin typeface="Times" pitchFamily="2" charset="0"/>
              </a:rPr>
              <a:t>l’huile</a:t>
            </a:r>
            <a:r>
              <a:rPr lang="en-US" sz="3300" dirty="0">
                <a:latin typeface="Times" pitchFamily="2" charset="0"/>
              </a:rPr>
              <a:t>, 61 x 80 cm, Centre Pompidou.</a:t>
            </a:r>
            <a:br>
              <a:rPr lang="fr-FR" dirty="0"/>
            </a:br>
            <a:endParaRPr lang="fr-FR" dirty="0"/>
          </a:p>
        </p:txBody>
      </p:sp>
      <p:pic>
        <p:nvPicPr>
          <p:cNvPr id="5122" name="Picture 2" descr="Painting (Silver over Black, White, Yellow and Red) (Peinture (Argent sur  noir, blanc, jaune et rouge)) - Centre Pompidou">
            <a:extLst>
              <a:ext uri="{FF2B5EF4-FFF2-40B4-BE49-F238E27FC236}">
                <a16:creationId xmlns:a16="http://schemas.microsoft.com/office/drawing/2014/main" id="{D3FD0E19-D6EF-7744-AFBA-16792B6AC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7555" y="219667"/>
            <a:ext cx="7439402" cy="5480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816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4571" y="332656"/>
            <a:ext cx="6553326" cy="49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75520" y="5569899"/>
            <a:ext cx="8640960" cy="830997"/>
          </a:xfrm>
          <a:prstGeom prst="rect">
            <a:avLst/>
          </a:prstGeom>
        </p:spPr>
        <p:txBody>
          <a:bodyPr wrap="square">
            <a:spAutoFit/>
          </a:bodyPr>
          <a:lstStyle/>
          <a:p>
            <a:r>
              <a:rPr lang="fr-FR" sz="2400" dirty="0"/>
              <a:t>Indiens Navajo réalisant une peinture de sable, 26 mars 1941, lors de l’exposition "</a:t>
            </a:r>
            <a:r>
              <a:rPr lang="fr-FR" sz="2400" dirty="0" err="1"/>
              <a:t>Indian</a:t>
            </a:r>
            <a:r>
              <a:rPr lang="fr-FR" sz="2400" dirty="0"/>
              <a:t> Art of the United States.“, New York, </a:t>
            </a:r>
            <a:r>
              <a:rPr lang="fr-FR" sz="2400" dirty="0" err="1"/>
              <a:t>MoMA</a:t>
            </a:r>
            <a:r>
              <a:rPr lang="fr-FR" sz="2400" dirty="0"/>
              <a:t> </a:t>
            </a:r>
          </a:p>
        </p:txBody>
      </p:sp>
    </p:spTree>
    <p:extLst>
      <p:ext uri="{BB962C8B-B14F-4D97-AF65-F5344CB8AC3E}">
        <p14:creationId xmlns:p14="http://schemas.microsoft.com/office/powerpoint/2010/main" val="1630034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3AD41C-8B8A-8742-9CD3-79F02B7ACCE5}"/>
              </a:ext>
            </a:extLst>
          </p:cNvPr>
          <p:cNvSpPr>
            <a:spLocks noGrp="1"/>
          </p:cNvSpPr>
          <p:nvPr>
            <p:ph type="title"/>
          </p:nvPr>
        </p:nvSpPr>
        <p:spPr/>
        <p:txBody>
          <a:bodyPr/>
          <a:lstStyle/>
          <a:p>
            <a:r>
              <a:rPr lang="fr-FR" b="1" dirty="0"/>
              <a:t>Thomas Hart Benton</a:t>
            </a:r>
            <a:r>
              <a:rPr lang="fr-FR" dirty="0"/>
              <a:t>. </a:t>
            </a:r>
            <a:br>
              <a:rPr lang="fr-FR" dirty="0"/>
            </a:br>
            <a:endParaRPr lang="fr-FR" dirty="0"/>
          </a:p>
        </p:txBody>
      </p:sp>
    </p:spTree>
    <p:extLst>
      <p:ext uri="{BB962C8B-B14F-4D97-AF65-F5344CB8AC3E}">
        <p14:creationId xmlns:p14="http://schemas.microsoft.com/office/powerpoint/2010/main" val="507024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715F67-438B-A648-AADB-79A4DE2E454C}"/>
              </a:ext>
            </a:extLst>
          </p:cNvPr>
          <p:cNvSpPr>
            <a:spLocks noGrp="1"/>
          </p:cNvSpPr>
          <p:nvPr>
            <p:ph type="title"/>
          </p:nvPr>
        </p:nvSpPr>
        <p:spPr>
          <a:xfrm>
            <a:off x="993183" y="5532437"/>
            <a:ext cx="10515600" cy="1325563"/>
          </a:xfrm>
        </p:spPr>
        <p:txBody>
          <a:bodyPr/>
          <a:lstStyle/>
          <a:p>
            <a:r>
              <a:rPr lang="fr-FR" dirty="0">
                <a:latin typeface="Times" pitchFamily="2" charset="0"/>
              </a:rPr>
              <a:t>Peggy Guggenheim</a:t>
            </a:r>
            <a:br>
              <a:rPr lang="fr-FR" dirty="0"/>
            </a:br>
            <a:endParaRPr lang="fr-FR" dirty="0"/>
          </a:p>
        </p:txBody>
      </p:sp>
      <p:pic>
        <p:nvPicPr>
          <p:cNvPr id="6146" name="Picture 2" descr="Peggy Guggenheim, la collectionneuse d'art qui avait du flair">
            <a:extLst>
              <a:ext uri="{FF2B5EF4-FFF2-40B4-BE49-F238E27FC236}">
                <a16:creationId xmlns:a16="http://schemas.microsoft.com/office/drawing/2014/main" id="{EEEC6C8D-D901-F240-8594-ED4D5B47B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4606" y="1122335"/>
            <a:ext cx="6464546" cy="3620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281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ChangeArrowheads="1"/>
          </p:cNvSpPr>
          <p:nvPr/>
        </p:nvSpPr>
        <p:spPr bwMode="auto">
          <a:xfrm>
            <a:off x="1722439" y="5805265"/>
            <a:ext cx="8785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fr-FR" sz="2400" dirty="0">
                <a:latin typeface="Times" pitchFamily="2" charset="0"/>
              </a:rPr>
              <a:t>Jackson Pollock </a:t>
            </a:r>
            <a:r>
              <a:rPr lang="en-GB" altLang="fr-FR" sz="2400" dirty="0" err="1">
                <a:latin typeface="Times" pitchFamily="2" charset="0"/>
              </a:rPr>
              <a:t>dans</a:t>
            </a:r>
            <a:r>
              <a:rPr lang="en-GB" altLang="fr-FR" sz="2400" dirty="0">
                <a:latin typeface="Times" pitchFamily="2" charset="0"/>
              </a:rPr>
              <a:t> son atelier, New York, </a:t>
            </a:r>
            <a:r>
              <a:rPr lang="en-GB" altLang="fr-FR" sz="2400" dirty="0" err="1">
                <a:latin typeface="Times" pitchFamily="2" charset="0"/>
              </a:rPr>
              <a:t>années</a:t>
            </a:r>
            <a:r>
              <a:rPr lang="en-GB" altLang="fr-FR" sz="2400" dirty="0">
                <a:latin typeface="Times" pitchFamily="2" charset="0"/>
              </a:rPr>
              <a:t> 1950 </a:t>
            </a:r>
            <a:r>
              <a:rPr lang="en-GB" altLang="fr-FR" sz="2400" dirty="0" err="1">
                <a:latin typeface="Times" pitchFamily="2" charset="0"/>
              </a:rPr>
              <a:t>photographie</a:t>
            </a:r>
            <a:r>
              <a:rPr lang="en-GB" altLang="fr-FR" sz="2400" dirty="0">
                <a:latin typeface="Times" pitchFamily="2" charset="0"/>
              </a:rPr>
              <a:t> de Hans </a:t>
            </a:r>
            <a:r>
              <a:rPr lang="en-GB" altLang="fr-FR" sz="2400" dirty="0" err="1">
                <a:latin typeface="Times" pitchFamily="2" charset="0"/>
              </a:rPr>
              <a:t>Namuth</a:t>
            </a:r>
            <a:endParaRPr lang="fr-FR" altLang="fr-FR" sz="2400" dirty="0">
              <a:latin typeface="Times" pitchFamily="2" charset="0"/>
            </a:endParaRPr>
          </a:p>
        </p:txBody>
      </p:sp>
      <p:pic>
        <p:nvPicPr>
          <p:cNvPr id="317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439" y="692151"/>
            <a:ext cx="3817937" cy="499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descr="http://www.google.fr/url?source=imglanding&amp;ct=img&amp;q=http://4.bp.blogspot.com/-mg5U_pH-XFE/UI0VRFDMe8I/AAAAAAAADL8/sgEQJKIM3tI/s1600/177%2BJackson%2BPollock%2B05.jpg&amp;sa=X&amp;ei=1zoXU62UOoOzhAeVuoGICg&amp;ved=0CAkQ8wc&amp;usg=AFQjCNF5_CkKewpzNY7b76XfKI2bxvj92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1" y="692150"/>
            <a:ext cx="4843463" cy="496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666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824" y="188640"/>
            <a:ext cx="3815494" cy="5644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31504" y="5949281"/>
            <a:ext cx="8928992" cy="830997"/>
          </a:xfrm>
          <a:prstGeom prst="rect">
            <a:avLst/>
          </a:prstGeom>
        </p:spPr>
        <p:txBody>
          <a:bodyPr wrap="square">
            <a:spAutoFit/>
          </a:bodyPr>
          <a:lstStyle/>
          <a:p>
            <a:pPr algn="ctr"/>
            <a:r>
              <a:rPr lang="fr-FR" sz="2400" dirty="0">
                <a:latin typeface="Times" pitchFamily="2" charset="0"/>
              </a:rPr>
              <a:t>Jackson Pollock dans son atelier, New York, années 1950</a:t>
            </a:r>
          </a:p>
          <a:p>
            <a:pPr algn="ctr"/>
            <a:r>
              <a:rPr lang="fr-FR" sz="2400" dirty="0">
                <a:latin typeface="Times" pitchFamily="2" charset="0"/>
              </a:rPr>
              <a:t>photographie de Hans </a:t>
            </a:r>
            <a:r>
              <a:rPr lang="fr-FR" sz="2400" dirty="0" err="1">
                <a:latin typeface="Times" pitchFamily="2" charset="0"/>
              </a:rPr>
              <a:t>Namuth</a:t>
            </a:r>
            <a:r>
              <a:rPr lang="fr-FR" sz="2400" dirty="0">
                <a:latin typeface="Times" pitchFamily="2" charset="0"/>
              </a:rPr>
              <a:t> </a:t>
            </a:r>
          </a:p>
        </p:txBody>
      </p:sp>
    </p:spTree>
    <p:extLst>
      <p:ext uri="{BB962C8B-B14F-4D97-AF65-F5344CB8AC3E}">
        <p14:creationId xmlns:p14="http://schemas.microsoft.com/office/powerpoint/2010/main" val="3287910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23700D-6275-3A48-9AAA-8623A8311188}"/>
              </a:ext>
            </a:extLst>
          </p:cNvPr>
          <p:cNvSpPr>
            <a:spLocks noGrp="1"/>
          </p:cNvSpPr>
          <p:nvPr>
            <p:ph type="title"/>
          </p:nvPr>
        </p:nvSpPr>
        <p:spPr>
          <a:xfrm>
            <a:off x="838200" y="2103437"/>
            <a:ext cx="10515600" cy="1325563"/>
          </a:xfrm>
        </p:spPr>
        <p:txBody>
          <a:bodyPr/>
          <a:lstStyle/>
          <a:p>
            <a:r>
              <a:rPr lang="fr-FR" dirty="0"/>
              <a:t>https://</a:t>
            </a:r>
            <a:r>
              <a:rPr lang="fr-FR" dirty="0" err="1"/>
              <a:t>www.youtube.com</a:t>
            </a:r>
            <a:r>
              <a:rPr lang="fr-FR" dirty="0"/>
              <a:t>/</a:t>
            </a:r>
            <a:r>
              <a:rPr lang="fr-FR" dirty="0" err="1"/>
              <a:t>watch?v</a:t>
            </a:r>
            <a:r>
              <a:rPr lang="fr-FR" dirty="0"/>
              <a:t>=</a:t>
            </a:r>
            <a:r>
              <a:rPr lang="fr-FR" dirty="0" err="1"/>
              <a:t>dYFxUURtzbw</a:t>
            </a:r>
            <a:endParaRPr lang="fr-FR" dirty="0"/>
          </a:p>
        </p:txBody>
      </p:sp>
    </p:spTree>
    <p:extLst>
      <p:ext uri="{BB962C8B-B14F-4D97-AF65-F5344CB8AC3E}">
        <p14:creationId xmlns:p14="http://schemas.microsoft.com/office/powerpoint/2010/main" val="2556723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3E58D-CA2B-AA41-A688-643239AA5012}"/>
              </a:ext>
            </a:extLst>
          </p:cNvPr>
          <p:cNvSpPr>
            <a:spLocks noGrp="1"/>
          </p:cNvSpPr>
          <p:nvPr>
            <p:ph type="title"/>
          </p:nvPr>
        </p:nvSpPr>
        <p:spPr>
          <a:xfrm>
            <a:off x="838200" y="2534887"/>
            <a:ext cx="10515600" cy="1325563"/>
          </a:xfrm>
        </p:spPr>
        <p:txBody>
          <a:bodyPr>
            <a:normAutofit/>
          </a:bodyPr>
          <a:lstStyle/>
          <a:p>
            <a:r>
              <a:rPr lang="fr-FR" dirty="0" err="1">
                <a:latin typeface="Times" pitchFamily="2" charset="0"/>
                <a:ea typeface="Tahoma" panose="020B0604030504040204" pitchFamily="34" charset="0"/>
                <a:cs typeface="Tahoma" panose="020B0604030504040204" pitchFamily="34" charset="0"/>
              </a:rPr>
              <a:t>Clement</a:t>
            </a:r>
            <a:r>
              <a:rPr lang="fr-FR" dirty="0">
                <a:latin typeface="Times" pitchFamily="2" charset="0"/>
                <a:ea typeface="Tahoma" panose="020B0604030504040204" pitchFamily="34" charset="0"/>
                <a:cs typeface="Tahoma" panose="020B0604030504040204" pitchFamily="34" charset="0"/>
              </a:rPr>
              <a:t> </a:t>
            </a:r>
            <a:r>
              <a:rPr lang="fr-FR" dirty="0" err="1">
                <a:latin typeface="Times" pitchFamily="2" charset="0"/>
                <a:ea typeface="Tahoma" panose="020B0604030504040204" pitchFamily="34" charset="0"/>
                <a:cs typeface="Tahoma" panose="020B0604030504040204" pitchFamily="34" charset="0"/>
              </a:rPr>
              <a:t>Greenberg</a:t>
            </a:r>
            <a:r>
              <a:rPr lang="fr-FR" dirty="0">
                <a:latin typeface="Times" pitchFamily="2" charset="0"/>
                <a:ea typeface="Tahoma" panose="020B0604030504040204" pitchFamily="34" charset="0"/>
                <a:cs typeface="Tahoma" panose="020B0604030504040204" pitchFamily="34" charset="0"/>
              </a:rPr>
              <a:t> : théoricien et critique d’art américain  </a:t>
            </a:r>
          </a:p>
        </p:txBody>
      </p:sp>
    </p:spTree>
    <p:extLst>
      <p:ext uri="{BB962C8B-B14F-4D97-AF65-F5344CB8AC3E}">
        <p14:creationId xmlns:p14="http://schemas.microsoft.com/office/powerpoint/2010/main" val="719976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3178" y="116632"/>
            <a:ext cx="7265231" cy="533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35832" y="5589241"/>
            <a:ext cx="9024664" cy="1200329"/>
          </a:xfrm>
          <a:prstGeom prst="rect">
            <a:avLst/>
          </a:prstGeom>
        </p:spPr>
        <p:txBody>
          <a:bodyPr wrap="square">
            <a:spAutoFit/>
          </a:bodyPr>
          <a:lstStyle/>
          <a:p>
            <a:pPr algn="ctr"/>
            <a:r>
              <a:rPr lang="fr-FR" sz="2400" dirty="0"/>
              <a:t>Jackson Pollock (1912 - 1956), </a:t>
            </a:r>
            <a:r>
              <a:rPr lang="fr-FR" sz="2400" i="1" dirty="0"/>
              <a:t>Painting (</a:t>
            </a:r>
            <a:r>
              <a:rPr lang="fr-FR" sz="2400" i="1" dirty="0" err="1"/>
              <a:t>Silver</a:t>
            </a:r>
            <a:r>
              <a:rPr lang="fr-FR" sz="2400" i="1" dirty="0"/>
              <a:t> over Black, White, </a:t>
            </a:r>
            <a:r>
              <a:rPr lang="fr-FR" sz="2400" i="1" dirty="0" err="1"/>
              <a:t>Yellow</a:t>
            </a:r>
            <a:r>
              <a:rPr lang="fr-FR" sz="2400" i="1" dirty="0"/>
              <a:t> and </a:t>
            </a:r>
            <a:r>
              <a:rPr lang="fr-FR" sz="2400" i="1" dirty="0" err="1"/>
              <a:t>Red</a:t>
            </a:r>
            <a:r>
              <a:rPr lang="fr-FR" sz="2400" i="1" dirty="0"/>
              <a:t>)</a:t>
            </a:r>
            <a:r>
              <a:rPr lang="fr-FR" sz="2400" dirty="0"/>
              <a:t> , [</a:t>
            </a:r>
            <a:r>
              <a:rPr lang="fr-FR" sz="2400" i="1" dirty="0"/>
              <a:t>Peinture (Argent sur noir, blanc, jaune et rouge)</a:t>
            </a:r>
            <a:r>
              <a:rPr lang="fr-FR" sz="2400" dirty="0"/>
              <a:t>], 1948, Peinture sur papier marouflé sur toile, 61 x 80 cm, Paris, MNAM</a:t>
            </a:r>
          </a:p>
        </p:txBody>
      </p:sp>
    </p:spTree>
    <p:extLst>
      <p:ext uri="{BB962C8B-B14F-4D97-AF65-F5344CB8AC3E}">
        <p14:creationId xmlns:p14="http://schemas.microsoft.com/office/powerpoint/2010/main" val="1277261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49EBB3-4902-0F4A-BFEC-D294EC302425}"/>
              </a:ext>
            </a:extLst>
          </p:cNvPr>
          <p:cNvSpPr>
            <a:spLocks noGrp="1"/>
          </p:cNvSpPr>
          <p:nvPr>
            <p:ph type="title"/>
          </p:nvPr>
        </p:nvSpPr>
        <p:spPr>
          <a:xfrm>
            <a:off x="838200" y="2616835"/>
            <a:ext cx="10515600" cy="1325563"/>
          </a:xfrm>
        </p:spPr>
        <p:txBody>
          <a:bodyPr>
            <a:normAutofit fontScale="90000"/>
          </a:bodyPr>
          <a:lstStyle/>
          <a:p>
            <a:pPr algn="ctr"/>
            <a:r>
              <a:rPr lang="fr-FR" u="sng" dirty="0">
                <a:latin typeface="Times" pitchFamily="2" charset="0"/>
              </a:rPr>
              <a:t>Modalités de contrôle </a:t>
            </a:r>
            <a:br>
              <a:rPr lang="fr-FR" dirty="0">
                <a:latin typeface="Times" pitchFamily="2" charset="0"/>
              </a:rPr>
            </a:br>
            <a:br>
              <a:rPr lang="fr-FR" dirty="0">
                <a:latin typeface="Times" pitchFamily="2" charset="0"/>
              </a:rPr>
            </a:br>
            <a:r>
              <a:rPr lang="fr-FR" dirty="0">
                <a:latin typeface="Times" pitchFamily="2" charset="0"/>
              </a:rPr>
              <a:t>deux notes  </a:t>
            </a:r>
            <a:br>
              <a:rPr lang="fr-FR" dirty="0">
                <a:latin typeface="Times" pitchFamily="2" charset="0"/>
              </a:rPr>
            </a:br>
            <a:br>
              <a:rPr lang="fr-FR" dirty="0">
                <a:latin typeface="Times" pitchFamily="2" charset="0"/>
              </a:rPr>
            </a:br>
            <a:r>
              <a:rPr lang="fr-FR" dirty="0">
                <a:latin typeface="Times" pitchFamily="2" charset="0"/>
              </a:rPr>
              <a:t>Exercice reconnaissance œuvre et questions de quizz 1er mars</a:t>
            </a:r>
            <a:br>
              <a:rPr lang="fr-FR" dirty="0">
                <a:latin typeface="Times" pitchFamily="2" charset="0"/>
              </a:rPr>
            </a:br>
            <a:br>
              <a:rPr lang="fr-FR" dirty="0">
                <a:latin typeface="Times" pitchFamily="2" charset="0"/>
              </a:rPr>
            </a:br>
            <a:r>
              <a:rPr lang="fr-FR" dirty="0">
                <a:latin typeface="Times" pitchFamily="2" charset="0"/>
              </a:rPr>
              <a:t>Partiel de 2H : mardi 22 mars  </a:t>
            </a:r>
            <a:endParaRPr lang="fr-FR" dirty="0"/>
          </a:p>
        </p:txBody>
      </p:sp>
    </p:spTree>
    <p:extLst>
      <p:ext uri="{BB962C8B-B14F-4D97-AF65-F5344CB8AC3E}">
        <p14:creationId xmlns:p14="http://schemas.microsoft.com/office/powerpoint/2010/main" val="4056853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999" y="202586"/>
            <a:ext cx="4392488" cy="59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351584" y="6300968"/>
            <a:ext cx="7344816" cy="553998"/>
          </a:xfrm>
          <a:prstGeom prst="rect">
            <a:avLst/>
          </a:prstGeom>
        </p:spPr>
        <p:txBody>
          <a:bodyPr wrap="square">
            <a:spAutoFit/>
          </a:bodyPr>
          <a:lstStyle/>
          <a:p>
            <a:pPr algn="ctr"/>
            <a:r>
              <a:rPr lang="fr-FR" sz="3000" dirty="0">
                <a:latin typeface="Times" pitchFamily="2" charset="0"/>
              </a:rPr>
              <a:t>Article paru dans </a:t>
            </a:r>
            <a:r>
              <a:rPr lang="fr-FR" sz="3000" i="1" dirty="0">
                <a:latin typeface="Times" pitchFamily="2" charset="0"/>
              </a:rPr>
              <a:t>Life Magazine</a:t>
            </a:r>
            <a:r>
              <a:rPr lang="fr-FR" sz="3000" dirty="0">
                <a:latin typeface="Times" pitchFamily="2" charset="0"/>
              </a:rPr>
              <a:t>, 8 août 1949</a:t>
            </a:r>
          </a:p>
        </p:txBody>
      </p:sp>
    </p:spTree>
    <p:extLst>
      <p:ext uri="{BB962C8B-B14F-4D97-AF65-F5344CB8AC3E}">
        <p14:creationId xmlns:p14="http://schemas.microsoft.com/office/powerpoint/2010/main" val="386722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3339" y="941389"/>
            <a:ext cx="4105275"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1" y="909639"/>
            <a:ext cx="4594225"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6"/>
          <p:cNvSpPr>
            <a:spLocks noChangeArrowheads="1"/>
          </p:cNvSpPr>
          <p:nvPr/>
        </p:nvSpPr>
        <p:spPr bwMode="auto">
          <a:xfrm>
            <a:off x="1396059" y="5948361"/>
            <a:ext cx="86741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fr-FR" sz="3000" dirty="0">
                <a:latin typeface="Times" pitchFamily="2" charset="0"/>
              </a:rPr>
              <a:t>Cecil Beaton, “Jackson Pollock’s Abstractions,” </a:t>
            </a:r>
            <a:r>
              <a:rPr lang="en-GB" altLang="fr-FR" sz="3000" i="1" dirty="0">
                <a:latin typeface="Times" pitchFamily="2" charset="0"/>
              </a:rPr>
              <a:t>Vogue</a:t>
            </a:r>
            <a:r>
              <a:rPr lang="en-GB" altLang="fr-FR" sz="3000" dirty="0">
                <a:latin typeface="Times" pitchFamily="2" charset="0"/>
              </a:rPr>
              <a:t>, 1er mars 1951</a:t>
            </a:r>
            <a:endParaRPr lang="fr-FR" altLang="fr-FR" sz="3000" dirty="0">
              <a:latin typeface="Times" pitchFamily="2" charset="0"/>
            </a:endParaRPr>
          </a:p>
        </p:txBody>
      </p:sp>
    </p:spTree>
    <p:extLst>
      <p:ext uri="{BB962C8B-B14F-4D97-AF65-F5344CB8AC3E}">
        <p14:creationId xmlns:p14="http://schemas.microsoft.com/office/powerpoint/2010/main" val="137806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073566" y="792155"/>
            <a:ext cx="8856984" cy="1500187"/>
          </a:xfrm>
        </p:spPr>
        <p:txBody>
          <a:bodyPr>
            <a:noAutofit/>
          </a:bodyPr>
          <a:lstStyle/>
          <a:p>
            <a:r>
              <a:rPr lang="fr-FR" sz="4000" dirty="0">
                <a:solidFill>
                  <a:schemeClr val="tx1"/>
                </a:solidFill>
                <a:latin typeface="Times" pitchFamily="2" charset="0"/>
              </a:rPr>
              <a:t>Harold Rosenberg : critique d’art américain, théoricien de l’Action Painting</a:t>
            </a:r>
          </a:p>
          <a:p>
            <a:endParaRPr lang="fr-FR" sz="4000" dirty="0">
              <a:solidFill>
                <a:schemeClr val="tx1"/>
              </a:solidFill>
              <a:latin typeface="Times" pitchFamily="2" charset="0"/>
            </a:endParaRPr>
          </a:p>
          <a:p>
            <a:r>
              <a:rPr lang="fr-FR" dirty="0">
                <a:solidFill>
                  <a:schemeClr val="tx1"/>
                </a:solidFill>
                <a:latin typeface="Times" pitchFamily="2" charset="0"/>
              </a:rPr>
              <a:t>"À un certain moment, la toile a commencé à apparaître à un peintre américain après l'autre comme une arène dans laquelle agir. . .  Ce qui devait figurer sur la toile n'était pas une image, mais un événement".</a:t>
            </a:r>
          </a:p>
          <a:p>
            <a:endParaRPr lang="fr-FR" dirty="0">
              <a:solidFill>
                <a:schemeClr val="tx1"/>
              </a:solidFill>
              <a:latin typeface="Times" pitchFamily="2" charset="0"/>
            </a:endParaRPr>
          </a:p>
          <a:p>
            <a:r>
              <a:rPr lang="fr-FR" dirty="0">
                <a:solidFill>
                  <a:schemeClr val="tx1"/>
                </a:solidFill>
                <a:latin typeface="Times" pitchFamily="2" charset="0"/>
              </a:rPr>
              <a:t>la peinture d’action conduit à réfléchir à l'importance politique de telles actions artistiques : </a:t>
            </a:r>
          </a:p>
          <a:p>
            <a:endParaRPr lang="fr-FR" dirty="0">
              <a:solidFill>
                <a:schemeClr val="tx1"/>
              </a:solidFill>
              <a:latin typeface="Times" pitchFamily="2" charset="0"/>
            </a:endParaRPr>
          </a:p>
          <a:p>
            <a:r>
              <a:rPr lang="fr-FR" dirty="0">
                <a:solidFill>
                  <a:schemeClr val="tx1"/>
                </a:solidFill>
                <a:latin typeface="Times" pitchFamily="2" charset="0"/>
              </a:rPr>
              <a:t>" Le geste sur la toile était un geste de libération, de la valeur - politique, esthétique, morale".   </a:t>
            </a:r>
          </a:p>
          <a:p>
            <a:endParaRPr lang="fr-FR" sz="4000" dirty="0">
              <a:solidFill>
                <a:schemeClr val="tx1"/>
              </a:solidFill>
              <a:latin typeface="Times" pitchFamily="2" charset="0"/>
            </a:endParaRPr>
          </a:p>
          <a:p>
            <a:r>
              <a:rPr lang="fr-FR" sz="4000" dirty="0">
                <a:solidFill>
                  <a:schemeClr val="tx1"/>
                </a:solidFill>
                <a:latin typeface="Times" pitchFamily="2" charset="0"/>
              </a:rPr>
              <a:t> </a:t>
            </a:r>
          </a:p>
        </p:txBody>
      </p:sp>
    </p:spTree>
    <p:extLst>
      <p:ext uri="{BB962C8B-B14F-4D97-AF65-F5344CB8AC3E}">
        <p14:creationId xmlns:p14="http://schemas.microsoft.com/office/powerpoint/2010/main" val="3778955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92B1BE-38BB-974F-961A-6B96377266C2}"/>
              </a:ext>
            </a:extLst>
          </p:cNvPr>
          <p:cNvSpPr>
            <a:spLocks noGrp="1"/>
          </p:cNvSpPr>
          <p:nvPr>
            <p:ph type="title"/>
          </p:nvPr>
        </p:nvSpPr>
        <p:spPr>
          <a:xfrm>
            <a:off x="605726" y="2103437"/>
            <a:ext cx="10515600" cy="1325563"/>
          </a:xfrm>
        </p:spPr>
        <p:txBody>
          <a:bodyPr>
            <a:normAutofit fontScale="90000"/>
          </a:bodyPr>
          <a:lstStyle/>
          <a:p>
            <a:r>
              <a:rPr lang="fr-FR" b="1" dirty="0">
                <a:latin typeface="Times" pitchFamily="2" charset="0"/>
              </a:rPr>
              <a:t>Cours 2 </a:t>
            </a:r>
            <a:br>
              <a:rPr lang="fr-FR" b="1" dirty="0">
                <a:latin typeface="Times" pitchFamily="2" charset="0"/>
              </a:rPr>
            </a:br>
            <a:br>
              <a:rPr lang="fr-FR" b="1" dirty="0">
                <a:latin typeface="Times" pitchFamily="2" charset="0"/>
              </a:rPr>
            </a:br>
            <a:r>
              <a:rPr lang="fr-FR" b="1" dirty="0" err="1">
                <a:latin typeface="Times" pitchFamily="2" charset="0"/>
              </a:rPr>
              <a:t>Colorfield</a:t>
            </a:r>
            <a:r>
              <a:rPr lang="fr-FR" b="1" dirty="0">
                <a:latin typeface="Times" pitchFamily="2" charset="0"/>
              </a:rPr>
              <a:t> </a:t>
            </a:r>
            <a:br>
              <a:rPr lang="fr-FR" b="1" dirty="0">
                <a:latin typeface="Times" pitchFamily="2" charset="0"/>
              </a:rPr>
            </a:br>
            <a:br>
              <a:rPr lang="fr-FR" dirty="0">
                <a:latin typeface="Times" pitchFamily="2" charset="0"/>
              </a:rPr>
            </a:br>
            <a:r>
              <a:rPr lang="fr-FR" b="1" dirty="0">
                <a:latin typeface="Times" pitchFamily="2" charset="0"/>
              </a:rPr>
              <a:t>Mark Rothko</a:t>
            </a:r>
            <a:br>
              <a:rPr lang="fr-FR" dirty="0">
                <a:latin typeface="Times" pitchFamily="2" charset="0"/>
              </a:rPr>
            </a:br>
            <a:r>
              <a:rPr lang="fr-FR" dirty="0">
                <a:latin typeface="Times" pitchFamily="2" charset="0"/>
              </a:rPr>
              <a:t> </a:t>
            </a:r>
            <a:br>
              <a:rPr lang="fr-FR" dirty="0">
                <a:latin typeface="Times" pitchFamily="2" charset="0"/>
              </a:rPr>
            </a:br>
            <a:r>
              <a:rPr lang="fr-FR" dirty="0">
                <a:latin typeface="Times" pitchFamily="2" charset="0"/>
              </a:rPr>
              <a:t>Figure majeure de l’Ecole de New York Mark Rothko naît en Lettonie en 1903.  </a:t>
            </a:r>
          </a:p>
        </p:txBody>
      </p:sp>
    </p:spTree>
    <p:extLst>
      <p:ext uri="{BB962C8B-B14F-4D97-AF65-F5344CB8AC3E}">
        <p14:creationId xmlns:p14="http://schemas.microsoft.com/office/powerpoint/2010/main" val="1257466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BADB6D-E791-6B46-8565-895747963148}"/>
              </a:ext>
            </a:extLst>
          </p:cNvPr>
          <p:cNvSpPr>
            <a:spLocks noGrp="1"/>
          </p:cNvSpPr>
          <p:nvPr>
            <p:ph type="title"/>
          </p:nvPr>
        </p:nvSpPr>
        <p:spPr>
          <a:xfrm>
            <a:off x="6218693" y="2103437"/>
            <a:ext cx="6096001" cy="1325563"/>
          </a:xfrm>
        </p:spPr>
        <p:txBody>
          <a:bodyPr>
            <a:normAutofit fontScale="90000"/>
          </a:bodyPr>
          <a:lstStyle/>
          <a:p>
            <a:r>
              <a:rPr lang="fr-FR" i="1" dirty="0" err="1">
                <a:latin typeface="Times" pitchFamily="2" charset="0"/>
              </a:rPr>
              <a:t>Multiforms</a:t>
            </a:r>
            <a:r>
              <a:rPr lang="fr-FR" i="1" dirty="0">
                <a:latin typeface="Times" pitchFamily="2" charset="0"/>
              </a:rPr>
              <a:t>,</a:t>
            </a:r>
            <a:r>
              <a:rPr lang="fr-FR" dirty="0">
                <a:latin typeface="Times" pitchFamily="2" charset="0"/>
              </a:rPr>
              <a:t> 1948-9, huile sur toile,  226.1 x 165.1 cm.</a:t>
            </a:r>
            <a:br>
              <a:rPr lang="fr-FR" dirty="0"/>
            </a:br>
            <a:endParaRPr lang="fr-FR" dirty="0"/>
          </a:p>
        </p:txBody>
      </p:sp>
      <p:sp>
        <p:nvSpPr>
          <p:cNvPr id="3" name="Rectangle 2">
            <a:extLst>
              <a:ext uri="{FF2B5EF4-FFF2-40B4-BE49-F238E27FC236}">
                <a16:creationId xmlns:a16="http://schemas.microsoft.com/office/drawing/2014/main" id="{D439F661-1442-E94F-8F17-FD57B5B344FB}"/>
              </a:ext>
            </a:extLst>
          </p:cNvPr>
          <p:cNvSpPr/>
          <p:nvPr/>
        </p:nvSpPr>
        <p:spPr>
          <a:xfrm>
            <a:off x="3048000" y="3105835"/>
            <a:ext cx="6096000" cy="369332"/>
          </a:xfrm>
          <a:prstGeom prst="rect">
            <a:avLst/>
          </a:prstGeom>
        </p:spPr>
        <p:txBody>
          <a:bodyPr>
            <a:spAutoFit/>
          </a:bodyPr>
          <a:lstStyle/>
          <a:p>
            <a:r>
              <a:rPr lang="fr-FR" i="1" dirty="0"/>
              <a:t> </a:t>
            </a:r>
            <a:endParaRPr lang="fr-FR" dirty="0"/>
          </a:p>
        </p:txBody>
      </p:sp>
      <p:pic>
        <p:nvPicPr>
          <p:cNvPr id="7170" name="Picture 2" descr="Mark Rothko, Multiform, 1948 Condizione di non definizione, forme in cui i  contorni non sono mai definiti nettamente ma solo emot… | Mark rothko,  Rothko, Art design">
            <a:extLst>
              <a:ext uri="{FF2B5EF4-FFF2-40B4-BE49-F238E27FC236}">
                <a16:creationId xmlns:a16="http://schemas.microsoft.com/office/drawing/2014/main" id="{9E090982-BD74-8B4C-BF82-560326944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0"/>
            <a:ext cx="49339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885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3433" y="188640"/>
            <a:ext cx="4268896" cy="572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02296" y="6024300"/>
            <a:ext cx="8855968" cy="830997"/>
          </a:xfrm>
          <a:prstGeom prst="rect">
            <a:avLst/>
          </a:prstGeom>
        </p:spPr>
        <p:txBody>
          <a:bodyPr wrap="square">
            <a:spAutoFit/>
          </a:bodyPr>
          <a:lstStyle/>
          <a:p>
            <a:pPr algn="ctr" fontAlgn="base"/>
            <a:r>
              <a:rPr lang="fr-FR" sz="2400" dirty="0"/>
              <a:t>Mark Rothko, </a:t>
            </a:r>
            <a:r>
              <a:rPr lang="fr-FR" sz="2400" i="1" dirty="0"/>
              <a:t>No. 3/No. 13, </a:t>
            </a:r>
            <a:r>
              <a:rPr lang="fr-FR" sz="2400" dirty="0"/>
              <a:t>1949</a:t>
            </a:r>
          </a:p>
          <a:p>
            <a:pPr algn="ctr" fontAlgn="base"/>
            <a:r>
              <a:rPr lang="en-US" sz="2400" dirty="0" err="1"/>
              <a:t>huile</a:t>
            </a:r>
            <a:r>
              <a:rPr lang="en-US" sz="2400" dirty="0"/>
              <a:t> </a:t>
            </a:r>
            <a:r>
              <a:rPr lang="en-US" sz="2400" dirty="0" err="1"/>
              <a:t>sur</a:t>
            </a:r>
            <a:r>
              <a:rPr lang="en-US" sz="2400" dirty="0"/>
              <a:t> toile, 216,5 x 164,8 cm, New York, </a:t>
            </a:r>
            <a:r>
              <a:rPr lang="en-US" sz="2400" dirty="0" err="1"/>
              <a:t>MoMA</a:t>
            </a:r>
            <a:endParaRPr lang="fr-FR" sz="2400" dirty="0"/>
          </a:p>
        </p:txBody>
      </p:sp>
    </p:spTree>
    <p:extLst>
      <p:ext uri="{BB962C8B-B14F-4D97-AF65-F5344CB8AC3E}">
        <p14:creationId xmlns:p14="http://schemas.microsoft.com/office/powerpoint/2010/main" val="536679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BADB6D-E791-6B46-8565-895747963148}"/>
              </a:ext>
            </a:extLst>
          </p:cNvPr>
          <p:cNvSpPr>
            <a:spLocks noGrp="1"/>
          </p:cNvSpPr>
          <p:nvPr>
            <p:ph type="title"/>
          </p:nvPr>
        </p:nvSpPr>
        <p:spPr>
          <a:xfrm>
            <a:off x="838200" y="5727538"/>
            <a:ext cx="10515600" cy="1325563"/>
          </a:xfrm>
        </p:spPr>
        <p:txBody>
          <a:bodyPr>
            <a:normAutofit fontScale="90000"/>
          </a:bodyPr>
          <a:lstStyle/>
          <a:p>
            <a:r>
              <a:rPr lang="fr-FR" i="1" dirty="0"/>
              <a:t> </a:t>
            </a:r>
            <a:br>
              <a:rPr lang="fr-FR" dirty="0"/>
            </a:br>
            <a:r>
              <a:rPr lang="fr-FR" dirty="0"/>
              <a:t> </a:t>
            </a:r>
            <a:br>
              <a:rPr lang="fr-FR" dirty="0"/>
            </a:br>
            <a:endParaRPr lang="fr-FR" dirty="0"/>
          </a:p>
        </p:txBody>
      </p:sp>
      <p:pic>
        <p:nvPicPr>
          <p:cNvPr id="9218" name="Picture 2" descr="Untitled (Seagram Mural)">
            <a:extLst>
              <a:ext uri="{FF2B5EF4-FFF2-40B4-BE49-F238E27FC236}">
                <a16:creationId xmlns:a16="http://schemas.microsoft.com/office/drawing/2014/main" id="{EE94879D-0E39-A64E-A973-AD48E2393B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997" y="35342"/>
            <a:ext cx="6264005" cy="576245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C6F57D07-F6C3-8C43-AE6B-4DBD170C9FEE}"/>
              </a:ext>
            </a:extLst>
          </p:cNvPr>
          <p:cNvSpPr txBox="1"/>
          <p:nvPr/>
        </p:nvSpPr>
        <p:spPr>
          <a:xfrm>
            <a:off x="991892" y="5797800"/>
            <a:ext cx="9500461" cy="1292662"/>
          </a:xfrm>
          <a:prstGeom prst="rect">
            <a:avLst/>
          </a:prstGeom>
          <a:noFill/>
        </p:spPr>
        <p:txBody>
          <a:bodyPr wrap="square" rtlCol="0">
            <a:spAutoFit/>
          </a:bodyPr>
          <a:lstStyle/>
          <a:p>
            <a:r>
              <a:rPr lang="en-US" sz="3000" i="1" dirty="0">
                <a:latin typeface="Times" pitchFamily="2" charset="0"/>
              </a:rPr>
              <a:t>Untitled (Seagram Mural)</a:t>
            </a:r>
            <a:r>
              <a:rPr lang="en-US" sz="3000" dirty="0">
                <a:latin typeface="Times" pitchFamily="2" charset="0"/>
              </a:rPr>
              <a:t>, 1959, 265.4 x 288.3 cm, NGA, Washington.</a:t>
            </a:r>
            <a:r>
              <a:rPr lang="fr-FR" sz="3000" dirty="0">
                <a:latin typeface="Times" pitchFamily="2" charset="0"/>
              </a:rPr>
              <a:t> </a:t>
            </a:r>
          </a:p>
          <a:p>
            <a:endParaRPr lang="fr-FR" dirty="0"/>
          </a:p>
        </p:txBody>
      </p:sp>
    </p:spTree>
    <p:extLst>
      <p:ext uri="{BB962C8B-B14F-4D97-AF65-F5344CB8AC3E}">
        <p14:creationId xmlns:p14="http://schemas.microsoft.com/office/powerpoint/2010/main" val="3850158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BADB6D-E791-6B46-8565-895747963148}"/>
              </a:ext>
            </a:extLst>
          </p:cNvPr>
          <p:cNvSpPr>
            <a:spLocks noGrp="1"/>
          </p:cNvSpPr>
          <p:nvPr>
            <p:ph type="title"/>
          </p:nvPr>
        </p:nvSpPr>
        <p:spPr>
          <a:xfrm>
            <a:off x="807204" y="6233871"/>
            <a:ext cx="10150098" cy="542899"/>
          </a:xfrm>
        </p:spPr>
        <p:txBody>
          <a:bodyPr>
            <a:normAutofit fontScale="90000"/>
          </a:bodyPr>
          <a:lstStyle/>
          <a:p>
            <a:r>
              <a:rPr lang="fr-FR" sz="3000" dirty="0">
                <a:latin typeface="Times" pitchFamily="2" charset="0"/>
              </a:rPr>
              <a:t>Chapelle Rothko, Houston, 1971.</a:t>
            </a:r>
            <a:br>
              <a:rPr lang="fr-FR" sz="3000" dirty="0">
                <a:latin typeface="Times" pitchFamily="2" charset="0"/>
              </a:rPr>
            </a:br>
            <a:endParaRPr lang="fr-FR" sz="3000" dirty="0">
              <a:latin typeface="Times" pitchFamily="2" charset="0"/>
            </a:endParaRPr>
          </a:p>
        </p:txBody>
      </p:sp>
      <p:pic>
        <p:nvPicPr>
          <p:cNvPr id="10242" name="Picture 2" descr="Rothko Chapel : les chuchotements d'une mort céleste murmurés -  Classicagenda">
            <a:extLst>
              <a:ext uri="{FF2B5EF4-FFF2-40B4-BE49-F238E27FC236}">
                <a16:creationId xmlns:a16="http://schemas.microsoft.com/office/drawing/2014/main" id="{CB4EA8F0-D756-9544-9B01-FACD166E2E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1574" y="624129"/>
            <a:ext cx="7528303" cy="4991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9047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1" y="54626"/>
            <a:ext cx="8097721" cy="539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81880" y="5589240"/>
            <a:ext cx="8562592" cy="1569660"/>
          </a:xfrm>
          <a:prstGeom prst="rect">
            <a:avLst/>
          </a:prstGeom>
        </p:spPr>
        <p:txBody>
          <a:bodyPr wrap="square">
            <a:spAutoFit/>
          </a:bodyPr>
          <a:lstStyle/>
          <a:p>
            <a:pPr algn="ctr"/>
            <a:r>
              <a:rPr lang="en-US" sz="2400" dirty="0"/>
              <a:t>Barnett Newman, </a:t>
            </a:r>
            <a:r>
              <a:rPr lang="en-US" sz="2400" i="1" dirty="0"/>
              <a:t>Stations of the Cross </a:t>
            </a:r>
            <a:r>
              <a:rPr lang="fr-FR" sz="2400" i="1" dirty="0"/>
              <a:t>(</a:t>
            </a:r>
            <a:r>
              <a:rPr lang="fr-FR" sz="2400" i="1" dirty="0" err="1"/>
              <a:t>Lema</a:t>
            </a:r>
            <a:r>
              <a:rPr lang="fr-FR" sz="2400" i="1" dirty="0"/>
              <a:t> </a:t>
            </a:r>
            <a:r>
              <a:rPr lang="fr-FR" sz="2400" i="1" dirty="0" err="1"/>
              <a:t>Sabachthani</a:t>
            </a:r>
            <a:r>
              <a:rPr lang="fr-FR" sz="2400" i="1" dirty="0"/>
              <a:t>)</a:t>
            </a:r>
            <a:r>
              <a:rPr lang="en-US" sz="2400" dirty="0"/>
              <a:t>, 1958-1966, </a:t>
            </a:r>
            <a:r>
              <a:rPr lang="en-US" sz="2400" dirty="0" err="1"/>
              <a:t>peinture</a:t>
            </a:r>
            <a:r>
              <a:rPr lang="en-US" sz="2400" dirty="0"/>
              <a:t> à </a:t>
            </a:r>
            <a:r>
              <a:rPr lang="en-US" sz="2400" dirty="0" err="1"/>
              <a:t>l’huile</a:t>
            </a:r>
            <a:r>
              <a:rPr lang="en-US" sz="2400" dirty="0"/>
              <a:t>, </a:t>
            </a:r>
            <a:r>
              <a:rPr lang="en-US" sz="2400" dirty="0" err="1"/>
              <a:t>acrylique</a:t>
            </a:r>
            <a:r>
              <a:rPr lang="en-US" sz="2400" dirty="0"/>
              <a:t>, </a:t>
            </a:r>
            <a:r>
              <a:rPr lang="en-US" sz="2400" dirty="0" err="1"/>
              <a:t>sur</a:t>
            </a:r>
            <a:r>
              <a:rPr lang="en-US" sz="2400" dirty="0"/>
              <a:t> toile, </a:t>
            </a:r>
            <a:r>
              <a:rPr lang="en-US" sz="2400" dirty="0" err="1"/>
              <a:t>chaque</a:t>
            </a:r>
            <a:r>
              <a:rPr lang="en-US" sz="2400" dirty="0"/>
              <a:t> toile environ 198,4 x 153,2 cm, Washington, D.C., National Gallery of Art</a:t>
            </a:r>
          </a:p>
          <a:p>
            <a:pPr algn="ctr"/>
            <a:endParaRPr lang="en-US" sz="2400" dirty="0"/>
          </a:p>
        </p:txBody>
      </p:sp>
    </p:spTree>
    <p:extLst>
      <p:ext uri="{BB962C8B-B14F-4D97-AF65-F5344CB8AC3E}">
        <p14:creationId xmlns:p14="http://schemas.microsoft.com/office/powerpoint/2010/main" val="12120882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7808" y="241889"/>
            <a:ext cx="3384376" cy="565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19536" y="5912309"/>
            <a:ext cx="8280920" cy="830997"/>
          </a:xfrm>
          <a:prstGeom prst="rect">
            <a:avLst/>
          </a:prstGeom>
        </p:spPr>
        <p:txBody>
          <a:bodyPr wrap="square">
            <a:spAutoFit/>
          </a:bodyPr>
          <a:lstStyle/>
          <a:p>
            <a:pPr algn="ctr"/>
            <a:r>
              <a:rPr lang="en-US" sz="2400" dirty="0"/>
              <a:t>Barnett Newman, </a:t>
            </a:r>
            <a:r>
              <a:rPr lang="en-US" sz="2400" i="1" dirty="0" err="1"/>
              <a:t>Onement</a:t>
            </a:r>
            <a:r>
              <a:rPr lang="en-US" sz="2400" i="1" dirty="0"/>
              <a:t>, I</a:t>
            </a:r>
            <a:r>
              <a:rPr lang="en-US" sz="2400" dirty="0"/>
              <a:t>, 1948</a:t>
            </a:r>
          </a:p>
          <a:p>
            <a:pPr algn="ctr"/>
            <a:r>
              <a:rPr lang="en-US" sz="2400" dirty="0" err="1"/>
              <a:t>huile</a:t>
            </a:r>
            <a:r>
              <a:rPr lang="en-US" sz="2400" dirty="0"/>
              <a:t> </a:t>
            </a:r>
            <a:r>
              <a:rPr lang="en-US" sz="2400" dirty="0" err="1"/>
              <a:t>sur</a:t>
            </a:r>
            <a:r>
              <a:rPr lang="en-US" sz="2400" dirty="0"/>
              <a:t> toile, 69,2 x 41,2 cm, New York, </a:t>
            </a:r>
            <a:r>
              <a:rPr lang="en-US" sz="2400" dirty="0" err="1"/>
              <a:t>MoMA</a:t>
            </a:r>
            <a:endParaRPr lang="fr-FR" sz="2400" dirty="0"/>
          </a:p>
        </p:txBody>
      </p:sp>
    </p:spTree>
    <p:extLst>
      <p:ext uri="{BB962C8B-B14F-4D97-AF65-F5344CB8AC3E}">
        <p14:creationId xmlns:p14="http://schemas.microsoft.com/office/powerpoint/2010/main" val="2462055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3D39F-4FD9-2A48-8CBA-AECDAF55314E}"/>
              </a:ext>
            </a:extLst>
          </p:cNvPr>
          <p:cNvSpPr>
            <a:spLocks noGrp="1"/>
          </p:cNvSpPr>
          <p:nvPr>
            <p:ph type="title"/>
          </p:nvPr>
        </p:nvSpPr>
        <p:spPr>
          <a:xfrm>
            <a:off x="583584" y="3852521"/>
            <a:ext cx="10515600" cy="1325563"/>
          </a:xfrm>
        </p:spPr>
        <p:txBody>
          <a:bodyPr>
            <a:normAutofit fontScale="90000"/>
          </a:bodyPr>
          <a:lstStyle/>
          <a:p>
            <a:r>
              <a:rPr lang="fr-FR" sz="2200" dirty="0">
                <a:latin typeface="Times" pitchFamily="2" charset="0"/>
              </a:rPr>
              <a:t>mardi 25 janvier </a:t>
            </a:r>
            <a:br>
              <a:rPr lang="fr-FR" sz="2200" dirty="0">
                <a:latin typeface="Times" pitchFamily="2" charset="0"/>
              </a:rPr>
            </a:br>
            <a:r>
              <a:rPr lang="fr-FR" sz="2200" b="1" dirty="0">
                <a:latin typeface="Times" pitchFamily="2" charset="0"/>
              </a:rPr>
              <a:t>Edward </a:t>
            </a:r>
            <a:r>
              <a:rPr lang="fr-FR" sz="2200" b="1" dirty="0" err="1">
                <a:latin typeface="Times" pitchFamily="2" charset="0"/>
              </a:rPr>
              <a:t>Said</a:t>
            </a:r>
            <a:r>
              <a:rPr lang="fr-FR" sz="2200" b="1" dirty="0">
                <a:latin typeface="Times" pitchFamily="2" charset="0"/>
              </a:rPr>
              <a:t> Méthodologie </a:t>
            </a:r>
            <a:br>
              <a:rPr lang="fr-FR" sz="2200" dirty="0">
                <a:latin typeface="Times" pitchFamily="2" charset="0"/>
              </a:rPr>
            </a:br>
            <a:r>
              <a:rPr lang="fr-FR" sz="2200" dirty="0">
                <a:latin typeface="Times" pitchFamily="2" charset="0"/>
              </a:rPr>
              <a:t> </a:t>
            </a:r>
            <a:br>
              <a:rPr lang="fr-FR" sz="2200" dirty="0">
                <a:latin typeface="Times" pitchFamily="2" charset="0"/>
              </a:rPr>
            </a:br>
            <a:r>
              <a:rPr lang="fr-FR" sz="2200" dirty="0">
                <a:latin typeface="Times" pitchFamily="2" charset="0"/>
              </a:rPr>
              <a:t>mardi 1er février</a:t>
            </a:r>
            <a:br>
              <a:rPr lang="fr-FR" sz="2200" dirty="0">
                <a:latin typeface="Times" pitchFamily="2" charset="0"/>
              </a:rPr>
            </a:br>
            <a:r>
              <a:rPr lang="fr-FR" sz="2200" b="1" dirty="0">
                <a:latin typeface="Times" pitchFamily="2" charset="0"/>
              </a:rPr>
              <a:t>Cours 2 Nouveau réalisme  </a:t>
            </a:r>
            <a:br>
              <a:rPr lang="fr-FR" sz="2200" dirty="0">
                <a:latin typeface="Times" pitchFamily="2" charset="0"/>
              </a:rPr>
            </a:br>
            <a:r>
              <a:rPr lang="fr-FR" sz="2200" dirty="0">
                <a:latin typeface="Times" pitchFamily="2" charset="0"/>
              </a:rPr>
              <a:t> </a:t>
            </a:r>
            <a:br>
              <a:rPr lang="fr-FR" sz="2200" dirty="0">
                <a:latin typeface="Times" pitchFamily="2" charset="0"/>
              </a:rPr>
            </a:br>
            <a:r>
              <a:rPr lang="fr-FR" sz="2200" dirty="0">
                <a:latin typeface="Times" pitchFamily="2" charset="0"/>
              </a:rPr>
              <a:t>mardi 8 février</a:t>
            </a:r>
            <a:br>
              <a:rPr lang="fr-FR" sz="2200" dirty="0">
                <a:latin typeface="Times" pitchFamily="2" charset="0"/>
              </a:rPr>
            </a:br>
            <a:r>
              <a:rPr lang="fr-FR" sz="2200" dirty="0">
                <a:latin typeface="Times" pitchFamily="2" charset="0"/>
              </a:rPr>
              <a:t>Aimé Césaire </a:t>
            </a:r>
            <a:br>
              <a:rPr lang="fr-FR" sz="2200" dirty="0">
                <a:latin typeface="Times" pitchFamily="2" charset="0"/>
              </a:rPr>
            </a:br>
            <a:r>
              <a:rPr lang="fr-FR" sz="2200" dirty="0">
                <a:latin typeface="Times" pitchFamily="2" charset="0"/>
              </a:rPr>
              <a:t>Léa Diop et </a:t>
            </a:r>
            <a:r>
              <a:rPr lang="fr-FR" sz="2200" dirty="0" err="1">
                <a:latin typeface="Times" pitchFamily="2" charset="0"/>
              </a:rPr>
              <a:t>Safiatou</a:t>
            </a:r>
            <a:r>
              <a:rPr lang="fr-FR" sz="2200">
                <a:latin typeface="Times" pitchFamily="2" charset="0"/>
              </a:rPr>
              <a:t> Faye</a:t>
            </a:r>
            <a:br>
              <a:rPr lang="fr-FR" sz="2200" dirty="0">
                <a:latin typeface="Times" pitchFamily="2" charset="0"/>
              </a:rPr>
            </a:br>
            <a:r>
              <a:rPr lang="fr-FR" sz="2200" dirty="0">
                <a:latin typeface="Times" pitchFamily="2" charset="0"/>
              </a:rPr>
              <a:t> </a:t>
            </a:r>
            <a:br>
              <a:rPr lang="fr-FR" sz="2200" dirty="0">
                <a:latin typeface="Times" pitchFamily="2" charset="0"/>
              </a:rPr>
            </a:br>
            <a:r>
              <a:rPr lang="fr-FR" sz="2200" dirty="0">
                <a:latin typeface="Times" pitchFamily="2" charset="0"/>
              </a:rPr>
              <a:t>vacances </a:t>
            </a:r>
            <a:br>
              <a:rPr lang="fr-FR" sz="2200" dirty="0">
                <a:latin typeface="Times" pitchFamily="2" charset="0"/>
              </a:rPr>
            </a:br>
            <a:r>
              <a:rPr lang="fr-FR" sz="2200" dirty="0">
                <a:latin typeface="Times" pitchFamily="2" charset="0"/>
              </a:rPr>
              <a:t> </a:t>
            </a:r>
            <a:br>
              <a:rPr lang="fr-FR" sz="2200" dirty="0">
                <a:latin typeface="Times" pitchFamily="2" charset="0"/>
              </a:rPr>
            </a:br>
            <a:r>
              <a:rPr lang="fr-FR" sz="2200" dirty="0">
                <a:latin typeface="Times" pitchFamily="2" charset="0"/>
              </a:rPr>
              <a:t> </a:t>
            </a:r>
            <a:br>
              <a:rPr lang="fr-FR" sz="2200" dirty="0">
                <a:latin typeface="Times" pitchFamily="2" charset="0"/>
              </a:rPr>
            </a:br>
            <a:r>
              <a:rPr lang="fr-FR" sz="2200" dirty="0">
                <a:latin typeface="Times" pitchFamily="2" charset="0"/>
              </a:rPr>
              <a:t>mardi 22 février</a:t>
            </a:r>
            <a:br>
              <a:rPr lang="fr-FR" sz="2200" dirty="0">
                <a:latin typeface="Times" pitchFamily="2" charset="0"/>
              </a:rPr>
            </a:br>
            <a:r>
              <a:rPr lang="fr-FR" sz="2200" b="1" dirty="0">
                <a:latin typeface="Times" pitchFamily="2" charset="0"/>
              </a:rPr>
              <a:t>Cours 4 Minimalisme</a:t>
            </a:r>
            <a:br>
              <a:rPr lang="fr-FR" sz="2200" b="1" dirty="0">
                <a:latin typeface="Times" pitchFamily="2" charset="0"/>
              </a:rPr>
            </a:br>
            <a:r>
              <a:rPr lang="fr-FR" sz="2200" b="1" dirty="0">
                <a:latin typeface="Times" pitchFamily="2" charset="0"/>
              </a:rPr>
              <a:t>Oral Glissant et Anderson : </a:t>
            </a:r>
            <a:r>
              <a:rPr lang="fr-FR" sz="2200" b="1" dirty="0" err="1">
                <a:latin typeface="Times" pitchFamily="2" charset="0"/>
              </a:rPr>
              <a:t>Moulahoum</a:t>
            </a:r>
            <a:r>
              <a:rPr lang="fr-FR" sz="2200" b="1" dirty="0">
                <a:latin typeface="Times" pitchFamily="2" charset="0"/>
              </a:rPr>
              <a:t> Lisa et </a:t>
            </a:r>
            <a:r>
              <a:rPr lang="fr-FR" sz="2200" b="1" dirty="0" err="1">
                <a:latin typeface="Times" pitchFamily="2" charset="0"/>
              </a:rPr>
              <a:t>Almea</a:t>
            </a:r>
            <a:r>
              <a:rPr lang="fr-FR" sz="2200" b="1" dirty="0">
                <a:latin typeface="Times" pitchFamily="2" charset="0"/>
              </a:rPr>
              <a:t> </a:t>
            </a:r>
            <a:r>
              <a:rPr lang="fr-FR" sz="2200" b="1" dirty="0" err="1">
                <a:latin typeface="Times" pitchFamily="2" charset="0"/>
              </a:rPr>
              <a:t>Poizat</a:t>
            </a:r>
            <a:r>
              <a:rPr lang="fr-FR" sz="2200" b="1" dirty="0">
                <a:latin typeface="Times" pitchFamily="2" charset="0"/>
              </a:rPr>
              <a:t> </a:t>
            </a:r>
            <a:br>
              <a:rPr lang="fr-FR" sz="2200" b="1" dirty="0">
                <a:latin typeface="Times" pitchFamily="2" charset="0"/>
              </a:rPr>
            </a:br>
            <a:r>
              <a:rPr lang="fr-FR" sz="2200" b="1" dirty="0">
                <a:latin typeface="Times" pitchFamily="2" charset="0"/>
              </a:rPr>
              <a:t>Ecrit </a:t>
            </a:r>
            <a:r>
              <a:rPr lang="fr-FR" sz="2200" b="1" dirty="0" err="1">
                <a:latin typeface="Times" pitchFamily="2" charset="0"/>
              </a:rPr>
              <a:t>Chenaut</a:t>
            </a:r>
            <a:r>
              <a:rPr lang="fr-FR" sz="2200" b="1" dirty="0">
                <a:latin typeface="Times" pitchFamily="2" charset="0"/>
              </a:rPr>
              <a:t> et Laurine </a:t>
            </a:r>
            <a:br>
              <a:rPr lang="fr-FR" sz="2200" dirty="0">
                <a:latin typeface="Times" pitchFamily="2" charset="0"/>
              </a:rPr>
            </a:br>
            <a:r>
              <a:rPr lang="fr-FR" sz="2200" dirty="0">
                <a:latin typeface="Times" pitchFamily="2" charset="0"/>
              </a:rPr>
              <a:t> </a:t>
            </a:r>
            <a:br>
              <a:rPr lang="fr-FR" sz="2200" dirty="0">
                <a:latin typeface="Times" pitchFamily="2" charset="0"/>
              </a:rPr>
            </a:br>
            <a:r>
              <a:rPr lang="fr-FR" sz="2200" dirty="0">
                <a:latin typeface="Times" pitchFamily="2" charset="0"/>
              </a:rPr>
              <a:t> </a:t>
            </a:r>
            <a:br>
              <a:rPr lang="fr-FR" sz="2200" dirty="0">
                <a:latin typeface="Times" pitchFamily="2" charset="0"/>
              </a:rPr>
            </a:br>
            <a:r>
              <a:rPr lang="fr-FR" sz="2200" dirty="0">
                <a:latin typeface="Times" pitchFamily="2" charset="0"/>
              </a:rPr>
              <a:t>mardi 1er mars</a:t>
            </a:r>
            <a:br>
              <a:rPr lang="fr-FR" sz="2200" dirty="0">
                <a:latin typeface="Times" pitchFamily="2" charset="0"/>
              </a:rPr>
            </a:br>
            <a:r>
              <a:rPr lang="fr-FR" sz="2200" b="1" dirty="0" err="1">
                <a:latin typeface="Times" pitchFamily="2" charset="0"/>
              </a:rPr>
              <a:t>Lippard</a:t>
            </a:r>
            <a:r>
              <a:rPr lang="fr-FR" sz="2200" b="1" dirty="0">
                <a:latin typeface="Times" pitchFamily="2" charset="0"/>
              </a:rPr>
              <a:t> et </a:t>
            </a:r>
            <a:r>
              <a:rPr lang="fr-FR" sz="2200" b="1" dirty="0" err="1">
                <a:latin typeface="Times" pitchFamily="2" charset="0"/>
              </a:rPr>
              <a:t>Lippad</a:t>
            </a:r>
            <a:r>
              <a:rPr lang="fr-FR" sz="2200" b="1" dirty="0">
                <a:latin typeface="Times" pitchFamily="2" charset="0"/>
              </a:rPr>
              <a:t> </a:t>
            </a:r>
            <a:br>
              <a:rPr lang="fr-FR" sz="2200" dirty="0"/>
            </a:br>
            <a:r>
              <a:rPr lang="fr-FR" sz="2200" dirty="0"/>
              <a:t> </a:t>
            </a:r>
            <a:br>
              <a:rPr lang="fr-FR" dirty="0"/>
            </a:br>
            <a:r>
              <a:rPr lang="fr-FR" dirty="0"/>
              <a:t> </a:t>
            </a:r>
            <a:br>
              <a:rPr lang="fr-FR" dirty="0"/>
            </a:br>
            <a:r>
              <a:rPr lang="fr-FR" dirty="0"/>
              <a:t> </a:t>
            </a:r>
            <a:br>
              <a:rPr lang="fr-FR" dirty="0"/>
            </a:br>
            <a:r>
              <a:rPr lang="fr-FR" dirty="0"/>
              <a:t> </a:t>
            </a:r>
            <a:br>
              <a:rPr lang="fr-FR" dirty="0"/>
            </a:br>
            <a:endParaRPr lang="fr-FR" dirty="0"/>
          </a:p>
        </p:txBody>
      </p:sp>
    </p:spTree>
    <p:extLst>
      <p:ext uri="{BB962C8B-B14F-4D97-AF65-F5344CB8AC3E}">
        <p14:creationId xmlns:p14="http://schemas.microsoft.com/office/powerpoint/2010/main" val="3597271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4879C8-2959-A940-80B8-DAD782E92420}"/>
              </a:ext>
            </a:extLst>
          </p:cNvPr>
          <p:cNvSpPr>
            <a:spLocks noGrp="1"/>
          </p:cNvSpPr>
          <p:nvPr>
            <p:ph type="title"/>
          </p:nvPr>
        </p:nvSpPr>
        <p:spPr>
          <a:xfrm>
            <a:off x="3802380" y="2606357"/>
            <a:ext cx="4587240" cy="1325563"/>
          </a:xfrm>
        </p:spPr>
        <p:txBody>
          <a:bodyPr>
            <a:noAutofit/>
          </a:bodyPr>
          <a:lstStyle/>
          <a:p>
            <a:pPr algn="ctr"/>
            <a:r>
              <a:rPr lang="fr-FR" sz="5000" dirty="0">
                <a:latin typeface="Times" pitchFamily="2" charset="0"/>
              </a:rPr>
              <a:t>Le nouveau réalisme </a:t>
            </a:r>
          </a:p>
        </p:txBody>
      </p:sp>
    </p:spTree>
    <p:extLst>
      <p:ext uri="{BB962C8B-B14F-4D97-AF65-F5344CB8AC3E}">
        <p14:creationId xmlns:p14="http://schemas.microsoft.com/office/powerpoint/2010/main" val="1497698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4F5E65-AE8B-7B4C-A185-A3D44005A4E7}"/>
              </a:ext>
            </a:extLst>
          </p:cNvPr>
          <p:cNvSpPr>
            <a:spLocks noGrp="1"/>
          </p:cNvSpPr>
          <p:nvPr>
            <p:ph type="title"/>
          </p:nvPr>
        </p:nvSpPr>
        <p:spPr>
          <a:xfrm>
            <a:off x="838200" y="2766218"/>
            <a:ext cx="10515600" cy="1325563"/>
          </a:xfrm>
        </p:spPr>
        <p:txBody>
          <a:bodyPr>
            <a:normAutofit fontScale="90000"/>
          </a:bodyPr>
          <a:lstStyle/>
          <a:p>
            <a:r>
              <a:rPr lang="fr-FR" sz="3300" dirty="0">
                <a:latin typeface="Times" pitchFamily="2" charset="0"/>
              </a:rPr>
              <a:t> </a:t>
            </a:r>
            <a:br>
              <a:rPr lang="fr-FR" sz="3300" dirty="0">
                <a:latin typeface="Times" pitchFamily="2" charset="0"/>
              </a:rPr>
            </a:br>
            <a:r>
              <a:rPr lang="fr-FR" sz="3300" dirty="0">
                <a:latin typeface="Times" pitchFamily="2" charset="0"/>
              </a:rPr>
              <a:t>Yves Klein</a:t>
            </a:r>
            <a:br>
              <a:rPr lang="fr-FR" sz="3300" dirty="0">
                <a:latin typeface="Times" pitchFamily="2" charset="0"/>
              </a:rPr>
            </a:br>
            <a:r>
              <a:rPr lang="fr-FR" sz="3300" dirty="0">
                <a:latin typeface="Times" pitchFamily="2" charset="0"/>
              </a:rPr>
              <a:t>Arman (né Armand Fernandez),</a:t>
            </a:r>
            <a:br>
              <a:rPr lang="fr-FR" sz="3300" dirty="0">
                <a:latin typeface="Times" pitchFamily="2" charset="0"/>
              </a:rPr>
            </a:br>
            <a:r>
              <a:rPr lang="fr-FR" sz="3300" dirty="0">
                <a:latin typeface="Times" pitchFamily="2" charset="0"/>
              </a:rPr>
              <a:t>Jean Tinguely </a:t>
            </a:r>
            <a:br>
              <a:rPr lang="fr-FR" sz="3300" dirty="0">
                <a:latin typeface="Times" pitchFamily="2" charset="0"/>
              </a:rPr>
            </a:br>
            <a:r>
              <a:rPr lang="fr-FR" sz="3300" dirty="0">
                <a:latin typeface="Times" pitchFamily="2" charset="0"/>
              </a:rPr>
              <a:t>Daniel Spoerri</a:t>
            </a:r>
            <a:br>
              <a:rPr lang="fr-FR" sz="3300" dirty="0">
                <a:latin typeface="Times" pitchFamily="2" charset="0"/>
              </a:rPr>
            </a:br>
            <a:r>
              <a:rPr lang="fr-FR" sz="3300" dirty="0">
                <a:latin typeface="Times" pitchFamily="2" charset="0"/>
              </a:rPr>
              <a:t>les affichistes Raymond </a:t>
            </a:r>
            <a:r>
              <a:rPr lang="fr-FR" sz="3300" dirty="0" err="1">
                <a:latin typeface="Times" pitchFamily="2" charset="0"/>
              </a:rPr>
              <a:t>Hains</a:t>
            </a:r>
            <a:r>
              <a:rPr lang="fr-FR" sz="3300" dirty="0">
                <a:latin typeface="Times" pitchFamily="2" charset="0"/>
              </a:rPr>
              <a:t> et Jean </a:t>
            </a:r>
            <a:r>
              <a:rPr lang="fr-FR" sz="3300" dirty="0" err="1">
                <a:latin typeface="Times" pitchFamily="2" charset="0"/>
              </a:rPr>
              <a:t>Villeglé</a:t>
            </a:r>
            <a:br>
              <a:rPr lang="fr-FR" sz="3300" dirty="0">
                <a:latin typeface="Times" pitchFamily="2" charset="0"/>
              </a:rPr>
            </a:br>
            <a:r>
              <a:rPr lang="fr-FR" sz="3300" dirty="0">
                <a:latin typeface="Times" pitchFamily="2" charset="0"/>
              </a:rPr>
              <a:t>Niki de Saint </a:t>
            </a:r>
            <a:r>
              <a:rPr lang="fr-FR" sz="3300" dirty="0" err="1">
                <a:latin typeface="Times" pitchFamily="2" charset="0"/>
              </a:rPr>
              <a:t>Phalle</a:t>
            </a:r>
            <a:r>
              <a:rPr lang="fr-FR" sz="3300" dirty="0">
                <a:latin typeface="Times" pitchFamily="2" charset="0"/>
              </a:rPr>
              <a:t> </a:t>
            </a:r>
            <a:br>
              <a:rPr lang="fr-FR" sz="3300" dirty="0">
                <a:latin typeface="Times" pitchFamily="2" charset="0"/>
              </a:rPr>
            </a:br>
            <a:r>
              <a:rPr lang="fr-FR" sz="3300" dirty="0">
                <a:latin typeface="Times" pitchFamily="2" charset="0"/>
              </a:rPr>
              <a:t>Martial Raysse </a:t>
            </a:r>
            <a:br>
              <a:rPr lang="fr-FR" sz="3300" dirty="0">
                <a:latin typeface="Times" pitchFamily="2" charset="0"/>
              </a:rPr>
            </a:br>
            <a:r>
              <a:rPr lang="fr-FR" sz="3300" dirty="0">
                <a:latin typeface="Times" pitchFamily="2" charset="0"/>
              </a:rPr>
              <a:t>César </a:t>
            </a:r>
            <a:br>
              <a:rPr lang="fr-FR" sz="3300" dirty="0">
                <a:latin typeface="Times" pitchFamily="2" charset="0"/>
              </a:rPr>
            </a:br>
            <a:r>
              <a:rPr lang="fr-FR" sz="3300" dirty="0" err="1">
                <a:latin typeface="Times" pitchFamily="2" charset="0"/>
              </a:rPr>
              <a:t>Dufrêne</a:t>
            </a:r>
            <a:br>
              <a:rPr lang="fr-FR" sz="3300" dirty="0">
                <a:latin typeface="Times" pitchFamily="2" charset="0"/>
              </a:rPr>
            </a:br>
            <a:r>
              <a:rPr lang="fr-FR" sz="3300" dirty="0" err="1">
                <a:latin typeface="Times" pitchFamily="2" charset="0"/>
              </a:rPr>
              <a:t>Mimo</a:t>
            </a:r>
            <a:r>
              <a:rPr lang="fr-FR" sz="3300" dirty="0">
                <a:latin typeface="Times" pitchFamily="2" charset="0"/>
              </a:rPr>
              <a:t> Rotella</a:t>
            </a:r>
            <a:br>
              <a:rPr lang="fr-FR" sz="3300" dirty="0">
                <a:latin typeface="Times" pitchFamily="2" charset="0"/>
              </a:rPr>
            </a:br>
            <a:r>
              <a:rPr lang="fr-FR" sz="3300" dirty="0">
                <a:latin typeface="Times" pitchFamily="2" charset="0"/>
              </a:rPr>
              <a:t>Deschamps, Christo </a:t>
            </a:r>
            <a:br>
              <a:rPr lang="fr-FR" dirty="0"/>
            </a:br>
            <a:endParaRPr lang="fr-FR" dirty="0"/>
          </a:p>
        </p:txBody>
      </p:sp>
    </p:spTree>
    <p:extLst>
      <p:ext uri="{BB962C8B-B14F-4D97-AF65-F5344CB8AC3E}">
        <p14:creationId xmlns:p14="http://schemas.microsoft.com/office/powerpoint/2010/main" val="40899705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4574E0-DBA2-EA4F-B71E-2E4943FB4C5F}"/>
              </a:ext>
            </a:extLst>
          </p:cNvPr>
          <p:cNvSpPr>
            <a:spLocks noGrp="1"/>
          </p:cNvSpPr>
          <p:nvPr>
            <p:ph type="title"/>
          </p:nvPr>
        </p:nvSpPr>
        <p:spPr>
          <a:xfrm>
            <a:off x="8648700" y="1445096"/>
            <a:ext cx="2800350" cy="1325563"/>
          </a:xfrm>
        </p:spPr>
        <p:txBody>
          <a:bodyPr>
            <a:normAutofit fontScale="90000"/>
          </a:bodyPr>
          <a:lstStyle/>
          <a:p>
            <a:br>
              <a:rPr lang="fr-FR" dirty="0"/>
            </a:br>
            <a:r>
              <a:rPr lang="fr-FR" sz="3300" dirty="0">
                <a:latin typeface="Times" pitchFamily="2" charset="0"/>
              </a:rPr>
              <a:t>Les Nouveaux réalistes, 14, rue Campagne-Première, Paris, France</a:t>
            </a:r>
          </a:p>
        </p:txBody>
      </p:sp>
      <p:pic>
        <p:nvPicPr>
          <p:cNvPr id="2050" name="Picture 2" descr="Œuvres - Déclaration constitutive du Nouveau Réalisme - Yves Klein">
            <a:extLst>
              <a:ext uri="{FF2B5EF4-FFF2-40B4-BE49-F238E27FC236}">
                <a16:creationId xmlns:a16="http://schemas.microsoft.com/office/drawing/2014/main" id="{684386FB-3D79-CE49-BCD6-63BBAEB096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438150"/>
            <a:ext cx="7200900" cy="5541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459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3D39F-4FD9-2A48-8CBA-AECDAF55314E}"/>
              </a:ext>
            </a:extLst>
          </p:cNvPr>
          <p:cNvSpPr>
            <a:spLocks noGrp="1"/>
          </p:cNvSpPr>
          <p:nvPr>
            <p:ph type="title"/>
          </p:nvPr>
        </p:nvSpPr>
        <p:spPr>
          <a:xfrm>
            <a:off x="5755037" y="3025753"/>
            <a:ext cx="5641384" cy="1325563"/>
          </a:xfrm>
        </p:spPr>
        <p:txBody>
          <a:bodyPr>
            <a:normAutofit fontScale="90000"/>
          </a:bodyPr>
          <a:lstStyle/>
          <a:p>
            <a:r>
              <a:rPr lang="fr-FR" dirty="0">
                <a:latin typeface="Times" pitchFamily="2" charset="0"/>
              </a:rPr>
              <a:t>Hans Hartung, Sans titre, 1955</a:t>
            </a:r>
            <a:br>
              <a:rPr lang="fr-FR" dirty="0">
                <a:latin typeface="Times" pitchFamily="2" charset="0"/>
              </a:rPr>
            </a:br>
            <a:r>
              <a:rPr lang="fr-FR" dirty="0">
                <a:latin typeface="Times" pitchFamily="2" charset="0"/>
              </a:rPr>
              <a:t>Encre sur papier, 18.9 x 12.2 cm</a:t>
            </a:r>
            <a:br>
              <a:rPr lang="fr-FR" dirty="0">
                <a:latin typeface="Times" pitchFamily="2" charset="0"/>
              </a:rPr>
            </a:br>
            <a:r>
              <a:rPr lang="fr-FR" dirty="0">
                <a:latin typeface="Times" pitchFamily="2" charset="0"/>
              </a:rPr>
              <a:t> Fondation Hartung-Bergman, Antibes</a:t>
            </a:r>
            <a:br>
              <a:rPr lang="fr-FR" dirty="0"/>
            </a:br>
            <a:endParaRPr lang="fr-FR" dirty="0"/>
          </a:p>
        </p:txBody>
      </p:sp>
      <p:pic>
        <p:nvPicPr>
          <p:cNvPr id="3074" name="Picture 2" descr="Hans Hartung, Sans titre, 1955">
            <a:extLst>
              <a:ext uri="{FF2B5EF4-FFF2-40B4-BE49-F238E27FC236}">
                <a16:creationId xmlns:a16="http://schemas.microsoft.com/office/drawing/2014/main" id="{8D983DB1-C800-0D4D-B2E2-1607F2A2D3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363" r="29928"/>
          <a:stretch/>
        </p:blipFill>
        <p:spPr bwMode="auto">
          <a:xfrm>
            <a:off x="1534332" y="197649"/>
            <a:ext cx="3921071" cy="6462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193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C428E2-F584-3B41-A4BE-925111BB8CC6}"/>
              </a:ext>
            </a:extLst>
          </p:cNvPr>
          <p:cNvSpPr>
            <a:spLocks noGrp="1"/>
          </p:cNvSpPr>
          <p:nvPr>
            <p:ph type="title"/>
          </p:nvPr>
        </p:nvSpPr>
        <p:spPr>
          <a:xfrm>
            <a:off x="5048250" y="2407443"/>
            <a:ext cx="6800850" cy="1325563"/>
          </a:xfrm>
        </p:spPr>
        <p:txBody>
          <a:bodyPr>
            <a:normAutofit fontScale="90000"/>
          </a:bodyPr>
          <a:lstStyle/>
          <a:p>
            <a:r>
              <a:rPr lang="fr-FR" sz="3300" dirty="0">
                <a:latin typeface="Times" pitchFamily="2" charset="0"/>
              </a:rPr>
              <a:t>Déclaration constitutive du Nouveau Réalisme, 27 octobre 1960</a:t>
            </a:r>
            <a:br>
              <a:rPr lang="fr-FR" sz="3300" dirty="0">
                <a:latin typeface="Times" pitchFamily="2" charset="0"/>
              </a:rPr>
            </a:br>
            <a:r>
              <a:rPr lang="fr-FR" sz="3300" dirty="0">
                <a:latin typeface="Times" pitchFamily="2" charset="0"/>
              </a:rPr>
              <a:t>craie sur papier</a:t>
            </a:r>
            <a:br>
              <a:rPr lang="fr-FR" sz="3300" dirty="0">
                <a:latin typeface="Times" pitchFamily="2" charset="0"/>
              </a:rPr>
            </a:br>
            <a:r>
              <a:rPr lang="fr-FR" sz="3300" dirty="0">
                <a:latin typeface="Times" pitchFamily="2" charset="0"/>
              </a:rPr>
              <a:t>100 x 66 cm</a:t>
            </a:r>
            <a:br>
              <a:rPr lang="fr-FR" sz="3300" dirty="0">
                <a:latin typeface="Times" pitchFamily="2" charset="0"/>
              </a:rPr>
            </a:br>
            <a:r>
              <a:rPr lang="fr-FR" sz="3300" dirty="0">
                <a:latin typeface="Times" pitchFamily="2" charset="0"/>
              </a:rPr>
              <a:t>Musée d'Art Moderne de la Ville de Paris, Paris, France</a:t>
            </a:r>
            <a:br>
              <a:rPr lang="fr-FR" dirty="0"/>
            </a:br>
            <a:br>
              <a:rPr lang="fr-FR" dirty="0"/>
            </a:br>
            <a:endParaRPr lang="fr-FR" dirty="0"/>
          </a:p>
        </p:txBody>
      </p:sp>
      <p:pic>
        <p:nvPicPr>
          <p:cNvPr id="3074" name="Picture 2" descr="Déclaration constitutive du Nouveau Réalisme">
            <a:extLst>
              <a:ext uri="{FF2B5EF4-FFF2-40B4-BE49-F238E27FC236}">
                <a16:creationId xmlns:a16="http://schemas.microsoft.com/office/drawing/2014/main" id="{45671D2F-B5D4-BD45-95BB-BECDAD7A6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371061"/>
            <a:ext cx="3962400" cy="6115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402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4F5E65-AE8B-7B4C-A185-A3D44005A4E7}"/>
              </a:ext>
            </a:extLst>
          </p:cNvPr>
          <p:cNvSpPr>
            <a:spLocks noGrp="1"/>
          </p:cNvSpPr>
          <p:nvPr>
            <p:ph type="title"/>
          </p:nvPr>
        </p:nvSpPr>
        <p:spPr>
          <a:xfrm>
            <a:off x="838200" y="1812925"/>
            <a:ext cx="10515600" cy="1325563"/>
          </a:xfrm>
        </p:spPr>
        <p:txBody>
          <a:bodyPr>
            <a:normAutofit fontScale="90000"/>
          </a:bodyPr>
          <a:lstStyle/>
          <a:p>
            <a:r>
              <a:rPr lang="fr-FR" dirty="0">
                <a:latin typeface="Times" pitchFamily="2" charset="0"/>
              </a:rPr>
              <a:t>« Nouveau Réalisme = nouvelles : approches perceptives du réel », Pierre </a:t>
            </a:r>
            <a:r>
              <a:rPr lang="fr-FR" dirty="0" err="1">
                <a:latin typeface="Times" pitchFamily="2" charset="0"/>
              </a:rPr>
              <a:t>Restany</a:t>
            </a:r>
            <a:r>
              <a:rPr lang="fr-FR" dirty="0">
                <a:latin typeface="Times" pitchFamily="2" charset="0"/>
              </a:rPr>
              <a:t>. </a:t>
            </a:r>
            <a:br>
              <a:rPr lang="fr-FR" dirty="0"/>
            </a:br>
            <a:endParaRPr lang="fr-FR" dirty="0"/>
          </a:p>
        </p:txBody>
      </p:sp>
    </p:spTree>
    <p:extLst>
      <p:ext uri="{BB962C8B-B14F-4D97-AF65-F5344CB8AC3E}">
        <p14:creationId xmlns:p14="http://schemas.microsoft.com/office/powerpoint/2010/main" val="33620323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4F5E65-AE8B-7B4C-A185-A3D44005A4E7}"/>
              </a:ext>
            </a:extLst>
          </p:cNvPr>
          <p:cNvSpPr>
            <a:spLocks noGrp="1"/>
          </p:cNvSpPr>
          <p:nvPr>
            <p:ph type="title"/>
          </p:nvPr>
        </p:nvSpPr>
        <p:spPr>
          <a:xfrm>
            <a:off x="5467350" y="1089025"/>
            <a:ext cx="6076950" cy="1325563"/>
          </a:xfrm>
        </p:spPr>
        <p:txBody>
          <a:bodyPr/>
          <a:lstStyle/>
          <a:p>
            <a:r>
              <a:rPr lang="fr-FR" dirty="0">
                <a:latin typeface="Times" pitchFamily="2" charset="0"/>
              </a:rPr>
              <a:t>Un chiffonnier </a:t>
            </a:r>
            <a:br>
              <a:rPr lang="fr-FR" dirty="0">
                <a:latin typeface="Times" pitchFamily="2" charset="0"/>
              </a:rPr>
            </a:br>
            <a:endParaRPr lang="fr-FR" dirty="0">
              <a:latin typeface="Times" pitchFamily="2" charset="0"/>
            </a:endParaRPr>
          </a:p>
        </p:txBody>
      </p:sp>
      <p:pic>
        <p:nvPicPr>
          <p:cNvPr id="4098" name="Picture 2" descr="CHIFFONNERIE ET CHIFFONNAGE EN 2016 ….. - Mémoire-de-la-Littérature">
            <a:extLst>
              <a:ext uri="{FF2B5EF4-FFF2-40B4-BE49-F238E27FC236}">
                <a16:creationId xmlns:a16="http://schemas.microsoft.com/office/drawing/2014/main" id="{93AAE0B0-1171-984C-B547-8EEC3AC3FF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0" y="285750"/>
            <a:ext cx="4235450" cy="5907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0924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4F5E65-AE8B-7B4C-A185-A3D44005A4E7}"/>
              </a:ext>
            </a:extLst>
          </p:cNvPr>
          <p:cNvSpPr>
            <a:spLocks noGrp="1"/>
          </p:cNvSpPr>
          <p:nvPr>
            <p:ph type="title"/>
          </p:nvPr>
        </p:nvSpPr>
        <p:spPr>
          <a:xfrm>
            <a:off x="5010150" y="1394618"/>
            <a:ext cx="6362700" cy="1325563"/>
          </a:xfrm>
        </p:spPr>
        <p:txBody>
          <a:bodyPr>
            <a:normAutofit fontScale="90000"/>
          </a:bodyPr>
          <a:lstStyle/>
          <a:p>
            <a:r>
              <a:rPr lang="fr-FR" dirty="0">
                <a:latin typeface="Times" pitchFamily="2" charset="0"/>
              </a:rPr>
              <a:t>L’objet trouvé, dans la ville et les pratiques surréalistes</a:t>
            </a:r>
            <a:br>
              <a:rPr lang="fr-FR" dirty="0">
                <a:latin typeface="Times" pitchFamily="2" charset="0"/>
              </a:rPr>
            </a:br>
            <a:r>
              <a:rPr lang="fr-FR" i="1" dirty="0">
                <a:latin typeface="Times" pitchFamily="2" charset="0"/>
              </a:rPr>
              <a:t> </a:t>
            </a:r>
            <a:r>
              <a:rPr lang="fr-FR" dirty="0">
                <a:latin typeface="Times" pitchFamily="2" charset="0"/>
              </a:rPr>
              <a:t>André Breton, </a:t>
            </a:r>
            <a:r>
              <a:rPr lang="fr-FR" i="1" dirty="0">
                <a:latin typeface="Times" pitchFamily="2" charset="0"/>
              </a:rPr>
              <a:t>Nadja, </a:t>
            </a:r>
            <a:r>
              <a:rPr lang="fr-FR" dirty="0">
                <a:latin typeface="Times" pitchFamily="2" charset="0"/>
              </a:rPr>
              <a:t>1928</a:t>
            </a:r>
            <a:br>
              <a:rPr lang="fr-FR" dirty="0"/>
            </a:br>
            <a:endParaRPr lang="fr-FR" dirty="0"/>
          </a:p>
        </p:txBody>
      </p:sp>
      <p:pic>
        <p:nvPicPr>
          <p:cNvPr id="5122" name="Picture 2" descr="Nadja (Collection Folio; 73)">
            <a:extLst>
              <a:ext uri="{FF2B5EF4-FFF2-40B4-BE49-F238E27FC236}">
                <a16:creationId xmlns:a16="http://schemas.microsoft.com/office/drawing/2014/main" id="{E43993C0-E488-7546-A090-971727415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 y="603250"/>
            <a:ext cx="3568700" cy="5953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2734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91544" y="5733256"/>
            <a:ext cx="8136904" cy="782960"/>
          </a:xfrm>
        </p:spPr>
        <p:txBody>
          <a:bodyPr>
            <a:normAutofit fontScale="90000"/>
          </a:bodyPr>
          <a:lstStyle/>
          <a:p>
            <a:r>
              <a:rPr lang="fr-FR" sz="3300" dirty="0">
                <a:latin typeface="Georgia" panose="02040502050405020303" pitchFamily="18" charset="0"/>
              </a:rPr>
              <a:t>Pablo Ruiz Picasso (1881-1973), </a:t>
            </a:r>
            <a:r>
              <a:rPr lang="fr-FR" sz="3300" i="1" dirty="0">
                <a:latin typeface="Georgia" panose="02040502050405020303" pitchFamily="18" charset="0"/>
              </a:rPr>
              <a:t>Nature morte à la chaise cannée,</a:t>
            </a:r>
            <a:r>
              <a:rPr lang="fr-FR" sz="3300" dirty="0">
                <a:latin typeface="Georgia" panose="02040502050405020303" pitchFamily="18" charset="0"/>
              </a:rPr>
              <a:t> mai 1912,49x65cm, Musée Picasso de Paris</a:t>
            </a:r>
            <a:br>
              <a:rPr lang="fr-FR" dirty="0">
                <a:latin typeface="Georgia" panose="02040502050405020303" pitchFamily="18" charset="0"/>
              </a:rPr>
            </a:br>
            <a:endParaRPr lang="fr-FR" dirty="0"/>
          </a:p>
        </p:txBody>
      </p:sp>
      <p:pic>
        <p:nvPicPr>
          <p:cNvPr id="3" name="Espace réservé du contenu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1664" y="1"/>
            <a:ext cx="6172200" cy="4837147"/>
          </a:xfrm>
          <a:prstGeom prst="rect">
            <a:avLst/>
          </a:prstGeom>
        </p:spPr>
      </p:pic>
    </p:spTree>
    <p:extLst>
      <p:ext uri="{BB962C8B-B14F-4D97-AF65-F5344CB8AC3E}">
        <p14:creationId xmlns:p14="http://schemas.microsoft.com/office/powerpoint/2010/main" val="29667779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4F5E65-AE8B-7B4C-A185-A3D44005A4E7}"/>
              </a:ext>
            </a:extLst>
          </p:cNvPr>
          <p:cNvSpPr>
            <a:spLocks noGrp="1"/>
          </p:cNvSpPr>
          <p:nvPr>
            <p:ph type="title"/>
          </p:nvPr>
        </p:nvSpPr>
        <p:spPr>
          <a:xfrm>
            <a:off x="838200" y="2766218"/>
            <a:ext cx="4248150" cy="1325563"/>
          </a:xfrm>
        </p:spPr>
        <p:txBody>
          <a:bodyPr>
            <a:normAutofit fontScale="90000"/>
          </a:bodyPr>
          <a:lstStyle/>
          <a:p>
            <a:r>
              <a:rPr lang="fr-FR" b="1" dirty="0">
                <a:latin typeface="Times" pitchFamily="2" charset="0"/>
              </a:rPr>
              <a:t>Yves Klein</a:t>
            </a:r>
            <a:br>
              <a:rPr lang="fr-FR" dirty="0">
                <a:latin typeface="Times" pitchFamily="2" charset="0"/>
              </a:rPr>
            </a:br>
            <a:r>
              <a:rPr lang="fr-FR" b="1" dirty="0">
                <a:latin typeface="Times" pitchFamily="2" charset="0"/>
              </a:rPr>
              <a:t> </a:t>
            </a:r>
            <a:br>
              <a:rPr lang="fr-FR" dirty="0">
                <a:latin typeface="Times" pitchFamily="2" charset="0"/>
              </a:rPr>
            </a:br>
            <a:r>
              <a:rPr lang="fr-FR" dirty="0">
                <a:latin typeface="Times" pitchFamily="2" charset="0"/>
              </a:rPr>
              <a:t>Yves Klein naît à Nice en 1928 de parents tous deux artistes. </a:t>
            </a:r>
            <a:br>
              <a:rPr lang="fr-FR" dirty="0">
                <a:latin typeface="Times" pitchFamily="2" charset="0"/>
              </a:rPr>
            </a:br>
            <a:r>
              <a:rPr lang="fr-FR" dirty="0">
                <a:latin typeface="Times" pitchFamily="2" charset="0"/>
              </a:rPr>
              <a:t>Meurt en 1962</a:t>
            </a:r>
            <a:br>
              <a:rPr lang="fr-FR" dirty="0"/>
            </a:br>
            <a:endParaRPr lang="fr-FR" dirty="0"/>
          </a:p>
        </p:txBody>
      </p:sp>
      <p:pic>
        <p:nvPicPr>
          <p:cNvPr id="6146" name="Picture 2" descr="10 choses à savoir sur Yves Klein - Magazine Artsper">
            <a:extLst>
              <a:ext uri="{FF2B5EF4-FFF2-40B4-BE49-F238E27FC236}">
                <a16:creationId xmlns:a16="http://schemas.microsoft.com/office/drawing/2014/main" id="{EC8093D3-3F6D-5C4A-8D86-DF121EF3F0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7049" y="1169986"/>
            <a:ext cx="5746751" cy="3837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685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3D39F-4FD9-2A48-8CBA-AECDAF55314E}"/>
              </a:ext>
            </a:extLst>
          </p:cNvPr>
          <p:cNvSpPr>
            <a:spLocks noGrp="1"/>
          </p:cNvSpPr>
          <p:nvPr>
            <p:ph type="title"/>
          </p:nvPr>
        </p:nvSpPr>
        <p:spPr>
          <a:xfrm>
            <a:off x="838200" y="2271417"/>
            <a:ext cx="10515600" cy="1325563"/>
          </a:xfrm>
        </p:spPr>
        <p:txBody>
          <a:bodyPr>
            <a:noAutofit/>
          </a:bodyPr>
          <a:lstStyle/>
          <a:p>
            <a:r>
              <a:rPr lang="fr-FR" sz="2500" dirty="0">
                <a:latin typeface="Times" pitchFamily="2" charset="0"/>
              </a:rPr>
              <a:t>mardi 8 mars</a:t>
            </a:r>
            <a:br>
              <a:rPr lang="fr-FR" sz="2500" dirty="0">
                <a:latin typeface="Times" pitchFamily="2" charset="0"/>
              </a:rPr>
            </a:br>
            <a:r>
              <a:rPr lang="fr-FR" sz="2500" b="1" dirty="0" err="1">
                <a:latin typeface="Times" pitchFamily="2" charset="0"/>
              </a:rPr>
              <a:t>Spivak</a:t>
            </a:r>
            <a:r>
              <a:rPr lang="fr-FR" sz="2500" b="1" dirty="0">
                <a:latin typeface="Times" pitchFamily="2" charset="0"/>
              </a:rPr>
              <a:t> et </a:t>
            </a:r>
            <a:r>
              <a:rPr lang="fr-FR" sz="2500" b="1" dirty="0" err="1">
                <a:latin typeface="Times" pitchFamily="2" charset="0"/>
              </a:rPr>
              <a:t>Araen</a:t>
            </a:r>
            <a:r>
              <a:rPr lang="fr-FR" sz="2500" b="1" dirty="0">
                <a:latin typeface="Times" pitchFamily="2" charset="0"/>
              </a:rPr>
              <a:t> </a:t>
            </a:r>
            <a:br>
              <a:rPr lang="fr-FR" sz="2500" b="1" dirty="0">
                <a:latin typeface="Times" pitchFamily="2" charset="0"/>
              </a:rPr>
            </a:br>
            <a:r>
              <a:rPr lang="fr-FR" sz="2500" b="1" dirty="0" err="1">
                <a:latin typeface="Times" pitchFamily="2" charset="0"/>
              </a:rPr>
              <a:t>Clementine</a:t>
            </a:r>
            <a:r>
              <a:rPr lang="fr-FR" sz="2500" b="1" dirty="0">
                <a:latin typeface="Times" pitchFamily="2" charset="0"/>
              </a:rPr>
              <a:t> </a:t>
            </a:r>
            <a:r>
              <a:rPr lang="fr-FR" sz="2500" b="1" dirty="0" err="1">
                <a:latin typeface="Times" pitchFamily="2" charset="0"/>
              </a:rPr>
              <a:t>Leveque</a:t>
            </a:r>
            <a:r>
              <a:rPr lang="fr-FR" sz="2500" b="1" dirty="0">
                <a:latin typeface="Times" pitchFamily="2" charset="0"/>
              </a:rPr>
              <a:t> et Laura Doyen </a:t>
            </a:r>
            <a:br>
              <a:rPr lang="fr-FR" sz="2500" b="1" dirty="0">
                <a:latin typeface="Times" pitchFamily="2" charset="0"/>
              </a:rPr>
            </a:br>
            <a:br>
              <a:rPr lang="fr-FR" sz="2500" b="1" dirty="0">
                <a:latin typeface="Times" pitchFamily="2" charset="0"/>
              </a:rPr>
            </a:br>
            <a:r>
              <a:rPr lang="fr-FR" sz="2500" b="1" dirty="0" err="1">
                <a:latin typeface="Times" pitchFamily="2" charset="0"/>
              </a:rPr>
              <a:t>Lebody</a:t>
            </a:r>
            <a:r>
              <a:rPr lang="fr-FR" sz="2500" b="1" dirty="0">
                <a:latin typeface="Times" pitchFamily="2" charset="0"/>
              </a:rPr>
              <a:t> Cassandra écrit </a:t>
            </a:r>
            <a:br>
              <a:rPr lang="fr-FR" sz="2500" dirty="0">
                <a:latin typeface="Times" pitchFamily="2" charset="0"/>
              </a:rPr>
            </a:br>
            <a:r>
              <a:rPr lang="fr-FR" sz="2500" dirty="0">
                <a:latin typeface="Times" pitchFamily="2" charset="0"/>
              </a:rPr>
              <a:t> </a:t>
            </a:r>
            <a:br>
              <a:rPr lang="fr-FR" sz="2500" dirty="0">
                <a:latin typeface="Times" pitchFamily="2" charset="0"/>
              </a:rPr>
            </a:br>
            <a:r>
              <a:rPr lang="fr-FR" sz="2500" dirty="0">
                <a:latin typeface="Times" pitchFamily="2" charset="0"/>
              </a:rPr>
              <a:t>mardi 15 mars</a:t>
            </a:r>
            <a:br>
              <a:rPr lang="fr-FR" sz="2500" dirty="0">
                <a:latin typeface="Times" pitchFamily="2" charset="0"/>
              </a:rPr>
            </a:br>
            <a:r>
              <a:rPr lang="fr-FR" sz="2500" b="1" dirty="0">
                <a:latin typeface="Times" pitchFamily="2" charset="0"/>
              </a:rPr>
              <a:t>Cours 7  Fluxus, mythologies personnelles,</a:t>
            </a:r>
            <a:br>
              <a:rPr lang="fr-FR" sz="2500" b="1" dirty="0">
                <a:latin typeface="Times" pitchFamily="2" charset="0"/>
              </a:rPr>
            </a:br>
            <a:r>
              <a:rPr lang="fr-FR" sz="2500" b="1" dirty="0" err="1">
                <a:latin typeface="Times" pitchFamily="2" charset="0"/>
              </a:rPr>
              <a:t>Leboeuf</a:t>
            </a:r>
            <a:r>
              <a:rPr lang="fr-FR" sz="2500" b="1" dirty="0">
                <a:latin typeface="Times" pitchFamily="2" charset="0"/>
              </a:rPr>
              <a:t> Violaine Elena </a:t>
            </a:r>
            <a:r>
              <a:rPr lang="fr-FR" sz="2500" b="1" dirty="0" err="1">
                <a:latin typeface="Times" pitchFamily="2" charset="0"/>
              </a:rPr>
              <a:t>Morera</a:t>
            </a:r>
            <a:r>
              <a:rPr lang="fr-FR" sz="2500" b="1" dirty="0">
                <a:latin typeface="Times" pitchFamily="2" charset="0"/>
              </a:rPr>
              <a:t> </a:t>
            </a:r>
            <a:br>
              <a:rPr lang="fr-FR" sz="2500" dirty="0">
                <a:latin typeface="Times" pitchFamily="2" charset="0"/>
              </a:rPr>
            </a:br>
            <a:r>
              <a:rPr lang="fr-FR" sz="2500" dirty="0">
                <a:latin typeface="Times" pitchFamily="2" charset="0"/>
              </a:rPr>
              <a:t> </a:t>
            </a:r>
            <a:br>
              <a:rPr lang="fr-FR" sz="2500" dirty="0">
                <a:latin typeface="Times" pitchFamily="2" charset="0"/>
              </a:rPr>
            </a:br>
            <a:r>
              <a:rPr lang="fr-FR" sz="2500" dirty="0">
                <a:latin typeface="Times" pitchFamily="2" charset="0"/>
              </a:rPr>
              <a:t>mardi 22 mars </a:t>
            </a:r>
            <a:br>
              <a:rPr lang="fr-FR" sz="2500" dirty="0">
                <a:latin typeface="Times" pitchFamily="2" charset="0"/>
              </a:rPr>
            </a:br>
            <a:r>
              <a:rPr lang="fr-FR" sz="2500" dirty="0">
                <a:latin typeface="Times" pitchFamily="2" charset="0"/>
              </a:rPr>
              <a:t>PARTIEL </a:t>
            </a:r>
            <a:r>
              <a:rPr lang="fr-FR" sz="2500" b="1" dirty="0">
                <a:latin typeface="Times" pitchFamily="2" charset="0"/>
              </a:rPr>
              <a:t> </a:t>
            </a:r>
            <a:br>
              <a:rPr lang="fr-FR" sz="2500" dirty="0">
                <a:latin typeface="Times" pitchFamily="2" charset="0"/>
              </a:rPr>
            </a:br>
            <a:r>
              <a:rPr lang="fr-FR" sz="2500" dirty="0">
                <a:latin typeface="Times" pitchFamily="2" charset="0"/>
              </a:rPr>
              <a:t> Bourras Siam Henry Bossard Mercer </a:t>
            </a:r>
            <a:br>
              <a:rPr lang="fr-FR" sz="2500" dirty="0">
                <a:latin typeface="Times" pitchFamily="2" charset="0"/>
              </a:rPr>
            </a:br>
            <a:r>
              <a:rPr lang="fr-FR" sz="2500" dirty="0">
                <a:latin typeface="Times" pitchFamily="2" charset="0"/>
              </a:rPr>
              <a:t>Ecrit : </a:t>
            </a:r>
            <a:r>
              <a:rPr lang="fr-FR" sz="2500" dirty="0" err="1">
                <a:latin typeface="Times" pitchFamily="2" charset="0"/>
              </a:rPr>
              <a:t>Ke</a:t>
            </a:r>
            <a:r>
              <a:rPr lang="fr-FR" sz="2500" dirty="0">
                <a:latin typeface="Times" pitchFamily="2" charset="0"/>
              </a:rPr>
              <a:t>, Dramane, </a:t>
            </a:r>
            <a:r>
              <a:rPr lang="fr-FR" sz="2500" dirty="0" err="1">
                <a:latin typeface="Times" pitchFamily="2" charset="0"/>
              </a:rPr>
              <a:t>Cica</a:t>
            </a:r>
            <a:r>
              <a:rPr lang="fr-FR" sz="2500">
                <a:latin typeface="Times" pitchFamily="2" charset="0"/>
              </a:rPr>
              <a:t> </a:t>
            </a:r>
            <a:br>
              <a:rPr lang="fr-FR" sz="2500" dirty="0">
                <a:latin typeface="Times" pitchFamily="2" charset="0"/>
              </a:rPr>
            </a:br>
            <a:br>
              <a:rPr lang="fr-FR" sz="2500" dirty="0">
                <a:latin typeface="Times" pitchFamily="2" charset="0"/>
              </a:rPr>
            </a:br>
            <a:r>
              <a:rPr lang="fr-FR" sz="2500" dirty="0">
                <a:latin typeface="Times" pitchFamily="2" charset="0"/>
              </a:rPr>
              <a:t>Oral </a:t>
            </a:r>
            <a:r>
              <a:rPr lang="fr-FR" sz="2500" dirty="0" err="1">
                <a:latin typeface="Times" pitchFamily="2" charset="0"/>
              </a:rPr>
              <a:t>Rouzé</a:t>
            </a:r>
            <a:r>
              <a:rPr lang="fr-FR" sz="2500" dirty="0">
                <a:latin typeface="Times" pitchFamily="2" charset="0"/>
              </a:rPr>
              <a:t> Elodie </a:t>
            </a:r>
            <a:r>
              <a:rPr lang="fr-FR" sz="2500" dirty="0" err="1">
                <a:latin typeface="Times" pitchFamily="2" charset="0"/>
              </a:rPr>
              <a:t>Veneroni</a:t>
            </a:r>
            <a:r>
              <a:rPr lang="fr-FR" sz="2500" dirty="0">
                <a:latin typeface="Times" pitchFamily="2" charset="0"/>
              </a:rPr>
              <a:t> Mallory Lopez </a:t>
            </a:r>
            <a:br>
              <a:rPr lang="fr-FR" sz="2500" dirty="0">
                <a:latin typeface="Times" pitchFamily="2" charset="0"/>
              </a:rPr>
            </a:br>
            <a:r>
              <a:rPr lang="fr-FR" sz="2500" dirty="0">
                <a:latin typeface="Times" pitchFamily="2" charset="0"/>
              </a:rPr>
              <a:t> </a:t>
            </a:r>
            <a:br>
              <a:rPr lang="fr-FR" sz="2500" dirty="0">
                <a:latin typeface="Times" pitchFamily="2" charset="0"/>
              </a:rPr>
            </a:br>
            <a:r>
              <a:rPr lang="fr-FR" sz="2500" dirty="0">
                <a:latin typeface="Times" pitchFamily="2" charset="0"/>
              </a:rPr>
              <a:t>mardi 29 mars  </a:t>
            </a:r>
            <a:br>
              <a:rPr lang="fr-FR" sz="2500" dirty="0">
                <a:latin typeface="Times" pitchFamily="2" charset="0"/>
              </a:rPr>
            </a:br>
            <a:r>
              <a:rPr lang="fr-FR" sz="2500" b="1" dirty="0">
                <a:latin typeface="Times" pitchFamily="2" charset="0"/>
              </a:rPr>
              <a:t>Cours 9 Années 1980, postmodernisme </a:t>
            </a:r>
            <a:r>
              <a:rPr lang="fr-FR" sz="2500" b="1" dirty="0" err="1">
                <a:latin typeface="Times" pitchFamily="2" charset="0"/>
              </a:rPr>
              <a:t>annés</a:t>
            </a:r>
            <a:r>
              <a:rPr lang="fr-FR" sz="2500" b="1" dirty="0">
                <a:latin typeface="Times" pitchFamily="2" charset="0"/>
              </a:rPr>
              <a:t> 1990</a:t>
            </a:r>
            <a:br>
              <a:rPr lang="fr-FR" sz="2500" b="1" dirty="0">
                <a:latin typeface="Times" pitchFamily="2" charset="0"/>
              </a:rPr>
            </a:br>
            <a:r>
              <a:rPr lang="fr-FR" sz="2500" b="1" dirty="0" err="1">
                <a:latin typeface="Times" pitchFamily="2" charset="0"/>
              </a:rPr>
              <a:t>Bhaba</a:t>
            </a:r>
            <a:r>
              <a:rPr lang="fr-FR" sz="2500" b="1" dirty="0">
                <a:latin typeface="Times" pitchFamily="2" charset="0"/>
              </a:rPr>
              <a:t> Noémie </a:t>
            </a:r>
            <a:r>
              <a:rPr lang="fr-FR" sz="2500" b="1" dirty="0" err="1">
                <a:latin typeface="Times" pitchFamily="2" charset="0"/>
              </a:rPr>
              <a:t>Kezika</a:t>
            </a:r>
            <a:r>
              <a:rPr lang="fr-FR" sz="2500" b="1" dirty="0">
                <a:latin typeface="Times" pitchFamily="2" charset="0"/>
              </a:rPr>
              <a:t> 20 minutes </a:t>
            </a:r>
            <a:br>
              <a:rPr lang="fr-FR" sz="2500" dirty="0">
                <a:latin typeface="Times" pitchFamily="2" charset="0"/>
              </a:rPr>
            </a:br>
            <a:r>
              <a:rPr lang="fr-FR" sz="2500" dirty="0">
                <a:latin typeface="Times" pitchFamily="2" charset="0"/>
              </a:rPr>
              <a:t> </a:t>
            </a:r>
            <a:br>
              <a:rPr lang="fr-FR" sz="2500" dirty="0">
                <a:latin typeface="Times" pitchFamily="2" charset="0"/>
              </a:rPr>
            </a:br>
            <a:r>
              <a:rPr lang="fr-FR" sz="2500" dirty="0">
                <a:latin typeface="Times" pitchFamily="2" charset="0"/>
              </a:rPr>
              <a:t>mardi 5 avril</a:t>
            </a:r>
            <a:br>
              <a:rPr lang="fr-FR" sz="2500" dirty="0">
                <a:latin typeface="Times" pitchFamily="2" charset="0"/>
              </a:rPr>
            </a:br>
            <a:r>
              <a:rPr lang="fr-FR" sz="2500" b="1" dirty="0">
                <a:latin typeface="Times" pitchFamily="2" charset="0"/>
              </a:rPr>
              <a:t>Cours 10 Années 1990-2000 installation et </a:t>
            </a:r>
            <a:r>
              <a:rPr lang="fr-FR" sz="2500" b="1" dirty="0" err="1">
                <a:latin typeface="Times" pitchFamily="2" charset="0"/>
              </a:rPr>
              <a:t>identity</a:t>
            </a:r>
            <a:r>
              <a:rPr lang="fr-FR" sz="2500" b="1" dirty="0">
                <a:latin typeface="Times" pitchFamily="2" charset="0"/>
              </a:rPr>
              <a:t> </a:t>
            </a:r>
            <a:r>
              <a:rPr lang="fr-FR" sz="2500" b="1" dirty="0" err="1">
                <a:latin typeface="Times" pitchFamily="2" charset="0"/>
              </a:rPr>
              <a:t>politics</a:t>
            </a:r>
            <a:br>
              <a:rPr lang="fr-FR" sz="2500" b="1" dirty="0">
                <a:latin typeface="Times" pitchFamily="2" charset="0"/>
              </a:rPr>
            </a:br>
            <a:r>
              <a:rPr lang="fr-FR" sz="2500" b="1" dirty="0" err="1">
                <a:latin typeface="Times" pitchFamily="2" charset="0"/>
              </a:rPr>
              <a:t>Enwezor</a:t>
            </a:r>
            <a:r>
              <a:rPr lang="fr-FR" sz="2500" b="1" dirty="0">
                <a:latin typeface="Times" pitchFamily="2" charset="0"/>
              </a:rPr>
              <a:t> et Hall</a:t>
            </a:r>
            <a:br>
              <a:rPr lang="fr-FR" sz="2500" b="1" dirty="0">
                <a:latin typeface="Times" pitchFamily="2" charset="0"/>
              </a:rPr>
            </a:br>
            <a:r>
              <a:rPr lang="fr-FR" sz="2500" b="1" dirty="0">
                <a:latin typeface="Times" pitchFamily="2" charset="0"/>
              </a:rPr>
              <a:t>Oral. : Maylis Mollard, </a:t>
            </a:r>
            <a:r>
              <a:rPr lang="fr-FR" sz="2500" b="1" dirty="0" err="1">
                <a:latin typeface="Times" pitchFamily="2" charset="0"/>
              </a:rPr>
              <a:t>Lor</a:t>
            </a:r>
            <a:r>
              <a:rPr lang="fr-FR" sz="2500" b="1" dirty="0">
                <a:latin typeface="Times" pitchFamily="2" charset="0"/>
              </a:rPr>
              <a:t> Solange </a:t>
            </a:r>
            <a:br>
              <a:rPr lang="fr-FR" sz="2500" b="1" dirty="0">
                <a:latin typeface="Times" pitchFamily="2" charset="0"/>
              </a:rPr>
            </a:br>
            <a:r>
              <a:rPr lang="fr-FR" sz="2500" b="1" dirty="0">
                <a:latin typeface="Times" pitchFamily="2" charset="0"/>
              </a:rPr>
              <a:t>Ecrit </a:t>
            </a:r>
            <a:r>
              <a:rPr lang="fr-FR" sz="2500" b="1" dirty="0" err="1">
                <a:latin typeface="Times" pitchFamily="2" charset="0"/>
              </a:rPr>
              <a:t>Anais</a:t>
            </a:r>
            <a:r>
              <a:rPr lang="fr-FR" sz="2500" b="1" dirty="0">
                <a:latin typeface="Times" pitchFamily="2" charset="0"/>
              </a:rPr>
              <a:t> Martins </a:t>
            </a:r>
            <a:br>
              <a:rPr lang="fr-FR" sz="2500" b="1" dirty="0">
                <a:latin typeface="Times" pitchFamily="2" charset="0"/>
              </a:rPr>
            </a:br>
            <a:r>
              <a:rPr lang="fr-FR" sz="2500" b="1" dirty="0" err="1">
                <a:latin typeface="Times" pitchFamily="2" charset="0"/>
              </a:rPr>
              <a:t>Pralint</a:t>
            </a:r>
            <a:r>
              <a:rPr lang="fr-FR" sz="2500" b="1" dirty="0">
                <a:latin typeface="Times" pitchFamily="2" charset="0"/>
              </a:rPr>
              <a:t> </a:t>
            </a:r>
            <a:r>
              <a:rPr lang="fr-FR" sz="2500" b="1" dirty="0" err="1">
                <a:latin typeface="Times" pitchFamily="2" charset="0"/>
              </a:rPr>
              <a:t>Charlene</a:t>
            </a:r>
            <a:r>
              <a:rPr lang="fr-FR" sz="2500" b="1" dirty="0">
                <a:latin typeface="Times" pitchFamily="2" charset="0"/>
              </a:rPr>
              <a:t> Mathilde de </a:t>
            </a:r>
            <a:r>
              <a:rPr lang="fr-FR" sz="2500" b="1" dirty="0" err="1">
                <a:latin typeface="Times" pitchFamily="2" charset="0"/>
              </a:rPr>
              <a:t>Stercks</a:t>
            </a:r>
            <a:br>
              <a:rPr lang="fr-FR" sz="2500" b="1" dirty="0">
                <a:latin typeface="Times" pitchFamily="2" charset="0"/>
              </a:rPr>
            </a:br>
            <a:br>
              <a:rPr lang="fr-FR" sz="2500" b="1" dirty="0">
                <a:latin typeface="Times" pitchFamily="2" charset="0"/>
              </a:rPr>
            </a:br>
            <a:r>
              <a:rPr lang="fr-FR" sz="2500" b="1" dirty="0">
                <a:latin typeface="Times" pitchFamily="2" charset="0"/>
              </a:rPr>
              <a:t>Foster Oral : </a:t>
            </a:r>
            <a:r>
              <a:rPr lang="fr-FR" sz="2500" b="1" dirty="0" err="1">
                <a:latin typeface="Times" pitchFamily="2" charset="0"/>
              </a:rPr>
              <a:t>Carolane</a:t>
            </a:r>
            <a:r>
              <a:rPr lang="fr-FR" sz="2500" b="1" dirty="0">
                <a:latin typeface="Times" pitchFamily="2" charset="0"/>
              </a:rPr>
              <a:t> </a:t>
            </a:r>
            <a:r>
              <a:rPr lang="fr-FR" sz="2500" b="1" dirty="0" err="1">
                <a:latin typeface="Times" pitchFamily="2" charset="0"/>
              </a:rPr>
              <a:t>Buschtab</a:t>
            </a:r>
            <a:r>
              <a:rPr lang="fr-FR" sz="2500" b="1" dirty="0">
                <a:latin typeface="Times" pitchFamily="2" charset="0"/>
              </a:rPr>
              <a:t> Jade Blanchet </a:t>
            </a:r>
            <a:br>
              <a:rPr lang="fr-FR" sz="2500" b="1" dirty="0">
                <a:latin typeface="Times" pitchFamily="2" charset="0"/>
              </a:rPr>
            </a:br>
            <a:r>
              <a:rPr lang="fr-FR" sz="2500" b="1" dirty="0">
                <a:latin typeface="Times" pitchFamily="2" charset="0"/>
              </a:rPr>
              <a:t>Ecrit : </a:t>
            </a:r>
            <a:r>
              <a:rPr lang="fr-FR" sz="2500" b="1" dirty="0" err="1">
                <a:latin typeface="Times" pitchFamily="2" charset="0"/>
              </a:rPr>
              <a:t>Clementine</a:t>
            </a:r>
            <a:r>
              <a:rPr lang="fr-FR" sz="2500" b="1" dirty="0">
                <a:latin typeface="Times" pitchFamily="2" charset="0"/>
              </a:rPr>
              <a:t> </a:t>
            </a:r>
            <a:r>
              <a:rPr lang="fr-FR" sz="2500" b="1" dirty="0" err="1">
                <a:latin typeface="Times" pitchFamily="2" charset="0"/>
              </a:rPr>
              <a:t>Bradechat</a:t>
            </a:r>
            <a:r>
              <a:rPr lang="fr-FR" sz="2500" b="1" dirty="0">
                <a:latin typeface="Times" pitchFamily="2" charset="0"/>
              </a:rPr>
              <a:t> </a:t>
            </a:r>
            <a:r>
              <a:rPr lang="fr-FR" sz="2500" b="1" dirty="0" err="1">
                <a:latin typeface="Times" pitchFamily="2" charset="0"/>
              </a:rPr>
              <a:t>Orene</a:t>
            </a:r>
            <a:r>
              <a:rPr lang="fr-FR" sz="2500" b="1" dirty="0">
                <a:latin typeface="Times" pitchFamily="2" charset="0"/>
              </a:rPr>
              <a:t> Rocca Serra </a:t>
            </a:r>
            <a:br>
              <a:rPr lang="fr-FR" sz="2500" b="1" dirty="0">
                <a:latin typeface="Times" pitchFamily="2" charset="0"/>
              </a:rPr>
            </a:br>
            <a:r>
              <a:rPr lang="fr-FR" sz="2500" b="1" dirty="0">
                <a:latin typeface="Times" pitchFamily="2" charset="0"/>
              </a:rPr>
              <a:t>Ecrit : Rebecca </a:t>
            </a:r>
            <a:r>
              <a:rPr lang="fr-FR" sz="2500" b="1" dirty="0" err="1">
                <a:latin typeface="Times" pitchFamily="2" charset="0"/>
              </a:rPr>
              <a:t>Battistini</a:t>
            </a:r>
            <a:br>
              <a:rPr lang="fr-FR" sz="2500" b="1" dirty="0">
                <a:latin typeface="Times" pitchFamily="2" charset="0"/>
              </a:rPr>
            </a:br>
            <a:br>
              <a:rPr lang="fr-FR" sz="2500" b="1" dirty="0">
                <a:latin typeface="Times" pitchFamily="2" charset="0"/>
              </a:rPr>
            </a:br>
            <a:r>
              <a:rPr lang="fr-FR" sz="2500" b="1" dirty="0">
                <a:latin typeface="Times" pitchFamily="2" charset="0"/>
              </a:rPr>
              <a:t>25 avril : </a:t>
            </a:r>
            <a:r>
              <a:rPr lang="fr-FR" sz="2500" b="1" dirty="0" err="1">
                <a:latin typeface="Times" pitchFamily="2" charset="0"/>
              </a:rPr>
              <a:t>Ruvaletab</a:t>
            </a:r>
            <a:r>
              <a:rPr lang="fr-FR" sz="2500" b="1" dirty="0">
                <a:latin typeface="Times" pitchFamily="2" charset="0"/>
              </a:rPr>
              <a:t> Andrea et </a:t>
            </a:r>
            <a:r>
              <a:rPr lang="fr-FR" sz="2500" b="1" dirty="0" err="1">
                <a:latin typeface="Times" pitchFamily="2" charset="0"/>
              </a:rPr>
              <a:t>Buignet</a:t>
            </a:r>
            <a:r>
              <a:rPr lang="fr-FR" sz="2500" b="1" dirty="0">
                <a:latin typeface="Times" pitchFamily="2" charset="0"/>
              </a:rPr>
              <a:t> Amandine </a:t>
            </a:r>
            <a:br>
              <a:rPr lang="fr-FR" sz="2500" b="1" dirty="0">
                <a:latin typeface="Times" pitchFamily="2" charset="0"/>
              </a:rPr>
            </a:br>
            <a:r>
              <a:rPr lang="fr-FR" sz="2500" b="1" dirty="0">
                <a:latin typeface="Times" pitchFamily="2" charset="0"/>
              </a:rPr>
              <a:t>Ecrit.: </a:t>
            </a:r>
            <a:r>
              <a:rPr lang="fr-FR" sz="2500" b="1" dirty="0" err="1">
                <a:latin typeface="Times" pitchFamily="2" charset="0"/>
              </a:rPr>
              <a:t>Melina</a:t>
            </a:r>
            <a:r>
              <a:rPr lang="fr-FR" sz="2500" b="1" dirty="0">
                <a:latin typeface="Times" pitchFamily="2" charset="0"/>
              </a:rPr>
              <a:t> </a:t>
            </a:r>
            <a:r>
              <a:rPr lang="fr-FR" sz="2500" b="1" dirty="0" err="1">
                <a:latin typeface="Times" pitchFamily="2" charset="0"/>
              </a:rPr>
              <a:t>Ghesquiere</a:t>
            </a:r>
            <a:r>
              <a:rPr lang="fr-FR" sz="2500" b="1" dirty="0">
                <a:latin typeface="Times" pitchFamily="2" charset="0"/>
              </a:rPr>
              <a:t> Antoine Renault </a:t>
            </a:r>
            <a:br>
              <a:rPr lang="fr-FR" sz="2500" b="1" dirty="0">
                <a:latin typeface="Times" pitchFamily="2" charset="0"/>
              </a:rPr>
            </a:br>
            <a:endParaRPr lang="fr-FR" sz="2500" dirty="0">
              <a:latin typeface="Times" pitchFamily="2" charset="0"/>
            </a:endParaRPr>
          </a:p>
        </p:txBody>
      </p:sp>
    </p:spTree>
    <p:extLst>
      <p:ext uri="{BB962C8B-B14F-4D97-AF65-F5344CB8AC3E}">
        <p14:creationId xmlns:p14="http://schemas.microsoft.com/office/powerpoint/2010/main" val="31437089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4F5E65-AE8B-7B4C-A185-A3D44005A4E7}"/>
              </a:ext>
            </a:extLst>
          </p:cNvPr>
          <p:cNvSpPr>
            <a:spLocks noGrp="1"/>
          </p:cNvSpPr>
          <p:nvPr>
            <p:ph type="title"/>
          </p:nvPr>
        </p:nvSpPr>
        <p:spPr>
          <a:xfrm>
            <a:off x="838200" y="6109252"/>
            <a:ext cx="9670774" cy="748748"/>
          </a:xfrm>
        </p:spPr>
        <p:txBody>
          <a:bodyPr>
            <a:normAutofit fontScale="90000"/>
          </a:bodyPr>
          <a:lstStyle/>
          <a:p>
            <a:r>
              <a:rPr lang="fr-FR" sz="3300" i="1" dirty="0"/>
              <a:t>Yves Peintures, </a:t>
            </a:r>
            <a:r>
              <a:rPr lang="fr-FR" sz="3300" dirty="0"/>
              <a:t>1955, Planches de papier imprimées et papiers collés, 24.5 x 19 cm, Succession Yves Klein.</a:t>
            </a:r>
            <a:br>
              <a:rPr lang="fr-FR" dirty="0"/>
            </a:br>
            <a:endParaRPr lang="fr-FR" dirty="0"/>
          </a:p>
        </p:txBody>
      </p:sp>
      <p:pic>
        <p:nvPicPr>
          <p:cNvPr id="21506" name="Picture 2" descr="Yves Peintures">
            <a:extLst>
              <a:ext uri="{FF2B5EF4-FFF2-40B4-BE49-F238E27FC236}">
                <a16:creationId xmlns:a16="http://schemas.microsoft.com/office/drawing/2014/main" id="{5479DB89-66EB-BC45-968B-D51FA40377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067" y="355874"/>
            <a:ext cx="9111698" cy="5285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5102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964EDC-6A3D-6D4F-8ACE-D54438B573DF}"/>
              </a:ext>
            </a:extLst>
          </p:cNvPr>
          <p:cNvSpPr>
            <a:spLocks noGrp="1"/>
          </p:cNvSpPr>
          <p:nvPr>
            <p:ph type="title"/>
          </p:nvPr>
        </p:nvSpPr>
        <p:spPr>
          <a:xfrm>
            <a:off x="838200" y="5532437"/>
            <a:ext cx="10515600" cy="1325563"/>
          </a:xfrm>
        </p:spPr>
        <p:txBody>
          <a:bodyPr>
            <a:normAutofit fontScale="90000"/>
          </a:bodyPr>
          <a:lstStyle/>
          <a:p>
            <a:r>
              <a:rPr lang="fr-FR" b="1" dirty="0"/>
              <a:t> </a:t>
            </a:r>
            <a:br>
              <a:rPr lang="fr-FR" dirty="0"/>
            </a:br>
            <a:r>
              <a:rPr lang="fr-FR" sz="3300" i="1" dirty="0"/>
              <a:t>L’Univers de la couleur mine orange, </a:t>
            </a:r>
            <a:r>
              <a:rPr lang="fr-FR" sz="3300" dirty="0"/>
              <a:t>pigment pur et résine synthétique sur carton monté sur panneau</a:t>
            </a:r>
            <a:br>
              <a:rPr lang="fr-FR" sz="3300" dirty="0"/>
            </a:br>
            <a:r>
              <a:rPr lang="fr-FR" sz="3300" dirty="0"/>
              <a:t>95 x 226 cm, Succession Yves Klein.</a:t>
            </a:r>
            <a:br>
              <a:rPr lang="fr-FR" dirty="0"/>
            </a:br>
            <a:br>
              <a:rPr lang="fr-FR" dirty="0"/>
            </a:br>
            <a:endParaRPr lang="fr-FR" dirty="0"/>
          </a:p>
        </p:txBody>
      </p:sp>
      <p:pic>
        <p:nvPicPr>
          <p:cNvPr id="22530" name="Picture 2" descr="Œuvres - Expression de l&amp;#39;univers de la couleur mine orange - Yves Klein">
            <a:extLst>
              <a:ext uri="{FF2B5EF4-FFF2-40B4-BE49-F238E27FC236}">
                <a16:creationId xmlns:a16="http://schemas.microsoft.com/office/drawing/2014/main" id="{D35CCDF0-1E9B-DD4E-AA76-2889C18972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06838"/>
            <a:ext cx="10497072" cy="4442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050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964EDC-6A3D-6D4F-8ACE-D54438B573DF}"/>
              </a:ext>
            </a:extLst>
          </p:cNvPr>
          <p:cNvSpPr>
            <a:spLocks noGrp="1"/>
          </p:cNvSpPr>
          <p:nvPr>
            <p:ph type="title"/>
          </p:nvPr>
        </p:nvSpPr>
        <p:spPr>
          <a:xfrm>
            <a:off x="838200" y="1603375"/>
            <a:ext cx="10515600" cy="1325563"/>
          </a:xfrm>
        </p:spPr>
        <p:txBody>
          <a:bodyPr>
            <a:normAutofit fontScale="90000"/>
          </a:bodyPr>
          <a:lstStyle/>
          <a:p>
            <a:r>
              <a:rPr lang="fr-FR" b="1" dirty="0"/>
              <a:t> </a:t>
            </a:r>
            <a:br>
              <a:rPr lang="fr-FR" dirty="0"/>
            </a:br>
            <a:r>
              <a:rPr lang="fr-FR" dirty="0"/>
              <a:t>« Sentir l’âme sans l’expliquer, sans vocabulaire représenter cette sensation … c’est je crois l’une des raisons qui m’a amené à la monochromie ». </a:t>
            </a:r>
            <a:br>
              <a:rPr lang="fr-FR" dirty="0"/>
            </a:br>
            <a:endParaRPr lang="fr-FR" dirty="0"/>
          </a:p>
        </p:txBody>
      </p:sp>
    </p:spTree>
    <p:extLst>
      <p:ext uri="{BB962C8B-B14F-4D97-AF65-F5344CB8AC3E}">
        <p14:creationId xmlns:p14="http://schemas.microsoft.com/office/powerpoint/2010/main" val="5630872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964EDC-6A3D-6D4F-8ACE-D54438B573DF}"/>
              </a:ext>
            </a:extLst>
          </p:cNvPr>
          <p:cNvSpPr>
            <a:spLocks noGrp="1"/>
          </p:cNvSpPr>
          <p:nvPr>
            <p:ph type="title"/>
          </p:nvPr>
        </p:nvSpPr>
        <p:spPr>
          <a:xfrm>
            <a:off x="520147" y="5798516"/>
            <a:ext cx="10515600" cy="1325563"/>
          </a:xfrm>
        </p:spPr>
        <p:txBody>
          <a:bodyPr>
            <a:normAutofit fontScale="90000"/>
          </a:bodyPr>
          <a:lstStyle/>
          <a:p>
            <a:r>
              <a:rPr lang="fr-FR" sz="3300" b="1" dirty="0"/>
              <a:t> </a:t>
            </a:r>
            <a:br>
              <a:rPr lang="fr-FR" sz="3300" dirty="0"/>
            </a:br>
            <a:r>
              <a:rPr lang="fr-FR" sz="3300" i="1" dirty="0"/>
              <a:t>Epoque bleu, </a:t>
            </a:r>
            <a:r>
              <a:rPr lang="fr-FR" sz="3300" i="1" dirty="0" err="1"/>
              <a:t>Epoca</a:t>
            </a:r>
            <a:r>
              <a:rPr lang="fr-FR" sz="3300" i="1" dirty="0"/>
              <a:t> </a:t>
            </a:r>
            <a:r>
              <a:rPr lang="fr-FR" sz="3300" i="1" dirty="0" err="1"/>
              <a:t>blu</a:t>
            </a:r>
            <a:r>
              <a:rPr lang="fr-FR" sz="3300" dirty="0"/>
              <a:t>, 1957, Milan, Galerie Apollinaire. </a:t>
            </a:r>
            <a:br>
              <a:rPr lang="fr-FR" dirty="0"/>
            </a:br>
            <a:endParaRPr lang="fr-FR" dirty="0"/>
          </a:p>
        </p:txBody>
      </p:sp>
      <p:pic>
        <p:nvPicPr>
          <p:cNvPr id="23554" name="Picture 2" descr="Expositions - Yves Klein : Proposte monocrome, epoca blu - Yves Klein">
            <a:extLst>
              <a:ext uri="{FF2B5EF4-FFF2-40B4-BE49-F238E27FC236}">
                <a16:creationId xmlns:a16="http://schemas.microsoft.com/office/drawing/2014/main" id="{93C27393-CCED-4848-8EE2-BBB9A78C2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793" y="441738"/>
            <a:ext cx="5456307" cy="524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3459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964EDC-6A3D-6D4F-8ACE-D54438B573DF}"/>
              </a:ext>
            </a:extLst>
          </p:cNvPr>
          <p:cNvSpPr>
            <a:spLocks noGrp="1"/>
          </p:cNvSpPr>
          <p:nvPr>
            <p:ph type="title"/>
          </p:nvPr>
        </p:nvSpPr>
        <p:spPr>
          <a:xfrm>
            <a:off x="5807" y="-463826"/>
            <a:ext cx="15353998" cy="2009666"/>
          </a:xfrm>
        </p:spPr>
        <p:txBody>
          <a:bodyPr/>
          <a:lstStyle/>
          <a:p>
            <a:r>
              <a:rPr lang="fr-FR" dirty="0"/>
              <a:t> </a:t>
            </a:r>
          </a:p>
        </p:txBody>
      </p:sp>
      <p:pic>
        <p:nvPicPr>
          <p:cNvPr id="24578" name="Picture 2" descr="Yves Klein au Centre Pompidou-Metz : ses multiples facettes">
            <a:extLst>
              <a:ext uri="{FF2B5EF4-FFF2-40B4-BE49-F238E27FC236}">
                <a16:creationId xmlns:a16="http://schemas.microsoft.com/office/drawing/2014/main" id="{0BD66AA0-6A0D-E248-82E3-820A8C1EB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0288" y="441600"/>
            <a:ext cx="6473954" cy="504662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76434CCA-C2AD-264E-A33E-AD159BFF093B}"/>
              </a:ext>
            </a:extLst>
          </p:cNvPr>
          <p:cNvSpPr txBox="1"/>
          <p:nvPr/>
        </p:nvSpPr>
        <p:spPr>
          <a:xfrm>
            <a:off x="1404730" y="6024319"/>
            <a:ext cx="9766853" cy="553998"/>
          </a:xfrm>
          <a:prstGeom prst="rect">
            <a:avLst/>
          </a:prstGeom>
          <a:noFill/>
        </p:spPr>
        <p:txBody>
          <a:bodyPr wrap="square" rtlCol="0">
            <a:spAutoFit/>
          </a:bodyPr>
          <a:lstStyle/>
          <a:p>
            <a:r>
              <a:rPr lang="fr-FR" sz="3000" dirty="0">
                <a:latin typeface="Times" pitchFamily="2" charset="0"/>
              </a:rPr>
              <a:t>Klein réalisant une peinture de feu, 1961.</a:t>
            </a:r>
          </a:p>
        </p:txBody>
      </p:sp>
    </p:spTree>
    <p:extLst>
      <p:ext uri="{BB962C8B-B14F-4D97-AF65-F5344CB8AC3E}">
        <p14:creationId xmlns:p14="http://schemas.microsoft.com/office/powerpoint/2010/main" val="33895385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964EDC-6A3D-6D4F-8ACE-D54438B573DF}"/>
              </a:ext>
            </a:extLst>
          </p:cNvPr>
          <p:cNvSpPr>
            <a:spLocks noGrp="1"/>
          </p:cNvSpPr>
          <p:nvPr>
            <p:ph type="title"/>
          </p:nvPr>
        </p:nvSpPr>
        <p:spPr>
          <a:xfrm>
            <a:off x="425724" y="602484"/>
            <a:ext cx="11487980" cy="1325563"/>
          </a:xfrm>
        </p:spPr>
        <p:txBody>
          <a:bodyPr>
            <a:normAutofit/>
          </a:bodyPr>
          <a:lstStyle/>
          <a:p>
            <a:r>
              <a:rPr lang="fr-FR" i="1" dirty="0"/>
              <a:t>Le Vide, </a:t>
            </a:r>
            <a:r>
              <a:rPr lang="fr-FR" dirty="0"/>
              <a:t>exposition</a:t>
            </a:r>
            <a:r>
              <a:rPr lang="fr-FR" b="1" dirty="0"/>
              <a:t>, </a:t>
            </a:r>
            <a:r>
              <a:rPr lang="fr-FR" dirty="0"/>
              <a:t>1959, Galerie Iris </a:t>
            </a:r>
            <a:r>
              <a:rPr lang="fr-FR" dirty="0" err="1"/>
              <a:t>Clert</a:t>
            </a:r>
            <a:r>
              <a:rPr lang="fr-FR" dirty="0"/>
              <a:t>, Paris</a:t>
            </a:r>
            <a:br>
              <a:rPr lang="fr-FR" dirty="0"/>
            </a:br>
            <a:endParaRPr lang="fr-FR" dirty="0"/>
          </a:p>
        </p:txBody>
      </p:sp>
      <p:pic>
        <p:nvPicPr>
          <p:cNvPr id="25602" name="Picture 2" descr="Expositions - La spécialisation de la sensibilité à l'état de matière  première en sensibilité picturale stabilisée (dite du &quot;Vide&quot;) - Yves Klein">
            <a:extLst>
              <a:ext uri="{FF2B5EF4-FFF2-40B4-BE49-F238E27FC236}">
                <a16:creationId xmlns:a16="http://schemas.microsoft.com/office/drawing/2014/main" id="{627CC9D8-2CEF-0A4A-872B-87AEA8FCD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684" y="1690688"/>
            <a:ext cx="4837043" cy="4564828"/>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Expositions - La spécialisation de la sensibilité à l&amp;#39;état de matière  première en sensibilité picturale stabilisée (dite du &amp;quot;Vide&amp;quot;) - Yves Klein">
            <a:extLst>
              <a:ext uri="{FF2B5EF4-FFF2-40B4-BE49-F238E27FC236}">
                <a16:creationId xmlns:a16="http://schemas.microsoft.com/office/drawing/2014/main" id="{2EA7AB2C-9496-A741-A462-13BD3C17D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3808" y="1809368"/>
            <a:ext cx="4231771" cy="4564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8154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964EDC-6A3D-6D4F-8ACE-D54438B573DF}"/>
              </a:ext>
            </a:extLst>
          </p:cNvPr>
          <p:cNvSpPr>
            <a:spLocks noGrp="1"/>
          </p:cNvSpPr>
          <p:nvPr>
            <p:ph type="title"/>
          </p:nvPr>
        </p:nvSpPr>
        <p:spPr>
          <a:xfrm>
            <a:off x="639417" y="5798517"/>
            <a:ext cx="10515600" cy="734805"/>
          </a:xfrm>
        </p:spPr>
        <p:txBody>
          <a:bodyPr>
            <a:normAutofit fontScale="90000"/>
          </a:bodyPr>
          <a:lstStyle/>
          <a:p>
            <a:r>
              <a:rPr lang="fr-FR" sz="3300" dirty="0"/>
              <a:t> Yves Klein, </a:t>
            </a:r>
            <a:r>
              <a:rPr lang="fr-FR" sz="3300" i="1" dirty="0"/>
              <a:t>Zone de sensibilité  picturale immatérielle, </a:t>
            </a:r>
            <a:r>
              <a:rPr lang="fr-FR" sz="3300" dirty="0"/>
              <a:t>1959.</a:t>
            </a:r>
            <a:br>
              <a:rPr lang="fr-FR" dirty="0"/>
            </a:br>
            <a:endParaRPr lang="fr-FR" dirty="0"/>
          </a:p>
        </p:txBody>
      </p:sp>
      <p:pic>
        <p:nvPicPr>
          <p:cNvPr id="26626" name="Picture 2" descr="Œuvres - Cession d'une Zone de sensibilité picturale immatérielle à Dino  Buzzati. Série n°1, Zone 05 - Yves Klein">
            <a:extLst>
              <a:ext uri="{FF2B5EF4-FFF2-40B4-BE49-F238E27FC236}">
                <a16:creationId xmlns:a16="http://schemas.microsoft.com/office/drawing/2014/main" id="{16C69F16-8DA3-E846-A046-F095122AD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269" y="650184"/>
            <a:ext cx="7345017" cy="4870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3810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964EDC-6A3D-6D4F-8ACE-D54438B573DF}"/>
              </a:ext>
            </a:extLst>
          </p:cNvPr>
          <p:cNvSpPr>
            <a:spLocks noGrp="1"/>
          </p:cNvSpPr>
          <p:nvPr>
            <p:ph type="title"/>
          </p:nvPr>
        </p:nvSpPr>
        <p:spPr>
          <a:xfrm>
            <a:off x="6461055" y="1928881"/>
            <a:ext cx="5589587" cy="1325563"/>
          </a:xfrm>
        </p:spPr>
        <p:txBody>
          <a:bodyPr>
            <a:normAutofit fontScale="90000"/>
          </a:bodyPr>
          <a:lstStyle/>
          <a:p>
            <a:r>
              <a:rPr lang="fr-FR" i="1" dirty="0" err="1"/>
              <a:t>Monogold</a:t>
            </a:r>
            <a:r>
              <a:rPr lang="fr-FR" dirty="0"/>
              <a:t>, 1959, feuilles d'or sur panneau</a:t>
            </a:r>
            <a:br>
              <a:rPr lang="fr-FR" dirty="0"/>
            </a:br>
            <a:r>
              <a:rPr lang="fr-FR" dirty="0"/>
              <a:t>27 x 22 cm, Succession Yves Klein </a:t>
            </a:r>
            <a:br>
              <a:rPr lang="fr-FR" dirty="0"/>
            </a:br>
            <a:endParaRPr lang="fr-FR" dirty="0"/>
          </a:p>
        </p:txBody>
      </p:sp>
      <p:pic>
        <p:nvPicPr>
          <p:cNvPr id="27650" name="Picture 2" descr="Age d'or">
            <a:extLst>
              <a:ext uri="{FF2B5EF4-FFF2-40B4-BE49-F238E27FC236}">
                <a16:creationId xmlns:a16="http://schemas.microsoft.com/office/drawing/2014/main" id="{A68BA1E3-A0EE-5C49-B9A8-CF776D500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13" y="0"/>
            <a:ext cx="55895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8995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4F5E65-AE8B-7B4C-A185-A3D44005A4E7}"/>
              </a:ext>
            </a:extLst>
          </p:cNvPr>
          <p:cNvSpPr>
            <a:spLocks noGrp="1"/>
          </p:cNvSpPr>
          <p:nvPr>
            <p:ph type="title"/>
          </p:nvPr>
        </p:nvSpPr>
        <p:spPr>
          <a:xfrm>
            <a:off x="1009928" y="5532437"/>
            <a:ext cx="10515600" cy="1325563"/>
          </a:xfrm>
        </p:spPr>
        <p:txBody>
          <a:bodyPr>
            <a:noAutofit/>
          </a:bodyPr>
          <a:lstStyle/>
          <a:p>
            <a:r>
              <a:rPr lang="fr-FR" sz="3000" dirty="0">
                <a:latin typeface="Times" pitchFamily="2" charset="0"/>
              </a:rPr>
              <a:t>Yves Klein, </a:t>
            </a:r>
            <a:r>
              <a:rPr lang="fr-FR" sz="3000" i="1" dirty="0">
                <a:latin typeface="Times" pitchFamily="2" charset="0"/>
              </a:rPr>
              <a:t>Anthropométrie de l’époque bleue (ANT 82),</a:t>
            </a:r>
            <a:r>
              <a:rPr lang="fr-FR" sz="3000" dirty="0">
                <a:latin typeface="Times" pitchFamily="2" charset="0"/>
              </a:rPr>
              <a:t> 1960, </a:t>
            </a:r>
            <a:br>
              <a:rPr lang="fr-FR" sz="3000" dirty="0">
                <a:latin typeface="Times" pitchFamily="2" charset="0"/>
              </a:rPr>
            </a:br>
            <a:r>
              <a:rPr lang="fr-FR" sz="3000" dirty="0">
                <a:latin typeface="Times" pitchFamily="2" charset="0"/>
              </a:rPr>
              <a:t>pigment pur et résine synthétique sur papier monté sur toile</a:t>
            </a:r>
            <a:br>
              <a:rPr lang="fr-FR" sz="3000" dirty="0">
                <a:latin typeface="Times" pitchFamily="2" charset="0"/>
              </a:rPr>
            </a:br>
            <a:r>
              <a:rPr lang="fr-FR" sz="3000" dirty="0">
                <a:latin typeface="Times" pitchFamily="2" charset="0"/>
              </a:rPr>
              <a:t>155 x 281 cm.</a:t>
            </a:r>
          </a:p>
        </p:txBody>
      </p:sp>
      <p:pic>
        <p:nvPicPr>
          <p:cNvPr id="1026" name="Picture 2">
            <a:extLst>
              <a:ext uri="{FF2B5EF4-FFF2-40B4-BE49-F238E27FC236}">
                <a16:creationId xmlns:a16="http://schemas.microsoft.com/office/drawing/2014/main" id="{1EEBE59A-5E39-2B45-A8CE-81A241444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928" y="99308"/>
            <a:ext cx="9848572" cy="5433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3374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964EDC-6A3D-6D4F-8ACE-D54438B573DF}"/>
              </a:ext>
            </a:extLst>
          </p:cNvPr>
          <p:cNvSpPr>
            <a:spLocks noGrp="1"/>
          </p:cNvSpPr>
          <p:nvPr>
            <p:ph type="title"/>
          </p:nvPr>
        </p:nvSpPr>
        <p:spPr/>
        <p:txBody>
          <a:bodyPr/>
          <a:lstStyle/>
          <a:p>
            <a:r>
              <a:rPr lang="fr-FR" dirty="0"/>
              <a:t>La technique des pinceaux vivants </a:t>
            </a:r>
          </a:p>
        </p:txBody>
      </p:sp>
      <p:pic>
        <p:nvPicPr>
          <p:cNvPr id="28674" name="Picture 2" descr="2 // KLEIN, père de la peinture et de la performance ? (Anthropométrie de  1960) – Le Blog d&amp;#39;Histoire de l&amp;#39;Art des ES2">
            <a:extLst>
              <a:ext uri="{FF2B5EF4-FFF2-40B4-BE49-F238E27FC236}">
                <a16:creationId xmlns:a16="http://schemas.microsoft.com/office/drawing/2014/main" id="{394E7730-C1DC-8147-8228-8BB6874FFA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150" y="1841776"/>
            <a:ext cx="5473700" cy="410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174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3D39F-4FD9-2A48-8CBA-AECDAF55314E}"/>
              </a:ext>
            </a:extLst>
          </p:cNvPr>
          <p:cNvSpPr>
            <a:spLocks noGrp="1"/>
          </p:cNvSpPr>
          <p:nvPr>
            <p:ph type="title"/>
          </p:nvPr>
        </p:nvSpPr>
        <p:spPr>
          <a:xfrm>
            <a:off x="838200" y="2643376"/>
            <a:ext cx="10515600" cy="1325563"/>
          </a:xfrm>
        </p:spPr>
        <p:txBody>
          <a:bodyPr>
            <a:normAutofit fontScale="90000"/>
          </a:bodyPr>
          <a:lstStyle/>
          <a:p>
            <a:r>
              <a:rPr lang="fr-FR" sz="3300" dirty="0">
                <a:latin typeface="Times" pitchFamily="2" charset="0"/>
              </a:rPr>
              <a:t>Contemporain Paris 1</a:t>
            </a:r>
            <a:br>
              <a:rPr lang="fr-FR" sz="3300" dirty="0">
                <a:latin typeface="Times" pitchFamily="2" charset="0"/>
              </a:rPr>
            </a:br>
            <a:r>
              <a:rPr lang="fr-FR" sz="3300" b="1" dirty="0">
                <a:latin typeface="Times" pitchFamily="2" charset="0"/>
              </a:rPr>
              <a:t>Définition</a:t>
            </a:r>
            <a:br>
              <a:rPr lang="fr-FR" sz="3300" dirty="0">
                <a:latin typeface="Times" pitchFamily="2" charset="0"/>
              </a:rPr>
            </a:br>
            <a:r>
              <a:rPr lang="fr-FR" sz="3300" dirty="0">
                <a:latin typeface="Times" pitchFamily="2" charset="0"/>
              </a:rPr>
              <a:t>« ART CONTEMPORAIN n. m.</a:t>
            </a:r>
            <a:br>
              <a:rPr lang="fr-FR" sz="3300" dirty="0">
                <a:latin typeface="Times" pitchFamily="2" charset="0"/>
              </a:rPr>
            </a:br>
            <a:r>
              <a:rPr lang="fr-FR" sz="3300" dirty="0">
                <a:latin typeface="Times" pitchFamily="2" charset="0"/>
              </a:rPr>
              <a:t> </a:t>
            </a:r>
            <a:br>
              <a:rPr lang="fr-FR" sz="3300" dirty="0">
                <a:latin typeface="Times" pitchFamily="2" charset="0"/>
              </a:rPr>
            </a:br>
            <a:r>
              <a:rPr lang="fr-FR" sz="3300" dirty="0">
                <a:latin typeface="Times" pitchFamily="2" charset="0"/>
              </a:rPr>
              <a:t>Elle caractérise une époque dont la naissance se situerait entre 1960 et 1969.</a:t>
            </a:r>
            <a:br>
              <a:rPr lang="fr-FR" sz="3300" dirty="0">
                <a:latin typeface="Times" pitchFamily="2" charset="0"/>
              </a:rPr>
            </a:br>
            <a:r>
              <a:rPr lang="fr-FR" sz="3300" dirty="0">
                <a:latin typeface="Times" pitchFamily="2" charset="0"/>
              </a:rPr>
              <a:t>La frontière entre art contemporain et art moderne est très floue. </a:t>
            </a:r>
            <a:br>
              <a:rPr lang="fr-FR" sz="3300" dirty="0">
                <a:latin typeface="Times" pitchFamily="2" charset="0"/>
              </a:rPr>
            </a:br>
            <a:r>
              <a:rPr lang="fr-FR" sz="3300" dirty="0">
                <a:latin typeface="Times" pitchFamily="2" charset="0"/>
              </a:rPr>
              <a:t>À quel moment l’appellation art contemporain se substitue-t-elle à celle d’art moderne associée à la notion d’avant-garde ? </a:t>
            </a:r>
            <a:br>
              <a:rPr lang="fr-FR" sz="3300" dirty="0">
                <a:latin typeface="Times" pitchFamily="2" charset="0"/>
              </a:rPr>
            </a:br>
            <a:r>
              <a:rPr lang="fr-FR" sz="3300" dirty="0">
                <a:latin typeface="Times" pitchFamily="2" charset="0"/>
              </a:rPr>
              <a:t>Cette expression s’est surtout imposée à partir des années quatre-vingt, supplantant celles d’« art actuel » et d’« art vivant ». </a:t>
            </a:r>
            <a:br>
              <a:rPr lang="fr-FR" dirty="0"/>
            </a:br>
            <a:r>
              <a:rPr lang="fr-FR" dirty="0"/>
              <a:t> </a:t>
            </a:r>
            <a:br>
              <a:rPr lang="fr-FR" dirty="0"/>
            </a:br>
            <a:endParaRPr lang="fr-FR" dirty="0"/>
          </a:p>
        </p:txBody>
      </p:sp>
    </p:spTree>
    <p:extLst>
      <p:ext uri="{BB962C8B-B14F-4D97-AF65-F5344CB8AC3E}">
        <p14:creationId xmlns:p14="http://schemas.microsoft.com/office/powerpoint/2010/main" val="22404590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C7B1D9-E6F8-B64E-ACAA-F39CCA6B2BB7}"/>
              </a:ext>
            </a:extLst>
          </p:cNvPr>
          <p:cNvSpPr>
            <a:spLocks noGrp="1"/>
          </p:cNvSpPr>
          <p:nvPr>
            <p:ph type="title"/>
          </p:nvPr>
        </p:nvSpPr>
        <p:spPr>
          <a:xfrm>
            <a:off x="838200" y="2922795"/>
            <a:ext cx="10515600" cy="1325563"/>
          </a:xfrm>
        </p:spPr>
        <p:txBody>
          <a:bodyPr/>
          <a:lstStyle/>
          <a:p>
            <a:r>
              <a:rPr lang="fr-FR" dirty="0"/>
              <a:t>https://</a:t>
            </a:r>
            <a:r>
              <a:rPr lang="fr-FR" dirty="0" err="1"/>
              <a:t>www.youtube.com</a:t>
            </a:r>
            <a:r>
              <a:rPr lang="fr-FR" dirty="0"/>
              <a:t>/</a:t>
            </a:r>
            <a:r>
              <a:rPr lang="fr-FR" dirty="0" err="1"/>
              <a:t>watch?v</a:t>
            </a:r>
            <a:r>
              <a:rPr lang="fr-FR" dirty="0"/>
              <a:t>=gqLwA0yinWg</a:t>
            </a:r>
          </a:p>
        </p:txBody>
      </p:sp>
    </p:spTree>
    <p:extLst>
      <p:ext uri="{BB962C8B-B14F-4D97-AF65-F5344CB8AC3E}">
        <p14:creationId xmlns:p14="http://schemas.microsoft.com/office/powerpoint/2010/main" val="24776649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964EDC-6A3D-6D4F-8ACE-D54438B573DF}"/>
              </a:ext>
            </a:extLst>
          </p:cNvPr>
          <p:cNvSpPr>
            <a:spLocks noGrp="1"/>
          </p:cNvSpPr>
          <p:nvPr>
            <p:ph type="title"/>
          </p:nvPr>
        </p:nvSpPr>
        <p:spPr>
          <a:xfrm>
            <a:off x="270934" y="6613018"/>
            <a:ext cx="12192000" cy="76298"/>
          </a:xfrm>
        </p:spPr>
        <p:txBody>
          <a:bodyPr>
            <a:normAutofit fontScale="90000"/>
          </a:bodyPr>
          <a:lstStyle/>
          <a:p>
            <a:r>
              <a:rPr lang="fr-FR" sz="3300" dirty="0"/>
              <a:t>… une pluie fine de Printemps (Série Cosmogonies), 1960,  Pigment pur et résine synthétique sur papier</a:t>
            </a:r>
            <a:br>
              <a:rPr lang="fr-FR" sz="3300" dirty="0"/>
            </a:br>
            <a:r>
              <a:rPr lang="fr-FR" sz="3300" dirty="0"/>
              <a:t>41.5 x 58 cm</a:t>
            </a:r>
            <a:br>
              <a:rPr lang="fr-FR" dirty="0"/>
            </a:br>
            <a:br>
              <a:rPr lang="fr-FR" dirty="0"/>
            </a:br>
            <a:r>
              <a:rPr lang="fr-FR" dirty="0"/>
              <a:t> </a:t>
            </a:r>
          </a:p>
        </p:txBody>
      </p:sp>
      <p:pic>
        <p:nvPicPr>
          <p:cNvPr id="29698" name="Picture 2" descr="Œuvres - Yves Klein">
            <a:extLst>
              <a:ext uri="{FF2B5EF4-FFF2-40B4-BE49-F238E27FC236}">
                <a16:creationId xmlns:a16="http://schemas.microsoft.com/office/drawing/2014/main" id="{1A472AB9-D5AF-3641-BFDF-22A19F0CD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0454" y="414217"/>
            <a:ext cx="6727413" cy="4823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789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964EDC-6A3D-6D4F-8ACE-D54438B573DF}"/>
              </a:ext>
            </a:extLst>
          </p:cNvPr>
          <p:cNvSpPr>
            <a:spLocks noGrp="1"/>
          </p:cNvSpPr>
          <p:nvPr>
            <p:ph type="title"/>
          </p:nvPr>
        </p:nvSpPr>
        <p:spPr>
          <a:xfrm>
            <a:off x="838200" y="2766218"/>
            <a:ext cx="10515600" cy="1325563"/>
          </a:xfrm>
        </p:spPr>
        <p:txBody>
          <a:bodyPr>
            <a:normAutofit fontScale="90000"/>
          </a:bodyPr>
          <a:lstStyle/>
          <a:p>
            <a:r>
              <a:rPr lang="fr-FR" dirty="0"/>
              <a:t>"Le tableau n’est que le témoin, la plaque sensible qui a vu ce qui s’est passé. La couleur à l’état chimique, que tous les peintres emploient, est le meilleur médium capable d’être impressionné par l’événement".</a:t>
            </a:r>
          </a:p>
        </p:txBody>
      </p:sp>
    </p:spTree>
    <p:extLst>
      <p:ext uri="{BB962C8B-B14F-4D97-AF65-F5344CB8AC3E}">
        <p14:creationId xmlns:p14="http://schemas.microsoft.com/office/powerpoint/2010/main" val="7177411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964EDC-6A3D-6D4F-8ACE-D54438B573DF}"/>
              </a:ext>
            </a:extLst>
          </p:cNvPr>
          <p:cNvSpPr>
            <a:spLocks noGrp="1"/>
          </p:cNvSpPr>
          <p:nvPr>
            <p:ph type="title"/>
          </p:nvPr>
        </p:nvSpPr>
        <p:spPr>
          <a:xfrm>
            <a:off x="5807" y="-463826"/>
            <a:ext cx="15353998" cy="2009666"/>
          </a:xfrm>
        </p:spPr>
        <p:txBody>
          <a:bodyPr/>
          <a:lstStyle/>
          <a:p>
            <a:r>
              <a:rPr lang="fr-FR" dirty="0"/>
              <a:t> </a:t>
            </a:r>
          </a:p>
        </p:txBody>
      </p:sp>
      <p:pic>
        <p:nvPicPr>
          <p:cNvPr id="24578" name="Picture 2" descr="Yves Klein au Centre Pompidou-Metz : ses multiples facettes">
            <a:extLst>
              <a:ext uri="{FF2B5EF4-FFF2-40B4-BE49-F238E27FC236}">
                <a16:creationId xmlns:a16="http://schemas.microsoft.com/office/drawing/2014/main" id="{0BD66AA0-6A0D-E248-82E3-820A8C1EB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0917" y="1064817"/>
            <a:ext cx="5226779" cy="407441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76434CCA-C2AD-264E-A33E-AD159BFF093B}"/>
              </a:ext>
            </a:extLst>
          </p:cNvPr>
          <p:cNvSpPr txBox="1"/>
          <p:nvPr/>
        </p:nvSpPr>
        <p:spPr>
          <a:xfrm>
            <a:off x="1404730" y="6024319"/>
            <a:ext cx="9766853" cy="553998"/>
          </a:xfrm>
          <a:prstGeom prst="rect">
            <a:avLst/>
          </a:prstGeom>
          <a:noFill/>
        </p:spPr>
        <p:txBody>
          <a:bodyPr wrap="square" rtlCol="0">
            <a:spAutoFit/>
          </a:bodyPr>
          <a:lstStyle/>
          <a:p>
            <a:r>
              <a:rPr lang="fr-FR" sz="3000" dirty="0">
                <a:latin typeface="Times" pitchFamily="2" charset="0"/>
              </a:rPr>
              <a:t> .</a:t>
            </a:r>
          </a:p>
        </p:txBody>
      </p:sp>
      <p:pic>
        <p:nvPicPr>
          <p:cNvPr id="5" name="Picture 3">
            <a:extLst>
              <a:ext uri="{FF2B5EF4-FFF2-40B4-BE49-F238E27FC236}">
                <a16:creationId xmlns:a16="http://schemas.microsoft.com/office/drawing/2014/main" id="{469DC673-A6DB-3E40-BBAF-C900E8CB6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3256" y="520195"/>
            <a:ext cx="3815494" cy="5644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43497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70242F-F587-0C42-85F6-BFD55E09711D}"/>
              </a:ext>
            </a:extLst>
          </p:cNvPr>
          <p:cNvSpPr>
            <a:spLocks noGrp="1"/>
          </p:cNvSpPr>
          <p:nvPr>
            <p:ph type="title"/>
          </p:nvPr>
        </p:nvSpPr>
        <p:spPr>
          <a:xfrm>
            <a:off x="838200" y="2103437"/>
            <a:ext cx="10515600" cy="1325563"/>
          </a:xfrm>
        </p:spPr>
        <p:txBody>
          <a:bodyPr>
            <a:normAutofit fontScale="90000"/>
          </a:bodyPr>
          <a:lstStyle/>
          <a:p>
            <a:r>
              <a:rPr lang="fr-FR" dirty="0"/>
              <a:t>« le but de ce procédé était de parvenir à maintenir une distance définie et constante entre la peinture et moi pendant le temps de création ».</a:t>
            </a:r>
            <a:br>
              <a:rPr lang="fr-FR" dirty="0"/>
            </a:br>
            <a:endParaRPr lang="fr-FR" dirty="0"/>
          </a:p>
        </p:txBody>
      </p:sp>
    </p:spTree>
    <p:extLst>
      <p:ext uri="{BB962C8B-B14F-4D97-AF65-F5344CB8AC3E}">
        <p14:creationId xmlns:p14="http://schemas.microsoft.com/office/powerpoint/2010/main" val="3362265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3327DA-F2E7-FA42-B38B-F6B0EE37887C}"/>
              </a:ext>
            </a:extLst>
          </p:cNvPr>
          <p:cNvSpPr>
            <a:spLocks noGrp="1"/>
          </p:cNvSpPr>
          <p:nvPr>
            <p:ph type="title"/>
          </p:nvPr>
        </p:nvSpPr>
        <p:spPr>
          <a:xfrm>
            <a:off x="838200" y="1796360"/>
            <a:ext cx="10515600" cy="1325563"/>
          </a:xfrm>
        </p:spPr>
        <p:txBody>
          <a:bodyPr>
            <a:normAutofit fontScale="90000"/>
          </a:bodyPr>
          <a:lstStyle/>
          <a:p>
            <a:r>
              <a:rPr lang="fr-FR" b="1" dirty="0"/>
              <a:t>Les </a:t>
            </a:r>
            <a:r>
              <a:rPr lang="fr-FR" b="1" dirty="0" err="1"/>
              <a:t>décollagistes</a:t>
            </a:r>
            <a:r>
              <a:rPr lang="fr-FR" b="1" dirty="0"/>
              <a:t> </a:t>
            </a:r>
            <a:br>
              <a:rPr lang="fr-FR" dirty="0"/>
            </a:br>
            <a:r>
              <a:rPr lang="fr-FR" dirty="0"/>
              <a:t>Raymond </a:t>
            </a:r>
            <a:r>
              <a:rPr lang="fr-FR" dirty="0" err="1"/>
              <a:t>Hains</a:t>
            </a:r>
            <a:r>
              <a:rPr lang="fr-FR" dirty="0"/>
              <a:t> et  Jacques </a:t>
            </a:r>
            <a:r>
              <a:rPr lang="fr-FR" dirty="0" err="1"/>
              <a:t>Villeglé</a:t>
            </a:r>
            <a:br>
              <a:rPr lang="fr-FR" dirty="0"/>
            </a:br>
            <a:endParaRPr lang="fr-FR" dirty="0"/>
          </a:p>
        </p:txBody>
      </p:sp>
      <p:pic>
        <p:nvPicPr>
          <p:cNvPr id="20482" name="Picture 2" descr="Pascal Vitali dit Kouloupi: Raymond Hains, Jacques Villeglé et François  Dufrêne, amis de toute une vie">
            <a:extLst>
              <a:ext uri="{FF2B5EF4-FFF2-40B4-BE49-F238E27FC236}">
                <a16:creationId xmlns:a16="http://schemas.microsoft.com/office/drawing/2014/main" id="{232734B0-BA7C-C541-9CC9-F90CB7443A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6933" y="2890573"/>
            <a:ext cx="5370720" cy="3967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6708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2C90EA-D94C-8D43-8680-D47E08170AC0}"/>
              </a:ext>
            </a:extLst>
          </p:cNvPr>
          <p:cNvSpPr>
            <a:spLocks noGrp="1"/>
          </p:cNvSpPr>
          <p:nvPr>
            <p:ph type="title"/>
          </p:nvPr>
        </p:nvSpPr>
        <p:spPr>
          <a:xfrm>
            <a:off x="8109226" y="3077852"/>
            <a:ext cx="2744304" cy="676896"/>
          </a:xfrm>
        </p:spPr>
        <p:txBody>
          <a:bodyPr>
            <a:normAutofit fontScale="90000"/>
          </a:bodyPr>
          <a:lstStyle/>
          <a:p>
            <a:r>
              <a:rPr lang="fr-FR" sz="3300" dirty="0">
                <a:latin typeface="Times" pitchFamily="2" charset="0"/>
              </a:rPr>
              <a:t>Marcel Duchamp, </a:t>
            </a:r>
            <a:r>
              <a:rPr lang="fr-FR" sz="3300" i="1" dirty="0">
                <a:latin typeface="Times" pitchFamily="2" charset="0"/>
              </a:rPr>
              <a:t>Fontaine,</a:t>
            </a:r>
            <a:r>
              <a:rPr lang="fr-FR" sz="3300" dirty="0">
                <a:latin typeface="Times" pitchFamily="2" charset="0"/>
              </a:rPr>
              <a:t> 1917/1964</a:t>
            </a:r>
            <a:br>
              <a:rPr lang="fr-FR" sz="3300" dirty="0">
                <a:latin typeface="Times" pitchFamily="2" charset="0"/>
              </a:rPr>
            </a:br>
            <a:r>
              <a:rPr lang="fr-FR" sz="3300" dirty="0">
                <a:latin typeface="Times" pitchFamily="2" charset="0"/>
              </a:rPr>
              <a:t>Titre attribué : </a:t>
            </a:r>
            <a:r>
              <a:rPr lang="fr-FR" sz="3300" i="1" dirty="0">
                <a:latin typeface="Times" pitchFamily="2" charset="0"/>
              </a:rPr>
              <a:t>Urinoir, f</a:t>
            </a:r>
            <a:r>
              <a:rPr lang="fr-FR" sz="3300" dirty="0">
                <a:latin typeface="Times" pitchFamily="2" charset="0"/>
              </a:rPr>
              <a:t>aïence blanche recouverte de glaçure céramique et de peinture, 63 x 48 x 35 cm, Paris, MNAM.</a:t>
            </a:r>
            <a:br>
              <a:rPr lang="fr-FR" dirty="0"/>
            </a:br>
            <a:endParaRPr lang="fr-FR" dirty="0"/>
          </a:p>
        </p:txBody>
      </p:sp>
      <p:pic>
        <p:nvPicPr>
          <p:cNvPr id="3" name="Image 2">
            <a:extLst>
              <a:ext uri="{FF2B5EF4-FFF2-40B4-BE49-F238E27FC236}">
                <a16:creationId xmlns:a16="http://schemas.microsoft.com/office/drawing/2014/main" id="{BC5E568B-97B9-1A46-A23A-B6A259D30053}"/>
              </a:ext>
            </a:extLst>
          </p:cNvPr>
          <p:cNvPicPr>
            <a:picLocks noChangeAspect="1"/>
          </p:cNvPicPr>
          <p:nvPr/>
        </p:nvPicPr>
        <p:blipFill>
          <a:blip r:embed="rId2"/>
          <a:stretch>
            <a:fillRect/>
          </a:stretch>
        </p:blipFill>
        <p:spPr>
          <a:xfrm>
            <a:off x="0" y="0"/>
            <a:ext cx="7569200" cy="6832600"/>
          </a:xfrm>
          <a:prstGeom prst="rect">
            <a:avLst/>
          </a:prstGeom>
        </p:spPr>
      </p:pic>
    </p:spTree>
    <p:extLst>
      <p:ext uri="{BB962C8B-B14F-4D97-AF65-F5344CB8AC3E}">
        <p14:creationId xmlns:p14="http://schemas.microsoft.com/office/powerpoint/2010/main" val="41529338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3327DA-F2E7-FA42-B38B-F6B0EE37887C}"/>
              </a:ext>
            </a:extLst>
          </p:cNvPr>
          <p:cNvSpPr>
            <a:spLocks noGrp="1"/>
          </p:cNvSpPr>
          <p:nvPr>
            <p:ph type="title"/>
          </p:nvPr>
        </p:nvSpPr>
        <p:spPr>
          <a:xfrm>
            <a:off x="5830956" y="2103437"/>
            <a:ext cx="6264965" cy="1325563"/>
          </a:xfrm>
        </p:spPr>
        <p:txBody>
          <a:bodyPr>
            <a:normAutofit fontScale="90000"/>
          </a:bodyPr>
          <a:lstStyle/>
          <a:p>
            <a:r>
              <a:rPr lang="fr-FR" dirty="0"/>
              <a:t>Photographie montrant </a:t>
            </a:r>
            <a:r>
              <a:rPr lang="fr-FR" dirty="0" err="1"/>
              <a:t>Villeglé</a:t>
            </a:r>
            <a:r>
              <a:rPr lang="fr-FR" dirty="0"/>
              <a:t> qui transporte un monceau d’affiches sur son épaule. </a:t>
            </a:r>
            <a:br>
              <a:rPr lang="fr-FR" dirty="0"/>
            </a:br>
            <a:endParaRPr lang="fr-FR" dirty="0"/>
          </a:p>
        </p:txBody>
      </p:sp>
      <p:pic>
        <p:nvPicPr>
          <p:cNvPr id="19458" name="Picture 2" descr="Jacques Villeglé : l'art de travailler les affiches lacérées">
            <a:extLst>
              <a:ext uri="{FF2B5EF4-FFF2-40B4-BE49-F238E27FC236}">
                <a16:creationId xmlns:a16="http://schemas.microsoft.com/office/drawing/2014/main" id="{6C5E8888-A431-DF4B-98A5-4798E922A0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981" y="527595"/>
            <a:ext cx="4070627" cy="5802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8602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3327DA-F2E7-FA42-B38B-F6B0EE37887C}"/>
              </a:ext>
            </a:extLst>
          </p:cNvPr>
          <p:cNvSpPr>
            <a:spLocks noGrp="1"/>
          </p:cNvSpPr>
          <p:nvPr>
            <p:ph type="title"/>
          </p:nvPr>
        </p:nvSpPr>
        <p:spPr>
          <a:xfrm>
            <a:off x="387626" y="5902842"/>
            <a:ext cx="10515600" cy="1325563"/>
          </a:xfrm>
        </p:spPr>
        <p:txBody>
          <a:bodyPr>
            <a:normAutofit fontScale="90000"/>
          </a:bodyPr>
          <a:lstStyle/>
          <a:p>
            <a:r>
              <a:rPr lang="fr-FR" sz="3300" dirty="0"/>
              <a:t>Raymond </a:t>
            </a:r>
            <a:r>
              <a:rPr lang="fr-FR" sz="3300" dirty="0" err="1"/>
              <a:t>Hains</a:t>
            </a:r>
            <a:r>
              <a:rPr lang="fr-FR" sz="3300" dirty="0"/>
              <a:t>, Jacques </a:t>
            </a:r>
            <a:r>
              <a:rPr lang="fr-FR" sz="3300" dirty="0" err="1"/>
              <a:t>Villeglé</a:t>
            </a:r>
            <a:r>
              <a:rPr lang="fr-FR" sz="3300" dirty="0"/>
              <a:t>, </a:t>
            </a:r>
            <a:r>
              <a:rPr lang="fr-FR" sz="3300" i="1" dirty="0" err="1"/>
              <a:t>Ach</a:t>
            </a:r>
            <a:r>
              <a:rPr lang="fr-FR" sz="3300" i="1" dirty="0"/>
              <a:t> alma </a:t>
            </a:r>
            <a:r>
              <a:rPr lang="fr-FR" sz="3300" i="1" dirty="0" err="1"/>
              <a:t>Manetro</a:t>
            </a:r>
            <a:r>
              <a:rPr lang="fr-FR" sz="3300" i="1" dirty="0"/>
              <a:t>, </a:t>
            </a:r>
            <a:r>
              <a:rPr lang="fr-FR" sz="3300" dirty="0"/>
              <a:t>1949</a:t>
            </a:r>
            <a:r>
              <a:rPr lang="fr-FR" sz="3300" b="1" dirty="0"/>
              <a:t>, </a:t>
            </a:r>
            <a:r>
              <a:rPr lang="fr-FR" sz="3300" dirty="0"/>
              <a:t>Affiches lacérées collées sur papier marouflé sur toile, 58 x 256 cm, Centre Pompidou.</a:t>
            </a:r>
            <a:br>
              <a:rPr lang="fr-FR" dirty="0"/>
            </a:br>
            <a:r>
              <a:rPr lang="fr-FR" dirty="0"/>
              <a:t> </a:t>
            </a:r>
            <a:br>
              <a:rPr lang="fr-FR" dirty="0"/>
            </a:br>
            <a:r>
              <a:rPr lang="fr-FR" b="1" dirty="0"/>
              <a:t> </a:t>
            </a:r>
            <a:br>
              <a:rPr lang="fr-FR" dirty="0"/>
            </a:br>
            <a:endParaRPr lang="fr-FR" dirty="0"/>
          </a:p>
        </p:txBody>
      </p:sp>
      <p:pic>
        <p:nvPicPr>
          <p:cNvPr id="18434" name="Picture 2" descr="Ach Alma Manetro - Centre Pompidou">
            <a:extLst>
              <a:ext uri="{FF2B5EF4-FFF2-40B4-BE49-F238E27FC236}">
                <a16:creationId xmlns:a16="http://schemas.microsoft.com/office/drawing/2014/main" id="{4DE11DC5-ECFA-DC4B-80A6-DE6B08F2C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93" y="1155492"/>
            <a:ext cx="12075414" cy="276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3095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3327DA-F2E7-FA42-B38B-F6B0EE37887C}"/>
              </a:ext>
            </a:extLst>
          </p:cNvPr>
          <p:cNvSpPr>
            <a:spLocks noGrp="1"/>
          </p:cNvSpPr>
          <p:nvPr>
            <p:ph type="title"/>
          </p:nvPr>
        </p:nvSpPr>
        <p:spPr>
          <a:xfrm>
            <a:off x="1461051" y="1624081"/>
            <a:ext cx="3243470" cy="1325563"/>
          </a:xfrm>
        </p:spPr>
        <p:txBody>
          <a:bodyPr>
            <a:normAutofit fontScale="90000"/>
          </a:bodyPr>
          <a:lstStyle/>
          <a:p>
            <a:r>
              <a:rPr lang="fr-FR" sz="5600" b="1" dirty="0"/>
              <a:t>Arman</a:t>
            </a:r>
            <a:br>
              <a:rPr lang="fr-FR" dirty="0"/>
            </a:br>
            <a:r>
              <a:rPr lang="fr-FR" dirty="0"/>
              <a:t> </a:t>
            </a:r>
            <a:br>
              <a:rPr lang="fr-FR" dirty="0"/>
            </a:br>
            <a:r>
              <a:rPr lang="fr-FR" dirty="0"/>
              <a:t>(1928-2005)</a:t>
            </a:r>
            <a:br>
              <a:rPr lang="fr-FR" dirty="0"/>
            </a:br>
            <a:endParaRPr lang="fr-FR" dirty="0"/>
          </a:p>
        </p:txBody>
      </p:sp>
      <p:pic>
        <p:nvPicPr>
          <p:cNvPr id="17410" name="Picture 2" descr="Arman — Wikipédia">
            <a:extLst>
              <a:ext uri="{FF2B5EF4-FFF2-40B4-BE49-F238E27FC236}">
                <a16:creationId xmlns:a16="http://schemas.microsoft.com/office/drawing/2014/main" id="{509F9617-2633-4E49-8FF7-0CD1AD28A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7768" y="777183"/>
            <a:ext cx="4173883" cy="5572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743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3D39F-4FD9-2A48-8CBA-AECDAF55314E}"/>
              </a:ext>
            </a:extLst>
          </p:cNvPr>
          <p:cNvSpPr>
            <a:spLocks noGrp="1"/>
          </p:cNvSpPr>
          <p:nvPr>
            <p:ph type="title"/>
          </p:nvPr>
        </p:nvSpPr>
        <p:spPr>
          <a:xfrm>
            <a:off x="838200" y="5532437"/>
            <a:ext cx="10515600" cy="1325563"/>
          </a:xfrm>
        </p:spPr>
        <p:txBody>
          <a:bodyPr/>
          <a:lstStyle/>
          <a:p>
            <a:r>
              <a:rPr lang="fr-FR" dirty="0">
                <a:latin typeface="Times" pitchFamily="2" charset="0"/>
              </a:rPr>
              <a:t>Musée du Luxembourg, 1818</a:t>
            </a:r>
          </a:p>
        </p:txBody>
      </p:sp>
      <p:pic>
        <p:nvPicPr>
          <p:cNvPr id="2050" name="Picture 2" descr="Colloque international : « Le musée face à l&amp;#39;art de son temps. Bicentenaire  du Musée du Luxembourg, 1818-2018 » (Paris, 10-12 octobre 2018) « Le blog  de l&amp;#39;APAHAU">
            <a:extLst>
              <a:ext uri="{FF2B5EF4-FFF2-40B4-BE49-F238E27FC236}">
                <a16:creationId xmlns:a16="http://schemas.microsoft.com/office/drawing/2014/main" id="{7D6DD477-F7CA-5644-B622-DD1F9A5159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611" y="0"/>
            <a:ext cx="6969395" cy="5653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210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3327DA-F2E7-FA42-B38B-F6B0EE37887C}"/>
              </a:ext>
            </a:extLst>
          </p:cNvPr>
          <p:cNvSpPr>
            <a:spLocks noGrp="1"/>
          </p:cNvSpPr>
          <p:nvPr>
            <p:ph type="title"/>
          </p:nvPr>
        </p:nvSpPr>
        <p:spPr>
          <a:xfrm>
            <a:off x="7513982" y="2485472"/>
            <a:ext cx="3707296" cy="1325563"/>
          </a:xfrm>
        </p:spPr>
        <p:txBody>
          <a:bodyPr>
            <a:normAutofit fontScale="90000"/>
          </a:bodyPr>
          <a:lstStyle/>
          <a:p>
            <a:r>
              <a:rPr lang="fr-FR" i="1" dirty="0"/>
              <a:t>Cachet, </a:t>
            </a:r>
            <a:r>
              <a:rPr lang="fr-FR" dirty="0"/>
              <a:t>encre sur papier marouflé, 1958, 142 x 147,8 cm, Centre Pompidou.</a:t>
            </a:r>
            <a:r>
              <a:rPr lang="fr-FR" i="1" dirty="0"/>
              <a:t> </a:t>
            </a:r>
            <a:br>
              <a:rPr lang="fr-FR" dirty="0"/>
            </a:br>
            <a:endParaRPr lang="fr-FR" dirty="0"/>
          </a:p>
        </p:txBody>
      </p:sp>
      <p:pic>
        <p:nvPicPr>
          <p:cNvPr id="16386" name="Picture 2">
            <a:extLst>
              <a:ext uri="{FF2B5EF4-FFF2-40B4-BE49-F238E27FC236}">
                <a16:creationId xmlns:a16="http://schemas.microsoft.com/office/drawing/2014/main" id="{6CC07057-5EC5-BB44-AEAB-7AF37F2E3E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835" y="212035"/>
            <a:ext cx="6347791" cy="6141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6905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Museum TV - Première chaîne dédiée à l&amp;#39;Art">
            <a:extLst>
              <a:ext uri="{FF2B5EF4-FFF2-40B4-BE49-F238E27FC236}">
                <a16:creationId xmlns:a16="http://schemas.microsoft.com/office/drawing/2014/main" id="{FDCBF39C-DF11-7945-A709-97E850D6E6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089" y="0"/>
            <a:ext cx="5493233" cy="6114602"/>
          </a:xfrm>
          <a:prstGeom prst="rect">
            <a:avLst/>
          </a:prstGeom>
          <a:noFill/>
          <a:extLst>
            <a:ext uri="{909E8E84-426E-40DD-AFC4-6F175D3DCCD1}">
              <a14:hiddenFill xmlns:a14="http://schemas.microsoft.com/office/drawing/2010/main">
                <a:solidFill>
                  <a:srgbClr val="FFFFFF"/>
                </a:solidFill>
              </a14:hiddenFill>
            </a:ext>
          </a:extLst>
        </p:spPr>
      </p:pic>
      <p:sp>
        <p:nvSpPr>
          <p:cNvPr id="4" name="Titre 3">
            <a:extLst>
              <a:ext uri="{FF2B5EF4-FFF2-40B4-BE49-F238E27FC236}">
                <a16:creationId xmlns:a16="http://schemas.microsoft.com/office/drawing/2014/main" id="{FF530D07-2CCD-CD4B-998B-AA12934D9022}"/>
              </a:ext>
            </a:extLst>
          </p:cNvPr>
          <p:cNvSpPr>
            <a:spLocks noGrp="1" noChangeArrowheads="1"/>
          </p:cNvSpPr>
          <p:nvPr>
            <p:ph type="title"/>
          </p:nvPr>
        </p:nvSpPr>
        <p:spPr bwMode="auto">
          <a:xfrm>
            <a:off x="7620001" y="961744"/>
            <a:ext cx="3279359"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00000"/>
              </a:lnSpc>
            </a:pPr>
            <a:r>
              <a:rPr kumimoji="0" lang="fr-FR" altLang="fr-FR" sz="3000" b="0" i="1" u="none" strike="noStrike" cap="none" normalizeH="0" baseline="0" dirty="0">
                <a:ln>
                  <a:noFill/>
                </a:ln>
                <a:solidFill>
                  <a:schemeClr val="tx1"/>
                </a:solidFill>
                <a:effectLst/>
                <a:latin typeface="Times" pitchFamily="2" charset="0"/>
              </a:rPr>
              <a:t>Home </a:t>
            </a:r>
            <a:r>
              <a:rPr kumimoji="0" lang="fr-FR" altLang="fr-FR" sz="3000" b="0" i="1" u="none" strike="noStrike" cap="none" normalizeH="0" baseline="0" dirty="0" err="1">
                <a:ln>
                  <a:noFill/>
                </a:ln>
                <a:solidFill>
                  <a:schemeClr val="tx1"/>
                </a:solidFill>
                <a:effectLst/>
                <a:latin typeface="Times" pitchFamily="2" charset="0"/>
              </a:rPr>
              <a:t>sweet</a:t>
            </a:r>
            <a:r>
              <a:rPr kumimoji="0" lang="fr-FR" altLang="fr-FR" sz="3000" b="0" i="1" u="none" strike="noStrike" cap="none" normalizeH="0" baseline="0" dirty="0">
                <a:ln>
                  <a:noFill/>
                </a:ln>
                <a:solidFill>
                  <a:schemeClr val="tx1"/>
                </a:solidFill>
                <a:effectLst/>
                <a:latin typeface="Times" pitchFamily="2" charset="0"/>
              </a:rPr>
              <a:t> home, </a:t>
            </a:r>
            <a:r>
              <a:rPr kumimoji="0" lang="fr-FR" altLang="fr-FR" sz="3000" b="0" i="0" u="none" strike="noStrike" cap="none" normalizeH="0" baseline="0" dirty="0">
                <a:ln>
                  <a:noFill/>
                </a:ln>
                <a:solidFill>
                  <a:schemeClr val="tx1"/>
                </a:solidFill>
                <a:effectLst/>
                <a:latin typeface="Times" pitchFamily="2" charset="0"/>
              </a:rPr>
              <a:t>1960, </a:t>
            </a:r>
            <a:r>
              <a:rPr lang="fr-FR" sz="3000" dirty="0">
                <a:latin typeface="Times" pitchFamily="2" charset="0"/>
              </a:rPr>
              <a:t>Masques à gaz, boîte en bois et Plexiglas, 160 x 140,5 x 20,3 cm, Centre Pompidou.</a:t>
            </a:r>
            <a:br>
              <a:rPr lang="fr-FR" sz="2000" dirty="0"/>
            </a:br>
            <a:r>
              <a:rPr lang="fr-FR" sz="2000" dirty="0"/>
              <a:t> </a:t>
            </a:r>
            <a:br>
              <a:rPr lang="fr-FR" sz="2000" dirty="0"/>
            </a:br>
            <a:r>
              <a:rPr kumimoji="0" lang="fr-FR" altLang="fr-FR" sz="1900" b="0" i="0" u="none" strike="noStrike" cap="none" normalizeH="0" baseline="0" dirty="0">
                <a:ln>
                  <a:noFill/>
                </a:ln>
                <a:solidFill>
                  <a:schemeClr val="tx1"/>
                </a:solidFill>
                <a:effectLst/>
                <a:latin typeface="UniversNextMedium"/>
              </a:rPr>
              <a:t> </a:t>
            </a:r>
            <a:br>
              <a:rPr kumimoji="0" lang="fr-FR" altLang="fr-FR" sz="1900" b="0" i="0" u="none" strike="noStrike" cap="none" normalizeH="0" baseline="0" dirty="0">
                <a:ln>
                  <a:noFill/>
                </a:ln>
                <a:solidFill>
                  <a:schemeClr val="tx1"/>
                </a:solidFill>
                <a:effectLst/>
                <a:latin typeface="UniversNextItalic"/>
              </a:rPr>
            </a:br>
            <a:endParaRPr kumimoji="0" lang="fr-FR" altLang="fr-FR"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dirty="0">
                <a:ln>
                  <a:noFill/>
                </a:ln>
                <a:solidFill>
                  <a:schemeClr val="tx1"/>
                </a:solidFill>
                <a:effectLst/>
                <a:latin typeface="UniversNext"/>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603837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3327DA-F2E7-FA42-B38B-F6B0EE37887C}"/>
              </a:ext>
            </a:extLst>
          </p:cNvPr>
          <p:cNvSpPr>
            <a:spLocks noGrp="1"/>
          </p:cNvSpPr>
          <p:nvPr>
            <p:ph type="title"/>
          </p:nvPr>
        </p:nvSpPr>
        <p:spPr>
          <a:xfrm>
            <a:off x="5502413" y="1836116"/>
            <a:ext cx="5377070" cy="1325563"/>
          </a:xfrm>
        </p:spPr>
        <p:txBody>
          <a:bodyPr>
            <a:noAutofit/>
          </a:bodyPr>
          <a:lstStyle/>
          <a:p>
            <a:r>
              <a:rPr lang="fr-FR" sz="3000" i="1" dirty="0"/>
              <a:t>Le Plein</a:t>
            </a:r>
            <a:r>
              <a:rPr lang="fr-FR" sz="3000" dirty="0"/>
              <a:t>, exposition personnelle, Galerie Iris </a:t>
            </a:r>
            <a:r>
              <a:rPr lang="fr-FR" sz="3000" dirty="0" err="1"/>
              <a:t>Clert</a:t>
            </a:r>
            <a:r>
              <a:rPr lang="fr-FR" sz="3000" dirty="0"/>
              <a:t>, Paris 27 octobre 1960.</a:t>
            </a:r>
          </a:p>
        </p:txBody>
      </p:sp>
      <p:pic>
        <p:nvPicPr>
          <p:cNvPr id="14338" name="Picture 2" descr="Découvrir le Nouveau Réalisme - Il était une fois... la bande à Niki - La  bande à Niki - Inrap - Magazine">
            <a:extLst>
              <a:ext uri="{FF2B5EF4-FFF2-40B4-BE49-F238E27FC236}">
                <a16:creationId xmlns:a16="http://schemas.microsoft.com/office/drawing/2014/main" id="{ED17126E-6A1F-D64A-A31B-2A747EC50C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961" y="489177"/>
            <a:ext cx="4319656" cy="5789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1346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Museum TV - Première chaîne dédiée à l&amp;#39;Art">
            <a:extLst>
              <a:ext uri="{FF2B5EF4-FFF2-40B4-BE49-F238E27FC236}">
                <a16:creationId xmlns:a16="http://schemas.microsoft.com/office/drawing/2014/main" id="{FDCBF39C-DF11-7945-A709-97E850D6E6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089" y="0"/>
            <a:ext cx="5493233" cy="6114602"/>
          </a:xfrm>
          <a:prstGeom prst="rect">
            <a:avLst/>
          </a:prstGeom>
          <a:noFill/>
          <a:extLst>
            <a:ext uri="{909E8E84-426E-40DD-AFC4-6F175D3DCCD1}">
              <a14:hiddenFill xmlns:a14="http://schemas.microsoft.com/office/drawing/2010/main">
                <a:solidFill>
                  <a:srgbClr val="FFFFFF"/>
                </a:solidFill>
              </a14:hiddenFill>
            </a:ext>
          </a:extLst>
        </p:spPr>
      </p:pic>
      <p:sp>
        <p:nvSpPr>
          <p:cNvPr id="4" name="Titre 3">
            <a:extLst>
              <a:ext uri="{FF2B5EF4-FFF2-40B4-BE49-F238E27FC236}">
                <a16:creationId xmlns:a16="http://schemas.microsoft.com/office/drawing/2014/main" id="{FF530D07-2CCD-CD4B-998B-AA12934D9022}"/>
              </a:ext>
            </a:extLst>
          </p:cNvPr>
          <p:cNvSpPr>
            <a:spLocks noGrp="1" noChangeArrowheads="1"/>
          </p:cNvSpPr>
          <p:nvPr>
            <p:ph type="title"/>
          </p:nvPr>
        </p:nvSpPr>
        <p:spPr bwMode="auto">
          <a:xfrm>
            <a:off x="7620001" y="961744"/>
            <a:ext cx="3279359"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00000"/>
              </a:lnSpc>
            </a:pPr>
            <a:r>
              <a:rPr kumimoji="0" lang="fr-FR" altLang="fr-FR" sz="3000" b="0" i="1" u="none" strike="noStrike" cap="none" normalizeH="0" baseline="0" dirty="0">
                <a:ln>
                  <a:noFill/>
                </a:ln>
                <a:solidFill>
                  <a:schemeClr val="tx1"/>
                </a:solidFill>
                <a:effectLst/>
                <a:latin typeface="Times" pitchFamily="2" charset="0"/>
              </a:rPr>
              <a:t>Home </a:t>
            </a:r>
            <a:r>
              <a:rPr kumimoji="0" lang="fr-FR" altLang="fr-FR" sz="3000" b="0" i="1" u="none" strike="noStrike" cap="none" normalizeH="0" baseline="0" dirty="0" err="1">
                <a:ln>
                  <a:noFill/>
                </a:ln>
                <a:solidFill>
                  <a:schemeClr val="tx1"/>
                </a:solidFill>
                <a:effectLst/>
                <a:latin typeface="Times" pitchFamily="2" charset="0"/>
              </a:rPr>
              <a:t>sweet</a:t>
            </a:r>
            <a:r>
              <a:rPr kumimoji="0" lang="fr-FR" altLang="fr-FR" sz="3000" b="0" i="1" u="none" strike="noStrike" cap="none" normalizeH="0" baseline="0" dirty="0">
                <a:ln>
                  <a:noFill/>
                </a:ln>
                <a:solidFill>
                  <a:schemeClr val="tx1"/>
                </a:solidFill>
                <a:effectLst/>
                <a:latin typeface="Times" pitchFamily="2" charset="0"/>
              </a:rPr>
              <a:t> home, </a:t>
            </a:r>
            <a:r>
              <a:rPr kumimoji="0" lang="fr-FR" altLang="fr-FR" sz="3000" b="0" i="0" u="none" strike="noStrike" cap="none" normalizeH="0" baseline="0" dirty="0">
                <a:ln>
                  <a:noFill/>
                </a:ln>
                <a:solidFill>
                  <a:schemeClr val="tx1"/>
                </a:solidFill>
                <a:effectLst/>
                <a:latin typeface="Times" pitchFamily="2" charset="0"/>
              </a:rPr>
              <a:t>1960, </a:t>
            </a:r>
            <a:r>
              <a:rPr lang="fr-FR" sz="3000" dirty="0">
                <a:latin typeface="Times" pitchFamily="2" charset="0"/>
              </a:rPr>
              <a:t>Masques à gaz, boîte en bois et Plexiglas, 160 x 140,5 x 20,3 cm, Centre Pompidou.</a:t>
            </a:r>
            <a:br>
              <a:rPr lang="fr-FR" sz="2000" dirty="0"/>
            </a:br>
            <a:r>
              <a:rPr lang="fr-FR" sz="2000" dirty="0"/>
              <a:t> </a:t>
            </a:r>
            <a:br>
              <a:rPr lang="fr-FR" sz="2000" dirty="0"/>
            </a:br>
            <a:r>
              <a:rPr kumimoji="0" lang="fr-FR" altLang="fr-FR" sz="1900" b="0" i="0" u="none" strike="noStrike" cap="none" normalizeH="0" baseline="0" dirty="0">
                <a:ln>
                  <a:noFill/>
                </a:ln>
                <a:solidFill>
                  <a:schemeClr val="tx1"/>
                </a:solidFill>
                <a:effectLst/>
                <a:latin typeface="UniversNextMedium"/>
              </a:rPr>
              <a:t> </a:t>
            </a:r>
            <a:br>
              <a:rPr kumimoji="0" lang="fr-FR" altLang="fr-FR" sz="1900" b="0" i="0" u="none" strike="noStrike" cap="none" normalizeH="0" baseline="0" dirty="0">
                <a:ln>
                  <a:noFill/>
                </a:ln>
                <a:solidFill>
                  <a:schemeClr val="tx1"/>
                </a:solidFill>
                <a:effectLst/>
                <a:latin typeface="UniversNextItalic"/>
              </a:rPr>
            </a:br>
            <a:endParaRPr kumimoji="0" lang="fr-FR" altLang="fr-FR"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0" i="0" u="none" strike="noStrike" cap="none" normalizeH="0" baseline="0" dirty="0">
                <a:ln>
                  <a:noFill/>
                </a:ln>
                <a:solidFill>
                  <a:schemeClr val="tx1"/>
                </a:solidFill>
                <a:effectLst/>
                <a:latin typeface="UniversNext"/>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145190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46D02C-4792-8441-AFA0-85A62F6C9B54}"/>
              </a:ext>
            </a:extLst>
          </p:cNvPr>
          <p:cNvSpPr>
            <a:spLocks noGrp="1"/>
          </p:cNvSpPr>
          <p:nvPr>
            <p:ph type="title"/>
          </p:nvPr>
        </p:nvSpPr>
        <p:spPr>
          <a:xfrm>
            <a:off x="5950226" y="1239769"/>
            <a:ext cx="5403573" cy="1325563"/>
          </a:xfrm>
        </p:spPr>
        <p:txBody>
          <a:bodyPr>
            <a:normAutofit fontScale="90000"/>
          </a:bodyPr>
          <a:lstStyle/>
          <a:p>
            <a:r>
              <a:rPr lang="fr-FR" b="1" dirty="0"/>
              <a:t> </a:t>
            </a:r>
            <a:br>
              <a:rPr lang="fr-FR" dirty="0"/>
            </a:br>
            <a:r>
              <a:rPr lang="fr-FR" i="1" dirty="0"/>
              <a:t> </a:t>
            </a:r>
            <a:br>
              <a:rPr lang="fr-FR" dirty="0"/>
            </a:br>
            <a:r>
              <a:rPr lang="fr-FR" i="1" dirty="0"/>
              <a:t>Village des damnés, </a:t>
            </a:r>
            <a:r>
              <a:rPr lang="fr-FR" dirty="0"/>
              <a:t>1962, 53  x 51 x 28 cm, poupées dans une vitrine, Fondation Arman.</a:t>
            </a:r>
            <a:br>
              <a:rPr lang="fr-FR" dirty="0"/>
            </a:br>
            <a:r>
              <a:rPr lang="fr-FR" dirty="0"/>
              <a:t> </a:t>
            </a:r>
            <a:br>
              <a:rPr lang="fr-FR" dirty="0"/>
            </a:br>
            <a:endParaRPr lang="fr-FR" dirty="0"/>
          </a:p>
        </p:txBody>
      </p:sp>
      <p:pic>
        <p:nvPicPr>
          <p:cNvPr id="13314" name="Picture 2" descr="arman accumulation LE VILLAGE DES DAMNES">
            <a:extLst>
              <a:ext uri="{FF2B5EF4-FFF2-40B4-BE49-F238E27FC236}">
                <a16:creationId xmlns:a16="http://schemas.microsoft.com/office/drawing/2014/main" id="{1AB24316-2B29-594F-92DC-E3EDFB795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408" y="365125"/>
            <a:ext cx="4775200" cy="576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100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9" descr="http://mediation.centrepompidou.fr/education/ressources/ens-duchamp/images/m/2-rouebicyclette.jpg"/>
          <p:cNvSpPr txBox="1"/>
          <p:nvPr/>
        </p:nvSpPr>
        <p:spPr>
          <a:xfrm>
            <a:off x="1679575" y="-144462"/>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231" name="Google Shape;231;p19"/>
          <p:cNvSpPr txBox="1"/>
          <p:nvPr/>
        </p:nvSpPr>
        <p:spPr>
          <a:xfrm>
            <a:off x="665806" y="773896"/>
            <a:ext cx="5261465" cy="2862282"/>
          </a:xfrm>
          <a:prstGeom prst="rect">
            <a:avLst/>
          </a:prstGeom>
          <a:solidFill>
            <a:srgbClr val="FFFFFF"/>
          </a:solidFill>
          <a:ln>
            <a:noFill/>
          </a:ln>
        </p:spPr>
        <p:txBody>
          <a:bodyPr spcFirstLastPara="1" wrap="square" lIns="91425" tIns="45700" rIns="91425" bIns="45700" anchor="ctr" anchorCtr="0">
            <a:spAutoFit/>
          </a:bodyPr>
          <a:lstStyle/>
          <a:p>
            <a:pPr>
              <a:buClr>
                <a:srgbClr val="00667F"/>
              </a:buClr>
              <a:buSzPts val="2000"/>
            </a:pPr>
            <a:r>
              <a:rPr lang="en-US" sz="3000" dirty="0">
                <a:solidFill>
                  <a:srgbClr val="000000"/>
                </a:solidFill>
                <a:latin typeface="Times" pitchFamily="2" charset="0"/>
                <a:ea typeface="Verdana"/>
                <a:cs typeface="Verdana"/>
                <a:sym typeface="Verdana"/>
              </a:rPr>
              <a:t>Marcel Duchamp, </a:t>
            </a:r>
            <a:r>
              <a:rPr lang="en-US" sz="3000" b="1" i="1" dirty="0">
                <a:solidFill>
                  <a:srgbClr val="00667F"/>
                </a:solidFill>
                <a:latin typeface="Times" pitchFamily="2" charset="0"/>
                <a:ea typeface="Arial"/>
                <a:cs typeface="Arial"/>
                <a:sym typeface="Arial"/>
              </a:rPr>
              <a:t>Roue de </a:t>
            </a:r>
            <a:r>
              <a:rPr lang="en-US" sz="3000" b="1" i="1" dirty="0" err="1">
                <a:solidFill>
                  <a:srgbClr val="00667F"/>
                </a:solidFill>
                <a:latin typeface="Times" pitchFamily="2" charset="0"/>
                <a:ea typeface="Arial"/>
                <a:cs typeface="Arial"/>
                <a:sym typeface="Arial"/>
              </a:rPr>
              <a:t>bicyclette</a:t>
            </a:r>
            <a:r>
              <a:rPr lang="en-US" sz="3000" b="1" dirty="0">
                <a:solidFill>
                  <a:srgbClr val="00667F"/>
                </a:solidFill>
                <a:latin typeface="Times" pitchFamily="2" charset="0"/>
                <a:ea typeface="Arial"/>
                <a:cs typeface="Arial"/>
                <a:sym typeface="Arial"/>
              </a:rPr>
              <a:t>, 1913/1964</a:t>
            </a:r>
            <a:br>
              <a:rPr lang="en-US" sz="3000" dirty="0">
                <a:solidFill>
                  <a:schemeClr val="dk1"/>
                </a:solidFill>
                <a:latin typeface="Times" pitchFamily="2" charset="0"/>
                <a:ea typeface="Arial"/>
                <a:cs typeface="Arial"/>
                <a:sym typeface="Arial"/>
              </a:rPr>
            </a:br>
            <a:r>
              <a:rPr lang="en-US" sz="3000" dirty="0">
                <a:solidFill>
                  <a:srgbClr val="000000"/>
                </a:solidFill>
                <a:latin typeface="Times" pitchFamily="2" charset="0"/>
                <a:ea typeface="Arial"/>
                <a:cs typeface="Arial"/>
                <a:sym typeface="Arial"/>
              </a:rPr>
              <a:t> Assemblage </a:t>
            </a:r>
            <a:r>
              <a:rPr lang="en-US" sz="3000" dirty="0" err="1">
                <a:solidFill>
                  <a:srgbClr val="000000"/>
                </a:solidFill>
                <a:latin typeface="Times" pitchFamily="2" charset="0"/>
                <a:ea typeface="Arial"/>
                <a:cs typeface="Arial"/>
                <a:sym typeface="Arial"/>
              </a:rPr>
              <a:t>d'une</a:t>
            </a:r>
            <a:r>
              <a:rPr lang="en-US" sz="3000" dirty="0">
                <a:solidFill>
                  <a:srgbClr val="000000"/>
                </a:solidFill>
                <a:latin typeface="Times" pitchFamily="2" charset="0"/>
                <a:ea typeface="Arial"/>
                <a:cs typeface="Arial"/>
                <a:sym typeface="Arial"/>
              </a:rPr>
              <a:t> roue de </a:t>
            </a:r>
            <a:r>
              <a:rPr lang="en-US" sz="3000" dirty="0" err="1">
                <a:solidFill>
                  <a:srgbClr val="000000"/>
                </a:solidFill>
                <a:latin typeface="Times" pitchFamily="2" charset="0"/>
                <a:ea typeface="Arial"/>
                <a:cs typeface="Arial"/>
                <a:sym typeface="Arial"/>
              </a:rPr>
              <a:t>bicyclette</a:t>
            </a:r>
            <a:r>
              <a:rPr lang="en-US" sz="3000" dirty="0">
                <a:solidFill>
                  <a:srgbClr val="000000"/>
                </a:solidFill>
                <a:latin typeface="Times" pitchFamily="2" charset="0"/>
                <a:ea typeface="Arial"/>
                <a:cs typeface="Arial"/>
                <a:sym typeface="Arial"/>
              </a:rPr>
              <a:t> sur un tabouret</a:t>
            </a:r>
            <a:br>
              <a:rPr lang="en-US" sz="3000" dirty="0">
                <a:solidFill>
                  <a:srgbClr val="000000"/>
                </a:solidFill>
                <a:latin typeface="Times" pitchFamily="2" charset="0"/>
                <a:ea typeface="Arial"/>
                <a:cs typeface="Arial"/>
                <a:sym typeface="Arial"/>
              </a:rPr>
            </a:br>
            <a:r>
              <a:rPr lang="en-US" sz="3000" dirty="0" err="1">
                <a:solidFill>
                  <a:srgbClr val="000000"/>
                </a:solidFill>
                <a:latin typeface="Times" pitchFamily="2" charset="0"/>
                <a:ea typeface="Arial"/>
                <a:cs typeface="Arial"/>
                <a:sym typeface="Arial"/>
              </a:rPr>
              <a:t>Métal</a:t>
            </a:r>
            <a:r>
              <a:rPr lang="en-US" sz="3000" dirty="0">
                <a:solidFill>
                  <a:srgbClr val="000000"/>
                </a:solidFill>
                <a:latin typeface="Times" pitchFamily="2" charset="0"/>
                <a:ea typeface="Arial"/>
                <a:cs typeface="Arial"/>
                <a:sym typeface="Arial"/>
              </a:rPr>
              <a:t>, </a:t>
            </a:r>
            <a:r>
              <a:rPr lang="en-US" sz="3000" dirty="0" err="1">
                <a:solidFill>
                  <a:srgbClr val="000000"/>
                </a:solidFill>
                <a:latin typeface="Times" pitchFamily="2" charset="0"/>
                <a:ea typeface="Arial"/>
                <a:cs typeface="Arial"/>
                <a:sym typeface="Arial"/>
              </a:rPr>
              <a:t>bois</a:t>
            </a:r>
            <a:r>
              <a:rPr lang="en-US" sz="3000" dirty="0">
                <a:solidFill>
                  <a:srgbClr val="000000"/>
                </a:solidFill>
                <a:latin typeface="Times" pitchFamily="2" charset="0"/>
                <a:ea typeface="Arial"/>
                <a:cs typeface="Arial"/>
                <a:sym typeface="Arial"/>
              </a:rPr>
              <a:t> </a:t>
            </a:r>
            <a:r>
              <a:rPr lang="en-US" sz="3000" dirty="0" err="1">
                <a:solidFill>
                  <a:srgbClr val="000000"/>
                </a:solidFill>
                <a:latin typeface="Times" pitchFamily="2" charset="0"/>
                <a:ea typeface="Arial"/>
                <a:cs typeface="Arial"/>
                <a:sym typeface="Arial"/>
              </a:rPr>
              <a:t>peint</a:t>
            </a:r>
            <a:br>
              <a:rPr lang="en-US" sz="3000" dirty="0">
                <a:solidFill>
                  <a:srgbClr val="000000"/>
                </a:solidFill>
                <a:latin typeface="Times" pitchFamily="2" charset="0"/>
                <a:ea typeface="Arial"/>
                <a:cs typeface="Arial"/>
                <a:sym typeface="Arial"/>
              </a:rPr>
            </a:br>
            <a:r>
              <a:rPr lang="en-US" sz="3000" dirty="0">
                <a:solidFill>
                  <a:srgbClr val="000000"/>
                </a:solidFill>
                <a:latin typeface="Times" pitchFamily="2" charset="0"/>
                <a:ea typeface="Arial"/>
                <a:cs typeface="Arial"/>
                <a:sym typeface="Arial"/>
              </a:rPr>
              <a:t>126,5 x 31,5 x 63,5 cm </a:t>
            </a:r>
            <a:r>
              <a:rPr lang="en-US" sz="3000" b="1" u="sng" dirty="0">
                <a:solidFill>
                  <a:srgbClr val="00667F"/>
                </a:solidFill>
                <a:latin typeface="Times" pitchFamily="2" charset="0"/>
                <a:ea typeface="Calibri"/>
                <a:cs typeface="Calibri"/>
                <a:sym typeface="Calibri"/>
                <a:hlinkClick r:id="rId3">
                  <a:extLst>
                    <a:ext uri="{A12FA001-AC4F-418D-AE19-62706E023703}">
                      <ahyp:hlinkClr xmlns:ahyp="http://schemas.microsoft.com/office/drawing/2018/hyperlinkcolor" val="tx"/>
                    </a:ext>
                  </a:extLst>
                </a:hlinkClick>
              </a:rPr>
              <a:t>  </a:t>
            </a:r>
            <a:r>
              <a:rPr lang="en-US" sz="3000" dirty="0">
                <a:solidFill>
                  <a:schemeClr val="dk1"/>
                </a:solidFill>
                <a:latin typeface="Times" pitchFamily="2" charset="0"/>
                <a:ea typeface="Arial"/>
                <a:cs typeface="Arial"/>
                <a:sym typeface="Arial"/>
              </a:rPr>
              <a:t> </a:t>
            </a:r>
            <a:endParaRPr sz="3000" dirty="0">
              <a:latin typeface="Times" pitchFamily="2" charset="0"/>
            </a:endParaRPr>
          </a:p>
        </p:txBody>
      </p:sp>
      <p:sp>
        <p:nvSpPr>
          <p:cNvPr id="232" name="Google Shape;232;p19" descr="http://mediation.centrepompidou.fr/education/ressources/ens-duchamp/images/icone-photo2.gif"/>
          <p:cNvSpPr txBox="1"/>
          <p:nvPr/>
        </p:nvSpPr>
        <p:spPr>
          <a:xfrm>
            <a:off x="1697037" y="-5978525"/>
            <a:ext cx="133500" cy="1143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sp>
        <p:nvSpPr>
          <p:cNvPr id="233" name="Google Shape;233;p19" descr="http://mediation.centrepompidou.fr/education/ressources/ens-duchamp/images/flechehaut.gif"/>
          <p:cNvSpPr txBox="1"/>
          <p:nvPr/>
        </p:nvSpPr>
        <p:spPr>
          <a:xfrm>
            <a:off x="9196387" y="5124450"/>
            <a:ext cx="142800" cy="954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pic>
        <p:nvPicPr>
          <p:cNvPr id="234" name="Google Shape;234;p19"/>
          <p:cNvPicPr preferRelativeResize="0"/>
          <p:nvPr/>
        </p:nvPicPr>
        <p:blipFill rotWithShape="1">
          <a:blip r:embed="rId4">
            <a:alphaModFix/>
          </a:blip>
          <a:srcRect/>
          <a:stretch/>
        </p:blipFill>
        <p:spPr>
          <a:xfrm>
            <a:off x="6976610" y="931409"/>
            <a:ext cx="3233737" cy="4430712"/>
          </a:xfrm>
          <a:prstGeom prst="rect">
            <a:avLst/>
          </a:prstGeom>
          <a:noFill/>
          <a:ln>
            <a:noFill/>
          </a:ln>
        </p:spPr>
      </p:pic>
    </p:spTree>
    <p:extLst>
      <p:ext uri="{BB962C8B-B14F-4D97-AF65-F5344CB8AC3E}">
        <p14:creationId xmlns:p14="http://schemas.microsoft.com/office/powerpoint/2010/main" val="37168183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46D02C-4792-8441-AFA0-85A62F6C9B54}"/>
              </a:ext>
            </a:extLst>
          </p:cNvPr>
          <p:cNvSpPr>
            <a:spLocks noGrp="1"/>
          </p:cNvSpPr>
          <p:nvPr>
            <p:ph type="title"/>
          </p:nvPr>
        </p:nvSpPr>
        <p:spPr/>
        <p:txBody>
          <a:bodyPr>
            <a:normAutofit fontScale="90000"/>
          </a:bodyPr>
          <a:lstStyle/>
          <a:p>
            <a:r>
              <a:rPr lang="fr-FR" b="1" dirty="0"/>
              <a:t> Niki de Saint-Phalle </a:t>
            </a:r>
            <a:br>
              <a:rPr lang="fr-FR" dirty="0"/>
            </a:br>
            <a:r>
              <a:rPr lang="fr-FR" dirty="0"/>
              <a:t> 1930 – 2002</a:t>
            </a:r>
            <a:br>
              <a:rPr lang="fr-FR" dirty="0"/>
            </a:br>
            <a:endParaRPr lang="fr-FR" dirty="0"/>
          </a:p>
        </p:txBody>
      </p:sp>
      <p:pic>
        <p:nvPicPr>
          <p:cNvPr id="11266" name="Picture 2" descr="Niki De Saint Phalle — Gloria Gallery Post-war and Contemporary art">
            <a:extLst>
              <a:ext uri="{FF2B5EF4-FFF2-40B4-BE49-F238E27FC236}">
                <a16:creationId xmlns:a16="http://schemas.microsoft.com/office/drawing/2014/main" id="{0E536C59-7077-694A-9F3D-DD2C3AD26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7665" y="1690688"/>
            <a:ext cx="4992204" cy="4992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3894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46D02C-4792-8441-AFA0-85A62F6C9B54}"/>
              </a:ext>
            </a:extLst>
          </p:cNvPr>
          <p:cNvSpPr>
            <a:spLocks noGrp="1"/>
          </p:cNvSpPr>
          <p:nvPr>
            <p:ph type="title"/>
          </p:nvPr>
        </p:nvSpPr>
        <p:spPr>
          <a:xfrm>
            <a:off x="6534152" y="2860675"/>
            <a:ext cx="4571998" cy="568325"/>
          </a:xfrm>
        </p:spPr>
        <p:txBody>
          <a:bodyPr>
            <a:normAutofit fontScale="90000"/>
          </a:bodyPr>
          <a:lstStyle/>
          <a:p>
            <a:r>
              <a:rPr lang="fr-FR" b="1" dirty="0"/>
              <a:t> </a:t>
            </a:r>
            <a:br>
              <a:rPr lang="fr-FR" dirty="0"/>
            </a:br>
            <a:r>
              <a:rPr lang="fr-FR" i="1" dirty="0"/>
              <a:t>La Mariée, </a:t>
            </a:r>
            <a:r>
              <a:rPr lang="fr-FR" dirty="0"/>
              <a:t>1963, grillage, plâtre, dentelle encollée, jouets divers, 226 x 200 x 100 cm, Centre Pompidou, Paris.</a:t>
            </a:r>
            <a:br>
              <a:rPr lang="fr-FR" dirty="0"/>
            </a:br>
            <a:br>
              <a:rPr lang="fr-FR" dirty="0"/>
            </a:br>
            <a:r>
              <a:rPr lang="fr-FR" dirty="0"/>
              <a:t> </a:t>
            </a:r>
            <a:br>
              <a:rPr lang="fr-FR" dirty="0"/>
            </a:br>
            <a:endParaRPr lang="fr-FR" dirty="0"/>
          </a:p>
        </p:txBody>
      </p:sp>
      <p:pic>
        <p:nvPicPr>
          <p:cNvPr id="10242" name="Picture 2">
            <a:extLst>
              <a:ext uri="{FF2B5EF4-FFF2-40B4-BE49-F238E27FC236}">
                <a16:creationId xmlns:a16="http://schemas.microsoft.com/office/drawing/2014/main" id="{11BD679A-06C9-6A45-BDC2-8AC9020CD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2665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46D02C-4792-8441-AFA0-85A62F6C9B54}"/>
              </a:ext>
            </a:extLst>
          </p:cNvPr>
          <p:cNvSpPr>
            <a:spLocks noGrp="1"/>
          </p:cNvSpPr>
          <p:nvPr>
            <p:ph type="title"/>
          </p:nvPr>
        </p:nvSpPr>
        <p:spPr>
          <a:xfrm>
            <a:off x="6096000" y="2103437"/>
            <a:ext cx="5086350" cy="1325563"/>
          </a:xfrm>
        </p:spPr>
        <p:txBody>
          <a:bodyPr>
            <a:normAutofit fontScale="90000"/>
          </a:bodyPr>
          <a:lstStyle/>
          <a:p>
            <a:r>
              <a:rPr lang="fr-FR" dirty="0"/>
              <a:t>Jean Tinguely, </a:t>
            </a:r>
            <a:r>
              <a:rPr lang="fr-FR" i="1" dirty="0" err="1"/>
              <a:t>Homage</a:t>
            </a:r>
            <a:r>
              <a:rPr lang="fr-FR" i="1" dirty="0"/>
              <a:t> à New York, </a:t>
            </a:r>
            <a:r>
              <a:rPr lang="fr-FR" dirty="0"/>
              <a:t>1960, sculpture, plâtre, fer, etc., Parvis du </a:t>
            </a:r>
            <a:r>
              <a:rPr lang="fr-FR" dirty="0" err="1"/>
              <a:t>MoMA</a:t>
            </a:r>
            <a:r>
              <a:rPr lang="fr-FR" dirty="0"/>
              <a:t> </a:t>
            </a:r>
            <a:r>
              <a:rPr lang="fr-FR" i="1" dirty="0"/>
              <a:t> </a:t>
            </a:r>
            <a:br>
              <a:rPr lang="fr-FR" dirty="0"/>
            </a:br>
            <a:endParaRPr lang="fr-FR" dirty="0"/>
          </a:p>
        </p:txBody>
      </p:sp>
      <p:pic>
        <p:nvPicPr>
          <p:cNvPr id="9218" name="Picture 2" descr="Annexe II : Jean Tinguely, Hommage à New York, 1961">
            <a:extLst>
              <a:ext uri="{FF2B5EF4-FFF2-40B4-BE49-F238E27FC236}">
                <a16:creationId xmlns:a16="http://schemas.microsoft.com/office/drawing/2014/main" id="{D3891677-E2DD-9648-9234-B2F6E68DF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88900"/>
            <a:ext cx="4876800" cy="668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0511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46D02C-4792-8441-AFA0-85A62F6C9B54}"/>
              </a:ext>
            </a:extLst>
          </p:cNvPr>
          <p:cNvSpPr>
            <a:spLocks noGrp="1"/>
          </p:cNvSpPr>
          <p:nvPr>
            <p:ph type="title"/>
          </p:nvPr>
        </p:nvSpPr>
        <p:spPr>
          <a:xfrm>
            <a:off x="5600700" y="1774825"/>
            <a:ext cx="5734050" cy="1325563"/>
          </a:xfrm>
        </p:spPr>
        <p:txBody>
          <a:bodyPr>
            <a:normAutofit fontScale="90000"/>
          </a:bodyPr>
          <a:lstStyle/>
          <a:p>
            <a:r>
              <a:rPr lang="fr-FR" sz="3300" dirty="0"/>
              <a:t>Niki de Saint </a:t>
            </a:r>
            <a:r>
              <a:rPr lang="fr-FR" sz="3300" dirty="0" err="1"/>
              <a:t>Phalle</a:t>
            </a:r>
            <a:r>
              <a:rPr lang="fr-FR" sz="3300" dirty="0"/>
              <a:t>, </a:t>
            </a:r>
            <a:r>
              <a:rPr lang="fr-FR" sz="3300" i="1" dirty="0"/>
              <a:t>Saint Sébastien or Portrait of </a:t>
            </a:r>
            <a:r>
              <a:rPr lang="fr-FR" sz="3300" i="1" dirty="0" err="1"/>
              <a:t>my</a:t>
            </a:r>
            <a:r>
              <a:rPr lang="fr-FR" sz="3300" i="1" dirty="0"/>
              <a:t> lover, </a:t>
            </a:r>
            <a:r>
              <a:rPr lang="fr-FR" sz="3300" dirty="0"/>
              <a:t>1961, tableau de cible, fléchettes, chemise et cravate, peinture sur bois, 100 x 74 x 15 cm.</a:t>
            </a:r>
            <a:br>
              <a:rPr lang="fr-FR" dirty="0"/>
            </a:br>
            <a:endParaRPr lang="fr-FR" dirty="0"/>
          </a:p>
        </p:txBody>
      </p:sp>
      <p:pic>
        <p:nvPicPr>
          <p:cNvPr id="8194" name="Picture 2" descr="Les Tirs de Niki de Saint Phalle : la mise en scène d&amp;#39;un art de la  destruction – Le Blog d&amp;#39;Histoire de l&amp;#39;Art des ES2">
            <a:extLst>
              <a:ext uri="{FF2B5EF4-FFF2-40B4-BE49-F238E27FC236}">
                <a16:creationId xmlns:a16="http://schemas.microsoft.com/office/drawing/2014/main" id="{6C955A46-B768-914D-95E1-EA3EBE817D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77080"/>
            <a:ext cx="4533900" cy="6381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000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3D39F-4FD9-2A48-8CBA-AECDAF55314E}"/>
              </a:ext>
            </a:extLst>
          </p:cNvPr>
          <p:cNvSpPr>
            <a:spLocks noGrp="1"/>
          </p:cNvSpPr>
          <p:nvPr>
            <p:ph type="title"/>
          </p:nvPr>
        </p:nvSpPr>
        <p:spPr>
          <a:xfrm>
            <a:off x="481739" y="2953342"/>
            <a:ext cx="10515600" cy="1325563"/>
          </a:xfrm>
        </p:spPr>
        <p:txBody>
          <a:bodyPr>
            <a:normAutofit fontScale="90000"/>
          </a:bodyPr>
          <a:lstStyle/>
          <a:p>
            <a:r>
              <a:rPr lang="fr-FR" dirty="0">
                <a:latin typeface="Times" pitchFamily="2" charset="0"/>
              </a:rPr>
              <a:t>Le peintre expressionniste abstrait Barnett Newman écrit dans les années 1960 un discours dans lequel il souhaite « repartir à zéro »: </a:t>
            </a:r>
            <a:br>
              <a:rPr lang="fr-FR" dirty="0">
                <a:latin typeface="Times" pitchFamily="2" charset="0"/>
              </a:rPr>
            </a:br>
            <a:r>
              <a:rPr lang="fr-FR" dirty="0">
                <a:latin typeface="Times" pitchFamily="2" charset="0"/>
              </a:rPr>
              <a:t> </a:t>
            </a:r>
            <a:br>
              <a:rPr lang="fr-FR" dirty="0">
                <a:latin typeface="Times" pitchFamily="2" charset="0"/>
              </a:rPr>
            </a:br>
            <a:r>
              <a:rPr lang="fr-FR" dirty="0">
                <a:latin typeface="Times" pitchFamily="2" charset="0"/>
              </a:rPr>
              <a:t>« Il y a eu la guerre et Pearl Harbor et la Bataille d’Angleterre… Ce que cela a signifié pour moi, c’est qu’il fallait repartir à zéro, comme si la peinture n’avait jamais existé, ce qui est une façon de dire que la peinture était morte […] Les vieux trucs étaient dépassés. Ils n’avaient plus de sens. Ils n’avaient plus aucun intérêt dans cette situation de crise morale ». </a:t>
            </a:r>
            <a:br>
              <a:rPr lang="fr-FR" dirty="0"/>
            </a:br>
            <a:endParaRPr lang="fr-FR" dirty="0"/>
          </a:p>
        </p:txBody>
      </p:sp>
    </p:spTree>
    <p:extLst>
      <p:ext uri="{BB962C8B-B14F-4D97-AF65-F5344CB8AC3E}">
        <p14:creationId xmlns:p14="http://schemas.microsoft.com/office/powerpoint/2010/main" val="22361671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46D02C-4792-8441-AFA0-85A62F6C9B54}"/>
              </a:ext>
            </a:extLst>
          </p:cNvPr>
          <p:cNvSpPr>
            <a:spLocks noGrp="1"/>
          </p:cNvSpPr>
          <p:nvPr>
            <p:ph type="title"/>
          </p:nvPr>
        </p:nvSpPr>
        <p:spPr>
          <a:xfrm>
            <a:off x="668867" y="6076685"/>
            <a:ext cx="10515600" cy="1325563"/>
          </a:xfrm>
        </p:spPr>
        <p:txBody>
          <a:bodyPr>
            <a:normAutofit fontScale="90000"/>
          </a:bodyPr>
          <a:lstStyle/>
          <a:p>
            <a:r>
              <a:rPr lang="fr-FR" dirty="0"/>
              <a:t> </a:t>
            </a:r>
            <a:r>
              <a:rPr lang="fr-FR" i="1" dirty="0" err="1"/>
              <a:t>Heads</a:t>
            </a:r>
            <a:r>
              <a:rPr lang="fr-FR" i="1" dirty="0"/>
              <a:t> of state, </a:t>
            </a:r>
            <a:r>
              <a:rPr lang="fr-FR" dirty="0"/>
              <a:t>Etude pour King Kong, 1963,  Niki Charitable Art </a:t>
            </a:r>
            <a:r>
              <a:rPr lang="fr-FR" dirty="0" err="1"/>
              <a:t>Foundation</a:t>
            </a:r>
            <a:r>
              <a:rPr lang="fr-FR" dirty="0"/>
              <a:t>.</a:t>
            </a:r>
            <a:br>
              <a:rPr lang="fr-FR" dirty="0"/>
            </a:br>
            <a:r>
              <a:rPr lang="fr-FR" i="1" dirty="0"/>
              <a:t> </a:t>
            </a:r>
            <a:br>
              <a:rPr lang="fr-FR" dirty="0"/>
            </a:br>
            <a:endParaRPr lang="fr-FR" dirty="0"/>
          </a:p>
        </p:txBody>
      </p:sp>
      <p:pic>
        <p:nvPicPr>
          <p:cNvPr id="4" name="Image 3">
            <a:extLst>
              <a:ext uri="{FF2B5EF4-FFF2-40B4-BE49-F238E27FC236}">
                <a16:creationId xmlns:a16="http://schemas.microsoft.com/office/drawing/2014/main" id="{CDE14EED-C6E5-774C-A4BB-7BF1874D04E5}"/>
              </a:ext>
            </a:extLst>
          </p:cNvPr>
          <p:cNvPicPr>
            <a:picLocks noChangeAspect="1"/>
          </p:cNvPicPr>
          <p:nvPr/>
        </p:nvPicPr>
        <p:blipFill>
          <a:blip r:embed="rId2"/>
          <a:stretch>
            <a:fillRect/>
          </a:stretch>
        </p:blipFill>
        <p:spPr>
          <a:xfrm>
            <a:off x="1989667" y="118533"/>
            <a:ext cx="7874000" cy="5130800"/>
          </a:xfrm>
          <a:prstGeom prst="rect">
            <a:avLst/>
          </a:prstGeom>
        </p:spPr>
      </p:pic>
    </p:spTree>
    <p:extLst>
      <p:ext uri="{BB962C8B-B14F-4D97-AF65-F5344CB8AC3E}">
        <p14:creationId xmlns:p14="http://schemas.microsoft.com/office/powerpoint/2010/main" val="24740015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6D6EA4-74C8-6640-8693-E6408EF81384}"/>
              </a:ext>
            </a:extLst>
          </p:cNvPr>
          <p:cNvSpPr>
            <a:spLocks noGrp="1"/>
          </p:cNvSpPr>
          <p:nvPr>
            <p:ph type="title"/>
          </p:nvPr>
        </p:nvSpPr>
        <p:spPr/>
        <p:txBody>
          <a:bodyPr/>
          <a:lstStyle/>
          <a:p>
            <a:r>
              <a:rPr lang="fr-FR" b="1" dirty="0"/>
              <a:t> </a:t>
            </a:r>
            <a:br>
              <a:rPr lang="fr-FR" dirty="0"/>
            </a:br>
            <a:endParaRPr lang="fr-FR" dirty="0"/>
          </a:p>
        </p:txBody>
      </p:sp>
      <p:sp>
        <p:nvSpPr>
          <p:cNvPr id="3" name="ZoneTexte 2">
            <a:extLst>
              <a:ext uri="{FF2B5EF4-FFF2-40B4-BE49-F238E27FC236}">
                <a16:creationId xmlns:a16="http://schemas.microsoft.com/office/drawing/2014/main" id="{B7973117-5905-8E43-B86F-C7AA91A7DA3A}"/>
              </a:ext>
            </a:extLst>
          </p:cNvPr>
          <p:cNvSpPr txBox="1"/>
          <p:nvPr/>
        </p:nvSpPr>
        <p:spPr>
          <a:xfrm>
            <a:off x="152400" y="5846544"/>
            <a:ext cx="10676467" cy="1292662"/>
          </a:xfrm>
          <a:prstGeom prst="rect">
            <a:avLst/>
          </a:prstGeom>
          <a:noFill/>
        </p:spPr>
        <p:txBody>
          <a:bodyPr wrap="square" rtlCol="0">
            <a:spAutoFit/>
          </a:bodyPr>
          <a:lstStyle/>
          <a:p>
            <a:r>
              <a:rPr lang="fr-FR" sz="3000" i="1" dirty="0">
                <a:latin typeface="Times" pitchFamily="2" charset="0"/>
              </a:rPr>
              <a:t>Autel OAS, 1961-1962, </a:t>
            </a:r>
            <a:r>
              <a:rPr lang="fr-FR" sz="3000" dirty="0">
                <a:latin typeface="Times" pitchFamily="2" charset="0"/>
              </a:rPr>
              <a:t>sculpture, bas-relief, bronze, 252 x 241 x 41 cm, Centre Pompidou.</a:t>
            </a:r>
          </a:p>
          <a:p>
            <a:endParaRPr lang="fr-FR" dirty="0"/>
          </a:p>
        </p:txBody>
      </p:sp>
      <p:pic>
        <p:nvPicPr>
          <p:cNvPr id="31746" name="Picture 2" descr="Niki de Saint Phalle: Autel O.A.S. | Tate">
            <a:extLst>
              <a:ext uri="{FF2B5EF4-FFF2-40B4-BE49-F238E27FC236}">
                <a16:creationId xmlns:a16="http://schemas.microsoft.com/office/drawing/2014/main" id="{C0E9D115-3CF5-7B4F-A819-D4E382AA6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15900"/>
            <a:ext cx="5334000" cy="520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4049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79A236-6DAD-E44C-A1C6-CC6287C7182C}"/>
              </a:ext>
            </a:extLst>
          </p:cNvPr>
          <p:cNvSpPr>
            <a:spLocks noGrp="1"/>
          </p:cNvSpPr>
          <p:nvPr>
            <p:ph type="title"/>
          </p:nvPr>
        </p:nvSpPr>
        <p:spPr>
          <a:xfrm>
            <a:off x="491837" y="5934652"/>
            <a:ext cx="10515600" cy="1325563"/>
          </a:xfrm>
        </p:spPr>
        <p:txBody>
          <a:bodyPr>
            <a:normAutofit fontScale="90000"/>
          </a:bodyPr>
          <a:lstStyle/>
          <a:p>
            <a:r>
              <a:rPr lang="fr-FR" sz="3300" i="1" dirty="0"/>
              <a:t>Autel des femmes,  </a:t>
            </a:r>
            <a:r>
              <a:rPr lang="fr-FR" sz="3300" dirty="0"/>
              <a:t>1964, plâtre, grillage, objets divers sur toile, Hauteur : 25,3 x  31x 3,5 cm, Hanovre, Sprengel Museum</a:t>
            </a:r>
            <a:br>
              <a:rPr lang="fr-FR" dirty="0"/>
            </a:br>
            <a:br>
              <a:rPr lang="fr-FR" dirty="0"/>
            </a:br>
            <a:endParaRPr lang="fr-FR" dirty="0"/>
          </a:p>
        </p:txBody>
      </p:sp>
      <p:pic>
        <p:nvPicPr>
          <p:cNvPr id="32770" name="Picture 2" descr="Réunion des Musées Nationaux-Grand Palais -">
            <a:extLst>
              <a:ext uri="{FF2B5EF4-FFF2-40B4-BE49-F238E27FC236}">
                <a16:creationId xmlns:a16="http://schemas.microsoft.com/office/drawing/2014/main" id="{D4088E6C-BED0-024D-8358-2623774FA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6598" y="193963"/>
            <a:ext cx="6767512" cy="5178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1976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382162-C386-FF46-B808-E106E50EDF72}"/>
              </a:ext>
            </a:extLst>
          </p:cNvPr>
          <p:cNvSpPr>
            <a:spLocks noGrp="1"/>
          </p:cNvSpPr>
          <p:nvPr>
            <p:ph type="title"/>
          </p:nvPr>
        </p:nvSpPr>
        <p:spPr>
          <a:xfrm>
            <a:off x="838200" y="1944543"/>
            <a:ext cx="2763982" cy="1325563"/>
          </a:xfrm>
        </p:spPr>
        <p:txBody>
          <a:bodyPr>
            <a:normAutofit fontScale="90000"/>
          </a:bodyPr>
          <a:lstStyle/>
          <a:p>
            <a:r>
              <a:rPr lang="fr-FR" b="1" dirty="0"/>
              <a:t>César</a:t>
            </a:r>
            <a:br>
              <a:rPr lang="fr-FR" b="1" dirty="0"/>
            </a:br>
            <a:br>
              <a:rPr lang="fr-FR" b="1" dirty="0"/>
            </a:br>
            <a:br>
              <a:rPr lang="fr-FR" dirty="0"/>
            </a:br>
            <a:r>
              <a:rPr lang="fr-FR" dirty="0"/>
              <a:t>(1921-1998) </a:t>
            </a:r>
            <a:br>
              <a:rPr lang="fr-FR" dirty="0"/>
            </a:br>
            <a:endParaRPr lang="fr-FR" dirty="0"/>
          </a:p>
        </p:txBody>
      </p:sp>
      <p:pic>
        <p:nvPicPr>
          <p:cNvPr id="33794" name="Picture 2" descr="César, le mal aimé - Marsactu">
            <a:extLst>
              <a:ext uri="{FF2B5EF4-FFF2-40B4-BE49-F238E27FC236}">
                <a16:creationId xmlns:a16="http://schemas.microsoft.com/office/drawing/2014/main" id="{CCE864B8-7C61-9D4F-AC1F-3A71C6184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0445" y="412057"/>
            <a:ext cx="4309918" cy="603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6834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87280C-17BD-5B48-BB7F-12B2C0FE2B14}"/>
              </a:ext>
            </a:extLst>
          </p:cNvPr>
          <p:cNvSpPr>
            <a:spLocks noGrp="1"/>
          </p:cNvSpPr>
          <p:nvPr>
            <p:ph type="title"/>
          </p:nvPr>
        </p:nvSpPr>
        <p:spPr>
          <a:xfrm>
            <a:off x="4932217" y="3256250"/>
            <a:ext cx="3816929" cy="1325563"/>
          </a:xfrm>
        </p:spPr>
        <p:txBody>
          <a:bodyPr>
            <a:normAutofit fontScale="90000"/>
          </a:bodyPr>
          <a:lstStyle/>
          <a:p>
            <a:r>
              <a:rPr lang="fr-FR" dirty="0"/>
              <a:t>Petite plaque, 1956, sculpture, fer soudé, signée,</a:t>
            </a:r>
            <a:r>
              <a:rPr lang="fr-FR" b="1" dirty="0"/>
              <a:t>  : </a:t>
            </a:r>
            <a:r>
              <a:rPr lang="fr-FR" dirty="0"/>
              <a:t>28 x 18 x 10,5 cm, collection privée.</a:t>
            </a:r>
            <a:br>
              <a:rPr lang="fr-FR" dirty="0"/>
            </a:br>
            <a:r>
              <a:rPr lang="fr-FR" b="1" dirty="0"/>
              <a:t> </a:t>
            </a:r>
            <a:br>
              <a:rPr lang="fr-FR" dirty="0"/>
            </a:br>
            <a:r>
              <a:rPr lang="fr-FR" b="1" dirty="0"/>
              <a:t> </a:t>
            </a:r>
            <a:br>
              <a:rPr lang="fr-FR" dirty="0"/>
            </a:br>
            <a:endParaRPr lang="fr-FR" dirty="0"/>
          </a:p>
        </p:txBody>
      </p:sp>
      <p:pic>
        <p:nvPicPr>
          <p:cNvPr id="34818" name="Picture 2" descr="César, Petite plaque hommage, sculpture signée, fer soudé, 1956">
            <a:extLst>
              <a:ext uri="{FF2B5EF4-FFF2-40B4-BE49-F238E27FC236}">
                <a16:creationId xmlns:a16="http://schemas.microsoft.com/office/drawing/2014/main" id="{A4F91FF2-0E48-8544-B035-D0EDE6E095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387" y="1690688"/>
            <a:ext cx="3090140" cy="4851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4588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6D6EA4-74C8-6640-8693-E6408EF81384}"/>
              </a:ext>
            </a:extLst>
          </p:cNvPr>
          <p:cNvSpPr>
            <a:spLocks noGrp="1"/>
          </p:cNvSpPr>
          <p:nvPr>
            <p:ph type="title"/>
          </p:nvPr>
        </p:nvSpPr>
        <p:spPr/>
        <p:txBody>
          <a:bodyPr/>
          <a:lstStyle/>
          <a:p>
            <a:r>
              <a:rPr lang="fr-FR" b="1" dirty="0"/>
              <a:t> </a:t>
            </a:r>
            <a:br>
              <a:rPr lang="fr-FR" dirty="0"/>
            </a:br>
            <a:endParaRPr lang="fr-FR" dirty="0"/>
          </a:p>
        </p:txBody>
      </p:sp>
      <p:sp>
        <p:nvSpPr>
          <p:cNvPr id="3" name="Rectangle 2">
            <a:extLst>
              <a:ext uri="{FF2B5EF4-FFF2-40B4-BE49-F238E27FC236}">
                <a16:creationId xmlns:a16="http://schemas.microsoft.com/office/drawing/2014/main" id="{8106AF74-2ECE-C742-8275-A6B1F1F56F9F}"/>
              </a:ext>
            </a:extLst>
          </p:cNvPr>
          <p:cNvSpPr/>
          <p:nvPr/>
        </p:nvSpPr>
        <p:spPr>
          <a:xfrm>
            <a:off x="1524000" y="1228397"/>
            <a:ext cx="9144000" cy="4401205"/>
          </a:xfrm>
          <a:prstGeom prst="rect">
            <a:avLst/>
          </a:prstGeom>
        </p:spPr>
        <p:txBody>
          <a:bodyPr wrap="square" anchor="ctr">
            <a:spAutoFit/>
          </a:bodyPr>
          <a:lstStyle/>
          <a:p>
            <a:pPr algn="just">
              <a:spcAft>
                <a:spcPts val="1000"/>
              </a:spcAft>
            </a:pPr>
            <a:r>
              <a:rPr lang="fr-FR" sz="4000" dirty="0">
                <a:latin typeface="Times" pitchFamily="2" charset="0"/>
              </a:rPr>
              <a:t>«</a:t>
            </a:r>
            <a:r>
              <a:rPr lang="fr-FR" sz="4000" dirty="0">
                <a:latin typeface="+mj-lt"/>
                <a:ea typeface="+mj-ea"/>
                <a:cs typeface="+mj-cs"/>
              </a:rPr>
              <a:t> Ce qui m’intéresse, dit César, c’est le langage organique de la matière, les possibilités qu’elle offre. Ce qui compte, c’est beauté de cette matière, et toutes les matières sont précieuses quand je leur parle, la ferraille, le caoutchouc, la tôle, le papier, le cristal… Même l’or. » </a:t>
            </a:r>
          </a:p>
        </p:txBody>
      </p:sp>
    </p:spTree>
    <p:extLst>
      <p:ext uri="{BB962C8B-B14F-4D97-AF65-F5344CB8AC3E}">
        <p14:creationId xmlns:p14="http://schemas.microsoft.com/office/powerpoint/2010/main" val="34919618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F45787-0F1B-674C-90E1-636B28B21935}"/>
              </a:ext>
            </a:extLst>
          </p:cNvPr>
          <p:cNvSpPr>
            <a:spLocks noGrp="1"/>
          </p:cNvSpPr>
          <p:nvPr>
            <p:ph type="title"/>
          </p:nvPr>
        </p:nvSpPr>
        <p:spPr/>
        <p:txBody>
          <a:bodyPr/>
          <a:lstStyle/>
          <a:p>
            <a:r>
              <a:rPr lang="fr-FR" b="1" dirty="0"/>
              <a:t>Salon de Mai,  1960,  </a:t>
            </a:r>
            <a:br>
              <a:rPr lang="fr-FR" dirty="0"/>
            </a:br>
            <a:endParaRPr lang="fr-FR" dirty="0"/>
          </a:p>
        </p:txBody>
      </p:sp>
      <p:pic>
        <p:nvPicPr>
          <p:cNvPr id="35842" name="Picture 2" descr="Exposition César au Centre Pompidou">
            <a:extLst>
              <a:ext uri="{FF2B5EF4-FFF2-40B4-BE49-F238E27FC236}">
                <a16:creationId xmlns:a16="http://schemas.microsoft.com/office/drawing/2014/main" id="{41216D27-3ED2-024F-BECB-4752395E5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820" y="1513839"/>
            <a:ext cx="3507740" cy="4701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2064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265B04-C92D-2248-AAA1-23C644E7728A}"/>
              </a:ext>
            </a:extLst>
          </p:cNvPr>
          <p:cNvSpPr>
            <a:spLocks noGrp="1"/>
          </p:cNvSpPr>
          <p:nvPr>
            <p:ph type="title"/>
          </p:nvPr>
        </p:nvSpPr>
        <p:spPr>
          <a:xfrm>
            <a:off x="5445760" y="2254885"/>
            <a:ext cx="5908040" cy="1325563"/>
          </a:xfrm>
        </p:spPr>
        <p:txBody>
          <a:bodyPr>
            <a:normAutofit fontScale="90000"/>
          </a:bodyPr>
          <a:lstStyle/>
          <a:p>
            <a:r>
              <a:rPr lang="fr-FR" i="1" dirty="0"/>
              <a:t>Compression "Ricard", </a:t>
            </a:r>
            <a:r>
              <a:rPr lang="fr-FR" dirty="0"/>
              <a:t>1962, tôle d’acier laquée compressée, 153 x 73 x 65 cm.</a:t>
            </a:r>
            <a:br>
              <a:rPr lang="fr-FR" dirty="0"/>
            </a:br>
            <a:endParaRPr lang="fr-FR" dirty="0"/>
          </a:p>
        </p:txBody>
      </p:sp>
      <p:pic>
        <p:nvPicPr>
          <p:cNvPr id="36866" name="Picture 2">
            <a:extLst>
              <a:ext uri="{FF2B5EF4-FFF2-40B4-BE49-F238E27FC236}">
                <a16:creationId xmlns:a16="http://schemas.microsoft.com/office/drawing/2014/main" id="{2F552D3C-7A87-854F-AD22-BD44548521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19760"/>
            <a:ext cx="4333513" cy="5618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1336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7CFE15-0937-5D47-8E30-13B52C739EA3}"/>
              </a:ext>
            </a:extLst>
          </p:cNvPr>
          <p:cNvSpPr>
            <a:spLocks noGrp="1"/>
          </p:cNvSpPr>
          <p:nvPr>
            <p:ph type="title"/>
          </p:nvPr>
        </p:nvSpPr>
        <p:spPr>
          <a:xfrm>
            <a:off x="1325880" y="1828165"/>
            <a:ext cx="4770120" cy="1325563"/>
          </a:xfrm>
        </p:spPr>
        <p:txBody>
          <a:bodyPr>
            <a:normAutofit fontScale="90000"/>
          </a:bodyPr>
          <a:lstStyle/>
          <a:p>
            <a:r>
              <a:rPr lang="fr-FR" b="1" dirty="0"/>
              <a:t>Daniel Spoerri</a:t>
            </a:r>
            <a:br>
              <a:rPr lang="fr-FR" dirty="0"/>
            </a:br>
            <a:br>
              <a:rPr lang="fr-FR" dirty="0"/>
            </a:br>
            <a:r>
              <a:rPr lang="fr-FR" dirty="0"/>
              <a:t>(1930)</a:t>
            </a:r>
          </a:p>
        </p:txBody>
      </p:sp>
      <p:pic>
        <p:nvPicPr>
          <p:cNvPr id="38914" name="Picture 2" descr="Vera Mercer: Pixelcreation.fr photographie expositions photographes">
            <a:extLst>
              <a:ext uri="{FF2B5EF4-FFF2-40B4-BE49-F238E27FC236}">
                <a16:creationId xmlns:a16="http://schemas.microsoft.com/office/drawing/2014/main" id="{CC61EE18-2663-0241-9277-D595D3245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3882" y="806224"/>
            <a:ext cx="5222238" cy="5245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619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A9FAA5-8523-3844-8C6E-2EF32A435CA9}"/>
              </a:ext>
            </a:extLst>
          </p:cNvPr>
          <p:cNvSpPr>
            <a:spLocks noGrp="1"/>
          </p:cNvSpPr>
          <p:nvPr>
            <p:ph type="title"/>
          </p:nvPr>
        </p:nvSpPr>
        <p:spPr>
          <a:xfrm>
            <a:off x="852054" y="5964382"/>
            <a:ext cx="10359505" cy="893618"/>
          </a:xfrm>
        </p:spPr>
        <p:txBody>
          <a:bodyPr>
            <a:normAutofit fontScale="90000"/>
          </a:bodyPr>
          <a:lstStyle/>
          <a:p>
            <a:r>
              <a:rPr lang="fr-FR" sz="3300" i="1" dirty="0"/>
              <a:t>Le Repas hongrois</a:t>
            </a:r>
            <a:r>
              <a:rPr lang="fr-FR" sz="3300" dirty="0"/>
              <a:t>, 1963, Métal, verre, porcelaine, tissu sur aggloméré peint, 103 x 205 x 33 cm</a:t>
            </a:r>
            <a:br>
              <a:rPr lang="fr-FR" sz="3300" dirty="0"/>
            </a:br>
            <a:r>
              <a:rPr lang="fr-FR" sz="3300" dirty="0"/>
              <a:t>112,5 x 212,5 x 43,5 cm avec la cuve, Centre Pompidou.</a:t>
            </a:r>
            <a:br>
              <a:rPr lang="fr-FR" dirty="0"/>
            </a:br>
            <a:r>
              <a:rPr lang="fr-FR" dirty="0"/>
              <a:t> </a:t>
            </a:r>
          </a:p>
        </p:txBody>
      </p:sp>
      <p:pic>
        <p:nvPicPr>
          <p:cNvPr id="39938" name="Picture 2" descr="A Still Life Collection: Daniel Spoerri (bn1930)">
            <a:extLst>
              <a:ext uri="{FF2B5EF4-FFF2-40B4-BE49-F238E27FC236}">
                <a16:creationId xmlns:a16="http://schemas.microsoft.com/office/drawing/2014/main" id="{FFA357F4-D126-E047-B8D0-E533C26EF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316" y="337871"/>
            <a:ext cx="9847368" cy="5194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053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3D39F-4FD9-2A48-8CBA-AECDAF55314E}"/>
              </a:ext>
            </a:extLst>
          </p:cNvPr>
          <p:cNvSpPr>
            <a:spLocks noGrp="1"/>
          </p:cNvSpPr>
          <p:nvPr>
            <p:ph type="title"/>
          </p:nvPr>
        </p:nvSpPr>
        <p:spPr>
          <a:xfrm>
            <a:off x="5755037" y="3025753"/>
            <a:ext cx="5641384" cy="1325563"/>
          </a:xfrm>
        </p:spPr>
        <p:txBody>
          <a:bodyPr>
            <a:normAutofit fontScale="90000"/>
          </a:bodyPr>
          <a:lstStyle/>
          <a:p>
            <a:r>
              <a:rPr lang="fr-FR" dirty="0">
                <a:latin typeface="Times" pitchFamily="2" charset="0"/>
              </a:rPr>
              <a:t>Hans Hartung, Sans titre, 1955</a:t>
            </a:r>
            <a:br>
              <a:rPr lang="fr-FR" dirty="0">
                <a:latin typeface="Times" pitchFamily="2" charset="0"/>
              </a:rPr>
            </a:br>
            <a:r>
              <a:rPr lang="fr-FR" dirty="0">
                <a:latin typeface="Times" pitchFamily="2" charset="0"/>
              </a:rPr>
              <a:t>Encre sur papier, 18.9 x 12.2 cm</a:t>
            </a:r>
            <a:br>
              <a:rPr lang="fr-FR" dirty="0">
                <a:latin typeface="Times" pitchFamily="2" charset="0"/>
              </a:rPr>
            </a:br>
            <a:r>
              <a:rPr lang="fr-FR" dirty="0">
                <a:latin typeface="Times" pitchFamily="2" charset="0"/>
              </a:rPr>
              <a:t> Fondation Hartung-Bergman, Antibes</a:t>
            </a:r>
            <a:br>
              <a:rPr lang="fr-FR" dirty="0"/>
            </a:br>
            <a:endParaRPr lang="fr-FR" dirty="0"/>
          </a:p>
        </p:txBody>
      </p:sp>
      <p:pic>
        <p:nvPicPr>
          <p:cNvPr id="3074" name="Picture 2" descr="Hans Hartung, Sans titre, 1955">
            <a:extLst>
              <a:ext uri="{FF2B5EF4-FFF2-40B4-BE49-F238E27FC236}">
                <a16:creationId xmlns:a16="http://schemas.microsoft.com/office/drawing/2014/main" id="{8D983DB1-C800-0D4D-B2E2-1607F2A2D3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363" r="29928"/>
          <a:stretch/>
        </p:blipFill>
        <p:spPr bwMode="auto">
          <a:xfrm>
            <a:off x="1534332" y="197649"/>
            <a:ext cx="3921071" cy="6462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5020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817F12-972D-D34D-B60F-EBAF20D32B89}"/>
              </a:ext>
            </a:extLst>
          </p:cNvPr>
          <p:cNvSpPr>
            <a:spLocks noGrp="1"/>
          </p:cNvSpPr>
          <p:nvPr>
            <p:ph type="title"/>
          </p:nvPr>
        </p:nvSpPr>
        <p:spPr>
          <a:xfrm>
            <a:off x="838200" y="1707036"/>
            <a:ext cx="10515600" cy="1325563"/>
          </a:xfrm>
        </p:spPr>
        <p:txBody>
          <a:bodyPr/>
          <a:lstStyle/>
          <a:p>
            <a:pPr algn="ctr"/>
            <a:r>
              <a:rPr lang="fr-FR" dirty="0"/>
              <a:t>Cours 3 : le Pop art</a:t>
            </a:r>
          </a:p>
        </p:txBody>
      </p:sp>
    </p:spTree>
    <p:extLst>
      <p:ext uri="{BB962C8B-B14F-4D97-AF65-F5344CB8AC3E}">
        <p14:creationId xmlns:p14="http://schemas.microsoft.com/office/powerpoint/2010/main" val="38901648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2770AC-FAEE-0343-95FD-8C05B8D8A4CC}"/>
              </a:ext>
            </a:extLst>
          </p:cNvPr>
          <p:cNvSpPr>
            <a:spLocks noGrp="1"/>
          </p:cNvSpPr>
          <p:nvPr>
            <p:ph type="title"/>
          </p:nvPr>
        </p:nvSpPr>
        <p:spPr>
          <a:xfrm>
            <a:off x="838200" y="1897042"/>
            <a:ext cx="10515600" cy="1325563"/>
          </a:xfrm>
        </p:spPr>
        <p:txBody>
          <a:bodyPr/>
          <a:lstStyle/>
          <a:p>
            <a:r>
              <a:rPr lang="fr-FR" dirty="0"/>
              <a:t>Warhol dira, « je souhaite diffuser l’art à la masse des Américains »</a:t>
            </a:r>
          </a:p>
        </p:txBody>
      </p:sp>
    </p:spTree>
    <p:extLst>
      <p:ext uri="{BB962C8B-B14F-4D97-AF65-F5344CB8AC3E}">
        <p14:creationId xmlns:p14="http://schemas.microsoft.com/office/powerpoint/2010/main" val="4399069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EA61D8-ACF7-C74B-8AB2-DD6ACC089F4D}"/>
              </a:ext>
            </a:extLst>
          </p:cNvPr>
          <p:cNvSpPr>
            <a:spLocks noGrp="1"/>
          </p:cNvSpPr>
          <p:nvPr>
            <p:ph type="title"/>
          </p:nvPr>
        </p:nvSpPr>
        <p:spPr>
          <a:xfrm>
            <a:off x="5917121" y="2103437"/>
            <a:ext cx="5256569" cy="1325563"/>
          </a:xfrm>
        </p:spPr>
        <p:txBody>
          <a:bodyPr>
            <a:noAutofit/>
          </a:bodyPr>
          <a:lstStyle/>
          <a:p>
            <a:r>
              <a:rPr lang="fr-FR" sz="3000" i="1" dirty="0" err="1"/>
              <a:t>Erased</a:t>
            </a:r>
            <a:r>
              <a:rPr lang="fr-FR" sz="3000" i="1" dirty="0"/>
              <a:t> de Kooning</a:t>
            </a:r>
            <a:r>
              <a:rPr lang="fr-FR" sz="3000" dirty="0"/>
              <a:t>, traces de dessin sur papier, avec cadre, 64,14 cm x 55,25 cm x 1.27 cm, </a:t>
            </a:r>
            <a:r>
              <a:rPr lang="fr-FR" sz="3000" dirty="0" err="1"/>
              <a:t>MoMA</a:t>
            </a:r>
            <a:r>
              <a:rPr lang="fr-FR" sz="3000" dirty="0"/>
              <a:t>, San Francisco.</a:t>
            </a:r>
          </a:p>
        </p:txBody>
      </p:sp>
      <p:pic>
        <p:nvPicPr>
          <p:cNvPr id="3" name="Image 2">
            <a:extLst>
              <a:ext uri="{FF2B5EF4-FFF2-40B4-BE49-F238E27FC236}">
                <a16:creationId xmlns:a16="http://schemas.microsoft.com/office/drawing/2014/main" id="{66E621A6-789A-764D-9945-9BEF312673F9}"/>
              </a:ext>
            </a:extLst>
          </p:cNvPr>
          <p:cNvPicPr>
            <a:picLocks noChangeAspect="1"/>
          </p:cNvPicPr>
          <p:nvPr/>
        </p:nvPicPr>
        <p:blipFill>
          <a:blip r:embed="rId2"/>
          <a:stretch>
            <a:fillRect/>
          </a:stretch>
        </p:blipFill>
        <p:spPr>
          <a:xfrm>
            <a:off x="326812" y="425246"/>
            <a:ext cx="5256569" cy="6007507"/>
          </a:xfrm>
          <a:prstGeom prst="rect">
            <a:avLst/>
          </a:prstGeom>
        </p:spPr>
      </p:pic>
    </p:spTree>
    <p:extLst>
      <p:ext uri="{BB962C8B-B14F-4D97-AF65-F5344CB8AC3E}">
        <p14:creationId xmlns:p14="http://schemas.microsoft.com/office/powerpoint/2010/main" val="41361348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F397BC-95EB-7E4F-80D1-331C9030F082}"/>
              </a:ext>
            </a:extLst>
          </p:cNvPr>
          <p:cNvSpPr>
            <a:spLocks noGrp="1"/>
          </p:cNvSpPr>
          <p:nvPr>
            <p:ph type="title"/>
          </p:nvPr>
        </p:nvSpPr>
        <p:spPr/>
        <p:txBody>
          <a:bodyPr/>
          <a:lstStyle/>
          <a:p>
            <a:r>
              <a:rPr lang="en-US" dirty="0"/>
              <a:t>Independent Group, Richard Hamilton, John Mc Hale, et Eduardo </a:t>
            </a:r>
            <a:r>
              <a:rPr lang="en-US" dirty="0" err="1"/>
              <a:t>Paolozzi</a:t>
            </a:r>
            <a:r>
              <a:rPr lang="en-US" dirty="0"/>
              <a:t>   </a:t>
            </a:r>
            <a:endParaRPr lang="fr-FR" dirty="0"/>
          </a:p>
        </p:txBody>
      </p:sp>
      <p:pic>
        <p:nvPicPr>
          <p:cNvPr id="6146" name="Picture 2" descr="Pop Art : les 8 choses à savoir - Magazine Artsper">
            <a:extLst>
              <a:ext uri="{FF2B5EF4-FFF2-40B4-BE49-F238E27FC236}">
                <a16:creationId xmlns:a16="http://schemas.microsoft.com/office/drawing/2014/main" id="{9C4D2706-4D5E-F044-ACF1-3FB054147B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4662" y="1737745"/>
            <a:ext cx="6408616" cy="5120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616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16F781-0AD8-A74B-B254-593F9C864D6F}"/>
              </a:ext>
            </a:extLst>
          </p:cNvPr>
          <p:cNvSpPr>
            <a:spLocks noGrp="1"/>
          </p:cNvSpPr>
          <p:nvPr>
            <p:ph type="title"/>
          </p:nvPr>
        </p:nvSpPr>
        <p:spPr/>
        <p:txBody>
          <a:bodyPr/>
          <a:lstStyle/>
          <a:p>
            <a:r>
              <a:rPr lang="fr-FR" dirty="0"/>
              <a:t>En 1956, </a:t>
            </a:r>
            <a:r>
              <a:rPr lang="fr-FR" dirty="0" err="1"/>
              <a:t>Paolozzi</a:t>
            </a:r>
            <a:r>
              <a:rPr lang="fr-FR" dirty="0"/>
              <a:t> propose </a:t>
            </a:r>
            <a:r>
              <a:rPr lang="fr-FR" i="1" dirty="0" err="1"/>
              <a:t>Parallel</a:t>
            </a:r>
            <a:r>
              <a:rPr lang="fr-FR" i="1" dirty="0"/>
              <a:t> of life and art.</a:t>
            </a:r>
            <a:endParaRPr lang="fr-FR" dirty="0"/>
          </a:p>
        </p:txBody>
      </p:sp>
      <p:pic>
        <p:nvPicPr>
          <p:cNvPr id="7170" name="Picture 2">
            <a:extLst>
              <a:ext uri="{FF2B5EF4-FFF2-40B4-BE49-F238E27FC236}">
                <a16:creationId xmlns:a16="http://schemas.microsoft.com/office/drawing/2014/main" id="{B7B5C5F7-D335-B649-B71A-F868D3332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8194" y="1690688"/>
            <a:ext cx="6895612" cy="5136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9774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0485E7-5B6B-664C-8F3A-44E4023CEBD3}"/>
              </a:ext>
            </a:extLst>
          </p:cNvPr>
          <p:cNvSpPr>
            <a:spLocks noGrp="1"/>
          </p:cNvSpPr>
          <p:nvPr>
            <p:ph type="title"/>
          </p:nvPr>
        </p:nvSpPr>
        <p:spPr/>
        <p:txBody>
          <a:bodyPr/>
          <a:lstStyle/>
          <a:p>
            <a:r>
              <a:rPr lang="fr-FR" dirty="0"/>
              <a:t>Lawrence </a:t>
            </a:r>
            <a:r>
              <a:rPr lang="fr-FR" dirty="0" err="1"/>
              <a:t>Alloway</a:t>
            </a:r>
            <a:endParaRPr lang="fr-FR" dirty="0"/>
          </a:p>
        </p:txBody>
      </p:sp>
      <p:pic>
        <p:nvPicPr>
          <p:cNvPr id="3074" name="Picture 2" descr="Lawrence Alloway, In the Guggenheim, 1964. | Pop art, Pop culture, Film noir">
            <a:extLst>
              <a:ext uri="{FF2B5EF4-FFF2-40B4-BE49-F238E27FC236}">
                <a16:creationId xmlns:a16="http://schemas.microsoft.com/office/drawing/2014/main" id="{23E5BC84-ABF1-C640-B01D-F2FAFF993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9306" y="2253343"/>
            <a:ext cx="4340679" cy="3370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5512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71B209-052B-C645-9D03-5C65A9FA1662}"/>
              </a:ext>
            </a:extLst>
          </p:cNvPr>
          <p:cNvSpPr>
            <a:spLocks noGrp="1"/>
          </p:cNvSpPr>
          <p:nvPr>
            <p:ph type="title"/>
          </p:nvPr>
        </p:nvSpPr>
        <p:spPr>
          <a:xfrm>
            <a:off x="691243" y="3026682"/>
            <a:ext cx="10515600" cy="1325563"/>
          </a:xfrm>
        </p:spPr>
        <p:txBody>
          <a:bodyPr>
            <a:normAutofit fontScale="90000"/>
          </a:bodyPr>
          <a:lstStyle/>
          <a:p>
            <a:r>
              <a:rPr lang="fr-FR" sz="3300" dirty="0"/>
              <a:t> «  On m’attribue la paternité du terme Pop Art mais je ne saurais situer avec précision la date à laquelle il a été employé pour la première fois. (Un auteur a affirmé que Lawrence </a:t>
            </a:r>
            <a:r>
              <a:rPr lang="fr-FR" sz="3300" dirty="0" err="1"/>
              <a:t>Alloway</a:t>
            </a:r>
            <a:r>
              <a:rPr lang="fr-FR" sz="3300" dirty="0"/>
              <a:t> avait inventé pour la première fois l’expression Pop art en 1954 ; mais cette date est prématurée). De plus, ce que j’entendais alors par-là ne concorde pas avec la signification actuelle du mot. J’employais ce terme ainsi que celui de Pop Culture, pour désigner les produits des mass </a:t>
            </a:r>
            <a:r>
              <a:rPr lang="fr-FR" sz="3300" dirty="0" err="1"/>
              <a:t>medias</a:t>
            </a:r>
            <a:r>
              <a:rPr lang="fr-FR" sz="3300" dirty="0"/>
              <a:t> et non les œuvres qui s’inspirent de la culture populaire. Quoiqu’il en soit, à un moment donné, entre l’hiver 1954-1955 et 1955, on se servit du terme pour désigner les recherches et les débats de l’Independent Group ». </a:t>
            </a:r>
            <a:br>
              <a:rPr lang="fr-FR" dirty="0"/>
            </a:br>
            <a:endParaRPr lang="fr-FR" dirty="0"/>
          </a:p>
        </p:txBody>
      </p:sp>
    </p:spTree>
    <p:extLst>
      <p:ext uri="{BB962C8B-B14F-4D97-AF65-F5344CB8AC3E}">
        <p14:creationId xmlns:p14="http://schemas.microsoft.com/office/powerpoint/2010/main" val="40792066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538AAA-CCEC-3C4A-918D-2DF2973B7B37}"/>
              </a:ext>
            </a:extLst>
          </p:cNvPr>
          <p:cNvSpPr>
            <a:spLocks noGrp="1"/>
          </p:cNvSpPr>
          <p:nvPr>
            <p:ph type="title"/>
          </p:nvPr>
        </p:nvSpPr>
        <p:spPr>
          <a:xfrm>
            <a:off x="838200" y="2404940"/>
            <a:ext cx="10515600" cy="1325563"/>
          </a:xfrm>
        </p:spPr>
        <p:txBody>
          <a:bodyPr>
            <a:normAutofit fontScale="90000"/>
          </a:bodyPr>
          <a:lstStyle/>
          <a:p>
            <a:r>
              <a:rPr lang="fr-FR" sz="3300" dirty="0"/>
              <a:t> </a:t>
            </a:r>
            <a:br>
              <a:rPr lang="fr-FR" sz="3300" dirty="0"/>
            </a:br>
            <a:r>
              <a:rPr lang="fr-FR" sz="3300" dirty="0"/>
              <a:t> </a:t>
            </a:r>
            <a:br>
              <a:rPr lang="fr-FR" sz="3300" dirty="0"/>
            </a:br>
            <a:r>
              <a:rPr lang="fr-FR" sz="3300" dirty="0"/>
              <a:t> </a:t>
            </a:r>
            <a:br>
              <a:rPr lang="fr-FR" sz="3300" dirty="0"/>
            </a:br>
            <a:r>
              <a:rPr lang="fr-FR" sz="3300" dirty="0"/>
              <a:t>Un artiste pour qui </a:t>
            </a:r>
            <a:r>
              <a:rPr lang="fr-FR" sz="3300" b="1" dirty="0"/>
              <a:t>le travail n’est plus tant axé sur la recherche de formes que sur l'examen des valeurs culturelles. </a:t>
            </a:r>
            <a:br>
              <a:rPr lang="fr-FR" sz="3300" dirty="0"/>
            </a:br>
            <a:r>
              <a:rPr lang="fr-FR" sz="3300" dirty="0"/>
              <a:t>Fasciné par l'image humaine depuis 1953, il propose une exposition dont le propos est de considérer les sources dans leur ensemble </a:t>
            </a:r>
            <a:r>
              <a:rPr lang="fr-FR" sz="3300" u="sng" dirty="0"/>
              <a:t>de manière non hiérarchique</a:t>
            </a:r>
            <a:r>
              <a:rPr lang="fr-FR" sz="3300" dirty="0"/>
              <a:t>. </a:t>
            </a:r>
            <a:br>
              <a:rPr lang="fr-FR" sz="3300" dirty="0"/>
            </a:br>
            <a:r>
              <a:rPr lang="fr-FR" sz="3300" dirty="0"/>
              <a:t>Selon lui, toutes fonctionnent au </a:t>
            </a:r>
            <a:r>
              <a:rPr lang="fr-FR" sz="3300" u="sng" dirty="0"/>
              <a:t>niveau de l'image.</a:t>
            </a:r>
            <a:r>
              <a:rPr lang="fr-FR" sz="3300" dirty="0"/>
              <a:t> Une pin up du magazine de la semaine est égale à une reproduction de la Vénus de Milo. </a:t>
            </a:r>
            <a:br>
              <a:rPr lang="fr-FR" sz="3300" dirty="0"/>
            </a:br>
            <a:r>
              <a:rPr lang="fr-FR" sz="3300" dirty="0"/>
              <a:t>Les images étaient égales.   </a:t>
            </a:r>
            <a:br>
              <a:rPr lang="fr-FR" dirty="0"/>
            </a:br>
            <a:r>
              <a:rPr lang="fr-FR" dirty="0"/>
              <a:t> </a:t>
            </a:r>
            <a:br>
              <a:rPr lang="fr-FR" dirty="0"/>
            </a:br>
            <a:endParaRPr lang="fr-FR" dirty="0"/>
          </a:p>
        </p:txBody>
      </p:sp>
    </p:spTree>
    <p:extLst>
      <p:ext uri="{BB962C8B-B14F-4D97-AF65-F5344CB8AC3E}">
        <p14:creationId xmlns:p14="http://schemas.microsoft.com/office/powerpoint/2010/main" val="2923560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DE2E1E-98FE-C349-B9A4-91C44919E0DE}"/>
              </a:ext>
            </a:extLst>
          </p:cNvPr>
          <p:cNvSpPr>
            <a:spLocks noGrp="1"/>
          </p:cNvSpPr>
          <p:nvPr>
            <p:ph type="title"/>
          </p:nvPr>
        </p:nvSpPr>
        <p:spPr>
          <a:xfrm>
            <a:off x="339437" y="2766218"/>
            <a:ext cx="10515600" cy="1325563"/>
          </a:xfrm>
        </p:spPr>
        <p:txBody>
          <a:bodyPr>
            <a:noAutofit/>
          </a:bodyPr>
          <a:lstStyle/>
          <a:p>
            <a:r>
              <a:rPr lang="fr-FR" sz="3000" b="1" dirty="0"/>
              <a:t>L’École de Francfort  </a:t>
            </a:r>
            <a:r>
              <a:rPr lang="fr-FR" sz="3000" dirty="0"/>
              <a:t>est le nom donné, à partir des années 1950, à un groupe d'intellectuels allemands réunis autour de l'</a:t>
            </a:r>
            <a:r>
              <a:rPr lang="fr-FR" sz="3000" dirty="0">
                <a:hlinkClick r:id="rId2" tooltip="Institut de recherche sociale">
                  <a:extLst>
                    <a:ext uri="{A12FA001-AC4F-418D-AE19-62706E023703}">
                      <ahyp:hlinkClr xmlns:ahyp="http://schemas.microsoft.com/office/drawing/2018/hyperlinkcolor" val="tx"/>
                    </a:ext>
                  </a:extLst>
                </a:hlinkClick>
              </a:rPr>
              <a:t>Institut de recherche sociale</a:t>
            </a:r>
            <a:r>
              <a:rPr lang="fr-FR" sz="3000" dirty="0"/>
              <a:t> fondé à </a:t>
            </a:r>
            <a:r>
              <a:rPr lang="fr-FR" sz="3000" dirty="0">
                <a:hlinkClick r:id="rId3" tooltip="Francfort">
                  <a:extLst>
                    <a:ext uri="{A12FA001-AC4F-418D-AE19-62706E023703}">
                      <ahyp:hlinkClr xmlns:ahyp="http://schemas.microsoft.com/office/drawing/2018/hyperlinkcolor" val="tx"/>
                    </a:ext>
                  </a:extLst>
                </a:hlinkClick>
              </a:rPr>
              <a:t>Francfort</a:t>
            </a:r>
            <a:r>
              <a:rPr lang="fr-FR" sz="3000" dirty="0"/>
              <a:t> en 1923, et par extension à un courant de pensée issu de celui-ci, souvent considéré comme fondateur ou paradigmatique de la </a:t>
            </a:r>
            <a:r>
              <a:rPr lang="fr-FR" sz="3000" dirty="0">
                <a:hlinkClick r:id="rId4" tooltip="Philosophie sociale">
                  <a:extLst>
                    <a:ext uri="{A12FA001-AC4F-418D-AE19-62706E023703}">
                      <ahyp:hlinkClr xmlns:ahyp="http://schemas.microsoft.com/office/drawing/2018/hyperlinkcolor" val="tx"/>
                    </a:ext>
                  </a:extLst>
                </a:hlinkClick>
              </a:rPr>
              <a:t>philosophie sociale</a:t>
            </a:r>
            <a:r>
              <a:rPr lang="fr-FR" sz="3000" dirty="0"/>
              <a:t> ou de la </a:t>
            </a:r>
            <a:r>
              <a:rPr lang="fr-FR" sz="3000" dirty="0">
                <a:hlinkClick r:id="rId5" tooltip="Théorie critique">
                  <a:extLst>
                    <a:ext uri="{A12FA001-AC4F-418D-AE19-62706E023703}">
                      <ahyp:hlinkClr xmlns:ahyp="http://schemas.microsoft.com/office/drawing/2018/hyperlinkcolor" val="tx"/>
                    </a:ext>
                  </a:extLst>
                </a:hlinkClick>
              </a:rPr>
              <a:t>théorie critique</a:t>
            </a:r>
            <a:r>
              <a:rPr lang="fr-FR" sz="3000" dirty="0"/>
              <a:t>. Il retient en effet du </a:t>
            </a:r>
            <a:r>
              <a:rPr lang="fr-FR" sz="3000" dirty="0">
                <a:hlinkClick r:id="rId6" tooltip="Marxisme">
                  <a:extLst>
                    <a:ext uri="{A12FA001-AC4F-418D-AE19-62706E023703}">
                      <ahyp:hlinkClr xmlns:ahyp="http://schemas.microsoft.com/office/drawing/2018/hyperlinkcolor" val="tx"/>
                    </a:ext>
                  </a:extLst>
                </a:hlinkClick>
              </a:rPr>
              <a:t>marxisme</a:t>
            </a:r>
            <a:r>
              <a:rPr lang="fr-FR" sz="3000" dirty="0"/>
              <a:t> et de l'idéal d'émancipation des </a:t>
            </a:r>
            <a:r>
              <a:rPr lang="fr-FR" sz="3000" dirty="0">
                <a:hlinkClick r:id="rId7" tooltip="Lumières (philosophie)">
                  <a:extLst>
                    <a:ext uri="{A12FA001-AC4F-418D-AE19-62706E023703}">
                      <ahyp:hlinkClr xmlns:ahyp="http://schemas.microsoft.com/office/drawing/2018/hyperlinkcolor" val="tx"/>
                    </a:ext>
                  </a:extLst>
                </a:hlinkClick>
              </a:rPr>
              <a:t>Lumières</a:t>
            </a:r>
            <a:r>
              <a:rPr lang="fr-FR" sz="3000" dirty="0"/>
              <a:t> l'idée principale que la </a:t>
            </a:r>
            <a:r>
              <a:rPr lang="fr-FR" sz="3000" dirty="0">
                <a:hlinkClick r:id="rId8" tooltip="Philosophie">
                  <a:extLst>
                    <a:ext uri="{A12FA001-AC4F-418D-AE19-62706E023703}">
                      <ahyp:hlinkClr xmlns:ahyp="http://schemas.microsoft.com/office/drawing/2018/hyperlinkcolor" val="tx"/>
                    </a:ext>
                  </a:extLst>
                </a:hlinkClick>
              </a:rPr>
              <a:t>philosophie</a:t>
            </a:r>
            <a:r>
              <a:rPr lang="fr-FR" sz="3000" dirty="0"/>
              <a:t> doit être utilisée comme critique sociale du </a:t>
            </a:r>
            <a:r>
              <a:rPr lang="fr-FR" sz="3000" dirty="0">
                <a:hlinkClick r:id="rId9" tooltip="Capitalisme">
                  <a:extLst>
                    <a:ext uri="{A12FA001-AC4F-418D-AE19-62706E023703}">
                      <ahyp:hlinkClr xmlns:ahyp="http://schemas.microsoft.com/office/drawing/2018/hyperlinkcolor" val="tx"/>
                    </a:ext>
                  </a:extLst>
                </a:hlinkClick>
              </a:rPr>
              <a:t>capitalisme</a:t>
            </a:r>
            <a:r>
              <a:rPr lang="fr-FR" sz="3000" dirty="0"/>
              <a:t> et non comme justification et légitimation de l'ordre existant, critique qui doit servir à faire avancer la transformation.</a:t>
            </a:r>
            <a:br>
              <a:rPr lang="fr-FR" sz="3000" dirty="0"/>
            </a:br>
            <a:r>
              <a:rPr lang="fr-FR" sz="3000" dirty="0"/>
              <a:t>Parmi ses premiers membres, on compte </a:t>
            </a:r>
            <a:r>
              <a:rPr lang="fr-FR" sz="3000" dirty="0">
                <a:hlinkClick r:id="rId10" tooltip="Max Horkheimer">
                  <a:extLst>
                    <a:ext uri="{A12FA001-AC4F-418D-AE19-62706E023703}">
                      <ahyp:hlinkClr xmlns:ahyp="http://schemas.microsoft.com/office/drawing/2018/hyperlinkcolor" val="tx"/>
                    </a:ext>
                  </a:extLst>
                </a:hlinkClick>
              </a:rPr>
              <a:t>Max Horkheimer</a:t>
            </a:r>
            <a:r>
              <a:rPr lang="fr-FR" sz="3000" dirty="0"/>
              <a:t> (1895-1973), qui fut le directeur de l'Institut à partir de 1930, son collègue </a:t>
            </a:r>
            <a:r>
              <a:rPr lang="fr-FR" sz="3000" dirty="0">
                <a:hlinkClick r:id="rId11" tooltip="Theodor W. Adorno">
                  <a:extLst>
                    <a:ext uri="{A12FA001-AC4F-418D-AE19-62706E023703}">
                      <ahyp:hlinkClr xmlns:ahyp="http://schemas.microsoft.com/office/drawing/2018/hyperlinkcolor" val="tx"/>
                    </a:ext>
                  </a:extLst>
                </a:hlinkClick>
              </a:rPr>
              <a:t>Theodor W. Adorno</a:t>
            </a:r>
            <a:r>
              <a:rPr lang="fr-FR" sz="3000" dirty="0"/>
              <a:t> (1903-1969), avec qui il écrira après-guerre </a:t>
            </a:r>
            <a:r>
              <a:rPr lang="fr-FR" sz="3000" dirty="0">
                <a:hlinkClick r:id="rId12" tooltip="Dialectique de la Raison">
                  <a:extLst>
                    <a:ext uri="{A12FA001-AC4F-418D-AE19-62706E023703}">
                      <ahyp:hlinkClr xmlns:ahyp="http://schemas.microsoft.com/office/drawing/2018/hyperlinkcolor" val="tx"/>
                    </a:ext>
                  </a:extLst>
                </a:hlinkClick>
              </a:rPr>
              <a:t>La Dialectique de la raison</a:t>
            </a:r>
            <a:r>
              <a:rPr lang="fr-FR" sz="3000" dirty="0"/>
              <a:t>, </a:t>
            </a:r>
          </a:p>
        </p:txBody>
      </p:sp>
    </p:spTree>
    <p:extLst>
      <p:ext uri="{BB962C8B-B14F-4D97-AF65-F5344CB8AC3E}">
        <p14:creationId xmlns:p14="http://schemas.microsoft.com/office/powerpoint/2010/main" val="40652286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59D2B5-47BD-774A-81C3-1CC4C7B1947F}"/>
              </a:ext>
            </a:extLst>
          </p:cNvPr>
          <p:cNvSpPr>
            <a:spLocks noGrp="1"/>
          </p:cNvSpPr>
          <p:nvPr>
            <p:ph type="title"/>
          </p:nvPr>
        </p:nvSpPr>
        <p:spPr/>
        <p:txBody>
          <a:bodyPr/>
          <a:lstStyle/>
          <a:p>
            <a:r>
              <a:rPr lang="fr-FR" dirty="0"/>
              <a:t>Roland Barthes, </a:t>
            </a:r>
            <a:r>
              <a:rPr lang="fr-FR" i="1" dirty="0"/>
              <a:t>Mythologies, </a:t>
            </a:r>
            <a:r>
              <a:rPr lang="fr-FR" dirty="0"/>
              <a:t>1957.</a:t>
            </a:r>
          </a:p>
        </p:txBody>
      </p:sp>
      <p:pic>
        <p:nvPicPr>
          <p:cNvPr id="4" name="Image 3">
            <a:extLst>
              <a:ext uri="{FF2B5EF4-FFF2-40B4-BE49-F238E27FC236}">
                <a16:creationId xmlns:a16="http://schemas.microsoft.com/office/drawing/2014/main" id="{B1097355-AE67-0247-9B82-FBE1656E5611}"/>
              </a:ext>
            </a:extLst>
          </p:cNvPr>
          <p:cNvPicPr>
            <a:picLocks noChangeAspect="1"/>
          </p:cNvPicPr>
          <p:nvPr/>
        </p:nvPicPr>
        <p:blipFill>
          <a:blip r:embed="rId2"/>
          <a:stretch>
            <a:fillRect/>
          </a:stretch>
        </p:blipFill>
        <p:spPr>
          <a:xfrm>
            <a:off x="4402138" y="1690688"/>
            <a:ext cx="2684739" cy="4525962"/>
          </a:xfrm>
          <a:prstGeom prst="rect">
            <a:avLst/>
          </a:prstGeom>
        </p:spPr>
      </p:pic>
    </p:spTree>
    <p:extLst>
      <p:ext uri="{BB962C8B-B14F-4D97-AF65-F5344CB8AC3E}">
        <p14:creationId xmlns:p14="http://schemas.microsoft.com/office/powerpoint/2010/main" val="299326879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1823</TotalTime>
  <Words>3234</Words>
  <Application>Microsoft Macintosh PowerPoint</Application>
  <PresentationFormat>Grand écran</PresentationFormat>
  <Paragraphs>150</Paragraphs>
  <Slides>117</Slides>
  <Notes>10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117</vt:i4>
      </vt:variant>
    </vt:vector>
  </HeadingPairs>
  <TitlesOfParts>
    <vt:vector size="126" baseType="lpstr">
      <vt:lpstr>Arial</vt:lpstr>
      <vt:lpstr>Calibri</vt:lpstr>
      <vt:lpstr>Georgia</vt:lpstr>
      <vt:lpstr>Times</vt:lpstr>
      <vt:lpstr>Times New Roman</vt:lpstr>
      <vt:lpstr>UniversNext</vt:lpstr>
      <vt:lpstr>UniversNextItalic</vt:lpstr>
      <vt:lpstr>UniversNextMedium</vt:lpstr>
      <vt:lpstr>Thème Office</vt:lpstr>
      <vt:lpstr>Introduction à l’art contemporain  Maître de conférences en histoire de l’art contemporain  Marine.schutz@u-picardie.fr    </vt:lpstr>
      <vt:lpstr>Ce cours propose un panorama de la création dite contemporaine à partir des années 1950 — en Europe et aux Etats-Unis. De l’expressionnisme abstrait au Land art, de l’art minimal à l’art conceptuel, les principaux mouvements de la seconde moitié du 20ème siècle sont appréhendés à travers l’analyse de leurs ambitions formelles, sociales, politiques et culturelles. Il s’agira de s’interroger sur les stratégies imaginées par les artistes pour faire valoir leurs idées et sur le rôle des discours critiques et des expositions dans l’émergence de ces mouvements.  </vt:lpstr>
      <vt:lpstr>Modalités de contrôle   deux notes    Exercice reconnaissance œuvre et questions de quizz 1er mars  Partiel de 2H : mardi 22 mars  </vt:lpstr>
      <vt:lpstr>mardi 25 janvier  Edward Said Méthodologie    mardi 1er février Cours 2 Nouveau réalisme     mardi 8 février Aimé Césaire  Léa Diop et Safiatou Faye   vacances      mardi 22 février Cours 4 Minimalisme Oral Glissant et Anderson : Moulahoum Lisa et Almea Poizat  Ecrit Chenaut et Laurine      mardi 1er mars Lippard et Lippad          </vt:lpstr>
      <vt:lpstr>mardi 8 mars Spivak et Araen  Clementine Leveque et Laura Doyen   Lebody Cassandra écrit    mardi 15 mars Cours 7  Fluxus, mythologies personnelles, Leboeuf Violaine Elena Morera    mardi 22 mars  PARTIEL    Bourras Siam Henry Bossard Mercer  Ecrit : Ke, Dramane, Cica   Oral Rouzé Elodie Veneroni Mallory Lopez    mardi 29 mars   Cours 9 Années 1980, postmodernisme annés 1990 Bhaba Noémie Kezika 20 minutes    mardi 5 avril Cours 10 Années 1990-2000 installation et identity politics Enwezor et Hall Oral. : Maylis Mollard, Lor Solange  Ecrit Anais Martins  Pralint Charlene Mathilde de Stercks  Foster Oral : Carolane Buschtab Jade Blanchet  Ecrit : Clementine Bradechat Orene Rocca Serra  Ecrit : Rebecca Battistini  25 avril : Ruvaletab Andrea et Buignet Amandine  Ecrit.: Melina Ghesquiere Antoine Renault  </vt:lpstr>
      <vt:lpstr>Contemporain Paris 1 Définition « ART CONTEMPORAIN n. m.   Elle caractérise une époque dont la naissance se situerait entre 1960 et 1969. La frontière entre art contemporain et art moderne est très floue.  À quel moment l’appellation art contemporain se substitue-t-elle à celle d’art moderne associée à la notion d’avant-garde ?  Cette expression s’est surtout imposée à partir des années quatre-vingt, supplantant celles d’« art actuel » et d’« art vivant ».    </vt:lpstr>
      <vt:lpstr>Musée du Luxembourg, 1818</vt:lpstr>
      <vt:lpstr>Le peintre expressionniste abstrait Barnett Newman écrit dans les années 1960 un discours dans lequel il souhaite « repartir à zéro »:    « Il y a eu la guerre et Pearl Harbor et la Bataille d’Angleterre… Ce que cela a signifié pour moi, c’est qu’il fallait repartir à zéro, comme si la peinture n’avait jamais existé, ce qui est une façon de dire que la peinture était morte […] Les vieux trucs étaient dépassés. Ils n’avaient plus de sens. Ils n’avaient plus aucun intérêt dans cette situation de crise morale ».  </vt:lpstr>
      <vt:lpstr>Hans Hartung, Sans titre, 1955 Encre sur papier, 18.9 x 12.2 cm  Fondation Hartung-Bergman, Antibes </vt:lpstr>
      <vt:lpstr>Constantin Guys, Vanity Fair, 1865,  15,50 cm ; x 18,75 cm, Musée de Washington.</vt:lpstr>
      <vt:lpstr>  Entre autres :  Clifford Still Adolph Gottlieb  Mark Rothko Barnett Newman et Jackson Pollock </vt:lpstr>
      <vt:lpstr>Présentation PowerPoint</vt:lpstr>
      <vt:lpstr>Cubism and Abstract Art, 1939, exposition MOMA, New York </vt:lpstr>
      <vt:lpstr>Présentation PowerPoint</vt:lpstr>
      <vt:lpstr>Présentation PowerPoint</vt:lpstr>
      <vt:lpstr>Présentation PowerPoint</vt:lpstr>
      <vt:lpstr>Présentation PowerPoint</vt:lpstr>
      <vt:lpstr>Willem de Kooning, Excavations, huile sur toile, The Art Institute of Chicago.  </vt:lpstr>
      <vt:lpstr>« Quand je suis dans ma peinture, je ne suis pas conscient de ce que je fais. Ce n'est qu'après une sorte de période de prise de contact que je vois ce que j'ai fait.... La peinture a une vie qui lui est propre. J'essaie de la laisser s'exprimer. Ce n'est que lorsque je perds le contact avec la peinture que le résultat est un désordre. Sinon, il y a une harmonie pure, un échange facile, et le tableau est bien fait », Jackson Pollock. </vt:lpstr>
      <vt:lpstr>Présentation PowerPoint</vt:lpstr>
      <vt:lpstr>Jackson Pollock, Painting, silver over Black, White, Yellow and Red, 1948,  peinture à l’huile, 61 x 80 cm, Centre Pompidou. </vt:lpstr>
      <vt:lpstr>Présentation PowerPoint</vt:lpstr>
      <vt:lpstr>Thomas Hart Benton.  </vt:lpstr>
      <vt:lpstr>Peggy Guggenheim </vt:lpstr>
      <vt:lpstr>Présentation PowerPoint</vt:lpstr>
      <vt:lpstr>Présentation PowerPoint</vt:lpstr>
      <vt:lpstr>https://www.youtube.com/watch?v=dYFxUURtzbw</vt:lpstr>
      <vt:lpstr>Clement Greenberg : théoricien et critique d’art américain  </vt:lpstr>
      <vt:lpstr>Présentation PowerPoint</vt:lpstr>
      <vt:lpstr>Présentation PowerPoint</vt:lpstr>
      <vt:lpstr>Présentation PowerPoint</vt:lpstr>
      <vt:lpstr>Présentation PowerPoint</vt:lpstr>
      <vt:lpstr>Cours 2   Colorfield   Mark Rothko   Figure majeure de l’Ecole de New York Mark Rothko naît en Lettonie en 1903.  </vt:lpstr>
      <vt:lpstr>Multiforms, 1948-9, huile sur toile,  226.1 x 165.1 cm. </vt:lpstr>
      <vt:lpstr>Présentation PowerPoint</vt:lpstr>
      <vt:lpstr>    </vt:lpstr>
      <vt:lpstr>Chapelle Rothko, Houston, 1971. </vt:lpstr>
      <vt:lpstr>Présentation PowerPoint</vt:lpstr>
      <vt:lpstr>Présentation PowerPoint</vt:lpstr>
      <vt:lpstr>Le nouveau réalisme </vt:lpstr>
      <vt:lpstr>  Yves Klein Arman (né Armand Fernandez), Jean Tinguely  Daniel Spoerri les affichistes Raymond Hains et Jean Villeglé Niki de Saint Phalle  Martial Raysse  César  Dufrêne Mimo Rotella Deschamps, Christo  </vt:lpstr>
      <vt:lpstr> Les Nouveaux réalistes, 14, rue Campagne-Première, Paris, France</vt:lpstr>
      <vt:lpstr>Hans Hartung, Sans titre, 1955 Encre sur papier, 18.9 x 12.2 cm  Fondation Hartung-Bergman, Antibes </vt:lpstr>
      <vt:lpstr>Déclaration constitutive du Nouveau Réalisme, 27 octobre 1960 craie sur papier 100 x 66 cm Musée d'Art Moderne de la Ville de Paris, Paris, France  </vt:lpstr>
      <vt:lpstr>« Nouveau Réalisme = nouvelles : approches perceptives du réel », Pierre Restany.  </vt:lpstr>
      <vt:lpstr>Un chiffonnier  </vt:lpstr>
      <vt:lpstr>L’objet trouvé, dans la ville et les pratiques surréalistes  André Breton, Nadja, 1928 </vt:lpstr>
      <vt:lpstr>Pablo Ruiz Picasso (1881-1973), Nature morte à la chaise cannée, mai 1912,49x65cm, Musée Picasso de Paris </vt:lpstr>
      <vt:lpstr>Yves Klein   Yves Klein naît à Nice en 1928 de parents tous deux artistes.  Meurt en 1962 </vt:lpstr>
      <vt:lpstr>Yves Peintures, 1955, Planches de papier imprimées et papiers collés, 24.5 x 19 cm, Succession Yves Klein. </vt:lpstr>
      <vt:lpstr>  L’Univers de la couleur mine orange, pigment pur et résine synthétique sur carton monté sur panneau 95 x 226 cm, Succession Yves Klein.  </vt:lpstr>
      <vt:lpstr>  « Sentir l’âme sans l’expliquer, sans vocabulaire représenter cette sensation … c’est je crois l’une des raisons qui m’a amené à la monochromie ».  </vt:lpstr>
      <vt:lpstr>  Epoque bleu, Epoca blu, 1957, Milan, Galerie Apollinaire.  </vt:lpstr>
      <vt:lpstr> </vt:lpstr>
      <vt:lpstr>Le Vide, exposition, 1959, Galerie Iris Clert, Paris </vt:lpstr>
      <vt:lpstr> Yves Klein, Zone de sensibilité  picturale immatérielle, 1959. </vt:lpstr>
      <vt:lpstr>Monogold, 1959, feuilles d'or sur panneau 27 x 22 cm, Succession Yves Klein  </vt:lpstr>
      <vt:lpstr>Yves Klein, Anthropométrie de l’époque bleue (ANT 82), 1960,  pigment pur et résine synthétique sur papier monté sur toile 155 x 281 cm.</vt:lpstr>
      <vt:lpstr>La technique des pinceaux vivants </vt:lpstr>
      <vt:lpstr>https://www.youtube.com/watch?v=gqLwA0yinWg</vt:lpstr>
      <vt:lpstr>… une pluie fine de Printemps (Série Cosmogonies), 1960,  Pigment pur et résine synthétique sur papier 41.5 x 58 cm   </vt:lpstr>
      <vt:lpstr>"Le tableau n’est que le témoin, la plaque sensible qui a vu ce qui s’est passé. La couleur à l’état chimique, que tous les peintres emploient, est le meilleur médium capable d’être impressionné par l’événement".</vt:lpstr>
      <vt:lpstr> </vt:lpstr>
      <vt:lpstr>« le but de ce procédé était de parvenir à maintenir une distance définie et constante entre la peinture et moi pendant le temps de création ». </vt:lpstr>
      <vt:lpstr>Les décollagistes  Raymond Hains et  Jacques Villeglé </vt:lpstr>
      <vt:lpstr>Marcel Duchamp, Fontaine, 1917/1964 Titre attribué : Urinoir, faïence blanche recouverte de glaçure céramique et de peinture, 63 x 48 x 35 cm, Paris, MNAM. </vt:lpstr>
      <vt:lpstr>Photographie montrant Villeglé qui transporte un monceau d’affiches sur son épaule.  </vt:lpstr>
      <vt:lpstr>Raymond Hains, Jacques Villeglé, Ach alma Manetro, 1949, Affiches lacérées collées sur papier marouflé sur toile, 58 x 256 cm, Centre Pompidou.     </vt:lpstr>
      <vt:lpstr>Arman   (1928-2005) </vt:lpstr>
      <vt:lpstr>Cachet, encre sur papier marouflé, 1958, 142 x 147,8 cm, Centre Pompidou.  </vt:lpstr>
      <vt:lpstr>Home sweet home, 1960, Masques à gaz, boîte en bois et Plexiglas, 160 x 140,5 x 20,3 cm, Centre Pompidou.       </vt:lpstr>
      <vt:lpstr>Le Plein, exposition personnelle, Galerie Iris Clert, Paris 27 octobre 1960.</vt:lpstr>
      <vt:lpstr>Home sweet home, 1960, Masques à gaz, boîte en bois et Plexiglas, 160 x 140,5 x 20,3 cm, Centre Pompidou.       </vt:lpstr>
      <vt:lpstr>    Village des damnés, 1962, 53  x 51 x 28 cm, poupées dans une vitrine, Fondation Arman.   </vt:lpstr>
      <vt:lpstr>Présentation PowerPoint</vt:lpstr>
      <vt:lpstr> Niki de Saint-Phalle   1930 – 2002 </vt:lpstr>
      <vt:lpstr>  La Mariée, 1963, grillage, plâtre, dentelle encollée, jouets divers, 226 x 200 x 100 cm, Centre Pompidou, Paris.    </vt:lpstr>
      <vt:lpstr>Jean Tinguely, Homage à New York, 1960, sculpture, plâtre, fer, etc., Parvis du MoMA   </vt:lpstr>
      <vt:lpstr>Niki de Saint Phalle, Saint Sébastien or Portrait of my lover, 1961, tableau de cible, fléchettes, chemise et cravate, peinture sur bois, 100 x 74 x 15 cm. </vt:lpstr>
      <vt:lpstr> Heads of state, Etude pour King Kong, 1963,  Niki Charitable Art Foundation.   </vt:lpstr>
      <vt:lpstr>  </vt:lpstr>
      <vt:lpstr>Autel des femmes,  1964, plâtre, grillage, objets divers sur toile, Hauteur : 25,3 x  31x 3,5 cm, Hanovre, Sprengel Museum  </vt:lpstr>
      <vt:lpstr>César   (1921-1998)  </vt:lpstr>
      <vt:lpstr>Petite plaque, 1956, sculpture, fer soudé, signée,  : 28 x 18 x 10,5 cm, collection privée.     </vt:lpstr>
      <vt:lpstr>  </vt:lpstr>
      <vt:lpstr>Salon de Mai,  1960,   </vt:lpstr>
      <vt:lpstr>Compression "Ricard", 1962, tôle d’acier laquée compressée, 153 x 73 x 65 cm. </vt:lpstr>
      <vt:lpstr>Daniel Spoerri  (1930)</vt:lpstr>
      <vt:lpstr>Le Repas hongrois, 1963, Métal, verre, porcelaine, tissu sur aggloméré peint, 103 x 205 x 33 cm 112,5 x 212,5 x 43,5 cm avec la cuve, Centre Pompidou.  </vt:lpstr>
      <vt:lpstr>Cours 3 : le Pop art</vt:lpstr>
      <vt:lpstr>Warhol dira, « je souhaite diffuser l’art à la masse des Américains »</vt:lpstr>
      <vt:lpstr>Erased de Kooning, traces de dessin sur papier, avec cadre, 64,14 cm x 55,25 cm x 1.27 cm, MoMA, San Francisco.</vt:lpstr>
      <vt:lpstr>Independent Group, Richard Hamilton, John Mc Hale, et Eduardo Paolozzi   </vt:lpstr>
      <vt:lpstr>En 1956, Paolozzi propose Parallel of life and art.</vt:lpstr>
      <vt:lpstr>Lawrence Alloway</vt:lpstr>
      <vt:lpstr> «  On m’attribue la paternité du terme Pop Art mais je ne saurais situer avec précision la date à laquelle il a été employé pour la première fois. (Un auteur a affirmé que Lawrence Alloway avait inventé pour la première fois l’expression Pop art en 1954 ; mais cette date est prématurée). De plus, ce que j’entendais alors par-là ne concorde pas avec la signification actuelle du mot. J’employais ce terme ainsi que celui de Pop Culture, pour désigner les produits des mass medias et non les œuvres qui s’inspirent de la culture populaire. Quoiqu’il en soit, à un moment donné, entre l’hiver 1954-1955 et 1955, on se servit du terme pour désigner les recherches et les débats de l’Independent Group ».  </vt:lpstr>
      <vt:lpstr>      Un artiste pour qui le travail n’est plus tant axé sur la recherche de formes que sur l'examen des valeurs culturelles.  Fasciné par l'image humaine depuis 1953, il propose une exposition dont le propos est de considérer les sources dans leur ensemble de manière non hiérarchique.  Selon lui, toutes fonctionnent au niveau de l'image. Une pin up du magazine de la semaine est égale à une reproduction de la Vénus de Milo.  Les images étaient égales.      </vt:lpstr>
      <vt:lpstr>L’École de Francfort  est le nom donné, à partir des années 1950, à un groupe d'intellectuels allemands réunis autour de l'Institut de recherche sociale fondé à Francfort en 1923, et par extension à un courant de pensée issu de celui-ci, souvent considéré comme fondateur ou paradigmatique de la philosophie sociale ou de la théorie critique. Il retient en effet du marxisme et de l'idéal d'émancipation des Lumières l'idée principale que la philosophie doit être utilisée comme critique sociale du capitalisme et non comme justification et légitimation de l'ordre existant, critique qui doit servir à faire avancer la transformation. Parmi ses premiers membres, on compte Max Horkheimer (1895-1973), qui fut le directeur de l'Institut à partir de 1930, son collègue Theodor W. Adorno (1903-1969), avec qui il écrira après-guerre La Dialectique de la raison, </vt:lpstr>
      <vt:lpstr>Roland Barthes, Mythologies, 1957.</vt:lpstr>
      <vt:lpstr>Richard Hamilton, Just what is it that makes today’s homes so different, so appealing ? 1956, collage, 26 x 24 cm, Tübingen </vt:lpstr>
      <vt:lpstr>Peter Blake Self‐Portrait with Badges, 1961, Oil on board, 174 × 122 cm. London,  Tate.</vt:lpstr>
      <vt:lpstr>Peter Blake   « J’ai commencé à être un artiste pop, déclare-t-il, à travers mon intérêt pour l’art anglais folk. En particulier pour mon intérêt dans les fêtes foraines. (…) pour moi le pop est enraciné dans la nostalgie, la nostalgie des choses vieilles et populaires » </vt:lpstr>
      <vt:lpstr>On the balcony, 121 × 90 cm, Tate.  </vt:lpstr>
      <vt:lpstr>Peter Blake, The Toy shop, 1962, mixed media, Tate, Londres. </vt:lpstr>
      <vt:lpstr>The New Realists.   Jasper Johns, Tom Wesselmann, Roy Lichtenstein, Andy Warhol à la Galerie Sidney Janis   1962     </vt:lpstr>
      <vt:lpstr>Jasper Johns, Flag, 1955, 107.3 x 153.8 cm, MoMA </vt:lpstr>
      <vt:lpstr> </vt:lpstr>
      <vt:lpstr> </vt:lpstr>
      <vt:lpstr>Présentation PowerPoint</vt:lpstr>
      <vt:lpstr>Présentation PowerPoint</vt:lpstr>
      <vt:lpstr>Présentation PowerPoint</vt:lpstr>
      <vt:lpstr>Présentation PowerPoint</vt:lpstr>
      <vt:lpstr>Roy Lichtenstein, Man with Coat, 1961, encre sur papier, Collection Sonnabend</vt:lpstr>
      <vt:lpstr>.   </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schutz marine</dc:creator>
  <cp:lastModifiedBy>schutz marine</cp:lastModifiedBy>
  <cp:revision>25</cp:revision>
  <dcterms:created xsi:type="dcterms:W3CDTF">2022-01-21T14:54:49Z</dcterms:created>
  <dcterms:modified xsi:type="dcterms:W3CDTF">2022-02-17T18:46:41Z</dcterms:modified>
</cp:coreProperties>
</file>