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7580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52832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1073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1486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0112E75-DBA7-4CA6-967A-84CF8F965DD7}" type="datetimeFigureOut">
              <a:rPr lang="en-GB" smtClean="0"/>
              <a:t>06/11/2022</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9643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12E75-DBA7-4CA6-967A-84CF8F965DD7}"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23323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12E75-DBA7-4CA6-967A-84CF8F965DD7}"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0201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112E75-DBA7-4CA6-967A-84CF8F965DD7}"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7984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12E75-DBA7-4CA6-967A-84CF8F965DD7}"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46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42727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06/11/2022</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150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0112E75-DBA7-4CA6-967A-84CF8F965DD7}" type="datetimeFigureOut">
              <a:rPr lang="en-GB" smtClean="0"/>
              <a:t>06/11/2022</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3B7D30-34F7-432D-9BAC-8CAA1059B166}" type="slidenum">
              <a:rPr lang="en-GB" smtClean="0"/>
              <a:t>‹#›</a:t>
            </a:fld>
            <a:endParaRPr lang="en-GB"/>
          </a:p>
        </p:txBody>
      </p:sp>
    </p:spTree>
    <p:extLst>
      <p:ext uri="{BB962C8B-B14F-4D97-AF65-F5344CB8AC3E}">
        <p14:creationId xmlns:p14="http://schemas.microsoft.com/office/powerpoint/2010/main" val="356063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hew.rickard@u-picardi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lt.oup.com/student/academicvocabulary/?cc=fr&amp;selLanguage=en" TargetMode="External"/><Relationship Id="rId2" Type="http://schemas.openxmlformats.org/officeDocument/2006/relationships/hyperlink" Target="https://elt.oup.com/student/academicvocabulary/li/section01/unit07?cc=fr&amp;selLanguage=e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2F3E-0701-F9A4-C15C-E0BAE4CC5B49}"/>
              </a:ext>
            </a:extLst>
          </p:cNvPr>
          <p:cNvSpPr>
            <a:spLocks noGrp="1"/>
          </p:cNvSpPr>
          <p:nvPr>
            <p:ph type="ctrTitle"/>
          </p:nvPr>
        </p:nvSpPr>
        <p:spPr/>
        <p:txBody>
          <a:bodyPr/>
          <a:lstStyle/>
          <a:p>
            <a:r>
              <a:rPr lang="en-GB" sz="8000" dirty="0"/>
              <a:t>L2 LCE </a:t>
            </a:r>
            <a:br>
              <a:rPr lang="en-GB" sz="8000" dirty="0"/>
            </a:br>
            <a:r>
              <a:rPr lang="en-GB" sz="8000" dirty="0"/>
              <a:t>Expression </a:t>
            </a:r>
            <a:r>
              <a:rPr lang="en-GB" sz="8000" dirty="0" err="1"/>
              <a:t>Vocabulaire</a:t>
            </a:r>
            <a:r>
              <a:rPr lang="en-GB" sz="8000" dirty="0"/>
              <a:t> </a:t>
            </a:r>
            <a:br>
              <a:rPr lang="en-GB" sz="8000" dirty="0"/>
            </a:br>
            <a:r>
              <a:rPr lang="en-GB" sz="8000" dirty="0"/>
              <a:t>EC 211 (Gr1 &amp; Gr3)</a:t>
            </a:r>
          </a:p>
        </p:txBody>
      </p:sp>
      <p:sp>
        <p:nvSpPr>
          <p:cNvPr id="3" name="Subtitle 2">
            <a:extLst>
              <a:ext uri="{FF2B5EF4-FFF2-40B4-BE49-F238E27FC236}">
                <a16:creationId xmlns:a16="http://schemas.microsoft.com/office/drawing/2014/main" id="{7C426BAD-1202-FAC1-4C48-9B6473193A22}"/>
              </a:ext>
            </a:extLst>
          </p:cNvPr>
          <p:cNvSpPr>
            <a:spLocks noGrp="1"/>
          </p:cNvSpPr>
          <p:nvPr>
            <p:ph type="subTitle" idx="1"/>
          </p:nvPr>
        </p:nvSpPr>
        <p:spPr/>
        <p:txBody>
          <a:bodyPr>
            <a:normAutofit fontScale="92500" lnSpcReduction="20000"/>
          </a:bodyPr>
          <a:lstStyle/>
          <a:p>
            <a:r>
              <a:rPr lang="en-GB" dirty="0"/>
              <a:t>Week 8</a:t>
            </a:r>
          </a:p>
          <a:p>
            <a:r>
              <a:rPr lang="en-GB" dirty="0" err="1"/>
              <a:t>Enseignant</a:t>
            </a:r>
            <a:r>
              <a:rPr lang="en-GB" dirty="0"/>
              <a:t>: M. RICKARD </a:t>
            </a:r>
          </a:p>
          <a:p>
            <a:r>
              <a:rPr lang="en-GB" dirty="0">
                <a:hlinkClick r:id="rId2"/>
              </a:rPr>
              <a:t>mathew.rickard@u-picardie.fr</a:t>
            </a:r>
            <a:r>
              <a:rPr lang="en-GB" dirty="0"/>
              <a:t> </a:t>
            </a:r>
          </a:p>
        </p:txBody>
      </p:sp>
    </p:spTree>
    <p:extLst>
      <p:ext uri="{BB962C8B-B14F-4D97-AF65-F5344CB8AC3E}">
        <p14:creationId xmlns:p14="http://schemas.microsoft.com/office/powerpoint/2010/main" val="81953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817DCF-316C-24EE-E99C-E73E3A79AA3B}"/>
              </a:ext>
            </a:extLst>
          </p:cNvPr>
          <p:cNvSpPr>
            <a:spLocks noGrp="1"/>
          </p:cNvSpPr>
          <p:nvPr>
            <p:ph idx="1"/>
          </p:nvPr>
        </p:nvSpPr>
        <p:spPr>
          <a:xfrm>
            <a:off x="1161288" y="1491488"/>
            <a:ext cx="10058400" cy="4050792"/>
          </a:xfrm>
        </p:spPr>
        <p:txBody>
          <a:bodyPr>
            <a:normAutofit/>
          </a:bodyPr>
          <a:lstStyle/>
          <a:p>
            <a:r>
              <a:rPr lang="en-GB" sz="2500" dirty="0"/>
              <a:t>In this town, the </a:t>
            </a:r>
            <a:r>
              <a:rPr lang="en-GB" sz="2500" dirty="0" err="1"/>
              <a:t>unemployeds</a:t>
            </a:r>
            <a:r>
              <a:rPr lang="en-GB" sz="2500" dirty="0"/>
              <a:t> can now get free meals. </a:t>
            </a:r>
          </a:p>
          <a:p>
            <a:r>
              <a:rPr lang="en-GB" sz="2500" b="1" dirty="0">
                <a:solidFill>
                  <a:srgbClr val="FF0000"/>
                </a:solidFill>
              </a:rPr>
              <a:t>In this town, the </a:t>
            </a:r>
            <a:r>
              <a:rPr lang="en-GB" sz="2500" b="1" u="sng" dirty="0" err="1">
                <a:solidFill>
                  <a:srgbClr val="FF0000"/>
                </a:solidFill>
              </a:rPr>
              <a:t>unemployed</a:t>
            </a:r>
            <a:r>
              <a:rPr lang="en-GB" sz="2500" b="1" u="sng" strike="sngStrike" dirty="0" err="1">
                <a:solidFill>
                  <a:srgbClr val="FF0000"/>
                </a:solidFill>
              </a:rPr>
              <a:t>s</a:t>
            </a:r>
            <a:r>
              <a:rPr lang="en-GB" sz="2500" b="1" dirty="0">
                <a:solidFill>
                  <a:srgbClr val="FF0000"/>
                </a:solidFill>
              </a:rPr>
              <a:t> can now get </a:t>
            </a:r>
            <a:r>
              <a:rPr lang="en-GB" sz="2500" b="1" u="sng" dirty="0">
                <a:solidFill>
                  <a:srgbClr val="FF0000"/>
                </a:solidFill>
              </a:rPr>
              <a:t>free</a:t>
            </a:r>
            <a:r>
              <a:rPr lang="en-GB" sz="2500" b="1" dirty="0">
                <a:solidFill>
                  <a:srgbClr val="FF0000"/>
                </a:solidFill>
              </a:rPr>
              <a:t> meals.</a:t>
            </a:r>
          </a:p>
          <a:p>
            <a:r>
              <a:rPr lang="en-GB" sz="2500" dirty="0"/>
              <a:t>A made of glass and wood building will be designed by this old famous architect famous French. </a:t>
            </a:r>
          </a:p>
          <a:p>
            <a:r>
              <a:rPr lang="en-GB" sz="2500" b="1" dirty="0">
                <a:solidFill>
                  <a:srgbClr val="FF0000"/>
                </a:solidFill>
              </a:rPr>
              <a:t>A building </a:t>
            </a:r>
            <a:r>
              <a:rPr lang="en-GB" sz="2500" b="1" u="sng" dirty="0">
                <a:solidFill>
                  <a:srgbClr val="FF0000"/>
                </a:solidFill>
              </a:rPr>
              <a:t>made of glass and wood</a:t>
            </a:r>
            <a:r>
              <a:rPr lang="en-GB" sz="2500" b="1" dirty="0">
                <a:solidFill>
                  <a:srgbClr val="FF0000"/>
                </a:solidFill>
              </a:rPr>
              <a:t> will be designed by this </a:t>
            </a:r>
            <a:r>
              <a:rPr lang="en-GB" sz="2500" b="1" u="sng" dirty="0">
                <a:solidFill>
                  <a:srgbClr val="FF0000"/>
                </a:solidFill>
              </a:rPr>
              <a:t>famous old French </a:t>
            </a:r>
            <a:r>
              <a:rPr lang="en-GB" sz="2500" b="1" dirty="0">
                <a:solidFill>
                  <a:srgbClr val="FF0000"/>
                </a:solidFill>
              </a:rPr>
              <a:t>architect. </a:t>
            </a:r>
          </a:p>
          <a:p>
            <a:r>
              <a:rPr lang="en-GB" sz="2500" dirty="0"/>
              <a:t>I’ve moved to a more big town. </a:t>
            </a:r>
          </a:p>
          <a:p>
            <a:r>
              <a:rPr lang="en-GB" sz="2500" b="1" dirty="0">
                <a:solidFill>
                  <a:srgbClr val="FF0000"/>
                </a:solidFill>
              </a:rPr>
              <a:t>I’ve moved to a </a:t>
            </a:r>
            <a:r>
              <a:rPr lang="en-GB" sz="2500" b="1" u="sng" dirty="0">
                <a:solidFill>
                  <a:srgbClr val="FF0000"/>
                </a:solidFill>
              </a:rPr>
              <a:t>bigger </a:t>
            </a:r>
            <a:r>
              <a:rPr lang="en-GB" sz="2500" b="1" dirty="0">
                <a:solidFill>
                  <a:srgbClr val="FF0000"/>
                </a:solidFill>
              </a:rPr>
              <a:t>town. </a:t>
            </a:r>
          </a:p>
        </p:txBody>
      </p:sp>
    </p:spTree>
    <p:extLst>
      <p:ext uri="{BB962C8B-B14F-4D97-AF65-F5344CB8AC3E}">
        <p14:creationId xmlns:p14="http://schemas.microsoft.com/office/powerpoint/2010/main" val="111835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F699-5B82-CCA1-D56E-2A2A48E01BD1}"/>
              </a:ext>
            </a:extLst>
          </p:cNvPr>
          <p:cNvSpPr>
            <a:spLocks noGrp="1"/>
          </p:cNvSpPr>
          <p:nvPr>
            <p:ph type="title"/>
          </p:nvPr>
        </p:nvSpPr>
        <p:spPr/>
        <p:txBody>
          <a:bodyPr>
            <a:normAutofit/>
          </a:bodyPr>
          <a:lstStyle/>
          <a:p>
            <a:r>
              <a:rPr lang="en-GB" sz="4500" dirty="0"/>
              <a:t>Write a short piece (100-150 words) putting each of the following words into use, showing that you know what they mean and how to use them. Feel free to use the opposite side of this page as a draft. [4]</a:t>
            </a:r>
          </a:p>
        </p:txBody>
      </p:sp>
      <p:sp>
        <p:nvSpPr>
          <p:cNvPr id="3" name="Text Placeholder 2">
            <a:extLst>
              <a:ext uri="{FF2B5EF4-FFF2-40B4-BE49-F238E27FC236}">
                <a16:creationId xmlns:a16="http://schemas.microsoft.com/office/drawing/2014/main" id="{7B20C544-C339-43A3-B8A7-C371D2C740F9}"/>
              </a:ext>
            </a:extLst>
          </p:cNvPr>
          <p:cNvSpPr>
            <a:spLocks noGrp="1"/>
          </p:cNvSpPr>
          <p:nvPr>
            <p:ph type="body" idx="1"/>
          </p:nvPr>
        </p:nvSpPr>
        <p:spPr/>
        <p:txBody>
          <a:bodyPr/>
          <a:lstStyle/>
          <a:p>
            <a:r>
              <a:rPr lang="en-GB" dirty="0"/>
              <a:t>We won’t go through an example as this exercise was more subjective than the other exercises, although we will run through the vocabulary to make sure everyone understood it. </a:t>
            </a:r>
          </a:p>
        </p:txBody>
      </p:sp>
    </p:spTree>
    <p:extLst>
      <p:ext uri="{BB962C8B-B14F-4D97-AF65-F5344CB8AC3E}">
        <p14:creationId xmlns:p14="http://schemas.microsoft.com/office/powerpoint/2010/main" val="4110488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4787281-5D93-39B0-569F-68DE69E40DCE}"/>
              </a:ext>
            </a:extLst>
          </p:cNvPr>
          <p:cNvGraphicFramePr>
            <a:graphicFrameLocks noGrp="1"/>
          </p:cNvGraphicFramePr>
          <p:nvPr>
            <p:ph idx="1"/>
            <p:extLst>
              <p:ext uri="{D42A27DB-BD31-4B8C-83A1-F6EECF244321}">
                <p14:modId xmlns:p14="http://schemas.microsoft.com/office/powerpoint/2010/main" val="890542402"/>
              </p:ext>
            </p:extLst>
          </p:nvPr>
        </p:nvGraphicFramePr>
        <p:xfrm>
          <a:off x="1069975" y="640080"/>
          <a:ext cx="10058400" cy="5560060"/>
        </p:xfrm>
        <a:graphic>
          <a:graphicData uri="http://schemas.openxmlformats.org/drawingml/2006/table">
            <a:tbl>
              <a:tblPr firstRow="1" bandRow="1">
                <a:tableStyleId>{5C22544A-7EE6-4342-B048-85BDC9FD1C3A}</a:tableStyleId>
              </a:tblPr>
              <a:tblGrid>
                <a:gridCol w="5046345">
                  <a:extLst>
                    <a:ext uri="{9D8B030D-6E8A-4147-A177-3AD203B41FA5}">
                      <a16:colId xmlns:a16="http://schemas.microsoft.com/office/drawing/2014/main" val="705351299"/>
                    </a:ext>
                  </a:extLst>
                </a:gridCol>
                <a:gridCol w="5012055">
                  <a:extLst>
                    <a:ext uri="{9D8B030D-6E8A-4147-A177-3AD203B41FA5}">
                      <a16:colId xmlns:a16="http://schemas.microsoft.com/office/drawing/2014/main" val="843618423"/>
                    </a:ext>
                  </a:extLst>
                </a:gridCol>
              </a:tblGrid>
              <a:tr h="505460">
                <a:tc>
                  <a:txBody>
                    <a:bodyPr/>
                    <a:lstStyle/>
                    <a:p>
                      <a:endParaRPr lang="en-GB"/>
                    </a:p>
                  </a:txBody>
                  <a:tcPr/>
                </a:tc>
                <a:tc>
                  <a:txBody>
                    <a:bodyPr/>
                    <a:lstStyle/>
                    <a:p>
                      <a:endParaRPr lang="en-GB"/>
                    </a:p>
                  </a:txBody>
                  <a:tcPr/>
                </a:tc>
                <a:extLst>
                  <a:ext uri="{0D108BD9-81ED-4DB2-BD59-A6C34878D82A}">
                    <a16:rowId xmlns:a16="http://schemas.microsoft.com/office/drawing/2014/main" val="3431603572"/>
                  </a:ext>
                </a:extLst>
              </a:tr>
              <a:tr h="505460">
                <a:tc>
                  <a:txBody>
                    <a:bodyPr/>
                    <a:lstStyle/>
                    <a:p>
                      <a:r>
                        <a:rPr lang="en-GB" dirty="0"/>
                        <a:t>Quarrelsome </a:t>
                      </a:r>
                    </a:p>
                  </a:txBody>
                  <a:tcPr/>
                </a:tc>
                <a:tc>
                  <a:txBody>
                    <a:bodyPr/>
                    <a:lstStyle/>
                    <a:p>
                      <a:r>
                        <a:rPr lang="fr-FR" noProof="0"/>
                        <a:t>Querelleur </a:t>
                      </a:r>
                    </a:p>
                  </a:txBody>
                  <a:tcPr/>
                </a:tc>
                <a:extLst>
                  <a:ext uri="{0D108BD9-81ED-4DB2-BD59-A6C34878D82A}">
                    <a16:rowId xmlns:a16="http://schemas.microsoft.com/office/drawing/2014/main" val="3959565270"/>
                  </a:ext>
                </a:extLst>
              </a:tr>
              <a:tr h="505460">
                <a:tc>
                  <a:txBody>
                    <a:bodyPr/>
                    <a:lstStyle/>
                    <a:p>
                      <a:r>
                        <a:rPr lang="en-GB" dirty="0"/>
                        <a:t>Disparaging </a:t>
                      </a:r>
                    </a:p>
                  </a:txBody>
                  <a:tcPr/>
                </a:tc>
                <a:tc>
                  <a:txBody>
                    <a:bodyPr/>
                    <a:lstStyle/>
                    <a:p>
                      <a:r>
                        <a:rPr lang="fr-FR" noProof="0" dirty="0"/>
                        <a:t>Désobligeant </a:t>
                      </a:r>
                    </a:p>
                  </a:txBody>
                  <a:tcPr/>
                </a:tc>
                <a:extLst>
                  <a:ext uri="{0D108BD9-81ED-4DB2-BD59-A6C34878D82A}">
                    <a16:rowId xmlns:a16="http://schemas.microsoft.com/office/drawing/2014/main" val="1990444309"/>
                  </a:ext>
                </a:extLst>
              </a:tr>
              <a:tr h="505460">
                <a:tc>
                  <a:txBody>
                    <a:bodyPr/>
                    <a:lstStyle/>
                    <a:p>
                      <a:r>
                        <a:rPr lang="en-GB" dirty="0"/>
                        <a:t>Rowdy </a:t>
                      </a:r>
                    </a:p>
                  </a:txBody>
                  <a:tcPr/>
                </a:tc>
                <a:tc>
                  <a:txBody>
                    <a:bodyPr/>
                    <a:lstStyle/>
                    <a:p>
                      <a:r>
                        <a:rPr lang="fr-FR" noProof="0" dirty="0"/>
                        <a:t>Chahuteur, bagarreur, bruyant </a:t>
                      </a:r>
                    </a:p>
                  </a:txBody>
                  <a:tcPr/>
                </a:tc>
                <a:extLst>
                  <a:ext uri="{0D108BD9-81ED-4DB2-BD59-A6C34878D82A}">
                    <a16:rowId xmlns:a16="http://schemas.microsoft.com/office/drawing/2014/main" val="1105122802"/>
                  </a:ext>
                </a:extLst>
              </a:tr>
              <a:tr h="505460">
                <a:tc>
                  <a:txBody>
                    <a:bodyPr/>
                    <a:lstStyle/>
                    <a:p>
                      <a:r>
                        <a:rPr lang="en-GB" dirty="0"/>
                        <a:t>To snub </a:t>
                      </a:r>
                    </a:p>
                  </a:txBody>
                  <a:tcPr/>
                </a:tc>
                <a:tc>
                  <a:txBody>
                    <a:bodyPr/>
                    <a:lstStyle/>
                    <a:p>
                      <a:r>
                        <a:rPr lang="fr-FR" noProof="0" dirty="0"/>
                        <a:t>Snober </a:t>
                      </a:r>
                    </a:p>
                  </a:txBody>
                  <a:tcPr/>
                </a:tc>
                <a:extLst>
                  <a:ext uri="{0D108BD9-81ED-4DB2-BD59-A6C34878D82A}">
                    <a16:rowId xmlns:a16="http://schemas.microsoft.com/office/drawing/2014/main" val="708433220"/>
                  </a:ext>
                </a:extLst>
              </a:tr>
              <a:tr h="505460">
                <a:tc>
                  <a:txBody>
                    <a:bodyPr/>
                    <a:lstStyle/>
                    <a:p>
                      <a:r>
                        <a:rPr lang="en-GB" dirty="0"/>
                        <a:t>Temperamental </a:t>
                      </a:r>
                    </a:p>
                  </a:txBody>
                  <a:tcPr/>
                </a:tc>
                <a:tc>
                  <a:txBody>
                    <a:bodyPr/>
                    <a:lstStyle/>
                    <a:p>
                      <a:r>
                        <a:rPr lang="fr-FR" noProof="0" dirty="0"/>
                        <a:t>Capricieux </a:t>
                      </a:r>
                    </a:p>
                  </a:txBody>
                  <a:tcPr/>
                </a:tc>
                <a:extLst>
                  <a:ext uri="{0D108BD9-81ED-4DB2-BD59-A6C34878D82A}">
                    <a16:rowId xmlns:a16="http://schemas.microsoft.com/office/drawing/2014/main" val="1418106658"/>
                  </a:ext>
                </a:extLst>
              </a:tr>
              <a:tr h="505460">
                <a:tc>
                  <a:txBody>
                    <a:bodyPr/>
                    <a:lstStyle/>
                    <a:p>
                      <a:r>
                        <a:rPr lang="en-GB" dirty="0"/>
                        <a:t>To flutter one’s eyelashes </a:t>
                      </a:r>
                    </a:p>
                  </a:txBody>
                  <a:tcPr/>
                </a:tc>
                <a:tc>
                  <a:txBody>
                    <a:bodyPr/>
                    <a:lstStyle/>
                    <a:p>
                      <a:r>
                        <a:rPr lang="fr-FR" noProof="0" dirty="0"/>
                        <a:t>Battre les cils </a:t>
                      </a:r>
                    </a:p>
                  </a:txBody>
                  <a:tcPr/>
                </a:tc>
                <a:extLst>
                  <a:ext uri="{0D108BD9-81ED-4DB2-BD59-A6C34878D82A}">
                    <a16:rowId xmlns:a16="http://schemas.microsoft.com/office/drawing/2014/main" val="4046943418"/>
                  </a:ext>
                </a:extLst>
              </a:tr>
              <a:tr h="505460">
                <a:tc>
                  <a:txBody>
                    <a:bodyPr/>
                    <a:lstStyle/>
                    <a:p>
                      <a:r>
                        <a:rPr lang="en-GB" dirty="0"/>
                        <a:t>To have bloodshot eyes </a:t>
                      </a:r>
                    </a:p>
                  </a:txBody>
                  <a:tcPr/>
                </a:tc>
                <a:tc>
                  <a:txBody>
                    <a:bodyPr/>
                    <a:lstStyle/>
                    <a:p>
                      <a:r>
                        <a:rPr lang="fr-FR" noProof="0" dirty="0"/>
                        <a:t>Avoir les yeux rouges/injectés de sang </a:t>
                      </a:r>
                    </a:p>
                  </a:txBody>
                  <a:tcPr/>
                </a:tc>
                <a:extLst>
                  <a:ext uri="{0D108BD9-81ED-4DB2-BD59-A6C34878D82A}">
                    <a16:rowId xmlns:a16="http://schemas.microsoft.com/office/drawing/2014/main" val="584661657"/>
                  </a:ext>
                </a:extLst>
              </a:tr>
              <a:tr h="505460">
                <a:tc>
                  <a:txBody>
                    <a:bodyPr/>
                    <a:lstStyle/>
                    <a:p>
                      <a:r>
                        <a:rPr lang="en-GB" dirty="0"/>
                        <a:t>A double chin </a:t>
                      </a:r>
                    </a:p>
                  </a:txBody>
                  <a:tcPr/>
                </a:tc>
                <a:tc>
                  <a:txBody>
                    <a:bodyPr/>
                    <a:lstStyle/>
                    <a:p>
                      <a:r>
                        <a:rPr lang="fr-FR" noProof="0" dirty="0"/>
                        <a:t>Un double menton </a:t>
                      </a:r>
                    </a:p>
                  </a:txBody>
                  <a:tcPr/>
                </a:tc>
                <a:extLst>
                  <a:ext uri="{0D108BD9-81ED-4DB2-BD59-A6C34878D82A}">
                    <a16:rowId xmlns:a16="http://schemas.microsoft.com/office/drawing/2014/main" val="2999010535"/>
                  </a:ext>
                </a:extLst>
              </a:tr>
              <a:tr h="505460">
                <a:tc>
                  <a:txBody>
                    <a:bodyPr/>
                    <a:lstStyle/>
                    <a:p>
                      <a:r>
                        <a:rPr lang="en-GB" dirty="0"/>
                        <a:t>A goatee</a:t>
                      </a:r>
                    </a:p>
                  </a:txBody>
                  <a:tcPr/>
                </a:tc>
                <a:tc>
                  <a:txBody>
                    <a:bodyPr/>
                    <a:lstStyle/>
                    <a:p>
                      <a:r>
                        <a:rPr lang="fr-FR" noProof="0" dirty="0"/>
                        <a:t>Un bouc (barbe) </a:t>
                      </a:r>
                    </a:p>
                  </a:txBody>
                  <a:tcPr/>
                </a:tc>
                <a:extLst>
                  <a:ext uri="{0D108BD9-81ED-4DB2-BD59-A6C34878D82A}">
                    <a16:rowId xmlns:a16="http://schemas.microsoft.com/office/drawing/2014/main" val="1674806843"/>
                  </a:ext>
                </a:extLst>
              </a:tr>
              <a:tr h="505460">
                <a:tc>
                  <a:txBody>
                    <a:bodyPr/>
                    <a:lstStyle/>
                    <a:p>
                      <a:r>
                        <a:rPr lang="en-GB" dirty="0"/>
                        <a:t>Plump </a:t>
                      </a:r>
                    </a:p>
                  </a:txBody>
                  <a:tcPr/>
                </a:tc>
                <a:tc>
                  <a:txBody>
                    <a:bodyPr/>
                    <a:lstStyle/>
                    <a:p>
                      <a:r>
                        <a:rPr lang="fr-FR" noProof="0" dirty="0"/>
                        <a:t>Rond </a:t>
                      </a:r>
                    </a:p>
                  </a:txBody>
                  <a:tcPr/>
                </a:tc>
                <a:extLst>
                  <a:ext uri="{0D108BD9-81ED-4DB2-BD59-A6C34878D82A}">
                    <a16:rowId xmlns:a16="http://schemas.microsoft.com/office/drawing/2014/main" val="3497085733"/>
                  </a:ext>
                </a:extLst>
              </a:tr>
            </a:tbl>
          </a:graphicData>
        </a:graphic>
      </p:graphicFrame>
      <p:sp>
        <p:nvSpPr>
          <p:cNvPr id="5" name="Rectangle 4">
            <a:extLst>
              <a:ext uri="{FF2B5EF4-FFF2-40B4-BE49-F238E27FC236}">
                <a16:creationId xmlns:a16="http://schemas.microsoft.com/office/drawing/2014/main" id="{4C7B4E15-957A-209B-D31F-9F4ABC8E252F}"/>
              </a:ext>
            </a:extLst>
          </p:cNvPr>
          <p:cNvSpPr/>
          <p:nvPr/>
        </p:nvSpPr>
        <p:spPr>
          <a:xfrm>
            <a:off x="6143308" y="1168400"/>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3BFB75B-7725-875B-2556-661DEB047E4D}"/>
              </a:ext>
            </a:extLst>
          </p:cNvPr>
          <p:cNvSpPr/>
          <p:nvPr/>
        </p:nvSpPr>
        <p:spPr>
          <a:xfrm>
            <a:off x="6143308" y="1696720"/>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0298238-12D4-1C9F-2F3E-8519774097AC}"/>
              </a:ext>
            </a:extLst>
          </p:cNvPr>
          <p:cNvSpPr/>
          <p:nvPr/>
        </p:nvSpPr>
        <p:spPr>
          <a:xfrm>
            <a:off x="6143308" y="2174240"/>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F5433569-B69A-07B4-9BA4-5CAADBA9B585}"/>
              </a:ext>
            </a:extLst>
          </p:cNvPr>
          <p:cNvSpPr/>
          <p:nvPr/>
        </p:nvSpPr>
        <p:spPr>
          <a:xfrm>
            <a:off x="6143308" y="2661920"/>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A949224F-0F41-7310-CD32-702EC790ECC4}"/>
              </a:ext>
            </a:extLst>
          </p:cNvPr>
          <p:cNvSpPr/>
          <p:nvPr/>
        </p:nvSpPr>
        <p:spPr>
          <a:xfrm>
            <a:off x="6143308" y="3194685"/>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B65AA4C4-9DED-E44E-15EA-440764C21BAC}"/>
              </a:ext>
            </a:extLst>
          </p:cNvPr>
          <p:cNvSpPr/>
          <p:nvPr/>
        </p:nvSpPr>
        <p:spPr>
          <a:xfrm>
            <a:off x="6143308" y="3663315"/>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461E259E-5786-1FD9-5299-7AB5B28DB584}"/>
              </a:ext>
            </a:extLst>
          </p:cNvPr>
          <p:cNvSpPr/>
          <p:nvPr/>
        </p:nvSpPr>
        <p:spPr>
          <a:xfrm>
            <a:off x="6143308" y="4264977"/>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DAF50CB-514E-1127-805D-EC07EA7F16CF}"/>
              </a:ext>
            </a:extLst>
          </p:cNvPr>
          <p:cNvSpPr/>
          <p:nvPr/>
        </p:nvSpPr>
        <p:spPr>
          <a:xfrm>
            <a:off x="6190615" y="4765041"/>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9124A55-FF27-0F5B-BE85-D7CE0C1BE506}"/>
              </a:ext>
            </a:extLst>
          </p:cNvPr>
          <p:cNvSpPr/>
          <p:nvPr/>
        </p:nvSpPr>
        <p:spPr>
          <a:xfrm>
            <a:off x="6190615" y="5252721"/>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717F1430-7340-FFB8-A51B-683F9A029E54}"/>
              </a:ext>
            </a:extLst>
          </p:cNvPr>
          <p:cNvSpPr/>
          <p:nvPr/>
        </p:nvSpPr>
        <p:spPr>
          <a:xfrm>
            <a:off x="6184265" y="5781358"/>
            <a:ext cx="49377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7964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6"/>
                                        </p:tgtEl>
                                        <p:attrNameLst>
                                          <p:attrName>ppt_x</p:attrName>
                                        </p:attrNameLst>
                                      </p:cBhvr>
                                      <p:tavLst>
                                        <p:tav tm="0">
                                          <p:val>
                                            <p:strVal val="ppt_x"/>
                                          </p:val>
                                        </p:tav>
                                        <p:tav tm="100000">
                                          <p:val>
                                            <p:strVal val="ppt_x"/>
                                          </p:val>
                                        </p:tav>
                                      </p:tavLst>
                                    </p:anim>
                                    <p:anim calcmode="lin" valueType="num">
                                      <p:cBhvr additive="base">
                                        <p:cTn id="13" dur="500"/>
                                        <p:tgtEl>
                                          <p:spTgt spid="6"/>
                                        </p:tgtEl>
                                        <p:attrNameLst>
                                          <p:attrName>ppt_y</p:attrName>
                                        </p:attrNameLst>
                                      </p:cBhvr>
                                      <p:tavLst>
                                        <p:tav tm="0">
                                          <p:val>
                                            <p:strVal val="ppt_y"/>
                                          </p:val>
                                        </p:tav>
                                        <p:tav tm="100000">
                                          <p:val>
                                            <p:strVal val="1+ppt_h/2"/>
                                          </p:val>
                                        </p:tav>
                                      </p:tavLst>
                                    </p:anim>
                                    <p:set>
                                      <p:cBhvr>
                                        <p:cTn id="14" dur="1" fill="hold">
                                          <p:stCondLst>
                                            <p:cond delay="499"/>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7"/>
                                        </p:tgtEl>
                                        <p:attrNameLst>
                                          <p:attrName>ppt_x</p:attrName>
                                        </p:attrNameLst>
                                      </p:cBhvr>
                                      <p:tavLst>
                                        <p:tav tm="0">
                                          <p:val>
                                            <p:strVal val="ppt_x"/>
                                          </p:val>
                                        </p:tav>
                                        <p:tav tm="100000">
                                          <p:val>
                                            <p:strVal val="ppt_x"/>
                                          </p:val>
                                        </p:tav>
                                      </p:tavLst>
                                    </p:anim>
                                    <p:anim calcmode="lin" valueType="num">
                                      <p:cBhvr additive="base">
                                        <p:cTn id="19" dur="500"/>
                                        <p:tgtEl>
                                          <p:spTgt spid="7"/>
                                        </p:tgtEl>
                                        <p:attrNameLst>
                                          <p:attrName>ppt_y</p:attrName>
                                        </p:attrNameLst>
                                      </p:cBhvr>
                                      <p:tavLst>
                                        <p:tav tm="0">
                                          <p:val>
                                            <p:strVal val="ppt_y"/>
                                          </p:val>
                                        </p:tav>
                                        <p:tav tm="100000">
                                          <p:val>
                                            <p:strVal val="1+ppt_h/2"/>
                                          </p:val>
                                        </p:tav>
                                      </p:tavLst>
                                    </p:anim>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9"/>
                                        </p:tgtEl>
                                        <p:attrNameLst>
                                          <p:attrName>ppt_x</p:attrName>
                                        </p:attrNameLst>
                                      </p:cBhvr>
                                      <p:tavLst>
                                        <p:tav tm="0">
                                          <p:val>
                                            <p:strVal val="ppt_x"/>
                                          </p:val>
                                        </p:tav>
                                        <p:tav tm="100000">
                                          <p:val>
                                            <p:strVal val="ppt_x"/>
                                          </p:val>
                                        </p:tav>
                                      </p:tavLst>
                                    </p:anim>
                                    <p:anim calcmode="lin" valueType="num">
                                      <p:cBhvr additive="base">
                                        <p:cTn id="31" dur="500"/>
                                        <p:tgtEl>
                                          <p:spTgt spid="9"/>
                                        </p:tgtEl>
                                        <p:attrNameLst>
                                          <p:attrName>ppt_y</p:attrName>
                                        </p:attrNameLst>
                                      </p:cBhvr>
                                      <p:tavLst>
                                        <p:tav tm="0">
                                          <p:val>
                                            <p:strVal val="ppt_y"/>
                                          </p:val>
                                        </p:tav>
                                        <p:tav tm="100000">
                                          <p:val>
                                            <p:strVal val="1+ppt_h/2"/>
                                          </p:val>
                                        </p:tav>
                                      </p:tavLst>
                                    </p:anim>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10"/>
                                        </p:tgtEl>
                                        <p:attrNameLst>
                                          <p:attrName>ppt_x</p:attrName>
                                        </p:attrNameLst>
                                      </p:cBhvr>
                                      <p:tavLst>
                                        <p:tav tm="0">
                                          <p:val>
                                            <p:strVal val="ppt_x"/>
                                          </p:val>
                                        </p:tav>
                                        <p:tav tm="100000">
                                          <p:val>
                                            <p:strVal val="ppt_x"/>
                                          </p:val>
                                        </p:tav>
                                      </p:tavLst>
                                    </p:anim>
                                    <p:anim calcmode="lin" valueType="num">
                                      <p:cBhvr additive="base">
                                        <p:cTn id="37" dur="500"/>
                                        <p:tgtEl>
                                          <p:spTgt spid="10"/>
                                        </p:tgtEl>
                                        <p:attrNameLst>
                                          <p:attrName>ppt_y</p:attrName>
                                        </p:attrNameLst>
                                      </p:cBhvr>
                                      <p:tavLst>
                                        <p:tav tm="0">
                                          <p:val>
                                            <p:strVal val="ppt_y"/>
                                          </p:val>
                                        </p:tav>
                                        <p:tav tm="100000">
                                          <p:val>
                                            <p:strVal val="1+ppt_h/2"/>
                                          </p:val>
                                        </p:tav>
                                      </p:tavLst>
                                    </p:anim>
                                    <p:set>
                                      <p:cBhvr>
                                        <p:cTn id="38" dur="1" fill="hold">
                                          <p:stCondLst>
                                            <p:cond delay="499"/>
                                          </p:stCondLst>
                                        </p:cTn>
                                        <p:tgtEl>
                                          <p:spTgt spid="1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0" nodeType="clickEffect">
                                  <p:stCondLst>
                                    <p:cond delay="0"/>
                                  </p:stCondLst>
                                  <p:childTnLst>
                                    <p:anim calcmode="lin" valueType="num">
                                      <p:cBhvr additive="base">
                                        <p:cTn id="42" dur="500"/>
                                        <p:tgtEl>
                                          <p:spTgt spid="11"/>
                                        </p:tgtEl>
                                        <p:attrNameLst>
                                          <p:attrName>ppt_x</p:attrName>
                                        </p:attrNameLst>
                                      </p:cBhvr>
                                      <p:tavLst>
                                        <p:tav tm="0">
                                          <p:val>
                                            <p:strVal val="ppt_x"/>
                                          </p:val>
                                        </p:tav>
                                        <p:tav tm="100000">
                                          <p:val>
                                            <p:strVal val="ppt_x"/>
                                          </p:val>
                                        </p:tav>
                                      </p:tavLst>
                                    </p:anim>
                                    <p:anim calcmode="lin" valueType="num">
                                      <p:cBhvr additive="base">
                                        <p:cTn id="43" dur="500"/>
                                        <p:tgtEl>
                                          <p:spTgt spid="11"/>
                                        </p:tgtEl>
                                        <p:attrNameLst>
                                          <p:attrName>ppt_y</p:attrName>
                                        </p:attrNameLst>
                                      </p:cBhvr>
                                      <p:tavLst>
                                        <p:tav tm="0">
                                          <p:val>
                                            <p:strVal val="ppt_y"/>
                                          </p:val>
                                        </p:tav>
                                        <p:tav tm="100000">
                                          <p:val>
                                            <p:strVal val="1+ppt_h/2"/>
                                          </p:val>
                                        </p:tav>
                                      </p:tavLst>
                                    </p:anim>
                                    <p:set>
                                      <p:cBhvr>
                                        <p:cTn id="44" dur="1" fill="hold">
                                          <p:stCondLst>
                                            <p:cond delay="499"/>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0" nodeType="clickEffect">
                                  <p:stCondLst>
                                    <p:cond delay="0"/>
                                  </p:stCondLst>
                                  <p:childTnLst>
                                    <p:anim calcmode="lin" valueType="num">
                                      <p:cBhvr additive="base">
                                        <p:cTn id="48" dur="500"/>
                                        <p:tgtEl>
                                          <p:spTgt spid="12"/>
                                        </p:tgtEl>
                                        <p:attrNameLst>
                                          <p:attrName>ppt_x</p:attrName>
                                        </p:attrNameLst>
                                      </p:cBhvr>
                                      <p:tavLst>
                                        <p:tav tm="0">
                                          <p:val>
                                            <p:strVal val="ppt_x"/>
                                          </p:val>
                                        </p:tav>
                                        <p:tav tm="100000">
                                          <p:val>
                                            <p:strVal val="ppt_x"/>
                                          </p:val>
                                        </p:tav>
                                      </p:tavLst>
                                    </p:anim>
                                    <p:anim calcmode="lin" valueType="num">
                                      <p:cBhvr additive="base">
                                        <p:cTn id="49" dur="500"/>
                                        <p:tgtEl>
                                          <p:spTgt spid="12"/>
                                        </p:tgtEl>
                                        <p:attrNameLst>
                                          <p:attrName>ppt_y</p:attrName>
                                        </p:attrNameLst>
                                      </p:cBhvr>
                                      <p:tavLst>
                                        <p:tav tm="0">
                                          <p:val>
                                            <p:strVal val="ppt_y"/>
                                          </p:val>
                                        </p:tav>
                                        <p:tav tm="100000">
                                          <p:val>
                                            <p:strVal val="1+ppt_h/2"/>
                                          </p:val>
                                        </p:tav>
                                      </p:tavLst>
                                    </p:anim>
                                    <p:set>
                                      <p:cBhvr>
                                        <p:cTn id="50" dur="1" fill="hold">
                                          <p:stCondLst>
                                            <p:cond delay="499"/>
                                          </p:stCondLst>
                                        </p:cTn>
                                        <p:tgtEl>
                                          <p:spTgt spid="1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grpId="0" nodeType="clickEffect">
                                  <p:stCondLst>
                                    <p:cond delay="0"/>
                                  </p:stCondLst>
                                  <p:childTnLst>
                                    <p:anim calcmode="lin" valueType="num">
                                      <p:cBhvr additive="base">
                                        <p:cTn id="54" dur="500"/>
                                        <p:tgtEl>
                                          <p:spTgt spid="13"/>
                                        </p:tgtEl>
                                        <p:attrNameLst>
                                          <p:attrName>ppt_x</p:attrName>
                                        </p:attrNameLst>
                                      </p:cBhvr>
                                      <p:tavLst>
                                        <p:tav tm="0">
                                          <p:val>
                                            <p:strVal val="ppt_x"/>
                                          </p:val>
                                        </p:tav>
                                        <p:tav tm="100000">
                                          <p:val>
                                            <p:strVal val="ppt_x"/>
                                          </p:val>
                                        </p:tav>
                                      </p:tavLst>
                                    </p:anim>
                                    <p:anim calcmode="lin" valueType="num">
                                      <p:cBhvr additive="base">
                                        <p:cTn id="55" dur="500"/>
                                        <p:tgtEl>
                                          <p:spTgt spid="13"/>
                                        </p:tgtEl>
                                        <p:attrNameLst>
                                          <p:attrName>ppt_y</p:attrName>
                                        </p:attrNameLst>
                                      </p:cBhvr>
                                      <p:tavLst>
                                        <p:tav tm="0">
                                          <p:val>
                                            <p:strVal val="ppt_y"/>
                                          </p:val>
                                        </p:tav>
                                        <p:tav tm="100000">
                                          <p:val>
                                            <p:strVal val="1+ppt_h/2"/>
                                          </p:val>
                                        </p:tav>
                                      </p:tavLst>
                                    </p:anim>
                                    <p:set>
                                      <p:cBhvr>
                                        <p:cTn id="56" dur="1" fill="hold">
                                          <p:stCondLst>
                                            <p:cond delay="499"/>
                                          </p:stCondLst>
                                        </p:cTn>
                                        <p:tgtEl>
                                          <p:spTgt spid="13"/>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xit" presetSubtype="4" fill="hold" grpId="0" nodeType="clickEffect">
                                  <p:stCondLst>
                                    <p:cond delay="0"/>
                                  </p:stCondLst>
                                  <p:childTnLst>
                                    <p:anim calcmode="lin" valueType="num">
                                      <p:cBhvr additive="base">
                                        <p:cTn id="60" dur="500"/>
                                        <p:tgtEl>
                                          <p:spTgt spid="14"/>
                                        </p:tgtEl>
                                        <p:attrNameLst>
                                          <p:attrName>ppt_x</p:attrName>
                                        </p:attrNameLst>
                                      </p:cBhvr>
                                      <p:tavLst>
                                        <p:tav tm="0">
                                          <p:val>
                                            <p:strVal val="ppt_x"/>
                                          </p:val>
                                        </p:tav>
                                        <p:tav tm="100000">
                                          <p:val>
                                            <p:strVal val="ppt_x"/>
                                          </p:val>
                                        </p:tav>
                                      </p:tavLst>
                                    </p:anim>
                                    <p:anim calcmode="lin" valueType="num">
                                      <p:cBhvr additive="base">
                                        <p:cTn id="61" dur="500"/>
                                        <p:tgtEl>
                                          <p:spTgt spid="14"/>
                                        </p:tgtEl>
                                        <p:attrNameLst>
                                          <p:attrName>ppt_y</p:attrName>
                                        </p:attrNameLst>
                                      </p:cBhvr>
                                      <p:tavLst>
                                        <p:tav tm="0">
                                          <p:val>
                                            <p:strVal val="ppt_y"/>
                                          </p:val>
                                        </p:tav>
                                        <p:tav tm="100000">
                                          <p:val>
                                            <p:strVal val="1+ppt_h/2"/>
                                          </p:val>
                                        </p:tav>
                                      </p:tavLst>
                                    </p:anim>
                                    <p:set>
                                      <p:cBhvr>
                                        <p:cTn id="62"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7F659-0E06-8EBB-6CDE-35C72715113A}"/>
              </a:ext>
            </a:extLst>
          </p:cNvPr>
          <p:cNvSpPr>
            <a:spLocks noGrp="1"/>
          </p:cNvSpPr>
          <p:nvPr>
            <p:ph type="title"/>
          </p:nvPr>
        </p:nvSpPr>
        <p:spPr/>
        <p:txBody>
          <a:bodyPr/>
          <a:lstStyle/>
          <a:p>
            <a:r>
              <a:rPr lang="en-GB" dirty="0"/>
              <a:t>Academic English </a:t>
            </a:r>
          </a:p>
        </p:txBody>
      </p:sp>
      <p:sp>
        <p:nvSpPr>
          <p:cNvPr id="3" name="Text Placeholder 2">
            <a:extLst>
              <a:ext uri="{FF2B5EF4-FFF2-40B4-BE49-F238E27FC236}">
                <a16:creationId xmlns:a16="http://schemas.microsoft.com/office/drawing/2014/main" id="{E555AC4A-1280-CD6F-CC10-9B3ADAFB3354}"/>
              </a:ext>
            </a:extLst>
          </p:cNvPr>
          <p:cNvSpPr>
            <a:spLocks noGrp="1"/>
          </p:cNvSpPr>
          <p:nvPr>
            <p:ph type="body" idx="1"/>
          </p:nvPr>
        </p:nvSpPr>
        <p:spPr/>
        <p:txBody>
          <a:bodyPr>
            <a:normAutofit lnSpcReduction="10000"/>
          </a:bodyPr>
          <a:lstStyle/>
          <a:p>
            <a:r>
              <a:rPr lang="en-GB" dirty="0"/>
              <a:t>In the next few weeks, we’ll be looking at how to make sure the register you are using in your writing is correct according to the situation ; more often than not, students tend to use informal English as this is the English they encounter more readily on the internet, on servers, in series and films…</a:t>
            </a:r>
          </a:p>
        </p:txBody>
      </p:sp>
    </p:spTree>
    <p:extLst>
      <p:ext uri="{BB962C8B-B14F-4D97-AF65-F5344CB8AC3E}">
        <p14:creationId xmlns:p14="http://schemas.microsoft.com/office/powerpoint/2010/main" val="317043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9E1DD-50FA-3C2D-6BA2-10E7F23C8EC2}"/>
              </a:ext>
            </a:extLst>
          </p:cNvPr>
          <p:cNvSpPr>
            <a:spLocks noGrp="1"/>
          </p:cNvSpPr>
          <p:nvPr>
            <p:ph type="title"/>
          </p:nvPr>
        </p:nvSpPr>
        <p:spPr/>
        <p:txBody>
          <a:bodyPr/>
          <a:lstStyle/>
          <a:p>
            <a:r>
              <a:rPr lang="en-GB" dirty="0"/>
              <a:t>Register and specialised language</a:t>
            </a:r>
          </a:p>
        </p:txBody>
      </p:sp>
      <p:sp>
        <p:nvSpPr>
          <p:cNvPr id="3" name="Content Placeholder 2">
            <a:extLst>
              <a:ext uri="{FF2B5EF4-FFF2-40B4-BE49-F238E27FC236}">
                <a16:creationId xmlns:a16="http://schemas.microsoft.com/office/drawing/2014/main" id="{2BFDEA2C-C3CD-D1EA-EBD7-08833C5DDAD7}"/>
              </a:ext>
            </a:extLst>
          </p:cNvPr>
          <p:cNvSpPr>
            <a:spLocks noGrp="1"/>
          </p:cNvSpPr>
          <p:nvPr>
            <p:ph idx="1"/>
          </p:nvPr>
        </p:nvSpPr>
        <p:spPr/>
        <p:txBody>
          <a:bodyPr/>
          <a:lstStyle/>
          <a:p>
            <a:r>
              <a:rPr lang="en-GB" dirty="0"/>
              <a:t>By the end of your undergraduate degree, you may want to use your English skills in a particular domain (other than teaching, for example). This will require you to know how to adapt your language to particular registers such as: </a:t>
            </a:r>
          </a:p>
          <a:p>
            <a:endParaRPr lang="en-GB" dirty="0"/>
          </a:p>
          <a:p>
            <a:pPr>
              <a:buFontTx/>
              <a:buChar char="-"/>
            </a:pPr>
            <a:r>
              <a:rPr lang="en-GB" dirty="0"/>
              <a:t>Academic English </a:t>
            </a:r>
          </a:p>
          <a:p>
            <a:pPr>
              <a:buFontTx/>
              <a:buChar char="-"/>
            </a:pPr>
            <a:r>
              <a:rPr lang="en-GB" dirty="0"/>
              <a:t>Scientific English </a:t>
            </a:r>
          </a:p>
          <a:p>
            <a:pPr>
              <a:buFontTx/>
              <a:buChar char="-"/>
            </a:pPr>
            <a:r>
              <a:rPr lang="en-GB" dirty="0"/>
              <a:t>Legal English </a:t>
            </a:r>
          </a:p>
          <a:p>
            <a:pPr>
              <a:buFontTx/>
              <a:buChar char="-"/>
            </a:pPr>
            <a:r>
              <a:rPr lang="en-GB" dirty="0"/>
              <a:t>Journalistic English (also called ‘Journalese’)</a:t>
            </a:r>
          </a:p>
          <a:p>
            <a:pPr>
              <a:buFontTx/>
              <a:buChar char="-"/>
            </a:pPr>
            <a:r>
              <a:rPr lang="en-GB" dirty="0"/>
              <a:t>Business English </a:t>
            </a:r>
          </a:p>
        </p:txBody>
      </p:sp>
    </p:spTree>
    <p:extLst>
      <p:ext uri="{BB962C8B-B14F-4D97-AF65-F5344CB8AC3E}">
        <p14:creationId xmlns:p14="http://schemas.microsoft.com/office/powerpoint/2010/main" val="2688022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F629-9028-2754-697B-8C54EA50D82D}"/>
              </a:ext>
            </a:extLst>
          </p:cNvPr>
          <p:cNvSpPr>
            <a:spLocks noGrp="1"/>
          </p:cNvSpPr>
          <p:nvPr>
            <p:ph type="title"/>
          </p:nvPr>
        </p:nvSpPr>
        <p:spPr/>
        <p:txBody>
          <a:bodyPr/>
          <a:lstStyle/>
          <a:p>
            <a:r>
              <a:rPr lang="en-GB" dirty="0"/>
              <a:t>Academic English </a:t>
            </a:r>
          </a:p>
        </p:txBody>
      </p:sp>
      <p:sp>
        <p:nvSpPr>
          <p:cNvPr id="3" name="Content Placeholder 2">
            <a:extLst>
              <a:ext uri="{FF2B5EF4-FFF2-40B4-BE49-F238E27FC236}">
                <a16:creationId xmlns:a16="http://schemas.microsoft.com/office/drawing/2014/main" id="{5E018CCD-60E0-E258-902A-3DA41A443DE7}"/>
              </a:ext>
            </a:extLst>
          </p:cNvPr>
          <p:cNvSpPr>
            <a:spLocks noGrp="1"/>
          </p:cNvSpPr>
          <p:nvPr>
            <p:ph idx="1"/>
          </p:nvPr>
        </p:nvSpPr>
        <p:spPr>
          <a:xfrm>
            <a:off x="1069848" y="1788160"/>
            <a:ext cx="10058400" cy="4734560"/>
          </a:xfrm>
        </p:spPr>
        <p:txBody>
          <a:bodyPr>
            <a:normAutofit fontScale="85000" lnSpcReduction="10000"/>
          </a:bodyPr>
          <a:lstStyle/>
          <a:p>
            <a:r>
              <a:rPr lang="en-GB" dirty="0"/>
              <a:t>Written English: this means that you should avoid spoken forms</a:t>
            </a:r>
          </a:p>
          <a:p>
            <a:endParaRPr lang="en-GB" dirty="0"/>
          </a:p>
          <a:p>
            <a:pPr marL="0" indent="0">
              <a:buNone/>
            </a:pPr>
            <a:r>
              <a:rPr lang="en-GB" i="1" dirty="0"/>
              <a:t>Ex. of spoken forms: </a:t>
            </a:r>
            <a:r>
              <a:rPr lang="en-GB" i="1" dirty="0" err="1"/>
              <a:t>kinda</a:t>
            </a:r>
            <a:r>
              <a:rPr lang="en-GB" i="1" dirty="0"/>
              <a:t>, </a:t>
            </a:r>
            <a:r>
              <a:rPr lang="en-GB" i="1" dirty="0" err="1"/>
              <a:t>wanna</a:t>
            </a:r>
            <a:r>
              <a:rPr lang="en-GB" i="1" dirty="0"/>
              <a:t>, </a:t>
            </a:r>
            <a:r>
              <a:rPr lang="en-GB" i="1" dirty="0" err="1"/>
              <a:t>gonna</a:t>
            </a:r>
            <a:r>
              <a:rPr lang="en-GB" i="1" dirty="0"/>
              <a:t>, “I was, like, super happy”</a:t>
            </a:r>
          </a:p>
          <a:p>
            <a:pPr marL="0" indent="0">
              <a:buNone/>
            </a:pPr>
            <a:endParaRPr lang="en-GB" dirty="0"/>
          </a:p>
          <a:p>
            <a:r>
              <a:rPr lang="en-GB" dirty="0"/>
              <a:t>Register: neutral and formal (the literary register may be used but sparingly – always prefer simpler words)</a:t>
            </a:r>
          </a:p>
          <a:p>
            <a:endParaRPr lang="en-GB" dirty="0"/>
          </a:p>
          <a:p>
            <a:r>
              <a:rPr lang="en-GB" dirty="0"/>
              <a:t>Vocabulary: words and phrases used to write argumentative texts + vocabulary pertaining to the subject (in literature, you will not use the same vocabulary as in civilization)</a:t>
            </a:r>
          </a:p>
          <a:p>
            <a:endParaRPr lang="en-GB" dirty="0"/>
          </a:p>
          <a:p>
            <a:r>
              <a:rPr lang="en-GB" dirty="0"/>
              <a:t>We’ll focus mainly on how to achieve a neutral or formal register and on a few grammatical uses typical of Academic English</a:t>
            </a:r>
          </a:p>
          <a:p>
            <a:endParaRPr lang="en-GB" dirty="0"/>
          </a:p>
          <a:p>
            <a:r>
              <a:rPr lang="en-GB" dirty="0"/>
              <a:t>The next slide will also show you some words that are rarely used in the classroom, and normally shouldn’t be – this is just to make you aware of the differences in nuance and register! </a:t>
            </a:r>
          </a:p>
        </p:txBody>
      </p:sp>
    </p:spTree>
    <p:extLst>
      <p:ext uri="{BB962C8B-B14F-4D97-AF65-F5344CB8AC3E}">
        <p14:creationId xmlns:p14="http://schemas.microsoft.com/office/powerpoint/2010/main" val="1687321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9B0FC-F44E-DAD5-BECB-4872648F36A6}"/>
              </a:ext>
            </a:extLst>
          </p:cNvPr>
          <p:cNvSpPr>
            <a:spLocks noGrp="1"/>
          </p:cNvSpPr>
          <p:nvPr>
            <p:ph type="title"/>
          </p:nvPr>
        </p:nvSpPr>
        <p:spPr/>
        <p:txBody>
          <a:bodyPr>
            <a:normAutofit fontScale="90000"/>
          </a:bodyPr>
          <a:lstStyle/>
          <a:p>
            <a:r>
              <a:rPr lang="en-GB" dirty="0"/>
              <a:t>Registers – different ways of saying the same thing, according to the situation</a:t>
            </a:r>
          </a:p>
        </p:txBody>
      </p:sp>
      <p:graphicFrame>
        <p:nvGraphicFramePr>
          <p:cNvPr id="8" name="Table 8">
            <a:extLst>
              <a:ext uri="{FF2B5EF4-FFF2-40B4-BE49-F238E27FC236}">
                <a16:creationId xmlns:a16="http://schemas.microsoft.com/office/drawing/2014/main" id="{4171DE62-9D12-FDC2-9D5C-244AC0E6916F}"/>
              </a:ext>
            </a:extLst>
          </p:cNvPr>
          <p:cNvGraphicFramePr>
            <a:graphicFrameLocks noGrp="1"/>
          </p:cNvGraphicFramePr>
          <p:nvPr>
            <p:ph idx="1"/>
            <p:extLst>
              <p:ext uri="{D42A27DB-BD31-4B8C-83A1-F6EECF244321}">
                <p14:modId xmlns:p14="http://schemas.microsoft.com/office/powerpoint/2010/main" val="3790745771"/>
              </p:ext>
            </p:extLst>
          </p:nvPr>
        </p:nvGraphicFramePr>
        <p:xfrm>
          <a:off x="1069975" y="2120900"/>
          <a:ext cx="10058397" cy="4537848"/>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2354278177"/>
                    </a:ext>
                  </a:extLst>
                </a:gridCol>
                <a:gridCol w="3352799">
                  <a:extLst>
                    <a:ext uri="{9D8B030D-6E8A-4147-A177-3AD203B41FA5}">
                      <a16:colId xmlns:a16="http://schemas.microsoft.com/office/drawing/2014/main" val="1807232400"/>
                    </a:ext>
                  </a:extLst>
                </a:gridCol>
                <a:gridCol w="3352799">
                  <a:extLst>
                    <a:ext uri="{9D8B030D-6E8A-4147-A177-3AD203B41FA5}">
                      <a16:colId xmlns:a16="http://schemas.microsoft.com/office/drawing/2014/main" val="193922583"/>
                    </a:ext>
                  </a:extLst>
                </a:gridCol>
              </a:tblGrid>
              <a:tr h="465384">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524790102"/>
                  </a:ext>
                </a:extLst>
              </a:tr>
              <a:tr h="465384">
                <a:tc>
                  <a:txBody>
                    <a:bodyPr/>
                    <a:lstStyle/>
                    <a:p>
                      <a:pPr algn="ctr"/>
                      <a:r>
                        <a:rPr lang="en-GB" b="1" dirty="0"/>
                        <a:t>Literary </a:t>
                      </a:r>
                    </a:p>
                  </a:txBody>
                  <a:tcPr/>
                </a:tc>
                <a:tc>
                  <a:txBody>
                    <a:bodyPr/>
                    <a:lstStyle/>
                    <a:p>
                      <a:r>
                        <a:rPr lang="en-GB" dirty="0"/>
                        <a:t>To slay </a:t>
                      </a:r>
                    </a:p>
                  </a:txBody>
                  <a:tcPr/>
                </a:tc>
                <a:tc>
                  <a:txBody>
                    <a:bodyPr/>
                    <a:lstStyle/>
                    <a:p>
                      <a:r>
                        <a:rPr lang="en-GB" dirty="0"/>
                        <a:t>To be cognizant of </a:t>
                      </a:r>
                    </a:p>
                  </a:txBody>
                  <a:tcPr/>
                </a:tc>
                <a:extLst>
                  <a:ext uri="{0D108BD9-81ED-4DB2-BD59-A6C34878D82A}">
                    <a16:rowId xmlns:a16="http://schemas.microsoft.com/office/drawing/2014/main" val="1177754866"/>
                  </a:ext>
                </a:extLst>
              </a:tr>
              <a:tr h="465384">
                <a:tc>
                  <a:txBody>
                    <a:bodyPr/>
                    <a:lstStyle/>
                    <a:p>
                      <a:pPr algn="ctr"/>
                      <a:r>
                        <a:rPr lang="en-GB" b="1" dirty="0"/>
                        <a:t>Formal </a:t>
                      </a:r>
                    </a:p>
                  </a:txBody>
                  <a:tcPr/>
                </a:tc>
                <a:tc>
                  <a:txBody>
                    <a:bodyPr/>
                    <a:lstStyle/>
                    <a:p>
                      <a:r>
                        <a:rPr lang="en-GB" dirty="0"/>
                        <a:t>To assassinate </a:t>
                      </a:r>
                    </a:p>
                  </a:txBody>
                  <a:tcPr/>
                </a:tc>
                <a:tc>
                  <a:txBody>
                    <a:bodyPr/>
                    <a:lstStyle/>
                    <a:p>
                      <a:r>
                        <a:rPr lang="en-GB" dirty="0"/>
                        <a:t>To comprehend </a:t>
                      </a:r>
                    </a:p>
                  </a:txBody>
                  <a:tcPr/>
                </a:tc>
                <a:extLst>
                  <a:ext uri="{0D108BD9-81ED-4DB2-BD59-A6C34878D82A}">
                    <a16:rowId xmlns:a16="http://schemas.microsoft.com/office/drawing/2014/main" val="628082573"/>
                  </a:ext>
                </a:extLst>
              </a:tr>
              <a:tr h="465384">
                <a:tc>
                  <a:txBody>
                    <a:bodyPr/>
                    <a:lstStyle/>
                    <a:p>
                      <a:pPr algn="ctr"/>
                      <a:r>
                        <a:rPr lang="en-GB" b="1" dirty="0"/>
                        <a:t>Neutral </a:t>
                      </a:r>
                    </a:p>
                  </a:txBody>
                  <a:tcPr/>
                </a:tc>
                <a:tc>
                  <a:txBody>
                    <a:bodyPr/>
                    <a:lstStyle/>
                    <a:p>
                      <a:r>
                        <a:rPr lang="en-GB" dirty="0"/>
                        <a:t>To murder </a:t>
                      </a:r>
                    </a:p>
                  </a:txBody>
                  <a:tcPr/>
                </a:tc>
                <a:tc>
                  <a:txBody>
                    <a:bodyPr/>
                    <a:lstStyle/>
                    <a:p>
                      <a:r>
                        <a:rPr lang="en-GB" dirty="0"/>
                        <a:t>To understand </a:t>
                      </a:r>
                    </a:p>
                  </a:txBody>
                  <a:tcPr/>
                </a:tc>
                <a:extLst>
                  <a:ext uri="{0D108BD9-81ED-4DB2-BD59-A6C34878D82A}">
                    <a16:rowId xmlns:a16="http://schemas.microsoft.com/office/drawing/2014/main" val="452192120"/>
                  </a:ext>
                </a:extLst>
              </a:tr>
              <a:tr h="465384">
                <a:tc>
                  <a:txBody>
                    <a:bodyPr/>
                    <a:lstStyle/>
                    <a:p>
                      <a:pPr algn="ctr"/>
                      <a:r>
                        <a:rPr lang="en-GB" b="1" dirty="0"/>
                        <a:t>Colloquial/Informal</a:t>
                      </a:r>
                    </a:p>
                  </a:txBody>
                  <a:tcPr/>
                </a:tc>
                <a:tc>
                  <a:txBody>
                    <a:bodyPr/>
                    <a:lstStyle/>
                    <a:p>
                      <a:r>
                        <a:rPr lang="en-GB" dirty="0"/>
                        <a:t>To do in</a:t>
                      </a:r>
                    </a:p>
                  </a:txBody>
                  <a:tcPr/>
                </a:tc>
                <a:tc>
                  <a:txBody>
                    <a:bodyPr/>
                    <a:lstStyle/>
                    <a:p>
                      <a:r>
                        <a:rPr lang="en-GB" dirty="0"/>
                        <a:t>To get the hang of, to figure out</a:t>
                      </a:r>
                    </a:p>
                  </a:txBody>
                  <a:tcPr/>
                </a:tc>
                <a:extLst>
                  <a:ext uri="{0D108BD9-81ED-4DB2-BD59-A6C34878D82A}">
                    <a16:rowId xmlns:a16="http://schemas.microsoft.com/office/drawing/2014/main" val="244373764"/>
                  </a:ext>
                </a:extLst>
              </a:tr>
              <a:tr h="465384">
                <a:tc>
                  <a:txBody>
                    <a:bodyPr/>
                    <a:lstStyle/>
                    <a:p>
                      <a:pPr algn="ctr"/>
                      <a:r>
                        <a:rPr lang="en-GB" b="1" dirty="0"/>
                        <a:t>Slang</a:t>
                      </a:r>
                    </a:p>
                  </a:txBody>
                  <a:tcPr/>
                </a:tc>
                <a:tc>
                  <a:txBody>
                    <a:bodyPr/>
                    <a:lstStyle/>
                    <a:p>
                      <a:r>
                        <a:rPr lang="en-GB" dirty="0"/>
                        <a:t>To smoke (with a gun)</a:t>
                      </a:r>
                    </a:p>
                  </a:txBody>
                  <a:tcPr/>
                </a:tc>
                <a:tc>
                  <a:txBody>
                    <a:bodyPr/>
                    <a:lstStyle/>
                    <a:p>
                      <a:r>
                        <a:rPr lang="en-GB" dirty="0"/>
                        <a:t>To get (it) </a:t>
                      </a:r>
                    </a:p>
                  </a:txBody>
                  <a:tcPr/>
                </a:tc>
                <a:extLst>
                  <a:ext uri="{0D108BD9-81ED-4DB2-BD59-A6C34878D82A}">
                    <a16:rowId xmlns:a16="http://schemas.microsoft.com/office/drawing/2014/main" val="2525200086"/>
                  </a:ext>
                </a:extLst>
              </a:tr>
              <a:tr h="465384">
                <a:tc>
                  <a:txBody>
                    <a:bodyPr/>
                    <a:lstStyle/>
                    <a:p>
                      <a:pPr algn="ctr"/>
                      <a:r>
                        <a:rPr lang="en-GB" b="1" dirty="0"/>
                        <a:t>Vulgar </a:t>
                      </a:r>
                    </a:p>
                  </a:txBody>
                  <a:tcPr/>
                </a:tc>
                <a:tc gridSpan="2">
                  <a:txBody>
                    <a:bodyPr/>
                    <a:lstStyle/>
                    <a:p>
                      <a:r>
                        <a:rPr lang="en-GB" dirty="0"/>
                        <a:t>piss off! / dick (US), cock (GB) / fanny (GB), pussy (GB/US) /</a:t>
                      </a:r>
                    </a:p>
                    <a:p>
                      <a:r>
                        <a:rPr lang="en-GB" dirty="0"/>
                        <a:t>fuck (et </a:t>
                      </a:r>
                      <a:r>
                        <a:rPr lang="en-GB" dirty="0" err="1"/>
                        <a:t>toutes</a:t>
                      </a:r>
                      <a:r>
                        <a:rPr lang="en-GB" dirty="0"/>
                        <a:t> les expressions avec fuck)</a:t>
                      </a:r>
                    </a:p>
                  </a:txBody>
                  <a:tcPr/>
                </a:tc>
                <a:tc hMerge="1">
                  <a:txBody>
                    <a:bodyPr/>
                    <a:lstStyle/>
                    <a:p>
                      <a:endParaRPr lang="en-GB" dirty="0"/>
                    </a:p>
                  </a:txBody>
                  <a:tcPr/>
                </a:tc>
                <a:extLst>
                  <a:ext uri="{0D108BD9-81ED-4DB2-BD59-A6C34878D82A}">
                    <a16:rowId xmlns:a16="http://schemas.microsoft.com/office/drawing/2014/main" val="3075458483"/>
                  </a:ext>
                </a:extLst>
              </a:tr>
              <a:tr h="465384">
                <a:tc>
                  <a:txBody>
                    <a:bodyPr/>
                    <a:lstStyle/>
                    <a:p>
                      <a:pPr algn="ctr"/>
                      <a:r>
                        <a:rPr lang="en-GB" b="1" dirty="0"/>
                        <a:t>Insulting/Offensive</a:t>
                      </a:r>
                    </a:p>
                  </a:txBody>
                  <a:tcPr/>
                </a:tc>
                <a:tc gridSpan="2">
                  <a:txBody>
                    <a:bodyPr/>
                    <a:lstStyle/>
                    <a:p>
                      <a:r>
                        <a:rPr lang="en-GB" dirty="0"/>
                        <a:t>dickhead, twat (GB), bitch, asshole (US), arsehole (GB)</a:t>
                      </a:r>
                    </a:p>
                  </a:txBody>
                  <a:tcPr/>
                </a:tc>
                <a:tc hMerge="1">
                  <a:txBody>
                    <a:bodyPr/>
                    <a:lstStyle/>
                    <a:p>
                      <a:endParaRPr lang="en-GB" dirty="0"/>
                    </a:p>
                  </a:txBody>
                  <a:tcPr/>
                </a:tc>
                <a:extLst>
                  <a:ext uri="{0D108BD9-81ED-4DB2-BD59-A6C34878D82A}">
                    <a16:rowId xmlns:a16="http://schemas.microsoft.com/office/drawing/2014/main" val="1404663290"/>
                  </a:ext>
                </a:extLst>
              </a:tr>
              <a:tr h="465384">
                <a:tc>
                  <a:txBody>
                    <a:bodyPr/>
                    <a:lstStyle/>
                    <a:p>
                      <a:pPr algn="ctr"/>
                      <a:r>
                        <a:rPr lang="en-GB" b="1" dirty="0"/>
                        <a:t>Taboo – NEVER used</a:t>
                      </a:r>
                    </a:p>
                  </a:txBody>
                  <a:tcPr/>
                </a:tc>
                <a:tc>
                  <a:txBody>
                    <a:bodyPr/>
                    <a:lstStyle/>
                    <a:p>
                      <a:r>
                        <a:rPr lang="en-GB" strike="sngStrike" dirty="0"/>
                        <a:t>nigger, faggot, retard</a:t>
                      </a:r>
                    </a:p>
                  </a:txBody>
                  <a:tcPr/>
                </a:tc>
                <a:tc>
                  <a:txBody>
                    <a:bodyPr/>
                    <a:lstStyle/>
                    <a:p>
                      <a:endParaRPr lang="en-GB" dirty="0"/>
                    </a:p>
                  </a:txBody>
                  <a:tcPr/>
                </a:tc>
                <a:extLst>
                  <a:ext uri="{0D108BD9-81ED-4DB2-BD59-A6C34878D82A}">
                    <a16:rowId xmlns:a16="http://schemas.microsoft.com/office/drawing/2014/main" val="3884242477"/>
                  </a:ext>
                </a:extLst>
              </a:tr>
            </a:tbl>
          </a:graphicData>
        </a:graphic>
      </p:graphicFrame>
    </p:spTree>
    <p:extLst>
      <p:ext uri="{BB962C8B-B14F-4D97-AF65-F5344CB8AC3E}">
        <p14:creationId xmlns:p14="http://schemas.microsoft.com/office/powerpoint/2010/main" val="4063030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3C9B-40A2-42E5-589B-B68A4F89C973}"/>
              </a:ext>
            </a:extLst>
          </p:cNvPr>
          <p:cNvSpPr>
            <a:spLocks noGrp="1"/>
          </p:cNvSpPr>
          <p:nvPr>
            <p:ph type="title"/>
          </p:nvPr>
        </p:nvSpPr>
        <p:spPr/>
        <p:txBody>
          <a:bodyPr/>
          <a:lstStyle/>
          <a:p>
            <a:r>
              <a:rPr lang="en-GB" dirty="0"/>
              <a:t>Academic English </a:t>
            </a:r>
          </a:p>
        </p:txBody>
      </p:sp>
      <p:sp>
        <p:nvSpPr>
          <p:cNvPr id="3" name="Content Placeholder 2">
            <a:extLst>
              <a:ext uri="{FF2B5EF4-FFF2-40B4-BE49-F238E27FC236}">
                <a16:creationId xmlns:a16="http://schemas.microsoft.com/office/drawing/2014/main" id="{788F49BE-DE94-95A8-09F7-C8BB106D43C1}"/>
              </a:ext>
            </a:extLst>
          </p:cNvPr>
          <p:cNvSpPr>
            <a:spLocks noGrp="1"/>
          </p:cNvSpPr>
          <p:nvPr>
            <p:ph idx="1"/>
          </p:nvPr>
        </p:nvSpPr>
        <p:spPr>
          <a:xfrm>
            <a:off x="1069848" y="2807208"/>
            <a:ext cx="10058400" cy="4050792"/>
          </a:xfrm>
        </p:spPr>
        <p:txBody>
          <a:bodyPr>
            <a:normAutofit/>
          </a:bodyPr>
          <a:lstStyle/>
          <a:p>
            <a:r>
              <a:rPr lang="en-GB" sz="3000" dirty="0"/>
              <a:t>As a rule, do not use any word that is described as </a:t>
            </a:r>
            <a:r>
              <a:rPr lang="en-GB" sz="3000" i="1" dirty="0"/>
              <a:t>colloquial</a:t>
            </a:r>
            <a:r>
              <a:rPr lang="en-GB" sz="3000" dirty="0"/>
              <a:t>, </a:t>
            </a:r>
            <a:r>
              <a:rPr lang="en-GB" sz="3000" i="1" dirty="0"/>
              <a:t>informal</a:t>
            </a:r>
            <a:r>
              <a:rPr lang="en-GB" sz="3000" dirty="0"/>
              <a:t> or </a:t>
            </a:r>
            <a:r>
              <a:rPr lang="en-GB" sz="3000" i="1" dirty="0"/>
              <a:t>spoken</a:t>
            </a:r>
            <a:r>
              <a:rPr lang="en-GB" sz="3000" dirty="0"/>
              <a:t> in the dictionary – better safe than sorry! </a:t>
            </a:r>
          </a:p>
        </p:txBody>
      </p:sp>
    </p:spTree>
    <p:extLst>
      <p:ext uri="{BB962C8B-B14F-4D97-AF65-F5344CB8AC3E}">
        <p14:creationId xmlns:p14="http://schemas.microsoft.com/office/powerpoint/2010/main" val="2671948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FA993-80BA-B949-BFE9-1F67E9265086}"/>
              </a:ext>
            </a:extLst>
          </p:cNvPr>
          <p:cNvSpPr>
            <a:spLocks noGrp="1"/>
          </p:cNvSpPr>
          <p:nvPr>
            <p:ph type="title"/>
          </p:nvPr>
        </p:nvSpPr>
        <p:spPr/>
        <p:txBody>
          <a:bodyPr/>
          <a:lstStyle/>
          <a:p>
            <a:r>
              <a:rPr lang="en-GB" dirty="0"/>
              <a:t>Avoiding spoken language </a:t>
            </a:r>
          </a:p>
        </p:txBody>
      </p:sp>
      <p:sp>
        <p:nvSpPr>
          <p:cNvPr id="3" name="Content Placeholder 2">
            <a:extLst>
              <a:ext uri="{FF2B5EF4-FFF2-40B4-BE49-F238E27FC236}">
                <a16:creationId xmlns:a16="http://schemas.microsoft.com/office/drawing/2014/main" id="{C77D8C8E-6759-2627-703D-9E67ED725B41}"/>
              </a:ext>
            </a:extLst>
          </p:cNvPr>
          <p:cNvSpPr>
            <a:spLocks noGrp="1"/>
          </p:cNvSpPr>
          <p:nvPr>
            <p:ph idx="1"/>
          </p:nvPr>
        </p:nvSpPr>
        <p:spPr/>
        <p:txBody>
          <a:bodyPr>
            <a:normAutofit/>
          </a:bodyPr>
          <a:lstStyle/>
          <a:p>
            <a:r>
              <a:rPr lang="en-GB" sz="2500" dirty="0"/>
              <a:t>Do not use contractions. They are only used in informal writing and in dialogue in fiction.</a:t>
            </a:r>
          </a:p>
          <a:p>
            <a:endParaRPr lang="en-GB" sz="2500" dirty="0"/>
          </a:p>
          <a:p>
            <a:r>
              <a:rPr lang="en-GB" sz="2500" dirty="0"/>
              <a:t>She can’t do it. =&gt; He cannot do it.</a:t>
            </a:r>
          </a:p>
          <a:p>
            <a:r>
              <a:rPr lang="en-GB" sz="2500" dirty="0"/>
              <a:t>She won’t do it. =&gt; He will not do it.</a:t>
            </a:r>
          </a:p>
          <a:p>
            <a:r>
              <a:rPr lang="en-GB" sz="2500" dirty="0"/>
              <a:t>He mustn’t do it. =&gt; He must not do it</a:t>
            </a:r>
          </a:p>
        </p:txBody>
      </p:sp>
    </p:spTree>
    <p:extLst>
      <p:ext uri="{BB962C8B-B14F-4D97-AF65-F5344CB8AC3E}">
        <p14:creationId xmlns:p14="http://schemas.microsoft.com/office/powerpoint/2010/main" val="1811800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D4457-03CD-710F-7622-AAD806467777}"/>
              </a:ext>
            </a:extLst>
          </p:cNvPr>
          <p:cNvSpPr>
            <a:spLocks noGrp="1"/>
          </p:cNvSpPr>
          <p:nvPr>
            <p:ph type="title"/>
          </p:nvPr>
        </p:nvSpPr>
        <p:spPr/>
        <p:txBody>
          <a:bodyPr/>
          <a:lstStyle/>
          <a:p>
            <a:r>
              <a:rPr lang="en-GB" dirty="0"/>
              <a:t>Avoiding spoken language</a:t>
            </a:r>
          </a:p>
        </p:txBody>
      </p:sp>
      <p:sp>
        <p:nvSpPr>
          <p:cNvPr id="3" name="Content Placeholder 2">
            <a:extLst>
              <a:ext uri="{FF2B5EF4-FFF2-40B4-BE49-F238E27FC236}">
                <a16:creationId xmlns:a16="http://schemas.microsoft.com/office/drawing/2014/main" id="{51967827-FA4D-1359-F279-985BB257A5D8}"/>
              </a:ext>
            </a:extLst>
          </p:cNvPr>
          <p:cNvSpPr>
            <a:spLocks noGrp="1"/>
          </p:cNvSpPr>
          <p:nvPr>
            <p:ph idx="1"/>
          </p:nvPr>
        </p:nvSpPr>
        <p:spPr/>
        <p:txBody>
          <a:bodyPr/>
          <a:lstStyle/>
          <a:p>
            <a:r>
              <a:rPr lang="en-GB" b="1" dirty="0"/>
              <a:t>A lot of </a:t>
            </a:r>
            <a:r>
              <a:rPr lang="en-GB" dirty="0"/>
              <a:t>sounds somewhat informal. You may use it in writing but avoid in an exam.</a:t>
            </a:r>
          </a:p>
          <a:p>
            <a:endParaRPr lang="en-GB" dirty="0"/>
          </a:p>
          <a:p>
            <a:r>
              <a:rPr lang="en-GB" b="1" dirty="0"/>
              <a:t>Lots of / loads of </a:t>
            </a:r>
            <a:r>
              <a:rPr lang="en-GB" dirty="0"/>
              <a:t>are colloquial. Avoid them in writing (except in a blog or postcard).</a:t>
            </a:r>
          </a:p>
          <a:p>
            <a:endParaRPr lang="en-GB" dirty="0"/>
          </a:p>
          <a:p>
            <a:r>
              <a:rPr lang="en-GB" dirty="0"/>
              <a:t> In academic English, use </a:t>
            </a:r>
            <a:r>
              <a:rPr lang="en-GB" b="1" dirty="0"/>
              <a:t>much (+ uncountable noun)</a:t>
            </a:r>
            <a:r>
              <a:rPr lang="en-GB" dirty="0"/>
              <a:t> and </a:t>
            </a:r>
            <a:r>
              <a:rPr lang="en-GB" b="1" dirty="0"/>
              <a:t>many (+ countable noun)</a:t>
            </a:r>
            <a:r>
              <a:rPr lang="en-GB" dirty="0"/>
              <a:t>.</a:t>
            </a:r>
          </a:p>
          <a:p>
            <a:endParaRPr lang="en-GB" dirty="0"/>
          </a:p>
          <a:p>
            <a:r>
              <a:rPr lang="en-GB" dirty="0"/>
              <a:t>a lot of members =&gt; many members</a:t>
            </a:r>
          </a:p>
          <a:p>
            <a:r>
              <a:rPr lang="en-GB" dirty="0"/>
              <a:t>a lot of food =&gt; much food</a:t>
            </a:r>
          </a:p>
        </p:txBody>
      </p:sp>
    </p:spTree>
    <p:extLst>
      <p:ext uri="{BB962C8B-B14F-4D97-AF65-F5344CB8AC3E}">
        <p14:creationId xmlns:p14="http://schemas.microsoft.com/office/powerpoint/2010/main" val="4199584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1855-97D4-3228-19AC-F5A60CF60698}"/>
              </a:ext>
            </a:extLst>
          </p:cNvPr>
          <p:cNvSpPr>
            <a:spLocks noGrp="1"/>
          </p:cNvSpPr>
          <p:nvPr>
            <p:ph type="title"/>
          </p:nvPr>
        </p:nvSpPr>
        <p:spPr/>
        <p:txBody>
          <a:bodyPr/>
          <a:lstStyle/>
          <a:p>
            <a:r>
              <a:rPr lang="en-GB" dirty="0"/>
              <a:t>Corrections of CC1</a:t>
            </a:r>
          </a:p>
        </p:txBody>
      </p:sp>
      <p:sp>
        <p:nvSpPr>
          <p:cNvPr id="3" name="Content Placeholder 2">
            <a:extLst>
              <a:ext uri="{FF2B5EF4-FFF2-40B4-BE49-F238E27FC236}">
                <a16:creationId xmlns:a16="http://schemas.microsoft.com/office/drawing/2014/main" id="{CD566200-82FE-1FF9-8001-09986D2C0E4D}"/>
              </a:ext>
            </a:extLst>
          </p:cNvPr>
          <p:cNvSpPr>
            <a:spLocks noGrp="1"/>
          </p:cNvSpPr>
          <p:nvPr>
            <p:ph idx="1"/>
          </p:nvPr>
        </p:nvSpPr>
        <p:spPr/>
        <p:txBody>
          <a:bodyPr>
            <a:normAutofit fontScale="92500" lnSpcReduction="10000"/>
          </a:bodyPr>
          <a:lstStyle/>
          <a:p>
            <a:r>
              <a:rPr lang="en-GB" dirty="0"/>
              <a:t>Apologies for not having all of the corrections completed – I underestimated how short the holidays were…and I also needed a break. I will have these completed for you ASAP (by next week). </a:t>
            </a:r>
          </a:p>
          <a:p>
            <a:endParaRPr lang="en-GB" dirty="0"/>
          </a:p>
          <a:p>
            <a:r>
              <a:rPr lang="en-GB" dirty="0"/>
              <a:t>However, in the first part of today’s class, we will run through the answers together. This way, when you get your copy back, you’ll be able to see where you went wrong, and you’ll be able to verify against this </a:t>
            </a:r>
            <a:r>
              <a:rPr lang="en-GB" dirty="0" err="1"/>
              <a:t>Powerpoint</a:t>
            </a:r>
            <a:r>
              <a:rPr lang="en-GB" dirty="0"/>
              <a:t>, which will be on Moodle. </a:t>
            </a:r>
          </a:p>
          <a:p>
            <a:endParaRPr lang="en-GB" dirty="0"/>
          </a:p>
          <a:p>
            <a:r>
              <a:rPr lang="en-GB" dirty="0"/>
              <a:t>Your next assessments will be: </a:t>
            </a:r>
          </a:p>
          <a:p>
            <a:pPr>
              <a:buFontTx/>
              <a:buChar char="-"/>
            </a:pPr>
            <a:r>
              <a:rPr lang="en-GB" b="1" dirty="0"/>
              <a:t>One ‘devoir </a:t>
            </a:r>
            <a:r>
              <a:rPr lang="en-GB" b="1" dirty="0" err="1"/>
              <a:t>maison</a:t>
            </a:r>
            <a:r>
              <a:rPr lang="en-GB" b="1" dirty="0"/>
              <a:t> note’ due on 21/11/22 (week 10) [more information at the end of class]</a:t>
            </a:r>
          </a:p>
          <a:p>
            <a:pPr>
              <a:buFontTx/>
              <a:buChar char="-"/>
            </a:pPr>
            <a:r>
              <a:rPr lang="en-GB" b="1" dirty="0"/>
              <a:t>One ‘devoir sur table’ which will take place in class on 05/12/22 (week 12) </a:t>
            </a:r>
            <a:endParaRPr lang="en-GB" dirty="0"/>
          </a:p>
        </p:txBody>
      </p:sp>
    </p:spTree>
    <p:extLst>
      <p:ext uri="{BB962C8B-B14F-4D97-AF65-F5344CB8AC3E}">
        <p14:creationId xmlns:p14="http://schemas.microsoft.com/office/powerpoint/2010/main" val="2377500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C8A6-2869-B377-22F8-6028A5D13E9B}"/>
              </a:ext>
            </a:extLst>
          </p:cNvPr>
          <p:cNvSpPr>
            <a:spLocks noGrp="1"/>
          </p:cNvSpPr>
          <p:nvPr>
            <p:ph type="title"/>
          </p:nvPr>
        </p:nvSpPr>
        <p:spPr/>
        <p:txBody>
          <a:bodyPr/>
          <a:lstStyle/>
          <a:p>
            <a:r>
              <a:rPr lang="en-GB" dirty="0"/>
              <a:t>Avoiding spoken language</a:t>
            </a:r>
          </a:p>
        </p:txBody>
      </p:sp>
      <p:sp>
        <p:nvSpPr>
          <p:cNvPr id="3" name="Content Placeholder 2">
            <a:extLst>
              <a:ext uri="{FF2B5EF4-FFF2-40B4-BE49-F238E27FC236}">
                <a16:creationId xmlns:a16="http://schemas.microsoft.com/office/drawing/2014/main" id="{45D31D44-1370-8137-1F05-4ABE189EEE3F}"/>
              </a:ext>
            </a:extLst>
          </p:cNvPr>
          <p:cNvSpPr>
            <a:spLocks noGrp="1"/>
          </p:cNvSpPr>
          <p:nvPr>
            <p:ph idx="1"/>
          </p:nvPr>
        </p:nvSpPr>
        <p:spPr/>
        <p:txBody>
          <a:bodyPr>
            <a:normAutofit lnSpcReduction="10000"/>
          </a:bodyPr>
          <a:lstStyle/>
          <a:p>
            <a:r>
              <a:rPr lang="en-GB" b="1" dirty="0"/>
              <a:t>Also</a:t>
            </a:r>
            <a:r>
              <a:rPr lang="en-GB" dirty="0"/>
              <a:t> is often used at the beginning of a sentence in spoken English.</a:t>
            </a:r>
          </a:p>
          <a:p>
            <a:pPr marL="0" indent="0">
              <a:buNone/>
            </a:pPr>
            <a:endParaRPr lang="en-GB" dirty="0"/>
          </a:p>
          <a:p>
            <a:pPr marL="0" indent="0">
              <a:buNone/>
            </a:pPr>
            <a:r>
              <a:rPr lang="en-GB" dirty="0"/>
              <a:t>I didn't like it that much. Also, it was much too expensive.</a:t>
            </a:r>
          </a:p>
          <a:p>
            <a:pPr marL="0" indent="0">
              <a:buNone/>
            </a:pPr>
            <a:endParaRPr lang="en-GB" dirty="0"/>
          </a:p>
          <a:p>
            <a:r>
              <a:rPr lang="en-GB" b="1" dirty="0"/>
              <a:t>Also</a:t>
            </a:r>
            <a:r>
              <a:rPr lang="en-GB" dirty="0"/>
              <a:t> is used in </a:t>
            </a:r>
            <a:r>
              <a:rPr lang="en-GB" dirty="0" err="1"/>
              <a:t>midposition</a:t>
            </a:r>
            <a:r>
              <a:rPr lang="en-GB" dirty="0"/>
              <a:t> in written English (between the subject and the verb, or after the first auxiliary if there is one).</a:t>
            </a:r>
          </a:p>
          <a:p>
            <a:pPr marL="0" indent="0">
              <a:buNone/>
            </a:pPr>
            <a:endParaRPr lang="en-GB" dirty="0"/>
          </a:p>
          <a:p>
            <a:pPr marL="0" indent="0">
              <a:buNone/>
            </a:pPr>
            <a:r>
              <a:rPr lang="en-GB" dirty="0"/>
              <a:t>She is fluent in French and German. She also speaks a little Italian.</a:t>
            </a:r>
          </a:p>
          <a:p>
            <a:pPr marL="0" indent="0">
              <a:buNone/>
            </a:pPr>
            <a:endParaRPr lang="en-GB" dirty="0"/>
          </a:p>
          <a:p>
            <a:pPr marL="0" indent="0">
              <a:buNone/>
            </a:pPr>
            <a:r>
              <a:rPr lang="en-GB" dirty="0"/>
              <a:t>You may also have noticed that… </a:t>
            </a:r>
          </a:p>
        </p:txBody>
      </p:sp>
    </p:spTree>
    <p:extLst>
      <p:ext uri="{BB962C8B-B14F-4D97-AF65-F5344CB8AC3E}">
        <p14:creationId xmlns:p14="http://schemas.microsoft.com/office/powerpoint/2010/main" val="948225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8D826-B2CC-ED49-DEB8-04F3B03128D4}"/>
              </a:ext>
            </a:extLst>
          </p:cNvPr>
          <p:cNvSpPr>
            <a:spLocks noGrp="1"/>
          </p:cNvSpPr>
          <p:nvPr>
            <p:ph type="title"/>
          </p:nvPr>
        </p:nvSpPr>
        <p:spPr/>
        <p:txBody>
          <a:bodyPr/>
          <a:lstStyle/>
          <a:p>
            <a:r>
              <a:rPr lang="en-GB" dirty="0"/>
              <a:t>Avoiding spoken language</a:t>
            </a:r>
          </a:p>
        </p:txBody>
      </p:sp>
      <p:sp>
        <p:nvSpPr>
          <p:cNvPr id="3" name="Content Placeholder 2">
            <a:extLst>
              <a:ext uri="{FF2B5EF4-FFF2-40B4-BE49-F238E27FC236}">
                <a16:creationId xmlns:a16="http://schemas.microsoft.com/office/drawing/2014/main" id="{375DC5B0-952A-228E-7052-3F0F0B287A44}"/>
              </a:ext>
            </a:extLst>
          </p:cNvPr>
          <p:cNvSpPr>
            <a:spLocks noGrp="1"/>
          </p:cNvSpPr>
          <p:nvPr>
            <p:ph idx="1"/>
          </p:nvPr>
        </p:nvSpPr>
        <p:spPr/>
        <p:txBody>
          <a:bodyPr>
            <a:normAutofit fontScale="92500" lnSpcReduction="20000"/>
          </a:bodyPr>
          <a:lstStyle/>
          <a:p>
            <a:r>
              <a:rPr lang="en-GB" b="1" dirty="0"/>
              <a:t>That’s why </a:t>
            </a:r>
            <a:r>
              <a:rPr lang="en-GB" dirty="0"/>
              <a:t>is used only in spoken English (as the contraction indicates).</a:t>
            </a:r>
          </a:p>
          <a:p>
            <a:pPr marL="0" indent="0">
              <a:buNone/>
            </a:pPr>
            <a:endParaRPr lang="en-GB" dirty="0"/>
          </a:p>
          <a:p>
            <a:pPr marL="0" indent="0">
              <a:buNone/>
            </a:pPr>
            <a:r>
              <a:rPr lang="en-GB" dirty="0"/>
              <a:t>I love chocolate. That’s why I always have some in my bag. =&gt; I always have some chocolate in my bag because I love it. / Since I love chocolate, I always have some in my bag</a:t>
            </a:r>
          </a:p>
          <a:p>
            <a:pPr marL="0" indent="0">
              <a:buNone/>
            </a:pPr>
            <a:endParaRPr lang="en-GB" dirty="0"/>
          </a:p>
          <a:p>
            <a:r>
              <a:rPr lang="en-GB" dirty="0"/>
              <a:t>In formal English, prefer </a:t>
            </a:r>
            <a:r>
              <a:rPr lang="en-GB" b="1" dirty="0"/>
              <a:t>since, because, therefore, or thus</a:t>
            </a:r>
            <a:r>
              <a:rPr lang="en-GB" dirty="0"/>
              <a:t>.</a:t>
            </a:r>
          </a:p>
          <a:p>
            <a:pPr marL="0" indent="0">
              <a:buNone/>
            </a:pPr>
            <a:endParaRPr lang="en-GB" dirty="0"/>
          </a:p>
          <a:p>
            <a:pPr marL="0" indent="0">
              <a:buNone/>
            </a:pPr>
            <a:r>
              <a:rPr lang="en-GB" dirty="0"/>
              <a:t>They need more money to provide for the homeless in winter. Therefore, they sometimes ask for government funding when private donations are scarce.</a:t>
            </a:r>
          </a:p>
          <a:p>
            <a:pPr marL="0" indent="0">
              <a:buNone/>
            </a:pPr>
            <a:endParaRPr lang="en-GB" dirty="0"/>
          </a:p>
          <a:p>
            <a:pPr marL="0" indent="0">
              <a:buNone/>
            </a:pPr>
            <a:r>
              <a:rPr lang="en-GB" dirty="0"/>
              <a:t>Eating habits formed in childhood tend to continue into adult life. Thus, the best way to prevent heart disease among adults is to encourage healthy eating from an early age.</a:t>
            </a:r>
          </a:p>
        </p:txBody>
      </p:sp>
    </p:spTree>
    <p:extLst>
      <p:ext uri="{BB962C8B-B14F-4D97-AF65-F5344CB8AC3E}">
        <p14:creationId xmlns:p14="http://schemas.microsoft.com/office/powerpoint/2010/main" val="1705098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F29B-284A-0E79-FA87-0762AF3D061A}"/>
              </a:ext>
            </a:extLst>
          </p:cNvPr>
          <p:cNvSpPr>
            <a:spLocks noGrp="1"/>
          </p:cNvSpPr>
          <p:nvPr>
            <p:ph type="title"/>
          </p:nvPr>
        </p:nvSpPr>
        <p:spPr/>
        <p:txBody>
          <a:bodyPr/>
          <a:lstStyle/>
          <a:p>
            <a:r>
              <a:rPr lang="en-GB" dirty="0"/>
              <a:t>Avoiding Spoken Language</a:t>
            </a:r>
          </a:p>
        </p:txBody>
      </p:sp>
      <p:sp>
        <p:nvSpPr>
          <p:cNvPr id="3" name="Content Placeholder 2">
            <a:extLst>
              <a:ext uri="{FF2B5EF4-FFF2-40B4-BE49-F238E27FC236}">
                <a16:creationId xmlns:a16="http://schemas.microsoft.com/office/drawing/2014/main" id="{FA2F9A9C-4C6A-A432-769C-23CAD7A7FEF7}"/>
              </a:ext>
            </a:extLst>
          </p:cNvPr>
          <p:cNvSpPr>
            <a:spLocks noGrp="1"/>
          </p:cNvSpPr>
          <p:nvPr>
            <p:ph idx="1"/>
          </p:nvPr>
        </p:nvSpPr>
        <p:spPr/>
        <p:txBody>
          <a:bodyPr>
            <a:normAutofit/>
          </a:bodyPr>
          <a:lstStyle/>
          <a:p>
            <a:r>
              <a:rPr lang="en-GB" dirty="0"/>
              <a:t>The words </a:t>
            </a:r>
            <a:r>
              <a:rPr lang="en-GB" b="1" dirty="0" err="1"/>
              <a:t>wanna</a:t>
            </a:r>
            <a:r>
              <a:rPr lang="en-GB" b="1" dirty="0"/>
              <a:t>, </a:t>
            </a:r>
            <a:r>
              <a:rPr lang="en-GB" b="1" dirty="0" err="1"/>
              <a:t>gonna</a:t>
            </a:r>
            <a:r>
              <a:rPr lang="en-GB" b="1" dirty="0"/>
              <a:t>, </a:t>
            </a:r>
            <a:r>
              <a:rPr lang="en-GB" b="1" dirty="0" err="1"/>
              <a:t>gotta</a:t>
            </a:r>
            <a:r>
              <a:rPr lang="en-GB" b="1" dirty="0"/>
              <a:t> </a:t>
            </a:r>
            <a:r>
              <a:rPr lang="en-GB" dirty="0"/>
              <a:t>reflect the way want to, going to, and got to are distorted in spoken language. They may be used in writing only in fiction, when reporting a character’s words.</a:t>
            </a:r>
          </a:p>
          <a:p>
            <a:endParaRPr lang="en-GB" dirty="0"/>
          </a:p>
          <a:p>
            <a:r>
              <a:rPr lang="en-GB" dirty="0"/>
              <a:t>NEVER use them in academic English.</a:t>
            </a:r>
          </a:p>
          <a:p>
            <a:pPr marL="0" indent="0">
              <a:buNone/>
            </a:pPr>
            <a:endParaRPr lang="en-GB" dirty="0"/>
          </a:p>
          <a:p>
            <a:pPr marL="0" indent="0">
              <a:buNone/>
            </a:pPr>
            <a:r>
              <a:rPr lang="en-GB" dirty="0"/>
              <a:t>I </a:t>
            </a:r>
            <a:r>
              <a:rPr lang="en-GB" dirty="0" err="1"/>
              <a:t>wanna</a:t>
            </a:r>
            <a:r>
              <a:rPr lang="en-GB" dirty="0"/>
              <a:t> go to the movies. =&gt; I want to go to the movies.</a:t>
            </a:r>
          </a:p>
          <a:p>
            <a:pPr marL="0" indent="0">
              <a:buNone/>
            </a:pPr>
            <a:r>
              <a:rPr lang="en-GB" dirty="0"/>
              <a:t>I’m </a:t>
            </a:r>
            <a:r>
              <a:rPr lang="en-GB" dirty="0" err="1"/>
              <a:t>gonna</a:t>
            </a:r>
            <a:r>
              <a:rPr lang="en-GB" dirty="0"/>
              <a:t> see him off. =&gt; I am going to see him off.</a:t>
            </a:r>
          </a:p>
          <a:p>
            <a:pPr marL="0" indent="0">
              <a:buNone/>
            </a:pPr>
            <a:r>
              <a:rPr lang="en-GB" dirty="0"/>
              <a:t>I’ve </a:t>
            </a:r>
            <a:r>
              <a:rPr lang="en-GB" dirty="0" err="1"/>
              <a:t>gotta</a:t>
            </a:r>
            <a:r>
              <a:rPr lang="en-GB" dirty="0"/>
              <a:t> tell you something. =&gt; I have to tell you something. </a:t>
            </a:r>
            <a:r>
              <a:rPr lang="en-GB" b="1" dirty="0"/>
              <a:t>(“have got” </a:t>
            </a:r>
            <a:r>
              <a:rPr lang="en-GB" dirty="0" err="1"/>
              <a:t>est</a:t>
            </a:r>
            <a:r>
              <a:rPr lang="en-GB" dirty="0"/>
              <a:t> oral et ne sera pas </a:t>
            </a:r>
            <a:r>
              <a:rPr lang="en-GB" dirty="0" err="1"/>
              <a:t>employé</a:t>
            </a:r>
            <a:r>
              <a:rPr lang="en-GB" dirty="0"/>
              <a:t> </a:t>
            </a:r>
            <a:r>
              <a:rPr lang="en-GB" dirty="0" err="1"/>
              <a:t>en</a:t>
            </a:r>
            <a:r>
              <a:rPr lang="en-GB" dirty="0"/>
              <a:t> </a:t>
            </a:r>
            <a:r>
              <a:rPr lang="en-GB" dirty="0" err="1"/>
              <a:t>anglais</a:t>
            </a:r>
            <a:r>
              <a:rPr lang="en-GB" dirty="0"/>
              <a:t> </a:t>
            </a:r>
            <a:r>
              <a:rPr lang="en-GB" dirty="0" err="1"/>
              <a:t>formel</a:t>
            </a:r>
            <a:r>
              <a:rPr lang="en-GB" dirty="0"/>
              <a:t>)</a:t>
            </a:r>
          </a:p>
        </p:txBody>
      </p:sp>
    </p:spTree>
    <p:extLst>
      <p:ext uri="{BB962C8B-B14F-4D97-AF65-F5344CB8AC3E}">
        <p14:creationId xmlns:p14="http://schemas.microsoft.com/office/powerpoint/2010/main" val="798764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94AA1-C07B-6329-9F5F-5BC39EE0E9FF}"/>
              </a:ext>
            </a:extLst>
          </p:cNvPr>
          <p:cNvSpPr>
            <a:spLocks noGrp="1"/>
          </p:cNvSpPr>
          <p:nvPr>
            <p:ph type="title"/>
          </p:nvPr>
        </p:nvSpPr>
        <p:spPr/>
        <p:txBody>
          <a:bodyPr/>
          <a:lstStyle/>
          <a:p>
            <a:r>
              <a:rPr lang="en-GB" dirty="0"/>
              <a:t>Avoiding spoken language </a:t>
            </a:r>
          </a:p>
        </p:txBody>
      </p:sp>
      <p:sp>
        <p:nvSpPr>
          <p:cNvPr id="3" name="Content Placeholder 2">
            <a:extLst>
              <a:ext uri="{FF2B5EF4-FFF2-40B4-BE49-F238E27FC236}">
                <a16:creationId xmlns:a16="http://schemas.microsoft.com/office/drawing/2014/main" id="{942600C0-5D60-03EE-E626-3931AB6A1F00}"/>
              </a:ext>
            </a:extLst>
          </p:cNvPr>
          <p:cNvSpPr>
            <a:spLocks noGrp="1"/>
          </p:cNvSpPr>
          <p:nvPr>
            <p:ph idx="1"/>
          </p:nvPr>
        </p:nvSpPr>
        <p:spPr/>
        <p:txBody>
          <a:bodyPr>
            <a:normAutofit fontScale="85000" lnSpcReduction="20000"/>
          </a:bodyPr>
          <a:lstStyle/>
          <a:p>
            <a:r>
              <a:rPr lang="en-GB" dirty="0"/>
              <a:t>Do not use </a:t>
            </a:r>
            <a:r>
              <a:rPr lang="en-GB" b="1" dirty="0" err="1"/>
              <a:t>kinda</a:t>
            </a:r>
            <a:r>
              <a:rPr lang="en-GB" b="1" dirty="0"/>
              <a:t> or kind </a:t>
            </a:r>
            <a:r>
              <a:rPr lang="en-GB" dirty="0"/>
              <a:t>of in front of an adjective.</a:t>
            </a:r>
          </a:p>
          <a:p>
            <a:pPr marL="0" indent="0">
              <a:buNone/>
            </a:pPr>
            <a:endParaRPr lang="en-GB" dirty="0"/>
          </a:p>
          <a:p>
            <a:pPr marL="0" indent="0">
              <a:buNone/>
            </a:pPr>
            <a:r>
              <a:rPr lang="en-GB" dirty="0"/>
              <a:t>It’s </a:t>
            </a:r>
            <a:r>
              <a:rPr lang="en-GB" dirty="0" err="1"/>
              <a:t>kinda</a:t>
            </a:r>
            <a:r>
              <a:rPr lang="en-GB" dirty="0"/>
              <a:t> strange. =&gt; It is somewhat strange. / It seems strange.</a:t>
            </a:r>
          </a:p>
          <a:p>
            <a:pPr marL="0" indent="0">
              <a:buNone/>
            </a:pPr>
            <a:r>
              <a:rPr lang="en-GB" dirty="0"/>
              <a:t>He’s </a:t>
            </a:r>
            <a:r>
              <a:rPr lang="en-GB" dirty="0" err="1"/>
              <a:t>kinda</a:t>
            </a:r>
            <a:r>
              <a:rPr lang="en-GB" dirty="0"/>
              <a:t> tall. =&gt; He is rather tall.</a:t>
            </a:r>
          </a:p>
          <a:p>
            <a:pPr marL="0" indent="0">
              <a:buNone/>
            </a:pPr>
            <a:r>
              <a:rPr lang="en-GB" dirty="0"/>
              <a:t>That made me feel </a:t>
            </a:r>
            <a:r>
              <a:rPr lang="en-GB" dirty="0" err="1"/>
              <a:t>kinda</a:t>
            </a:r>
            <a:r>
              <a:rPr lang="en-GB" dirty="0"/>
              <a:t> stupid. =&gt; That made me feel slightly stupid.</a:t>
            </a:r>
          </a:p>
          <a:p>
            <a:pPr marL="0" indent="0">
              <a:buNone/>
            </a:pPr>
            <a:endParaRPr lang="en-GB" dirty="0"/>
          </a:p>
          <a:p>
            <a:r>
              <a:rPr lang="en-GB" dirty="0"/>
              <a:t>You may use </a:t>
            </a:r>
            <a:r>
              <a:rPr lang="en-GB" b="1" dirty="0"/>
              <a:t>kind as a noun</a:t>
            </a:r>
            <a:r>
              <a:rPr lang="en-GB" dirty="0"/>
              <a:t>, but only when you really want to contrast different kinds of things. Otherwise, avoid it because it sounds vague and you should never be vague.</a:t>
            </a:r>
          </a:p>
          <a:p>
            <a:pPr marL="0" indent="0">
              <a:buNone/>
            </a:pPr>
            <a:endParaRPr lang="en-GB" dirty="0"/>
          </a:p>
          <a:p>
            <a:pPr marL="0" indent="0">
              <a:buNone/>
            </a:pPr>
            <a:r>
              <a:rPr lang="en-GB" dirty="0"/>
              <a:t>There were two kinds of cake: cupcakes and sponge cakes.</a:t>
            </a:r>
          </a:p>
          <a:p>
            <a:pPr marL="0" indent="0">
              <a:buNone/>
            </a:pPr>
            <a:endParaRPr lang="en-GB" dirty="0"/>
          </a:p>
          <a:p>
            <a:pPr marL="0" indent="0">
              <a:buNone/>
            </a:pPr>
            <a:r>
              <a:rPr lang="en-GB" dirty="0"/>
              <a:t>He is in a kind of house. =&gt; He is in a house / what looks like a house.</a:t>
            </a:r>
          </a:p>
        </p:txBody>
      </p:sp>
    </p:spTree>
    <p:extLst>
      <p:ext uri="{BB962C8B-B14F-4D97-AF65-F5344CB8AC3E}">
        <p14:creationId xmlns:p14="http://schemas.microsoft.com/office/powerpoint/2010/main" val="3502914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192E-2734-C7B5-5926-F97BCE919E7F}"/>
              </a:ext>
            </a:extLst>
          </p:cNvPr>
          <p:cNvSpPr>
            <a:spLocks noGrp="1"/>
          </p:cNvSpPr>
          <p:nvPr>
            <p:ph type="title"/>
          </p:nvPr>
        </p:nvSpPr>
        <p:spPr/>
        <p:txBody>
          <a:bodyPr/>
          <a:lstStyle/>
          <a:p>
            <a:r>
              <a:rPr lang="en-GB" dirty="0"/>
              <a:t>Avoiding spoken language</a:t>
            </a:r>
          </a:p>
        </p:txBody>
      </p:sp>
      <p:sp>
        <p:nvSpPr>
          <p:cNvPr id="3" name="Content Placeholder 2">
            <a:extLst>
              <a:ext uri="{FF2B5EF4-FFF2-40B4-BE49-F238E27FC236}">
                <a16:creationId xmlns:a16="http://schemas.microsoft.com/office/drawing/2014/main" id="{F4552E79-81F9-F466-F45D-D419E65212BE}"/>
              </a:ext>
            </a:extLst>
          </p:cNvPr>
          <p:cNvSpPr>
            <a:spLocks noGrp="1"/>
          </p:cNvSpPr>
          <p:nvPr>
            <p:ph idx="1"/>
          </p:nvPr>
        </p:nvSpPr>
        <p:spPr/>
        <p:txBody>
          <a:bodyPr>
            <a:normAutofit fontScale="92500" lnSpcReduction="20000"/>
          </a:bodyPr>
          <a:lstStyle/>
          <a:p>
            <a:r>
              <a:rPr lang="en-GB" dirty="0"/>
              <a:t>Do not use </a:t>
            </a:r>
            <a:r>
              <a:rPr lang="en-GB" b="1" dirty="0" err="1"/>
              <a:t>sorta</a:t>
            </a:r>
            <a:r>
              <a:rPr lang="en-GB" b="1" dirty="0"/>
              <a:t> or sort of</a:t>
            </a:r>
            <a:r>
              <a:rPr lang="en-GB" dirty="0"/>
              <a:t>.</a:t>
            </a:r>
          </a:p>
          <a:p>
            <a:pPr marL="0" indent="0">
              <a:buNone/>
            </a:pPr>
            <a:endParaRPr lang="en-GB" dirty="0"/>
          </a:p>
          <a:p>
            <a:pPr marL="0" indent="0">
              <a:buNone/>
            </a:pPr>
            <a:r>
              <a:rPr lang="en-GB" dirty="0"/>
              <a:t>She sort of pretends that she doesn't really care. =&gt; She pretends that… / It is as though she pretended that she did not really care. (2e solution = </a:t>
            </a:r>
            <a:r>
              <a:rPr lang="en-GB" dirty="0" err="1"/>
              <a:t>lourde</a:t>
            </a:r>
            <a:r>
              <a:rPr lang="en-GB" dirty="0"/>
              <a:t>, à </a:t>
            </a:r>
            <a:r>
              <a:rPr lang="en-GB" dirty="0" err="1"/>
              <a:t>n’employer</a:t>
            </a:r>
            <a:r>
              <a:rPr lang="en-GB" dirty="0"/>
              <a:t> que </a:t>
            </a:r>
            <a:r>
              <a:rPr lang="en-GB" dirty="0" err="1"/>
              <a:t>si</a:t>
            </a:r>
            <a:r>
              <a:rPr lang="en-GB" dirty="0"/>
              <a:t> </a:t>
            </a:r>
            <a:r>
              <a:rPr lang="en-GB" dirty="0" err="1"/>
              <a:t>vraiment</a:t>
            </a:r>
            <a:r>
              <a:rPr lang="en-GB" dirty="0"/>
              <a:t> necessaire)</a:t>
            </a:r>
          </a:p>
          <a:p>
            <a:pPr marL="0" indent="0">
              <a:buNone/>
            </a:pPr>
            <a:endParaRPr lang="en-GB" dirty="0"/>
          </a:p>
          <a:p>
            <a:pPr marL="0" indent="0">
              <a:buNone/>
            </a:pPr>
            <a:r>
              <a:rPr lang="en-GB" dirty="0"/>
              <a:t>‘Do you understand?’ ‘Sort of.’ =&gt; ‘More or less.’</a:t>
            </a:r>
          </a:p>
          <a:p>
            <a:pPr marL="0" indent="0">
              <a:buNone/>
            </a:pPr>
            <a:endParaRPr lang="en-GB" dirty="0"/>
          </a:p>
          <a:p>
            <a:r>
              <a:rPr lang="en-GB" dirty="0"/>
              <a:t>You may use </a:t>
            </a:r>
            <a:r>
              <a:rPr lang="en-GB" b="1" dirty="0"/>
              <a:t>sort as a noun</a:t>
            </a:r>
            <a:r>
              <a:rPr lang="en-GB" dirty="0"/>
              <a:t>, but only when you really want to contrast different sorts of things. Otherwise, avoid it because it sounds vague and you should never be vague.</a:t>
            </a:r>
          </a:p>
          <a:p>
            <a:endParaRPr lang="en-GB" dirty="0"/>
          </a:p>
          <a:p>
            <a:pPr marL="0" indent="0">
              <a:buNone/>
            </a:pPr>
            <a:r>
              <a:rPr lang="en-GB" dirty="0"/>
              <a:t>There are two sorts of people: nice ones and mean ones.</a:t>
            </a:r>
          </a:p>
        </p:txBody>
      </p:sp>
    </p:spTree>
    <p:extLst>
      <p:ext uri="{BB962C8B-B14F-4D97-AF65-F5344CB8AC3E}">
        <p14:creationId xmlns:p14="http://schemas.microsoft.com/office/powerpoint/2010/main" val="3466357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BA653-883C-94D1-9856-DF09E62A5872}"/>
              </a:ext>
            </a:extLst>
          </p:cNvPr>
          <p:cNvSpPr>
            <a:spLocks noGrp="1"/>
          </p:cNvSpPr>
          <p:nvPr>
            <p:ph type="title"/>
          </p:nvPr>
        </p:nvSpPr>
        <p:spPr/>
        <p:txBody>
          <a:bodyPr/>
          <a:lstStyle/>
          <a:p>
            <a:r>
              <a:rPr lang="en-GB" dirty="0"/>
              <a:t>Avoiding spoken language</a:t>
            </a:r>
          </a:p>
        </p:txBody>
      </p:sp>
      <p:sp>
        <p:nvSpPr>
          <p:cNvPr id="3" name="Content Placeholder 2">
            <a:extLst>
              <a:ext uri="{FF2B5EF4-FFF2-40B4-BE49-F238E27FC236}">
                <a16:creationId xmlns:a16="http://schemas.microsoft.com/office/drawing/2014/main" id="{E73EAA09-7E07-34F0-9AC4-C26FFA21B78A}"/>
              </a:ext>
            </a:extLst>
          </p:cNvPr>
          <p:cNvSpPr>
            <a:spLocks noGrp="1"/>
          </p:cNvSpPr>
          <p:nvPr>
            <p:ph idx="1"/>
          </p:nvPr>
        </p:nvSpPr>
        <p:spPr/>
        <p:txBody>
          <a:bodyPr/>
          <a:lstStyle/>
          <a:p>
            <a:r>
              <a:rPr lang="en-GB" dirty="0"/>
              <a:t>Do not use </a:t>
            </a:r>
            <a:r>
              <a:rPr lang="en-GB" b="1" dirty="0"/>
              <a:t>maybe </a:t>
            </a:r>
            <a:r>
              <a:rPr lang="en-GB" dirty="0"/>
              <a:t>at the beginning of a sentence. Use the </a:t>
            </a:r>
            <a:r>
              <a:rPr lang="en-GB" b="1" dirty="0"/>
              <a:t>modal may </a:t>
            </a:r>
            <a:r>
              <a:rPr lang="en-GB" dirty="0"/>
              <a:t>instead.</a:t>
            </a:r>
          </a:p>
          <a:p>
            <a:pPr marL="0" indent="0">
              <a:buNone/>
            </a:pPr>
            <a:endParaRPr lang="en-GB" dirty="0"/>
          </a:p>
          <a:p>
            <a:pPr marL="0" indent="0">
              <a:buNone/>
            </a:pPr>
            <a:r>
              <a:rPr lang="en-GB" dirty="0"/>
              <a:t>Maybe the narrator is not reliable. =&gt; The narrator may not be reliable.</a:t>
            </a:r>
          </a:p>
          <a:p>
            <a:pPr marL="0" indent="0">
              <a:buNone/>
            </a:pPr>
            <a:endParaRPr lang="en-GB" dirty="0"/>
          </a:p>
          <a:p>
            <a:pPr marL="0" indent="0">
              <a:buNone/>
            </a:pPr>
            <a:r>
              <a:rPr lang="en-GB" dirty="0"/>
              <a:t>Maybe his parents were mean to him. =&gt; His parents may have been mean to him</a:t>
            </a:r>
          </a:p>
        </p:txBody>
      </p:sp>
    </p:spTree>
    <p:extLst>
      <p:ext uri="{BB962C8B-B14F-4D97-AF65-F5344CB8AC3E}">
        <p14:creationId xmlns:p14="http://schemas.microsoft.com/office/powerpoint/2010/main" val="428975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114BC-3232-9D0C-2368-0F12DB929040}"/>
              </a:ext>
            </a:extLst>
          </p:cNvPr>
          <p:cNvSpPr>
            <a:spLocks noGrp="1"/>
          </p:cNvSpPr>
          <p:nvPr>
            <p:ph type="title"/>
          </p:nvPr>
        </p:nvSpPr>
        <p:spPr/>
        <p:txBody>
          <a:bodyPr/>
          <a:lstStyle/>
          <a:p>
            <a:r>
              <a:rPr lang="en-GB" dirty="0"/>
              <a:t>Practice</a:t>
            </a:r>
          </a:p>
        </p:txBody>
      </p:sp>
      <p:sp>
        <p:nvSpPr>
          <p:cNvPr id="3" name="Content Placeholder 2">
            <a:extLst>
              <a:ext uri="{FF2B5EF4-FFF2-40B4-BE49-F238E27FC236}">
                <a16:creationId xmlns:a16="http://schemas.microsoft.com/office/drawing/2014/main" id="{62CA6F2E-1A27-2C1F-996A-1247AE339B4F}"/>
              </a:ext>
            </a:extLst>
          </p:cNvPr>
          <p:cNvSpPr>
            <a:spLocks noGrp="1"/>
          </p:cNvSpPr>
          <p:nvPr>
            <p:ph idx="1"/>
          </p:nvPr>
        </p:nvSpPr>
        <p:spPr/>
        <p:txBody>
          <a:bodyPr/>
          <a:lstStyle/>
          <a:p>
            <a:r>
              <a:rPr lang="en-GB" dirty="0"/>
              <a:t>Based on what we’ve just spoken about, have a look at the following sentences, and decide what the highlighted word is being used to refer to: </a:t>
            </a:r>
          </a:p>
          <a:p>
            <a:endParaRPr lang="en-GB" dirty="0"/>
          </a:p>
          <a:p>
            <a:r>
              <a:rPr lang="en-GB" dirty="0">
                <a:hlinkClick r:id="rId2"/>
              </a:rPr>
              <a:t>https://elt.oup.com/student/academicvocabulary/li/section01/unit07?cc=fr&amp;selLanguage=en</a:t>
            </a:r>
            <a:endParaRPr lang="en-GB" dirty="0"/>
          </a:p>
          <a:p>
            <a:endParaRPr lang="en-GB" dirty="0"/>
          </a:p>
          <a:p>
            <a:r>
              <a:rPr lang="en-GB" dirty="0"/>
              <a:t>Incidentally, the </a:t>
            </a:r>
            <a:r>
              <a:rPr lang="en-GB" i="1" dirty="0"/>
              <a:t>Oxford Academic Vocabulary Practice </a:t>
            </a:r>
            <a:r>
              <a:rPr lang="en-GB" dirty="0"/>
              <a:t>site is an excellent resource for practising and improving your vocabulary in general: </a:t>
            </a:r>
          </a:p>
          <a:p>
            <a:endParaRPr lang="en-GB" dirty="0"/>
          </a:p>
          <a:p>
            <a:r>
              <a:rPr lang="en-GB" dirty="0">
                <a:hlinkClick r:id="rId3"/>
              </a:rPr>
              <a:t>https://elt.oup.com/student/academicvocabulary/?cc=fr&amp;selLanguage=en</a:t>
            </a:r>
            <a:r>
              <a:rPr lang="en-GB" dirty="0"/>
              <a:t> </a:t>
            </a:r>
          </a:p>
        </p:txBody>
      </p:sp>
    </p:spTree>
    <p:extLst>
      <p:ext uri="{BB962C8B-B14F-4D97-AF65-F5344CB8AC3E}">
        <p14:creationId xmlns:p14="http://schemas.microsoft.com/office/powerpoint/2010/main" val="292002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D07A91-343F-35F1-0E2B-C85094DA5BED}"/>
              </a:ext>
            </a:extLst>
          </p:cNvPr>
          <p:cNvSpPr>
            <a:spLocks noGrp="1"/>
          </p:cNvSpPr>
          <p:nvPr>
            <p:ph idx="1"/>
          </p:nvPr>
        </p:nvSpPr>
        <p:spPr>
          <a:xfrm>
            <a:off x="792482" y="386080"/>
            <a:ext cx="10335766" cy="5735320"/>
          </a:xfrm>
        </p:spPr>
        <p:txBody>
          <a:bodyPr numCol="2">
            <a:normAutofit/>
          </a:bodyPr>
          <a:lstStyle/>
          <a:p>
            <a:r>
              <a:rPr lang="en-GB" dirty="0"/>
              <a:t>Biotechnology is a growing </a:t>
            </a:r>
            <a:r>
              <a:rPr lang="en-GB" b="1" u="sng" dirty="0"/>
              <a:t>field</a:t>
            </a:r>
            <a:r>
              <a:rPr lang="en-GB" dirty="0"/>
              <a:t> of study. </a:t>
            </a:r>
          </a:p>
          <a:p>
            <a:pPr marL="0" indent="0">
              <a:buNone/>
            </a:pPr>
            <a:r>
              <a:rPr lang="en-GB" dirty="0"/>
              <a:t>a an area of land</a:t>
            </a:r>
          </a:p>
          <a:p>
            <a:pPr marL="0" indent="0">
              <a:buNone/>
            </a:pPr>
            <a:r>
              <a:rPr lang="en-GB" dirty="0"/>
              <a:t>b a particular subject</a:t>
            </a:r>
          </a:p>
          <a:p>
            <a:endParaRPr lang="en-GB" dirty="0"/>
          </a:p>
          <a:p>
            <a:r>
              <a:rPr lang="en-GB" dirty="0"/>
              <a:t>This paper examines the effects of </a:t>
            </a:r>
            <a:r>
              <a:rPr lang="en-GB" b="1" u="sng" dirty="0"/>
              <a:t>competition</a:t>
            </a:r>
            <a:r>
              <a:rPr lang="en-GB" dirty="0"/>
              <a:t> between internet providers. </a:t>
            </a:r>
          </a:p>
          <a:p>
            <a:pPr marL="0" indent="0">
              <a:buNone/>
            </a:pPr>
            <a:r>
              <a:rPr lang="en-GB" dirty="0"/>
              <a:t>a an event that people try to win</a:t>
            </a:r>
          </a:p>
          <a:p>
            <a:pPr marL="0" indent="0">
              <a:buNone/>
            </a:pPr>
            <a:r>
              <a:rPr lang="en-GB" dirty="0"/>
              <a:t>b a situation where organizations try to be the most successful</a:t>
            </a:r>
          </a:p>
          <a:p>
            <a:endParaRPr lang="en-GB" dirty="0"/>
          </a:p>
          <a:p>
            <a:r>
              <a:rPr lang="en-GB" dirty="0"/>
              <a:t>He took a teaching </a:t>
            </a:r>
            <a:r>
              <a:rPr lang="en-GB" b="1" u="sng" dirty="0"/>
              <a:t>position</a:t>
            </a:r>
            <a:r>
              <a:rPr lang="en-GB" dirty="0"/>
              <a:t> at the University of North Carolina. </a:t>
            </a:r>
          </a:p>
          <a:p>
            <a:pPr marL="0" indent="0">
              <a:buNone/>
            </a:pPr>
            <a:r>
              <a:rPr lang="en-GB" dirty="0"/>
              <a:t>a the place where </a:t>
            </a:r>
            <a:r>
              <a:rPr lang="en-GB" dirty="0" err="1"/>
              <a:t>sth</a:t>
            </a:r>
            <a:r>
              <a:rPr lang="en-GB" dirty="0"/>
              <a:t> is</a:t>
            </a:r>
          </a:p>
          <a:p>
            <a:pPr marL="0" indent="0">
              <a:buNone/>
            </a:pPr>
            <a:r>
              <a:rPr lang="en-GB" dirty="0"/>
              <a:t>b a job</a:t>
            </a:r>
          </a:p>
          <a:p>
            <a:r>
              <a:rPr lang="en-GB" dirty="0"/>
              <a:t>There are public concerns about the safety of nuclear </a:t>
            </a:r>
            <a:r>
              <a:rPr lang="en-GB" b="1" u="sng" dirty="0"/>
              <a:t>power</a:t>
            </a:r>
            <a:r>
              <a:rPr lang="en-GB" dirty="0"/>
              <a:t>. </a:t>
            </a:r>
          </a:p>
          <a:p>
            <a:pPr marL="0" indent="0">
              <a:buNone/>
            </a:pPr>
            <a:r>
              <a:rPr lang="en-GB" dirty="0"/>
              <a:t>a energy used for making electricity</a:t>
            </a:r>
          </a:p>
          <a:p>
            <a:pPr marL="0" indent="0">
              <a:buNone/>
            </a:pPr>
            <a:r>
              <a:rPr lang="en-GB" dirty="0"/>
              <a:t>b political control</a:t>
            </a:r>
          </a:p>
          <a:p>
            <a:endParaRPr lang="en-GB" dirty="0"/>
          </a:p>
          <a:p>
            <a:r>
              <a:rPr lang="en-GB" dirty="0"/>
              <a:t>Experts predict a rise of two to three </a:t>
            </a:r>
            <a:r>
              <a:rPr lang="en-GB" b="1" u="sng" dirty="0"/>
              <a:t>degrees</a:t>
            </a:r>
            <a:r>
              <a:rPr lang="en-GB" dirty="0"/>
              <a:t> Celsius in average global temperatures. </a:t>
            </a:r>
          </a:p>
          <a:p>
            <a:pPr marL="0" indent="0">
              <a:buNone/>
            </a:pPr>
            <a:r>
              <a:rPr lang="en-GB" dirty="0"/>
              <a:t>a </a:t>
            </a:r>
            <a:r>
              <a:rPr lang="en-GB" dirty="0" err="1"/>
              <a:t>a</a:t>
            </a:r>
            <a:r>
              <a:rPr lang="en-GB" dirty="0"/>
              <a:t> measurement</a:t>
            </a:r>
          </a:p>
          <a:p>
            <a:pPr marL="0" indent="0">
              <a:buNone/>
            </a:pPr>
            <a:r>
              <a:rPr lang="en-GB" dirty="0"/>
              <a:t>b university qualifications</a:t>
            </a:r>
          </a:p>
          <a:p>
            <a:endParaRPr lang="en-GB" dirty="0"/>
          </a:p>
          <a:p>
            <a:r>
              <a:rPr lang="en-GB" dirty="0"/>
              <a:t>The exhibition includes photographs of celebrities and other public </a:t>
            </a:r>
            <a:r>
              <a:rPr lang="en-GB" b="1" u="sng" dirty="0"/>
              <a:t>figures</a:t>
            </a:r>
            <a:r>
              <a:rPr lang="en-GB" dirty="0"/>
              <a:t>. </a:t>
            </a:r>
          </a:p>
          <a:p>
            <a:pPr marL="0" indent="0">
              <a:buNone/>
            </a:pPr>
            <a:r>
              <a:rPr lang="en-GB" dirty="0"/>
              <a:t>a numbers</a:t>
            </a:r>
          </a:p>
          <a:p>
            <a:pPr marL="0" indent="0">
              <a:buNone/>
            </a:pPr>
            <a:r>
              <a:rPr lang="en-GB" dirty="0"/>
              <a:t>b people</a:t>
            </a:r>
          </a:p>
        </p:txBody>
      </p:sp>
      <p:cxnSp>
        <p:nvCxnSpPr>
          <p:cNvPr id="7" name="Straight Connector 6">
            <a:extLst>
              <a:ext uri="{FF2B5EF4-FFF2-40B4-BE49-F238E27FC236}">
                <a16:creationId xmlns:a16="http://schemas.microsoft.com/office/drawing/2014/main" id="{BE998038-03CB-D65B-B01A-74BE976BC25B}"/>
              </a:ext>
            </a:extLst>
          </p:cNvPr>
          <p:cNvCxnSpPr/>
          <p:nvPr/>
        </p:nvCxnSpPr>
        <p:spPr>
          <a:xfrm>
            <a:off x="5923280" y="340360"/>
            <a:ext cx="0" cy="61772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71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3">
                                            <p:txEl>
                                              <p:pRg st="6" end="6"/>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3">
                                            <p:txEl>
                                              <p:pRg st="10" end="10"/>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3">
                                            <p:txEl>
                                              <p:pRg st="12" end="12"/>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3">
                                            <p:txEl>
                                              <p:pRg st="16" end="16"/>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3">
                                            <p:txEl>
                                              <p:pRg st="20" end="2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4B3B-DAEF-3C5A-E170-BB0E85F554C0}"/>
              </a:ext>
            </a:extLst>
          </p:cNvPr>
          <p:cNvSpPr>
            <a:spLocks noGrp="1"/>
          </p:cNvSpPr>
          <p:nvPr>
            <p:ph type="title"/>
          </p:nvPr>
        </p:nvSpPr>
        <p:spPr/>
        <p:txBody>
          <a:bodyPr/>
          <a:lstStyle/>
          <a:p>
            <a:r>
              <a:rPr lang="en-GB" dirty="0"/>
              <a:t>Next assessment: Due 21/11/22 </a:t>
            </a:r>
          </a:p>
        </p:txBody>
      </p:sp>
      <p:sp>
        <p:nvSpPr>
          <p:cNvPr id="3" name="Content Placeholder 2">
            <a:extLst>
              <a:ext uri="{FF2B5EF4-FFF2-40B4-BE49-F238E27FC236}">
                <a16:creationId xmlns:a16="http://schemas.microsoft.com/office/drawing/2014/main" id="{E1864AF5-2FA0-A517-4CE2-B38626F5477D}"/>
              </a:ext>
            </a:extLst>
          </p:cNvPr>
          <p:cNvSpPr>
            <a:spLocks noGrp="1"/>
          </p:cNvSpPr>
          <p:nvPr>
            <p:ph idx="1"/>
          </p:nvPr>
        </p:nvSpPr>
        <p:spPr>
          <a:xfrm>
            <a:off x="1069848" y="1737360"/>
            <a:ext cx="10058400" cy="4836160"/>
          </a:xfrm>
        </p:spPr>
        <p:txBody>
          <a:bodyPr>
            <a:normAutofit fontScale="92500" lnSpcReduction="20000"/>
          </a:bodyPr>
          <a:lstStyle/>
          <a:p>
            <a:pPr marL="0" indent="0">
              <a:buNone/>
            </a:pPr>
            <a:r>
              <a:rPr lang="en-GB" dirty="0"/>
              <a:t>Your imaginary character wakes up in a parallel universe of the world they used to live in (values, people’s behaviour, personality, weather, etc). </a:t>
            </a:r>
          </a:p>
          <a:p>
            <a:pPr marL="0" indent="0">
              <a:buNone/>
            </a:pPr>
            <a:endParaRPr lang="en-GB" dirty="0"/>
          </a:p>
          <a:p>
            <a:pPr marL="0" indent="0">
              <a:buNone/>
            </a:pPr>
            <a:r>
              <a:rPr lang="en-GB" dirty="0"/>
              <a:t>Describe your character and the people they meet, using the vocabulary you know from class (physical and emotional descriptions). </a:t>
            </a:r>
          </a:p>
          <a:p>
            <a:pPr marL="0" indent="0">
              <a:buNone/>
            </a:pPr>
            <a:endParaRPr lang="en-GB" dirty="0"/>
          </a:p>
          <a:p>
            <a:pPr marL="0" indent="0">
              <a:buNone/>
            </a:pPr>
            <a:r>
              <a:rPr lang="en-GB" dirty="0"/>
              <a:t>Write using past tenses as much as possible – these are the traditional tenses of narration in English. </a:t>
            </a:r>
          </a:p>
          <a:p>
            <a:pPr marL="0" indent="0">
              <a:buNone/>
            </a:pPr>
            <a:endParaRPr lang="en-GB" dirty="0"/>
          </a:p>
          <a:p>
            <a:pPr marL="0" indent="0">
              <a:buNone/>
            </a:pPr>
            <a:r>
              <a:rPr lang="en-GB" dirty="0"/>
              <a:t>Use FORMAL English – no contractions or spoken language. </a:t>
            </a:r>
          </a:p>
          <a:p>
            <a:pPr marL="0" indent="0">
              <a:buNone/>
            </a:pPr>
            <a:endParaRPr lang="en-GB" dirty="0"/>
          </a:p>
          <a:p>
            <a:pPr marL="0" indent="0">
              <a:buNone/>
            </a:pPr>
            <a:r>
              <a:rPr lang="en-GB" dirty="0"/>
              <a:t>Write about 150-250 words (half an A4 page). </a:t>
            </a:r>
          </a:p>
          <a:p>
            <a:pPr marL="0" indent="0">
              <a:buNone/>
            </a:pPr>
            <a:endParaRPr lang="en-GB" dirty="0"/>
          </a:p>
          <a:p>
            <a:pPr marL="0" indent="0">
              <a:buNone/>
            </a:pPr>
            <a:r>
              <a:rPr lang="en-GB" dirty="0"/>
              <a:t>This assignment must be handed in to me in class on the 21</a:t>
            </a:r>
            <a:r>
              <a:rPr lang="en-GB" baseline="30000" dirty="0"/>
              <a:t>st</a:t>
            </a:r>
            <a:r>
              <a:rPr lang="en-GB" dirty="0"/>
              <a:t> November – typed or handwritten, but should be clean and easily read. </a:t>
            </a:r>
          </a:p>
        </p:txBody>
      </p:sp>
    </p:spTree>
    <p:extLst>
      <p:ext uri="{BB962C8B-B14F-4D97-AF65-F5344CB8AC3E}">
        <p14:creationId xmlns:p14="http://schemas.microsoft.com/office/powerpoint/2010/main" val="311294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19F1-771B-54AE-201F-3A5174F486CE}"/>
              </a:ext>
            </a:extLst>
          </p:cNvPr>
          <p:cNvSpPr>
            <a:spLocks noGrp="1"/>
          </p:cNvSpPr>
          <p:nvPr>
            <p:ph type="title"/>
          </p:nvPr>
        </p:nvSpPr>
        <p:spPr/>
        <p:txBody>
          <a:bodyPr>
            <a:noAutofit/>
          </a:bodyPr>
          <a:lstStyle/>
          <a:p>
            <a:r>
              <a:rPr lang="en-GB" sz="4500" dirty="0"/>
              <a:t>Write the corresponding word to each of the following words below in either English or French; note that some questions may have more than one acceptable answer, and that this will be taken into account. [5]</a:t>
            </a:r>
          </a:p>
        </p:txBody>
      </p:sp>
      <p:sp>
        <p:nvSpPr>
          <p:cNvPr id="3" name="Text Placeholder 2">
            <a:extLst>
              <a:ext uri="{FF2B5EF4-FFF2-40B4-BE49-F238E27FC236}">
                <a16:creationId xmlns:a16="http://schemas.microsoft.com/office/drawing/2014/main" id="{7D788A7B-0F29-53EF-DF83-9D33F6174E59}"/>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879826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E94F30A-7DE5-435D-3D1F-A153B0871F7D}"/>
              </a:ext>
            </a:extLst>
          </p:cNvPr>
          <p:cNvGraphicFramePr>
            <a:graphicFrameLocks noGrp="1"/>
          </p:cNvGraphicFramePr>
          <p:nvPr>
            <p:ph idx="1"/>
            <p:extLst>
              <p:ext uri="{D42A27DB-BD31-4B8C-83A1-F6EECF244321}">
                <p14:modId xmlns:p14="http://schemas.microsoft.com/office/powerpoint/2010/main" val="559753769"/>
              </p:ext>
            </p:extLst>
          </p:nvPr>
        </p:nvGraphicFramePr>
        <p:xfrm>
          <a:off x="1066800" y="1066800"/>
          <a:ext cx="10058400" cy="5458464"/>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336472236"/>
                    </a:ext>
                  </a:extLst>
                </a:gridCol>
                <a:gridCol w="5029200">
                  <a:extLst>
                    <a:ext uri="{9D8B030D-6E8A-4147-A177-3AD203B41FA5}">
                      <a16:colId xmlns:a16="http://schemas.microsoft.com/office/drawing/2014/main" val="775107264"/>
                    </a:ext>
                  </a:extLst>
                </a:gridCol>
              </a:tblGrid>
              <a:tr h="496224">
                <a:tc>
                  <a:txBody>
                    <a:bodyPr/>
                    <a:lstStyle/>
                    <a:p>
                      <a:pPr algn="ctr"/>
                      <a:r>
                        <a:rPr lang="en-GB" sz="2500" dirty="0"/>
                        <a:t>French </a:t>
                      </a:r>
                    </a:p>
                  </a:txBody>
                  <a:tcPr/>
                </a:tc>
                <a:tc>
                  <a:txBody>
                    <a:bodyPr/>
                    <a:lstStyle/>
                    <a:p>
                      <a:pPr algn="ctr"/>
                      <a:r>
                        <a:rPr lang="en-GB" sz="2500" dirty="0"/>
                        <a:t>English</a:t>
                      </a:r>
                    </a:p>
                  </a:txBody>
                  <a:tcPr/>
                </a:tc>
                <a:extLst>
                  <a:ext uri="{0D108BD9-81ED-4DB2-BD59-A6C34878D82A}">
                    <a16:rowId xmlns:a16="http://schemas.microsoft.com/office/drawing/2014/main" val="4063240139"/>
                  </a:ext>
                </a:extLst>
              </a:tr>
              <a:tr h="496224">
                <a:tc>
                  <a:txBody>
                    <a:bodyPr/>
                    <a:lstStyle/>
                    <a:p>
                      <a:pPr algn="ctr"/>
                      <a:r>
                        <a:rPr lang="en-GB" sz="2500" dirty="0">
                          <a:solidFill>
                            <a:srgbClr val="FF0000"/>
                          </a:solidFill>
                        </a:rPr>
                        <a:t>Corpulent </a:t>
                      </a:r>
                    </a:p>
                  </a:txBody>
                  <a:tcPr/>
                </a:tc>
                <a:tc>
                  <a:txBody>
                    <a:bodyPr/>
                    <a:lstStyle/>
                    <a:p>
                      <a:pPr algn="ctr"/>
                      <a:r>
                        <a:rPr lang="en-GB" sz="2500" dirty="0"/>
                        <a:t>Stout/portly </a:t>
                      </a:r>
                    </a:p>
                  </a:txBody>
                  <a:tcPr/>
                </a:tc>
                <a:extLst>
                  <a:ext uri="{0D108BD9-81ED-4DB2-BD59-A6C34878D82A}">
                    <a16:rowId xmlns:a16="http://schemas.microsoft.com/office/drawing/2014/main" val="487298579"/>
                  </a:ext>
                </a:extLst>
              </a:tr>
              <a:tr h="496224">
                <a:tc>
                  <a:txBody>
                    <a:bodyPr/>
                    <a:lstStyle/>
                    <a:p>
                      <a:pPr algn="ctr"/>
                      <a:r>
                        <a:rPr lang="en-GB" sz="2500" dirty="0" err="1"/>
                        <a:t>Plantureuse</a:t>
                      </a:r>
                      <a:r>
                        <a:rPr lang="en-GB" sz="2500" dirty="0"/>
                        <a:t> </a:t>
                      </a:r>
                    </a:p>
                  </a:txBody>
                  <a:tcPr/>
                </a:tc>
                <a:tc>
                  <a:txBody>
                    <a:bodyPr/>
                    <a:lstStyle/>
                    <a:p>
                      <a:pPr algn="ctr"/>
                      <a:r>
                        <a:rPr lang="en-GB" sz="2500" dirty="0">
                          <a:solidFill>
                            <a:srgbClr val="FF0000"/>
                          </a:solidFill>
                        </a:rPr>
                        <a:t>Buxom</a:t>
                      </a:r>
                    </a:p>
                  </a:txBody>
                  <a:tcPr/>
                </a:tc>
                <a:extLst>
                  <a:ext uri="{0D108BD9-81ED-4DB2-BD59-A6C34878D82A}">
                    <a16:rowId xmlns:a16="http://schemas.microsoft.com/office/drawing/2014/main" val="105642313"/>
                  </a:ext>
                </a:extLst>
              </a:tr>
              <a:tr h="496224">
                <a:tc>
                  <a:txBody>
                    <a:bodyPr/>
                    <a:lstStyle/>
                    <a:p>
                      <a:pPr algn="ctr"/>
                      <a:r>
                        <a:rPr lang="en-GB" sz="2500" dirty="0"/>
                        <a:t>Une </a:t>
                      </a:r>
                      <a:r>
                        <a:rPr lang="en-GB" sz="2500" dirty="0" err="1"/>
                        <a:t>verrue</a:t>
                      </a:r>
                      <a:r>
                        <a:rPr lang="en-GB" sz="2500" dirty="0"/>
                        <a:t> </a:t>
                      </a:r>
                    </a:p>
                  </a:txBody>
                  <a:tcPr/>
                </a:tc>
                <a:tc>
                  <a:txBody>
                    <a:bodyPr/>
                    <a:lstStyle/>
                    <a:p>
                      <a:pPr algn="ctr"/>
                      <a:r>
                        <a:rPr lang="en-GB" sz="2500" dirty="0">
                          <a:solidFill>
                            <a:srgbClr val="FF0000"/>
                          </a:solidFill>
                        </a:rPr>
                        <a:t>A wart </a:t>
                      </a:r>
                    </a:p>
                  </a:txBody>
                  <a:tcPr/>
                </a:tc>
                <a:extLst>
                  <a:ext uri="{0D108BD9-81ED-4DB2-BD59-A6C34878D82A}">
                    <a16:rowId xmlns:a16="http://schemas.microsoft.com/office/drawing/2014/main" val="567589088"/>
                  </a:ext>
                </a:extLst>
              </a:tr>
              <a:tr h="496224">
                <a:tc>
                  <a:txBody>
                    <a:bodyPr/>
                    <a:lstStyle/>
                    <a:p>
                      <a:pPr algn="ctr"/>
                      <a:r>
                        <a:rPr lang="en-GB" sz="2500" dirty="0" err="1">
                          <a:solidFill>
                            <a:srgbClr val="FF0000"/>
                          </a:solidFill>
                        </a:rPr>
                        <a:t>Hautain</a:t>
                      </a:r>
                      <a:r>
                        <a:rPr lang="en-GB" sz="2500" dirty="0">
                          <a:solidFill>
                            <a:srgbClr val="FF0000"/>
                          </a:solidFill>
                        </a:rPr>
                        <a:t> </a:t>
                      </a:r>
                    </a:p>
                  </a:txBody>
                  <a:tcPr/>
                </a:tc>
                <a:tc>
                  <a:txBody>
                    <a:bodyPr/>
                    <a:lstStyle/>
                    <a:p>
                      <a:pPr algn="ctr"/>
                      <a:r>
                        <a:rPr lang="en-GB" sz="2500" dirty="0"/>
                        <a:t>Haughty </a:t>
                      </a:r>
                    </a:p>
                  </a:txBody>
                  <a:tcPr/>
                </a:tc>
                <a:extLst>
                  <a:ext uri="{0D108BD9-81ED-4DB2-BD59-A6C34878D82A}">
                    <a16:rowId xmlns:a16="http://schemas.microsoft.com/office/drawing/2014/main" val="1035557922"/>
                  </a:ext>
                </a:extLst>
              </a:tr>
              <a:tr h="496224">
                <a:tc>
                  <a:txBody>
                    <a:bodyPr/>
                    <a:lstStyle/>
                    <a:p>
                      <a:pPr algn="ctr"/>
                      <a:r>
                        <a:rPr lang="en-GB" sz="2500" dirty="0" err="1">
                          <a:solidFill>
                            <a:srgbClr val="FF0000"/>
                          </a:solidFill>
                        </a:rPr>
                        <a:t>Tromper</a:t>
                      </a:r>
                      <a:r>
                        <a:rPr lang="en-GB" sz="2500" dirty="0">
                          <a:solidFill>
                            <a:srgbClr val="FF0000"/>
                          </a:solidFill>
                        </a:rPr>
                        <a:t> </a:t>
                      </a:r>
                    </a:p>
                  </a:txBody>
                  <a:tcPr/>
                </a:tc>
                <a:tc>
                  <a:txBody>
                    <a:bodyPr/>
                    <a:lstStyle/>
                    <a:p>
                      <a:pPr algn="ctr"/>
                      <a:r>
                        <a:rPr lang="en-GB" sz="2500" dirty="0"/>
                        <a:t>To deceive </a:t>
                      </a:r>
                    </a:p>
                  </a:txBody>
                  <a:tcPr/>
                </a:tc>
                <a:extLst>
                  <a:ext uri="{0D108BD9-81ED-4DB2-BD59-A6C34878D82A}">
                    <a16:rowId xmlns:a16="http://schemas.microsoft.com/office/drawing/2014/main" val="2275416846"/>
                  </a:ext>
                </a:extLst>
              </a:tr>
              <a:tr h="496224">
                <a:tc>
                  <a:txBody>
                    <a:bodyPr/>
                    <a:lstStyle/>
                    <a:p>
                      <a:pPr algn="ctr"/>
                      <a:r>
                        <a:rPr lang="en-GB" sz="2500" dirty="0"/>
                        <a:t>La franchise </a:t>
                      </a:r>
                    </a:p>
                  </a:txBody>
                  <a:tcPr/>
                </a:tc>
                <a:tc>
                  <a:txBody>
                    <a:bodyPr/>
                    <a:lstStyle/>
                    <a:p>
                      <a:pPr algn="ctr"/>
                      <a:r>
                        <a:rPr lang="en-GB" sz="2500" dirty="0">
                          <a:solidFill>
                            <a:srgbClr val="FF0000"/>
                          </a:solidFill>
                        </a:rPr>
                        <a:t>Candour </a:t>
                      </a:r>
                    </a:p>
                  </a:txBody>
                  <a:tcPr/>
                </a:tc>
                <a:extLst>
                  <a:ext uri="{0D108BD9-81ED-4DB2-BD59-A6C34878D82A}">
                    <a16:rowId xmlns:a16="http://schemas.microsoft.com/office/drawing/2014/main" val="2369142454"/>
                  </a:ext>
                </a:extLst>
              </a:tr>
              <a:tr h="496224">
                <a:tc>
                  <a:txBody>
                    <a:bodyPr/>
                    <a:lstStyle/>
                    <a:p>
                      <a:pPr algn="ctr"/>
                      <a:r>
                        <a:rPr lang="en-GB" sz="2500" dirty="0" err="1">
                          <a:solidFill>
                            <a:srgbClr val="FF0000"/>
                          </a:solidFill>
                        </a:rPr>
                        <a:t>Vif</a:t>
                      </a:r>
                      <a:r>
                        <a:rPr lang="en-GB" sz="2500" dirty="0">
                          <a:solidFill>
                            <a:srgbClr val="FF0000"/>
                          </a:solidFill>
                        </a:rPr>
                        <a:t> d’esprit </a:t>
                      </a:r>
                    </a:p>
                  </a:txBody>
                  <a:tcPr/>
                </a:tc>
                <a:tc>
                  <a:txBody>
                    <a:bodyPr/>
                    <a:lstStyle/>
                    <a:p>
                      <a:pPr algn="ctr"/>
                      <a:r>
                        <a:rPr lang="en-GB" sz="2500" dirty="0"/>
                        <a:t>Sharp/sharp-witted </a:t>
                      </a:r>
                    </a:p>
                  </a:txBody>
                  <a:tcPr/>
                </a:tc>
                <a:extLst>
                  <a:ext uri="{0D108BD9-81ED-4DB2-BD59-A6C34878D82A}">
                    <a16:rowId xmlns:a16="http://schemas.microsoft.com/office/drawing/2014/main" val="2912517915"/>
                  </a:ext>
                </a:extLst>
              </a:tr>
              <a:tr h="496224">
                <a:tc>
                  <a:txBody>
                    <a:bodyPr/>
                    <a:lstStyle/>
                    <a:p>
                      <a:pPr algn="ctr"/>
                      <a:r>
                        <a:rPr lang="en-GB" sz="2500" dirty="0" err="1"/>
                        <a:t>Prévoyant</a:t>
                      </a:r>
                      <a:r>
                        <a:rPr lang="en-GB" sz="2500" dirty="0"/>
                        <a:t> </a:t>
                      </a:r>
                    </a:p>
                  </a:txBody>
                  <a:tcPr/>
                </a:tc>
                <a:tc>
                  <a:txBody>
                    <a:bodyPr/>
                    <a:lstStyle/>
                    <a:p>
                      <a:pPr algn="ctr"/>
                      <a:r>
                        <a:rPr lang="en-GB" sz="2500" dirty="0">
                          <a:solidFill>
                            <a:srgbClr val="FF0000"/>
                          </a:solidFill>
                        </a:rPr>
                        <a:t>Wise, far-sighted</a:t>
                      </a:r>
                    </a:p>
                  </a:txBody>
                  <a:tcPr/>
                </a:tc>
                <a:extLst>
                  <a:ext uri="{0D108BD9-81ED-4DB2-BD59-A6C34878D82A}">
                    <a16:rowId xmlns:a16="http://schemas.microsoft.com/office/drawing/2014/main" val="657134321"/>
                  </a:ext>
                </a:extLst>
              </a:tr>
              <a:tr h="496224">
                <a:tc>
                  <a:txBody>
                    <a:bodyPr/>
                    <a:lstStyle/>
                    <a:p>
                      <a:pPr algn="ctr"/>
                      <a:r>
                        <a:rPr lang="en-GB" sz="2500" dirty="0" err="1">
                          <a:solidFill>
                            <a:srgbClr val="FF0000"/>
                          </a:solidFill>
                        </a:rPr>
                        <a:t>Dificile</a:t>
                      </a:r>
                      <a:r>
                        <a:rPr lang="en-GB" sz="2500" dirty="0">
                          <a:solidFill>
                            <a:srgbClr val="FF0000"/>
                          </a:solidFill>
                        </a:rPr>
                        <a:t> </a:t>
                      </a:r>
                    </a:p>
                  </a:txBody>
                  <a:tcPr/>
                </a:tc>
                <a:tc>
                  <a:txBody>
                    <a:bodyPr/>
                    <a:lstStyle/>
                    <a:p>
                      <a:pPr algn="ctr"/>
                      <a:r>
                        <a:rPr lang="en-GB" sz="2500" dirty="0"/>
                        <a:t>Finicky </a:t>
                      </a:r>
                    </a:p>
                  </a:txBody>
                  <a:tcPr/>
                </a:tc>
                <a:extLst>
                  <a:ext uri="{0D108BD9-81ED-4DB2-BD59-A6C34878D82A}">
                    <a16:rowId xmlns:a16="http://schemas.microsoft.com/office/drawing/2014/main" val="2607616513"/>
                  </a:ext>
                </a:extLst>
              </a:tr>
              <a:tr h="496224">
                <a:tc>
                  <a:txBody>
                    <a:bodyPr/>
                    <a:lstStyle/>
                    <a:p>
                      <a:pPr algn="ctr"/>
                      <a:r>
                        <a:rPr lang="en-GB" sz="2500" dirty="0" err="1"/>
                        <a:t>Désobligeant</a:t>
                      </a:r>
                      <a:r>
                        <a:rPr lang="en-GB" sz="2500" dirty="0"/>
                        <a:t> </a:t>
                      </a:r>
                    </a:p>
                  </a:txBody>
                  <a:tcPr/>
                </a:tc>
                <a:tc>
                  <a:txBody>
                    <a:bodyPr/>
                    <a:lstStyle/>
                    <a:p>
                      <a:pPr algn="ctr"/>
                      <a:r>
                        <a:rPr lang="en-GB" sz="2500" dirty="0">
                          <a:solidFill>
                            <a:srgbClr val="FF0000"/>
                          </a:solidFill>
                        </a:rPr>
                        <a:t>Disparaging</a:t>
                      </a:r>
                    </a:p>
                  </a:txBody>
                  <a:tcPr/>
                </a:tc>
                <a:extLst>
                  <a:ext uri="{0D108BD9-81ED-4DB2-BD59-A6C34878D82A}">
                    <a16:rowId xmlns:a16="http://schemas.microsoft.com/office/drawing/2014/main" val="878683051"/>
                  </a:ext>
                </a:extLst>
              </a:tr>
            </a:tbl>
          </a:graphicData>
        </a:graphic>
      </p:graphicFrame>
      <p:sp>
        <p:nvSpPr>
          <p:cNvPr id="6" name="TextBox 5">
            <a:extLst>
              <a:ext uri="{FF2B5EF4-FFF2-40B4-BE49-F238E27FC236}">
                <a16:creationId xmlns:a16="http://schemas.microsoft.com/office/drawing/2014/main" id="{3C16F771-6E85-06D3-17B1-C5F52C3D3240}"/>
              </a:ext>
            </a:extLst>
          </p:cNvPr>
          <p:cNvSpPr txBox="1"/>
          <p:nvPr/>
        </p:nvSpPr>
        <p:spPr>
          <a:xfrm>
            <a:off x="817880" y="332736"/>
            <a:ext cx="10556240" cy="646331"/>
          </a:xfrm>
          <a:prstGeom prst="rect">
            <a:avLst/>
          </a:prstGeom>
          <a:noFill/>
        </p:spPr>
        <p:txBody>
          <a:bodyPr wrap="square" rtlCol="0">
            <a:spAutoFit/>
          </a:bodyPr>
          <a:lstStyle/>
          <a:p>
            <a:pPr algn="ctr"/>
            <a:r>
              <a:rPr lang="en-GB" b="1" dirty="0"/>
              <a:t>* As always, these are simply suggestions – vocabulary lists should not be treated as the one and only possible translation of a word ; in many cases, many words may be appropriate!*</a:t>
            </a:r>
          </a:p>
        </p:txBody>
      </p:sp>
      <p:sp>
        <p:nvSpPr>
          <p:cNvPr id="7" name="Rectangle 6">
            <a:extLst>
              <a:ext uri="{FF2B5EF4-FFF2-40B4-BE49-F238E27FC236}">
                <a16:creationId xmlns:a16="http://schemas.microsoft.com/office/drawing/2014/main" id="{507FF747-547A-7FBF-B6CF-959FE1DE2A14}"/>
              </a:ext>
            </a:extLst>
          </p:cNvPr>
          <p:cNvSpPr/>
          <p:nvPr/>
        </p:nvSpPr>
        <p:spPr>
          <a:xfrm>
            <a:off x="1066800" y="1605280"/>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1D8A00C0-DA0D-F823-47DD-38E6CBED45BF}"/>
              </a:ext>
            </a:extLst>
          </p:cNvPr>
          <p:cNvSpPr/>
          <p:nvPr/>
        </p:nvSpPr>
        <p:spPr>
          <a:xfrm>
            <a:off x="6096000" y="2113280"/>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699470B0-297D-9B97-14F8-E48E8730919D}"/>
              </a:ext>
            </a:extLst>
          </p:cNvPr>
          <p:cNvSpPr/>
          <p:nvPr/>
        </p:nvSpPr>
        <p:spPr>
          <a:xfrm>
            <a:off x="6096000" y="2621280"/>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6348FFF6-DAAE-54EF-51BE-8D928A7BE6D3}"/>
              </a:ext>
            </a:extLst>
          </p:cNvPr>
          <p:cNvSpPr/>
          <p:nvPr/>
        </p:nvSpPr>
        <p:spPr>
          <a:xfrm>
            <a:off x="1066800" y="3073299"/>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3B9D06C-DFD6-BE92-CCF4-90C3ACC91BD8}"/>
              </a:ext>
            </a:extLst>
          </p:cNvPr>
          <p:cNvSpPr/>
          <p:nvPr/>
        </p:nvSpPr>
        <p:spPr>
          <a:xfrm>
            <a:off x="1066800" y="3614269"/>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ED51C6E-D223-93FC-194F-4A7567391052}"/>
              </a:ext>
            </a:extLst>
          </p:cNvPr>
          <p:cNvSpPr/>
          <p:nvPr/>
        </p:nvSpPr>
        <p:spPr>
          <a:xfrm>
            <a:off x="6096000" y="4065272"/>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B3892E48-3629-A6AC-23FE-A67856250CE6}"/>
              </a:ext>
            </a:extLst>
          </p:cNvPr>
          <p:cNvSpPr/>
          <p:nvPr/>
        </p:nvSpPr>
        <p:spPr>
          <a:xfrm>
            <a:off x="1066800" y="4624072"/>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41AF7973-74B4-125E-9119-80FD1CFC65DF}"/>
              </a:ext>
            </a:extLst>
          </p:cNvPr>
          <p:cNvSpPr/>
          <p:nvPr/>
        </p:nvSpPr>
        <p:spPr>
          <a:xfrm>
            <a:off x="6096000" y="5057245"/>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BCEB00FF-B19D-7442-0C82-B992B4B62B16}"/>
              </a:ext>
            </a:extLst>
          </p:cNvPr>
          <p:cNvSpPr/>
          <p:nvPr/>
        </p:nvSpPr>
        <p:spPr>
          <a:xfrm>
            <a:off x="1066800" y="5531058"/>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7FF92FEC-1CB8-2F07-E0FC-610354123146}"/>
              </a:ext>
            </a:extLst>
          </p:cNvPr>
          <p:cNvSpPr/>
          <p:nvPr/>
        </p:nvSpPr>
        <p:spPr>
          <a:xfrm>
            <a:off x="6096000" y="6051964"/>
            <a:ext cx="5029200" cy="38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5128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7"/>
                                        </p:tgtEl>
                                        <p:attrNameLst>
                                          <p:attrName>ppt_x</p:attrName>
                                        </p:attrNameLst>
                                      </p:cBhvr>
                                      <p:tavLst>
                                        <p:tav tm="0">
                                          <p:val>
                                            <p:strVal val="ppt_x"/>
                                          </p:val>
                                        </p:tav>
                                        <p:tav tm="100000">
                                          <p:val>
                                            <p:strVal val="ppt_x"/>
                                          </p:val>
                                        </p:tav>
                                      </p:tavLst>
                                    </p:anim>
                                    <p:anim calcmode="lin" valueType="num">
                                      <p:cBhvr additive="base">
                                        <p:cTn id="7" dur="500"/>
                                        <p:tgtEl>
                                          <p:spTgt spid="7"/>
                                        </p:tgtEl>
                                        <p:attrNameLst>
                                          <p:attrName>ppt_y</p:attrName>
                                        </p:attrNameLst>
                                      </p:cBhvr>
                                      <p:tavLst>
                                        <p:tav tm="0">
                                          <p:val>
                                            <p:strVal val="ppt_y"/>
                                          </p:val>
                                        </p:tav>
                                        <p:tav tm="100000">
                                          <p:val>
                                            <p:strVal val="1+ppt_h/2"/>
                                          </p:val>
                                        </p:tav>
                                      </p:tavLst>
                                    </p:anim>
                                    <p:set>
                                      <p:cBhvr>
                                        <p:cTn id="8" dur="1" fill="hold">
                                          <p:stCondLst>
                                            <p:cond delay="499"/>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8"/>
                                        </p:tgtEl>
                                        <p:attrNameLst>
                                          <p:attrName>ppt_x</p:attrName>
                                        </p:attrNameLst>
                                      </p:cBhvr>
                                      <p:tavLst>
                                        <p:tav tm="0">
                                          <p:val>
                                            <p:strVal val="ppt_x"/>
                                          </p:val>
                                        </p:tav>
                                        <p:tav tm="100000">
                                          <p:val>
                                            <p:strVal val="ppt_x"/>
                                          </p:val>
                                        </p:tav>
                                      </p:tavLst>
                                    </p:anim>
                                    <p:anim calcmode="lin" valueType="num">
                                      <p:cBhvr additive="base">
                                        <p:cTn id="13" dur="500"/>
                                        <p:tgtEl>
                                          <p:spTgt spid="8"/>
                                        </p:tgtEl>
                                        <p:attrNameLst>
                                          <p:attrName>ppt_y</p:attrName>
                                        </p:attrNameLst>
                                      </p:cBhvr>
                                      <p:tavLst>
                                        <p:tav tm="0">
                                          <p:val>
                                            <p:strVal val="ppt_y"/>
                                          </p:val>
                                        </p:tav>
                                        <p:tav tm="100000">
                                          <p:val>
                                            <p:strVal val="1+ppt_h/2"/>
                                          </p:val>
                                        </p:tav>
                                      </p:tavLst>
                                    </p:anim>
                                    <p:set>
                                      <p:cBhvr>
                                        <p:cTn id="14" dur="1" fill="hold">
                                          <p:stCondLst>
                                            <p:cond delay="499"/>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9"/>
                                        </p:tgtEl>
                                        <p:attrNameLst>
                                          <p:attrName>ppt_x</p:attrName>
                                        </p:attrNameLst>
                                      </p:cBhvr>
                                      <p:tavLst>
                                        <p:tav tm="0">
                                          <p:val>
                                            <p:strVal val="ppt_x"/>
                                          </p:val>
                                        </p:tav>
                                        <p:tav tm="100000">
                                          <p:val>
                                            <p:strVal val="ppt_x"/>
                                          </p:val>
                                        </p:tav>
                                      </p:tavLst>
                                    </p:anim>
                                    <p:anim calcmode="lin" valueType="num">
                                      <p:cBhvr additive="base">
                                        <p:cTn id="19" dur="500"/>
                                        <p:tgtEl>
                                          <p:spTgt spid="9"/>
                                        </p:tgtEl>
                                        <p:attrNameLst>
                                          <p:attrName>ppt_y</p:attrName>
                                        </p:attrNameLst>
                                      </p:cBhvr>
                                      <p:tavLst>
                                        <p:tav tm="0">
                                          <p:val>
                                            <p:strVal val="ppt_y"/>
                                          </p:val>
                                        </p:tav>
                                        <p:tav tm="100000">
                                          <p:val>
                                            <p:strVal val="1+ppt_h/2"/>
                                          </p:val>
                                        </p:tav>
                                      </p:tavLst>
                                    </p:anim>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0"/>
                                        </p:tgtEl>
                                        <p:attrNameLst>
                                          <p:attrName>ppt_x</p:attrName>
                                        </p:attrNameLst>
                                      </p:cBhvr>
                                      <p:tavLst>
                                        <p:tav tm="0">
                                          <p:val>
                                            <p:strVal val="ppt_x"/>
                                          </p:val>
                                        </p:tav>
                                        <p:tav tm="100000">
                                          <p:val>
                                            <p:strVal val="ppt_x"/>
                                          </p:val>
                                        </p:tav>
                                      </p:tavLst>
                                    </p:anim>
                                    <p:anim calcmode="lin" valueType="num">
                                      <p:cBhvr additive="base">
                                        <p:cTn id="25" dur="500"/>
                                        <p:tgtEl>
                                          <p:spTgt spid="10"/>
                                        </p:tgtEl>
                                        <p:attrNameLst>
                                          <p:attrName>ppt_y</p:attrName>
                                        </p:attrNameLst>
                                      </p:cBhvr>
                                      <p:tavLst>
                                        <p:tav tm="0">
                                          <p:val>
                                            <p:strVal val="ppt_y"/>
                                          </p:val>
                                        </p:tav>
                                        <p:tav tm="100000">
                                          <p:val>
                                            <p:strVal val="1+ppt_h/2"/>
                                          </p:val>
                                        </p:tav>
                                      </p:tavLst>
                                    </p:anim>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1"/>
                                        </p:tgtEl>
                                        <p:attrNameLst>
                                          <p:attrName>ppt_x</p:attrName>
                                        </p:attrNameLst>
                                      </p:cBhvr>
                                      <p:tavLst>
                                        <p:tav tm="0">
                                          <p:val>
                                            <p:strVal val="ppt_x"/>
                                          </p:val>
                                        </p:tav>
                                        <p:tav tm="100000">
                                          <p:val>
                                            <p:strVal val="ppt_x"/>
                                          </p:val>
                                        </p:tav>
                                      </p:tavLst>
                                    </p:anim>
                                    <p:anim calcmode="lin" valueType="num">
                                      <p:cBhvr additive="base">
                                        <p:cTn id="31" dur="500"/>
                                        <p:tgtEl>
                                          <p:spTgt spid="11"/>
                                        </p:tgtEl>
                                        <p:attrNameLst>
                                          <p:attrName>ppt_y</p:attrName>
                                        </p:attrNameLst>
                                      </p:cBhvr>
                                      <p:tavLst>
                                        <p:tav tm="0">
                                          <p:val>
                                            <p:strVal val="ppt_y"/>
                                          </p:val>
                                        </p:tav>
                                        <p:tav tm="100000">
                                          <p:val>
                                            <p:strVal val="1+ppt_h/2"/>
                                          </p:val>
                                        </p:tav>
                                      </p:tavLst>
                                    </p:anim>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12"/>
                                        </p:tgtEl>
                                        <p:attrNameLst>
                                          <p:attrName>ppt_x</p:attrName>
                                        </p:attrNameLst>
                                      </p:cBhvr>
                                      <p:tavLst>
                                        <p:tav tm="0">
                                          <p:val>
                                            <p:strVal val="ppt_x"/>
                                          </p:val>
                                        </p:tav>
                                        <p:tav tm="100000">
                                          <p:val>
                                            <p:strVal val="ppt_x"/>
                                          </p:val>
                                        </p:tav>
                                      </p:tavLst>
                                    </p:anim>
                                    <p:anim calcmode="lin" valueType="num">
                                      <p:cBhvr additive="base">
                                        <p:cTn id="37" dur="500"/>
                                        <p:tgtEl>
                                          <p:spTgt spid="12"/>
                                        </p:tgtEl>
                                        <p:attrNameLst>
                                          <p:attrName>ppt_y</p:attrName>
                                        </p:attrNameLst>
                                      </p:cBhvr>
                                      <p:tavLst>
                                        <p:tav tm="0">
                                          <p:val>
                                            <p:strVal val="ppt_y"/>
                                          </p:val>
                                        </p:tav>
                                        <p:tav tm="100000">
                                          <p:val>
                                            <p:strVal val="1+ppt_h/2"/>
                                          </p:val>
                                        </p:tav>
                                      </p:tavLst>
                                    </p:anim>
                                    <p:set>
                                      <p:cBhvr>
                                        <p:cTn id="38" dur="1" fill="hold">
                                          <p:stCondLst>
                                            <p:cond delay="499"/>
                                          </p:stCondLst>
                                        </p:cTn>
                                        <p:tgtEl>
                                          <p:spTgt spid="1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0" nodeType="clickEffect">
                                  <p:stCondLst>
                                    <p:cond delay="0"/>
                                  </p:stCondLst>
                                  <p:childTnLst>
                                    <p:anim calcmode="lin" valueType="num">
                                      <p:cBhvr additive="base">
                                        <p:cTn id="42" dur="500"/>
                                        <p:tgtEl>
                                          <p:spTgt spid="13"/>
                                        </p:tgtEl>
                                        <p:attrNameLst>
                                          <p:attrName>ppt_x</p:attrName>
                                        </p:attrNameLst>
                                      </p:cBhvr>
                                      <p:tavLst>
                                        <p:tav tm="0">
                                          <p:val>
                                            <p:strVal val="ppt_x"/>
                                          </p:val>
                                        </p:tav>
                                        <p:tav tm="100000">
                                          <p:val>
                                            <p:strVal val="ppt_x"/>
                                          </p:val>
                                        </p:tav>
                                      </p:tavLst>
                                    </p:anim>
                                    <p:anim calcmode="lin" valueType="num">
                                      <p:cBhvr additive="base">
                                        <p:cTn id="43" dur="500"/>
                                        <p:tgtEl>
                                          <p:spTgt spid="13"/>
                                        </p:tgtEl>
                                        <p:attrNameLst>
                                          <p:attrName>ppt_y</p:attrName>
                                        </p:attrNameLst>
                                      </p:cBhvr>
                                      <p:tavLst>
                                        <p:tav tm="0">
                                          <p:val>
                                            <p:strVal val="ppt_y"/>
                                          </p:val>
                                        </p:tav>
                                        <p:tav tm="100000">
                                          <p:val>
                                            <p:strVal val="1+ppt_h/2"/>
                                          </p:val>
                                        </p:tav>
                                      </p:tavLst>
                                    </p:anim>
                                    <p:set>
                                      <p:cBhvr>
                                        <p:cTn id="44" dur="1" fill="hold">
                                          <p:stCondLst>
                                            <p:cond delay="499"/>
                                          </p:stCondLst>
                                        </p:cTn>
                                        <p:tgtEl>
                                          <p:spTgt spid="1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0" nodeType="clickEffect">
                                  <p:stCondLst>
                                    <p:cond delay="0"/>
                                  </p:stCondLst>
                                  <p:childTnLst>
                                    <p:anim calcmode="lin" valueType="num">
                                      <p:cBhvr additive="base">
                                        <p:cTn id="48" dur="500"/>
                                        <p:tgtEl>
                                          <p:spTgt spid="14"/>
                                        </p:tgtEl>
                                        <p:attrNameLst>
                                          <p:attrName>ppt_x</p:attrName>
                                        </p:attrNameLst>
                                      </p:cBhvr>
                                      <p:tavLst>
                                        <p:tav tm="0">
                                          <p:val>
                                            <p:strVal val="ppt_x"/>
                                          </p:val>
                                        </p:tav>
                                        <p:tav tm="100000">
                                          <p:val>
                                            <p:strVal val="ppt_x"/>
                                          </p:val>
                                        </p:tav>
                                      </p:tavLst>
                                    </p:anim>
                                    <p:anim calcmode="lin" valueType="num">
                                      <p:cBhvr additive="base">
                                        <p:cTn id="49" dur="500"/>
                                        <p:tgtEl>
                                          <p:spTgt spid="14"/>
                                        </p:tgtEl>
                                        <p:attrNameLst>
                                          <p:attrName>ppt_y</p:attrName>
                                        </p:attrNameLst>
                                      </p:cBhvr>
                                      <p:tavLst>
                                        <p:tav tm="0">
                                          <p:val>
                                            <p:strVal val="ppt_y"/>
                                          </p:val>
                                        </p:tav>
                                        <p:tav tm="100000">
                                          <p:val>
                                            <p:strVal val="1+ppt_h/2"/>
                                          </p:val>
                                        </p:tav>
                                      </p:tavLst>
                                    </p:anim>
                                    <p:set>
                                      <p:cBhvr>
                                        <p:cTn id="50" dur="1" fill="hold">
                                          <p:stCondLst>
                                            <p:cond delay="499"/>
                                          </p:stCondLst>
                                        </p:cTn>
                                        <p:tgtEl>
                                          <p:spTgt spid="14"/>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grpId="0" nodeType="clickEffect">
                                  <p:stCondLst>
                                    <p:cond delay="0"/>
                                  </p:stCondLst>
                                  <p:childTnLst>
                                    <p:anim calcmode="lin" valueType="num">
                                      <p:cBhvr additive="base">
                                        <p:cTn id="54" dur="500"/>
                                        <p:tgtEl>
                                          <p:spTgt spid="15"/>
                                        </p:tgtEl>
                                        <p:attrNameLst>
                                          <p:attrName>ppt_x</p:attrName>
                                        </p:attrNameLst>
                                      </p:cBhvr>
                                      <p:tavLst>
                                        <p:tav tm="0">
                                          <p:val>
                                            <p:strVal val="ppt_x"/>
                                          </p:val>
                                        </p:tav>
                                        <p:tav tm="100000">
                                          <p:val>
                                            <p:strVal val="ppt_x"/>
                                          </p:val>
                                        </p:tav>
                                      </p:tavLst>
                                    </p:anim>
                                    <p:anim calcmode="lin" valueType="num">
                                      <p:cBhvr additive="base">
                                        <p:cTn id="55" dur="500"/>
                                        <p:tgtEl>
                                          <p:spTgt spid="15"/>
                                        </p:tgtEl>
                                        <p:attrNameLst>
                                          <p:attrName>ppt_y</p:attrName>
                                        </p:attrNameLst>
                                      </p:cBhvr>
                                      <p:tavLst>
                                        <p:tav tm="0">
                                          <p:val>
                                            <p:strVal val="ppt_y"/>
                                          </p:val>
                                        </p:tav>
                                        <p:tav tm="100000">
                                          <p:val>
                                            <p:strVal val="1+ppt_h/2"/>
                                          </p:val>
                                        </p:tav>
                                      </p:tavLst>
                                    </p:anim>
                                    <p:set>
                                      <p:cBhvr>
                                        <p:cTn id="56" dur="1" fill="hold">
                                          <p:stCondLst>
                                            <p:cond delay="499"/>
                                          </p:stCondLst>
                                        </p:cTn>
                                        <p:tgtEl>
                                          <p:spTgt spid="1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xit" presetSubtype="4" fill="hold" grpId="0" nodeType="clickEffect">
                                  <p:stCondLst>
                                    <p:cond delay="0"/>
                                  </p:stCondLst>
                                  <p:childTnLst>
                                    <p:anim calcmode="lin" valueType="num">
                                      <p:cBhvr additive="base">
                                        <p:cTn id="60" dur="500"/>
                                        <p:tgtEl>
                                          <p:spTgt spid="16"/>
                                        </p:tgtEl>
                                        <p:attrNameLst>
                                          <p:attrName>ppt_x</p:attrName>
                                        </p:attrNameLst>
                                      </p:cBhvr>
                                      <p:tavLst>
                                        <p:tav tm="0">
                                          <p:val>
                                            <p:strVal val="ppt_x"/>
                                          </p:val>
                                        </p:tav>
                                        <p:tav tm="100000">
                                          <p:val>
                                            <p:strVal val="ppt_x"/>
                                          </p:val>
                                        </p:tav>
                                      </p:tavLst>
                                    </p:anim>
                                    <p:anim calcmode="lin" valueType="num">
                                      <p:cBhvr additive="base">
                                        <p:cTn id="61" dur="500"/>
                                        <p:tgtEl>
                                          <p:spTgt spid="16"/>
                                        </p:tgtEl>
                                        <p:attrNameLst>
                                          <p:attrName>ppt_y</p:attrName>
                                        </p:attrNameLst>
                                      </p:cBhvr>
                                      <p:tavLst>
                                        <p:tav tm="0">
                                          <p:val>
                                            <p:strVal val="ppt_y"/>
                                          </p:val>
                                        </p:tav>
                                        <p:tav tm="100000">
                                          <p:val>
                                            <p:strVal val="1+ppt_h/2"/>
                                          </p:val>
                                        </p:tav>
                                      </p:tavLst>
                                    </p:anim>
                                    <p:set>
                                      <p:cBhvr>
                                        <p:cTn id="62"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3C5FB-7473-5226-FBDB-D05AB9AF177D}"/>
              </a:ext>
            </a:extLst>
          </p:cNvPr>
          <p:cNvSpPr>
            <a:spLocks noGrp="1"/>
          </p:cNvSpPr>
          <p:nvPr>
            <p:ph type="title"/>
          </p:nvPr>
        </p:nvSpPr>
        <p:spPr/>
        <p:txBody>
          <a:bodyPr>
            <a:noAutofit/>
          </a:bodyPr>
          <a:lstStyle/>
          <a:p>
            <a:r>
              <a:rPr lang="en-GB" sz="5000" dirty="0"/>
              <a:t>Translate the following sentences that include words that featured on the vocabulary lists; as with all translation tasks, a “good” translation will be marked favourably. [5]</a:t>
            </a:r>
          </a:p>
        </p:txBody>
      </p:sp>
      <p:sp>
        <p:nvSpPr>
          <p:cNvPr id="3" name="Text Placeholder 2">
            <a:extLst>
              <a:ext uri="{FF2B5EF4-FFF2-40B4-BE49-F238E27FC236}">
                <a16:creationId xmlns:a16="http://schemas.microsoft.com/office/drawing/2014/main" id="{BE280887-F09F-C757-0775-669FDF0F8354}"/>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47704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6DD9F1-4DB3-DD19-30F3-AD3ECFF75A28}"/>
              </a:ext>
            </a:extLst>
          </p:cNvPr>
          <p:cNvSpPr>
            <a:spLocks noGrp="1"/>
          </p:cNvSpPr>
          <p:nvPr>
            <p:ph idx="1"/>
          </p:nvPr>
        </p:nvSpPr>
        <p:spPr>
          <a:xfrm>
            <a:off x="1069848" y="589280"/>
            <a:ext cx="10058400" cy="5582920"/>
          </a:xfrm>
        </p:spPr>
        <p:txBody>
          <a:bodyPr>
            <a:noAutofit/>
          </a:bodyPr>
          <a:lstStyle/>
          <a:p>
            <a:r>
              <a:rPr lang="fr-FR" sz="2100" dirty="0"/>
              <a:t>C’était une femme frêle, avec des cheveux auburn et des taches de rousseur.</a:t>
            </a:r>
          </a:p>
          <a:p>
            <a:r>
              <a:rPr lang="fr-FR" sz="2100" b="1" dirty="0" err="1">
                <a:solidFill>
                  <a:srgbClr val="FF0000"/>
                </a:solidFill>
              </a:rPr>
              <a:t>She</a:t>
            </a:r>
            <a:r>
              <a:rPr lang="fr-FR" sz="2100" b="1" dirty="0">
                <a:solidFill>
                  <a:srgbClr val="FF0000"/>
                </a:solidFill>
              </a:rPr>
              <a:t> </a:t>
            </a:r>
            <a:r>
              <a:rPr lang="fr-FR" sz="2100" b="1" dirty="0" err="1">
                <a:solidFill>
                  <a:srgbClr val="FF0000"/>
                </a:solidFill>
              </a:rPr>
              <a:t>was</a:t>
            </a:r>
            <a:r>
              <a:rPr lang="fr-FR" sz="2100" b="1" dirty="0">
                <a:solidFill>
                  <a:srgbClr val="FF0000"/>
                </a:solidFill>
              </a:rPr>
              <a:t> a </a:t>
            </a:r>
            <a:r>
              <a:rPr lang="fr-FR" sz="2100" b="1" dirty="0" err="1">
                <a:solidFill>
                  <a:srgbClr val="FF0000"/>
                </a:solidFill>
              </a:rPr>
              <a:t>frail</a:t>
            </a:r>
            <a:r>
              <a:rPr lang="fr-FR" sz="2100" b="1" dirty="0">
                <a:solidFill>
                  <a:srgbClr val="FF0000"/>
                </a:solidFill>
              </a:rPr>
              <a:t> </a:t>
            </a:r>
            <a:r>
              <a:rPr lang="fr-FR" sz="2100" b="1" dirty="0" err="1">
                <a:solidFill>
                  <a:srgbClr val="FF0000"/>
                </a:solidFill>
              </a:rPr>
              <a:t>woman</a:t>
            </a:r>
            <a:r>
              <a:rPr lang="fr-FR" sz="2100" b="1" dirty="0">
                <a:solidFill>
                  <a:srgbClr val="FF0000"/>
                </a:solidFill>
              </a:rPr>
              <a:t>, </a:t>
            </a:r>
            <a:r>
              <a:rPr lang="fr-FR" sz="2100" b="1" dirty="0" err="1">
                <a:solidFill>
                  <a:srgbClr val="FF0000"/>
                </a:solidFill>
              </a:rPr>
              <a:t>with</a:t>
            </a:r>
            <a:r>
              <a:rPr lang="fr-FR" sz="2100" b="1" dirty="0">
                <a:solidFill>
                  <a:srgbClr val="FF0000"/>
                </a:solidFill>
              </a:rPr>
              <a:t> auburn </a:t>
            </a:r>
            <a:r>
              <a:rPr lang="fr-FR" sz="2100" b="1" dirty="0" err="1">
                <a:solidFill>
                  <a:srgbClr val="FF0000"/>
                </a:solidFill>
              </a:rPr>
              <a:t>hair</a:t>
            </a:r>
            <a:r>
              <a:rPr lang="fr-FR" sz="2100" b="1" dirty="0">
                <a:solidFill>
                  <a:srgbClr val="FF0000"/>
                </a:solidFill>
              </a:rPr>
              <a:t> and </a:t>
            </a:r>
            <a:r>
              <a:rPr lang="fr-FR" sz="2100" b="1" dirty="0" err="1">
                <a:solidFill>
                  <a:srgbClr val="FF0000"/>
                </a:solidFill>
              </a:rPr>
              <a:t>freckles</a:t>
            </a:r>
            <a:r>
              <a:rPr lang="fr-FR" sz="2100" b="1" dirty="0">
                <a:solidFill>
                  <a:srgbClr val="FF0000"/>
                </a:solidFill>
              </a:rPr>
              <a:t>. </a:t>
            </a:r>
          </a:p>
          <a:p>
            <a:r>
              <a:rPr lang="fr-FR" sz="2100" dirty="0"/>
              <a:t>Elle avait le visage rouge après sa course.</a:t>
            </a:r>
          </a:p>
          <a:p>
            <a:r>
              <a:rPr lang="fr-FR" sz="2100" b="1" dirty="0">
                <a:solidFill>
                  <a:srgbClr val="FF0000"/>
                </a:solidFill>
              </a:rPr>
              <a:t>Her face </a:t>
            </a:r>
            <a:r>
              <a:rPr lang="fr-FR" sz="2100" b="1" dirty="0" err="1">
                <a:solidFill>
                  <a:srgbClr val="FF0000"/>
                </a:solidFill>
              </a:rPr>
              <a:t>was</a:t>
            </a:r>
            <a:r>
              <a:rPr lang="fr-FR" sz="2100" b="1" dirty="0">
                <a:solidFill>
                  <a:srgbClr val="FF0000"/>
                </a:solidFill>
              </a:rPr>
              <a:t> </a:t>
            </a:r>
            <a:r>
              <a:rPr lang="fr-FR" sz="2100" b="1" dirty="0" err="1">
                <a:solidFill>
                  <a:srgbClr val="FF0000"/>
                </a:solidFill>
              </a:rPr>
              <a:t>red</a:t>
            </a:r>
            <a:r>
              <a:rPr lang="fr-FR" sz="2100" b="1" dirty="0">
                <a:solidFill>
                  <a:srgbClr val="FF0000"/>
                </a:solidFill>
              </a:rPr>
              <a:t> </a:t>
            </a:r>
            <a:r>
              <a:rPr lang="fr-FR" sz="2100" b="1" dirty="0" err="1">
                <a:solidFill>
                  <a:srgbClr val="FF0000"/>
                </a:solidFill>
              </a:rPr>
              <a:t>from</a:t>
            </a:r>
            <a:r>
              <a:rPr lang="fr-FR" sz="2100" b="1" dirty="0">
                <a:solidFill>
                  <a:srgbClr val="FF0000"/>
                </a:solidFill>
              </a:rPr>
              <a:t> / </a:t>
            </a:r>
            <a:r>
              <a:rPr lang="fr-FR" sz="2100" b="1" dirty="0" err="1">
                <a:solidFill>
                  <a:srgbClr val="FF0000"/>
                </a:solidFill>
              </a:rPr>
              <a:t>she</a:t>
            </a:r>
            <a:r>
              <a:rPr lang="fr-FR" sz="2100" b="1" dirty="0">
                <a:solidFill>
                  <a:srgbClr val="FF0000"/>
                </a:solidFill>
              </a:rPr>
              <a:t> </a:t>
            </a:r>
            <a:r>
              <a:rPr lang="fr-FR" sz="2100" b="1" dirty="0" err="1">
                <a:solidFill>
                  <a:srgbClr val="FF0000"/>
                </a:solidFill>
              </a:rPr>
              <a:t>was</a:t>
            </a:r>
            <a:r>
              <a:rPr lang="fr-FR" sz="2100" b="1" dirty="0">
                <a:solidFill>
                  <a:srgbClr val="FF0000"/>
                </a:solidFill>
              </a:rPr>
              <a:t> </a:t>
            </a:r>
            <a:r>
              <a:rPr lang="fr-FR" sz="2100" b="1" dirty="0" err="1">
                <a:solidFill>
                  <a:srgbClr val="FF0000"/>
                </a:solidFill>
              </a:rPr>
              <a:t>flushed</a:t>
            </a:r>
            <a:r>
              <a:rPr lang="fr-FR" sz="2100" b="1" dirty="0">
                <a:solidFill>
                  <a:srgbClr val="FF0000"/>
                </a:solidFill>
              </a:rPr>
              <a:t> </a:t>
            </a:r>
            <a:r>
              <a:rPr lang="fr-FR" sz="2100" b="1" dirty="0" err="1">
                <a:solidFill>
                  <a:srgbClr val="FF0000"/>
                </a:solidFill>
              </a:rPr>
              <a:t>after</a:t>
            </a:r>
            <a:r>
              <a:rPr lang="fr-FR" sz="2100" b="1" dirty="0">
                <a:solidFill>
                  <a:srgbClr val="FF0000"/>
                </a:solidFill>
              </a:rPr>
              <a:t> running. </a:t>
            </a:r>
          </a:p>
          <a:p>
            <a:r>
              <a:rPr lang="fr-FR" sz="2100" dirty="0"/>
              <a:t>C’est un homme franc et j’apprécie son caractère scrupuleux.</a:t>
            </a:r>
          </a:p>
          <a:p>
            <a:r>
              <a:rPr lang="fr-FR" sz="2100" b="1" dirty="0">
                <a:solidFill>
                  <a:srgbClr val="FF0000"/>
                </a:solidFill>
              </a:rPr>
              <a:t>He </a:t>
            </a:r>
            <a:r>
              <a:rPr lang="fr-FR" sz="2100" b="1" dirty="0" err="1">
                <a:solidFill>
                  <a:srgbClr val="FF0000"/>
                </a:solidFill>
              </a:rPr>
              <a:t>is</a:t>
            </a:r>
            <a:r>
              <a:rPr lang="fr-FR" sz="2100" b="1" dirty="0">
                <a:solidFill>
                  <a:srgbClr val="FF0000"/>
                </a:solidFill>
              </a:rPr>
              <a:t> a </a:t>
            </a:r>
            <a:r>
              <a:rPr lang="fr-FR" sz="2100" b="1" dirty="0" err="1">
                <a:solidFill>
                  <a:srgbClr val="FF0000"/>
                </a:solidFill>
              </a:rPr>
              <a:t>straightforward</a:t>
            </a:r>
            <a:r>
              <a:rPr lang="fr-FR" sz="2100" b="1" dirty="0">
                <a:solidFill>
                  <a:srgbClr val="FF0000"/>
                </a:solidFill>
              </a:rPr>
              <a:t>/</a:t>
            </a:r>
            <a:r>
              <a:rPr lang="fr-FR" sz="2100" b="1" dirty="0" err="1">
                <a:solidFill>
                  <a:srgbClr val="FF0000"/>
                </a:solidFill>
              </a:rPr>
              <a:t>frank</a:t>
            </a:r>
            <a:r>
              <a:rPr lang="fr-FR" sz="2100" b="1" dirty="0">
                <a:solidFill>
                  <a:srgbClr val="FF0000"/>
                </a:solidFill>
              </a:rPr>
              <a:t> man and I </a:t>
            </a:r>
            <a:r>
              <a:rPr lang="fr-FR" sz="2100" b="1" dirty="0" err="1">
                <a:solidFill>
                  <a:srgbClr val="FF0000"/>
                </a:solidFill>
              </a:rPr>
              <a:t>appreciate</a:t>
            </a:r>
            <a:r>
              <a:rPr lang="fr-FR" sz="2100" b="1" dirty="0">
                <a:solidFill>
                  <a:srgbClr val="FF0000"/>
                </a:solidFill>
              </a:rPr>
              <a:t> </a:t>
            </a:r>
            <a:r>
              <a:rPr lang="fr-FR" sz="2100" b="1" dirty="0" err="1">
                <a:solidFill>
                  <a:srgbClr val="FF0000"/>
                </a:solidFill>
              </a:rPr>
              <a:t>his</a:t>
            </a:r>
            <a:r>
              <a:rPr lang="fr-FR" sz="2100" b="1" dirty="0">
                <a:solidFill>
                  <a:srgbClr val="FF0000"/>
                </a:solidFill>
              </a:rPr>
              <a:t> </a:t>
            </a:r>
            <a:r>
              <a:rPr lang="fr-FR" sz="2100" b="1" dirty="0" err="1">
                <a:solidFill>
                  <a:srgbClr val="FF0000"/>
                </a:solidFill>
              </a:rPr>
              <a:t>scrupulous</a:t>
            </a:r>
            <a:r>
              <a:rPr lang="fr-FR" sz="2100" b="1" dirty="0">
                <a:solidFill>
                  <a:srgbClr val="FF0000"/>
                </a:solidFill>
              </a:rPr>
              <a:t> </a:t>
            </a:r>
            <a:r>
              <a:rPr lang="fr-FR" sz="2100" b="1" dirty="0" err="1">
                <a:solidFill>
                  <a:srgbClr val="FF0000"/>
                </a:solidFill>
              </a:rPr>
              <a:t>character</a:t>
            </a:r>
            <a:r>
              <a:rPr lang="fr-FR" sz="2100" b="1" dirty="0">
                <a:solidFill>
                  <a:srgbClr val="FF0000"/>
                </a:solidFill>
              </a:rPr>
              <a:t>.</a:t>
            </a:r>
          </a:p>
          <a:p>
            <a:r>
              <a:rPr lang="fr-FR" sz="2100" dirty="0"/>
              <a:t>Ce journaliste est un observateur perspicace de la scène politique actuelle.</a:t>
            </a:r>
          </a:p>
          <a:p>
            <a:r>
              <a:rPr lang="fr-FR" sz="2100" b="1" dirty="0">
                <a:solidFill>
                  <a:srgbClr val="FF0000"/>
                </a:solidFill>
              </a:rPr>
              <a:t>This </a:t>
            </a:r>
            <a:r>
              <a:rPr lang="fr-FR" sz="2100" b="1" dirty="0" err="1">
                <a:solidFill>
                  <a:srgbClr val="FF0000"/>
                </a:solidFill>
              </a:rPr>
              <a:t>journalist</a:t>
            </a:r>
            <a:r>
              <a:rPr lang="fr-FR" sz="2100" b="1" dirty="0">
                <a:solidFill>
                  <a:srgbClr val="FF0000"/>
                </a:solidFill>
              </a:rPr>
              <a:t> </a:t>
            </a:r>
            <a:r>
              <a:rPr lang="fr-FR" sz="2100" b="1" dirty="0" err="1">
                <a:solidFill>
                  <a:srgbClr val="FF0000"/>
                </a:solidFill>
              </a:rPr>
              <a:t>is</a:t>
            </a:r>
            <a:r>
              <a:rPr lang="fr-FR" sz="2100" b="1" dirty="0">
                <a:solidFill>
                  <a:srgbClr val="FF0000"/>
                </a:solidFill>
              </a:rPr>
              <a:t> a </a:t>
            </a:r>
            <a:r>
              <a:rPr lang="fr-FR" sz="2100" b="1" dirty="0" err="1">
                <a:solidFill>
                  <a:srgbClr val="FF0000"/>
                </a:solidFill>
              </a:rPr>
              <a:t>keen</a:t>
            </a:r>
            <a:r>
              <a:rPr lang="fr-FR" sz="2100" b="1" dirty="0">
                <a:solidFill>
                  <a:srgbClr val="FF0000"/>
                </a:solidFill>
              </a:rPr>
              <a:t>/perceptive/</a:t>
            </a:r>
            <a:r>
              <a:rPr lang="fr-FR" sz="2100" b="1" dirty="0" err="1">
                <a:solidFill>
                  <a:srgbClr val="FF0000"/>
                </a:solidFill>
              </a:rPr>
              <a:t>discerning</a:t>
            </a:r>
            <a:r>
              <a:rPr lang="fr-FR" sz="2100" b="1" dirty="0">
                <a:solidFill>
                  <a:srgbClr val="FF0000"/>
                </a:solidFill>
              </a:rPr>
              <a:t> observer of the </a:t>
            </a:r>
            <a:r>
              <a:rPr lang="fr-FR" sz="2100" b="1" dirty="0" err="1">
                <a:solidFill>
                  <a:srgbClr val="FF0000"/>
                </a:solidFill>
              </a:rPr>
              <a:t>current</a:t>
            </a:r>
            <a:r>
              <a:rPr lang="fr-FR" sz="2100" b="1" dirty="0">
                <a:solidFill>
                  <a:srgbClr val="FF0000"/>
                </a:solidFill>
              </a:rPr>
              <a:t> </a:t>
            </a:r>
            <a:r>
              <a:rPr lang="fr-FR" sz="2100" b="1" dirty="0" err="1">
                <a:solidFill>
                  <a:srgbClr val="FF0000"/>
                </a:solidFill>
              </a:rPr>
              <a:t>political</a:t>
            </a:r>
            <a:r>
              <a:rPr lang="fr-FR" sz="2100" b="1" dirty="0">
                <a:solidFill>
                  <a:srgbClr val="FF0000"/>
                </a:solidFill>
              </a:rPr>
              <a:t> </a:t>
            </a:r>
            <a:r>
              <a:rPr lang="fr-FR" sz="2100" b="1" dirty="0" err="1">
                <a:solidFill>
                  <a:srgbClr val="FF0000"/>
                </a:solidFill>
              </a:rPr>
              <a:t>scene</a:t>
            </a:r>
            <a:r>
              <a:rPr lang="fr-FR" sz="2100" b="1" dirty="0">
                <a:solidFill>
                  <a:srgbClr val="FF0000"/>
                </a:solidFill>
              </a:rPr>
              <a:t>. </a:t>
            </a:r>
          </a:p>
          <a:p>
            <a:r>
              <a:rPr lang="fr-FR" sz="2100" dirty="0"/>
              <a:t>Il croit tout ce que vous lui dites ; il est naïf et facilement trompé. Il est crédule.</a:t>
            </a:r>
          </a:p>
          <a:p>
            <a:r>
              <a:rPr lang="fr-FR" sz="2100" b="1" dirty="0">
                <a:solidFill>
                  <a:srgbClr val="FF0000"/>
                </a:solidFill>
              </a:rPr>
              <a:t>He </a:t>
            </a:r>
            <a:r>
              <a:rPr lang="fr-FR" sz="2100" b="1" dirty="0" err="1">
                <a:solidFill>
                  <a:srgbClr val="FF0000"/>
                </a:solidFill>
              </a:rPr>
              <a:t>believes</a:t>
            </a:r>
            <a:r>
              <a:rPr lang="fr-FR" sz="2100" b="1" dirty="0">
                <a:solidFill>
                  <a:srgbClr val="FF0000"/>
                </a:solidFill>
              </a:rPr>
              <a:t> </a:t>
            </a:r>
            <a:r>
              <a:rPr lang="fr-FR" sz="2100" b="1" dirty="0" err="1">
                <a:solidFill>
                  <a:srgbClr val="FF0000"/>
                </a:solidFill>
              </a:rPr>
              <a:t>everythign</a:t>
            </a:r>
            <a:r>
              <a:rPr lang="fr-FR" sz="2100" b="1" dirty="0">
                <a:solidFill>
                  <a:srgbClr val="FF0000"/>
                </a:solidFill>
              </a:rPr>
              <a:t> </a:t>
            </a:r>
            <a:r>
              <a:rPr lang="fr-FR" sz="2100" b="1" dirty="0" err="1">
                <a:solidFill>
                  <a:srgbClr val="FF0000"/>
                </a:solidFill>
              </a:rPr>
              <a:t>that</a:t>
            </a:r>
            <a:r>
              <a:rPr lang="fr-FR" sz="2100" b="1" dirty="0">
                <a:solidFill>
                  <a:srgbClr val="FF0000"/>
                </a:solidFill>
              </a:rPr>
              <a:t> </a:t>
            </a:r>
            <a:r>
              <a:rPr lang="fr-FR" sz="2100" b="1" dirty="0" err="1">
                <a:solidFill>
                  <a:srgbClr val="FF0000"/>
                </a:solidFill>
              </a:rPr>
              <a:t>you</a:t>
            </a:r>
            <a:r>
              <a:rPr lang="fr-FR" sz="2100" b="1" dirty="0">
                <a:solidFill>
                  <a:srgbClr val="FF0000"/>
                </a:solidFill>
              </a:rPr>
              <a:t> tell </a:t>
            </a:r>
            <a:r>
              <a:rPr lang="fr-FR" sz="2100" b="1" dirty="0" err="1">
                <a:solidFill>
                  <a:srgbClr val="FF0000"/>
                </a:solidFill>
              </a:rPr>
              <a:t>him</a:t>
            </a:r>
            <a:r>
              <a:rPr lang="fr-FR" sz="2100" b="1" dirty="0">
                <a:solidFill>
                  <a:srgbClr val="FF0000"/>
                </a:solidFill>
              </a:rPr>
              <a:t> ; </a:t>
            </a:r>
            <a:r>
              <a:rPr lang="fr-FR" sz="2100" b="1" dirty="0" err="1">
                <a:solidFill>
                  <a:srgbClr val="FF0000"/>
                </a:solidFill>
              </a:rPr>
              <a:t>he</a:t>
            </a:r>
            <a:r>
              <a:rPr lang="fr-FR" sz="2100" b="1" dirty="0">
                <a:solidFill>
                  <a:srgbClr val="FF0000"/>
                </a:solidFill>
              </a:rPr>
              <a:t> </a:t>
            </a:r>
            <a:r>
              <a:rPr lang="fr-FR" sz="2100" b="1" dirty="0" err="1">
                <a:solidFill>
                  <a:srgbClr val="FF0000"/>
                </a:solidFill>
              </a:rPr>
              <a:t>is</a:t>
            </a:r>
            <a:r>
              <a:rPr lang="fr-FR" sz="2100" b="1" dirty="0">
                <a:solidFill>
                  <a:srgbClr val="FF0000"/>
                </a:solidFill>
              </a:rPr>
              <a:t> </a:t>
            </a:r>
            <a:r>
              <a:rPr lang="fr-FR" sz="2100" b="1" dirty="0" err="1">
                <a:solidFill>
                  <a:srgbClr val="FF0000"/>
                </a:solidFill>
              </a:rPr>
              <a:t>naive</a:t>
            </a:r>
            <a:r>
              <a:rPr lang="fr-FR" sz="2100" b="1" dirty="0">
                <a:solidFill>
                  <a:srgbClr val="FF0000"/>
                </a:solidFill>
              </a:rPr>
              <a:t> and </a:t>
            </a:r>
            <a:r>
              <a:rPr lang="fr-FR" sz="2100" b="1" dirty="0" err="1">
                <a:solidFill>
                  <a:srgbClr val="FF0000"/>
                </a:solidFill>
              </a:rPr>
              <a:t>easily</a:t>
            </a:r>
            <a:r>
              <a:rPr lang="fr-FR" sz="2100" b="1" dirty="0">
                <a:solidFill>
                  <a:srgbClr val="FF0000"/>
                </a:solidFill>
              </a:rPr>
              <a:t> </a:t>
            </a:r>
            <a:r>
              <a:rPr lang="fr-FR" sz="2100" b="1" dirty="0" err="1">
                <a:solidFill>
                  <a:srgbClr val="FF0000"/>
                </a:solidFill>
              </a:rPr>
              <a:t>fooled</a:t>
            </a:r>
            <a:r>
              <a:rPr lang="fr-FR" sz="2100" b="1" dirty="0">
                <a:solidFill>
                  <a:srgbClr val="FF0000"/>
                </a:solidFill>
              </a:rPr>
              <a:t>/</a:t>
            </a:r>
            <a:r>
              <a:rPr lang="fr-FR" sz="2100" b="1" dirty="0" err="1">
                <a:solidFill>
                  <a:srgbClr val="FF0000"/>
                </a:solidFill>
              </a:rPr>
              <a:t>deceived</a:t>
            </a:r>
            <a:r>
              <a:rPr lang="fr-FR" sz="2100" b="1" dirty="0">
                <a:solidFill>
                  <a:srgbClr val="FF0000"/>
                </a:solidFill>
              </a:rPr>
              <a:t>. He </a:t>
            </a:r>
            <a:r>
              <a:rPr lang="fr-FR" sz="2100" b="1" dirty="0" err="1">
                <a:solidFill>
                  <a:srgbClr val="FF0000"/>
                </a:solidFill>
              </a:rPr>
              <a:t>is</a:t>
            </a:r>
            <a:r>
              <a:rPr lang="fr-FR" sz="2100" b="1" dirty="0">
                <a:solidFill>
                  <a:srgbClr val="FF0000"/>
                </a:solidFill>
              </a:rPr>
              <a:t> </a:t>
            </a:r>
            <a:r>
              <a:rPr lang="fr-FR" sz="2100" b="1" dirty="0" err="1">
                <a:solidFill>
                  <a:srgbClr val="FF0000"/>
                </a:solidFill>
              </a:rPr>
              <a:t>gullible</a:t>
            </a:r>
            <a:r>
              <a:rPr lang="fr-FR" sz="2100" b="1" dirty="0">
                <a:solidFill>
                  <a:srgbClr val="FF0000"/>
                </a:solidFill>
              </a:rPr>
              <a:t>. </a:t>
            </a:r>
            <a:endParaRPr lang="en-GB" sz="2100" b="1" dirty="0">
              <a:solidFill>
                <a:srgbClr val="FF0000"/>
              </a:solidFill>
            </a:endParaRPr>
          </a:p>
        </p:txBody>
      </p:sp>
    </p:spTree>
    <p:extLst>
      <p:ext uri="{BB962C8B-B14F-4D97-AF65-F5344CB8AC3E}">
        <p14:creationId xmlns:p14="http://schemas.microsoft.com/office/powerpoint/2010/main" val="14564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787B4-1E04-EBE8-C729-FE9B2BE61532}"/>
              </a:ext>
            </a:extLst>
          </p:cNvPr>
          <p:cNvSpPr>
            <a:spLocks noGrp="1"/>
          </p:cNvSpPr>
          <p:nvPr>
            <p:ph type="title"/>
          </p:nvPr>
        </p:nvSpPr>
        <p:spPr/>
        <p:txBody>
          <a:bodyPr>
            <a:normAutofit fontScale="90000"/>
          </a:bodyPr>
          <a:lstStyle/>
          <a:p>
            <a:r>
              <a:rPr lang="en-GB" dirty="0"/>
              <a:t>Complete the following sentences with a suitable adjective. [3]</a:t>
            </a:r>
          </a:p>
        </p:txBody>
      </p:sp>
      <p:sp>
        <p:nvSpPr>
          <p:cNvPr id="3" name="Text Placeholder 2">
            <a:extLst>
              <a:ext uri="{FF2B5EF4-FFF2-40B4-BE49-F238E27FC236}">
                <a16:creationId xmlns:a16="http://schemas.microsoft.com/office/drawing/2014/main" id="{F51EB5E1-706F-ABA8-A65B-A72C79A31C09}"/>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46597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DD111D-DE86-64C9-12E1-D21BED8E43CA}"/>
              </a:ext>
            </a:extLst>
          </p:cNvPr>
          <p:cNvSpPr>
            <a:spLocks noGrp="1"/>
          </p:cNvSpPr>
          <p:nvPr>
            <p:ph idx="1"/>
          </p:nvPr>
        </p:nvSpPr>
        <p:spPr>
          <a:xfrm>
            <a:off x="1066800" y="1391920"/>
            <a:ext cx="10058400" cy="5613400"/>
          </a:xfrm>
        </p:spPr>
        <p:txBody>
          <a:bodyPr>
            <a:normAutofit/>
          </a:bodyPr>
          <a:lstStyle/>
          <a:p>
            <a:pPr marL="0" indent="0">
              <a:buNone/>
            </a:pPr>
            <a:r>
              <a:rPr lang="en-GB" sz="2500" dirty="0"/>
              <a:t>a. I spent too much time in the sun, and as a result, I got </a:t>
            </a:r>
            <a:r>
              <a:rPr lang="en-GB" sz="2500" b="1" dirty="0">
                <a:solidFill>
                  <a:srgbClr val="FF0000"/>
                </a:solidFill>
              </a:rPr>
              <a:t>sunburnt</a:t>
            </a:r>
            <a:r>
              <a:rPr lang="en-GB" sz="2500" dirty="0"/>
              <a:t>.</a:t>
            </a:r>
          </a:p>
          <a:p>
            <a:pPr marL="0" indent="0">
              <a:buNone/>
            </a:pPr>
            <a:endParaRPr lang="en-GB" sz="2500" dirty="0"/>
          </a:p>
          <a:p>
            <a:pPr marL="0" indent="0">
              <a:buNone/>
            </a:pPr>
            <a:r>
              <a:rPr lang="en-GB" sz="2500" dirty="0"/>
              <a:t>b. The teacher told the student’s parents that their child was polite, well-behaved, and </a:t>
            </a:r>
            <a:r>
              <a:rPr lang="en-GB" sz="2500" b="1" dirty="0">
                <a:solidFill>
                  <a:srgbClr val="FF0000"/>
                </a:solidFill>
              </a:rPr>
              <a:t>intelligent</a:t>
            </a:r>
            <a:r>
              <a:rPr lang="en-GB" sz="2500" dirty="0"/>
              <a:t>.</a:t>
            </a:r>
          </a:p>
          <a:p>
            <a:pPr marL="0" indent="0">
              <a:buNone/>
            </a:pPr>
            <a:endParaRPr lang="en-GB" sz="2500" dirty="0"/>
          </a:p>
          <a:p>
            <a:pPr marL="0" indent="0">
              <a:buNone/>
            </a:pPr>
            <a:r>
              <a:rPr lang="en-GB" sz="2500" dirty="0"/>
              <a:t>c. The man had not shaved for several days. As a result, he had a </a:t>
            </a:r>
            <a:r>
              <a:rPr lang="en-GB" sz="2500" b="1" dirty="0">
                <a:solidFill>
                  <a:srgbClr val="FF0000"/>
                </a:solidFill>
              </a:rPr>
              <a:t>stubbly </a:t>
            </a:r>
            <a:r>
              <a:rPr lang="en-GB" sz="2500" dirty="0"/>
              <a:t>chin.</a:t>
            </a:r>
          </a:p>
        </p:txBody>
      </p:sp>
      <p:sp>
        <p:nvSpPr>
          <p:cNvPr id="4" name="Rectangle 3">
            <a:extLst>
              <a:ext uri="{FF2B5EF4-FFF2-40B4-BE49-F238E27FC236}">
                <a16:creationId xmlns:a16="http://schemas.microsoft.com/office/drawing/2014/main" id="{2E716D15-77A8-B02D-9A21-25E58B5A13DB}"/>
              </a:ext>
            </a:extLst>
          </p:cNvPr>
          <p:cNvSpPr/>
          <p:nvPr/>
        </p:nvSpPr>
        <p:spPr>
          <a:xfrm>
            <a:off x="9113520" y="1391920"/>
            <a:ext cx="15341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394A16F-57D6-047D-D9E2-598351C48068}"/>
              </a:ext>
            </a:extLst>
          </p:cNvPr>
          <p:cNvSpPr/>
          <p:nvPr/>
        </p:nvSpPr>
        <p:spPr>
          <a:xfrm>
            <a:off x="3911600" y="2763520"/>
            <a:ext cx="1645920" cy="335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5150B820-9B97-0797-6EE2-5FC61EEC82C0}"/>
              </a:ext>
            </a:extLst>
          </p:cNvPr>
          <p:cNvSpPr/>
          <p:nvPr/>
        </p:nvSpPr>
        <p:spPr>
          <a:xfrm>
            <a:off x="853440" y="4114800"/>
            <a:ext cx="153416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7760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A9A5A-1DFE-DAB0-A6C6-5FB8009BD2B6}"/>
              </a:ext>
            </a:extLst>
          </p:cNvPr>
          <p:cNvSpPr>
            <a:spLocks noGrp="1"/>
          </p:cNvSpPr>
          <p:nvPr>
            <p:ph type="title"/>
          </p:nvPr>
        </p:nvSpPr>
        <p:spPr/>
        <p:txBody>
          <a:bodyPr>
            <a:normAutofit/>
          </a:bodyPr>
          <a:lstStyle/>
          <a:p>
            <a:r>
              <a:rPr lang="en-GB" sz="4500" dirty="0"/>
              <a:t>In the following sentences, underline the adjectives (including words that have the role of an adjective) and make corrections if necessary. [3]</a:t>
            </a:r>
          </a:p>
        </p:txBody>
      </p:sp>
      <p:sp>
        <p:nvSpPr>
          <p:cNvPr id="3" name="Text Placeholder 2">
            <a:extLst>
              <a:ext uri="{FF2B5EF4-FFF2-40B4-BE49-F238E27FC236}">
                <a16:creationId xmlns:a16="http://schemas.microsoft.com/office/drawing/2014/main" id="{CB4E4B5A-4921-84D7-2ACC-886BBEC99B07}"/>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3991820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439</TotalTime>
  <Words>2260</Words>
  <Application>Microsoft Office PowerPoint</Application>
  <PresentationFormat>Widescreen</PresentationFormat>
  <Paragraphs>242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Rockwell</vt:lpstr>
      <vt:lpstr>Rockwell Condensed</vt:lpstr>
      <vt:lpstr>Wingdings</vt:lpstr>
      <vt:lpstr>Wood Type</vt:lpstr>
      <vt:lpstr>L2 LCE  Expression Vocabulaire  EC 211 (Gr1 &amp; Gr3)</vt:lpstr>
      <vt:lpstr>Corrections of CC1</vt:lpstr>
      <vt:lpstr>Write the corresponding word to each of the following words below in either English or French; note that some questions may have more than one acceptable answer, and that this will be taken into account. [5]</vt:lpstr>
      <vt:lpstr>PowerPoint Presentation</vt:lpstr>
      <vt:lpstr>Translate the following sentences that include words that featured on the vocabulary lists; as with all translation tasks, a “good” translation will be marked favourably. [5]</vt:lpstr>
      <vt:lpstr>PowerPoint Presentation</vt:lpstr>
      <vt:lpstr>Complete the following sentences with a suitable adjective. [3]</vt:lpstr>
      <vt:lpstr>PowerPoint Presentation</vt:lpstr>
      <vt:lpstr>In the following sentences, underline the adjectives (including words that have the role of an adjective) and make corrections if necessary. [3]</vt:lpstr>
      <vt:lpstr>PowerPoint Presentation</vt:lpstr>
      <vt:lpstr>Write a short piece (100-150 words) putting each of the following words into use, showing that you know what they mean and how to use them. Feel free to use the opposite side of this page as a draft. [4]</vt:lpstr>
      <vt:lpstr>PowerPoint Presentation</vt:lpstr>
      <vt:lpstr>Academic English </vt:lpstr>
      <vt:lpstr>Register and specialised language</vt:lpstr>
      <vt:lpstr>Academic English </vt:lpstr>
      <vt:lpstr>Registers – different ways of saying the same thing, according to the situation</vt:lpstr>
      <vt:lpstr>Academic English </vt:lpstr>
      <vt:lpstr>Avoiding spoken language </vt:lpstr>
      <vt:lpstr>Avoiding spoken language</vt:lpstr>
      <vt:lpstr>Avoiding spoken language</vt:lpstr>
      <vt:lpstr>Avoiding spoken language</vt:lpstr>
      <vt:lpstr>Avoiding Spoken Language</vt:lpstr>
      <vt:lpstr>Avoiding spoken language </vt:lpstr>
      <vt:lpstr>Avoiding spoken language</vt:lpstr>
      <vt:lpstr>Avoiding spoken language</vt:lpstr>
      <vt:lpstr>Practice</vt:lpstr>
      <vt:lpstr>PowerPoint Presentation</vt:lpstr>
      <vt:lpstr>Next assessment: Due 21/11/22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L2 LCE  Expression Vocabulaire  EC 211 (Gr1 &amp; Gr3)</dc:title>
  <dc:creator>Mathew Rickard</dc:creator>
  <cp:lastModifiedBy>Mathew Rickard</cp:lastModifiedBy>
  <cp:revision>9</cp:revision>
  <dcterms:created xsi:type="dcterms:W3CDTF">2022-09-25T14:42:15Z</dcterms:created>
  <dcterms:modified xsi:type="dcterms:W3CDTF">2022-11-06T15:03:41Z</dcterms:modified>
</cp:coreProperties>
</file>