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313" r:id="rId3"/>
    <p:sldId id="293" r:id="rId4"/>
    <p:sldId id="259" r:id="rId5"/>
    <p:sldId id="268" r:id="rId6"/>
    <p:sldId id="269" r:id="rId7"/>
    <p:sldId id="270" r:id="rId8"/>
    <p:sldId id="309" r:id="rId9"/>
    <p:sldId id="258" r:id="rId10"/>
    <p:sldId id="315" r:id="rId11"/>
    <p:sldId id="257" r:id="rId12"/>
    <p:sldId id="283" r:id="rId13"/>
    <p:sldId id="290" r:id="rId14"/>
    <p:sldId id="271" r:id="rId15"/>
    <p:sldId id="265" r:id="rId16"/>
    <p:sldId id="284" r:id="rId17"/>
    <p:sldId id="285" r:id="rId18"/>
    <p:sldId id="292" r:id="rId19"/>
    <p:sldId id="278" r:id="rId20"/>
    <p:sldId id="282" r:id="rId21"/>
    <p:sldId id="295" r:id="rId22"/>
    <p:sldId id="296" r:id="rId23"/>
    <p:sldId id="297" r:id="rId24"/>
    <p:sldId id="298" r:id="rId25"/>
    <p:sldId id="300" r:id="rId26"/>
    <p:sldId id="316" r:id="rId27"/>
    <p:sldId id="304" r:id="rId28"/>
    <p:sldId id="301" r:id="rId29"/>
    <p:sldId id="302" r:id="rId30"/>
    <p:sldId id="303" r:id="rId31"/>
    <p:sldId id="262" r:id="rId32"/>
    <p:sldId id="318" r:id="rId33"/>
    <p:sldId id="317" r:id="rId34"/>
    <p:sldId id="328" r:id="rId35"/>
    <p:sldId id="327" r:id="rId36"/>
    <p:sldId id="274" r:id="rId37"/>
    <p:sldId id="326" r:id="rId38"/>
    <p:sldId id="319" r:id="rId39"/>
    <p:sldId id="273" r:id="rId40"/>
    <p:sldId id="275" r:id="rId41"/>
    <p:sldId id="325" r:id="rId42"/>
    <p:sldId id="261" r:id="rId43"/>
    <p:sldId id="306" r:id="rId44"/>
    <p:sldId id="266" r:id="rId45"/>
    <p:sldId id="321" r:id="rId46"/>
    <p:sldId id="322" r:id="rId47"/>
    <p:sldId id="305" r:id="rId48"/>
    <p:sldId id="288" r:id="rId49"/>
    <p:sldId id="267" r:id="rId50"/>
    <p:sldId id="286" r:id="rId51"/>
    <p:sldId id="307" r:id="rId52"/>
    <p:sldId id="311" r:id="rId53"/>
    <p:sldId id="312" r:id="rId5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94660"/>
  </p:normalViewPr>
  <p:slideViewPr>
    <p:cSldViewPr>
      <p:cViewPr varScale="1">
        <p:scale>
          <a:sx n="101" d="100"/>
          <a:sy n="101" d="100"/>
        </p:scale>
        <p:origin x="14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23220-C8C1-44E1-94B7-4A7F8DA4E37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5BC177B1-80A1-4C76-8580-63D4FA7788CA}">
      <dgm:prSet/>
      <dgm:spPr/>
      <dgm:t>
        <a:bodyPr/>
        <a:lstStyle/>
        <a:p>
          <a:r>
            <a:rPr lang="fr-FR" dirty="0"/>
            <a:t>I. Présentation des troubles</a:t>
          </a:r>
          <a:endParaRPr lang="en-US" dirty="0"/>
        </a:p>
      </dgm:t>
    </dgm:pt>
    <dgm:pt modelId="{1B18C39B-F49B-40A6-93D5-70A9E33ED85F}" type="parTrans" cxnId="{0D49F58A-2C58-403E-95B6-BDFA7087FFAF}">
      <dgm:prSet/>
      <dgm:spPr/>
      <dgm:t>
        <a:bodyPr/>
        <a:lstStyle/>
        <a:p>
          <a:endParaRPr lang="en-US"/>
        </a:p>
      </dgm:t>
    </dgm:pt>
    <dgm:pt modelId="{6F54299E-F7CE-4C41-ACB9-A02763189555}" type="sibTrans" cxnId="{0D49F58A-2C58-403E-95B6-BDFA7087FFAF}">
      <dgm:prSet/>
      <dgm:spPr/>
      <dgm:t>
        <a:bodyPr/>
        <a:lstStyle/>
        <a:p>
          <a:endParaRPr lang="en-US"/>
        </a:p>
      </dgm:t>
    </dgm:pt>
    <dgm:pt modelId="{C9CFAC72-AFE1-4D00-83FA-479E44F38129}">
      <dgm:prSet/>
      <dgm:spPr/>
      <dgm:t>
        <a:bodyPr/>
        <a:lstStyle/>
        <a:p>
          <a:r>
            <a:rPr lang="fr-FR" dirty="0"/>
            <a:t>II. Outils et tests utilisés dans le bilan</a:t>
          </a:r>
          <a:endParaRPr lang="en-US" dirty="0"/>
        </a:p>
      </dgm:t>
    </dgm:pt>
    <dgm:pt modelId="{F9E7ADDA-6449-45BA-9202-C03BE6045B3E}" type="parTrans" cxnId="{B82724C6-1211-4F37-AE65-9E414573E11D}">
      <dgm:prSet/>
      <dgm:spPr/>
      <dgm:t>
        <a:bodyPr/>
        <a:lstStyle/>
        <a:p>
          <a:endParaRPr lang="en-US"/>
        </a:p>
      </dgm:t>
    </dgm:pt>
    <dgm:pt modelId="{474F2DCF-3A07-49FB-8FBC-ACF61B8FB129}" type="sibTrans" cxnId="{B82724C6-1211-4F37-AE65-9E414573E11D}">
      <dgm:prSet/>
      <dgm:spPr/>
      <dgm:t>
        <a:bodyPr/>
        <a:lstStyle/>
        <a:p>
          <a:endParaRPr lang="en-US"/>
        </a:p>
      </dgm:t>
    </dgm:pt>
    <dgm:pt modelId="{799C6772-5D11-4357-9D61-09291DAE9810}">
      <dgm:prSet/>
      <dgm:spPr/>
      <dgm:t>
        <a:bodyPr/>
        <a:lstStyle/>
        <a:p>
          <a:r>
            <a:rPr lang="fr-FR" dirty="0" smtClean="0"/>
            <a:t>III. </a:t>
          </a:r>
          <a:r>
            <a:rPr lang="fr-FR" dirty="0"/>
            <a:t>Etude de cas et aménagements</a:t>
          </a:r>
          <a:endParaRPr lang="en-US" dirty="0"/>
        </a:p>
      </dgm:t>
    </dgm:pt>
    <dgm:pt modelId="{C069C016-63BA-4D9A-B5F6-72E562EF5E8A}" type="parTrans" cxnId="{4F0A439B-8E3A-43C1-AC87-94D50157C35B}">
      <dgm:prSet/>
      <dgm:spPr/>
      <dgm:t>
        <a:bodyPr/>
        <a:lstStyle/>
        <a:p>
          <a:endParaRPr lang="en-US"/>
        </a:p>
      </dgm:t>
    </dgm:pt>
    <dgm:pt modelId="{F23FE5F3-B693-4EFC-8CD1-48D649F15620}" type="sibTrans" cxnId="{4F0A439B-8E3A-43C1-AC87-94D50157C35B}">
      <dgm:prSet/>
      <dgm:spPr/>
      <dgm:t>
        <a:bodyPr/>
        <a:lstStyle/>
        <a:p>
          <a:endParaRPr lang="en-US"/>
        </a:p>
      </dgm:t>
    </dgm:pt>
    <dgm:pt modelId="{9A9F8DDD-2E92-4537-8202-34067316A0FF}" type="pres">
      <dgm:prSet presAssocID="{14923220-C8C1-44E1-94B7-4A7F8DA4E372}" presName="linear" presStyleCnt="0">
        <dgm:presLayoutVars>
          <dgm:dir/>
          <dgm:animLvl val="lvl"/>
          <dgm:resizeHandles val="exact"/>
        </dgm:presLayoutVars>
      </dgm:prSet>
      <dgm:spPr/>
      <dgm:t>
        <a:bodyPr/>
        <a:lstStyle/>
        <a:p>
          <a:endParaRPr lang="fr-FR"/>
        </a:p>
      </dgm:t>
    </dgm:pt>
    <dgm:pt modelId="{C45A39F5-773B-4F20-A082-85A7D85C3F31}" type="pres">
      <dgm:prSet presAssocID="{5BC177B1-80A1-4C76-8580-63D4FA7788CA}" presName="parentLin" presStyleCnt="0"/>
      <dgm:spPr/>
    </dgm:pt>
    <dgm:pt modelId="{F9FAC512-99DB-422B-924B-AF6E4BA7FAAE}" type="pres">
      <dgm:prSet presAssocID="{5BC177B1-80A1-4C76-8580-63D4FA7788CA}" presName="parentLeftMargin" presStyleLbl="node1" presStyleIdx="0" presStyleCnt="3"/>
      <dgm:spPr/>
      <dgm:t>
        <a:bodyPr/>
        <a:lstStyle/>
        <a:p>
          <a:endParaRPr lang="fr-FR"/>
        </a:p>
      </dgm:t>
    </dgm:pt>
    <dgm:pt modelId="{6C450EFB-0057-4AB6-A322-0F3981C09592}" type="pres">
      <dgm:prSet presAssocID="{5BC177B1-80A1-4C76-8580-63D4FA7788CA}" presName="parentText" presStyleLbl="node1" presStyleIdx="0" presStyleCnt="3">
        <dgm:presLayoutVars>
          <dgm:chMax val="0"/>
          <dgm:bulletEnabled val="1"/>
        </dgm:presLayoutVars>
      </dgm:prSet>
      <dgm:spPr/>
      <dgm:t>
        <a:bodyPr/>
        <a:lstStyle/>
        <a:p>
          <a:endParaRPr lang="fr-FR"/>
        </a:p>
      </dgm:t>
    </dgm:pt>
    <dgm:pt modelId="{9A85E540-7DDB-4092-8D9E-FD9FF1AF9198}" type="pres">
      <dgm:prSet presAssocID="{5BC177B1-80A1-4C76-8580-63D4FA7788CA}" presName="negativeSpace" presStyleCnt="0"/>
      <dgm:spPr/>
    </dgm:pt>
    <dgm:pt modelId="{3B8BACE3-99F9-4A4B-8A7A-7F38B337D22F}" type="pres">
      <dgm:prSet presAssocID="{5BC177B1-80A1-4C76-8580-63D4FA7788CA}" presName="childText" presStyleLbl="conFgAcc1" presStyleIdx="0" presStyleCnt="3">
        <dgm:presLayoutVars>
          <dgm:bulletEnabled val="1"/>
        </dgm:presLayoutVars>
      </dgm:prSet>
      <dgm:spPr/>
    </dgm:pt>
    <dgm:pt modelId="{C666140B-4542-40B8-B7BF-A96461E9E9E0}" type="pres">
      <dgm:prSet presAssocID="{6F54299E-F7CE-4C41-ACB9-A02763189555}" presName="spaceBetweenRectangles" presStyleCnt="0"/>
      <dgm:spPr/>
    </dgm:pt>
    <dgm:pt modelId="{6989C4B4-25A1-4E93-A621-7CA3CD0F394F}" type="pres">
      <dgm:prSet presAssocID="{C9CFAC72-AFE1-4D00-83FA-479E44F38129}" presName="parentLin" presStyleCnt="0"/>
      <dgm:spPr/>
    </dgm:pt>
    <dgm:pt modelId="{424D34FC-3E01-41AE-9696-0FABDBDB87B8}" type="pres">
      <dgm:prSet presAssocID="{C9CFAC72-AFE1-4D00-83FA-479E44F38129}" presName="parentLeftMargin" presStyleLbl="node1" presStyleIdx="0" presStyleCnt="3"/>
      <dgm:spPr/>
      <dgm:t>
        <a:bodyPr/>
        <a:lstStyle/>
        <a:p>
          <a:endParaRPr lang="fr-FR"/>
        </a:p>
      </dgm:t>
    </dgm:pt>
    <dgm:pt modelId="{A77B5F59-ED18-42EC-A4E2-54800DE4101B}" type="pres">
      <dgm:prSet presAssocID="{C9CFAC72-AFE1-4D00-83FA-479E44F38129}" presName="parentText" presStyleLbl="node1" presStyleIdx="1" presStyleCnt="3">
        <dgm:presLayoutVars>
          <dgm:chMax val="0"/>
          <dgm:bulletEnabled val="1"/>
        </dgm:presLayoutVars>
      </dgm:prSet>
      <dgm:spPr/>
      <dgm:t>
        <a:bodyPr/>
        <a:lstStyle/>
        <a:p>
          <a:endParaRPr lang="fr-FR"/>
        </a:p>
      </dgm:t>
    </dgm:pt>
    <dgm:pt modelId="{13C5C618-7D59-4B12-BC94-85A5B5755C61}" type="pres">
      <dgm:prSet presAssocID="{C9CFAC72-AFE1-4D00-83FA-479E44F38129}" presName="negativeSpace" presStyleCnt="0"/>
      <dgm:spPr/>
    </dgm:pt>
    <dgm:pt modelId="{CCB758EF-CE0D-41C3-A0B8-0443EBD09560}" type="pres">
      <dgm:prSet presAssocID="{C9CFAC72-AFE1-4D00-83FA-479E44F38129}" presName="childText" presStyleLbl="conFgAcc1" presStyleIdx="1" presStyleCnt="3">
        <dgm:presLayoutVars>
          <dgm:bulletEnabled val="1"/>
        </dgm:presLayoutVars>
      </dgm:prSet>
      <dgm:spPr/>
    </dgm:pt>
    <dgm:pt modelId="{0A87DB0E-C46E-4CA9-A7BE-0AC4B83AA84E}" type="pres">
      <dgm:prSet presAssocID="{474F2DCF-3A07-49FB-8FBC-ACF61B8FB129}" presName="spaceBetweenRectangles" presStyleCnt="0"/>
      <dgm:spPr/>
    </dgm:pt>
    <dgm:pt modelId="{C0EE8BA9-4569-4018-BCD3-EE576871794B}" type="pres">
      <dgm:prSet presAssocID="{799C6772-5D11-4357-9D61-09291DAE9810}" presName="parentLin" presStyleCnt="0"/>
      <dgm:spPr/>
    </dgm:pt>
    <dgm:pt modelId="{CDA341BE-5F64-4746-8F7E-2D1115BC3AD2}" type="pres">
      <dgm:prSet presAssocID="{799C6772-5D11-4357-9D61-09291DAE9810}" presName="parentLeftMargin" presStyleLbl="node1" presStyleIdx="1" presStyleCnt="3"/>
      <dgm:spPr/>
      <dgm:t>
        <a:bodyPr/>
        <a:lstStyle/>
        <a:p>
          <a:endParaRPr lang="fr-FR"/>
        </a:p>
      </dgm:t>
    </dgm:pt>
    <dgm:pt modelId="{BDD78570-E2DE-4A35-99D5-D53C99A59F93}" type="pres">
      <dgm:prSet presAssocID="{799C6772-5D11-4357-9D61-09291DAE9810}" presName="parentText" presStyleLbl="node1" presStyleIdx="2" presStyleCnt="3">
        <dgm:presLayoutVars>
          <dgm:chMax val="0"/>
          <dgm:bulletEnabled val="1"/>
        </dgm:presLayoutVars>
      </dgm:prSet>
      <dgm:spPr/>
      <dgm:t>
        <a:bodyPr/>
        <a:lstStyle/>
        <a:p>
          <a:endParaRPr lang="fr-FR"/>
        </a:p>
      </dgm:t>
    </dgm:pt>
    <dgm:pt modelId="{98C45E6C-975C-4209-8500-3AEB0A1F43FA}" type="pres">
      <dgm:prSet presAssocID="{799C6772-5D11-4357-9D61-09291DAE9810}" presName="negativeSpace" presStyleCnt="0"/>
      <dgm:spPr/>
    </dgm:pt>
    <dgm:pt modelId="{20909674-080C-42C2-B897-863B03E35853}" type="pres">
      <dgm:prSet presAssocID="{799C6772-5D11-4357-9D61-09291DAE9810}" presName="childText" presStyleLbl="conFgAcc1" presStyleIdx="2" presStyleCnt="3">
        <dgm:presLayoutVars>
          <dgm:bulletEnabled val="1"/>
        </dgm:presLayoutVars>
      </dgm:prSet>
      <dgm:spPr/>
    </dgm:pt>
  </dgm:ptLst>
  <dgm:cxnLst>
    <dgm:cxn modelId="{6D646953-A436-4274-B8CF-207BD7450B06}" type="presOf" srcId="{5BC177B1-80A1-4C76-8580-63D4FA7788CA}" destId="{F9FAC512-99DB-422B-924B-AF6E4BA7FAAE}" srcOrd="0" destOrd="0" presId="urn:microsoft.com/office/officeart/2005/8/layout/list1"/>
    <dgm:cxn modelId="{BAE38E5F-0F5F-45DE-BE21-EFB546087B0C}" type="presOf" srcId="{799C6772-5D11-4357-9D61-09291DAE9810}" destId="{BDD78570-E2DE-4A35-99D5-D53C99A59F93}" srcOrd="1" destOrd="0" presId="urn:microsoft.com/office/officeart/2005/8/layout/list1"/>
    <dgm:cxn modelId="{0D49F58A-2C58-403E-95B6-BDFA7087FFAF}" srcId="{14923220-C8C1-44E1-94B7-4A7F8DA4E372}" destId="{5BC177B1-80A1-4C76-8580-63D4FA7788CA}" srcOrd="0" destOrd="0" parTransId="{1B18C39B-F49B-40A6-93D5-70A9E33ED85F}" sibTransId="{6F54299E-F7CE-4C41-ACB9-A02763189555}"/>
    <dgm:cxn modelId="{9290D5A6-E1D0-497B-B30F-AEB1B6A6A7CC}" type="presOf" srcId="{14923220-C8C1-44E1-94B7-4A7F8DA4E372}" destId="{9A9F8DDD-2E92-4537-8202-34067316A0FF}" srcOrd="0" destOrd="0" presId="urn:microsoft.com/office/officeart/2005/8/layout/list1"/>
    <dgm:cxn modelId="{5ECE3021-90D7-4C30-952A-B4D8831E935F}" type="presOf" srcId="{C9CFAC72-AFE1-4D00-83FA-479E44F38129}" destId="{424D34FC-3E01-41AE-9696-0FABDBDB87B8}" srcOrd="0" destOrd="0" presId="urn:microsoft.com/office/officeart/2005/8/layout/list1"/>
    <dgm:cxn modelId="{7B1F9F47-9AB5-40A8-8E80-981F249D2380}" type="presOf" srcId="{799C6772-5D11-4357-9D61-09291DAE9810}" destId="{CDA341BE-5F64-4746-8F7E-2D1115BC3AD2}" srcOrd="0" destOrd="0" presId="urn:microsoft.com/office/officeart/2005/8/layout/list1"/>
    <dgm:cxn modelId="{7B28F34C-8E9D-41F8-B380-B47C852DAFC9}" type="presOf" srcId="{C9CFAC72-AFE1-4D00-83FA-479E44F38129}" destId="{A77B5F59-ED18-42EC-A4E2-54800DE4101B}" srcOrd="1" destOrd="0" presId="urn:microsoft.com/office/officeart/2005/8/layout/list1"/>
    <dgm:cxn modelId="{B82724C6-1211-4F37-AE65-9E414573E11D}" srcId="{14923220-C8C1-44E1-94B7-4A7F8DA4E372}" destId="{C9CFAC72-AFE1-4D00-83FA-479E44F38129}" srcOrd="1" destOrd="0" parTransId="{F9E7ADDA-6449-45BA-9202-C03BE6045B3E}" sibTransId="{474F2DCF-3A07-49FB-8FBC-ACF61B8FB129}"/>
    <dgm:cxn modelId="{2B95C420-C1C2-4A9A-A18F-894683516EA2}" type="presOf" srcId="{5BC177B1-80A1-4C76-8580-63D4FA7788CA}" destId="{6C450EFB-0057-4AB6-A322-0F3981C09592}" srcOrd="1" destOrd="0" presId="urn:microsoft.com/office/officeart/2005/8/layout/list1"/>
    <dgm:cxn modelId="{4F0A439B-8E3A-43C1-AC87-94D50157C35B}" srcId="{14923220-C8C1-44E1-94B7-4A7F8DA4E372}" destId="{799C6772-5D11-4357-9D61-09291DAE9810}" srcOrd="2" destOrd="0" parTransId="{C069C016-63BA-4D9A-B5F6-72E562EF5E8A}" sibTransId="{F23FE5F3-B693-4EFC-8CD1-48D649F15620}"/>
    <dgm:cxn modelId="{23E160B1-F1F8-4DF2-AEAC-6B40779AD070}" type="presParOf" srcId="{9A9F8DDD-2E92-4537-8202-34067316A0FF}" destId="{C45A39F5-773B-4F20-A082-85A7D85C3F31}" srcOrd="0" destOrd="0" presId="urn:microsoft.com/office/officeart/2005/8/layout/list1"/>
    <dgm:cxn modelId="{0524C398-4FB6-44C3-B1F1-64205C7479B9}" type="presParOf" srcId="{C45A39F5-773B-4F20-A082-85A7D85C3F31}" destId="{F9FAC512-99DB-422B-924B-AF6E4BA7FAAE}" srcOrd="0" destOrd="0" presId="urn:microsoft.com/office/officeart/2005/8/layout/list1"/>
    <dgm:cxn modelId="{04A14A1C-D226-4EE5-8F2C-A916FC7C7F2A}" type="presParOf" srcId="{C45A39F5-773B-4F20-A082-85A7D85C3F31}" destId="{6C450EFB-0057-4AB6-A322-0F3981C09592}" srcOrd="1" destOrd="0" presId="urn:microsoft.com/office/officeart/2005/8/layout/list1"/>
    <dgm:cxn modelId="{B1C9D72C-E6D8-4C7A-8353-F2885F412391}" type="presParOf" srcId="{9A9F8DDD-2E92-4537-8202-34067316A0FF}" destId="{9A85E540-7DDB-4092-8D9E-FD9FF1AF9198}" srcOrd="1" destOrd="0" presId="urn:microsoft.com/office/officeart/2005/8/layout/list1"/>
    <dgm:cxn modelId="{A8391C77-6432-4810-A570-99F32A78A723}" type="presParOf" srcId="{9A9F8DDD-2E92-4537-8202-34067316A0FF}" destId="{3B8BACE3-99F9-4A4B-8A7A-7F38B337D22F}" srcOrd="2" destOrd="0" presId="urn:microsoft.com/office/officeart/2005/8/layout/list1"/>
    <dgm:cxn modelId="{352A6F74-4D52-4B03-8B13-3632083E5479}" type="presParOf" srcId="{9A9F8DDD-2E92-4537-8202-34067316A0FF}" destId="{C666140B-4542-40B8-B7BF-A96461E9E9E0}" srcOrd="3" destOrd="0" presId="urn:microsoft.com/office/officeart/2005/8/layout/list1"/>
    <dgm:cxn modelId="{3C2FC225-F788-4F3A-9DBD-E6DF629220D6}" type="presParOf" srcId="{9A9F8DDD-2E92-4537-8202-34067316A0FF}" destId="{6989C4B4-25A1-4E93-A621-7CA3CD0F394F}" srcOrd="4" destOrd="0" presId="urn:microsoft.com/office/officeart/2005/8/layout/list1"/>
    <dgm:cxn modelId="{C5C7587C-CEB5-4991-9E4C-945B5798FAFD}" type="presParOf" srcId="{6989C4B4-25A1-4E93-A621-7CA3CD0F394F}" destId="{424D34FC-3E01-41AE-9696-0FABDBDB87B8}" srcOrd="0" destOrd="0" presId="urn:microsoft.com/office/officeart/2005/8/layout/list1"/>
    <dgm:cxn modelId="{76ECE87D-A2E5-453B-9419-8DB5AE455D8A}" type="presParOf" srcId="{6989C4B4-25A1-4E93-A621-7CA3CD0F394F}" destId="{A77B5F59-ED18-42EC-A4E2-54800DE4101B}" srcOrd="1" destOrd="0" presId="urn:microsoft.com/office/officeart/2005/8/layout/list1"/>
    <dgm:cxn modelId="{E1B89446-FEE0-4496-9741-1A9DFD276611}" type="presParOf" srcId="{9A9F8DDD-2E92-4537-8202-34067316A0FF}" destId="{13C5C618-7D59-4B12-BC94-85A5B5755C61}" srcOrd="5" destOrd="0" presId="urn:microsoft.com/office/officeart/2005/8/layout/list1"/>
    <dgm:cxn modelId="{224E1987-DD6D-4F7E-A5B4-3AD8890AD4D3}" type="presParOf" srcId="{9A9F8DDD-2E92-4537-8202-34067316A0FF}" destId="{CCB758EF-CE0D-41C3-A0B8-0443EBD09560}" srcOrd="6" destOrd="0" presId="urn:microsoft.com/office/officeart/2005/8/layout/list1"/>
    <dgm:cxn modelId="{69C8316F-61C8-4361-9E85-603CC8318A5C}" type="presParOf" srcId="{9A9F8DDD-2E92-4537-8202-34067316A0FF}" destId="{0A87DB0E-C46E-4CA9-A7BE-0AC4B83AA84E}" srcOrd="7" destOrd="0" presId="urn:microsoft.com/office/officeart/2005/8/layout/list1"/>
    <dgm:cxn modelId="{569F344D-4197-407C-9B21-830482D01E9B}" type="presParOf" srcId="{9A9F8DDD-2E92-4537-8202-34067316A0FF}" destId="{C0EE8BA9-4569-4018-BCD3-EE576871794B}" srcOrd="8" destOrd="0" presId="urn:microsoft.com/office/officeart/2005/8/layout/list1"/>
    <dgm:cxn modelId="{09030936-9485-48A9-946B-6F05686C1C67}" type="presParOf" srcId="{C0EE8BA9-4569-4018-BCD3-EE576871794B}" destId="{CDA341BE-5F64-4746-8F7E-2D1115BC3AD2}" srcOrd="0" destOrd="0" presId="urn:microsoft.com/office/officeart/2005/8/layout/list1"/>
    <dgm:cxn modelId="{199BE5F7-261A-43EA-8088-90E7A4D8FB75}" type="presParOf" srcId="{C0EE8BA9-4569-4018-BCD3-EE576871794B}" destId="{BDD78570-E2DE-4A35-99D5-D53C99A59F93}" srcOrd="1" destOrd="0" presId="urn:microsoft.com/office/officeart/2005/8/layout/list1"/>
    <dgm:cxn modelId="{AAE9D25D-7886-4243-9080-02E3306BD2BC}" type="presParOf" srcId="{9A9F8DDD-2E92-4537-8202-34067316A0FF}" destId="{98C45E6C-975C-4209-8500-3AEB0A1F43FA}" srcOrd="9" destOrd="0" presId="urn:microsoft.com/office/officeart/2005/8/layout/list1"/>
    <dgm:cxn modelId="{DA77A020-3B70-46A2-BB16-6CF5387FB26A}" type="presParOf" srcId="{9A9F8DDD-2E92-4537-8202-34067316A0FF}" destId="{20909674-080C-42C2-B897-863B03E3585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1DF37-B955-4E95-881D-63EB479EEB65}"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fr-FR"/>
        </a:p>
      </dgm:t>
    </dgm:pt>
    <dgm:pt modelId="{B9716217-1EE6-4BE3-B3C5-B0439193FED7}">
      <dgm:prSet phldrT="[Texte]"/>
      <dgm:spPr/>
      <dgm:t>
        <a:bodyPr/>
        <a:lstStyle/>
        <a:p>
          <a:r>
            <a:rPr lang="fr-FR" dirty="0"/>
            <a:t>Troubles de la communication</a:t>
          </a:r>
        </a:p>
      </dgm:t>
    </dgm:pt>
    <dgm:pt modelId="{547305CA-FC8D-4446-AE41-E20EAE49D73A}" type="parTrans" cxnId="{B339BA69-F18F-4EFD-9DA1-2DE876CB4B73}">
      <dgm:prSet/>
      <dgm:spPr/>
      <dgm:t>
        <a:bodyPr/>
        <a:lstStyle/>
        <a:p>
          <a:endParaRPr lang="fr-FR"/>
        </a:p>
      </dgm:t>
    </dgm:pt>
    <dgm:pt modelId="{AF91F7E4-440E-4970-86EA-05886C22CB00}" type="sibTrans" cxnId="{B339BA69-F18F-4EFD-9DA1-2DE876CB4B73}">
      <dgm:prSet/>
      <dgm:spPr/>
      <dgm:t>
        <a:bodyPr/>
        <a:lstStyle/>
        <a:p>
          <a:endParaRPr lang="fr-FR"/>
        </a:p>
      </dgm:t>
    </dgm:pt>
    <dgm:pt modelId="{7F4E4560-6AE0-459D-A8E5-9929E8AFB9EA}">
      <dgm:prSet phldrT="[Texte]"/>
      <dgm:spPr/>
      <dgm:t>
        <a:bodyPr/>
        <a:lstStyle/>
        <a:p>
          <a:r>
            <a:rPr lang="fr-FR" dirty="0"/>
            <a:t>Trouble du spectre de l’autisme</a:t>
          </a:r>
        </a:p>
      </dgm:t>
    </dgm:pt>
    <dgm:pt modelId="{4B1C01E2-DE04-43CF-B194-9F9E9B7EFA83}" type="parTrans" cxnId="{00AA7ADB-5567-4EF5-8476-DB739F4124FF}">
      <dgm:prSet/>
      <dgm:spPr/>
      <dgm:t>
        <a:bodyPr/>
        <a:lstStyle/>
        <a:p>
          <a:endParaRPr lang="fr-FR"/>
        </a:p>
      </dgm:t>
    </dgm:pt>
    <dgm:pt modelId="{3CEB1392-9A2B-4E06-800E-FEB35CB22E36}" type="sibTrans" cxnId="{00AA7ADB-5567-4EF5-8476-DB739F4124FF}">
      <dgm:prSet/>
      <dgm:spPr/>
      <dgm:t>
        <a:bodyPr/>
        <a:lstStyle/>
        <a:p>
          <a:endParaRPr lang="fr-FR"/>
        </a:p>
      </dgm:t>
    </dgm:pt>
    <dgm:pt modelId="{7FB6E460-B81B-40CF-8E51-01531D719625}">
      <dgm:prSet phldrT="[Texte]"/>
      <dgm:spPr/>
      <dgm:t>
        <a:bodyPr/>
        <a:lstStyle/>
        <a:p>
          <a:r>
            <a:rPr lang="fr-FR" dirty="0" smtClean="0"/>
            <a:t>Trouble du déficit </a:t>
          </a:r>
          <a:r>
            <a:rPr lang="fr-FR" dirty="0"/>
            <a:t>de l’attention/hyperactivité</a:t>
          </a:r>
        </a:p>
      </dgm:t>
    </dgm:pt>
    <dgm:pt modelId="{03DFED9C-B089-4510-B278-8C92DFA06D70}" type="parTrans" cxnId="{4445B7D0-FF17-43BC-BB50-EECE550EE98F}">
      <dgm:prSet/>
      <dgm:spPr/>
      <dgm:t>
        <a:bodyPr/>
        <a:lstStyle/>
        <a:p>
          <a:endParaRPr lang="fr-FR"/>
        </a:p>
      </dgm:t>
    </dgm:pt>
    <dgm:pt modelId="{68400C75-3FB5-4134-8D01-1FBE80DE7F6D}" type="sibTrans" cxnId="{4445B7D0-FF17-43BC-BB50-EECE550EE98F}">
      <dgm:prSet/>
      <dgm:spPr/>
      <dgm:t>
        <a:bodyPr/>
        <a:lstStyle/>
        <a:p>
          <a:endParaRPr lang="fr-FR"/>
        </a:p>
      </dgm:t>
    </dgm:pt>
    <dgm:pt modelId="{98B2E9CA-196B-4336-9887-F2C02B649BD5}">
      <dgm:prSet/>
      <dgm:spPr/>
      <dgm:t>
        <a:bodyPr/>
        <a:lstStyle/>
        <a:p>
          <a:r>
            <a:rPr lang="fr-FR" dirty="0"/>
            <a:t>Troubles spécifiques des apprentissages</a:t>
          </a:r>
        </a:p>
      </dgm:t>
    </dgm:pt>
    <dgm:pt modelId="{0F84D3FD-6CF3-405E-A77E-00F3D5ABD67B}" type="parTrans" cxnId="{89721885-8A04-4C10-9ECB-E0B9DA10F63D}">
      <dgm:prSet/>
      <dgm:spPr/>
      <dgm:t>
        <a:bodyPr/>
        <a:lstStyle/>
        <a:p>
          <a:endParaRPr lang="fr-FR"/>
        </a:p>
      </dgm:t>
    </dgm:pt>
    <dgm:pt modelId="{DE954C0E-2BEC-489A-BD33-A4AC59EA6A8F}" type="sibTrans" cxnId="{89721885-8A04-4C10-9ECB-E0B9DA10F63D}">
      <dgm:prSet/>
      <dgm:spPr/>
    </dgm:pt>
    <dgm:pt modelId="{5F9C2CB4-543A-4D56-B30A-8C0800CAEA03}">
      <dgm:prSet/>
      <dgm:spPr/>
      <dgm:t>
        <a:bodyPr/>
        <a:lstStyle/>
        <a:p>
          <a:r>
            <a:rPr lang="fr-FR" dirty="0" smtClean="0"/>
            <a:t>Troubles moteurs</a:t>
          </a:r>
          <a:endParaRPr lang="fr-FR" dirty="0"/>
        </a:p>
      </dgm:t>
    </dgm:pt>
    <dgm:pt modelId="{D9685E97-29D6-4B0F-973E-EEE64F8088CC}" type="parTrans" cxnId="{57A950D6-233D-4B62-AC28-D1383AC4AC52}">
      <dgm:prSet/>
      <dgm:spPr/>
      <dgm:t>
        <a:bodyPr/>
        <a:lstStyle/>
        <a:p>
          <a:endParaRPr lang="fr-FR"/>
        </a:p>
      </dgm:t>
    </dgm:pt>
    <dgm:pt modelId="{6AE3E009-A4C2-4CA2-ACB0-4048ECFA0BC8}" type="sibTrans" cxnId="{57A950D6-233D-4B62-AC28-D1383AC4AC52}">
      <dgm:prSet/>
      <dgm:spPr/>
    </dgm:pt>
    <dgm:pt modelId="{44BEF1F5-2DBC-4F23-9D83-9DE59FB0DA44}">
      <dgm:prSet/>
      <dgm:spPr/>
      <dgm:t>
        <a:bodyPr/>
        <a:lstStyle/>
        <a:p>
          <a:r>
            <a:rPr lang="fr-FR" dirty="0" smtClean="0"/>
            <a:t>Troubles du développement intellectuel</a:t>
          </a:r>
          <a:endParaRPr lang="fr-FR" dirty="0"/>
        </a:p>
      </dgm:t>
    </dgm:pt>
    <dgm:pt modelId="{D4823175-CB67-487D-ADA1-8B4BF3F8075B}" type="parTrans" cxnId="{C83B6DDE-60ED-4E7D-AFF2-EEA2E87E5011}">
      <dgm:prSet/>
      <dgm:spPr/>
      <dgm:t>
        <a:bodyPr/>
        <a:lstStyle/>
        <a:p>
          <a:endParaRPr lang="fr-FR"/>
        </a:p>
      </dgm:t>
    </dgm:pt>
    <dgm:pt modelId="{F5DD2701-2265-44DC-B2FE-7DB366ACCBB2}" type="sibTrans" cxnId="{C83B6DDE-60ED-4E7D-AFF2-EEA2E87E5011}">
      <dgm:prSet/>
      <dgm:spPr/>
    </dgm:pt>
    <dgm:pt modelId="{7F3F1794-57DE-4C33-8FC8-58FCEBCBFBF2}" type="pres">
      <dgm:prSet presAssocID="{D2A1DF37-B955-4E95-881D-63EB479EEB65}" presName="Name0" presStyleCnt="0">
        <dgm:presLayoutVars>
          <dgm:chMax val="7"/>
          <dgm:chPref val="7"/>
          <dgm:dir/>
        </dgm:presLayoutVars>
      </dgm:prSet>
      <dgm:spPr/>
      <dgm:t>
        <a:bodyPr/>
        <a:lstStyle/>
        <a:p>
          <a:endParaRPr lang="fr-FR"/>
        </a:p>
      </dgm:t>
    </dgm:pt>
    <dgm:pt modelId="{3C3083BD-FF0A-49B0-86EE-13BF744C9399}" type="pres">
      <dgm:prSet presAssocID="{D2A1DF37-B955-4E95-881D-63EB479EEB65}" presName="Name1" presStyleCnt="0"/>
      <dgm:spPr/>
    </dgm:pt>
    <dgm:pt modelId="{E144B2B5-0AE4-4447-BAE2-FBE3867A16D2}" type="pres">
      <dgm:prSet presAssocID="{D2A1DF37-B955-4E95-881D-63EB479EEB65}" presName="cycle" presStyleCnt="0"/>
      <dgm:spPr/>
    </dgm:pt>
    <dgm:pt modelId="{97E14559-0B68-46CD-925D-0AF3360121D2}" type="pres">
      <dgm:prSet presAssocID="{D2A1DF37-B955-4E95-881D-63EB479EEB65}" presName="srcNode" presStyleLbl="node1" presStyleIdx="0" presStyleCnt="6"/>
      <dgm:spPr/>
    </dgm:pt>
    <dgm:pt modelId="{F9A1C561-94CB-40A0-AF40-D865C7958EAF}" type="pres">
      <dgm:prSet presAssocID="{D2A1DF37-B955-4E95-881D-63EB479EEB65}" presName="conn" presStyleLbl="parChTrans1D2" presStyleIdx="0" presStyleCnt="1"/>
      <dgm:spPr/>
    </dgm:pt>
    <dgm:pt modelId="{A120B1BE-0B37-477D-9842-2B968880DC9C}" type="pres">
      <dgm:prSet presAssocID="{D2A1DF37-B955-4E95-881D-63EB479EEB65}" presName="extraNode" presStyleLbl="node1" presStyleIdx="0" presStyleCnt="6"/>
      <dgm:spPr/>
    </dgm:pt>
    <dgm:pt modelId="{CD86D449-F01A-4BE8-BA91-0ACBDE213915}" type="pres">
      <dgm:prSet presAssocID="{D2A1DF37-B955-4E95-881D-63EB479EEB65}" presName="dstNode" presStyleLbl="node1" presStyleIdx="0" presStyleCnt="6"/>
      <dgm:spPr/>
    </dgm:pt>
    <dgm:pt modelId="{D918457C-FDF2-4702-A3E4-FC630F1721C0}" type="pres">
      <dgm:prSet presAssocID="{44BEF1F5-2DBC-4F23-9D83-9DE59FB0DA44}" presName="text_1" presStyleLbl="node1" presStyleIdx="0" presStyleCnt="6">
        <dgm:presLayoutVars>
          <dgm:bulletEnabled val="1"/>
        </dgm:presLayoutVars>
      </dgm:prSet>
      <dgm:spPr/>
      <dgm:t>
        <a:bodyPr/>
        <a:lstStyle/>
        <a:p>
          <a:endParaRPr lang="fr-FR"/>
        </a:p>
      </dgm:t>
    </dgm:pt>
    <dgm:pt modelId="{3962D5A0-CE66-41F7-A742-B52553841D85}" type="pres">
      <dgm:prSet presAssocID="{44BEF1F5-2DBC-4F23-9D83-9DE59FB0DA44}" presName="accent_1" presStyleCnt="0"/>
      <dgm:spPr/>
    </dgm:pt>
    <dgm:pt modelId="{C17864D2-4DCE-44F3-9618-2956B9D6C05C}" type="pres">
      <dgm:prSet presAssocID="{44BEF1F5-2DBC-4F23-9D83-9DE59FB0DA44}" presName="accentRepeatNode" presStyleLbl="solidFgAcc1" presStyleIdx="0" presStyleCnt="6"/>
      <dgm:spPr/>
    </dgm:pt>
    <dgm:pt modelId="{CA61551A-CA1E-4511-8DBA-0C2B70721C11}" type="pres">
      <dgm:prSet presAssocID="{B9716217-1EE6-4BE3-B3C5-B0439193FED7}" presName="text_2" presStyleLbl="node1" presStyleIdx="1" presStyleCnt="6">
        <dgm:presLayoutVars>
          <dgm:bulletEnabled val="1"/>
        </dgm:presLayoutVars>
      </dgm:prSet>
      <dgm:spPr/>
      <dgm:t>
        <a:bodyPr/>
        <a:lstStyle/>
        <a:p>
          <a:endParaRPr lang="fr-FR"/>
        </a:p>
      </dgm:t>
    </dgm:pt>
    <dgm:pt modelId="{3E194E25-91E1-4E98-97EB-D4D8F4A7AAED}" type="pres">
      <dgm:prSet presAssocID="{B9716217-1EE6-4BE3-B3C5-B0439193FED7}" presName="accent_2" presStyleCnt="0"/>
      <dgm:spPr/>
    </dgm:pt>
    <dgm:pt modelId="{293AF257-58EA-4909-B78B-44AAE7C05D75}" type="pres">
      <dgm:prSet presAssocID="{B9716217-1EE6-4BE3-B3C5-B0439193FED7}" presName="accentRepeatNode" presStyleLbl="solidFgAcc1" presStyleIdx="1" presStyleCnt="6"/>
      <dgm:spPr/>
    </dgm:pt>
    <dgm:pt modelId="{111B0CFC-AAA1-400F-BD68-BEAFB7D105ED}" type="pres">
      <dgm:prSet presAssocID="{7F4E4560-6AE0-459D-A8E5-9929E8AFB9EA}" presName="text_3" presStyleLbl="node1" presStyleIdx="2" presStyleCnt="6">
        <dgm:presLayoutVars>
          <dgm:bulletEnabled val="1"/>
        </dgm:presLayoutVars>
      </dgm:prSet>
      <dgm:spPr/>
      <dgm:t>
        <a:bodyPr/>
        <a:lstStyle/>
        <a:p>
          <a:endParaRPr lang="fr-FR"/>
        </a:p>
      </dgm:t>
    </dgm:pt>
    <dgm:pt modelId="{DAF76137-9C2E-4006-B8B5-95485E48A271}" type="pres">
      <dgm:prSet presAssocID="{7F4E4560-6AE0-459D-A8E5-9929E8AFB9EA}" presName="accent_3" presStyleCnt="0"/>
      <dgm:spPr/>
    </dgm:pt>
    <dgm:pt modelId="{30F2BA99-32AE-4515-BE1D-42A007A0F4D4}" type="pres">
      <dgm:prSet presAssocID="{7F4E4560-6AE0-459D-A8E5-9929E8AFB9EA}" presName="accentRepeatNode" presStyleLbl="solidFgAcc1" presStyleIdx="2" presStyleCnt="6"/>
      <dgm:spPr/>
    </dgm:pt>
    <dgm:pt modelId="{497FF35A-AAE7-46A4-98AC-40F870022DA9}" type="pres">
      <dgm:prSet presAssocID="{7FB6E460-B81B-40CF-8E51-01531D719625}" presName="text_4" presStyleLbl="node1" presStyleIdx="3" presStyleCnt="6">
        <dgm:presLayoutVars>
          <dgm:bulletEnabled val="1"/>
        </dgm:presLayoutVars>
      </dgm:prSet>
      <dgm:spPr/>
      <dgm:t>
        <a:bodyPr/>
        <a:lstStyle/>
        <a:p>
          <a:endParaRPr lang="fr-FR"/>
        </a:p>
      </dgm:t>
    </dgm:pt>
    <dgm:pt modelId="{00E50105-D421-4749-86BE-08756EDD7C97}" type="pres">
      <dgm:prSet presAssocID="{7FB6E460-B81B-40CF-8E51-01531D719625}" presName="accent_4" presStyleCnt="0"/>
      <dgm:spPr/>
    </dgm:pt>
    <dgm:pt modelId="{C9721743-5E13-4F4E-8259-10ACC3CCF7FB}" type="pres">
      <dgm:prSet presAssocID="{7FB6E460-B81B-40CF-8E51-01531D719625}" presName="accentRepeatNode" presStyleLbl="solidFgAcc1" presStyleIdx="3" presStyleCnt="6"/>
      <dgm:spPr/>
    </dgm:pt>
    <dgm:pt modelId="{FDCB4326-CD1C-4254-A8EE-FFF003CD2AF4}" type="pres">
      <dgm:prSet presAssocID="{98B2E9CA-196B-4336-9887-F2C02B649BD5}" presName="text_5" presStyleLbl="node1" presStyleIdx="4" presStyleCnt="6">
        <dgm:presLayoutVars>
          <dgm:bulletEnabled val="1"/>
        </dgm:presLayoutVars>
      </dgm:prSet>
      <dgm:spPr/>
      <dgm:t>
        <a:bodyPr/>
        <a:lstStyle/>
        <a:p>
          <a:endParaRPr lang="fr-FR"/>
        </a:p>
      </dgm:t>
    </dgm:pt>
    <dgm:pt modelId="{A8DBBDF0-A07A-4FFB-B238-54D7845054C8}" type="pres">
      <dgm:prSet presAssocID="{98B2E9CA-196B-4336-9887-F2C02B649BD5}" presName="accent_5" presStyleCnt="0"/>
      <dgm:spPr/>
    </dgm:pt>
    <dgm:pt modelId="{D68A105C-9DEA-46CD-860E-AC7CE8D7CA41}" type="pres">
      <dgm:prSet presAssocID="{98B2E9CA-196B-4336-9887-F2C02B649BD5}" presName="accentRepeatNode" presStyleLbl="solidFgAcc1" presStyleIdx="4" presStyleCnt="6"/>
      <dgm:spPr>
        <a:solidFill>
          <a:schemeClr val="accent4"/>
        </a:solidFill>
      </dgm:spPr>
    </dgm:pt>
    <dgm:pt modelId="{749B104D-9CAC-43A0-BA9B-EEF353FAFE81}" type="pres">
      <dgm:prSet presAssocID="{5F9C2CB4-543A-4D56-B30A-8C0800CAEA03}" presName="text_6" presStyleLbl="node1" presStyleIdx="5" presStyleCnt="6" custLinFactNeighborX="583" custLinFactNeighborY="5858">
        <dgm:presLayoutVars>
          <dgm:bulletEnabled val="1"/>
        </dgm:presLayoutVars>
      </dgm:prSet>
      <dgm:spPr/>
      <dgm:t>
        <a:bodyPr/>
        <a:lstStyle/>
        <a:p>
          <a:endParaRPr lang="fr-FR"/>
        </a:p>
      </dgm:t>
    </dgm:pt>
    <dgm:pt modelId="{3C1B27C9-C1E7-4C93-B5B5-98B894A2B56E}" type="pres">
      <dgm:prSet presAssocID="{5F9C2CB4-543A-4D56-B30A-8C0800CAEA03}" presName="accent_6" presStyleCnt="0"/>
      <dgm:spPr/>
    </dgm:pt>
    <dgm:pt modelId="{950AB47C-66A7-46F5-B87C-E1D6B7E9781A}" type="pres">
      <dgm:prSet presAssocID="{5F9C2CB4-543A-4D56-B30A-8C0800CAEA03}" presName="accentRepeatNode" presStyleLbl="solidFgAcc1" presStyleIdx="5" presStyleCnt="6"/>
      <dgm:spPr/>
    </dgm:pt>
  </dgm:ptLst>
  <dgm:cxnLst>
    <dgm:cxn modelId="{37D57AF9-362D-4525-A52E-636FB76D6DA9}" type="presOf" srcId="{5F9C2CB4-543A-4D56-B30A-8C0800CAEA03}" destId="{749B104D-9CAC-43A0-BA9B-EEF353FAFE81}" srcOrd="0" destOrd="0" presId="urn:microsoft.com/office/officeart/2008/layout/VerticalCurvedList"/>
    <dgm:cxn modelId="{57A950D6-233D-4B62-AC28-D1383AC4AC52}" srcId="{D2A1DF37-B955-4E95-881D-63EB479EEB65}" destId="{5F9C2CB4-543A-4D56-B30A-8C0800CAEA03}" srcOrd="5" destOrd="0" parTransId="{D9685E97-29D6-4B0F-973E-EEE64F8088CC}" sibTransId="{6AE3E009-A4C2-4CA2-ACB0-4048ECFA0BC8}"/>
    <dgm:cxn modelId="{00AA7ADB-5567-4EF5-8476-DB739F4124FF}" srcId="{D2A1DF37-B955-4E95-881D-63EB479EEB65}" destId="{7F4E4560-6AE0-459D-A8E5-9929E8AFB9EA}" srcOrd="2" destOrd="0" parTransId="{4B1C01E2-DE04-43CF-B194-9F9E9B7EFA83}" sibTransId="{3CEB1392-9A2B-4E06-800E-FEB35CB22E36}"/>
    <dgm:cxn modelId="{89721885-8A04-4C10-9ECB-E0B9DA10F63D}" srcId="{D2A1DF37-B955-4E95-881D-63EB479EEB65}" destId="{98B2E9CA-196B-4336-9887-F2C02B649BD5}" srcOrd="4" destOrd="0" parTransId="{0F84D3FD-6CF3-405E-A77E-00F3D5ABD67B}" sibTransId="{DE954C0E-2BEC-489A-BD33-A4AC59EA6A8F}"/>
    <dgm:cxn modelId="{DB1CE4EE-ED88-4350-AF60-FEDC6C29DBC3}" type="presOf" srcId="{7FB6E460-B81B-40CF-8E51-01531D719625}" destId="{497FF35A-AAE7-46A4-98AC-40F870022DA9}" srcOrd="0" destOrd="0" presId="urn:microsoft.com/office/officeart/2008/layout/VerticalCurvedList"/>
    <dgm:cxn modelId="{B339BA69-F18F-4EFD-9DA1-2DE876CB4B73}" srcId="{D2A1DF37-B955-4E95-881D-63EB479EEB65}" destId="{B9716217-1EE6-4BE3-B3C5-B0439193FED7}" srcOrd="1" destOrd="0" parTransId="{547305CA-FC8D-4446-AE41-E20EAE49D73A}" sibTransId="{AF91F7E4-440E-4970-86EA-05886C22CB00}"/>
    <dgm:cxn modelId="{F91A4E68-9E1A-4394-BA49-74D1AC2E2B3D}" type="presOf" srcId="{F5DD2701-2265-44DC-B2FE-7DB366ACCBB2}" destId="{F9A1C561-94CB-40A0-AF40-D865C7958EAF}" srcOrd="0" destOrd="0" presId="urn:microsoft.com/office/officeart/2008/layout/VerticalCurvedList"/>
    <dgm:cxn modelId="{3ADA23AB-B603-4140-AEF6-71CBF68209DD}" type="presOf" srcId="{44BEF1F5-2DBC-4F23-9D83-9DE59FB0DA44}" destId="{D918457C-FDF2-4702-A3E4-FC630F1721C0}" srcOrd="0" destOrd="0" presId="urn:microsoft.com/office/officeart/2008/layout/VerticalCurvedList"/>
    <dgm:cxn modelId="{71DDDE34-4778-4A02-A3A7-83C44FBF0DB2}" type="presOf" srcId="{D2A1DF37-B955-4E95-881D-63EB479EEB65}" destId="{7F3F1794-57DE-4C33-8FC8-58FCEBCBFBF2}" srcOrd="0" destOrd="0" presId="urn:microsoft.com/office/officeart/2008/layout/VerticalCurvedList"/>
    <dgm:cxn modelId="{2FA07629-79C1-4271-A6EE-4B7E14E8F588}" type="presOf" srcId="{7F4E4560-6AE0-459D-A8E5-9929E8AFB9EA}" destId="{111B0CFC-AAA1-400F-BD68-BEAFB7D105ED}" srcOrd="0" destOrd="0" presId="urn:microsoft.com/office/officeart/2008/layout/VerticalCurvedList"/>
    <dgm:cxn modelId="{E22896FB-A4C9-4FAF-BA2E-65500AD106D0}" type="presOf" srcId="{B9716217-1EE6-4BE3-B3C5-B0439193FED7}" destId="{CA61551A-CA1E-4511-8DBA-0C2B70721C11}" srcOrd="0" destOrd="0" presId="urn:microsoft.com/office/officeart/2008/layout/VerticalCurvedList"/>
    <dgm:cxn modelId="{C83B6DDE-60ED-4E7D-AFF2-EEA2E87E5011}" srcId="{D2A1DF37-B955-4E95-881D-63EB479EEB65}" destId="{44BEF1F5-2DBC-4F23-9D83-9DE59FB0DA44}" srcOrd="0" destOrd="0" parTransId="{D4823175-CB67-487D-ADA1-8B4BF3F8075B}" sibTransId="{F5DD2701-2265-44DC-B2FE-7DB366ACCBB2}"/>
    <dgm:cxn modelId="{4445B7D0-FF17-43BC-BB50-EECE550EE98F}" srcId="{D2A1DF37-B955-4E95-881D-63EB479EEB65}" destId="{7FB6E460-B81B-40CF-8E51-01531D719625}" srcOrd="3" destOrd="0" parTransId="{03DFED9C-B089-4510-B278-8C92DFA06D70}" sibTransId="{68400C75-3FB5-4134-8D01-1FBE80DE7F6D}"/>
    <dgm:cxn modelId="{D9A2E715-BB76-4ADD-B2BD-4247F6F9B7D8}" type="presOf" srcId="{98B2E9CA-196B-4336-9887-F2C02B649BD5}" destId="{FDCB4326-CD1C-4254-A8EE-FFF003CD2AF4}" srcOrd="0" destOrd="0" presId="urn:microsoft.com/office/officeart/2008/layout/VerticalCurvedList"/>
    <dgm:cxn modelId="{D3DD869D-DC8D-48EA-A281-D82BC19B5A76}" type="presParOf" srcId="{7F3F1794-57DE-4C33-8FC8-58FCEBCBFBF2}" destId="{3C3083BD-FF0A-49B0-86EE-13BF744C9399}" srcOrd="0" destOrd="0" presId="urn:microsoft.com/office/officeart/2008/layout/VerticalCurvedList"/>
    <dgm:cxn modelId="{A65C3AEC-9F64-48EC-B240-29E7BAD69394}" type="presParOf" srcId="{3C3083BD-FF0A-49B0-86EE-13BF744C9399}" destId="{E144B2B5-0AE4-4447-BAE2-FBE3867A16D2}" srcOrd="0" destOrd="0" presId="urn:microsoft.com/office/officeart/2008/layout/VerticalCurvedList"/>
    <dgm:cxn modelId="{FFF3E48E-FE93-4F0C-B5A6-B6D66E73F2A2}" type="presParOf" srcId="{E144B2B5-0AE4-4447-BAE2-FBE3867A16D2}" destId="{97E14559-0B68-46CD-925D-0AF3360121D2}" srcOrd="0" destOrd="0" presId="urn:microsoft.com/office/officeart/2008/layout/VerticalCurvedList"/>
    <dgm:cxn modelId="{7B24FA17-3C1E-4782-82AB-AC5464BA0799}" type="presParOf" srcId="{E144B2B5-0AE4-4447-BAE2-FBE3867A16D2}" destId="{F9A1C561-94CB-40A0-AF40-D865C7958EAF}" srcOrd="1" destOrd="0" presId="urn:microsoft.com/office/officeart/2008/layout/VerticalCurvedList"/>
    <dgm:cxn modelId="{C50B7FDB-2E5B-478A-ACAB-7EB95FABE5C7}" type="presParOf" srcId="{E144B2B5-0AE4-4447-BAE2-FBE3867A16D2}" destId="{A120B1BE-0B37-477D-9842-2B968880DC9C}" srcOrd="2" destOrd="0" presId="urn:microsoft.com/office/officeart/2008/layout/VerticalCurvedList"/>
    <dgm:cxn modelId="{9E261A15-55EC-419C-9467-DED3A646E325}" type="presParOf" srcId="{E144B2B5-0AE4-4447-BAE2-FBE3867A16D2}" destId="{CD86D449-F01A-4BE8-BA91-0ACBDE213915}" srcOrd="3" destOrd="0" presId="urn:microsoft.com/office/officeart/2008/layout/VerticalCurvedList"/>
    <dgm:cxn modelId="{7A318F6E-0029-47D3-8FFC-B948DF78DC2B}" type="presParOf" srcId="{3C3083BD-FF0A-49B0-86EE-13BF744C9399}" destId="{D918457C-FDF2-4702-A3E4-FC630F1721C0}" srcOrd="1" destOrd="0" presId="urn:microsoft.com/office/officeart/2008/layout/VerticalCurvedList"/>
    <dgm:cxn modelId="{A6F49639-E383-4D82-BEE9-6FABDD3808C4}" type="presParOf" srcId="{3C3083BD-FF0A-49B0-86EE-13BF744C9399}" destId="{3962D5A0-CE66-41F7-A742-B52553841D85}" srcOrd="2" destOrd="0" presId="urn:microsoft.com/office/officeart/2008/layout/VerticalCurvedList"/>
    <dgm:cxn modelId="{794AA756-5EB8-4109-BE88-4BFF3BF34098}" type="presParOf" srcId="{3962D5A0-CE66-41F7-A742-B52553841D85}" destId="{C17864D2-4DCE-44F3-9618-2956B9D6C05C}" srcOrd="0" destOrd="0" presId="urn:microsoft.com/office/officeart/2008/layout/VerticalCurvedList"/>
    <dgm:cxn modelId="{8525E4D3-F18A-45B9-AE7D-EBAF8AD2DBBC}" type="presParOf" srcId="{3C3083BD-FF0A-49B0-86EE-13BF744C9399}" destId="{CA61551A-CA1E-4511-8DBA-0C2B70721C11}" srcOrd="3" destOrd="0" presId="urn:microsoft.com/office/officeart/2008/layout/VerticalCurvedList"/>
    <dgm:cxn modelId="{091CFEB8-74EB-4A2B-A036-B32C8CF06713}" type="presParOf" srcId="{3C3083BD-FF0A-49B0-86EE-13BF744C9399}" destId="{3E194E25-91E1-4E98-97EB-D4D8F4A7AAED}" srcOrd="4" destOrd="0" presId="urn:microsoft.com/office/officeart/2008/layout/VerticalCurvedList"/>
    <dgm:cxn modelId="{E94CB763-055A-4524-B1D6-DC6692417DDC}" type="presParOf" srcId="{3E194E25-91E1-4E98-97EB-D4D8F4A7AAED}" destId="{293AF257-58EA-4909-B78B-44AAE7C05D75}" srcOrd="0" destOrd="0" presId="urn:microsoft.com/office/officeart/2008/layout/VerticalCurvedList"/>
    <dgm:cxn modelId="{097C2D10-B828-43D9-A426-5E1381C023EC}" type="presParOf" srcId="{3C3083BD-FF0A-49B0-86EE-13BF744C9399}" destId="{111B0CFC-AAA1-400F-BD68-BEAFB7D105ED}" srcOrd="5" destOrd="0" presId="urn:microsoft.com/office/officeart/2008/layout/VerticalCurvedList"/>
    <dgm:cxn modelId="{D4EA9428-7B8B-4283-84CC-3307AAB83C34}" type="presParOf" srcId="{3C3083BD-FF0A-49B0-86EE-13BF744C9399}" destId="{DAF76137-9C2E-4006-B8B5-95485E48A271}" srcOrd="6" destOrd="0" presId="urn:microsoft.com/office/officeart/2008/layout/VerticalCurvedList"/>
    <dgm:cxn modelId="{F0ADBA2A-BE2B-49AE-B849-EBD3235D4E59}" type="presParOf" srcId="{DAF76137-9C2E-4006-B8B5-95485E48A271}" destId="{30F2BA99-32AE-4515-BE1D-42A007A0F4D4}" srcOrd="0" destOrd="0" presId="urn:microsoft.com/office/officeart/2008/layout/VerticalCurvedList"/>
    <dgm:cxn modelId="{CFDA3FEF-A76F-4762-A1D6-B63A9E063842}" type="presParOf" srcId="{3C3083BD-FF0A-49B0-86EE-13BF744C9399}" destId="{497FF35A-AAE7-46A4-98AC-40F870022DA9}" srcOrd="7" destOrd="0" presId="urn:microsoft.com/office/officeart/2008/layout/VerticalCurvedList"/>
    <dgm:cxn modelId="{7C8DDBA3-B32A-42F3-970F-7EAC3C8C3CBF}" type="presParOf" srcId="{3C3083BD-FF0A-49B0-86EE-13BF744C9399}" destId="{00E50105-D421-4749-86BE-08756EDD7C97}" srcOrd="8" destOrd="0" presId="urn:microsoft.com/office/officeart/2008/layout/VerticalCurvedList"/>
    <dgm:cxn modelId="{10FBEC54-C3A7-4542-95A3-44960907DC94}" type="presParOf" srcId="{00E50105-D421-4749-86BE-08756EDD7C97}" destId="{C9721743-5E13-4F4E-8259-10ACC3CCF7FB}" srcOrd="0" destOrd="0" presId="urn:microsoft.com/office/officeart/2008/layout/VerticalCurvedList"/>
    <dgm:cxn modelId="{326C7030-723D-491D-8AA6-452F2E3CC557}" type="presParOf" srcId="{3C3083BD-FF0A-49B0-86EE-13BF744C9399}" destId="{FDCB4326-CD1C-4254-A8EE-FFF003CD2AF4}" srcOrd="9" destOrd="0" presId="urn:microsoft.com/office/officeart/2008/layout/VerticalCurvedList"/>
    <dgm:cxn modelId="{6B5C2785-2858-411C-A33C-A831250F61DE}" type="presParOf" srcId="{3C3083BD-FF0A-49B0-86EE-13BF744C9399}" destId="{A8DBBDF0-A07A-4FFB-B238-54D7845054C8}" srcOrd="10" destOrd="0" presId="urn:microsoft.com/office/officeart/2008/layout/VerticalCurvedList"/>
    <dgm:cxn modelId="{6FFFD1AF-CE3F-46E8-BE69-0593D1BCF788}" type="presParOf" srcId="{A8DBBDF0-A07A-4FFB-B238-54D7845054C8}" destId="{D68A105C-9DEA-46CD-860E-AC7CE8D7CA41}" srcOrd="0" destOrd="0" presId="urn:microsoft.com/office/officeart/2008/layout/VerticalCurvedList"/>
    <dgm:cxn modelId="{6B0E5326-D95B-4DEE-A81E-4A188645CF0C}" type="presParOf" srcId="{3C3083BD-FF0A-49B0-86EE-13BF744C9399}" destId="{749B104D-9CAC-43A0-BA9B-EEF353FAFE81}" srcOrd="11" destOrd="0" presId="urn:microsoft.com/office/officeart/2008/layout/VerticalCurvedList"/>
    <dgm:cxn modelId="{D00BDE4C-01AA-4FCC-92AC-9E25391F0D96}" type="presParOf" srcId="{3C3083BD-FF0A-49B0-86EE-13BF744C9399}" destId="{3C1B27C9-C1E7-4C93-B5B5-98B894A2B56E}" srcOrd="12" destOrd="0" presId="urn:microsoft.com/office/officeart/2008/layout/VerticalCurvedList"/>
    <dgm:cxn modelId="{84710803-6E51-493C-A9B6-896C7E72A3EC}" type="presParOf" srcId="{3C1B27C9-C1E7-4C93-B5B5-98B894A2B56E}" destId="{950AB47C-66A7-46F5-B87C-E1D6B7E978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F1840-5CD3-407C-9AF5-5E02715ED89A}" type="datetimeFigureOut">
              <a:rPr lang="fr-FR" smtClean="0"/>
              <a:t>16/02/2022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22E43-BE2D-430F-A07C-30968AA1ED39}" type="slidenum">
              <a:rPr lang="fr-FR" smtClean="0"/>
              <a:t>‹N°›</a:t>
            </a:fld>
            <a:endParaRPr lang="fr-FR"/>
          </a:p>
        </p:txBody>
      </p:sp>
    </p:spTree>
    <p:extLst>
      <p:ext uri="{BB962C8B-B14F-4D97-AF65-F5344CB8AC3E}">
        <p14:creationId xmlns:p14="http://schemas.microsoft.com/office/powerpoint/2010/main" val="70452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Ex: Dans son bilan sur la fréquentation du centre de référence sur les troubles des apprentissages, Habib (2003) observe un trouble du langage oral chez 63 des 177 enfants qui consultent pour une dyslexie, et une dysphasie chez 15 de ces enfants. </a:t>
            </a:r>
            <a:endParaRPr lang="fr-FR" dirty="0"/>
          </a:p>
        </p:txBody>
      </p:sp>
      <p:sp>
        <p:nvSpPr>
          <p:cNvPr id="4" name="Espace réservé du numéro de diapositive 3"/>
          <p:cNvSpPr>
            <a:spLocks noGrp="1"/>
          </p:cNvSpPr>
          <p:nvPr>
            <p:ph type="sldNum" sz="quarter" idx="10"/>
          </p:nvPr>
        </p:nvSpPr>
        <p:spPr/>
        <p:txBody>
          <a:bodyPr/>
          <a:lstStyle/>
          <a:p>
            <a:fld id="{1FC22E43-BE2D-430F-A07C-30968AA1ED39}" type="slidenum">
              <a:rPr lang="fr-FR" smtClean="0"/>
              <a:t>10</a:t>
            </a:fld>
            <a:endParaRPr lang="fr-FR"/>
          </a:p>
        </p:txBody>
      </p:sp>
    </p:spTree>
    <p:extLst>
      <p:ext uri="{BB962C8B-B14F-4D97-AF65-F5344CB8AC3E}">
        <p14:creationId xmlns:p14="http://schemas.microsoft.com/office/powerpoint/2010/main" val="411846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fr-FR" dirty="0" smtClean="0"/>
              <a:t>qui se </a:t>
            </a:r>
            <a:r>
              <a:rPr lang="en-GB" altLang="fr-FR" dirty="0" err="1" smtClean="0"/>
              <a:t>manifeste</a:t>
            </a:r>
            <a:r>
              <a:rPr lang="en-GB" altLang="fr-FR" dirty="0" smtClean="0"/>
              <a:t> chez des </a:t>
            </a:r>
            <a:r>
              <a:rPr lang="en-GB" altLang="fr-FR" dirty="0" err="1" smtClean="0"/>
              <a:t>enfants</a:t>
            </a:r>
            <a:r>
              <a:rPr lang="en-GB" altLang="fr-FR" dirty="0" smtClean="0"/>
              <a:t> </a:t>
            </a:r>
            <a:r>
              <a:rPr lang="en-GB" altLang="fr-FR" dirty="0" err="1" smtClean="0"/>
              <a:t>d’intelligence</a:t>
            </a:r>
            <a:r>
              <a:rPr lang="en-GB" altLang="fr-FR" dirty="0" smtClean="0"/>
              <a:t> </a:t>
            </a:r>
            <a:r>
              <a:rPr lang="en-GB" altLang="fr-FR" dirty="0" err="1" smtClean="0"/>
              <a:t>normale</a:t>
            </a:r>
            <a:r>
              <a:rPr lang="en-GB" altLang="fr-FR" dirty="0" smtClean="0"/>
              <a:t> qui ne </a:t>
            </a:r>
            <a:r>
              <a:rPr lang="en-GB" altLang="fr-FR" dirty="0" err="1" smtClean="0"/>
              <a:t>présentent</a:t>
            </a:r>
            <a:r>
              <a:rPr lang="en-GB" altLang="fr-FR" dirty="0" smtClean="0"/>
              <a:t> pas de </a:t>
            </a:r>
            <a:r>
              <a:rPr lang="en-GB" altLang="fr-FR" dirty="0" err="1" smtClean="0"/>
              <a:t>déficit</a:t>
            </a:r>
            <a:r>
              <a:rPr lang="en-GB" altLang="fr-FR" dirty="0" smtClean="0"/>
              <a:t> </a:t>
            </a:r>
            <a:r>
              <a:rPr lang="en-GB" altLang="fr-FR" dirty="0" err="1" smtClean="0"/>
              <a:t>neurologique</a:t>
            </a:r>
            <a:r>
              <a:rPr lang="en-GB" altLang="fr-FR" dirty="0" smtClean="0"/>
              <a:t> acquis. </a:t>
            </a:r>
          </a:p>
          <a:p>
            <a:endParaRPr lang="fr-FR" dirty="0"/>
          </a:p>
        </p:txBody>
      </p:sp>
      <p:sp>
        <p:nvSpPr>
          <p:cNvPr id="4" name="Espace réservé du numéro de diapositive 3"/>
          <p:cNvSpPr>
            <a:spLocks noGrp="1"/>
          </p:cNvSpPr>
          <p:nvPr>
            <p:ph type="sldNum" sz="quarter" idx="10"/>
          </p:nvPr>
        </p:nvSpPr>
        <p:spPr/>
        <p:txBody>
          <a:bodyPr/>
          <a:lstStyle/>
          <a:p>
            <a:fld id="{1FC22E43-BE2D-430F-A07C-30968AA1ED39}" type="slidenum">
              <a:rPr lang="fr-FR" smtClean="0"/>
              <a:t>14</a:t>
            </a:fld>
            <a:endParaRPr lang="fr-FR"/>
          </a:p>
        </p:txBody>
      </p:sp>
    </p:spTree>
    <p:extLst>
      <p:ext uri="{BB962C8B-B14F-4D97-AF65-F5344CB8AC3E}">
        <p14:creationId xmlns:p14="http://schemas.microsoft.com/office/powerpoint/2010/main" val="2865058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3600">
                <a:solidFill>
                  <a:schemeClr val="accent1"/>
                </a:solidFill>
              </a:defRPr>
            </a:lvl1pPr>
          </a:lstStyle>
          <a:p>
            <a:r>
              <a:rPr lang="fr-FR"/>
              <a:t>Cliquez pour modifier le style du titre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A94C8E7D-35C8-44B1-99DF-C1B62A8412EE}" type="datetimeFigureOut">
              <a:rPr lang="fr-FR" smtClean="0"/>
              <a:pPr/>
              <a:t>16/02/2022</a:t>
            </a:fld>
            <a:endParaRPr lang="fr-FR"/>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fr-FR"/>
              <a:t>Cliquez pour modifier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94C8E7D-35C8-44B1-99DF-C1B62A8412EE}" type="datetimeFigureOut">
              <a:rPr lang="fr-FR" smtClean="0"/>
              <a:pPr/>
              <a:t>16/02/2022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fr-FR"/>
              <a:t>Cliquez pour modifier le style du titre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A94C8E7D-35C8-44B1-99DF-C1B62A8412EE}" type="datetimeFigureOut">
              <a:rPr lang="fr-FR" smtClean="0"/>
              <a:pPr/>
              <a:t>16/02/2022</a:t>
            </a:fld>
            <a:endParaRPr lang="fr-FR"/>
          </a:p>
        </p:txBody>
      </p:sp>
      <p:sp>
        <p:nvSpPr>
          <p:cNvPr id="5" name="Footer Placeholder 4"/>
          <p:cNvSpPr>
            <a:spLocks noGrp="1"/>
          </p:cNvSpPr>
          <p:nvPr>
            <p:ph type="ftr" sz="quarter" idx="11"/>
          </p:nvPr>
        </p:nvSpPr>
        <p:spPr>
          <a:xfrm>
            <a:off x="581193" y="5951812"/>
            <a:ext cx="5922209" cy="365125"/>
          </a:xfrm>
        </p:spPr>
        <p:txBody>
          <a:bodyPr/>
          <a:lstStyle/>
          <a:p>
            <a:endParaRPr lang="fr-FR"/>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fr-FR"/>
              <a:t>Cliquez pour modifier le style du titre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94C8E7D-35C8-44B1-99DF-C1B62A8412EE}" type="datetimeFigureOut">
              <a:rPr lang="fr-FR" smtClean="0"/>
              <a:pPr/>
              <a:t>16/02/2022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7918725" y="5956138"/>
            <a:ext cx="789381" cy="365125"/>
          </a:xfrm>
        </p:spPr>
        <p:txBody>
          <a:bodyPr/>
          <a:lstStyle/>
          <a:p>
            <a:fld id="{E1D9686C-3670-4A4A-8144-2665216D982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3600" b="0" cap="all">
                <a:solidFill>
                  <a:schemeClr val="accent1"/>
                </a:solidFill>
              </a:defRPr>
            </a:lvl1pPr>
          </a:lstStyle>
          <a:p>
            <a:r>
              <a:rPr lang="fr-FR"/>
              <a:t>Cliquez pour modifier le style du titre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94C8E7D-35C8-44B1-99DF-C1B62A8412EE}" type="datetimeFigureOut">
              <a:rPr lang="fr-FR" smtClean="0"/>
              <a:pPr/>
              <a:t>16/02/2022</a:t>
            </a:fld>
            <a:endParaRPr lang="fr-F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fr-FR"/>
              <a:t>Cliquez pour modifier le style du titre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94C8E7D-35C8-44B1-99DF-C1B62A8412EE}" type="datetimeFigureOut">
              <a:rPr lang="fr-FR" smtClean="0"/>
              <a:pPr/>
              <a:t>16/02/2022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fr-FR"/>
              <a:t>Cliquez pour modifier le style du titre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94C8E7D-35C8-44B1-99DF-C1B62A8412EE}" type="datetimeFigureOut">
              <a:rPr lang="fr-FR" smtClean="0"/>
              <a:pPr/>
              <a:t>16/02/2022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fr-FR"/>
              <a:t>Cliquez pour modifier le style du titre</a:t>
            </a:r>
            <a:endParaRPr lang="en-US" dirty="0"/>
          </a:p>
        </p:txBody>
      </p:sp>
      <p:sp>
        <p:nvSpPr>
          <p:cNvPr id="3" name="Date Placeholder 2"/>
          <p:cNvSpPr>
            <a:spLocks noGrp="1"/>
          </p:cNvSpPr>
          <p:nvPr>
            <p:ph type="dt" sz="half" idx="10"/>
          </p:nvPr>
        </p:nvSpPr>
        <p:spPr/>
        <p:txBody>
          <a:bodyPr/>
          <a:lstStyle/>
          <a:p>
            <a:fld id="{A94C8E7D-35C8-44B1-99DF-C1B62A8412EE}" type="datetimeFigureOut">
              <a:rPr lang="fr-FR" smtClean="0"/>
              <a:pPr/>
              <a:t>16/02/2022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C8E7D-35C8-44B1-99DF-C1B62A8412EE}" type="datetimeFigureOut">
              <a:rPr lang="fr-FR" smtClean="0"/>
              <a:pPr/>
              <a:t>16/02/2022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2000" b="0">
                <a:solidFill>
                  <a:schemeClr val="accent1">
                    <a:lumMod val="75000"/>
                    <a:lumOff val="25000"/>
                  </a:schemeClr>
                </a:solidFill>
              </a:defRPr>
            </a:lvl1pPr>
          </a:lstStyle>
          <a:p>
            <a:r>
              <a:rPr lang="fr-FR"/>
              <a:t>Cliquez pour modifier le style du titre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94C8E7D-35C8-44B1-99DF-C1B62A8412EE}" type="datetimeFigureOut">
              <a:rPr lang="fr-FR" smtClean="0"/>
              <a:pPr/>
              <a:t>16/02/2022</a:t>
            </a:fld>
            <a:endParaRPr lang="fr-F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2400" b="0">
                <a:solidFill>
                  <a:schemeClr val="accent1"/>
                </a:solidFill>
              </a:defRPr>
            </a:lvl1pPr>
          </a:lstStyle>
          <a:p>
            <a:r>
              <a:rPr lang="fr-FR"/>
              <a:t>Cliquez pour modifier le style du titre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94C8E7D-35C8-44B1-99DF-C1B62A8412EE}" type="datetimeFigureOut">
              <a:rPr lang="fr-FR" smtClean="0"/>
              <a:pPr/>
              <a:t>16/02/2022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fr-FR"/>
              <a:t>Cliquez pour modifier le style du titre</a:t>
            </a:r>
            <a:endParaRPr lang="en-US" dirty="0"/>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900">
                <a:solidFill>
                  <a:schemeClr val="accent2"/>
                </a:solidFill>
              </a:defRPr>
            </a:lvl1pPr>
          </a:lstStyle>
          <a:p>
            <a:fld id="{A94C8E7D-35C8-44B1-99DF-C1B62A8412EE}" type="datetimeFigureOut">
              <a:rPr lang="fr-FR" smtClean="0"/>
              <a:pPr/>
              <a:t>16/02/2022</a:t>
            </a:fld>
            <a:endParaRPr lang="fr-FR"/>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900" cap="all">
                <a:solidFill>
                  <a:schemeClr val="accent2"/>
                </a:solidFill>
              </a:defRPr>
            </a:lvl1pPr>
          </a:lstStyle>
          <a:p>
            <a:endParaRPr lang="fr-FR"/>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900">
                <a:solidFill>
                  <a:schemeClr val="accent2"/>
                </a:solidFill>
              </a:defRPr>
            </a:lvl1pPr>
          </a:lstStyle>
          <a:p>
            <a:fld id="{E1D9686C-3670-4A4A-8144-2665216D9827}" type="slidenum">
              <a:rPr lang="fr-FR" smtClean="0"/>
              <a:pPr/>
              <a:t>‹N°›</a:t>
            </a:fld>
            <a:endParaRPr lang="fr-FR"/>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5894" y="1020431"/>
            <a:ext cx="8245162" cy="824393"/>
          </a:xfrm>
        </p:spPr>
        <p:txBody>
          <a:bodyPr>
            <a:normAutofit fontScale="90000"/>
          </a:bodyPr>
          <a:lstStyle/>
          <a:p>
            <a:pPr algn="ctr"/>
            <a:r>
              <a:rPr lang="fr-FR" b="1" dirty="0"/>
              <a:t/>
            </a:r>
            <a:br>
              <a:rPr lang="fr-FR" b="1" dirty="0"/>
            </a:br>
            <a:r>
              <a:rPr lang="fr-FR" b="1" dirty="0"/>
              <a:t/>
            </a:r>
            <a:br>
              <a:rPr lang="fr-FR" b="1" dirty="0"/>
            </a:br>
            <a:r>
              <a:rPr lang="fr-FR" b="1" dirty="0"/>
              <a:t/>
            </a:r>
            <a:br>
              <a:rPr lang="fr-FR" b="1" dirty="0"/>
            </a:br>
            <a:r>
              <a:rPr lang="fr-FR" b="1" dirty="0" smtClean="0"/>
              <a:t>dyslexie </a:t>
            </a:r>
            <a:r>
              <a:rPr lang="fr-FR" b="1" dirty="0"/>
              <a:t>– dysorthographie – </a:t>
            </a:r>
            <a:r>
              <a:rPr lang="fr-FR" b="1" dirty="0" smtClean="0"/>
              <a:t>DYSCALCULIE</a:t>
            </a:r>
            <a:br>
              <a:rPr lang="fr-FR" b="1" dirty="0" smtClean="0"/>
            </a:br>
            <a:r>
              <a:rPr lang="fr-FR" b="1" dirty="0"/>
              <a:t>(</a:t>
            </a:r>
            <a:r>
              <a:rPr lang="fr-FR" b="1" dirty="0" smtClean="0"/>
              <a:t>Troubles </a:t>
            </a:r>
            <a:r>
              <a:rPr lang="fr-FR" b="1" dirty="0"/>
              <a:t>spécifiques des </a:t>
            </a:r>
            <a:r>
              <a:rPr lang="fr-FR" b="1" dirty="0" smtClean="0"/>
              <a:t>apprentissages)</a:t>
            </a:r>
            <a:endParaRPr lang="fr-FR" b="1" dirty="0"/>
          </a:p>
        </p:txBody>
      </p:sp>
      <p:sp>
        <p:nvSpPr>
          <p:cNvPr id="3" name="Sous-titre 2"/>
          <p:cNvSpPr>
            <a:spLocks noGrp="1"/>
          </p:cNvSpPr>
          <p:nvPr>
            <p:ph type="subTitle" idx="1"/>
          </p:nvPr>
        </p:nvSpPr>
        <p:spPr/>
        <p:txBody>
          <a:bodyPr>
            <a:normAutofit/>
          </a:bodyPr>
          <a:lstStyle/>
          <a:p>
            <a:pPr algn="ctr"/>
            <a:r>
              <a:rPr lang="fr-FR" sz="1200" dirty="0"/>
              <a:t>Morgane CARELLIER, ANNE-LAURE DEBUREAUX, LEO DUPLENNE, ALEXANDRE PORION, marine Walton, </a:t>
            </a:r>
          </a:p>
          <a:p>
            <a:pPr algn="ctr"/>
            <a:r>
              <a:rPr lang="fr-FR" sz="1200" dirty="0"/>
              <a:t>psychologues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 et signes cliniques : Dyslexie</a:t>
            </a:r>
          </a:p>
        </p:txBody>
      </p:sp>
      <p:sp>
        <p:nvSpPr>
          <p:cNvPr id="3" name="Espace réservé du contenu 2"/>
          <p:cNvSpPr>
            <a:spLocks noGrp="1"/>
          </p:cNvSpPr>
          <p:nvPr>
            <p:ph idx="1"/>
          </p:nvPr>
        </p:nvSpPr>
        <p:spPr>
          <a:xfrm>
            <a:off x="435895" y="2180497"/>
            <a:ext cx="8272211" cy="4416855"/>
          </a:xfrm>
        </p:spPr>
        <p:txBody>
          <a:bodyPr>
            <a:noAutofit/>
          </a:bodyPr>
          <a:lstStyle/>
          <a:p>
            <a:pPr marL="0" indent="0" algn="just">
              <a:buNone/>
            </a:pPr>
            <a:r>
              <a:rPr lang="en-GB" sz="2000" b="1" dirty="0" err="1" smtClean="0"/>
              <a:t>Commorbidités</a:t>
            </a:r>
            <a:r>
              <a:rPr lang="en-GB" sz="2000" b="1" dirty="0" smtClean="0"/>
              <a:t>:</a:t>
            </a:r>
          </a:p>
          <a:p>
            <a:pPr algn="just">
              <a:buFontTx/>
              <a:buChar char="-"/>
            </a:pPr>
            <a:r>
              <a:rPr lang="en-GB" sz="2000" dirty="0" err="1" smtClean="0"/>
              <a:t>langage</a:t>
            </a:r>
            <a:r>
              <a:rPr lang="en-GB" sz="2000" dirty="0" smtClean="0"/>
              <a:t> oral (reception </a:t>
            </a:r>
            <a:r>
              <a:rPr lang="en-GB" sz="2000" dirty="0" err="1" smtClean="0"/>
              <a:t>ou</a:t>
            </a:r>
            <a:r>
              <a:rPr lang="en-GB" sz="2000" dirty="0" smtClean="0"/>
              <a:t> production)</a:t>
            </a:r>
          </a:p>
          <a:p>
            <a:pPr algn="just">
              <a:buFontTx/>
              <a:buChar char="-"/>
            </a:pPr>
            <a:r>
              <a:rPr lang="en-GB" sz="2000" dirty="0" smtClean="0"/>
              <a:t>Expression </a:t>
            </a:r>
            <a:r>
              <a:rPr lang="en-GB" sz="2000" dirty="0" err="1" smtClean="0"/>
              <a:t>écrite</a:t>
            </a:r>
            <a:endParaRPr lang="en-GB" sz="2000" dirty="0" smtClean="0"/>
          </a:p>
          <a:p>
            <a:pPr algn="just">
              <a:buFontTx/>
              <a:buChar char="-"/>
            </a:pPr>
            <a:r>
              <a:rPr lang="en-GB" sz="2000" dirty="0" err="1" smtClean="0"/>
              <a:t>Calcul</a:t>
            </a:r>
            <a:r>
              <a:rPr lang="en-GB" sz="2000" dirty="0" smtClean="0"/>
              <a:t> </a:t>
            </a:r>
          </a:p>
          <a:p>
            <a:pPr algn="just">
              <a:buFontTx/>
              <a:buChar char="-"/>
            </a:pPr>
            <a:r>
              <a:rPr lang="en-GB" sz="2000" dirty="0" smtClean="0"/>
              <a:t>Attention  </a:t>
            </a:r>
            <a:r>
              <a:rPr lang="fr-FR" sz="2000" dirty="0" smtClean="0"/>
              <a:t>(</a:t>
            </a:r>
            <a:r>
              <a:rPr lang="fr-FR" sz="2000" dirty="0" err="1"/>
              <a:t>Huau</a:t>
            </a:r>
            <a:r>
              <a:rPr lang="fr-FR" sz="2000" dirty="0"/>
              <a:t>, Jover &amp;Roussey,2017)</a:t>
            </a:r>
            <a:endParaRPr lang="en-GB" sz="2000" dirty="0"/>
          </a:p>
          <a:p>
            <a:pPr algn="just">
              <a:buFontTx/>
              <a:buChar char="-"/>
            </a:pPr>
            <a:endParaRPr lang="en-GB" sz="2000" dirty="0" smtClean="0"/>
          </a:p>
          <a:p>
            <a:pPr algn="just">
              <a:buFontTx/>
              <a:buChar char="-"/>
            </a:pPr>
            <a:r>
              <a:rPr lang="en-GB" sz="2000" dirty="0" err="1" smtClean="0"/>
              <a:t>Mémorisation</a:t>
            </a:r>
            <a:endParaRPr lang="en-GB" sz="2000" dirty="0" smtClean="0"/>
          </a:p>
          <a:p>
            <a:pPr algn="just">
              <a:buFontTx/>
              <a:buChar char="-"/>
            </a:pPr>
            <a:r>
              <a:rPr lang="en-GB" sz="2000" dirty="0"/>
              <a:t>O</a:t>
            </a:r>
            <a:r>
              <a:rPr lang="en-GB" sz="2000" dirty="0" smtClean="0"/>
              <a:t>rientation </a:t>
            </a:r>
            <a:r>
              <a:rPr lang="en-GB" sz="2000" dirty="0" err="1" smtClean="0"/>
              <a:t>temporo-spatiale</a:t>
            </a:r>
            <a:endParaRPr lang="en-GB" sz="1600" dirty="0"/>
          </a:p>
        </p:txBody>
      </p:sp>
    </p:spTree>
    <p:extLst>
      <p:ext uri="{BB962C8B-B14F-4D97-AF65-F5344CB8AC3E}">
        <p14:creationId xmlns:p14="http://schemas.microsoft.com/office/powerpoint/2010/main" val="3138459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 de perception</a:t>
            </a:r>
          </a:p>
        </p:txBody>
      </p:sp>
      <p:sp>
        <p:nvSpPr>
          <p:cNvPr id="3" name="Espace réservé du contenu 2"/>
          <p:cNvSpPr>
            <a:spLocks noGrp="1"/>
          </p:cNvSpPr>
          <p:nvPr>
            <p:ph idx="1"/>
          </p:nvPr>
        </p:nvSpPr>
        <p:spPr>
          <a:xfrm>
            <a:off x="363886" y="1916832"/>
            <a:ext cx="8456586" cy="4941168"/>
          </a:xfrm>
        </p:spPr>
        <p:txBody>
          <a:bodyPr>
            <a:normAutofit/>
          </a:bodyPr>
          <a:lstStyle/>
          <a:p>
            <a:pPr marL="0" indent="0" algn="ctr">
              <a:lnSpc>
                <a:spcPct val="91000"/>
              </a:lnSpc>
              <a:spcBef>
                <a:spcPts val="500"/>
              </a:spcBef>
              <a:buNone/>
            </a:pPr>
            <a:r>
              <a:rPr lang="en-GB" altLang="fr-FR" b="1" dirty="0" err="1">
                <a:latin typeface="Calibri" pitchFamily="32" charset="0"/>
              </a:rPr>
              <a:t>uo</a:t>
            </a:r>
            <a:r>
              <a:rPr lang="en-GB" altLang="fr-FR" b="1" dirty="0">
                <a:latin typeface="Calibri" pitchFamily="32" charset="0"/>
              </a:rPr>
              <a:t> </a:t>
            </a:r>
            <a:r>
              <a:rPr lang="en-GB" altLang="fr-FR" b="1" dirty="0" err="1">
                <a:latin typeface="Calibri" pitchFamily="32" charset="0"/>
              </a:rPr>
              <a:t>qnic</a:t>
            </a:r>
            <a:r>
              <a:rPr lang="en-GB" altLang="fr-FR" b="1" dirty="0">
                <a:latin typeface="Calibri" pitchFamily="32" charset="0"/>
              </a:rPr>
              <a:t> </a:t>
            </a:r>
            <a:r>
              <a:rPr lang="en-GB" altLang="fr-FR" b="1" dirty="0" err="1">
                <a:latin typeface="Calibri" pitchFamily="32" charset="0"/>
              </a:rPr>
              <a:t>euq</a:t>
            </a:r>
            <a:r>
              <a:rPr lang="en-GB" altLang="fr-FR" b="1" dirty="0">
                <a:latin typeface="Calibri" pitchFamily="32" charset="0"/>
              </a:rPr>
              <a:t> </a:t>
            </a:r>
            <a:r>
              <a:rPr lang="en-GB" altLang="fr-FR" b="1" dirty="0" err="1">
                <a:latin typeface="Calibri" pitchFamily="32" charset="0"/>
              </a:rPr>
              <a:t>siava‘n</a:t>
            </a:r>
            <a:r>
              <a:rPr lang="en-GB" altLang="fr-FR" b="1" dirty="0">
                <a:latin typeface="Calibri" pitchFamily="32" charset="0"/>
              </a:rPr>
              <a:t> </a:t>
            </a:r>
            <a:r>
              <a:rPr lang="en-GB" altLang="fr-FR" b="1" dirty="0" err="1">
                <a:latin typeface="Calibri" pitchFamily="32" charset="0"/>
              </a:rPr>
              <a:t>ej</a:t>
            </a:r>
            <a:r>
              <a:rPr lang="en-GB" altLang="fr-FR" b="1" dirty="0">
                <a:latin typeface="Calibri" pitchFamily="32" charset="0"/>
              </a:rPr>
              <a:t> </a:t>
            </a:r>
            <a:r>
              <a:rPr lang="en-GB" altLang="fr-FR" b="1" dirty="0" err="1">
                <a:latin typeface="Calibri" pitchFamily="32" charset="0"/>
              </a:rPr>
              <a:t>euq</a:t>
            </a:r>
            <a:r>
              <a:rPr lang="en-GB" altLang="fr-FR" b="1" dirty="0">
                <a:latin typeface="Calibri" pitchFamily="32" charset="0"/>
              </a:rPr>
              <a:t> </a:t>
            </a:r>
            <a:r>
              <a:rPr lang="en-GB" altLang="fr-FR" b="1" dirty="0" err="1">
                <a:latin typeface="Calibri" pitchFamily="32" charset="0"/>
              </a:rPr>
              <a:t>srola</a:t>
            </a:r>
            <a:r>
              <a:rPr lang="en-GB" altLang="fr-FR" b="1" dirty="0">
                <a:latin typeface="Calibri" pitchFamily="32" charset="0"/>
              </a:rPr>
              <a:t> ,</a:t>
            </a:r>
            <a:r>
              <a:rPr lang="en-GB" altLang="fr-FR" b="1" dirty="0" err="1">
                <a:latin typeface="Calibri" pitchFamily="32" charset="0"/>
              </a:rPr>
              <a:t>rios</a:t>
            </a:r>
            <a:r>
              <a:rPr lang="en-GB" altLang="fr-FR" b="1" dirty="0">
                <a:latin typeface="Calibri" pitchFamily="32" charset="0"/>
              </a:rPr>
              <a:t> nu </a:t>
            </a:r>
            <a:r>
              <a:rPr lang="en-GB" altLang="fr-FR" b="1" dirty="0" err="1">
                <a:latin typeface="Calibri" pitchFamily="32" charset="0"/>
              </a:rPr>
              <a:t>étroppar</a:t>
            </a:r>
            <a:r>
              <a:rPr lang="en-GB" altLang="fr-FR" b="1" dirty="0">
                <a:latin typeface="Calibri" pitchFamily="32" charset="0"/>
              </a:rPr>
              <a:t> </a:t>
            </a:r>
            <a:r>
              <a:rPr lang="en-GB" altLang="fr-FR" b="1" dirty="0" err="1">
                <a:latin typeface="Calibri" pitchFamily="32" charset="0"/>
              </a:rPr>
              <a:t>tiava‘l</a:t>
            </a:r>
            <a:r>
              <a:rPr lang="en-GB" altLang="fr-FR" b="1" dirty="0">
                <a:latin typeface="Calibri" pitchFamily="32" charset="0"/>
              </a:rPr>
              <a:t> </a:t>
            </a:r>
            <a:r>
              <a:rPr lang="en-GB" altLang="fr-FR" b="1" dirty="0" err="1">
                <a:latin typeface="Calibri" pitchFamily="32" charset="0"/>
              </a:rPr>
              <a:t>em</a:t>
            </a:r>
            <a:r>
              <a:rPr lang="en-GB" altLang="fr-FR" b="1" dirty="0">
                <a:latin typeface="Calibri" pitchFamily="32" charset="0"/>
              </a:rPr>
              <a:t> </a:t>
            </a:r>
            <a:r>
              <a:rPr lang="en-GB" altLang="fr-FR" b="1" dirty="0" err="1">
                <a:latin typeface="Calibri" pitchFamily="32" charset="0"/>
              </a:rPr>
              <a:t>erèp</a:t>
            </a:r>
            <a:r>
              <a:rPr lang="en-GB" altLang="fr-FR" b="1" dirty="0">
                <a:latin typeface="Calibri" pitchFamily="32" charset="0"/>
              </a:rPr>
              <a:t> </a:t>
            </a:r>
            <a:r>
              <a:rPr lang="en-GB" altLang="fr-FR" b="1" dirty="0" err="1">
                <a:latin typeface="Calibri" pitchFamily="32" charset="0"/>
              </a:rPr>
              <a:t>noM</a:t>
            </a:r>
            <a:r>
              <a:rPr lang="en-GB" altLang="fr-FR" b="1" dirty="0">
                <a:latin typeface="Calibri" pitchFamily="32" charset="0"/>
              </a:rPr>
              <a:t> </a:t>
            </a:r>
          </a:p>
          <a:p>
            <a:pPr marL="0" indent="0" algn="ctr">
              <a:lnSpc>
                <a:spcPct val="91000"/>
              </a:lnSpc>
              <a:spcBef>
                <a:spcPts val="500"/>
              </a:spcBef>
              <a:buNone/>
            </a:pPr>
            <a:r>
              <a:rPr lang="en-GB" altLang="fr-FR" b="1" dirty="0">
                <a:latin typeface="Calibri" pitchFamily="32" charset="0"/>
              </a:rPr>
              <a:t>           </a:t>
            </a:r>
            <a:r>
              <a:rPr lang="en-GB" altLang="fr-FR" b="1" dirty="0" err="1">
                <a:latin typeface="Calibri" pitchFamily="32" charset="0"/>
              </a:rPr>
              <a:t>eJ.ruetnacorb</a:t>
            </a:r>
            <a:r>
              <a:rPr lang="en-GB" altLang="fr-FR" b="1" dirty="0">
                <a:latin typeface="Calibri" pitchFamily="32" charset="0"/>
              </a:rPr>
              <a:t> nu à </a:t>
            </a:r>
            <a:r>
              <a:rPr lang="en-GB" altLang="fr-FR" b="1" dirty="0" err="1">
                <a:latin typeface="Calibri" pitchFamily="32" charset="0"/>
              </a:rPr>
              <a:t>notuom</a:t>
            </a:r>
            <a:r>
              <a:rPr lang="en-GB" altLang="fr-FR" b="1" dirty="0">
                <a:latin typeface="Calibri" pitchFamily="32" charset="0"/>
              </a:rPr>
              <a:t> nu </a:t>
            </a:r>
            <a:r>
              <a:rPr lang="en-GB" altLang="fr-FR" b="1" dirty="0" err="1">
                <a:latin typeface="Calibri" pitchFamily="32" charset="0"/>
              </a:rPr>
              <a:t>ertnoc</a:t>
            </a:r>
            <a:r>
              <a:rPr lang="en-GB" altLang="fr-FR" b="1" dirty="0">
                <a:latin typeface="Calibri" pitchFamily="32" charset="0"/>
              </a:rPr>
              <a:t> </a:t>
            </a:r>
            <a:r>
              <a:rPr lang="en-GB" altLang="fr-FR" b="1" dirty="0" err="1">
                <a:latin typeface="Calibri" pitchFamily="32" charset="0"/>
              </a:rPr>
              <a:t>égnahcé</a:t>
            </a:r>
            <a:r>
              <a:rPr lang="en-GB" altLang="fr-FR" b="1" dirty="0">
                <a:latin typeface="Calibri" pitchFamily="32" charset="0"/>
              </a:rPr>
              <a:t> </a:t>
            </a:r>
            <a:r>
              <a:rPr lang="en-GB" altLang="fr-FR" b="1" dirty="0" err="1">
                <a:latin typeface="Calibri" pitchFamily="32" charset="0"/>
              </a:rPr>
              <a:t>tiava‘l</a:t>
            </a:r>
            <a:r>
              <a:rPr lang="en-GB" altLang="fr-FR" b="1" dirty="0">
                <a:latin typeface="Calibri" pitchFamily="32" charset="0"/>
              </a:rPr>
              <a:t> </a:t>
            </a:r>
            <a:r>
              <a:rPr lang="en-GB" altLang="fr-FR" b="1" dirty="0" err="1">
                <a:latin typeface="Calibri" pitchFamily="32" charset="0"/>
              </a:rPr>
              <a:t>lI</a:t>
            </a:r>
            <a:r>
              <a:rPr lang="en-GB" altLang="fr-FR" b="1" dirty="0">
                <a:latin typeface="Calibri" pitchFamily="32" charset="0"/>
              </a:rPr>
              <a:t> .</a:t>
            </a:r>
            <a:r>
              <a:rPr lang="en-GB" altLang="fr-FR" b="1" dirty="0" err="1">
                <a:latin typeface="Calibri" pitchFamily="32" charset="0"/>
              </a:rPr>
              <a:t>sna</a:t>
            </a:r>
            <a:r>
              <a:rPr lang="en-GB" altLang="fr-FR" b="1" dirty="0">
                <a:latin typeface="Calibri" pitchFamily="32" charset="0"/>
              </a:rPr>
              <a:t> </a:t>
            </a:r>
            <a:r>
              <a:rPr lang="en-GB" altLang="fr-FR" b="1" dirty="0" err="1">
                <a:latin typeface="Calibri" pitchFamily="32" charset="0"/>
              </a:rPr>
              <a:t>xis</a:t>
            </a:r>
            <a:r>
              <a:rPr lang="en-GB" altLang="fr-FR" b="1" dirty="0">
                <a:latin typeface="Calibri" pitchFamily="32" charset="0"/>
              </a:rPr>
              <a:t> </a:t>
            </a:r>
          </a:p>
          <a:p>
            <a:pPr marL="0" indent="0" algn="ctr">
              <a:lnSpc>
                <a:spcPct val="91000"/>
              </a:lnSpc>
              <a:spcBef>
                <a:spcPts val="500"/>
              </a:spcBef>
              <a:buNone/>
            </a:pPr>
            <a:r>
              <a:rPr lang="en-GB" altLang="fr-FR" b="1" dirty="0">
                <a:latin typeface="Calibri" pitchFamily="32" charset="0"/>
              </a:rPr>
              <a:t>                         </a:t>
            </a:r>
            <a:r>
              <a:rPr lang="en-GB" altLang="fr-FR" b="1" dirty="0" err="1">
                <a:latin typeface="Calibri" pitchFamily="32" charset="0"/>
              </a:rPr>
              <a:t>te</a:t>
            </a:r>
            <a:r>
              <a:rPr lang="en-GB" altLang="fr-FR" b="1" dirty="0">
                <a:latin typeface="Calibri" pitchFamily="32" charset="0"/>
              </a:rPr>
              <a:t> </a:t>
            </a:r>
            <a:r>
              <a:rPr lang="en-GB" altLang="fr-FR" b="1" dirty="0" err="1">
                <a:latin typeface="Calibri" pitchFamily="32" charset="0"/>
              </a:rPr>
              <a:t>esserdnet</a:t>
            </a:r>
            <a:r>
              <a:rPr lang="en-GB" altLang="fr-FR" b="1" dirty="0">
                <a:latin typeface="Calibri" pitchFamily="32" charset="0"/>
              </a:rPr>
              <a:t> </a:t>
            </a:r>
            <a:r>
              <a:rPr lang="en-GB" altLang="fr-FR" b="1" dirty="0" err="1">
                <a:latin typeface="Calibri" pitchFamily="32" charset="0"/>
              </a:rPr>
              <a:t>ed</a:t>
            </a:r>
            <a:r>
              <a:rPr lang="en-GB" altLang="fr-FR" b="1" dirty="0">
                <a:latin typeface="Calibri" pitchFamily="32" charset="0"/>
              </a:rPr>
              <a:t> </a:t>
            </a:r>
            <a:r>
              <a:rPr lang="en-GB" altLang="fr-FR" b="1" dirty="0" err="1">
                <a:latin typeface="Calibri" pitchFamily="32" charset="0"/>
              </a:rPr>
              <a:t>noisserpxe</a:t>
            </a:r>
            <a:r>
              <a:rPr lang="en-GB" altLang="fr-FR" b="1" dirty="0">
                <a:latin typeface="Calibri" pitchFamily="32" charset="0"/>
              </a:rPr>
              <a:t> </a:t>
            </a:r>
            <a:r>
              <a:rPr lang="en-GB" altLang="fr-FR" b="1" dirty="0" err="1">
                <a:latin typeface="Calibri" pitchFamily="32" charset="0"/>
              </a:rPr>
              <a:t>nos</a:t>
            </a:r>
            <a:r>
              <a:rPr lang="en-GB" altLang="fr-FR" b="1" dirty="0">
                <a:latin typeface="Calibri" pitchFamily="32" charset="0"/>
              </a:rPr>
              <a:t> </a:t>
            </a:r>
            <a:r>
              <a:rPr lang="en-GB" altLang="fr-FR" b="1" dirty="0" err="1">
                <a:latin typeface="Calibri" pitchFamily="32" charset="0"/>
              </a:rPr>
              <a:t>ed</a:t>
            </a:r>
            <a:r>
              <a:rPr lang="en-GB" altLang="fr-FR" b="1" dirty="0">
                <a:latin typeface="Calibri" pitchFamily="32" charset="0"/>
              </a:rPr>
              <a:t> </a:t>
            </a:r>
            <a:r>
              <a:rPr lang="en-GB" altLang="fr-FR" b="1" dirty="0" err="1">
                <a:latin typeface="Calibri" pitchFamily="32" charset="0"/>
              </a:rPr>
              <a:t>erocne</a:t>
            </a:r>
            <a:r>
              <a:rPr lang="en-GB" altLang="fr-FR" b="1" dirty="0">
                <a:latin typeface="Calibri" pitchFamily="32" charset="0"/>
              </a:rPr>
              <a:t> </a:t>
            </a:r>
            <a:r>
              <a:rPr lang="en-GB" altLang="fr-FR" b="1" dirty="0" err="1">
                <a:latin typeface="Calibri" pitchFamily="32" charset="0"/>
              </a:rPr>
              <a:t>sneivuos</a:t>
            </a:r>
            <a:r>
              <a:rPr lang="en-GB" altLang="fr-FR" b="1" dirty="0">
                <a:latin typeface="Calibri" pitchFamily="32" charset="0"/>
              </a:rPr>
              <a:t> </a:t>
            </a:r>
            <a:r>
              <a:rPr lang="en-GB" altLang="fr-FR" b="1" dirty="0" err="1">
                <a:latin typeface="Calibri" pitchFamily="32" charset="0"/>
              </a:rPr>
              <a:t>em</a:t>
            </a:r>
            <a:r>
              <a:rPr lang="en-GB" altLang="fr-FR" b="1" dirty="0">
                <a:latin typeface="Calibri" pitchFamily="32" charset="0"/>
              </a:rPr>
              <a:t> </a:t>
            </a:r>
          </a:p>
          <a:p>
            <a:pPr marL="0" indent="0" algn="ctr">
              <a:lnSpc>
                <a:spcPct val="91000"/>
              </a:lnSpc>
              <a:spcBef>
                <a:spcPts val="500"/>
              </a:spcBef>
              <a:buNone/>
            </a:pPr>
            <a:r>
              <a:rPr lang="en-GB" altLang="fr-FR" b="1" dirty="0">
                <a:latin typeface="Calibri" pitchFamily="32" charset="0"/>
              </a:rPr>
              <a:t>             </a:t>
            </a:r>
            <a:r>
              <a:rPr lang="en-GB" altLang="fr-FR" b="1" dirty="0" err="1">
                <a:latin typeface="Calibri" pitchFamily="32" charset="0"/>
              </a:rPr>
              <a:t>seuqleuq</a:t>
            </a:r>
            <a:r>
              <a:rPr lang="en-GB" altLang="fr-FR" b="1" dirty="0">
                <a:latin typeface="Calibri" pitchFamily="32" charset="0"/>
              </a:rPr>
              <a:t> </a:t>
            </a:r>
            <a:r>
              <a:rPr lang="en-GB" altLang="fr-FR" b="1" dirty="0" err="1">
                <a:latin typeface="Calibri" pitchFamily="32" charset="0"/>
              </a:rPr>
              <a:t>siuP</a:t>
            </a:r>
            <a:r>
              <a:rPr lang="en-GB" altLang="fr-FR" b="1" dirty="0">
                <a:latin typeface="Calibri" pitchFamily="32" charset="0"/>
              </a:rPr>
              <a:t> .</a:t>
            </a:r>
            <a:r>
              <a:rPr lang="en-GB" altLang="fr-FR" b="1" dirty="0" err="1">
                <a:latin typeface="Calibri" pitchFamily="32" charset="0"/>
              </a:rPr>
              <a:t>noloiv</a:t>
            </a:r>
            <a:r>
              <a:rPr lang="en-GB" altLang="fr-FR" b="1" dirty="0">
                <a:latin typeface="Calibri" pitchFamily="32" charset="0"/>
              </a:rPr>
              <a:t> el </a:t>
            </a:r>
            <a:r>
              <a:rPr lang="en-GB" altLang="fr-FR" b="1" dirty="0" err="1">
                <a:latin typeface="Calibri" pitchFamily="32" charset="0"/>
              </a:rPr>
              <a:t>tidnet</a:t>
            </a:r>
            <a:r>
              <a:rPr lang="en-GB" altLang="fr-FR" b="1" dirty="0">
                <a:latin typeface="Calibri" pitchFamily="32" charset="0"/>
              </a:rPr>
              <a:t> </a:t>
            </a:r>
            <a:r>
              <a:rPr lang="en-GB" altLang="fr-FR" b="1" dirty="0" err="1">
                <a:latin typeface="Calibri" pitchFamily="32" charset="0"/>
              </a:rPr>
              <a:t>em</a:t>
            </a:r>
            <a:r>
              <a:rPr lang="en-GB" altLang="fr-FR" b="1" dirty="0">
                <a:latin typeface="Calibri" pitchFamily="32" charset="0"/>
              </a:rPr>
              <a:t> li </a:t>
            </a:r>
            <a:r>
              <a:rPr lang="en-GB" altLang="fr-FR" b="1" dirty="0" err="1">
                <a:latin typeface="Calibri" pitchFamily="32" charset="0"/>
              </a:rPr>
              <a:t>dnauq</a:t>
            </a:r>
            <a:r>
              <a:rPr lang="en-GB" altLang="fr-FR" b="1" dirty="0">
                <a:latin typeface="Calibri" pitchFamily="32" charset="0"/>
              </a:rPr>
              <a:t> </a:t>
            </a:r>
            <a:r>
              <a:rPr lang="en-GB" altLang="fr-FR" b="1" dirty="0" err="1">
                <a:latin typeface="Calibri" pitchFamily="32" charset="0"/>
              </a:rPr>
              <a:t>tnemegaruocne‘d</a:t>
            </a:r>
            <a:endParaRPr lang="en-GB" altLang="fr-FR" b="1" dirty="0">
              <a:latin typeface="Calibri" pitchFamily="32" charset="0"/>
            </a:endParaRPr>
          </a:p>
          <a:p>
            <a:pPr marL="0" indent="0" algn="ctr">
              <a:lnSpc>
                <a:spcPct val="91000"/>
              </a:lnSpc>
              <a:spcBef>
                <a:spcPts val="500"/>
              </a:spcBef>
              <a:buNone/>
            </a:pPr>
            <a:r>
              <a:rPr lang="en-GB" altLang="fr-FR" b="1" dirty="0">
                <a:latin typeface="Calibri" pitchFamily="32" charset="0"/>
              </a:rPr>
              <a:t>          .</a:t>
            </a:r>
            <a:r>
              <a:rPr lang="en-GB" altLang="fr-FR" b="1" dirty="0" err="1">
                <a:latin typeface="Calibri" pitchFamily="32" charset="0"/>
              </a:rPr>
              <a:t>emitni</a:t>
            </a:r>
            <a:r>
              <a:rPr lang="en-GB" altLang="fr-FR" b="1" dirty="0">
                <a:latin typeface="Calibri" pitchFamily="32" charset="0"/>
              </a:rPr>
              <a:t> </a:t>
            </a:r>
            <a:r>
              <a:rPr lang="en-GB" altLang="fr-FR" b="1" dirty="0" err="1">
                <a:latin typeface="Calibri" pitchFamily="32" charset="0"/>
              </a:rPr>
              <a:t>sulp</a:t>
            </a:r>
            <a:r>
              <a:rPr lang="en-GB" altLang="fr-FR" b="1" dirty="0">
                <a:latin typeface="Calibri" pitchFamily="32" charset="0"/>
              </a:rPr>
              <a:t> el </a:t>
            </a:r>
            <a:r>
              <a:rPr lang="en-GB" altLang="fr-FR" b="1" dirty="0" err="1">
                <a:latin typeface="Calibri" pitchFamily="32" charset="0"/>
              </a:rPr>
              <a:t>nongapmoc</a:t>
            </a:r>
            <a:r>
              <a:rPr lang="en-GB" altLang="fr-FR" b="1" dirty="0">
                <a:latin typeface="Calibri" pitchFamily="32" charset="0"/>
              </a:rPr>
              <a:t> nom </a:t>
            </a:r>
            <a:r>
              <a:rPr lang="en-GB" altLang="fr-FR" b="1" dirty="0" err="1">
                <a:latin typeface="Calibri" pitchFamily="32" charset="0"/>
              </a:rPr>
              <a:t>uneved</a:t>
            </a:r>
            <a:r>
              <a:rPr lang="en-GB" altLang="fr-FR" b="1" dirty="0">
                <a:latin typeface="Calibri" pitchFamily="32" charset="0"/>
              </a:rPr>
              <a:t> </a:t>
            </a:r>
            <a:r>
              <a:rPr lang="en-GB" altLang="fr-FR" b="1" dirty="0" err="1">
                <a:latin typeface="Calibri" pitchFamily="32" charset="0"/>
              </a:rPr>
              <a:t>tiaté</a:t>
            </a:r>
            <a:r>
              <a:rPr lang="en-GB" altLang="fr-FR" b="1" dirty="0">
                <a:latin typeface="Calibri" pitchFamily="32" charset="0"/>
              </a:rPr>
              <a:t> li ,drat </a:t>
            </a:r>
            <a:r>
              <a:rPr lang="en-GB" altLang="fr-FR" b="1" dirty="0" err="1">
                <a:latin typeface="Calibri" pitchFamily="32" charset="0"/>
              </a:rPr>
              <a:t>sulp</a:t>
            </a:r>
            <a:r>
              <a:rPr lang="en-GB" altLang="fr-FR" b="1" dirty="0">
                <a:latin typeface="Calibri" pitchFamily="32" charset="0"/>
              </a:rPr>
              <a:t> </a:t>
            </a:r>
            <a:r>
              <a:rPr lang="en-GB" altLang="fr-FR" b="1" dirty="0" err="1">
                <a:latin typeface="Calibri" pitchFamily="32" charset="0"/>
              </a:rPr>
              <a:t>seénna</a:t>
            </a:r>
            <a:r>
              <a:rPr lang="en-GB" altLang="fr-FR" b="1" dirty="0">
                <a:latin typeface="Calibri" pitchFamily="32" charset="0"/>
              </a:rPr>
              <a:t> </a:t>
            </a:r>
          </a:p>
          <a:p>
            <a:pPr marL="0" indent="0" algn="ctr">
              <a:lnSpc>
                <a:spcPct val="91000"/>
              </a:lnSpc>
              <a:spcBef>
                <a:spcPts val="500"/>
              </a:spcBef>
              <a:buNone/>
            </a:pPr>
            <a:r>
              <a:rPr lang="en-GB" altLang="fr-FR" b="1" dirty="0">
                <a:latin typeface="Calibri" pitchFamily="32" charset="0"/>
              </a:rPr>
              <a:t>                          </a:t>
            </a:r>
            <a:r>
              <a:rPr lang="en-GB" altLang="fr-FR" b="1" dirty="0" err="1">
                <a:latin typeface="Calibri" pitchFamily="32" charset="0"/>
              </a:rPr>
              <a:t>sèD</a:t>
            </a:r>
            <a:r>
              <a:rPr lang="en-GB" altLang="fr-FR" b="1" dirty="0">
                <a:latin typeface="Calibri" pitchFamily="32" charset="0"/>
              </a:rPr>
              <a:t> .</a:t>
            </a:r>
            <a:r>
              <a:rPr lang="en-GB" altLang="fr-FR" b="1" dirty="0" err="1">
                <a:latin typeface="Calibri" pitchFamily="32" charset="0"/>
              </a:rPr>
              <a:t>eétupér</a:t>
            </a:r>
            <a:r>
              <a:rPr lang="en-GB" altLang="fr-FR" b="1" dirty="0">
                <a:latin typeface="Calibri" pitchFamily="32" charset="0"/>
              </a:rPr>
              <a:t> </a:t>
            </a:r>
            <a:r>
              <a:rPr lang="en-GB" altLang="fr-FR" b="1" dirty="0" err="1">
                <a:latin typeface="Calibri" pitchFamily="32" charset="0"/>
              </a:rPr>
              <a:t>euqisum</a:t>
            </a:r>
            <a:r>
              <a:rPr lang="en-GB" altLang="fr-FR" b="1" dirty="0">
                <a:latin typeface="Calibri" pitchFamily="32" charset="0"/>
              </a:rPr>
              <a:t> </a:t>
            </a:r>
            <a:r>
              <a:rPr lang="en-GB" altLang="fr-FR" b="1" dirty="0" err="1">
                <a:latin typeface="Calibri" pitchFamily="32" charset="0"/>
              </a:rPr>
              <a:t>ed</a:t>
            </a:r>
            <a:r>
              <a:rPr lang="en-GB" altLang="fr-FR" b="1" dirty="0">
                <a:latin typeface="Calibri" pitchFamily="32" charset="0"/>
              </a:rPr>
              <a:t> </a:t>
            </a:r>
            <a:r>
              <a:rPr lang="en-GB" altLang="fr-FR" b="1" dirty="0" err="1">
                <a:latin typeface="Calibri" pitchFamily="32" charset="0"/>
              </a:rPr>
              <a:t>elocé</a:t>
            </a:r>
            <a:r>
              <a:rPr lang="en-GB" altLang="fr-FR" b="1" dirty="0">
                <a:latin typeface="Calibri" pitchFamily="32" charset="0"/>
              </a:rPr>
              <a:t> </a:t>
            </a:r>
            <a:r>
              <a:rPr lang="en-GB" altLang="fr-FR" b="1" dirty="0" err="1">
                <a:latin typeface="Calibri" pitchFamily="32" charset="0"/>
              </a:rPr>
              <a:t>enu</a:t>
            </a:r>
            <a:r>
              <a:rPr lang="en-GB" altLang="fr-FR" b="1" dirty="0">
                <a:latin typeface="Calibri" pitchFamily="32" charset="0"/>
              </a:rPr>
              <a:t> </a:t>
            </a:r>
            <a:r>
              <a:rPr lang="en-GB" altLang="fr-FR" b="1" dirty="0" err="1">
                <a:latin typeface="Calibri" pitchFamily="32" charset="0"/>
              </a:rPr>
              <a:t>snad</a:t>
            </a:r>
            <a:r>
              <a:rPr lang="en-GB" altLang="fr-FR" b="1" dirty="0">
                <a:latin typeface="Calibri" pitchFamily="32" charset="0"/>
              </a:rPr>
              <a:t> </a:t>
            </a:r>
            <a:r>
              <a:rPr lang="en-GB" altLang="fr-FR" b="1" dirty="0" err="1">
                <a:latin typeface="Calibri" pitchFamily="32" charset="0"/>
              </a:rPr>
              <a:t>simda</a:t>
            </a:r>
            <a:r>
              <a:rPr lang="en-GB" altLang="fr-FR" b="1" dirty="0">
                <a:latin typeface="Calibri" pitchFamily="32" charset="0"/>
              </a:rPr>
              <a:t> </a:t>
            </a:r>
            <a:r>
              <a:rPr lang="en-GB" altLang="fr-FR" b="1" dirty="0" err="1">
                <a:latin typeface="Calibri" pitchFamily="32" charset="0"/>
              </a:rPr>
              <a:t>suf</a:t>
            </a:r>
            <a:r>
              <a:rPr lang="en-GB" altLang="fr-FR" b="1" dirty="0">
                <a:latin typeface="Calibri" pitchFamily="32" charset="0"/>
              </a:rPr>
              <a:t> </a:t>
            </a:r>
            <a:r>
              <a:rPr lang="en-GB" altLang="fr-FR" b="1" dirty="0" err="1">
                <a:latin typeface="Calibri" pitchFamily="32" charset="0"/>
              </a:rPr>
              <a:t>eJ</a:t>
            </a:r>
            <a:endParaRPr lang="en-GB" altLang="fr-FR" b="1" dirty="0">
              <a:latin typeface="Calibri" pitchFamily="32" charset="0"/>
            </a:endParaRPr>
          </a:p>
          <a:p>
            <a:pPr marL="0" indent="0" algn="ctr">
              <a:lnSpc>
                <a:spcPct val="91000"/>
              </a:lnSpc>
              <a:spcBef>
                <a:spcPts val="500"/>
              </a:spcBef>
              <a:buNone/>
            </a:pPr>
            <a:r>
              <a:rPr lang="en-GB" altLang="fr-FR" b="1" dirty="0">
                <a:latin typeface="Calibri" pitchFamily="32" charset="0"/>
              </a:rPr>
              <a:t>                     </a:t>
            </a:r>
            <a:r>
              <a:rPr lang="en-GB" altLang="fr-FR" b="1" dirty="0" err="1">
                <a:latin typeface="Calibri" pitchFamily="32" charset="0"/>
              </a:rPr>
              <a:t>etognider</a:t>
            </a:r>
            <a:r>
              <a:rPr lang="en-GB" altLang="fr-FR" b="1" dirty="0">
                <a:latin typeface="Calibri" pitchFamily="32" charset="0"/>
              </a:rPr>
              <a:t> ne ,</a:t>
            </a:r>
            <a:r>
              <a:rPr lang="en-GB" altLang="fr-FR" b="1" dirty="0" err="1">
                <a:latin typeface="Calibri" pitchFamily="32" charset="0"/>
              </a:rPr>
              <a:t>dnolb</a:t>
            </a:r>
            <a:r>
              <a:rPr lang="en-GB" altLang="fr-FR" b="1" dirty="0">
                <a:latin typeface="Calibri" pitchFamily="32" charset="0"/>
              </a:rPr>
              <a:t> </a:t>
            </a:r>
            <a:r>
              <a:rPr lang="en-GB" altLang="fr-FR" b="1" dirty="0" err="1">
                <a:latin typeface="Calibri" pitchFamily="32" charset="0"/>
              </a:rPr>
              <a:t>emmoh</a:t>
            </a:r>
            <a:r>
              <a:rPr lang="en-GB" altLang="fr-FR" b="1" dirty="0">
                <a:latin typeface="Calibri" pitchFamily="32" charset="0"/>
              </a:rPr>
              <a:t> </a:t>
            </a:r>
            <a:r>
              <a:rPr lang="en-GB" altLang="fr-FR" b="1" dirty="0" err="1">
                <a:latin typeface="Calibri" pitchFamily="32" charset="0"/>
              </a:rPr>
              <a:t>enuej</a:t>
            </a:r>
            <a:r>
              <a:rPr lang="en-GB" altLang="fr-FR" b="1" dirty="0">
                <a:latin typeface="Calibri" pitchFamily="32" charset="0"/>
              </a:rPr>
              <a:t> </a:t>
            </a:r>
            <a:r>
              <a:rPr lang="en-GB" altLang="fr-FR" b="1" dirty="0" err="1">
                <a:latin typeface="Calibri" pitchFamily="32" charset="0"/>
              </a:rPr>
              <a:t>dnarg</a:t>
            </a:r>
            <a:r>
              <a:rPr lang="en-GB" altLang="fr-FR" b="1" dirty="0">
                <a:latin typeface="Calibri" pitchFamily="32" charset="0"/>
              </a:rPr>
              <a:t> nu ,</a:t>
            </a:r>
            <a:r>
              <a:rPr lang="en-GB" altLang="fr-FR" b="1" dirty="0" err="1">
                <a:latin typeface="Calibri" pitchFamily="32" charset="0"/>
              </a:rPr>
              <a:t>eévirra</a:t>
            </a:r>
            <a:r>
              <a:rPr lang="en-GB" altLang="fr-FR" b="1" dirty="0">
                <a:latin typeface="Calibri" pitchFamily="32" charset="0"/>
              </a:rPr>
              <a:t> nom</a:t>
            </a:r>
          </a:p>
          <a:p>
            <a:pPr marL="0" indent="0" algn="ctr">
              <a:lnSpc>
                <a:spcPct val="91000"/>
              </a:lnSpc>
              <a:spcBef>
                <a:spcPts val="500"/>
              </a:spcBef>
              <a:buNone/>
            </a:pPr>
            <a:r>
              <a:rPr lang="en-GB" altLang="fr-FR" b="1" dirty="0">
                <a:latin typeface="Calibri" pitchFamily="32" charset="0"/>
              </a:rPr>
              <a:t>                       . </a:t>
            </a:r>
            <a:r>
              <a:rPr lang="en-GB" altLang="fr-FR" b="1" dirty="0" err="1">
                <a:latin typeface="Calibri" pitchFamily="32" charset="0"/>
              </a:rPr>
              <a:t>epuorg</a:t>
            </a:r>
            <a:r>
              <a:rPr lang="en-GB" altLang="fr-FR" b="1" dirty="0">
                <a:latin typeface="Calibri" pitchFamily="32" charset="0"/>
              </a:rPr>
              <a:t> </a:t>
            </a:r>
            <a:r>
              <a:rPr lang="en-GB" altLang="fr-FR" b="1" dirty="0" err="1">
                <a:latin typeface="Calibri" pitchFamily="32" charset="0"/>
              </a:rPr>
              <a:t>titep</a:t>
            </a:r>
            <a:r>
              <a:rPr lang="en-GB" altLang="fr-FR" b="1" dirty="0">
                <a:latin typeface="Calibri" pitchFamily="32" charset="0"/>
              </a:rPr>
              <a:t> nu rap </a:t>
            </a:r>
            <a:r>
              <a:rPr lang="en-GB" altLang="fr-FR" b="1" dirty="0" err="1">
                <a:latin typeface="Calibri" pitchFamily="32" charset="0"/>
              </a:rPr>
              <a:t>étimi</a:t>
            </a:r>
            <a:r>
              <a:rPr lang="en-GB" altLang="fr-FR" b="1" dirty="0">
                <a:latin typeface="Calibri" pitchFamily="32" charset="0"/>
              </a:rPr>
              <a:t> </a:t>
            </a:r>
            <a:r>
              <a:rPr lang="en-GB" altLang="fr-FR" b="1" dirty="0" err="1">
                <a:latin typeface="Calibri" pitchFamily="32" charset="0"/>
              </a:rPr>
              <a:t>totissua</a:t>
            </a:r>
            <a:r>
              <a:rPr lang="en-GB" altLang="fr-FR" b="1" dirty="0">
                <a:latin typeface="Calibri" pitchFamily="32" charset="0"/>
              </a:rPr>
              <a:t>  </a:t>
            </a:r>
            <a:r>
              <a:rPr lang="en-GB" altLang="fr-FR" b="1" dirty="0" err="1">
                <a:latin typeface="Calibri" pitchFamily="32" charset="0"/>
              </a:rPr>
              <a:t>iom</a:t>
            </a:r>
            <a:r>
              <a:rPr lang="en-GB" altLang="fr-FR" b="1" dirty="0">
                <a:latin typeface="Calibri" pitchFamily="32" charset="0"/>
              </a:rPr>
              <a:t> </a:t>
            </a:r>
            <a:r>
              <a:rPr lang="en-GB" altLang="fr-FR" b="1" dirty="0" err="1">
                <a:latin typeface="Calibri" pitchFamily="32" charset="0"/>
              </a:rPr>
              <a:t>ed</a:t>
            </a:r>
            <a:r>
              <a:rPr lang="en-GB" altLang="fr-FR" b="1" dirty="0">
                <a:latin typeface="Calibri" pitchFamily="32" charset="0"/>
              </a:rPr>
              <a:t> </a:t>
            </a:r>
            <a:r>
              <a:rPr lang="en-GB" altLang="fr-FR" b="1" dirty="0" err="1">
                <a:latin typeface="Calibri" pitchFamily="32" charset="0"/>
              </a:rPr>
              <a:t>ahcorppa‘s</a:t>
            </a:r>
            <a:r>
              <a:rPr lang="en-GB" altLang="fr-FR" b="1" dirty="0">
                <a:latin typeface="Calibri" pitchFamily="32" charset="0"/>
              </a:rPr>
              <a:t> ,</a:t>
            </a:r>
          </a:p>
          <a:p>
            <a:pPr marL="0" indent="0" algn="ctr">
              <a:lnSpc>
                <a:spcPct val="91000"/>
              </a:lnSpc>
              <a:spcBef>
                <a:spcPts val="500"/>
              </a:spcBef>
              <a:buNone/>
            </a:pPr>
            <a:r>
              <a:rPr lang="en-GB" altLang="fr-FR" b="1" dirty="0">
                <a:latin typeface="Calibri" pitchFamily="32" charset="0"/>
              </a:rPr>
              <a:t>                               : </a:t>
            </a:r>
            <a:r>
              <a:rPr lang="en-GB" altLang="fr-FR" b="1" dirty="0" err="1">
                <a:latin typeface="Calibri" pitchFamily="32" charset="0"/>
              </a:rPr>
              <a:t>ecamirg</a:t>
            </a:r>
            <a:r>
              <a:rPr lang="en-GB" altLang="fr-FR" b="1" dirty="0">
                <a:latin typeface="Calibri" pitchFamily="32" charset="0"/>
              </a:rPr>
              <a:t> </a:t>
            </a:r>
            <a:r>
              <a:rPr lang="en-GB" altLang="fr-FR" b="1" dirty="0" err="1">
                <a:latin typeface="Calibri" pitchFamily="32" charset="0"/>
              </a:rPr>
              <a:t>enu</a:t>
            </a:r>
            <a:r>
              <a:rPr lang="en-GB" altLang="fr-FR" b="1" dirty="0">
                <a:latin typeface="Calibri" pitchFamily="32" charset="0"/>
              </a:rPr>
              <a:t> </a:t>
            </a:r>
            <a:r>
              <a:rPr lang="en-GB" altLang="fr-FR" b="1" dirty="0" err="1">
                <a:latin typeface="Calibri" pitchFamily="32" charset="0"/>
              </a:rPr>
              <a:t>ceva</a:t>
            </a:r>
            <a:r>
              <a:rPr lang="en-GB" altLang="fr-FR" b="1" dirty="0">
                <a:latin typeface="Calibri" pitchFamily="32" charset="0"/>
              </a:rPr>
              <a:t> </a:t>
            </a:r>
            <a:r>
              <a:rPr lang="en-GB" altLang="fr-FR" b="1" dirty="0" err="1">
                <a:latin typeface="Calibri" pitchFamily="32" charset="0"/>
              </a:rPr>
              <a:t>tnemurtsni</a:t>
            </a:r>
            <a:r>
              <a:rPr lang="en-GB" altLang="fr-FR" b="1" dirty="0">
                <a:latin typeface="Calibri" pitchFamily="32" charset="0"/>
              </a:rPr>
              <a:t> nom </a:t>
            </a:r>
            <a:r>
              <a:rPr lang="en-GB" altLang="fr-FR" b="1" dirty="0" err="1">
                <a:latin typeface="Calibri" pitchFamily="32" charset="0"/>
              </a:rPr>
              <a:t>arédisnoc</a:t>
            </a:r>
            <a:r>
              <a:rPr lang="en-GB" altLang="fr-FR" b="1" dirty="0">
                <a:latin typeface="Calibri" pitchFamily="32" charset="0"/>
              </a:rPr>
              <a:t> </a:t>
            </a:r>
            <a:r>
              <a:rPr lang="en-GB" altLang="fr-FR" b="1" dirty="0" err="1">
                <a:latin typeface="Calibri" pitchFamily="32" charset="0"/>
              </a:rPr>
              <a:t>lI</a:t>
            </a:r>
            <a:endParaRPr lang="en-GB" altLang="fr-FR" b="1" dirty="0">
              <a:latin typeface="Calibri" pitchFamily="32" charset="0"/>
            </a:endParaRPr>
          </a:p>
          <a:p>
            <a:pPr marL="0" indent="0" algn="ctr">
              <a:lnSpc>
                <a:spcPct val="91000"/>
              </a:lnSpc>
              <a:spcBef>
                <a:spcPts val="500"/>
              </a:spcBef>
              <a:buNone/>
            </a:pPr>
            <a:r>
              <a:rPr lang="en-GB" altLang="fr-FR" b="1" dirty="0">
                <a:latin typeface="Calibri" pitchFamily="32" charset="0"/>
              </a:rPr>
              <a:t>    « ? </a:t>
            </a:r>
            <a:r>
              <a:rPr lang="en-GB" altLang="fr-FR" b="1" dirty="0" err="1">
                <a:latin typeface="Calibri" pitchFamily="32" charset="0"/>
              </a:rPr>
              <a:t>ruerroh</a:t>
            </a:r>
            <a:r>
              <a:rPr lang="en-GB" altLang="fr-FR" b="1" dirty="0">
                <a:latin typeface="Calibri" pitchFamily="32" charset="0"/>
              </a:rPr>
              <a:t> </a:t>
            </a:r>
            <a:r>
              <a:rPr lang="en-GB" altLang="fr-FR" b="1" dirty="0" err="1">
                <a:latin typeface="Calibri" pitchFamily="32" charset="0"/>
              </a:rPr>
              <a:t>ellierap</a:t>
            </a:r>
            <a:r>
              <a:rPr lang="en-GB" altLang="fr-FR" b="1" dirty="0">
                <a:latin typeface="Calibri" pitchFamily="32" charset="0"/>
              </a:rPr>
              <a:t> </a:t>
            </a:r>
            <a:r>
              <a:rPr lang="en-GB" altLang="fr-FR" b="1" dirty="0" err="1">
                <a:latin typeface="Calibri" pitchFamily="32" charset="0"/>
              </a:rPr>
              <a:t>éhcinéd</a:t>
            </a:r>
            <a:r>
              <a:rPr lang="en-GB" altLang="fr-FR" b="1" dirty="0">
                <a:latin typeface="Calibri" pitchFamily="32" charset="0"/>
              </a:rPr>
              <a:t> </a:t>
            </a:r>
            <a:r>
              <a:rPr lang="en-GB" altLang="fr-FR" b="1" dirty="0" err="1">
                <a:latin typeface="Calibri" pitchFamily="32" charset="0"/>
              </a:rPr>
              <a:t>cnod</a:t>
            </a:r>
            <a:r>
              <a:rPr lang="en-GB" altLang="fr-FR" b="1" dirty="0">
                <a:latin typeface="Calibri" pitchFamily="32" charset="0"/>
              </a:rPr>
              <a:t> </a:t>
            </a:r>
            <a:r>
              <a:rPr lang="en-GB" altLang="fr-FR" b="1" dirty="0" err="1">
                <a:latin typeface="Calibri" pitchFamily="32" charset="0"/>
              </a:rPr>
              <a:t>ut-sa</a:t>
            </a:r>
            <a:r>
              <a:rPr lang="en-GB" altLang="fr-FR" b="1" dirty="0">
                <a:latin typeface="Calibri" pitchFamily="32" charset="0"/>
              </a:rPr>
              <a:t> </a:t>
            </a:r>
            <a:r>
              <a:rPr lang="en-GB" altLang="fr-FR" b="1" dirty="0" err="1">
                <a:latin typeface="Calibri" pitchFamily="32" charset="0"/>
              </a:rPr>
              <a:t>ùO</a:t>
            </a:r>
            <a:r>
              <a:rPr lang="en-GB" altLang="fr-FR" b="1" dirty="0">
                <a:latin typeface="Calibri" pitchFamily="32" charset="0"/>
              </a:rPr>
              <a:t> ! </a:t>
            </a:r>
            <a:r>
              <a:rPr lang="en-GB" altLang="fr-FR" b="1" dirty="0" err="1">
                <a:latin typeface="Calibri" pitchFamily="32" charset="0"/>
              </a:rPr>
              <a:t>nirc-nirc</a:t>
            </a:r>
            <a:r>
              <a:rPr lang="en-GB" altLang="fr-FR" b="1" dirty="0">
                <a:latin typeface="Calibri" pitchFamily="32" charset="0"/>
              </a:rPr>
              <a:t> </a:t>
            </a:r>
            <a:r>
              <a:rPr lang="en-GB" altLang="fr-FR" b="1" dirty="0" err="1">
                <a:latin typeface="Calibri" pitchFamily="32" charset="0"/>
              </a:rPr>
              <a:t>xuerffa</a:t>
            </a:r>
            <a:r>
              <a:rPr lang="en-GB" altLang="fr-FR" b="1" dirty="0">
                <a:latin typeface="Calibri" pitchFamily="32" charset="0"/>
              </a:rPr>
              <a:t> </a:t>
            </a:r>
            <a:r>
              <a:rPr lang="en-GB" altLang="fr-FR" b="1" dirty="0" err="1">
                <a:latin typeface="Calibri" pitchFamily="32" charset="0"/>
              </a:rPr>
              <a:t>leuQ</a:t>
            </a:r>
            <a:r>
              <a:rPr lang="en-GB" altLang="fr-FR" b="1" dirty="0">
                <a:latin typeface="Calibri" pitchFamily="32" charset="0"/>
              </a:rPr>
              <a:t>  » </a:t>
            </a:r>
          </a:p>
          <a:p>
            <a:pPr marL="0" indent="0" algn="ctr">
              <a:lnSpc>
                <a:spcPct val="91000"/>
              </a:lnSpc>
              <a:spcBef>
                <a:spcPts val="500"/>
              </a:spcBef>
              <a:buNone/>
            </a:pPr>
            <a:endParaRPr lang="en-GB" altLang="fr-FR" b="1" dirty="0">
              <a:latin typeface="Calibri" pitchFamily="32" charset="0"/>
            </a:endParaRPr>
          </a:p>
          <a:p>
            <a:pPr marL="0" indent="0" algn="ctr">
              <a:lnSpc>
                <a:spcPct val="91000"/>
              </a:lnSpc>
              <a:spcBef>
                <a:spcPts val="500"/>
              </a:spcBef>
              <a:buNone/>
            </a:pPr>
            <a:r>
              <a:rPr lang="en-GB" altLang="fr-FR" sz="2000" b="1" dirty="0" err="1">
                <a:latin typeface="Calibri" pitchFamily="32" charset="0"/>
              </a:rPr>
              <a:t>Quelle</a:t>
            </a:r>
            <a:r>
              <a:rPr lang="en-GB" altLang="fr-FR" sz="2000" b="1" dirty="0">
                <a:latin typeface="Calibri" pitchFamily="32" charset="0"/>
              </a:rPr>
              <a:t> </a:t>
            </a:r>
            <a:r>
              <a:rPr lang="en-GB" altLang="fr-FR" sz="2000" b="1" dirty="0" err="1">
                <a:latin typeface="Calibri" pitchFamily="32" charset="0"/>
              </a:rPr>
              <a:t>est</a:t>
            </a:r>
            <a:r>
              <a:rPr lang="en-GB" altLang="fr-FR" sz="2000" b="1" dirty="0">
                <a:latin typeface="Calibri" pitchFamily="32" charset="0"/>
              </a:rPr>
              <a:t> </a:t>
            </a:r>
            <a:r>
              <a:rPr lang="en-GB" altLang="fr-FR" sz="2000" b="1" dirty="0" err="1">
                <a:latin typeface="Calibri" pitchFamily="32" charset="0"/>
              </a:rPr>
              <a:t>l’attitude</a:t>
            </a:r>
            <a:r>
              <a:rPr lang="en-GB" altLang="fr-FR" sz="2000" b="1" dirty="0">
                <a:latin typeface="Calibri" pitchFamily="32" charset="0"/>
              </a:rPr>
              <a:t> de </a:t>
            </a:r>
            <a:r>
              <a:rPr lang="en-GB" altLang="fr-FR" sz="2000" b="1" dirty="0" err="1">
                <a:latin typeface="Calibri" pitchFamily="32" charset="0"/>
              </a:rPr>
              <a:t>ce</a:t>
            </a:r>
            <a:r>
              <a:rPr lang="en-GB" altLang="fr-FR" sz="2000" b="1" dirty="0">
                <a:latin typeface="Calibri" pitchFamily="32" charset="0"/>
              </a:rPr>
              <a:t> grand </a:t>
            </a:r>
            <a:r>
              <a:rPr lang="en-GB" altLang="fr-FR" sz="2000" b="1" dirty="0" err="1">
                <a:latin typeface="Calibri" pitchFamily="32" charset="0"/>
              </a:rPr>
              <a:t>jeune</a:t>
            </a:r>
            <a:r>
              <a:rPr lang="en-GB" altLang="fr-FR" sz="2000" b="1" dirty="0">
                <a:latin typeface="Calibri" pitchFamily="32" charset="0"/>
              </a:rPr>
              <a:t> homme ?</a:t>
            </a:r>
          </a:p>
          <a:p>
            <a:pPr marL="0" indent="0">
              <a:buNone/>
            </a:pP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Définition et signes cliniques : Dysorthographie</a:t>
            </a:r>
            <a:endParaRPr lang="fr-FR" dirty="0"/>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en-GB" altLang="fr-FR" dirty="0"/>
              <a:t>Trouble </a:t>
            </a:r>
            <a:r>
              <a:rPr lang="en-GB" altLang="fr-FR" dirty="0" err="1" smtClean="0"/>
              <a:t>d'apprentissage</a:t>
            </a:r>
            <a:r>
              <a:rPr lang="en-GB" altLang="fr-FR" dirty="0"/>
              <a:t> </a:t>
            </a:r>
            <a:r>
              <a:rPr lang="en-GB" altLang="fr-FR" dirty="0" err="1" smtClean="0"/>
              <a:t>caractérisé</a:t>
            </a:r>
            <a:r>
              <a:rPr lang="en-GB" altLang="fr-FR" dirty="0" smtClean="0"/>
              <a:t> </a:t>
            </a:r>
            <a:r>
              <a:rPr lang="en-GB" altLang="fr-FR" dirty="0"/>
              <a:t>par un </a:t>
            </a:r>
            <a:r>
              <a:rPr lang="en-GB" altLang="fr-FR" dirty="0" err="1"/>
              <a:t>défaut</a:t>
            </a:r>
            <a:r>
              <a:rPr lang="en-GB" altLang="fr-FR" dirty="0"/>
              <a:t> </a:t>
            </a:r>
            <a:r>
              <a:rPr lang="en-GB" altLang="fr-FR" dirty="0" err="1"/>
              <a:t>d'assimilation</a:t>
            </a:r>
            <a:r>
              <a:rPr lang="en-GB" altLang="fr-FR" dirty="0"/>
              <a:t> important et durable des </a:t>
            </a:r>
            <a:r>
              <a:rPr lang="en-GB" altLang="fr-FR" dirty="0" err="1"/>
              <a:t>règles</a:t>
            </a:r>
            <a:r>
              <a:rPr lang="en-GB" altLang="fr-FR" dirty="0"/>
              <a:t> </a:t>
            </a:r>
            <a:r>
              <a:rPr lang="en-GB" altLang="fr-FR" dirty="0" err="1"/>
              <a:t>orthographiques</a:t>
            </a:r>
            <a:r>
              <a:rPr lang="en-GB" altLang="fr-FR" dirty="0"/>
              <a:t> (</a:t>
            </a:r>
            <a:r>
              <a:rPr lang="en-GB" altLang="fr-FR" dirty="0" err="1"/>
              <a:t>altération</a:t>
            </a:r>
            <a:r>
              <a:rPr lang="en-GB" altLang="fr-FR" dirty="0"/>
              <a:t> de </a:t>
            </a:r>
            <a:r>
              <a:rPr lang="en-GB" altLang="fr-FR" dirty="0" err="1"/>
              <a:t>l'écriture</a:t>
            </a:r>
            <a:r>
              <a:rPr lang="en-GB" altLang="fr-FR" dirty="0"/>
              <a:t> </a:t>
            </a:r>
            <a:r>
              <a:rPr lang="en-GB" altLang="fr-FR" dirty="0" err="1"/>
              <a:t>spontanée</a:t>
            </a:r>
            <a:r>
              <a:rPr lang="en-GB" altLang="fr-FR" dirty="0"/>
              <a:t> </a:t>
            </a:r>
            <a:r>
              <a:rPr lang="en-GB" altLang="fr-FR" dirty="0" err="1"/>
              <a:t>ou</a:t>
            </a:r>
            <a:r>
              <a:rPr lang="en-GB" altLang="fr-FR" dirty="0"/>
              <a:t> de </a:t>
            </a:r>
            <a:r>
              <a:rPr lang="en-GB" altLang="fr-FR" dirty="0" err="1"/>
              <a:t>l'écriture</a:t>
            </a:r>
            <a:r>
              <a:rPr lang="en-GB" altLang="fr-FR" dirty="0"/>
              <a:t> sous </a:t>
            </a:r>
            <a:r>
              <a:rPr lang="en-GB" altLang="fr-FR" dirty="0" err="1"/>
              <a:t>dictée</a:t>
            </a:r>
            <a:r>
              <a:rPr lang="en-GB" altLang="fr-FR" dirty="0"/>
              <a:t>). </a:t>
            </a:r>
          </a:p>
          <a:p>
            <a:pPr algn="just"/>
            <a:endParaRPr lang="en-GB" altLang="fr-FR" dirty="0"/>
          </a:p>
          <a:p>
            <a:pPr marL="0" indent="0" algn="just">
              <a:buNone/>
            </a:pPr>
            <a:r>
              <a:rPr lang="en-GB" altLang="fr-FR" dirty="0" err="1"/>
              <a:t>Celui</a:t>
            </a:r>
            <a:r>
              <a:rPr lang="en-GB" altLang="fr-FR" dirty="0"/>
              <a:t>-ci </a:t>
            </a:r>
            <a:r>
              <a:rPr lang="en-GB" altLang="fr-FR" dirty="0" err="1"/>
              <a:t>perturbe</a:t>
            </a:r>
            <a:r>
              <a:rPr lang="en-GB" altLang="fr-FR" dirty="0"/>
              <a:t>, dans des proportions </a:t>
            </a:r>
            <a:r>
              <a:rPr lang="en-GB" altLang="fr-FR" dirty="0" err="1"/>
              <a:t>variées</a:t>
            </a:r>
            <a:r>
              <a:rPr lang="en-GB" altLang="fr-FR" dirty="0"/>
              <a:t>:</a:t>
            </a:r>
          </a:p>
          <a:p>
            <a:pPr algn="just"/>
            <a:r>
              <a:rPr lang="en-GB" altLang="fr-FR" dirty="0"/>
              <a:t>la conversion phono-</a:t>
            </a:r>
            <a:r>
              <a:rPr lang="en-GB" altLang="fr-FR" dirty="0" err="1"/>
              <a:t>graphique</a:t>
            </a:r>
            <a:endParaRPr lang="en-GB" altLang="fr-FR" dirty="0"/>
          </a:p>
          <a:p>
            <a:pPr algn="just"/>
            <a:r>
              <a:rPr lang="en-GB" altLang="fr-FR" dirty="0"/>
              <a:t>la segmentation des </a:t>
            </a:r>
            <a:r>
              <a:rPr lang="en-GB" altLang="fr-FR" dirty="0" err="1"/>
              <a:t>composants</a:t>
            </a:r>
            <a:r>
              <a:rPr lang="en-GB" altLang="fr-FR" dirty="0"/>
              <a:t> de la phrase</a:t>
            </a:r>
          </a:p>
          <a:p>
            <a:pPr algn="just"/>
            <a:r>
              <a:rPr lang="en-GB" altLang="fr-FR" dirty="0" err="1"/>
              <a:t>l'application</a:t>
            </a:r>
            <a:r>
              <a:rPr lang="en-GB" altLang="fr-FR" dirty="0"/>
              <a:t> des conventions </a:t>
            </a:r>
            <a:r>
              <a:rPr lang="en-GB" altLang="fr-FR" dirty="0" err="1"/>
              <a:t>orthographiques</a:t>
            </a:r>
            <a:r>
              <a:rPr lang="en-GB" altLang="fr-FR" dirty="0"/>
              <a:t> (</a:t>
            </a:r>
            <a:r>
              <a:rPr lang="en-GB" altLang="fr-FR" dirty="0" err="1"/>
              <a:t>dites</a:t>
            </a:r>
            <a:r>
              <a:rPr lang="en-GB" altLang="fr-FR" dirty="0"/>
              <a:t> </a:t>
            </a:r>
            <a:r>
              <a:rPr lang="en-GB" altLang="fr-FR" dirty="0" err="1"/>
              <a:t>règles</a:t>
            </a:r>
            <a:r>
              <a:rPr lang="en-GB" altLang="fr-FR" dirty="0"/>
              <a:t> </a:t>
            </a:r>
            <a:r>
              <a:rPr lang="en-GB" altLang="fr-FR" dirty="0" err="1"/>
              <a:t>d'usage</a:t>
            </a:r>
            <a:r>
              <a:rPr lang="en-GB" altLang="fr-FR" dirty="0"/>
              <a:t>)</a:t>
            </a:r>
          </a:p>
          <a:p>
            <a:pPr algn="just"/>
            <a:r>
              <a:rPr lang="en-GB" altLang="fr-FR" dirty="0" err="1"/>
              <a:t>l'orthographe</a:t>
            </a:r>
            <a:r>
              <a:rPr lang="en-GB" altLang="fr-FR" dirty="0"/>
              <a:t> </a:t>
            </a:r>
            <a:r>
              <a:rPr lang="en-GB" altLang="fr-FR" dirty="0" err="1"/>
              <a:t>grammaticale</a:t>
            </a:r>
            <a:r>
              <a:rPr lang="en-GB" altLang="fr-FR" dirty="0"/>
              <a:t> (marques </a:t>
            </a:r>
            <a:r>
              <a:rPr lang="en-GB" altLang="fr-FR" dirty="0" err="1"/>
              <a:t>flexionnelles</a:t>
            </a:r>
            <a:r>
              <a:rPr lang="en-GB" altLang="fr-FR" dirty="0"/>
              <a:t> que </a:t>
            </a:r>
            <a:r>
              <a:rPr lang="en-GB" altLang="fr-FR" dirty="0" err="1"/>
              <a:t>sont</a:t>
            </a:r>
            <a:r>
              <a:rPr lang="en-GB" altLang="fr-FR" dirty="0"/>
              <a:t> les accords et </a:t>
            </a:r>
            <a:r>
              <a:rPr lang="en-GB" altLang="fr-FR" dirty="0" err="1"/>
              <a:t>conjugaisons</a:t>
            </a:r>
            <a:r>
              <a:rPr lang="en-GB" altLang="fr-FR" dirty="0"/>
              <a:t>).</a:t>
            </a:r>
          </a:p>
          <a:p>
            <a:pPr algn="just"/>
            <a:endParaRPr lang="en-GB" altLang="fr-FR" dirty="0"/>
          </a:p>
          <a:p>
            <a:pPr algn="just"/>
            <a:r>
              <a:rPr lang="en-GB" altLang="fr-FR" dirty="0"/>
              <a:t>Impression que la </a:t>
            </a:r>
            <a:r>
              <a:rPr lang="en-GB" altLang="fr-FR" dirty="0" err="1"/>
              <a:t>personne</a:t>
            </a:r>
            <a:r>
              <a:rPr lang="en-GB" altLang="fr-FR" dirty="0"/>
              <a:t> </a:t>
            </a:r>
            <a:r>
              <a:rPr lang="en-GB" altLang="fr-FR" dirty="0" err="1"/>
              <a:t>écrit</a:t>
            </a:r>
            <a:r>
              <a:rPr lang="en-GB" altLang="fr-FR" dirty="0"/>
              <a:t> </a:t>
            </a:r>
            <a:r>
              <a:rPr lang="en-GB" altLang="fr-FR" dirty="0" err="1"/>
              <a:t>comme</a:t>
            </a:r>
            <a:r>
              <a:rPr lang="en-GB" altLang="fr-FR" dirty="0"/>
              <a:t> </a:t>
            </a:r>
            <a:r>
              <a:rPr lang="en-GB" altLang="fr-FR" dirty="0" err="1"/>
              <a:t>elle</a:t>
            </a:r>
            <a:r>
              <a:rPr lang="en-GB" altLang="fr-FR" dirty="0"/>
              <a:t> </a:t>
            </a:r>
            <a:r>
              <a:rPr lang="en-GB" altLang="fr-FR" dirty="0" err="1"/>
              <a:t>entend</a:t>
            </a:r>
            <a:r>
              <a:rPr lang="en-GB" altLang="fr-FR" dirty="0"/>
              <a:t> le mot (ex: “pin” à la place de “pain</a:t>
            </a:r>
            <a:r>
              <a:rPr lang="en-GB" altLang="fr-FR" dirty="0" smtClean="0"/>
              <a:t>”)</a:t>
            </a:r>
            <a:endParaRPr lang="en-GB" altLang="fr-FR" dirty="0"/>
          </a:p>
        </p:txBody>
      </p:sp>
    </p:spTree>
    <p:extLst>
      <p:ext uri="{BB962C8B-B14F-4D97-AF65-F5344CB8AC3E}">
        <p14:creationId xmlns:p14="http://schemas.microsoft.com/office/powerpoint/2010/main" val="1780192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DB691D59-8F51-4DD8-AD41-D568D29B08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 xmlns:a16="http://schemas.microsoft.com/office/drawing/2014/main" id="{204AEF18-0627-48F3-9B3D-F7E8F050B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 xmlns:a16="http://schemas.microsoft.com/office/drawing/2014/main" id="{CEAEE08A-C572-438F-9753-B0D527A51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 xmlns:a16="http://schemas.microsoft.com/office/drawing/2014/main" id="{DB93146F-62ED-4C59-844C-0935D0FB50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 xmlns:a16="http://schemas.microsoft.com/office/drawing/2014/main" id="{BF3D65BA-1C65-40FB-92EF-83951BDC1D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38175"/>
            <a:ext cx="9143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ADF52CCA-FCDD-49A0-BFFC-3BD41F1B82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31610" y="723899"/>
            <a:ext cx="277749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6222206" y="1419225"/>
            <a:ext cx="2311182" cy="2085869"/>
          </a:xfrm>
        </p:spPr>
        <p:txBody>
          <a:bodyPr vert="horz" lIns="91440" tIns="45720" rIns="91440" bIns="45720" rtlCol="0" anchor="b">
            <a:normAutofit/>
          </a:bodyPr>
          <a:lstStyle/>
          <a:p>
            <a:r>
              <a:rPr lang="en-US" sz="2300">
                <a:solidFill>
                  <a:srgbClr val="FFFFFF"/>
                </a:solidFill>
              </a:rPr>
              <a:t>Ex de dysorthographie</a:t>
            </a:r>
          </a:p>
        </p:txBody>
      </p:sp>
      <p:pic>
        <p:nvPicPr>
          <p:cNvPr id="4" name="Image 3"/>
          <p:cNvPicPr>
            <a:picLocks noChangeAspect="1"/>
          </p:cNvPicPr>
          <p:nvPr/>
        </p:nvPicPr>
        <p:blipFill rotWithShape="1">
          <a:blip r:embed="rId2"/>
          <a:srcRect l="6836" t="3574"/>
          <a:stretch/>
        </p:blipFill>
        <p:spPr>
          <a:xfrm>
            <a:off x="107504" y="1628800"/>
            <a:ext cx="5838990" cy="1276662"/>
          </a:xfrm>
          <a:prstGeom prst="rect">
            <a:avLst/>
          </a:prstGeom>
        </p:spPr>
      </p:pic>
      <p:pic>
        <p:nvPicPr>
          <p:cNvPr id="5" name="Image 4"/>
          <p:cNvPicPr>
            <a:picLocks noChangeAspect="1"/>
          </p:cNvPicPr>
          <p:nvPr/>
        </p:nvPicPr>
        <p:blipFill>
          <a:blip r:embed="rId3"/>
          <a:stretch>
            <a:fillRect/>
          </a:stretch>
        </p:blipFill>
        <p:spPr>
          <a:xfrm>
            <a:off x="186656" y="3726896"/>
            <a:ext cx="5841896" cy="1690211"/>
          </a:xfrm>
          <a:prstGeom prst="rect">
            <a:avLst/>
          </a:prstGeom>
        </p:spPr>
      </p:pic>
    </p:spTree>
    <p:extLst>
      <p:ext uri="{BB962C8B-B14F-4D97-AF65-F5344CB8AC3E}">
        <p14:creationId xmlns:p14="http://schemas.microsoft.com/office/powerpoint/2010/main" val="2341315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Définition et signes cliniques : dyscalculie</a:t>
            </a:r>
            <a:endParaRPr lang="fr-FR" dirty="0"/>
          </a:p>
        </p:txBody>
      </p:sp>
      <p:sp>
        <p:nvSpPr>
          <p:cNvPr id="3" name="Espace réservé du contenu 2"/>
          <p:cNvSpPr>
            <a:spLocks noGrp="1"/>
          </p:cNvSpPr>
          <p:nvPr>
            <p:ph idx="1"/>
          </p:nvPr>
        </p:nvSpPr>
        <p:spPr>
          <a:xfrm>
            <a:off x="435895" y="2559009"/>
            <a:ext cx="8272211" cy="3678303"/>
          </a:xfrm>
        </p:spPr>
        <p:txBody>
          <a:bodyPr>
            <a:noAutofit/>
          </a:bodyPr>
          <a:lstStyle/>
          <a:p>
            <a:pPr algn="just"/>
            <a:r>
              <a:rPr lang="en-GB" altLang="fr-FR" dirty="0"/>
              <a:t>Trouble des </a:t>
            </a:r>
            <a:r>
              <a:rPr lang="en-GB" altLang="fr-FR" dirty="0" err="1"/>
              <a:t>compétences</a:t>
            </a:r>
            <a:r>
              <a:rPr lang="en-GB" altLang="fr-FR" dirty="0"/>
              <a:t> </a:t>
            </a:r>
            <a:r>
              <a:rPr lang="en-GB" altLang="fr-FR" dirty="0" err="1"/>
              <a:t>numériques</a:t>
            </a:r>
            <a:r>
              <a:rPr lang="en-GB" altLang="fr-FR" dirty="0"/>
              <a:t> et des </a:t>
            </a:r>
            <a:r>
              <a:rPr lang="en-GB" altLang="fr-FR" dirty="0" err="1"/>
              <a:t>habiletés</a:t>
            </a:r>
            <a:r>
              <a:rPr lang="en-GB" altLang="fr-FR" dirty="0"/>
              <a:t> </a:t>
            </a:r>
            <a:r>
              <a:rPr lang="en-GB" altLang="fr-FR" dirty="0" err="1" smtClean="0"/>
              <a:t>arithmétiques</a:t>
            </a:r>
            <a:endParaRPr lang="en-GB" altLang="fr-FR" dirty="0"/>
          </a:p>
          <a:p>
            <a:pPr algn="just"/>
            <a:r>
              <a:rPr lang="en-GB" altLang="fr-FR" dirty="0"/>
              <a:t>Trouble qui </a:t>
            </a:r>
            <a:r>
              <a:rPr lang="en-GB" altLang="fr-FR" dirty="0" err="1"/>
              <a:t>touche</a:t>
            </a:r>
            <a:r>
              <a:rPr lang="en-GB" altLang="fr-FR" dirty="0"/>
              <a:t> le </a:t>
            </a:r>
            <a:r>
              <a:rPr lang="en-GB" altLang="fr-FR" dirty="0" err="1"/>
              <a:t>calcul</a:t>
            </a:r>
            <a:r>
              <a:rPr lang="en-GB" altLang="fr-FR" dirty="0"/>
              <a:t>, le </a:t>
            </a:r>
            <a:r>
              <a:rPr lang="en-GB" altLang="fr-FR" dirty="0" err="1"/>
              <a:t>sens</a:t>
            </a:r>
            <a:r>
              <a:rPr lang="en-GB" altLang="fr-FR" dirty="0"/>
              <a:t> du </a:t>
            </a:r>
            <a:r>
              <a:rPr lang="en-GB" altLang="fr-FR" dirty="0" err="1"/>
              <a:t>nombre</a:t>
            </a:r>
            <a:r>
              <a:rPr lang="en-GB" altLang="fr-FR" dirty="0"/>
              <a:t> et du </a:t>
            </a:r>
            <a:r>
              <a:rPr lang="en-GB" altLang="fr-FR" dirty="0" err="1"/>
              <a:t>raisonnement</a:t>
            </a:r>
            <a:r>
              <a:rPr lang="en-GB" altLang="fr-FR" dirty="0"/>
              <a:t> </a:t>
            </a:r>
            <a:r>
              <a:rPr lang="en-GB" altLang="fr-FR" dirty="0" err="1"/>
              <a:t>mathématique</a:t>
            </a:r>
            <a:endParaRPr lang="en-GB" altLang="fr-FR" dirty="0"/>
          </a:p>
          <a:p>
            <a:pPr algn="just"/>
            <a:endParaRPr lang="en-GB" altLang="fr-FR" dirty="0"/>
          </a:p>
          <a:p>
            <a:pPr algn="just"/>
            <a:r>
              <a:rPr lang="en-GB" altLang="fr-FR" dirty="0" err="1"/>
              <a:t>C'est</a:t>
            </a:r>
            <a:r>
              <a:rPr lang="en-GB" altLang="fr-FR" dirty="0"/>
              <a:t> un </a:t>
            </a:r>
            <a:r>
              <a:rPr lang="en-GB" altLang="fr-FR" dirty="0" err="1"/>
              <a:t>échec</a:t>
            </a:r>
            <a:r>
              <a:rPr lang="en-GB" altLang="fr-FR" dirty="0"/>
              <a:t> </a:t>
            </a:r>
            <a:r>
              <a:rPr lang="en-GB" altLang="fr-FR" dirty="0" err="1"/>
              <a:t>spécifique</a:t>
            </a:r>
            <a:r>
              <a:rPr lang="en-GB" altLang="fr-FR" dirty="0"/>
              <a:t>, durable et tenace, </a:t>
            </a:r>
            <a:r>
              <a:rPr lang="en-GB" altLang="fr-FR" dirty="0" err="1"/>
              <a:t>en</a:t>
            </a:r>
            <a:r>
              <a:rPr lang="en-GB" altLang="fr-FR" dirty="0"/>
              <a:t> </a:t>
            </a:r>
            <a:r>
              <a:rPr lang="en-GB" altLang="fr-FR" dirty="0" err="1"/>
              <a:t>nombres</a:t>
            </a:r>
            <a:r>
              <a:rPr lang="en-GB" altLang="fr-FR" dirty="0"/>
              <a:t> et </a:t>
            </a:r>
            <a:r>
              <a:rPr lang="en-GB" altLang="fr-FR" dirty="0" err="1"/>
              <a:t>en</a:t>
            </a:r>
            <a:r>
              <a:rPr lang="en-GB" altLang="fr-FR" dirty="0"/>
              <a:t> </a:t>
            </a:r>
            <a:r>
              <a:rPr lang="en-GB" altLang="fr-FR" dirty="0" err="1"/>
              <a:t>opérations</a:t>
            </a:r>
            <a:r>
              <a:rPr lang="en-GB" altLang="fr-FR" dirty="0"/>
              <a:t>, </a:t>
            </a:r>
            <a:r>
              <a:rPr lang="en-GB" altLang="fr-FR" dirty="0" err="1"/>
              <a:t>même</a:t>
            </a:r>
            <a:r>
              <a:rPr lang="en-GB" altLang="fr-FR" dirty="0"/>
              <a:t> au </a:t>
            </a:r>
            <a:r>
              <a:rPr lang="en-GB" altLang="fr-FR" dirty="0" err="1"/>
              <a:t>stade</a:t>
            </a:r>
            <a:r>
              <a:rPr lang="en-GB" altLang="fr-FR" dirty="0"/>
              <a:t> </a:t>
            </a:r>
            <a:r>
              <a:rPr lang="en-GB" altLang="fr-FR" dirty="0" err="1"/>
              <a:t>élémentaire</a:t>
            </a:r>
            <a:r>
              <a:rPr lang="en-GB" altLang="fr-FR" dirty="0" smtClean="0"/>
              <a:t>.</a:t>
            </a:r>
            <a:endParaRPr lang="en-GB" b="0" i="0" dirty="0">
              <a:effectLst/>
              <a:cs typeface="Poppins" panose="00000500000000000000" pitchFamily="2" charset="0"/>
            </a:endParaRPr>
          </a:p>
          <a:p>
            <a:pPr algn="just"/>
            <a:r>
              <a:rPr lang="en-GB" altLang="fr-FR" dirty="0" err="1" smtClean="0"/>
              <a:t>Comorbidités</a:t>
            </a:r>
            <a:r>
              <a:rPr lang="en-GB" altLang="fr-FR" dirty="0" smtClean="0"/>
              <a:t> </a:t>
            </a:r>
            <a:r>
              <a:rPr lang="en-GB" altLang="fr-FR" dirty="0" err="1" smtClean="0"/>
              <a:t>fréquentes</a:t>
            </a:r>
            <a:r>
              <a:rPr lang="en-GB" altLang="fr-FR" dirty="0" smtClean="0"/>
              <a:t>: </a:t>
            </a:r>
            <a:r>
              <a:rPr lang="en-GB" altLang="fr-FR" dirty="0" err="1" smtClean="0"/>
              <a:t>mémoire</a:t>
            </a:r>
            <a:r>
              <a:rPr lang="en-GB" altLang="fr-FR" dirty="0" smtClean="0"/>
              <a:t> </a:t>
            </a:r>
            <a:r>
              <a:rPr lang="en-GB" altLang="fr-FR" dirty="0"/>
              <a:t>de travail </a:t>
            </a:r>
            <a:r>
              <a:rPr lang="en-GB" altLang="fr-FR" dirty="0" err="1"/>
              <a:t>déficitaire</a:t>
            </a:r>
            <a:r>
              <a:rPr lang="en-GB" altLang="fr-FR" dirty="0"/>
              <a:t>, </a:t>
            </a:r>
            <a:r>
              <a:rPr lang="en-GB" altLang="fr-FR" dirty="0" err="1" smtClean="0"/>
              <a:t>dyslexie</a:t>
            </a:r>
            <a:r>
              <a:rPr lang="en-GB" altLang="fr-FR" dirty="0"/>
              <a:t>, un </a:t>
            </a:r>
            <a:r>
              <a:rPr lang="en-GB" altLang="fr-FR" dirty="0" smtClean="0"/>
              <a:t>TDAH, des </a:t>
            </a:r>
            <a:r>
              <a:rPr lang="en-GB" altLang="fr-FR" dirty="0"/>
              <a:t>troubles visuo-</a:t>
            </a:r>
            <a:r>
              <a:rPr lang="en-GB" altLang="fr-FR" dirty="0" err="1"/>
              <a:t>spatiaux</a:t>
            </a:r>
            <a:r>
              <a:rPr lang="en-GB" altLang="fr-FR" dirty="0"/>
              <a:t> / </a:t>
            </a:r>
            <a:r>
              <a:rPr lang="en-GB" altLang="fr-FR" dirty="0" smtClean="0"/>
              <a:t>visuo-</a:t>
            </a:r>
            <a:r>
              <a:rPr lang="en-GB" altLang="fr-FR" dirty="0" err="1" smtClean="0"/>
              <a:t>constructifs</a:t>
            </a:r>
            <a:endParaRPr lang="en-GB" altLang="fr-FR" dirty="0" smtClean="0"/>
          </a:p>
          <a:p>
            <a:pPr algn="just"/>
            <a:endParaRPr lang="en-GB" altLang="fr-FR" dirty="0"/>
          </a:p>
          <a:p>
            <a:pPr algn="just"/>
            <a:r>
              <a:rPr lang="fr-FR" b="0" i="0" dirty="0" smtClean="0">
                <a:effectLst/>
                <a:cs typeface="Poppins" panose="00000500000000000000" pitchFamily="2" charset="0"/>
              </a:rPr>
              <a:t>3 </a:t>
            </a:r>
            <a:r>
              <a:rPr lang="fr-FR" b="0" i="0" dirty="0">
                <a:effectLst/>
                <a:cs typeface="Poppins" panose="00000500000000000000" pitchFamily="2" charset="0"/>
              </a:rPr>
              <a:t>à 6% des enfants d’âge scolaire (Lafay, </a:t>
            </a:r>
            <a:r>
              <a:rPr lang="fr-FR" b="0" i="0" dirty="0" smtClean="0">
                <a:effectLst/>
                <a:cs typeface="Poppins" panose="00000500000000000000" pitchFamily="2" charset="0"/>
              </a:rPr>
              <a:t>St-Pierre </a:t>
            </a:r>
            <a:r>
              <a:rPr lang="fr-FR" b="0" i="0" dirty="0">
                <a:effectLst/>
                <a:cs typeface="Poppins" panose="00000500000000000000" pitchFamily="2" charset="0"/>
              </a:rPr>
              <a:t>&amp; </a:t>
            </a:r>
            <a:r>
              <a:rPr lang="fr-FR" b="0" i="0" dirty="0" err="1">
                <a:effectLst/>
                <a:cs typeface="Poppins" panose="00000500000000000000" pitchFamily="2" charset="0"/>
              </a:rPr>
              <a:t>Macoir</a:t>
            </a:r>
            <a:r>
              <a:rPr lang="fr-FR" b="0" i="0" dirty="0">
                <a:effectLst/>
                <a:cs typeface="Poppins" panose="00000500000000000000" pitchFamily="2" charset="0"/>
              </a:rPr>
              <a:t>, 2015</a:t>
            </a:r>
            <a:r>
              <a:rPr lang="fr-FR" b="0" i="0" dirty="0" smtClean="0">
                <a:effectLst/>
                <a:cs typeface="Poppins" panose="00000500000000000000" pitchFamily="2" charset="0"/>
              </a:rPr>
              <a:t>)</a:t>
            </a:r>
          </a:p>
          <a:p>
            <a:pPr algn="just"/>
            <a:r>
              <a:rPr lang="en-GB" altLang="fr-FR" dirty="0" smtClean="0"/>
              <a:t>Estimation de </a:t>
            </a:r>
            <a:r>
              <a:rPr lang="en-GB" altLang="fr-FR" dirty="0" err="1" smtClean="0"/>
              <a:t>comorbidité</a:t>
            </a:r>
            <a:r>
              <a:rPr lang="en-GB" altLang="fr-FR" dirty="0" smtClean="0"/>
              <a:t> avec la </a:t>
            </a:r>
            <a:r>
              <a:rPr lang="en-GB" altLang="fr-FR" dirty="0" err="1" smtClean="0"/>
              <a:t>dyslexie</a:t>
            </a:r>
            <a:r>
              <a:rPr lang="en-GB" altLang="fr-FR" dirty="0" smtClean="0"/>
              <a:t> : 21 à 38</a:t>
            </a:r>
            <a:r>
              <a:rPr lang="en-GB" altLang="fr-FR" dirty="0"/>
              <a:t>% </a:t>
            </a:r>
            <a:r>
              <a:rPr lang="en-GB" altLang="fr-FR" dirty="0" smtClean="0"/>
              <a:t>(</a:t>
            </a:r>
            <a:r>
              <a:rPr lang="en-GB" altLang="fr-FR" dirty="0" err="1" smtClean="0"/>
              <a:t>Landerl</a:t>
            </a:r>
            <a:r>
              <a:rPr lang="en-GB" altLang="fr-FR" dirty="0" smtClean="0"/>
              <a:t> </a:t>
            </a:r>
            <a:r>
              <a:rPr lang="en-GB" altLang="fr-FR" dirty="0"/>
              <a:t>&amp; Moll, 2010</a:t>
            </a:r>
            <a:r>
              <a:rPr lang="en-GB" altLang="fr-FR" dirty="0" smtClean="0"/>
              <a:t>)</a:t>
            </a:r>
          </a:p>
          <a:p>
            <a:pPr algn="just"/>
            <a:endParaRPr lang="en-GB" altLang="fr-FR" dirty="0"/>
          </a:p>
          <a:p>
            <a:pPr algn="just"/>
            <a:endParaRPr lang="fr-FR" dirty="0"/>
          </a:p>
        </p:txBody>
      </p:sp>
    </p:spTree>
    <p:extLst>
      <p:ext uri="{BB962C8B-B14F-4D97-AF65-F5344CB8AC3E}">
        <p14:creationId xmlns:p14="http://schemas.microsoft.com/office/powerpoint/2010/main" val="2162496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signes dans la vie quotidienne : En classe</a:t>
            </a:r>
          </a:p>
        </p:txBody>
      </p:sp>
      <p:sp>
        <p:nvSpPr>
          <p:cNvPr id="3" name="Espace réservé du contenu 2"/>
          <p:cNvSpPr>
            <a:spLocks noGrp="1"/>
          </p:cNvSpPr>
          <p:nvPr>
            <p:ph idx="1"/>
          </p:nvPr>
        </p:nvSpPr>
        <p:spPr>
          <a:xfrm>
            <a:off x="435895" y="2180497"/>
            <a:ext cx="8272211" cy="3912799"/>
          </a:xfrm>
        </p:spPr>
        <p:txBody>
          <a:bodyPr>
            <a:normAutofit/>
          </a:bodyPr>
          <a:lstStyle/>
          <a:p>
            <a:pPr algn="just"/>
            <a:r>
              <a:rPr lang="en-GB" altLang="fr-FR" dirty="0" err="1"/>
              <a:t>Ils</a:t>
            </a:r>
            <a:r>
              <a:rPr lang="en-GB" altLang="fr-FR" dirty="0"/>
              <a:t> font </a:t>
            </a:r>
            <a:r>
              <a:rPr lang="en-GB" altLang="fr-FR" dirty="0" err="1"/>
              <a:t>preuve</a:t>
            </a:r>
            <a:r>
              <a:rPr lang="en-GB" altLang="fr-FR" dirty="0"/>
              <a:t> de </a:t>
            </a:r>
            <a:r>
              <a:rPr lang="en-GB" altLang="fr-FR" dirty="0" err="1"/>
              <a:t>lenteur</a:t>
            </a:r>
            <a:r>
              <a:rPr lang="en-GB" altLang="fr-FR" dirty="0"/>
              <a:t> : </a:t>
            </a:r>
            <a:r>
              <a:rPr lang="en-GB" altLang="fr-FR" dirty="0" err="1"/>
              <a:t>lenteur</a:t>
            </a:r>
            <a:r>
              <a:rPr lang="en-GB" altLang="fr-FR" dirty="0"/>
              <a:t> à se </a:t>
            </a:r>
            <a:r>
              <a:rPr lang="en-GB" altLang="fr-FR" dirty="0" err="1"/>
              <a:t>mettre</a:t>
            </a:r>
            <a:r>
              <a:rPr lang="en-GB" altLang="fr-FR" dirty="0"/>
              <a:t> au travail, à </a:t>
            </a:r>
            <a:r>
              <a:rPr lang="en-GB" altLang="fr-FR" dirty="0" err="1"/>
              <a:t>écrire</a:t>
            </a:r>
            <a:r>
              <a:rPr lang="en-GB" altLang="fr-FR" dirty="0"/>
              <a:t>, à lire (lecture </a:t>
            </a:r>
            <a:r>
              <a:rPr lang="en-GB" altLang="fr-FR" dirty="0" err="1"/>
              <a:t>hachée</a:t>
            </a:r>
            <a:r>
              <a:rPr lang="en-GB" altLang="fr-FR" dirty="0"/>
              <a:t>).</a:t>
            </a:r>
          </a:p>
          <a:p>
            <a:pPr algn="just"/>
            <a:r>
              <a:rPr lang="en-GB" altLang="fr-FR" dirty="0" err="1"/>
              <a:t>Ils</a:t>
            </a:r>
            <a:r>
              <a:rPr lang="en-GB" altLang="fr-FR" dirty="0"/>
              <a:t> font </a:t>
            </a:r>
            <a:r>
              <a:rPr lang="en-GB" altLang="fr-FR" dirty="0" err="1"/>
              <a:t>énormément</a:t>
            </a:r>
            <a:r>
              <a:rPr lang="en-GB" altLang="fr-FR" dirty="0"/>
              <a:t> </a:t>
            </a:r>
            <a:r>
              <a:rPr lang="en-GB" altLang="fr-FR" dirty="0" err="1"/>
              <a:t>d'effort</a:t>
            </a:r>
            <a:r>
              <a:rPr lang="en-GB" altLang="fr-FR" dirty="0"/>
              <a:t> pour </a:t>
            </a:r>
            <a:r>
              <a:rPr lang="en-GB" altLang="fr-FR" dirty="0" err="1"/>
              <a:t>décrypter</a:t>
            </a:r>
            <a:r>
              <a:rPr lang="en-GB" altLang="fr-FR" dirty="0"/>
              <a:t>.</a:t>
            </a:r>
          </a:p>
          <a:p>
            <a:pPr algn="just"/>
            <a:r>
              <a:rPr lang="en-GB" altLang="fr-FR" dirty="0" err="1"/>
              <a:t>Ils</a:t>
            </a:r>
            <a:r>
              <a:rPr lang="en-GB" altLang="fr-FR" dirty="0"/>
              <a:t> </a:t>
            </a:r>
            <a:r>
              <a:rPr lang="en-GB" altLang="fr-FR" dirty="0" err="1"/>
              <a:t>sont</a:t>
            </a:r>
            <a:r>
              <a:rPr lang="en-GB" altLang="fr-FR" dirty="0"/>
              <a:t> </a:t>
            </a:r>
            <a:r>
              <a:rPr lang="en-GB" altLang="fr-FR" dirty="0" err="1"/>
              <a:t>dans</a:t>
            </a:r>
            <a:r>
              <a:rPr lang="en-GB" altLang="fr-FR" dirty="0"/>
              <a:t> </a:t>
            </a:r>
            <a:r>
              <a:rPr lang="en-GB" altLang="fr-FR" dirty="0" err="1"/>
              <a:t>l'incapacité</a:t>
            </a:r>
            <a:r>
              <a:rPr lang="en-GB" altLang="fr-FR" dirty="0"/>
              <a:t> de </a:t>
            </a:r>
            <a:r>
              <a:rPr lang="en-GB" altLang="fr-FR" dirty="0" err="1"/>
              <a:t>réaliser</a:t>
            </a:r>
            <a:r>
              <a:rPr lang="en-GB" altLang="fr-FR" dirty="0"/>
              <a:t> </a:t>
            </a:r>
            <a:r>
              <a:rPr lang="en-GB" altLang="fr-FR" dirty="0" err="1"/>
              <a:t>deux</a:t>
            </a:r>
            <a:r>
              <a:rPr lang="en-GB" altLang="fr-FR" dirty="0"/>
              <a:t> </a:t>
            </a:r>
            <a:r>
              <a:rPr lang="en-GB" altLang="fr-FR" dirty="0" err="1"/>
              <a:t>tâches</a:t>
            </a:r>
            <a:r>
              <a:rPr lang="en-GB" altLang="fr-FR" dirty="0"/>
              <a:t> </a:t>
            </a:r>
            <a:r>
              <a:rPr lang="en-GB" altLang="fr-FR" dirty="0" err="1"/>
              <a:t>simultanément</a:t>
            </a:r>
            <a:r>
              <a:rPr lang="en-GB" altLang="fr-FR" dirty="0"/>
              <a:t> (</a:t>
            </a:r>
            <a:r>
              <a:rPr lang="en-GB" altLang="fr-FR" dirty="0" err="1"/>
              <a:t>mémoire</a:t>
            </a:r>
            <a:r>
              <a:rPr lang="en-GB" altLang="fr-FR" dirty="0"/>
              <a:t> de travail </a:t>
            </a:r>
            <a:r>
              <a:rPr lang="en-GB" altLang="fr-FR" dirty="0" err="1"/>
              <a:t>affaiblie</a:t>
            </a:r>
            <a:r>
              <a:rPr lang="en-GB" altLang="fr-FR" dirty="0"/>
              <a:t>).</a:t>
            </a:r>
          </a:p>
          <a:p>
            <a:pPr algn="just"/>
            <a:r>
              <a:rPr lang="en-GB" altLang="fr-FR" dirty="0" err="1"/>
              <a:t>Comprendre</a:t>
            </a:r>
            <a:r>
              <a:rPr lang="en-GB" altLang="fr-FR" dirty="0"/>
              <a:t> les </a:t>
            </a:r>
            <a:r>
              <a:rPr lang="en-GB" altLang="fr-FR" dirty="0" err="1"/>
              <a:t>consignes</a:t>
            </a:r>
            <a:r>
              <a:rPr lang="en-GB" altLang="fr-FR" dirty="0"/>
              <a:t> </a:t>
            </a:r>
            <a:r>
              <a:rPr lang="en-GB" altLang="fr-FR" dirty="0" err="1"/>
              <a:t>n’est</a:t>
            </a:r>
            <a:r>
              <a:rPr lang="en-GB" altLang="fr-FR" dirty="0"/>
              <a:t> pas chose </a:t>
            </a:r>
            <a:r>
              <a:rPr lang="en-GB" altLang="fr-FR" dirty="0" err="1"/>
              <a:t>aisée</a:t>
            </a:r>
            <a:r>
              <a:rPr lang="en-GB" altLang="fr-FR" dirty="0"/>
              <a:t>.</a:t>
            </a:r>
          </a:p>
          <a:p>
            <a:pPr algn="just"/>
            <a:r>
              <a:rPr lang="en-GB" altLang="fr-FR" dirty="0"/>
              <a:t>Il </a:t>
            </a:r>
            <a:r>
              <a:rPr lang="en-GB" altLang="fr-FR" dirty="0" err="1"/>
              <a:t>leur</a:t>
            </a:r>
            <a:r>
              <a:rPr lang="en-GB" altLang="fr-FR" dirty="0"/>
              <a:t> </a:t>
            </a:r>
            <a:r>
              <a:rPr lang="en-GB" altLang="fr-FR" dirty="0" err="1"/>
              <a:t>est</a:t>
            </a:r>
            <a:r>
              <a:rPr lang="en-GB" altLang="fr-FR" dirty="0"/>
              <a:t> difficile de </a:t>
            </a:r>
            <a:r>
              <a:rPr lang="en-GB" altLang="fr-FR" dirty="0" err="1"/>
              <a:t>repérer</a:t>
            </a:r>
            <a:r>
              <a:rPr lang="en-GB" altLang="fr-FR" dirty="0"/>
              <a:t> </a:t>
            </a:r>
            <a:r>
              <a:rPr lang="en-GB" altLang="fr-FR" dirty="0" err="1"/>
              <a:t>l’essentiel</a:t>
            </a:r>
            <a:r>
              <a:rPr lang="en-GB" altLang="fr-FR" dirty="0"/>
              <a:t>, de </a:t>
            </a:r>
            <a:r>
              <a:rPr lang="en-GB" altLang="fr-FR" dirty="0" err="1"/>
              <a:t>comprendre</a:t>
            </a:r>
            <a:r>
              <a:rPr lang="en-GB" altLang="fr-FR" dirty="0"/>
              <a:t> la structure </a:t>
            </a:r>
            <a:r>
              <a:rPr lang="en-GB" altLang="fr-FR" dirty="0" err="1"/>
              <a:t>d’une</a:t>
            </a:r>
            <a:r>
              <a:rPr lang="en-GB" altLang="fr-FR" dirty="0"/>
              <a:t> </a:t>
            </a:r>
            <a:r>
              <a:rPr lang="en-GB" altLang="fr-FR" dirty="0" err="1"/>
              <a:t>leçon</a:t>
            </a:r>
            <a:r>
              <a:rPr lang="en-GB" altLang="fr-FR" dirty="0"/>
              <a:t>.</a:t>
            </a:r>
          </a:p>
          <a:p>
            <a:pPr algn="just"/>
            <a:r>
              <a:rPr lang="en-GB" altLang="fr-FR" dirty="0" err="1"/>
              <a:t>Ils</a:t>
            </a:r>
            <a:r>
              <a:rPr lang="en-GB" altLang="fr-FR" dirty="0"/>
              <a:t> ne </a:t>
            </a:r>
            <a:r>
              <a:rPr lang="en-GB" altLang="fr-FR" dirty="0" err="1"/>
              <a:t>parviennent</a:t>
            </a:r>
            <a:r>
              <a:rPr lang="en-GB" altLang="fr-FR" dirty="0"/>
              <a:t> pas </a:t>
            </a:r>
            <a:r>
              <a:rPr lang="en-GB" altLang="fr-FR" dirty="0" err="1"/>
              <a:t>toujours</a:t>
            </a:r>
            <a:r>
              <a:rPr lang="en-GB" altLang="fr-FR" dirty="0"/>
              <a:t> à </a:t>
            </a:r>
            <a:r>
              <a:rPr lang="en-GB" altLang="fr-FR" dirty="0" err="1"/>
              <a:t>rendre</a:t>
            </a:r>
            <a:r>
              <a:rPr lang="en-GB" altLang="fr-FR" dirty="0"/>
              <a:t> </a:t>
            </a:r>
            <a:r>
              <a:rPr lang="en-GB" altLang="fr-FR" dirty="0" err="1"/>
              <a:t>compte</a:t>
            </a:r>
            <a:r>
              <a:rPr lang="en-GB" altLang="fr-FR" dirty="0"/>
              <a:t> </a:t>
            </a:r>
            <a:r>
              <a:rPr lang="en-GB" altLang="fr-FR" dirty="0" err="1"/>
              <a:t>d’une</a:t>
            </a:r>
            <a:r>
              <a:rPr lang="en-GB" altLang="fr-FR" dirty="0"/>
              <a:t> lecture : on a </a:t>
            </a:r>
            <a:r>
              <a:rPr lang="en-GB" altLang="fr-FR" dirty="0" err="1"/>
              <a:t>l’impression</a:t>
            </a:r>
            <a:r>
              <a:rPr lang="en-GB" altLang="fr-FR" dirty="0"/>
              <a:t> </a:t>
            </a:r>
            <a:r>
              <a:rPr lang="en-GB" altLang="fr-FR" dirty="0" err="1"/>
              <a:t>qu’ils</a:t>
            </a:r>
            <a:r>
              <a:rPr lang="en-GB" altLang="fr-FR" dirty="0"/>
              <a:t> ne </a:t>
            </a:r>
            <a:r>
              <a:rPr lang="en-GB" altLang="fr-FR" dirty="0" err="1"/>
              <a:t>comprennent</a:t>
            </a:r>
            <a:r>
              <a:rPr lang="en-GB" altLang="fr-FR" dirty="0"/>
              <a:t> pas.</a:t>
            </a:r>
          </a:p>
          <a:p>
            <a:pPr algn="just"/>
            <a:r>
              <a:rPr lang="en-GB" altLang="fr-FR" dirty="0"/>
              <a:t>Le </a:t>
            </a:r>
            <a:r>
              <a:rPr lang="en-GB" altLang="fr-FR" dirty="0" err="1"/>
              <a:t>décalage</a:t>
            </a:r>
            <a:r>
              <a:rPr lang="en-GB" altLang="fr-FR" dirty="0"/>
              <a:t> entre un oral riche et un </a:t>
            </a:r>
            <a:r>
              <a:rPr lang="en-GB" altLang="fr-FR" dirty="0" err="1"/>
              <a:t>écrit</a:t>
            </a:r>
            <a:r>
              <a:rPr lang="en-GB" altLang="fr-FR" dirty="0"/>
              <a:t> </a:t>
            </a:r>
            <a:r>
              <a:rPr lang="en-GB" altLang="fr-FR" dirty="0" err="1"/>
              <a:t>pauvre</a:t>
            </a:r>
            <a:r>
              <a:rPr lang="en-GB" altLang="fr-FR" dirty="0"/>
              <a:t> </a:t>
            </a:r>
            <a:r>
              <a:rPr lang="en-GB" altLang="fr-FR" dirty="0" err="1"/>
              <a:t>est</a:t>
            </a:r>
            <a:r>
              <a:rPr lang="en-GB" altLang="fr-FR" dirty="0"/>
              <a:t> </a:t>
            </a:r>
            <a:r>
              <a:rPr lang="en-GB" altLang="fr-FR" dirty="0" err="1"/>
              <a:t>souvent</a:t>
            </a:r>
            <a:r>
              <a:rPr lang="en-GB" altLang="fr-FR" dirty="0"/>
              <a:t> </a:t>
            </a:r>
            <a:r>
              <a:rPr lang="en-GB" altLang="fr-FR" dirty="0" err="1"/>
              <a:t>frappant</a:t>
            </a:r>
            <a:r>
              <a:rPr lang="en-GB" altLang="fr-FR" dirty="0"/>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Les signes dans la vie quotidienne : En classe</a:t>
            </a:r>
          </a:p>
        </p:txBody>
      </p:sp>
      <p:sp>
        <p:nvSpPr>
          <p:cNvPr id="3" name="Espace réservé du contenu 2"/>
          <p:cNvSpPr>
            <a:spLocks noGrp="1"/>
          </p:cNvSpPr>
          <p:nvPr>
            <p:ph idx="1"/>
          </p:nvPr>
        </p:nvSpPr>
        <p:spPr>
          <a:xfrm>
            <a:off x="435895" y="2180497"/>
            <a:ext cx="8272211" cy="3912799"/>
          </a:xfrm>
        </p:spPr>
        <p:txBody>
          <a:bodyPr/>
          <a:lstStyle/>
          <a:p>
            <a:pPr algn="just"/>
            <a:r>
              <a:rPr lang="en-GB" altLang="fr-FR" dirty="0" err="1"/>
              <a:t>Leurs</a:t>
            </a:r>
            <a:r>
              <a:rPr lang="en-GB" altLang="fr-FR" dirty="0"/>
              <a:t> </a:t>
            </a:r>
            <a:r>
              <a:rPr lang="en-GB" altLang="fr-FR" dirty="0" err="1"/>
              <a:t>fautes</a:t>
            </a:r>
            <a:r>
              <a:rPr lang="en-GB" altLang="fr-FR" dirty="0"/>
              <a:t> </a:t>
            </a:r>
            <a:r>
              <a:rPr lang="en-GB" altLang="fr-FR" dirty="0" err="1"/>
              <a:t>d’orthographe</a:t>
            </a:r>
            <a:r>
              <a:rPr lang="en-GB" altLang="fr-FR" dirty="0"/>
              <a:t> </a:t>
            </a:r>
            <a:r>
              <a:rPr lang="en-GB" altLang="fr-FR" dirty="0" err="1"/>
              <a:t>sont</a:t>
            </a:r>
            <a:r>
              <a:rPr lang="en-GB" altLang="fr-FR" dirty="0"/>
              <a:t> </a:t>
            </a:r>
            <a:r>
              <a:rPr lang="en-GB" altLang="fr-FR" dirty="0" err="1"/>
              <a:t>typiques</a:t>
            </a:r>
            <a:r>
              <a:rPr lang="en-GB" altLang="fr-FR" dirty="0"/>
              <a:t>, </a:t>
            </a:r>
            <a:r>
              <a:rPr lang="en-GB" altLang="fr-FR" dirty="0" err="1"/>
              <a:t>leurs</a:t>
            </a:r>
            <a:r>
              <a:rPr lang="en-GB" altLang="fr-FR" dirty="0"/>
              <a:t> </a:t>
            </a:r>
            <a:r>
              <a:rPr lang="en-GB" altLang="fr-FR" dirty="0" err="1"/>
              <a:t>écrits</a:t>
            </a:r>
            <a:r>
              <a:rPr lang="en-GB" altLang="fr-FR" dirty="0"/>
              <a:t> </a:t>
            </a:r>
            <a:r>
              <a:rPr lang="en-GB" altLang="fr-FR" dirty="0" err="1"/>
              <a:t>comportent</a:t>
            </a:r>
            <a:r>
              <a:rPr lang="en-GB" altLang="fr-FR" dirty="0"/>
              <a:t> de </a:t>
            </a:r>
            <a:r>
              <a:rPr lang="en-GB" altLang="fr-FR" dirty="0" err="1"/>
              <a:t>nombreuses</a:t>
            </a:r>
            <a:r>
              <a:rPr lang="en-GB" altLang="fr-FR" dirty="0"/>
              <a:t> </a:t>
            </a:r>
            <a:r>
              <a:rPr lang="en-GB" altLang="fr-FR" dirty="0" err="1"/>
              <a:t>ratures</a:t>
            </a:r>
            <a:r>
              <a:rPr lang="en-GB" altLang="fr-FR" dirty="0"/>
              <a:t> </a:t>
            </a:r>
            <a:r>
              <a:rPr lang="en-GB" altLang="fr-FR" dirty="0" err="1"/>
              <a:t>témoignant</a:t>
            </a:r>
            <a:r>
              <a:rPr lang="en-GB" altLang="fr-FR" dirty="0"/>
              <a:t> de </a:t>
            </a:r>
            <a:r>
              <a:rPr lang="en-GB" altLang="fr-FR" dirty="0" err="1"/>
              <a:t>leurs</a:t>
            </a:r>
            <a:r>
              <a:rPr lang="en-GB" altLang="fr-FR" dirty="0"/>
              <a:t> </a:t>
            </a:r>
            <a:r>
              <a:rPr lang="en-GB" altLang="fr-FR" dirty="0" err="1"/>
              <a:t>essais</a:t>
            </a:r>
            <a:r>
              <a:rPr lang="en-GB" altLang="fr-FR" dirty="0"/>
              <a:t> pour </a:t>
            </a:r>
            <a:r>
              <a:rPr lang="en-GB" altLang="fr-FR" dirty="0" err="1"/>
              <a:t>mieux</a:t>
            </a:r>
            <a:r>
              <a:rPr lang="en-GB" altLang="fr-FR" dirty="0"/>
              <a:t> faire.</a:t>
            </a:r>
          </a:p>
          <a:p>
            <a:pPr algn="just"/>
            <a:r>
              <a:rPr lang="en-GB" altLang="fr-FR" dirty="0"/>
              <a:t>Le </a:t>
            </a:r>
            <a:r>
              <a:rPr lang="en-GB" altLang="fr-FR" dirty="0" err="1"/>
              <a:t>découpage</a:t>
            </a:r>
            <a:r>
              <a:rPr lang="en-GB" altLang="fr-FR" dirty="0"/>
              <a:t> des mots </a:t>
            </a:r>
            <a:r>
              <a:rPr lang="en-GB" altLang="fr-FR" dirty="0" err="1"/>
              <a:t>est</a:t>
            </a:r>
            <a:r>
              <a:rPr lang="en-GB" altLang="fr-FR" dirty="0"/>
              <a:t> incorrect.</a:t>
            </a:r>
          </a:p>
          <a:p>
            <a:pPr algn="just"/>
            <a:r>
              <a:rPr lang="en-GB" altLang="fr-FR" dirty="0"/>
              <a:t>Le début des mots </a:t>
            </a:r>
            <a:r>
              <a:rPr lang="en-GB" altLang="fr-FR" dirty="0" err="1"/>
              <a:t>est</a:t>
            </a:r>
            <a:r>
              <a:rPr lang="en-GB" altLang="fr-FR" dirty="0"/>
              <a:t> </a:t>
            </a:r>
            <a:r>
              <a:rPr lang="en-GB" altLang="fr-FR" dirty="0" err="1"/>
              <a:t>écrit</a:t>
            </a:r>
            <a:r>
              <a:rPr lang="en-GB" altLang="fr-FR" dirty="0"/>
              <a:t>, pas la fin.</a:t>
            </a:r>
          </a:p>
          <a:p>
            <a:pPr algn="just"/>
            <a:r>
              <a:rPr lang="en-GB" altLang="fr-FR" dirty="0" err="1"/>
              <a:t>Leur</a:t>
            </a:r>
            <a:r>
              <a:rPr lang="en-GB" altLang="fr-FR" dirty="0"/>
              <a:t> </a:t>
            </a:r>
            <a:r>
              <a:rPr lang="en-GB" altLang="fr-FR" dirty="0" err="1"/>
              <a:t>écriture</a:t>
            </a:r>
            <a:r>
              <a:rPr lang="en-GB" altLang="fr-FR" dirty="0"/>
              <a:t> </a:t>
            </a:r>
            <a:r>
              <a:rPr lang="en-GB" altLang="fr-FR" dirty="0" err="1"/>
              <a:t>est</a:t>
            </a:r>
            <a:r>
              <a:rPr lang="en-GB" altLang="fr-FR" dirty="0"/>
              <a:t> </a:t>
            </a:r>
            <a:r>
              <a:rPr lang="en-GB" altLang="fr-FR" dirty="0" err="1"/>
              <a:t>désordonnée</a:t>
            </a:r>
            <a:r>
              <a:rPr lang="en-GB" altLang="fr-FR" dirty="0"/>
              <a:t>, </a:t>
            </a:r>
            <a:r>
              <a:rPr lang="en-GB" altLang="fr-FR" dirty="0" err="1"/>
              <a:t>pouvant</a:t>
            </a:r>
            <a:r>
              <a:rPr lang="en-GB" altLang="fr-FR" dirty="0"/>
              <a:t> </a:t>
            </a:r>
            <a:r>
              <a:rPr lang="en-GB" altLang="fr-FR" dirty="0" err="1"/>
              <a:t>aller</a:t>
            </a:r>
            <a:r>
              <a:rPr lang="en-GB" altLang="fr-FR" dirty="0"/>
              <a:t> </a:t>
            </a:r>
            <a:r>
              <a:rPr lang="en-GB" altLang="fr-FR" dirty="0" err="1"/>
              <a:t>jusqu’à</a:t>
            </a:r>
            <a:r>
              <a:rPr lang="en-GB" altLang="fr-FR" dirty="0"/>
              <a:t> </a:t>
            </a:r>
            <a:r>
              <a:rPr lang="en-GB" altLang="fr-FR" dirty="0" err="1"/>
              <a:t>l’illisible</a:t>
            </a:r>
            <a:r>
              <a:rPr lang="en-GB" altLang="fr-FR" dirty="0"/>
              <a:t>, y </a:t>
            </a:r>
            <a:r>
              <a:rPr lang="en-GB" altLang="fr-FR" dirty="0" err="1"/>
              <a:t>compris</a:t>
            </a:r>
            <a:r>
              <a:rPr lang="en-GB" altLang="fr-FR" dirty="0"/>
              <a:t> par </a:t>
            </a:r>
            <a:r>
              <a:rPr lang="en-GB" altLang="fr-FR" dirty="0" err="1"/>
              <a:t>eux-mêmes</a:t>
            </a:r>
            <a:r>
              <a:rPr lang="en-GB" altLang="fr-FR" dirty="0"/>
              <a:t> </a:t>
            </a:r>
            <a:r>
              <a:rPr lang="en-GB" altLang="fr-FR" dirty="0" err="1"/>
              <a:t>d'où</a:t>
            </a:r>
            <a:r>
              <a:rPr lang="en-GB" altLang="fr-FR" dirty="0"/>
              <a:t> </a:t>
            </a:r>
            <a:r>
              <a:rPr lang="en-GB" altLang="fr-FR" dirty="0" err="1"/>
              <a:t>l'inefficacité</a:t>
            </a:r>
            <a:r>
              <a:rPr lang="en-GB" altLang="fr-FR" dirty="0"/>
              <a:t> </a:t>
            </a:r>
            <a:r>
              <a:rPr lang="en-GB" altLang="fr-FR" dirty="0" err="1"/>
              <a:t>d’écrire</a:t>
            </a:r>
            <a:r>
              <a:rPr lang="en-GB" altLang="fr-FR" dirty="0"/>
              <a:t> </a:t>
            </a:r>
            <a:r>
              <a:rPr lang="en-GB" altLang="fr-FR" dirty="0" err="1"/>
              <a:t>ce</a:t>
            </a:r>
            <a:r>
              <a:rPr lang="en-GB" altLang="fr-FR" dirty="0"/>
              <a:t> </a:t>
            </a:r>
            <a:r>
              <a:rPr lang="en-GB" altLang="fr-FR" dirty="0" err="1"/>
              <a:t>qu’ils</a:t>
            </a:r>
            <a:r>
              <a:rPr lang="en-GB" altLang="fr-FR" dirty="0"/>
              <a:t> ne </a:t>
            </a:r>
            <a:r>
              <a:rPr lang="en-GB" altLang="fr-FR" dirty="0" err="1"/>
              <a:t>sauront</a:t>
            </a:r>
            <a:r>
              <a:rPr lang="en-GB" altLang="fr-FR" dirty="0"/>
              <a:t> pas </a:t>
            </a:r>
            <a:r>
              <a:rPr lang="en-GB" altLang="fr-FR" dirty="0" err="1"/>
              <a:t>comprendre</a:t>
            </a:r>
            <a:r>
              <a:rPr lang="en-GB" altLang="fr-FR" dirty="0"/>
              <a:t> à la </a:t>
            </a:r>
            <a:r>
              <a:rPr lang="en-GB" altLang="fr-FR" dirty="0" err="1"/>
              <a:t>relecture</a:t>
            </a:r>
            <a:r>
              <a:rPr lang="en-GB" altLang="fr-FR" dirty="0"/>
              <a:t>.</a:t>
            </a:r>
          </a:p>
          <a:p>
            <a:pPr algn="just"/>
            <a:r>
              <a:rPr lang="en-GB" altLang="fr-FR" dirty="0"/>
              <a:t> </a:t>
            </a:r>
            <a:r>
              <a:rPr lang="en-GB" altLang="fr-FR" dirty="0" err="1"/>
              <a:t>Ils</a:t>
            </a:r>
            <a:r>
              <a:rPr lang="en-GB" altLang="fr-FR" dirty="0"/>
              <a:t> </a:t>
            </a:r>
            <a:r>
              <a:rPr lang="en-GB" altLang="fr-FR" dirty="0" err="1"/>
              <a:t>ont</a:t>
            </a:r>
            <a:r>
              <a:rPr lang="en-GB" altLang="fr-FR" dirty="0"/>
              <a:t> des </a:t>
            </a:r>
            <a:r>
              <a:rPr lang="en-GB" altLang="fr-FR" dirty="0" err="1"/>
              <a:t>difficultés</a:t>
            </a:r>
            <a:r>
              <a:rPr lang="en-GB" altLang="fr-FR" dirty="0"/>
              <a:t> à </a:t>
            </a:r>
            <a:r>
              <a:rPr lang="en-GB" altLang="fr-FR" dirty="0" err="1"/>
              <a:t>écrire</a:t>
            </a:r>
            <a:r>
              <a:rPr lang="en-GB" altLang="fr-FR" dirty="0"/>
              <a:t> sur les </a:t>
            </a:r>
            <a:r>
              <a:rPr lang="en-GB" altLang="fr-FR" dirty="0" err="1"/>
              <a:t>lignes</a:t>
            </a:r>
            <a:r>
              <a:rPr lang="en-GB" altLang="fr-FR" dirty="0"/>
              <a:t>.</a:t>
            </a:r>
          </a:p>
          <a:p>
            <a:pPr algn="just"/>
            <a:endParaRPr lang="fr-FR" dirty="0"/>
          </a:p>
        </p:txBody>
      </p:sp>
    </p:spTree>
    <p:extLst>
      <p:ext uri="{BB962C8B-B14F-4D97-AF65-F5344CB8AC3E}">
        <p14:creationId xmlns:p14="http://schemas.microsoft.com/office/powerpoint/2010/main" val="1977264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Les signes dans la vie quotidienne : En classe</a:t>
            </a:r>
          </a:p>
        </p:txBody>
      </p:sp>
      <p:sp>
        <p:nvSpPr>
          <p:cNvPr id="3" name="Espace réservé du contenu 2"/>
          <p:cNvSpPr>
            <a:spLocks noGrp="1"/>
          </p:cNvSpPr>
          <p:nvPr>
            <p:ph idx="1"/>
          </p:nvPr>
        </p:nvSpPr>
        <p:spPr>
          <a:xfrm>
            <a:off x="435895" y="2180497"/>
            <a:ext cx="8272211" cy="3984807"/>
          </a:xfrm>
        </p:spPr>
        <p:txBody>
          <a:bodyPr/>
          <a:lstStyle/>
          <a:p>
            <a:pPr algn="just"/>
            <a:r>
              <a:rPr lang="en-GB" altLang="fr-FR" dirty="0"/>
              <a:t>La </a:t>
            </a:r>
            <a:r>
              <a:rPr lang="en-GB" altLang="fr-FR" dirty="0" err="1"/>
              <a:t>présentation</a:t>
            </a:r>
            <a:r>
              <a:rPr lang="en-GB" altLang="fr-FR" dirty="0"/>
              <a:t> </a:t>
            </a:r>
            <a:r>
              <a:rPr lang="en-GB" altLang="fr-FR" dirty="0" err="1"/>
              <a:t>est</a:t>
            </a:r>
            <a:r>
              <a:rPr lang="en-GB" altLang="fr-FR" dirty="0"/>
              <a:t> un </a:t>
            </a:r>
            <a:r>
              <a:rPr lang="en-GB" altLang="fr-FR" dirty="0" err="1"/>
              <a:t>casse</a:t>
            </a:r>
            <a:r>
              <a:rPr lang="en-GB" altLang="fr-FR" dirty="0"/>
              <a:t>-tête: </a:t>
            </a:r>
            <a:r>
              <a:rPr lang="en-GB" altLang="fr-FR" dirty="0" err="1"/>
              <a:t>ils</a:t>
            </a:r>
            <a:r>
              <a:rPr lang="en-GB" altLang="fr-FR" dirty="0"/>
              <a:t> ne </a:t>
            </a:r>
            <a:r>
              <a:rPr lang="en-GB" altLang="fr-FR" dirty="0" err="1"/>
              <a:t>soulignent</a:t>
            </a:r>
            <a:r>
              <a:rPr lang="en-GB" altLang="fr-FR" dirty="0"/>
              <a:t> pas les titres, </a:t>
            </a:r>
            <a:r>
              <a:rPr lang="en-GB" altLang="fr-FR" dirty="0" err="1"/>
              <a:t>n’occupent</a:t>
            </a:r>
            <a:r>
              <a:rPr lang="en-GB" altLang="fr-FR" dirty="0"/>
              <a:t> pas </a:t>
            </a:r>
            <a:r>
              <a:rPr lang="en-GB" altLang="fr-FR" dirty="0" err="1"/>
              <a:t>l’espace</a:t>
            </a:r>
            <a:r>
              <a:rPr lang="en-GB" altLang="fr-FR" dirty="0"/>
              <a:t> de la page, </a:t>
            </a:r>
            <a:r>
              <a:rPr lang="en-GB" altLang="fr-FR" dirty="0" err="1"/>
              <a:t>ponctuent</a:t>
            </a:r>
            <a:r>
              <a:rPr lang="en-GB" altLang="fr-FR" dirty="0"/>
              <a:t> </a:t>
            </a:r>
            <a:r>
              <a:rPr lang="en-GB" altLang="fr-FR" dirty="0" err="1"/>
              <a:t>peu</a:t>
            </a:r>
            <a:r>
              <a:rPr lang="en-GB" altLang="fr-FR" dirty="0"/>
              <a:t>.</a:t>
            </a:r>
          </a:p>
          <a:p>
            <a:pPr algn="just"/>
            <a:r>
              <a:rPr lang="en-GB" altLang="fr-FR" dirty="0"/>
              <a:t>Classer, </a:t>
            </a:r>
            <a:r>
              <a:rPr lang="en-GB" altLang="fr-FR" dirty="0" err="1"/>
              <a:t>ordonner</a:t>
            </a:r>
            <a:r>
              <a:rPr lang="en-GB" altLang="fr-FR" dirty="0"/>
              <a:t> le </a:t>
            </a:r>
            <a:r>
              <a:rPr lang="en-GB" altLang="fr-FR" dirty="0" err="1"/>
              <a:t>classeur</a:t>
            </a:r>
            <a:r>
              <a:rPr lang="en-GB" altLang="fr-FR" dirty="0"/>
              <a:t> </a:t>
            </a:r>
            <a:r>
              <a:rPr lang="en-GB" altLang="fr-FR" dirty="0" err="1"/>
              <a:t>est</a:t>
            </a:r>
            <a:r>
              <a:rPr lang="en-GB" altLang="fr-FR" dirty="0"/>
              <a:t> un travail </a:t>
            </a:r>
            <a:r>
              <a:rPr lang="en-GB" altLang="fr-FR" dirty="0" err="1"/>
              <a:t>compliqué</a:t>
            </a:r>
            <a:r>
              <a:rPr lang="en-GB" altLang="fr-FR" dirty="0"/>
              <a:t>.</a:t>
            </a:r>
          </a:p>
          <a:p>
            <a:pPr algn="just"/>
            <a:r>
              <a:rPr lang="en-GB" altLang="fr-FR" dirty="0"/>
              <a:t>La </a:t>
            </a:r>
            <a:r>
              <a:rPr lang="en-GB" altLang="fr-FR" dirty="0" err="1"/>
              <a:t>mémorisation</a:t>
            </a:r>
            <a:r>
              <a:rPr lang="en-GB" altLang="fr-FR" dirty="0"/>
              <a:t> </a:t>
            </a:r>
            <a:r>
              <a:rPr lang="en-GB" altLang="fr-FR" dirty="0" err="1"/>
              <a:t>est</a:t>
            </a:r>
            <a:r>
              <a:rPr lang="en-GB" altLang="fr-FR" dirty="0"/>
              <a:t> difficile.</a:t>
            </a:r>
          </a:p>
          <a:p>
            <a:pPr algn="just"/>
            <a:r>
              <a:rPr lang="en-GB" altLang="fr-FR" dirty="0" smtClean="0"/>
              <a:t>Ne </a:t>
            </a:r>
            <a:r>
              <a:rPr lang="en-GB" altLang="fr-FR" dirty="0" err="1" smtClean="0"/>
              <a:t>parvienne</a:t>
            </a:r>
            <a:r>
              <a:rPr lang="en-GB" altLang="fr-FR" dirty="0" smtClean="0"/>
              <a:t> pas à </a:t>
            </a:r>
            <a:r>
              <a:rPr lang="en-GB" altLang="fr-FR" dirty="0" err="1" smtClean="0"/>
              <a:t>estimer</a:t>
            </a:r>
            <a:r>
              <a:rPr lang="en-GB" altLang="fr-FR" dirty="0" smtClean="0"/>
              <a:t> </a:t>
            </a:r>
            <a:r>
              <a:rPr lang="en-GB" altLang="fr-FR" dirty="0" err="1" smtClean="0"/>
              <a:t>une</a:t>
            </a:r>
            <a:r>
              <a:rPr lang="en-GB" altLang="fr-FR" dirty="0" smtClean="0"/>
              <a:t> </a:t>
            </a:r>
            <a:r>
              <a:rPr lang="en-GB" altLang="fr-FR" dirty="0" err="1" smtClean="0"/>
              <a:t>quantité</a:t>
            </a:r>
            <a:endParaRPr lang="en-GB" altLang="fr-FR" dirty="0" smtClean="0"/>
          </a:p>
          <a:p>
            <a:pPr algn="just"/>
            <a:r>
              <a:rPr lang="fr-FR" altLang="fr-FR" dirty="0" smtClean="0"/>
              <a:t>Mauvaise pose des opérations pour les calculs</a:t>
            </a:r>
          </a:p>
          <a:p>
            <a:pPr algn="just"/>
            <a:r>
              <a:rPr lang="fr-FR" altLang="fr-FR" dirty="0" smtClean="0"/>
              <a:t>Sont en difficulté pour écrire les nombres énoncés oralement</a:t>
            </a:r>
            <a:endParaRPr lang="en-GB" altLang="fr-FR" dirty="0" smtClean="0"/>
          </a:p>
        </p:txBody>
      </p:sp>
    </p:spTree>
    <p:extLst>
      <p:ext uri="{BB962C8B-B14F-4D97-AF65-F5344CB8AC3E}">
        <p14:creationId xmlns:p14="http://schemas.microsoft.com/office/powerpoint/2010/main" val="3797517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Rôle du psychologue pour un enfant présentant </a:t>
            </a:r>
            <a:r>
              <a:rPr lang="fr-FR" dirty="0" smtClean="0"/>
              <a:t>Ces </a:t>
            </a:r>
            <a:r>
              <a:rPr lang="fr-FR" dirty="0"/>
              <a:t>troubles</a:t>
            </a:r>
          </a:p>
        </p:txBody>
      </p:sp>
      <p:sp>
        <p:nvSpPr>
          <p:cNvPr id="3" name="Espace réservé du contenu 2"/>
          <p:cNvSpPr>
            <a:spLocks noGrp="1"/>
          </p:cNvSpPr>
          <p:nvPr>
            <p:ph idx="1"/>
          </p:nvPr>
        </p:nvSpPr>
        <p:spPr>
          <a:xfrm>
            <a:off x="409626" y="1412776"/>
            <a:ext cx="8272211" cy="4344847"/>
          </a:xfrm>
        </p:spPr>
        <p:txBody>
          <a:bodyPr>
            <a:noAutofit/>
          </a:bodyPr>
          <a:lstStyle/>
          <a:p>
            <a:pPr algn="just"/>
            <a:r>
              <a:rPr lang="fr-FR" sz="2400" dirty="0"/>
              <a:t>Statuer sur l’efficience intellectuelle et des </a:t>
            </a:r>
            <a:r>
              <a:rPr lang="fr-FR" sz="2400" dirty="0" smtClean="0"/>
              <a:t>éventuelles comorbidités</a:t>
            </a:r>
          </a:p>
          <a:p>
            <a:pPr algn="just"/>
            <a:r>
              <a:rPr lang="fr-FR" sz="2400" dirty="0" smtClean="0"/>
              <a:t>Mettre en avant les points forts qui constitueront des ressources pour les apprentissages et les </a:t>
            </a:r>
            <a:r>
              <a:rPr lang="fr-FR" sz="2400" dirty="0"/>
              <a:t>prises en charge </a:t>
            </a:r>
          </a:p>
          <a:p>
            <a:pPr algn="just"/>
            <a:r>
              <a:rPr lang="fr-FR" sz="2400" dirty="0"/>
              <a:t>Orienter vers les professionnels </a:t>
            </a:r>
            <a:r>
              <a:rPr lang="fr-FR" sz="2400" dirty="0" smtClean="0"/>
              <a:t>adéquats</a:t>
            </a:r>
            <a:endParaRPr lang="fr-FR" sz="2400" dirty="0"/>
          </a:p>
        </p:txBody>
      </p:sp>
    </p:spTree>
    <p:extLst>
      <p:ext uri="{BB962C8B-B14F-4D97-AF65-F5344CB8AC3E}">
        <p14:creationId xmlns:p14="http://schemas.microsoft.com/office/powerpoint/2010/main" val="3943917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566604"/>
          </a:xfrm>
        </p:spPr>
        <p:txBody>
          <a:bodyPr/>
          <a:lstStyle/>
          <a:p>
            <a:r>
              <a:rPr lang="fr-FR" dirty="0"/>
              <a:t>Tests utilisés pour évaluer le langage oral et écrit</a:t>
            </a:r>
          </a:p>
        </p:txBody>
      </p:sp>
      <p:pic>
        <p:nvPicPr>
          <p:cNvPr id="5" name="Picture 2" descr="F:\DCIM\100HPAIO\SCAN0046.JPG"/>
          <p:cNvPicPr>
            <a:picLocks noChangeAspect="1" noChangeArrowheads="1"/>
          </p:cNvPicPr>
          <p:nvPr/>
        </p:nvPicPr>
        <p:blipFill>
          <a:blip r:embed="rId2" cstate="print">
            <a:extLst>
              <a:ext uri="{28A0092B-C50C-407E-A947-70E740481C1C}">
                <a14:useLocalDpi xmlns:a14="http://schemas.microsoft.com/office/drawing/2010/main" val="0"/>
              </a:ext>
            </a:extLst>
          </a:blip>
          <a:srcRect t="6950" b="8002"/>
          <a:stretch>
            <a:fillRect/>
          </a:stretch>
        </p:blipFill>
        <p:spPr bwMode="auto">
          <a:xfrm>
            <a:off x="4248310" y="1412776"/>
            <a:ext cx="4555966"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9"/>
          <p:cNvSpPr>
            <a:spLocks noGrp="1"/>
          </p:cNvSpPr>
          <p:nvPr>
            <p:ph idx="1"/>
          </p:nvPr>
        </p:nvSpPr>
        <p:spPr>
          <a:xfrm>
            <a:off x="255529" y="1844824"/>
            <a:ext cx="3632049" cy="808259"/>
          </a:xfrm>
        </p:spPr>
        <p:txBody>
          <a:bodyPr>
            <a:normAutofit/>
          </a:bodyPr>
          <a:lstStyle/>
          <a:p>
            <a:pPr marL="306000" lvl="1"/>
            <a:r>
              <a:rPr lang="fr-FR" altLang="fr-FR" sz="1800" dirty="0"/>
              <a:t>Le test d</a:t>
            </a:r>
            <a:r>
              <a:rPr lang="ja-JP" altLang="fr-FR" sz="1800" dirty="0"/>
              <a:t>’</a:t>
            </a:r>
            <a:r>
              <a:rPr lang="fr-FR" altLang="ja-JP" sz="1800" dirty="0"/>
              <a:t>analyse de la </a:t>
            </a:r>
            <a:r>
              <a:rPr lang="fr-FR" altLang="ja-JP" sz="1800" dirty="0" smtClean="0"/>
              <a:t>vitesse et qualité en </a:t>
            </a:r>
            <a:r>
              <a:rPr lang="fr-FR" altLang="ja-JP" sz="1800" dirty="0"/>
              <a:t>lecture : l</a:t>
            </a:r>
            <a:r>
              <a:rPr lang="ja-JP" altLang="fr-FR" sz="1800" dirty="0"/>
              <a:t>’</a:t>
            </a:r>
            <a:r>
              <a:rPr lang="fr-FR" altLang="ja-JP" sz="1800" dirty="0"/>
              <a:t>Alouette-R</a:t>
            </a:r>
          </a:p>
        </p:txBody>
      </p:sp>
      <p:sp>
        <p:nvSpPr>
          <p:cNvPr id="11" name="Espace réservé du contenu 9"/>
          <p:cNvSpPr txBox="1">
            <a:spLocks/>
          </p:cNvSpPr>
          <p:nvPr/>
        </p:nvSpPr>
        <p:spPr>
          <a:xfrm>
            <a:off x="255529" y="2996952"/>
            <a:ext cx="3956431" cy="2304256"/>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lvl="1"/>
            <a:r>
              <a:rPr lang="fr-FR" altLang="fr-FR" sz="1800" dirty="0"/>
              <a:t>Les Fluences verbales (1 min par catégories) : </a:t>
            </a:r>
          </a:p>
          <a:p>
            <a:pPr marL="576000" lvl="2"/>
            <a:r>
              <a:rPr lang="fr-FR" altLang="ja-JP" sz="1800" dirty="0"/>
              <a:t>Phonétiques (p/f/s)</a:t>
            </a:r>
          </a:p>
          <a:p>
            <a:pPr marL="576000" lvl="2"/>
            <a:r>
              <a:rPr lang="fr-FR" altLang="ja-JP" sz="1800" dirty="0"/>
              <a:t>Sémantiques (animaux/fruits et légumes/prénoms)</a:t>
            </a:r>
          </a:p>
          <a:p>
            <a:pPr marL="576000" lvl="2"/>
            <a:endParaRPr lang="fr-FR" altLang="ja-JP" sz="1800" dirty="0"/>
          </a:p>
          <a:p>
            <a:pPr marL="576000" lvl="2"/>
            <a:r>
              <a:rPr lang="fr-FR" altLang="ja-JP" sz="1800" dirty="0"/>
              <a:t>Importance de l’analyse des erreurs et des difficultés</a:t>
            </a:r>
          </a:p>
        </p:txBody>
      </p:sp>
    </p:spTree>
    <p:extLst>
      <p:ext uri="{BB962C8B-B14F-4D97-AF65-F5344CB8AC3E}">
        <p14:creationId xmlns:p14="http://schemas.microsoft.com/office/powerpoint/2010/main" val="4127146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1013800"/>
          </a:xfrm>
        </p:spPr>
        <p:txBody>
          <a:bodyPr>
            <a:normAutofit/>
          </a:bodyPr>
          <a:lstStyle/>
          <a:p>
            <a:r>
              <a:rPr lang="fr-FR">
                <a:solidFill>
                  <a:srgbClr val="FFFEFF"/>
                </a:solidFill>
              </a:rPr>
              <a:t>Plan</a:t>
            </a:r>
          </a:p>
        </p:txBody>
      </p:sp>
      <p:graphicFrame>
        <p:nvGraphicFramePr>
          <p:cNvPr id="7" name="Espace réservé du contenu 4">
            <a:extLst>
              <a:ext uri="{FF2B5EF4-FFF2-40B4-BE49-F238E27FC236}">
                <a16:creationId xmlns="" xmlns:a16="http://schemas.microsoft.com/office/drawing/2014/main" id="{8827EA52-7B41-4191-BD91-1733797C02B5}"/>
              </a:ext>
            </a:extLst>
          </p:cNvPr>
          <p:cNvGraphicFramePr>
            <a:graphicFrameLocks noGrp="1"/>
          </p:cNvGraphicFramePr>
          <p:nvPr>
            <p:ph idx="1"/>
            <p:extLst>
              <p:ext uri="{D42A27DB-BD31-4B8C-83A1-F6EECF244321}">
                <p14:modId xmlns:p14="http://schemas.microsoft.com/office/powerpoint/2010/main" val="384948839"/>
              </p:ext>
            </p:extLst>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3310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Tests utilisés pour évaluer le </a:t>
            </a:r>
            <a:r>
              <a:rPr lang="fr-FR" dirty="0" smtClean="0"/>
              <a:t>Langage écrit</a:t>
            </a:r>
            <a:endParaRPr lang="fr-FR" dirty="0"/>
          </a:p>
        </p:txBody>
      </p:sp>
      <p:sp>
        <p:nvSpPr>
          <p:cNvPr id="10" name="Espace réservé du contenu 9"/>
          <p:cNvSpPr>
            <a:spLocks noGrp="1"/>
          </p:cNvSpPr>
          <p:nvPr>
            <p:ph idx="1"/>
          </p:nvPr>
        </p:nvSpPr>
        <p:spPr>
          <a:xfrm>
            <a:off x="323528" y="3593662"/>
            <a:ext cx="3632049" cy="767721"/>
          </a:xfrm>
        </p:spPr>
        <p:txBody>
          <a:bodyPr>
            <a:noAutofit/>
          </a:bodyPr>
          <a:lstStyle/>
          <a:p>
            <a:pPr>
              <a:lnSpc>
                <a:spcPct val="80000"/>
              </a:lnSpc>
              <a:buFont typeface="Wingdings" pitchFamily="2" charset="2"/>
              <a:buNone/>
            </a:pPr>
            <a:endParaRPr lang="fr-FR" altLang="fr-FR" sz="2000" dirty="0"/>
          </a:p>
          <a:p>
            <a:pPr>
              <a:lnSpc>
                <a:spcPct val="80000"/>
              </a:lnSpc>
              <a:buFont typeface="Wingdings" panose="05000000000000000000" pitchFamily="2" charset="2"/>
              <a:buChar char="§"/>
              <a:defRPr/>
            </a:pPr>
            <a:r>
              <a:rPr lang="fr-FR" altLang="fr-FR" dirty="0"/>
              <a:t>Comparaison de séquences de lettres (Batterie Analytique du Langage Ecrit) :</a:t>
            </a:r>
          </a:p>
          <a:p>
            <a:endParaRPr lang="fr-FR" sz="1600" dirty="0"/>
          </a:p>
        </p:txBody>
      </p:sp>
      <p:pic>
        <p:nvPicPr>
          <p:cNvPr id="7" name="Image 2"/>
          <p:cNvPicPr>
            <a:picLocks noChangeAspect="1"/>
          </p:cNvPicPr>
          <p:nvPr/>
        </p:nvPicPr>
        <p:blipFill>
          <a:blip r:embed="rId2" cstate="print">
            <a:extLst>
              <a:ext uri="{28A0092B-C50C-407E-A947-70E740481C1C}">
                <a14:useLocalDpi xmlns:a14="http://schemas.microsoft.com/office/drawing/2010/main" val="0"/>
              </a:ext>
            </a:extLst>
          </a:blip>
          <a:srcRect l="24094" t="18800" r="31895" b="54260"/>
          <a:stretch>
            <a:fillRect/>
          </a:stretch>
        </p:blipFill>
        <p:spPr bwMode="auto">
          <a:xfrm>
            <a:off x="4554062" y="2060848"/>
            <a:ext cx="4551281" cy="38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space réservé du contenu 2"/>
          <p:cNvSpPr txBox="1">
            <a:spLocks/>
          </p:cNvSpPr>
          <p:nvPr/>
        </p:nvSpPr>
        <p:spPr>
          <a:xfrm>
            <a:off x="5067723" y="2684553"/>
            <a:ext cx="3248693" cy="7444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80000"/>
              </a:lnSpc>
              <a:buFont typeface="Wingdings" panose="05000000000000000000" pitchFamily="2" charset="2"/>
              <a:buChar char="§"/>
              <a:defRPr/>
            </a:pPr>
            <a:endParaRPr lang="fr-FR" dirty="0"/>
          </a:p>
        </p:txBody>
      </p:sp>
    </p:spTree>
    <p:extLst>
      <p:ext uri="{BB962C8B-B14F-4D97-AF65-F5344CB8AC3E}">
        <p14:creationId xmlns:p14="http://schemas.microsoft.com/office/powerpoint/2010/main" val="2145854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a:t>
            </a:r>
            <a:r>
              <a:rPr lang="fr-FR" dirty="0" smtClean="0"/>
              <a:t>cas: JULIA</a:t>
            </a:r>
            <a:endParaRPr lang="fr-FR" dirty="0"/>
          </a:p>
        </p:txBody>
      </p:sp>
      <p:sp>
        <p:nvSpPr>
          <p:cNvPr id="3" name="Espace réservé du contenu 2">
            <a:extLst>
              <a:ext uri="{FF2B5EF4-FFF2-40B4-BE49-F238E27FC236}">
                <a16:creationId xmlns="" xmlns:a16="http://schemas.microsoft.com/office/drawing/2014/main" id="{53E66620-4188-47E4-81B3-6FEAEE51134F}"/>
              </a:ext>
            </a:extLst>
          </p:cNvPr>
          <p:cNvSpPr>
            <a:spLocks noGrp="1"/>
          </p:cNvSpPr>
          <p:nvPr>
            <p:ph idx="1"/>
          </p:nvPr>
        </p:nvSpPr>
        <p:spPr>
          <a:xfrm>
            <a:off x="435895" y="2924944"/>
            <a:ext cx="8272211" cy="3678303"/>
          </a:xfrm>
        </p:spPr>
        <p:txBody>
          <a:bodyPr>
            <a:normAutofit lnSpcReduction="10000"/>
          </a:bodyPr>
          <a:lstStyle/>
          <a:p>
            <a:r>
              <a:rPr lang="fr-FR" dirty="0"/>
              <a:t>8 </a:t>
            </a:r>
            <a:r>
              <a:rPr lang="fr-FR" dirty="0" smtClean="0"/>
              <a:t>ans 4 mois, CE2</a:t>
            </a:r>
          </a:p>
          <a:p>
            <a:r>
              <a:rPr lang="fr-FR" dirty="0" smtClean="0"/>
              <a:t>Parents </a:t>
            </a:r>
            <a:r>
              <a:rPr lang="fr-FR" dirty="0"/>
              <a:t>orientés par </a:t>
            </a:r>
            <a:r>
              <a:rPr lang="fr-FR" dirty="0" smtClean="0"/>
              <a:t>l’école</a:t>
            </a:r>
            <a:endParaRPr lang="fr-FR" dirty="0"/>
          </a:p>
          <a:p>
            <a:r>
              <a:rPr lang="fr-FR" dirty="0"/>
              <a:t>Origine de la demande: difficultés en lecture qui persistent avec </a:t>
            </a:r>
            <a:r>
              <a:rPr lang="fr-FR" dirty="0" smtClean="0"/>
              <a:t>plaintes portant sur l’apprentissage des leçons</a:t>
            </a:r>
          </a:p>
          <a:p>
            <a:endParaRPr lang="fr-FR" dirty="0"/>
          </a:p>
          <a:p>
            <a:r>
              <a:rPr lang="fr-FR" b="1" dirty="0"/>
              <a:t>Famille:</a:t>
            </a:r>
          </a:p>
          <a:p>
            <a:pPr marL="285750" indent="-285750">
              <a:buFontTx/>
              <a:buChar char="-"/>
            </a:pPr>
            <a:r>
              <a:rPr lang="fr-FR" dirty="0" smtClean="0"/>
              <a:t>2</a:t>
            </a:r>
            <a:r>
              <a:rPr lang="fr-FR" baseline="30000" dirty="0" smtClean="0"/>
              <a:t>nd</a:t>
            </a:r>
            <a:r>
              <a:rPr lang="fr-FR" dirty="0" smtClean="0"/>
              <a:t> </a:t>
            </a:r>
            <a:r>
              <a:rPr lang="fr-FR" dirty="0"/>
              <a:t>enfant de la </a:t>
            </a:r>
            <a:r>
              <a:rPr lang="fr-FR" dirty="0" smtClean="0"/>
              <a:t>fratrie </a:t>
            </a:r>
            <a:r>
              <a:rPr lang="fr-FR" dirty="0"/>
              <a:t>avec un grand frère de 9 </a:t>
            </a:r>
            <a:r>
              <a:rPr lang="fr-FR" dirty="0" smtClean="0"/>
              <a:t>ans (bons résultats scolaires)</a:t>
            </a:r>
            <a:endParaRPr lang="fr-FR" dirty="0"/>
          </a:p>
          <a:p>
            <a:pPr marL="285750" indent="-285750">
              <a:buFontTx/>
              <a:buChar char="-"/>
            </a:pPr>
            <a:r>
              <a:rPr lang="fr-FR" dirty="0"/>
              <a:t>Parents séparés, garde alterné</a:t>
            </a:r>
          </a:p>
          <a:p>
            <a:pPr marL="285750" indent="-285750">
              <a:buFontTx/>
              <a:buChar char="-"/>
            </a:pPr>
            <a:r>
              <a:rPr lang="fr-FR" dirty="0"/>
              <a:t>Antécédents de </a:t>
            </a:r>
            <a:r>
              <a:rPr lang="fr-FR" dirty="0" smtClean="0"/>
              <a:t>difficultés pour l’apprentissage de la lecture </a:t>
            </a:r>
            <a:r>
              <a:rPr lang="fr-FR" dirty="0"/>
              <a:t>non </a:t>
            </a:r>
            <a:r>
              <a:rPr lang="fr-FR" dirty="0" smtClean="0"/>
              <a:t>diagnostiquées </a:t>
            </a:r>
            <a:r>
              <a:rPr lang="fr-FR" dirty="0"/>
              <a:t>du côté paternel</a:t>
            </a:r>
          </a:p>
          <a:p>
            <a:pPr marL="0" indent="0">
              <a:buNone/>
            </a:pPr>
            <a:endParaRPr lang="fr-FR" dirty="0"/>
          </a:p>
          <a:p>
            <a:endParaRPr lang="fr-FR" dirty="0"/>
          </a:p>
          <a:p>
            <a:pPr marL="0" indent="0">
              <a:buNone/>
            </a:pPr>
            <a:endParaRPr lang="fr-FR" dirty="0"/>
          </a:p>
        </p:txBody>
      </p:sp>
    </p:spTree>
    <p:extLst>
      <p:ext uri="{BB962C8B-B14F-4D97-AF65-F5344CB8AC3E}">
        <p14:creationId xmlns:p14="http://schemas.microsoft.com/office/powerpoint/2010/main" val="613576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cas Julia</a:t>
            </a:r>
          </a:p>
        </p:txBody>
      </p:sp>
      <p:sp>
        <p:nvSpPr>
          <p:cNvPr id="5" name="ZoneTexte 4">
            <a:extLst>
              <a:ext uri="{FF2B5EF4-FFF2-40B4-BE49-F238E27FC236}">
                <a16:creationId xmlns="" xmlns:a16="http://schemas.microsoft.com/office/drawing/2014/main" id="{4267F110-89C4-4F58-955B-40D943167750}"/>
              </a:ext>
            </a:extLst>
          </p:cNvPr>
          <p:cNvSpPr txBox="1"/>
          <p:nvPr/>
        </p:nvSpPr>
        <p:spPr>
          <a:xfrm>
            <a:off x="1743465" y="2819372"/>
            <a:ext cx="6192688" cy="1477328"/>
          </a:xfrm>
          <a:prstGeom prst="rect">
            <a:avLst/>
          </a:prstGeom>
          <a:noFill/>
        </p:spPr>
        <p:txBody>
          <a:bodyPr wrap="square" rtlCol="0">
            <a:spAutoFit/>
          </a:bodyPr>
          <a:lstStyle/>
          <a:p>
            <a:r>
              <a:rPr lang="fr-FR" b="1" dirty="0" smtClean="0">
                <a:solidFill>
                  <a:schemeClr val="tx2"/>
                </a:solidFill>
              </a:rPr>
              <a:t>Eléments périnataux:</a:t>
            </a:r>
            <a:endParaRPr lang="fr-FR" b="1" dirty="0">
              <a:solidFill>
                <a:schemeClr val="tx2"/>
              </a:solidFill>
            </a:endParaRPr>
          </a:p>
          <a:p>
            <a:r>
              <a:rPr lang="fr-FR" dirty="0">
                <a:solidFill>
                  <a:schemeClr val="tx2"/>
                </a:solidFill>
              </a:rPr>
              <a:t>- Grossesse sans particularité </a:t>
            </a:r>
          </a:p>
          <a:p>
            <a:r>
              <a:rPr lang="fr-FR" dirty="0">
                <a:solidFill>
                  <a:schemeClr val="tx2"/>
                </a:solidFill>
              </a:rPr>
              <a:t>- Naissance prématurée (7 mois)</a:t>
            </a:r>
          </a:p>
          <a:p>
            <a:r>
              <a:rPr lang="fr-FR" dirty="0">
                <a:solidFill>
                  <a:schemeClr val="tx2"/>
                </a:solidFill>
              </a:rPr>
              <a:t>- Néonatalogie pendant deux semaines pour petit poids de naissance</a:t>
            </a:r>
          </a:p>
          <a:p>
            <a:endParaRPr lang="fr-FR" dirty="0"/>
          </a:p>
        </p:txBody>
      </p:sp>
      <p:pic>
        <p:nvPicPr>
          <p:cNvPr id="1026" name="Picture 2">
            <a:extLst>
              <a:ext uri="{FF2B5EF4-FFF2-40B4-BE49-F238E27FC236}">
                <a16:creationId xmlns="" xmlns:a16="http://schemas.microsoft.com/office/drawing/2014/main" id="{13FD2DE4-11C7-45AD-9659-CC503DB81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197399"/>
            <a:ext cx="3590925"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 xmlns:a16="http://schemas.microsoft.com/office/drawing/2014/main" id="{C8882AD4-6970-4D23-91FC-A4A4E6DCF658}"/>
              </a:ext>
            </a:extLst>
          </p:cNvPr>
          <p:cNvSpPr/>
          <p:nvPr/>
        </p:nvSpPr>
        <p:spPr>
          <a:xfrm>
            <a:off x="667743" y="5052311"/>
            <a:ext cx="780851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 xmlns:a16="http://schemas.microsoft.com/office/drawing/2014/main" id="{92A885E2-0F5C-431B-A6B8-D549910E990F}"/>
              </a:ext>
            </a:extLst>
          </p:cNvPr>
          <p:cNvSpPr/>
          <p:nvPr/>
        </p:nvSpPr>
        <p:spPr>
          <a:xfrm>
            <a:off x="1207847" y="3257748"/>
            <a:ext cx="144016" cy="172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9192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cas Julia</a:t>
            </a:r>
          </a:p>
        </p:txBody>
      </p:sp>
      <p:sp>
        <p:nvSpPr>
          <p:cNvPr id="5" name="ZoneTexte 4">
            <a:extLst>
              <a:ext uri="{FF2B5EF4-FFF2-40B4-BE49-F238E27FC236}">
                <a16:creationId xmlns="" xmlns:a16="http://schemas.microsoft.com/office/drawing/2014/main" id="{4267F110-89C4-4F58-955B-40D943167750}"/>
              </a:ext>
            </a:extLst>
          </p:cNvPr>
          <p:cNvSpPr txBox="1"/>
          <p:nvPr/>
        </p:nvSpPr>
        <p:spPr>
          <a:xfrm>
            <a:off x="3131840" y="2739241"/>
            <a:ext cx="5040560" cy="2585323"/>
          </a:xfrm>
          <a:prstGeom prst="rect">
            <a:avLst/>
          </a:prstGeom>
          <a:noFill/>
        </p:spPr>
        <p:txBody>
          <a:bodyPr wrap="square" rtlCol="0">
            <a:spAutoFit/>
          </a:bodyPr>
          <a:lstStyle/>
          <a:p>
            <a:r>
              <a:rPr lang="fr-FR" b="1" dirty="0">
                <a:solidFill>
                  <a:schemeClr val="tx2"/>
                </a:solidFill>
              </a:rPr>
              <a:t>1</a:t>
            </a:r>
            <a:r>
              <a:rPr lang="fr-FR" b="1" baseline="30000" dirty="0">
                <a:solidFill>
                  <a:schemeClr val="tx2"/>
                </a:solidFill>
              </a:rPr>
              <a:t>ers</a:t>
            </a:r>
            <a:r>
              <a:rPr lang="fr-FR" b="1" dirty="0">
                <a:solidFill>
                  <a:schemeClr val="tx2"/>
                </a:solidFill>
              </a:rPr>
              <a:t> développements:</a:t>
            </a:r>
          </a:p>
          <a:p>
            <a:pPr marL="285750" indent="-285750">
              <a:buFontTx/>
              <a:buChar char="-"/>
            </a:pPr>
            <a:r>
              <a:rPr lang="fr-FR" dirty="0">
                <a:solidFill>
                  <a:schemeClr val="tx2"/>
                </a:solidFill>
              </a:rPr>
              <a:t>Pas de retard langagier</a:t>
            </a:r>
          </a:p>
          <a:p>
            <a:pPr marL="285750" indent="-285750">
              <a:buFontTx/>
              <a:buChar char="-"/>
            </a:pPr>
            <a:r>
              <a:rPr lang="fr-FR" dirty="0">
                <a:solidFill>
                  <a:schemeClr val="tx2"/>
                </a:solidFill>
              </a:rPr>
              <a:t>Début de la marche vers 13 mois</a:t>
            </a:r>
          </a:p>
          <a:p>
            <a:pPr marL="285750" indent="-285750">
              <a:buFontTx/>
              <a:buChar char="-"/>
            </a:pPr>
            <a:r>
              <a:rPr lang="fr-FR" dirty="0">
                <a:solidFill>
                  <a:schemeClr val="tx2"/>
                </a:solidFill>
              </a:rPr>
              <a:t>Acquisition de la propreté diurne et nocturne à 2 ans et demi </a:t>
            </a:r>
            <a:endParaRPr lang="fr-FR" dirty="0" smtClean="0">
              <a:solidFill>
                <a:schemeClr val="tx2"/>
              </a:solidFill>
            </a:endParaRPr>
          </a:p>
          <a:p>
            <a:pPr marL="285750" indent="-285750">
              <a:buFontTx/>
              <a:buChar char="-"/>
            </a:pPr>
            <a:r>
              <a:rPr lang="fr-FR" dirty="0" smtClean="0">
                <a:solidFill>
                  <a:schemeClr val="tx2"/>
                </a:solidFill>
              </a:rPr>
              <a:t>Autonome pour l’habillage et les tâches de la vie quotidienne</a:t>
            </a:r>
            <a:endParaRPr lang="fr-FR" dirty="0">
              <a:solidFill>
                <a:schemeClr val="tx2"/>
              </a:solidFill>
            </a:endParaRPr>
          </a:p>
          <a:p>
            <a:pPr marL="285750" indent="-285750">
              <a:buFontTx/>
              <a:buChar char="-"/>
            </a:pPr>
            <a:endParaRPr lang="fr-FR" dirty="0"/>
          </a:p>
          <a:p>
            <a:endParaRPr lang="fr-FR" dirty="0"/>
          </a:p>
        </p:txBody>
      </p:sp>
      <p:pic>
        <p:nvPicPr>
          <p:cNvPr id="1026" name="Picture 2">
            <a:extLst>
              <a:ext uri="{FF2B5EF4-FFF2-40B4-BE49-F238E27FC236}">
                <a16:creationId xmlns="" xmlns:a16="http://schemas.microsoft.com/office/drawing/2014/main" id="{13FD2DE4-11C7-45AD-9659-CC503DB81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197399"/>
            <a:ext cx="3590925"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 xmlns:a16="http://schemas.microsoft.com/office/drawing/2014/main" id="{C8882AD4-6970-4D23-91FC-A4A4E6DCF658}"/>
              </a:ext>
            </a:extLst>
          </p:cNvPr>
          <p:cNvSpPr/>
          <p:nvPr/>
        </p:nvSpPr>
        <p:spPr>
          <a:xfrm>
            <a:off x="667743" y="5052311"/>
            <a:ext cx="780851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 xmlns:a16="http://schemas.microsoft.com/office/drawing/2014/main" id="{92A885E2-0F5C-431B-A6B8-D549910E990F}"/>
              </a:ext>
            </a:extLst>
          </p:cNvPr>
          <p:cNvSpPr/>
          <p:nvPr/>
        </p:nvSpPr>
        <p:spPr>
          <a:xfrm>
            <a:off x="2843808" y="3236937"/>
            <a:ext cx="144016" cy="172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7670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a:t>
            </a:r>
            <a:r>
              <a:rPr lang="fr-FR" dirty="0" smtClean="0"/>
              <a:t>cas: </a:t>
            </a:r>
            <a:r>
              <a:rPr lang="fr-FR" dirty="0" err="1"/>
              <a:t>jULIA</a:t>
            </a:r>
            <a:endParaRPr lang="fr-FR" dirty="0"/>
          </a:p>
        </p:txBody>
      </p:sp>
      <p:sp>
        <p:nvSpPr>
          <p:cNvPr id="5" name="ZoneTexte 4">
            <a:extLst>
              <a:ext uri="{FF2B5EF4-FFF2-40B4-BE49-F238E27FC236}">
                <a16:creationId xmlns="" xmlns:a16="http://schemas.microsoft.com/office/drawing/2014/main" id="{4267F110-89C4-4F58-955B-40D943167750}"/>
              </a:ext>
            </a:extLst>
          </p:cNvPr>
          <p:cNvSpPr txBox="1"/>
          <p:nvPr/>
        </p:nvSpPr>
        <p:spPr>
          <a:xfrm>
            <a:off x="1059051" y="2735493"/>
            <a:ext cx="4248472" cy="2308324"/>
          </a:xfrm>
          <a:prstGeom prst="rect">
            <a:avLst/>
          </a:prstGeom>
          <a:noFill/>
        </p:spPr>
        <p:txBody>
          <a:bodyPr wrap="square" rtlCol="0">
            <a:spAutoFit/>
          </a:bodyPr>
          <a:lstStyle/>
          <a:p>
            <a:r>
              <a:rPr lang="fr-FR" b="1" dirty="0">
                <a:solidFill>
                  <a:schemeClr val="tx2"/>
                </a:solidFill>
              </a:rPr>
              <a:t>Histoire scolaire:</a:t>
            </a:r>
          </a:p>
          <a:p>
            <a:pPr marL="285750" indent="-285750">
              <a:buFontTx/>
              <a:buChar char="-"/>
            </a:pPr>
            <a:r>
              <a:rPr lang="fr-FR" dirty="0">
                <a:solidFill>
                  <a:schemeClr val="tx2"/>
                </a:solidFill>
              </a:rPr>
              <a:t>Début de la scolarisation en petite section de </a:t>
            </a:r>
            <a:r>
              <a:rPr lang="fr-FR" dirty="0" smtClean="0">
                <a:solidFill>
                  <a:schemeClr val="tx2"/>
                </a:solidFill>
              </a:rPr>
              <a:t>maternelle</a:t>
            </a:r>
          </a:p>
          <a:p>
            <a:pPr marL="285750" indent="-285750">
              <a:buFontTx/>
              <a:buChar char="-"/>
            </a:pPr>
            <a:r>
              <a:rPr lang="fr-FR" dirty="0" smtClean="0">
                <a:solidFill>
                  <a:schemeClr val="tx2"/>
                </a:solidFill>
              </a:rPr>
              <a:t>Parcours scolaire classique</a:t>
            </a:r>
            <a:endParaRPr lang="fr-FR" dirty="0">
              <a:solidFill>
                <a:schemeClr val="tx2"/>
              </a:solidFill>
            </a:endParaRPr>
          </a:p>
          <a:p>
            <a:pPr marL="285750" indent="-285750">
              <a:buFontTx/>
              <a:buChar char="-"/>
            </a:pPr>
            <a:r>
              <a:rPr lang="fr-FR" dirty="0">
                <a:solidFill>
                  <a:schemeClr val="tx2"/>
                </a:solidFill>
              </a:rPr>
              <a:t>Difficultés scolaires depuis le CP</a:t>
            </a:r>
          </a:p>
          <a:p>
            <a:pPr marL="285750" indent="-285750">
              <a:buFontTx/>
              <a:buChar char="-"/>
            </a:pPr>
            <a:r>
              <a:rPr lang="fr-FR" dirty="0">
                <a:solidFill>
                  <a:schemeClr val="tx2"/>
                </a:solidFill>
              </a:rPr>
              <a:t>Souffre de plus en plus psychologiquement de ses </a:t>
            </a:r>
            <a:r>
              <a:rPr lang="fr-FR" dirty="0" smtClean="0">
                <a:solidFill>
                  <a:schemeClr val="tx2"/>
                </a:solidFill>
              </a:rPr>
              <a:t>difficultés</a:t>
            </a:r>
          </a:p>
          <a:p>
            <a:endParaRPr lang="fr-FR" dirty="0"/>
          </a:p>
        </p:txBody>
      </p:sp>
      <p:pic>
        <p:nvPicPr>
          <p:cNvPr id="1026" name="Picture 2">
            <a:extLst>
              <a:ext uri="{FF2B5EF4-FFF2-40B4-BE49-F238E27FC236}">
                <a16:creationId xmlns="" xmlns:a16="http://schemas.microsoft.com/office/drawing/2014/main" id="{13FD2DE4-11C7-45AD-9659-CC503DB81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197399"/>
            <a:ext cx="3590925"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 xmlns:a16="http://schemas.microsoft.com/office/drawing/2014/main" id="{C8882AD4-6970-4D23-91FC-A4A4E6DCF658}"/>
              </a:ext>
            </a:extLst>
          </p:cNvPr>
          <p:cNvSpPr/>
          <p:nvPr/>
        </p:nvSpPr>
        <p:spPr>
          <a:xfrm>
            <a:off x="667743" y="5052311"/>
            <a:ext cx="780851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 xmlns:a16="http://schemas.microsoft.com/office/drawing/2014/main" id="{92A885E2-0F5C-431B-A6B8-D549910E990F}"/>
              </a:ext>
            </a:extLst>
          </p:cNvPr>
          <p:cNvSpPr/>
          <p:nvPr/>
        </p:nvSpPr>
        <p:spPr>
          <a:xfrm>
            <a:off x="5364088" y="3155552"/>
            <a:ext cx="144016" cy="172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6039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 xmlns:a16="http://schemas.microsoft.com/office/drawing/2014/main" id="{53E66620-4188-47E4-81B3-6FEAEE51134F}"/>
              </a:ext>
            </a:extLst>
          </p:cNvPr>
          <p:cNvSpPr>
            <a:spLocks noGrp="1"/>
          </p:cNvSpPr>
          <p:nvPr>
            <p:ph idx="1"/>
          </p:nvPr>
        </p:nvSpPr>
        <p:spPr/>
        <p:txBody>
          <a:bodyPr>
            <a:normAutofit lnSpcReduction="10000"/>
          </a:bodyPr>
          <a:lstStyle/>
          <a:p>
            <a:r>
              <a:rPr lang="fr-FR" b="1" dirty="0"/>
              <a:t>Difficultés scolaires:</a:t>
            </a:r>
          </a:p>
          <a:p>
            <a:pPr marL="285750" indent="-285750">
              <a:buFontTx/>
              <a:buChar char="-"/>
            </a:pPr>
            <a:r>
              <a:rPr lang="fr-FR" dirty="0"/>
              <a:t>Déchiffrage complexe des textes </a:t>
            </a:r>
            <a:r>
              <a:rPr lang="fr-FR" dirty="0" smtClean="0"/>
              <a:t>écrits, lecture lente et peu fluide</a:t>
            </a:r>
          </a:p>
          <a:p>
            <a:pPr marL="285750" indent="-285750">
              <a:buFontTx/>
              <a:buChar char="-"/>
            </a:pPr>
            <a:r>
              <a:rPr lang="fr-FR" dirty="0" smtClean="0"/>
              <a:t>Difficultés de compréhension des consignes écrites</a:t>
            </a:r>
            <a:endParaRPr lang="fr-FR" dirty="0"/>
          </a:p>
          <a:p>
            <a:pPr marL="285750" indent="-285750">
              <a:buFontTx/>
              <a:buChar char="-"/>
            </a:pPr>
            <a:r>
              <a:rPr lang="fr-FR" dirty="0" smtClean="0"/>
              <a:t>Ne parvient à se saisir des idées à chercher au sein des activités de compréhension de textes</a:t>
            </a:r>
            <a:endParaRPr lang="fr-FR" dirty="0"/>
          </a:p>
          <a:p>
            <a:pPr marL="285750" indent="-285750">
              <a:buFontTx/>
              <a:buChar char="-"/>
            </a:pPr>
            <a:r>
              <a:rPr lang="fr-FR" dirty="0" smtClean="0"/>
              <a:t>Inversion </a:t>
            </a:r>
            <a:r>
              <a:rPr lang="fr-FR" dirty="0"/>
              <a:t>des </a:t>
            </a:r>
            <a:r>
              <a:rPr lang="fr-FR" dirty="0" smtClean="0"/>
              <a:t>lettres </a:t>
            </a:r>
          </a:p>
          <a:p>
            <a:pPr marL="285750" indent="-285750">
              <a:buFontTx/>
              <a:buChar char="-"/>
            </a:pPr>
            <a:r>
              <a:rPr lang="fr-FR" dirty="0" smtClean="0"/>
              <a:t>Production d’écrits peu développée</a:t>
            </a:r>
            <a:endParaRPr lang="fr-FR" dirty="0"/>
          </a:p>
          <a:p>
            <a:pPr marL="285750" indent="-285750">
              <a:buFontTx/>
              <a:buChar char="-"/>
            </a:pPr>
            <a:r>
              <a:rPr lang="fr-FR" dirty="0" smtClean="0"/>
              <a:t>Non </a:t>
            </a:r>
            <a:r>
              <a:rPr lang="fr-FR" dirty="0"/>
              <a:t>mémorisation de l’orthographe des </a:t>
            </a:r>
            <a:r>
              <a:rPr lang="fr-FR" dirty="0" smtClean="0"/>
              <a:t>mots</a:t>
            </a:r>
          </a:p>
          <a:p>
            <a:pPr marL="285750" indent="-285750">
              <a:buFontTx/>
              <a:buChar char="-"/>
            </a:pPr>
            <a:r>
              <a:rPr lang="fr-FR" dirty="0" smtClean="0"/>
              <a:t>Difficultés globales pour mémoriser les leçons</a:t>
            </a:r>
          </a:p>
          <a:p>
            <a:pPr marL="285750" indent="-285750">
              <a:buFontTx/>
              <a:buChar char="-"/>
            </a:pPr>
            <a:r>
              <a:rPr lang="fr-FR" dirty="0" smtClean="0"/>
              <a:t>Besoin d’aide pour s’organiser dans les tâches</a:t>
            </a:r>
            <a:endParaRPr lang="fr-FR" dirty="0"/>
          </a:p>
          <a:p>
            <a:endParaRPr lang="fr-FR" dirty="0"/>
          </a:p>
        </p:txBody>
      </p:sp>
    </p:spTree>
    <p:extLst>
      <p:ext uri="{BB962C8B-B14F-4D97-AF65-F5344CB8AC3E}">
        <p14:creationId xmlns:p14="http://schemas.microsoft.com/office/powerpoint/2010/main" val="3204631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 xmlns:a16="http://schemas.microsoft.com/office/drawing/2014/main" id="{53E66620-4188-47E4-81B3-6FEAEE51134F}"/>
              </a:ext>
            </a:extLst>
          </p:cNvPr>
          <p:cNvSpPr>
            <a:spLocks noGrp="1"/>
          </p:cNvSpPr>
          <p:nvPr>
            <p:ph idx="1"/>
          </p:nvPr>
        </p:nvSpPr>
        <p:spPr/>
        <p:txBody>
          <a:bodyPr>
            <a:normAutofit fontScale="92500" lnSpcReduction="20000"/>
          </a:bodyPr>
          <a:lstStyle/>
          <a:p>
            <a:pPr marL="0" indent="0">
              <a:buNone/>
            </a:pPr>
            <a:r>
              <a:rPr lang="fr-FR" b="1" dirty="0"/>
              <a:t>Comportement et caractère:</a:t>
            </a:r>
          </a:p>
          <a:p>
            <a:r>
              <a:rPr lang="fr-FR" dirty="0"/>
              <a:t>Décrite comme sage, attentive, timide en classe</a:t>
            </a:r>
          </a:p>
          <a:p>
            <a:r>
              <a:rPr lang="fr-FR" dirty="0"/>
              <a:t>Pas de notion de trouble du comportement</a:t>
            </a:r>
          </a:p>
          <a:p>
            <a:r>
              <a:rPr lang="fr-FR" dirty="0"/>
              <a:t>Peut manquer de confiance en elle avec une tendance à la </a:t>
            </a:r>
            <a:r>
              <a:rPr lang="fr-FR" dirty="0" smtClean="0"/>
              <a:t>dévalorisation</a:t>
            </a:r>
            <a:endParaRPr lang="fr-FR" dirty="0"/>
          </a:p>
          <a:p>
            <a:r>
              <a:rPr lang="fr-FR" dirty="0"/>
              <a:t>Relationnel adapté avec les </a:t>
            </a:r>
            <a:r>
              <a:rPr lang="fr-FR" dirty="0" smtClean="0"/>
              <a:t>camarades notamment une amie très proche</a:t>
            </a:r>
            <a:endParaRPr lang="fr-FR" dirty="0"/>
          </a:p>
          <a:p>
            <a:r>
              <a:rPr lang="fr-FR" dirty="0"/>
              <a:t>Pas de notion de traumatisme particulier</a:t>
            </a:r>
          </a:p>
          <a:p>
            <a:pPr marL="0" indent="0">
              <a:buNone/>
            </a:pPr>
            <a:endParaRPr lang="fr-FR" b="1" dirty="0"/>
          </a:p>
          <a:p>
            <a:pPr marL="0" indent="0">
              <a:buNone/>
            </a:pPr>
            <a:r>
              <a:rPr lang="fr-FR" b="1" dirty="0"/>
              <a:t>Loisirs et passions:</a:t>
            </a:r>
          </a:p>
          <a:p>
            <a:pPr>
              <a:buFontTx/>
              <a:buChar char="-"/>
            </a:pPr>
            <a:r>
              <a:rPr lang="fr-FR" dirty="0"/>
              <a:t>Réalise du foot en activité extra-scolaire</a:t>
            </a:r>
          </a:p>
          <a:p>
            <a:pPr>
              <a:buFontTx/>
              <a:buChar char="-"/>
            </a:pPr>
            <a:r>
              <a:rPr lang="fr-FR" dirty="0"/>
              <a:t>Temps sur les écrans limités</a:t>
            </a:r>
          </a:p>
          <a:p>
            <a:pPr>
              <a:buFontTx/>
              <a:buChar char="-"/>
            </a:pPr>
            <a:r>
              <a:rPr lang="fr-FR" dirty="0"/>
              <a:t>Aimer jouer aux jeux de société, danser et </a:t>
            </a:r>
            <a:r>
              <a:rPr lang="fr-FR" dirty="0" smtClean="0"/>
              <a:t>dessiner</a:t>
            </a:r>
            <a:endParaRPr lang="fr-FR" dirty="0"/>
          </a:p>
        </p:txBody>
      </p:sp>
    </p:spTree>
    <p:extLst>
      <p:ext uri="{BB962C8B-B14F-4D97-AF65-F5344CB8AC3E}">
        <p14:creationId xmlns:p14="http://schemas.microsoft.com/office/powerpoint/2010/main" val="1946181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 xmlns:a16="http://schemas.microsoft.com/office/drawing/2014/main" id="{53E66620-4188-47E4-81B3-6FEAEE51134F}"/>
              </a:ext>
            </a:extLst>
          </p:cNvPr>
          <p:cNvSpPr>
            <a:spLocks noGrp="1"/>
          </p:cNvSpPr>
          <p:nvPr>
            <p:ph idx="1"/>
          </p:nvPr>
        </p:nvSpPr>
        <p:spPr/>
        <p:txBody>
          <a:bodyPr>
            <a:normAutofit/>
          </a:bodyPr>
          <a:lstStyle/>
          <a:p>
            <a:pPr marL="0" indent="0">
              <a:buNone/>
            </a:pPr>
            <a:r>
              <a:rPr lang="fr-FR" b="1" dirty="0"/>
              <a:t>Au quotidien:</a:t>
            </a:r>
          </a:p>
          <a:p>
            <a:pPr>
              <a:buFontTx/>
              <a:buChar char="-"/>
            </a:pPr>
            <a:r>
              <a:rPr lang="fr-FR" dirty="0"/>
              <a:t>Alimentation et sommeil correct (marqué par quelques </a:t>
            </a:r>
            <a:r>
              <a:rPr lang="fr-FR" dirty="0" smtClean="0"/>
              <a:t>cauchemars)</a:t>
            </a:r>
            <a:endParaRPr lang="fr-FR" dirty="0"/>
          </a:p>
          <a:p>
            <a:pPr>
              <a:buFontTx/>
              <a:buChar char="-"/>
            </a:pPr>
            <a:r>
              <a:rPr lang="fr-FR" dirty="0"/>
              <a:t>Autonome pour les tâches d’hygiène et d’habillage</a:t>
            </a:r>
          </a:p>
          <a:p>
            <a:pPr>
              <a:buFontTx/>
              <a:buChar char="-"/>
            </a:pPr>
            <a:r>
              <a:rPr lang="fr-FR" dirty="0" smtClean="0"/>
              <a:t>Difficultés </a:t>
            </a:r>
            <a:r>
              <a:rPr lang="fr-FR" dirty="0"/>
              <a:t>d’organisation </a:t>
            </a:r>
          </a:p>
          <a:p>
            <a:pPr>
              <a:buFontTx/>
              <a:buChar char="-"/>
            </a:pPr>
            <a:r>
              <a:rPr lang="fr-FR" dirty="0" smtClean="0"/>
              <a:t>Difficultés </a:t>
            </a:r>
            <a:r>
              <a:rPr lang="fr-FR" dirty="0"/>
              <a:t>pour se repérer dans le </a:t>
            </a:r>
            <a:r>
              <a:rPr lang="fr-FR" dirty="0" smtClean="0"/>
              <a:t>temps</a:t>
            </a:r>
          </a:p>
          <a:p>
            <a:pPr>
              <a:buFontTx/>
              <a:buChar char="-"/>
            </a:pPr>
            <a:endParaRPr lang="fr-FR" dirty="0"/>
          </a:p>
          <a:p>
            <a:pPr>
              <a:buFontTx/>
              <a:buChar char="-"/>
            </a:pPr>
            <a:r>
              <a:rPr lang="fr-FR" dirty="0" smtClean="0"/>
              <a:t>Pas de bilan antérieur</a:t>
            </a:r>
            <a:endParaRPr lang="fr-FR" dirty="0"/>
          </a:p>
          <a:p>
            <a:endParaRPr lang="fr-FR" dirty="0"/>
          </a:p>
        </p:txBody>
      </p:sp>
    </p:spTree>
    <p:extLst>
      <p:ext uri="{BB962C8B-B14F-4D97-AF65-F5344CB8AC3E}">
        <p14:creationId xmlns:p14="http://schemas.microsoft.com/office/powerpoint/2010/main" val="4290588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 xmlns:a16="http://schemas.microsoft.com/office/drawing/2014/main" id="{53E66620-4188-47E4-81B3-6FEAEE51134F}"/>
              </a:ext>
            </a:extLst>
          </p:cNvPr>
          <p:cNvSpPr>
            <a:spLocks noGrp="1"/>
          </p:cNvSpPr>
          <p:nvPr>
            <p:ph idx="1"/>
          </p:nvPr>
        </p:nvSpPr>
        <p:spPr/>
        <p:txBody>
          <a:bodyPr>
            <a:normAutofit/>
          </a:bodyPr>
          <a:lstStyle/>
          <a:p>
            <a:pPr marL="0" indent="0" algn="ctr">
              <a:buNone/>
            </a:pPr>
            <a:r>
              <a:rPr lang="fr-FR" b="1" dirty="0"/>
              <a:t>Importance de recentrer l’entretien sur les plaintes et demande du patient </a:t>
            </a:r>
          </a:p>
          <a:p>
            <a:pPr marL="0" indent="0" algn="ctr">
              <a:buNone/>
            </a:pPr>
            <a:r>
              <a:rPr lang="fr-FR" b="1" dirty="0"/>
              <a:t>Qu’est ce qui la gêne le plus ?</a:t>
            </a:r>
          </a:p>
          <a:p>
            <a:pPr marL="0" indent="0">
              <a:buNone/>
            </a:pPr>
            <a:endParaRPr lang="fr-FR" b="1" dirty="0"/>
          </a:p>
          <a:p>
            <a:pPr>
              <a:buFontTx/>
              <a:buChar char="-"/>
            </a:pPr>
            <a:r>
              <a:rPr lang="fr-FR" dirty="0" smtClean="0"/>
              <a:t>Sa lenteur en lecture qui impacte sur la compréhension des écrits</a:t>
            </a:r>
          </a:p>
          <a:p>
            <a:pPr>
              <a:buFontTx/>
              <a:buChar char="-"/>
            </a:pPr>
            <a:r>
              <a:rPr lang="fr-FR" dirty="0" smtClean="0"/>
              <a:t>Les </a:t>
            </a:r>
            <a:r>
              <a:rPr lang="fr-FR" dirty="0"/>
              <a:t>difficultés à mémoriser </a:t>
            </a:r>
            <a:r>
              <a:rPr lang="fr-FR" dirty="0" smtClean="0"/>
              <a:t>l’orthographe des mots</a:t>
            </a:r>
            <a:endParaRPr lang="fr-FR" dirty="0"/>
          </a:p>
          <a:p>
            <a:pPr>
              <a:buFontTx/>
              <a:buChar char="-"/>
            </a:pPr>
            <a:r>
              <a:rPr lang="fr-FR" dirty="0"/>
              <a:t>La désorganisation au niveau des cahiers</a:t>
            </a:r>
          </a:p>
          <a:p>
            <a:pPr>
              <a:buFontTx/>
              <a:buChar char="-"/>
            </a:pPr>
            <a:r>
              <a:rPr lang="fr-FR" dirty="0"/>
              <a:t>De ne pas réussir comme tous le monde</a:t>
            </a:r>
          </a:p>
          <a:p>
            <a:endParaRPr lang="fr-FR" dirty="0"/>
          </a:p>
        </p:txBody>
      </p:sp>
    </p:spTree>
    <p:extLst>
      <p:ext uri="{BB962C8B-B14F-4D97-AF65-F5344CB8AC3E}">
        <p14:creationId xmlns:p14="http://schemas.microsoft.com/office/powerpoint/2010/main" val="801943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 xmlns:a16="http://schemas.microsoft.com/office/drawing/2014/main" id="{53E66620-4188-47E4-81B3-6FEAEE51134F}"/>
              </a:ext>
            </a:extLst>
          </p:cNvPr>
          <p:cNvSpPr>
            <a:spLocks noGrp="1"/>
          </p:cNvSpPr>
          <p:nvPr>
            <p:ph idx="1"/>
          </p:nvPr>
        </p:nvSpPr>
        <p:spPr/>
        <p:txBody>
          <a:bodyPr>
            <a:normAutofit/>
          </a:bodyPr>
          <a:lstStyle/>
          <a:p>
            <a:pPr marL="0" indent="0" algn="ctr">
              <a:buNone/>
            </a:pPr>
            <a:r>
              <a:rPr lang="fr-FR" sz="3600" dirty="0"/>
              <a:t>Que </a:t>
            </a:r>
            <a:r>
              <a:rPr lang="fr-FR" sz="3600" dirty="0" smtClean="0"/>
              <a:t>proposez-vous </a:t>
            </a:r>
            <a:r>
              <a:rPr lang="fr-FR" sz="3600" dirty="0"/>
              <a:t>comme bilan </a:t>
            </a:r>
            <a:r>
              <a:rPr lang="fr-FR" sz="3200" dirty="0"/>
              <a:t>?</a:t>
            </a:r>
            <a:endParaRPr lang="fr-FR" dirty="0"/>
          </a:p>
        </p:txBody>
      </p:sp>
    </p:spTree>
    <p:extLst>
      <p:ext uri="{BB962C8B-B14F-4D97-AF65-F5344CB8AC3E}">
        <p14:creationId xmlns:p14="http://schemas.microsoft.com/office/powerpoint/2010/main" val="1312122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1013800"/>
          </a:xfrm>
        </p:spPr>
        <p:txBody>
          <a:bodyPr>
            <a:normAutofit/>
          </a:bodyPr>
          <a:lstStyle/>
          <a:p>
            <a:r>
              <a:rPr lang="fr-FR">
                <a:solidFill>
                  <a:srgbClr val="FFFEFF"/>
                </a:solidFill>
              </a:rPr>
              <a:t>introduction</a:t>
            </a:r>
          </a:p>
        </p:txBody>
      </p:sp>
      <p:graphicFrame>
        <p:nvGraphicFramePr>
          <p:cNvPr id="4" name="Espace réservé du contenu 3">
            <a:extLst>
              <a:ext uri="{FF2B5EF4-FFF2-40B4-BE49-F238E27FC236}">
                <a16:creationId xmlns="" xmlns:a16="http://schemas.microsoft.com/office/drawing/2014/main" id="{3934642F-4CFD-4D4D-B90A-36558299B1F3}"/>
              </a:ext>
            </a:extLst>
          </p:cNvPr>
          <p:cNvGraphicFramePr>
            <a:graphicFrameLocks noGrp="1"/>
          </p:cNvGraphicFramePr>
          <p:nvPr>
            <p:ph idx="1"/>
            <p:extLst>
              <p:ext uri="{D42A27DB-BD31-4B8C-83A1-F6EECF244321}">
                <p14:modId xmlns:p14="http://schemas.microsoft.com/office/powerpoint/2010/main" val="219248898"/>
              </p:ext>
            </p:extLst>
          </p:nvPr>
        </p:nvGraphicFramePr>
        <p:xfrm>
          <a:off x="436563" y="2181225"/>
          <a:ext cx="8270875"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982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B373F125-DEF3-41D6-9918-AB21A2ACC3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1E9F226-EB6E-48C9-ADDA-636DE4BF4E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67935" y="485678"/>
            <a:ext cx="3131058"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 xmlns:a16="http://schemas.microsoft.com/office/drawing/2014/main" id="{779C1483-FE9C-41BA-820D-853F97045016}"/>
              </a:ext>
            </a:extLst>
          </p:cNvPr>
          <p:cNvSpPr>
            <a:spLocks noGrp="1"/>
          </p:cNvSpPr>
          <p:nvPr>
            <p:ph type="title"/>
          </p:nvPr>
        </p:nvSpPr>
        <p:spPr>
          <a:xfrm>
            <a:off x="719367" y="1113764"/>
            <a:ext cx="2452312" cy="4624327"/>
          </a:xfrm>
        </p:spPr>
        <p:txBody>
          <a:bodyPr anchor="ctr">
            <a:normAutofit/>
          </a:bodyPr>
          <a:lstStyle/>
          <a:p>
            <a:r>
              <a:rPr lang="fr-FR">
                <a:solidFill>
                  <a:srgbClr val="FFFFFF"/>
                </a:solidFill>
              </a:rPr>
              <a:t>Etude de cas: jULIA</a:t>
            </a:r>
          </a:p>
        </p:txBody>
      </p:sp>
      <p:sp>
        <p:nvSpPr>
          <p:cNvPr id="3" name="Espace réservé du contenu 2">
            <a:extLst>
              <a:ext uri="{FF2B5EF4-FFF2-40B4-BE49-F238E27FC236}">
                <a16:creationId xmlns="" xmlns:a16="http://schemas.microsoft.com/office/drawing/2014/main" id="{53E66620-4188-47E4-81B3-6FEAEE51134F}"/>
              </a:ext>
            </a:extLst>
          </p:cNvPr>
          <p:cNvSpPr>
            <a:spLocks noGrp="1"/>
          </p:cNvSpPr>
          <p:nvPr>
            <p:ph idx="1"/>
          </p:nvPr>
        </p:nvSpPr>
        <p:spPr>
          <a:xfrm>
            <a:off x="3866928" y="1113764"/>
            <a:ext cx="4581135" cy="4624327"/>
          </a:xfrm>
        </p:spPr>
        <p:txBody>
          <a:bodyPr anchor="ctr">
            <a:normAutofit/>
          </a:bodyPr>
          <a:lstStyle/>
          <a:p>
            <a:pPr>
              <a:buFontTx/>
              <a:buChar char="-"/>
            </a:pPr>
            <a:r>
              <a:rPr lang="fr-FR" dirty="0"/>
              <a:t>WISC-V</a:t>
            </a:r>
          </a:p>
          <a:p>
            <a:pPr>
              <a:buFontTx/>
              <a:buChar char="-"/>
            </a:pPr>
            <a:r>
              <a:rPr lang="fr-FR" dirty="0"/>
              <a:t>Test de L’Alouette</a:t>
            </a:r>
          </a:p>
          <a:p>
            <a:pPr>
              <a:buFontTx/>
              <a:buChar char="-"/>
            </a:pPr>
            <a:r>
              <a:rPr lang="fr-FR" dirty="0" smtClean="0"/>
              <a:t>Évaluation </a:t>
            </a:r>
            <a:r>
              <a:rPr lang="fr-FR" dirty="0"/>
              <a:t>des processus exécutifs</a:t>
            </a:r>
          </a:p>
          <a:p>
            <a:pPr>
              <a:buFontTx/>
              <a:buChar char="-"/>
            </a:pPr>
            <a:r>
              <a:rPr lang="fr-FR" dirty="0"/>
              <a:t>Figure de Rey</a:t>
            </a:r>
          </a:p>
          <a:p>
            <a:pPr>
              <a:buFontTx/>
              <a:buChar char="-"/>
            </a:pPr>
            <a:endParaRPr lang="fr-FR" dirty="0"/>
          </a:p>
        </p:txBody>
      </p:sp>
    </p:spTree>
    <p:extLst>
      <p:ext uri="{BB962C8B-B14F-4D97-AF65-F5344CB8AC3E}">
        <p14:creationId xmlns:p14="http://schemas.microsoft.com/office/powerpoint/2010/main" val="828462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Julia: observations cliniques</a:t>
            </a:r>
          </a:p>
        </p:txBody>
      </p:sp>
      <p:sp>
        <p:nvSpPr>
          <p:cNvPr id="3" name="Espace réservé du contenu 2"/>
          <p:cNvSpPr>
            <a:spLocks noGrp="1"/>
          </p:cNvSpPr>
          <p:nvPr>
            <p:ph idx="1"/>
          </p:nvPr>
        </p:nvSpPr>
        <p:spPr/>
        <p:txBody>
          <a:bodyPr/>
          <a:lstStyle/>
          <a:p>
            <a:r>
              <a:rPr lang="fr-FR" dirty="0"/>
              <a:t>Enfant timide aux premiers </a:t>
            </a:r>
            <a:r>
              <a:rPr lang="fr-FR" dirty="0" smtClean="0"/>
              <a:t>abords </a:t>
            </a:r>
            <a:r>
              <a:rPr lang="fr-FR" dirty="0"/>
              <a:t>puis plus à l’aise au fil de la passation</a:t>
            </a:r>
          </a:p>
          <a:p>
            <a:r>
              <a:rPr lang="fr-FR" dirty="0" smtClean="0"/>
              <a:t>Répond </a:t>
            </a:r>
            <a:r>
              <a:rPr lang="fr-FR" dirty="0"/>
              <a:t>aux questions de </a:t>
            </a:r>
            <a:r>
              <a:rPr lang="fr-FR" dirty="0" smtClean="0"/>
              <a:t>l’entretien</a:t>
            </a:r>
            <a:r>
              <a:rPr lang="fr-FR" dirty="0"/>
              <a:t> </a:t>
            </a:r>
            <a:r>
              <a:rPr lang="fr-FR" dirty="0" smtClean="0"/>
              <a:t>et s’implique dans la consultation</a:t>
            </a:r>
            <a:endParaRPr lang="fr-FR" dirty="0"/>
          </a:p>
          <a:p>
            <a:r>
              <a:rPr lang="fr-FR" dirty="0"/>
              <a:t>Attention de qualité sur l’ensemble du bilan</a:t>
            </a:r>
          </a:p>
          <a:p>
            <a:r>
              <a:rPr lang="fr-FR" dirty="0"/>
              <a:t>Agréable, souriante et volontaire</a:t>
            </a:r>
          </a:p>
          <a:p>
            <a:r>
              <a:rPr lang="fr-FR" dirty="0"/>
              <a:t>Se dévalorise lorsqu’elle sent qu’elle est en </a:t>
            </a:r>
            <a:r>
              <a:rPr lang="fr-FR" dirty="0" smtClean="0"/>
              <a:t>échec</a:t>
            </a:r>
            <a:endParaRPr lang="fr-FR" dirty="0"/>
          </a:p>
          <a:p>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Etude de cas : </a:t>
            </a:r>
            <a:r>
              <a:rPr lang="fr-FR" dirty="0" smtClean="0"/>
              <a:t>Profil obtenu</a:t>
            </a:r>
            <a:endParaRPr lang="fr-FR" dirty="0"/>
          </a:p>
        </p:txBody>
      </p:sp>
      <p:pic>
        <p:nvPicPr>
          <p:cNvPr id="4" name="Image 3"/>
          <p:cNvPicPr>
            <a:picLocks noChangeAspect="1"/>
          </p:cNvPicPr>
          <p:nvPr/>
        </p:nvPicPr>
        <p:blipFill rotWithShape="1">
          <a:blip r:embed="rId2"/>
          <a:srcRect l="-3391" t="18093" r="1"/>
          <a:stretch/>
        </p:blipFill>
        <p:spPr>
          <a:xfrm>
            <a:off x="1943708" y="1811981"/>
            <a:ext cx="4392488" cy="4890220"/>
          </a:xfrm>
          <a:prstGeom prst="rect">
            <a:avLst/>
          </a:prstGeom>
        </p:spPr>
      </p:pic>
    </p:spTree>
    <p:extLst>
      <p:ext uri="{BB962C8B-B14F-4D97-AF65-F5344CB8AC3E}">
        <p14:creationId xmlns:p14="http://schemas.microsoft.com/office/powerpoint/2010/main" val="20128653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a:t>
            </a:r>
            <a:r>
              <a:rPr lang="fr-FR" dirty="0" smtClean="0"/>
              <a:t>Julia</a:t>
            </a:r>
            <a:endParaRPr lang="fr-FR" dirty="0"/>
          </a:p>
        </p:txBody>
      </p:sp>
      <p:pic>
        <p:nvPicPr>
          <p:cNvPr id="5" name="Image 4"/>
          <p:cNvPicPr>
            <a:picLocks noChangeAspect="1"/>
          </p:cNvPicPr>
          <p:nvPr/>
        </p:nvPicPr>
        <p:blipFill rotWithShape="1">
          <a:blip r:embed="rId2"/>
          <a:srcRect r="16390" b="37210"/>
          <a:stretch/>
        </p:blipFill>
        <p:spPr>
          <a:xfrm rot="16200000">
            <a:off x="4811058" y="2109822"/>
            <a:ext cx="3698348" cy="3888432"/>
          </a:xfrm>
          <a:prstGeom prst="rect">
            <a:avLst/>
          </a:prstGeom>
        </p:spPr>
      </p:pic>
      <p:pic>
        <p:nvPicPr>
          <p:cNvPr id="8" name="Image 7"/>
          <p:cNvPicPr>
            <a:picLocks noChangeAspect="1"/>
          </p:cNvPicPr>
          <p:nvPr/>
        </p:nvPicPr>
        <p:blipFill>
          <a:blip r:embed="rId3"/>
          <a:stretch>
            <a:fillRect/>
          </a:stretch>
        </p:blipFill>
        <p:spPr>
          <a:xfrm rot="16200000">
            <a:off x="882085" y="1989451"/>
            <a:ext cx="3330485" cy="4337376"/>
          </a:xfrm>
          <a:prstGeom prst="rect">
            <a:avLst/>
          </a:prstGeom>
        </p:spPr>
      </p:pic>
      <p:sp>
        <p:nvSpPr>
          <p:cNvPr id="9" name="Rectangle 8"/>
          <p:cNvSpPr/>
          <p:nvPr/>
        </p:nvSpPr>
        <p:spPr>
          <a:xfrm>
            <a:off x="899592" y="5973068"/>
            <a:ext cx="7884368" cy="369332"/>
          </a:xfrm>
          <a:prstGeom prst="rect">
            <a:avLst/>
          </a:prstGeom>
        </p:spPr>
        <p:txBody>
          <a:bodyPr wrap="square">
            <a:spAutoFit/>
          </a:bodyPr>
          <a:lstStyle/>
          <a:p>
            <a:pPr lvl="0" algn="just" defTabSz="457200">
              <a:spcBef>
                <a:spcPct val="20000"/>
              </a:spcBef>
              <a:spcAft>
                <a:spcPts val="600"/>
              </a:spcAft>
              <a:buClr>
                <a:srgbClr val="AC66BB"/>
              </a:buClr>
              <a:buSzPct val="92000"/>
            </a:pPr>
            <a:r>
              <a:rPr lang="fr-FR" dirty="0">
                <a:solidFill>
                  <a:srgbClr val="B13F9A"/>
                </a:solidFill>
              </a:rPr>
              <a:t>Épreuve Inhibition (NEPSY-II): Dénomination NS 8 ; Inhibition NS 9 ; Changement NS 8</a:t>
            </a:r>
          </a:p>
        </p:txBody>
      </p:sp>
    </p:spTree>
    <p:extLst>
      <p:ext uri="{BB962C8B-B14F-4D97-AF65-F5344CB8AC3E}">
        <p14:creationId xmlns:p14="http://schemas.microsoft.com/office/powerpoint/2010/main" val="1652838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a:t>
            </a:r>
            <a:r>
              <a:rPr lang="fr-FR" dirty="0" smtClean="0"/>
              <a:t>Julia</a:t>
            </a:r>
            <a:endParaRPr lang="fr-FR" dirty="0"/>
          </a:p>
        </p:txBody>
      </p:sp>
      <p:sp>
        <p:nvSpPr>
          <p:cNvPr id="9" name="Rectangle 8"/>
          <p:cNvSpPr/>
          <p:nvPr/>
        </p:nvSpPr>
        <p:spPr>
          <a:xfrm>
            <a:off x="899592" y="5973068"/>
            <a:ext cx="7884368" cy="369332"/>
          </a:xfrm>
          <a:prstGeom prst="rect">
            <a:avLst/>
          </a:prstGeom>
        </p:spPr>
        <p:txBody>
          <a:bodyPr wrap="square">
            <a:spAutoFit/>
          </a:bodyPr>
          <a:lstStyle/>
          <a:p>
            <a:pPr lvl="0" algn="just" defTabSz="457200">
              <a:spcBef>
                <a:spcPct val="20000"/>
              </a:spcBef>
              <a:spcAft>
                <a:spcPts val="600"/>
              </a:spcAft>
              <a:buClr>
                <a:srgbClr val="AC66BB"/>
              </a:buClr>
              <a:buSzPct val="92000"/>
            </a:pPr>
            <a:r>
              <a:rPr lang="fr-FR" dirty="0">
                <a:solidFill>
                  <a:srgbClr val="B13F9A"/>
                </a:solidFill>
              </a:rPr>
              <a:t>Épreuve Inhibition (NEPSY-II): Dénomination NS 8 ; Inhibition NS 9 ; Changement NS 8</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35894" y="2276872"/>
            <a:ext cx="3779912" cy="2834934"/>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683648" y="2276872"/>
            <a:ext cx="3779912" cy="2834934"/>
          </a:xfrm>
          <a:prstGeom prst="rect">
            <a:avLst/>
          </a:prstGeom>
        </p:spPr>
      </p:pic>
    </p:spTree>
    <p:extLst>
      <p:ext uri="{BB962C8B-B14F-4D97-AF65-F5344CB8AC3E}">
        <p14:creationId xmlns:p14="http://schemas.microsoft.com/office/powerpoint/2010/main" val="4547345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a:t>
            </a:r>
            <a:r>
              <a:rPr lang="fr-FR" dirty="0" smtClean="0"/>
              <a:t>Julia</a:t>
            </a:r>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988840"/>
            <a:ext cx="3390061" cy="4737051"/>
          </a:xfrm>
          <a:prstGeom prst="rect">
            <a:avLst/>
          </a:prstGeom>
        </p:spPr>
      </p:pic>
      <p:pic>
        <p:nvPicPr>
          <p:cNvPr id="4" name="Image 3"/>
          <p:cNvPicPr>
            <a:picLocks noChangeAspect="1"/>
          </p:cNvPicPr>
          <p:nvPr/>
        </p:nvPicPr>
        <p:blipFill rotWithShape="1">
          <a:blip r:embed="rId3"/>
          <a:srcRect l="-2139" t="26622" r="1614" b="-2552"/>
          <a:stretch/>
        </p:blipFill>
        <p:spPr>
          <a:xfrm>
            <a:off x="4572000" y="1817007"/>
            <a:ext cx="3384376" cy="4312910"/>
          </a:xfrm>
          <a:prstGeom prst="rect">
            <a:avLst/>
          </a:prstGeom>
        </p:spPr>
      </p:pic>
      <p:sp>
        <p:nvSpPr>
          <p:cNvPr id="9" name="Rectangle 8"/>
          <p:cNvSpPr/>
          <p:nvPr/>
        </p:nvSpPr>
        <p:spPr>
          <a:xfrm>
            <a:off x="899592" y="5973068"/>
            <a:ext cx="7884368" cy="369332"/>
          </a:xfrm>
          <a:prstGeom prst="rect">
            <a:avLst/>
          </a:prstGeom>
        </p:spPr>
        <p:txBody>
          <a:bodyPr wrap="square">
            <a:spAutoFit/>
          </a:bodyPr>
          <a:lstStyle/>
          <a:p>
            <a:pPr lvl="0" algn="just" defTabSz="457200">
              <a:spcBef>
                <a:spcPct val="20000"/>
              </a:spcBef>
              <a:spcAft>
                <a:spcPts val="600"/>
              </a:spcAft>
              <a:buClr>
                <a:srgbClr val="AC66BB"/>
              </a:buClr>
              <a:buSzPct val="92000"/>
            </a:pPr>
            <a:r>
              <a:rPr lang="fr-FR" dirty="0">
                <a:solidFill>
                  <a:srgbClr val="B13F9A"/>
                </a:solidFill>
              </a:rPr>
              <a:t>Épreuve Inhibition (NEPSY-II): Dénomination NS 8 ; Inhibition NS 9 ; Changement NS 8</a:t>
            </a:r>
          </a:p>
        </p:txBody>
      </p:sp>
    </p:spTree>
    <p:extLst>
      <p:ext uri="{BB962C8B-B14F-4D97-AF65-F5344CB8AC3E}">
        <p14:creationId xmlns:p14="http://schemas.microsoft.com/office/powerpoint/2010/main" val="20073090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Résultats (suite)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550" y="1905483"/>
            <a:ext cx="3461006" cy="4838281"/>
          </a:xfrm>
          <a:prstGeom prst="rect">
            <a:avLst/>
          </a:prstGeom>
        </p:spPr>
      </p:pic>
      <p:pic>
        <p:nvPicPr>
          <p:cNvPr id="7" name="Image 6"/>
          <p:cNvPicPr>
            <a:picLocks noChangeAspect="1"/>
          </p:cNvPicPr>
          <p:nvPr/>
        </p:nvPicPr>
        <p:blipFill>
          <a:blip r:embed="rId3"/>
          <a:stretch>
            <a:fillRect/>
          </a:stretch>
        </p:blipFill>
        <p:spPr>
          <a:xfrm>
            <a:off x="4355976" y="1905483"/>
            <a:ext cx="3891356" cy="1694029"/>
          </a:xfrm>
          <a:prstGeom prst="rect">
            <a:avLst/>
          </a:prstGeom>
        </p:spPr>
      </p:pic>
      <p:sp>
        <p:nvSpPr>
          <p:cNvPr id="9" name="ZoneTexte 8"/>
          <p:cNvSpPr txBox="1"/>
          <p:nvPr/>
        </p:nvSpPr>
        <p:spPr>
          <a:xfrm>
            <a:off x="4139952" y="3763457"/>
            <a:ext cx="5004048" cy="2834622"/>
          </a:xfrm>
          <a:prstGeom prst="rect">
            <a:avLst/>
          </a:prstGeom>
          <a:noFill/>
        </p:spPr>
        <p:txBody>
          <a:bodyPr wrap="square" rtlCol="0">
            <a:spAutoFit/>
          </a:bodyPr>
          <a:lstStyle/>
          <a:p>
            <a:pPr marL="306000" lvl="0" indent="-306000" algn="just" defTabSz="457200">
              <a:spcBef>
                <a:spcPct val="20000"/>
              </a:spcBef>
              <a:spcAft>
                <a:spcPts val="600"/>
              </a:spcAft>
              <a:buClr>
                <a:srgbClr val="AC66BB"/>
              </a:buClr>
              <a:buSzPct val="92000"/>
              <a:buFont typeface="Wingdings 2" panose="05020102010507070707" pitchFamily="18" charset="2"/>
              <a:buChar char=""/>
            </a:pPr>
            <a:r>
              <a:rPr lang="fr-FR" sz="1600" dirty="0" smtClean="0">
                <a:solidFill>
                  <a:srgbClr val="B13F9A"/>
                </a:solidFill>
              </a:rPr>
              <a:t>Indice de précision de la lecture:</a:t>
            </a:r>
            <a:r>
              <a:rPr lang="fr-FR" sz="1600" dirty="0">
                <a:solidFill>
                  <a:srgbClr val="B13F9A"/>
                </a:solidFill>
              </a:rPr>
              <a:t> </a:t>
            </a:r>
            <a:endParaRPr lang="fr-FR" sz="1600" dirty="0" smtClean="0">
              <a:solidFill>
                <a:srgbClr val="B13F9A"/>
              </a:solidFill>
            </a:endParaRPr>
          </a:p>
          <a:p>
            <a:pPr lvl="0" algn="just" defTabSz="457200">
              <a:spcBef>
                <a:spcPct val="20000"/>
              </a:spcBef>
              <a:spcAft>
                <a:spcPts val="600"/>
              </a:spcAft>
              <a:buClr>
                <a:srgbClr val="AC66BB"/>
              </a:buClr>
              <a:buSzPct val="92000"/>
            </a:pPr>
            <a:r>
              <a:rPr lang="fr-FR" sz="1600" dirty="0" smtClean="0">
                <a:solidFill>
                  <a:srgbClr val="B13F9A"/>
                </a:solidFill>
              </a:rPr>
              <a:t>en dessous de – 2 écarts </a:t>
            </a:r>
            <a:r>
              <a:rPr lang="fr-FR" sz="1600" dirty="0" err="1" smtClean="0">
                <a:solidFill>
                  <a:srgbClr val="B13F9A"/>
                </a:solidFill>
              </a:rPr>
              <a:t>etypes</a:t>
            </a:r>
            <a:endParaRPr lang="fr-FR" sz="1600" dirty="0" smtClean="0">
              <a:solidFill>
                <a:srgbClr val="B13F9A"/>
              </a:solidFill>
            </a:endParaRPr>
          </a:p>
          <a:p>
            <a:pPr marL="306000" lvl="0" indent="-306000" algn="just" defTabSz="457200">
              <a:spcBef>
                <a:spcPct val="20000"/>
              </a:spcBef>
              <a:spcAft>
                <a:spcPts val="600"/>
              </a:spcAft>
              <a:buClr>
                <a:srgbClr val="AC66BB"/>
              </a:buClr>
              <a:buSzPct val="92000"/>
              <a:buFont typeface="Wingdings 2" panose="05020102010507070707" pitchFamily="18" charset="2"/>
              <a:buChar char=""/>
            </a:pPr>
            <a:r>
              <a:rPr lang="fr-FR" sz="1600" dirty="0" smtClean="0">
                <a:solidFill>
                  <a:srgbClr val="B13F9A"/>
                </a:solidFill>
              </a:rPr>
              <a:t>Indicé de vitesse de la lecture: </a:t>
            </a:r>
          </a:p>
          <a:p>
            <a:pPr algn="just" defTabSz="457200">
              <a:spcBef>
                <a:spcPct val="20000"/>
              </a:spcBef>
              <a:spcAft>
                <a:spcPts val="600"/>
              </a:spcAft>
              <a:buClr>
                <a:srgbClr val="AC66BB"/>
              </a:buClr>
              <a:buSzPct val="92000"/>
            </a:pPr>
            <a:r>
              <a:rPr lang="fr-FR" sz="1600" dirty="0">
                <a:solidFill>
                  <a:srgbClr val="B13F9A"/>
                </a:solidFill>
              </a:rPr>
              <a:t>en dessous de </a:t>
            </a:r>
            <a:r>
              <a:rPr lang="fr-FR" sz="1600" dirty="0" smtClean="0">
                <a:solidFill>
                  <a:srgbClr val="B13F9A"/>
                </a:solidFill>
              </a:rPr>
              <a:t>- </a:t>
            </a:r>
            <a:r>
              <a:rPr lang="fr-FR" sz="1600" dirty="0">
                <a:solidFill>
                  <a:srgbClr val="B13F9A"/>
                </a:solidFill>
              </a:rPr>
              <a:t>2 </a:t>
            </a:r>
            <a:r>
              <a:rPr lang="fr-FR" sz="1600" dirty="0" smtClean="0">
                <a:solidFill>
                  <a:srgbClr val="B13F9A"/>
                </a:solidFill>
              </a:rPr>
              <a:t>écarts-types</a:t>
            </a:r>
          </a:p>
          <a:p>
            <a:pPr algn="just" defTabSz="457200">
              <a:spcBef>
                <a:spcPct val="20000"/>
              </a:spcBef>
              <a:spcAft>
                <a:spcPts val="600"/>
              </a:spcAft>
              <a:buClr>
                <a:srgbClr val="AC66BB"/>
              </a:buClr>
              <a:buSzPct val="92000"/>
            </a:pPr>
            <a:r>
              <a:rPr lang="fr-FR" sz="1600" dirty="0" smtClean="0">
                <a:solidFill>
                  <a:srgbClr val="B13F9A"/>
                </a:solidFill>
              </a:rPr>
              <a:t>Que ce soit par rapport à son âge ou sa classe scolaire</a:t>
            </a:r>
          </a:p>
          <a:p>
            <a:pPr algn="just" defTabSz="457200">
              <a:spcBef>
                <a:spcPct val="20000"/>
              </a:spcBef>
              <a:spcAft>
                <a:spcPts val="600"/>
              </a:spcAft>
              <a:buClr>
                <a:srgbClr val="AC66BB"/>
              </a:buClr>
              <a:buSzPct val="92000"/>
            </a:pPr>
            <a:r>
              <a:rPr lang="fr-FR" sz="1400" dirty="0" smtClean="0">
                <a:solidFill>
                  <a:srgbClr val="B13F9A"/>
                </a:solidFill>
              </a:rPr>
              <a:t>On </a:t>
            </a:r>
            <a:r>
              <a:rPr lang="fr-FR" sz="1400" dirty="0">
                <a:solidFill>
                  <a:srgbClr val="B13F9A"/>
                </a:solidFill>
              </a:rPr>
              <a:t>observe une lenteur et beaucoup d’erreurs:</a:t>
            </a:r>
          </a:p>
          <a:p>
            <a:pPr marL="630000" lvl="1" indent="-306000" algn="just" defTabSz="457200">
              <a:spcBef>
                <a:spcPct val="20000"/>
              </a:spcBef>
              <a:spcAft>
                <a:spcPts val="600"/>
              </a:spcAft>
              <a:buClr>
                <a:srgbClr val="AC66BB"/>
              </a:buClr>
              <a:buSzPct val="92000"/>
              <a:buFontTx/>
              <a:buChar char="-"/>
            </a:pPr>
            <a:r>
              <a:rPr lang="fr-FR" sz="1400" dirty="0">
                <a:solidFill>
                  <a:srgbClr val="B13F9A"/>
                </a:solidFill>
              </a:rPr>
              <a:t>Anticipation incorrecte de la fin des mots</a:t>
            </a:r>
          </a:p>
          <a:p>
            <a:pPr marL="630000" lvl="1" indent="-306000" algn="just" defTabSz="457200">
              <a:spcBef>
                <a:spcPct val="20000"/>
              </a:spcBef>
              <a:spcAft>
                <a:spcPts val="600"/>
              </a:spcAft>
              <a:buClr>
                <a:srgbClr val="AC66BB"/>
              </a:buClr>
              <a:buSzPct val="92000"/>
              <a:buFontTx/>
              <a:buChar char="-"/>
            </a:pPr>
            <a:r>
              <a:rPr lang="fr-FR" sz="1400" dirty="0">
                <a:solidFill>
                  <a:srgbClr val="B13F9A"/>
                </a:solidFill>
              </a:rPr>
              <a:t>Inversion de </a:t>
            </a:r>
            <a:r>
              <a:rPr lang="fr-FR" sz="1400" dirty="0" smtClean="0">
                <a:solidFill>
                  <a:srgbClr val="B13F9A"/>
                </a:solidFill>
              </a:rPr>
              <a:t>syllabes…</a:t>
            </a:r>
            <a:endParaRPr lang="fr-FR" sz="1600" dirty="0" smtClean="0">
              <a:solidFill>
                <a:srgbClr val="B13F9A"/>
              </a:solidFill>
            </a:endParaRPr>
          </a:p>
        </p:txBody>
      </p:sp>
    </p:spTree>
    <p:extLst>
      <p:ext uri="{BB962C8B-B14F-4D97-AF65-F5344CB8AC3E}">
        <p14:creationId xmlns:p14="http://schemas.microsoft.com/office/powerpoint/2010/main" val="18800164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Résultats (suite)</a:t>
            </a:r>
          </a:p>
        </p:txBody>
      </p:sp>
      <p:sp>
        <p:nvSpPr>
          <p:cNvPr id="9" name="ZoneTexte 8"/>
          <p:cNvSpPr txBox="1"/>
          <p:nvPr/>
        </p:nvSpPr>
        <p:spPr>
          <a:xfrm>
            <a:off x="683568" y="2276872"/>
            <a:ext cx="5004048" cy="2179058"/>
          </a:xfrm>
          <a:prstGeom prst="rect">
            <a:avLst/>
          </a:prstGeom>
          <a:noFill/>
        </p:spPr>
        <p:txBody>
          <a:bodyPr wrap="square" rtlCol="0">
            <a:spAutoFit/>
          </a:bodyPr>
          <a:lstStyle/>
          <a:p>
            <a:pPr marL="306000" lvl="0" indent="-306000" algn="just" defTabSz="457200">
              <a:spcBef>
                <a:spcPct val="20000"/>
              </a:spcBef>
              <a:spcAft>
                <a:spcPts val="600"/>
              </a:spcAft>
              <a:buClr>
                <a:srgbClr val="AC66BB"/>
              </a:buClr>
              <a:buSzPct val="92000"/>
              <a:buFont typeface="Wingdings 2" panose="05020102010507070707" pitchFamily="18" charset="2"/>
              <a:buChar char=""/>
            </a:pPr>
            <a:r>
              <a:rPr lang="fr-FR" dirty="0">
                <a:solidFill>
                  <a:srgbClr val="B13F9A"/>
                </a:solidFill>
              </a:rPr>
              <a:t>Fluences verbales : </a:t>
            </a:r>
          </a:p>
          <a:p>
            <a:pPr marL="630000" lvl="1" indent="-306000" algn="just" defTabSz="457200">
              <a:spcBef>
                <a:spcPct val="20000"/>
              </a:spcBef>
              <a:spcAft>
                <a:spcPts val="600"/>
              </a:spcAft>
              <a:buClr>
                <a:srgbClr val="AC66BB"/>
              </a:buClr>
              <a:buSzPct val="92000"/>
              <a:buFont typeface="Wingdings 2" panose="05020102010507070707" pitchFamily="18" charset="2"/>
              <a:buChar char=""/>
            </a:pPr>
            <a:r>
              <a:rPr lang="fr-FR" sz="1600" dirty="0">
                <a:solidFill>
                  <a:srgbClr val="B13F9A"/>
                </a:solidFill>
              </a:rPr>
              <a:t>Phonétiques : Résultats à -</a:t>
            </a:r>
            <a:r>
              <a:rPr lang="fr-FR" sz="1600" dirty="0" smtClean="0">
                <a:solidFill>
                  <a:srgbClr val="B13F9A"/>
                </a:solidFill>
              </a:rPr>
              <a:t>1,7 </a:t>
            </a:r>
            <a:r>
              <a:rPr lang="fr-FR" sz="1600" dirty="0">
                <a:solidFill>
                  <a:srgbClr val="B13F9A"/>
                </a:solidFill>
              </a:rPr>
              <a:t>ET </a:t>
            </a:r>
            <a:r>
              <a:rPr lang="fr-FR" sz="1600" dirty="0" smtClean="0">
                <a:solidFill>
                  <a:srgbClr val="B13F9A"/>
                </a:solidFill>
              </a:rPr>
              <a:t>(peu de propositions, stress pendant cette épreuve où elle se sent en difficulté)</a:t>
            </a:r>
            <a:endParaRPr lang="fr-FR" sz="1600" dirty="0">
              <a:solidFill>
                <a:srgbClr val="B13F9A"/>
              </a:solidFill>
            </a:endParaRPr>
          </a:p>
          <a:p>
            <a:pPr marL="630000" lvl="1" indent="-306000" algn="just" defTabSz="457200">
              <a:spcBef>
                <a:spcPct val="20000"/>
              </a:spcBef>
              <a:spcAft>
                <a:spcPts val="600"/>
              </a:spcAft>
              <a:buClr>
                <a:srgbClr val="AC66BB"/>
              </a:buClr>
              <a:buSzPct val="92000"/>
              <a:buFont typeface="Wingdings 2" panose="05020102010507070707" pitchFamily="18" charset="2"/>
              <a:buChar char=""/>
            </a:pPr>
            <a:r>
              <a:rPr lang="fr-FR" sz="1600" dirty="0">
                <a:solidFill>
                  <a:srgbClr val="B13F9A"/>
                </a:solidFill>
              </a:rPr>
              <a:t>Sémantiques : Résultats à la moyenne</a:t>
            </a:r>
          </a:p>
          <a:p>
            <a:pPr algn="just" defTabSz="457200">
              <a:spcBef>
                <a:spcPct val="20000"/>
              </a:spcBef>
              <a:spcAft>
                <a:spcPts val="600"/>
              </a:spcAft>
              <a:buClr>
                <a:srgbClr val="AC66BB"/>
              </a:buClr>
              <a:buSzPct val="92000"/>
            </a:pPr>
            <a:endParaRPr lang="fr-FR" dirty="0">
              <a:solidFill>
                <a:srgbClr val="B13F9A"/>
              </a:solidFill>
            </a:endParaRPr>
          </a:p>
          <a:p>
            <a:pPr marL="306000" lvl="0" indent="-306000" algn="just" defTabSz="457200">
              <a:spcBef>
                <a:spcPct val="20000"/>
              </a:spcBef>
              <a:spcAft>
                <a:spcPts val="600"/>
              </a:spcAft>
              <a:buClr>
                <a:srgbClr val="AC66BB"/>
              </a:buClr>
              <a:buSzPct val="92000"/>
              <a:buFont typeface="Wingdings 2" panose="05020102010507070707" pitchFamily="18" charset="2"/>
              <a:buChar char=""/>
            </a:pPr>
            <a:endParaRPr lang="fr-FR" dirty="0" smtClean="0">
              <a:solidFill>
                <a:srgbClr val="B13F9A"/>
              </a:solidFill>
            </a:endParaRPr>
          </a:p>
        </p:txBody>
      </p:sp>
    </p:spTree>
    <p:extLst>
      <p:ext uri="{BB962C8B-B14F-4D97-AF65-F5344CB8AC3E}">
        <p14:creationId xmlns:p14="http://schemas.microsoft.com/office/powerpoint/2010/main" val="2628110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Julia: observations cliniques</a:t>
            </a:r>
          </a:p>
        </p:txBody>
      </p:sp>
      <p:sp>
        <p:nvSpPr>
          <p:cNvPr id="3" name="Espace réservé du contenu 2"/>
          <p:cNvSpPr>
            <a:spLocks noGrp="1"/>
          </p:cNvSpPr>
          <p:nvPr>
            <p:ph idx="1"/>
          </p:nvPr>
        </p:nvSpPr>
        <p:spPr/>
        <p:txBody>
          <a:bodyPr>
            <a:normAutofit/>
          </a:bodyPr>
          <a:lstStyle/>
          <a:p>
            <a:pPr marL="0" indent="0" algn="ctr">
              <a:buNone/>
            </a:pPr>
            <a:r>
              <a:rPr lang="fr-FR" sz="3600" dirty="0" smtClean="0"/>
              <a:t>Qu’en pensez-vous?</a:t>
            </a:r>
            <a:endParaRPr lang="fr-FR" sz="3600" dirty="0"/>
          </a:p>
        </p:txBody>
      </p:sp>
    </p:spTree>
    <p:extLst>
      <p:ext uri="{BB962C8B-B14F-4D97-AF65-F5344CB8AC3E}">
        <p14:creationId xmlns:p14="http://schemas.microsoft.com/office/powerpoint/2010/main" val="2638283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Etude de cas : Résultats</a:t>
            </a:r>
          </a:p>
        </p:txBody>
      </p:sp>
      <p:sp>
        <p:nvSpPr>
          <p:cNvPr id="3" name="Espace réservé du contenu 2"/>
          <p:cNvSpPr>
            <a:spLocks noGrp="1"/>
          </p:cNvSpPr>
          <p:nvPr>
            <p:ph idx="1"/>
          </p:nvPr>
        </p:nvSpPr>
        <p:spPr>
          <a:xfrm>
            <a:off x="4139952" y="1916832"/>
            <a:ext cx="4568154" cy="4680519"/>
          </a:xfrm>
        </p:spPr>
        <p:txBody>
          <a:bodyPr>
            <a:normAutofit/>
          </a:bodyPr>
          <a:lstStyle/>
          <a:p>
            <a:pPr algn="just"/>
            <a:r>
              <a:rPr lang="fr-FR" dirty="0"/>
              <a:t>ICV : </a:t>
            </a:r>
            <a:r>
              <a:rPr lang="fr-FR" dirty="0" smtClean="0"/>
              <a:t>hétérogène, norme et norme faible</a:t>
            </a:r>
            <a:endParaRPr lang="fr-FR" dirty="0"/>
          </a:p>
          <a:p>
            <a:pPr algn="just"/>
            <a:r>
              <a:rPr lang="fr-FR" dirty="0"/>
              <a:t>IVS </a:t>
            </a:r>
            <a:r>
              <a:rPr lang="fr-FR" dirty="0" smtClean="0"/>
              <a:t>: homogène et moyen</a:t>
            </a:r>
            <a:endParaRPr lang="fr-FR" dirty="0"/>
          </a:p>
          <a:p>
            <a:pPr algn="just"/>
            <a:r>
              <a:rPr lang="fr-FR" dirty="0" smtClean="0"/>
              <a:t>IRF: homogène et moyen</a:t>
            </a:r>
            <a:endParaRPr lang="fr-FR" dirty="0"/>
          </a:p>
          <a:p>
            <a:pPr algn="just"/>
            <a:r>
              <a:rPr lang="fr-FR" dirty="0"/>
              <a:t>IMT : </a:t>
            </a:r>
            <a:r>
              <a:rPr lang="fr-FR" dirty="0" smtClean="0"/>
              <a:t>hétérogène, déficitaire et norme faible</a:t>
            </a:r>
            <a:endParaRPr lang="fr-FR" dirty="0"/>
          </a:p>
          <a:p>
            <a:pPr algn="just"/>
            <a:r>
              <a:rPr lang="fr-FR" dirty="0"/>
              <a:t>IVT : </a:t>
            </a:r>
            <a:r>
              <a:rPr lang="fr-FR" dirty="0" smtClean="0"/>
              <a:t>homogène et moyen</a:t>
            </a:r>
            <a:endParaRPr lang="fr-FR" dirty="0"/>
          </a:p>
          <a:p>
            <a:pPr algn="just"/>
            <a:endParaRPr lang="fr-FR" dirty="0"/>
          </a:p>
        </p:txBody>
      </p:sp>
      <p:pic>
        <p:nvPicPr>
          <p:cNvPr id="4" name="Image 3"/>
          <p:cNvPicPr>
            <a:picLocks noChangeAspect="1"/>
          </p:cNvPicPr>
          <p:nvPr/>
        </p:nvPicPr>
        <p:blipFill rotWithShape="1">
          <a:blip r:embed="rId2"/>
          <a:srcRect l="-3391" t="18093" r="1"/>
          <a:stretch/>
        </p:blipFill>
        <p:spPr>
          <a:xfrm>
            <a:off x="107504" y="1811981"/>
            <a:ext cx="4392488" cy="4890220"/>
          </a:xfrm>
          <a:prstGeom prst="rect">
            <a:avLst/>
          </a:prstGeom>
        </p:spPr>
      </p:pic>
    </p:spTree>
    <p:extLst>
      <p:ext uri="{BB962C8B-B14F-4D97-AF65-F5344CB8AC3E}">
        <p14:creationId xmlns:p14="http://schemas.microsoft.com/office/powerpoint/2010/main" val="2045218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Critères diagnostic du dsm-v</a:t>
            </a:r>
            <a:endParaRPr lang="fr-FR" dirty="0"/>
          </a:p>
        </p:txBody>
      </p:sp>
      <p:sp>
        <p:nvSpPr>
          <p:cNvPr id="3" name="Espace réservé du contenu 2"/>
          <p:cNvSpPr>
            <a:spLocks noGrp="1"/>
          </p:cNvSpPr>
          <p:nvPr>
            <p:ph idx="1"/>
          </p:nvPr>
        </p:nvSpPr>
        <p:spPr>
          <a:xfrm>
            <a:off x="251520" y="2060848"/>
            <a:ext cx="8676456" cy="4488863"/>
          </a:xfrm>
        </p:spPr>
        <p:txBody>
          <a:bodyPr>
            <a:noAutofit/>
          </a:bodyPr>
          <a:lstStyle/>
          <a:p>
            <a:pPr marL="0" indent="0" algn="just">
              <a:buNone/>
            </a:pPr>
            <a:r>
              <a:rPr lang="fr-FR" dirty="0"/>
              <a:t>1) Difficulté à apprendre et à utiliser des compétences scolaires ou universitaires (...) ayant persisté au moins 6 mois malgré la mise en place de mesures ciblant ces difficultés.</a:t>
            </a:r>
          </a:p>
          <a:p>
            <a:pPr marL="0" indent="0" algn="just">
              <a:buNone/>
            </a:pPr>
            <a:endParaRPr lang="fr-FR" sz="800" dirty="0"/>
          </a:p>
          <a:p>
            <a:pPr marL="0" indent="0" algn="just">
              <a:buNone/>
            </a:pPr>
            <a:r>
              <a:rPr lang="fr-FR" dirty="0"/>
              <a:t>Symptômes :</a:t>
            </a:r>
          </a:p>
          <a:p>
            <a:pPr marL="0" indent="0" algn="just">
              <a:buNone/>
            </a:pPr>
            <a:r>
              <a:rPr lang="fr-FR" dirty="0"/>
              <a:t>	* Lecture des mots inexacte ou lente et réalisée péniblement.</a:t>
            </a:r>
          </a:p>
          <a:p>
            <a:pPr marL="0" indent="0" algn="just">
              <a:buNone/>
            </a:pPr>
            <a:r>
              <a:rPr lang="fr-FR" dirty="0"/>
              <a:t>	* Difficultés à comprendre le sens des mots qui est lu.</a:t>
            </a:r>
          </a:p>
          <a:p>
            <a:pPr marL="0" indent="0" algn="just">
              <a:buNone/>
            </a:pPr>
            <a:r>
              <a:rPr lang="fr-FR" dirty="0"/>
              <a:t>	* Difficultés à épeler.</a:t>
            </a:r>
          </a:p>
          <a:p>
            <a:pPr marL="0" indent="0" algn="just">
              <a:buNone/>
            </a:pPr>
            <a:r>
              <a:rPr lang="fr-FR" dirty="0"/>
              <a:t>	* Difficultés d'expression écrite.</a:t>
            </a:r>
          </a:p>
          <a:p>
            <a:pPr marL="0" indent="0" algn="just">
              <a:buNone/>
            </a:pPr>
            <a:r>
              <a:rPr lang="fr-FR" dirty="0"/>
              <a:t>	* Difficultés à maitriser le sens des nombres, les données chiffrées ou le calcul.</a:t>
            </a:r>
          </a:p>
          <a:p>
            <a:pPr marL="0" indent="0" algn="just">
              <a:buNone/>
            </a:pPr>
            <a:r>
              <a:rPr lang="fr-FR" dirty="0"/>
              <a:t>	* Difficultés avec le raisonnement mathématique</a:t>
            </a:r>
          </a:p>
          <a:p>
            <a:pPr marL="0" indent="0" algn="just">
              <a:buNone/>
            </a:pPr>
            <a:endParaRPr lang="fr-FR" sz="800" dirty="0"/>
          </a:p>
          <a:p>
            <a:pPr marL="0" indent="0" algn="just">
              <a:buNone/>
            </a:pPr>
            <a:r>
              <a:rPr lang="fr-FR" dirty="0"/>
              <a:t>2) Compétences scolaires ou universitaires perturbées, nettement au dessous du niveau escompté pour l'âge chronologique du sujet et ce de manière quantifiable.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Résultats (suite)</a:t>
            </a:r>
          </a:p>
        </p:txBody>
      </p:sp>
      <p:sp>
        <p:nvSpPr>
          <p:cNvPr id="3" name="Espace réservé du contenu 2"/>
          <p:cNvSpPr>
            <a:spLocks noGrp="1"/>
          </p:cNvSpPr>
          <p:nvPr>
            <p:ph idx="1"/>
          </p:nvPr>
        </p:nvSpPr>
        <p:spPr>
          <a:xfrm>
            <a:off x="4355976" y="1916832"/>
            <a:ext cx="4248472" cy="4752528"/>
          </a:xfrm>
        </p:spPr>
        <p:txBody>
          <a:bodyPr/>
          <a:lstStyle/>
          <a:p>
            <a:pPr algn="just"/>
            <a:r>
              <a:rPr lang="fr-FR" dirty="0" smtClean="0"/>
              <a:t>Planification non optimale de la figure de Rey mais pas de difficulté visuo-constructive, score dans la norme faible</a:t>
            </a:r>
            <a:r>
              <a:rPr lang="fr-FR" dirty="0"/>
              <a:t>(perc 10-25</a:t>
            </a:r>
            <a:r>
              <a:rPr lang="fr-FR" dirty="0" smtClean="0"/>
              <a:t>)</a:t>
            </a:r>
          </a:p>
          <a:p>
            <a:pPr algn="just"/>
            <a:r>
              <a:rPr lang="fr-FR" dirty="0" smtClean="0"/>
              <a:t>Difficultés de planification retrouvées à l’épreuve de Barrage des cloches de la BALE avec absence de stratégie de recherche</a:t>
            </a:r>
          </a:p>
          <a:p>
            <a:pPr algn="just"/>
            <a:r>
              <a:rPr lang="fr-FR" dirty="0" smtClean="0"/>
              <a:t>Bon fonctionnement </a:t>
            </a:r>
            <a:r>
              <a:rPr lang="fr-FR" dirty="0"/>
              <a:t>exécutif pour l’inhibition et la flexibilité </a:t>
            </a:r>
            <a:r>
              <a:rPr lang="fr-FR" dirty="0" smtClean="0"/>
              <a:t>mentale </a:t>
            </a:r>
            <a:endParaRPr lang="fr-FR" dirty="0"/>
          </a:p>
          <a:p>
            <a:pPr marL="0" indent="0" algn="just">
              <a:buNone/>
            </a:pPr>
            <a:r>
              <a:rPr lang="fr-FR" dirty="0" smtClean="0"/>
              <a:t>Épreuve Inhibition (NEPSY-II): Dénomination NS 8 ; Inhibition NS 9 ; Changement NS 8</a:t>
            </a:r>
            <a:endParaRPr lang="fr-FR" dirty="0"/>
          </a:p>
          <a:p>
            <a:pPr algn="just"/>
            <a:r>
              <a:rPr lang="fr-FR" dirty="0"/>
              <a:t>Pas de trouble </a:t>
            </a:r>
            <a:r>
              <a:rPr lang="fr-FR" dirty="0" smtClean="0"/>
              <a:t>attentionnel</a:t>
            </a:r>
            <a:endParaRPr lang="fr-FR" dirty="0"/>
          </a:p>
          <a:p>
            <a:pPr algn="just"/>
            <a:endParaRPr lang="fr-FR" dirty="0"/>
          </a:p>
        </p:txBody>
      </p:sp>
      <p:pic>
        <p:nvPicPr>
          <p:cNvPr id="4" name="Image 3"/>
          <p:cNvPicPr>
            <a:picLocks noChangeAspect="1"/>
          </p:cNvPicPr>
          <p:nvPr/>
        </p:nvPicPr>
        <p:blipFill rotWithShape="1">
          <a:blip r:embed="rId2"/>
          <a:srcRect r="16390" b="37210"/>
          <a:stretch/>
        </p:blipFill>
        <p:spPr>
          <a:xfrm rot="16200000">
            <a:off x="393931" y="1774423"/>
            <a:ext cx="2739517" cy="2880320"/>
          </a:xfrm>
          <a:prstGeom prst="rect">
            <a:avLst/>
          </a:prstGeom>
        </p:spPr>
      </p:pic>
      <p:pic>
        <p:nvPicPr>
          <p:cNvPr id="6" name="Image 5"/>
          <p:cNvPicPr>
            <a:picLocks noChangeAspect="1"/>
          </p:cNvPicPr>
          <p:nvPr/>
        </p:nvPicPr>
        <p:blipFill>
          <a:blip r:embed="rId3"/>
          <a:stretch>
            <a:fillRect/>
          </a:stretch>
        </p:blipFill>
        <p:spPr>
          <a:xfrm rot="16200000">
            <a:off x="1534224" y="3802480"/>
            <a:ext cx="2292893" cy="2986093"/>
          </a:xfrm>
          <a:prstGeom prst="rect">
            <a:avLst/>
          </a:prstGeom>
        </p:spPr>
      </p:pic>
      <p:pic>
        <p:nvPicPr>
          <p:cNvPr id="5" name="Image 4"/>
          <p:cNvPicPr>
            <a:picLocks noChangeAspect="1"/>
          </p:cNvPicPr>
          <p:nvPr/>
        </p:nvPicPr>
        <p:blipFill>
          <a:blip r:embed="rId4"/>
          <a:stretch>
            <a:fillRect/>
          </a:stretch>
        </p:blipFill>
        <p:spPr>
          <a:xfrm>
            <a:off x="2774439" y="2067117"/>
            <a:ext cx="1581537" cy="2017528"/>
          </a:xfrm>
          <a:prstGeom prst="rect">
            <a:avLst/>
          </a:prstGeom>
        </p:spPr>
      </p:pic>
    </p:spTree>
    <p:extLst>
      <p:ext uri="{BB962C8B-B14F-4D97-AF65-F5344CB8AC3E}">
        <p14:creationId xmlns:p14="http://schemas.microsoft.com/office/powerpoint/2010/main" val="32723426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Résultats (suite)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309" y="2132856"/>
            <a:ext cx="3461006" cy="4838281"/>
          </a:xfrm>
          <a:prstGeom prst="rect">
            <a:avLst/>
          </a:prstGeom>
        </p:spPr>
      </p:pic>
      <p:pic>
        <p:nvPicPr>
          <p:cNvPr id="7" name="Image 6"/>
          <p:cNvPicPr>
            <a:picLocks noChangeAspect="1"/>
          </p:cNvPicPr>
          <p:nvPr/>
        </p:nvPicPr>
        <p:blipFill>
          <a:blip r:embed="rId3"/>
          <a:stretch>
            <a:fillRect/>
          </a:stretch>
        </p:blipFill>
        <p:spPr>
          <a:xfrm>
            <a:off x="4355976" y="2153638"/>
            <a:ext cx="3891356" cy="1694029"/>
          </a:xfrm>
          <a:prstGeom prst="rect">
            <a:avLst/>
          </a:prstGeom>
        </p:spPr>
      </p:pic>
      <p:sp>
        <p:nvSpPr>
          <p:cNvPr id="9" name="ZoneTexte 8"/>
          <p:cNvSpPr txBox="1"/>
          <p:nvPr/>
        </p:nvSpPr>
        <p:spPr>
          <a:xfrm>
            <a:off x="4427984" y="4149080"/>
            <a:ext cx="3960440" cy="2825389"/>
          </a:xfrm>
          <a:prstGeom prst="rect">
            <a:avLst/>
          </a:prstGeom>
          <a:noFill/>
        </p:spPr>
        <p:txBody>
          <a:bodyPr wrap="square" rtlCol="0">
            <a:spAutoFit/>
          </a:bodyPr>
          <a:lstStyle/>
          <a:p>
            <a:pPr marL="306000" lvl="0" indent="-306000" algn="just" defTabSz="457200">
              <a:spcBef>
                <a:spcPct val="20000"/>
              </a:spcBef>
              <a:spcAft>
                <a:spcPts val="600"/>
              </a:spcAft>
              <a:buClr>
                <a:srgbClr val="AC66BB"/>
              </a:buClr>
              <a:buSzPct val="92000"/>
              <a:buFont typeface="Wingdings 2" panose="05020102010507070707" pitchFamily="18" charset="2"/>
              <a:buChar char=""/>
            </a:pPr>
            <a:r>
              <a:rPr lang="fr-FR" dirty="0" smtClean="0">
                <a:solidFill>
                  <a:srgbClr val="B13F9A"/>
                </a:solidFill>
              </a:rPr>
              <a:t>Indice de précision de la lecture:</a:t>
            </a:r>
            <a:r>
              <a:rPr lang="fr-FR" dirty="0">
                <a:solidFill>
                  <a:srgbClr val="B13F9A"/>
                </a:solidFill>
              </a:rPr>
              <a:t> </a:t>
            </a:r>
            <a:endParaRPr lang="fr-FR" dirty="0" smtClean="0">
              <a:solidFill>
                <a:srgbClr val="B13F9A"/>
              </a:solidFill>
            </a:endParaRPr>
          </a:p>
          <a:p>
            <a:pPr lvl="0" algn="just" defTabSz="457200">
              <a:spcBef>
                <a:spcPct val="20000"/>
              </a:spcBef>
              <a:spcAft>
                <a:spcPts val="600"/>
              </a:spcAft>
              <a:buClr>
                <a:srgbClr val="AC66BB"/>
              </a:buClr>
              <a:buSzPct val="92000"/>
            </a:pPr>
            <a:r>
              <a:rPr lang="fr-FR" dirty="0" smtClean="0">
                <a:solidFill>
                  <a:srgbClr val="B13F9A"/>
                </a:solidFill>
              </a:rPr>
              <a:t>en dessous de – 2 écarts-types</a:t>
            </a:r>
          </a:p>
          <a:p>
            <a:pPr marL="306000" lvl="0" indent="-306000" algn="just" defTabSz="457200">
              <a:spcBef>
                <a:spcPct val="20000"/>
              </a:spcBef>
              <a:spcAft>
                <a:spcPts val="600"/>
              </a:spcAft>
              <a:buClr>
                <a:srgbClr val="AC66BB"/>
              </a:buClr>
              <a:buSzPct val="92000"/>
              <a:buFont typeface="Wingdings 2" panose="05020102010507070707" pitchFamily="18" charset="2"/>
              <a:buChar char=""/>
            </a:pPr>
            <a:r>
              <a:rPr lang="fr-FR" dirty="0" smtClean="0">
                <a:solidFill>
                  <a:srgbClr val="B13F9A"/>
                </a:solidFill>
              </a:rPr>
              <a:t>Indicé de vitesse de la lecture: </a:t>
            </a:r>
          </a:p>
          <a:p>
            <a:pPr algn="just" defTabSz="457200">
              <a:spcBef>
                <a:spcPct val="20000"/>
              </a:spcBef>
              <a:spcAft>
                <a:spcPts val="600"/>
              </a:spcAft>
              <a:buClr>
                <a:srgbClr val="AC66BB"/>
              </a:buClr>
              <a:buSzPct val="92000"/>
            </a:pPr>
            <a:r>
              <a:rPr lang="fr-FR" dirty="0">
                <a:solidFill>
                  <a:srgbClr val="B13F9A"/>
                </a:solidFill>
              </a:rPr>
              <a:t>en dessous de – 2 </a:t>
            </a:r>
            <a:r>
              <a:rPr lang="fr-FR" dirty="0" smtClean="0">
                <a:solidFill>
                  <a:srgbClr val="B13F9A"/>
                </a:solidFill>
              </a:rPr>
              <a:t>écarts-types</a:t>
            </a:r>
          </a:p>
          <a:p>
            <a:pPr algn="just" defTabSz="457200">
              <a:spcBef>
                <a:spcPct val="20000"/>
              </a:spcBef>
              <a:spcAft>
                <a:spcPts val="600"/>
              </a:spcAft>
              <a:buClr>
                <a:srgbClr val="AC66BB"/>
              </a:buClr>
              <a:buSzPct val="92000"/>
            </a:pPr>
            <a:endParaRPr lang="fr-FR" dirty="0">
              <a:solidFill>
                <a:srgbClr val="B13F9A"/>
              </a:solidFill>
            </a:endParaRPr>
          </a:p>
          <a:p>
            <a:pPr algn="just" defTabSz="457200">
              <a:spcBef>
                <a:spcPct val="20000"/>
              </a:spcBef>
              <a:spcAft>
                <a:spcPts val="600"/>
              </a:spcAft>
              <a:buClr>
                <a:srgbClr val="AC66BB"/>
              </a:buClr>
              <a:buSzPct val="92000"/>
            </a:pPr>
            <a:r>
              <a:rPr lang="fr-FR" dirty="0" smtClean="0">
                <a:solidFill>
                  <a:srgbClr val="B13F9A"/>
                </a:solidFill>
              </a:rPr>
              <a:t>Lenteur et qualité de la lecture altérées</a:t>
            </a:r>
          </a:p>
          <a:p>
            <a:pPr marL="306000" lvl="0" indent="-306000" algn="just" defTabSz="457200">
              <a:spcBef>
                <a:spcPct val="20000"/>
              </a:spcBef>
              <a:spcAft>
                <a:spcPts val="600"/>
              </a:spcAft>
              <a:buClr>
                <a:srgbClr val="AC66BB"/>
              </a:buClr>
              <a:buSzPct val="92000"/>
              <a:buFont typeface="Wingdings 2" panose="05020102010507070707" pitchFamily="18" charset="2"/>
              <a:buChar char=""/>
            </a:pPr>
            <a:endParaRPr lang="fr-FR" dirty="0" smtClean="0">
              <a:solidFill>
                <a:srgbClr val="B13F9A"/>
              </a:solidFill>
            </a:endParaRPr>
          </a:p>
        </p:txBody>
      </p:sp>
    </p:spTree>
    <p:extLst>
      <p:ext uri="{BB962C8B-B14F-4D97-AF65-F5344CB8AC3E}">
        <p14:creationId xmlns:p14="http://schemas.microsoft.com/office/powerpoint/2010/main" val="4137516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Conclusions</a:t>
            </a:r>
          </a:p>
        </p:txBody>
      </p:sp>
      <p:sp>
        <p:nvSpPr>
          <p:cNvPr id="3" name="Espace réservé du contenu 2"/>
          <p:cNvSpPr>
            <a:spLocks noGrp="1"/>
          </p:cNvSpPr>
          <p:nvPr>
            <p:ph idx="1"/>
          </p:nvPr>
        </p:nvSpPr>
        <p:spPr>
          <a:xfrm>
            <a:off x="405215" y="1772816"/>
            <a:ext cx="8272211" cy="4488863"/>
          </a:xfrm>
        </p:spPr>
        <p:txBody>
          <a:bodyPr>
            <a:noAutofit/>
          </a:bodyPr>
          <a:lstStyle/>
          <a:p>
            <a:pPr algn="just"/>
            <a:r>
              <a:rPr lang="fr-FR" dirty="0"/>
              <a:t>Points forts : </a:t>
            </a:r>
          </a:p>
          <a:p>
            <a:pPr algn="just">
              <a:buFontTx/>
              <a:buChar char="-"/>
            </a:pPr>
            <a:r>
              <a:rPr lang="fr-FR" dirty="0" smtClean="0"/>
              <a:t>domaines visuo-spatiaux et visuo-constructifs </a:t>
            </a:r>
          </a:p>
          <a:p>
            <a:pPr algn="just">
              <a:buFontTx/>
              <a:buChar char="-"/>
            </a:pPr>
            <a:r>
              <a:rPr lang="fr-FR" dirty="0" smtClean="0"/>
              <a:t>compétences en raisonnement fluide</a:t>
            </a:r>
          </a:p>
          <a:p>
            <a:pPr algn="just">
              <a:buFontTx/>
              <a:buChar char="-"/>
            </a:pPr>
            <a:r>
              <a:rPr lang="fr-FR" dirty="0" smtClean="0"/>
              <a:t>Mémoire visuelle</a:t>
            </a:r>
          </a:p>
          <a:p>
            <a:pPr algn="just">
              <a:buFontTx/>
              <a:buChar char="-"/>
            </a:pPr>
            <a:r>
              <a:rPr lang="fr-FR" dirty="0" smtClean="0"/>
              <a:t>Inhibition et flexibilité mentale</a:t>
            </a:r>
            <a:endParaRPr lang="fr-FR" dirty="0"/>
          </a:p>
          <a:p>
            <a:pPr algn="just"/>
            <a:r>
              <a:rPr lang="fr-FR" dirty="0"/>
              <a:t>Points faibles :</a:t>
            </a:r>
          </a:p>
          <a:p>
            <a:pPr algn="just">
              <a:buFontTx/>
              <a:buChar char="-"/>
            </a:pPr>
            <a:r>
              <a:rPr lang="fr-FR" dirty="0" smtClean="0"/>
              <a:t>les capacités </a:t>
            </a:r>
            <a:r>
              <a:rPr lang="fr-FR" dirty="0"/>
              <a:t>en langage oral et écrit </a:t>
            </a:r>
            <a:r>
              <a:rPr lang="fr-FR" dirty="0" smtClean="0"/>
              <a:t>(lecture)</a:t>
            </a:r>
            <a:endParaRPr lang="fr-FR" dirty="0"/>
          </a:p>
          <a:p>
            <a:pPr algn="just">
              <a:buFontTx/>
              <a:buChar char="-"/>
            </a:pPr>
            <a:r>
              <a:rPr lang="fr-FR" dirty="0" smtClean="0"/>
              <a:t>la </a:t>
            </a:r>
            <a:r>
              <a:rPr lang="fr-FR" dirty="0"/>
              <a:t>mémoire </a:t>
            </a:r>
            <a:r>
              <a:rPr lang="fr-FR" dirty="0" smtClean="0"/>
              <a:t>auditivo-verbale</a:t>
            </a:r>
          </a:p>
          <a:p>
            <a:pPr algn="just">
              <a:buFontTx/>
              <a:buChar char="-"/>
            </a:pPr>
            <a:r>
              <a:rPr lang="fr-FR" dirty="0" smtClean="0"/>
              <a:t>la planification</a:t>
            </a:r>
          </a:p>
          <a:p>
            <a:pPr algn="just">
              <a:buFontTx/>
              <a:buChar char="-"/>
            </a:pPr>
            <a:endParaRPr lang="fr-FR" dirty="0"/>
          </a:p>
          <a:p>
            <a:pPr marL="0" indent="0" algn="just">
              <a:buNone/>
            </a:pPr>
            <a:r>
              <a:rPr lang="fr-FR" dirty="0"/>
              <a:t>Chez une enfant qui possède une faible estime d’elle-même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Orientation</a:t>
            </a:r>
          </a:p>
        </p:txBody>
      </p:sp>
      <p:sp>
        <p:nvSpPr>
          <p:cNvPr id="3" name="Espace réservé du contenu 2"/>
          <p:cNvSpPr>
            <a:spLocks noGrp="1"/>
          </p:cNvSpPr>
          <p:nvPr>
            <p:ph idx="1"/>
          </p:nvPr>
        </p:nvSpPr>
        <p:spPr>
          <a:xfrm>
            <a:off x="435895" y="2180497"/>
            <a:ext cx="8272211" cy="4488863"/>
          </a:xfrm>
        </p:spPr>
        <p:txBody>
          <a:bodyPr>
            <a:noAutofit/>
          </a:bodyPr>
          <a:lstStyle/>
          <a:p>
            <a:pPr algn="just"/>
            <a:r>
              <a:rPr lang="fr-FR" sz="2400" dirty="0"/>
              <a:t>Orienter vers un bilan orthophonique qui se prolongera probablement sur une prise en charge </a:t>
            </a:r>
            <a:endParaRPr lang="fr-FR" sz="2400" dirty="0" smtClean="0"/>
          </a:p>
          <a:p>
            <a:pPr algn="just"/>
            <a:r>
              <a:rPr lang="fr-FR" sz="2400" dirty="0" smtClean="0"/>
              <a:t>Proposer </a:t>
            </a:r>
            <a:r>
              <a:rPr lang="fr-FR" sz="2400" dirty="0"/>
              <a:t>une liste d’aménagements pédagogiques pour l’école et donner des conseils aux parents</a:t>
            </a:r>
          </a:p>
          <a:p>
            <a:pPr algn="just"/>
            <a:r>
              <a:rPr lang="fr-FR" sz="2400" dirty="0"/>
              <a:t>Importance de la compréhension de </a:t>
            </a:r>
            <a:r>
              <a:rPr lang="fr-FR" sz="2400" dirty="0" smtClean="0"/>
              <a:t>ses difficultés par l’enfant</a:t>
            </a:r>
            <a:endParaRPr lang="fr-FR" sz="2400" dirty="0"/>
          </a:p>
          <a:p>
            <a:pPr algn="just"/>
            <a:r>
              <a:rPr lang="fr-FR" sz="2400" dirty="0"/>
              <a:t>Mise en avant des points forts et valorisation de ceux-ci</a:t>
            </a:r>
          </a:p>
          <a:p>
            <a:pPr algn="just"/>
            <a:r>
              <a:rPr lang="fr-FR" sz="2400" dirty="0" smtClean="0"/>
              <a:t>Importance </a:t>
            </a:r>
            <a:r>
              <a:rPr lang="fr-FR" sz="2400" dirty="0"/>
              <a:t>de la déresponsabilisation de l’enfant ET de ses parents concernant l’origine du </a:t>
            </a:r>
            <a:r>
              <a:rPr lang="fr-FR" sz="2400" dirty="0" smtClean="0"/>
              <a:t>trouble</a:t>
            </a:r>
            <a:endParaRPr lang="fr-FR" sz="2400" dirty="0"/>
          </a:p>
        </p:txBody>
      </p:sp>
    </p:spTree>
    <p:extLst>
      <p:ext uri="{BB962C8B-B14F-4D97-AF65-F5344CB8AC3E}">
        <p14:creationId xmlns:p14="http://schemas.microsoft.com/office/powerpoint/2010/main" val="894157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autres bilans réalisés</a:t>
            </a:r>
          </a:p>
        </p:txBody>
      </p:sp>
      <p:sp>
        <p:nvSpPr>
          <p:cNvPr id="3" name="Espace réservé du contenu 2"/>
          <p:cNvSpPr>
            <a:spLocks noGrp="1"/>
          </p:cNvSpPr>
          <p:nvPr>
            <p:ph idx="1"/>
          </p:nvPr>
        </p:nvSpPr>
        <p:spPr/>
        <p:txBody>
          <a:bodyPr>
            <a:normAutofit/>
          </a:bodyPr>
          <a:lstStyle/>
          <a:p>
            <a:r>
              <a:rPr lang="fr-FR" sz="2000" b="1" dirty="0"/>
              <a:t>Bilan orthophonique : </a:t>
            </a:r>
            <a:r>
              <a:rPr lang="fr-FR" sz="2000" b="1" dirty="0" smtClean="0"/>
              <a:t>EVIP, ECOSSE, EVALEO et NEEL</a:t>
            </a:r>
            <a:endParaRPr lang="fr-FR" sz="2000" b="1" dirty="0"/>
          </a:p>
          <a:p>
            <a:r>
              <a:rPr lang="fr-FR" sz="2000" dirty="0" smtClean="0"/>
              <a:t>Langage oral:</a:t>
            </a:r>
            <a:endParaRPr lang="fr-FR" sz="2000" dirty="0"/>
          </a:p>
          <a:p>
            <a:pPr lvl="1"/>
            <a:r>
              <a:rPr lang="fr-FR" sz="1800" dirty="0" smtClean="0"/>
              <a:t>Dénomination rapide norme</a:t>
            </a:r>
          </a:p>
          <a:p>
            <a:pPr lvl="1"/>
            <a:r>
              <a:rPr lang="fr-FR" sz="1800" dirty="0" smtClean="0"/>
              <a:t>Faible </a:t>
            </a:r>
            <a:r>
              <a:rPr lang="fr-FR" sz="1800" dirty="0"/>
              <a:t>conscience phonologique</a:t>
            </a:r>
          </a:p>
          <a:p>
            <a:pPr lvl="1"/>
            <a:r>
              <a:rPr lang="fr-FR" sz="1800" dirty="0" smtClean="0"/>
              <a:t>Performances syntaxiques dans la norme </a:t>
            </a:r>
          </a:p>
          <a:p>
            <a:pPr lvl="1"/>
            <a:r>
              <a:rPr lang="fr-FR" sz="1800" dirty="0" smtClean="0"/>
              <a:t>Capacités de compréhension orale préservées</a:t>
            </a:r>
            <a:endParaRPr lang="fr-FR" sz="1800" dirty="0"/>
          </a:p>
          <a:p>
            <a:pPr lvl="1"/>
            <a:endParaRPr lang="fr-FR" sz="1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a:t>
            </a:r>
            <a:r>
              <a:rPr lang="fr-FR" dirty="0" smtClean="0"/>
              <a:t>cas Julia: </a:t>
            </a:r>
            <a:r>
              <a:rPr lang="fr-FR" dirty="0"/>
              <a:t>autres bilans réalisés</a:t>
            </a:r>
          </a:p>
        </p:txBody>
      </p:sp>
      <p:sp>
        <p:nvSpPr>
          <p:cNvPr id="3" name="Espace réservé du contenu 2"/>
          <p:cNvSpPr>
            <a:spLocks noGrp="1"/>
          </p:cNvSpPr>
          <p:nvPr>
            <p:ph idx="1"/>
          </p:nvPr>
        </p:nvSpPr>
        <p:spPr/>
        <p:txBody>
          <a:bodyPr>
            <a:normAutofit/>
          </a:bodyPr>
          <a:lstStyle/>
          <a:p>
            <a:pPr marL="0" indent="0">
              <a:buNone/>
            </a:pPr>
            <a:r>
              <a:rPr lang="fr-FR" sz="2000" b="1" dirty="0"/>
              <a:t>Bilan orthophonique : </a:t>
            </a:r>
            <a:r>
              <a:rPr lang="fr-FR" sz="2000" b="1" dirty="0" smtClean="0"/>
              <a:t>EVIP, ECOSSE, EVALEO et NEEL</a:t>
            </a:r>
            <a:endParaRPr lang="fr-FR" sz="2000" b="1" dirty="0"/>
          </a:p>
          <a:p>
            <a:r>
              <a:rPr lang="fr-FR" sz="2000" dirty="0" smtClean="0"/>
              <a:t>Langage écrit:</a:t>
            </a:r>
          </a:p>
          <a:p>
            <a:pPr>
              <a:buFontTx/>
              <a:buChar char="-"/>
            </a:pPr>
            <a:r>
              <a:rPr lang="fr-FR" sz="2000" dirty="0" smtClean="0"/>
              <a:t>Performances déficitaires aux épreuves de </a:t>
            </a:r>
            <a:r>
              <a:rPr lang="fr-FR" sz="2000" dirty="0" err="1"/>
              <a:t>leximétriepour</a:t>
            </a:r>
            <a:r>
              <a:rPr lang="fr-FR" sz="2000" dirty="0"/>
              <a:t> la précision et la vitesse </a:t>
            </a:r>
            <a:r>
              <a:rPr lang="fr-FR" sz="2000" i="1" dirty="0"/>
              <a:t> (EVAL2M </a:t>
            </a:r>
            <a:r>
              <a:rPr lang="fr-FR" sz="2000" i="1" dirty="0" smtClean="0"/>
              <a:t>)</a:t>
            </a:r>
            <a:r>
              <a:rPr lang="fr-FR" sz="2000" dirty="0" smtClean="0"/>
              <a:t>: lecture de syllabes, mots ou phrases  </a:t>
            </a:r>
          </a:p>
          <a:p>
            <a:pPr>
              <a:buFontTx/>
              <a:buChar char="-"/>
            </a:pPr>
            <a:r>
              <a:rPr lang="fr-FR" sz="2000" dirty="0" smtClean="0"/>
              <a:t> Correspondance graphie-phonémique pathologique, scores inférieurs au centile 10</a:t>
            </a:r>
          </a:p>
          <a:p>
            <a:pPr>
              <a:buFontTx/>
              <a:buChar char="-"/>
            </a:pPr>
            <a:endParaRPr lang="fr-FR" sz="2000" dirty="0" smtClean="0"/>
          </a:p>
          <a:p>
            <a:endParaRPr lang="fr-FR" sz="1800" dirty="0"/>
          </a:p>
          <a:p>
            <a:pPr lvl="1"/>
            <a:endParaRPr lang="fr-FR" sz="1800" dirty="0"/>
          </a:p>
        </p:txBody>
      </p:sp>
    </p:spTree>
    <p:extLst>
      <p:ext uri="{BB962C8B-B14F-4D97-AF65-F5344CB8AC3E}">
        <p14:creationId xmlns:p14="http://schemas.microsoft.com/office/powerpoint/2010/main" val="15683016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a:t>
            </a:r>
            <a:r>
              <a:rPr lang="fr-FR" dirty="0" smtClean="0"/>
              <a:t>cas Julia: </a:t>
            </a:r>
            <a:r>
              <a:rPr lang="fr-FR" dirty="0"/>
              <a:t>autres bilans réalisés</a:t>
            </a:r>
          </a:p>
        </p:txBody>
      </p:sp>
      <p:sp>
        <p:nvSpPr>
          <p:cNvPr id="3" name="Espace réservé du contenu 2"/>
          <p:cNvSpPr>
            <a:spLocks noGrp="1"/>
          </p:cNvSpPr>
          <p:nvPr>
            <p:ph idx="1"/>
          </p:nvPr>
        </p:nvSpPr>
        <p:spPr/>
        <p:txBody>
          <a:bodyPr>
            <a:normAutofit/>
          </a:bodyPr>
          <a:lstStyle/>
          <a:p>
            <a:r>
              <a:rPr lang="fr-FR" sz="2000" b="1" dirty="0" smtClean="0"/>
              <a:t>Conclusion du bilan orthophonique:</a:t>
            </a:r>
          </a:p>
          <a:p>
            <a:pPr>
              <a:buFontTx/>
              <a:buChar char="-"/>
            </a:pPr>
            <a:r>
              <a:rPr lang="fr-FR" sz="2000" i="1" dirty="0" smtClean="0"/>
              <a:t>Trouble </a:t>
            </a:r>
            <a:r>
              <a:rPr lang="fr-FR" sz="2000" i="1" dirty="0"/>
              <a:t>spécifique du langage </a:t>
            </a:r>
            <a:r>
              <a:rPr lang="fr-FR" sz="2000" i="1" dirty="0" smtClean="0"/>
              <a:t>écrit de </a:t>
            </a:r>
            <a:r>
              <a:rPr lang="fr-FR" sz="2000" i="1" dirty="0"/>
              <a:t>type </a:t>
            </a:r>
            <a:r>
              <a:rPr lang="fr-FR" sz="2000" i="1" dirty="0" smtClean="0"/>
              <a:t>dyslexie-dysorthographie</a:t>
            </a:r>
          </a:p>
          <a:p>
            <a:pPr>
              <a:buFontTx/>
              <a:buChar char="-"/>
            </a:pPr>
            <a:r>
              <a:rPr lang="fr-FR" sz="2000" i="1" dirty="0" smtClean="0"/>
              <a:t>Pas de trouble spécifique du langage oral</a:t>
            </a:r>
          </a:p>
          <a:p>
            <a:pPr>
              <a:buFontTx/>
              <a:buChar char="-"/>
            </a:pPr>
            <a:r>
              <a:rPr lang="fr-FR" sz="2000" i="1" dirty="0" smtClean="0"/>
              <a:t>Nécessité d’un suivi orthophonique</a:t>
            </a:r>
            <a:endParaRPr lang="fr-FR" sz="2000" dirty="0" smtClean="0"/>
          </a:p>
          <a:p>
            <a:endParaRPr lang="fr-FR" sz="2000" dirty="0" smtClean="0"/>
          </a:p>
          <a:p>
            <a:endParaRPr lang="fr-FR" sz="1800" dirty="0"/>
          </a:p>
          <a:p>
            <a:pPr lvl="1"/>
            <a:endParaRPr lang="fr-FR" sz="1800" dirty="0"/>
          </a:p>
        </p:txBody>
      </p:sp>
    </p:spTree>
    <p:extLst>
      <p:ext uri="{BB962C8B-B14F-4D97-AF65-F5344CB8AC3E}">
        <p14:creationId xmlns:p14="http://schemas.microsoft.com/office/powerpoint/2010/main" val="3007963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Orientation</a:t>
            </a:r>
          </a:p>
        </p:txBody>
      </p:sp>
      <p:sp>
        <p:nvSpPr>
          <p:cNvPr id="3" name="Espace réservé du contenu 2"/>
          <p:cNvSpPr>
            <a:spLocks noGrp="1"/>
          </p:cNvSpPr>
          <p:nvPr>
            <p:ph idx="1"/>
          </p:nvPr>
        </p:nvSpPr>
        <p:spPr>
          <a:xfrm>
            <a:off x="435894" y="2060848"/>
            <a:ext cx="8272211" cy="4488863"/>
          </a:xfrm>
        </p:spPr>
        <p:txBody>
          <a:bodyPr>
            <a:noAutofit/>
          </a:bodyPr>
          <a:lstStyle/>
          <a:p>
            <a:pPr marL="0" indent="0" algn="ctr">
              <a:buNone/>
            </a:pPr>
            <a:r>
              <a:rPr lang="fr-FR" sz="2400" dirty="0"/>
              <a:t>Que proposez vous comme </a:t>
            </a:r>
            <a:r>
              <a:rPr lang="fr-FR" sz="2400" dirty="0" smtClean="0"/>
              <a:t>orientation(s) </a:t>
            </a:r>
            <a:r>
              <a:rPr lang="fr-FR" sz="2400" dirty="0"/>
              <a:t>ou </a:t>
            </a:r>
            <a:r>
              <a:rPr lang="fr-FR" sz="2400" dirty="0" smtClean="0"/>
              <a:t>aménagement(s) </a:t>
            </a:r>
            <a:r>
              <a:rPr lang="fr-FR" sz="2400" dirty="0"/>
              <a:t>pour cette enfant ?</a:t>
            </a:r>
          </a:p>
        </p:txBody>
      </p:sp>
    </p:spTree>
    <p:extLst>
      <p:ext uri="{BB962C8B-B14F-4D97-AF65-F5344CB8AC3E}">
        <p14:creationId xmlns:p14="http://schemas.microsoft.com/office/powerpoint/2010/main" val="4293550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Étude de cas: aménagements pédagogiques</a:t>
            </a:r>
            <a:endParaRPr lang="fr-FR" dirty="0"/>
          </a:p>
        </p:txBody>
      </p:sp>
      <p:sp>
        <p:nvSpPr>
          <p:cNvPr id="3" name="Espace réservé du contenu 2"/>
          <p:cNvSpPr>
            <a:spLocks noGrp="1"/>
          </p:cNvSpPr>
          <p:nvPr>
            <p:ph idx="1"/>
          </p:nvPr>
        </p:nvSpPr>
        <p:spPr>
          <a:xfrm>
            <a:off x="435895" y="1916833"/>
            <a:ext cx="8272211" cy="4680520"/>
          </a:xfrm>
        </p:spPr>
        <p:txBody>
          <a:bodyPr>
            <a:normAutofit/>
          </a:bodyPr>
          <a:lstStyle/>
          <a:p>
            <a:pPr lvl="0" algn="just"/>
            <a:r>
              <a:rPr lang="fr-FR" b="1" dirty="0"/>
              <a:t>Adaptations d’ordre général : </a:t>
            </a:r>
            <a:endParaRPr lang="fr-FR" sz="2000" dirty="0"/>
          </a:p>
          <a:p>
            <a:pPr lvl="1" algn="just"/>
            <a:r>
              <a:rPr lang="fr-FR" dirty="0"/>
              <a:t>Valoriser les réussites même modestes</a:t>
            </a:r>
            <a:endParaRPr lang="fr-FR" sz="1800" dirty="0"/>
          </a:p>
          <a:p>
            <a:pPr lvl="1" algn="just"/>
            <a:r>
              <a:rPr lang="fr-FR" dirty="0"/>
              <a:t>Proposer à l’enfant d’être tuteur dans les domaines où il se débrouille bien afin de l’aider à prendre confiance en lui</a:t>
            </a:r>
            <a:endParaRPr lang="fr-FR" sz="2000" dirty="0"/>
          </a:p>
          <a:p>
            <a:pPr lvl="1" algn="just"/>
            <a:r>
              <a:rPr lang="fr-FR" dirty="0"/>
              <a:t>Donner, autant que possible, des consignes brèves</a:t>
            </a:r>
          </a:p>
          <a:p>
            <a:pPr lvl="1" algn="just"/>
            <a:r>
              <a:rPr lang="fr-FR" dirty="0"/>
              <a:t>Eviter les situations de double tâche</a:t>
            </a:r>
          </a:p>
          <a:p>
            <a:pPr lvl="1" algn="just"/>
            <a:r>
              <a:rPr lang="fr-FR" dirty="0"/>
              <a:t>Donner la possibilité de se servir de la calculette ou de sous-main avec les tables de multiplication, les conjugaisons…</a:t>
            </a:r>
          </a:p>
          <a:p>
            <a:pPr marL="0" indent="0" algn="just">
              <a:buNone/>
            </a:pPr>
            <a:endParaRPr lang="fr-FR" sz="2000" dirty="0"/>
          </a:p>
          <a:p>
            <a:pPr lvl="0" algn="just"/>
            <a:r>
              <a:rPr lang="fr-FR" b="1" dirty="0"/>
              <a:t>Ecriture : </a:t>
            </a:r>
            <a:endParaRPr lang="fr-FR" sz="2000" dirty="0"/>
          </a:p>
          <a:p>
            <a:pPr lvl="1" algn="just"/>
            <a:r>
              <a:rPr lang="fr-FR" dirty="0"/>
              <a:t>Alléger l’écrit et au besoin fournir des photocopies des leçons</a:t>
            </a:r>
            <a:endParaRPr lang="fr-FR" sz="1800" dirty="0"/>
          </a:p>
          <a:p>
            <a:pPr lvl="1" algn="just"/>
            <a:r>
              <a:rPr lang="fr-FR" dirty="0"/>
              <a:t>Ne pas sanctionner l’écriture et les ratures, témoins d’hésitations et d’efforts.</a:t>
            </a:r>
            <a:endParaRPr lang="fr-FR" sz="2000" dirty="0"/>
          </a:p>
        </p:txBody>
      </p:sp>
    </p:spTree>
    <p:extLst>
      <p:ext uri="{BB962C8B-B14F-4D97-AF65-F5344CB8AC3E}">
        <p14:creationId xmlns:p14="http://schemas.microsoft.com/office/powerpoint/2010/main" val="2963203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Étude de cas: aménagements pédagogiques</a:t>
            </a:r>
            <a:endParaRPr lang="fr-FR" dirty="0"/>
          </a:p>
        </p:txBody>
      </p:sp>
      <p:sp>
        <p:nvSpPr>
          <p:cNvPr id="3" name="Espace réservé du contenu 2"/>
          <p:cNvSpPr>
            <a:spLocks noGrp="1"/>
          </p:cNvSpPr>
          <p:nvPr>
            <p:ph idx="1"/>
          </p:nvPr>
        </p:nvSpPr>
        <p:spPr>
          <a:xfrm>
            <a:off x="435895" y="1916832"/>
            <a:ext cx="8272211" cy="4824535"/>
          </a:xfrm>
        </p:spPr>
        <p:txBody>
          <a:bodyPr>
            <a:normAutofit/>
          </a:bodyPr>
          <a:lstStyle/>
          <a:p>
            <a:pPr algn="just"/>
            <a:r>
              <a:rPr lang="fr-FR" b="1" dirty="0"/>
              <a:t>Lecture : </a:t>
            </a:r>
            <a:endParaRPr lang="fr-FR" sz="2000" dirty="0"/>
          </a:p>
          <a:p>
            <a:pPr lvl="1" algn="just"/>
            <a:r>
              <a:rPr lang="fr-FR" dirty="0"/>
              <a:t>Oraliser les consignes ou les énoncés des problèmes mais les laisser à disposition avec les mots clés surlignés pour que l’enfant puisse y revenir aussi souvent qu’il en a besoin. </a:t>
            </a:r>
          </a:p>
          <a:p>
            <a:pPr lvl="1" algn="just"/>
            <a:r>
              <a:rPr lang="fr-FR" dirty="0"/>
              <a:t>Ne pas obliger la lecture à voix haute.</a:t>
            </a:r>
          </a:p>
          <a:p>
            <a:pPr lvl="1" algn="just"/>
            <a:r>
              <a:rPr lang="fr-FR" dirty="0"/>
              <a:t>Autoriser la lecture à voix chuchotée</a:t>
            </a:r>
          </a:p>
          <a:p>
            <a:pPr lvl="1" algn="just"/>
            <a:r>
              <a:rPr lang="fr-FR" dirty="0"/>
              <a:t>Vérifier la compréhension des textes lus seul</a:t>
            </a:r>
          </a:p>
          <a:p>
            <a:pPr lvl="1" algn="just"/>
            <a:r>
              <a:rPr lang="fr-FR" dirty="0"/>
              <a:t>Pour faciliter la lecture et donc aussi la compréhension, donner des textes biens aérés, clairs (police Times ou Arial, taille 14 au minimum, interligne au moins 1.5, texte justifié, sans italique), pas trop illustrés</a:t>
            </a:r>
          </a:p>
          <a:p>
            <a:pPr lvl="0" algn="just"/>
            <a:r>
              <a:rPr lang="fr-FR" b="1" dirty="0"/>
              <a:t>Orthographe : </a:t>
            </a:r>
            <a:endParaRPr lang="fr-FR" sz="2000" dirty="0"/>
          </a:p>
          <a:p>
            <a:pPr lvl="1" algn="just"/>
            <a:r>
              <a:rPr lang="fr-FR" dirty="0"/>
              <a:t>Lors de l’apprentissage de l’orthographe favoriser un double encodage verbal et visuel</a:t>
            </a:r>
            <a:endParaRPr lang="fr-FR" sz="1800" dirty="0"/>
          </a:p>
          <a:p>
            <a:pPr lvl="1" algn="just"/>
            <a:r>
              <a:rPr lang="fr-FR" dirty="0"/>
              <a:t>Ne pas pénaliser l’orthographe dans les travaux autres que les dictées et adopter pour les dictées une notation plus positive. Exemple : dans la dictée, 20 mots sont choisis, 10 sont bons donc 10/20.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Critères diagnostic du dsm-v</a:t>
            </a:r>
            <a:endParaRPr lang="fr-FR" dirty="0"/>
          </a:p>
        </p:txBody>
      </p:sp>
      <p:sp>
        <p:nvSpPr>
          <p:cNvPr id="3" name="Espace réservé du contenu 2"/>
          <p:cNvSpPr>
            <a:spLocks noGrp="1"/>
          </p:cNvSpPr>
          <p:nvPr>
            <p:ph idx="1"/>
          </p:nvPr>
        </p:nvSpPr>
        <p:spPr>
          <a:xfrm>
            <a:off x="323528" y="1916832"/>
            <a:ext cx="8496944" cy="4896544"/>
          </a:xfrm>
        </p:spPr>
        <p:txBody>
          <a:bodyPr>
            <a:noAutofit/>
          </a:bodyPr>
          <a:lstStyle/>
          <a:p>
            <a:pPr marL="0" indent="0" algn="just">
              <a:buNone/>
            </a:pPr>
            <a:r>
              <a:rPr lang="fr-FR" dirty="0"/>
              <a:t>Cela </a:t>
            </a:r>
            <a:r>
              <a:rPr lang="fr-FR" b="1" dirty="0"/>
              <a:t>interfère de manière significative </a:t>
            </a:r>
            <a:r>
              <a:rPr lang="fr-FR" dirty="0"/>
              <a:t>avec les performances scolaires, universitaires ou avec les activités de la vie courante, comme le confirment des tests standardisés administrés individuellement ainsi qu'une évaluation clinique complète. Pour des individus de 17 ans et plus, des antécédents avérés peuvent se substituer à une évaluation standardisée.</a:t>
            </a:r>
          </a:p>
          <a:p>
            <a:pPr marL="0" indent="0" algn="just">
              <a:buNone/>
            </a:pPr>
            <a:endParaRPr lang="fr-FR" sz="800" dirty="0"/>
          </a:p>
          <a:p>
            <a:pPr marL="0" indent="0" algn="just">
              <a:buNone/>
            </a:pPr>
            <a:r>
              <a:rPr lang="fr-FR" dirty="0"/>
              <a:t>3) Les difficultés d'apprentissages </a:t>
            </a:r>
            <a:r>
              <a:rPr lang="fr-FR" b="1" dirty="0"/>
              <a:t>débutent au cours de la scolarité </a:t>
            </a:r>
            <a:r>
              <a:rPr lang="fr-FR" dirty="0"/>
              <a:t>mais peuvent ne pas se manifester entièrement tant que les demandes concernant ces compétences scolaires ou universitaires altérées ne dépassent pas les capacités limitées du sujet.</a:t>
            </a:r>
          </a:p>
          <a:p>
            <a:pPr marL="0" indent="0" algn="just">
              <a:buNone/>
            </a:pPr>
            <a:endParaRPr lang="fr-FR" sz="800" dirty="0"/>
          </a:p>
          <a:p>
            <a:pPr marL="0" indent="0" algn="just">
              <a:buNone/>
            </a:pPr>
            <a:r>
              <a:rPr lang="fr-FR" dirty="0"/>
              <a:t>4) Les difficultés ne sont </a:t>
            </a:r>
            <a:r>
              <a:rPr lang="fr-FR" b="1" dirty="0"/>
              <a:t>pas mieux expliquées </a:t>
            </a:r>
            <a:r>
              <a:rPr lang="fr-FR" dirty="0"/>
              <a:t>par un handicap intellectuel, des troubles non corrigés de l'acuité visuelle ou auditive, d'autres troubles neurologiques ou mentaux, une adversité psychosociale, un manque de maîtrise de la langue de l'enseignement scolaire ou universitaire ou un enseignement pédagogique inadéquat.</a:t>
            </a:r>
          </a:p>
        </p:txBody>
      </p:sp>
    </p:spTree>
    <p:extLst>
      <p:ext uri="{BB962C8B-B14F-4D97-AF65-F5344CB8AC3E}">
        <p14:creationId xmlns:p14="http://schemas.microsoft.com/office/powerpoint/2010/main" val="2394147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Étude de cas: aménagements pédagogiques</a:t>
            </a:r>
            <a:endParaRPr lang="fr-FR" dirty="0"/>
          </a:p>
        </p:txBody>
      </p:sp>
      <p:sp>
        <p:nvSpPr>
          <p:cNvPr id="3" name="Espace réservé du contenu 2"/>
          <p:cNvSpPr>
            <a:spLocks noGrp="1"/>
          </p:cNvSpPr>
          <p:nvPr>
            <p:ph idx="1"/>
          </p:nvPr>
        </p:nvSpPr>
        <p:spPr>
          <a:xfrm>
            <a:off x="435895" y="1988840"/>
            <a:ext cx="8272211" cy="4680520"/>
          </a:xfrm>
        </p:spPr>
        <p:txBody>
          <a:bodyPr>
            <a:noAutofit/>
          </a:bodyPr>
          <a:lstStyle/>
          <a:p>
            <a:pPr lvl="0" algn="just"/>
            <a:endParaRPr lang="fr-FR" b="1" dirty="0"/>
          </a:p>
          <a:p>
            <a:pPr lvl="0" algn="just"/>
            <a:r>
              <a:rPr lang="fr-FR" b="1" dirty="0"/>
              <a:t>Evaluations : </a:t>
            </a:r>
            <a:endParaRPr lang="fr-FR" sz="2000" dirty="0"/>
          </a:p>
          <a:p>
            <a:pPr lvl="1" algn="just"/>
            <a:r>
              <a:rPr lang="fr-FR" sz="1800" dirty="0"/>
              <a:t>Interroger à l’oral le plus souvent possible </a:t>
            </a:r>
          </a:p>
          <a:p>
            <a:pPr lvl="1" algn="just"/>
            <a:r>
              <a:rPr lang="fr-FR" sz="1800" dirty="0"/>
              <a:t>Lors des interrogations écrites, favoriser les textes à trous ou les QCM</a:t>
            </a:r>
          </a:p>
          <a:p>
            <a:pPr lvl="1" algn="just"/>
            <a:r>
              <a:rPr lang="fr-FR" sz="1800" dirty="0"/>
              <a:t>Réduire le nombre de questions</a:t>
            </a:r>
          </a:p>
          <a:p>
            <a:pPr lvl="1" algn="just"/>
            <a:r>
              <a:rPr lang="fr-FR" sz="1800" dirty="0"/>
              <a:t>Laisser plus de temps</a:t>
            </a:r>
            <a:endParaRPr lang="fr-FR" sz="800" dirty="0"/>
          </a:p>
          <a:p>
            <a:pPr lvl="0" algn="just"/>
            <a:endParaRPr lang="fr-FR" dirty="0"/>
          </a:p>
        </p:txBody>
      </p:sp>
    </p:spTree>
    <p:extLst>
      <p:ext uri="{BB962C8B-B14F-4D97-AF65-F5344CB8AC3E}">
        <p14:creationId xmlns:p14="http://schemas.microsoft.com/office/powerpoint/2010/main" val="40651970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Étude de cas: aménagements pédagogiques</a:t>
            </a:r>
            <a:endParaRPr lang="fr-FR" dirty="0"/>
          </a:p>
        </p:txBody>
      </p:sp>
      <p:sp>
        <p:nvSpPr>
          <p:cNvPr id="3" name="Espace réservé du contenu 2"/>
          <p:cNvSpPr>
            <a:spLocks noGrp="1"/>
          </p:cNvSpPr>
          <p:nvPr>
            <p:ph idx="1"/>
          </p:nvPr>
        </p:nvSpPr>
        <p:spPr>
          <a:xfrm>
            <a:off x="435895" y="1988840"/>
            <a:ext cx="8272211" cy="4680520"/>
          </a:xfrm>
        </p:spPr>
        <p:txBody>
          <a:bodyPr>
            <a:noAutofit/>
          </a:bodyPr>
          <a:lstStyle/>
          <a:p>
            <a:pPr lvl="0" algn="just"/>
            <a:r>
              <a:rPr lang="fr-FR" b="1" dirty="0"/>
              <a:t>Devoirs </a:t>
            </a:r>
            <a:endParaRPr lang="fr-FR" sz="2000" dirty="0"/>
          </a:p>
          <a:p>
            <a:pPr lvl="1" algn="just"/>
            <a:r>
              <a:rPr lang="fr-FR" sz="1800" dirty="0"/>
              <a:t>Adapter le nombre de devoirs à la maison</a:t>
            </a:r>
          </a:p>
          <a:p>
            <a:pPr lvl="1" algn="just"/>
            <a:r>
              <a:rPr lang="fr-FR" sz="1800" dirty="0"/>
              <a:t>Laisser l’enfant lire lorsqu’il s’agit d’un exercice de lecture mais lire pour lui lorsqu’il s’agit d’énoncés de problèmes de mathématique ou de leçons à apprendre. </a:t>
            </a:r>
          </a:p>
          <a:p>
            <a:pPr lvl="1" algn="just"/>
            <a:r>
              <a:rPr lang="fr-FR" sz="1800" dirty="0"/>
              <a:t>Laisser l’enfant écrire lorsqu’il s’agit d’apprendre l’orthographe des mots mais écrire pour lui lorsqu’on lui demande une production de texte </a:t>
            </a:r>
          </a:p>
          <a:p>
            <a:pPr lvl="1" algn="just"/>
            <a:r>
              <a:rPr lang="fr-FR" sz="1800" dirty="0"/>
              <a:t>Enregistrer les leçons sur dictaphone pour que l’enfant puisse les réécouter de nombreuses fois afin de faciliter leur mémorisation. </a:t>
            </a:r>
          </a:p>
          <a:p>
            <a:pPr lvl="1" algn="just"/>
            <a:r>
              <a:rPr lang="fr-FR" sz="1800" dirty="0"/>
              <a:t>Livre audios</a:t>
            </a:r>
          </a:p>
          <a:p>
            <a:pPr lvl="0" algn="just"/>
            <a:endParaRPr lang="fr-FR" dirty="0"/>
          </a:p>
        </p:txBody>
      </p:sp>
    </p:spTree>
    <p:extLst>
      <p:ext uri="{BB962C8B-B14F-4D97-AF65-F5344CB8AC3E}">
        <p14:creationId xmlns:p14="http://schemas.microsoft.com/office/powerpoint/2010/main" val="1778184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idx="1"/>
          </p:nvPr>
        </p:nvSpPr>
        <p:spPr>
          <a:xfrm>
            <a:off x="435895" y="1988840"/>
            <a:ext cx="8272211" cy="4680520"/>
          </a:xfrm>
        </p:spPr>
        <p:txBody>
          <a:bodyPr>
            <a:noAutofit/>
          </a:bodyPr>
          <a:lstStyle/>
          <a:p>
            <a:pPr lvl="0" algn="just"/>
            <a:r>
              <a:rPr lang="fr-FR" dirty="0" err="1" smtClean="0"/>
              <a:t>Huau</a:t>
            </a:r>
            <a:r>
              <a:rPr lang="fr-FR" dirty="0" smtClean="0"/>
              <a:t>, A., Jover, M., &amp; </a:t>
            </a:r>
            <a:r>
              <a:rPr lang="fr-FR" dirty="0" err="1" smtClean="0"/>
              <a:t>Roussey</a:t>
            </a:r>
            <a:r>
              <a:rPr lang="fr-FR" dirty="0" smtClean="0"/>
              <a:t>, J-V. (2017). </a:t>
            </a:r>
            <a:r>
              <a:rPr lang="fr-FR" dirty="0"/>
              <a:t>Difficultés associées et scolarisation des enfants dyslexiques. La nouvelle revue de l’adaptation et de la scolarisation</a:t>
            </a:r>
            <a:r>
              <a:rPr lang="fr-FR" smtClean="0"/>
              <a:t>, 77, 168- </a:t>
            </a:r>
            <a:r>
              <a:rPr lang="fr-FR" dirty="0"/>
              <a:t>181. </a:t>
            </a:r>
            <a:endParaRPr lang="fr-FR" dirty="0" smtClean="0"/>
          </a:p>
          <a:p>
            <a:pPr lvl="0" algn="just"/>
            <a:r>
              <a:rPr lang="fr-FR" dirty="0" err="1" smtClean="0"/>
              <a:t>Lafay</a:t>
            </a:r>
            <a:r>
              <a:rPr lang="fr-FR" dirty="0" smtClean="0"/>
              <a:t>, A., St-Pierre, M. C., &amp; </a:t>
            </a:r>
            <a:r>
              <a:rPr lang="fr-FR" dirty="0" err="1" smtClean="0"/>
              <a:t>Macoir</a:t>
            </a:r>
            <a:r>
              <a:rPr lang="fr-FR" dirty="0" smtClean="0"/>
              <a:t>, J</a:t>
            </a:r>
            <a:r>
              <a:rPr lang="fr-FR" dirty="0"/>
              <a:t>. (</a:t>
            </a:r>
            <a:r>
              <a:rPr lang="fr-FR" dirty="0" smtClean="0"/>
              <a:t>2015).Validation franco-québécoise du Tempo T est </a:t>
            </a:r>
            <a:r>
              <a:rPr lang="fr-FR" dirty="0" err="1" smtClean="0"/>
              <a:t>Rekenen</a:t>
            </a:r>
            <a:r>
              <a:rPr lang="fr-FR" dirty="0" smtClean="0"/>
              <a:t> pour l’évaluation des habiletés mathématiques auprès d’enfants de 8-9 ans. </a:t>
            </a:r>
            <a:r>
              <a:rPr lang="fr-FR" dirty="0" err="1" smtClean="0"/>
              <a:t>Glossa</a:t>
            </a:r>
            <a:r>
              <a:rPr lang="fr-FR" dirty="0" smtClean="0"/>
              <a:t>, 27-39.</a:t>
            </a:r>
          </a:p>
          <a:p>
            <a:pPr lvl="0" algn="just"/>
            <a:r>
              <a:rPr lang="en-US" dirty="0" smtClean="0"/>
              <a:t>-</a:t>
            </a:r>
            <a:r>
              <a:rPr lang="en-US" dirty="0" err="1" smtClean="0"/>
              <a:t>Landerl</a:t>
            </a:r>
            <a:r>
              <a:rPr lang="en-US" dirty="0" smtClean="0"/>
              <a:t>, K., &amp; Moll, K. (2010). Comorbidity of learning disorders: prevalence and familial transmission. Journal of Child Psychology and Psychiatry, 51(3), 287-294.</a:t>
            </a:r>
            <a:endParaRPr lang="fr-FR" b="1" dirty="0" smtClean="0"/>
          </a:p>
          <a:p>
            <a:pPr lvl="0" algn="just"/>
            <a:endParaRPr lang="fr-FR" dirty="0"/>
          </a:p>
        </p:txBody>
      </p:sp>
    </p:spTree>
    <p:extLst>
      <p:ext uri="{BB962C8B-B14F-4D97-AF65-F5344CB8AC3E}">
        <p14:creationId xmlns:p14="http://schemas.microsoft.com/office/powerpoint/2010/main" val="962345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5894" y="1020431"/>
            <a:ext cx="8245162" cy="824393"/>
          </a:xfrm>
        </p:spPr>
        <p:txBody>
          <a:bodyPr>
            <a:normAutofit fontScale="90000"/>
          </a:bodyPr>
          <a:lstStyle/>
          <a:p>
            <a:pPr algn="ctr"/>
            <a:r>
              <a:rPr lang="fr-FR" b="1" dirty="0"/>
              <a:t/>
            </a:r>
            <a:br>
              <a:rPr lang="fr-FR" b="1" dirty="0"/>
            </a:br>
            <a:r>
              <a:rPr lang="fr-FR" b="1" dirty="0"/>
              <a:t/>
            </a:r>
            <a:br>
              <a:rPr lang="fr-FR" b="1" dirty="0"/>
            </a:br>
            <a:r>
              <a:rPr lang="fr-FR" b="1" dirty="0"/>
              <a:t>Troubles spécifiques des apprentissages</a:t>
            </a:r>
            <a:br>
              <a:rPr lang="fr-FR" b="1" dirty="0"/>
            </a:br>
            <a:r>
              <a:rPr lang="fr-FR" b="1" dirty="0"/>
              <a:t>(dyslexie – dysorthographie – DYSCALCULIE)</a:t>
            </a:r>
          </a:p>
        </p:txBody>
      </p:sp>
      <p:sp>
        <p:nvSpPr>
          <p:cNvPr id="3" name="Sous-titre 2"/>
          <p:cNvSpPr>
            <a:spLocks noGrp="1"/>
          </p:cNvSpPr>
          <p:nvPr>
            <p:ph type="subTitle" idx="1"/>
          </p:nvPr>
        </p:nvSpPr>
        <p:spPr/>
        <p:txBody>
          <a:bodyPr>
            <a:normAutofit fontScale="85000" lnSpcReduction="20000"/>
          </a:bodyPr>
          <a:lstStyle/>
          <a:p>
            <a:pPr algn="ctr"/>
            <a:r>
              <a:rPr lang="fr-FR" dirty="0"/>
              <a:t>marine </a:t>
            </a:r>
            <a:r>
              <a:rPr lang="fr-FR" dirty="0" err="1"/>
              <a:t>walton</a:t>
            </a:r>
            <a:r>
              <a:rPr lang="fr-FR" dirty="0"/>
              <a:t>, CARRELIER MORGANE, DEBUREAUX ANNE LAURE, </a:t>
            </a:r>
            <a:r>
              <a:rPr lang="fr-FR" dirty="0" err="1"/>
              <a:t>alexandre</a:t>
            </a:r>
            <a:r>
              <a:rPr lang="fr-FR" dirty="0"/>
              <a:t> </a:t>
            </a:r>
            <a:r>
              <a:rPr lang="fr-FR" dirty="0" err="1"/>
              <a:t>porion,DUPLENNE</a:t>
            </a:r>
            <a:r>
              <a:rPr lang="fr-FR" dirty="0"/>
              <a:t> Leo</a:t>
            </a:r>
          </a:p>
          <a:p>
            <a:pPr algn="ctr"/>
            <a:r>
              <a:rPr lang="fr-FR" dirty="0"/>
              <a:t>psychologues</a:t>
            </a:r>
          </a:p>
        </p:txBody>
      </p:sp>
    </p:spTree>
    <p:extLst>
      <p:ext uri="{BB962C8B-B14F-4D97-AF65-F5344CB8AC3E}">
        <p14:creationId xmlns:p14="http://schemas.microsoft.com/office/powerpoint/2010/main" val="75710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BB56EB9-078F-4952-AC1F-149C7A0AE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3337450" y="702156"/>
            <a:ext cx="5368399" cy="1013800"/>
          </a:xfrm>
        </p:spPr>
        <p:txBody>
          <a:bodyPr>
            <a:normAutofit/>
          </a:bodyPr>
          <a:lstStyle/>
          <a:p>
            <a:r>
              <a:rPr lang="fr-FR">
                <a:solidFill>
                  <a:schemeClr val="accent1"/>
                </a:solidFill>
              </a:rPr>
              <a:t>Critères diagnostic du dsm-v</a:t>
            </a:r>
          </a:p>
        </p:txBody>
      </p:sp>
      <p:pic>
        <p:nvPicPr>
          <p:cNvPr id="5" name="Picture 4" descr="Vue de haut des livres avec différentes couleurs de couverture">
            <a:extLst>
              <a:ext uri="{FF2B5EF4-FFF2-40B4-BE49-F238E27FC236}">
                <a16:creationId xmlns="" xmlns:a16="http://schemas.microsoft.com/office/drawing/2014/main" id="{7FA08203-B8DB-4AED-BC69-B9E5B7A79140}"/>
              </a:ext>
            </a:extLst>
          </p:cNvPr>
          <p:cNvPicPr>
            <a:picLocks noChangeAspect="1"/>
          </p:cNvPicPr>
          <p:nvPr/>
        </p:nvPicPr>
        <p:blipFill rotWithShape="1">
          <a:blip r:embed="rId2"/>
          <a:srcRect l="23153" r="31662"/>
          <a:stretch/>
        </p:blipFill>
        <p:spPr>
          <a:xfrm>
            <a:off x="20" y="10"/>
            <a:ext cx="3098779" cy="6857989"/>
          </a:xfrm>
          <a:prstGeom prst="rect">
            <a:avLst/>
          </a:prstGeom>
        </p:spPr>
      </p:pic>
      <p:sp>
        <p:nvSpPr>
          <p:cNvPr id="11" name="Rectangle 10">
            <a:extLst>
              <a:ext uri="{FF2B5EF4-FFF2-40B4-BE49-F238E27FC236}">
                <a16:creationId xmlns="" xmlns:a16="http://schemas.microsoft.com/office/drawing/2014/main" id="{7B42427A-0A1F-4A55-8705-D9179F1E0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37450" y="457200"/>
            <a:ext cx="5417820" cy="91440"/>
          </a:xfrm>
          <a:prstGeom prst="rect">
            <a:avLst/>
          </a:prstGeom>
          <a:solidFill>
            <a:srgbClr val="FFF981"/>
          </a:solidFill>
          <a:ln>
            <a:solidFill>
              <a:srgbClr val="FFF981"/>
            </a:solid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p:cNvSpPr>
            <a:spLocks noGrp="1"/>
          </p:cNvSpPr>
          <p:nvPr>
            <p:ph idx="1"/>
          </p:nvPr>
        </p:nvSpPr>
        <p:spPr>
          <a:xfrm>
            <a:off x="3337450" y="1896533"/>
            <a:ext cx="5368400" cy="3962266"/>
          </a:xfrm>
        </p:spPr>
        <p:txBody>
          <a:bodyPr>
            <a:normAutofit/>
          </a:bodyPr>
          <a:lstStyle/>
          <a:p>
            <a:pPr>
              <a:lnSpc>
                <a:spcPct val="90000"/>
              </a:lnSpc>
              <a:buClr>
                <a:srgbClr val="FFF981"/>
              </a:buClr>
            </a:pPr>
            <a:r>
              <a:rPr lang="fr-FR" dirty="0"/>
              <a:t>Spécifier  :</a:t>
            </a:r>
          </a:p>
          <a:p>
            <a:pPr>
              <a:lnSpc>
                <a:spcPct val="90000"/>
              </a:lnSpc>
              <a:buClr>
                <a:srgbClr val="FFF981"/>
              </a:buClr>
            </a:pPr>
            <a:endParaRPr lang="fr-FR" dirty="0"/>
          </a:p>
          <a:p>
            <a:pPr lvl="1">
              <a:lnSpc>
                <a:spcPct val="90000"/>
              </a:lnSpc>
              <a:buClr>
                <a:srgbClr val="FFF981"/>
              </a:buClr>
            </a:pPr>
            <a:r>
              <a:rPr lang="fr-FR" b="1" dirty="0"/>
              <a:t>Avec déficit de la lecture </a:t>
            </a:r>
            <a:r>
              <a:rPr lang="fr-FR" dirty="0"/>
              <a:t>: exactitude de la lecture des mots, rythme et fluidité de la lecture, compréhension de la lecture.</a:t>
            </a:r>
          </a:p>
          <a:p>
            <a:pPr lvl="1">
              <a:lnSpc>
                <a:spcPct val="90000"/>
              </a:lnSpc>
              <a:buClr>
                <a:srgbClr val="FFF981"/>
              </a:buClr>
            </a:pPr>
            <a:endParaRPr lang="fr-FR" dirty="0"/>
          </a:p>
          <a:p>
            <a:pPr lvl="1">
              <a:lnSpc>
                <a:spcPct val="90000"/>
              </a:lnSpc>
              <a:buClr>
                <a:srgbClr val="FFF981"/>
              </a:buClr>
            </a:pPr>
            <a:r>
              <a:rPr lang="fr-FR" b="1" dirty="0"/>
              <a:t>Avec déficit de l'expression écrite </a:t>
            </a:r>
            <a:r>
              <a:rPr lang="fr-FR" dirty="0"/>
              <a:t>: exactitude en orthographe, exactitude en ponctuation et en grammaire, clarté ou organisation de l'expression écrite.</a:t>
            </a:r>
          </a:p>
          <a:p>
            <a:pPr lvl="1">
              <a:lnSpc>
                <a:spcPct val="90000"/>
              </a:lnSpc>
              <a:buClr>
                <a:srgbClr val="FFF981"/>
              </a:buClr>
            </a:pPr>
            <a:endParaRPr lang="fr-FR" dirty="0"/>
          </a:p>
          <a:p>
            <a:pPr lvl="1">
              <a:lnSpc>
                <a:spcPct val="90000"/>
              </a:lnSpc>
              <a:buClr>
                <a:srgbClr val="FFF981"/>
              </a:buClr>
            </a:pPr>
            <a:r>
              <a:rPr lang="fr-FR" b="1" dirty="0"/>
              <a:t>Avec déficit du calcul </a:t>
            </a:r>
            <a:r>
              <a:rPr lang="fr-FR" dirty="0"/>
              <a:t>: sens des nombres, mémorisation des faits arithmétiques, calcul exact ou fluide, raisonnement mathématique correct.</a:t>
            </a:r>
          </a:p>
          <a:p>
            <a:pPr>
              <a:lnSpc>
                <a:spcPct val="90000"/>
              </a:lnSpc>
              <a:buClr>
                <a:srgbClr val="FFF981"/>
              </a:buClr>
            </a:pPr>
            <a:endParaRPr lang="fr-FR" dirty="0"/>
          </a:p>
        </p:txBody>
      </p:sp>
    </p:spTree>
    <p:extLst>
      <p:ext uri="{BB962C8B-B14F-4D97-AF65-F5344CB8AC3E}">
        <p14:creationId xmlns:p14="http://schemas.microsoft.com/office/powerpoint/2010/main" val="2251133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Critères diagnostic du dsm-v</a:t>
            </a:r>
            <a:endParaRPr lang="fr-FR" dirty="0"/>
          </a:p>
        </p:txBody>
      </p:sp>
      <p:sp>
        <p:nvSpPr>
          <p:cNvPr id="3" name="Espace réservé du contenu 2"/>
          <p:cNvSpPr>
            <a:spLocks noGrp="1"/>
          </p:cNvSpPr>
          <p:nvPr>
            <p:ph idx="1"/>
          </p:nvPr>
        </p:nvSpPr>
        <p:spPr>
          <a:xfrm>
            <a:off x="323528" y="2089024"/>
            <a:ext cx="8640960" cy="4752528"/>
          </a:xfrm>
        </p:spPr>
        <p:txBody>
          <a:bodyPr>
            <a:noAutofit/>
          </a:bodyPr>
          <a:lstStyle/>
          <a:p>
            <a:pPr algn="just"/>
            <a:r>
              <a:rPr lang="fr-FR" sz="2000" dirty="0"/>
              <a:t>Spécifier la sévérité actuelle :</a:t>
            </a:r>
          </a:p>
          <a:p>
            <a:pPr algn="just"/>
            <a:endParaRPr lang="fr-FR" sz="1000" dirty="0"/>
          </a:p>
          <a:p>
            <a:pPr lvl="1" algn="just"/>
            <a:r>
              <a:rPr lang="fr-FR" sz="1800" dirty="0"/>
              <a:t>Légère : (…) intensité assez légère pour que le sujet parvient à compenser ou a bien fonctionner lorsqu'il bénéficie d'aménagements et de dispositifs de soutien appropriés notamment pendant la scolarité.</a:t>
            </a:r>
          </a:p>
          <a:p>
            <a:pPr lvl="1" algn="just"/>
            <a:endParaRPr lang="fr-FR" sz="1000" dirty="0"/>
          </a:p>
          <a:p>
            <a:pPr lvl="1" algn="just"/>
            <a:r>
              <a:rPr lang="fr-FR" sz="1800" dirty="0"/>
              <a:t>Moyenne : des difficultés marquées à acquérir des connaissances dans au moins un domaine à tel point que le sujet risquera fort de ne pas devenir opérationnel sans certaines périodes d'enseignement intensif et spécialisé au cours de sa scolarité (…).</a:t>
            </a:r>
          </a:p>
          <a:p>
            <a:pPr lvl="1" algn="just"/>
            <a:endParaRPr lang="fr-FR" sz="1000" dirty="0"/>
          </a:p>
          <a:p>
            <a:pPr lvl="1" algn="just"/>
            <a:r>
              <a:rPr lang="fr-FR" sz="1800" dirty="0"/>
              <a:t>Grave : des difficultés majeures à acquérir des compétences qui ont une incidence sur plusieurs domaines (…), même avec des aménagements, le sujet peut ne pas être capable d'accomplir toutes ses activités efficacement.</a:t>
            </a:r>
          </a:p>
          <a:p>
            <a:pPr algn="just"/>
            <a:endParaRPr lang="fr-FR" sz="2000" dirty="0"/>
          </a:p>
        </p:txBody>
      </p:sp>
    </p:spTree>
    <p:extLst>
      <p:ext uri="{BB962C8B-B14F-4D97-AF65-F5344CB8AC3E}">
        <p14:creationId xmlns:p14="http://schemas.microsoft.com/office/powerpoint/2010/main" val="2881080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Plusieurs appellations </a:t>
            </a:r>
          </a:p>
        </p:txBody>
      </p:sp>
      <p:sp>
        <p:nvSpPr>
          <p:cNvPr id="5" name="Espace réservé du contenu 4">
            <a:extLst>
              <a:ext uri="{FF2B5EF4-FFF2-40B4-BE49-F238E27FC236}">
                <a16:creationId xmlns="" xmlns:a16="http://schemas.microsoft.com/office/drawing/2014/main" id="{F98B3416-444C-4FDB-BB73-9E6DD81C7AB5}"/>
              </a:ext>
            </a:extLst>
          </p:cNvPr>
          <p:cNvSpPr>
            <a:spLocks noGrp="1"/>
          </p:cNvSpPr>
          <p:nvPr>
            <p:ph idx="1"/>
          </p:nvPr>
        </p:nvSpPr>
        <p:spPr/>
        <p:txBody>
          <a:bodyPr>
            <a:normAutofit/>
          </a:bodyPr>
          <a:lstStyle/>
          <a:p>
            <a:pPr marL="0" indent="0">
              <a:buNone/>
            </a:pPr>
            <a:endParaRPr lang="fr-FR" dirty="0"/>
          </a:p>
          <a:p>
            <a:r>
              <a:rPr lang="fr-FR" dirty="0" smtClean="0"/>
              <a:t>Dyslexie-Dysorthographie, trouble </a:t>
            </a:r>
            <a:r>
              <a:rPr lang="fr-FR" dirty="0"/>
              <a:t>spécifique du langage </a:t>
            </a:r>
            <a:r>
              <a:rPr lang="fr-FR" dirty="0" smtClean="0"/>
              <a:t>écrit, trouble </a:t>
            </a:r>
            <a:r>
              <a:rPr lang="fr-FR" dirty="0"/>
              <a:t>de la compréhension écrite/ Trouble de l’expression </a:t>
            </a:r>
            <a:r>
              <a:rPr lang="fr-FR" dirty="0" smtClean="0"/>
              <a:t>écrite,…</a:t>
            </a:r>
            <a:endParaRPr lang="fr-FR" dirty="0"/>
          </a:p>
          <a:p>
            <a:pPr marL="0" indent="0">
              <a:buNone/>
            </a:pPr>
            <a:endParaRPr lang="fr-FR" dirty="0"/>
          </a:p>
          <a:p>
            <a:r>
              <a:rPr lang="fr-FR" dirty="0" smtClean="0"/>
              <a:t>Dyscalculie, trouble </a:t>
            </a:r>
            <a:r>
              <a:rPr lang="fr-FR" dirty="0"/>
              <a:t>de la cognition </a:t>
            </a:r>
            <a:r>
              <a:rPr lang="fr-FR" dirty="0" smtClean="0"/>
              <a:t>mathématique, trouble </a:t>
            </a:r>
            <a:r>
              <a:rPr lang="fr-FR" dirty="0"/>
              <a:t>du </a:t>
            </a:r>
            <a:r>
              <a:rPr lang="fr-FR" dirty="0" smtClean="0"/>
              <a:t>calcul,…</a:t>
            </a:r>
            <a:endParaRPr lang="fr-FR" dirty="0"/>
          </a:p>
          <a:p>
            <a:pPr>
              <a:buFontTx/>
              <a:buChar char="-"/>
            </a:pPr>
            <a:endParaRPr lang="fr-FR" dirty="0"/>
          </a:p>
          <a:p>
            <a:pPr marL="0" indent="0">
              <a:buNone/>
            </a:pPr>
            <a:r>
              <a:rPr lang="fr-FR" dirty="0"/>
              <a:t>Selon le référentiel: DSM-V, CIM-11, Catalyse,…</a:t>
            </a:r>
          </a:p>
          <a:p>
            <a:pPr>
              <a:buFontTx/>
              <a:buChar char="-"/>
            </a:pPr>
            <a:endParaRPr lang="fr-FR" dirty="0"/>
          </a:p>
        </p:txBody>
      </p:sp>
    </p:spTree>
    <p:extLst>
      <p:ext uri="{BB962C8B-B14F-4D97-AF65-F5344CB8AC3E}">
        <p14:creationId xmlns:p14="http://schemas.microsoft.com/office/powerpoint/2010/main" val="1418094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 et signes cliniques : Dyslexie</a:t>
            </a:r>
          </a:p>
        </p:txBody>
      </p:sp>
      <p:sp>
        <p:nvSpPr>
          <p:cNvPr id="3" name="Espace réservé du contenu 2"/>
          <p:cNvSpPr>
            <a:spLocks noGrp="1"/>
          </p:cNvSpPr>
          <p:nvPr>
            <p:ph idx="1"/>
          </p:nvPr>
        </p:nvSpPr>
        <p:spPr>
          <a:xfrm>
            <a:off x="435895" y="2180497"/>
            <a:ext cx="8272211" cy="4416855"/>
          </a:xfrm>
        </p:spPr>
        <p:txBody>
          <a:bodyPr>
            <a:noAutofit/>
          </a:bodyPr>
          <a:lstStyle/>
          <a:p>
            <a:pPr marL="0" indent="0" algn="just">
              <a:buNone/>
            </a:pPr>
            <a:r>
              <a:rPr lang="en-GB" b="1" dirty="0"/>
              <a:t>Dyslexie : </a:t>
            </a:r>
            <a:r>
              <a:rPr lang="en-GB" dirty="0"/>
              <a:t>Trouble du </a:t>
            </a:r>
            <a:r>
              <a:rPr lang="en-GB" dirty="0" err="1"/>
              <a:t>langage</a:t>
            </a:r>
            <a:r>
              <a:rPr lang="en-GB" dirty="0"/>
              <a:t> </a:t>
            </a:r>
            <a:r>
              <a:rPr lang="en-GB" dirty="0" err="1"/>
              <a:t>écrit</a:t>
            </a:r>
            <a:r>
              <a:rPr lang="en-GB" dirty="0"/>
              <a:t> qui </a:t>
            </a:r>
            <a:r>
              <a:rPr lang="en-GB" dirty="0" err="1"/>
              <a:t>va</a:t>
            </a:r>
            <a:r>
              <a:rPr lang="en-GB" dirty="0"/>
              <a:t> </a:t>
            </a:r>
            <a:r>
              <a:rPr lang="en-GB" dirty="0" err="1"/>
              <a:t>être</a:t>
            </a:r>
            <a:r>
              <a:rPr lang="en-GB" dirty="0"/>
              <a:t> durable et </a:t>
            </a:r>
            <a:r>
              <a:rPr lang="en-GB" dirty="0" err="1"/>
              <a:t>spécifique</a:t>
            </a:r>
            <a:endParaRPr lang="en-GB" dirty="0"/>
          </a:p>
          <a:p>
            <a:pPr marL="0" indent="0" algn="just">
              <a:buNone/>
            </a:pPr>
            <a:endParaRPr lang="en-GB" dirty="0"/>
          </a:p>
          <a:p>
            <a:pPr algn="just"/>
            <a:r>
              <a:rPr lang="en-GB" dirty="0" err="1"/>
              <a:t>Façon</a:t>
            </a:r>
            <a:r>
              <a:rPr lang="en-GB" dirty="0"/>
              <a:t> </a:t>
            </a:r>
            <a:r>
              <a:rPr lang="en-GB" dirty="0" err="1"/>
              <a:t>différente</a:t>
            </a:r>
            <a:r>
              <a:rPr lang="en-GB" dirty="0"/>
              <a:t> de </a:t>
            </a:r>
            <a:r>
              <a:rPr lang="en-GB" dirty="0" err="1"/>
              <a:t>traiter</a:t>
            </a:r>
            <a:r>
              <a:rPr lang="en-GB" dirty="0"/>
              <a:t> </a:t>
            </a:r>
            <a:r>
              <a:rPr lang="en-GB" dirty="0" err="1"/>
              <a:t>l'information</a:t>
            </a:r>
            <a:r>
              <a:rPr lang="en-GB" dirty="0"/>
              <a:t>. </a:t>
            </a:r>
          </a:p>
          <a:p>
            <a:pPr algn="just"/>
            <a:r>
              <a:rPr lang="en-GB" dirty="0" err="1"/>
              <a:t>Difficultés</a:t>
            </a:r>
            <a:r>
              <a:rPr lang="en-GB" dirty="0"/>
              <a:t> pour lire de manière </a:t>
            </a:r>
            <a:r>
              <a:rPr lang="en-GB" dirty="0" err="1"/>
              <a:t>fluide</a:t>
            </a:r>
            <a:r>
              <a:rPr lang="en-GB" dirty="0"/>
              <a:t> et sans </a:t>
            </a:r>
            <a:r>
              <a:rPr lang="en-GB" dirty="0" err="1"/>
              <a:t>erreur</a:t>
            </a:r>
            <a:r>
              <a:rPr lang="en-GB" dirty="0"/>
              <a:t>.</a:t>
            </a:r>
          </a:p>
          <a:p>
            <a:pPr algn="just"/>
            <a:endParaRPr lang="en-GB" sz="800" dirty="0"/>
          </a:p>
          <a:p>
            <a:pPr marL="0" indent="0" algn="just">
              <a:buNone/>
            </a:pPr>
            <a:r>
              <a:rPr lang="fr-FR" dirty="0" smtClean="0"/>
              <a:t>Prévalence: </a:t>
            </a:r>
          </a:p>
          <a:p>
            <a:pPr algn="just">
              <a:buFontTx/>
              <a:buChar char="-"/>
            </a:pPr>
            <a:r>
              <a:rPr lang="fr-FR" dirty="0" smtClean="0"/>
              <a:t>5 </a:t>
            </a:r>
            <a:r>
              <a:rPr lang="fr-FR" dirty="0"/>
              <a:t>- 15% chez les enfants d'âge scolaire dans différentes langues et cultures</a:t>
            </a:r>
            <a:r>
              <a:rPr lang="fr-FR" dirty="0" smtClean="0"/>
              <a:t>.</a:t>
            </a:r>
          </a:p>
          <a:p>
            <a:pPr algn="just">
              <a:buFontTx/>
              <a:buChar char="-"/>
            </a:pPr>
            <a:r>
              <a:rPr lang="fr-FR" dirty="0" smtClean="0"/>
              <a:t> </a:t>
            </a:r>
            <a:r>
              <a:rPr lang="fr-FR" dirty="0"/>
              <a:t>1 à 2% possède des formes </a:t>
            </a:r>
            <a:r>
              <a:rPr lang="fr-FR" dirty="0" smtClean="0"/>
              <a:t>sévères.</a:t>
            </a:r>
            <a:endParaRPr lang="fr-FR" dirty="0"/>
          </a:p>
          <a:p>
            <a:pPr algn="just">
              <a:buFontTx/>
              <a:buChar char="-"/>
            </a:pPr>
            <a:r>
              <a:rPr lang="fr-FR" dirty="0" smtClean="0"/>
              <a:t>chez </a:t>
            </a:r>
            <a:r>
              <a:rPr lang="fr-FR" dirty="0"/>
              <a:t>l'adulte est inconnue mais semble être approximativement de 4%.</a:t>
            </a:r>
          </a:p>
          <a:p>
            <a:pPr algn="just"/>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4">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ersonnalisé 1">
      <a:majorFont>
        <a:latin typeface="Gabriola"/>
        <a:ea typeface=""/>
        <a:cs typeface=""/>
      </a:majorFont>
      <a:minorFont>
        <a:latin typeface="Perpetu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3297</TotalTime>
  <Words>2614</Words>
  <Application>Microsoft Office PowerPoint</Application>
  <PresentationFormat>Affichage à l'écran (4:3)</PresentationFormat>
  <Paragraphs>346</Paragraphs>
  <Slides>53</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53</vt:i4>
      </vt:variant>
    </vt:vector>
  </HeadingPairs>
  <TitlesOfParts>
    <vt:vector size="60" baseType="lpstr">
      <vt:lpstr>Calibri</vt:lpstr>
      <vt:lpstr>Gabriola</vt:lpstr>
      <vt:lpstr>Perpetua</vt:lpstr>
      <vt:lpstr>Poppins</vt:lpstr>
      <vt:lpstr>Wingdings</vt:lpstr>
      <vt:lpstr>Wingdings 2</vt:lpstr>
      <vt:lpstr>Thème4</vt:lpstr>
      <vt:lpstr>   dyslexie – dysorthographie – DYSCALCULIE (Troubles spécifiques des apprentissages)</vt:lpstr>
      <vt:lpstr>Plan</vt:lpstr>
      <vt:lpstr>introduction</vt:lpstr>
      <vt:lpstr>Critères diagnostic du dsm-v</vt:lpstr>
      <vt:lpstr>Critères diagnostic du dsm-v</vt:lpstr>
      <vt:lpstr>Critères diagnostic du dsm-v</vt:lpstr>
      <vt:lpstr>Critères diagnostic du dsm-v</vt:lpstr>
      <vt:lpstr>Plusieurs appellations </vt:lpstr>
      <vt:lpstr>Définition et signes cliniques : Dyslexie</vt:lpstr>
      <vt:lpstr>Définition et signes cliniques : Dyslexie</vt:lpstr>
      <vt:lpstr>Ex de perception</vt:lpstr>
      <vt:lpstr>Définition et signes cliniques : Dysorthographie</vt:lpstr>
      <vt:lpstr>Ex de dysorthographie</vt:lpstr>
      <vt:lpstr>Définition et signes cliniques : dyscalculie</vt:lpstr>
      <vt:lpstr>Les signes dans la vie quotidienne : En classe</vt:lpstr>
      <vt:lpstr>Les signes dans la vie quotidienne : En classe</vt:lpstr>
      <vt:lpstr>Les signes dans la vie quotidienne : En classe</vt:lpstr>
      <vt:lpstr>Rôle du psychologue pour un enfant présentant Ces troubles</vt:lpstr>
      <vt:lpstr>Tests utilisés pour évaluer le langage oral et écrit</vt:lpstr>
      <vt:lpstr>Tests utilisés pour évaluer le Langage écrit</vt:lpstr>
      <vt:lpstr>Etude de cas: JULIA</vt:lpstr>
      <vt:lpstr>Etude de cas Julia</vt:lpstr>
      <vt:lpstr>Etude de cas Julia</vt:lpstr>
      <vt:lpstr>Etude de cas: jULIA</vt:lpstr>
      <vt:lpstr>Etude de cas jULIA</vt:lpstr>
      <vt:lpstr>Etude de cas jULIA</vt:lpstr>
      <vt:lpstr>Etude de cas jULIA</vt:lpstr>
      <vt:lpstr>Etude de cas jULIA</vt:lpstr>
      <vt:lpstr>Etude de cas: jULIA</vt:lpstr>
      <vt:lpstr>Etude de cas: jULIA</vt:lpstr>
      <vt:lpstr>Étude de cas Julia: observations cliniques</vt:lpstr>
      <vt:lpstr>Etude de cas : Profil obtenu</vt:lpstr>
      <vt:lpstr>Étude de cas Julia</vt:lpstr>
      <vt:lpstr>Étude de cas Julia</vt:lpstr>
      <vt:lpstr>Étude de cas Julia</vt:lpstr>
      <vt:lpstr>Résultats (suite)</vt:lpstr>
      <vt:lpstr>Résultats (suite)</vt:lpstr>
      <vt:lpstr>Étude de cas Julia: observations cliniques</vt:lpstr>
      <vt:lpstr>Etude de cas : Résultats</vt:lpstr>
      <vt:lpstr>Résultats (suite)</vt:lpstr>
      <vt:lpstr>Résultats (suite)</vt:lpstr>
      <vt:lpstr>Étude de cas: Conclusions</vt:lpstr>
      <vt:lpstr>Étude de cas: Orientation</vt:lpstr>
      <vt:lpstr>Étude de cas: autres bilans réalisés</vt:lpstr>
      <vt:lpstr>Étude de cas Julia: autres bilans réalisés</vt:lpstr>
      <vt:lpstr>Étude de cas Julia: autres bilans réalisés</vt:lpstr>
      <vt:lpstr>Étude de cas: Orientation</vt:lpstr>
      <vt:lpstr>Étude de cas: aménagements pédagogiques</vt:lpstr>
      <vt:lpstr>Étude de cas: aménagements pédagogiques</vt:lpstr>
      <vt:lpstr>Étude de cas: aménagements pédagogiques</vt:lpstr>
      <vt:lpstr>Étude de cas: aménagements pédagogiques</vt:lpstr>
      <vt:lpstr>Bibliographie</vt:lpstr>
      <vt:lpstr>  Troubles spécifiques des apprentissages (dyslexie – dysorthographie – DYSCALCULIE)</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trouble déficitaire de l’attention avec ou sans hyperactivité</dc:title>
  <dc:creator>Marine</dc:creator>
  <cp:lastModifiedBy>Debureaux Anne Laure</cp:lastModifiedBy>
  <cp:revision>92</cp:revision>
  <dcterms:created xsi:type="dcterms:W3CDTF">2018-11-11T13:31:52Z</dcterms:created>
  <dcterms:modified xsi:type="dcterms:W3CDTF">2022-02-16T11:33:44Z</dcterms:modified>
</cp:coreProperties>
</file>