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5"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75802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52832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10739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0112E75-DBA7-4CA6-967A-84CF8F965DD7}" type="datetimeFigureOut">
              <a:rPr lang="en-GB" smtClean="0"/>
              <a:t>04/10/2022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14867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D0112E75-DBA7-4CA6-967A-84CF8F965DD7}" type="datetimeFigureOut">
              <a:rPr lang="en-GB" smtClean="0"/>
              <a:t>04/10/2022</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C43B7D30-34F7-432D-9BAC-8CAA1059B166}" type="slidenum">
              <a:rPr lang="en-GB" smtClean="0"/>
              <a:t>‹#›</a:t>
            </a:fld>
            <a:endParaRPr lang="en-GB"/>
          </a:p>
        </p:txBody>
      </p:sp>
    </p:spTree>
    <p:extLst>
      <p:ext uri="{BB962C8B-B14F-4D97-AF65-F5344CB8AC3E}">
        <p14:creationId xmlns:p14="http://schemas.microsoft.com/office/powerpoint/2010/main" val="99643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112E75-DBA7-4CA6-967A-84CF8F965DD7}"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123323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0112E75-DBA7-4CA6-967A-84CF8F965DD7}" type="datetimeFigureOut">
              <a:rPr lang="en-GB" smtClean="0"/>
              <a:t>04/10/2022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02015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0112E75-DBA7-4CA6-967A-84CF8F965DD7}" type="datetimeFigureOut">
              <a:rPr lang="en-GB" smtClean="0"/>
              <a:t>04/10/2022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79841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12E75-DBA7-4CA6-967A-84CF8F965DD7}" type="datetimeFigureOut">
              <a:rPr lang="en-GB" smtClean="0"/>
              <a:t>04/10/2022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46518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04/10/2022</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3427273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0112E75-DBA7-4CA6-967A-84CF8F965DD7}" type="datetimeFigureOut">
              <a:rPr lang="en-GB" smtClean="0"/>
              <a:t>04/10/2022</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C43B7D30-34F7-432D-9BAC-8CAA1059B166}" type="slidenum">
              <a:rPr lang="en-GB" smtClean="0"/>
              <a:t>‹#›</a:t>
            </a:fld>
            <a:endParaRPr lang="en-GB"/>
          </a:p>
        </p:txBody>
      </p:sp>
    </p:spTree>
    <p:extLst>
      <p:ext uri="{BB962C8B-B14F-4D97-AF65-F5344CB8AC3E}">
        <p14:creationId xmlns:p14="http://schemas.microsoft.com/office/powerpoint/2010/main" val="221500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0112E75-DBA7-4CA6-967A-84CF8F965DD7}" type="datetimeFigureOut">
              <a:rPr lang="en-GB" smtClean="0"/>
              <a:t>04/10/2022</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C43B7D30-34F7-432D-9BAC-8CAA1059B166}" type="slidenum">
              <a:rPr lang="en-GB" smtClean="0"/>
              <a:t>‹#›</a:t>
            </a:fld>
            <a:endParaRPr lang="en-GB"/>
          </a:p>
        </p:txBody>
      </p:sp>
    </p:spTree>
    <p:extLst>
      <p:ext uri="{BB962C8B-B14F-4D97-AF65-F5344CB8AC3E}">
        <p14:creationId xmlns:p14="http://schemas.microsoft.com/office/powerpoint/2010/main" val="35606383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thew.rickard@u-picardie.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E2F3E-0701-F9A4-C15C-E0BAE4CC5B49}"/>
              </a:ext>
            </a:extLst>
          </p:cNvPr>
          <p:cNvSpPr>
            <a:spLocks noGrp="1"/>
          </p:cNvSpPr>
          <p:nvPr>
            <p:ph type="ctrTitle"/>
          </p:nvPr>
        </p:nvSpPr>
        <p:spPr/>
        <p:txBody>
          <a:bodyPr/>
          <a:lstStyle/>
          <a:p>
            <a:r>
              <a:rPr lang="en-GB" sz="8000" dirty="0"/>
              <a:t>L2 LCE </a:t>
            </a:r>
            <a:br>
              <a:rPr lang="en-GB" sz="8000" dirty="0"/>
            </a:br>
            <a:r>
              <a:rPr lang="en-GB" sz="8000" dirty="0"/>
              <a:t>Expression </a:t>
            </a:r>
            <a:r>
              <a:rPr lang="en-GB" sz="8000" dirty="0" err="1"/>
              <a:t>Vocabulaire</a:t>
            </a:r>
            <a:r>
              <a:rPr lang="en-GB" sz="8000" dirty="0"/>
              <a:t> </a:t>
            </a:r>
            <a:br>
              <a:rPr lang="en-GB" sz="8000" dirty="0"/>
            </a:br>
            <a:r>
              <a:rPr lang="en-GB" sz="8000" dirty="0"/>
              <a:t>EC 211 (Gr1 &amp; Gr3)</a:t>
            </a:r>
          </a:p>
        </p:txBody>
      </p:sp>
      <p:sp>
        <p:nvSpPr>
          <p:cNvPr id="3" name="Subtitle 2">
            <a:extLst>
              <a:ext uri="{FF2B5EF4-FFF2-40B4-BE49-F238E27FC236}">
                <a16:creationId xmlns:a16="http://schemas.microsoft.com/office/drawing/2014/main" id="{7C426BAD-1202-FAC1-4C48-9B6473193A22}"/>
              </a:ext>
            </a:extLst>
          </p:cNvPr>
          <p:cNvSpPr>
            <a:spLocks noGrp="1"/>
          </p:cNvSpPr>
          <p:nvPr>
            <p:ph type="subTitle" idx="1"/>
          </p:nvPr>
        </p:nvSpPr>
        <p:spPr/>
        <p:txBody>
          <a:bodyPr>
            <a:normAutofit fontScale="92500" lnSpcReduction="20000"/>
          </a:bodyPr>
          <a:lstStyle/>
          <a:p>
            <a:r>
              <a:rPr lang="en-GB"/>
              <a:t>Week 5</a:t>
            </a:r>
            <a:endParaRPr lang="en-GB" dirty="0"/>
          </a:p>
          <a:p>
            <a:r>
              <a:rPr lang="en-GB" dirty="0" err="1"/>
              <a:t>Enseignant</a:t>
            </a:r>
            <a:r>
              <a:rPr lang="en-GB" dirty="0"/>
              <a:t>: M. RICKARD </a:t>
            </a:r>
          </a:p>
          <a:p>
            <a:r>
              <a:rPr lang="en-GB" dirty="0">
                <a:hlinkClick r:id="rId2"/>
              </a:rPr>
              <a:t>mathew.rickard@u-picardie.fr</a:t>
            </a:r>
            <a:r>
              <a:rPr lang="en-GB" dirty="0"/>
              <a:t> </a:t>
            </a:r>
          </a:p>
        </p:txBody>
      </p:sp>
    </p:spTree>
    <p:extLst>
      <p:ext uri="{BB962C8B-B14F-4D97-AF65-F5344CB8AC3E}">
        <p14:creationId xmlns:p14="http://schemas.microsoft.com/office/powerpoint/2010/main" val="81953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D247A-8C5B-FAE1-44F8-5C3875F2A73E}"/>
              </a:ext>
            </a:extLst>
          </p:cNvPr>
          <p:cNvSpPr>
            <a:spLocks noGrp="1"/>
          </p:cNvSpPr>
          <p:nvPr>
            <p:ph type="title"/>
          </p:nvPr>
        </p:nvSpPr>
        <p:spPr/>
        <p:txBody>
          <a:bodyPr/>
          <a:lstStyle/>
          <a:p>
            <a:r>
              <a:rPr lang="en-GB" dirty="0"/>
              <a:t>Order of attributive adjectives  </a:t>
            </a:r>
          </a:p>
        </p:txBody>
      </p:sp>
      <p:sp>
        <p:nvSpPr>
          <p:cNvPr id="3" name="Content Placeholder 2">
            <a:extLst>
              <a:ext uri="{FF2B5EF4-FFF2-40B4-BE49-F238E27FC236}">
                <a16:creationId xmlns:a16="http://schemas.microsoft.com/office/drawing/2014/main" id="{D614CB4F-7FFF-69FD-1A93-370A918D24D3}"/>
              </a:ext>
            </a:extLst>
          </p:cNvPr>
          <p:cNvSpPr>
            <a:spLocks noGrp="1"/>
          </p:cNvSpPr>
          <p:nvPr>
            <p:ph idx="1"/>
          </p:nvPr>
        </p:nvSpPr>
        <p:spPr>
          <a:xfrm>
            <a:off x="1063752" y="1826768"/>
            <a:ext cx="10058400" cy="4624832"/>
          </a:xfrm>
        </p:spPr>
        <p:txBody>
          <a:bodyPr>
            <a:normAutofit fontScale="92500" lnSpcReduction="10000"/>
          </a:bodyPr>
          <a:lstStyle/>
          <a:p>
            <a:r>
              <a:rPr lang="en-GB" dirty="0"/>
              <a:t>The order of adjectives goes from the most subjective to the most objective:</a:t>
            </a:r>
          </a:p>
          <a:p>
            <a:endParaRPr lang="en-GB" dirty="0"/>
          </a:p>
          <a:p>
            <a:endParaRPr lang="en-GB" dirty="0"/>
          </a:p>
          <a:p>
            <a:endParaRPr lang="en-GB" dirty="0"/>
          </a:p>
          <a:p>
            <a:pPr marL="0" indent="0">
              <a:buNone/>
            </a:pPr>
            <a:r>
              <a:rPr lang="en-GB" i="1" dirty="0"/>
              <a:t>A fantastic new red train </a:t>
            </a:r>
            <a:r>
              <a:rPr lang="en-GB" dirty="0"/>
              <a:t>= un nouveau train rouge </a:t>
            </a:r>
            <a:r>
              <a:rPr lang="en-GB" dirty="0" err="1"/>
              <a:t>superbe</a:t>
            </a:r>
            <a:endParaRPr lang="en-GB" dirty="0"/>
          </a:p>
          <a:p>
            <a:pPr marL="0" indent="0">
              <a:buNone/>
            </a:pPr>
            <a:endParaRPr lang="en-GB" dirty="0"/>
          </a:p>
          <a:p>
            <a:pPr marL="0" indent="0">
              <a:buNone/>
            </a:pPr>
            <a:r>
              <a:rPr lang="en-GB" dirty="0"/>
              <a:t>In French, remember the formula (in French) of TACOM: [taille, </a:t>
            </a:r>
            <a:r>
              <a:rPr lang="en-GB" dirty="0" err="1"/>
              <a:t>âge</a:t>
            </a:r>
            <a:r>
              <a:rPr lang="en-GB" dirty="0"/>
              <a:t>, couleur, </a:t>
            </a:r>
            <a:r>
              <a:rPr lang="en-GB" dirty="0" err="1"/>
              <a:t>origine</a:t>
            </a:r>
            <a:r>
              <a:rPr lang="en-GB" dirty="0"/>
              <a:t>, matière] </a:t>
            </a:r>
          </a:p>
          <a:p>
            <a:pPr marL="0" indent="0">
              <a:buNone/>
            </a:pPr>
            <a:endParaRPr lang="en-GB" dirty="0"/>
          </a:p>
          <a:p>
            <a:r>
              <a:rPr lang="en-GB" dirty="0"/>
              <a:t>As before, if there are more than two adjectives, these will be separated by a comma</a:t>
            </a:r>
          </a:p>
          <a:p>
            <a:r>
              <a:rPr lang="en-GB" dirty="0"/>
              <a:t>With the adverb </a:t>
            </a:r>
            <a:r>
              <a:rPr lang="en-GB" i="1" dirty="0"/>
              <a:t>too, </a:t>
            </a:r>
            <a:r>
              <a:rPr lang="en-GB" dirty="0"/>
              <a:t>the order is the following: </a:t>
            </a:r>
            <a:r>
              <a:rPr lang="en-GB" b="1" i="1" dirty="0"/>
              <a:t>too </a:t>
            </a:r>
            <a:r>
              <a:rPr lang="en-GB" b="1" dirty="0"/>
              <a:t>+ adjective </a:t>
            </a:r>
            <a:r>
              <a:rPr lang="en-GB" b="1" i="1" dirty="0"/>
              <a:t>+ a + </a:t>
            </a:r>
            <a:r>
              <a:rPr lang="en-GB" b="1" dirty="0"/>
              <a:t>noun</a:t>
            </a:r>
          </a:p>
          <a:p>
            <a:pPr marL="0" indent="0">
              <a:buNone/>
            </a:pPr>
            <a:r>
              <a:rPr lang="en-GB" i="1" dirty="0"/>
              <a:t>He is too honest a boy to be lying </a:t>
            </a:r>
          </a:p>
          <a:p>
            <a:pPr marL="0" indent="0">
              <a:buNone/>
            </a:pPr>
            <a:endParaRPr lang="en-GB" dirty="0"/>
          </a:p>
          <a:p>
            <a:pPr marL="0" indent="0">
              <a:buNone/>
            </a:pPr>
            <a:endParaRPr lang="en-GB" dirty="0"/>
          </a:p>
        </p:txBody>
      </p:sp>
      <p:graphicFrame>
        <p:nvGraphicFramePr>
          <p:cNvPr id="4" name="Table 4">
            <a:extLst>
              <a:ext uri="{FF2B5EF4-FFF2-40B4-BE49-F238E27FC236}">
                <a16:creationId xmlns:a16="http://schemas.microsoft.com/office/drawing/2014/main" id="{EAF6EFEF-B0E7-5A04-0CE9-845BF4F4335B}"/>
              </a:ext>
            </a:extLst>
          </p:cNvPr>
          <p:cNvGraphicFramePr>
            <a:graphicFrameLocks noGrp="1"/>
          </p:cNvGraphicFramePr>
          <p:nvPr>
            <p:extLst>
              <p:ext uri="{D42A27DB-BD31-4B8C-83A1-F6EECF244321}">
                <p14:modId xmlns:p14="http://schemas.microsoft.com/office/powerpoint/2010/main" val="2896778365"/>
              </p:ext>
            </p:extLst>
          </p:nvPr>
        </p:nvGraphicFramePr>
        <p:xfrm>
          <a:off x="1063752" y="2639906"/>
          <a:ext cx="10058400" cy="1112520"/>
        </p:xfrm>
        <a:graphic>
          <a:graphicData uri="http://schemas.openxmlformats.org/drawingml/2006/table">
            <a:tbl>
              <a:tblPr firstRow="1" bandRow="1">
                <a:tableStyleId>{5C22544A-7EE6-4342-B048-85BDC9FD1C3A}</a:tableStyleId>
              </a:tblPr>
              <a:tblGrid>
                <a:gridCol w="2011680">
                  <a:extLst>
                    <a:ext uri="{9D8B030D-6E8A-4147-A177-3AD203B41FA5}">
                      <a16:colId xmlns:a16="http://schemas.microsoft.com/office/drawing/2014/main" val="3180014008"/>
                    </a:ext>
                  </a:extLst>
                </a:gridCol>
                <a:gridCol w="2011680">
                  <a:extLst>
                    <a:ext uri="{9D8B030D-6E8A-4147-A177-3AD203B41FA5}">
                      <a16:colId xmlns:a16="http://schemas.microsoft.com/office/drawing/2014/main" val="2311353880"/>
                    </a:ext>
                  </a:extLst>
                </a:gridCol>
                <a:gridCol w="2011680">
                  <a:extLst>
                    <a:ext uri="{9D8B030D-6E8A-4147-A177-3AD203B41FA5}">
                      <a16:colId xmlns:a16="http://schemas.microsoft.com/office/drawing/2014/main" val="647112280"/>
                    </a:ext>
                  </a:extLst>
                </a:gridCol>
                <a:gridCol w="2011680">
                  <a:extLst>
                    <a:ext uri="{9D8B030D-6E8A-4147-A177-3AD203B41FA5}">
                      <a16:colId xmlns:a16="http://schemas.microsoft.com/office/drawing/2014/main" val="3531224109"/>
                    </a:ext>
                  </a:extLst>
                </a:gridCol>
                <a:gridCol w="2011680">
                  <a:extLst>
                    <a:ext uri="{9D8B030D-6E8A-4147-A177-3AD203B41FA5}">
                      <a16:colId xmlns:a16="http://schemas.microsoft.com/office/drawing/2014/main" val="2935977225"/>
                    </a:ext>
                  </a:extLst>
                </a:gridCol>
              </a:tblGrid>
              <a:tr h="370840">
                <a:tc>
                  <a:txBody>
                    <a:bodyPr/>
                    <a:lstStyle/>
                    <a:p>
                      <a:r>
                        <a:rPr lang="en-GB" dirty="0"/>
                        <a:t>Judgment </a:t>
                      </a:r>
                    </a:p>
                  </a:txBody>
                  <a:tcPr/>
                </a:tc>
                <a:tc>
                  <a:txBody>
                    <a:bodyPr/>
                    <a:lstStyle/>
                    <a:p>
                      <a:r>
                        <a:rPr lang="en-GB" dirty="0"/>
                        <a:t>Size </a:t>
                      </a:r>
                    </a:p>
                  </a:txBody>
                  <a:tcPr/>
                </a:tc>
                <a:tc>
                  <a:txBody>
                    <a:bodyPr/>
                    <a:lstStyle/>
                    <a:p>
                      <a:r>
                        <a:rPr lang="en-GB" dirty="0"/>
                        <a:t>Age </a:t>
                      </a:r>
                    </a:p>
                  </a:txBody>
                  <a:tcPr/>
                </a:tc>
                <a:tc>
                  <a:txBody>
                    <a:bodyPr/>
                    <a:lstStyle/>
                    <a:p>
                      <a:r>
                        <a:rPr lang="en-GB" dirty="0"/>
                        <a:t>Colour </a:t>
                      </a:r>
                    </a:p>
                  </a:txBody>
                  <a:tcPr/>
                </a:tc>
                <a:tc>
                  <a:txBody>
                    <a:bodyPr/>
                    <a:lstStyle/>
                    <a:p>
                      <a:r>
                        <a:rPr lang="en-GB" dirty="0"/>
                        <a:t>Origin </a:t>
                      </a:r>
                    </a:p>
                  </a:txBody>
                  <a:tcPr/>
                </a:tc>
                <a:extLst>
                  <a:ext uri="{0D108BD9-81ED-4DB2-BD59-A6C34878D82A}">
                    <a16:rowId xmlns:a16="http://schemas.microsoft.com/office/drawing/2014/main" val="1359358973"/>
                  </a:ext>
                </a:extLst>
              </a:tr>
              <a:tr h="370840">
                <a:tc>
                  <a:txBody>
                    <a:bodyPr/>
                    <a:lstStyle/>
                    <a:p>
                      <a:r>
                        <a:rPr lang="en-GB" dirty="0"/>
                        <a:t>Brilliant </a:t>
                      </a:r>
                    </a:p>
                  </a:txBody>
                  <a:tcPr/>
                </a:tc>
                <a:tc>
                  <a:txBody>
                    <a:bodyPr/>
                    <a:lstStyle/>
                    <a:p>
                      <a:r>
                        <a:rPr lang="en-GB" dirty="0"/>
                        <a:t>Big </a:t>
                      </a:r>
                    </a:p>
                  </a:txBody>
                  <a:tcPr/>
                </a:tc>
                <a:tc>
                  <a:txBody>
                    <a:bodyPr/>
                    <a:lstStyle/>
                    <a:p>
                      <a:r>
                        <a:rPr lang="en-GB" dirty="0"/>
                        <a:t>Old </a:t>
                      </a:r>
                    </a:p>
                  </a:txBody>
                  <a:tcPr/>
                </a:tc>
                <a:tc>
                  <a:txBody>
                    <a:bodyPr/>
                    <a:lstStyle/>
                    <a:p>
                      <a:r>
                        <a:rPr lang="en-GB" dirty="0"/>
                        <a:t>Blue </a:t>
                      </a:r>
                    </a:p>
                  </a:txBody>
                  <a:tcPr/>
                </a:tc>
                <a:tc>
                  <a:txBody>
                    <a:bodyPr/>
                    <a:lstStyle/>
                    <a:p>
                      <a:r>
                        <a:rPr lang="en-GB" dirty="0"/>
                        <a:t>American </a:t>
                      </a:r>
                    </a:p>
                  </a:txBody>
                  <a:tcPr/>
                </a:tc>
                <a:extLst>
                  <a:ext uri="{0D108BD9-81ED-4DB2-BD59-A6C34878D82A}">
                    <a16:rowId xmlns:a16="http://schemas.microsoft.com/office/drawing/2014/main" val="1707713066"/>
                  </a:ext>
                </a:extLst>
              </a:tr>
              <a:tr h="370840">
                <a:tc>
                  <a:txBody>
                    <a:bodyPr/>
                    <a:lstStyle/>
                    <a:p>
                      <a:r>
                        <a:rPr lang="en-GB" dirty="0"/>
                        <a:t>Extraordinary </a:t>
                      </a:r>
                    </a:p>
                  </a:txBody>
                  <a:tcPr/>
                </a:tc>
                <a:tc>
                  <a:txBody>
                    <a:bodyPr/>
                    <a:lstStyle/>
                    <a:p>
                      <a:r>
                        <a:rPr lang="en-GB" dirty="0"/>
                        <a:t>Small </a:t>
                      </a:r>
                    </a:p>
                  </a:txBody>
                  <a:tcPr/>
                </a:tc>
                <a:tc>
                  <a:txBody>
                    <a:bodyPr/>
                    <a:lstStyle/>
                    <a:p>
                      <a:r>
                        <a:rPr lang="en-GB" dirty="0"/>
                        <a:t>Young </a:t>
                      </a:r>
                    </a:p>
                  </a:txBody>
                  <a:tcPr/>
                </a:tc>
                <a:tc>
                  <a:txBody>
                    <a:bodyPr/>
                    <a:lstStyle/>
                    <a:p>
                      <a:r>
                        <a:rPr lang="en-GB" dirty="0"/>
                        <a:t>Green </a:t>
                      </a:r>
                    </a:p>
                  </a:txBody>
                  <a:tcPr/>
                </a:tc>
                <a:tc>
                  <a:txBody>
                    <a:bodyPr/>
                    <a:lstStyle/>
                    <a:p>
                      <a:r>
                        <a:rPr lang="en-GB" dirty="0"/>
                        <a:t>Wooden </a:t>
                      </a:r>
                    </a:p>
                  </a:txBody>
                  <a:tcPr/>
                </a:tc>
                <a:extLst>
                  <a:ext uri="{0D108BD9-81ED-4DB2-BD59-A6C34878D82A}">
                    <a16:rowId xmlns:a16="http://schemas.microsoft.com/office/drawing/2014/main" val="424611356"/>
                  </a:ext>
                </a:extLst>
              </a:tr>
            </a:tbl>
          </a:graphicData>
        </a:graphic>
      </p:graphicFrame>
    </p:spTree>
    <p:extLst>
      <p:ext uri="{BB962C8B-B14F-4D97-AF65-F5344CB8AC3E}">
        <p14:creationId xmlns:p14="http://schemas.microsoft.com/office/powerpoint/2010/main" val="85032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9BC06-FBBB-6BD7-8EAD-3BDC22C15684}"/>
              </a:ext>
            </a:extLst>
          </p:cNvPr>
          <p:cNvSpPr>
            <a:spLocks noGrp="1"/>
          </p:cNvSpPr>
          <p:nvPr>
            <p:ph type="title"/>
          </p:nvPr>
        </p:nvSpPr>
        <p:spPr/>
        <p:txBody>
          <a:bodyPr/>
          <a:lstStyle/>
          <a:p>
            <a:r>
              <a:rPr lang="en-GB" dirty="0"/>
              <a:t>Some particular adjectives</a:t>
            </a:r>
          </a:p>
        </p:txBody>
      </p:sp>
      <p:sp>
        <p:nvSpPr>
          <p:cNvPr id="3" name="Content Placeholder 2">
            <a:extLst>
              <a:ext uri="{FF2B5EF4-FFF2-40B4-BE49-F238E27FC236}">
                <a16:creationId xmlns:a16="http://schemas.microsoft.com/office/drawing/2014/main" id="{C28E30E2-A29B-C795-3676-20EE296403B8}"/>
              </a:ext>
            </a:extLst>
          </p:cNvPr>
          <p:cNvSpPr>
            <a:spLocks noGrp="1"/>
          </p:cNvSpPr>
          <p:nvPr>
            <p:ph idx="1"/>
          </p:nvPr>
        </p:nvSpPr>
        <p:spPr/>
        <p:txBody>
          <a:bodyPr/>
          <a:lstStyle/>
          <a:p>
            <a:r>
              <a:rPr lang="en-GB" dirty="0"/>
              <a:t>Adjectives which end in –ED have a passive meaning; adjectives which end in –ING have an active meaning: </a:t>
            </a:r>
          </a:p>
          <a:p>
            <a:endParaRPr lang="en-GB" dirty="0"/>
          </a:p>
          <a:p>
            <a:pPr marL="0" indent="0">
              <a:buNone/>
            </a:pPr>
            <a:r>
              <a:rPr lang="en-GB" dirty="0"/>
              <a:t>Astonished </a:t>
            </a:r>
            <a:r>
              <a:rPr lang="en-GB" dirty="0">
                <a:sym typeface="Wingdings" panose="05000000000000000000" pitchFamily="2" charset="2"/>
              </a:rPr>
              <a:t> </a:t>
            </a:r>
            <a:r>
              <a:rPr lang="en-GB" i="1" dirty="0" err="1">
                <a:sym typeface="Wingdings" panose="05000000000000000000" pitchFamily="2" charset="2"/>
              </a:rPr>
              <a:t>surpris</a:t>
            </a:r>
            <a:r>
              <a:rPr lang="en-GB" dirty="0">
                <a:sym typeface="Wingdings" panose="05000000000000000000" pitchFamily="2" charset="2"/>
              </a:rPr>
              <a:t> ; Astonishing  </a:t>
            </a:r>
            <a:r>
              <a:rPr lang="en-GB" i="1" dirty="0" err="1">
                <a:sym typeface="Wingdings" panose="05000000000000000000" pitchFamily="2" charset="2"/>
              </a:rPr>
              <a:t>surprenant</a:t>
            </a:r>
            <a:endParaRPr lang="en-GB" i="1" dirty="0">
              <a:sym typeface="Wingdings" panose="05000000000000000000" pitchFamily="2" charset="2"/>
            </a:endParaRPr>
          </a:p>
          <a:p>
            <a:pPr marL="0" indent="0">
              <a:buNone/>
            </a:pPr>
            <a:r>
              <a:rPr lang="en-GB" dirty="0">
                <a:sym typeface="Wingdings" panose="05000000000000000000" pitchFamily="2" charset="2"/>
              </a:rPr>
              <a:t>Interested  </a:t>
            </a:r>
            <a:r>
              <a:rPr lang="en-GB" i="1" dirty="0" err="1">
                <a:sym typeface="Wingdings" panose="05000000000000000000" pitchFamily="2" charset="2"/>
              </a:rPr>
              <a:t>intéressé</a:t>
            </a:r>
            <a:r>
              <a:rPr lang="en-GB" dirty="0">
                <a:sym typeface="Wingdings" panose="05000000000000000000" pitchFamily="2" charset="2"/>
              </a:rPr>
              <a:t> ; Interesting  </a:t>
            </a:r>
            <a:r>
              <a:rPr lang="en-GB" i="1" dirty="0" err="1">
                <a:sym typeface="Wingdings" panose="05000000000000000000" pitchFamily="2" charset="2"/>
              </a:rPr>
              <a:t>intéressant</a:t>
            </a:r>
            <a:r>
              <a:rPr lang="en-GB" i="1" dirty="0">
                <a:sym typeface="Wingdings" panose="05000000000000000000" pitchFamily="2" charset="2"/>
              </a:rPr>
              <a:t> </a:t>
            </a:r>
            <a:r>
              <a:rPr lang="en-GB" dirty="0">
                <a:sym typeface="Wingdings" panose="05000000000000000000" pitchFamily="2" charset="2"/>
              </a:rPr>
              <a:t> </a:t>
            </a:r>
            <a:endParaRPr lang="en-GB" dirty="0"/>
          </a:p>
        </p:txBody>
      </p:sp>
    </p:spTree>
    <p:extLst>
      <p:ext uri="{BB962C8B-B14F-4D97-AF65-F5344CB8AC3E}">
        <p14:creationId xmlns:p14="http://schemas.microsoft.com/office/powerpoint/2010/main" val="150717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1030">
            <a:extLst>
              <a:ext uri="{FF2B5EF4-FFF2-40B4-BE49-F238E27FC236}">
                <a16:creationId xmlns:a16="http://schemas.microsoft.com/office/drawing/2014/main" id="{7045633D-7FA7-4D93-8E45-D385B582A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33" name="Rectangle 1032">
            <a:extLst>
              <a:ext uri="{FF2B5EF4-FFF2-40B4-BE49-F238E27FC236}">
                <a16:creationId xmlns:a16="http://schemas.microsoft.com/office/drawing/2014/main" id="{82532B9D-ADFC-4AEF-97D4-9FC87BB61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ln w="22225">
            <a:solidFill>
              <a:srgbClr val="2DE6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ext&#10;&#10;Description automatically generated">
            <a:extLst>
              <a:ext uri="{FF2B5EF4-FFF2-40B4-BE49-F238E27FC236}">
                <a16:creationId xmlns:a16="http://schemas.microsoft.com/office/drawing/2014/main" id="{EF4B9530-3A15-5E00-9583-3D8B1D97FE8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804332" y="1284465"/>
            <a:ext cx="10577744" cy="4283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527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7BC03B-5C20-4E38-0A59-335E628E703C}"/>
              </a:ext>
            </a:extLst>
          </p:cNvPr>
          <p:cNvSpPr>
            <a:spLocks noGrp="1"/>
          </p:cNvSpPr>
          <p:nvPr>
            <p:ph idx="1"/>
          </p:nvPr>
        </p:nvSpPr>
        <p:spPr>
          <a:xfrm>
            <a:off x="299720" y="233680"/>
            <a:ext cx="11592560" cy="6390640"/>
          </a:xfrm>
        </p:spPr>
        <p:txBody>
          <a:bodyPr>
            <a:normAutofit fontScale="70000" lnSpcReduction="20000"/>
          </a:bodyPr>
          <a:lstStyle/>
          <a:p>
            <a:r>
              <a:rPr lang="fr-FR" sz="2900" dirty="0"/>
              <a:t>De longs rideaux rouges</a:t>
            </a:r>
          </a:p>
          <a:p>
            <a:pPr marL="0" indent="0">
              <a:buNone/>
            </a:pPr>
            <a:r>
              <a:rPr lang="fr-FR" sz="2700" dirty="0"/>
              <a:t> Long </a:t>
            </a:r>
            <a:r>
              <a:rPr lang="fr-FR" sz="2700" dirty="0" err="1"/>
              <a:t>red</a:t>
            </a:r>
            <a:r>
              <a:rPr lang="fr-FR" sz="2700" dirty="0"/>
              <a:t> </a:t>
            </a:r>
            <a:r>
              <a:rPr lang="fr-FR" sz="2700" dirty="0" err="1"/>
              <a:t>curtains</a:t>
            </a:r>
            <a:endParaRPr lang="fr-FR" sz="2700" dirty="0"/>
          </a:p>
          <a:p>
            <a:r>
              <a:rPr lang="fr-FR" sz="2900" dirty="0"/>
              <a:t>Une délicieuse eau minérale italienne</a:t>
            </a:r>
          </a:p>
          <a:p>
            <a:pPr marL="0" indent="0">
              <a:buNone/>
            </a:pPr>
            <a:r>
              <a:rPr lang="fr-FR" sz="2700" dirty="0"/>
              <a:t>A </a:t>
            </a:r>
            <a:r>
              <a:rPr lang="fr-FR" sz="2700" dirty="0" err="1"/>
              <a:t>delicious</a:t>
            </a:r>
            <a:r>
              <a:rPr lang="fr-FR" sz="2700" dirty="0"/>
              <a:t> </a:t>
            </a:r>
            <a:r>
              <a:rPr lang="fr-FR" sz="2700" dirty="0" err="1"/>
              <a:t>Italian</a:t>
            </a:r>
            <a:r>
              <a:rPr lang="fr-FR" sz="2700" dirty="0"/>
              <a:t> </a:t>
            </a:r>
            <a:r>
              <a:rPr lang="fr-FR" sz="2700" dirty="0" err="1"/>
              <a:t>mineral</a:t>
            </a:r>
            <a:r>
              <a:rPr lang="fr-FR" sz="2700" dirty="0"/>
              <a:t> water</a:t>
            </a:r>
          </a:p>
          <a:p>
            <a:r>
              <a:rPr lang="fr-FR" sz="2900" dirty="0"/>
              <a:t>Le logement individuel et collectif est concerné par la réforme.</a:t>
            </a:r>
          </a:p>
          <a:p>
            <a:pPr marL="0" indent="0">
              <a:buNone/>
            </a:pPr>
            <a:r>
              <a:rPr lang="fr-FR" dirty="0"/>
              <a:t> </a:t>
            </a:r>
            <a:r>
              <a:rPr lang="fr-FR" sz="2700" dirty="0"/>
              <a:t>(</a:t>
            </a:r>
            <a:r>
              <a:rPr lang="fr-FR" sz="2700" dirty="0" err="1"/>
              <a:t>Both</a:t>
            </a:r>
            <a:r>
              <a:rPr lang="fr-FR" sz="2700" dirty="0"/>
              <a:t>) </a:t>
            </a:r>
            <a:r>
              <a:rPr lang="fr-FR" sz="2700" dirty="0" err="1"/>
              <a:t>individual</a:t>
            </a:r>
            <a:r>
              <a:rPr lang="fr-FR" sz="2700" dirty="0"/>
              <a:t> and collective </a:t>
            </a:r>
            <a:r>
              <a:rPr lang="fr-FR" sz="2700" dirty="0" err="1"/>
              <a:t>housing</a:t>
            </a:r>
            <a:r>
              <a:rPr lang="fr-FR" sz="2700" dirty="0"/>
              <a:t> </a:t>
            </a:r>
            <a:r>
              <a:rPr lang="fr-FR" sz="2700" dirty="0" err="1"/>
              <a:t>is</a:t>
            </a:r>
            <a:r>
              <a:rPr lang="fr-FR" sz="2700" dirty="0"/>
              <a:t> </a:t>
            </a:r>
            <a:r>
              <a:rPr lang="fr-FR" sz="2700" dirty="0" err="1"/>
              <a:t>concerned</a:t>
            </a:r>
            <a:r>
              <a:rPr lang="fr-FR" sz="2700" dirty="0"/>
              <a:t> by the </a:t>
            </a:r>
            <a:r>
              <a:rPr lang="fr-FR" sz="2700" dirty="0" err="1"/>
              <a:t>reform</a:t>
            </a:r>
            <a:r>
              <a:rPr lang="fr-FR" sz="2700" dirty="0"/>
              <a:t>.</a:t>
            </a:r>
          </a:p>
          <a:p>
            <a:r>
              <a:rPr lang="fr-FR" sz="2900" dirty="0"/>
              <a:t>Des décorations rouge et or (pas d’accord en français quand l’objet est composé de plusieurs couleurs = décorations de couleur rouge et or)</a:t>
            </a:r>
          </a:p>
          <a:p>
            <a:pPr marL="0" indent="0">
              <a:buNone/>
            </a:pPr>
            <a:r>
              <a:rPr lang="fr-FR" dirty="0"/>
              <a:t> </a:t>
            </a:r>
            <a:r>
              <a:rPr lang="fr-FR" sz="2700" dirty="0"/>
              <a:t>Red and gold </a:t>
            </a:r>
            <a:r>
              <a:rPr lang="fr-FR" sz="2700" dirty="0" err="1"/>
              <a:t>decorations</a:t>
            </a:r>
            <a:endParaRPr lang="fr-FR" sz="2700" dirty="0"/>
          </a:p>
          <a:p>
            <a:r>
              <a:rPr lang="fr-FR" sz="2900" dirty="0"/>
              <a:t>Des décorations rouge vif (pas d’accord en français avec les couleurs composées ou qualifiées par un adjectif = décorations d’un rouge vif)</a:t>
            </a:r>
          </a:p>
          <a:p>
            <a:pPr marL="0" indent="0">
              <a:buNone/>
            </a:pPr>
            <a:r>
              <a:rPr lang="fr-FR" dirty="0"/>
              <a:t> </a:t>
            </a:r>
            <a:r>
              <a:rPr lang="fr-FR" sz="2700" dirty="0"/>
              <a:t>Bright </a:t>
            </a:r>
            <a:r>
              <a:rPr lang="fr-FR" sz="2700" dirty="0" err="1"/>
              <a:t>red</a:t>
            </a:r>
            <a:r>
              <a:rPr lang="fr-FR" sz="2700" dirty="0"/>
              <a:t> </a:t>
            </a:r>
            <a:r>
              <a:rPr lang="fr-FR" sz="2700" dirty="0" err="1"/>
              <a:t>decorations</a:t>
            </a:r>
            <a:endParaRPr lang="fr-FR" sz="2700" dirty="0"/>
          </a:p>
          <a:p>
            <a:r>
              <a:rPr lang="fr-FR" sz="2900" dirty="0"/>
              <a:t>Une couverture bleu-nuit (pas d’accord en français avec les couleurs composées ou qualifiées par un adjectif)</a:t>
            </a:r>
          </a:p>
          <a:p>
            <a:pPr marL="0" indent="0">
              <a:buNone/>
            </a:pPr>
            <a:r>
              <a:rPr lang="fr-FR" sz="2700" dirty="0"/>
              <a:t>A </a:t>
            </a:r>
            <a:r>
              <a:rPr lang="fr-FR" sz="2700" dirty="0" err="1"/>
              <a:t>midnight-blue</a:t>
            </a:r>
            <a:r>
              <a:rPr lang="fr-FR" sz="2700" dirty="0"/>
              <a:t> </a:t>
            </a:r>
            <a:r>
              <a:rPr lang="fr-FR" sz="2700" dirty="0" err="1"/>
              <a:t>blanket</a:t>
            </a:r>
            <a:endParaRPr lang="fr-FR" sz="2700" dirty="0"/>
          </a:p>
          <a:p>
            <a:r>
              <a:rPr lang="fr-FR" sz="3200" dirty="0"/>
              <a:t>Des drapeaux bleu, blanc, rouge (= chaque drapeau a les 3 couleurs)</a:t>
            </a:r>
          </a:p>
          <a:p>
            <a:pPr marL="0" indent="0">
              <a:buNone/>
            </a:pPr>
            <a:r>
              <a:rPr lang="fr-FR" sz="2700" dirty="0"/>
              <a:t>Blue, white, and </a:t>
            </a:r>
            <a:r>
              <a:rPr lang="fr-FR" sz="2700" dirty="0" err="1"/>
              <a:t>red</a:t>
            </a:r>
            <a:r>
              <a:rPr lang="fr-FR" sz="2700" dirty="0"/>
              <a:t> flags</a:t>
            </a:r>
          </a:p>
          <a:p>
            <a:r>
              <a:rPr lang="fr-FR" sz="3200" dirty="0"/>
              <a:t>Des drapeaux bleus, blancs, rouges (= il y en a de chaque couleur)</a:t>
            </a:r>
          </a:p>
          <a:p>
            <a:pPr marL="0" indent="0">
              <a:buNone/>
            </a:pPr>
            <a:r>
              <a:rPr lang="fr-FR" sz="2700" dirty="0"/>
              <a:t> Flags </a:t>
            </a:r>
            <a:r>
              <a:rPr lang="fr-FR" sz="2700" dirty="0" err="1"/>
              <a:t>that</a:t>
            </a:r>
            <a:r>
              <a:rPr lang="fr-FR" sz="2700" dirty="0"/>
              <a:t> </a:t>
            </a:r>
            <a:r>
              <a:rPr lang="fr-FR" sz="2700" dirty="0" err="1"/>
              <a:t>were</a:t>
            </a:r>
            <a:r>
              <a:rPr lang="fr-FR" sz="2700" dirty="0"/>
              <a:t> </a:t>
            </a:r>
            <a:r>
              <a:rPr lang="fr-FR" sz="2700" dirty="0" err="1"/>
              <a:t>blue</a:t>
            </a:r>
            <a:r>
              <a:rPr lang="fr-FR" sz="2700" dirty="0"/>
              <a:t>, white, or </a:t>
            </a:r>
            <a:r>
              <a:rPr lang="fr-FR" sz="2700" dirty="0" err="1"/>
              <a:t>red</a:t>
            </a:r>
            <a:r>
              <a:rPr lang="fr-FR" sz="2700" dirty="0"/>
              <a:t> / (éventuellement) </a:t>
            </a:r>
            <a:r>
              <a:rPr lang="fr-FR" sz="2700" dirty="0" err="1"/>
              <a:t>blue</a:t>
            </a:r>
            <a:r>
              <a:rPr lang="fr-FR" sz="2700" dirty="0"/>
              <a:t> and white and </a:t>
            </a:r>
            <a:r>
              <a:rPr lang="fr-FR" sz="2700" dirty="0" err="1"/>
              <a:t>red</a:t>
            </a:r>
            <a:r>
              <a:rPr lang="fr-FR" sz="2700" dirty="0"/>
              <a:t> flags</a:t>
            </a:r>
          </a:p>
          <a:p>
            <a:endParaRPr lang="en-GB" dirty="0"/>
          </a:p>
        </p:txBody>
      </p:sp>
    </p:spTree>
    <p:extLst>
      <p:ext uri="{BB962C8B-B14F-4D97-AF65-F5344CB8AC3E}">
        <p14:creationId xmlns:p14="http://schemas.microsoft.com/office/powerpoint/2010/main" val="190249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A7C71-F71A-2AF2-124E-A014201C6F30}"/>
              </a:ext>
            </a:extLst>
          </p:cNvPr>
          <p:cNvSpPr>
            <a:spLocks noGrp="1"/>
          </p:cNvSpPr>
          <p:nvPr>
            <p:ph type="title"/>
          </p:nvPr>
        </p:nvSpPr>
        <p:spPr/>
        <p:txBody>
          <a:bodyPr/>
          <a:lstStyle/>
          <a:p>
            <a:r>
              <a:rPr lang="en-GB" dirty="0"/>
              <a:t>Syntax</a:t>
            </a:r>
          </a:p>
        </p:txBody>
      </p:sp>
      <p:sp>
        <p:nvSpPr>
          <p:cNvPr id="3" name="Text Placeholder 2">
            <a:extLst>
              <a:ext uri="{FF2B5EF4-FFF2-40B4-BE49-F238E27FC236}">
                <a16:creationId xmlns:a16="http://schemas.microsoft.com/office/drawing/2014/main" id="{1B4512A7-F840-5820-8068-69CB4A762900}"/>
              </a:ext>
            </a:extLst>
          </p:cNvPr>
          <p:cNvSpPr>
            <a:spLocks noGrp="1"/>
          </p:cNvSpPr>
          <p:nvPr>
            <p:ph type="body" idx="1"/>
          </p:nvPr>
        </p:nvSpPr>
        <p:spPr/>
        <p:txBody>
          <a:bodyPr/>
          <a:lstStyle/>
          <a:p>
            <a:r>
              <a:rPr lang="en-GB" dirty="0"/>
              <a:t>Problems: word order in sentences; punctuation… </a:t>
            </a:r>
          </a:p>
        </p:txBody>
      </p:sp>
    </p:spTree>
    <p:extLst>
      <p:ext uri="{BB962C8B-B14F-4D97-AF65-F5344CB8AC3E}">
        <p14:creationId xmlns:p14="http://schemas.microsoft.com/office/powerpoint/2010/main" val="2805831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1963E-E670-E3BE-306E-15469FB38C8B}"/>
              </a:ext>
            </a:extLst>
          </p:cNvPr>
          <p:cNvSpPr>
            <a:spLocks noGrp="1"/>
          </p:cNvSpPr>
          <p:nvPr>
            <p:ph type="title"/>
          </p:nvPr>
        </p:nvSpPr>
        <p:spPr/>
        <p:txBody>
          <a:bodyPr/>
          <a:lstStyle/>
          <a:p>
            <a:r>
              <a:rPr lang="en-GB" dirty="0"/>
              <a:t>Word order in a sentence </a:t>
            </a:r>
          </a:p>
        </p:txBody>
      </p:sp>
      <p:sp>
        <p:nvSpPr>
          <p:cNvPr id="3" name="Content Placeholder 2">
            <a:extLst>
              <a:ext uri="{FF2B5EF4-FFF2-40B4-BE49-F238E27FC236}">
                <a16:creationId xmlns:a16="http://schemas.microsoft.com/office/drawing/2014/main" id="{D2E6ABCB-7F82-398C-C9EE-F61F078DCE4D}"/>
              </a:ext>
            </a:extLst>
          </p:cNvPr>
          <p:cNvSpPr>
            <a:spLocks noGrp="1"/>
          </p:cNvSpPr>
          <p:nvPr>
            <p:ph idx="1"/>
          </p:nvPr>
        </p:nvSpPr>
        <p:spPr/>
        <p:txBody>
          <a:bodyPr>
            <a:normAutofit fontScale="92500" lnSpcReduction="10000"/>
          </a:bodyPr>
          <a:lstStyle/>
          <a:p>
            <a:r>
              <a:rPr lang="en-GB" dirty="0"/>
              <a:t>The direct object is never separated from the verb: </a:t>
            </a:r>
          </a:p>
          <a:p>
            <a:endParaRPr lang="en-GB" dirty="0"/>
          </a:p>
          <a:p>
            <a:pPr marL="0" indent="0">
              <a:buNone/>
            </a:pPr>
            <a:r>
              <a:rPr lang="en-GB" dirty="0"/>
              <a:t>Either by an adverb:</a:t>
            </a:r>
          </a:p>
          <a:p>
            <a:pPr marL="0" indent="0">
              <a:buNone/>
            </a:pPr>
            <a:endParaRPr lang="en-GB" dirty="0"/>
          </a:p>
          <a:p>
            <a:pPr marL="0" indent="0">
              <a:buNone/>
            </a:pPr>
            <a:r>
              <a:rPr lang="en-GB" dirty="0"/>
              <a:t> Sue </a:t>
            </a:r>
            <a:r>
              <a:rPr lang="en-GB" dirty="0" err="1"/>
              <a:t>aime</a:t>
            </a:r>
            <a:r>
              <a:rPr lang="en-GB" dirty="0"/>
              <a:t> beaucoup le </a:t>
            </a:r>
            <a:r>
              <a:rPr lang="en-GB" dirty="0" err="1"/>
              <a:t>chocolat</a:t>
            </a:r>
            <a:r>
              <a:rPr lang="en-GB" dirty="0"/>
              <a:t> </a:t>
            </a:r>
            <a:r>
              <a:rPr lang="en-GB" dirty="0">
                <a:sym typeface="Wingdings" panose="05000000000000000000" pitchFamily="2" charset="2"/>
              </a:rPr>
              <a:t></a:t>
            </a:r>
            <a:r>
              <a:rPr lang="en-GB" dirty="0"/>
              <a:t>Sue likes chocolate a lot.</a:t>
            </a:r>
          </a:p>
          <a:p>
            <a:pPr marL="0" indent="0">
              <a:buNone/>
            </a:pPr>
            <a:r>
              <a:rPr lang="en-GB" dirty="0"/>
              <a:t> Sue </a:t>
            </a:r>
            <a:r>
              <a:rPr lang="en-GB" dirty="0" err="1"/>
              <a:t>n'aime</a:t>
            </a:r>
            <a:r>
              <a:rPr lang="en-GB" dirty="0"/>
              <a:t> pas beaucoup le </a:t>
            </a:r>
            <a:r>
              <a:rPr lang="en-GB" dirty="0" err="1"/>
              <a:t>chocolat</a:t>
            </a:r>
            <a:r>
              <a:rPr lang="en-GB" dirty="0"/>
              <a:t>. </a:t>
            </a:r>
            <a:r>
              <a:rPr lang="en-GB" dirty="0">
                <a:sym typeface="Wingdings" panose="05000000000000000000" pitchFamily="2" charset="2"/>
              </a:rPr>
              <a:t> </a:t>
            </a:r>
            <a:r>
              <a:rPr lang="en-GB" dirty="0"/>
              <a:t>Sue does not like chocolate very much.</a:t>
            </a:r>
          </a:p>
          <a:p>
            <a:pPr marL="0" indent="0">
              <a:buNone/>
            </a:pPr>
            <a:endParaRPr lang="en-GB" dirty="0"/>
          </a:p>
          <a:p>
            <a:pPr marL="0" indent="0">
              <a:buNone/>
            </a:pPr>
            <a:r>
              <a:rPr lang="en-GB" dirty="0"/>
              <a:t>An adverbial phrase: </a:t>
            </a:r>
          </a:p>
          <a:p>
            <a:pPr marL="0" indent="0">
              <a:buNone/>
            </a:pPr>
            <a:endParaRPr lang="en-GB" dirty="0"/>
          </a:p>
          <a:p>
            <a:pPr marL="0" indent="0">
              <a:buNone/>
            </a:pPr>
            <a:r>
              <a:rPr lang="fr-FR" dirty="0"/>
              <a:t>Nous avons rencontré en Chine des gens absolument charmants.</a:t>
            </a:r>
            <a:r>
              <a:rPr lang="fr-FR" dirty="0">
                <a:sym typeface="Wingdings" panose="05000000000000000000" pitchFamily="2" charset="2"/>
              </a:rPr>
              <a:t> </a:t>
            </a:r>
            <a:r>
              <a:rPr lang="fr-FR" dirty="0" err="1"/>
              <a:t>We</a:t>
            </a:r>
            <a:r>
              <a:rPr lang="fr-FR" dirty="0"/>
              <a:t> met </a:t>
            </a:r>
            <a:r>
              <a:rPr lang="fr-FR" dirty="0" err="1"/>
              <a:t>some</a:t>
            </a:r>
            <a:r>
              <a:rPr lang="fr-FR" dirty="0"/>
              <a:t> </a:t>
            </a:r>
            <a:r>
              <a:rPr lang="fr-FR" dirty="0" err="1"/>
              <a:t>really</a:t>
            </a:r>
            <a:r>
              <a:rPr lang="fr-FR" dirty="0"/>
              <a:t> </a:t>
            </a:r>
            <a:r>
              <a:rPr lang="fr-FR" dirty="0" err="1"/>
              <a:t>delightful</a:t>
            </a:r>
            <a:r>
              <a:rPr lang="fr-FR" dirty="0"/>
              <a:t> people in China.</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38965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7E0188-829F-B9EA-9C3D-63313CA989A2}"/>
              </a:ext>
            </a:extLst>
          </p:cNvPr>
          <p:cNvSpPr>
            <a:spLocks noGrp="1"/>
          </p:cNvSpPr>
          <p:nvPr>
            <p:ph idx="1"/>
          </p:nvPr>
        </p:nvSpPr>
        <p:spPr>
          <a:xfrm>
            <a:off x="1069848" y="772160"/>
            <a:ext cx="10058400" cy="5400040"/>
          </a:xfrm>
        </p:spPr>
        <p:txBody>
          <a:bodyPr>
            <a:normAutofit lnSpcReduction="10000"/>
          </a:bodyPr>
          <a:lstStyle/>
          <a:p>
            <a:r>
              <a:rPr lang="en-GB" dirty="0"/>
              <a:t>Or by an indirect object: </a:t>
            </a:r>
          </a:p>
          <a:p>
            <a:endParaRPr lang="en-GB" dirty="0"/>
          </a:p>
          <a:p>
            <a:pPr marL="0" indent="0">
              <a:buNone/>
            </a:pPr>
            <a:r>
              <a:rPr lang="en-GB" dirty="0"/>
              <a:t> Le guide a </a:t>
            </a:r>
            <a:r>
              <a:rPr lang="en-GB" dirty="0" err="1"/>
              <a:t>décrit</a:t>
            </a:r>
            <a:r>
              <a:rPr lang="en-GB" dirty="0"/>
              <a:t> aux </a:t>
            </a:r>
            <a:r>
              <a:rPr lang="en-GB" dirty="0" err="1"/>
              <a:t>touristes</a:t>
            </a:r>
            <a:r>
              <a:rPr lang="en-GB" dirty="0"/>
              <a:t> le plafond de la Chapelle Royale. </a:t>
            </a:r>
            <a:r>
              <a:rPr lang="en-GB" dirty="0">
                <a:sym typeface="Wingdings" panose="05000000000000000000" pitchFamily="2" charset="2"/>
              </a:rPr>
              <a:t> </a:t>
            </a:r>
            <a:r>
              <a:rPr lang="en-GB" dirty="0"/>
              <a:t>The guide described the ceiling of the King’s Chapel to the tourists.</a:t>
            </a:r>
          </a:p>
          <a:p>
            <a:pPr marL="0" indent="0">
              <a:buNone/>
            </a:pPr>
            <a:r>
              <a:rPr lang="en-GB" dirty="0"/>
              <a:t>_____________________________________________________________________________</a:t>
            </a:r>
          </a:p>
          <a:p>
            <a:r>
              <a:rPr lang="en-GB" dirty="0"/>
              <a:t>An adverbial phrase will come either at the beginning or the end of the sentence: </a:t>
            </a:r>
          </a:p>
          <a:p>
            <a:endParaRPr lang="en-GB" dirty="0"/>
          </a:p>
          <a:p>
            <a:pPr marL="0" indent="0">
              <a:buNone/>
            </a:pPr>
            <a:r>
              <a:rPr lang="fr-FR" dirty="0"/>
              <a:t>J'ai acheté en 1990 un stylo qui n'a pas besoin de se recharger. </a:t>
            </a:r>
            <a:r>
              <a:rPr lang="fr-FR" dirty="0">
                <a:sym typeface="Wingdings" panose="05000000000000000000" pitchFamily="2" charset="2"/>
              </a:rPr>
              <a:t> </a:t>
            </a:r>
            <a:r>
              <a:rPr lang="fr-FR" dirty="0"/>
              <a:t>ln 1990 I </a:t>
            </a:r>
            <a:r>
              <a:rPr lang="fr-FR" dirty="0" err="1"/>
              <a:t>bought</a:t>
            </a:r>
            <a:r>
              <a:rPr lang="fr-FR" dirty="0"/>
              <a:t> a </a:t>
            </a:r>
            <a:r>
              <a:rPr lang="fr-FR" dirty="0" err="1"/>
              <a:t>pen</a:t>
            </a:r>
            <a:r>
              <a:rPr lang="fr-FR" dirty="0"/>
              <a:t> </a:t>
            </a:r>
            <a:r>
              <a:rPr lang="fr-FR" dirty="0" err="1"/>
              <a:t>that</a:t>
            </a:r>
            <a:r>
              <a:rPr lang="fr-FR" dirty="0"/>
              <a:t> </a:t>
            </a:r>
            <a:r>
              <a:rPr lang="fr-FR" dirty="0" err="1"/>
              <a:t>doesn't</a:t>
            </a:r>
            <a:r>
              <a:rPr lang="fr-FR" dirty="0"/>
              <a:t> have to </a:t>
            </a:r>
            <a:r>
              <a:rPr lang="fr-FR" dirty="0" err="1"/>
              <a:t>be</a:t>
            </a:r>
            <a:r>
              <a:rPr lang="fr-FR" dirty="0"/>
              <a:t> </a:t>
            </a:r>
            <a:r>
              <a:rPr lang="fr-FR" dirty="0" err="1"/>
              <a:t>refilled</a:t>
            </a:r>
            <a:r>
              <a:rPr lang="fr-FR" dirty="0"/>
              <a:t>.</a:t>
            </a:r>
          </a:p>
          <a:p>
            <a:pPr marL="0" indent="0">
              <a:buNone/>
            </a:pPr>
            <a:endParaRPr lang="fr-FR" dirty="0"/>
          </a:p>
          <a:p>
            <a:r>
              <a:rPr lang="fr-FR" dirty="0" err="1"/>
              <a:t>When</a:t>
            </a:r>
            <a:r>
              <a:rPr lang="fr-FR" dirty="0"/>
              <a:t> </a:t>
            </a:r>
            <a:r>
              <a:rPr lang="fr-FR" dirty="0" err="1"/>
              <a:t>you</a:t>
            </a:r>
            <a:r>
              <a:rPr lang="fr-FR" dirty="0"/>
              <a:t> are </a:t>
            </a:r>
            <a:r>
              <a:rPr lang="fr-FR" dirty="0" err="1"/>
              <a:t>using</a:t>
            </a:r>
            <a:r>
              <a:rPr lang="fr-FR" dirty="0"/>
              <a:t> an adverbial phrase to </a:t>
            </a:r>
            <a:r>
              <a:rPr lang="fr-FR" dirty="0" err="1"/>
              <a:t>describe</a:t>
            </a:r>
            <a:r>
              <a:rPr lang="fr-FR" dirty="0"/>
              <a:t> </a:t>
            </a:r>
            <a:r>
              <a:rPr lang="fr-FR" dirty="0" err="1"/>
              <a:t>both</a:t>
            </a:r>
            <a:r>
              <a:rPr lang="fr-FR" dirty="0"/>
              <a:t> time AND place, the place </a:t>
            </a:r>
            <a:r>
              <a:rPr lang="fr-FR" dirty="0" err="1"/>
              <a:t>will</a:t>
            </a:r>
            <a:r>
              <a:rPr lang="fr-FR" dirty="0"/>
              <a:t> come </a:t>
            </a:r>
            <a:r>
              <a:rPr lang="fr-FR" dirty="0" err="1"/>
              <a:t>before</a:t>
            </a:r>
            <a:r>
              <a:rPr lang="fr-FR" dirty="0"/>
              <a:t> the time: </a:t>
            </a:r>
          </a:p>
          <a:p>
            <a:pPr marL="0" indent="0">
              <a:buNone/>
            </a:pPr>
            <a:endParaRPr lang="fr-FR" dirty="0"/>
          </a:p>
          <a:p>
            <a:pPr marL="0" indent="0">
              <a:buNone/>
            </a:pPr>
            <a:r>
              <a:rPr lang="fr-FR" dirty="0"/>
              <a:t>J'ai acheté ce stylo le mois dernier à Oxford. </a:t>
            </a:r>
            <a:r>
              <a:rPr lang="fr-FR" dirty="0">
                <a:sym typeface="Wingdings" panose="05000000000000000000" pitchFamily="2" charset="2"/>
              </a:rPr>
              <a:t> </a:t>
            </a:r>
            <a:r>
              <a:rPr lang="fr-FR" dirty="0"/>
              <a:t>I </a:t>
            </a:r>
            <a:r>
              <a:rPr lang="fr-FR" dirty="0" err="1"/>
              <a:t>bought</a:t>
            </a:r>
            <a:r>
              <a:rPr lang="fr-FR" dirty="0"/>
              <a:t> </a:t>
            </a:r>
            <a:r>
              <a:rPr lang="fr-FR" dirty="0" err="1"/>
              <a:t>this</a:t>
            </a:r>
            <a:r>
              <a:rPr lang="fr-FR" dirty="0"/>
              <a:t> </a:t>
            </a:r>
            <a:r>
              <a:rPr lang="fr-FR" dirty="0" err="1"/>
              <a:t>pen</a:t>
            </a:r>
            <a:r>
              <a:rPr lang="fr-FR" dirty="0"/>
              <a:t> in Oxford last </a:t>
            </a:r>
            <a:r>
              <a:rPr lang="fr-FR" dirty="0" err="1"/>
              <a:t>month</a:t>
            </a:r>
            <a:r>
              <a:rPr lang="fr-FR" dirty="0"/>
              <a:t>.</a:t>
            </a:r>
          </a:p>
          <a:p>
            <a:pPr marL="0" indent="0">
              <a:buNone/>
            </a:pPr>
            <a:endParaRPr lang="fr-FR"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011579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4FEC-7061-C773-346D-95B0056AFCA0}"/>
              </a:ext>
            </a:extLst>
          </p:cNvPr>
          <p:cNvSpPr>
            <a:spLocks noGrp="1"/>
          </p:cNvSpPr>
          <p:nvPr>
            <p:ph type="title"/>
          </p:nvPr>
        </p:nvSpPr>
        <p:spPr/>
        <p:txBody>
          <a:bodyPr>
            <a:normAutofit/>
          </a:bodyPr>
          <a:lstStyle/>
          <a:p>
            <a:r>
              <a:rPr lang="en-GB" sz="3000" dirty="0"/>
              <a:t>Syntax/Word Order Exercise : put these sentences in order, keeping the subject as the beginning of the </a:t>
            </a:r>
            <a:r>
              <a:rPr lang="en-GB" sz="3000" dirty="0" err="1"/>
              <a:t>sentece</a:t>
            </a:r>
            <a:r>
              <a:rPr lang="en-GB" sz="3000" dirty="0"/>
              <a:t>)</a:t>
            </a:r>
          </a:p>
        </p:txBody>
      </p:sp>
      <p:sp>
        <p:nvSpPr>
          <p:cNvPr id="3" name="Content Placeholder 2">
            <a:extLst>
              <a:ext uri="{FF2B5EF4-FFF2-40B4-BE49-F238E27FC236}">
                <a16:creationId xmlns:a16="http://schemas.microsoft.com/office/drawing/2014/main" id="{A25949A8-07CA-0354-ABB8-44158FBD9608}"/>
              </a:ext>
            </a:extLst>
          </p:cNvPr>
          <p:cNvSpPr>
            <a:spLocks noGrp="1"/>
          </p:cNvSpPr>
          <p:nvPr>
            <p:ph idx="1"/>
          </p:nvPr>
        </p:nvSpPr>
        <p:spPr/>
        <p:txBody>
          <a:bodyPr>
            <a:normAutofit lnSpcReduction="10000"/>
          </a:bodyPr>
          <a:lstStyle/>
          <a:p>
            <a:pPr marL="457200" indent="-457200">
              <a:buFont typeface="+mj-lt"/>
              <a:buAutoNum type="arabicPeriod"/>
            </a:pPr>
            <a:r>
              <a:rPr lang="en-GB" dirty="0"/>
              <a:t>Elmer / listens / to old records / often </a:t>
            </a:r>
          </a:p>
          <a:p>
            <a:pPr marL="457200" indent="-457200">
              <a:buFont typeface="+mj-lt"/>
              <a:buAutoNum type="arabicPeriod"/>
            </a:pPr>
            <a:r>
              <a:rPr lang="en-GB" dirty="0"/>
              <a:t>Vanessa / documentary films / very much / likes </a:t>
            </a:r>
          </a:p>
          <a:p>
            <a:pPr marL="457200" indent="-457200">
              <a:buFont typeface="+mj-lt"/>
              <a:buAutoNum type="arabicPeriod"/>
            </a:pPr>
            <a:r>
              <a:rPr lang="en-GB" dirty="0"/>
              <a:t>Elmer / plays / never / the piano</a:t>
            </a:r>
          </a:p>
          <a:p>
            <a:pPr marL="457200" indent="-457200">
              <a:buFont typeface="+mj-lt"/>
              <a:buAutoNum type="arabicPeriod"/>
            </a:pPr>
            <a:r>
              <a:rPr lang="en-GB" dirty="0"/>
              <a:t>Vanessa / an excellent film / saw / last night </a:t>
            </a:r>
          </a:p>
          <a:p>
            <a:pPr marL="457200" indent="-457200">
              <a:buFont typeface="+mj-lt"/>
              <a:buAutoNum type="arabicPeriod"/>
            </a:pPr>
            <a:r>
              <a:rPr lang="en-GB" dirty="0"/>
              <a:t>Elmer / has / in his flat / a collection of several hundred records </a:t>
            </a:r>
          </a:p>
          <a:p>
            <a:pPr marL="457200" indent="-457200">
              <a:buFont typeface="+mj-lt"/>
              <a:buAutoNum type="arabicPeriod"/>
            </a:pPr>
            <a:r>
              <a:rPr lang="en-GB" dirty="0"/>
              <a:t>Vanessa / sometimes / describes / to Elmer / the films she has seen </a:t>
            </a:r>
          </a:p>
          <a:p>
            <a:pPr marL="457200" indent="-457200">
              <a:buFont typeface="+mj-lt"/>
              <a:buAutoNum type="arabicPeriod"/>
            </a:pPr>
            <a:r>
              <a:rPr lang="en-GB" dirty="0"/>
              <a:t>There are / in Vanessa's room / two TV sets and a DVD player </a:t>
            </a:r>
          </a:p>
          <a:p>
            <a:pPr marL="457200" indent="-457200">
              <a:buFont typeface="+mj-lt"/>
              <a:buAutoNum type="arabicPeriod"/>
            </a:pPr>
            <a:r>
              <a:rPr lang="en-GB" dirty="0"/>
              <a:t>Vanessa / has explained / to Elmer / her passion for ancient Egypt </a:t>
            </a:r>
          </a:p>
          <a:p>
            <a:pPr marL="457200" indent="-457200">
              <a:buFont typeface="+mj-lt"/>
              <a:buAutoNum type="arabicPeriod"/>
            </a:pPr>
            <a:r>
              <a:rPr lang="en-GB" dirty="0"/>
              <a:t>Elmer / second-hand records / often / buys </a:t>
            </a:r>
          </a:p>
          <a:p>
            <a:pPr marL="457200" indent="-457200">
              <a:buFont typeface="+mj-lt"/>
              <a:buAutoNum type="arabicPeriod"/>
            </a:pPr>
            <a:r>
              <a:rPr lang="en-GB" dirty="0"/>
              <a:t>Elmer / much / contemporary music / like / doesn't</a:t>
            </a:r>
          </a:p>
          <a:p>
            <a:pPr marL="0" indent="0">
              <a:buNone/>
            </a:pPr>
            <a:endParaRPr lang="en-GB" dirty="0"/>
          </a:p>
        </p:txBody>
      </p:sp>
    </p:spTree>
    <p:extLst>
      <p:ext uri="{BB962C8B-B14F-4D97-AF65-F5344CB8AC3E}">
        <p14:creationId xmlns:p14="http://schemas.microsoft.com/office/powerpoint/2010/main" val="3400552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F4B56-CFAB-C939-2815-12482EB4CC35}"/>
              </a:ext>
            </a:extLst>
          </p:cNvPr>
          <p:cNvSpPr>
            <a:spLocks noGrp="1"/>
          </p:cNvSpPr>
          <p:nvPr>
            <p:ph type="title"/>
          </p:nvPr>
        </p:nvSpPr>
        <p:spPr/>
        <p:txBody>
          <a:bodyPr/>
          <a:lstStyle/>
          <a:p>
            <a:r>
              <a:rPr lang="en-GB" dirty="0"/>
              <a:t>Punctuation: apposition (adding information) </a:t>
            </a:r>
          </a:p>
        </p:txBody>
      </p:sp>
      <p:sp>
        <p:nvSpPr>
          <p:cNvPr id="3" name="Content Placeholder 2">
            <a:extLst>
              <a:ext uri="{FF2B5EF4-FFF2-40B4-BE49-F238E27FC236}">
                <a16:creationId xmlns:a16="http://schemas.microsoft.com/office/drawing/2014/main" id="{BA477C35-475F-B76C-888F-BEDD2EFF824F}"/>
              </a:ext>
            </a:extLst>
          </p:cNvPr>
          <p:cNvSpPr>
            <a:spLocks noGrp="1"/>
          </p:cNvSpPr>
          <p:nvPr>
            <p:ph idx="1"/>
          </p:nvPr>
        </p:nvSpPr>
        <p:spPr/>
        <p:txBody>
          <a:bodyPr/>
          <a:lstStyle/>
          <a:p>
            <a:r>
              <a:rPr lang="en-GB" dirty="0"/>
              <a:t>When a nominal group immediately follows another in the sentence to provide additional information, it is said to be in apposition. This second nominal group must be enclosed in commas (one before AND one after): </a:t>
            </a:r>
          </a:p>
          <a:p>
            <a:pPr marL="0" indent="0">
              <a:buNone/>
            </a:pPr>
            <a:r>
              <a:rPr lang="en-GB" i="1" dirty="0"/>
              <a:t>Marie Curie, a famous chemist and physicist, won the Nobel prize in 1903.</a:t>
            </a:r>
          </a:p>
          <a:p>
            <a:pPr marL="0" indent="0">
              <a:buNone/>
            </a:pPr>
            <a:endParaRPr lang="en-GB" dirty="0"/>
          </a:p>
          <a:p>
            <a:r>
              <a:rPr lang="en-GB" dirty="0"/>
              <a:t>The noun phrase in apposition must be preceded by an article (a/an/the), except when it is a function that can only be occupied by a person (the definite article is then optional):</a:t>
            </a:r>
          </a:p>
          <a:p>
            <a:pPr marL="0" indent="0">
              <a:buNone/>
            </a:pPr>
            <a:r>
              <a:rPr lang="en-GB" i="1" dirty="0"/>
              <a:t>John Harris, a teacher, criticized the government's reform in front of the press yesterday</a:t>
            </a:r>
          </a:p>
          <a:p>
            <a:pPr marL="0" indent="0">
              <a:buNone/>
            </a:pPr>
            <a:r>
              <a:rPr lang="en-GB" i="1" dirty="0"/>
              <a:t>Alf </a:t>
            </a:r>
            <a:r>
              <a:rPr lang="en-GB" i="1" dirty="0" err="1"/>
              <a:t>Stiegler</a:t>
            </a:r>
            <a:r>
              <a:rPr lang="en-GB" i="1" dirty="0"/>
              <a:t>, (the) president of General Motors, was very famous.    </a:t>
            </a:r>
          </a:p>
        </p:txBody>
      </p:sp>
    </p:spTree>
    <p:extLst>
      <p:ext uri="{BB962C8B-B14F-4D97-AF65-F5344CB8AC3E}">
        <p14:creationId xmlns:p14="http://schemas.microsoft.com/office/powerpoint/2010/main" val="1552746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B5F352-9F6C-352B-15A1-300973F7410C}"/>
              </a:ext>
            </a:extLst>
          </p:cNvPr>
          <p:cNvSpPr>
            <a:spLocks noGrp="1"/>
          </p:cNvSpPr>
          <p:nvPr>
            <p:ph idx="1"/>
          </p:nvPr>
        </p:nvSpPr>
        <p:spPr>
          <a:xfrm>
            <a:off x="1069848" y="640080"/>
            <a:ext cx="10058400" cy="5532120"/>
          </a:xfrm>
        </p:spPr>
        <p:txBody>
          <a:bodyPr/>
          <a:lstStyle/>
          <a:p>
            <a:r>
              <a:rPr lang="en-GB" dirty="0"/>
              <a:t>You can have something other than a nominal group in apposition, but there will always be two commas, one before and one after.</a:t>
            </a:r>
          </a:p>
          <a:p>
            <a:endParaRPr lang="en-GB" dirty="0"/>
          </a:p>
          <a:p>
            <a:r>
              <a:rPr lang="en-GB" dirty="0"/>
              <a:t>Past or present participle</a:t>
            </a:r>
          </a:p>
          <a:p>
            <a:pPr marL="0" indent="0">
              <a:buNone/>
            </a:pPr>
            <a:r>
              <a:rPr lang="en-GB" i="1" dirty="0"/>
              <a:t>The Hulk, also called the jade giant, is a green superhero.</a:t>
            </a:r>
          </a:p>
          <a:p>
            <a:pPr marL="0" indent="0">
              <a:buNone/>
            </a:pPr>
            <a:r>
              <a:rPr lang="en-GB" i="1" dirty="0"/>
              <a:t>The children, thinking that it was very late, were hurrying.</a:t>
            </a:r>
          </a:p>
          <a:p>
            <a:pPr marL="0" indent="0">
              <a:buNone/>
            </a:pPr>
            <a:endParaRPr lang="en-GB" i="1" dirty="0"/>
          </a:p>
          <a:p>
            <a:r>
              <a:rPr lang="en-GB" dirty="0"/>
              <a:t>Relative subordinate clause</a:t>
            </a:r>
          </a:p>
          <a:p>
            <a:pPr marL="0" indent="0">
              <a:buNone/>
            </a:pPr>
            <a:r>
              <a:rPr lang="en-GB" i="1" dirty="0"/>
              <a:t>Mary's car, which was parked in the street, was stolen yesterday. </a:t>
            </a:r>
            <a:r>
              <a:rPr lang="en-GB" dirty="0"/>
              <a:t>(simple addition of information - "that" impossible)</a:t>
            </a:r>
          </a:p>
          <a:p>
            <a:pPr marL="0" indent="0">
              <a:buNone/>
            </a:pPr>
            <a:r>
              <a:rPr lang="en-GB" i="1" dirty="0"/>
              <a:t>The car that was parked in the street was stolen yesterday. </a:t>
            </a:r>
            <a:r>
              <a:rPr lang="en-GB" dirty="0"/>
              <a:t>(no comma, because the relative is needed to identify the car - "which" possible in writing, but unlikely in speaking)</a:t>
            </a:r>
          </a:p>
        </p:txBody>
      </p:sp>
    </p:spTree>
    <p:extLst>
      <p:ext uri="{BB962C8B-B14F-4D97-AF65-F5344CB8AC3E}">
        <p14:creationId xmlns:p14="http://schemas.microsoft.com/office/powerpoint/2010/main" val="3292142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126AC-D61E-1C5F-5AFD-47DF061B0B5B}"/>
              </a:ext>
            </a:extLst>
          </p:cNvPr>
          <p:cNvSpPr>
            <a:spLocks noGrp="1"/>
          </p:cNvSpPr>
          <p:nvPr>
            <p:ph type="title"/>
          </p:nvPr>
        </p:nvSpPr>
        <p:spPr/>
        <p:txBody>
          <a:bodyPr/>
          <a:lstStyle/>
          <a:p>
            <a:r>
              <a:rPr lang="en-GB" dirty="0"/>
              <a:t>Adjectives </a:t>
            </a:r>
          </a:p>
        </p:txBody>
      </p:sp>
      <p:sp>
        <p:nvSpPr>
          <p:cNvPr id="3" name="Text Placeholder 2">
            <a:extLst>
              <a:ext uri="{FF2B5EF4-FFF2-40B4-BE49-F238E27FC236}">
                <a16:creationId xmlns:a16="http://schemas.microsoft.com/office/drawing/2014/main" id="{63A23229-CBB5-2AD2-76DE-7A7DF14404AA}"/>
              </a:ext>
            </a:extLst>
          </p:cNvPr>
          <p:cNvSpPr>
            <a:spLocks noGrp="1"/>
          </p:cNvSpPr>
          <p:nvPr>
            <p:ph type="body" idx="1"/>
          </p:nvPr>
        </p:nvSpPr>
        <p:spPr>
          <a:xfrm>
            <a:off x="2092960" y="5020056"/>
            <a:ext cx="9125374" cy="1066800"/>
          </a:xfrm>
        </p:spPr>
        <p:txBody>
          <a:bodyPr/>
          <a:lstStyle/>
          <a:p>
            <a:r>
              <a:rPr lang="en-GB" dirty="0"/>
              <a:t>Position, punctuation, and order – how to effectively use adjectives in English</a:t>
            </a:r>
          </a:p>
        </p:txBody>
      </p:sp>
    </p:spTree>
    <p:extLst>
      <p:ext uri="{BB962C8B-B14F-4D97-AF65-F5344CB8AC3E}">
        <p14:creationId xmlns:p14="http://schemas.microsoft.com/office/powerpoint/2010/main" val="35883068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9987E5-8620-E63A-8D3D-968E4D415F1B}"/>
              </a:ext>
            </a:extLst>
          </p:cNvPr>
          <p:cNvSpPr>
            <a:spLocks noGrp="1"/>
          </p:cNvSpPr>
          <p:nvPr>
            <p:ph idx="1"/>
          </p:nvPr>
        </p:nvSpPr>
        <p:spPr>
          <a:xfrm>
            <a:off x="1069848" y="406400"/>
            <a:ext cx="10058400" cy="5765800"/>
          </a:xfrm>
        </p:spPr>
        <p:txBody>
          <a:bodyPr>
            <a:normAutofit lnSpcReduction="10000"/>
          </a:bodyPr>
          <a:lstStyle/>
          <a:p>
            <a:r>
              <a:rPr lang="en-GB" dirty="0"/>
              <a:t>You can have something other than a nominal group in apposition, but there will always be two commas, one before and one after.:</a:t>
            </a:r>
          </a:p>
          <a:p>
            <a:endParaRPr lang="en-GB" dirty="0"/>
          </a:p>
          <a:p>
            <a:r>
              <a:rPr lang="en-GB" dirty="0"/>
              <a:t>Adjective (only when there is a complement to the adjective)</a:t>
            </a:r>
          </a:p>
          <a:p>
            <a:pPr marL="0" indent="0">
              <a:buNone/>
            </a:pPr>
            <a:endParaRPr lang="en-GB" dirty="0"/>
          </a:p>
          <a:p>
            <a:pPr marL="0" indent="0">
              <a:buNone/>
            </a:pPr>
            <a:r>
              <a:rPr lang="en-GB" i="1" dirty="0"/>
              <a:t>Rather tired, the children sat on the grass / The children, rather tired, sat...</a:t>
            </a:r>
          </a:p>
          <a:p>
            <a:pPr marL="0" indent="0">
              <a:buNone/>
            </a:pPr>
            <a:r>
              <a:rPr lang="en-GB" dirty="0"/>
              <a:t>BUT </a:t>
            </a:r>
            <a:r>
              <a:rPr lang="en-GB" i="1" dirty="0"/>
              <a:t>The children, who were tired, sat on the grass </a:t>
            </a:r>
            <a:r>
              <a:rPr lang="en-GB" dirty="0"/>
              <a:t>(NOT the children, tired,...)</a:t>
            </a:r>
          </a:p>
          <a:p>
            <a:endParaRPr lang="en-GB" dirty="0"/>
          </a:p>
          <a:p>
            <a:pPr marL="0" indent="0">
              <a:buNone/>
            </a:pPr>
            <a:r>
              <a:rPr lang="en-GB" i="1" dirty="0"/>
              <a:t>This decision, unfair to the bus drivers, will certainly be attacked</a:t>
            </a:r>
            <a:r>
              <a:rPr lang="en-GB" dirty="0"/>
              <a:t>.</a:t>
            </a:r>
          </a:p>
          <a:p>
            <a:pPr marL="0" indent="0">
              <a:buNone/>
            </a:pPr>
            <a:r>
              <a:rPr lang="en-GB" dirty="0"/>
              <a:t>BUT </a:t>
            </a:r>
            <a:r>
              <a:rPr lang="en-GB" i="1" dirty="0"/>
              <a:t>This decision, which is unfair, will certainly be attacked. </a:t>
            </a:r>
            <a:r>
              <a:rPr lang="en-GB" dirty="0"/>
              <a:t>(NOT the decision, unfair,...)</a:t>
            </a:r>
          </a:p>
          <a:p>
            <a:pPr marL="0" indent="0">
              <a:buNone/>
            </a:pPr>
            <a:endParaRPr lang="en-GB" dirty="0"/>
          </a:p>
          <a:p>
            <a:pPr marL="0" indent="0">
              <a:buNone/>
            </a:pPr>
            <a:r>
              <a:rPr lang="fr-FR" dirty="0"/>
              <a:t>NB : en français, on peut avoir un adjectif seul en apposition :</a:t>
            </a:r>
          </a:p>
          <a:p>
            <a:pPr marL="0" indent="0">
              <a:buNone/>
            </a:pPr>
            <a:r>
              <a:rPr lang="fr-FR" dirty="0"/>
              <a:t>Les enfants, fatigués, s’assirent sur l’herbe.</a:t>
            </a:r>
          </a:p>
          <a:p>
            <a:pPr marL="0" indent="0">
              <a:buNone/>
            </a:pPr>
            <a:r>
              <a:rPr lang="fr-FR" dirty="0"/>
              <a:t>La décision, injuste, sera certainement combattue.</a:t>
            </a:r>
            <a:endParaRPr lang="en-GB" dirty="0"/>
          </a:p>
        </p:txBody>
      </p:sp>
    </p:spTree>
    <p:extLst>
      <p:ext uri="{BB962C8B-B14F-4D97-AF65-F5344CB8AC3E}">
        <p14:creationId xmlns:p14="http://schemas.microsoft.com/office/powerpoint/2010/main" val="88285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C0CF7-FD05-3469-4A47-9BF2836F67AA}"/>
              </a:ext>
            </a:extLst>
          </p:cNvPr>
          <p:cNvSpPr>
            <a:spLocks noGrp="1"/>
          </p:cNvSpPr>
          <p:nvPr>
            <p:ph type="title"/>
          </p:nvPr>
        </p:nvSpPr>
        <p:spPr/>
        <p:txBody>
          <a:bodyPr>
            <a:normAutofit fontScale="90000"/>
          </a:bodyPr>
          <a:lstStyle/>
          <a:p>
            <a:r>
              <a:rPr lang="en-GB" dirty="0"/>
              <a:t>Apposition exercises – form one sentence from all the information given </a:t>
            </a:r>
          </a:p>
        </p:txBody>
      </p:sp>
      <p:sp>
        <p:nvSpPr>
          <p:cNvPr id="3" name="Content Placeholder 2">
            <a:extLst>
              <a:ext uri="{FF2B5EF4-FFF2-40B4-BE49-F238E27FC236}">
                <a16:creationId xmlns:a16="http://schemas.microsoft.com/office/drawing/2014/main" id="{CDFCE9D8-73E0-37FC-41D4-B6E1E2C6FF77}"/>
              </a:ext>
            </a:extLst>
          </p:cNvPr>
          <p:cNvSpPr>
            <a:spLocks noGrp="1"/>
          </p:cNvSpPr>
          <p:nvPr>
            <p:ph idx="1"/>
          </p:nvPr>
        </p:nvSpPr>
        <p:spPr/>
        <p:txBody>
          <a:bodyPr>
            <a:normAutofit fontScale="92500" lnSpcReduction="10000"/>
          </a:bodyPr>
          <a:lstStyle/>
          <a:p>
            <a:pPr marL="457200" indent="-457200">
              <a:buFont typeface="+mj-lt"/>
              <a:buAutoNum type="arabicPeriod"/>
            </a:pPr>
            <a:r>
              <a:rPr lang="en-GB" dirty="0"/>
              <a:t>My mother lost her </a:t>
            </a:r>
            <a:r>
              <a:rPr lang="en-GB" dirty="0" err="1"/>
              <a:t>favorite</a:t>
            </a:r>
            <a:r>
              <a:rPr lang="en-GB" dirty="0"/>
              <a:t> ring. It was a gift from her great grandmother. </a:t>
            </a:r>
          </a:p>
          <a:p>
            <a:pPr marL="457200" indent="-457200">
              <a:buFont typeface="+mj-lt"/>
              <a:buAutoNum type="arabicPeriod"/>
            </a:pPr>
            <a:r>
              <a:rPr lang="en-GB" dirty="0"/>
              <a:t>The Han River flows through Seoul. It is South Korea’s second longest river. </a:t>
            </a:r>
          </a:p>
          <a:p>
            <a:pPr marL="457200" indent="-457200">
              <a:buFont typeface="+mj-lt"/>
              <a:buAutoNum type="arabicPeriod"/>
            </a:pPr>
            <a:r>
              <a:rPr lang="en-GB" dirty="0"/>
              <a:t>The first man in space was from Russia. He was Yuri Gagarin. </a:t>
            </a:r>
          </a:p>
          <a:p>
            <a:pPr marL="457200" indent="-457200">
              <a:buFont typeface="+mj-lt"/>
              <a:buAutoNum type="arabicPeriod"/>
            </a:pPr>
            <a:r>
              <a:rPr lang="en-GB" dirty="0"/>
              <a:t>I sat beside Mr. Jones. He is a city policeman. </a:t>
            </a:r>
          </a:p>
          <a:p>
            <a:pPr marL="457200" indent="-457200">
              <a:buFont typeface="+mj-lt"/>
              <a:buAutoNum type="arabicPeriod"/>
            </a:pPr>
            <a:r>
              <a:rPr lang="en-GB" dirty="0"/>
              <a:t>Jack’s dog sat beside a tree and panted. His dog is a big black mutt. </a:t>
            </a:r>
          </a:p>
          <a:p>
            <a:pPr marL="457200" indent="-457200">
              <a:buFont typeface="+mj-lt"/>
              <a:buAutoNum type="arabicPeriod"/>
            </a:pPr>
            <a:r>
              <a:rPr lang="en-GB" dirty="0"/>
              <a:t>Jenny loves to bake bread, cake and cookies. She is a prize-winning baker. </a:t>
            </a:r>
          </a:p>
          <a:p>
            <a:pPr marL="457200" indent="-457200">
              <a:buFont typeface="+mj-lt"/>
              <a:buAutoNum type="arabicPeriod"/>
            </a:pPr>
            <a:r>
              <a:rPr lang="en-GB" dirty="0"/>
              <a:t>I just purchased a house near Central Park. The house is a 30-year old duplex. </a:t>
            </a:r>
          </a:p>
          <a:p>
            <a:pPr marL="457200" indent="-457200">
              <a:buFont typeface="+mj-lt"/>
              <a:buAutoNum type="arabicPeriod"/>
            </a:pPr>
            <a:r>
              <a:rPr lang="en-GB" dirty="0"/>
              <a:t>Polar bears are large and furry animals. They eat seals but not penguins.</a:t>
            </a:r>
          </a:p>
          <a:p>
            <a:pPr marL="457200" indent="-457200">
              <a:buFont typeface="+mj-lt"/>
              <a:buAutoNum type="arabicPeriod"/>
            </a:pPr>
            <a:r>
              <a:rPr lang="en-GB" dirty="0"/>
              <a:t> My grandfather’s dog is a black poodle. It is cute. The dog loves to run and catch rubber balls. </a:t>
            </a:r>
          </a:p>
          <a:p>
            <a:pPr marL="457200" indent="-457200">
              <a:buFont typeface="+mj-lt"/>
              <a:buAutoNum type="arabicPeriod"/>
            </a:pPr>
            <a:r>
              <a:rPr lang="en-GB" dirty="0"/>
              <a:t>I watched a movie on the weekend. It was Frozen. It is my </a:t>
            </a:r>
            <a:r>
              <a:rPr lang="en-GB" dirty="0" err="1"/>
              <a:t>favorite</a:t>
            </a:r>
            <a:r>
              <a:rPr lang="en-GB" dirty="0"/>
              <a:t> movie</a:t>
            </a:r>
          </a:p>
        </p:txBody>
      </p:sp>
    </p:spTree>
    <p:extLst>
      <p:ext uri="{BB962C8B-B14F-4D97-AF65-F5344CB8AC3E}">
        <p14:creationId xmlns:p14="http://schemas.microsoft.com/office/powerpoint/2010/main" val="2770193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2FB410-57F3-DB16-4963-0A97066DE1ED}"/>
              </a:ext>
            </a:extLst>
          </p:cNvPr>
          <p:cNvSpPr>
            <a:spLocks noGrp="1"/>
          </p:cNvSpPr>
          <p:nvPr>
            <p:ph idx="1"/>
          </p:nvPr>
        </p:nvSpPr>
        <p:spPr>
          <a:xfrm>
            <a:off x="1069848" y="1036320"/>
            <a:ext cx="10058400" cy="5135880"/>
          </a:xfrm>
        </p:spPr>
        <p:txBody>
          <a:bodyPr numCol="2">
            <a:normAutofit fontScale="85000" lnSpcReduction="20000"/>
          </a:bodyPr>
          <a:lstStyle/>
          <a:p>
            <a:r>
              <a:rPr lang="en-GB" dirty="0"/>
              <a:t>My mother lost her </a:t>
            </a:r>
            <a:r>
              <a:rPr lang="en-GB" dirty="0" err="1"/>
              <a:t>favorite</a:t>
            </a:r>
            <a:r>
              <a:rPr lang="en-GB" dirty="0"/>
              <a:t> ring. It was a gift from her great grandmother. </a:t>
            </a:r>
          </a:p>
          <a:p>
            <a:r>
              <a:rPr lang="en-GB" dirty="0"/>
              <a:t>My mother lost her </a:t>
            </a:r>
            <a:r>
              <a:rPr lang="en-GB" dirty="0" err="1"/>
              <a:t>favorite</a:t>
            </a:r>
            <a:r>
              <a:rPr lang="en-GB" dirty="0"/>
              <a:t> ring, a gift from her great grandmother. </a:t>
            </a:r>
          </a:p>
          <a:p>
            <a:r>
              <a:rPr lang="en-GB" dirty="0"/>
              <a:t>The Han River flows through Seoul. It is South Korea’s second longest river. </a:t>
            </a:r>
          </a:p>
          <a:p>
            <a:r>
              <a:rPr lang="en-GB" dirty="0"/>
              <a:t>The Han, South Korea’s second longest river, flows through Seoul. </a:t>
            </a:r>
          </a:p>
          <a:p>
            <a:r>
              <a:rPr lang="en-GB" dirty="0"/>
              <a:t>The first man in space was from Russia. He was Yuri Gagarin. </a:t>
            </a:r>
          </a:p>
          <a:p>
            <a:r>
              <a:rPr lang="en-GB" dirty="0"/>
              <a:t>The first man in space, Yuri Gagarin, was from Russia. </a:t>
            </a:r>
          </a:p>
          <a:p>
            <a:r>
              <a:rPr lang="en-GB" dirty="0"/>
              <a:t>I sat beside Mr. Jones. He is a city policeman. </a:t>
            </a:r>
          </a:p>
          <a:p>
            <a:r>
              <a:rPr lang="en-GB" dirty="0"/>
              <a:t>I sat beside Mr. Jones, a city policeman. </a:t>
            </a:r>
          </a:p>
          <a:p>
            <a:r>
              <a:rPr lang="en-GB" dirty="0"/>
              <a:t>Jack’s dog sat beside a tree and panted. His dog is a big black mutt. </a:t>
            </a:r>
          </a:p>
          <a:p>
            <a:r>
              <a:rPr lang="en-GB" dirty="0"/>
              <a:t>Jack’s dog, a big black mutt, sat beside a tree and panted. </a:t>
            </a:r>
          </a:p>
          <a:p>
            <a:r>
              <a:rPr lang="en-GB" dirty="0"/>
              <a:t>Jenny loves to bake bread, cake and cookies. She is a prize-winning baker. </a:t>
            </a:r>
          </a:p>
          <a:p>
            <a:r>
              <a:rPr lang="en-GB" dirty="0"/>
              <a:t>Jenny, a prize-winning baker, loves to bake bread, cake and cookies. </a:t>
            </a:r>
          </a:p>
          <a:p>
            <a:r>
              <a:rPr lang="en-GB" dirty="0"/>
              <a:t>I just purchased a house near Central Park. The house is a 30-year old duplex. </a:t>
            </a:r>
          </a:p>
          <a:p>
            <a:r>
              <a:rPr lang="en-GB" dirty="0"/>
              <a:t>I just purchased a house, a 30-year old duplex, near Central Park. </a:t>
            </a:r>
          </a:p>
          <a:p>
            <a:r>
              <a:rPr lang="en-GB" dirty="0"/>
              <a:t>Polar bears are large and furry animals. They eat seals but not penguins. </a:t>
            </a:r>
          </a:p>
          <a:p>
            <a:r>
              <a:rPr lang="en-GB" dirty="0"/>
              <a:t>Polar bears, large and furry animals, eat seals but not penguins. </a:t>
            </a:r>
          </a:p>
          <a:p>
            <a:r>
              <a:rPr lang="en-GB" dirty="0"/>
              <a:t>My grandfather’s dog is a black poodle. It is cute. The dog loves to run and catch rubber balls. </a:t>
            </a:r>
          </a:p>
          <a:p>
            <a:r>
              <a:rPr lang="en-GB" dirty="0"/>
              <a:t>My grandfather’s dog, a cute, black poodle, loves to run and catch rubber balls. </a:t>
            </a:r>
          </a:p>
          <a:p>
            <a:r>
              <a:rPr lang="en-GB" dirty="0"/>
              <a:t> I watched a movie on the weekend. It was Frozen. It is my </a:t>
            </a:r>
            <a:r>
              <a:rPr lang="en-GB" dirty="0" err="1"/>
              <a:t>favorite</a:t>
            </a:r>
            <a:r>
              <a:rPr lang="en-GB" dirty="0"/>
              <a:t> movie. </a:t>
            </a:r>
          </a:p>
          <a:p>
            <a:r>
              <a:rPr lang="en-GB" dirty="0"/>
              <a:t>I watched my favourite movie on the weekend, Frozen.</a:t>
            </a:r>
          </a:p>
        </p:txBody>
      </p:sp>
    </p:spTree>
    <p:extLst>
      <p:ext uri="{BB962C8B-B14F-4D97-AF65-F5344CB8AC3E}">
        <p14:creationId xmlns:p14="http://schemas.microsoft.com/office/powerpoint/2010/main" val="2915847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38E3B-61A8-68F5-E535-222B9C80EEE3}"/>
              </a:ext>
            </a:extLst>
          </p:cNvPr>
          <p:cNvSpPr>
            <a:spLocks noGrp="1"/>
          </p:cNvSpPr>
          <p:nvPr>
            <p:ph type="title"/>
          </p:nvPr>
        </p:nvSpPr>
        <p:spPr/>
        <p:txBody>
          <a:bodyPr/>
          <a:lstStyle/>
          <a:p>
            <a:r>
              <a:rPr lang="en-GB" dirty="0"/>
              <a:t>Adjectives: Position </a:t>
            </a:r>
          </a:p>
        </p:txBody>
      </p:sp>
      <p:sp>
        <p:nvSpPr>
          <p:cNvPr id="3" name="Content Placeholder 2">
            <a:extLst>
              <a:ext uri="{FF2B5EF4-FFF2-40B4-BE49-F238E27FC236}">
                <a16:creationId xmlns:a16="http://schemas.microsoft.com/office/drawing/2014/main" id="{334969D5-4CBB-5F3A-5188-17DCB6440EF4}"/>
              </a:ext>
            </a:extLst>
          </p:cNvPr>
          <p:cNvSpPr>
            <a:spLocks noGrp="1"/>
          </p:cNvSpPr>
          <p:nvPr>
            <p:ph idx="1"/>
          </p:nvPr>
        </p:nvSpPr>
        <p:spPr/>
        <p:txBody>
          <a:bodyPr/>
          <a:lstStyle/>
          <a:p>
            <a:r>
              <a:rPr lang="en-GB" b="1" dirty="0"/>
              <a:t>Predicative adjective (</a:t>
            </a:r>
            <a:r>
              <a:rPr lang="en-GB" b="1" i="1" dirty="0" err="1"/>
              <a:t>adjectif</a:t>
            </a:r>
            <a:r>
              <a:rPr lang="en-GB" b="1" i="1" dirty="0"/>
              <a:t> </a:t>
            </a:r>
            <a:r>
              <a:rPr lang="en-GB" b="1" i="1" dirty="0" err="1"/>
              <a:t>attribut</a:t>
            </a:r>
            <a:r>
              <a:rPr lang="en-GB" b="1" dirty="0"/>
              <a:t>)</a:t>
            </a:r>
            <a:r>
              <a:rPr lang="en-GB" dirty="0"/>
              <a:t>: comes after the stative verb (</a:t>
            </a:r>
            <a:r>
              <a:rPr lang="en-GB" i="1" dirty="0" err="1"/>
              <a:t>verbe</a:t>
            </a:r>
            <a:r>
              <a:rPr lang="en-GB" i="1" dirty="0"/>
              <a:t> d’état</a:t>
            </a:r>
            <a:r>
              <a:rPr lang="en-GB" dirty="0"/>
              <a:t>) </a:t>
            </a:r>
          </a:p>
          <a:p>
            <a:endParaRPr lang="en-GB" b="1" dirty="0"/>
          </a:p>
          <a:p>
            <a:pPr marL="0" indent="0">
              <a:buNone/>
            </a:pPr>
            <a:r>
              <a:rPr lang="en-GB" dirty="0"/>
              <a:t>She is happy. </a:t>
            </a:r>
          </a:p>
          <a:p>
            <a:pPr marL="0" indent="0">
              <a:buNone/>
            </a:pPr>
            <a:r>
              <a:rPr lang="en-GB" dirty="0"/>
              <a:t>He seems nice. </a:t>
            </a:r>
          </a:p>
          <a:p>
            <a:endParaRPr lang="en-GB" b="1" dirty="0"/>
          </a:p>
          <a:p>
            <a:r>
              <a:rPr lang="en-GB" b="1" dirty="0"/>
              <a:t>Attributive adjective (</a:t>
            </a:r>
            <a:r>
              <a:rPr lang="en-GB" b="1" i="1" dirty="0" err="1"/>
              <a:t>adjectif</a:t>
            </a:r>
            <a:r>
              <a:rPr lang="en-GB" b="1" i="1" dirty="0"/>
              <a:t> </a:t>
            </a:r>
            <a:r>
              <a:rPr lang="en-GB" b="1" i="1" dirty="0" err="1"/>
              <a:t>épithète</a:t>
            </a:r>
            <a:r>
              <a:rPr lang="en-GB" b="1" dirty="0"/>
              <a:t>)</a:t>
            </a:r>
            <a:r>
              <a:rPr lang="en-GB" dirty="0"/>
              <a:t>: next to the noun and ALWAYS before the noun in English!</a:t>
            </a:r>
          </a:p>
          <a:p>
            <a:endParaRPr lang="en-GB" b="1" dirty="0"/>
          </a:p>
          <a:p>
            <a:pPr marL="0" indent="0">
              <a:buNone/>
            </a:pPr>
            <a:r>
              <a:rPr lang="en-GB" dirty="0"/>
              <a:t>Un </a:t>
            </a:r>
            <a:r>
              <a:rPr lang="en-GB" dirty="0" err="1"/>
              <a:t>marteau</a:t>
            </a:r>
            <a:r>
              <a:rPr lang="en-GB" dirty="0"/>
              <a:t> rouge </a:t>
            </a:r>
            <a:r>
              <a:rPr lang="en-GB" dirty="0">
                <a:sym typeface="Wingdings" panose="05000000000000000000" pitchFamily="2" charset="2"/>
              </a:rPr>
              <a:t> </a:t>
            </a:r>
            <a:r>
              <a:rPr lang="en-GB" i="1" dirty="0">
                <a:sym typeface="Wingdings" panose="05000000000000000000" pitchFamily="2" charset="2"/>
              </a:rPr>
              <a:t>a red hammer</a:t>
            </a:r>
            <a:r>
              <a:rPr lang="en-GB" dirty="0">
                <a:sym typeface="Wingdings" panose="05000000000000000000" pitchFamily="2" charset="2"/>
              </a:rPr>
              <a:t> ; un beau manteau bleu  </a:t>
            </a:r>
            <a:r>
              <a:rPr lang="en-GB" i="1" dirty="0">
                <a:sym typeface="Wingdings" panose="05000000000000000000" pitchFamily="2" charset="2"/>
              </a:rPr>
              <a:t>a beautiful blue coat</a:t>
            </a:r>
            <a:endParaRPr lang="en-GB" dirty="0"/>
          </a:p>
        </p:txBody>
      </p:sp>
    </p:spTree>
    <p:extLst>
      <p:ext uri="{BB962C8B-B14F-4D97-AF65-F5344CB8AC3E}">
        <p14:creationId xmlns:p14="http://schemas.microsoft.com/office/powerpoint/2010/main" val="1935987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3F812-FD85-4EE7-290E-AFEB3A98C59B}"/>
              </a:ext>
            </a:extLst>
          </p:cNvPr>
          <p:cNvSpPr>
            <a:spLocks noGrp="1"/>
          </p:cNvSpPr>
          <p:nvPr>
            <p:ph idx="1"/>
          </p:nvPr>
        </p:nvSpPr>
        <p:spPr>
          <a:xfrm>
            <a:off x="1069848" y="660400"/>
            <a:ext cx="10058400" cy="5511800"/>
          </a:xfrm>
        </p:spPr>
        <p:txBody>
          <a:bodyPr/>
          <a:lstStyle/>
          <a:p>
            <a:r>
              <a:rPr lang="en-GB" dirty="0"/>
              <a:t>Attributive adjectives can be separated by a comma if there is a long list of them ; however, this is not obligatory : </a:t>
            </a:r>
          </a:p>
          <a:p>
            <a:endParaRPr lang="en-GB" dirty="0"/>
          </a:p>
          <a:p>
            <a:pPr marL="0" indent="0">
              <a:buNone/>
            </a:pPr>
            <a:r>
              <a:rPr lang="fr-FR" dirty="0"/>
              <a:t>Un gadget décoratif et amusant = </a:t>
            </a:r>
            <a:r>
              <a:rPr lang="fr-FR" i="1" dirty="0"/>
              <a:t>an </a:t>
            </a:r>
            <a:r>
              <a:rPr lang="fr-FR" i="1" dirty="0" err="1"/>
              <a:t>amusing</a:t>
            </a:r>
            <a:r>
              <a:rPr lang="fr-FR" i="1" dirty="0"/>
              <a:t>, </a:t>
            </a:r>
            <a:r>
              <a:rPr lang="fr-FR" i="1" dirty="0" err="1"/>
              <a:t>decorative</a:t>
            </a:r>
            <a:r>
              <a:rPr lang="fr-FR" i="1" dirty="0"/>
              <a:t> gadget</a:t>
            </a:r>
          </a:p>
          <a:p>
            <a:pPr marL="0" indent="0">
              <a:buNone/>
            </a:pPr>
            <a:endParaRPr lang="fr-FR" i="1" dirty="0"/>
          </a:p>
          <a:p>
            <a:pPr marL="0" indent="0">
              <a:buNone/>
            </a:pPr>
            <a:r>
              <a:rPr lang="fr-FR" dirty="0"/>
              <a:t>Un homme petit et vieux = </a:t>
            </a:r>
            <a:r>
              <a:rPr lang="fr-FR" i="1" dirty="0"/>
              <a:t>A short </a:t>
            </a:r>
            <a:r>
              <a:rPr lang="fr-FR" i="1" dirty="0" err="1"/>
              <a:t>old</a:t>
            </a:r>
            <a:r>
              <a:rPr lang="fr-FR" i="1" dirty="0"/>
              <a:t> man</a:t>
            </a:r>
          </a:p>
          <a:p>
            <a:pPr marL="0" indent="0">
              <a:buNone/>
            </a:pPr>
            <a:endParaRPr lang="fr-FR" i="1" dirty="0"/>
          </a:p>
          <a:p>
            <a:pPr marL="0" indent="0">
              <a:buNone/>
            </a:pPr>
            <a:r>
              <a:rPr lang="fr-FR" dirty="0"/>
              <a:t>Un homme petit, vieux et chauve = </a:t>
            </a:r>
            <a:r>
              <a:rPr lang="fr-FR" i="1" dirty="0"/>
              <a:t>A short, </a:t>
            </a:r>
            <a:r>
              <a:rPr lang="fr-FR" i="1" dirty="0" err="1"/>
              <a:t>old</a:t>
            </a:r>
            <a:r>
              <a:rPr lang="fr-FR" i="1" dirty="0"/>
              <a:t>, </a:t>
            </a:r>
            <a:r>
              <a:rPr lang="fr-FR" i="1" dirty="0" err="1"/>
              <a:t>bald</a:t>
            </a:r>
            <a:r>
              <a:rPr lang="fr-FR" i="1" dirty="0"/>
              <a:t> man</a:t>
            </a:r>
          </a:p>
          <a:p>
            <a:pPr marL="0" indent="0">
              <a:buNone/>
            </a:pPr>
            <a:endParaRPr lang="fr-FR" i="1" dirty="0"/>
          </a:p>
          <a:p>
            <a:r>
              <a:rPr lang="fr-FR" dirty="0"/>
              <a:t>The use of the comma in </a:t>
            </a:r>
            <a:r>
              <a:rPr lang="fr-FR" dirty="0" err="1"/>
              <a:t>this</a:t>
            </a:r>
            <a:r>
              <a:rPr lang="fr-FR" dirty="0"/>
              <a:t> instance </a:t>
            </a:r>
            <a:r>
              <a:rPr lang="fr-FR" dirty="0" err="1"/>
              <a:t>is</a:t>
            </a:r>
            <a:r>
              <a:rPr lang="fr-FR" dirty="0"/>
              <a:t> </a:t>
            </a:r>
            <a:r>
              <a:rPr lang="fr-FR" dirty="0" err="1"/>
              <a:t>much</a:t>
            </a:r>
            <a:r>
              <a:rPr lang="fr-FR" dirty="0"/>
              <a:t> more </a:t>
            </a:r>
            <a:r>
              <a:rPr lang="fr-FR" dirty="0" err="1"/>
              <a:t>common</a:t>
            </a:r>
            <a:r>
              <a:rPr lang="fr-FR" dirty="0"/>
              <a:t> in British English, and </a:t>
            </a:r>
            <a:r>
              <a:rPr lang="fr-FR" dirty="0" err="1"/>
              <a:t>is</a:t>
            </a:r>
            <a:r>
              <a:rPr lang="fr-FR" dirty="0"/>
              <a:t> </a:t>
            </a:r>
            <a:r>
              <a:rPr lang="fr-FR" dirty="0" err="1"/>
              <a:t>linked</a:t>
            </a:r>
            <a:r>
              <a:rPr lang="fr-FR" dirty="0"/>
              <a:t> to the use of the ‘Oxford’ comma, </a:t>
            </a:r>
            <a:r>
              <a:rPr lang="fr-FR" dirty="0" err="1"/>
              <a:t>which</a:t>
            </a:r>
            <a:r>
              <a:rPr lang="fr-FR" dirty="0"/>
              <a:t> </a:t>
            </a:r>
            <a:r>
              <a:rPr lang="fr-FR" dirty="0" err="1"/>
              <a:t>is</a:t>
            </a:r>
            <a:r>
              <a:rPr lang="fr-FR" dirty="0"/>
              <a:t> </a:t>
            </a:r>
            <a:r>
              <a:rPr lang="fr-FR" dirty="0" err="1"/>
              <a:t>considered</a:t>
            </a:r>
            <a:r>
              <a:rPr lang="fr-FR" dirty="0"/>
              <a:t> to </a:t>
            </a:r>
            <a:r>
              <a:rPr lang="fr-FR" dirty="0" err="1"/>
              <a:t>be</a:t>
            </a:r>
            <a:r>
              <a:rPr lang="fr-FR" dirty="0"/>
              <a:t> </a:t>
            </a:r>
            <a:r>
              <a:rPr lang="fr-FR" dirty="0" err="1"/>
              <a:t>much</a:t>
            </a:r>
            <a:r>
              <a:rPr lang="fr-FR" dirty="0"/>
              <a:t> more </a:t>
            </a:r>
            <a:r>
              <a:rPr lang="fr-FR" dirty="0" err="1"/>
              <a:t>accurate</a:t>
            </a:r>
            <a:r>
              <a:rPr lang="fr-FR" dirty="0"/>
              <a:t>. </a:t>
            </a:r>
          </a:p>
          <a:p>
            <a:pPr marL="0" indent="0">
              <a:buNone/>
            </a:pPr>
            <a:endParaRPr lang="en-GB" dirty="0"/>
          </a:p>
        </p:txBody>
      </p:sp>
    </p:spTree>
    <p:extLst>
      <p:ext uri="{BB962C8B-B14F-4D97-AF65-F5344CB8AC3E}">
        <p14:creationId xmlns:p14="http://schemas.microsoft.com/office/powerpoint/2010/main" val="407792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6A9A9-F9C4-E49B-B126-C503A687F858}"/>
              </a:ext>
            </a:extLst>
          </p:cNvPr>
          <p:cNvSpPr>
            <a:spLocks noGrp="1"/>
          </p:cNvSpPr>
          <p:nvPr>
            <p:ph type="title"/>
          </p:nvPr>
        </p:nvSpPr>
        <p:spPr/>
        <p:txBody>
          <a:bodyPr/>
          <a:lstStyle/>
          <a:p>
            <a:r>
              <a:rPr lang="en-GB" dirty="0"/>
              <a:t>The Oxford comma </a:t>
            </a:r>
          </a:p>
        </p:txBody>
      </p:sp>
      <p:sp>
        <p:nvSpPr>
          <p:cNvPr id="3" name="Content Placeholder 2">
            <a:extLst>
              <a:ext uri="{FF2B5EF4-FFF2-40B4-BE49-F238E27FC236}">
                <a16:creationId xmlns:a16="http://schemas.microsoft.com/office/drawing/2014/main" id="{E632BC20-9B37-1EA1-965A-8BB85966BBA8}"/>
              </a:ext>
            </a:extLst>
          </p:cNvPr>
          <p:cNvSpPr>
            <a:spLocks noGrp="1"/>
          </p:cNvSpPr>
          <p:nvPr>
            <p:ph idx="1"/>
          </p:nvPr>
        </p:nvSpPr>
        <p:spPr>
          <a:xfrm>
            <a:off x="1069848" y="1757680"/>
            <a:ext cx="10058400" cy="4414520"/>
          </a:xfrm>
        </p:spPr>
        <p:txBody>
          <a:bodyPr>
            <a:normAutofit/>
          </a:bodyPr>
          <a:lstStyle/>
          <a:p>
            <a:r>
              <a:rPr lang="en-GB" dirty="0"/>
              <a:t>The Oxford, or serial comma, is used to separate every single item in a list of more than three items. </a:t>
            </a:r>
          </a:p>
          <a:p>
            <a:r>
              <a:rPr lang="en-GB" dirty="0"/>
              <a:t>It is placed before “and [last item]. </a:t>
            </a:r>
          </a:p>
          <a:p>
            <a:r>
              <a:rPr lang="en-GB" dirty="0"/>
              <a:t>It serves to separate each item, and ensure that there is no confusion about the meaning of the sentence: </a:t>
            </a:r>
          </a:p>
          <a:p>
            <a:pPr marL="0" indent="0">
              <a:buNone/>
            </a:pPr>
            <a:endParaRPr lang="en-GB" dirty="0"/>
          </a:p>
          <a:p>
            <a:pPr marL="0" indent="0">
              <a:buNone/>
            </a:pPr>
            <a:r>
              <a:rPr lang="en-GB" dirty="0"/>
              <a:t>“We invited the strippers, Bush and Obama to the party” </a:t>
            </a:r>
            <a:r>
              <a:rPr lang="en-GB" dirty="0">
                <a:sym typeface="Wingdings" panose="05000000000000000000" pitchFamily="2" charset="2"/>
              </a:rPr>
              <a:t> “We invited the strippers, Bush, and Obama to the party” </a:t>
            </a:r>
          </a:p>
          <a:p>
            <a:pPr marL="0" indent="0">
              <a:buNone/>
            </a:pPr>
            <a:endParaRPr lang="en-GB" dirty="0">
              <a:sym typeface="Wingdings" panose="05000000000000000000" pitchFamily="2" charset="2"/>
            </a:endParaRPr>
          </a:p>
          <a:p>
            <a:pPr marL="0" indent="0">
              <a:buNone/>
            </a:pPr>
            <a:r>
              <a:rPr lang="fr-FR" dirty="0">
                <a:sym typeface="Wingdings" panose="05000000000000000000" pitchFamily="2" charset="2"/>
              </a:rPr>
              <a:t>Nous avons invité les strip-teaseurs = Bush et Obama à la fête. </a:t>
            </a:r>
          </a:p>
          <a:p>
            <a:pPr marL="0" indent="0">
              <a:buNone/>
            </a:pPr>
            <a:r>
              <a:rPr lang="fr-FR" dirty="0">
                <a:sym typeface="Wingdings" panose="05000000000000000000" pitchFamily="2" charset="2"/>
              </a:rPr>
              <a:t>Nous avons invité les strip-teaseurs + Bush et Obama à la fête.</a:t>
            </a:r>
            <a:endParaRPr lang="en-GB" dirty="0">
              <a:sym typeface="Wingdings" panose="05000000000000000000" pitchFamily="2" charset="2"/>
            </a:endParaRPr>
          </a:p>
        </p:txBody>
      </p:sp>
    </p:spTree>
    <p:extLst>
      <p:ext uri="{BB962C8B-B14F-4D97-AF65-F5344CB8AC3E}">
        <p14:creationId xmlns:p14="http://schemas.microsoft.com/office/powerpoint/2010/main" val="53031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E1A3F4-BA20-22C5-45B5-FA3DF07B36E2}"/>
              </a:ext>
            </a:extLst>
          </p:cNvPr>
          <p:cNvSpPr>
            <a:spLocks noGrp="1"/>
          </p:cNvSpPr>
          <p:nvPr>
            <p:ph idx="1"/>
          </p:nvPr>
        </p:nvSpPr>
        <p:spPr>
          <a:xfrm>
            <a:off x="1069848" y="792480"/>
            <a:ext cx="10058400" cy="5379720"/>
          </a:xfrm>
        </p:spPr>
        <p:txBody>
          <a:bodyPr/>
          <a:lstStyle/>
          <a:p>
            <a:r>
              <a:rPr lang="en-GB" dirty="0"/>
              <a:t>In some instances, we do have to place the adjective after the noun: </a:t>
            </a:r>
          </a:p>
          <a:p>
            <a:endParaRPr lang="en-GB" dirty="0"/>
          </a:p>
          <a:p>
            <a:pPr marL="0" indent="0">
              <a:buNone/>
            </a:pPr>
            <a:r>
              <a:rPr lang="en-GB" dirty="0"/>
              <a:t>If the noun is replaced by a pronoun composed of ‘some…any…no’:</a:t>
            </a:r>
          </a:p>
          <a:p>
            <a:pPr marL="0" indent="0">
              <a:buNone/>
            </a:pPr>
            <a:endParaRPr lang="en-GB" dirty="0"/>
          </a:p>
          <a:p>
            <a:pPr marL="0" indent="0">
              <a:buNone/>
            </a:pPr>
            <a:r>
              <a:rPr lang="en-GB" i="1" dirty="0"/>
              <a:t>Could you say something </a:t>
            </a:r>
            <a:r>
              <a:rPr lang="en-GB" b="1" i="1" dirty="0"/>
              <a:t>nice </a:t>
            </a:r>
            <a:r>
              <a:rPr lang="en-GB" i="1" dirty="0"/>
              <a:t>for a change. </a:t>
            </a:r>
          </a:p>
          <a:p>
            <a:pPr marL="0" indent="0">
              <a:buNone/>
            </a:pPr>
            <a:endParaRPr lang="en-GB" i="1" dirty="0"/>
          </a:p>
          <a:p>
            <a:pPr marL="0" indent="0">
              <a:buNone/>
            </a:pPr>
            <a:r>
              <a:rPr lang="en-GB" dirty="0"/>
              <a:t>If the relative clause is understood between the noun and the adjective; this is the case in particular for adjectives ending in ‘able/</a:t>
            </a:r>
            <a:r>
              <a:rPr lang="en-GB" dirty="0" err="1"/>
              <a:t>ible</a:t>
            </a:r>
            <a:r>
              <a:rPr lang="en-GB" dirty="0"/>
              <a:t>’ such as ‘available…conceivable…possible…responsible…suitable’: </a:t>
            </a:r>
          </a:p>
          <a:p>
            <a:pPr marL="0" indent="0">
              <a:buNone/>
            </a:pPr>
            <a:endParaRPr lang="en-GB" dirty="0"/>
          </a:p>
          <a:p>
            <a:pPr marL="0" indent="0">
              <a:buNone/>
            </a:pPr>
            <a:r>
              <a:rPr lang="en-GB" i="1" dirty="0"/>
              <a:t>All the people (who were) available were asked to help. </a:t>
            </a:r>
          </a:p>
        </p:txBody>
      </p:sp>
    </p:spTree>
    <p:extLst>
      <p:ext uri="{BB962C8B-B14F-4D97-AF65-F5344CB8AC3E}">
        <p14:creationId xmlns:p14="http://schemas.microsoft.com/office/powerpoint/2010/main" val="97321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271D-E456-996E-0D54-07B1410B4E8B}"/>
              </a:ext>
            </a:extLst>
          </p:cNvPr>
          <p:cNvSpPr>
            <a:spLocks noGrp="1"/>
          </p:cNvSpPr>
          <p:nvPr>
            <p:ph type="title"/>
          </p:nvPr>
        </p:nvSpPr>
        <p:spPr/>
        <p:txBody>
          <a:bodyPr/>
          <a:lstStyle/>
          <a:p>
            <a:r>
              <a:rPr lang="en-GB" dirty="0"/>
              <a:t>Adjectives: When to use ‘and’</a:t>
            </a:r>
          </a:p>
        </p:txBody>
      </p:sp>
      <p:sp>
        <p:nvSpPr>
          <p:cNvPr id="3" name="Content Placeholder 2">
            <a:extLst>
              <a:ext uri="{FF2B5EF4-FFF2-40B4-BE49-F238E27FC236}">
                <a16:creationId xmlns:a16="http://schemas.microsoft.com/office/drawing/2014/main" id="{39E8A9F3-EB1C-D222-4B31-1CF8ACD5043E}"/>
              </a:ext>
            </a:extLst>
          </p:cNvPr>
          <p:cNvSpPr>
            <a:spLocks noGrp="1"/>
          </p:cNvSpPr>
          <p:nvPr>
            <p:ph idx="1"/>
          </p:nvPr>
        </p:nvSpPr>
        <p:spPr/>
        <p:txBody>
          <a:bodyPr/>
          <a:lstStyle/>
          <a:p>
            <a:r>
              <a:rPr lang="en-GB" dirty="0"/>
              <a:t>Between the penultimate and last predicative adjective: </a:t>
            </a:r>
          </a:p>
          <a:p>
            <a:endParaRPr lang="en-GB" dirty="0"/>
          </a:p>
          <a:p>
            <a:pPr marL="0" indent="0">
              <a:buNone/>
            </a:pPr>
            <a:r>
              <a:rPr lang="en-GB" dirty="0"/>
              <a:t>He is kind and generous. </a:t>
            </a:r>
          </a:p>
          <a:p>
            <a:pPr marL="0" indent="0">
              <a:buNone/>
            </a:pPr>
            <a:r>
              <a:rPr lang="en-GB" dirty="0"/>
              <a:t>He is kind, generous, and approachable.  </a:t>
            </a:r>
          </a:p>
          <a:p>
            <a:pPr marL="0" indent="0">
              <a:buNone/>
            </a:pPr>
            <a:endParaRPr lang="en-GB" dirty="0"/>
          </a:p>
          <a:p>
            <a:r>
              <a:rPr lang="en-GB" dirty="0"/>
              <a:t>Between two attributive adjectives when they are linked: </a:t>
            </a:r>
          </a:p>
          <a:p>
            <a:endParaRPr lang="en-GB" dirty="0"/>
          </a:p>
          <a:p>
            <a:pPr marL="0" indent="0">
              <a:buNone/>
            </a:pPr>
            <a:r>
              <a:rPr lang="en-GB" dirty="0"/>
              <a:t>A social and educational problem ; a British and French initiative </a:t>
            </a:r>
          </a:p>
          <a:p>
            <a:pPr marL="0" indent="0">
              <a:buNone/>
            </a:pPr>
            <a:r>
              <a:rPr lang="en-GB" dirty="0"/>
              <a:t>BUT a French classical pianist </a:t>
            </a:r>
          </a:p>
        </p:txBody>
      </p:sp>
    </p:spTree>
    <p:extLst>
      <p:ext uri="{BB962C8B-B14F-4D97-AF65-F5344CB8AC3E}">
        <p14:creationId xmlns:p14="http://schemas.microsoft.com/office/powerpoint/2010/main" val="179659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B4644E-B3CF-E355-A404-53F95ED4D6FE}"/>
              </a:ext>
            </a:extLst>
          </p:cNvPr>
          <p:cNvSpPr>
            <a:spLocks noGrp="1"/>
          </p:cNvSpPr>
          <p:nvPr>
            <p:ph idx="1"/>
          </p:nvPr>
        </p:nvSpPr>
        <p:spPr>
          <a:xfrm>
            <a:off x="1069848" y="670560"/>
            <a:ext cx="10058400" cy="5501640"/>
          </a:xfrm>
        </p:spPr>
        <p:txBody>
          <a:bodyPr/>
          <a:lstStyle/>
          <a:p>
            <a:r>
              <a:rPr lang="en-GB" dirty="0"/>
              <a:t>Between two attributive adjectives when they are used to separate different groups which are being talked about together:</a:t>
            </a:r>
          </a:p>
          <a:p>
            <a:endParaRPr lang="en-GB" dirty="0"/>
          </a:p>
          <a:p>
            <a:pPr marL="0" indent="0">
              <a:buNone/>
            </a:pPr>
            <a:r>
              <a:rPr lang="en-GB" dirty="0"/>
              <a:t>Business people from large and small companies = there are both large and small companies </a:t>
            </a:r>
          </a:p>
          <a:p>
            <a:pPr marL="0" indent="0">
              <a:buNone/>
            </a:pPr>
            <a:endParaRPr lang="en-GB" dirty="0"/>
          </a:p>
          <a:p>
            <a:pPr marL="0" indent="0">
              <a:buNone/>
            </a:pPr>
            <a:r>
              <a:rPr lang="en-GB" dirty="0"/>
              <a:t>European and American traditions = some traditions are European, some traditions are American </a:t>
            </a:r>
          </a:p>
        </p:txBody>
      </p:sp>
    </p:spTree>
    <p:extLst>
      <p:ext uri="{BB962C8B-B14F-4D97-AF65-F5344CB8AC3E}">
        <p14:creationId xmlns:p14="http://schemas.microsoft.com/office/powerpoint/2010/main" val="1010603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4AB59-6FEC-5772-DC6A-64E4B051B307}"/>
              </a:ext>
            </a:extLst>
          </p:cNvPr>
          <p:cNvSpPr>
            <a:spLocks noGrp="1"/>
          </p:cNvSpPr>
          <p:nvPr>
            <p:ph type="title"/>
          </p:nvPr>
        </p:nvSpPr>
        <p:spPr/>
        <p:txBody>
          <a:bodyPr/>
          <a:lstStyle/>
          <a:p>
            <a:r>
              <a:rPr lang="en-GB" dirty="0"/>
              <a:t>Adjectives: talking about colour </a:t>
            </a:r>
          </a:p>
        </p:txBody>
      </p:sp>
      <p:sp>
        <p:nvSpPr>
          <p:cNvPr id="3" name="Content Placeholder 2">
            <a:extLst>
              <a:ext uri="{FF2B5EF4-FFF2-40B4-BE49-F238E27FC236}">
                <a16:creationId xmlns:a16="http://schemas.microsoft.com/office/drawing/2014/main" id="{F83B79DC-89BD-A349-4937-1F0BE4AC68E5}"/>
              </a:ext>
            </a:extLst>
          </p:cNvPr>
          <p:cNvSpPr>
            <a:spLocks noGrp="1"/>
          </p:cNvSpPr>
          <p:nvPr>
            <p:ph idx="1"/>
          </p:nvPr>
        </p:nvSpPr>
        <p:spPr/>
        <p:txBody>
          <a:bodyPr>
            <a:normAutofit lnSpcReduction="10000"/>
          </a:bodyPr>
          <a:lstStyle/>
          <a:p>
            <a:r>
              <a:rPr lang="en-GB" dirty="0"/>
              <a:t>We use ‘and’ when we are talking about multiple colours: </a:t>
            </a:r>
          </a:p>
          <a:p>
            <a:endParaRPr lang="en-GB" dirty="0"/>
          </a:p>
          <a:p>
            <a:pPr marL="0" indent="0">
              <a:buNone/>
            </a:pPr>
            <a:r>
              <a:rPr lang="en-GB" dirty="0"/>
              <a:t>Un film </a:t>
            </a:r>
            <a:r>
              <a:rPr lang="en-GB" dirty="0" err="1"/>
              <a:t>en</a:t>
            </a:r>
            <a:r>
              <a:rPr lang="en-GB" dirty="0"/>
              <a:t> noir et </a:t>
            </a:r>
            <a:r>
              <a:rPr lang="en-GB" dirty="0" err="1"/>
              <a:t>blanc</a:t>
            </a:r>
            <a:r>
              <a:rPr lang="en-GB" dirty="0"/>
              <a:t> </a:t>
            </a:r>
            <a:r>
              <a:rPr lang="en-GB" dirty="0">
                <a:sym typeface="Wingdings" panose="05000000000000000000" pitchFamily="2" charset="2"/>
              </a:rPr>
              <a:t> a black and white film </a:t>
            </a:r>
          </a:p>
          <a:p>
            <a:pPr marL="0" indent="0">
              <a:buNone/>
            </a:pPr>
            <a:r>
              <a:rPr lang="en-GB" dirty="0">
                <a:sym typeface="Wingdings" panose="05000000000000000000" pitchFamily="2" charset="2"/>
              </a:rPr>
              <a:t>Un </a:t>
            </a:r>
            <a:r>
              <a:rPr lang="en-GB" dirty="0" err="1">
                <a:sym typeface="Wingdings" panose="05000000000000000000" pitchFamily="2" charset="2"/>
              </a:rPr>
              <a:t>drapeau</a:t>
            </a:r>
            <a:r>
              <a:rPr lang="en-GB" dirty="0">
                <a:sym typeface="Wingdings" panose="05000000000000000000" pitchFamily="2" charset="2"/>
              </a:rPr>
              <a:t> bleu, </a:t>
            </a:r>
            <a:r>
              <a:rPr lang="en-GB" dirty="0" err="1">
                <a:sym typeface="Wingdings" panose="05000000000000000000" pitchFamily="2" charset="2"/>
              </a:rPr>
              <a:t>blanc</a:t>
            </a:r>
            <a:r>
              <a:rPr lang="en-GB" dirty="0">
                <a:sym typeface="Wingdings" panose="05000000000000000000" pitchFamily="2" charset="2"/>
              </a:rPr>
              <a:t>, et rouge  and blue, white, and red flag </a:t>
            </a:r>
          </a:p>
          <a:p>
            <a:pPr marL="0" indent="0">
              <a:buNone/>
            </a:pPr>
            <a:endParaRPr lang="en-GB" dirty="0">
              <a:sym typeface="Wingdings" panose="05000000000000000000" pitchFamily="2" charset="2"/>
            </a:endParaRPr>
          </a:p>
          <a:p>
            <a:r>
              <a:rPr lang="en-GB" dirty="0">
                <a:sym typeface="Wingdings" panose="05000000000000000000" pitchFamily="2" charset="2"/>
              </a:rPr>
              <a:t>If we don’t use ‘and’, this will create a compound colour: </a:t>
            </a:r>
          </a:p>
          <a:p>
            <a:endParaRPr lang="en-GB" dirty="0">
              <a:sym typeface="Wingdings" panose="05000000000000000000" pitchFamily="2" charset="2"/>
            </a:endParaRPr>
          </a:p>
          <a:p>
            <a:pPr marL="0" indent="0">
              <a:buNone/>
            </a:pPr>
            <a:r>
              <a:rPr lang="en-GB" dirty="0">
                <a:sym typeface="Wingdings" panose="05000000000000000000" pitchFamily="2" charset="2"/>
              </a:rPr>
              <a:t>Une robe bleu-vert  a blue-green dress </a:t>
            </a:r>
          </a:p>
          <a:p>
            <a:pPr marL="0" indent="0">
              <a:buNone/>
            </a:pPr>
            <a:r>
              <a:rPr lang="en-GB" dirty="0">
                <a:sym typeface="Wingdings" panose="05000000000000000000" pitchFamily="2" charset="2"/>
              </a:rPr>
              <a:t>Une robe </a:t>
            </a:r>
            <a:r>
              <a:rPr lang="en-GB" dirty="0" err="1">
                <a:sym typeface="Wingdings" panose="05000000000000000000" pitchFamily="2" charset="2"/>
              </a:rPr>
              <a:t>bleue</a:t>
            </a:r>
            <a:r>
              <a:rPr lang="en-GB" dirty="0">
                <a:sym typeface="Wingdings" panose="05000000000000000000" pitchFamily="2" charset="2"/>
              </a:rPr>
              <a:t> et </a:t>
            </a:r>
            <a:r>
              <a:rPr lang="en-GB" dirty="0" err="1">
                <a:sym typeface="Wingdings" panose="05000000000000000000" pitchFamily="2" charset="2"/>
              </a:rPr>
              <a:t>verte</a:t>
            </a:r>
            <a:r>
              <a:rPr lang="en-GB" dirty="0">
                <a:sym typeface="Wingdings" panose="05000000000000000000" pitchFamily="2" charset="2"/>
              </a:rPr>
              <a:t>  a blue and green dress (some parts are blue, some parts are green)</a:t>
            </a:r>
          </a:p>
          <a:p>
            <a:pPr marL="0" indent="0">
              <a:buNone/>
            </a:pPr>
            <a:endParaRPr lang="en-GB" dirty="0">
              <a:sym typeface="Wingdings" panose="05000000000000000000" pitchFamily="2" charset="2"/>
            </a:endParaRPr>
          </a:p>
          <a:p>
            <a:pPr marL="0" indent="0">
              <a:buNone/>
            </a:pPr>
            <a:endParaRPr lang="en-GB" dirty="0"/>
          </a:p>
        </p:txBody>
      </p:sp>
    </p:spTree>
    <p:extLst>
      <p:ext uri="{BB962C8B-B14F-4D97-AF65-F5344CB8AC3E}">
        <p14:creationId xmlns:p14="http://schemas.microsoft.com/office/powerpoint/2010/main" val="4223164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207</TotalTime>
  <Words>2143</Words>
  <Application>Microsoft Office PowerPoint</Application>
  <PresentationFormat>Widescreen</PresentationFormat>
  <Paragraphs>211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Rockwell</vt:lpstr>
      <vt:lpstr>Rockwell Condensed</vt:lpstr>
      <vt:lpstr>Wingdings</vt:lpstr>
      <vt:lpstr>Wood Type</vt:lpstr>
      <vt:lpstr>L2 LCE  Expression Vocabulaire  EC 211 (Gr1 &amp; Gr3)</vt:lpstr>
      <vt:lpstr>Adjectives </vt:lpstr>
      <vt:lpstr>Adjectives: Position </vt:lpstr>
      <vt:lpstr>PowerPoint Presentation</vt:lpstr>
      <vt:lpstr>The Oxford comma </vt:lpstr>
      <vt:lpstr>PowerPoint Presentation</vt:lpstr>
      <vt:lpstr>Adjectives: When to use ‘and’</vt:lpstr>
      <vt:lpstr>PowerPoint Presentation</vt:lpstr>
      <vt:lpstr>Adjectives: talking about colour </vt:lpstr>
      <vt:lpstr>Order of attributive adjectives  </vt:lpstr>
      <vt:lpstr>Some particular adjectives</vt:lpstr>
      <vt:lpstr>PowerPoint Presentation</vt:lpstr>
      <vt:lpstr>PowerPoint Presentation</vt:lpstr>
      <vt:lpstr>Syntax</vt:lpstr>
      <vt:lpstr>Word order in a sentence </vt:lpstr>
      <vt:lpstr>PowerPoint Presentation</vt:lpstr>
      <vt:lpstr>Syntax/Word Order Exercise : put these sentences in order, keeping the subject as the beginning of the sentece)</vt:lpstr>
      <vt:lpstr>Punctuation: apposition (adding information) </vt:lpstr>
      <vt:lpstr>PowerPoint Presentation</vt:lpstr>
      <vt:lpstr>PowerPoint Presentation</vt:lpstr>
      <vt:lpstr>Apposition exercises – form one sentence from all the information given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L2 LCE  Expression Vocabulaire  EC 211 (Gr1 &amp; Gr3)</dc:title>
  <dc:creator>Mathew Rickard</dc:creator>
  <cp:lastModifiedBy>Mathew Rickard</cp:lastModifiedBy>
  <cp:revision>5</cp:revision>
  <dcterms:created xsi:type="dcterms:W3CDTF">2022-09-25T14:42:15Z</dcterms:created>
  <dcterms:modified xsi:type="dcterms:W3CDTF">2022-10-04T17:06:37Z</dcterms:modified>
</cp:coreProperties>
</file>