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80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32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9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67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43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23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5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41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18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27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0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0112E75-DBA7-4CA6-967A-84CF8F965DD7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43B7D30-34F7-432D-9BAC-8CAA1059B1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3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thew.rickard@u-picardie.f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E2F3E-0701-F9A4-C15C-E0BAE4CC5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000" dirty="0"/>
              <a:t>L2 LCE </a:t>
            </a:r>
            <a:br>
              <a:rPr lang="en-GB" sz="8000" dirty="0"/>
            </a:br>
            <a:r>
              <a:rPr lang="en-GB" sz="8000" dirty="0"/>
              <a:t>Expression </a:t>
            </a:r>
            <a:r>
              <a:rPr lang="en-GB" sz="8000" dirty="0" err="1"/>
              <a:t>Vocabulaire</a:t>
            </a:r>
            <a:r>
              <a:rPr lang="en-GB" sz="8000" dirty="0"/>
              <a:t> </a:t>
            </a:r>
            <a:br>
              <a:rPr lang="en-GB" sz="8000" dirty="0"/>
            </a:br>
            <a:r>
              <a:rPr lang="en-GB" sz="8000" dirty="0"/>
              <a:t>EC 211 (Gr1 &amp; Gr3)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426BAD-1202-FAC1-4C48-9B6473193A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Week 3</a:t>
            </a:r>
          </a:p>
          <a:p>
            <a:r>
              <a:rPr lang="en-GB" dirty="0" err="1"/>
              <a:t>Enseignant</a:t>
            </a:r>
            <a:r>
              <a:rPr lang="en-GB" dirty="0"/>
              <a:t>: M. RICKARD </a:t>
            </a:r>
          </a:p>
          <a:p>
            <a:r>
              <a:rPr lang="en-GB" dirty="0">
                <a:hlinkClick r:id="rId2"/>
              </a:rPr>
              <a:t>mathew.rickard@u-picardie.fr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953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7732C-7EDF-B42F-EFB3-0782FC4BD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23520"/>
            <a:ext cx="10058400" cy="5948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300" dirty="0"/>
              <a:t>According to research carried out by the National Pen Company in the US, people with small handwriting tend to be withdrawn, that is, </a:t>
            </a:r>
            <a:r>
              <a:rPr lang="en-GB" sz="2300" b="1" dirty="0"/>
              <a:t>shy/messy/open-minded</a:t>
            </a:r>
            <a:r>
              <a:rPr lang="en-GB" sz="2300" dirty="0"/>
              <a:t>, and meticulous. By contrast, outgoing people will have larger handwriting. </a:t>
            </a:r>
          </a:p>
          <a:p>
            <a:pPr marL="0" indent="0">
              <a:buNone/>
            </a:pPr>
            <a:r>
              <a:rPr lang="en-GB" sz="2300" dirty="0"/>
              <a:t>Do you leave large gaps between words? That’s a sign that you don’t enjoy being crowded. You like your </a:t>
            </a:r>
            <a:r>
              <a:rPr lang="en-GB" sz="2300" b="1" dirty="0"/>
              <a:t>life/freedom/sleep</a:t>
            </a:r>
            <a:r>
              <a:rPr lang="en-GB" sz="2300" dirty="0"/>
              <a:t>. If the words are close together, that may mean that you can’t stand being alone. </a:t>
            </a:r>
          </a:p>
          <a:p>
            <a:pPr marL="0" indent="0">
              <a:buNone/>
            </a:pPr>
            <a:r>
              <a:rPr lang="en-GB" sz="2300" dirty="0"/>
              <a:t>How do you write the letter “l”? With a wide loop or a narrow one? Wide implies that you’re </a:t>
            </a:r>
            <a:r>
              <a:rPr lang="en-GB" sz="2300" b="1" dirty="0"/>
              <a:t>stressed/selfish/relaxed</a:t>
            </a:r>
            <a:r>
              <a:rPr lang="en-GB" sz="2300" dirty="0"/>
              <a:t>, spontaneous and open-minded. </a:t>
            </a:r>
          </a:p>
          <a:p>
            <a:pPr marL="0" indent="0">
              <a:buNone/>
            </a:pPr>
            <a:r>
              <a:rPr lang="en-GB" sz="2300" dirty="0"/>
              <a:t>Where do you place the dot over the letter “</a:t>
            </a:r>
            <a:r>
              <a:rPr lang="en-GB" sz="2300" dirty="0" err="1"/>
              <a:t>i</a:t>
            </a:r>
            <a:r>
              <a:rPr lang="en-GB" sz="2300" dirty="0"/>
              <a:t>”? If it’s high over the “</a:t>
            </a:r>
            <a:r>
              <a:rPr lang="en-GB" sz="2300" dirty="0" err="1"/>
              <a:t>i</a:t>
            </a:r>
            <a:r>
              <a:rPr lang="en-GB" sz="2300" dirty="0"/>
              <a:t>“, then you tend to be imaginative. If the dot is closer to the letter, you tend to be </a:t>
            </a:r>
            <a:r>
              <a:rPr lang="en-GB" sz="2300" b="1" dirty="0"/>
              <a:t>organised/messy/rash</a:t>
            </a:r>
            <a:r>
              <a:rPr lang="en-GB" sz="2300" dirty="0"/>
              <a:t>, detail-oriented, and empathetic. </a:t>
            </a:r>
          </a:p>
          <a:p>
            <a:pPr marL="0" indent="0">
              <a:buNone/>
            </a:pPr>
            <a:r>
              <a:rPr lang="en-GB" sz="2300" dirty="0"/>
              <a:t>The way you sign is supposed to say a lot about your personality too. If your signature is illegible, then you’re likely to be </a:t>
            </a:r>
            <a:r>
              <a:rPr lang="en-GB" sz="2300" b="1" dirty="0"/>
              <a:t>private/popular/gregarious</a:t>
            </a:r>
            <a:r>
              <a:rPr lang="en-GB" sz="2300" dirty="0"/>
              <a:t>. If it is legible, you tend to be comfortable and self-confident. </a:t>
            </a:r>
          </a:p>
        </p:txBody>
      </p:sp>
    </p:spTree>
    <p:extLst>
      <p:ext uri="{BB962C8B-B14F-4D97-AF65-F5344CB8AC3E}">
        <p14:creationId xmlns:p14="http://schemas.microsoft.com/office/powerpoint/2010/main" val="3222668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26B10-A7B6-039A-01F1-8AB15447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-Some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0A660-8B12-0C6C-9F9A-E168E63DB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 suffix </a:t>
            </a:r>
            <a:r>
              <a:rPr lang="en-GB" sz="3200" b="1" dirty="0"/>
              <a:t>–some </a:t>
            </a:r>
            <a:r>
              <a:rPr lang="en-GB" sz="3200" dirty="0"/>
              <a:t>is used when forming adjectives from certain nouns. </a:t>
            </a:r>
          </a:p>
          <a:p>
            <a:endParaRPr lang="en-GB" sz="3200" dirty="0"/>
          </a:p>
          <a:p>
            <a:r>
              <a:rPr lang="en-GB" sz="3200" dirty="0"/>
              <a:t>Noun + </a:t>
            </a:r>
            <a:r>
              <a:rPr lang="en-GB" sz="3200" b="1" dirty="0"/>
              <a:t>-some</a:t>
            </a:r>
            <a:r>
              <a:rPr lang="en-GB" sz="3200" dirty="0"/>
              <a:t> = characterised by</a:t>
            </a:r>
          </a:p>
          <a:p>
            <a:endParaRPr lang="en-GB" sz="3200" dirty="0"/>
          </a:p>
          <a:p>
            <a:r>
              <a:rPr lang="en-GB" sz="3200" dirty="0"/>
              <a:t>For example : a quarrel + </a:t>
            </a:r>
            <a:r>
              <a:rPr lang="en-GB" sz="3200" b="1" dirty="0"/>
              <a:t>-some</a:t>
            </a:r>
            <a:r>
              <a:rPr lang="en-GB" sz="3200" dirty="0"/>
              <a:t> = quarrelsome </a:t>
            </a:r>
          </a:p>
        </p:txBody>
      </p:sp>
    </p:spTree>
    <p:extLst>
      <p:ext uri="{BB962C8B-B14F-4D97-AF65-F5344CB8AC3E}">
        <p14:creationId xmlns:p14="http://schemas.microsoft.com/office/powerpoint/2010/main" val="2783104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507F9-9EDB-C924-1A92-973BBDD07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Match the words to their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9BF1A-3408-4A8A-7854-ED833EAFF5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Loathsome </a:t>
            </a:r>
          </a:p>
          <a:p>
            <a:pPr marL="457200" indent="-457200">
              <a:buAutoNum type="arabicPeriod"/>
            </a:pPr>
            <a:r>
              <a:rPr lang="en-GB" dirty="0"/>
              <a:t>Troublesome </a:t>
            </a:r>
          </a:p>
          <a:p>
            <a:pPr marL="457200" indent="-457200">
              <a:buAutoNum type="arabicPeriod"/>
            </a:pPr>
            <a:r>
              <a:rPr lang="en-GB" dirty="0"/>
              <a:t>Tiresome </a:t>
            </a:r>
          </a:p>
          <a:p>
            <a:pPr marL="457200" indent="-457200">
              <a:buAutoNum type="arabicPeriod"/>
            </a:pPr>
            <a:r>
              <a:rPr lang="en-GB" dirty="0"/>
              <a:t>Handsome </a:t>
            </a:r>
          </a:p>
          <a:p>
            <a:pPr marL="457200" indent="-457200">
              <a:buAutoNum type="arabicPeriod"/>
            </a:pPr>
            <a:r>
              <a:rPr lang="en-GB" dirty="0"/>
              <a:t>Toilsome </a:t>
            </a:r>
          </a:p>
          <a:p>
            <a:pPr marL="457200" indent="-457200">
              <a:buAutoNum type="arabicPeriod"/>
            </a:pPr>
            <a:r>
              <a:rPr lang="en-GB" dirty="0"/>
              <a:t>Awesome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1D71D-8BB5-2116-8AC0-FAB7518B2E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GB" dirty="0"/>
              <a:t>Causing feelings of respect or fear </a:t>
            </a:r>
          </a:p>
          <a:p>
            <a:pPr marL="457200" indent="-457200">
              <a:buAutoNum type="alphaLcPeriod"/>
            </a:pPr>
            <a:r>
              <a:rPr lang="en-GB" dirty="0"/>
              <a:t>Attractive (usually for a man)</a:t>
            </a:r>
          </a:p>
          <a:p>
            <a:pPr marL="457200" indent="-457200">
              <a:buAutoNum type="alphaLcPeriod"/>
            </a:pPr>
            <a:r>
              <a:rPr lang="en-GB" dirty="0"/>
              <a:t>Disgusting </a:t>
            </a:r>
          </a:p>
          <a:p>
            <a:pPr marL="457200" indent="-457200">
              <a:buAutoNum type="alphaLcPeriod"/>
            </a:pPr>
            <a:r>
              <a:rPr lang="en-GB" dirty="0"/>
              <a:t>Giving trouble or anxiety </a:t>
            </a:r>
          </a:p>
          <a:p>
            <a:pPr marL="457200" indent="-457200">
              <a:buAutoNum type="alphaLcPeriod"/>
            </a:pPr>
            <a:r>
              <a:rPr lang="en-GB" dirty="0"/>
              <a:t>Characterised by physical effort to the point of exhaustion </a:t>
            </a:r>
          </a:p>
          <a:p>
            <a:pPr marL="457200" indent="-457200">
              <a:buAutoNum type="alphaLcPeriod"/>
            </a:pPr>
            <a:r>
              <a:rPr lang="en-GB" dirty="0"/>
              <a:t>Causing you to feel bored or impatient. </a:t>
            </a:r>
          </a:p>
        </p:txBody>
      </p:sp>
    </p:spTree>
    <p:extLst>
      <p:ext uri="{BB962C8B-B14F-4D97-AF65-F5344CB8AC3E}">
        <p14:creationId xmlns:p14="http://schemas.microsoft.com/office/powerpoint/2010/main" val="176315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71B01-1457-4BFD-19AF-6F51FF068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psychological Portrait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F8856-AF42-05DA-5965-7216A78A5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Taking the character that you wrote about for homework (the physical portrait), describe your invented character’s personality. </a:t>
            </a:r>
          </a:p>
          <a:p>
            <a:r>
              <a:rPr lang="en-GB" sz="2400" dirty="0"/>
              <a:t>Use at least 10 new words from the vocabulary lists at your disposal on Moodle. </a:t>
            </a:r>
          </a:p>
          <a:p>
            <a:r>
              <a:rPr lang="en-GB" sz="2400" dirty="0"/>
              <a:t>Give one or two examples of things your character has done which reveal their personality. </a:t>
            </a:r>
          </a:p>
          <a:p>
            <a:r>
              <a:rPr lang="en-GB" sz="2400" dirty="0"/>
              <a:t>Your text should be between 150 – 250 words long.</a:t>
            </a:r>
          </a:p>
          <a:p>
            <a:endParaRPr lang="en-GB" sz="2400" dirty="0"/>
          </a:p>
          <a:p>
            <a:r>
              <a:rPr lang="en-GB" sz="2400" dirty="0"/>
              <a:t>Complete this for homework. </a:t>
            </a:r>
          </a:p>
        </p:txBody>
      </p:sp>
    </p:spTree>
    <p:extLst>
      <p:ext uri="{BB962C8B-B14F-4D97-AF65-F5344CB8AC3E}">
        <p14:creationId xmlns:p14="http://schemas.microsoft.com/office/powerpoint/2010/main" val="346563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9B9C-C615-C010-52A7-511A4AFA1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Peer review: Correction of 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BE9F6-9E3C-0127-6AA9-EF8C3FF52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Take 10 to 15 minutes to read over the work of the person next to you. </a:t>
            </a:r>
          </a:p>
          <a:p>
            <a:endParaRPr lang="en-GB" sz="2400" dirty="0"/>
          </a:p>
          <a:p>
            <a:r>
              <a:rPr lang="en-GB" sz="2400" dirty="0"/>
              <a:t>Do you think it is a good piece of writing? Why? If you were to give it a mark out of twenty, what would you give it? </a:t>
            </a:r>
          </a:p>
          <a:p>
            <a:endParaRPr lang="en-GB" sz="2400" dirty="0"/>
          </a:p>
          <a:p>
            <a:r>
              <a:rPr lang="en-GB" sz="2400" dirty="0"/>
              <a:t>Does anyone want to share their piece with the class? I’m happy to correct anything if anyone wants me to take a look. </a:t>
            </a:r>
          </a:p>
        </p:txBody>
      </p:sp>
    </p:spTree>
    <p:extLst>
      <p:ext uri="{BB962C8B-B14F-4D97-AF65-F5344CB8AC3E}">
        <p14:creationId xmlns:p14="http://schemas.microsoft.com/office/powerpoint/2010/main" val="3871032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C7F02-1298-87A5-46A1-CF196FCC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Contrôle</a:t>
            </a:r>
            <a:r>
              <a:rPr lang="en-GB" dirty="0"/>
              <a:t> continue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859A3-98D7-8F8F-4831-D94148397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We will be having a vocabulary test in class on the 24</a:t>
            </a:r>
            <a:r>
              <a:rPr lang="en-GB" sz="2400" baseline="30000" dirty="0"/>
              <a:t>th</a:t>
            </a:r>
            <a:r>
              <a:rPr lang="en-GB" sz="2400" dirty="0"/>
              <a:t> October. </a:t>
            </a:r>
          </a:p>
          <a:p>
            <a:endParaRPr lang="en-GB" sz="2400" dirty="0"/>
          </a:p>
          <a:p>
            <a:r>
              <a:rPr lang="en-GB" sz="2400" dirty="0"/>
              <a:t>This shouldn’t take more than 15 minutes, and will be based on any vocabulary we have covered from the beginning of term until then. </a:t>
            </a:r>
          </a:p>
          <a:p>
            <a:endParaRPr lang="en-GB" sz="2400" dirty="0"/>
          </a:p>
          <a:p>
            <a:r>
              <a:rPr lang="en-GB" sz="2400" dirty="0"/>
              <a:t>The vocabulary will be in both French and English so you will have to know the words both ways. </a:t>
            </a:r>
          </a:p>
        </p:txBody>
      </p:sp>
    </p:spTree>
    <p:extLst>
      <p:ext uri="{BB962C8B-B14F-4D97-AF65-F5344CB8AC3E}">
        <p14:creationId xmlns:p14="http://schemas.microsoft.com/office/powerpoint/2010/main" val="323242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8ECB6-C5AD-F1F0-A3A8-C89EEF382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Psychological Portrait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A8921-7670-DD35-BEC3-777FDCF07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609" y="2064512"/>
            <a:ext cx="6550152" cy="405079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This week we will begin looking at how to effectively describe someone’s personality by writing a psychological portrait. </a:t>
            </a:r>
          </a:p>
          <a:p>
            <a:endParaRPr lang="en-GB" dirty="0"/>
          </a:p>
          <a:p>
            <a:r>
              <a:rPr lang="en-GB" dirty="0"/>
              <a:t>This can be achieved by using the vocabulary lists available on Moodle  - unfortunately I was unable to get these printed, but they are available to everyone with a computer and/or a mobile phone. </a:t>
            </a:r>
          </a:p>
          <a:p>
            <a:endParaRPr lang="en-GB" dirty="0"/>
          </a:p>
          <a:p>
            <a:r>
              <a:rPr lang="en-GB" dirty="0"/>
              <a:t>Here’s the QR Code to the Moodle in case anyone needs to access them: </a:t>
            </a:r>
          </a:p>
          <a:p>
            <a:endParaRPr lang="en-GB" dirty="0"/>
          </a:p>
          <a:p>
            <a:r>
              <a:rPr lang="en-GB" dirty="0"/>
              <a:t>Alternatively, feel free to use a dictionary of your choice.</a:t>
            </a:r>
          </a:p>
        </p:txBody>
      </p:sp>
      <p:pic>
        <p:nvPicPr>
          <p:cNvPr id="4" name="Content Placeholder 4" descr="Qr code&#10;&#10;Description automatically generated">
            <a:extLst>
              <a:ext uri="{FF2B5EF4-FFF2-40B4-BE49-F238E27FC236}">
                <a16:creationId xmlns:a16="http://schemas.microsoft.com/office/drawing/2014/main" id="{47C4A000-EFC4-1701-C88B-ECF06FCF1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464" y="1688465"/>
            <a:ext cx="4483735" cy="448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4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6A493-E1A9-AEEF-9C57-3E2D29148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Vocabulary-Building Exercises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D2D3E-034F-6188-B87E-03AF2B1D2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Complete each phrase with one of the following words :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TRUST – RECKLESS – TEMPER – OBSTINATE – MOOD – CANDOUR 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lphaUcPeriod"/>
            </a:pPr>
            <a:r>
              <a:rPr lang="en-GB" dirty="0"/>
              <a:t>She is full of CANDOUR and always tells the truth. </a:t>
            </a:r>
          </a:p>
          <a:p>
            <a:pPr marL="457200" indent="-457200">
              <a:buAutoNum type="alphaUcPeriod"/>
            </a:pPr>
            <a:r>
              <a:rPr lang="en-GB" dirty="0"/>
              <a:t>She is smiling; she is in a good MOOD. </a:t>
            </a:r>
          </a:p>
          <a:p>
            <a:pPr marL="457200" indent="-457200">
              <a:buAutoNum type="alphaUcPeriod"/>
            </a:pPr>
            <a:r>
              <a:rPr lang="en-GB" dirty="0"/>
              <a:t>He is very OBSTINATE and never changes his mind. </a:t>
            </a:r>
          </a:p>
          <a:p>
            <a:pPr marL="457200" indent="-457200">
              <a:buAutoNum type="alphaUcPeriod"/>
            </a:pPr>
            <a:r>
              <a:rPr lang="en-GB" dirty="0"/>
              <a:t>It was RECKLESS to do that; you should have been more cautious. </a:t>
            </a:r>
          </a:p>
          <a:p>
            <a:pPr marL="457200" indent="-457200">
              <a:buAutoNum type="alphaUcPeriod"/>
            </a:pPr>
            <a:r>
              <a:rPr lang="en-GB" dirty="0"/>
              <a:t>Whatever the circumstances, he never loses his TEMPER.</a:t>
            </a:r>
          </a:p>
          <a:p>
            <a:pPr marL="457200" indent="-457200">
              <a:buAutoNum type="alphaUcPeriod"/>
            </a:pPr>
            <a:r>
              <a:rPr lang="en-GB" dirty="0"/>
              <a:t>She is very honest; I TRUST her.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84F28A-7810-7186-FBF9-B2E066288CDF}"/>
              </a:ext>
            </a:extLst>
          </p:cNvPr>
          <p:cNvSpPr/>
          <p:nvPr/>
        </p:nvSpPr>
        <p:spPr>
          <a:xfrm>
            <a:off x="3108960" y="3657600"/>
            <a:ext cx="1259840" cy="314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6D6CF7-197B-652D-373A-902B01C6BB36}"/>
              </a:ext>
            </a:extLst>
          </p:cNvPr>
          <p:cNvSpPr/>
          <p:nvPr/>
        </p:nvSpPr>
        <p:spPr>
          <a:xfrm>
            <a:off x="5171440" y="4121912"/>
            <a:ext cx="1259840" cy="314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DEA0B5-8959-18B1-005C-ABD110670F47}"/>
              </a:ext>
            </a:extLst>
          </p:cNvPr>
          <p:cNvSpPr/>
          <p:nvPr/>
        </p:nvSpPr>
        <p:spPr>
          <a:xfrm>
            <a:off x="2915920" y="4436872"/>
            <a:ext cx="1259840" cy="314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D09331-9987-B4DA-930B-0AD22FF354FE}"/>
              </a:ext>
            </a:extLst>
          </p:cNvPr>
          <p:cNvSpPr/>
          <p:nvPr/>
        </p:nvSpPr>
        <p:spPr>
          <a:xfrm>
            <a:off x="2326640" y="4891024"/>
            <a:ext cx="1259840" cy="314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F5F78CE-4EC9-239F-EB6E-67EAE3EF135C}"/>
              </a:ext>
            </a:extLst>
          </p:cNvPr>
          <p:cNvSpPr/>
          <p:nvPr/>
        </p:nvSpPr>
        <p:spPr>
          <a:xfrm>
            <a:off x="7142480" y="5293360"/>
            <a:ext cx="1259840" cy="314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7C19EA-183F-BF82-219D-07677FE6BA7D}"/>
              </a:ext>
            </a:extLst>
          </p:cNvPr>
          <p:cNvSpPr/>
          <p:nvPr/>
        </p:nvSpPr>
        <p:spPr>
          <a:xfrm>
            <a:off x="3987800" y="5608320"/>
            <a:ext cx="762000" cy="314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4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BCF81-AA18-C812-878E-FFFD01BF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Translate the following sentences into English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C820B-98C1-441C-E649-04D0DF454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C’est un homme franc et j’apprécie son caractère scrupuleux. </a:t>
            </a:r>
          </a:p>
          <a:p>
            <a:r>
              <a:rPr lang="fr-FR" dirty="0">
                <a:solidFill>
                  <a:srgbClr val="FF0000"/>
                </a:solidFill>
              </a:rPr>
              <a:t>He </a:t>
            </a:r>
            <a:r>
              <a:rPr lang="fr-FR" dirty="0" err="1">
                <a:solidFill>
                  <a:srgbClr val="FF0000"/>
                </a:solidFill>
              </a:rPr>
              <a:t>is</a:t>
            </a:r>
            <a:r>
              <a:rPr lang="fr-FR" dirty="0">
                <a:solidFill>
                  <a:srgbClr val="FF0000"/>
                </a:solidFill>
              </a:rPr>
              <a:t> a </a:t>
            </a:r>
            <a:r>
              <a:rPr lang="fr-FR" dirty="0" err="1">
                <a:solidFill>
                  <a:srgbClr val="FF0000"/>
                </a:solidFill>
              </a:rPr>
              <a:t>straightforward</a:t>
            </a:r>
            <a:r>
              <a:rPr lang="fr-FR" dirty="0">
                <a:solidFill>
                  <a:srgbClr val="FF0000"/>
                </a:solidFill>
              </a:rPr>
              <a:t> man and I </a:t>
            </a:r>
            <a:r>
              <a:rPr lang="fr-FR" dirty="0" err="1">
                <a:solidFill>
                  <a:srgbClr val="FF0000"/>
                </a:solidFill>
              </a:rPr>
              <a:t>appreciate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his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scrupulous</a:t>
            </a:r>
            <a:r>
              <a:rPr lang="fr-FR" dirty="0">
                <a:solidFill>
                  <a:srgbClr val="FF0000"/>
                </a:solidFill>
              </a:rPr>
              <a:t> nature.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Vous êtes naïve et vous avez eu confiance en lui. </a:t>
            </a:r>
          </a:p>
          <a:p>
            <a:r>
              <a:rPr lang="fr-FR" dirty="0">
                <a:solidFill>
                  <a:srgbClr val="FF0000"/>
                </a:solidFill>
              </a:rPr>
              <a:t>You are </a:t>
            </a:r>
            <a:r>
              <a:rPr lang="fr-FR" dirty="0" err="1">
                <a:solidFill>
                  <a:srgbClr val="FF0000"/>
                </a:solidFill>
              </a:rPr>
              <a:t>naive</a:t>
            </a:r>
            <a:r>
              <a:rPr lang="fr-FR" dirty="0">
                <a:solidFill>
                  <a:srgbClr val="FF0000"/>
                </a:solidFill>
              </a:rPr>
              <a:t> and </a:t>
            </a:r>
            <a:r>
              <a:rPr lang="fr-FR" dirty="0" err="1">
                <a:solidFill>
                  <a:srgbClr val="FF0000"/>
                </a:solidFill>
              </a:rPr>
              <a:t>you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trusted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him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Ne soyez plus jamais aussi crédule ! </a:t>
            </a:r>
          </a:p>
          <a:p>
            <a:r>
              <a:rPr lang="fr-FR" dirty="0">
                <a:solidFill>
                  <a:srgbClr val="FF0000"/>
                </a:solidFill>
              </a:rPr>
              <a:t>Don’t </a:t>
            </a:r>
            <a:r>
              <a:rPr lang="fr-FR" dirty="0" err="1">
                <a:solidFill>
                  <a:srgbClr val="FF0000"/>
                </a:solidFill>
              </a:rPr>
              <a:t>ever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be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so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gullible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again</a:t>
            </a:r>
            <a:r>
              <a:rPr lang="fr-FR" dirty="0">
                <a:solidFill>
                  <a:srgbClr val="FF0000"/>
                </a:solidFill>
              </a:rPr>
              <a:t>! 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Il a tendance à être extrêmement têtu.  </a:t>
            </a:r>
          </a:p>
          <a:p>
            <a:r>
              <a:rPr lang="fr-FR" dirty="0">
                <a:solidFill>
                  <a:srgbClr val="FF0000"/>
                </a:solidFill>
              </a:rPr>
              <a:t>He tends to </a:t>
            </a:r>
            <a:r>
              <a:rPr lang="fr-FR" dirty="0" err="1">
                <a:solidFill>
                  <a:srgbClr val="FF0000"/>
                </a:solidFill>
              </a:rPr>
              <a:t>be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extremely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err="1">
                <a:solidFill>
                  <a:srgbClr val="FF0000"/>
                </a:solidFill>
              </a:rPr>
              <a:t>stubborn</a:t>
            </a:r>
            <a:r>
              <a:rPr lang="fr-FR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295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4656C-BBA3-DDF3-CFFA-EE53797E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>
                <a:solidFill>
                  <a:schemeClr val="tx1"/>
                </a:solidFill>
              </a:rPr>
              <a:t>Find either the synonym (=) or the antonym/opposite (≠) for the following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EB35F-987B-D667-44F1-D386CB9E5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4345432" cy="405079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well-balanced </a:t>
            </a:r>
            <a:r>
              <a:rPr lang="en-GB" sz="2000" dirty="0">
                <a:solidFill>
                  <a:schemeClr val="tx1"/>
                </a:solidFill>
              </a:rPr>
              <a:t>≠</a:t>
            </a:r>
          </a:p>
          <a:p>
            <a:pPr marL="457200" indent="-457200">
              <a:buAutoNum type="arabicPeriod"/>
            </a:pPr>
            <a:r>
              <a:rPr lang="en-GB" dirty="0"/>
              <a:t>Gallant </a:t>
            </a:r>
            <a:r>
              <a:rPr lang="en-GB" sz="2000" dirty="0">
                <a:solidFill>
                  <a:schemeClr val="tx1"/>
                </a:solidFill>
              </a:rPr>
              <a:t>≠</a:t>
            </a: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Courageous and adventurous = </a:t>
            </a:r>
          </a:p>
          <a:p>
            <a:pPr marL="457200" indent="-457200">
              <a:buAutoNum type="arabicPeriod"/>
            </a:pPr>
            <a:r>
              <a:rPr lang="en-GB" dirty="0"/>
              <a:t>Timid = </a:t>
            </a:r>
          </a:p>
          <a:p>
            <a:pPr marL="457200" indent="-457200">
              <a:buAutoNum type="arabicPeriod"/>
            </a:pPr>
            <a:r>
              <a:rPr lang="en-GB" dirty="0"/>
              <a:t>Uncritical and easy </a:t>
            </a:r>
            <a:r>
              <a:rPr lang="en-GB" sz="2000" dirty="0">
                <a:solidFill>
                  <a:schemeClr val="tx1"/>
                </a:solidFill>
              </a:rPr>
              <a:t>≠</a:t>
            </a:r>
          </a:p>
          <a:p>
            <a:pPr marL="457200" indent="-457200">
              <a:buAutoNum type="arabicPeriod"/>
            </a:pPr>
            <a:r>
              <a:rPr lang="en-GB" dirty="0"/>
              <a:t>Humble </a:t>
            </a:r>
            <a:r>
              <a:rPr lang="en-GB" sz="2000" dirty="0">
                <a:solidFill>
                  <a:schemeClr val="tx1"/>
                </a:solidFill>
              </a:rPr>
              <a:t>≠</a:t>
            </a:r>
          </a:p>
          <a:p>
            <a:pPr marL="457200" indent="-457200">
              <a:buAutoNum type="arabicPeriod"/>
            </a:pPr>
            <a:r>
              <a:rPr lang="en-GB" dirty="0"/>
              <a:t>False and misleading = </a:t>
            </a:r>
          </a:p>
          <a:p>
            <a:pPr marL="457200" indent="-457200">
              <a:buAutoNum type="arabicPeriod"/>
            </a:pPr>
            <a:r>
              <a:rPr lang="en-GB" dirty="0"/>
              <a:t>Self-reliant and positive =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F611E15-3BCB-58FB-F025-77F3A880F204}"/>
              </a:ext>
            </a:extLst>
          </p:cNvPr>
          <p:cNvSpPr txBox="1">
            <a:spLocks/>
          </p:cNvSpPr>
          <p:nvPr/>
        </p:nvSpPr>
        <p:spPr>
          <a:xfrm>
            <a:off x="5415280" y="2148840"/>
            <a:ext cx="4345432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Unpredictable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Cowardly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Daring, bold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Shy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Finicky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Conceited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Deceitful, deceptive, sneaky, devious 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GB" dirty="0"/>
              <a:t>Confident </a:t>
            </a:r>
          </a:p>
        </p:txBody>
      </p:sp>
    </p:spTree>
    <p:extLst>
      <p:ext uri="{BB962C8B-B14F-4D97-AF65-F5344CB8AC3E}">
        <p14:creationId xmlns:p14="http://schemas.microsoft.com/office/powerpoint/2010/main" val="19526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D6B89-434E-D230-2C7B-987FED8E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Choose an adjective to complete the sentence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C34C2-A2ED-4F61-D5FC-47453D2F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He believes anything you tell him, he is naïve and easily deceived: he is GULLIBLE.</a:t>
            </a:r>
          </a:p>
          <a:p>
            <a:pPr marL="457200" indent="-457200">
              <a:buAutoNum type="arabicPeriod"/>
            </a:pPr>
            <a:r>
              <a:rPr lang="en-GB" dirty="0"/>
              <a:t>She bought a house just before property prices started to rise; this was a SHREWD decision.</a:t>
            </a:r>
          </a:p>
          <a:p>
            <a:pPr marL="457200" indent="-457200">
              <a:buAutoNum type="arabicPeriod"/>
            </a:pPr>
            <a:r>
              <a:rPr lang="en-GB" dirty="0"/>
              <a:t>They constantly express negative opinions to lower Dorian’s reputation; their comments are DISPARAGING. </a:t>
            </a:r>
          </a:p>
          <a:p>
            <a:pPr marL="457200" indent="-457200">
              <a:buAutoNum type="arabicPeriod"/>
            </a:pPr>
            <a:r>
              <a:rPr lang="en-GB" dirty="0"/>
              <a:t>He is not easily frightened or intimidated: he is BOLD. </a:t>
            </a:r>
          </a:p>
          <a:p>
            <a:pPr marL="457200" indent="-457200">
              <a:buAutoNum type="arabicPeriod"/>
            </a:pPr>
            <a:r>
              <a:rPr lang="en-GB" dirty="0"/>
              <a:t>This politician will lie and trick people in order to get what he wants; he is SNEAKY. </a:t>
            </a:r>
          </a:p>
          <a:p>
            <a:pPr marL="457200" indent="-457200">
              <a:buAutoNum type="arabicPeriod"/>
            </a:pPr>
            <a:r>
              <a:rPr lang="en-GB" dirty="0"/>
              <a:t>She was fond of company, very sociable and popular; she was GREGARIOUS.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A64648-584F-F625-DDC8-A919C5DDF789}"/>
              </a:ext>
            </a:extLst>
          </p:cNvPr>
          <p:cNvSpPr/>
          <p:nvPr/>
        </p:nvSpPr>
        <p:spPr>
          <a:xfrm>
            <a:off x="1615440" y="2448560"/>
            <a:ext cx="1229360" cy="24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253C77-E1FE-0E41-6873-17F9CBDD0487}"/>
              </a:ext>
            </a:extLst>
          </p:cNvPr>
          <p:cNvSpPr/>
          <p:nvPr/>
        </p:nvSpPr>
        <p:spPr>
          <a:xfrm>
            <a:off x="1463040" y="3171952"/>
            <a:ext cx="1229360" cy="24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B0580-0FD0-E022-4DC8-E3342AA6B99F}"/>
              </a:ext>
            </a:extLst>
          </p:cNvPr>
          <p:cNvSpPr/>
          <p:nvPr/>
        </p:nvSpPr>
        <p:spPr>
          <a:xfrm>
            <a:off x="3302000" y="3810000"/>
            <a:ext cx="1696720" cy="24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8F4126-596C-6BBF-583F-ED61DCA78D32}"/>
              </a:ext>
            </a:extLst>
          </p:cNvPr>
          <p:cNvSpPr/>
          <p:nvPr/>
        </p:nvSpPr>
        <p:spPr>
          <a:xfrm>
            <a:off x="7091680" y="4267200"/>
            <a:ext cx="1229360" cy="24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02AB69-A7F9-0C16-AFA1-8F28C30EE2EA}"/>
              </a:ext>
            </a:extLst>
          </p:cNvPr>
          <p:cNvSpPr/>
          <p:nvPr/>
        </p:nvSpPr>
        <p:spPr>
          <a:xfrm>
            <a:off x="1615440" y="4937760"/>
            <a:ext cx="1229360" cy="24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F07B0F-18B0-FE77-10D7-DC3AD64827EB}"/>
              </a:ext>
            </a:extLst>
          </p:cNvPr>
          <p:cNvSpPr/>
          <p:nvPr/>
        </p:nvSpPr>
        <p:spPr>
          <a:xfrm>
            <a:off x="8808720" y="5405120"/>
            <a:ext cx="1798320" cy="193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63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44AEF-B5CF-9A2B-BAEF-8CCD8516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 this short text about graphology and choose the appropriate term to complete it.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955DD-64EC-8D29-02A7-CF78291059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78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94</TotalTime>
  <Words>962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Rockwell</vt:lpstr>
      <vt:lpstr>Rockwell Condensed</vt:lpstr>
      <vt:lpstr>Wingdings</vt:lpstr>
      <vt:lpstr>Wood Type</vt:lpstr>
      <vt:lpstr>L2 LCE  Expression Vocabulaire  EC 211 (Gr1 &amp; Gr3)</vt:lpstr>
      <vt:lpstr>Peer review: Correction of homework</vt:lpstr>
      <vt:lpstr>Contrôle continue</vt:lpstr>
      <vt:lpstr>The Psychological Portrait </vt:lpstr>
      <vt:lpstr>Vocabulary-Building Exercises </vt:lpstr>
      <vt:lpstr>Translate the following sentences into English </vt:lpstr>
      <vt:lpstr>Find either the synonym (=) or the antonym/opposite (≠) for the following terms</vt:lpstr>
      <vt:lpstr>Choose an adjective to complete the sentence </vt:lpstr>
      <vt:lpstr>Read this short text about graphology and choose the appropriate term to complete it. </vt:lpstr>
      <vt:lpstr>PowerPoint Presentation</vt:lpstr>
      <vt:lpstr>-Some </vt:lpstr>
      <vt:lpstr>Match the words to their definitions</vt:lpstr>
      <vt:lpstr>The psychological Portrait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 LCE  Expression Vocabulaire  EC 211 (Gr1 &amp; Gr3)</dc:title>
  <dc:creator>Mathew Rickard</dc:creator>
  <cp:lastModifiedBy>Mathew Rickard</cp:lastModifiedBy>
  <cp:revision>2</cp:revision>
  <dcterms:created xsi:type="dcterms:W3CDTF">2022-09-25T14:42:15Z</dcterms:created>
  <dcterms:modified xsi:type="dcterms:W3CDTF">2022-09-26T09:48:26Z</dcterms:modified>
</cp:coreProperties>
</file>