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2"/>
  </p:notesMasterIdLst>
  <p:sldIdLst>
    <p:sldId id="256" r:id="rId2"/>
    <p:sldId id="293" r:id="rId3"/>
    <p:sldId id="334" r:id="rId4"/>
    <p:sldId id="264" r:id="rId5"/>
    <p:sldId id="338" r:id="rId6"/>
    <p:sldId id="263" r:id="rId7"/>
    <p:sldId id="291" r:id="rId8"/>
    <p:sldId id="335" r:id="rId9"/>
    <p:sldId id="258" r:id="rId10"/>
    <p:sldId id="297" r:id="rId11"/>
    <p:sldId id="265" r:id="rId12"/>
    <p:sldId id="266" r:id="rId13"/>
    <p:sldId id="289" r:id="rId14"/>
    <p:sldId id="268" r:id="rId15"/>
    <p:sldId id="267" r:id="rId16"/>
    <p:sldId id="271" r:id="rId17"/>
    <p:sldId id="269" r:id="rId18"/>
    <p:sldId id="272" r:id="rId19"/>
    <p:sldId id="337" r:id="rId20"/>
    <p:sldId id="298" r:id="rId21"/>
    <p:sldId id="25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8" r:id="rId50"/>
    <p:sldId id="331" r:id="rId51"/>
    <p:sldId id="332" r:id="rId52"/>
    <p:sldId id="333" r:id="rId53"/>
    <p:sldId id="336" r:id="rId54"/>
    <p:sldId id="273" r:id="rId55"/>
    <p:sldId id="274" r:id="rId56"/>
    <p:sldId id="299" r:id="rId57"/>
    <p:sldId id="276" r:id="rId58"/>
    <p:sldId id="277" r:id="rId59"/>
    <p:sldId id="262" r:id="rId60"/>
    <p:sldId id="295" r:id="rId6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83678" autoAdjust="0"/>
  </p:normalViewPr>
  <p:slideViewPr>
    <p:cSldViewPr>
      <p:cViewPr varScale="1">
        <p:scale>
          <a:sx n="92" d="100"/>
          <a:sy n="92" d="100"/>
        </p:scale>
        <p:origin x="1902" y="84"/>
      </p:cViewPr>
      <p:guideLst>
        <p:guide orient="horz" pos="2160"/>
        <p:guide pos="2880"/>
      </p:guideLst>
    </p:cSldViewPr>
  </p:slideViewPr>
  <p:outlineViewPr>
    <p:cViewPr>
      <p:scale>
        <a:sx n="33" d="100"/>
        <a:sy n="33" d="100"/>
      </p:scale>
      <p:origin x="0" y="136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BA7E47-9E87-41C6-8626-C8B85092FFD4}"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93519B7D-60AA-48D5-96F3-FBBD46C4E921}">
      <dgm:prSet/>
      <dgm:spPr/>
      <dgm:t>
        <a:bodyPr/>
        <a:lstStyle/>
        <a:p>
          <a:r>
            <a:rPr lang="fr-FR"/>
            <a:t>I. Introduction sur les troubles des apprentissages</a:t>
          </a:r>
          <a:endParaRPr lang="en-US"/>
        </a:p>
      </dgm:t>
    </dgm:pt>
    <dgm:pt modelId="{D800922A-8274-4670-B6E8-96582671CD80}" type="parTrans" cxnId="{FD6DDC6C-7B9E-4EA2-9BE5-8941711F7EBB}">
      <dgm:prSet/>
      <dgm:spPr/>
      <dgm:t>
        <a:bodyPr/>
        <a:lstStyle/>
        <a:p>
          <a:endParaRPr lang="en-US"/>
        </a:p>
      </dgm:t>
    </dgm:pt>
    <dgm:pt modelId="{4983CE6A-BCDE-4AB5-97CB-748D3C1C5113}" type="sibTrans" cxnId="{FD6DDC6C-7B9E-4EA2-9BE5-8941711F7EBB}">
      <dgm:prSet/>
      <dgm:spPr/>
      <dgm:t>
        <a:bodyPr/>
        <a:lstStyle/>
        <a:p>
          <a:endParaRPr lang="en-US"/>
        </a:p>
      </dgm:t>
    </dgm:pt>
    <dgm:pt modelId="{CFC32422-9AF4-4979-9CB6-4D99031CFEED}">
      <dgm:prSet/>
      <dgm:spPr/>
      <dgm:t>
        <a:bodyPr/>
        <a:lstStyle/>
        <a:p>
          <a:r>
            <a:rPr lang="fr-FR" dirty="0"/>
            <a:t>II. Trouble développemental du langage</a:t>
          </a:r>
          <a:endParaRPr lang="en-US" dirty="0"/>
        </a:p>
      </dgm:t>
    </dgm:pt>
    <dgm:pt modelId="{C4197763-230E-40CA-BA22-7CC00D87340F}" type="parTrans" cxnId="{FF906E47-7928-45B0-A376-186957EC61A2}">
      <dgm:prSet/>
      <dgm:spPr/>
      <dgm:t>
        <a:bodyPr/>
        <a:lstStyle/>
        <a:p>
          <a:endParaRPr lang="en-US"/>
        </a:p>
      </dgm:t>
    </dgm:pt>
    <dgm:pt modelId="{CCAC717F-D857-459F-9644-93E01DDA1538}" type="sibTrans" cxnId="{FF906E47-7928-45B0-A376-186957EC61A2}">
      <dgm:prSet/>
      <dgm:spPr/>
      <dgm:t>
        <a:bodyPr/>
        <a:lstStyle/>
        <a:p>
          <a:endParaRPr lang="en-US"/>
        </a:p>
      </dgm:t>
    </dgm:pt>
    <dgm:pt modelId="{DA845E6B-26CF-49D4-8E2C-BD3469F9C4A4}">
      <dgm:prSet/>
      <dgm:spPr/>
      <dgm:t>
        <a:bodyPr/>
        <a:lstStyle/>
        <a:p>
          <a:r>
            <a:rPr lang="fr-FR" dirty="0"/>
            <a:t>III. Trouble du langage écrit, dysorthographie et trouble de la cognition mathématique</a:t>
          </a:r>
          <a:endParaRPr lang="en-US" dirty="0"/>
        </a:p>
      </dgm:t>
    </dgm:pt>
    <dgm:pt modelId="{799C5D88-3A6B-478C-9F14-98F530A64C66}" type="parTrans" cxnId="{2E13C848-CDEA-47AC-89D7-5930CE2907B0}">
      <dgm:prSet/>
      <dgm:spPr/>
      <dgm:t>
        <a:bodyPr/>
        <a:lstStyle/>
        <a:p>
          <a:endParaRPr lang="en-US"/>
        </a:p>
      </dgm:t>
    </dgm:pt>
    <dgm:pt modelId="{5C3A9A3A-A8C0-4D5D-8B0A-89923B572357}" type="sibTrans" cxnId="{2E13C848-CDEA-47AC-89D7-5930CE2907B0}">
      <dgm:prSet/>
      <dgm:spPr/>
      <dgm:t>
        <a:bodyPr/>
        <a:lstStyle/>
        <a:p>
          <a:endParaRPr lang="en-US"/>
        </a:p>
      </dgm:t>
    </dgm:pt>
    <dgm:pt modelId="{AD5403AA-10D2-43A1-B188-390317524C95}">
      <dgm:prSet/>
      <dgm:spPr/>
      <dgm:t>
        <a:bodyPr/>
        <a:lstStyle/>
        <a:p>
          <a:r>
            <a:rPr lang="fr-FR" dirty="0"/>
            <a:t>IV. Trouble développemental de la coordination</a:t>
          </a:r>
          <a:endParaRPr lang="en-US" dirty="0"/>
        </a:p>
      </dgm:t>
    </dgm:pt>
    <dgm:pt modelId="{5C4CEC2D-FDAC-43FD-89C1-9548581AB038}" type="parTrans" cxnId="{AABB3A4B-2167-404F-A231-12CEB1110DD4}">
      <dgm:prSet/>
      <dgm:spPr/>
      <dgm:t>
        <a:bodyPr/>
        <a:lstStyle/>
        <a:p>
          <a:endParaRPr lang="en-US"/>
        </a:p>
      </dgm:t>
    </dgm:pt>
    <dgm:pt modelId="{CECA8C66-6328-4F7F-A58A-B88964914F90}" type="sibTrans" cxnId="{AABB3A4B-2167-404F-A231-12CEB1110DD4}">
      <dgm:prSet/>
      <dgm:spPr/>
      <dgm:t>
        <a:bodyPr/>
        <a:lstStyle/>
        <a:p>
          <a:endParaRPr lang="en-US"/>
        </a:p>
      </dgm:t>
    </dgm:pt>
    <dgm:pt modelId="{4F7D8D50-6CD0-4190-9133-92B0FA2FD19D}">
      <dgm:prSet/>
      <dgm:spPr/>
      <dgm:t>
        <a:bodyPr/>
        <a:lstStyle/>
        <a:p>
          <a:r>
            <a:rPr lang="fr-FR"/>
            <a:t>V. TDAH</a:t>
          </a:r>
          <a:endParaRPr lang="en-US"/>
        </a:p>
      </dgm:t>
    </dgm:pt>
    <dgm:pt modelId="{BEED20A0-8591-4CB1-9433-2FA802B6EBF8}" type="parTrans" cxnId="{FEBA95FE-9527-4AD8-B1CB-933875B1703A}">
      <dgm:prSet/>
      <dgm:spPr/>
      <dgm:t>
        <a:bodyPr/>
        <a:lstStyle/>
        <a:p>
          <a:endParaRPr lang="en-US"/>
        </a:p>
      </dgm:t>
    </dgm:pt>
    <dgm:pt modelId="{86DE4B6B-30E4-42DA-A2AF-DAF9BCFB1E88}" type="sibTrans" cxnId="{FEBA95FE-9527-4AD8-B1CB-933875B1703A}">
      <dgm:prSet/>
      <dgm:spPr/>
      <dgm:t>
        <a:bodyPr/>
        <a:lstStyle/>
        <a:p>
          <a:endParaRPr lang="en-US"/>
        </a:p>
      </dgm:t>
    </dgm:pt>
    <dgm:pt modelId="{0628B153-8F42-4847-A299-D1E3D75AD1FC}">
      <dgm:prSet/>
      <dgm:spPr/>
      <dgm:t>
        <a:bodyPr/>
        <a:lstStyle/>
        <a:p>
          <a:r>
            <a:rPr lang="fr-FR"/>
            <a:t>VI. Prise en charge et accompagnement</a:t>
          </a:r>
          <a:endParaRPr lang="en-US"/>
        </a:p>
      </dgm:t>
    </dgm:pt>
    <dgm:pt modelId="{9E0EF950-812C-44E6-B9F4-F5A76EAE6D4E}" type="parTrans" cxnId="{94B9F4A7-23D3-4A19-B22A-3A3EDDD0F275}">
      <dgm:prSet/>
      <dgm:spPr/>
      <dgm:t>
        <a:bodyPr/>
        <a:lstStyle/>
        <a:p>
          <a:endParaRPr lang="en-US"/>
        </a:p>
      </dgm:t>
    </dgm:pt>
    <dgm:pt modelId="{1AF29AFF-893F-4BD9-9F65-B9E78F9D8A81}" type="sibTrans" cxnId="{94B9F4A7-23D3-4A19-B22A-3A3EDDD0F275}">
      <dgm:prSet/>
      <dgm:spPr/>
      <dgm:t>
        <a:bodyPr/>
        <a:lstStyle/>
        <a:p>
          <a:endParaRPr lang="en-US"/>
        </a:p>
      </dgm:t>
    </dgm:pt>
    <dgm:pt modelId="{F1F2F983-8CED-495A-B839-4D621D5127C0}" type="pres">
      <dgm:prSet presAssocID="{F3BA7E47-9E87-41C6-8626-C8B85092FFD4}" presName="linear" presStyleCnt="0">
        <dgm:presLayoutVars>
          <dgm:animLvl val="lvl"/>
          <dgm:resizeHandles val="exact"/>
        </dgm:presLayoutVars>
      </dgm:prSet>
      <dgm:spPr/>
    </dgm:pt>
    <dgm:pt modelId="{EA83A96E-0CDB-4646-8F8A-DD516B9D088F}" type="pres">
      <dgm:prSet presAssocID="{93519B7D-60AA-48D5-96F3-FBBD46C4E921}" presName="parentText" presStyleLbl="node1" presStyleIdx="0" presStyleCnt="6">
        <dgm:presLayoutVars>
          <dgm:chMax val="0"/>
          <dgm:bulletEnabled val="1"/>
        </dgm:presLayoutVars>
      </dgm:prSet>
      <dgm:spPr/>
    </dgm:pt>
    <dgm:pt modelId="{1F5261A2-F1E7-4A25-A5C2-96CD3DE76BDB}" type="pres">
      <dgm:prSet presAssocID="{4983CE6A-BCDE-4AB5-97CB-748D3C1C5113}" presName="spacer" presStyleCnt="0"/>
      <dgm:spPr/>
    </dgm:pt>
    <dgm:pt modelId="{E6CFD78D-1AD7-4358-96BD-76541EEB1A75}" type="pres">
      <dgm:prSet presAssocID="{CFC32422-9AF4-4979-9CB6-4D99031CFEED}" presName="parentText" presStyleLbl="node1" presStyleIdx="1" presStyleCnt="6">
        <dgm:presLayoutVars>
          <dgm:chMax val="0"/>
          <dgm:bulletEnabled val="1"/>
        </dgm:presLayoutVars>
      </dgm:prSet>
      <dgm:spPr/>
    </dgm:pt>
    <dgm:pt modelId="{2F32C954-B216-445E-81A8-A05C58E7646D}" type="pres">
      <dgm:prSet presAssocID="{CCAC717F-D857-459F-9644-93E01DDA1538}" presName="spacer" presStyleCnt="0"/>
      <dgm:spPr/>
    </dgm:pt>
    <dgm:pt modelId="{C15E4D21-92BE-4343-91CF-D3C3AC34A375}" type="pres">
      <dgm:prSet presAssocID="{DA845E6B-26CF-49D4-8E2C-BD3469F9C4A4}" presName="parentText" presStyleLbl="node1" presStyleIdx="2" presStyleCnt="6">
        <dgm:presLayoutVars>
          <dgm:chMax val="0"/>
          <dgm:bulletEnabled val="1"/>
        </dgm:presLayoutVars>
      </dgm:prSet>
      <dgm:spPr/>
    </dgm:pt>
    <dgm:pt modelId="{07870C29-8BFD-47F4-B630-E8B117916A03}" type="pres">
      <dgm:prSet presAssocID="{5C3A9A3A-A8C0-4D5D-8B0A-89923B572357}" presName="spacer" presStyleCnt="0"/>
      <dgm:spPr/>
    </dgm:pt>
    <dgm:pt modelId="{CA931E4C-3726-4E04-B395-0DE5DB73F78E}" type="pres">
      <dgm:prSet presAssocID="{AD5403AA-10D2-43A1-B188-390317524C95}" presName="parentText" presStyleLbl="node1" presStyleIdx="3" presStyleCnt="6">
        <dgm:presLayoutVars>
          <dgm:chMax val="0"/>
          <dgm:bulletEnabled val="1"/>
        </dgm:presLayoutVars>
      </dgm:prSet>
      <dgm:spPr/>
    </dgm:pt>
    <dgm:pt modelId="{5993B850-E2DF-4932-A493-07C7B1BA05A9}" type="pres">
      <dgm:prSet presAssocID="{CECA8C66-6328-4F7F-A58A-B88964914F90}" presName="spacer" presStyleCnt="0"/>
      <dgm:spPr/>
    </dgm:pt>
    <dgm:pt modelId="{80E59FA5-A504-488E-8679-2224A1DC2246}" type="pres">
      <dgm:prSet presAssocID="{4F7D8D50-6CD0-4190-9133-92B0FA2FD19D}" presName="parentText" presStyleLbl="node1" presStyleIdx="4" presStyleCnt="6">
        <dgm:presLayoutVars>
          <dgm:chMax val="0"/>
          <dgm:bulletEnabled val="1"/>
        </dgm:presLayoutVars>
      </dgm:prSet>
      <dgm:spPr/>
    </dgm:pt>
    <dgm:pt modelId="{CA17E28A-E983-4944-B475-926FEACD7117}" type="pres">
      <dgm:prSet presAssocID="{86DE4B6B-30E4-42DA-A2AF-DAF9BCFB1E88}" presName="spacer" presStyleCnt="0"/>
      <dgm:spPr/>
    </dgm:pt>
    <dgm:pt modelId="{3644A061-573E-487B-AD40-B5957DC523A2}" type="pres">
      <dgm:prSet presAssocID="{0628B153-8F42-4847-A299-D1E3D75AD1FC}" presName="parentText" presStyleLbl="node1" presStyleIdx="5" presStyleCnt="6">
        <dgm:presLayoutVars>
          <dgm:chMax val="0"/>
          <dgm:bulletEnabled val="1"/>
        </dgm:presLayoutVars>
      </dgm:prSet>
      <dgm:spPr/>
    </dgm:pt>
  </dgm:ptLst>
  <dgm:cxnLst>
    <dgm:cxn modelId="{D012B103-8FDB-4221-B800-A0D97FE6694F}" type="presOf" srcId="{AD5403AA-10D2-43A1-B188-390317524C95}" destId="{CA931E4C-3726-4E04-B395-0DE5DB73F78E}" srcOrd="0" destOrd="0" presId="urn:microsoft.com/office/officeart/2005/8/layout/vList2"/>
    <dgm:cxn modelId="{34904C16-0446-4C45-AE7E-22CB477CF9EA}" type="presOf" srcId="{F3BA7E47-9E87-41C6-8626-C8B85092FFD4}" destId="{F1F2F983-8CED-495A-B839-4D621D5127C0}" srcOrd="0" destOrd="0" presId="urn:microsoft.com/office/officeart/2005/8/layout/vList2"/>
    <dgm:cxn modelId="{D3E3BD5C-EF25-4407-9027-F59F86EF8628}" type="presOf" srcId="{DA845E6B-26CF-49D4-8E2C-BD3469F9C4A4}" destId="{C15E4D21-92BE-4343-91CF-D3C3AC34A375}" srcOrd="0" destOrd="0" presId="urn:microsoft.com/office/officeart/2005/8/layout/vList2"/>
    <dgm:cxn modelId="{FF906E47-7928-45B0-A376-186957EC61A2}" srcId="{F3BA7E47-9E87-41C6-8626-C8B85092FFD4}" destId="{CFC32422-9AF4-4979-9CB6-4D99031CFEED}" srcOrd="1" destOrd="0" parTransId="{C4197763-230E-40CA-BA22-7CC00D87340F}" sibTransId="{CCAC717F-D857-459F-9644-93E01DDA1538}"/>
    <dgm:cxn modelId="{41BF9967-743A-492C-B668-61F3C46E2D16}" type="presOf" srcId="{4F7D8D50-6CD0-4190-9133-92B0FA2FD19D}" destId="{80E59FA5-A504-488E-8679-2224A1DC2246}" srcOrd="0" destOrd="0" presId="urn:microsoft.com/office/officeart/2005/8/layout/vList2"/>
    <dgm:cxn modelId="{2E13C848-CDEA-47AC-89D7-5930CE2907B0}" srcId="{F3BA7E47-9E87-41C6-8626-C8B85092FFD4}" destId="{DA845E6B-26CF-49D4-8E2C-BD3469F9C4A4}" srcOrd="2" destOrd="0" parTransId="{799C5D88-3A6B-478C-9F14-98F530A64C66}" sibTransId="{5C3A9A3A-A8C0-4D5D-8B0A-89923B572357}"/>
    <dgm:cxn modelId="{AABB3A4B-2167-404F-A231-12CEB1110DD4}" srcId="{F3BA7E47-9E87-41C6-8626-C8B85092FFD4}" destId="{AD5403AA-10D2-43A1-B188-390317524C95}" srcOrd="3" destOrd="0" parTransId="{5C4CEC2D-FDAC-43FD-89C1-9548581AB038}" sibTransId="{CECA8C66-6328-4F7F-A58A-B88964914F90}"/>
    <dgm:cxn modelId="{FD6DDC6C-7B9E-4EA2-9BE5-8941711F7EBB}" srcId="{F3BA7E47-9E87-41C6-8626-C8B85092FFD4}" destId="{93519B7D-60AA-48D5-96F3-FBBD46C4E921}" srcOrd="0" destOrd="0" parTransId="{D800922A-8274-4670-B6E8-96582671CD80}" sibTransId="{4983CE6A-BCDE-4AB5-97CB-748D3C1C5113}"/>
    <dgm:cxn modelId="{94B9F4A7-23D3-4A19-B22A-3A3EDDD0F275}" srcId="{F3BA7E47-9E87-41C6-8626-C8B85092FFD4}" destId="{0628B153-8F42-4847-A299-D1E3D75AD1FC}" srcOrd="5" destOrd="0" parTransId="{9E0EF950-812C-44E6-B9F4-F5A76EAE6D4E}" sibTransId="{1AF29AFF-893F-4BD9-9F65-B9E78F9D8A81}"/>
    <dgm:cxn modelId="{6283ACE0-9908-4ACC-A065-2DDE44BE3333}" type="presOf" srcId="{93519B7D-60AA-48D5-96F3-FBBD46C4E921}" destId="{EA83A96E-0CDB-4646-8F8A-DD516B9D088F}" srcOrd="0" destOrd="0" presId="urn:microsoft.com/office/officeart/2005/8/layout/vList2"/>
    <dgm:cxn modelId="{D97191EB-6701-4852-B5B8-989E8D490E0A}" type="presOf" srcId="{CFC32422-9AF4-4979-9CB6-4D99031CFEED}" destId="{E6CFD78D-1AD7-4358-96BD-76541EEB1A75}" srcOrd="0" destOrd="0" presId="urn:microsoft.com/office/officeart/2005/8/layout/vList2"/>
    <dgm:cxn modelId="{6773A8ED-9933-4415-89D5-0DEC73733157}" type="presOf" srcId="{0628B153-8F42-4847-A299-D1E3D75AD1FC}" destId="{3644A061-573E-487B-AD40-B5957DC523A2}" srcOrd="0" destOrd="0" presId="urn:microsoft.com/office/officeart/2005/8/layout/vList2"/>
    <dgm:cxn modelId="{FEBA95FE-9527-4AD8-B1CB-933875B1703A}" srcId="{F3BA7E47-9E87-41C6-8626-C8B85092FFD4}" destId="{4F7D8D50-6CD0-4190-9133-92B0FA2FD19D}" srcOrd="4" destOrd="0" parTransId="{BEED20A0-8591-4CB1-9433-2FA802B6EBF8}" sibTransId="{86DE4B6B-30E4-42DA-A2AF-DAF9BCFB1E88}"/>
    <dgm:cxn modelId="{DC75FE0E-384C-4C65-AC34-4CD7215B7C01}" type="presParOf" srcId="{F1F2F983-8CED-495A-B839-4D621D5127C0}" destId="{EA83A96E-0CDB-4646-8F8A-DD516B9D088F}" srcOrd="0" destOrd="0" presId="urn:microsoft.com/office/officeart/2005/8/layout/vList2"/>
    <dgm:cxn modelId="{1142500A-1685-4C2E-B8C2-491947601B53}" type="presParOf" srcId="{F1F2F983-8CED-495A-B839-4D621D5127C0}" destId="{1F5261A2-F1E7-4A25-A5C2-96CD3DE76BDB}" srcOrd="1" destOrd="0" presId="urn:microsoft.com/office/officeart/2005/8/layout/vList2"/>
    <dgm:cxn modelId="{42972C5D-4B13-44F2-AFD6-A7BF92C2E8D5}" type="presParOf" srcId="{F1F2F983-8CED-495A-B839-4D621D5127C0}" destId="{E6CFD78D-1AD7-4358-96BD-76541EEB1A75}" srcOrd="2" destOrd="0" presId="urn:microsoft.com/office/officeart/2005/8/layout/vList2"/>
    <dgm:cxn modelId="{00BCF94B-99C4-4017-97C3-28761AF89660}" type="presParOf" srcId="{F1F2F983-8CED-495A-B839-4D621D5127C0}" destId="{2F32C954-B216-445E-81A8-A05C58E7646D}" srcOrd="3" destOrd="0" presId="urn:microsoft.com/office/officeart/2005/8/layout/vList2"/>
    <dgm:cxn modelId="{76655032-2AD3-4960-AEF3-48774D39D8CF}" type="presParOf" srcId="{F1F2F983-8CED-495A-B839-4D621D5127C0}" destId="{C15E4D21-92BE-4343-91CF-D3C3AC34A375}" srcOrd="4" destOrd="0" presId="urn:microsoft.com/office/officeart/2005/8/layout/vList2"/>
    <dgm:cxn modelId="{EC6287EF-B90E-4C90-9AD1-2B5001059D0B}" type="presParOf" srcId="{F1F2F983-8CED-495A-B839-4D621D5127C0}" destId="{07870C29-8BFD-47F4-B630-E8B117916A03}" srcOrd="5" destOrd="0" presId="urn:microsoft.com/office/officeart/2005/8/layout/vList2"/>
    <dgm:cxn modelId="{4AD25FE9-9B29-470B-8590-C5BE52AD8FB9}" type="presParOf" srcId="{F1F2F983-8CED-495A-B839-4D621D5127C0}" destId="{CA931E4C-3726-4E04-B395-0DE5DB73F78E}" srcOrd="6" destOrd="0" presId="urn:microsoft.com/office/officeart/2005/8/layout/vList2"/>
    <dgm:cxn modelId="{C2B26F2B-9C2B-4241-93AB-202F66CAC68B}" type="presParOf" srcId="{F1F2F983-8CED-495A-B839-4D621D5127C0}" destId="{5993B850-E2DF-4932-A493-07C7B1BA05A9}" srcOrd="7" destOrd="0" presId="urn:microsoft.com/office/officeart/2005/8/layout/vList2"/>
    <dgm:cxn modelId="{4FC06F91-E6C9-4B37-90D6-0B295FB383D8}" type="presParOf" srcId="{F1F2F983-8CED-495A-B839-4D621D5127C0}" destId="{80E59FA5-A504-488E-8679-2224A1DC2246}" srcOrd="8" destOrd="0" presId="urn:microsoft.com/office/officeart/2005/8/layout/vList2"/>
    <dgm:cxn modelId="{70B7F88A-D59A-4EF4-97F4-878DD536BF54}" type="presParOf" srcId="{F1F2F983-8CED-495A-B839-4D621D5127C0}" destId="{CA17E28A-E983-4944-B475-926FEACD7117}" srcOrd="9" destOrd="0" presId="urn:microsoft.com/office/officeart/2005/8/layout/vList2"/>
    <dgm:cxn modelId="{26202653-576C-4CD7-9C86-42AC8AD7B10E}" type="presParOf" srcId="{F1F2F983-8CED-495A-B839-4D621D5127C0}" destId="{3644A061-573E-487B-AD40-B5957DC523A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A1DF37-B955-4E95-881D-63EB479EEB65}" type="doc">
      <dgm:prSet loTypeId="urn:microsoft.com/office/officeart/2008/layout/VerticalCurvedList" loCatId="list" qsTypeId="urn:microsoft.com/office/officeart/2005/8/quickstyle/simple1" qsCatId="simple" csTypeId="urn:microsoft.com/office/officeart/2005/8/colors/colorful1#1" csCatId="colorful" phldr="1"/>
      <dgm:spPr/>
      <dgm:t>
        <a:bodyPr/>
        <a:lstStyle/>
        <a:p>
          <a:endParaRPr lang="fr-FR"/>
        </a:p>
      </dgm:t>
    </dgm:pt>
    <dgm:pt modelId="{B9716217-1EE6-4BE3-B3C5-B0439193FED7}">
      <dgm:prSet phldrT="[Texte]"/>
      <dgm:spPr/>
      <dgm:t>
        <a:bodyPr/>
        <a:lstStyle/>
        <a:p>
          <a:r>
            <a:rPr lang="fr-FR" dirty="0"/>
            <a:t>Troubles de la communication</a:t>
          </a:r>
        </a:p>
      </dgm:t>
    </dgm:pt>
    <dgm:pt modelId="{547305CA-FC8D-4446-AE41-E20EAE49D73A}" type="parTrans" cxnId="{B339BA69-F18F-4EFD-9DA1-2DE876CB4B73}">
      <dgm:prSet/>
      <dgm:spPr/>
      <dgm:t>
        <a:bodyPr/>
        <a:lstStyle/>
        <a:p>
          <a:endParaRPr lang="fr-FR"/>
        </a:p>
      </dgm:t>
    </dgm:pt>
    <dgm:pt modelId="{AF91F7E4-440E-4970-86EA-05886C22CB00}" type="sibTrans" cxnId="{B339BA69-F18F-4EFD-9DA1-2DE876CB4B73}">
      <dgm:prSet/>
      <dgm:spPr/>
      <dgm:t>
        <a:bodyPr/>
        <a:lstStyle/>
        <a:p>
          <a:endParaRPr lang="fr-FR"/>
        </a:p>
      </dgm:t>
    </dgm:pt>
    <dgm:pt modelId="{7F4E4560-6AE0-459D-A8E5-9929E8AFB9EA}">
      <dgm:prSet phldrT="[Texte]"/>
      <dgm:spPr/>
      <dgm:t>
        <a:bodyPr/>
        <a:lstStyle/>
        <a:p>
          <a:r>
            <a:rPr lang="fr-FR" dirty="0"/>
            <a:t>Trouble du spectre de l’autisme</a:t>
          </a:r>
        </a:p>
      </dgm:t>
    </dgm:pt>
    <dgm:pt modelId="{4B1C01E2-DE04-43CF-B194-9F9E9B7EFA83}" type="parTrans" cxnId="{00AA7ADB-5567-4EF5-8476-DB739F4124FF}">
      <dgm:prSet/>
      <dgm:spPr/>
      <dgm:t>
        <a:bodyPr/>
        <a:lstStyle/>
        <a:p>
          <a:endParaRPr lang="fr-FR"/>
        </a:p>
      </dgm:t>
    </dgm:pt>
    <dgm:pt modelId="{3CEB1392-9A2B-4E06-800E-FEB35CB22E36}" type="sibTrans" cxnId="{00AA7ADB-5567-4EF5-8476-DB739F4124FF}">
      <dgm:prSet/>
      <dgm:spPr/>
      <dgm:t>
        <a:bodyPr/>
        <a:lstStyle/>
        <a:p>
          <a:endParaRPr lang="fr-FR"/>
        </a:p>
      </dgm:t>
    </dgm:pt>
    <dgm:pt modelId="{7FB6E460-B81B-40CF-8E51-01531D719625}">
      <dgm:prSet phldrT="[Texte]"/>
      <dgm:spPr/>
      <dgm:t>
        <a:bodyPr/>
        <a:lstStyle/>
        <a:p>
          <a:r>
            <a:rPr lang="fr-FR" dirty="0"/>
            <a:t>Trouble du déficit de l’attention/hyperactivité</a:t>
          </a:r>
        </a:p>
      </dgm:t>
    </dgm:pt>
    <dgm:pt modelId="{03DFED9C-B089-4510-B278-8C92DFA06D70}" type="parTrans" cxnId="{4445B7D0-FF17-43BC-BB50-EECE550EE98F}">
      <dgm:prSet/>
      <dgm:spPr/>
      <dgm:t>
        <a:bodyPr/>
        <a:lstStyle/>
        <a:p>
          <a:endParaRPr lang="fr-FR"/>
        </a:p>
      </dgm:t>
    </dgm:pt>
    <dgm:pt modelId="{68400C75-3FB5-4134-8D01-1FBE80DE7F6D}" type="sibTrans" cxnId="{4445B7D0-FF17-43BC-BB50-EECE550EE98F}">
      <dgm:prSet/>
      <dgm:spPr/>
      <dgm:t>
        <a:bodyPr/>
        <a:lstStyle/>
        <a:p>
          <a:endParaRPr lang="fr-FR"/>
        </a:p>
      </dgm:t>
    </dgm:pt>
    <dgm:pt modelId="{98B2E9CA-196B-4336-9887-F2C02B649BD5}">
      <dgm:prSet/>
      <dgm:spPr/>
      <dgm:t>
        <a:bodyPr/>
        <a:lstStyle/>
        <a:p>
          <a:r>
            <a:rPr lang="fr-FR" dirty="0"/>
            <a:t>Troubles spécifiques des apprentissages</a:t>
          </a:r>
        </a:p>
      </dgm:t>
    </dgm:pt>
    <dgm:pt modelId="{0F84D3FD-6CF3-405E-A77E-00F3D5ABD67B}" type="parTrans" cxnId="{89721885-8A04-4C10-9ECB-E0B9DA10F63D}">
      <dgm:prSet/>
      <dgm:spPr/>
      <dgm:t>
        <a:bodyPr/>
        <a:lstStyle/>
        <a:p>
          <a:endParaRPr lang="fr-FR"/>
        </a:p>
      </dgm:t>
    </dgm:pt>
    <dgm:pt modelId="{DE954C0E-2BEC-489A-BD33-A4AC59EA6A8F}" type="sibTrans" cxnId="{89721885-8A04-4C10-9ECB-E0B9DA10F63D}">
      <dgm:prSet/>
      <dgm:spPr/>
      <dgm:t>
        <a:bodyPr/>
        <a:lstStyle/>
        <a:p>
          <a:endParaRPr lang="fr-FR"/>
        </a:p>
      </dgm:t>
    </dgm:pt>
    <dgm:pt modelId="{5F9C2CB4-543A-4D56-B30A-8C0800CAEA03}">
      <dgm:prSet/>
      <dgm:spPr/>
      <dgm:t>
        <a:bodyPr/>
        <a:lstStyle/>
        <a:p>
          <a:r>
            <a:rPr lang="fr-FR" dirty="0"/>
            <a:t>Troubles moteurs</a:t>
          </a:r>
        </a:p>
      </dgm:t>
    </dgm:pt>
    <dgm:pt modelId="{D9685E97-29D6-4B0F-973E-EEE64F8088CC}" type="parTrans" cxnId="{57A950D6-233D-4B62-AC28-D1383AC4AC52}">
      <dgm:prSet/>
      <dgm:spPr/>
      <dgm:t>
        <a:bodyPr/>
        <a:lstStyle/>
        <a:p>
          <a:endParaRPr lang="fr-FR"/>
        </a:p>
      </dgm:t>
    </dgm:pt>
    <dgm:pt modelId="{6AE3E009-A4C2-4CA2-ACB0-4048ECFA0BC8}" type="sibTrans" cxnId="{57A950D6-233D-4B62-AC28-D1383AC4AC52}">
      <dgm:prSet/>
      <dgm:spPr/>
      <dgm:t>
        <a:bodyPr/>
        <a:lstStyle/>
        <a:p>
          <a:endParaRPr lang="fr-FR"/>
        </a:p>
      </dgm:t>
    </dgm:pt>
    <dgm:pt modelId="{44BEF1F5-2DBC-4F23-9D83-9DE59FB0DA44}">
      <dgm:prSet/>
      <dgm:spPr/>
      <dgm:t>
        <a:bodyPr/>
        <a:lstStyle/>
        <a:p>
          <a:r>
            <a:rPr lang="fr-FR" dirty="0"/>
            <a:t>Troubles du développement intellectuel</a:t>
          </a:r>
        </a:p>
      </dgm:t>
    </dgm:pt>
    <dgm:pt modelId="{D4823175-CB67-487D-ADA1-8B4BF3F8075B}" type="parTrans" cxnId="{C83B6DDE-60ED-4E7D-AFF2-EEA2E87E5011}">
      <dgm:prSet/>
      <dgm:spPr/>
      <dgm:t>
        <a:bodyPr/>
        <a:lstStyle/>
        <a:p>
          <a:endParaRPr lang="fr-FR"/>
        </a:p>
      </dgm:t>
    </dgm:pt>
    <dgm:pt modelId="{F5DD2701-2265-44DC-B2FE-7DB366ACCBB2}" type="sibTrans" cxnId="{C83B6DDE-60ED-4E7D-AFF2-EEA2E87E5011}">
      <dgm:prSet/>
      <dgm:spPr/>
      <dgm:t>
        <a:bodyPr/>
        <a:lstStyle/>
        <a:p>
          <a:endParaRPr lang="fr-FR"/>
        </a:p>
      </dgm:t>
    </dgm:pt>
    <dgm:pt modelId="{7F3F1794-57DE-4C33-8FC8-58FCEBCBFBF2}" type="pres">
      <dgm:prSet presAssocID="{D2A1DF37-B955-4E95-881D-63EB479EEB65}" presName="Name0" presStyleCnt="0">
        <dgm:presLayoutVars>
          <dgm:chMax val="7"/>
          <dgm:chPref val="7"/>
          <dgm:dir/>
        </dgm:presLayoutVars>
      </dgm:prSet>
      <dgm:spPr/>
    </dgm:pt>
    <dgm:pt modelId="{3C3083BD-FF0A-49B0-86EE-13BF744C9399}" type="pres">
      <dgm:prSet presAssocID="{D2A1DF37-B955-4E95-881D-63EB479EEB65}" presName="Name1" presStyleCnt="0"/>
      <dgm:spPr/>
    </dgm:pt>
    <dgm:pt modelId="{E144B2B5-0AE4-4447-BAE2-FBE3867A16D2}" type="pres">
      <dgm:prSet presAssocID="{D2A1DF37-B955-4E95-881D-63EB479EEB65}" presName="cycle" presStyleCnt="0"/>
      <dgm:spPr/>
    </dgm:pt>
    <dgm:pt modelId="{97E14559-0B68-46CD-925D-0AF3360121D2}" type="pres">
      <dgm:prSet presAssocID="{D2A1DF37-B955-4E95-881D-63EB479EEB65}" presName="srcNode" presStyleLbl="node1" presStyleIdx="0" presStyleCnt="6"/>
      <dgm:spPr/>
    </dgm:pt>
    <dgm:pt modelId="{F9A1C561-94CB-40A0-AF40-D865C7958EAF}" type="pres">
      <dgm:prSet presAssocID="{D2A1DF37-B955-4E95-881D-63EB479EEB65}" presName="conn" presStyleLbl="parChTrans1D2" presStyleIdx="0" presStyleCnt="1"/>
      <dgm:spPr/>
    </dgm:pt>
    <dgm:pt modelId="{A120B1BE-0B37-477D-9842-2B968880DC9C}" type="pres">
      <dgm:prSet presAssocID="{D2A1DF37-B955-4E95-881D-63EB479EEB65}" presName="extraNode" presStyleLbl="node1" presStyleIdx="0" presStyleCnt="6"/>
      <dgm:spPr/>
    </dgm:pt>
    <dgm:pt modelId="{CD86D449-F01A-4BE8-BA91-0ACBDE213915}" type="pres">
      <dgm:prSet presAssocID="{D2A1DF37-B955-4E95-881D-63EB479EEB65}" presName="dstNode" presStyleLbl="node1" presStyleIdx="0" presStyleCnt="6"/>
      <dgm:spPr/>
    </dgm:pt>
    <dgm:pt modelId="{D918457C-FDF2-4702-A3E4-FC630F1721C0}" type="pres">
      <dgm:prSet presAssocID="{44BEF1F5-2DBC-4F23-9D83-9DE59FB0DA44}" presName="text_1" presStyleLbl="node1" presStyleIdx="0" presStyleCnt="6">
        <dgm:presLayoutVars>
          <dgm:bulletEnabled val="1"/>
        </dgm:presLayoutVars>
      </dgm:prSet>
      <dgm:spPr/>
    </dgm:pt>
    <dgm:pt modelId="{3962D5A0-CE66-41F7-A742-B52553841D85}" type="pres">
      <dgm:prSet presAssocID="{44BEF1F5-2DBC-4F23-9D83-9DE59FB0DA44}" presName="accent_1" presStyleCnt="0"/>
      <dgm:spPr/>
    </dgm:pt>
    <dgm:pt modelId="{C17864D2-4DCE-44F3-9618-2956B9D6C05C}" type="pres">
      <dgm:prSet presAssocID="{44BEF1F5-2DBC-4F23-9D83-9DE59FB0DA44}" presName="accentRepeatNode" presStyleLbl="solidFgAcc1" presStyleIdx="0" presStyleCnt="6"/>
      <dgm:spPr/>
    </dgm:pt>
    <dgm:pt modelId="{CA61551A-CA1E-4511-8DBA-0C2B70721C11}" type="pres">
      <dgm:prSet presAssocID="{B9716217-1EE6-4BE3-B3C5-B0439193FED7}" presName="text_2" presStyleLbl="node1" presStyleIdx="1" presStyleCnt="6">
        <dgm:presLayoutVars>
          <dgm:bulletEnabled val="1"/>
        </dgm:presLayoutVars>
      </dgm:prSet>
      <dgm:spPr/>
    </dgm:pt>
    <dgm:pt modelId="{3E194E25-91E1-4E98-97EB-D4D8F4A7AAED}" type="pres">
      <dgm:prSet presAssocID="{B9716217-1EE6-4BE3-B3C5-B0439193FED7}" presName="accent_2" presStyleCnt="0"/>
      <dgm:spPr/>
    </dgm:pt>
    <dgm:pt modelId="{293AF257-58EA-4909-B78B-44AAE7C05D75}" type="pres">
      <dgm:prSet presAssocID="{B9716217-1EE6-4BE3-B3C5-B0439193FED7}" presName="accentRepeatNode" presStyleLbl="solidFgAcc1" presStyleIdx="1" presStyleCnt="6"/>
      <dgm:spPr/>
    </dgm:pt>
    <dgm:pt modelId="{111B0CFC-AAA1-400F-BD68-BEAFB7D105ED}" type="pres">
      <dgm:prSet presAssocID="{7F4E4560-6AE0-459D-A8E5-9929E8AFB9EA}" presName="text_3" presStyleLbl="node1" presStyleIdx="2" presStyleCnt="6">
        <dgm:presLayoutVars>
          <dgm:bulletEnabled val="1"/>
        </dgm:presLayoutVars>
      </dgm:prSet>
      <dgm:spPr/>
    </dgm:pt>
    <dgm:pt modelId="{DAF76137-9C2E-4006-B8B5-95485E48A271}" type="pres">
      <dgm:prSet presAssocID="{7F4E4560-6AE0-459D-A8E5-9929E8AFB9EA}" presName="accent_3" presStyleCnt="0"/>
      <dgm:spPr/>
    </dgm:pt>
    <dgm:pt modelId="{30F2BA99-32AE-4515-BE1D-42A007A0F4D4}" type="pres">
      <dgm:prSet presAssocID="{7F4E4560-6AE0-459D-A8E5-9929E8AFB9EA}" presName="accentRepeatNode" presStyleLbl="solidFgAcc1" presStyleIdx="2" presStyleCnt="6"/>
      <dgm:spPr/>
    </dgm:pt>
    <dgm:pt modelId="{497FF35A-AAE7-46A4-98AC-40F870022DA9}" type="pres">
      <dgm:prSet presAssocID="{7FB6E460-B81B-40CF-8E51-01531D719625}" presName="text_4" presStyleLbl="node1" presStyleIdx="3" presStyleCnt="6">
        <dgm:presLayoutVars>
          <dgm:bulletEnabled val="1"/>
        </dgm:presLayoutVars>
      </dgm:prSet>
      <dgm:spPr/>
    </dgm:pt>
    <dgm:pt modelId="{00E50105-D421-4749-86BE-08756EDD7C97}" type="pres">
      <dgm:prSet presAssocID="{7FB6E460-B81B-40CF-8E51-01531D719625}" presName="accent_4" presStyleCnt="0"/>
      <dgm:spPr/>
    </dgm:pt>
    <dgm:pt modelId="{C9721743-5E13-4F4E-8259-10ACC3CCF7FB}" type="pres">
      <dgm:prSet presAssocID="{7FB6E460-B81B-40CF-8E51-01531D719625}" presName="accentRepeatNode" presStyleLbl="solidFgAcc1" presStyleIdx="3" presStyleCnt="6"/>
      <dgm:spPr/>
    </dgm:pt>
    <dgm:pt modelId="{FDCB4326-CD1C-4254-A8EE-FFF003CD2AF4}" type="pres">
      <dgm:prSet presAssocID="{98B2E9CA-196B-4336-9887-F2C02B649BD5}" presName="text_5" presStyleLbl="node1" presStyleIdx="4" presStyleCnt="6">
        <dgm:presLayoutVars>
          <dgm:bulletEnabled val="1"/>
        </dgm:presLayoutVars>
      </dgm:prSet>
      <dgm:spPr/>
    </dgm:pt>
    <dgm:pt modelId="{A8DBBDF0-A07A-4FFB-B238-54D7845054C8}" type="pres">
      <dgm:prSet presAssocID="{98B2E9CA-196B-4336-9887-F2C02B649BD5}" presName="accent_5" presStyleCnt="0"/>
      <dgm:spPr/>
    </dgm:pt>
    <dgm:pt modelId="{D68A105C-9DEA-46CD-860E-AC7CE8D7CA41}" type="pres">
      <dgm:prSet presAssocID="{98B2E9CA-196B-4336-9887-F2C02B649BD5}" presName="accentRepeatNode" presStyleLbl="solidFgAcc1" presStyleIdx="4" presStyleCnt="6"/>
      <dgm:spPr/>
    </dgm:pt>
    <dgm:pt modelId="{749B104D-9CAC-43A0-BA9B-EEF353FAFE81}" type="pres">
      <dgm:prSet presAssocID="{5F9C2CB4-543A-4D56-B30A-8C0800CAEA03}" presName="text_6" presStyleLbl="node1" presStyleIdx="5" presStyleCnt="6" custLinFactNeighborX="583" custLinFactNeighborY="5858">
        <dgm:presLayoutVars>
          <dgm:bulletEnabled val="1"/>
        </dgm:presLayoutVars>
      </dgm:prSet>
      <dgm:spPr/>
    </dgm:pt>
    <dgm:pt modelId="{3C1B27C9-C1E7-4C93-B5B5-98B894A2B56E}" type="pres">
      <dgm:prSet presAssocID="{5F9C2CB4-543A-4D56-B30A-8C0800CAEA03}" presName="accent_6" presStyleCnt="0"/>
      <dgm:spPr/>
    </dgm:pt>
    <dgm:pt modelId="{950AB47C-66A7-46F5-B87C-E1D6B7E9781A}" type="pres">
      <dgm:prSet presAssocID="{5F9C2CB4-543A-4D56-B30A-8C0800CAEA03}" presName="accentRepeatNode" presStyleLbl="solidFgAcc1" presStyleIdx="5" presStyleCnt="6"/>
      <dgm:spPr/>
    </dgm:pt>
  </dgm:ptLst>
  <dgm:cxnLst>
    <dgm:cxn modelId="{D9A2E715-BB76-4ADD-B2BD-4247F6F9B7D8}" type="presOf" srcId="{98B2E9CA-196B-4336-9887-F2C02B649BD5}" destId="{FDCB4326-CD1C-4254-A8EE-FFF003CD2AF4}" srcOrd="0" destOrd="0" presId="urn:microsoft.com/office/officeart/2008/layout/VerticalCurvedList"/>
    <dgm:cxn modelId="{2FA07629-79C1-4271-A6EE-4B7E14E8F588}" type="presOf" srcId="{7F4E4560-6AE0-459D-A8E5-9929E8AFB9EA}" destId="{111B0CFC-AAA1-400F-BD68-BEAFB7D105ED}" srcOrd="0" destOrd="0" presId="urn:microsoft.com/office/officeart/2008/layout/VerticalCurvedList"/>
    <dgm:cxn modelId="{71DDDE34-4778-4A02-A3A7-83C44FBF0DB2}" type="presOf" srcId="{D2A1DF37-B955-4E95-881D-63EB479EEB65}" destId="{7F3F1794-57DE-4C33-8FC8-58FCEBCBFBF2}" srcOrd="0" destOrd="0" presId="urn:microsoft.com/office/officeart/2008/layout/VerticalCurvedList"/>
    <dgm:cxn modelId="{F91A4E68-9E1A-4394-BA49-74D1AC2E2B3D}" type="presOf" srcId="{F5DD2701-2265-44DC-B2FE-7DB366ACCBB2}" destId="{F9A1C561-94CB-40A0-AF40-D865C7958EAF}" srcOrd="0" destOrd="0" presId="urn:microsoft.com/office/officeart/2008/layout/VerticalCurvedList"/>
    <dgm:cxn modelId="{B339BA69-F18F-4EFD-9DA1-2DE876CB4B73}" srcId="{D2A1DF37-B955-4E95-881D-63EB479EEB65}" destId="{B9716217-1EE6-4BE3-B3C5-B0439193FED7}" srcOrd="1" destOrd="0" parTransId="{547305CA-FC8D-4446-AE41-E20EAE49D73A}" sibTransId="{AF91F7E4-440E-4970-86EA-05886C22CB00}"/>
    <dgm:cxn modelId="{89721885-8A04-4C10-9ECB-E0B9DA10F63D}" srcId="{D2A1DF37-B955-4E95-881D-63EB479EEB65}" destId="{98B2E9CA-196B-4336-9887-F2C02B649BD5}" srcOrd="4" destOrd="0" parTransId="{0F84D3FD-6CF3-405E-A77E-00F3D5ABD67B}" sibTransId="{DE954C0E-2BEC-489A-BD33-A4AC59EA6A8F}"/>
    <dgm:cxn modelId="{3ADA23AB-B603-4140-AEF6-71CBF68209DD}" type="presOf" srcId="{44BEF1F5-2DBC-4F23-9D83-9DE59FB0DA44}" destId="{D918457C-FDF2-4702-A3E4-FC630F1721C0}" srcOrd="0" destOrd="0" presId="urn:microsoft.com/office/officeart/2008/layout/VerticalCurvedList"/>
    <dgm:cxn modelId="{4445B7D0-FF17-43BC-BB50-EECE550EE98F}" srcId="{D2A1DF37-B955-4E95-881D-63EB479EEB65}" destId="{7FB6E460-B81B-40CF-8E51-01531D719625}" srcOrd="3" destOrd="0" parTransId="{03DFED9C-B089-4510-B278-8C92DFA06D70}" sibTransId="{68400C75-3FB5-4134-8D01-1FBE80DE7F6D}"/>
    <dgm:cxn modelId="{57A950D6-233D-4B62-AC28-D1383AC4AC52}" srcId="{D2A1DF37-B955-4E95-881D-63EB479EEB65}" destId="{5F9C2CB4-543A-4D56-B30A-8C0800CAEA03}" srcOrd="5" destOrd="0" parTransId="{D9685E97-29D6-4B0F-973E-EEE64F8088CC}" sibTransId="{6AE3E009-A4C2-4CA2-ACB0-4048ECFA0BC8}"/>
    <dgm:cxn modelId="{00AA7ADB-5567-4EF5-8476-DB739F4124FF}" srcId="{D2A1DF37-B955-4E95-881D-63EB479EEB65}" destId="{7F4E4560-6AE0-459D-A8E5-9929E8AFB9EA}" srcOrd="2" destOrd="0" parTransId="{4B1C01E2-DE04-43CF-B194-9F9E9B7EFA83}" sibTransId="{3CEB1392-9A2B-4E06-800E-FEB35CB22E36}"/>
    <dgm:cxn modelId="{C83B6DDE-60ED-4E7D-AFF2-EEA2E87E5011}" srcId="{D2A1DF37-B955-4E95-881D-63EB479EEB65}" destId="{44BEF1F5-2DBC-4F23-9D83-9DE59FB0DA44}" srcOrd="0" destOrd="0" parTransId="{D4823175-CB67-487D-ADA1-8B4BF3F8075B}" sibTransId="{F5DD2701-2265-44DC-B2FE-7DB366ACCBB2}"/>
    <dgm:cxn modelId="{DB1CE4EE-ED88-4350-AF60-FEDC6C29DBC3}" type="presOf" srcId="{7FB6E460-B81B-40CF-8E51-01531D719625}" destId="{497FF35A-AAE7-46A4-98AC-40F870022DA9}" srcOrd="0" destOrd="0" presId="urn:microsoft.com/office/officeart/2008/layout/VerticalCurvedList"/>
    <dgm:cxn modelId="{37D57AF9-362D-4525-A52E-636FB76D6DA9}" type="presOf" srcId="{5F9C2CB4-543A-4D56-B30A-8C0800CAEA03}" destId="{749B104D-9CAC-43A0-BA9B-EEF353FAFE81}" srcOrd="0" destOrd="0" presId="urn:microsoft.com/office/officeart/2008/layout/VerticalCurvedList"/>
    <dgm:cxn modelId="{E22896FB-A4C9-4FAF-BA2E-65500AD106D0}" type="presOf" srcId="{B9716217-1EE6-4BE3-B3C5-B0439193FED7}" destId="{CA61551A-CA1E-4511-8DBA-0C2B70721C11}" srcOrd="0" destOrd="0" presId="urn:microsoft.com/office/officeart/2008/layout/VerticalCurvedList"/>
    <dgm:cxn modelId="{D3DD869D-DC8D-48EA-A281-D82BC19B5A76}" type="presParOf" srcId="{7F3F1794-57DE-4C33-8FC8-58FCEBCBFBF2}" destId="{3C3083BD-FF0A-49B0-86EE-13BF744C9399}" srcOrd="0" destOrd="0" presId="urn:microsoft.com/office/officeart/2008/layout/VerticalCurvedList"/>
    <dgm:cxn modelId="{A65C3AEC-9F64-48EC-B240-29E7BAD69394}" type="presParOf" srcId="{3C3083BD-FF0A-49B0-86EE-13BF744C9399}" destId="{E144B2B5-0AE4-4447-BAE2-FBE3867A16D2}" srcOrd="0" destOrd="0" presId="urn:microsoft.com/office/officeart/2008/layout/VerticalCurvedList"/>
    <dgm:cxn modelId="{FFF3E48E-FE93-4F0C-B5A6-B6D66E73F2A2}" type="presParOf" srcId="{E144B2B5-0AE4-4447-BAE2-FBE3867A16D2}" destId="{97E14559-0B68-46CD-925D-0AF3360121D2}" srcOrd="0" destOrd="0" presId="urn:microsoft.com/office/officeart/2008/layout/VerticalCurvedList"/>
    <dgm:cxn modelId="{7B24FA17-3C1E-4782-82AB-AC5464BA0799}" type="presParOf" srcId="{E144B2B5-0AE4-4447-BAE2-FBE3867A16D2}" destId="{F9A1C561-94CB-40A0-AF40-D865C7958EAF}" srcOrd="1" destOrd="0" presId="urn:microsoft.com/office/officeart/2008/layout/VerticalCurvedList"/>
    <dgm:cxn modelId="{C50B7FDB-2E5B-478A-ACAB-7EB95FABE5C7}" type="presParOf" srcId="{E144B2B5-0AE4-4447-BAE2-FBE3867A16D2}" destId="{A120B1BE-0B37-477D-9842-2B968880DC9C}" srcOrd="2" destOrd="0" presId="urn:microsoft.com/office/officeart/2008/layout/VerticalCurvedList"/>
    <dgm:cxn modelId="{9E261A15-55EC-419C-9467-DED3A646E325}" type="presParOf" srcId="{E144B2B5-0AE4-4447-BAE2-FBE3867A16D2}" destId="{CD86D449-F01A-4BE8-BA91-0ACBDE213915}" srcOrd="3" destOrd="0" presId="urn:microsoft.com/office/officeart/2008/layout/VerticalCurvedList"/>
    <dgm:cxn modelId="{7A318F6E-0029-47D3-8FFC-B948DF78DC2B}" type="presParOf" srcId="{3C3083BD-FF0A-49B0-86EE-13BF744C9399}" destId="{D918457C-FDF2-4702-A3E4-FC630F1721C0}" srcOrd="1" destOrd="0" presId="urn:microsoft.com/office/officeart/2008/layout/VerticalCurvedList"/>
    <dgm:cxn modelId="{A6F49639-E383-4D82-BEE9-6FABDD3808C4}" type="presParOf" srcId="{3C3083BD-FF0A-49B0-86EE-13BF744C9399}" destId="{3962D5A0-CE66-41F7-A742-B52553841D85}" srcOrd="2" destOrd="0" presId="urn:microsoft.com/office/officeart/2008/layout/VerticalCurvedList"/>
    <dgm:cxn modelId="{794AA756-5EB8-4109-BE88-4BFF3BF34098}" type="presParOf" srcId="{3962D5A0-CE66-41F7-A742-B52553841D85}" destId="{C17864D2-4DCE-44F3-9618-2956B9D6C05C}" srcOrd="0" destOrd="0" presId="urn:microsoft.com/office/officeart/2008/layout/VerticalCurvedList"/>
    <dgm:cxn modelId="{8525E4D3-F18A-45B9-AE7D-EBAF8AD2DBBC}" type="presParOf" srcId="{3C3083BD-FF0A-49B0-86EE-13BF744C9399}" destId="{CA61551A-CA1E-4511-8DBA-0C2B70721C11}" srcOrd="3" destOrd="0" presId="urn:microsoft.com/office/officeart/2008/layout/VerticalCurvedList"/>
    <dgm:cxn modelId="{091CFEB8-74EB-4A2B-A036-B32C8CF06713}" type="presParOf" srcId="{3C3083BD-FF0A-49B0-86EE-13BF744C9399}" destId="{3E194E25-91E1-4E98-97EB-D4D8F4A7AAED}" srcOrd="4" destOrd="0" presId="urn:microsoft.com/office/officeart/2008/layout/VerticalCurvedList"/>
    <dgm:cxn modelId="{E94CB763-055A-4524-B1D6-DC6692417DDC}" type="presParOf" srcId="{3E194E25-91E1-4E98-97EB-D4D8F4A7AAED}" destId="{293AF257-58EA-4909-B78B-44AAE7C05D75}" srcOrd="0" destOrd="0" presId="urn:microsoft.com/office/officeart/2008/layout/VerticalCurvedList"/>
    <dgm:cxn modelId="{097C2D10-B828-43D9-A426-5E1381C023EC}" type="presParOf" srcId="{3C3083BD-FF0A-49B0-86EE-13BF744C9399}" destId="{111B0CFC-AAA1-400F-BD68-BEAFB7D105ED}" srcOrd="5" destOrd="0" presId="urn:microsoft.com/office/officeart/2008/layout/VerticalCurvedList"/>
    <dgm:cxn modelId="{D4EA9428-7B8B-4283-84CC-3307AAB83C34}" type="presParOf" srcId="{3C3083BD-FF0A-49B0-86EE-13BF744C9399}" destId="{DAF76137-9C2E-4006-B8B5-95485E48A271}" srcOrd="6" destOrd="0" presId="urn:microsoft.com/office/officeart/2008/layout/VerticalCurvedList"/>
    <dgm:cxn modelId="{F0ADBA2A-BE2B-49AE-B849-EBD3235D4E59}" type="presParOf" srcId="{DAF76137-9C2E-4006-B8B5-95485E48A271}" destId="{30F2BA99-32AE-4515-BE1D-42A007A0F4D4}" srcOrd="0" destOrd="0" presId="urn:microsoft.com/office/officeart/2008/layout/VerticalCurvedList"/>
    <dgm:cxn modelId="{CFDA3FEF-A76F-4762-A1D6-B63A9E063842}" type="presParOf" srcId="{3C3083BD-FF0A-49B0-86EE-13BF744C9399}" destId="{497FF35A-AAE7-46A4-98AC-40F870022DA9}" srcOrd="7" destOrd="0" presId="urn:microsoft.com/office/officeart/2008/layout/VerticalCurvedList"/>
    <dgm:cxn modelId="{7C8DDBA3-B32A-42F3-970F-7EAC3C8C3CBF}" type="presParOf" srcId="{3C3083BD-FF0A-49B0-86EE-13BF744C9399}" destId="{00E50105-D421-4749-86BE-08756EDD7C97}" srcOrd="8" destOrd="0" presId="urn:microsoft.com/office/officeart/2008/layout/VerticalCurvedList"/>
    <dgm:cxn modelId="{10FBEC54-C3A7-4542-95A3-44960907DC94}" type="presParOf" srcId="{00E50105-D421-4749-86BE-08756EDD7C97}" destId="{C9721743-5E13-4F4E-8259-10ACC3CCF7FB}" srcOrd="0" destOrd="0" presId="urn:microsoft.com/office/officeart/2008/layout/VerticalCurvedList"/>
    <dgm:cxn modelId="{326C7030-723D-491D-8AA6-452F2E3CC557}" type="presParOf" srcId="{3C3083BD-FF0A-49B0-86EE-13BF744C9399}" destId="{FDCB4326-CD1C-4254-A8EE-FFF003CD2AF4}" srcOrd="9" destOrd="0" presId="urn:microsoft.com/office/officeart/2008/layout/VerticalCurvedList"/>
    <dgm:cxn modelId="{6B5C2785-2858-411C-A33C-A831250F61DE}" type="presParOf" srcId="{3C3083BD-FF0A-49B0-86EE-13BF744C9399}" destId="{A8DBBDF0-A07A-4FFB-B238-54D7845054C8}" srcOrd="10" destOrd="0" presId="urn:microsoft.com/office/officeart/2008/layout/VerticalCurvedList"/>
    <dgm:cxn modelId="{6FFFD1AF-CE3F-46E8-BE69-0593D1BCF788}" type="presParOf" srcId="{A8DBBDF0-A07A-4FFB-B238-54D7845054C8}" destId="{D68A105C-9DEA-46CD-860E-AC7CE8D7CA41}" srcOrd="0" destOrd="0" presId="urn:microsoft.com/office/officeart/2008/layout/VerticalCurvedList"/>
    <dgm:cxn modelId="{6B0E5326-D95B-4DEE-A81E-4A188645CF0C}" type="presParOf" srcId="{3C3083BD-FF0A-49B0-86EE-13BF744C9399}" destId="{749B104D-9CAC-43A0-BA9B-EEF353FAFE81}" srcOrd="11" destOrd="0" presId="urn:microsoft.com/office/officeart/2008/layout/VerticalCurvedList"/>
    <dgm:cxn modelId="{D00BDE4C-01AA-4FCC-92AC-9E25391F0D96}" type="presParOf" srcId="{3C3083BD-FF0A-49B0-86EE-13BF744C9399}" destId="{3C1B27C9-C1E7-4C93-B5B5-98B894A2B56E}" srcOrd="12" destOrd="0" presId="urn:microsoft.com/office/officeart/2008/layout/VerticalCurvedList"/>
    <dgm:cxn modelId="{84710803-6E51-493C-A9B6-896C7E72A3EC}" type="presParOf" srcId="{3C1B27C9-C1E7-4C93-B5B5-98B894A2B56E}" destId="{950AB47C-66A7-46F5-B87C-E1D6B7E9781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AB21BB-DE65-49F3-A089-E6F519FDA9B1}"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F8105E60-B244-41CF-A930-6525F784ED99}">
      <dgm:prSet/>
      <dgm:spPr/>
      <dgm:t>
        <a:bodyPr/>
        <a:lstStyle/>
        <a:p>
          <a:r>
            <a:rPr lang="fr-FR" dirty="0"/>
            <a:t>Indice de Compréhension verbale (ICV)</a:t>
          </a:r>
        </a:p>
        <a:p>
          <a:r>
            <a:rPr lang="fr-FR" dirty="0">
              <a:sym typeface="Symbol"/>
            </a:rPr>
            <a:t></a:t>
          </a:r>
          <a:r>
            <a:rPr lang="fr-FR" dirty="0"/>
            <a:t> Similitudes</a:t>
          </a:r>
        </a:p>
        <a:p>
          <a:r>
            <a:rPr lang="fr-FR" dirty="0">
              <a:sym typeface="Symbol"/>
            </a:rPr>
            <a:t></a:t>
          </a:r>
          <a:r>
            <a:rPr lang="fr-FR" dirty="0"/>
            <a:t> Vocabulaire</a:t>
          </a:r>
          <a:endParaRPr lang="en-US" dirty="0"/>
        </a:p>
        <a:p>
          <a:endParaRPr lang="en-US" dirty="0"/>
        </a:p>
      </dgm:t>
    </dgm:pt>
    <dgm:pt modelId="{ECF9DDB8-0123-41B6-A1AB-E5EE3BE75137}" type="parTrans" cxnId="{FF7A824D-1FB4-46C5-A6D9-33C28BFBC287}">
      <dgm:prSet/>
      <dgm:spPr/>
      <dgm:t>
        <a:bodyPr/>
        <a:lstStyle/>
        <a:p>
          <a:endParaRPr lang="en-US"/>
        </a:p>
      </dgm:t>
    </dgm:pt>
    <dgm:pt modelId="{28A2D4F2-B5C2-4AE0-9E40-BD315FE6B180}" type="sibTrans" cxnId="{FF7A824D-1FB4-46C5-A6D9-33C28BFBC287}">
      <dgm:prSet/>
      <dgm:spPr/>
      <dgm:t>
        <a:bodyPr/>
        <a:lstStyle/>
        <a:p>
          <a:endParaRPr lang="en-US"/>
        </a:p>
      </dgm:t>
    </dgm:pt>
    <dgm:pt modelId="{55E143CA-D891-4580-9A7F-EBFB8DA4876D}">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Indice Visuo-Spatial (IVS)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844550" eaLnBrk="1" fontAlgn="auto" latinLnBrk="0" hangingPunct="1">
            <a:lnSpc>
              <a:spcPct val="90000"/>
            </a:lnSpc>
            <a:spcBef>
              <a:spcPct val="0"/>
            </a:spcBef>
            <a:spcAft>
              <a:spcPct val="35000"/>
            </a:spcAft>
            <a:buClrTx/>
            <a:buSzTx/>
            <a:buFontTx/>
            <a:buNone/>
            <a:tabLst/>
            <a:defRPr/>
          </a:pPr>
          <a:r>
            <a:rPr lang="fr-FR" dirty="0">
              <a:sym typeface="Symbol"/>
            </a:rPr>
            <a:t></a:t>
          </a:r>
          <a:r>
            <a:rPr lang="fr-FR" dirty="0"/>
            <a:t> Cubes</a:t>
          </a:r>
        </a:p>
        <a:p>
          <a:pPr marL="0" marR="0" lvl="0" indent="0" defTabSz="844550" eaLnBrk="1" fontAlgn="auto" latinLnBrk="0" hangingPunct="1">
            <a:lnSpc>
              <a:spcPct val="90000"/>
            </a:lnSpc>
            <a:spcBef>
              <a:spcPct val="0"/>
            </a:spcBef>
            <a:spcAft>
              <a:spcPct val="35000"/>
            </a:spcAft>
            <a:buClrTx/>
            <a:buSzTx/>
            <a:buFontTx/>
            <a:buNone/>
            <a:tabLst/>
            <a:defRPr/>
          </a:pPr>
          <a:r>
            <a:rPr lang="fr-FR" dirty="0">
              <a:sym typeface="Symbol"/>
            </a:rPr>
            <a:t></a:t>
          </a:r>
          <a:r>
            <a:rPr lang="fr-FR" dirty="0"/>
            <a:t> Puzzles visuels</a:t>
          </a:r>
          <a:endParaRPr lang="en-US" dirty="0"/>
        </a:p>
        <a:p>
          <a:pPr marL="0" lvl="0" defTabSz="844550">
            <a:lnSpc>
              <a:spcPct val="90000"/>
            </a:lnSpc>
            <a:spcBef>
              <a:spcPct val="0"/>
            </a:spcBef>
            <a:spcAft>
              <a:spcPct val="35000"/>
            </a:spcAft>
            <a:buNone/>
          </a:pPr>
          <a:endParaRPr lang="en-US" dirty="0"/>
        </a:p>
      </dgm:t>
    </dgm:pt>
    <dgm:pt modelId="{9AB6AB42-95B0-48C0-8B15-AF4BA40F585B}" type="parTrans" cxnId="{32FCE821-1FB3-46F4-9CA3-B183FB047D3A}">
      <dgm:prSet/>
      <dgm:spPr/>
      <dgm:t>
        <a:bodyPr/>
        <a:lstStyle/>
        <a:p>
          <a:endParaRPr lang="en-US"/>
        </a:p>
      </dgm:t>
    </dgm:pt>
    <dgm:pt modelId="{6B3CF1B4-8F24-41E7-BE52-EE2E184A8630}" type="sibTrans" cxnId="{32FCE821-1FB3-46F4-9CA3-B183FB047D3A}">
      <dgm:prSet/>
      <dgm:spPr/>
      <dgm:t>
        <a:bodyPr/>
        <a:lstStyle/>
        <a:p>
          <a:endParaRPr lang="en-US"/>
        </a:p>
      </dgm:t>
    </dgm:pt>
    <dgm:pt modelId="{1270D3CD-6AF3-47C2-9605-BAC491978EF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Indice de Mémoire de travail (IMT)</a:t>
          </a:r>
        </a:p>
        <a:p>
          <a:pPr marL="0" marR="0" lvl="0" indent="0" defTabSz="914400" eaLnBrk="1" fontAlgn="auto" latinLnBrk="0" hangingPunct="1">
            <a:lnSpc>
              <a:spcPct val="100000"/>
            </a:lnSpc>
            <a:spcBef>
              <a:spcPts val="0"/>
            </a:spcBef>
            <a:spcAft>
              <a:spcPts val="0"/>
            </a:spcAft>
            <a:buClrTx/>
            <a:buSzTx/>
            <a:buFontTx/>
            <a:buNone/>
            <a:tabLst/>
            <a:defRPr/>
          </a:pPr>
          <a:r>
            <a:rPr lang="fr-FR" dirty="0">
              <a:sym typeface="Symbol"/>
            </a:rPr>
            <a:t></a:t>
          </a:r>
          <a:r>
            <a:rPr lang="fr-FR" dirty="0"/>
            <a:t> Mémoire des chiffres</a:t>
          </a:r>
        </a:p>
        <a:p>
          <a:pPr marL="0" marR="0" lvl="0" indent="0" defTabSz="914400" eaLnBrk="1" fontAlgn="auto" latinLnBrk="0" hangingPunct="1">
            <a:lnSpc>
              <a:spcPct val="100000"/>
            </a:lnSpc>
            <a:spcBef>
              <a:spcPts val="0"/>
            </a:spcBef>
            <a:spcAft>
              <a:spcPts val="0"/>
            </a:spcAft>
            <a:buClrTx/>
            <a:buSzTx/>
            <a:buFontTx/>
            <a:buNone/>
            <a:tabLst/>
            <a:defRPr/>
          </a:pPr>
          <a:r>
            <a:rPr lang="fr-FR" dirty="0">
              <a:sym typeface="Symbol"/>
            </a:rPr>
            <a:t></a:t>
          </a:r>
          <a:r>
            <a:rPr lang="fr-FR" dirty="0"/>
            <a:t> Mémoire des images</a:t>
          </a:r>
          <a:endParaRPr lang="en-US" dirty="0"/>
        </a:p>
        <a:p>
          <a:pPr marL="0" lvl="0" defTabSz="844550">
            <a:lnSpc>
              <a:spcPct val="90000"/>
            </a:lnSpc>
            <a:spcBef>
              <a:spcPct val="0"/>
            </a:spcBef>
            <a:spcAft>
              <a:spcPct val="35000"/>
            </a:spcAft>
            <a:buNone/>
          </a:pPr>
          <a:endParaRPr lang="en-US" dirty="0"/>
        </a:p>
      </dgm:t>
    </dgm:pt>
    <dgm:pt modelId="{D294974E-549D-46A1-89F0-2CAF03BD330D}" type="parTrans" cxnId="{98F57815-F06B-48A1-809F-CB4C3DE6CD1E}">
      <dgm:prSet/>
      <dgm:spPr/>
      <dgm:t>
        <a:bodyPr/>
        <a:lstStyle/>
        <a:p>
          <a:endParaRPr lang="en-US"/>
        </a:p>
      </dgm:t>
    </dgm:pt>
    <dgm:pt modelId="{49C3C3B3-3389-424C-8C0E-27B80F0F3BBF}" type="sibTrans" cxnId="{98F57815-F06B-48A1-809F-CB4C3DE6CD1E}">
      <dgm:prSet/>
      <dgm:spPr/>
      <dgm:t>
        <a:bodyPr/>
        <a:lstStyle/>
        <a:p>
          <a:endParaRPr lang="en-US"/>
        </a:p>
      </dgm:t>
    </dgm:pt>
    <dgm:pt modelId="{BCDCCE67-9F04-4871-BA96-DC526ACF2C0E}">
      <dgm:prSet/>
      <dgm:spPr/>
      <dgm:t>
        <a:bodyPr/>
        <a:lstStyle/>
        <a:p>
          <a:pPr algn="ctr"/>
          <a:r>
            <a:rPr lang="fr-FR" dirty="0"/>
            <a:t>Indice de Vitesse de Traitement (IVT)</a:t>
          </a:r>
        </a:p>
        <a:p>
          <a:pPr algn="ctr"/>
          <a:r>
            <a:rPr lang="fr-FR" dirty="0">
              <a:sym typeface="Symbol"/>
            </a:rPr>
            <a:t></a:t>
          </a:r>
          <a:r>
            <a:rPr lang="en-US" dirty="0"/>
            <a:t> Code</a:t>
          </a:r>
        </a:p>
        <a:p>
          <a:pPr algn="ctr"/>
          <a:r>
            <a:rPr lang="fr-FR" dirty="0">
              <a:sym typeface="Symbol"/>
            </a:rPr>
            <a:t></a:t>
          </a:r>
          <a:r>
            <a:rPr lang="en-US" dirty="0"/>
            <a:t> Symboles</a:t>
          </a:r>
        </a:p>
      </dgm:t>
    </dgm:pt>
    <dgm:pt modelId="{25263722-D0E0-4FF6-BF3A-655159CBF4B9}" type="parTrans" cxnId="{9B8E1156-38C9-44C6-8D40-81474FAA7907}">
      <dgm:prSet/>
      <dgm:spPr/>
      <dgm:t>
        <a:bodyPr/>
        <a:lstStyle/>
        <a:p>
          <a:endParaRPr lang="en-US"/>
        </a:p>
      </dgm:t>
    </dgm:pt>
    <dgm:pt modelId="{0CD01621-4B76-48BC-A33F-DE418F0EB7F4}" type="sibTrans" cxnId="{9B8E1156-38C9-44C6-8D40-81474FAA7907}">
      <dgm:prSet/>
      <dgm:spPr/>
      <dgm:t>
        <a:bodyPr/>
        <a:lstStyle/>
        <a:p>
          <a:endParaRPr lang="en-US"/>
        </a:p>
      </dgm:t>
    </dgm:pt>
    <dgm:pt modelId="{12D700D0-FC74-4406-91FD-C54A3B5C32A5}">
      <dgm:prSet custT="1"/>
      <dgm:spPr/>
      <dgm:t>
        <a:bodyPr/>
        <a:lstStyle/>
        <a:p>
          <a:pPr marL="0" lvl="0" algn="ctr" defTabSz="844550">
            <a:lnSpc>
              <a:spcPct val="90000"/>
            </a:lnSpc>
            <a:spcBef>
              <a:spcPct val="0"/>
            </a:spcBef>
            <a:spcAft>
              <a:spcPct val="35000"/>
            </a:spcAft>
            <a:buNone/>
          </a:pPr>
          <a:r>
            <a:rPr lang="fr-FR" sz="1600" baseline="0" dirty="0"/>
            <a:t>Indice de Raisonnement Fluide (IRF)</a:t>
          </a:r>
        </a:p>
        <a:p>
          <a:pPr marL="0" marR="0" lvl="0" indent="0" algn="ctr" defTabSz="914400" eaLnBrk="1" fontAlgn="auto" latinLnBrk="0" hangingPunct="1">
            <a:lnSpc>
              <a:spcPct val="100000"/>
            </a:lnSpc>
            <a:spcBef>
              <a:spcPts val="0"/>
            </a:spcBef>
            <a:spcAft>
              <a:spcPts val="0"/>
            </a:spcAft>
            <a:buClrTx/>
            <a:buSzTx/>
            <a:buFontTx/>
            <a:buNone/>
            <a:tabLst/>
            <a:defRPr/>
          </a:pPr>
          <a:r>
            <a:rPr lang="fr-FR" sz="1600" baseline="0" dirty="0">
              <a:sym typeface="Symbol"/>
            </a:rPr>
            <a:t> </a:t>
          </a:r>
          <a:r>
            <a:rPr lang="en-US" sz="1600" baseline="0" dirty="0"/>
            <a:t>Matrices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600" baseline="0" dirty="0">
              <a:sym typeface="Symbol"/>
            </a:rPr>
            <a:t></a:t>
          </a:r>
          <a:r>
            <a:rPr lang="en-US" sz="1600" baseline="0" dirty="0"/>
            <a:t> Balances</a:t>
          </a:r>
        </a:p>
        <a:p>
          <a:pPr marL="0" lvl="0" algn="ctr" defTabSz="844550">
            <a:lnSpc>
              <a:spcPct val="90000"/>
            </a:lnSpc>
            <a:spcBef>
              <a:spcPct val="0"/>
            </a:spcBef>
            <a:spcAft>
              <a:spcPct val="35000"/>
            </a:spcAft>
            <a:buNone/>
          </a:pPr>
          <a:endParaRPr lang="en-US" sz="1900" dirty="0"/>
        </a:p>
      </dgm:t>
    </dgm:pt>
    <dgm:pt modelId="{34AAAEAB-90F3-4185-A0EF-8679438ADA80}" type="sibTrans" cxnId="{57526F33-C604-4537-B094-6066DF002D54}">
      <dgm:prSet/>
      <dgm:spPr/>
      <dgm:t>
        <a:bodyPr/>
        <a:lstStyle/>
        <a:p>
          <a:endParaRPr lang="en-US"/>
        </a:p>
      </dgm:t>
    </dgm:pt>
    <dgm:pt modelId="{8CA33B7E-7FB9-4833-9FD6-814BBF072155}" type="parTrans" cxnId="{57526F33-C604-4537-B094-6066DF002D54}">
      <dgm:prSet/>
      <dgm:spPr/>
      <dgm:t>
        <a:bodyPr/>
        <a:lstStyle/>
        <a:p>
          <a:endParaRPr lang="en-US"/>
        </a:p>
      </dgm:t>
    </dgm:pt>
    <dgm:pt modelId="{70EF3322-1DDD-4B57-B342-EEA85155DC00}" type="pres">
      <dgm:prSet presAssocID="{74AB21BB-DE65-49F3-A089-E6F519FDA9B1}" presName="diagram" presStyleCnt="0">
        <dgm:presLayoutVars>
          <dgm:dir/>
          <dgm:resizeHandles val="exact"/>
        </dgm:presLayoutVars>
      </dgm:prSet>
      <dgm:spPr/>
    </dgm:pt>
    <dgm:pt modelId="{A0C4DF09-EF77-4F4D-8683-83CD820097C3}" type="pres">
      <dgm:prSet presAssocID="{F8105E60-B244-41CF-A930-6525F784ED99}" presName="node" presStyleLbl="node1" presStyleIdx="0" presStyleCnt="5">
        <dgm:presLayoutVars>
          <dgm:bulletEnabled val="1"/>
        </dgm:presLayoutVars>
      </dgm:prSet>
      <dgm:spPr/>
    </dgm:pt>
    <dgm:pt modelId="{52583167-9271-476D-90DD-E01F9322AD3F}" type="pres">
      <dgm:prSet presAssocID="{28A2D4F2-B5C2-4AE0-9E40-BD315FE6B180}" presName="sibTrans" presStyleCnt="0"/>
      <dgm:spPr/>
    </dgm:pt>
    <dgm:pt modelId="{55B22851-F6D9-4E1E-B0ED-BC0157B12E5F}" type="pres">
      <dgm:prSet presAssocID="{55E143CA-D891-4580-9A7F-EBFB8DA4876D}" presName="node" presStyleLbl="node1" presStyleIdx="1" presStyleCnt="5">
        <dgm:presLayoutVars>
          <dgm:bulletEnabled val="1"/>
        </dgm:presLayoutVars>
      </dgm:prSet>
      <dgm:spPr/>
    </dgm:pt>
    <dgm:pt modelId="{6CCB6345-5E85-470C-A15B-A33AB5AB82A3}" type="pres">
      <dgm:prSet presAssocID="{6B3CF1B4-8F24-41E7-BE52-EE2E184A8630}" presName="sibTrans" presStyleCnt="0"/>
      <dgm:spPr/>
    </dgm:pt>
    <dgm:pt modelId="{2FACDEFE-70A1-4EA0-B665-9855AE225A1C}" type="pres">
      <dgm:prSet presAssocID="{12D700D0-FC74-4406-91FD-C54A3B5C32A5}" presName="node" presStyleLbl="node1" presStyleIdx="2" presStyleCnt="5">
        <dgm:presLayoutVars>
          <dgm:bulletEnabled val="1"/>
        </dgm:presLayoutVars>
      </dgm:prSet>
      <dgm:spPr/>
    </dgm:pt>
    <dgm:pt modelId="{25BE1B21-E7F5-483B-A2E3-18A938AD4664}" type="pres">
      <dgm:prSet presAssocID="{34AAAEAB-90F3-4185-A0EF-8679438ADA80}" presName="sibTrans" presStyleCnt="0"/>
      <dgm:spPr/>
    </dgm:pt>
    <dgm:pt modelId="{D0AA7DD9-F6A2-49E0-A701-18B7B73DAA31}" type="pres">
      <dgm:prSet presAssocID="{1270D3CD-6AF3-47C2-9605-BAC491978EF4}" presName="node" presStyleLbl="node1" presStyleIdx="3" presStyleCnt="5">
        <dgm:presLayoutVars>
          <dgm:bulletEnabled val="1"/>
        </dgm:presLayoutVars>
      </dgm:prSet>
      <dgm:spPr/>
    </dgm:pt>
    <dgm:pt modelId="{C964B125-D3E1-4B26-8043-0DE9B21F6AC5}" type="pres">
      <dgm:prSet presAssocID="{49C3C3B3-3389-424C-8C0E-27B80F0F3BBF}" presName="sibTrans" presStyleCnt="0"/>
      <dgm:spPr/>
    </dgm:pt>
    <dgm:pt modelId="{1FCC2C4D-EA90-4A46-A259-3B1FED24A982}" type="pres">
      <dgm:prSet presAssocID="{BCDCCE67-9F04-4871-BA96-DC526ACF2C0E}" presName="node" presStyleLbl="node1" presStyleIdx="4" presStyleCnt="5">
        <dgm:presLayoutVars>
          <dgm:bulletEnabled val="1"/>
        </dgm:presLayoutVars>
      </dgm:prSet>
      <dgm:spPr/>
    </dgm:pt>
  </dgm:ptLst>
  <dgm:cxnLst>
    <dgm:cxn modelId="{98F57815-F06B-48A1-809F-CB4C3DE6CD1E}" srcId="{74AB21BB-DE65-49F3-A089-E6F519FDA9B1}" destId="{1270D3CD-6AF3-47C2-9605-BAC491978EF4}" srcOrd="3" destOrd="0" parTransId="{D294974E-549D-46A1-89F0-2CAF03BD330D}" sibTransId="{49C3C3B3-3389-424C-8C0E-27B80F0F3BBF}"/>
    <dgm:cxn modelId="{32FCE821-1FB3-46F4-9CA3-B183FB047D3A}" srcId="{74AB21BB-DE65-49F3-A089-E6F519FDA9B1}" destId="{55E143CA-D891-4580-9A7F-EBFB8DA4876D}" srcOrd="1" destOrd="0" parTransId="{9AB6AB42-95B0-48C0-8B15-AF4BA40F585B}" sibTransId="{6B3CF1B4-8F24-41E7-BE52-EE2E184A8630}"/>
    <dgm:cxn modelId="{57526F33-C604-4537-B094-6066DF002D54}" srcId="{74AB21BB-DE65-49F3-A089-E6F519FDA9B1}" destId="{12D700D0-FC74-4406-91FD-C54A3B5C32A5}" srcOrd="2" destOrd="0" parTransId="{8CA33B7E-7FB9-4833-9FD6-814BBF072155}" sibTransId="{34AAAEAB-90F3-4185-A0EF-8679438ADA80}"/>
    <dgm:cxn modelId="{106B143B-3BE4-4856-97E5-85F3E46382D0}" type="presOf" srcId="{12D700D0-FC74-4406-91FD-C54A3B5C32A5}" destId="{2FACDEFE-70A1-4EA0-B665-9855AE225A1C}" srcOrd="0" destOrd="0" presId="urn:microsoft.com/office/officeart/2005/8/layout/default#1"/>
    <dgm:cxn modelId="{FF7A824D-1FB4-46C5-A6D9-33C28BFBC287}" srcId="{74AB21BB-DE65-49F3-A089-E6F519FDA9B1}" destId="{F8105E60-B244-41CF-A930-6525F784ED99}" srcOrd="0" destOrd="0" parTransId="{ECF9DDB8-0123-41B6-A1AB-E5EE3BE75137}" sibTransId="{28A2D4F2-B5C2-4AE0-9E40-BD315FE6B180}"/>
    <dgm:cxn modelId="{9B8E1156-38C9-44C6-8D40-81474FAA7907}" srcId="{74AB21BB-DE65-49F3-A089-E6F519FDA9B1}" destId="{BCDCCE67-9F04-4871-BA96-DC526ACF2C0E}" srcOrd="4" destOrd="0" parTransId="{25263722-D0E0-4FF6-BF3A-655159CBF4B9}" sibTransId="{0CD01621-4B76-48BC-A33F-DE418F0EB7F4}"/>
    <dgm:cxn modelId="{A24F3C9E-4CDB-4C6F-BBAA-91215AF4B701}" type="presOf" srcId="{74AB21BB-DE65-49F3-A089-E6F519FDA9B1}" destId="{70EF3322-1DDD-4B57-B342-EEA85155DC00}" srcOrd="0" destOrd="0" presId="urn:microsoft.com/office/officeart/2005/8/layout/default#1"/>
    <dgm:cxn modelId="{7D54ACB9-4F86-4186-9406-BD72A1B9F5EF}" type="presOf" srcId="{F8105E60-B244-41CF-A930-6525F784ED99}" destId="{A0C4DF09-EF77-4F4D-8683-83CD820097C3}" srcOrd="0" destOrd="0" presId="urn:microsoft.com/office/officeart/2005/8/layout/default#1"/>
    <dgm:cxn modelId="{CF7A93E2-595B-47A9-9DA1-8112F3AED9D6}" type="presOf" srcId="{1270D3CD-6AF3-47C2-9605-BAC491978EF4}" destId="{D0AA7DD9-F6A2-49E0-A701-18B7B73DAA31}" srcOrd="0" destOrd="0" presId="urn:microsoft.com/office/officeart/2005/8/layout/default#1"/>
    <dgm:cxn modelId="{F503D5E2-25FF-48AA-9868-697382549B77}" type="presOf" srcId="{BCDCCE67-9F04-4871-BA96-DC526ACF2C0E}" destId="{1FCC2C4D-EA90-4A46-A259-3B1FED24A982}" srcOrd="0" destOrd="0" presId="urn:microsoft.com/office/officeart/2005/8/layout/default#1"/>
    <dgm:cxn modelId="{602FA4EB-C536-464B-B8F5-C0F4DD57A901}" type="presOf" srcId="{55E143CA-D891-4580-9A7F-EBFB8DA4876D}" destId="{55B22851-F6D9-4E1E-B0ED-BC0157B12E5F}" srcOrd="0" destOrd="0" presId="urn:microsoft.com/office/officeart/2005/8/layout/default#1"/>
    <dgm:cxn modelId="{FDFA9321-A479-4E1B-93F8-02A2E6E6E52A}" type="presParOf" srcId="{70EF3322-1DDD-4B57-B342-EEA85155DC00}" destId="{A0C4DF09-EF77-4F4D-8683-83CD820097C3}" srcOrd="0" destOrd="0" presId="urn:microsoft.com/office/officeart/2005/8/layout/default#1"/>
    <dgm:cxn modelId="{3694CDF9-087F-4347-846A-72147C790B34}" type="presParOf" srcId="{70EF3322-1DDD-4B57-B342-EEA85155DC00}" destId="{52583167-9271-476D-90DD-E01F9322AD3F}" srcOrd="1" destOrd="0" presId="urn:microsoft.com/office/officeart/2005/8/layout/default#1"/>
    <dgm:cxn modelId="{A3BF95A7-01D1-4026-92D5-D8AC60D8785D}" type="presParOf" srcId="{70EF3322-1DDD-4B57-B342-EEA85155DC00}" destId="{55B22851-F6D9-4E1E-B0ED-BC0157B12E5F}" srcOrd="2" destOrd="0" presId="urn:microsoft.com/office/officeart/2005/8/layout/default#1"/>
    <dgm:cxn modelId="{1DF41186-D431-4294-9C41-F0F146FA5922}" type="presParOf" srcId="{70EF3322-1DDD-4B57-B342-EEA85155DC00}" destId="{6CCB6345-5E85-470C-A15B-A33AB5AB82A3}" srcOrd="3" destOrd="0" presId="urn:microsoft.com/office/officeart/2005/8/layout/default#1"/>
    <dgm:cxn modelId="{8C12A123-AC7E-4D27-87B3-48D3AEA2AEDC}" type="presParOf" srcId="{70EF3322-1DDD-4B57-B342-EEA85155DC00}" destId="{2FACDEFE-70A1-4EA0-B665-9855AE225A1C}" srcOrd="4" destOrd="0" presId="urn:microsoft.com/office/officeart/2005/8/layout/default#1"/>
    <dgm:cxn modelId="{40B3397A-5D85-45AB-A389-34CB8BBE695D}" type="presParOf" srcId="{70EF3322-1DDD-4B57-B342-EEA85155DC00}" destId="{25BE1B21-E7F5-483B-A2E3-18A938AD4664}" srcOrd="5" destOrd="0" presId="urn:microsoft.com/office/officeart/2005/8/layout/default#1"/>
    <dgm:cxn modelId="{0CA38759-A1D3-41E5-B560-F9D9E8C9387B}" type="presParOf" srcId="{70EF3322-1DDD-4B57-B342-EEA85155DC00}" destId="{D0AA7DD9-F6A2-49E0-A701-18B7B73DAA31}" srcOrd="6" destOrd="0" presId="urn:microsoft.com/office/officeart/2005/8/layout/default#1"/>
    <dgm:cxn modelId="{EB765AD5-36F9-4E53-96EB-5CBD80E990A7}" type="presParOf" srcId="{70EF3322-1DDD-4B57-B342-EEA85155DC00}" destId="{C964B125-D3E1-4B26-8043-0DE9B21F6AC5}" srcOrd="7" destOrd="0" presId="urn:microsoft.com/office/officeart/2005/8/layout/default#1"/>
    <dgm:cxn modelId="{B80D1A9E-2F78-4198-8660-799B9C0AF246}" type="presParOf" srcId="{70EF3322-1DDD-4B57-B342-EEA85155DC00}" destId="{1FCC2C4D-EA90-4A46-A259-3B1FED24A982}"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AB21BB-DE65-49F3-A089-E6F519FDA9B1}"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F8105E60-B244-41CF-A930-6525F784ED99}">
      <dgm:prSet/>
      <dgm:spPr/>
      <dgm:t>
        <a:bodyPr/>
        <a:lstStyle/>
        <a:p>
          <a:pPr defTabSz="711200">
            <a:lnSpc>
              <a:spcPct val="90000"/>
            </a:lnSpc>
            <a:spcBef>
              <a:spcPct val="0"/>
            </a:spcBef>
            <a:spcAft>
              <a:spcPct val="35000"/>
            </a:spcAft>
          </a:pPr>
          <a:r>
            <a:rPr lang="fr-FR" dirty="0"/>
            <a:t>Indice de Compréhension verbale (ICV)</a:t>
          </a:r>
        </a:p>
        <a:p>
          <a:pPr marL="0" marR="0" indent="0" defTabSz="914400" eaLnBrk="1" fontAlgn="auto" latinLnBrk="0" hangingPunct="1">
            <a:lnSpc>
              <a:spcPct val="100000"/>
            </a:lnSpc>
            <a:spcBef>
              <a:spcPts val="0"/>
            </a:spcBef>
            <a:spcAft>
              <a:spcPts val="0"/>
            </a:spcAft>
            <a:buClrTx/>
            <a:buSzTx/>
            <a:buFontTx/>
            <a:buNone/>
            <a:tabLst/>
            <a:defRPr/>
          </a:pPr>
          <a:r>
            <a:rPr lang="fr-FR" dirty="0">
              <a:sym typeface="Symbol"/>
            </a:rPr>
            <a:t></a:t>
          </a:r>
          <a:r>
            <a:rPr lang="fr-FR" dirty="0"/>
            <a:t> Information</a:t>
          </a:r>
          <a:endParaRPr lang="en-US" dirty="0"/>
        </a:p>
        <a:p>
          <a:pPr marL="0" marR="0" indent="0" defTabSz="711200" eaLnBrk="1" fontAlgn="auto" latinLnBrk="0" hangingPunct="1">
            <a:lnSpc>
              <a:spcPct val="90000"/>
            </a:lnSpc>
            <a:spcBef>
              <a:spcPct val="0"/>
            </a:spcBef>
            <a:spcAft>
              <a:spcPct val="35000"/>
            </a:spcAft>
            <a:buClrTx/>
            <a:buSzTx/>
            <a:buFontTx/>
            <a:buNone/>
            <a:tabLst/>
            <a:defRPr/>
          </a:pPr>
          <a:r>
            <a:rPr lang="fr-FR" dirty="0">
              <a:sym typeface="Symbol"/>
            </a:rPr>
            <a:t> </a:t>
          </a:r>
          <a:r>
            <a:rPr lang="fr-FR" dirty="0"/>
            <a:t>Similitudes</a:t>
          </a:r>
        </a:p>
        <a:p>
          <a:pPr defTabSz="711200">
            <a:lnSpc>
              <a:spcPct val="90000"/>
            </a:lnSpc>
            <a:spcBef>
              <a:spcPct val="0"/>
            </a:spcBef>
            <a:spcAft>
              <a:spcPct val="35000"/>
            </a:spcAft>
          </a:pPr>
          <a:endParaRPr lang="en-US" dirty="0"/>
        </a:p>
      </dgm:t>
    </dgm:pt>
    <dgm:pt modelId="{ECF9DDB8-0123-41B6-A1AB-E5EE3BE75137}" type="parTrans" cxnId="{FF7A824D-1FB4-46C5-A6D9-33C28BFBC287}">
      <dgm:prSet/>
      <dgm:spPr/>
      <dgm:t>
        <a:bodyPr/>
        <a:lstStyle/>
        <a:p>
          <a:endParaRPr lang="en-US"/>
        </a:p>
      </dgm:t>
    </dgm:pt>
    <dgm:pt modelId="{28A2D4F2-B5C2-4AE0-9E40-BD315FE6B180}" type="sibTrans" cxnId="{FF7A824D-1FB4-46C5-A6D9-33C28BFBC287}">
      <dgm:prSet/>
      <dgm:spPr/>
      <dgm:t>
        <a:bodyPr/>
        <a:lstStyle/>
        <a:p>
          <a:endParaRPr lang="en-US"/>
        </a:p>
      </dgm:t>
    </dgm:pt>
    <dgm:pt modelId="{55E143CA-D891-4580-9A7F-EBFB8DA4876D}">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Indice Visuo-Spatial (IVS)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844550" eaLnBrk="1" fontAlgn="auto" latinLnBrk="0" hangingPunct="1">
            <a:lnSpc>
              <a:spcPct val="90000"/>
            </a:lnSpc>
            <a:spcBef>
              <a:spcPct val="0"/>
            </a:spcBef>
            <a:spcAft>
              <a:spcPct val="35000"/>
            </a:spcAft>
            <a:buClrTx/>
            <a:buSzTx/>
            <a:buFontTx/>
            <a:buNone/>
            <a:tabLst/>
            <a:defRPr/>
          </a:pPr>
          <a:r>
            <a:rPr lang="fr-FR" dirty="0">
              <a:sym typeface="Symbol"/>
            </a:rPr>
            <a:t></a:t>
          </a:r>
          <a:r>
            <a:rPr lang="fr-FR" dirty="0"/>
            <a:t> Cubes</a:t>
          </a:r>
        </a:p>
        <a:p>
          <a:pPr marL="0" marR="0" lvl="0" indent="0" defTabSz="844550" eaLnBrk="1" fontAlgn="auto" latinLnBrk="0" hangingPunct="1">
            <a:lnSpc>
              <a:spcPct val="90000"/>
            </a:lnSpc>
            <a:spcBef>
              <a:spcPct val="0"/>
            </a:spcBef>
            <a:spcAft>
              <a:spcPct val="35000"/>
            </a:spcAft>
            <a:buClrTx/>
            <a:buSzTx/>
            <a:buFontTx/>
            <a:buNone/>
            <a:tabLst/>
            <a:defRPr/>
          </a:pPr>
          <a:r>
            <a:rPr lang="fr-FR" dirty="0">
              <a:sym typeface="Symbol"/>
            </a:rPr>
            <a:t></a:t>
          </a:r>
          <a:r>
            <a:rPr lang="fr-FR" dirty="0"/>
            <a:t> Assemblage d’objets</a:t>
          </a:r>
          <a:endParaRPr lang="en-US" dirty="0"/>
        </a:p>
        <a:p>
          <a:pPr marL="0" lvl="0" defTabSz="844550">
            <a:lnSpc>
              <a:spcPct val="90000"/>
            </a:lnSpc>
            <a:spcBef>
              <a:spcPct val="0"/>
            </a:spcBef>
            <a:spcAft>
              <a:spcPct val="35000"/>
            </a:spcAft>
            <a:buNone/>
          </a:pPr>
          <a:endParaRPr lang="en-US" dirty="0"/>
        </a:p>
      </dgm:t>
    </dgm:pt>
    <dgm:pt modelId="{9AB6AB42-95B0-48C0-8B15-AF4BA40F585B}" type="parTrans" cxnId="{32FCE821-1FB3-46F4-9CA3-B183FB047D3A}">
      <dgm:prSet/>
      <dgm:spPr/>
      <dgm:t>
        <a:bodyPr/>
        <a:lstStyle/>
        <a:p>
          <a:endParaRPr lang="en-US"/>
        </a:p>
      </dgm:t>
    </dgm:pt>
    <dgm:pt modelId="{6B3CF1B4-8F24-41E7-BE52-EE2E184A8630}" type="sibTrans" cxnId="{32FCE821-1FB3-46F4-9CA3-B183FB047D3A}">
      <dgm:prSet/>
      <dgm:spPr/>
      <dgm:t>
        <a:bodyPr/>
        <a:lstStyle/>
        <a:p>
          <a:endParaRPr lang="en-US"/>
        </a:p>
      </dgm:t>
    </dgm:pt>
    <dgm:pt modelId="{1270D3CD-6AF3-47C2-9605-BAC491978EF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Indice de Mémoire de travail (IMT)</a:t>
          </a:r>
        </a:p>
        <a:p>
          <a:pPr marL="0" marR="0" lvl="0" indent="0" defTabSz="914400" eaLnBrk="1" fontAlgn="auto" latinLnBrk="0" hangingPunct="1">
            <a:lnSpc>
              <a:spcPct val="100000"/>
            </a:lnSpc>
            <a:spcBef>
              <a:spcPts val="0"/>
            </a:spcBef>
            <a:spcAft>
              <a:spcPts val="0"/>
            </a:spcAft>
            <a:buClrTx/>
            <a:buSzTx/>
            <a:buFontTx/>
            <a:buNone/>
            <a:tabLst/>
            <a:defRPr/>
          </a:pPr>
          <a:r>
            <a:rPr lang="fr-FR" dirty="0">
              <a:sym typeface="Symbol"/>
            </a:rPr>
            <a:t></a:t>
          </a:r>
          <a:r>
            <a:rPr lang="fr-FR" dirty="0"/>
            <a:t> Reconnaissance des images</a:t>
          </a:r>
        </a:p>
        <a:p>
          <a:pPr marL="0" marR="0" lvl="0" indent="0" defTabSz="914400" eaLnBrk="1" fontAlgn="auto" latinLnBrk="0" hangingPunct="1">
            <a:lnSpc>
              <a:spcPct val="100000"/>
            </a:lnSpc>
            <a:spcBef>
              <a:spcPts val="0"/>
            </a:spcBef>
            <a:spcAft>
              <a:spcPts val="0"/>
            </a:spcAft>
            <a:buClrTx/>
            <a:buSzTx/>
            <a:buFontTx/>
            <a:buNone/>
            <a:tabLst/>
            <a:defRPr/>
          </a:pPr>
          <a:r>
            <a:rPr lang="fr-FR" dirty="0">
              <a:sym typeface="Symbol"/>
            </a:rPr>
            <a:t> Mémoire spatiale</a:t>
          </a:r>
          <a:endParaRPr lang="en-US" dirty="0"/>
        </a:p>
        <a:p>
          <a:pPr marL="0" lvl="0" defTabSz="844550">
            <a:lnSpc>
              <a:spcPct val="90000"/>
            </a:lnSpc>
            <a:spcBef>
              <a:spcPct val="0"/>
            </a:spcBef>
            <a:spcAft>
              <a:spcPct val="35000"/>
            </a:spcAft>
            <a:buNone/>
          </a:pPr>
          <a:endParaRPr lang="en-US" dirty="0"/>
        </a:p>
      </dgm:t>
    </dgm:pt>
    <dgm:pt modelId="{D294974E-549D-46A1-89F0-2CAF03BD330D}" type="parTrans" cxnId="{98F57815-F06B-48A1-809F-CB4C3DE6CD1E}">
      <dgm:prSet/>
      <dgm:spPr/>
      <dgm:t>
        <a:bodyPr/>
        <a:lstStyle/>
        <a:p>
          <a:endParaRPr lang="en-US"/>
        </a:p>
      </dgm:t>
    </dgm:pt>
    <dgm:pt modelId="{49C3C3B3-3389-424C-8C0E-27B80F0F3BBF}" type="sibTrans" cxnId="{98F57815-F06B-48A1-809F-CB4C3DE6CD1E}">
      <dgm:prSet/>
      <dgm:spPr/>
      <dgm:t>
        <a:bodyPr/>
        <a:lstStyle/>
        <a:p>
          <a:endParaRPr lang="en-US"/>
        </a:p>
      </dgm:t>
    </dgm:pt>
    <dgm:pt modelId="{BCDCCE67-9F04-4871-BA96-DC526ACF2C0E}">
      <dgm:prSet/>
      <dgm:spPr/>
      <dgm:t>
        <a:bodyPr/>
        <a:lstStyle/>
        <a:p>
          <a:pPr algn="ctr" defTabSz="711200">
            <a:lnSpc>
              <a:spcPct val="90000"/>
            </a:lnSpc>
            <a:spcBef>
              <a:spcPct val="0"/>
            </a:spcBef>
            <a:spcAft>
              <a:spcPct val="35000"/>
            </a:spcAft>
          </a:pPr>
          <a:r>
            <a:rPr lang="fr-FR" dirty="0"/>
            <a:t>Indice de Vitesse de Traitement (IVT)</a:t>
          </a:r>
        </a:p>
        <a:p>
          <a:pPr marL="0" marR="0" indent="0" algn="ctr" defTabSz="914400" eaLnBrk="1" fontAlgn="auto" latinLnBrk="0" hangingPunct="1">
            <a:lnSpc>
              <a:spcPct val="100000"/>
            </a:lnSpc>
            <a:spcBef>
              <a:spcPts val="0"/>
            </a:spcBef>
            <a:spcAft>
              <a:spcPts val="0"/>
            </a:spcAft>
            <a:buClrTx/>
            <a:buSzTx/>
            <a:buFontTx/>
            <a:buNone/>
            <a:tabLst/>
            <a:defRPr/>
          </a:pPr>
          <a:r>
            <a:rPr lang="fr-FR" dirty="0">
              <a:sym typeface="Symbol"/>
            </a:rPr>
            <a:t></a:t>
          </a:r>
          <a:r>
            <a:rPr lang="en-US" dirty="0"/>
            <a:t> Symboles</a:t>
          </a:r>
        </a:p>
        <a:p>
          <a:pPr algn="ctr" defTabSz="711200">
            <a:lnSpc>
              <a:spcPct val="90000"/>
            </a:lnSpc>
            <a:spcBef>
              <a:spcPct val="0"/>
            </a:spcBef>
            <a:spcAft>
              <a:spcPct val="35000"/>
            </a:spcAft>
          </a:pPr>
          <a:r>
            <a:rPr lang="fr-FR" dirty="0">
              <a:sym typeface="Symbol"/>
            </a:rPr>
            <a:t> Barrage</a:t>
          </a:r>
          <a:endParaRPr lang="en-US" dirty="0"/>
        </a:p>
      </dgm:t>
    </dgm:pt>
    <dgm:pt modelId="{25263722-D0E0-4FF6-BF3A-655159CBF4B9}" type="parTrans" cxnId="{9B8E1156-38C9-44C6-8D40-81474FAA7907}">
      <dgm:prSet/>
      <dgm:spPr/>
      <dgm:t>
        <a:bodyPr/>
        <a:lstStyle/>
        <a:p>
          <a:endParaRPr lang="en-US"/>
        </a:p>
      </dgm:t>
    </dgm:pt>
    <dgm:pt modelId="{0CD01621-4B76-48BC-A33F-DE418F0EB7F4}" type="sibTrans" cxnId="{9B8E1156-38C9-44C6-8D40-81474FAA7907}">
      <dgm:prSet/>
      <dgm:spPr/>
      <dgm:t>
        <a:bodyPr/>
        <a:lstStyle/>
        <a:p>
          <a:endParaRPr lang="en-US"/>
        </a:p>
      </dgm:t>
    </dgm:pt>
    <dgm:pt modelId="{12D700D0-FC74-4406-91FD-C54A3B5C32A5}">
      <dgm:prSet custT="1"/>
      <dgm:spPr/>
      <dgm:t>
        <a:bodyPr/>
        <a:lstStyle/>
        <a:p>
          <a:pPr marL="0" lvl="0" algn="ctr" defTabSz="844550">
            <a:lnSpc>
              <a:spcPct val="90000"/>
            </a:lnSpc>
            <a:spcBef>
              <a:spcPct val="0"/>
            </a:spcBef>
            <a:spcAft>
              <a:spcPct val="35000"/>
            </a:spcAft>
            <a:buNone/>
          </a:pPr>
          <a:r>
            <a:rPr lang="fr-FR" sz="1600" baseline="0" dirty="0"/>
            <a:t>Indice de Raisonnement Fluide (IRF)</a:t>
          </a:r>
        </a:p>
        <a:p>
          <a:pPr marL="0" marR="0" lvl="0" indent="0" algn="ctr" defTabSz="914400" eaLnBrk="1" fontAlgn="auto" latinLnBrk="0" hangingPunct="1">
            <a:lnSpc>
              <a:spcPct val="100000"/>
            </a:lnSpc>
            <a:spcBef>
              <a:spcPts val="0"/>
            </a:spcBef>
            <a:spcAft>
              <a:spcPts val="0"/>
            </a:spcAft>
            <a:buClrTx/>
            <a:buSzTx/>
            <a:buFontTx/>
            <a:buNone/>
            <a:tabLst/>
            <a:defRPr/>
          </a:pPr>
          <a:r>
            <a:rPr lang="fr-FR" sz="1600" baseline="0" dirty="0">
              <a:sym typeface="Symbol"/>
            </a:rPr>
            <a:t> </a:t>
          </a:r>
          <a:r>
            <a:rPr lang="en-US" sz="1600" baseline="0" dirty="0"/>
            <a:t>Matrices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600" baseline="0" dirty="0">
              <a:sym typeface="Symbol"/>
            </a:rPr>
            <a:t></a:t>
          </a:r>
          <a:r>
            <a:rPr lang="en-US" sz="1600" baseline="0" dirty="0"/>
            <a:t> Identification de concepts</a:t>
          </a:r>
        </a:p>
        <a:p>
          <a:pPr marL="0" lvl="0" algn="ctr" defTabSz="844550">
            <a:lnSpc>
              <a:spcPct val="90000"/>
            </a:lnSpc>
            <a:spcBef>
              <a:spcPct val="0"/>
            </a:spcBef>
            <a:spcAft>
              <a:spcPct val="35000"/>
            </a:spcAft>
            <a:buNone/>
          </a:pPr>
          <a:endParaRPr lang="en-US" sz="1900" dirty="0"/>
        </a:p>
      </dgm:t>
    </dgm:pt>
    <dgm:pt modelId="{34AAAEAB-90F3-4185-A0EF-8679438ADA80}" type="sibTrans" cxnId="{57526F33-C604-4537-B094-6066DF002D54}">
      <dgm:prSet/>
      <dgm:spPr/>
      <dgm:t>
        <a:bodyPr/>
        <a:lstStyle/>
        <a:p>
          <a:endParaRPr lang="en-US"/>
        </a:p>
      </dgm:t>
    </dgm:pt>
    <dgm:pt modelId="{8CA33B7E-7FB9-4833-9FD6-814BBF072155}" type="parTrans" cxnId="{57526F33-C604-4537-B094-6066DF002D54}">
      <dgm:prSet/>
      <dgm:spPr/>
      <dgm:t>
        <a:bodyPr/>
        <a:lstStyle/>
        <a:p>
          <a:endParaRPr lang="en-US"/>
        </a:p>
      </dgm:t>
    </dgm:pt>
    <dgm:pt modelId="{70EF3322-1DDD-4B57-B342-EEA85155DC00}" type="pres">
      <dgm:prSet presAssocID="{74AB21BB-DE65-49F3-A089-E6F519FDA9B1}" presName="diagram" presStyleCnt="0">
        <dgm:presLayoutVars>
          <dgm:dir/>
          <dgm:resizeHandles val="exact"/>
        </dgm:presLayoutVars>
      </dgm:prSet>
      <dgm:spPr/>
    </dgm:pt>
    <dgm:pt modelId="{A0C4DF09-EF77-4F4D-8683-83CD820097C3}" type="pres">
      <dgm:prSet presAssocID="{F8105E60-B244-41CF-A930-6525F784ED99}" presName="node" presStyleLbl="node1" presStyleIdx="0" presStyleCnt="5">
        <dgm:presLayoutVars>
          <dgm:bulletEnabled val="1"/>
        </dgm:presLayoutVars>
      </dgm:prSet>
      <dgm:spPr/>
    </dgm:pt>
    <dgm:pt modelId="{52583167-9271-476D-90DD-E01F9322AD3F}" type="pres">
      <dgm:prSet presAssocID="{28A2D4F2-B5C2-4AE0-9E40-BD315FE6B180}" presName="sibTrans" presStyleCnt="0"/>
      <dgm:spPr/>
    </dgm:pt>
    <dgm:pt modelId="{55B22851-F6D9-4E1E-B0ED-BC0157B12E5F}" type="pres">
      <dgm:prSet presAssocID="{55E143CA-D891-4580-9A7F-EBFB8DA4876D}" presName="node" presStyleLbl="node1" presStyleIdx="1" presStyleCnt="5">
        <dgm:presLayoutVars>
          <dgm:bulletEnabled val="1"/>
        </dgm:presLayoutVars>
      </dgm:prSet>
      <dgm:spPr/>
    </dgm:pt>
    <dgm:pt modelId="{6CCB6345-5E85-470C-A15B-A33AB5AB82A3}" type="pres">
      <dgm:prSet presAssocID="{6B3CF1B4-8F24-41E7-BE52-EE2E184A8630}" presName="sibTrans" presStyleCnt="0"/>
      <dgm:spPr/>
    </dgm:pt>
    <dgm:pt modelId="{2FACDEFE-70A1-4EA0-B665-9855AE225A1C}" type="pres">
      <dgm:prSet presAssocID="{12D700D0-FC74-4406-91FD-C54A3B5C32A5}" presName="node" presStyleLbl="node1" presStyleIdx="2" presStyleCnt="5">
        <dgm:presLayoutVars>
          <dgm:bulletEnabled val="1"/>
        </dgm:presLayoutVars>
      </dgm:prSet>
      <dgm:spPr/>
    </dgm:pt>
    <dgm:pt modelId="{25BE1B21-E7F5-483B-A2E3-18A938AD4664}" type="pres">
      <dgm:prSet presAssocID="{34AAAEAB-90F3-4185-A0EF-8679438ADA80}" presName="sibTrans" presStyleCnt="0"/>
      <dgm:spPr/>
    </dgm:pt>
    <dgm:pt modelId="{D0AA7DD9-F6A2-49E0-A701-18B7B73DAA31}" type="pres">
      <dgm:prSet presAssocID="{1270D3CD-6AF3-47C2-9605-BAC491978EF4}" presName="node" presStyleLbl="node1" presStyleIdx="3" presStyleCnt="5">
        <dgm:presLayoutVars>
          <dgm:bulletEnabled val="1"/>
        </dgm:presLayoutVars>
      </dgm:prSet>
      <dgm:spPr/>
    </dgm:pt>
    <dgm:pt modelId="{C964B125-D3E1-4B26-8043-0DE9B21F6AC5}" type="pres">
      <dgm:prSet presAssocID="{49C3C3B3-3389-424C-8C0E-27B80F0F3BBF}" presName="sibTrans" presStyleCnt="0"/>
      <dgm:spPr/>
    </dgm:pt>
    <dgm:pt modelId="{1FCC2C4D-EA90-4A46-A259-3B1FED24A982}" type="pres">
      <dgm:prSet presAssocID="{BCDCCE67-9F04-4871-BA96-DC526ACF2C0E}" presName="node" presStyleLbl="node1" presStyleIdx="4" presStyleCnt="5">
        <dgm:presLayoutVars>
          <dgm:bulletEnabled val="1"/>
        </dgm:presLayoutVars>
      </dgm:prSet>
      <dgm:spPr/>
    </dgm:pt>
  </dgm:ptLst>
  <dgm:cxnLst>
    <dgm:cxn modelId="{98F57815-F06B-48A1-809F-CB4C3DE6CD1E}" srcId="{74AB21BB-DE65-49F3-A089-E6F519FDA9B1}" destId="{1270D3CD-6AF3-47C2-9605-BAC491978EF4}" srcOrd="3" destOrd="0" parTransId="{D294974E-549D-46A1-89F0-2CAF03BD330D}" sibTransId="{49C3C3B3-3389-424C-8C0E-27B80F0F3BBF}"/>
    <dgm:cxn modelId="{32FCE821-1FB3-46F4-9CA3-B183FB047D3A}" srcId="{74AB21BB-DE65-49F3-A089-E6F519FDA9B1}" destId="{55E143CA-D891-4580-9A7F-EBFB8DA4876D}" srcOrd="1" destOrd="0" parTransId="{9AB6AB42-95B0-48C0-8B15-AF4BA40F585B}" sibTransId="{6B3CF1B4-8F24-41E7-BE52-EE2E184A8630}"/>
    <dgm:cxn modelId="{2373042F-7E3C-40FA-A468-DB0D2AF904D1}" type="presOf" srcId="{12D700D0-FC74-4406-91FD-C54A3B5C32A5}" destId="{2FACDEFE-70A1-4EA0-B665-9855AE225A1C}" srcOrd="0" destOrd="0" presId="urn:microsoft.com/office/officeart/2005/8/layout/default#1"/>
    <dgm:cxn modelId="{57526F33-C604-4537-B094-6066DF002D54}" srcId="{74AB21BB-DE65-49F3-A089-E6F519FDA9B1}" destId="{12D700D0-FC74-4406-91FD-C54A3B5C32A5}" srcOrd="2" destOrd="0" parTransId="{8CA33B7E-7FB9-4833-9FD6-814BBF072155}" sibTransId="{34AAAEAB-90F3-4185-A0EF-8679438ADA80}"/>
    <dgm:cxn modelId="{E29B3C61-EE62-4B9C-9095-B90A6C9E0ECA}" type="presOf" srcId="{74AB21BB-DE65-49F3-A089-E6F519FDA9B1}" destId="{70EF3322-1DDD-4B57-B342-EEA85155DC00}" srcOrd="0" destOrd="0" presId="urn:microsoft.com/office/officeart/2005/8/layout/default#1"/>
    <dgm:cxn modelId="{0E645844-AD7E-4CDA-9473-111EA39DE88B}" type="presOf" srcId="{BCDCCE67-9F04-4871-BA96-DC526ACF2C0E}" destId="{1FCC2C4D-EA90-4A46-A259-3B1FED24A982}" srcOrd="0" destOrd="0" presId="urn:microsoft.com/office/officeart/2005/8/layout/default#1"/>
    <dgm:cxn modelId="{FF7A824D-1FB4-46C5-A6D9-33C28BFBC287}" srcId="{74AB21BB-DE65-49F3-A089-E6F519FDA9B1}" destId="{F8105E60-B244-41CF-A930-6525F784ED99}" srcOrd="0" destOrd="0" parTransId="{ECF9DDB8-0123-41B6-A1AB-E5EE3BE75137}" sibTransId="{28A2D4F2-B5C2-4AE0-9E40-BD315FE6B180}"/>
    <dgm:cxn modelId="{9B8E1156-38C9-44C6-8D40-81474FAA7907}" srcId="{74AB21BB-DE65-49F3-A089-E6F519FDA9B1}" destId="{BCDCCE67-9F04-4871-BA96-DC526ACF2C0E}" srcOrd="4" destOrd="0" parTransId="{25263722-D0E0-4FF6-BF3A-655159CBF4B9}" sibTransId="{0CD01621-4B76-48BC-A33F-DE418F0EB7F4}"/>
    <dgm:cxn modelId="{AEADBF9E-CC78-4399-9C5D-BFC3EDA12E8C}" type="presOf" srcId="{F8105E60-B244-41CF-A930-6525F784ED99}" destId="{A0C4DF09-EF77-4F4D-8683-83CD820097C3}" srcOrd="0" destOrd="0" presId="urn:microsoft.com/office/officeart/2005/8/layout/default#1"/>
    <dgm:cxn modelId="{BB06C1C6-77B4-43D8-AA34-E3FA084B93A9}" type="presOf" srcId="{1270D3CD-6AF3-47C2-9605-BAC491978EF4}" destId="{D0AA7DD9-F6A2-49E0-A701-18B7B73DAA31}" srcOrd="0" destOrd="0" presId="urn:microsoft.com/office/officeart/2005/8/layout/default#1"/>
    <dgm:cxn modelId="{1FE3F5FE-C178-4859-9508-0D06028514D9}" type="presOf" srcId="{55E143CA-D891-4580-9A7F-EBFB8DA4876D}" destId="{55B22851-F6D9-4E1E-B0ED-BC0157B12E5F}" srcOrd="0" destOrd="0" presId="urn:microsoft.com/office/officeart/2005/8/layout/default#1"/>
    <dgm:cxn modelId="{C375B789-3714-48CB-AE04-C6C1E931A773}" type="presParOf" srcId="{70EF3322-1DDD-4B57-B342-EEA85155DC00}" destId="{A0C4DF09-EF77-4F4D-8683-83CD820097C3}" srcOrd="0" destOrd="0" presId="urn:microsoft.com/office/officeart/2005/8/layout/default#1"/>
    <dgm:cxn modelId="{82F031A9-AF9C-4656-8885-174CFF9184A6}" type="presParOf" srcId="{70EF3322-1DDD-4B57-B342-EEA85155DC00}" destId="{52583167-9271-476D-90DD-E01F9322AD3F}" srcOrd="1" destOrd="0" presId="urn:microsoft.com/office/officeart/2005/8/layout/default#1"/>
    <dgm:cxn modelId="{221ED4F3-2098-47BA-BF3A-EA0204C0D99F}" type="presParOf" srcId="{70EF3322-1DDD-4B57-B342-EEA85155DC00}" destId="{55B22851-F6D9-4E1E-B0ED-BC0157B12E5F}" srcOrd="2" destOrd="0" presId="urn:microsoft.com/office/officeart/2005/8/layout/default#1"/>
    <dgm:cxn modelId="{647AC3B3-8213-4255-8DE0-EFDFFF253822}" type="presParOf" srcId="{70EF3322-1DDD-4B57-B342-EEA85155DC00}" destId="{6CCB6345-5E85-470C-A15B-A33AB5AB82A3}" srcOrd="3" destOrd="0" presId="urn:microsoft.com/office/officeart/2005/8/layout/default#1"/>
    <dgm:cxn modelId="{8E5D7F40-5DFD-4923-BC6D-3CA5D30FE7F4}" type="presParOf" srcId="{70EF3322-1DDD-4B57-B342-EEA85155DC00}" destId="{2FACDEFE-70A1-4EA0-B665-9855AE225A1C}" srcOrd="4" destOrd="0" presId="urn:microsoft.com/office/officeart/2005/8/layout/default#1"/>
    <dgm:cxn modelId="{31655358-9534-4CF4-80AB-752215C223AD}" type="presParOf" srcId="{70EF3322-1DDD-4B57-B342-EEA85155DC00}" destId="{25BE1B21-E7F5-483B-A2E3-18A938AD4664}" srcOrd="5" destOrd="0" presId="urn:microsoft.com/office/officeart/2005/8/layout/default#1"/>
    <dgm:cxn modelId="{9D5503DA-CD24-40BB-80AE-282C80A4A1FB}" type="presParOf" srcId="{70EF3322-1DDD-4B57-B342-EEA85155DC00}" destId="{D0AA7DD9-F6A2-49E0-A701-18B7B73DAA31}" srcOrd="6" destOrd="0" presId="urn:microsoft.com/office/officeart/2005/8/layout/default#1"/>
    <dgm:cxn modelId="{63A9AB5F-AD90-4059-A39A-075718522FB6}" type="presParOf" srcId="{70EF3322-1DDD-4B57-B342-EEA85155DC00}" destId="{C964B125-D3E1-4B26-8043-0DE9B21F6AC5}" srcOrd="7" destOrd="0" presId="urn:microsoft.com/office/officeart/2005/8/layout/default#1"/>
    <dgm:cxn modelId="{37DFB2A5-1CFE-441D-BE90-075801D0FCA5}" type="presParOf" srcId="{70EF3322-1DDD-4B57-B342-EEA85155DC00}" destId="{1FCC2C4D-EA90-4A46-A259-3B1FED24A982}"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DD5174-161E-466A-A253-832C92C4019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70DFEA95-9290-47C1-ABF7-E3059AA4C7A6}">
      <dgm:prSet phldrT="[Texte]" custT="1"/>
      <dgm:spPr/>
      <dgm:t>
        <a:bodyPr/>
        <a:lstStyle/>
        <a:p>
          <a:r>
            <a:rPr lang="fr-FR" sz="2800" dirty="0"/>
            <a:t>Score = une performance à un instant t</a:t>
          </a:r>
        </a:p>
      </dgm:t>
    </dgm:pt>
    <dgm:pt modelId="{924A0EFE-1556-48C7-96BB-F19B08ACFF3F}" type="parTrans" cxnId="{36BB3C8D-48B6-4840-ABB2-20E9F3657574}">
      <dgm:prSet/>
      <dgm:spPr/>
      <dgm:t>
        <a:bodyPr/>
        <a:lstStyle/>
        <a:p>
          <a:endParaRPr lang="fr-FR"/>
        </a:p>
      </dgm:t>
    </dgm:pt>
    <dgm:pt modelId="{DA153546-63DD-4CF0-9B7A-7F279255B024}" type="sibTrans" cxnId="{36BB3C8D-48B6-4840-ABB2-20E9F3657574}">
      <dgm:prSet/>
      <dgm:spPr/>
      <dgm:t>
        <a:bodyPr/>
        <a:lstStyle/>
        <a:p>
          <a:endParaRPr lang="fr-FR"/>
        </a:p>
      </dgm:t>
    </dgm:pt>
    <dgm:pt modelId="{7D633290-B9ED-4910-A67E-04F8F016E03B}" type="pres">
      <dgm:prSet presAssocID="{3BDD5174-161E-466A-A253-832C92C4019D}" presName="cycle" presStyleCnt="0">
        <dgm:presLayoutVars>
          <dgm:chMax val="1"/>
          <dgm:dir/>
          <dgm:animLvl val="ctr"/>
          <dgm:resizeHandles val="exact"/>
        </dgm:presLayoutVars>
      </dgm:prSet>
      <dgm:spPr/>
    </dgm:pt>
    <dgm:pt modelId="{C73E9EBE-BD9A-4997-A1FB-552906EBFF7D}" type="pres">
      <dgm:prSet presAssocID="{70DFEA95-9290-47C1-ABF7-E3059AA4C7A6}" presName="centerShape" presStyleLbl="node0" presStyleIdx="0" presStyleCnt="1" custLinFactNeighborX="-196" custLinFactNeighborY="2799"/>
      <dgm:spPr/>
    </dgm:pt>
  </dgm:ptLst>
  <dgm:cxnLst>
    <dgm:cxn modelId="{C51F731E-8EAF-4937-8A8A-5ABE15656BD7}" type="presOf" srcId="{70DFEA95-9290-47C1-ABF7-E3059AA4C7A6}" destId="{C73E9EBE-BD9A-4997-A1FB-552906EBFF7D}" srcOrd="0" destOrd="0" presId="urn:microsoft.com/office/officeart/2005/8/layout/radial4"/>
    <dgm:cxn modelId="{36BB3C8D-48B6-4840-ABB2-20E9F3657574}" srcId="{3BDD5174-161E-466A-A253-832C92C4019D}" destId="{70DFEA95-9290-47C1-ABF7-E3059AA4C7A6}" srcOrd="0" destOrd="0" parTransId="{924A0EFE-1556-48C7-96BB-F19B08ACFF3F}" sibTransId="{DA153546-63DD-4CF0-9B7A-7F279255B024}"/>
    <dgm:cxn modelId="{EB606EE3-0806-439C-A0B9-E33CE2EF2356}" type="presOf" srcId="{3BDD5174-161E-466A-A253-832C92C4019D}" destId="{7D633290-B9ED-4910-A67E-04F8F016E03B}" srcOrd="0" destOrd="0" presId="urn:microsoft.com/office/officeart/2005/8/layout/radial4"/>
    <dgm:cxn modelId="{75D2B556-2F09-4B59-B0A4-4A1BB3B89355}" type="presParOf" srcId="{7D633290-B9ED-4910-A67E-04F8F016E03B}" destId="{C73E9EBE-BD9A-4997-A1FB-552906EBFF7D}"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3A96E-0CDB-4646-8F8A-DD516B9D088F}">
      <dsp:nvSpPr>
        <dsp:cNvPr id="0" name=""/>
        <dsp:cNvSpPr/>
      </dsp:nvSpPr>
      <dsp:spPr>
        <a:xfrm>
          <a:off x="0" y="50340"/>
          <a:ext cx="5259278" cy="722474"/>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I. Introduction sur les troubles des apprentissages</a:t>
          </a:r>
          <a:endParaRPr lang="en-US" sz="1900" kern="1200"/>
        </a:p>
      </dsp:txBody>
      <dsp:txXfrm>
        <a:off x="35268" y="85608"/>
        <a:ext cx="5188742" cy="651938"/>
      </dsp:txXfrm>
    </dsp:sp>
    <dsp:sp modelId="{E6CFD78D-1AD7-4358-96BD-76541EEB1A75}">
      <dsp:nvSpPr>
        <dsp:cNvPr id="0" name=""/>
        <dsp:cNvSpPr/>
      </dsp:nvSpPr>
      <dsp:spPr>
        <a:xfrm>
          <a:off x="0" y="827535"/>
          <a:ext cx="5259278" cy="722474"/>
        </a:xfrm>
        <a:prstGeom prst="roundRect">
          <a:avLst/>
        </a:prstGeom>
        <a:solidFill>
          <a:schemeClr val="accent5">
            <a:hueOff val="-1004113"/>
            <a:satOff val="8219"/>
            <a:lumOff val="-133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dirty="0"/>
            <a:t>II. Trouble développemental du langage</a:t>
          </a:r>
          <a:endParaRPr lang="en-US" sz="1900" kern="1200" dirty="0"/>
        </a:p>
      </dsp:txBody>
      <dsp:txXfrm>
        <a:off x="35268" y="862803"/>
        <a:ext cx="5188742" cy="651938"/>
      </dsp:txXfrm>
    </dsp:sp>
    <dsp:sp modelId="{C15E4D21-92BE-4343-91CF-D3C3AC34A375}">
      <dsp:nvSpPr>
        <dsp:cNvPr id="0" name=""/>
        <dsp:cNvSpPr/>
      </dsp:nvSpPr>
      <dsp:spPr>
        <a:xfrm>
          <a:off x="0" y="1604730"/>
          <a:ext cx="5259278" cy="722474"/>
        </a:xfrm>
        <a:prstGeom prst="roundRect">
          <a:avLst/>
        </a:prstGeom>
        <a:solidFill>
          <a:schemeClr val="accent5">
            <a:hueOff val="-2008226"/>
            <a:satOff val="16437"/>
            <a:lumOff val="-266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dirty="0"/>
            <a:t>III. Trouble du langage écrit, dysorthographie et trouble de la cognition mathématique</a:t>
          </a:r>
          <a:endParaRPr lang="en-US" sz="1900" kern="1200" dirty="0"/>
        </a:p>
      </dsp:txBody>
      <dsp:txXfrm>
        <a:off x="35268" y="1639998"/>
        <a:ext cx="5188742" cy="651938"/>
      </dsp:txXfrm>
    </dsp:sp>
    <dsp:sp modelId="{CA931E4C-3726-4E04-B395-0DE5DB73F78E}">
      <dsp:nvSpPr>
        <dsp:cNvPr id="0" name=""/>
        <dsp:cNvSpPr/>
      </dsp:nvSpPr>
      <dsp:spPr>
        <a:xfrm>
          <a:off x="0" y="2381925"/>
          <a:ext cx="5259278" cy="722474"/>
        </a:xfrm>
        <a:prstGeom prst="roundRect">
          <a:avLst/>
        </a:prstGeom>
        <a:solidFill>
          <a:schemeClr val="accent5">
            <a:hueOff val="-3012340"/>
            <a:satOff val="24656"/>
            <a:lumOff val="-400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dirty="0"/>
            <a:t>IV. Trouble développemental de la coordination</a:t>
          </a:r>
          <a:endParaRPr lang="en-US" sz="1900" kern="1200" dirty="0"/>
        </a:p>
      </dsp:txBody>
      <dsp:txXfrm>
        <a:off x="35268" y="2417193"/>
        <a:ext cx="5188742" cy="651938"/>
      </dsp:txXfrm>
    </dsp:sp>
    <dsp:sp modelId="{80E59FA5-A504-488E-8679-2224A1DC2246}">
      <dsp:nvSpPr>
        <dsp:cNvPr id="0" name=""/>
        <dsp:cNvSpPr/>
      </dsp:nvSpPr>
      <dsp:spPr>
        <a:xfrm>
          <a:off x="0" y="3159120"/>
          <a:ext cx="5259278" cy="722474"/>
        </a:xfrm>
        <a:prstGeom prst="roundRect">
          <a:avLst/>
        </a:prstGeom>
        <a:solidFill>
          <a:schemeClr val="accent5">
            <a:hueOff val="-4016453"/>
            <a:satOff val="32874"/>
            <a:lumOff val="-533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V. TDAH</a:t>
          </a:r>
          <a:endParaRPr lang="en-US" sz="1900" kern="1200"/>
        </a:p>
      </dsp:txBody>
      <dsp:txXfrm>
        <a:off x="35268" y="3194388"/>
        <a:ext cx="5188742" cy="651938"/>
      </dsp:txXfrm>
    </dsp:sp>
    <dsp:sp modelId="{3644A061-573E-487B-AD40-B5957DC523A2}">
      <dsp:nvSpPr>
        <dsp:cNvPr id="0" name=""/>
        <dsp:cNvSpPr/>
      </dsp:nvSpPr>
      <dsp:spPr>
        <a:xfrm>
          <a:off x="0" y="3936315"/>
          <a:ext cx="5259278" cy="722474"/>
        </a:xfrm>
        <a:prstGeom prst="roundRect">
          <a:avLst/>
        </a:prstGeom>
        <a:solidFill>
          <a:schemeClr val="accent5">
            <a:hueOff val="-5020566"/>
            <a:satOff val="41093"/>
            <a:lumOff val="-666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VI. Prise en charge et accompagnement</a:t>
          </a:r>
          <a:endParaRPr lang="en-US" sz="1900" kern="1200"/>
        </a:p>
      </dsp:txBody>
      <dsp:txXfrm>
        <a:off x="35268" y="3971583"/>
        <a:ext cx="5188742" cy="651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1C561-94CB-40A0-AF40-D865C7958EAF}">
      <dsp:nvSpPr>
        <dsp:cNvPr id="0" name=""/>
        <dsp:cNvSpPr/>
      </dsp:nvSpPr>
      <dsp:spPr>
        <a:xfrm>
          <a:off x="-4157891" y="-638056"/>
          <a:ext cx="4954351" cy="4954351"/>
        </a:xfrm>
        <a:prstGeom prst="blockArc">
          <a:avLst>
            <a:gd name="adj1" fmla="val 18900000"/>
            <a:gd name="adj2" fmla="val 2700000"/>
            <a:gd name="adj3" fmla="val 436"/>
          </a:avLst>
        </a:pr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8457C-FDF2-4702-A3E4-FC630F1721C0}">
      <dsp:nvSpPr>
        <dsp:cNvPr id="0" name=""/>
        <dsp:cNvSpPr/>
      </dsp:nvSpPr>
      <dsp:spPr>
        <a:xfrm>
          <a:off x="297763" y="193696"/>
          <a:ext cx="7924017" cy="387244"/>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376"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t>Troubles du développement intellectuel</a:t>
          </a:r>
        </a:p>
      </dsp:txBody>
      <dsp:txXfrm>
        <a:off x="297763" y="193696"/>
        <a:ext cx="7924017" cy="387244"/>
      </dsp:txXfrm>
    </dsp:sp>
    <dsp:sp modelId="{C17864D2-4DCE-44F3-9618-2956B9D6C05C}">
      <dsp:nvSpPr>
        <dsp:cNvPr id="0" name=""/>
        <dsp:cNvSpPr/>
      </dsp:nvSpPr>
      <dsp:spPr>
        <a:xfrm>
          <a:off x="55735" y="145290"/>
          <a:ext cx="484056" cy="484056"/>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61551A-CA1E-4511-8DBA-0C2B70721C11}">
      <dsp:nvSpPr>
        <dsp:cNvPr id="0" name=""/>
        <dsp:cNvSpPr/>
      </dsp:nvSpPr>
      <dsp:spPr>
        <a:xfrm>
          <a:off x="616299" y="774489"/>
          <a:ext cx="7605481" cy="387244"/>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376"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t>Troubles de la communication</a:t>
          </a:r>
        </a:p>
      </dsp:txBody>
      <dsp:txXfrm>
        <a:off x="616299" y="774489"/>
        <a:ext cx="7605481" cy="387244"/>
      </dsp:txXfrm>
    </dsp:sp>
    <dsp:sp modelId="{293AF257-58EA-4909-B78B-44AAE7C05D75}">
      <dsp:nvSpPr>
        <dsp:cNvPr id="0" name=""/>
        <dsp:cNvSpPr/>
      </dsp:nvSpPr>
      <dsp:spPr>
        <a:xfrm>
          <a:off x="374271" y="726084"/>
          <a:ext cx="484056" cy="484056"/>
        </a:xfrm>
        <a:prstGeom prst="ellipse">
          <a:avLst/>
        </a:prstGeom>
        <a:solidFill>
          <a:schemeClr val="lt1">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B0CFC-AAA1-400F-BD68-BEAFB7D105ED}">
      <dsp:nvSpPr>
        <dsp:cNvPr id="0" name=""/>
        <dsp:cNvSpPr/>
      </dsp:nvSpPr>
      <dsp:spPr>
        <a:xfrm>
          <a:off x="761957" y="1355283"/>
          <a:ext cx="7459823" cy="387244"/>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376"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t>Trouble du spectre de l’autisme</a:t>
          </a:r>
        </a:p>
      </dsp:txBody>
      <dsp:txXfrm>
        <a:off x="761957" y="1355283"/>
        <a:ext cx="7459823" cy="387244"/>
      </dsp:txXfrm>
    </dsp:sp>
    <dsp:sp modelId="{30F2BA99-32AE-4515-BE1D-42A007A0F4D4}">
      <dsp:nvSpPr>
        <dsp:cNvPr id="0" name=""/>
        <dsp:cNvSpPr/>
      </dsp:nvSpPr>
      <dsp:spPr>
        <a:xfrm>
          <a:off x="519929" y="1306877"/>
          <a:ext cx="484056" cy="484056"/>
        </a:xfrm>
        <a:prstGeom prst="ellipse">
          <a:avLst/>
        </a:prstGeom>
        <a:solidFill>
          <a:schemeClr val="lt1">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7FF35A-AAE7-46A4-98AC-40F870022DA9}">
      <dsp:nvSpPr>
        <dsp:cNvPr id="0" name=""/>
        <dsp:cNvSpPr/>
      </dsp:nvSpPr>
      <dsp:spPr>
        <a:xfrm>
          <a:off x="761957" y="1935709"/>
          <a:ext cx="7459823" cy="387244"/>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376"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t>Trouble du déficit de l’attention/hyperactivité</a:t>
          </a:r>
        </a:p>
      </dsp:txBody>
      <dsp:txXfrm>
        <a:off x="761957" y="1935709"/>
        <a:ext cx="7459823" cy="387244"/>
      </dsp:txXfrm>
    </dsp:sp>
    <dsp:sp modelId="{C9721743-5E13-4F4E-8259-10ACC3CCF7FB}">
      <dsp:nvSpPr>
        <dsp:cNvPr id="0" name=""/>
        <dsp:cNvSpPr/>
      </dsp:nvSpPr>
      <dsp:spPr>
        <a:xfrm>
          <a:off x="519929" y="1887303"/>
          <a:ext cx="484056" cy="484056"/>
        </a:xfrm>
        <a:prstGeom prst="ellipse">
          <a:avLst/>
        </a:prstGeom>
        <a:solidFill>
          <a:schemeClr val="lt1">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CB4326-CD1C-4254-A8EE-FFF003CD2AF4}">
      <dsp:nvSpPr>
        <dsp:cNvPr id="0" name=""/>
        <dsp:cNvSpPr/>
      </dsp:nvSpPr>
      <dsp:spPr>
        <a:xfrm>
          <a:off x="616299" y="2516503"/>
          <a:ext cx="7605481" cy="387244"/>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376"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t>Troubles spécifiques des apprentissages</a:t>
          </a:r>
        </a:p>
      </dsp:txBody>
      <dsp:txXfrm>
        <a:off x="616299" y="2516503"/>
        <a:ext cx="7605481" cy="387244"/>
      </dsp:txXfrm>
    </dsp:sp>
    <dsp:sp modelId="{D68A105C-9DEA-46CD-860E-AC7CE8D7CA41}">
      <dsp:nvSpPr>
        <dsp:cNvPr id="0" name=""/>
        <dsp:cNvSpPr/>
      </dsp:nvSpPr>
      <dsp:spPr>
        <a:xfrm>
          <a:off x="374271" y="2468097"/>
          <a:ext cx="484056" cy="484056"/>
        </a:xfrm>
        <a:prstGeom prst="ellipse">
          <a:avLst/>
        </a:prstGeom>
        <a:solidFill>
          <a:schemeClr val="lt1">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9B104D-9CAC-43A0-BA9B-EEF353FAFE81}">
      <dsp:nvSpPr>
        <dsp:cNvPr id="0" name=""/>
        <dsp:cNvSpPr/>
      </dsp:nvSpPr>
      <dsp:spPr>
        <a:xfrm>
          <a:off x="343960" y="3119981"/>
          <a:ext cx="7924017" cy="387244"/>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376" tIns="50800" rIns="50800" bIns="50800" numCol="1" spcCol="1270" anchor="ctr" anchorCtr="0">
          <a:noAutofit/>
        </a:bodyPr>
        <a:lstStyle/>
        <a:p>
          <a:pPr marL="0" lvl="0" indent="0" algn="l" defTabSz="889000">
            <a:lnSpc>
              <a:spcPct val="90000"/>
            </a:lnSpc>
            <a:spcBef>
              <a:spcPct val="0"/>
            </a:spcBef>
            <a:spcAft>
              <a:spcPct val="35000"/>
            </a:spcAft>
            <a:buNone/>
          </a:pPr>
          <a:r>
            <a:rPr lang="fr-FR" sz="2000" kern="1200" dirty="0"/>
            <a:t>Troubles moteurs</a:t>
          </a:r>
        </a:p>
      </dsp:txBody>
      <dsp:txXfrm>
        <a:off x="343960" y="3119981"/>
        <a:ext cx="7924017" cy="387244"/>
      </dsp:txXfrm>
    </dsp:sp>
    <dsp:sp modelId="{950AB47C-66A7-46F5-B87C-E1D6B7E9781A}">
      <dsp:nvSpPr>
        <dsp:cNvPr id="0" name=""/>
        <dsp:cNvSpPr/>
      </dsp:nvSpPr>
      <dsp:spPr>
        <a:xfrm>
          <a:off x="55735" y="3048891"/>
          <a:ext cx="484056" cy="484056"/>
        </a:xfrm>
        <a:prstGeom prst="ellipse">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4DF09-EF77-4F4D-8683-83CD820097C3}">
      <dsp:nvSpPr>
        <dsp:cNvPr id="0" name=""/>
        <dsp:cNvSpPr/>
      </dsp:nvSpPr>
      <dsp:spPr>
        <a:xfrm>
          <a:off x="0" y="159097"/>
          <a:ext cx="2584648" cy="1550789"/>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Indice de Compréhension verbale (ICV)</a:t>
          </a:r>
        </a:p>
        <a:p>
          <a:pPr marL="0" lvl="0" indent="0" algn="ctr" defTabSz="711200">
            <a:lnSpc>
              <a:spcPct val="90000"/>
            </a:lnSpc>
            <a:spcBef>
              <a:spcPct val="0"/>
            </a:spcBef>
            <a:spcAft>
              <a:spcPct val="35000"/>
            </a:spcAft>
            <a:buNone/>
          </a:pPr>
          <a:r>
            <a:rPr lang="fr-FR" sz="1600" kern="1200" dirty="0">
              <a:sym typeface="Symbol"/>
            </a:rPr>
            <a:t></a:t>
          </a:r>
          <a:r>
            <a:rPr lang="fr-FR" sz="1600" kern="1200" dirty="0"/>
            <a:t> Similitudes</a:t>
          </a:r>
        </a:p>
        <a:p>
          <a:pPr marL="0" lvl="0" indent="0" algn="ctr" defTabSz="711200">
            <a:lnSpc>
              <a:spcPct val="90000"/>
            </a:lnSpc>
            <a:spcBef>
              <a:spcPct val="0"/>
            </a:spcBef>
            <a:spcAft>
              <a:spcPct val="35000"/>
            </a:spcAft>
            <a:buNone/>
          </a:pPr>
          <a:r>
            <a:rPr lang="fr-FR" sz="1600" kern="1200" dirty="0">
              <a:sym typeface="Symbol"/>
            </a:rPr>
            <a:t></a:t>
          </a:r>
          <a:r>
            <a:rPr lang="fr-FR" sz="1600" kern="1200" dirty="0"/>
            <a:t> Vocabulaire</a:t>
          </a:r>
          <a:endParaRPr lang="en-US" sz="1600" kern="1200" dirty="0"/>
        </a:p>
        <a:p>
          <a:pPr marL="0" lvl="0" indent="0" algn="ctr" defTabSz="711200">
            <a:lnSpc>
              <a:spcPct val="90000"/>
            </a:lnSpc>
            <a:spcBef>
              <a:spcPct val="0"/>
            </a:spcBef>
            <a:spcAft>
              <a:spcPct val="35000"/>
            </a:spcAft>
            <a:buNone/>
          </a:pPr>
          <a:endParaRPr lang="en-US" sz="1600" kern="1200" dirty="0"/>
        </a:p>
      </dsp:txBody>
      <dsp:txXfrm>
        <a:off x="0" y="159097"/>
        <a:ext cx="2584648" cy="1550789"/>
      </dsp:txXfrm>
    </dsp:sp>
    <dsp:sp modelId="{55B22851-F6D9-4E1E-B0ED-BC0157B12E5F}">
      <dsp:nvSpPr>
        <dsp:cNvPr id="0" name=""/>
        <dsp:cNvSpPr/>
      </dsp:nvSpPr>
      <dsp:spPr>
        <a:xfrm>
          <a:off x="2843113" y="159097"/>
          <a:ext cx="2584648" cy="1550789"/>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600" kern="1200" dirty="0"/>
            <a:t>Indice Visuo-Spatial (IVS)</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600" kern="1200" dirty="0"/>
        </a:p>
        <a:p>
          <a:pPr marL="0" marR="0" lvl="0" indent="0" algn="ctr" defTabSz="844550" eaLnBrk="1" fontAlgn="auto" latinLnBrk="0" hangingPunct="1">
            <a:lnSpc>
              <a:spcPct val="90000"/>
            </a:lnSpc>
            <a:spcBef>
              <a:spcPct val="0"/>
            </a:spcBef>
            <a:spcAft>
              <a:spcPct val="35000"/>
            </a:spcAft>
            <a:buClrTx/>
            <a:buSzTx/>
            <a:buFontTx/>
            <a:buNone/>
            <a:tabLst/>
            <a:defRPr/>
          </a:pPr>
          <a:r>
            <a:rPr lang="fr-FR" sz="1600" kern="1200" dirty="0">
              <a:sym typeface="Symbol"/>
            </a:rPr>
            <a:t></a:t>
          </a:r>
          <a:r>
            <a:rPr lang="fr-FR" sz="1600" kern="1200" dirty="0"/>
            <a:t> Cubes</a:t>
          </a:r>
        </a:p>
        <a:p>
          <a:pPr marL="0" marR="0" lvl="0" indent="0" algn="ctr" defTabSz="844550" eaLnBrk="1" fontAlgn="auto" latinLnBrk="0" hangingPunct="1">
            <a:lnSpc>
              <a:spcPct val="90000"/>
            </a:lnSpc>
            <a:spcBef>
              <a:spcPct val="0"/>
            </a:spcBef>
            <a:spcAft>
              <a:spcPct val="35000"/>
            </a:spcAft>
            <a:buClrTx/>
            <a:buSzTx/>
            <a:buFontTx/>
            <a:buNone/>
            <a:tabLst/>
            <a:defRPr/>
          </a:pPr>
          <a:r>
            <a:rPr lang="fr-FR" sz="1600" kern="1200" dirty="0">
              <a:sym typeface="Symbol"/>
            </a:rPr>
            <a:t></a:t>
          </a:r>
          <a:r>
            <a:rPr lang="fr-FR" sz="1600" kern="1200" dirty="0"/>
            <a:t> Puzzles visuels</a:t>
          </a:r>
          <a:endParaRPr lang="en-US" sz="1600" kern="1200" dirty="0"/>
        </a:p>
        <a:p>
          <a:pPr marL="0" lvl="0" algn="ctr" defTabSz="844550">
            <a:lnSpc>
              <a:spcPct val="90000"/>
            </a:lnSpc>
            <a:spcBef>
              <a:spcPct val="0"/>
            </a:spcBef>
            <a:spcAft>
              <a:spcPct val="35000"/>
            </a:spcAft>
            <a:buNone/>
          </a:pPr>
          <a:endParaRPr lang="en-US" sz="1600" kern="1200" dirty="0"/>
        </a:p>
      </dsp:txBody>
      <dsp:txXfrm>
        <a:off x="2843113" y="159097"/>
        <a:ext cx="2584648" cy="1550789"/>
      </dsp:txXfrm>
    </dsp:sp>
    <dsp:sp modelId="{2FACDEFE-70A1-4EA0-B665-9855AE225A1C}">
      <dsp:nvSpPr>
        <dsp:cNvPr id="0" name=""/>
        <dsp:cNvSpPr/>
      </dsp:nvSpPr>
      <dsp:spPr>
        <a:xfrm>
          <a:off x="5686226" y="159097"/>
          <a:ext cx="2584648" cy="1550789"/>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algn="ctr" defTabSz="844550">
            <a:lnSpc>
              <a:spcPct val="90000"/>
            </a:lnSpc>
            <a:spcBef>
              <a:spcPct val="0"/>
            </a:spcBef>
            <a:spcAft>
              <a:spcPct val="35000"/>
            </a:spcAft>
            <a:buNone/>
          </a:pPr>
          <a:r>
            <a:rPr lang="fr-FR" sz="1600" kern="1200" baseline="0" dirty="0"/>
            <a:t>Indice de Raisonnement Fluide (IRF)</a:t>
          </a:r>
        </a:p>
        <a:p>
          <a:pPr marL="0" marR="0" lvl="0" indent="0" algn="ctr" defTabSz="914400" eaLnBrk="1" fontAlgn="auto" latinLnBrk="0" hangingPunct="1">
            <a:lnSpc>
              <a:spcPct val="100000"/>
            </a:lnSpc>
            <a:spcBef>
              <a:spcPct val="0"/>
            </a:spcBef>
            <a:spcAft>
              <a:spcPts val="0"/>
            </a:spcAft>
            <a:buClrTx/>
            <a:buSzTx/>
            <a:buFontTx/>
            <a:buNone/>
            <a:tabLst/>
            <a:defRPr/>
          </a:pPr>
          <a:r>
            <a:rPr lang="fr-FR" sz="1600" kern="1200" baseline="0" dirty="0">
              <a:sym typeface="Symbol"/>
            </a:rPr>
            <a:t> </a:t>
          </a:r>
          <a:r>
            <a:rPr lang="en-US" sz="1600" kern="1200" baseline="0" dirty="0"/>
            <a:t>Matrices</a:t>
          </a:r>
        </a:p>
        <a:p>
          <a:pPr marL="0" marR="0" lvl="0" indent="0" algn="ctr" defTabSz="914400" eaLnBrk="1" fontAlgn="auto" latinLnBrk="0" hangingPunct="1">
            <a:lnSpc>
              <a:spcPct val="100000"/>
            </a:lnSpc>
            <a:spcBef>
              <a:spcPct val="0"/>
            </a:spcBef>
            <a:spcAft>
              <a:spcPts val="0"/>
            </a:spcAft>
            <a:buClrTx/>
            <a:buSzTx/>
            <a:buFontTx/>
            <a:buNone/>
            <a:tabLst/>
            <a:defRPr/>
          </a:pPr>
          <a:r>
            <a:rPr lang="fr-FR" sz="1600" kern="1200" baseline="0" dirty="0">
              <a:sym typeface="Symbol"/>
            </a:rPr>
            <a:t></a:t>
          </a:r>
          <a:r>
            <a:rPr lang="en-US" sz="1600" kern="1200" baseline="0" dirty="0"/>
            <a:t> Balances</a:t>
          </a:r>
        </a:p>
        <a:p>
          <a:pPr marL="0" lvl="0" algn="ctr" defTabSz="844550">
            <a:lnSpc>
              <a:spcPct val="90000"/>
            </a:lnSpc>
            <a:spcBef>
              <a:spcPct val="0"/>
            </a:spcBef>
            <a:spcAft>
              <a:spcPct val="35000"/>
            </a:spcAft>
            <a:buNone/>
          </a:pPr>
          <a:endParaRPr lang="en-US" sz="1900" kern="1200" dirty="0"/>
        </a:p>
      </dsp:txBody>
      <dsp:txXfrm>
        <a:off x="5686226" y="159097"/>
        <a:ext cx="2584648" cy="1550789"/>
      </dsp:txXfrm>
    </dsp:sp>
    <dsp:sp modelId="{D0AA7DD9-F6A2-49E0-A701-18B7B73DAA31}">
      <dsp:nvSpPr>
        <dsp:cNvPr id="0" name=""/>
        <dsp:cNvSpPr/>
      </dsp:nvSpPr>
      <dsp:spPr>
        <a:xfrm>
          <a:off x="1421556" y="1968351"/>
          <a:ext cx="2584648" cy="1550789"/>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600" kern="1200" dirty="0"/>
            <a:t>Indice de Mémoire de travail (IMT)</a:t>
          </a:r>
        </a:p>
        <a:p>
          <a:pPr marL="0" marR="0" lvl="0" indent="0" algn="ctr" defTabSz="914400" eaLnBrk="1" fontAlgn="auto" latinLnBrk="0" hangingPunct="1">
            <a:lnSpc>
              <a:spcPct val="100000"/>
            </a:lnSpc>
            <a:spcBef>
              <a:spcPct val="0"/>
            </a:spcBef>
            <a:spcAft>
              <a:spcPts val="0"/>
            </a:spcAft>
            <a:buClrTx/>
            <a:buSzTx/>
            <a:buFontTx/>
            <a:buNone/>
            <a:tabLst/>
            <a:defRPr/>
          </a:pPr>
          <a:r>
            <a:rPr lang="fr-FR" sz="1600" kern="1200" dirty="0">
              <a:sym typeface="Symbol"/>
            </a:rPr>
            <a:t></a:t>
          </a:r>
          <a:r>
            <a:rPr lang="fr-FR" sz="1600" kern="1200" dirty="0"/>
            <a:t> Mémoire des chiffres</a:t>
          </a:r>
        </a:p>
        <a:p>
          <a:pPr marL="0" marR="0" lvl="0" indent="0" algn="ctr" defTabSz="914400" eaLnBrk="1" fontAlgn="auto" latinLnBrk="0" hangingPunct="1">
            <a:lnSpc>
              <a:spcPct val="100000"/>
            </a:lnSpc>
            <a:spcBef>
              <a:spcPct val="0"/>
            </a:spcBef>
            <a:spcAft>
              <a:spcPts val="0"/>
            </a:spcAft>
            <a:buClrTx/>
            <a:buSzTx/>
            <a:buFontTx/>
            <a:buNone/>
            <a:tabLst/>
            <a:defRPr/>
          </a:pPr>
          <a:r>
            <a:rPr lang="fr-FR" sz="1600" kern="1200" dirty="0">
              <a:sym typeface="Symbol"/>
            </a:rPr>
            <a:t></a:t>
          </a:r>
          <a:r>
            <a:rPr lang="fr-FR" sz="1600" kern="1200" dirty="0"/>
            <a:t> Mémoire des images</a:t>
          </a:r>
          <a:endParaRPr lang="en-US" sz="1600" kern="1200" dirty="0"/>
        </a:p>
        <a:p>
          <a:pPr marL="0" lvl="0" algn="ctr" defTabSz="844550">
            <a:lnSpc>
              <a:spcPct val="90000"/>
            </a:lnSpc>
            <a:spcBef>
              <a:spcPct val="0"/>
            </a:spcBef>
            <a:spcAft>
              <a:spcPct val="35000"/>
            </a:spcAft>
            <a:buNone/>
          </a:pPr>
          <a:endParaRPr lang="en-US" sz="1600" kern="1200" dirty="0"/>
        </a:p>
      </dsp:txBody>
      <dsp:txXfrm>
        <a:off x="1421556" y="1968351"/>
        <a:ext cx="2584648" cy="1550789"/>
      </dsp:txXfrm>
    </dsp:sp>
    <dsp:sp modelId="{1FCC2C4D-EA90-4A46-A259-3B1FED24A982}">
      <dsp:nvSpPr>
        <dsp:cNvPr id="0" name=""/>
        <dsp:cNvSpPr/>
      </dsp:nvSpPr>
      <dsp:spPr>
        <a:xfrm>
          <a:off x="4264669" y="1968351"/>
          <a:ext cx="2584648" cy="1550789"/>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Indice de Vitesse de Traitement (IVT)</a:t>
          </a:r>
        </a:p>
        <a:p>
          <a:pPr marL="0" lvl="0" indent="0" algn="ctr" defTabSz="711200">
            <a:lnSpc>
              <a:spcPct val="90000"/>
            </a:lnSpc>
            <a:spcBef>
              <a:spcPct val="0"/>
            </a:spcBef>
            <a:spcAft>
              <a:spcPct val="35000"/>
            </a:spcAft>
            <a:buNone/>
          </a:pPr>
          <a:r>
            <a:rPr lang="fr-FR" sz="1600" kern="1200" dirty="0">
              <a:sym typeface="Symbol"/>
            </a:rPr>
            <a:t></a:t>
          </a:r>
          <a:r>
            <a:rPr lang="en-US" sz="1600" kern="1200" dirty="0"/>
            <a:t> Code</a:t>
          </a:r>
        </a:p>
        <a:p>
          <a:pPr marL="0" lvl="0" indent="0" algn="ctr" defTabSz="711200">
            <a:lnSpc>
              <a:spcPct val="90000"/>
            </a:lnSpc>
            <a:spcBef>
              <a:spcPct val="0"/>
            </a:spcBef>
            <a:spcAft>
              <a:spcPct val="35000"/>
            </a:spcAft>
            <a:buNone/>
          </a:pPr>
          <a:r>
            <a:rPr lang="fr-FR" sz="1600" kern="1200" dirty="0">
              <a:sym typeface="Symbol"/>
            </a:rPr>
            <a:t></a:t>
          </a:r>
          <a:r>
            <a:rPr lang="en-US" sz="1600" kern="1200" dirty="0"/>
            <a:t> Symboles</a:t>
          </a:r>
        </a:p>
      </dsp:txBody>
      <dsp:txXfrm>
        <a:off x="4264669" y="1968351"/>
        <a:ext cx="2584648" cy="1550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4DF09-EF77-4F4D-8683-83CD820097C3}">
      <dsp:nvSpPr>
        <dsp:cNvPr id="0" name=""/>
        <dsp:cNvSpPr/>
      </dsp:nvSpPr>
      <dsp:spPr>
        <a:xfrm>
          <a:off x="0" y="159097"/>
          <a:ext cx="2584648" cy="1550789"/>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None/>
          </a:pPr>
          <a:r>
            <a:rPr lang="fr-FR" sz="1600" kern="1200" dirty="0"/>
            <a:t>Indice de Compréhension verbale (ICV)</a:t>
          </a:r>
        </a:p>
        <a:p>
          <a:pPr marL="0" marR="0" lvl="0" indent="0" algn="ctr" defTabSz="914400" eaLnBrk="1" fontAlgn="auto" latinLnBrk="0" hangingPunct="1">
            <a:lnSpc>
              <a:spcPct val="100000"/>
            </a:lnSpc>
            <a:spcBef>
              <a:spcPct val="0"/>
            </a:spcBef>
            <a:spcAft>
              <a:spcPts val="0"/>
            </a:spcAft>
            <a:buClrTx/>
            <a:buSzTx/>
            <a:buFontTx/>
            <a:buNone/>
            <a:tabLst/>
            <a:defRPr/>
          </a:pPr>
          <a:r>
            <a:rPr lang="fr-FR" sz="1600" kern="1200" dirty="0">
              <a:sym typeface="Symbol"/>
            </a:rPr>
            <a:t></a:t>
          </a:r>
          <a:r>
            <a:rPr lang="fr-FR" sz="1600" kern="1200" dirty="0"/>
            <a:t> Information</a:t>
          </a:r>
          <a:endParaRPr lang="en-US" sz="1600" kern="1200" dirty="0"/>
        </a:p>
        <a:p>
          <a:pPr marL="0" marR="0" lvl="0" indent="0" algn="ctr" defTabSz="711200" eaLnBrk="1" fontAlgn="auto" latinLnBrk="0" hangingPunct="1">
            <a:lnSpc>
              <a:spcPct val="90000"/>
            </a:lnSpc>
            <a:spcBef>
              <a:spcPct val="0"/>
            </a:spcBef>
            <a:spcAft>
              <a:spcPct val="35000"/>
            </a:spcAft>
            <a:buClrTx/>
            <a:buSzTx/>
            <a:buFontTx/>
            <a:buNone/>
            <a:tabLst/>
            <a:defRPr/>
          </a:pPr>
          <a:r>
            <a:rPr lang="fr-FR" sz="1600" kern="1200" dirty="0">
              <a:sym typeface="Symbol"/>
            </a:rPr>
            <a:t> </a:t>
          </a:r>
          <a:r>
            <a:rPr lang="fr-FR" sz="1600" kern="1200" dirty="0"/>
            <a:t>Similitudes</a:t>
          </a:r>
        </a:p>
        <a:p>
          <a:pPr lvl="0" algn="ctr" defTabSz="711200">
            <a:lnSpc>
              <a:spcPct val="90000"/>
            </a:lnSpc>
            <a:spcBef>
              <a:spcPct val="0"/>
            </a:spcBef>
            <a:spcAft>
              <a:spcPct val="35000"/>
            </a:spcAft>
            <a:buNone/>
          </a:pPr>
          <a:endParaRPr lang="en-US" sz="1600" kern="1200" dirty="0"/>
        </a:p>
      </dsp:txBody>
      <dsp:txXfrm>
        <a:off x="0" y="159097"/>
        <a:ext cx="2584648" cy="1550789"/>
      </dsp:txXfrm>
    </dsp:sp>
    <dsp:sp modelId="{55B22851-F6D9-4E1E-B0ED-BC0157B12E5F}">
      <dsp:nvSpPr>
        <dsp:cNvPr id="0" name=""/>
        <dsp:cNvSpPr/>
      </dsp:nvSpPr>
      <dsp:spPr>
        <a:xfrm>
          <a:off x="2843113" y="159097"/>
          <a:ext cx="2584648" cy="1550789"/>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600" kern="1200" dirty="0"/>
            <a:t>Indice Visuo-Spatial (IVS)</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600" kern="1200" dirty="0"/>
        </a:p>
        <a:p>
          <a:pPr marL="0" marR="0" lvl="0" indent="0" algn="ctr" defTabSz="844550" eaLnBrk="1" fontAlgn="auto" latinLnBrk="0" hangingPunct="1">
            <a:lnSpc>
              <a:spcPct val="90000"/>
            </a:lnSpc>
            <a:spcBef>
              <a:spcPct val="0"/>
            </a:spcBef>
            <a:spcAft>
              <a:spcPct val="35000"/>
            </a:spcAft>
            <a:buClrTx/>
            <a:buSzTx/>
            <a:buFontTx/>
            <a:buNone/>
            <a:tabLst/>
            <a:defRPr/>
          </a:pPr>
          <a:r>
            <a:rPr lang="fr-FR" sz="1600" kern="1200" dirty="0">
              <a:sym typeface="Symbol"/>
            </a:rPr>
            <a:t></a:t>
          </a:r>
          <a:r>
            <a:rPr lang="fr-FR" sz="1600" kern="1200" dirty="0"/>
            <a:t> Cubes</a:t>
          </a:r>
        </a:p>
        <a:p>
          <a:pPr marL="0" marR="0" lvl="0" indent="0" algn="ctr" defTabSz="844550" eaLnBrk="1" fontAlgn="auto" latinLnBrk="0" hangingPunct="1">
            <a:lnSpc>
              <a:spcPct val="90000"/>
            </a:lnSpc>
            <a:spcBef>
              <a:spcPct val="0"/>
            </a:spcBef>
            <a:spcAft>
              <a:spcPct val="35000"/>
            </a:spcAft>
            <a:buClrTx/>
            <a:buSzTx/>
            <a:buFontTx/>
            <a:buNone/>
            <a:tabLst/>
            <a:defRPr/>
          </a:pPr>
          <a:r>
            <a:rPr lang="fr-FR" sz="1600" kern="1200" dirty="0">
              <a:sym typeface="Symbol"/>
            </a:rPr>
            <a:t></a:t>
          </a:r>
          <a:r>
            <a:rPr lang="fr-FR" sz="1600" kern="1200" dirty="0"/>
            <a:t> Assemblage d’objets</a:t>
          </a:r>
          <a:endParaRPr lang="en-US" sz="1600" kern="1200" dirty="0"/>
        </a:p>
        <a:p>
          <a:pPr marL="0" lvl="0" algn="ctr" defTabSz="844550">
            <a:lnSpc>
              <a:spcPct val="90000"/>
            </a:lnSpc>
            <a:spcBef>
              <a:spcPct val="0"/>
            </a:spcBef>
            <a:spcAft>
              <a:spcPct val="35000"/>
            </a:spcAft>
            <a:buNone/>
          </a:pPr>
          <a:endParaRPr lang="en-US" sz="1600" kern="1200" dirty="0"/>
        </a:p>
      </dsp:txBody>
      <dsp:txXfrm>
        <a:off x="2843113" y="159097"/>
        <a:ext cx="2584648" cy="1550789"/>
      </dsp:txXfrm>
    </dsp:sp>
    <dsp:sp modelId="{2FACDEFE-70A1-4EA0-B665-9855AE225A1C}">
      <dsp:nvSpPr>
        <dsp:cNvPr id="0" name=""/>
        <dsp:cNvSpPr/>
      </dsp:nvSpPr>
      <dsp:spPr>
        <a:xfrm>
          <a:off x="5686226" y="159097"/>
          <a:ext cx="2584648" cy="1550789"/>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algn="ctr" defTabSz="844550">
            <a:lnSpc>
              <a:spcPct val="90000"/>
            </a:lnSpc>
            <a:spcBef>
              <a:spcPct val="0"/>
            </a:spcBef>
            <a:spcAft>
              <a:spcPct val="35000"/>
            </a:spcAft>
            <a:buNone/>
          </a:pPr>
          <a:r>
            <a:rPr lang="fr-FR" sz="1600" kern="1200" baseline="0" dirty="0"/>
            <a:t>Indice de Raisonnement Fluide (IRF)</a:t>
          </a:r>
        </a:p>
        <a:p>
          <a:pPr marL="0" marR="0" lvl="0" indent="0" algn="ctr" defTabSz="914400" eaLnBrk="1" fontAlgn="auto" latinLnBrk="0" hangingPunct="1">
            <a:lnSpc>
              <a:spcPct val="100000"/>
            </a:lnSpc>
            <a:spcBef>
              <a:spcPct val="0"/>
            </a:spcBef>
            <a:spcAft>
              <a:spcPts val="0"/>
            </a:spcAft>
            <a:buClrTx/>
            <a:buSzTx/>
            <a:buFontTx/>
            <a:buNone/>
            <a:tabLst/>
            <a:defRPr/>
          </a:pPr>
          <a:r>
            <a:rPr lang="fr-FR" sz="1600" kern="1200" baseline="0" dirty="0">
              <a:sym typeface="Symbol"/>
            </a:rPr>
            <a:t> </a:t>
          </a:r>
          <a:r>
            <a:rPr lang="en-US" sz="1600" kern="1200" baseline="0" dirty="0"/>
            <a:t>Matrices</a:t>
          </a:r>
        </a:p>
        <a:p>
          <a:pPr marL="0" marR="0" lvl="0" indent="0" algn="ctr" defTabSz="914400" eaLnBrk="1" fontAlgn="auto" latinLnBrk="0" hangingPunct="1">
            <a:lnSpc>
              <a:spcPct val="100000"/>
            </a:lnSpc>
            <a:spcBef>
              <a:spcPct val="0"/>
            </a:spcBef>
            <a:spcAft>
              <a:spcPts val="0"/>
            </a:spcAft>
            <a:buClrTx/>
            <a:buSzTx/>
            <a:buFontTx/>
            <a:buNone/>
            <a:tabLst/>
            <a:defRPr/>
          </a:pPr>
          <a:r>
            <a:rPr lang="fr-FR" sz="1600" kern="1200" baseline="0" dirty="0">
              <a:sym typeface="Symbol"/>
            </a:rPr>
            <a:t></a:t>
          </a:r>
          <a:r>
            <a:rPr lang="en-US" sz="1600" kern="1200" baseline="0" dirty="0"/>
            <a:t> Identification de concepts</a:t>
          </a:r>
        </a:p>
        <a:p>
          <a:pPr marL="0" lvl="0" algn="ctr" defTabSz="844550">
            <a:lnSpc>
              <a:spcPct val="90000"/>
            </a:lnSpc>
            <a:spcBef>
              <a:spcPct val="0"/>
            </a:spcBef>
            <a:spcAft>
              <a:spcPct val="35000"/>
            </a:spcAft>
            <a:buNone/>
          </a:pPr>
          <a:endParaRPr lang="en-US" sz="1900" kern="1200" dirty="0"/>
        </a:p>
      </dsp:txBody>
      <dsp:txXfrm>
        <a:off x="5686226" y="159097"/>
        <a:ext cx="2584648" cy="1550789"/>
      </dsp:txXfrm>
    </dsp:sp>
    <dsp:sp modelId="{D0AA7DD9-F6A2-49E0-A701-18B7B73DAA31}">
      <dsp:nvSpPr>
        <dsp:cNvPr id="0" name=""/>
        <dsp:cNvSpPr/>
      </dsp:nvSpPr>
      <dsp:spPr>
        <a:xfrm>
          <a:off x="1421556" y="1968351"/>
          <a:ext cx="2584648" cy="1550789"/>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600" kern="1200" dirty="0"/>
            <a:t>Indice de Mémoire de travail (IMT)</a:t>
          </a:r>
        </a:p>
        <a:p>
          <a:pPr marL="0" marR="0" lvl="0" indent="0" algn="ctr" defTabSz="914400" eaLnBrk="1" fontAlgn="auto" latinLnBrk="0" hangingPunct="1">
            <a:lnSpc>
              <a:spcPct val="100000"/>
            </a:lnSpc>
            <a:spcBef>
              <a:spcPct val="0"/>
            </a:spcBef>
            <a:spcAft>
              <a:spcPts val="0"/>
            </a:spcAft>
            <a:buClrTx/>
            <a:buSzTx/>
            <a:buFontTx/>
            <a:buNone/>
            <a:tabLst/>
            <a:defRPr/>
          </a:pPr>
          <a:r>
            <a:rPr lang="fr-FR" sz="1600" kern="1200" dirty="0">
              <a:sym typeface="Symbol"/>
            </a:rPr>
            <a:t></a:t>
          </a:r>
          <a:r>
            <a:rPr lang="fr-FR" sz="1600" kern="1200" dirty="0"/>
            <a:t> Reconnaissance des images</a:t>
          </a:r>
        </a:p>
        <a:p>
          <a:pPr marL="0" marR="0" lvl="0" indent="0" algn="ctr" defTabSz="914400" eaLnBrk="1" fontAlgn="auto" latinLnBrk="0" hangingPunct="1">
            <a:lnSpc>
              <a:spcPct val="100000"/>
            </a:lnSpc>
            <a:spcBef>
              <a:spcPct val="0"/>
            </a:spcBef>
            <a:spcAft>
              <a:spcPts val="0"/>
            </a:spcAft>
            <a:buClrTx/>
            <a:buSzTx/>
            <a:buFontTx/>
            <a:buNone/>
            <a:tabLst/>
            <a:defRPr/>
          </a:pPr>
          <a:r>
            <a:rPr lang="fr-FR" sz="1600" kern="1200" dirty="0">
              <a:sym typeface="Symbol"/>
            </a:rPr>
            <a:t> Mémoire spatiale</a:t>
          </a:r>
          <a:endParaRPr lang="en-US" sz="1600" kern="1200" dirty="0"/>
        </a:p>
        <a:p>
          <a:pPr marL="0" lvl="0" algn="ctr" defTabSz="844550">
            <a:lnSpc>
              <a:spcPct val="90000"/>
            </a:lnSpc>
            <a:spcBef>
              <a:spcPct val="0"/>
            </a:spcBef>
            <a:spcAft>
              <a:spcPct val="35000"/>
            </a:spcAft>
            <a:buNone/>
          </a:pPr>
          <a:endParaRPr lang="en-US" sz="1600" kern="1200" dirty="0"/>
        </a:p>
      </dsp:txBody>
      <dsp:txXfrm>
        <a:off x="1421556" y="1968351"/>
        <a:ext cx="2584648" cy="1550789"/>
      </dsp:txXfrm>
    </dsp:sp>
    <dsp:sp modelId="{1FCC2C4D-EA90-4A46-A259-3B1FED24A982}">
      <dsp:nvSpPr>
        <dsp:cNvPr id="0" name=""/>
        <dsp:cNvSpPr/>
      </dsp:nvSpPr>
      <dsp:spPr>
        <a:xfrm>
          <a:off x="4264669" y="1968351"/>
          <a:ext cx="2584648" cy="1550789"/>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None/>
          </a:pPr>
          <a:r>
            <a:rPr lang="fr-FR" sz="1600" kern="1200" dirty="0"/>
            <a:t>Indice de Vitesse de Traitement (IVT)</a:t>
          </a:r>
        </a:p>
        <a:p>
          <a:pPr marL="0" marR="0" lvl="0" indent="0" algn="ctr" defTabSz="914400" eaLnBrk="1" fontAlgn="auto" latinLnBrk="0" hangingPunct="1">
            <a:lnSpc>
              <a:spcPct val="100000"/>
            </a:lnSpc>
            <a:spcBef>
              <a:spcPct val="0"/>
            </a:spcBef>
            <a:spcAft>
              <a:spcPts val="0"/>
            </a:spcAft>
            <a:buClrTx/>
            <a:buSzTx/>
            <a:buFontTx/>
            <a:buNone/>
            <a:tabLst/>
            <a:defRPr/>
          </a:pPr>
          <a:r>
            <a:rPr lang="fr-FR" sz="1600" kern="1200" dirty="0">
              <a:sym typeface="Symbol"/>
            </a:rPr>
            <a:t></a:t>
          </a:r>
          <a:r>
            <a:rPr lang="en-US" sz="1600" kern="1200" dirty="0"/>
            <a:t> Symboles</a:t>
          </a:r>
        </a:p>
        <a:p>
          <a:pPr lvl="0" algn="ctr" defTabSz="711200">
            <a:lnSpc>
              <a:spcPct val="90000"/>
            </a:lnSpc>
            <a:spcBef>
              <a:spcPct val="0"/>
            </a:spcBef>
            <a:spcAft>
              <a:spcPct val="35000"/>
            </a:spcAft>
            <a:buNone/>
          </a:pPr>
          <a:r>
            <a:rPr lang="fr-FR" sz="1600" kern="1200" dirty="0">
              <a:sym typeface="Symbol"/>
            </a:rPr>
            <a:t> Barrage</a:t>
          </a:r>
          <a:endParaRPr lang="en-US" sz="1600" kern="1200" dirty="0"/>
        </a:p>
      </dsp:txBody>
      <dsp:txXfrm>
        <a:off x="4264669" y="1968351"/>
        <a:ext cx="2584648" cy="15507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E9EBE-BD9A-4997-A1FB-552906EBFF7D}">
      <dsp:nvSpPr>
        <dsp:cNvPr id="0" name=""/>
        <dsp:cNvSpPr/>
      </dsp:nvSpPr>
      <dsp:spPr>
        <a:xfrm>
          <a:off x="900050" y="65887"/>
          <a:ext cx="3246480" cy="3246480"/>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t>Score = une performance à un instant t</a:t>
          </a:r>
        </a:p>
      </dsp:txBody>
      <dsp:txXfrm>
        <a:off x="1375486" y="541323"/>
        <a:ext cx="2295608" cy="22956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E436D-FBE2-4AD9-84EE-5D64E0764408}" type="datetimeFigureOut">
              <a:rPr lang="fr-FR" smtClean="0"/>
              <a:pPr/>
              <a:t>21/02/2025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D4AC0-6AC1-405F-B7B3-6E8ADEC51604}" type="slidenum">
              <a:rPr lang="fr-FR" smtClean="0"/>
              <a:pPr/>
              <a:t>‹N°›</a:t>
            </a:fld>
            <a:endParaRPr lang="fr-FR"/>
          </a:p>
        </p:txBody>
      </p:sp>
    </p:spTree>
    <p:extLst>
      <p:ext uri="{BB962C8B-B14F-4D97-AF65-F5344CB8AC3E}">
        <p14:creationId xmlns:p14="http://schemas.microsoft.com/office/powerpoint/2010/main" val="166182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ournaldesfemmes.fr/maman/guide-bebe/2755437-nouveau-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a:t>
            </a:r>
          </a:p>
          <a:p>
            <a:endParaRPr lang="fr-FR" dirty="0"/>
          </a:p>
          <a:p>
            <a:r>
              <a:rPr lang="fr-FR" dirty="0"/>
              <a:t>TND</a:t>
            </a:r>
            <a:r>
              <a:rPr lang="fr-FR" baseline="0" dirty="0"/>
              <a:t> </a:t>
            </a:r>
          </a:p>
          <a:p>
            <a:endParaRPr lang="fr-FR" baseline="0" dirty="0"/>
          </a:p>
          <a:p>
            <a:r>
              <a:rPr lang="fr-FR" baseline="0" dirty="0"/>
              <a:t>Cours se fasse de manière collaborative, </a:t>
            </a:r>
          </a:p>
          <a:p>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a:t>
            </a:fld>
            <a:endParaRPr lang="fr-FR"/>
          </a:p>
        </p:txBody>
      </p:sp>
    </p:spTree>
    <p:extLst>
      <p:ext uri="{BB962C8B-B14F-4D97-AF65-F5344CB8AC3E}">
        <p14:creationId xmlns:p14="http://schemas.microsoft.com/office/powerpoint/2010/main" val="265601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parents d’</a:t>
            </a:r>
            <a:r>
              <a:rPr lang="fr-FR" dirty="0" err="1"/>
              <a:t>eux-même</a:t>
            </a:r>
            <a:r>
              <a:rPr lang="fr-FR" baseline="0" dirty="0"/>
              <a:t> mettent en avant les comportements problématiques</a:t>
            </a:r>
          </a:p>
          <a:p>
            <a:endParaRPr lang="fr-FR" baseline="0" dirty="0"/>
          </a:p>
          <a:p>
            <a:r>
              <a:rPr lang="fr-FR" baseline="0" dirty="0"/>
              <a:t>Particularités sensorielles</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16</a:t>
            </a:fld>
            <a:endParaRPr lang="fr-FR"/>
          </a:p>
        </p:txBody>
      </p:sp>
    </p:spTree>
    <p:extLst>
      <p:ext uri="{BB962C8B-B14F-4D97-AF65-F5344CB8AC3E}">
        <p14:creationId xmlns:p14="http://schemas.microsoft.com/office/powerpoint/2010/main" val="85197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Travail sur l’acceptation de rester</a:t>
            </a:r>
            <a:r>
              <a:rPr lang="fr-FR" baseline="0" dirty="0"/>
              <a:t> seul avec l’adulte par la suite</a:t>
            </a:r>
          </a:p>
          <a:p>
            <a:endParaRPr lang="fr-FR" baseline="0" dirty="0"/>
          </a:p>
          <a:p>
            <a:r>
              <a:rPr lang="fr-FR" baseline="0" dirty="0"/>
              <a:t>Cubes 1</a:t>
            </a:r>
            <a:r>
              <a:rPr lang="fr-FR" baseline="30000" dirty="0"/>
              <a:t>ère</a:t>
            </a:r>
            <a:r>
              <a:rPr lang="fr-FR" baseline="0" dirty="0"/>
              <a:t> épreuve favorise l’investissement</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19</a:t>
            </a:fld>
            <a:endParaRPr lang="fr-FR"/>
          </a:p>
        </p:txBody>
      </p:sp>
    </p:spTree>
    <p:extLst>
      <p:ext uri="{BB962C8B-B14F-4D97-AF65-F5344CB8AC3E}">
        <p14:creationId xmlns:p14="http://schemas.microsoft.com/office/powerpoint/2010/main" val="69583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pour</a:t>
            </a:r>
            <a:r>
              <a:rPr lang="fr-FR" baseline="0" dirty="0"/>
              <a:t> pouvoir réaliser les études de cas</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23</a:t>
            </a:fld>
            <a:endParaRPr lang="fr-FR"/>
          </a:p>
        </p:txBody>
      </p:sp>
    </p:spTree>
    <p:extLst>
      <p:ext uri="{BB962C8B-B14F-4D97-AF65-F5344CB8AC3E}">
        <p14:creationId xmlns:p14="http://schemas.microsoft.com/office/powerpoint/2010/main" val="2595283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va forcement échoué au bout d’un moment</a:t>
            </a:r>
          </a:p>
          <a:p>
            <a:endParaRPr lang="fr-FR" dirty="0"/>
          </a:p>
          <a:p>
            <a:r>
              <a:rPr lang="fr-FR" dirty="0"/>
              <a:t>Ne pas oublier de dire les consignes</a:t>
            </a:r>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26</a:t>
            </a:fld>
            <a:endParaRPr lang="fr-FR"/>
          </a:p>
        </p:txBody>
      </p:sp>
    </p:spTree>
    <p:extLst>
      <p:ext uri="{BB962C8B-B14F-4D97-AF65-F5344CB8AC3E}">
        <p14:creationId xmlns:p14="http://schemas.microsoft.com/office/powerpoint/2010/main" val="228719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Impulsivité dans les</a:t>
            </a:r>
            <a:r>
              <a:rPr lang="fr-FR" baseline="0" dirty="0"/>
              <a:t> épreuves</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28</a:t>
            </a:fld>
            <a:endParaRPr lang="fr-FR"/>
          </a:p>
        </p:txBody>
      </p:sp>
    </p:spTree>
    <p:extLst>
      <p:ext uri="{BB962C8B-B14F-4D97-AF65-F5344CB8AC3E}">
        <p14:creationId xmlns:p14="http://schemas.microsoft.com/office/powerpoint/2010/main" val="3307273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Réponse 3</a:t>
            </a:r>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30</a:t>
            </a:fld>
            <a:endParaRPr lang="fr-FR"/>
          </a:p>
        </p:txBody>
      </p:sp>
    </p:spTree>
    <p:extLst>
      <p:ext uri="{BB962C8B-B14F-4D97-AF65-F5344CB8AC3E}">
        <p14:creationId xmlns:p14="http://schemas.microsoft.com/office/powerpoint/2010/main" val="771832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r>
              <a:rPr lang="fr-FR" dirty="0" err="1"/>
              <a:t>Concidérer</a:t>
            </a:r>
            <a:r>
              <a:rPr lang="fr-FR" baseline="0" dirty="0"/>
              <a:t> la </a:t>
            </a:r>
            <a:r>
              <a:rPr lang="fr-FR" baseline="0" dirty="0" err="1"/>
              <a:t>fatigeabilité</a:t>
            </a:r>
            <a:r>
              <a:rPr lang="fr-FR" baseline="0" dirty="0"/>
              <a:t> cognitive</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32</a:t>
            </a:fld>
            <a:endParaRPr lang="fr-FR"/>
          </a:p>
        </p:txBody>
      </p:sp>
    </p:spTree>
    <p:extLst>
      <p:ext uri="{BB962C8B-B14F-4D97-AF65-F5344CB8AC3E}">
        <p14:creationId xmlns:p14="http://schemas.microsoft.com/office/powerpoint/2010/main" val="2354445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Différentes épreuves</a:t>
            </a:r>
            <a:r>
              <a:rPr lang="fr-FR" baseline="0" dirty="0"/>
              <a:t> selon l’âge</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34</a:t>
            </a:fld>
            <a:endParaRPr lang="fr-FR"/>
          </a:p>
        </p:txBody>
      </p:sp>
    </p:spTree>
    <p:extLst>
      <p:ext uri="{BB962C8B-B14F-4D97-AF65-F5344CB8AC3E}">
        <p14:creationId xmlns:p14="http://schemas.microsoft.com/office/powerpoint/2010/main" val="2263533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Performances à cet indice + expression globale de l’enfant au test peut permettre d’orienter vers un bilan ortho</a:t>
            </a:r>
          </a:p>
          <a:p>
            <a:endParaRPr lang="fr-FR" dirty="0"/>
          </a:p>
        </p:txBody>
      </p:sp>
      <p:sp>
        <p:nvSpPr>
          <p:cNvPr id="4" name="Espace réservé du numéro de diapositive 3"/>
          <p:cNvSpPr>
            <a:spLocks noGrp="1"/>
          </p:cNvSpPr>
          <p:nvPr>
            <p:ph type="sldNum" sz="quarter" idx="10"/>
          </p:nvPr>
        </p:nvSpPr>
        <p:spPr/>
        <p:txBody>
          <a:bodyPr/>
          <a:lstStyle/>
          <a:p>
            <a:fld id="{332E89C2-FE60-433B-9EAF-E494D1EF742E}" type="slidenum">
              <a:rPr lang="fr-FR" smtClean="0"/>
              <a:pPr/>
              <a:t>37</a:t>
            </a:fld>
            <a:endParaRPr lang="fr-FR"/>
          </a:p>
        </p:txBody>
      </p:sp>
    </p:spTree>
    <p:extLst>
      <p:ext uri="{BB962C8B-B14F-4D97-AF65-F5344CB8AC3E}">
        <p14:creationId xmlns:p14="http://schemas.microsoft.com/office/powerpoint/2010/main" val="2157219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Renvoie</a:t>
            </a:r>
            <a:r>
              <a:rPr lang="fr-FR" baseline="0" dirty="0"/>
              <a:t> également à une notion d’autonomie dans le travail</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45</a:t>
            </a:fld>
            <a:endParaRPr lang="fr-FR"/>
          </a:p>
        </p:txBody>
      </p:sp>
    </p:spTree>
    <p:extLst>
      <p:ext uri="{BB962C8B-B14F-4D97-AF65-F5344CB8AC3E}">
        <p14:creationId xmlns:p14="http://schemas.microsoft.com/office/powerpoint/2010/main" val="392844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Repérage précoce</a:t>
            </a:r>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6</a:t>
            </a:fld>
            <a:endParaRPr lang="fr-FR"/>
          </a:p>
        </p:txBody>
      </p:sp>
    </p:spTree>
    <p:extLst>
      <p:ext uri="{BB962C8B-B14F-4D97-AF65-F5344CB8AC3E}">
        <p14:creationId xmlns:p14="http://schemas.microsoft.com/office/powerpoint/2010/main" val="3145764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Graphique</a:t>
            </a:r>
            <a:r>
              <a:rPr lang="fr-FR" baseline="0" dirty="0"/>
              <a:t> permet d’aider les parents à comprendre les données chiffrées</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47</a:t>
            </a:fld>
            <a:endParaRPr lang="fr-FR"/>
          </a:p>
        </p:txBody>
      </p:sp>
    </p:spTree>
    <p:extLst>
      <p:ext uri="{BB962C8B-B14F-4D97-AF65-F5344CB8AC3E}">
        <p14:creationId xmlns:p14="http://schemas.microsoft.com/office/powerpoint/2010/main" val="1562944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Déficience</a:t>
            </a:r>
            <a:r>
              <a:rPr lang="fr-FR" baseline="0" dirty="0"/>
              <a:t> et haut potentiel mais pas suffisent </a:t>
            </a:r>
            <a:endParaRPr lang="fr-FR" dirty="0"/>
          </a:p>
        </p:txBody>
      </p:sp>
      <p:sp>
        <p:nvSpPr>
          <p:cNvPr id="4" name="Espace réservé du numéro de diapositive 3"/>
          <p:cNvSpPr>
            <a:spLocks noGrp="1"/>
          </p:cNvSpPr>
          <p:nvPr>
            <p:ph type="sldNum" sz="quarter" idx="10"/>
          </p:nvPr>
        </p:nvSpPr>
        <p:spPr/>
        <p:txBody>
          <a:bodyPr/>
          <a:lstStyle/>
          <a:p>
            <a:fld id="{332E89C2-FE60-433B-9EAF-E494D1EF742E}" type="slidenum">
              <a:rPr lang="fr-FR" smtClean="0"/>
              <a:pPr/>
              <a:t>49</a:t>
            </a:fld>
            <a:endParaRPr lang="fr-FR"/>
          </a:p>
        </p:txBody>
      </p:sp>
    </p:spTree>
    <p:extLst>
      <p:ext uri="{BB962C8B-B14F-4D97-AF65-F5344CB8AC3E}">
        <p14:creationId xmlns:p14="http://schemas.microsoft.com/office/powerpoint/2010/main" val="2420022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52</a:t>
            </a:fld>
            <a:endParaRPr lang="fr-FR"/>
          </a:p>
        </p:txBody>
      </p:sp>
    </p:spTree>
    <p:extLst>
      <p:ext uri="{BB962C8B-B14F-4D97-AF65-F5344CB8AC3E}">
        <p14:creationId xmlns:p14="http://schemas.microsoft.com/office/powerpoint/2010/main" val="4150250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53</a:t>
            </a:fld>
            <a:endParaRPr lang="fr-FR"/>
          </a:p>
        </p:txBody>
      </p:sp>
    </p:spTree>
    <p:extLst>
      <p:ext uri="{BB962C8B-B14F-4D97-AF65-F5344CB8AC3E}">
        <p14:creationId xmlns:p14="http://schemas.microsoft.com/office/powerpoint/2010/main" val="4317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Parlé </a:t>
            </a:r>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8</a:t>
            </a:fld>
            <a:endParaRPr lang="fr-FR"/>
          </a:p>
        </p:txBody>
      </p:sp>
    </p:spTree>
    <p:extLst>
      <p:ext uri="{BB962C8B-B14F-4D97-AF65-F5344CB8AC3E}">
        <p14:creationId xmlns:p14="http://schemas.microsoft.com/office/powerpoint/2010/main" val="139729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Anamnèse: expliciter la plainte</a:t>
            </a:r>
          </a:p>
          <a:p>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9</a:t>
            </a:fld>
            <a:endParaRPr lang="fr-FR"/>
          </a:p>
        </p:txBody>
      </p:sp>
    </p:spTree>
    <p:extLst>
      <p:ext uri="{BB962C8B-B14F-4D97-AF65-F5344CB8AC3E}">
        <p14:creationId xmlns:p14="http://schemas.microsoft.com/office/powerpoint/2010/main" val="358103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Un enfant peut être en </a:t>
            </a:r>
            <a:r>
              <a:rPr lang="fr-FR" dirty="0" err="1"/>
              <a:t>diff</a:t>
            </a:r>
            <a:r>
              <a:rPr lang="fr-FR" dirty="0"/>
              <a:t> pour un certain nombre</a:t>
            </a:r>
            <a:r>
              <a:rPr lang="fr-FR" baseline="0" dirty="0"/>
              <a:t> de raison</a:t>
            </a:r>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11</a:t>
            </a:fld>
            <a:endParaRPr lang="fr-FR"/>
          </a:p>
        </p:txBody>
      </p:sp>
    </p:spTree>
    <p:extLst>
      <p:ext uri="{BB962C8B-B14F-4D97-AF65-F5344CB8AC3E}">
        <p14:creationId xmlns:p14="http://schemas.microsoft.com/office/powerpoint/2010/main" val="245890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Questions</a:t>
            </a:r>
            <a:r>
              <a:rPr lang="fr-FR" baseline="0" dirty="0"/>
              <a:t> à poser dans le cadre des entretiens pour les TND</a:t>
            </a:r>
          </a:p>
          <a:p>
            <a:endParaRPr lang="fr-FR" baseline="0" dirty="0"/>
          </a:p>
          <a:p>
            <a:r>
              <a:rPr lang="fr-FR" sz="1200" b="0" i="0" kern="1200" dirty="0">
                <a:solidFill>
                  <a:schemeClr val="tx1"/>
                </a:solidFill>
                <a:effectLst/>
                <a:latin typeface="+mn-lt"/>
                <a:ea typeface="+mn-ea"/>
                <a:cs typeface="+mn-cs"/>
              </a:rPr>
              <a:t>Le </a:t>
            </a:r>
            <a:r>
              <a:rPr lang="fr-FR" sz="1200" b="1" i="0" kern="1200" dirty="0">
                <a:solidFill>
                  <a:schemeClr val="tx1"/>
                </a:solidFill>
                <a:effectLst/>
                <a:latin typeface="+mn-lt"/>
                <a:ea typeface="+mn-ea"/>
                <a:cs typeface="+mn-cs"/>
              </a:rPr>
              <a:t>score d'Apgar</a:t>
            </a:r>
            <a:r>
              <a:rPr lang="fr-FR" sz="1200" b="0" i="0" kern="1200" dirty="0">
                <a:solidFill>
                  <a:schemeClr val="tx1"/>
                </a:solidFill>
                <a:effectLst/>
                <a:latin typeface="+mn-lt"/>
                <a:ea typeface="+mn-ea"/>
                <a:cs typeface="+mn-cs"/>
              </a:rPr>
              <a:t> (ou test d'Apgar) est un examen proposé par </a:t>
            </a:r>
            <a:r>
              <a:rPr lang="fr-FR" sz="1200" b="1" i="0" kern="1200" dirty="0">
                <a:solidFill>
                  <a:schemeClr val="tx1"/>
                </a:solidFill>
                <a:effectLst/>
                <a:latin typeface="+mn-lt"/>
                <a:ea typeface="+mn-ea"/>
                <a:cs typeface="+mn-cs"/>
              </a:rPr>
              <a:t>Virginia Apgar</a:t>
            </a:r>
            <a:r>
              <a:rPr lang="fr-FR" sz="1200" b="0" i="0" kern="1200" dirty="0">
                <a:solidFill>
                  <a:schemeClr val="tx1"/>
                </a:solidFill>
                <a:effectLst/>
                <a:latin typeface="+mn-lt"/>
                <a:ea typeface="+mn-ea"/>
                <a:cs typeface="+mn-cs"/>
              </a:rPr>
              <a:t> en 1953, avec </a:t>
            </a:r>
            <a:r>
              <a:rPr lang="fr-FR" sz="1200" b="1" i="0" kern="1200" dirty="0">
                <a:solidFill>
                  <a:schemeClr val="tx1"/>
                </a:solidFill>
                <a:effectLst/>
                <a:latin typeface="+mn-lt"/>
                <a:ea typeface="+mn-ea"/>
                <a:cs typeface="+mn-cs"/>
              </a:rPr>
              <a:t>5 critères côtés de 0 à 2</a:t>
            </a:r>
            <a:r>
              <a:rPr lang="fr-FR" sz="1200" b="0" i="0" kern="120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Il permet l'évaluation de la santé du </a:t>
            </a:r>
            <a:r>
              <a:rPr lang="fr-FR" sz="1200" b="0" i="1" u="sng" kern="1200" dirty="0">
                <a:solidFill>
                  <a:schemeClr val="tx1"/>
                </a:solidFill>
                <a:effectLst/>
                <a:latin typeface="+mn-lt"/>
                <a:ea typeface="+mn-ea"/>
                <a:cs typeface="+mn-cs"/>
                <a:hlinkClick r:id="rId3" tooltip="Nouveaux-nés"/>
              </a:rPr>
              <a:t>nouveau-né</a:t>
            </a:r>
            <a:r>
              <a:rPr lang="fr-FR" sz="1200" b="0" i="1" kern="1200" dirty="0">
                <a:solidFill>
                  <a:schemeClr val="tx1"/>
                </a:solidFill>
                <a:effectLst/>
                <a:latin typeface="+mn-lt"/>
                <a:ea typeface="+mn-ea"/>
                <a:cs typeface="+mn-cs"/>
              </a:rPr>
              <a:t>. Il signifie : </a:t>
            </a:r>
            <a:r>
              <a:rPr lang="fr-FR" sz="1200" b="1" i="1" kern="1200" dirty="0">
                <a:solidFill>
                  <a:schemeClr val="tx1"/>
                </a:solidFill>
                <a:effectLst/>
                <a:latin typeface="+mn-lt"/>
                <a:ea typeface="+mn-ea"/>
                <a:cs typeface="+mn-cs"/>
              </a:rPr>
              <a:t>A</a:t>
            </a:r>
            <a:r>
              <a:rPr lang="fr-FR" sz="1200" b="0" i="1" kern="1200" dirty="0">
                <a:solidFill>
                  <a:schemeClr val="tx1"/>
                </a:solidFill>
                <a:effectLst/>
                <a:latin typeface="+mn-lt"/>
                <a:ea typeface="+mn-ea"/>
                <a:cs typeface="+mn-cs"/>
              </a:rPr>
              <a:t>pparence, </a:t>
            </a:r>
            <a:r>
              <a:rPr lang="fr-FR" sz="1200" b="1" i="1" kern="1200" dirty="0">
                <a:solidFill>
                  <a:schemeClr val="tx1"/>
                </a:solidFill>
                <a:effectLst/>
                <a:latin typeface="+mn-lt"/>
                <a:ea typeface="+mn-ea"/>
                <a:cs typeface="+mn-cs"/>
              </a:rPr>
              <a:t>P</a:t>
            </a:r>
            <a:r>
              <a:rPr lang="fr-FR" sz="1200" b="0" i="1" kern="1200" dirty="0">
                <a:solidFill>
                  <a:schemeClr val="tx1"/>
                </a:solidFill>
                <a:effectLst/>
                <a:latin typeface="+mn-lt"/>
                <a:ea typeface="+mn-ea"/>
                <a:cs typeface="+mn-cs"/>
              </a:rPr>
              <a:t>ouls, </a:t>
            </a:r>
            <a:r>
              <a:rPr lang="fr-FR" sz="1200" b="1" i="1" kern="1200" dirty="0">
                <a:solidFill>
                  <a:schemeClr val="tx1"/>
                </a:solidFill>
                <a:effectLst/>
                <a:latin typeface="+mn-lt"/>
                <a:ea typeface="+mn-ea"/>
                <a:cs typeface="+mn-cs"/>
              </a:rPr>
              <a:t>G</a:t>
            </a:r>
            <a:r>
              <a:rPr lang="fr-FR" sz="1200" b="0" i="1" kern="1200" dirty="0">
                <a:solidFill>
                  <a:schemeClr val="tx1"/>
                </a:solidFill>
                <a:effectLst/>
                <a:latin typeface="+mn-lt"/>
                <a:ea typeface="+mn-ea"/>
                <a:cs typeface="+mn-cs"/>
              </a:rPr>
              <a:t>rimace, </a:t>
            </a:r>
            <a:r>
              <a:rPr lang="fr-FR" sz="1200" b="1" i="1" kern="1200" dirty="0">
                <a:solidFill>
                  <a:schemeClr val="tx1"/>
                </a:solidFill>
                <a:effectLst/>
                <a:latin typeface="+mn-lt"/>
                <a:ea typeface="+mn-ea"/>
                <a:cs typeface="+mn-cs"/>
              </a:rPr>
              <a:t>A</a:t>
            </a:r>
            <a:r>
              <a:rPr lang="fr-FR" sz="1200" b="0" i="1" kern="1200" dirty="0">
                <a:solidFill>
                  <a:schemeClr val="tx1"/>
                </a:solidFill>
                <a:effectLst/>
                <a:latin typeface="+mn-lt"/>
                <a:ea typeface="+mn-ea"/>
                <a:cs typeface="+mn-cs"/>
              </a:rPr>
              <a:t>ctivité et </a:t>
            </a:r>
            <a:r>
              <a:rPr lang="fr-FR" sz="1200" b="1" i="1" kern="1200" dirty="0">
                <a:solidFill>
                  <a:schemeClr val="tx1"/>
                </a:solidFill>
                <a:effectLst/>
                <a:latin typeface="+mn-lt"/>
                <a:ea typeface="+mn-ea"/>
                <a:cs typeface="+mn-cs"/>
              </a:rPr>
              <a:t>R</a:t>
            </a:r>
            <a:r>
              <a:rPr lang="fr-FR" sz="1200" b="0" i="1" kern="1200" dirty="0">
                <a:solidFill>
                  <a:schemeClr val="tx1"/>
                </a:solidFill>
                <a:effectLst/>
                <a:latin typeface="+mn-lt"/>
                <a:ea typeface="+mn-ea"/>
                <a:cs typeface="+mn-cs"/>
              </a:rPr>
              <a:t>espiration</a:t>
            </a:r>
            <a:r>
              <a:rPr lang="fr-FR" sz="1200" b="0" i="0" kern="1200" dirty="0">
                <a:solidFill>
                  <a:schemeClr val="tx1"/>
                </a:solidFill>
                <a:effectLst/>
                <a:latin typeface="+mn-lt"/>
                <a:ea typeface="+mn-ea"/>
                <a:cs typeface="+mn-cs"/>
              </a:rPr>
              <a:t>", explique le Dr Philippe </a:t>
            </a:r>
            <a:r>
              <a:rPr lang="fr-FR" sz="1200" b="0" i="0" kern="1200" dirty="0" err="1">
                <a:solidFill>
                  <a:schemeClr val="tx1"/>
                </a:solidFill>
                <a:effectLst/>
                <a:latin typeface="+mn-lt"/>
                <a:ea typeface="+mn-ea"/>
                <a:cs typeface="+mn-cs"/>
              </a:rPr>
              <a:t>Goëb</a:t>
            </a:r>
            <a:r>
              <a:rPr lang="fr-FR" sz="1200" b="0" i="0" kern="1200" dirty="0">
                <a:solidFill>
                  <a:schemeClr val="tx1"/>
                </a:solidFill>
                <a:effectLst/>
                <a:latin typeface="+mn-lt"/>
                <a:ea typeface="+mn-ea"/>
                <a:cs typeface="+mn-cs"/>
              </a:rPr>
              <a:t>, médecin généraliste. Le score d'Apgar permet d'évaluer :</a:t>
            </a:r>
          </a:p>
          <a:p>
            <a:r>
              <a:rPr lang="fr-FR" sz="1200" b="0" i="0" kern="1200" dirty="0">
                <a:solidFill>
                  <a:schemeClr val="tx1"/>
                </a:solidFill>
                <a:effectLst/>
                <a:latin typeface="+mn-lt"/>
                <a:ea typeface="+mn-ea"/>
                <a:cs typeface="+mn-cs"/>
              </a:rPr>
              <a:t>le rythme cardiaque,</a:t>
            </a:r>
          </a:p>
          <a:p>
            <a:r>
              <a:rPr lang="fr-FR" sz="1200" b="0" i="0" kern="1200" dirty="0">
                <a:solidFill>
                  <a:schemeClr val="tx1"/>
                </a:solidFill>
                <a:effectLst/>
                <a:latin typeface="+mn-lt"/>
                <a:ea typeface="+mn-ea"/>
                <a:cs typeface="+mn-cs"/>
              </a:rPr>
              <a:t>les mouvements respiratoires,</a:t>
            </a:r>
          </a:p>
          <a:p>
            <a:r>
              <a:rPr lang="fr-FR" sz="1200" b="0" i="0" kern="1200" dirty="0">
                <a:solidFill>
                  <a:schemeClr val="tx1"/>
                </a:solidFill>
                <a:effectLst/>
                <a:latin typeface="+mn-lt"/>
                <a:ea typeface="+mn-ea"/>
                <a:cs typeface="+mn-cs"/>
              </a:rPr>
              <a:t>la tonicité musculaire,</a:t>
            </a:r>
          </a:p>
          <a:p>
            <a:r>
              <a:rPr lang="fr-FR" sz="1200" b="0" i="0" kern="1200" dirty="0">
                <a:solidFill>
                  <a:schemeClr val="tx1"/>
                </a:solidFill>
                <a:effectLst/>
                <a:latin typeface="+mn-lt"/>
                <a:ea typeface="+mn-ea"/>
                <a:cs typeface="+mn-cs"/>
              </a:rPr>
              <a:t>la couleur de la peau</a:t>
            </a:r>
          </a:p>
          <a:p>
            <a:r>
              <a:rPr lang="fr-FR" sz="1200" b="0" i="0" kern="1200" dirty="0">
                <a:solidFill>
                  <a:schemeClr val="tx1"/>
                </a:solidFill>
                <a:effectLst/>
                <a:latin typeface="+mn-lt"/>
                <a:ea typeface="+mn-ea"/>
                <a:cs typeface="+mn-cs"/>
              </a:rPr>
              <a:t>la réactivité</a:t>
            </a:r>
          </a:p>
          <a:p>
            <a:r>
              <a:rPr lang="fr-FR" sz="1200" b="0" i="0" kern="1200" dirty="0">
                <a:solidFill>
                  <a:schemeClr val="tx1"/>
                </a:solidFill>
                <a:effectLst/>
                <a:latin typeface="+mn-lt"/>
                <a:ea typeface="+mn-ea"/>
                <a:cs typeface="+mn-cs"/>
              </a:rPr>
              <a:t>Chaque critère est noté </a:t>
            </a:r>
            <a:r>
              <a:rPr lang="fr-FR" sz="1200" b="1" i="0" kern="1200" dirty="0">
                <a:solidFill>
                  <a:schemeClr val="tx1"/>
                </a:solidFill>
                <a:effectLst/>
                <a:latin typeface="+mn-lt"/>
                <a:ea typeface="+mn-ea"/>
                <a:cs typeface="+mn-cs"/>
              </a:rPr>
              <a:t>0, 1 ou 2</a:t>
            </a:r>
            <a:r>
              <a:rPr lang="fr-FR" sz="1200" b="0" i="0" kern="1200" dirty="0">
                <a:solidFill>
                  <a:schemeClr val="tx1"/>
                </a:solidFill>
                <a:effectLst/>
                <a:latin typeface="+mn-lt"/>
                <a:ea typeface="+mn-ea"/>
                <a:cs typeface="+mn-cs"/>
              </a:rPr>
              <a:t> puis additionnés afin de donner </a:t>
            </a:r>
            <a:r>
              <a:rPr lang="fr-FR" sz="1200" b="1" i="0" kern="1200" dirty="0">
                <a:solidFill>
                  <a:schemeClr val="tx1"/>
                </a:solidFill>
                <a:effectLst/>
                <a:latin typeface="+mn-lt"/>
                <a:ea typeface="+mn-ea"/>
                <a:cs typeface="+mn-cs"/>
              </a:rPr>
              <a:t>une note globale sur 10</a:t>
            </a:r>
            <a:r>
              <a:rPr lang="fr-FR" sz="1200" b="0" i="0" kern="1200" dirty="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12</a:t>
            </a:fld>
            <a:endParaRPr lang="fr-FR"/>
          </a:p>
        </p:txBody>
      </p:sp>
    </p:spTree>
    <p:extLst>
      <p:ext uri="{BB962C8B-B14F-4D97-AF65-F5344CB8AC3E}">
        <p14:creationId xmlns:p14="http://schemas.microsoft.com/office/powerpoint/2010/main" val="203811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Importance</a:t>
            </a:r>
            <a:r>
              <a:rPr lang="fr-FR" baseline="0" dirty="0"/>
              <a:t> de connaitre les stades de développement pour voir ce qui s’écarte de la norme</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13</a:t>
            </a:fld>
            <a:endParaRPr lang="fr-FR"/>
          </a:p>
        </p:txBody>
      </p:sp>
    </p:spTree>
    <p:extLst>
      <p:ext uri="{BB962C8B-B14F-4D97-AF65-F5344CB8AC3E}">
        <p14:creationId xmlns:p14="http://schemas.microsoft.com/office/powerpoint/2010/main" val="151400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Impliquer l’enfant dans l’anamnèse</a:t>
            </a:r>
          </a:p>
          <a:p>
            <a:r>
              <a:rPr lang="fr-FR" dirty="0"/>
              <a:t>Pour pas</a:t>
            </a:r>
            <a:r>
              <a:rPr lang="fr-FR" baseline="0" dirty="0"/>
              <a:t> qu’il le vive comme un interrogatoire</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14</a:t>
            </a:fld>
            <a:endParaRPr lang="fr-FR"/>
          </a:p>
        </p:txBody>
      </p:sp>
    </p:spTree>
    <p:extLst>
      <p:ext uri="{BB962C8B-B14F-4D97-AF65-F5344CB8AC3E}">
        <p14:creationId xmlns:p14="http://schemas.microsoft.com/office/powerpoint/2010/main" val="346473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troubles</a:t>
            </a:r>
            <a:r>
              <a:rPr lang="fr-FR" baseline="0" dirty="0"/>
              <a:t> moins diagnostiqué</a:t>
            </a:r>
            <a:endParaRPr lang="fr-FR" dirty="0"/>
          </a:p>
        </p:txBody>
      </p:sp>
      <p:sp>
        <p:nvSpPr>
          <p:cNvPr id="4" name="Espace réservé du numéro de diapositive 3"/>
          <p:cNvSpPr>
            <a:spLocks noGrp="1"/>
          </p:cNvSpPr>
          <p:nvPr>
            <p:ph type="sldNum" sz="quarter" idx="10"/>
          </p:nvPr>
        </p:nvSpPr>
        <p:spPr/>
        <p:txBody>
          <a:bodyPr/>
          <a:lstStyle/>
          <a:p>
            <a:fld id="{D69D4AC0-6AC1-405F-B7B3-6E8ADEC51604}" type="slidenum">
              <a:rPr lang="fr-FR" smtClean="0"/>
              <a:pPr/>
              <a:t>15</a:t>
            </a:fld>
            <a:endParaRPr lang="fr-FR"/>
          </a:p>
        </p:txBody>
      </p:sp>
    </p:spTree>
    <p:extLst>
      <p:ext uri="{BB962C8B-B14F-4D97-AF65-F5344CB8AC3E}">
        <p14:creationId xmlns:p14="http://schemas.microsoft.com/office/powerpoint/2010/main" val="394956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accent1"/>
                </a:solidFill>
              </a:defRPr>
            </a:lvl1pPr>
          </a:lstStyle>
          <a:p>
            <a:r>
              <a:rPr lang="fr-FR"/>
              <a:t>Cliquez pour modifier le style du titre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DA7EC78A-1CDD-4800-B1EC-26347D855610}" type="datetime1">
              <a:rPr lang="fr-FR" smtClean="0"/>
              <a:pPr/>
              <a:t>21/02/2025</a:t>
            </a:fld>
            <a:endParaRPr lang="fr-FR"/>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fr-FR"/>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E1D9686C-3670-4A4A-8144-2665216D982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fr-FR"/>
              <a:t>Cliquez pour modifier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E2FC0C-1220-4029-9961-7789450D7EFC}" type="datetime1">
              <a:rPr lang="fr-FR" smtClean="0"/>
              <a:pPr/>
              <a:t>21/02/2025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D9686C-3670-4A4A-8144-2665216D982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fr-FR"/>
              <a:t>Cliquez pour modifier le style du titre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77F76535-F403-4E28-A8DD-08048B06BD6A}" type="datetime1">
              <a:rPr lang="fr-FR" smtClean="0"/>
              <a:pPr/>
              <a:t>21/02/2025</a:t>
            </a:fld>
            <a:endParaRPr lang="fr-FR"/>
          </a:p>
        </p:txBody>
      </p:sp>
      <p:sp>
        <p:nvSpPr>
          <p:cNvPr id="5" name="Footer Placeholder 4"/>
          <p:cNvSpPr>
            <a:spLocks noGrp="1"/>
          </p:cNvSpPr>
          <p:nvPr>
            <p:ph type="ftr" sz="quarter" idx="11"/>
          </p:nvPr>
        </p:nvSpPr>
        <p:spPr>
          <a:xfrm>
            <a:off x="581193" y="5951812"/>
            <a:ext cx="5922209" cy="365125"/>
          </a:xfrm>
        </p:spPr>
        <p:txBody>
          <a:bodyPr/>
          <a:lstStyle/>
          <a:p>
            <a:endParaRPr lang="fr-FR"/>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E1D9686C-3670-4A4A-8144-2665216D982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fr-FR"/>
              <a:t>Cliquez pour modifier le style du titre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4A2A072-11F2-4C87-9207-0DE9B1C3709E}" type="datetime1">
              <a:rPr lang="fr-FR" smtClean="0"/>
              <a:pPr/>
              <a:t>21/02/2025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7918725" y="5956138"/>
            <a:ext cx="789381" cy="365125"/>
          </a:xfrm>
        </p:spPr>
        <p:txBody>
          <a:bodyPr/>
          <a:lstStyle/>
          <a:p>
            <a:fld id="{E1D9686C-3670-4A4A-8144-2665216D982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3600" b="0" cap="all">
                <a:solidFill>
                  <a:schemeClr val="accent1"/>
                </a:solidFill>
              </a:defRPr>
            </a:lvl1pPr>
          </a:lstStyle>
          <a:p>
            <a:r>
              <a:rPr lang="fr-FR"/>
              <a:t>Cliquez pour modifier le style du titre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6E5527B-48D3-4528-9364-8543354502A4}" type="datetime1">
              <a:rPr lang="fr-FR" smtClean="0"/>
              <a:pPr/>
              <a:t>21/02/2025</a:t>
            </a:fld>
            <a:endParaRPr lang="fr-F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1D9686C-3670-4A4A-8144-2665216D982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fr-FR"/>
              <a:t>Cliquez pour modifier le style du titre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C273671-836F-4CA7-B0F2-9F9624795109}" type="datetime1">
              <a:rPr lang="fr-FR" smtClean="0"/>
              <a:pPr/>
              <a:t>21/02/2025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D9686C-3670-4A4A-8144-2665216D982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fr-FR"/>
              <a:t>Cliquez pour modifier le style du titre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0D9BB7B-3D83-4EC8-9527-D03FA5969AA7}" type="datetime1">
              <a:rPr lang="fr-FR" smtClean="0"/>
              <a:pPr/>
              <a:t>21/02/2025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1D9686C-3670-4A4A-8144-2665216D982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fr-FR"/>
              <a:t>Cliquez pour modifier le style du titre</a:t>
            </a:r>
            <a:endParaRPr lang="en-US" dirty="0"/>
          </a:p>
        </p:txBody>
      </p:sp>
      <p:sp>
        <p:nvSpPr>
          <p:cNvPr id="3" name="Date Placeholder 2"/>
          <p:cNvSpPr>
            <a:spLocks noGrp="1"/>
          </p:cNvSpPr>
          <p:nvPr>
            <p:ph type="dt" sz="half" idx="10"/>
          </p:nvPr>
        </p:nvSpPr>
        <p:spPr/>
        <p:txBody>
          <a:bodyPr/>
          <a:lstStyle/>
          <a:p>
            <a:fld id="{84FC2954-96F1-4BEC-A24C-86B697B14625}" type="datetime1">
              <a:rPr lang="fr-FR" smtClean="0"/>
              <a:pPr/>
              <a:t>21/02/2025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1D9686C-3670-4A4A-8144-2665216D982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9D2F9-239B-4AD3-AB77-718896E43153}" type="datetime1">
              <a:rPr lang="fr-FR" smtClean="0"/>
              <a:pPr/>
              <a:t>21/02/2025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1D9686C-3670-4A4A-8144-2665216D982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2000" b="0">
                <a:solidFill>
                  <a:schemeClr val="accent1">
                    <a:lumMod val="75000"/>
                    <a:lumOff val="25000"/>
                  </a:schemeClr>
                </a:solidFill>
              </a:defRPr>
            </a:lvl1pPr>
          </a:lstStyle>
          <a:p>
            <a:r>
              <a:rPr lang="fr-FR"/>
              <a:t>Cliquez pour modifier le style du titre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67E4666-78DE-4C3A-BA27-7853DFC59716}" type="datetime1">
              <a:rPr lang="fr-FR" smtClean="0"/>
              <a:pPr/>
              <a:t>21/02/2025</a:t>
            </a:fld>
            <a:endParaRPr lang="fr-F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1D9686C-3670-4A4A-8144-2665216D982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2400" b="0">
                <a:solidFill>
                  <a:schemeClr val="accent1"/>
                </a:solidFill>
              </a:defRPr>
            </a:lvl1pPr>
          </a:lstStyle>
          <a:p>
            <a:r>
              <a:rPr lang="fr-FR"/>
              <a:t>Cliquez pour modifier le style du titre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D4F9044-9E40-4882-B320-F407BCA5EA65}" type="datetime1">
              <a:rPr lang="fr-FR" smtClean="0"/>
              <a:pPr/>
              <a:t>21/02/2025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D9686C-3670-4A4A-8144-2665216D982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fr-FR"/>
              <a:t>Cliquez pour modifier le style du titre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900">
                <a:solidFill>
                  <a:schemeClr val="accent2"/>
                </a:solidFill>
              </a:defRPr>
            </a:lvl1pPr>
          </a:lstStyle>
          <a:p>
            <a:fld id="{9E95A5ED-BF61-4FF6-A74F-D482D4C47C1F}" type="datetime1">
              <a:rPr lang="fr-FR" smtClean="0"/>
              <a:pPr/>
              <a:t>21/02/2025</a:t>
            </a:fld>
            <a:endParaRPr lang="fr-FR"/>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900" cap="all">
                <a:solidFill>
                  <a:schemeClr val="accent2"/>
                </a:solidFill>
              </a:defRPr>
            </a:lvl1pPr>
          </a:lstStyle>
          <a:p>
            <a:endParaRPr lang="fr-FR"/>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900">
                <a:solidFill>
                  <a:schemeClr val="accent2"/>
                </a:solidFill>
              </a:defRPr>
            </a:lvl1pPr>
          </a:lstStyle>
          <a:p>
            <a:fld id="{E1D9686C-3670-4A4A-8144-2665216D9827}" type="slidenum">
              <a:rPr lang="fr-FR" smtClean="0"/>
              <a:pPr/>
              <a:t>‹N°›</a:t>
            </a:fld>
            <a:endParaRPr lang="fr-FR"/>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jpeg"/><Relationship Id="rId5" Type="http://schemas.microsoft.com/office/2007/relationships/hdphoto" Target="../media/hdphoto9.wdp"/><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altLang="fr-FR"/>
              <a:t>Troubles spécifiques des apprentissages – une introduction</a:t>
            </a:r>
            <a:endParaRPr lang="fr-FR" b="1" dirty="0"/>
          </a:p>
        </p:txBody>
      </p:sp>
      <p:sp>
        <p:nvSpPr>
          <p:cNvPr id="3" name="Sous-titre 2"/>
          <p:cNvSpPr>
            <a:spLocks noGrp="1"/>
          </p:cNvSpPr>
          <p:nvPr>
            <p:ph type="subTitle" idx="1"/>
          </p:nvPr>
        </p:nvSpPr>
        <p:spPr/>
        <p:txBody>
          <a:bodyPr>
            <a:normAutofit/>
          </a:bodyPr>
          <a:lstStyle/>
          <a:p>
            <a:pPr algn="ctr"/>
            <a:r>
              <a:rPr lang="fr-FR" sz="1200" dirty="0"/>
              <a:t>Morgane CARELLIER, ANNE-LAURE DEBUREAUX, Amandine HIPPOLYTE, ALEXANDRE PORION, marine Walton, </a:t>
            </a:r>
          </a:p>
          <a:p>
            <a:pPr algn="ctr"/>
            <a:r>
              <a:rPr lang="fr-FR" sz="1200" dirty="0"/>
              <a:t>psychologues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894" y="2922100"/>
            <a:ext cx="8272212" cy="1013800"/>
          </a:xfrm>
        </p:spPr>
        <p:txBody>
          <a:bodyPr>
            <a:normAutofit/>
          </a:bodyPr>
          <a:lstStyle/>
          <a:p>
            <a:pPr algn="ctr"/>
            <a:r>
              <a:rPr lang="fr-FR" sz="4000" dirty="0">
                <a:solidFill>
                  <a:schemeClr val="accent1"/>
                </a:solidFill>
              </a:rPr>
              <a:t>1. Anamnèse</a:t>
            </a:r>
          </a:p>
        </p:txBody>
      </p:sp>
      <p:sp>
        <p:nvSpPr>
          <p:cNvPr id="3" name="Espace réservé du numéro de diapositive 2"/>
          <p:cNvSpPr>
            <a:spLocks noGrp="1"/>
          </p:cNvSpPr>
          <p:nvPr>
            <p:ph type="sldNum" sz="quarter" idx="12"/>
          </p:nvPr>
        </p:nvSpPr>
        <p:spPr/>
        <p:txBody>
          <a:bodyPr/>
          <a:lstStyle/>
          <a:p>
            <a:fld id="{E1D9686C-3670-4A4A-8144-2665216D9827}" type="slidenum">
              <a:rPr lang="fr-FR" smtClean="0"/>
              <a:pPr/>
              <a:t>10</a:t>
            </a:fld>
            <a:endParaRPr lang="fr-FR"/>
          </a:p>
        </p:txBody>
      </p:sp>
    </p:spTree>
    <p:extLst>
      <p:ext uri="{BB962C8B-B14F-4D97-AF65-F5344CB8AC3E}">
        <p14:creationId xmlns:p14="http://schemas.microsoft.com/office/powerpoint/2010/main" val="187410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Anamnèse : Rappel du souvenir</a:t>
            </a:r>
            <a:br>
              <a:rPr lang="fr-FR" dirty="0"/>
            </a:br>
            <a:r>
              <a:rPr lang="fr-FR" dirty="0"/>
              <a:t>(mnémosyne : déesse de la mémoire)</a:t>
            </a:r>
          </a:p>
        </p:txBody>
      </p:sp>
      <p:sp>
        <p:nvSpPr>
          <p:cNvPr id="3" name="Espace réservé du contenu 2"/>
          <p:cNvSpPr>
            <a:spLocks noGrp="1"/>
          </p:cNvSpPr>
          <p:nvPr>
            <p:ph idx="1"/>
          </p:nvPr>
        </p:nvSpPr>
        <p:spPr>
          <a:xfrm>
            <a:off x="435895" y="2251027"/>
            <a:ext cx="8272211" cy="3678303"/>
          </a:xfrm>
        </p:spPr>
        <p:txBody>
          <a:bodyPr/>
          <a:lstStyle/>
          <a:p>
            <a:pPr marL="548640" lvl="1" algn="just">
              <a:spcBef>
                <a:spcPts val="370"/>
              </a:spcBef>
              <a:spcAft>
                <a:spcPts val="0"/>
              </a:spcAft>
              <a:buFont typeface="Wingdings" pitchFamily="2" charset="2"/>
              <a:buChar char="§"/>
              <a:defRPr/>
            </a:pPr>
            <a:r>
              <a:rPr lang="fr-FR" altLang="fr-FR" sz="1800" dirty="0"/>
              <a:t>Entretien clinique avec les parents et l’enfant indispensable</a:t>
            </a:r>
          </a:p>
          <a:p>
            <a:pPr marL="548640" lvl="1" algn="just">
              <a:spcBef>
                <a:spcPts val="370"/>
              </a:spcBef>
              <a:spcAft>
                <a:spcPts val="0"/>
              </a:spcAft>
              <a:buFont typeface="Wingdings" pitchFamily="2" charset="2"/>
              <a:buChar char="§"/>
              <a:defRPr/>
            </a:pPr>
            <a:endParaRPr lang="fr-FR" altLang="fr-FR" sz="1800" dirty="0"/>
          </a:p>
          <a:p>
            <a:pPr marL="548640" lvl="1" algn="just">
              <a:spcBef>
                <a:spcPts val="370"/>
              </a:spcBef>
              <a:spcAft>
                <a:spcPts val="0"/>
              </a:spcAft>
              <a:buFont typeface="Wingdings" pitchFamily="2" charset="2"/>
              <a:buChar char="§"/>
              <a:defRPr/>
            </a:pPr>
            <a:r>
              <a:rPr lang="fr-FR" altLang="fr-FR" sz="1800" dirty="0"/>
              <a:t>L’objectif de l’entretien est de recueillir le plus d’informations possibles de sources différentes (famille, école, médecin…) afin de se représenter le plus fidèlement possible les difficultés de l’enfant à l’école et à la maison </a:t>
            </a:r>
          </a:p>
          <a:p>
            <a:pPr marL="548640" lvl="1" algn="just">
              <a:spcBef>
                <a:spcPts val="370"/>
              </a:spcBef>
              <a:spcAft>
                <a:spcPts val="0"/>
              </a:spcAft>
              <a:buFont typeface="Wingdings" pitchFamily="2" charset="2"/>
              <a:buChar char="§"/>
              <a:defRPr/>
            </a:pPr>
            <a:endParaRPr lang="fr-FR" altLang="fr-FR" sz="1800" dirty="0"/>
          </a:p>
          <a:p>
            <a:pPr marL="548640" lvl="1" algn="just">
              <a:spcBef>
                <a:spcPts val="370"/>
              </a:spcBef>
              <a:spcAft>
                <a:spcPts val="0"/>
              </a:spcAft>
              <a:buFont typeface="Wingdings" pitchFamily="2" charset="2"/>
              <a:buChar char="§"/>
              <a:defRPr/>
            </a:pPr>
            <a:r>
              <a:rPr lang="fr-FR" altLang="fr-FR" sz="1800" dirty="0"/>
              <a:t>Confrontation nécessaire des points de vue en s’appuyant sur les écrits des professionnels, le carnet de santé, les livrets scolaires, les cahiers …</a:t>
            </a:r>
          </a:p>
          <a:p>
            <a:pPr marL="548640" lvl="1" algn="just">
              <a:spcBef>
                <a:spcPts val="370"/>
              </a:spcBef>
              <a:spcAft>
                <a:spcPts val="0"/>
              </a:spcAft>
              <a:buFont typeface="Wingdings" pitchFamily="2" charset="2"/>
              <a:buChar char="§"/>
              <a:defRPr/>
            </a:pPr>
            <a:endParaRPr lang="fr-FR" altLang="fr-FR" sz="1100" dirty="0"/>
          </a:p>
          <a:p>
            <a:pPr algn="just">
              <a:buFont typeface="Wingdings" pitchFamily="2" charset="2"/>
              <a:buChar char="§"/>
            </a:pPr>
            <a:endParaRPr lang="fr-FR"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11</a:t>
            </a:fld>
            <a:endParaRPr lang="fr-FR"/>
          </a:p>
        </p:txBody>
      </p:sp>
    </p:spTree>
    <p:extLst>
      <p:ext uri="{BB962C8B-B14F-4D97-AF65-F5344CB8AC3E}">
        <p14:creationId xmlns:p14="http://schemas.microsoft.com/office/powerpoint/2010/main" val="2083562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Anamnèse (2)</a:t>
            </a:r>
          </a:p>
        </p:txBody>
      </p:sp>
      <p:sp>
        <p:nvSpPr>
          <p:cNvPr id="3" name="Espace réservé du contenu 2"/>
          <p:cNvSpPr>
            <a:spLocks noGrp="1"/>
          </p:cNvSpPr>
          <p:nvPr>
            <p:ph idx="1"/>
          </p:nvPr>
        </p:nvSpPr>
        <p:spPr>
          <a:xfrm>
            <a:off x="435895" y="2132856"/>
            <a:ext cx="8272211" cy="4536504"/>
          </a:xfrm>
        </p:spPr>
        <p:txBody>
          <a:bodyPr>
            <a:normAutofit fontScale="92500" lnSpcReduction="20000"/>
          </a:bodyPr>
          <a:lstStyle/>
          <a:p>
            <a:pPr marL="548640" lvl="1" algn="just">
              <a:lnSpc>
                <a:spcPct val="120000"/>
              </a:lnSpc>
              <a:spcBef>
                <a:spcPts val="370"/>
              </a:spcBef>
              <a:spcAft>
                <a:spcPts val="0"/>
              </a:spcAft>
              <a:buFont typeface="Wingdings" pitchFamily="2" charset="2"/>
              <a:buChar char="§"/>
              <a:defRPr/>
            </a:pPr>
            <a:r>
              <a:rPr lang="fr-FR" altLang="fr-FR" sz="2400" dirty="0"/>
              <a:t>Eléments périnataux</a:t>
            </a:r>
          </a:p>
          <a:p>
            <a:pPr marL="1206180" lvl="3" indent="-342900" algn="just">
              <a:lnSpc>
                <a:spcPct val="120000"/>
              </a:lnSpc>
              <a:spcBef>
                <a:spcPts val="370"/>
              </a:spcBef>
              <a:spcAft>
                <a:spcPts val="0"/>
              </a:spcAft>
              <a:buFont typeface="Wingdings" pitchFamily="2" charset="2"/>
              <a:buChar char="§"/>
              <a:defRPr/>
            </a:pPr>
            <a:r>
              <a:rPr lang="fr-FR" altLang="fr-FR" sz="2000" dirty="0"/>
              <a:t>Grossesse : éléments médicaux (PMA-HT-diabète-médicaments-alcool-drogues-tabac) et psychologiques (dépression-anxiété- trouble psychiatrique – séparation-deuils…)</a:t>
            </a:r>
          </a:p>
          <a:p>
            <a:pPr marL="1206180" lvl="3" indent="-342900" algn="just">
              <a:lnSpc>
                <a:spcPct val="120000"/>
              </a:lnSpc>
              <a:spcBef>
                <a:spcPts val="370"/>
              </a:spcBef>
              <a:spcAft>
                <a:spcPts val="0"/>
              </a:spcAft>
              <a:buFont typeface="Wingdings" pitchFamily="2" charset="2"/>
              <a:buChar char="§"/>
              <a:defRPr/>
            </a:pPr>
            <a:r>
              <a:rPr lang="fr-FR" altLang="fr-FR" sz="2000" dirty="0"/>
              <a:t>Naissance : Conditions de l’accouchement - Terme - Poids - Soins spécifiques – APGAR </a:t>
            </a:r>
          </a:p>
          <a:p>
            <a:pPr marL="1566180" lvl="4" indent="-342900" algn="just">
              <a:lnSpc>
                <a:spcPct val="120000"/>
              </a:lnSpc>
              <a:spcBef>
                <a:spcPts val="370"/>
              </a:spcBef>
              <a:spcAft>
                <a:spcPts val="0"/>
              </a:spcAft>
              <a:buFont typeface="Wingdings" pitchFamily="2" charset="2"/>
              <a:buChar char="§"/>
              <a:defRPr/>
            </a:pPr>
            <a:r>
              <a:rPr lang="fr-FR" altLang="fr-FR" sz="2000" dirty="0"/>
              <a:t>Pouls (aucun 0 –</a:t>
            </a:r>
            <a:r>
              <a:rPr lang="fr-FR" altLang="fr-FR" sz="2000" dirty="0" err="1"/>
              <a:t>Inf</a:t>
            </a:r>
            <a:r>
              <a:rPr lang="fr-FR" altLang="fr-FR" sz="2000" dirty="0"/>
              <a:t> à 100 1 – Sup à 100 2)</a:t>
            </a:r>
          </a:p>
          <a:p>
            <a:pPr marL="1566180" lvl="4" indent="-342900" algn="just">
              <a:lnSpc>
                <a:spcPct val="120000"/>
              </a:lnSpc>
              <a:spcBef>
                <a:spcPts val="370"/>
              </a:spcBef>
              <a:spcAft>
                <a:spcPts val="0"/>
              </a:spcAft>
              <a:buFont typeface="Wingdings" pitchFamily="2" charset="2"/>
              <a:buChar char="§"/>
              <a:defRPr/>
            </a:pPr>
            <a:r>
              <a:rPr lang="fr-FR" altLang="fr-FR" sz="2000" dirty="0"/>
              <a:t>Réactivité (aucune 0 – faible (grimace) 1 – forte (cri) 2)</a:t>
            </a:r>
          </a:p>
          <a:p>
            <a:pPr marL="1566180" lvl="4" indent="-342900" algn="just">
              <a:lnSpc>
                <a:spcPct val="120000"/>
              </a:lnSpc>
              <a:spcBef>
                <a:spcPts val="370"/>
              </a:spcBef>
              <a:spcAft>
                <a:spcPts val="0"/>
              </a:spcAft>
              <a:buFont typeface="Wingdings" pitchFamily="2" charset="2"/>
              <a:buChar char="§"/>
              <a:defRPr/>
            </a:pPr>
            <a:r>
              <a:rPr lang="fr-FR" altLang="fr-FR" sz="2000" dirty="0"/>
              <a:t>Coloration de la peau (pâle ou cyanosé 0 – corps rosé extrémités bleues 1 – entièrement rosé 2)</a:t>
            </a:r>
          </a:p>
          <a:p>
            <a:pPr marL="1566180" lvl="4" indent="-342900" algn="just">
              <a:lnSpc>
                <a:spcPct val="120000"/>
              </a:lnSpc>
              <a:spcBef>
                <a:spcPts val="370"/>
              </a:spcBef>
              <a:spcAft>
                <a:spcPts val="0"/>
              </a:spcAft>
              <a:buFont typeface="Wingdings" pitchFamily="2" charset="2"/>
              <a:buChar char="§"/>
              <a:defRPr/>
            </a:pPr>
            <a:r>
              <a:rPr lang="fr-FR" altLang="fr-FR" sz="2000" dirty="0"/>
              <a:t>Tonus musculaire (aucun ou très peu 0 – quelques mouvements des extrémités 1 – </a:t>
            </a:r>
            <a:r>
              <a:rPr lang="fr-FR" altLang="fr-FR" sz="2000" dirty="0" err="1"/>
              <a:t>act</a:t>
            </a:r>
            <a:r>
              <a:rPr lang="fr-FR" altLang="fr-FR" sz="2000" dirty="0"/>
              <a:t> importante 2)</a:t>
            </a:r>
          </a:p>
          <a:p>
            <a:pPr marL="1566180" lvl="4" indent="-342900" algn="just">
              <a:lnSpc>
                <a:spcPct val="120000"/>
              </a:lnSpc>
              <a:spcBef>
                <a:spcPts val="370"/>
              </a:spcBef>
              <a:spcAft>
                <a:spcPts val="0"/>
              </a:spcAft>
              <a:buFont typeface="Wingdings" pitchFamily="2" charset="2"/>
              <a:buChar char="§"/>
              <a:defRPr/>
            </a:pPr>
            <a:r>
              <a:rPr lang="fr-FR" altLang="fr-FR" sz="2000" dirty="0"/>
              <a:t>Respiration (aucune 0 – faible ou irrégulière 1 – bonne 2)</a:t>
            </a:r>
          </a:p>
          <a:p>
            <a:pPr marL="863280" lvl="3" indent="0" algn="just">
              <a:lnSpc>
                <a:spcPct val="120000"/>
              </a:lnSpc>
              <a:spcBef>
                <a:spcPts val="370"/>
              </a:spcBef>
              <a:spcAft>
                <a:spcPts val="0"/>
              </a:spcAft>
              <a:buNone/>
              <a:defRPr/>
            </a:pPr>
            <a:endParaRPr lang="fr-FR" altLang="fr-FR" sz="2000"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12</a:t>
            </a:fld>
            <a:endParaRPr lang="fr-FR"/>
          </a:p>
        </p:txBody>
      </p:sp>
    </p:spTree>
    <p:extLst>
      <p:ext uri="{BB962C8B-B14F-4D97-AF65-F5344CB8AC3E}">
        <p14:creationId xmlns:p14="http://schemas.microsoft.com/office/powerpoint/2010/main" val="1877240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Anamnèse (2)</a:t>
            </a:r>
          </a:p>
        </p:txBody>
      </p:sp>
      <p:sp>
        <p:nvSpPr>
          <p:cNvPr id="3" name="Espace réservé du contenu 2"/>
          <p:cNvSpPr>
            <a:spLocks noGrp="1"/>
          </p:cNvSpPr>
          <p:nvPr>
            <p:ph idx="1"/>
          </p:nvPr>
        </p:nvSpPr>
        <p:spPr>
          <a:xfrm>
            <a:off x="435895" y="1916832"/>
            <a:ext cx="8272211" cy="4608511"/>
          </a:xfrm>
        </p:spPr>
        <p:txBody>
          <a:bodyPr>
            <a:normAutofit/>
          </a:bodyPr>
          <a:lstStyle/>
          <a:p>
            <a:pPr marL="864180" lvl="2" indent="-342900" algn="just">
              <a:lnSpc>
                <a:spcPct val="120000"/>
              </a:lnSpc>
              <a:spcBef>
                <a:spcPts val="370"/>
              </a:spcBef>
              <a:spcAft>
                <a:spcPts val="0"/>
              </a:spcAft>
              <a:buFont typeface="Wingdings" pitchFamily="2" charset="2"/>
              <a:buChar char="§"/>
              <a:defRPr/>
            </a:pPr>
            <a:r>
              <a:rPr lang="fr-FR" altLang="fr-FR" sz="2000" dirty="0"/>
              <a:t>Développement psychomoteur et langagier</a:t>
            </a:r>
          </a:p>
          <a:p>
            <a:pPr marL="1206180" lvl="3" indent="-342900" algn="just">
              <a:lnSpc>
                <a:spcPct val="120000"/>
              </a:lnSpc>
              <a:spcBef>
                <a:spcPts val="370"/>
              </a:spcBef>
              <a:spcAft>
                <a:spcPts val="0"/>
              </a:spcAft>
              <a:buFont typeface="Wingdings" pitchFamily="2" charset="2"/>
              <a:buChar char="§"/>
              <a:defRPr/>
            </a:pPr>
            <a:r>
              <a:rPr lang="fr-FR" altLang="fr-FR" sz="1800" dirty="0"/>
              <a:t>Développement moteur : Station assise- Marche- Vélo SR – Ballons – Sauts – Escaliers -Natation–Habillage (boutons-fermetures éclairs- endroit envers – lacets) – Tenue des couverts-Latéralité – Graphisme -Découpage …</a:t>
            </a:r>
          </a:p>
          <a:p>
            <a:pPr marL="1206180" lvl="3" indent="-342900" algn="just">
              <a:lnSpc>
                <a:spcPct val="120000"/>
              </a:lnSpc>
              <a:spcBef>
                <a:spcPts val="370"/>
              </a:spcBef>
              <a:spcAft>
                <a:spcPts val="0"/>
              </a:spcAft>
              <a:buFont typeface="Wingdings" pitchFamily="2" charset="2"/>
              <a:buChar char="§"/>
              <a:defRPr/>
            </a:pPr>
            <a:r>
              <a:rPr lang="fr-FR" altLang="fr-FR" sz="1800" dirty="0"/>
              <a:t>Propreté diurne – nocturne. Si énurésie : primaire-secondaire? </a:t>
            </a:r>
          </a:p>
          <a:p>
            <a:pPr marL="1206180" lvl="3" indent="-342900" algn="just">
              <a:lnSpc>
                <a:spcPct val="120000"/>
              </a:lnSpc>
              <a:spcBef>
                <a:spcPts val="370"/>
              </a:spcBef>
              <a:spcAft>
                <a:spcPts val="0"/>
              </a:spcAft>
              <a:buFont typeface="Wingdings" pitchFamily="2" charset="2"/>
              <a:buChar char="§"/>
              <a:defRPr/>
            </a:pPr>
            <a:r>
              <a:rPr lang="fr-FR" altLang="fr-FR" sz="1800" dirty="0"/>
              <a:t>Développement langagier : babillage - apparition des premiers mots – niveau de langage à l’entrée en PSM – intelligibilité – compréhension</a:t>
            </a:r>
          </a:p>
          <a:p>
            <a:pPr marL="1206180" lvl="3" indent="-342900" algn="just">
              <a:lnSpc>
                <a:spcPct val="120000"/>
              </a:lnSpc>
              <a:spcBef>
                <a:spcPts val="370"/>
              </a:spcBef>
              <a:spcAft>
                <a:spcPts val="0"/>
              </a:spcAft>
              <a:buFont typeface="Wingdings" pitchFamily="2" charset="2"/>
              <a:buChar char="§"/>
              <a:defRPr/>
            </a:pPr>
            <a:r>
              <a:rPr lang="fr-FR" altLang="fr-FR" sz="1800" dirty="0"/>
              <a:t>Autonomie au quotidien: prise d’initiative, hygiène, choix des vêtements, repère dans le temps et l’espace, organisation, gestion des affaires personnelles,…</a:t>
            </a:r>
          </a:p>
          <a:p>
            <a:pPr algn="just">
              <a:buFont typeface="Wingdings" pitchFamily="2" charset="2"/>
              <a:buChar char="§"/>
            </a:pPr>
            <a:endParaRPr lang="fr-FR" sz="1400"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13</a:t>
            </a:fld>
            <a:endParaRPr lang="fr-FR" dirty="0"/>
          </a:p>
        </p:txBody>
      </p:sp>
    </p:spTree>
    <p:extLst>
      <p:ext uri="{BB962C8B-B14F-4D97-AF65-F5344CB8AC3E}">
        <p14:creationId xmlns:p14="http://schemas.microsoft.com/office/powerpoint/2010/main" val="1675557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Anamnèse (3)</a:t>
            </a:r>
          </a:p>
        </p:txBody>
      </p:sp>
      <p:sp>
        <p:nvSpPr>
          <p:cNvPr id="3" name="Espace réservé du contenu 2"/>
          <p:cNvSpPr>
            <a:spLocks noGrp="1"/>
          </p:cNvSpPr>
          <p:nvPr>
            <p:ph idx="1"/>
          </p:nvPr>
        </p:nvSpPr>
        <p:spPr>
          <a:xfrm>
            <a:off x="435895" y="2180497"/>
            <a:ext cx="8272211" cy="4344847"/>
          </a:xfrm>
        </p:spPr>
        <p:txBody>
          <a:bodyPr>
            <a:noAutofit/>
          </a:bodyPr>
          <a:lstStyle/>
          <a:p>
            <a:pPr marL="822960" lvl="2" algn="just">
              <a:lnSpc>
                <a:spcPct val="120000"/>
              </a:lnSpc>
              <a:spcBef>
                <a:spcPts val="370"/>
              </a:spcBef>
              <a:spcAft>
                <a:spcPts val="0"/>
              </a:spcAft>
              <a:buFont typeface="Wingdings" pitchFamily="2" charset="2"/>
              <a:buChar char="§"/>
              <a:defRPr/>
            </a:pPr>
            <a:r>
              <a:rPr lang="fr-FR" altLang="fr-FR" sz="1800" dirty="0"/>
              <a:t>Histoire scolaire : </a:t>
            </a:r>
          </a:p>
          <a:p>
            <a:pPr marL="1164960" lvl="3" algn="just">
              <a:lnSpc>
                <a:spcPct val="120000"/>
              </a:lnSpc>
              <a:spcBef>
                <a:spcPts val="370"/>
              </a:spcBef>
              <a:spcAft>
                <a:spcPts val="0"/>
              </a:spcAft>
              <a:buFont typeface="Wingdings" pitchFamily="2" charset="2"/>
              <a:buChar char="§"/>
              <a:defRPr/>
            </a:pPr>
            <a:r>
              <a:rPr lang="fr-FR" altLang="fr-FR" sz="1800" dirty="0"/>
              <a:t>De quand datent les premières difficultés?</a:t>
            </a:r>
          </a:p>
          <a:p>
            <a:pPr marL="1164960" lvl="3" algn="just">
              <a:lnSpc>
                <a:spcPct val="120000"/>
              </a:lnSpc>
              <a:spcBef>
                <a:spcPts val="370"/>
              </a:spcBef>
              <a:spcAft>
                <a:spcPts val="0"/>
              </a:spcAft>
              <a:buFont typeface="Wingdings" pitchFamily="2" charset="2"/>
              <a:buChar char="§"/>
              <a:defRPr/>
            </a:pPr>
            <a:r>
              <a:rPr lang="fr-FR" altLang="fr-FR" sz="1800" dirty="0"/>
              <a:t>Quel(s) est(sont) le(s) domaine(s) touché(s)? </a:t>
            </a:r>
          </a:p>
          <a:p>
            <a:pPr marL="1164960" lvl="3" algn="just">
              <a:lnSpc>
                <a:spcPct val="120000"/>
              </a:lnSpc>
              <a:spcBef>
                <a:spcPts val="370"/>
              </a:spcBef>
              <a:spcAft>
                <a:spcPts val="0"/>
              </a:spcAft>
              <a:buFont typeface="Wingdings" pitchFamily="2" charset="2"/>
              <a:buChar char="§"/>
              <a:defRPr/>
            </a:pPr>
            <a:r>
              <a:rPr lang="fr-FR" altLang="fr-FR" sz="1800" dirty="0"/>
              <a:t>Relation avec les enseignantes</a:t>
            </a:r>
          </a:p>
          <a:p>
            <a:pPr marL="1164960" lvl="3" algn="just">
              <a:lnSpc>
                <a:spcPct val="120000"/>
              </a:lnSpc>
              <a:spcBef>
                <a:spcPts val="370"/>
              </a:spcBef>
              <a:spcAft>
                <a:spcPts val="0"/>
              </a:spcAft>
              <a:buFont typeface="Wingdings" pitchFamily="2" charset="2"/>
              <a:buChar char="§"/>
              <a:defRPr/>
            </a:pPr>
            <a:r>
              <a:rPr lang="fr-FR" altLang="fr-FR" sz="1800" dirty="0"/>
              <a:t>Relation avec les camarades (inhibé-sociable-agressif-embêté-exclu-harcelé…)</a:t>
            </a:r>
          </a:p>
          <a:p>
            <a:pPr marL="1164960" lvl="3" algn="just">
              <a:lnSpc>
                <a:spcPct val="120000"/>
              </a:lnSpc>
              <a:spcBef>
                <a:spcPts val="370"/>
              </a:spcBef>
              <a:spcAft>
                <a:spcPts val="0"/>
              </a:spcAft>
              <a:buFont typeface="Wingdings" pitchFamily="2" charset="2"/>
              <a:buChar char="§"/>
              <a:defRPr/>
            </a:pPr>
            <a:r>
              <a:rPr lang="fr-FR" altLang="fr-FR" sz="1800" dirty="0"/>
              <a:t>Va-t-il a l’école avec plaisir? </a:t>
            </a:r>
          </a:p>
          <a:p>
            <a:pPr marL="1164960" lvl="3" algn="just">
              <a:lnSpc>
                <a:spcPct val="120000"/>
              </a:lnSpc>
              <a:spcBef>
                <a:spcPts val="370"/>
              </a:spcBef>
              <a:spcAft>
                <a:spcPts val="0"/>
              </a:spcAft>
              <a:buFont typeface="Wingdings" pitchFamily="2" charset="2"/>
              <a:buChar char="§"/>
              <a:defRPr/>
            </a:pPr>
            <a:r>
              <a:rPr lang="fr-FR" altLang="fr-FR" sz="1800" dirty="0"/>
              <a:t>Qu’est-ce qu’il aime /n’aime pas à l’école? </a:t>
            </a:r>
          </a:p>
          <a:p>
            <a:pPr marL="1164960" lvl="3" algn="just">
              <a:lnSpc>
                <a:spcPct val="120000"/>
              </a:lnSpc>
              <a:spcBef>
                <a:spcPts val="370"/>
              </a:spcBef>
              <a:spcAft>
                <a:spcPts val="0"/>
              </a:spcAft>
              <a:buFont typeface="Wingdings" pitchFamily="2" charset="2"/>
              <a:buChar char="§"/>
              <a:defRPr/>
            </a:pPr>
            <a:r>
              <a:rPr lang="fr-FR" altLang="fr-FR" sz="1800" dirty="0"/>
              <a:t>Comportement en classe : participation – respect des règles – agitation -concentration </a:t>
            </a:r>
          </a:p>
          <a:p>
            <a:pPr marL="1164960" lvl="3" algn="just">
              <a:lnSpc>
                <a:spcPct val="120000"/>
              </a:lnSpc>
              <a:spcBef>
                <a:spcPts val="370"/>
              </a:spcBef>
              <a:spcAft>
                <a:spcPts val="0"/>
              </a:spcAft>
              <a:buFont typeface="Wingdings" pitchFamily="2" charset="2"/>
              <a:buChar char="§"/>
              <a:defRPr/>
            </a:pPr>
            <a:r>
              <a:rPr lang="fr-FR" altLang="fr-FR" sz="1800" dirty="0"/>
              <a:t>Aménagements –maintien – orientation particulière</a:t>
            </a:r>
          </a:p>
          <a:p>
            <a:pPr marL="822960" lvl="2" algn="just">
              <a:lnSpc>
                <a:spcPct val="120000"/>
              </a:lnSpc>
              <a:spcBef>
                <a:spcPts val="370"/>
              </a:spcBef>
              <a:spcAft>
                <a:spcPts val="0"/>
              </a:spcAft>
              <a:buFont typeface="Wingdings" pitchFamily="2" charset="2"/>
              <a:buChar char="§"/>
              <a:defRPr/>
            </a:pPr>
            <a:endParaRPr lang="fr-FR" altLang="fr-FR" sz="1800" dirty="0"/>
          </a:p>
          <a:p>
            <a:pPr algn="just">
              <a:buFont typeface="Wingdings" pitchFamily="2" charset="2"/>
              <a:buChar char="§"/>
            </a:pPr>
            <a:endParaRPr lang="fr-FR" sz="1200"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14</a:t>
            </a:fld>
            <a:endParaRPr lang="fr-FR"/>
          </a:p>
        </p:txBody>
      </p:sp>
    </p:spTree>
    <p:extLst>
      <p:ext uri="{BB962C8B-B14F-4D97-AF65-F5344CB8AC3E}">
        <p14:creationId xmlns:p14="http://schemas.microsoft.com/office/powerpoint/2010/main" val="223199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Anamnèse (4)</a:t>
            </a:r>
          </a:p>
        </p:txBody>
      </p:sp>
      <p:sp>
        <p:nvSpPr>
          <p:cNvPr id="3" name="Espace réservé du contenu 2"/>
          <p:cNvSpPr>
            <a:spLocks noGrp="1"/>
          </p:cNvSpPr>
          <p:nvPr>
            <p:ph idx="1"/>
          </p:nvPr>
        </p:nvSpPr>
        <p:spPr>
          <a:xfrm>
            <a:off x="435895" y="2180497"/>
            <a:ext cx="8272211" cy="4391775"/>
          </a:xfrm>
        </p:spPr>
        <p:txBody>
          <a:bodyPr>
            <a:normAutofit/>
          </a:bodyPr>
          <a:lstStyle/>
          <a:p>
            <a:pPr marL="822960" lvl="2" algn="just">
              <a:lnSpc>
                <a:spcPct val="120000"/>
              </a:lnSpc>
              <a:spcBef>
                <a:spcPts val="370"/>
              </a:spcBef>
              <a:spcAft>
                <a:spcPts val="0"/>
              </a:spcAft>
              <a:buFont typeface="Wingdings" pitchFamily="2" charset="2"/>
              <a:buChar char="§"/>
              <a:defRPr/>
            </a:pPr>
            <a:r>
              <a:rPr lang="fr-FR" altLang="fr-FR" sz="1800" dirty="0"/>
              <a:t>Histoire familiale : </a:t>
            </a:r>
          </a:p>
          <a:p>
            <a:pPr marL="1164960" lvl="3" algn="just">
              <a:lnSpc>
                <a:spcPct val="120000"/>
              </a:lnSpc>
              <a:spcBef>
                <a:spcPts val="370"/>
              </a:spcBef>
              <a:spcAft>
                <a:spcPts val="0"/>
              </a:spcAft>
              <a:buFont typeface="Wingdings" pitchFamily="2" charset="2"/>
              <a:buChar char="§"/>
              <a:defRPr/>
            </a:pPr>
            <a:r>
              <a:rPr lang="fr-FR" altLang="fr-FR" sz="1800" dirty="0"/>
              <a:t>Parents ensemble – séparés (mode de garde-relation) – recomposition familiale…</a:t>
            </a:r>
          </a:p>
          <a:p>
            <a:pPr marL="1164960" lvl="3" algn="just">
              <a:lnSpc>
                <a:spcPct val="120000"/>
              </a:lnSpc>
              <a:spcBef>
                <a:spcPts val="370"/>
              </a:spcBef>
              <a:spcAft>
                <a:spcPts val="0"/>
              </a:spcAft>
              <a:buFont typeface="Wingdings" pitchFamily="2" charset="2"/>
              <a:buChar char="§"/>
              <a:defRPr/>
            </a:pPr>
            <a:r>
              <a:rPr lang="fr-FR" altLang="fr-FR" sz="1800" dirty="0"/>
              <a:t>Eléments socio-culturels (bilinguisme?)</a:t>
            </a:r>
          </a:p>
          <a:p>
            <a:pPr marL="1164960" lvl="3" algn="just">
              <a:lnSpc>
                <a:spcPct val="120000"/>
              </a:lnSpc>
              <a:spcBef>
                <a:spcPts val="370"/>
              </a:spcBef>
              <a:spcAft>
                <a:spcPts val="0"/>
              </a:spcAft>
              <a:buFont typeface="Wingdings" pitchFamily="2" charset="2"/>
              <a:buChar char="§"/>
              <a:defRPr/>
            </a:pPr>
            <a:r>
              <a:rPr lang="fr-FR" altLang="fr-FR" sz="1800" dirty="0"/>
              <a:t>Risques de maltraitance</a:t>
            </a:r>
          </a:p>
          <a:p>
            <a:pPr marL="1164960" lvl="3" algn="just">
              <a:lnSpc>
                <a:spcPct val="120000"/>
              </a:lnSpc>
              <a:spcBef>
                <a:spcPts val="370"/>
              </a:spcBef>
              <a:spcAft>
                <a:spcPts val="0"/>
              </a:spcAft>
              <a:buFont typeface="Wingdings" pitchFamily="2" charset="2"/>
              <a:buChar char="§"/>
              <a:defRPr/>
            </a:pPr>
            <a:r>
              <a:rPr lang="fr-FR" altLang="fr-FR" sz="1800" dirty="0"/>
              <a:t>Mode de garde étant petit</a:t>
            </a:r>
          </a:p>
          <a:p>
            <a:pPr marL="1164960" lvl="3" algn="just">
              <a:lnSpc>
                <a:spcPct val="120000"/>
              </a:lnSpc>
              <a:spcBef>
                <a:spcPts val="370"/>
              </a:spcBef>
              <a:spcAft>
                <a:spcPts val="0"/>
              </a:spcAft>
              <a:buFont typeface="Wingdings" pitchFamily="2" charset="2"/>
              <a:buChar char="§"/>
              <a:defRPr/>
            </a:pPr>
            <a:r>
              <a:rPr lang="fr-FR" altLang="fr-FR" sz="1800" dirty="0"/>
              <a:t>Organisation de la vie familiale</a:t>
            </a:r>
          </a:p>
          <a:p>
            <a:pPr marL="1164960" lvl="3" algn="just">
              <a:lnSpc>
                <a:spcPct val="120000"/>
              </a:lnSpc>
              <a:spcBef>
                <a:spcPts val="370"/>
              </a:spcBef>
              <a:spcAft>
                <a:spcPts val="0"/>
              </a:spcAft>
              <a:buFont typeface="Wingdings" pitchFamily="2" charset="2"/>
              <a:buChar char="§"/>
              <a:defRPr/>
            </a:pPr>
            <a:r>
              <a:rPr lang="fr-FR" altLang="fr-FR" sz="1800" dirty="0"/>
              <a:t>Place dans la fratrie et relations avec la fratrie</a:t>
            </a:r>
          </a:p>
          <a:p>
            <a:pPr marL="1164960" lvl="3" algn="just">
              <a:lnSpc>
                <a:spcPct val="120000"/>
              </a:lnSpc>
              <a:spcBef>
                <a:spcPts val="370"/>
              </a:spcBef>
              <a:spcAft>
                <a:spcPts val="0"/>
              </a:spcAft>
              <a:buFont typeface="Wingdings" pitchFamily="2" charset="2"/>
              <a:buChar char="§"/>
              <a:defRPr/>
            </a:pPr>
            <a:r>
              <a:rPr lang="fr-FR" altLang="fr-FR" sz="1800" dirty="0"/>
              <a:t>Evènements de vie significatifs : Maladie, Décès?</a:t>
            </a:r>
          </a:p>
          <a:p>
            <a:pPr marL="1164960" lvl="3" algn="just">
              <a:lnSpc>
                <a:spcPct val="120000"/>
              </a:lnSpc>
              <a:spcBef>
                <a:spcPts val="370"/>
              </a:spcBef>
              <a:spcAft>
                <a:spcPts val="0"/>
              </a:spcAft>
              <a:buFont typeface="Wingdings" pitchFamily="2" charset="2"/>
              <a:buChar char="§"/>
              <a:defRPr/>
            </a:pPr>
            <a:r>
              <a:rPr lang="fr-FR" altLang="fr-FR" sz="1800" dirty="0"/>
              <a:t>Antécédents neurologiques-psychiatriques- de troubles anxieux, de dépression, de troubles des apprentissages</a:t>
            </a:r>
            <a:endParaRPr lang="fr-FR" altLang="fr-FR" sz="2000"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15</a:t>
            </a:fld>
            <a:endParaRPr lang="fr-FR"/>
          </a:p>
        </p:txBody>
      </p:sp>
    </p:spTree>
    <p:extLst>
      <p:ext uri="{BB962C8B-B14F-4D97-AF65-F5344CB8AC3E}">
        <p14:creationId xmlns:p14="http://schemas.microsoft.com/office/powerpoint/2010/main" val="4218967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Anamnèse (5)</a:t>
            </a:r>
          </a:p>
        </p:txBody>
      </p:sp>
      <p:sp>
        <p:nvSpPr>
          <p:cNvPr id="3" name="Espace réservé du contenu 2"/>
          <p:cNvSpPr>
            <a:spLocks noGrp="1"/>
          </p:cNvSpPr>
          <p:nvPr>
            <p:ph idx="1"/>
          </p:nvPr>
        </p:nvSpPr>
        <p:spPr>
          <a:xfrm>
            <a:off x="435895" y="2226855"/>
            <a:ext cx="8272211" cy="4416855"/>
          </a:xfrm>
        </p:spPr>
        <p:txBody>
          <a:bodyPr>
            <a:normAutofit fontScale="70000" lnSpcReduction="20000"/>
          </a:bodyPr>
          <a:lstStyle/>
          <a:p>
            <a:pPr marL="822960" lvl="2" algn="just">
              <a:lnSpc>
                <a:spcPct val="120000"/>
              </a:lnSpc>
              <a:spcBef>
                <a:spcPts val="370"/>
              </a:spcBef>
              <a:spcAft>
                <a:spcPts val="0"/>
              </a:spcAft>
              <a:buFont typeface="Wingdings" pitchFamily="2" charset="2"/>
              <a:buChar char="§"/>
              <a:defRPr/>
            </a:pPr>
            <a:r>
              <a:rPr lang="fr-FR" altLang="fr-FR" sz="2800" dirty="0"/>
              <a:t>Comportement(s) à la maison…; état affectif (estime de soi, anxiété…) </a:t>
            </a:r>
          </a:p>
          <a:p>
            <a:pPr marL="1164960" lvl="3" algn="just">
              <a:lnSpc>
                <a:spcPct val="120000"/>
              </a:lnSpc>
              <a:spcBef>
                <a:spcPts val="370"/>
              </a:spcBef>
              <a:spcAft>
                <a:spcPts val="0"/>
              </a:spcAft>
              <a:buFont typeface="Wingdings" pitchFamily="2" charset="2"/>
              <a:buChar char="§"/>
              <a:defRPr/>
            </a:pPr>
            <a:r>
              <a:rPr lang="fr-FR" altLang="fr-FR" sz="2600" dirty="0"/>
              <a:t>Développement psycho-affectif : qualité des interactions primaires – capacités à se séparer - Estime et confiance en soi –Anxiété-Gestion des émotions-Humeur (joyeux –irritable-triste-très variable...)</a:t>
            </a:r>
          </a:p>
          <a:p>
            <a:pPr marL="1164960" lvl="3" algn="just">
              <a:lnSpc>
                <a:spcPct val="120000"/>
              </a:lnSpc>
              <a:spcBef>
                <a:spcPts val="370"/>
              </a:spcBef>
              <a:spcAft>
                <a:spcPts val="0"/>
              </a:spcAft>
              <a:buFont typeface="Wingdings" pitchFamily="2" charset="2"/>
              <a:buChar char="§"/>
              <a:defRPr/>
            </a:pPr>
            <a:r>
              <a:rPr lang="fr-FR" altLang="fr-FR" sz="2600" dirty="0"/>
              <a:t>Comportement : Respect des règles – Agressivité (auto et hétéro-)-colère-Mise en danger- Adaptabilité </a:t>
            </a:r>
          </a:p>
          <a:p>
            <a:pPr marL="1164960" lvl="3" algn="just">
              <a:lnSpc>
                <a:spcPct val="120000"/>
              </a:lnSpc>
              <a:spcBef>
                <a:spcPts val="370"/>
              </a:spcBef>
              <a:spcAft>
                <a:spcPts val="0"/>
              </a:spcAft>
              <a:buFont typeface="Wingdings" pitchFamily="2" charset="2"/>
              <a:buChar char="§"/>
              <a:defRPr/>
            </a:pPr>
            <a:r>
              <a:rPr lang="fr-FR" altLang="fr-FR" sz="2600" dirty="0"/>
              <a:t>Inquiétudes parentales </a:t>
            </a:r>
          </a:p>
          <a:p>
            <a:pPr marL="1164960" lvl="3" algn="just">
              <a:lnSpc>
                <a:spcPct val="120000"/>
              </a:lnSpc>
              <a:spcBef>
                <a:spcPts val="370"/>
              </a:spcBef>
              <a:spcAft>
                <a:spcPts val="0"/>
              </a:spcAft>
              <a:buFont typeface="Wingdings" pitchFamily="2" charset="2"/>
              <a:buChar char="§"/>
              <a:defRPr/>
            </a:pPr>
            <a:endParaRPr lang="fr-FR" altLang="fr-FR" sz="2600" dirty="0"/>
          </a:p>
          <a:p>
            <a:pPr marL="822960" lvl="2" algn="just">
              <a:lnSpc>
                <a:spcPct val="120000"/>
              </a:lnSpc>
              <a:spcBef>
                <a:spcPts val="370"/>
              </a:spcBef>
              <a:spcAft>
                <a:spcPts val="0"/>
              </a:spcAft>
              <a:buFont typeface="Wingdings" pitchFamily="2" charset="2"/>
              <a:buChar char="§"/>
              <a:defRPr/>
            </a:pPr>
            <a:r>
              <a:rPr lang="fr-FR" altLang="fr-FR" sz="2600" dirty="0"/>
              <a:t>Alimentation : Sélectivité ? Manque d’appétit ? Compulsions? Persistance du biberon? Difficultés avec certaines textures? …</a:t>
            </a:r>
          </a:p>
          <a:p>
            <a:pPr marL="822960" lvl="2" algn="just">
              <a:lnSpc>
                <a:spcPct val="120000"/>
              </a:lnSpc>
              <a:spcBef>
                <a:spcPts val="370"/>
              </a:spcBef>
              <a:spcAft>
                <a:spcPts val="0"/>
              </a:spcAft>
              <a:buFont typeface="Wingdings" pitchFamily="2" charset="2"/>
              <a:buChar char="§"/>
              <a:defRPr/>
            </a:pPr>
            <a:endParaRPr lang="fr-FR" altLang="fr-FR" sz="2600" dirty="0"/>
          </a:p>
          <a:p>
            <a:pPr marL="822960" lvl="2" algn="just">
              <a:lnSpc>
                <a:spcPct val="120000"/>
              </a:lnSpc>
              <a:spcBef>
                <a:spcPts val="370"/>
              </a:spcBef>
              <a:spcAft>
                <a:spcPts val="0"/>
              </a:spcAft>
              <a:buFont typeface="Wingdings" pitchFamily="2" charset="2"/>
              <a:buChar char="§"/>
              <a:defRPr/>
            </a:pPr>
            <a:r>
              <a:rPr lang="fr-FR" altLang="fr-FR" sz="2600" dirty="0"/>
              <a:t>Sommeil : Endormissement (seul? Rapide?) – Nuit (agitée ?– ronflement?) – réveil (précoce-tardif-fatigué)</a:t>
            </a:r>
          </a:p>
          <a:p>
            <a:pPr marL="822960" lvl="2" algn="just">
              <a:lnSpc>
                <a:spcPct val="120000"/>
              </a:lnSpc>
              <a:spcBef>
                <a:spcPts val="370"/>
              </a:spcBef>
              <a:spcAft>
                <a:spcPts val="0"/>
              </a:spcAft>
              <a:buFont typeface="Wingdings" pitchFamily="2" charset="2"/>
              <a:buChar char="§"/>
              <a:defRPr/>
            </a:pPr>
            <a:r>
              <a:rPr lang="fr-FR" altLang="fr-FR" sz="2600" dirty="0"/>
              <a:t>Loisirs (passions, activités extra-scolaires, temps sur les écrans,…)</a:t>
            </a:r>
          </a:p>
          <a:p>
            <a:pPr algn="just">
              <a:buFont typeface="Wingdings" pitchFamily="2" charset="2"/>
              <a:buChar char="§"/>
            </a:pPr>
            <a:endParaRPr lang="fr-FR"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16</a:t>
            </a:fld>
            <a:endParaRPr lang="fr-FR"/>
          </a:p>
        </p:txBody>
      </p:sp>
    </p:spTree>
    <p:extLst>
      <p:ext uri="{BB962C8B-B14F-4D97-AF65-F5344CB8AC3E}">
        <p14:creationId xmlns:p14="http://schemas.microsoft.com/office/powerpoint/2010/main" val="2046310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Anamnèse (6)</a:t>
            </a:r>
          </a:p>
        </p:txBody>
      </p:sp>
      <p:sp>
        <p:nvSpPr>
          <p:cNvPr id="3" name="Espace réservé du contenu 2"/>
          <p:cNvSpPr>
            <a:spLocks noGrp="1"/>
          </p:cNvSpPr>
          <p:nvPr>
            <p:ph idx="1"/>
          </p:nvPr>
        </p:nvSpPr>
        <p:spPr>
          <a:xfrm>
            <a:off x="435895" y="2180497"/>
            <a:ext cx="8272211" cy="4677503"/>
          </a:xfrm>
        </p:spPr>
        <p:txBody>
          <a:bodyPr>
            <a:normAutofit fontScale="77500" lnSpcReduction="20000"/>
          </a:bodyPr>
          <a:lstStyle/>
          <a:p>
            <a:pPr marL="822960" lvl="2">
              <a:lnSpc>
                <a:spcPct val="120000"/>
              </a:lnSpc>
              <a:spcBef>
                <a:spcPts val="370"/>
              </a:spcBef>
              <a:spcAft>
                <a:spcPts val="0"/>
              </a:spcAft>
              <a:buFont typeface="Wingdings" pitchFamily="2" charset="2"/>
              <a:buChar char="§"/>
              <a:defRPr/>
            </a:pPr>
            <a:r>
              <a:rPr lang="fr-FR" altLang="fr-FR" sz="2800" dirty="0"/>
              <a:t>Histoire médicale :</a:t>
            </a:r>
          </a:p>
          <a:p>
            <a:pPr marL="1164960" lvl="3">
              <a:lnSpc>
                <a:spcPct val="120000"/>
              </a:lnSpc>
              <a:spcBef>
                <a:spcPts val="370"/>
              </a:spcBef>
              <a:spcAft>
                <a:spcPts val="0"/>
              </a:spcAft>
              <a:buFont typeface="Wingdings" pitchFamily="2" charset="2"/>
              <a:buChar char="§"/>
              <a:defRPr/>
            </a:pPr>
            <a:r>
              <a:rPr lang="fr-FR" altLang="fr-FR" sz="2600" dirty="0"/>
              <a:t>Vision</a:t>
            </a:r>
          </a:p>
          <a:p>
            <a:pPr marL="1164960" lvl="3">
              <a:lnSpc>
                <a:spcPct val="120000"/>
              </a:lnSpc>
              <a:spcBef>
                <a:spcPts val="370"/>
              </a:spcBef>
              <a:spcAft>
                <a:spcPts val="0"/>
              </a:spcAft>
              <a:buFont typeface="Wingdings" pitchFamily="2" charset="2"/>
              <a:buChar char="§"/>
              <a:defRPr/>
            </a:pPr>
            <a:r>
              <a:rPr lang="fr-FR" altLang="fr-FR" sz="2600" dirty="0"/>
              <a:t>Audition</a:t>
            </a:r>
          </a:p>
          <a:p>
            <a:pPr marL="1164960" lvl="3">
              <a:lnSpc>
                <a:spcPct val="120000"/>
              </a:lnSpc>
              <a:spcBef>
                <a:spcPts val="370"/>
              </a:spcBef>
              <a:spcAft>
                <a:spcPts val="0"/>
              </a:spcAft>
              <a:buFont typeface="Wingdings" pitchFamily="2" charset="2"/>
              <a:buChar char="§"/>
              <a:defRPr/>
            </a:pPr>
            <a:r>
              <a:rPr lang="fr-FR" altLang="fr-FR" sz="2600" dirty="0"/>
              <a:t>Neurologique</a:t>
            </a:r>
          </a:p>
          <a:p>
            <a:pPr marL="1164960" lvl="3">
              <a:lnSpc>
                <a:spcPct val="120000"/>
              </a:lnSpc>
              <a:spcBef>
                <a:spcPts val="370"/>
              </a:spcBef>
              <a:spcAft>
                <a:spcPts val="0"/>
              </a:spcAft>
              <a:buFont typeface="Wingdings" pitchFamily="2" charset="2"/>
              <a:buChar char="§"/>
              <a:defRPr/>
            </a:pPr>
            <a:r>
              <a:rPr lang="fr-FR" altLang="fr-FR" sz="2600" dirty="0"/>
              <a:t>Autre : maladie chronique…</a:t>
            </a:r>
          </a:p>
          <a:p>
            <a:pPr marL="1164960" lvl="3">
              <a:lnSpc>
                <a:spcPct val="120000"/>
              </a:lnSpc>
              <a:spcBef>
                <a:spcPts val="370"/>
              </a:spcBef>
              <a:spcAft>
                <a:spcPts val="0"/>
              </a:spcAft>
              <a:buFont typeface="Wingdings" pitchFamily="2" charset="2"/>
              <a:buChar char="§"/>
              <a:defRPr/>
            </a:pPr>
            <a:endParaRPr lang="fr-FR" altLang="fr-FR" sz="2600" dirty="0"/>
          </a:p>
          <a:p>
            <a:pPr marL="1164960" lvl="3">
              <a:lnSpc>
                <a:spcPct val="120000"/>
              </a:lnSpc>
              <a:spcBef>
                <a:spcPts val="370"/>
              </a:spcBef>
              <a:spcAft>
                <a:spcPts val="0"/>
              </a:spcAft>
              <a:buFont typeface="Wingdings" pitchFamily="2" charset="2"/>
              <a:buChar char="§"/>
              <a:defRPr/>
            </a:pPr>
            <a:r>
              <a:rPr lang="fr-FR" altLang="fr-FR" sz="2600" dirty="0"/>
              <a:t>Maux de tête (quand?)</a:t>
            </a:r>
          </a:p>
          <a:p>
            <a:pPr marL="1164960" lvl="3">
              <a:lnSpc>
                <a:spcPct val="120000"/>
              </a:lnSpc>
              <a:spcBef>
                <a:spcPts val="370"/>
              </a:spcBef>
              <a:spcAft>
                <a:spcPts val="0"/>
              </a:spcAft>
              <a:buFont typeface="Wingdings" pitchFamily="2" charset="2"/>
              <a:buChar char="§"/>
              <a:defRPr/>
            </a:pPr>
            <a:r>
              <a:rPr lang="fr-FR" altLang="fr-FR" sz="2600" dirty="0"/>
              <a:t>Maux ventre (quand?)</a:t>
            </a:r>
          </a:p>
          <a:p>
            <a:pPr marL="1164960" lvl="3">
              <a:lnSpc>
                <a:spcPct val="120000"/>
              </a:lnSpc>
              <a:spcBef>
                <a:spcPts val="370"/>
              </a:spcBef>
              <a:spcAft>
                <a:spcPts val="0"/>
              </a:spcAft>
              <a:buFont typeface="Wingdings" pitchFamily="2" charset="2"/>
              <a:buChar char="§"/>
              <a:defRPr/>
            </a:pPr>
            <a:endParaRPr lang="fr-FR" altLang="fr-FR" sz="2600" dirty="0"/>
          </a:p>
          <a:p>
            <a:pPr marL="1164960" lvl="3">
              <a:lnSpc>
                <a:spcPct val="120000"/>
              </a:lnSpc>
              <a:spcBef>
                <a:spcPts val="370"/>
              </a:spcBef>
              <a:spcAft>
                <a:spcPts val="0"/>
              </a:spcAft>
              <a:buFont typeface="Wingdings" pitchFamily="2" charset="2"/>
              <a:buChar char="§"/>
              <a:defRPr/>
            </a:pPr>
            <a:r>
              <a:rPr lang="fr-FR" altLang="fr-FR" sz="2600" dirty="0"/>
              <a:t>Traitement médicamenteux</a:t>
            </a:r>
          </a:p>
          <a:p>
            <a:pPr marL="822960" lvl="2">
              <a:lnSpc>
                <a:spcPct val="120000"/>
              </a:lnSpc>
              <a:spcBef>
                <a:spcPts val="370"/>
              </a:spcBef>
              <a:spcAft>
                <a:spcPts val="0"/>
              </a:spcAft>
              <a:buFont typeface="Wingdings" pitchFamily="2" charset="2"/>
              <a:buChar char="§"/>
              <a:defRPr/>
            </a:pPr>
            <a:endParaRPr lang="fr-FR" altLang="fr-FR" sz="2800" dirty="0"/>
          </a:p>
          <a:p>
            <a:pPr marL="822960" lvl="2">
              <a:lnSpc>
                <a:spcPct val="120000"/>
              </a:lnSpc>
              <a:spcBef>
                <a:spcPts val="370"/>
              </a:spcBef>
              <a:spcAft>
                <a:spcPts val="0"/>
              </a:spcAft>
              <a:buFont typeface="Wingdings" pitchFamily="2" charset="2"/>
              <a:buChar char="§"/>
              <a:defRPr/>
            </a:pPr>
            <a:r>
              <a:rPr lang="fr-FR" altLang="fr-FR" sz="2800" dirty="0"/>
              <a:t>Prises en charges rééducatives passées ou actuelles</a:t>
            </a:r>
          </a:p>
          <a:p>
            <a:pPr>
              <a:buFont typeface="Wingdings" pitchFamily="2" charset="2"/>
              <a:buChar char="§"/>
            </a:pPr>
            <a:endParaRPr lang="fr-FR"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17</a:t>
            </a:fld>
            <a:endParaRPr lang="fr-FR"/>
          </a:p>
        </p:txBody>
      </p:sp>
    </p:spTree>
    <p:extLst>
      <p:ext uri="{BB962C8B-B14F-4D97-AF65-F5344CB8AC3E}">
        <p14:creationId xmlns:p14="http://schemas.microsoft.com/office/powerpoint/2010/main" val="223199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536" y="764704"/>
            <a:ext cx="7543800" cy="930275"/>
          </a:xfrm>
        </p:spPr>
        <p:txBody>
          <a:bodyPr/>
          <a:lstStyle/>
          <a:p>
            <a:pPr eaLnBrk="1" hangingPunct="1"/>
            <a:r>
              <a:rPr lang="fr-FR" altLang="fr-FR" sz="2800" dirty="0"/>
              <a:t>Anamnèse et observation générale du patient</a:t>
            </a:r>
          </a:p>
        </p:txBody>
      </p:sp>
      <p:sp>
        <p:nvSpPr>
          <p:cNvPr id="29699" name="Rectangle 3"/>
          <p:cNvSpPr>
            <a:spLocks noGrp="1" noChangeArrowheads="1"/>
          </p:cNvSpPr>
          <p:nvPr>
            <p:ph sz="quarter" idx="1"/>
          </p:nvPr>
        </p:nvSpPr>
        <p:spPr>
          <a:xfrm>
            <a:off x="468313" y="2348880"/>
            <a:ext cx="8229600" cy="4213844"/>
          </a:xfrm>
        </p:spPr>
        <p:txBody>
          <a:bodyPr>
            <a:normAutofit fontScale="92500" lnSpcReduction="10000"/>
          </a:bodyPr>
          <a:lstStyle/>
          <a:p>
            <a:pPr algn="just" eaLnBrk="1" hangingPunct="1"/>
            <a:r>
              <a:rPr lang="fr-FR" altLang="fr-FR" sz="2200" dirty="0"/>
              <a:t>Observation du patient lors de l’entretien :</a:t>
            </a:r>
            <a:r>
              <a:rPr lang="fr-FR" altLang="fr-FR" sz="2500" dirty="0"/>
              <a:t> </a:t>
            </a:r>
          </a:p>
          <a:p>
            <a:pPr lvl="1" algn="just" eaLnBrk="1" hangingPunct="1"/>
            <a:r>
              <a:rPr lang="fr-FR" altLang="fr-FR" sz="2000" dirty="0"/>
              <a:t>Coopération, agitation, somnolence (médication?)</a:t>
            </a:r>
          </a:p>
          <a:p>
            <a:pPr lvl="1" algn="just" eaLnBrk="1" hangingPunct="1"/>
            <a:r>
              <a:rPr lang="fr-FR" altLang="fr-FR" sz="2000" dirty="0"/>
              <a:t>Comportement vis-à-vis de ses parents : position, échanges verbaux et non verbaux …</a:t>
            </a:r>
          </a:p>
          <a:p>
            <a:pPr lvl="1" algn="just" eaLnBrk="1" hangingPunct="1"/>
            <a:r>
              <a:rPr lang="fr-FR" altLang="fr-FR" sz="2000" dirty="0"/>
              <a:t>Comportement vis-à-vis du psychologue (en présence puis en l’absence des parents) : qualité du discours, discours spontané ou non, distance </a:t>
            </a:r>
            <a:r>
              <a:rPr lang="fr-FR" altLang="fr-FR" sz="2000" dirty="0" err="1"/>
              <a:t>inter-personnelle</a:t>
            </a:r>
            <a:r>
              <a:rPr lang="fr-FR" altLang="fr-FR" sz="2000" dirty="0"/>
              <a:t>, acceptation de la situation de test</a:t>
            </a:r>
          </a:p>
          <a:p>
            <a:pPr lvl="1" algn="just" eaLnBrk="1" hangingPunct="1"/>
            <a:endParaRPr lang="fr-FR" altLang="fr-FR" sz="2000" dirty="0"/>
          </a:p>
          <a:p>
            <a:pPr algn="just" eaLnBrk="1" hangingPunct="1"/>
            <a:r>
              <a:rPr lang="fr-FR" altLang="fr-FR" sz="2400" dirty="0"/>
              <a:t>L’anamnèse et l’observation du patient et de ses </a:t>
            </a:r>
            <a:r>
              <a:rPr lang="fr-FR" altLang="fr-FR" sz="2400" dirty="0" err="1"/>
              <a:t>inter-relations</a:t>
            </a:r>
            <a:r>
              <a:rPr lang="fr-FR" altLang="fr-FR" sz="2400" dirty="0"/>
              <a:t> doit vous permettre d’élaborer des hypothèses sur les troubles cognitifs ou comportementaux et donc vous guider dans le choix des tests initiaux</a:t>
            </a:r>
          </a:p>
          <a:p>
            <a:pPr algn="just" eaLnBrk="1" hangingPunct="1"/>
            <a:endParaRPr lang="fr-FR" altLang="fr-FR" sz="2200" dirty="0"/>
          </a:p>
        </p:txBody>
      </p:sp>
      <p:sp>
        <p:nvSpPr>
          <p:cNvPr id="2" name="Espace réservé du numéro de diapositive 1"/>
          <p:cNvSpPr>
            <a:spLocks noGrp="1"/>
          </p:cNvSpPr>
          <p:nvPr>
            <p:ph type="sldNum" sz="quarter" idx="12"/>
          </p:nvPr>
        </p:nvSpPr>
        <p:spPr/>
        <p:txBody>
          <a:bodyPr/>
          <a:lstStyle/>
          <a:p>
            <a:fld id="{E1D9686C-3670-4A4A-8144-2665216D9827}" type="slidenum">
              <a:rPr lang="fr-FR" smtClean="0"/>
              <a:pPr/>
              <a:t>18</a:t>
            </a:fld>
            <a:endParaRPr lang="fr-FR"/>
          </a:p>
        </p:txBody>
      </p:sp>
    </p:spTree>
    <p:extLst>
      <p:ext uri="{BB962C8B-B14F-4D97-AF65-F5344CB8AC3E}">
        <p14:creationId xmlns:p14="http://schemas.microsoft.com/office/powerpoint/2010/main" val="52563754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Alliance thérapeutique</a:t>
            </a:r>
          </a:p>
        </p:txBody>
      </p:sp>
      <p:sp>
        <p:nvSpPr>
          <p:cNvPr id="3" name="Espace réservé du contenu 2"/>
          <p:cNvSpPr>
            <a:spLocks noGrp="1"/>
          </p:cNvSpPr>
          <p:nvPr>
            <p:ph idx="1"/>
          </p:nvPr>
        </p:nvSpPr>
        <p:spPr>
          <a:xfrm>
            <a:off x="435895" y="2180497"/>
            <a:ext cx="8272211" cy="4463213"/>
          </a:xfrm>
        </p:spPr>
        <p:txBody>
          <a:bodyPr/>
          <a:lstStyle/>
          <a:p>
            <a:r>
              <a:rPr lang="fr-FR" dirty="0"/>
              <a:t>Instaurer un climat de confiance avec l’enfant, bienveillance</a:t>
            </a:r>
          </a:p>
          <a:p>
            <a:pPr lvl="1"/>
            <a:r>
              <a:rPr lang="fr-FR" dirty="0"/>
              <a:t>Commencer par un jeu ou un dessin pour la mise en confiance</a:t>
            </a:r>
          </a:p>
          <a:p>
            <a:pPr lvl="1"/>
            <a:endParaRPr lang="fr-FR" dirty="0"/>
          </a:p>
          <a:p>
            <a:r>
              <a:rPr lang="fr-FR" dirty="0"/>
              <a:t>Expliquer l’intérêt du bilan</a:t>
            </a:r>
          </a:p>
          <a:p>
            <a:pPr lvl="1"/>
            <a:r>
              <a:rPr lang="fr-FR" dirty="0"/>
              <a:t>Exercices simples ou complexes: intérêt d’une bonne participation pour que les résultats soient fidèles aux compétences de l’enfant</a:t>
            </a:r>
          </a:p>
          <a:p>
            <a:pPr lvl="1"/>
            <a:endParaRPr lang="fr-FR" dirty="0"/>
          </a:p>
          <a:p>
            <a:r>
              <a:rPr lang="fr-FR" dirty="0"/>
              <a:t>Rassurer au besoin et encourager l’enfant à donner le meilleur de lui-même au cours </a:t>
            </a:r>
            <a:r>
              <a:rPr lang="fr-FR"/>
              <a:t>du bilan</a:t>
            </a:r>
          </a:p>
          <a:p>
            <a:endParaRPr lang="fr-FR" dirty="0"/>
          </a:p>
          <a:p>
            <a:r>
              <a:rPr lang="fr-FR" dirty="0"/>
              <a:t>Féliciter les réussites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9143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8">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723899"/>
            <a:ext cx="277749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6277232" y="1037967"/>
            <a:ext cx="2290568" cy="4709131"/>
          </a:xfrm>
        </p:spPr>
        <p:txBody>
          <a:bodyPr anchor="ctr">
            <a:normAutofit/>
          </a:bodyPr>
          <a:lstStyle/>
          <a:p>
            <a:r>
              <a:rPr lang="fr-FR">
                <a:solidFill>
                  <a:srgbClr val="FFFEFF"/>
                </a:solidFill>
              </a:rPr>
              <a:t>Plan du cours</a:t>
            </a:r>
          </a:p>
        </p:txBody>
      </p:sp>
      <p:sp>
        <p:nvSpPr>
          <p:cNvPr id="4" name="Espace réservé du numéro de diapositive 3"/>
          <p:cNvSpPr>
            <a:spLocks noGrp="1"/>
          </p:cNvSpPr>
          <p:nvPr>
            <p:ph type="sldNum" sz="quarter" idx="12"/>
          </p:nvPr>
        </p:nvSpPr>
        <p:spPr>
          <a:xfrm>
            <a:off x="7918725" y="5956137"/>
            <a:ext cx="789381" cy="365125"/>
          </a:xfrm>
        </p:spPr>
        <p:txBody>
          <a:bodyPr>
            <a:normAutofit/>
          </a:bodyPr>
          <a:lstStyle/>
          <a:p>
            <a:pPr>
              <a:spcAft>
                <a:spcPts val="600"/>
              </a:spcAft>
            </a:pPr>
            <a:fld id="{E1D9686C-3670-4A4A-8144-2665216D9827}" type="slidenum">
              <a:rPr lang="fr-FR">
                <a:solidFill>
                  <a:schemeClr val="accent1">
                    <a:lumMod val="75000"/>
                    <a:lumOff val="25000"/>
                  </a:schemeClr>
                </a:solidFill>
              </a:rPr>
              <a:pPr>
                <a:spcAft>
                  <a:spcPts val="600"/>
                </a:spcAft>
              </a:pPr>
              <a:t>2</a:t>
            </a:fld>
            <a:endParaRPr lang="fr-FR">
              <a:solidFill>
                <a:schemeClr val="accent1">
                  <a:lumMod val="75000"/>
                  <a:lumOff val="25000"/>
                </a:schemeClr>
              </a:solidFill>
            </a:endParaRPr>
          </a:p>
        </p:txBody>
      </p:sp>
      <p:graphicFrame>
        <p:nvGraphicFramePr>
          <p:cNvPr id="6" name="Espace réservé du contenu 2">
            <a:extLst>
              <a:ext uri="{FF2B5EF4-FFF2-40B4-BE49-F238E27FC236}">
                <a16:creationId xmlns:a16="http://schemas.microsoft.com/office/drawing/2014/main" id="{5596FB94-87C3-4431-A0B2-851227815610}"/>
              </a:ext>
            </a:extLst>
          </p:cNvPr>
          <p:cNvGraphicFramePr>
            <a:graphicFrameLocks noGrp="1"/>
          </p:cNvGraphicFramePr>
          <p:nvPr>
            <p:ph idx="1"/>
            <p:extLst>
              <p:ext uri="{D42A27DB-BD31-4B8C-83A1-F6EECF244321}">
                <p14:modId xmlns:p14="http://schemas.microsoft.com/office/powerpoint/2010/main" val="4085054588"/>
              </p:ext>
            </p:extLst>
          </p:nvPr>
        </p:nvGraphicFramePr>
        <p:xfrm>
          <a:off x="364524" y="1037967"/>
          <a:ext cx="5259278"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894" y="2922100"/>
            <a:ext cx="8272212" cy="1013800"/>
          </a:xfrm>
        </p:spPr>
        <p:txBody>
          <a:bodyPr>
            <a:normAutofit/>
          </a:bodyPr>
          <a:lstStyle/>
          <a:p>
            <a:pPr algn="ctr"/>
            <a:r>
              <a:rPr lang="fr-FR" sz="3600" dirty="0">
                <a:solidFill>
                  <a:schemeClr val="accent1"/>
                </a:solidFill>
              </a:rPr>
              <a:t>2. Phase de bilan</a:t>
            </a:r>
          </a:p>
        </p:txBody>
      </p:sp>
      <p:sp>
        <p:nvSpPr>
          <p:cNvPr id="3" name="Espace réservé du numéro de diapositive 2"/>
          <p:cNvSpPr>
            <a:spLocks noGrp="1"/>
          </p:cNvSpPr>
          <p:nvPr>
            <p:ph type="sldNum" sz="quarter" idx="12"/>
          </p:nvPr>
        </p:nvSpPr>
        <p:spPr/>
        <p:txBody>
          <a:bodyPr/>
          <a:lstStyle/>
          <a:p>
            <a:fld id="{E1D9686C-3670-4A4A-8144-2665216D9827}" type="slidenum">
              <a:rPr lang="fr-FR" smtClean="0"/>
              <a:pPr/>
              <a:t>20</a:t>
            </a:fld>
            <a:endParaRPr lang="fr-FR"/>
          </a:p>
        </p:txBody>
      </p:sp>
    </p:spTree>
    <p:extLst>
      <p:ext uri="{BB962C8B-B14F-4D97-AF65-F5344CB8AC3E}">
        <p14:creationId xmlns:p14="http://schemas.microsoft.com/office/powerpoint/2010/main" val="467659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72212" cy="1013800"/>
          </a:xfrm>
        </p:spPr>
        <p:txBody>
          <a:bodyPr/>
          <a:lstStyle/>
          <a:p>
            <a:r>
              <a:rPr lang="fr-FR" dirty="0"/>
              <a:t>Tests psychométriques et neuropsychologiques</a:t>
            </a:r>
          </a:p>
        </p:txBody>
      </p:sp>
      <p:sp>
        <p:nvSpPr>
          <p:cNvPr id="3" name="Espace réservé du contenu 2"/>
          <p:cNvSpPr>
            <a:spLocks noGrp="1"/>
          </p:cNvSpPr>
          <p:nvPr>
            <p:ph idx="1"/>
          </p:nvPr>
        </p:nvSpPr>
        <p:spPr>
          <a:xfrm>
            <a:off x="435895" y="2180497"/>
            <a:ext cx="8384577" cy="4488863"/>
          </a:xfrm>
        </p:spPr>
        <p:txBody>
          <a:bodyPr>
            <a:normAutofit lnSpcReduction="10000"/>
          </a:bodyPr>
          <a:lstStyle/>
          <a:p>
            <a:pPr marL="274320" indent="-274320" algn="just">
              <a:lnSpc>
                <a:spcPct val="110000"/>
              </a:lnSpc>
              <a:spcBef>
                <a:spcPts val="580"/>
              </a:spcBef>
              <a:spcAft>
                <a:spcPts val="0"/>
              </a:spcAft>
              <a:buFont typeface="Wingdings" pitchFamily="2" charset="2"/>
              <a:buChar char="§"/>
              <a:defRPr/>
            </a:pPr>
            <a:r>
              <a:rPr lang="fr-FR" altLang="fr-FR" sz="2200" dirty="0"/>
              <a:t>Bonne connaissance sur le fonctionnement du cerveau :</a:t>
            </a:r>
          </a:p>
          <a:p>
            <a:pPr marL="598320" lvl="1" indent="-274320" algn="just">
              <a:lnSpc>
                <a:spcPct val="110000"/>
              </a:lnSpc>
              <a:spcBef>
                <a:spcPts val="580"/>
              </a:spcBef>
              <a:spcAft>
                <a:spcPts val="0"/>
              </a:spcAft>
              <a:buFont typeface="Wingdings" pitchFamily="2" charset="2"/>
              <a:buChar char="§"/>
              <a:defRPr/>
            </a:pPr>
            <a:r>
              <a:rPr lang="fr-FR" altLang="fr-FR" sz="1800" dirty="0"/>
              <a:t>Avoir une idée claire de la relation normale qui existe entre cerveau et comportement ou des changements de comportement que peut entraîner neuropathologie à distinguer des psychopathologies</a:t>
            </a:r>
          </a:p>
          <a:p>
            <a:pPr marL="598320" lvl="1" indent="-274320" algn="just">
              <a:lnSpc>
                <a:spcPct val="110000"/>
              </a:lnSpc>
              <a:spcBef>
                <a:spcPts val="580"/>
              </a:spcBef>
              <a:spcAft>
                <a:spcPts val="0"/>
              </a:spcAft>
              <a:buFont typeface="Wingdings" pitchFamily="2" charset="2"/>
              <a:buChar char="§"/>
              <a:defRPr/>
            </a:pPr>
            <a:r>
              <a:rPr lang="fr-FR" altLang="fr-FR" sz="1800" dirty="0"/>
              <a:t>Distinguer le retard (délai d’apparition dans l’acquisition d’une habileté cognitive) du trouble neurodéveloppemental (perturbation des étapes d’acquisition)</a:t>
            </a:r>
          </a:p>
          <a:p>
            <a:pPr marL="274320" indent="-274320" algn="just">
              <a:lnSpc>
                <a:spcPct val="110000"/>
              </a:lnSpc>
              <a:spcBef>
                <a:spcPts val="580"/>
              </a:spcBef>
              <a:spcAft>
                <a:spcPts val="0"/>
              </a:spcAft>
              <a:buFont typeface="Wingdings" pitchFamily="2" charset="2"/>
              <a:buChar char="§"/>
              <a:defRPr/>
            </a:pPr>
            <a:r>
              <a:rPr lang="fr-FR" altLang="fr-FR" sz="2200" dirty="0"/>
              <a:t>Bonne connaissance de la validité des tests et de leur valeur psychométrique</a:t>
            </a:r>
          </a:p>
          <a:p>
            <a:pPr marL="598320" lvl="1" indent="-274320" algn="just">
              <a:lnSpc>
                <a:spcPct val="110000"/>
              </a:lnSpc>
              <a:spcBef>
                <a:spcPts val="580"/>
              </a:spcBef>
              <a:spcAft>
                <a:spcPts val="0"/>
              </a:spcAft>
              <a:buFont typeface="Wingdings" pitchFamily="2" charset="2"/>
              <a:buChar char="§"/>
              <a:defRPr/>
            </a:pPr>
            <a:r>
              <a:rPr lang="fr-FR" altLang="fr-FR" sz="1800" dirty="0"/>
              <a:t>Maîtrise des outils et du déroulement de la passation</a:t>
            </a:r>
          </a:p>
          <a:p>
            <a:pPr marL="598320" lvl="1" indent="-274320" algn="just">
              <a:lnSpc>
                <a:spcPct val="110000"/>
              </a:lnSpc>
              <a:spcBef>
                <a:spcPts val="580"/>
              </a:spcBef>
              <a:spcAft>
                <a:spcPts val="0"/>
              </a:spcAft>
              <a:buFont typeface="Wingdings" pitchFamily="2" charset="2"/>
              <a:buChar char="§"/>
              <a:defRPr/>
            </a:pPr>
            <a:r>
              <a:rPr lang="fr-FR" altLang="fr-FR" sz="1800" dirty="0"/>
              <a:t>Bonne compréhension des données statistiques</a:t>
            </a:r>
          </a:p>
          <a:p>
            <a:pPr marL="598320" lvl="1" indent="-274320" algn="just">
              <a:lnSpc>
                <a:spcPct val="110000"/>
              </a:lnSpc>
              <a:spcBef>
                <a:spcPts val="580"/>
              </a:spcBef>
              <a:spcAft>
                <a:spcPts val="0"/>
              </a:spcAft>
              <a:buFont typeface="Wingdings" pitchFamily="2" charset="2"/>
              <a:buChar char="§"/>
              <a:defRPr/>
            </a:pPr>
            <a:r>
              <a:rPr lang="fr-FR" altLang="fr-FR" sz="1800" dirty="0"/>
              <a:t>Capacité à correctement interpréter les résultats aux tests à corréler avec les observations et la manière dont s’est déroulé le bilan</a:t>
            </a:r>
            <a:endParaRPr lang="fr-FR" altLang="fr-FR" dirty="0"/>
          </a:p>
          <a:p>
            <a:pPr marL="598320" lvl="1" indent="-274320" algn="just">
              <a:lnSpc>
                <a:spcPct val="110000"/>
              </a:lnSpc>
              <a:spcBef>
                <a:spcPts val="580"/>
              </a:spcBef>
              <a:spcAft>
                <a:spcPts val="0"/>
              </a:spcAft>
              <a:buFont typeface="Wingdings" pitchFamily="2" charset="2"/>
              <a:buChar char="§"/>
              <a:defRPr/>
            </a:pPr>
            <a:r>
              <a:rPr lang="fr-FR" altLang="fr-FR" sz="1800" dirty="0"/>
              <a:t>Importance de l’observation et de la compréhension des erreurs ainsi que de l’échec aux épreuves</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Tests psychométriques</a:t>
            </a:r>
          </a:p>
        </p:txBody>
      </p:sp>
      <p:sp>
        <p:nvSpPr>
          <p:cNvPr id="3" name="Espace réservé du contenu 2"/>
          <p:cNvSpPr>
            <a:spLocks noGrp="1"/>
          </p:cNvSpPr>
          <p:nvPr>
            <p:ph idx="1"/>
          </p:nvPr>
        </p:nvSpPr>
        <p:spPr>
          <a:xfrm>
            <a:off x="435895" y="2276872"/>
            <a:ext cx="8272211" cy="3888432"/>
          </a:xfrm>
        </p:spPr>
        <p:txBody>
          <a:bodyPr>
            <a:normAutofit fontScale="85000" lnSpcReduction="20000"/>
          </a:bodyPr>
          <a:lstStyle/>
          <a:p>
            <a:pPr marL="274320" indent="-274320" algn="just">
              <a:lnSpc>
                <a:spcPct val="110000"/>
              </a:lnSpc>
              <a:spcBef>
                <a:spcPts val="580"/>
              </a:spcBef>
              <a:spcAft>
                <a:spcPts val="0"/>
              </a:spcAft>
              <a:buFont typeface="Wingdings" pitchFamily="2" charset="2"/>
              <a:buChar char="§"/>
              <a:defRPr/>
            </a:pPr>
            <a:r>
              <a:rPr lang="fr-FR" altLang="fr-FR" sz="2400" dirty="0"/>
              <a:t>Les principes des tests :</a:t>
            </a:r>
          </a:p>
          <a:p>
            <a:pPr marL="598320" lvl="1" indent="-274320" algn="just">
              <a:lnSpc>
                <a:spcPct val="110000"/>
              </a:lnSpc>
              <a:spcBef>
                <a:spcPts val="580"/>
              </a:spcBef>
              <a:spcAft>
                <a:spcPts val="0"/>
              </a:spcAft>
              <a:buFont typeface="Wingdings" pitchFamily="2" charset="2"/>
              <a:buChar char="§"/>
              <a:defRPr/>
            </a:pPr>
            <a:r>
              <a:rPr lang="fr-FR" altLang="fr-FR" dirty="0"/>
              <a:t>Evaluer les compétences cognitives</a:t>
            </a:r>
          </a:p>
          <a:p>
            <a:pPr marL="598320" lvl="1" indent="-274320" algn="just">
              <a:lnSpc>
                <a:spcPct val="110000"/>
              </a:lnSpc>
              <a:spcBef>
                <a:spcPts val="580"/>
              </a:spcBef>
              <a:spcAft>
                <a:spcPts val="0"/>
              </a:spcAft>
              <a:buFont typeface="Wingdings" pitchFamily="2" charset="2"/>
              <a:buChar char="§"/>
              <a:defRPr/>
            </a:pPr>
            <a:r>
              <a:rPr lang="fr-FR" altLang="fr-FR" dirty="0"/>
              <a:t>Comprendre le fonctionnement de l’enfant</a:t>
            </a:r>
          </a:p>
          <a:p>
            <a:pPr marL="598320" lvl="1" indent="-274320" algn="just">
              <a:lnSpc>
                <a:spcPct val="110000"/>
              </a:lnSpc>
              <a:spcBef>
                <a:spcPts val="580"/>
              </a:spcBef>
              <a:spcAft>
                <a:spcPts val="0"/>
              </a:spcAft>
              <a:buFont typeface="Wingdings" pitchFamily="2" charset="2"/>
              <a:buChar char="§"/>
              <a:defRPr/>
            </a:pPr>
            <a:r>
              <a:rPr lang="fr-FR" altLang="fr-FR" dirty="0"/>
              <a:t>Mettre en avant des points forts et des faiblesses</a:t>
            </a:r>
          </a:p>
          <a:p>
            <a:pPr marL="0" lvl="1" indent="0" algn="just">
              <a:lnSpc>
                <a:spcPct val="110000"/>
              </a:lnSpc>
              <a:spcBef>
                <a:spcPts val="580"/>
              </a:spcBef>
              <a:spcAft>
                <a:spcPts val="0"/>
              </a:spcAft>
              <a:buNone/>
              <a:defRPr/>
            </a:pPr>
            <a:endParaRPr lang="fr-FR" altLang="fr-FR" sz="2400" dirty="0"/>
          </a:p>
          <a:p>
            <a:pPr marL="342900" lvl="1" indent="-342900" algn="just">
              <a:lnSpc>
                <a:spcPct val="110000"/>
              </a:lnSpc>
              <a:spcBef>
                <a:spcPts val="580"/>
              </a:spcBef>
              <a:spcAft>
                <a:spcPts val="0"/>
              </a:spcAft>
              <a:defRPr/>
            </a:pPr>
            <a:r>
              <a:rPr lang="fr-FR" altLang="fr-FR" sz="2400" dirty="0"/>
              <a:t>Quand réaliser une psychométrie ?</a:t>
            </a:r>
          </a:p>
          <a:p>
            <a:pPr lvl="1">
              <a:lnSpc>
                <a:spcPct val="110000"/>
              </a:lnSpc>
              <a:spcBef>
                <a:spcPts val="600"/>
              </a:spcBef>
            </a:pPr>
            <a:r>
              <a:rPr lang="fr-FR" dirty="0"/>
              <a:t>Plaintes scolaires et difficultés d’apprentissage</a:t>
            </a:r>
          </a:p>
          <a:p>
            <a:pPr lvl="1"/>
            <a:r>
              <a:rPr lang="fr-FR" dirty="0"/>
              <a:t>Pathologies neuropédiatriques (maladie génétique, syndrome, épilepsie, etc.)</a:t>
            </a:r>
          </a:p>
          <a:p>
            <a:pPr lvl="1"/>
            <a:r>
              <a:rPr lang="fr-FR" dirty="0"/>
              <a:t>Aide à l’orientation, prise en charge et projet pédagogique</a:t>
            </a:r>
          </a:p>
          <a:p>
            <a:pPr marL="324000" lvl="1" indent="0" algn="just">
              <a:lnSpc>
                <a:spcPct val="110000"/>
              </a:lnSpc>
              <a:spcBef>
                <a:spcPts val="580"/>
              </a:spcBef>
              <a:spcAft>
                <a:spcPts val="0"/>
              </a:spcAft>
              <a:buNone/>
              <a:defRPr/>
            </a:pPr>
            <a:endParaRPr lang="fr-FR" altLang="fr-FR" sz="2000" dirty="0"/>
          </a:p>
          <a:p>
            <a:pPr marL="342900" lvl="1" indent="-342900" algn="just">
              <a:lnSpc>
                <a:spcPct val="110000"/>
              </a:lnSpc>
              <a:spcBef>
                <a:spcPts val="580"/>
              </a:spcBef>
              <a:spcAft>
                <a:spcPts val="0"/>
              </a:spcAft>
              <a:defRPr/>
            </a:pPr>
            <a:r>
              <a:rPr lang="fr-FR" altLang="fr-FR" sz="2400" dirty="0"/>
              <a:t>Pas de passation standardisée et unique pour tous mais démarche hypothético-déductive avec souvent deux temps</a:t>
            </a:r>
            <a:endParaRPr lang="fr-FR" altLang="fr-FR" sz="2100"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22</a:t>
            </a:fld>
            <a:endParaRPr lang="fr-FR"/>
          </a:p>
        </p:txBody>
      </p:sp>
    </p:spTree>
    <p:extLst>
      <p:ext uri="{BB962C8B-B14F-4D97-AF65-F5344CB8AC3E}">
        <p14:creationId xmlns:p14="http://schemas.microsoft.com/office/powerpoint/2010/main" val="3835688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WISC-V</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88640"/>
            <a:ext cx="4581061" cy="650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467544" y="2564904"/>
            <a:ext cx="3816424" cy="2022092"/>
          </a:xfrm>
          <a:prstGeom prst="rect">
            <a:avLst/>
          </a:prstGeom>
          <a:noFill/>
        </p:spPr>
        <p:txBody>
          <a:bodyPr wrap="square" rtlCol="0">
            <a:spAutoFit/>
          </a:bodyPr>
          <a:lstStyle/>
          <a:p>
            <a:pPr marL="306000" lvl="0" indent="-306000" defTabSz="457200">
              <a:spcBef>
                <a:spcPct val="20000"/>
              </a:spcBef>
              <a:spcAft>
                <a:spcPts val="600"/>
              </a:spcAft>
              <a:buClr>
                <a:srgbClr val="CCB400"/>
              </a:buClr>
              <a:buSzPct val="92000"/>
              <a:buFont typeface="Wingdings 2" panose="05020102010507070707" pitchFamily="18" charset="2"/>
              <a:buChar char=""/>
            </a:pPr>
            <a:r>
              <a:rPr lang="fr-FR" dirty="0">
                <a:solidFill>
                  <a:srgbClr val="646B86"/>
                </a:solidFill>
              </a:rPr>
              <a:t>WISC-V : Échelle d’intelligence de Wechsler pour enfants et adolescents, 5</a:t>
            </a:r>
            <a:r>
              <a:rPr lang="fr-FR" baseline="30000" dirty="0">
                <a:solidFill>
                  <a:srgbClr val="646B86"/>
                </a:solidFill>
              </a:rPr>
              <a:t>e</a:t>
            </a:r>
            <a:r>
              <a:rPr lang="fr-FR" dirty="0">
                <a:solidFill>
                  <a:srgbClr val="646B86"/>
                </a:solidFill>
              </a:rPr>
              <a:t> édition</a:t>
            </a:r>
          </a:p>
          <a:p>
            <a:pPr marL="630000" lvl="1" indent="-306000" defTabSz="457200">
              <a:spcBef>
                <a:spcPct val="20000"/>
              </a:spcBef>
              <a:spcAft>
                <a:spcPts val="600"/>
              </a:spcAft>
              <a:buClr>
                <a:srgbClr val="CCB400"/>
              </a:buClr>
              <a:buSzPct val="92000"/>
              <a:buFont typeface="Wingdings 2" panose="05020102010507070707" pitchFamily="18" charset="2"/>
              <a:buChar char=""/>
            </a:pPr>
            <a:r>
              <a:rPr lang="fr-FR" sz="1600" dirty="0">
                <a:solidFill>
                  <a:srgbClr val="646B86"/>
                </a:solidFill>
              </a:rPr>
              <a:t>De 6 ans à 16 ans 11 mois</a:t>
            </a:r>
          </a:p>
          <a:p>
            <a:pPr marL="630000" lvl="1" indent="-306000" defTabSz="457200">
              <a:spcBef>
                <a:spcPct val="20000"/>
              </a:spcBef>
              <a:spcAft>
                <a:spcPts val="600"/>
              </a:spcAft>
              <a:buClr>
                <a:srgbClr val="CCB400"/>
              </a:buClr>
              <a:buSzPct val="92000"/>
              <a:buFont typeface="Wingdings 2" panose="05020102010507070707" pitchFamily="18" charset="2"/>
              <a:buChar char=""/>
            </a:pPr>
            <a:r>
              <a:rPr lang="fr-FR" sz="1600" dirty="0">
                <a:solidFill>
                  <a:srgbClr val="646B86"/>
                </a:solidFill>
              </a:rPr>
              <a:t>60 min de passation</a:t>
            </a:r>
          </a:p>
          <a:p>
            <a:endParaRPr lang="fr-FR"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23</a:t>
            </a:fld>
            <a:endParaRPr lang="fr-FR"/>
          </a:p>
        </p:txBody>
      </p:sp>
    </p:spTree>
    <p:extLst>
      <p:ext uri="{BB962C8B-B14F-4D97-AF65-F5344CB8AC3E}">
        <p14:creationId xmlns:p14="http://schemas.microsoft.com/office/powerpoint/2010/main" val="1243783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WISC-V</a:t>
            </a:r>
          </a:p>
        </p:txBody>
      </p:sp>
      <p:graphicFrame>
        <p:nvGraphicFramePr>
          <p:cNvPr id="7" name="Espace réservé du contenu 2">
            <a:extLst>
              <a:ext uri="{FF2B5EF4-FFF2-40B4-BE49-F238E27FC236}">
                <a16:creationId xmlns:a16="http://schemas.microsoft.com/office/drawing/2014/main" id="{BC869F46-1362-4ED3-8E02-FA44003DCA93}"/>
              </a:ext>
            </a:extLst>
          </p:cNvPr>
          <p:cNvGraphicFramePr>
            <a:graphicFrameLocks noGrp="1"/>
          </p:cNvGraphicFramePr>
          <p:nvPr>
            <p:ph idx="1"/>
            <p:extLst>
              <p:ext uri="{D42A27DB-BD31-4B8C-83A1-F6EECF244321}">
                <p14:modId xmlns:p14="http://schemas.microsoft.com/office/powerpoint/2010/main" val="3160918728"/>
              </p:ext>
            </p:extLst>
          </p:nvPr>
        </p:nvGraphicFramePr>
        <p:xfrm>
          <a:off x="436563" y="2181225"/>
          <a:ext cx="8270875"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p:cNvSpPr>
            <a:spLocks noGrp="1"/>
          </p:cNvSpPr>
          <p:nvPr>
            <p:ph type="sldNum" sz="quarter" idx="12"/>
          </p:nvPr>
        </p:nvSpPr>
        <p:spPr/>
        <p:txBody>
          <a:bodyPr/>
          <a:lstStyle/>
          <a:p>
            <a:fld id="{E1D9686C-3670-4A4A-8144-2665216D9827}" type="slidenum">
              <a:rPr lang="fr-FR" smtClean="0"/>
              <a:pPr/>
              <a:t>24</a:t>
            </a:fld>
            <a:endParaRPr lang="fr-FR"/>
          </a:p>
        </p:txBody>
      </p:sp>
    </p:spTree>
    <p:extLst>
      <p:ext uri="{BB962C8B-B14F-4D97-AF65-F5344CB8AC3E}">
        <p14:creationId xmlns:p14="http://schemas.microsoft.com/office/powerpoint/2010/main" val="1521028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compréhension verbale (ICV)</a:t>
            </a:r>
          </a:p>
        </p:txBody>
      </p:sp>
      <p:sp>
        <p:nvSpPr>
          <p:cNvPr id="3" name="Espace réservé du contenu 2"/>
          <p:cNvSpPr>
            <a:spLocks noGrp="1"/>
          </p:cNvSpPr>
          <p:nvPr>
            <p:ph idx="1"/>
          </p:nvPr>
        </p:nvSpPr>
        <p:spPr/>
        <p:txBody>
          <a:bodyPr/>
          <a:lstStyle/>
          <a:p>
            <a:pPr algn="just"/>
            <a:r>
              <a:rPr lang="fr-FR" dirty="0"/>
              <a:t>Epreuves sensibles à l’environnement familial. </a:t>
            </a:r>
          </a:p>
          <a:p>
            <a:pPr algn="just"/>
            <a:endParaRPr lang="fr-FR" dirty="0"/>
          </a:p>
          <a:p>
            <a:pPr algn="just"/>
            <a:r>
              <a:rPr lang="fr-FR" dirty="0"/>
              <a:t>Permet d’évaluer les aptitudes verbales, l’expression et les concepts verbaux. </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25</a:t>
            </a:fld>
            <a:endParaRPr lang="fr-FR"/>
          </a:p>
        </p:txBody>
      </p:sp>
    </p:spTree>
    <p:extLst>
      <p:ext uri="{BB962C8B-B14F-4D97-AF65-F5344CB8AC3E}">
        <p14:creationId xmlns:p14="http://schemas.microsoft.com/office/powerpoint/2010/main" val="3462192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compréhension verbale (ICV)</a:t>
            </a:r>
          </a:p>
        </p:txBody>
      </p:sp>
      <p:sp>
        <p:nvSpPr>
          <p:cNvPr id="3" name="Espace réservé du contenu 2"/>
          <p:cNvSpPr>
            <a:spLocks noGrp="1"/>
          </p:cNvSpPr>
          <p:nvPr>
            <p:ph idx="1"/>
          </p:nvPr>
        </p:nvSpPr>
        <p:spPr>
          <a:xfrm>
            <a:off x="435895" y="2180497"/>
            <a:ext cx="8272211" cy="4200831"/>
          </a:xfrm>
        </p:spPr>
        <p:txBody>
          <a:bodyPr>
            <a:normAutofit lnSpcReduction="10000"/>
          </a:bodyPr>
          <a:lstStyle/>
          <a:p>
            <a:r>
              <a:rPr lang="fr-FR" dirty="0"/>
              <a:t>Similitudes </a:t>
            </a:r>
          </a:p>
          <a:p>
            <a:pPr lvl="1"/>
            <a:r>
              <a:rPr lang="fr-FR" dirty="0"/>
              <a:t>Conceptualisation sémantique</a:t>
            </a:r>
          </a:p>
          <a:p>
            <a:pPr lvl="1"/>
            <a:r>
              <a:rPr lang="fr-FR" dirty="0"/>
              <a:t>« </a:t>
            </a:r>
            <a:r>
              <a:rPr lang="fr-FR" i="1" dirty="0"/>
              <a:t>En quoi se ressemblent un camion et un train ?</a:t>
            </a:r>
            <a:r>
              <a:rPr lang="fr-FR" dirty="0"/>
              <a:t> » | « </a:t>
            </a:r>
            <a:r>
              <a:rPr lang="fr-FR" i="1" dirty="0"/>
              <a:t>En quoi se ressemblent le rêve et la réalité ?</a:t>
            </a:r>
            <a:r>
              <a:rPr lang="fr-FR" dirty="0"/>
              <a:t> »</a:t>
            </a:r>
          </a:p>
          <a:p>
            <a:pPr marL="0" indent="0">
              <a:buNone/>
            </a:pPr>
            <a:endParaRPr lang="fr-FR" sz="2200" dirty="0"/>
          </a:p>
          <a:p>
            <a:pPr marL="0" indent="0"/>
            <a:r>
              <a:rPr lang="fr-FR" dirty="0"/>
              <a:t> Vocabulaire</a:t>
            </a:r>
          </a:p>
          <a:p>
            <a:pPr marL="457200" lvl="1" indent="0"/>
            <a:r>
              <a:rPr lang="fr-FR" dirty="0"/>
              <a:t> Connaissances lexicales</a:t>
            </a:r>
          </a:p>
          <a:p>
            <a:pPr marL="457200" lvl="1" indent="0"/>
            <a:r>
              <a:rPr lang="fr-FR" dirty="0"/>
              <a:t> « </a:t>
            </a:r>
            <a:r>
              <a:rPr lang="fr-FR" i="1" dirty="0"/>
              <a:t>Que veut dire obéir ?</a:t>
            </a:r>
            <a:r>
              <a:rPr lang="fr-FR" dirty="0"/>
              <a:t> » « </a:t>
            </a:r>
            <a:r>
              <a:rPr lang="fr-FR" i="1" dirty="0"/>
              <a:t>Que veut dire affable ?</a:t>
            </a:r>
            <a:r>
              <a:rPr lang="fr-FR" dirty="0"/>
              <a:t> »</a:t>
            </a:r>
          </a:p>
          <a:p>
            <a:pPr marL="0" lvl="1" indent="0">
              <a:buNone/>
            </a:pPr>
            <a:endParaRPr lang="fr-FR" dirty="0"/>
          </a:p>
          <a:p>
            <a:pPr marL="0" indent="0"/>
            <a:r>
              <a:rPr lang="fr-FR" dirty="0"/>
              <a:t> Subtests complémentaires :</a:t>
            </a:r>
          </a:p>
          <a:p>
            <a:pPr marL="457200" lvl="1" indent="0"/>
            <a:r>
              <a:rPr lang="fr-FR" dirty="0"/>
              <a:t> Compréhension</a:t>
            </a:r>
          </a:p>
          <a:p>
            <a:pPr marL="457200" lvl="1" indent="0"/>
            <a:r>
              <a:rPr lang="fr-FR" dirty="0"/>
              <a:t> Information</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26</a:t>
            </a:fld>
            <a:endParaRPr lang="fr-FR"/>
          </a:p>
        </p:txBody>
      </p:sp>
    </p:spTree>
    <p:extLst>
      <p:ext uri="{BB962C8B-B14F-4D97-AF65-F5344CB8AC3E}">
        <p14:creationId xmlns:p14="http://schemas.microsoft.com/office/powerpoint/2010/main" val="346231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visuo-spatial (IVS)</a:t>
            </a:r>
          </a:p>
        </p:txBody>
      </p:sp>
      <p:sp>
        <p:nvSpPr>
          <p:cNvPr id="3" name="Espace réservé du contenu 2"/>
          <p:cNvSpPr>
            <a:spLocks noGrp="1"/>
          </p:cNvSpPr>
          <p:nvPr>
            <p:ph idx="1"/>
          </p:nvPr>
        </p:nvSpPr>
        <p:spPr/>
        <p:txBody>
          <a:bodyPr>
            <a:normAutofit lnSpcReduction="10000"/>
          </a:bodyPr>
          <a:lstStyle/>
          <a:p>
            <a:pPr algn="just"/>
            <a:endParaRPr lang="fr-FR" sz="2400" dirty="0"/>
          </a:p>
          <a:p>
            <a:pPr algn="just"/>
            <a:r>
              <a:rPr lang="fr-FR" sz="2400" dirty="0"/>
              <a:t>Permet d’évaluer les capacités de l’enfant à construire des figures géométriques à partir d’un modèle et d’analyser les parties d’un tout.</a:t>
            </a:r>
          </a:p>
          <a:p>
            <a:pPr algn="just"/>
            <a:endParaRPr lang="fr-FR" sz="2400" dirty="0"/>
          </a:p>
          <a:p>
            <a:pPr algn="just"/>
            <a:r>
              <a:rPr lang="fr-FR" sz="2400" dirty="0"/>
              <a:t> Evalue le raisonnement visuo-spatial et les capacités visuo-constructives. </a:t>
            </a:r>
          </a:p>
          <a:p>
            <a:pPr algn="just"/>
            <a:endParaRPr lang="fr-FR" sz="2400" dirty="0"/>
          </a:p>
          <a:p>
            <a:pPr algn="just"/>
            <a:r>
              <a:rPr lang="fr-FR" sz="2400" dirty="0"/>
              <a:t> Nécessite des capacités d’imagerie mentale</a:t>
            </a:r>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27</a:t>
            </a:fld>
            <a:endParaRPr lang="fr-FR"/>
          </a:p>
        </p:txBody>
      </p:sp>
    </p:spTree>
    <p:extLst>
      <p:ext uri="{BB962C8B-B14F-4D97-AF65-F5344CB8AC3E}">
        <p14:creationId xmlns:p14="http://schemas.microsoft.com/office/powerpoint/2010/main" val="2190317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8C48A-70DA-47FD-AFE2-B5ACA286801A}"/>
              </a:ext>
            </a:extLst>
          </p:cNvPr>
          <p:cNvSpPr>
            <a:spLocks noGrp="1"/>
          </p:cNvSpPr>
          <p:nvPr>
            <p:ph type="title"/>
          </p:nvPr>
        </p:nvSpPr>
        <p:spPr/>
        <p:txBody>
          <a:bodyPr/>
          <a:lstStyle/>
          <a:p>
            <a:r>
              <a:rPr lang="fr-FR" dirty="0"/>
              <a:t>Indice visuo-spatial (IVS)</a:t>
            </a:r>
          </a:p>
        </p:txBody>
      </p:sp>
      <p:sp>
        <p:nvSpPr>
          <p:cNvPr id="3" name="Espace réservé du contenu 2">
            <a:extLst>
              <a:ext uri="{FF2B5EF4-FFF2-40B4-BE49-F238E27FC236}">
                <a16:creationId xmlns:a16="http://schemas.microsoft.com/office/drawing/2014/main" id="{F0E646A7-F4E9-4AB4-B6D7-85ECA2869D31}"/>
              </a:ext>
            </a:extLst>
          </p:cNvPr>
          <p:cNvSpPr>
            <a:spLocks noGrp="1"/>
          </p:cNvSpPr>
          <p:nvPr>
            <p:ph idx="1"/>
          </p:nvPr>
        </p:nvSpPr>
        <p:spPr/>
        <p:txBody>
          <a:bodyPr>
            <a:normAutofit/>
          </a:bodyPr>
          <a:lstStyle/>
          <a:p>
            <a:endParaRPr lang="fr-FR" dirty="0"/>
          </a:p>
          <a:p>
            <a:r>
              <a:rPr lang="fr-FR" dirty="0"/>
              <a:t>Cubes</a:t>
            </a:r>
          </a:p>
          <a:p>
            <a:pPr lvl="1"/>
            <a:r>
              <a:rPr lang="fr-FR" dirty="0"/>
              <a:t>Raisonnement visuo-perceptif et organisation</a:t>
            </a:r>
          </a:p>
          <a:p>
            <a:pPr lvl="1"/>
            <a:endParaRPr lang="fr-FR" dirty="0"/>
          </a:p>
          <a:p>
            <a:pPr marL="0" indent="0">
              <a:buNone/>
            </a:pPr>
            <a:endParaRPr lang="fr-FR" sz="2200" dirty="0"/>
          </a:p>
          <a:p>
            <a:pPr marL="0" indent="0"/>
            <a:r>
              <a:rPr lang="fr-FR" dirty="0"/>
              <a:t> Puzzles visuels</a:t>
            </a:r>
          </a:p>
          <a:p>
            <a:pPr marL="457200" lvl="1" indent="0"/>
            <a:r>
              <a:rPr lang="fr-FR" dirty="0"/>
              <a:t> Manipulation mentale et raisonnement perceptif</a:t>
            </a:r>
          </a:p>
          <a:p>
            <a:pPr marL="0" lvl="1" indent="0">
              <a:buNone/>
            </a:pPr>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28</a:t>
            </a:fld>
            <a:endParaRPr lang="fr-FR"/>
          </a:p>
        </p:txBody>
      </p:sp>
      <p:pic>
        <p:nvPicPr>
          <p:cNvPr id="1026" name="Picture 2" descr="C:\Users\Morga\Downloads\IMG_20211004_164047.jpg"/>
          <p:cNvPicPr>
            <a:picLocks noChangeAspect="1" noChangeArrowheads="1"/>
          </p:cNvPicPr>
          <p:nvPr/>
        </p:nvPicPr>
        <p:blipFill>
          <a:blip r:embed="rId3" cstate="print">
            <a:lum contrast="20000"/>
          </a:blip>
          <a:srcRect r="3383"/>
          <a:stretch>
            <a:fillRect/>
          </a:stretch>
        </p:blipFill>
        <p:spPr bwMode="auto">
          <a:xfrm>
            <a:off x="6097656" y="2054157"/>
            <a:ext cx="2531300" cy="2002842"/>
          </a:xfrm>
          <a:prstGeom prst="rect">
            <a:avLst/>
          </a:prstGeom>
          <a:noFill/>
        </p:spPr>
      </p:pic>
      <p:pic>
        <p:nvPicPr>
          <p:cNvPr id="1027" name="Picture 3" descr="C:\Users\Morga\Downloads\IMG_20211004_164008.jpg"/>
          <p:cNvPicPr>
            <a:picLocks noChangeAspect="1" noChangeArrowheads="1"/>
          </p:cNvPicPr>
          <p:nvPr/>
        </p:nvPicPr>
        <p:blipFill>
          <a:blip r:embed="rId4" cstate="print">
            <a:lum contrast="30000"/>
          </a:blip>
          <a:srcRect/>
          <a:stretch>
            <a:fillRect/>
          </a:stretch>
        </p:blipFill>
        <p:spPr bwMode="auto">
          <a:xfrm>
            <a:off x="5652120" y="4437112"/>
            <a:ext cx="2520000" cy="2090610"/>
          </a:xfrm>
          <a:prstGeom prst="rect">
            <a:avLst/>
          </a:prstGeom>
          <a:noFill/>
        </p:spPr>
      </p:pic>
    </p:spTree>
    <p:extLst>
      <p:ext uri="{BB962C8B-B14F-4D97-AF65-F5344CB8AC3E}">
        <p14:creationId xmlns:p14="http://schemas.microsoft.com/office/powerpoint/2010/main" val="3215180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raisonnement fluide (IRF)</a:t>
            </a:r>
          </a:p>
        </p:txBody>
      </p:sp>
      <p:sp>
        <p:nvSpPr>
          <p:cNvPr id="3" name="Espace réservé du contenu 2"/>
          <p:cNvSpPr>
            <a:spLocks noGrp="1"/>
          </p:cNvSpPr>
          <p:nvPr>
            <p:ph idx="1"/>
          </p:nvPr>
        </p:nvSpPr>
        <p:spPr/>
        <p:txBody>
          <a:bodyPr>
            <a:normAutofit fontScale="92500"/>
          </a:bodyPr>
          <a:lstStyle/>
          <a:p>
            <a:pPr algn="just"/>
            <a:endParaRPr lang="fr-FR" sz="2400" dirty="0"/>
          </a:p>
          <a:p>
            <a:pPr algn="just"/>
            <a:r>
              <a:rPr lang="fr-FR" sz="2400" dirty="0"/>
              <a:t>Capacités d’analyse et de résolution de problème. Capacités à utiliser le raisonnement pour identifier et appliquer les règles qui en découlent. </a:t>
            </a:r>
          </a:p>
          <a:p>
            <a:pPr algn="just"/>
            <a:endParaRPr lang="fr-FR" sz="2400" dirty="0"/>
          </a:p>
          <a:p>
            <a:pPr algn="just"/>
            <a:r>
              <a:rPr lang="fr-FR" sz="2400" dirty="0"/>
              <a:t>Repose sur un traitement simultané de l’information et sur les capacités d’abstraction.</a:t>
            </a:r>
          </a:p>
          <a:p>
            <a:pPr algn="just"/>
            <a:endParaRPr lang="fr-FR" sz="2400" dirty="0"/>
          </a:p>
          <a:p>
            <a:pPr algn="just"/>
            <a:r>
              <a:rPr lang="fr-FR" sz="2400" dirty="0"/>
              <a:t>Epreuves non verbales</a:t>
            </a:r>
          </a:p>
          <a:p>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29</a:t>
            </a:fld>
            <a:endParaRPr lang="fr-FR"/>
          </a:p>
        </p:txBody>
      </p:sp>
    </p:spTree>
    <p:extLst>
      <p:ext uri="{BB962C8B-B14F-4D97-AF65-F5344CB8AC3E}">
        <p14:creationId xmlns:p14="http://schemas.microsoft.com/office/powerpoint/2010/main" val="195265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35894" y="1507414"/>
            <a:ext cx="3840191" cy="3903332"/>
          </a:xfrm>
        </p:spPr>
        <p:txBody>
          <a:bodyPr anchor="t">
            <a:normAutofit/>
          </a:bodyPr>
          <a:lstStyle/>
          <a:p>
            <a:br>
              <a:rPr lang="fr-FR" sz="3500" dirty="0">
                <a:solidFill>
                  <a:schemeClr val="accent2"/>
                </a:solidFill>
              </a:rPr>
            </a:br>
            <a:br>
              <a:rPr lang="fr-FR" sz="3500" dirty="0">
                <a:solidFill>
                  <a:schemeClr val="accent2"/>
                </a:solidFill>
              </a:rPr>
            </a:br>
            <a:r>
              <a:rPr lang="fr-FR" sz="3500" dirty="0">
                <a:solidFill>
                  <a:schemeClr val="accent2"/>
                </a:solidFill>
              </a:rPr>
              <a:t>Modalités d’évaluation</a:t>
            </a:r>
          </a:p>
        </p:txBody>
      </p:sp>
      <p:sp>
        <p:nvSpPr>
          <p:cNvPr id="26" name="Rectangle 21">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3642"/>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p:cNvSpPr>
            <a:spLocks noGrp="1"/>
          </p:cNvSpPr>
          <p:nvPr>
            <p:ph idx="1"/>
          </p:nvPr>
        </p:nvSpPr>
        <p:spPr>
          <a:xfrm>
            <a:off x="4800600" y="1507415"/>
            <a:ext cx="3907505" cy="3903331"/>
          </a:xfrm>
          <a:ln w="57150">
            <a:noFill/>
          </a:ln>
        </p:spPr>
        <p:txBody>
          <a:bodyPr anchor="t">
            <a:normAutofit/>
          </a:bodyPr>
          <a:lstStyle/>
          <a:p>
            <a:r>
              <a:rPr lang="fr-FR" sz="1700" dirty="0"/>
              <a:t>Deux QCM réalisés en début de cours</a:t>
            </a:r>
          </a:p>
          <a:p>
            <a:pPr lvl="1"/>
            <a:r>
              <a:rPr lang="fr-FR" sz="1700" dirty="0"/>
              <a:t>TD4</a:t>
            </a:r>
          </a:p>
          <a:p>
            <a:pPr lvl="1"/>
            <a:r>
              <a:rPr lang="fr-FR" sz="1700" dirty="0"/>
              <a:t>TD6</a:t>
            </a:r>
          </a:p>
          <a:p>
            <a:pPr lvl="1"/>
            <a:endParaRPr lang="fr-FR" sz="1700" dirty="0"/>
          </a:p>
          <a:p>
            <a:pPr marL="324000" lvl="1" indent="0">
              <a:buNone/>
            </a:pPr>
            <a:r>
              <a:rPr lang="fr-FR" sz="1700" dirty="0"/>
              <a:t>Evaluation différente pour les personnes ne pouvant se rendre au TD</a:t>
            </a:r>
          </a:p>
          <a:p>
            <a:pPr lvl="1"/>
            <a:endParaRPr lang="fr-FR" sz="1700" dirty="0"/>
          </a:p>
          <a:p>
            <a:pPr lvl="1"/>
            <a:endParaRPr lang="fr-FR" sz="1700" dirty="0"/>
          </a:p>
          <a:p>
            <a:pPr marL="324000" lvl="1" indent="0">
              <a:buNone/>
            </a:pPr>
            <a:r>
              <a:rPr lang="fr-FR" sz="1700" dirty="0"/>
              <a:t>Pensez à réviser régulièrement </a:t>
            </a:r>
            <a:r>
              <a:rPr lang="fr-FR" sz="1700" dirty="0">
                <a:sym typeface="Wingdings" panose="05000000000000000000" pitchFamily="2" charset="2"/>
              </a:rPr>
              <a:t></a:t>
            </a:r>
            <a:endParaRPr lang="fr-FR" sz="1700" dirty="0"/>
          </a:p>
        </p:txBody>
      </p:sp>
      <p:sp>
        <p:nvSpPr>
          <p:cNvPr id="24" name="Rectangle 23">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5878019"/>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numéro de diapositive 3"/>
          <p:cNvSpPr>
            <a:spLocks noGrp="1"/>
          </p:cNvSpPr>
          <p:nvPr>
            <p:ph type="sldNum" sz="quarter" idx="12"/>
          </p:nvPr>
        </p:nvSpPr>
        <p:spPr>
          <a:xfrm>
            <a:off x="7918725" y="5956137"/>
            <a:ext cx="789381" cy="365125"/>
          </a:xfrm>
        </p:spPr>
        <p:txBody>
          <a:bodyPr>
            <a:normAutofit/>
          </a:bodyPr>
          <a:lstStyle/>
          <a:p>
            <a:pPr>
              <a:spcAft>
                <a:spcPts val="600"/>
              </a:spcAft>
            </a:pPr>
            <a:fld id="{E1D9686C-3670-4A4A-8144-2665216D9827}" type="slidenum">
              <a:rPr lang="fr-FR">
                <a:solidFill>
                  <a:srgbClr val="FFFFFF"/>
                </a:solidFill>
              </a:rPr>
              <a:pPr>
                <a:spcAft>
                  <a:spcPts val="600"/>
                </a:spcAft>
              </a:pPr>
              <a:t>3</a:t>
            </a:fld>
            <a:endParaRPr lang="fr-FR">
              <a:solidFill>
                <a:srgbClr val="FFFFFF"/>
              </a:solidFill>
            </a:endParaRPr>
          </a:p>
        </p:txBody>
      </p:sp>
    </p:spTree>
    <p:extLst>
      <p:ext uri="{BB962C8B-B14F-4D97-AF65-F5344CB8AC3E}">
        <p14:creationId xmlns:p14="http://schemas.microsoft.com/office/powerpoint/2010/main" val="3626219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8C48A-70DA-47FD-AFE2-B5ACA286801A}"/>
              </a:ext>
            </a:extLst>
          </p:cNvPr>
          <p:cNvSpPr>
            <a:spLocks noGrp="1"/>
          </p:cNvSpPr>
          <p:nvPr>
            <p:ph type="title"/>
          </p:nvPr>
        </p:nvSpPr>
        <p:spPr/>
        <p:txBody>
          <a:bodyPr/>
          <a:lstStyle/>
          <a:p>
            <a:r>
              <a:rPr lang="fr-FR" dirty="0"/>
              <a:t>Indice de raisonnement fluide (IRF)</a:t>
            </a:r>
          </a:p>
        </p:txBody>
      </p:sp>
      <p:sp>
        <p:nvSpPr>
          <p:cNvPr id="3" name="Espace réservé du contenu 2">
            <a:extLst>
              <a:ext uri="{FF2B5EF4-FFF2-40B4-BE49-F238E27FC236}">
                <a16:creationId xmlns:a16="http://schemas.microsoft.com/office/drawing/2014/main" id="{F0E646A7-F4E9-4AB4-B6D7-85ECA2869D31}"/>
              </a:ext>
            </a:extLst>
          </p:cNvPr>
          <p:cNvSpPr>
            <a:spLocks noGrp="1"/>
          </p:cNvSpPr>
          <p:nvPr>
            <p:ph idx="1"/>
          </p:nvPr>
        </p:nvSpPr>
        <p:spPr/>
        <p:txBody>
          <a:bodyPr>
            <a:normAutofit/>
          </a:bodyPr>
          <a:lstStyle/>
          <a:p>
            <a:pPr marL="0" indent="0">
              <a:buNone/>
            </a:pPr>
            <a:endParaRPr lang="fr-FR" dirty="0"/>
          </a:p>
          <a:p>
            <a:r>
              <a:rPr lang="fr-FR" dirty="0"/>
              <a:t>Matrices</a:t>
            </a:r>
          </a:p>
          <a:p>
            <a:pPr lvl="1"/>
            <a:r>
              <a:rPr lang="fr-FR" dirty="0"/>
              <a:t>Raisonnement logique</a:t>
            </a:r>
          </a:p>
          <a:p>
            <a:pPr marL="0" indent="0">
              <a:buNone/>
            </a:pPr>
            <a:endParaRPr lang="fr-FR" sz="2200" dirty="0"/>
          </a:p>
          <a:p>
            <a:pPr marL="0" indent="0"/>
            <a:r>
              <a:rPr lang="fr-FR" dirty="0"/>
              <a:t> Balances</a:t>
            </a:r>
          </a:p>
          <a:p>
            <a:pPr marL="457200" lvl="1" indent="0"/>
            <a:r>
              <a:rPr lang="fr-FR" dirty="0"/>
              <a:t> Raisonnement arithmétique</a:t>
            </a:r>
          </a:p>
          <a:p>
            <a:pPr marL="0" lvl="1" indent="0">
              <a:buNone/>
            </a:pPr>
            <a:endParaRPr lang="fr-FR" dirty="0"/>
          </a:p>
          <a:p>
            <a:pPr marL="0" indent="0"/>
            <a:r>
              <a:rPr lang="fr-FR" dirty="0"/>
              <a:t> Subtests complémentaires : </a:t>
            </a:r>
          </a:p>
          <a:p>
            <a:pPr marL="457200" lvl="1" indent="0"/>
            <a:r>
              <a:rPr lang="fr-FR" dirty="0"/>
              <a:t> Arithmétique</a:t>
            </a:r>
          </a:p>
          <a:p>
            <a:pPr marL="0" indent="0"/>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30</a:t>
            </a:fld>
            <a:endParaRPr lang="fr-FR"/>
          </a:p>
        </p:txBody>
      </p:sp>
      <p:pic>
        <p:nvPicPr>
          <p:cNvPr id="2050" name="Picture 2" descr="C:\Users\Morga\Downloads\IMG_20211004_163932.jpg"/>
          <p:cNvPicPr>
            <a:picLocks noChangeAspect="1" noChangeArrowheads="1"/>
          </p:cNvPicPr>
          <p:nvPr/>
        </p:nvPicPr>
        <p:blipFill>
          <a:blip r:embed="rId3" cstate="print">
            <a:lum contrast="30000"/>
          </a:blip>
          <a:srcRect/>
          <a:stretch>
            <a:fillRect/>
          </a:stretch>
        </p:blipFill>
        <p:spPr bwMode="auto">
          <a:xfrm>
            <a:off x="5796136" y="2060848"/>
            <a:ext cx="2520255" cy="2031306"/>
          </a:xfrm>
          <a:prstGeom prst="rect">
            <a:avLst/>
          </a:prstGeom>
          <a:noFill/>
        </p:spPr>
      </p:pic>
      <p:pic>
        <p:nvPicPr>
          <p:cNvPr id="2051" name="Picture 3" descr="C:\Users\Morga\Downloads\IMG_20211004_163906.jpg"/>
          <p:cNvPicPr>
            <a:picLocks noChangeAspect="1" noChangeArrowheads="1"/>
          </p:cNvPicPr>
          <p:nvPr/>
        </p:nvPicPr>
        <p:blipFill>
          <a:blip r:embed="rId4" cstate="print">
            <a:lum contrast="20000"/>
          </a:blip>
          <a:srcRect/>
          <a:stretch>
            <a:fillRect/>
          </a:stretch>
        </p:blipFill>
        <p:spPr bwMode="auto">
          <a:xfrm>
            <a:off x="5398725" y="4393505"/>
            <a:ext cx="2520000" cy="1927758"/>
          </a:xfrm>
          <a:prstGeom prst="rect">
            <a:avLst/>
          </a:prstGeom>
          <a:noFill/>
        </p:spPr>
      </p:pic>
    </p:spTree>
    <p:extLst>
      <p:ext uri="{BB962C8B-B14F-4D97-AF65-F5344CB8AC3E}">
        <p14:creationId xmlns:p14="http://schemas.microsoft.com/office/powerpoint/2010/main" val="2714904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mémoire de travail (IMT)</a:t>
            </a:r>
          </a:p>
        </p:txBody>
      </p:sp>
      <p:sp>
        <p:nvSpPr>
          <p:cNvPr id="3" name="Espace réservé du contenu 2"/>
          <p:cNvSpPr>
            <a:spLocks noGrp="1"/>
          </p:cNvSpPr>
          <p:nvPr>
            <p:ph idx="1"/>
          </p:nvPr>
        </p:nvSpPr>
        <p:spPr/>
        <p:txBody>
          <a:bodyPr>
            <a:normAutofit/>
          </a:bodyPr>
          <a:lstStyle/>
          <a:p>
            <a:pPr algn="just"/>
            <a:endParaRPr lang="fr-FR" sz="2400" dirty="0"/>
          </a:p>
          <a:p>
            <a:pPr algn="just"/>
            <a:r>
              <a:rPr lang="fr-FR" sz="2400" dirty="0"/>
              <a:t>Permet d’évaluer les capacités de la mémoire à court terme et le traitement de l’information. </a:t>
            </a:r>
          </a:p>
          <a:p>
            <a:endParaRPr lang="fr-FR" sz="2400" dirty="0"/>
          </a:p>
          <a:p>
            <a:r>
              <a:rPr lang="fr-FR" sz="2400" dirty="0"/>
              <a:t>Indice fortement sensible aux difficultés attentionnelles</a:t>
            </a:r>
          </a:p>
          <a:p>
            <a:endParaRPr lang="fr-FR" sz="2400" dirty="0"/>
          </a:p>
          <a:p>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31</a:t>
            </a:fld>
            <a:endParaRPr lang="fr-FR"/>
          </a:p>
        </p:txBody>
      </p:sp>
    </p:spTree>
    <p:extLst>
      <p:ext uri="{BB962C8B-B14F-4D97-AF65-F5344CB8AC3E}">
        <p14:creationId xmlns:p14="http://schemas.microsoft.com/office/powerpoint/2010/main" val="1615341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8C48A-70DA-47FD-AFE2-B5ACA286801A}"/>
              </a:ext>
            </a:extLst>
          </p:cNvPr>
          <p:cNvSpPr>
            <a:spLocks noGrp="1"/>
          </p:cNvSpPr>
          <p:nvPr>
            <p:ph type="title"/>
          </p:nvPr>
        </p:nvSpPr>
        <p:spPr/>
        <p:txBody>
          <a:bodyPr/>
          <a:lstStyle/>
          <a:p>
            <a:r>
              <a:rPr lang="fr-FR" dirty="0"/>
              <a:t>Indice de mémoire de travail (IMT)</a:t>
            </a:r>
          </a:p>
        </p:txBody>
      </p:sp>
      <p:sp>
        <p:nvSpPr>
          <p:cNvPr id="3" name="Espace réservé du contenu 2">
            <a:extLst>
              <a:ext uri="{FF2B5EF4-FFF2-40B4-BE49-F238E27FC236}">
                <a16:creationId xmlns:a16="http://schemas.microsoft.com/office/drawing/2014/main" id="{F0E646A7-F4E9-4AB4-B6D7-85ECA2869D31}"/>
              </a:ext>
            </a:extLst>
          </p:cNvPr>
          <p:cNvSpPr>
            <a:spLocks noGrp="1"/>
          </p:cNvSpPr>
          <p:nvPr>
            <p:ph idx="1"/>
          </p:nvPr>
        </p:nvSpPr>
        <p:spPr/>
        <p:txBody>
          <a:bodyPr>
            <a:normAutofit fontScale="92500" lnSpcReduction="10000"/>
          </a:bodyPr>
          <a:lstStyle/>
          <a:p>
            <a:endParaRPr lang="fr-FR" dirty="0"/>
          </a:p>
          <a:p>
            <a:r>
              <a:rPr lang="fr-FR" dirty="0"/>
              <a:t>Mémoire des chiffres</a:t>
            </a:r>
          </a:p>
          <a:p>
            <a:pPr lvl="1"/>
            <a:r>
              <a:rPr lang="fr-FR" dirty="0"/>
              <a:t>Mémoire de travail auditivo-verbale (trois empans : endroit, envers et croissant)</a:t>
            </a:r>
          </a:p>
          <a:p>
            <a:pPr marL="0" indent="0">
              <a:buNone/>
            </a:pPr>
            <a:endParaRPr lang="fr-FR" sz="2200" dirty="0"/>
          </a:p>
          <a:p>
            <a:pPr marL="0" indent="0"/>
            <a:r>
              <a:rPr lang="fr-FR" dirty="0"/>
              <a:t> Mémoire des images</a:t>
            </a:r>
          </a:p>
          <a:p>
            <a:pPr marL="457200" lvl="1" indent="0"/>
            <a:r>
              <a:rPr lang="fr-FR" dirty="0"/>
              <a:t> Mémoire de travail visuelle </a:t>
            </a:r>
          </a:p>
          <a:p>
            <a:pPr marL="457200" lvl="1" indent="0">
              <a:buNone/>
            </a:pPr>
            <a:r>
              <a:rPr lang="fr-FR" dirty="0"/>
              <a:t>→ attention au recodage phonologique</a:t>
            </a:r>
          </a:p>
          <a:p>
            <a:pPr marL="0" lvl="1" indent="0">
              <a:buNone/>
            </a:pPr>
            <a:endParaRPr lang="fr-FR" dirty="0"/>
          </a:p>
          <a:p>
            <a:pPr marL="0" indent="0"/>
            <a:r>
              <a:rPr lang="fr-FR" dirty="0"/>
              <a:t> Subtest complémentaire : </a:t>
            </a:r>
          </a:p>
          <a:p>
            <a:pPr marL="457200" lvl="1" indent="0"/>
            <a:r>
              <a:rPr lang="fr-FR" dirty="0"/>
              <a:t> Séquence lettres-chiffres</a:t>
            </a:r>
          </a:p>
          <a:p>
            <a:pPr marL="457200" lvl="1" indent="0"/>
            <a:endParaRPr lang="fr-FR" dirty="0"/>
          </a:p>
          <a:p>
            <a:pPr marL="0" indent="0"/>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32</a:t>
            </a:fld>
            <a:endParaRPr lang="fr-FR"/>
          </a:p>
        </p:txBody>
      </p:sp>
      <p:pic>
        <p:nvPicPr>
          <p:cNvPr id="3074" name="Picture 2" descr="C:\Users\Morga\Downloads\IMG_20211004_163843.jpg"/>
          <p:cNvPicPr>
            <a:picLocks noChangeAspect="1" noChangeArrowheads="1"/>
          </p:cNvPicPr>
          <p:nvPr/>
        </p:nvPicPr>
        <p:blipFill>
          <a:blip r:embed="rId3" cstate="print">
            <a:lum contrast="20000"/>
          </a:blip>
          <a:srcRect/>
          <a:stretch>
            <a:fillRect/>
          </a:stretch>
        </p:blipFill>
        <p:spPr bwMode="auto">
          <a:xfrm>
            <a:off x="4414019" y="3284984"/>
            <a:ext cx="4382393" cy="1643069"/>
          </a:xfrm>
          <a:prstGeom prst="rect">
            <a:avLst/>
          </a:prstGeom>
          <a:noFill/>
        </p:spPr>
      </p:pic>
    </p:spTree>
    <p:extLst>
      <p:ext uri="{BB962C8B-B14F-4D97-AF65-F5344CB8AC3E}">
        <p14:creationId xmlns:p14="http://schemas.microsoft.com/office/powerpoint/2010/main" val="2513676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vitesse de traitement (IVT)</a:t>
            </a:r>
          </a:p>
        </p:txBody>
      </p:sp>
      <p:sp>
        <p:nvSpPr>
          <p:cNvPr id="3" name="Espace réservé du contenu 2"/>
          <p:cNvSpPr>
            <a:spLocks noGrp="1"/>
          </p:cNvSpPr>
          <p:nvPr>
            <p:ph idx="1"/>
          </p:nvPr>
        </p:nvSpPr>
        <p:spPr/>
        <p:txBody>
          <a:bodyPr>
            <a:normAutofit fontScale="85000" lnSpcReduction="20000"/>
          </a:bodyPr>
          <a:lstStyle/>
          <a:p>
            <a:pPr algn="just"/>
            <a:endParaRPr lang="fr-FR" sz="2400" dirty="0"/>
          </a:p>
          <a:p>
            <a:pPr algn="just"/>
            <a:r>
              <a:rPr lang="fr-FR" sz="2400" dirty="0"/>
              <a:t>Permet d’évaluer l’aptitude à sélectionner une cible visuellement et rapidement. Mesure de la vitesse d’exécution. </a:t>
            </a:r>
          </a:p>
          <a:p>
            <a:endParaRPr lang="fr-FR" sz="2400" dirty="0"/>
          </a:p>
          <a:p>
            <a:pPr algn="just"/>
            <a:r>
              <a:rPr lang="fr-FR" sz="2400" dirty="0"/>
              <a:t>Performances liées aux capacités de balayage visuel, à la mémoire de travail, au graphisme, à la coordination visuo-motrice et aux capacités attentionnelles. </a:t>
            </a:r>
          </a:p>
          <a:p>
            <a:pPr algn="just"/>
            <a:endParaRPr lang="fr-FR" sz="2400" dirty="0"/>
          </a:p>
          <a:p>
            <a:pPr algn="just"/>
            <a:r>
              <a:rPr lang="fr-FR" sz="2400" dirty="0"/>
              <a:t>Evalue l’association vitesse et qualité des productions.</a:t>
            </a:r>
          </a:p>
          <a:p>
            <a:endParaRPr lang="fr-FR" sz="2400" dirty="0"/>
          </a:p>
          <a:p>
            <a:r>
              <a:rPr lang="fr-FR" sz="2400" dirty="0"/>
              <a:t>Epreuves chronométrées.</a:t>
            </a:r>
          </a:p>
          <a:p>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33</a:t>
            </a:fld>
            <a:endParaRPr lang="fr-FR"/>
          </a:p>
        </p:txBody>
      </p:sp>
    </p:spTree>
    <p:extLst>
      <p:ext uri="{BB962C8B-B14F-4D97-AF65-F5344CB8AC3E}">
        <p14:creationId xmlns:p14="http://schemas.microsoft.com/office/powerpoint/2010/main" val="3279569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8C48A-70DA-47FD-AFE2-B5ACA286801A}"/>
              </a:ext>
            </a:extLst>
          </p:cNvPr>
          <p:cNvSpPr>
            <a:spLocks noGrp="1"/>
          </p:cNvSpPr>
          <p:nvPr>
            <p:ph type="title"/>
          </p:nvPr>
        </p:nvSpPr>
        <p:spPr/>
        <p:txBody>
          <a:bodyPr/>
          <a:lstStyle/>
          <a:p>
            <a:r>
              <a:rPr lang="fr-FR" dirty="0"/>
              <a:t>Indice de vitesse de traitement (IVT)</a:t>
            </a:r>
          </a:p>
        </p:txBody>
      </p:sp>
      <p:sp>
        <p:nvSpPr>
          <p:cNvPr id="3" name="Espace réservé du contenu 2">
            <a:extLst>
              <a:ext uri="{FF2B5EF4-FFF2-40B4-BE49-F238E27FC236}">
                <a16:creationId xmlns:a16="http://schemas.microsoft.com/office/drawing/2014/main" id="{F0E646A7-F4E9-4AB4-B6D7-85ECA2869D31}"/>
              </a:ext>
            </a:extLst>
          </p:cNvPr>
          <p:cNvSpPr>
            <a:spLocks noGrp="1"/>
          </p:cNvSpPr>
          <p:nvPr>
            <p:ph idx="1"/>
          </p:nvPr>
        </p:nvSpPr>
        <p:spPr/>
        <p:txBody>
          <a:bodyPr>
            <a:normAutofit/>
          </a:bodyPr>
          <a:lstStyle/>
          <a:p>
            <a:endParaRPr lang="fr-FR" dirty="0"/>
          </a:p>
          <a:p>
            <a:r>
              <a:rPr lang="fr-FR" dirty="0"/>
              <a:t>Code</a:t>
            </a:r>
          </a:p>
          <a:p>
            <a:pPr lvl="1"/>
            <a:r>
              <a:rPr lang="fr-FR" dirty="0"/>
              <a:t>Vitesse de traitement avec influence de la mémoire de travail et du graphisme</a:t>
            </a:r>
          </a:p>
          <a:p>
            <a:pPr marL="0" indent="0">
              <a:buNone/>
            </a:pPr>
            <a:endParaRPr lang="fr-FR" sz="2200" dirty="0"/>
          </a:p>
          <a:p>
            <a:pPr marL="0" indent="0"/>
            <a:r>
              <a:rPr lang="fr-FR" dirty="0"/>
              <a:t> Symboles</a:t>
            </a:r>
          </a:p>
          <a:p>
            <a:pPr marL="457200" lvl="1" indent="0"/>
            <a:r>
              <a:rPr lang="fr-FR" dirty="0"/>
              <a:t> Tâche visuo-attentionnelle</a:t>
            </a:r>
          </a:p>
          <a:p>
            <a:pPr marL="0" lvl="1" indent="0">
              <a:buNone/>
            </a:pPr>
            <a:endParaRPr lang="fr-FR" dirty="0"/>
          </a:p>
          <a:p>
            <a:pPr marL="0" indent="0"/>
            <a:r>
              <a:rPr lang="fr-FR" dirty="0"/>
              <a:t> Subtest complémentaire : </a:t>
            </a:r>
          </a:p>
          <a:p>
            <a:pPr marL="457200" lvl="1" indent="0"/>
            <a:r>
              <a:rPr lang="fr-FR" dirty="0"/>
              <a:t> Barrage</a:t>
            </a:r>
          </a:p>
          <a:p>
            <a:pPr marL="457200" lvl="1" indent="0"/>
            <a:endParaRPr lang="fr-FR" dirty="0"/>
          </a:p>
          <a:p>
            <a:pPr marL="0" indent="0"/>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34</a:t>
            </a:fld>
            <a:endParaRPr lang="fr-FR"/>
          </a:p>
        </p:txBody>
      </p:sp>
      <p:pic>
        <p:nvPicPr>
          <p:cNvPr id="1026" name="Picture 2" descr="C:\Users\carellmo09\Documents\IMG_20211007_18190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3011" t="8739" r="26771" b="72441"/>
          <a:stretch/>
        </p:blipFill>
        <p:spPr bwMode="auto">
          <a:xfrm>
            <a:off x="4990723" y="3168712"/>
            <a:ext cx="2410485" cy="677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carellmo09\Documents\IMG_20211007_181904.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3011" t="52540" r="26771" b="22354"/>
          <a:stretch/>
        </p:blipFill>
        <p:spPr bwMode="auto">
          <a:xfrm>
            <a:off x="4990723" y="3846212"/>
            <a:ext cx="2410485" cy="9038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arellmo09\Documents\IMG_20211007_181840.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l="18145" t="11607" r="27111" b="16719"/>
          <a:stretch/>
        </p:blipFill>
        <p:spPr bwMode="auto">
          <a:xfrm rot="16200000">
            <a:off x="5435475" y="4385162"/>
            <a:ext cx="1520981" cy="265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375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WPPSI-IV</a:t>
            </a:r>
          </a:p>
        </p:txBody>
      </p:sp>
      <p:sp>
        <p:nvSpPr>
          <p:cNvPr id="3" name="Espace réservé du contenu 2"/>
          <p:cNvSpPr>
            <a:spLocks noGrp="1"/>
          </p:cNvSpPr>
          <p:nvPr>
            <p:ph idx="1"/>
          </p:nvPr>
        </p:nvSpPr>
        <p:spPr>
          <a:xfrm>
            <a:off x="435896" y="2180497"/>
            <a:ext cx="3878096" cy="3678303"/>
          </a:xfrm>
        </p:spPr>
        <p:txBody>
          <a:bodyPr/>
          <a:lstStyle/>
          <a:p>
            <a:r>
              <a:rPr lang="fr-FR" dirty="0"/>
              <a:t>WPPSI-IV : Échelle d’intelligence de Wechsler pour enfants, 4</a:t>
            </a:r>
            <a:r>
              <a:rPr lang="fr-FR" baseline="30000" dirty="0"/>
              <a:t>e</a:t>
            </a:r>
            <a:r>
              <a:rPr lang="fr-FR" dirty="0"/>
              <a:t> édition</a:t>
            </a:r>
          </a:p>
          <a:p>
            <a:pPr lvl="1"/>
            <a:r>
              <a:rPr lang="fr-FR" dirty="0"/>
              <a:t>De 2 ans 6 mois à 7 ans 7 mois</a:t>
            </a:r>
          </a:p>
          <a:p>
            <a:pPr lvl="1"/>
            <a:r>
              <a:rPr lang="fr-FR" dirty="0"/>
              <a:t>45 à 60 min de passation</a:t>
            </a:r>
          </a:p>
          <a:p>
            <a:endParaRPr lang="fr-FR"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467" t="9341" r="57058" b="5701"/>
          <a:stretch/>
        </p:blipFill>
        <p:spPr bwMode="auto">
          <a:xfrm>
            <a:off x="4349754" y="90208"/>
            <a:ext cx="4614734" cy="65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E1D9686C-3670-4A4A-8144-2665216D9827}" type="slidenum">
              <a:rPr lang="fr-FR" smtClean="0"/>
              <a:pPr/>
              <a:t>35</a:t>
            </a:fld>
            <a:endParaRPr lang="fr-FR"/>
          </a:p>
        </p:txBody>
      </p:sp>
    </p:spTree>
    <p:extLst>
      <p:ext uri="{BB962C8B-B14F-4D97-AF65-F5344CB8AC3E}">
        <p14:creationId xmlns:p14="http://schemas.microsoft.com/office/powerpoint/2010/main" val="846766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WPPSI-IV</a:t>
            </a:r>
          </a:p>
        </p:txBody>
      </p:sp>
      <p:graphicFrame>
        <p:nvGraphicFramePr>
          <p:cNvPr id="5" name="Espace réservé du contenu 2">
            <a:extLst>
              <a:ext uri="{FF2B5EF4-FFF2-40B4-BE49-F238E27FC236}">
                <a16:creationId xmlns:a16="http://schemas.microsoft.com/office/drawing/2014/main" id="{BC869F46-1362-4ED3-8E02-FA44003DCA93}"/>
              </a:ext>
            </a:extLst>
          </p:cNvPr>
          <p:cNvGraphicFramePr>
            <a:graphicFrameLocks noGrp="1"/>
          </p:cNvGraphicFramePr>
          <p:nvPr>
            <p:ph idx="1"/>
            <p:extLst>
              <p:ext uri="{D42A27DB-BD31-4B8C-83A1-F6EECF244321}">
                <p14:modId xmlns:p14="http://schemas.microsoft.com/office/powerpoint/2010/main" val="1194958641"/>
              </p:ext>
            </p:extLst>
          </p:nvPr>
        </p:nvGraphicFramePr>
        <p:xfrm>
          <a:off x="436563" y="2181225"/>
          <a:ext cx="8270875"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1754562" y="6124654"/>
            <a:ext cx="5634876" cy="369332"/>
          </a:xfrm>
          <a:prstGeom prst="rect">
            <a:avLst/>
          </a:prstGeom>
          <a:noFill/>
        </p:spPr>
        <p:txBody>
          <a:bodyPr wrap="none" rtlCol="0">
            <a:spAutoFit/>
          </a:bodyPr>
          <a:lstStyle/>
          <a:p>
            <a:pPr defTabSz="457200">
              <a:spcBef>
                <a:spcPct val="20000"/>
              </a:spcBef>
              <a:spcAft>
                <a:spcPts val="600"/>
              </a:spcAft>
              <a:buClr>
                <a:srgbClr val="CCB400"/>
              </a:buClr>
              <a:buSzPct val="92000"/>
            </a:pPr>
            <a:r>
              <a:rPr lang="fr-FR" dirty="0">
                <a:solidFill>
                  <a:schemeClr val="tx2"/>
                </a:solidFill>
              </a:rPr>
              <a:t>Subtests principaux pour les enfants à partir de 4 ans</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36</a:t>
            </a:fld>
            <a:endParaRPr lang="fr-FR"/>
          </a:p>
        </p:txBody>
      </p:sp>
    </p:spTree>
    <p:extLst>
      <p:ext uri="{BB962C8B-B14F-4D97-AF65-F5344CB8AC3E}">
        <p14:creationId xmlns:p14="http://schemas.microsoft.com/office/powerpoint/2010/main" val="3550951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72F48-A678-4F88-AD2E-26A58708BB0D}"/>
              </a:ext>
            </a:extLst>
          </p:cNvPr>
          <p:cNvSpPr>
            <a:spLocks noGrp="1"/>
          </p:cNvSpPr>
          <p:nvPr>
            <p:ph type="title"/>
          </p:nvPr>
        </p:nvSpPr>
        <p:spPr>
          <a:xfrm>
            <a:off x="675947" y="349360"/>
            <a:ext cx="7886700" cy="1325563"/>
          </a:xfrm>
        </p:spPr>
        <p:txBody>
          <a:bodyPr/>
          <a:lstStyle/>
          <a:p>
            <a:r>
              <a:rPr lang="fr-FR" dirty="0"/>
              <a:t>Indice de compréhension verbale (ICV)</a:t>
            </a:r>
          </a:p>
        </p:txBody>
      </p:sp>
      <p:sp>
        <p:nvSpPr>
          <p:cNvPr id="3" name="Espace réservé du contenu 2">
            <a:extLst>
              <a:ext uri="{FF2B5EF4-FFF2-40B4-BE49-F238E27FC236}">
                <a16:creationId xmlns:a16="http://schemas.microsoft.com/office/drawing/2014/main" id="{BC630A4A-7E6B-4D2D-B960-779128B2EDD0}"/>
              </a:ext>
            </a:extLst>
          </p:cNvPr>
          <p:cNvSpPr>
            <a:spLocks noGrp="1"/>
          </p:cNvSpPr>
          <p:nvPr>
            <p:ph idx="1"/>
          </p:nvPr>
        </p:nvSpPr>
        <p:spPr/>
        <p:txBody>
          <a:bodyPr>
            <a:normAutofit/>
          </a:bodyPr>
          <a:lstStyle/>
          <a:p>
            <a:pPr algn="just"/>
            <a:endParaRPr lang="fr-FR" sz="2400" dirty="0"/>
          </a:p>
          <a:p>
            <a:pPr algn="just"/>
            <a:r>
              <a:rPr lang="fr-FR" sz="2400" dirty="0"/>
              <a:t>Epreuves sensibles à l’environnement familial. </a:t>
            </a:r>
          </a:p>
          <a:p>
            <a:pPr algn="just"/>
            <a:endParaRPr lang="fr-FR" sz="2400" dirty="0"/>
          </a:p>
          <a:p>
            <a:pPr algn="just"/>
            <a:r>
              <a:rPr lang="fr-FR" sz="2400" dirty="0"/>
              <a:t>Permet d’évaluer les aptitudes verbales, l’expression et les concepts verbaux. </a:t>
            </a:r>
          </a:p>
          <a:p>
            <a:pPr algn="just"/>
            <a:endParaRPr lang="fr-FR" sz="2400" dirty="0"/>
          </a:p>
          <a:p>
            <a:pPr algn="just"/>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37</a:t>
            </a:fld>
            <a:endParaRPr lang="fr-FR"/>
          </a:p>
        </p:txBody>
      </p:sp>
    </p:spTree>
    <p:extLst>
      <p:ext uri="{BB962C8B-B14F-4D97-AF65-F5344CB8AC3E}">
        <p14:creationId xmlns:p14="http://schemas.microsoft.com/office/powerpoint/2010/main" val="219062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8C48A-70DA-47FD-AFE2-B5ACA286801A}"/>
              </a:ext>
            </a:extLst>
          </p:cNvPr>
          <p:cNvSpPr>
            <a:spLocks noGrp="1"/>
          </p:cNvSpPr>
          <p:nvPr>
            <p:ph type="title"/>
          </p:nvPr>
        </p:nvSpPr>
        <p:spPr/>
        <p:txBody>
          <a:bodyPr/>
          <a:lstStyle/>
          <a:p>
            <a:r>
              <a:rPr lang="fr-FR" dirty="0"/>
              <a:t>Indice de compréhension verbale (ICV)</a:t>
            </a:r>
          </a:p>
        </p:txBody>
      </p:sp>
      <p:sp>
        <p:nvSpPr>
          <p:cNvPr id="3" name="Espace réservé du contenu 2">
            <a:extLst>
              <a:ext uri="{FF2B5EF4-FFF2-40B4-BE49-F238E27FC236}">
                <a16:creationId xmlns:a16="http://schemas.microsoft.com/office/drawing/2014/main" id="{F0E646A7-F4E9-4AB4-B6D7-85ECA2869D31}"/>
              </a:ext>
            </a:extLst>
          </p:cNvPr>
          <p:cNvSpPr>
            <a:spLocks noGrp="1"/>
          </p:cNvSpPr>
          <p:nvPr>
            <p:ph idx="1"/>
          </p:nvPr>
        </p:nvSpPr>
        <p:spPr>
          <a:xfrm>
            <a:off x="435895" y="2180497"/>
            <a:ext cx="8272211" cy="4200831"/>
          </a:xfrm>
        </p:spPr>
        <p:txBody>
          <a:bodyPr>
            <a:normAutofit lnSpcReduction="10000"/>
          </a:bodyPr>
          <a:lstStyle/>
          <a:p>
            <a:r>
              <a:rPr lang="fr-FR" dirty="0"/>
              <a:t>Information</a:t>
            </a:r>
          </a:p>
          <a:p>
            <a:pPr lvl="1"/>
            <a:r>
              <a:rPr lang="fr-FR" dirty="0"/>
              <a:t>Connaissances générales</a:t>
            </a:r>
          </a:p>
          <a:p>
            <a:pPr marL="0" indent="0">
              <a:buNone/>
            </a:pPr>
            <a:endParaRPr lang="fr-FR" sz="2200" dirty="0"/>
          </a:p>
          <a:p>
            <a:pPr marL="0" indent="0"/>
            <a:r>
              <a:rPr lang="fr-FR" dirty="0"/>
              <a:t> Similitudes</a:t>
            </a:r>
          </a:p>
          <a:p>
            <a:pPr marL="324000" lvl="1" indent="0"/>
            <a:r>
              <a:rPr lang="fr-FR" dirty="0"/>
              <a:t> Conceptualisation sémantique </a:t>
            </a:r>
          </a:p>
          <a:p>
            <a:pPr marL="0" lvl="1" indent="0">
              <a:buNone/>
            </a:pPr>
            <a:endParaRPr lang="fr-FR" dirty="0"/>
          </a:p>
          <a:p>
            <a:pPr marL="0" indent="0"/>
            <a:r>
              <a:rPr lang="fr-FR" dirty="0"/>
              <a:t> Subtests complémentaires : </a:t>
            </a:r>
          </a:p>
          <a:p>
            <a:pPr marL="457200" lvl="1" indent="0"/>
            <a:r>
              <a:rPr lang="fr-FR" dirty="0"/>
              <a:t> Vocabulaire</a:t>
            </a:r>
          </a:p>
          <a:p>
            <a:pPr marL="457200" lvl="1" indent="0"/>
            <a:r>
              <a:rPr lang="fr-FR" dirty="0"/>
              <a:t>Compréhension de situations</a:t>
            </a:r>
          </a:p>
          <a:p>
            <a:pPr marL="457200" lvl="1" indent="0"/>
            <a:r>
              <a:rPr lang="fr-FR" dirty="0"/>
              <a:t> Compréhension de mots</a:t>
            </a:r>
          </a:p>
          <a:p>
            <a:pPr marL="457200" lvl="1" indent="0"/>
            <a:r>
              <a:rPr lang="fr-FR" dirty="0"/>
              <a:t>Dénominations d’images</a:t>
            </a:r>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38</a:t>
            </a:fld>
            <a:endParaRPr lang="fr-FR"/>
          </a:p>
        </p:txBody>
      </p:sp>
      <p:pic>
        <p:nvPicPr>
          <p:cNvPr id="2050"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1765" t="8964" r="17443" b="2712"/>
          <a:stretch/>
        </p:blipFill>
        <p:spPr bwMode="auto">
          <a:xfrm>
            <a:off x="4651571" y="4077072"/>
            <a:ext cx="2728742" cy="191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7223" r="4454"/>
          <a:stretch/>
        </p:blipFill>
        <p:spPr bwMode="auto">
          <a:xfrm rot="10800000">
            <a:off x="5436096" y="1916832"/>
            <a:ext cx="2979461" cy="189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083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visuo-spatial (IVS)</a:t>
            </a:r>
          </a:p>
        </p:txBody>
      </p:sp>
      <p:sp>
        <p:nvSpPr>
          <p:cNvPr id="3" name="Espace réservé du contenu 2"/>
          <p:cNvSpPr>
            <a:spLocks noGrp="1"/>
          </p:cNvSpPr>
          <p:nvPr>
            <p:ph idx="1"/>
          </p:nvPr>
        </p:nvSpPr>
        <p:spPr/>
        <p:txBody>
          <a:bodyPr>
            <a:normAutofit/>
          </a:bodyPr>
          <a:lstStyle/>
          <a:p>
            <a:pPr algn="just"/>
            <a:endParaRPr lang="fr-FR" sz="2400" dirty="0"/>
          </a:p>
          <a:p>
            <a:pPr algn="just"/>
            <a:r>
              <a:rPr lang="fr-FR" sz="2400" dirty="0"/>
              <a:t>Permet d’évaluer les capacités de l’enfant à construire des figures géométriques à partir d’un modèle et d’analyser les parties d’un tout.</a:t>
            </a:r>
          </a:p>
          <a:p>
            <a:pPr algn="just"/>
            <a:endParaRPr lang="fr-FR" sz="2400" dirty="0"/>
          </a:p>
          <a:p>
            <a:pPr algn="just"/>
            <a:r>
              <a:rPr lang="fr-FR" sz="2400" dirty="0"/>
              <a:t> Evalue le raisonnement perceptif, visuo-spatial et les capacités visuo-constructives. </a:t>
            </a:r>
          </a:p>
          <a:p>
            <a:pPr algn="just"/>
            <a:endParaRPr lang="fr-FR" sz="2400" dirty="0"/>
          </a:p>
          <a:p>
            <a:pPr algn="just"/>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39</a:t>
            </a:fld>
            <a:endParaRPr lang="fr-FR"/>
          </a:p>
        </p:txBody>
      </p:sp>
    </p:spTree>
    <p:extLst>
      <p:ext uri="{BB962C8B-B14F-4D97-AF65-F5344CB8AC3E}">
        <p14:creationId xmlns:p14="http://schemas.microsoft.com/office/powerpoint/2010/main" val="2951359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troubles des apprentissages Qu’est-ce que c’est?</a:t>
            </a:r>
          </a:p>
        </p:txBody>
      </p:sp>
      <p:sp>
        <p:nvSpPr>
          <p:cNvPr id="3" name="Espace réservé du contenu 2"/>
          <p:cNvSpPr>
            <a:spLocks noGrp="1"/>
          </p:cNvSpPr>
          <p:nvPr>
            <p:ph idx="1"/>
          </p:nvPr>
        </p:nvSpPr>
        <p:spPr>
          <a:xfrm>
            <a:off x="435895" y="2060848"/>
            <a:ext cx="8272211" cy="4464497"/>
          </a:xfrm>
        </p:spPr>
        <p:txBody>
          <a:bodyPr>
            <a:normAutofit/>
          </a:bodyPr>
          <a:lstStyle/>
          <a:p>
            <a:pPr lvl="0" algn="just"/>
            <a:r>
              <a:rPr lang="fr-FR" b="1" dirty="0"/>
              <a:t>Retard significatif des apprentissages </a:t>
            </a:r>
            <a:r>
              <a:rPr lang="fr-FR" dirty="0"/>
              <a:t>(la recommandation est de ne considérer le diagnostic qu'à partir d' 1,5 écarts-types en dessous de la moyenne), dans un ou plusieurs domaines du développement ou des acquisitions scolaires (langage, praxies, lecture, orthographe, calcul, graphisme…)</a:t>
            </a:r>
          </a:p>
          <a:p>
            <a:pPr algn="just"/>
            <a:r>
              <a:rPr lang="fr-FR" dirty="0"/>
              <a:t>Les difficultés ne sont </a:t>
            </a:r>
            <a:r>
              <a:rPr lang="fr-FR" b="1" dirty="0"/>
              <a:t>pas mieux explicables </a:t>
            </a:r>
            <a:r>
              <a:rPr lang="fr-FR" dirty="0"/>
              <a:t>par un trouble du développement intellectuel, par un retard global de développement, par des troubles neurologiques ou sensoriels (vision, audition), par des troubles moteurs, par un manque de maîtrise de la langue de l’enseignement scolaire ou un enseignement pédagogique inadéquat ou encore une adversité psycho-sociale.</a:t>
            </a:r>
            <a:r>
              <a:rPr lang="fr-FR" dirty="0">
                <a:solidFill>
                  <a:schemeClr val="accent2">
                    <a:lumMod val="75000"/>
                    <a:lumOff val="25000"/>
                  </a:schemeClr>
                </a:solidFill>
              </a:rPr>
              <a:t>,</a:t>
            </a:r>
            <a:endParaRPr lang="fr-FR" dirty="0"/>
          </a:p>
          <a:p>
            <a:pPr algn="just"/>
            <a:r>
              <a:rPr lang="fr-FR" dirty="0"/>
              <a:t>En l'absence des outils, ou des aides qui permettent à l'individu de compenser ces difficultés, ces troubles </a:t>
            </a:r>
            <a:r>
              <a:rPr lang="fr-FR" b="1" dirty="0"/>
              <a:t>interfèrent </a:t>
            </a:r>
            <a:r>
              <a:rPr lang="fr-FR" dirty="0"/>
              <a:t>de manière significative avec la réussite scolaire, la performance au travail ou les activités de la vie quotidienne</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4</a:t>
            </a:fld>
            <a:endParaRPr lang="fr-FR"/>
          </a:p>
        </p:txBody>
      </p:sp>
    </p:spTree>
    <p:extLst>
      <p:ext uri="{BB962C8B-B14F-4D97-AF65-F5344CB8AC3E}">
        <p14:creationId xmlns:p14="http://schemas.microsoft.com/office/powerpoint/2010/main" val="1747187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8C48A-70DA-47FD-AFE2-B5ACA286801A}"/>
              </a:ext>
            </a:extLst>
          </p:cNvPr>
          <p:cNvSpPr>
            <a:spLocks noGrp="1"/>
          </p:cNvSpPr>
          <p:nvPr>
            <p:ph type="title"/>
          </p:nvPr>
        </p:nvSpPr>
        <p:spPr/>
        <p:txBody>
          <a:bodyPr/>
          <a:lstStyle/>
          <a:p>
            <a:r>
              <a:rPr lang="fr-FR" dirty="0"/>
              <a:t>Indice visuo-spatial (IVS)</a:t>
            </a:r>
          </a:p>
        </p:txBody>
      </p:sp>
      <p:sp>
        <p:nvSpPr>
          <p:cNvPr id="3" name="Espace réservé du contenu 2">
            <a:extLst>
              <a:ext uri="{FF2B5EF4-FFF2-40B4-BE49-F238E27FC236}">
                <a16:creationId xmlns:a16="http://schemas.microsoft.com/office/drawing/2014/main" id="{F0E646A7-F4E9-4AB4-B6D7-85ECA2869D31}"/>
              </a:ext>
            </a:extLst>
          </p:cNvPr>
          <p:cNvSpPr>
            <a:spLocks noGrp="1"/>
          </p:cNvSpPr>
          <p:nvPr>
            <p:ph idx="1"/>
          </p:nvPr>
        </p:nvSpPr>
        <p:spPr/>
        <p:txBody>
          <a:bodyPr>
            <a:normAutofit/>
          </a:bodyPr>
          <a:lstStyle/>
          <a:p>
            <a:endParaRPr lang="fr-FR" dirty="0"/>
          </a:p>
          <a:p>
            <a:r>
              <a:rPr lang="fr-FR" dirty="0"/>
              <a:t>Cubes</a:t>
            </a:r>
          </a:p>
          <a:p>
            <a:pPr lvl="1"/>
            <a:r>
              <a:rPr lang="fr-FR" dirty="0"/>
              <a:t>Raisonnement visuo-perceptif et organisation</a:t>
            </a:r>
          </a:p>
          <a:p>
            <a:pPr lvl="1"/>
            <a:endParaRPr lang="fr-FR" dirty="0"/>
          </a:p>
          <a:p>
            <a:pPr marL="0" indent="0">
              <a:buNone/>
            </a:pPr>
            <a:endParaRPr lang="fr-FR" sz="2200" dirty="0"/>
          </a:p>
          <a:p>
            <a:pPr marL="0" indent="0"/>
            <a:r>
              <a:rPr lang="fr-FR" dirty="0"/>
              <a:t> Assemblage d’objets</a:t>
            </a:r>
          </a:p>
          <a:p>
            <a:pPr marL="457200" lvl="1" indent="0"/>
            <a:r>
              <a:rPr lang="fr-FR" dirty="0"/>
              <a:t> Raisonnement perceptif</a:t>
            </a:r>
          </a:p>
          <a:p>
            <a:pPr marL="0" lvl="1" indent="0">
              <a:buNone/>
            </a:pPr>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40</a:t>
            </a:fld>
            <a:endParaRPr lang="fr-FR"/>
          </a:p>
        </p:txBody>
      </p:sp>
      <p:pic>
        <p:nvPicPr>
          <p:cNvPr id="307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l="3092" r="9822"/>
          <a:stretch/>
        </p:blipFill>
        <p:spPr bwMode="auto">
          <a:xfrm>
            <a:off x="5652120" y="2276872"/>
            <a:ext cx="2807770" cy="181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rcRect l="7018" t="5776" r="19659"/>
          <a:stretch/>
        </p:blipFill>
        <p:spPr bwMode="auto">
          <a:xfrm>
            <a:off x="4137476" y="4365104"/>
            <a:ext cx="2918529" cy="210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279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raisonnement fluide (IRF)</a:t>
            </a:r>
          </a:p>
        </p:txBody>
      </p:sp>
      <p:sp>
        <p:nvSpPr>
          <p:cNvPr id="3" name="Espace réservé du contenu 2"/>
          <p:cNvSpPr>
            <a:spLocks noGrp="1"/>
          </p:cNvSpPr>
          <p:nvPr>
            <p:ph idx="1"/>
          </p:nvPr>
        </p:nvSpPr>
        <p:spPr/>
        <p:txBody>
          <a:bodyPr>
            <a:normAutofit fontScale="92500" lnSpcReduction="10000"/>
          </a:bodyPr>
          <a:lstStyle/>
          <a:p>
            <a:pPr algn="just"/>
            <a:endParaRPr lang="fr-FR" sz="2400" dirty="0"/>
          </a:p>
          <a:p>
            <a:pPr algn="just"/>
            <a:r>
              <a:rPr lang="fr-FR" sz="2400" dirty="0"/>
              <a:t>Capacités d’analyse et de déduction. Capacités à utiliser le raisonnement pour identifier et appliquer les règles qui en découlent. Items avec images signifiantes.</a:t>
            </a:r>
          </a:p>
          <a:p>
            <a:pPr algn="just"/>
            <a:endParaRPr lang="fr-FR" sz="2400" dirty="0"/>
          </a:p>
          <a:p>
            <a:pPr algn="just"/>
            <a:r>
              <a:rPr lang="fr-FR" sz="2400" dirty="0"/>
              <a:t>Repose sur un traitement simultané de l’information et sur les capacités d’abstraction. </a:t>
            </a:r>
          </a:p>
          <a:p>
            <a:pPr algn="just"/>
            <a:endParaRPr lang="fr-FR" sz="2400" dirty="0"/>
          </a:p>
          <a:p>
            <a:pPr algn="just"/>
            <a:r>
              <a:rPr lang="fr-FR" sz="2400" dirty="0"/>
              <a:t>Epreuves non verbales</a:t>
            </a:r>
          </a:p>
          <a:p>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41</a:t>
            </a:fld>
            <a:endParaRPr lang="fr-FR"/>
          </a:p>
        </p:txBody>
      </p:sp>
    </p:spTree>
    <p:extLst>
      <p:ext uri="{BB962C8B-B14F-4D97-AF65-F5344CB8AC3E}">
        <p14:creationId xmlns:p14="http://schemas.microsoft.com/office/powerpoint/2010/main" val="1052636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8C48A-70DA-47FD-AFE2-B5ACA286801A}"/>
              </a:ext>
            </a:extLst>
          </p:cNvPr>
          <p:cNvSpPr>
            <a:spLocks noGrp="1"/>
          </p:cNvSpPr>
          <p:nvPr>
            <p:ph type="title"/>
          </p:nvPr>
        </p:nvSpPr>
        <p:spPr/>
        <p:txBody>
          <a:bodyPr/>
          <a:lstStyle/>
          <a:p>
            <a:r>
              <a:rPr lang="fr-FR" dirty="0"/>
              <a:t>Indice de raisonnement fluide (IRF)</a:t>
            </a:r>
          </a:p>
        </p:txBody>
      </p:sp>
      <p:sp>
        <p:nvSpPr>
          <p:cNvPr id="3" name="Espace réservé du contenu 2">
            <a:extLst>
              <a:ext uri="{FF2B5EF4-FFF2-40B4-BE49-F238E27FC236}">
                <a16:creationId xmlns:a16="http://schemas.microsoft.com/office/drawing/2014/main" id="{F0E646A7-F4E9-4AB4-B6D7-85ECA2869D31}"/>
              </a:ext>
            </a:extLst>
          </p:cNvPr>
          <p:cNvSpPr>
            <a:spLocks noGrp="1"/>
          </p:cNvSpPr>
          <p:nvPr>
            <p:ph idx="1"/>
          </p:nvPr>
        </p:nvSpPr>
        <p:spPr/>
        <p:txBody>
          <a:bodyPr>
            <a:normAutofit/>
          </a:bodyPr>
          <a:lstStyle/>
          <a:p>
            <a:pPr marL="0" indent="0">
              <a:buNone/>
            </a:pPr>
            <a:endParaRPr lang="fr-FR" dirty="0"/>
          </a:p>
          <a:p>
            <a:r>
              <a:rPr lang="fr-FR" dirty="0"/>
              <a:t>Matrices</a:t>
            </a:r>
          </a:p>
          <a:p>
            <a:pPr lvl="1"/>
            <a:r>
              <a:rPr lang="fr-FR" dirty="0"/>
              <a:t>Raisonnement logique (items concrets + items abstraits)</a:t>
            </a:r>
          </a:p>
          <a:p>
            <a:pPr marL="0" indent="0">
              <a:buNone/>
            </a:pPr>
            <a:endParaRPr lang="fr-FR" sz="2200" dirty="0"/>
          </a:p>
          <a:p>
            <a:pPr marL="0" indent="0"/>
            <a:r>
              <a:rPr lang="fr-FR" dirty="0"/>
              <a:t> Identification de concepts</a:t>
            </a:r>
          </a:p>
          <a:p>
            <a:pPr marL="457200" lvl="1" indent="0"/>
            <a:r>
              <a:rPr lang="fr-FR" dirty="0"/>
              <a:t> Raisonnement catégoriel</a:t>
            </a:r>
          </a:p>
          <a:p>
            <a:pPr marL="0" lvl="1" indent="0">
              <a:buNone/>
            </a:pPr>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42</a:t>
            </a:fld>
            <a:endParaRPr lang="fr-FR"/>
          </a:p>
        </p:txBody>
      </p:sp>
      <p:pic>
        <p:nvPicPr>
          <p:cNvPr id="4099"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6649" r="11708"/>
          <a:stretch/>
        </p:blipFill>
        <p:spPr bwMode="auto">
          <a:xfrm>
            <a:off x="6227298" y="4725144"/>
            <a:ext cx="261286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5814" t="4618" r="18356"/>
          <a:stretch/>
        </p:blipFill>
        <p:spPr bwMode="auto">
          <a:xfrm>
            <a:off x="3779912" y="3960108"/>
            <a:ext cx="264606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4330" r="11965"/>
          <a:stretch/>
        </p:blipFill>
        <p:spPr bwMode="auto">
          <a:xfrm>
            <a:off x="6281962" y="1844824"/>
            <a:ext cx="2503535" cy="168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366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mémoire de travail (IMT)</a:t>
            </a:r>
          </a:p>
        </p:txBody>
      </p:sp>
      <p:sp>
        <p:nvSpPr>
          <p:cNvPr id="3" name="Espace réservé du contenu 2"/>
          <p:cNvSpPr>
            <a:spLocks noGrp="1"/>
          </p:cNvSpPr>
          <p:nvPr>
            <p:ph idx="1"/>
          </p:nvPr>
        </p:nvSpPr>
        <p:spPr/>
        <p:txBody>
          <a:bodyPr>
            <a:normAutofit/>
          </a:bodyPr>
          <a:lstStyle/>
          <a:p>
            <a:pPr algn="just"/>
            <a:endParaRPr lang="fr-FR" sz="2400" dirty="0"/>
          </a:p>
          <a:p>
            <a:pPr algn="just"/>
            <a:r>
              <a:rPr lang="fr-FR" sz="2400" dirty="0"/>
              <a:t>Permet d’évaluer les capacités de la mémoire à court terme et le traitement de l’information. </a:t>
            </a:r>
          </a:p>
          <a:p>
            <a:endParaRPr lang="fr-FR" sz="2400" dirty="0"/>
          </a:p>
          <a:p>
            <a:r>
              <a:rPr lang="fr-FR" sz="2400" dirty="0"/>
              <a:t>Indice fortement sensible aux difficultés attentionnelles</a:t>
            </a:r>
          </a:p>
          <a:p>
            <a:endParaRPr lang="fr-FR" sz="2400" dirty="0"/>
          </a:p>
          <a:p>
            <a:r>
              <a:rPr lang="fr-FR" sz="2400" dirty="0"/>
              <a:t>Tâches visuelles</a:t>
            </a:r>
          </a:p>
          <a:p>
            <a:endParaRPr lang="fr-FR" sz="2400" dirty="0"/>
          </a:p>
          <a:p>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43</a:t>
            </a:fld>
            <a:endParaRPr lang="fr-FR"/>
          </a:p>
        </p:txBody>
      </p:sp>
    </p:spTree>
    <p:extLst>
      <p:ext uri="{BB962C8B-B14F-4D97-AF65-F5344CB8AC3E}">
        <p14:creationId xmlns:p14="http://schemas.microsoft.com/office/powerpoint/2010/main" val="4192068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8C48A-70DA-47FD-AFE2-B5ACA286801A}"/>
              </a:ext>
            </a:extLst>
          </p:cNvPr>
          <p:cNvSpPr>
            <a:spLocks noGrp="1"/>
          </p:cNvSpPr>
          <p:nvPr>
            <p:ph type="title"/>
          </p:nvPr>
        </p:nvSpPr>
        <p:spPr/>
        <p:txBody>
          <a:bodyPr/>
          <a:lstStyle/>
          <a:p>
            <a:r>
              <a:rPr lang="fr-FR" dirty="0"/>
              <a:t>Indice de mémoire de travail (IMT)</a:t>
            </a:r>
          </a:p>
        </p:txBody>
      </p:sp>
      <p:sp>
        <p:nvSpPr>
          <p:cNvPr id="3" name="Espace réservé du contenu 2">
            <a:extLst>
              <a:ext uri="{FF2B5EF4-FFF2-40B4-BE49-F238E27FC236}">
                <a16:creationId xmlns:a16="http://schemas.microsoft.com/office/drawing/2014/main" id="{F0E646A7-F4E9-4AB4-B6D7-85ECA2869D31}"/>
              </a:ext>
            </a:extLst>
          </p:cNvPr>
          <p:cNvSpPr>
            <a:spLocks noGrp="1"/>
          </p:cNvSpPr>
          <p:nvPr>
            <p:ph idx="1"/>
          </p:nvPr>
        </p:nvSpPr>
        <p:spPr/>
        <p:txBody>
          <a:bodyPr>
            <a:normAutofit/>
          </a:bodyPr>
          <a:lstStyle/>
          <a:p>
            <a:endParaRPr lang="fr-FR" dirty="0"/>
          </a:p>
          <a:p>
            <a:r>
              <a:rPr lang="fr-FR" dirty="0"/>
              <a:t>Reconnaissance des images</a:t>
            </a:r>
          </a:p>
          <a:p>
            <a:pPr lvl="1"/>
            <a:r>
              <a:rPr lang="fr-FR" dirty="0"/>
              <a:t>Mémoire de travail visuelle</a:t>
            </a:r>
          </a:p>
          <a:p>
            <a:pPr marL="0" indent="0">
              <a:buNone/>
            </a:pPr>
            <a:endParaRPr lang="fr-FR" sz="2200" dirty="0"/>
          </a:p>
          <a:p>
            <a:pPr marL="0" indent="0"/>
            <a:r>
              <a:rPr lang="fr-FR" dirty="0"/>
              <a:t> Mémoire des images</a:t>
            </a:r>
          </a:p>
          <a:p>
            <a:pPr marL="457200" lvl="1" indent="0"/>
            <a:r>
              <a:rPr lang="fr-FR" dirty="0"/>
              <a:t> Mémoire de travail visuelle, avec composante spatiale</a:t>
            </a:r>
          </a:p>
          <a:p>
            <a:pPr marL="0" indent="0">
              <a:buNone/>
            </a:pPr>
            <a:endParaRPr lang="fr-FR" dirty="0"/>
          </a:p>
          <a:p>
            <a:pPr marL="0" indent="0"/>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44</a:t>
            </a:fld>
            <a:endParaRPr lang="fr-FR"/>
          </a:p>
        </p:txBody>
      </p:sp>
      <p:pic>
        <p:nvPicPr>
          <p:cNvPr id="3074" name="Picture 2" descr="C:\Users\Morga\Downloads\IMG_20211004_163843.jpg"/>
          <p:cNvPicPr>
            <a:picLocks noChangeAspect="1" noChangeArrowheads="1"/>
          </p:cNvPicPr>
          <p:nvPr/>
        </p:nvPicPr>
        <p:blipFill>
          <a:blip r:embed="rId2" cstate="print">
            <a:lum contrast="20000"/>
            <a:extLst>
              <a:ext uri="{BEBA8EAE-BF5A-486C-A8C5-ECC9F3942E4B}">
                <a14:imgProps xmlns:a14="http://schemas.microsoft.com/office/drawing/2010/main">
                  <a14:imgLayer r:embed="rId3">
                    <a14:imgEffect>
                      <a14:colorTemperature colorTemp="8800"/>
                    </a14:imgEffect>
                  </a14:imgLayer>
                </a14:imgProps>
              </a:ext>
            </a:extLst>
          </a:blip>
          <a:srcRect/>
          <a:stretch>
            <a:fillRect/>
          </a:stretch>
        </p:blipFill>
        <p:spPr bwMode="auto">
          <a:xfrm>
            <a:off x="4211960" y="2420888"/>
            <a:ext cx="4382393" cy="1643069"/>
          </a:xfrm>
          <a:prstGeom prst="rect">
            <a:avLst/>
          </a:prstGeom>
          <a:noFill/>
        </p:spPr>
      </p:pic>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18" r="14878" b="6399"/>
          <a:stretch/>
        </p:blipFill>
        <p:spPr bwMode="auto">
          <a:xfrm>
            <a:off x="3491880" y="4841652"/>
            <a:ext cx="2782255" cy="190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182" t="3231" r="20557"/>
          <a:stretch/>
        </p:blipFill>
        <p:spPr bwMode="auto">
          <a:xfrm>
            <a:off x="6365798" y="4814147"/>
            <a:ext cx="2382666" cy="19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546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Indice de vitesse de traitement (IVT)</a:t>
            </a:r>
          </a:p>
        </p:txBody>
      </p:sp>
      <p:sp>
        <p:nvSpPr>
          <p:cNvPr id="3" name="Espace réservé du contenu 2"/>
          <p:cNvSpPr>
            <a:spLocks noGrp="1"/>
          </p:cNvSpPr>
          <p:nvPr>
            <p:ph idx="1"/>
          </p:nvPr>
        </p:nvSpPr>
        <p:spPr/>
        <p:txBody>
          <a:bodyPr>
            <a:normAutofit fontScale="85000" lnSpcReduction="20000"/>
          </a:bodyPr>
          <a:lstStyle/>
          <a:p>
            <a:pPr algn="just"/>
            <a:endParaRPr lang="fr-FR" sz="2400" dirty="0"/>
          </a:p>
          <a:p>
            <a:pPr algn="just"/>
            <a:r>
              <a:rPr lang="fr-FR" sz="2400" dirty="0"/>
              <a:t>Permet d’évaluer l’aptitude à sélectionner une cible visuellement et rapidement. Mesure de la vitesse d’exécution. </a:t>
            </a:r>
          </a:p>
          <a:p>
            <a:endParaRPr lang="fr-FR" sz="2400" dirty="0"/>
          </a:p>
          <a:p>
            <a:pPr algn="just"/>
            <a:r>
              <a:rPr lang="fr-FR" sz="2400" dirty="0"/>
              <a:t>Performances liées aux capacités de balayage visuel, à la mémoire de travail, au graphisme, à la coordination visuo-motrice et aux capacités attentionnelles. </a:t>
            </a:r>
          </a:p>
          <a:p>
            <a:pPr algn="just"/>
            <a:endParaRPr lang="fr-FR" sz="2400" dirty="0"/>
          </a:p>
          <a:p>
            <a:pPr algn="just"/>
            <a:r>
              <a:rPr lang="fr-FR" sz="2400" dirty="0"/>
              <a:t>Evalue l’association vitesse et qualité des productions</a:t>
            </a:r>
          </a:p>
          <a:p>
            <a:endParaRPr lang="fr-FR" sz="2400" dirty="0"/>
          </a:p>
          <a:p>
            <a:r>
              <a:rPr lang="fr-FR" sz="2400" dirty="0"/>
              <a:t>Epreuves chronométrées.</a:t>
            </a:r>
          </a:p>
          <a:p>
            <a:endParaRPr lang="fr-FR" sz="2400"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45</a:t>
            </a:fld>
            <a:endParaRPr lang="fr-FR"/>
          </a:p>
        </p:txBody>
      </p:sp>
    </p:spTree>
    <p:extLst>
      <p:ext uri="{BB962C8B-B14F-4D97-AF65-F5344CB8AC3E}">
        <p14:creationId xmlns:p14="http://schemas.microsoft.com/office/powerpoint/2010/main" val="3175977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18C48A-70DA-47FD-AFE2-B5ACA286801A}"/>
              </a:ext>
            </a:extLst>
          </p:cNvPr>
          <p:cNvSpPr>
            <a:spLocks noGrp="1"/>
          </p:cNvSpPr>
          <p:nvPr>
            <p:ph type="title"/>
          </p:nvPr>
        </p:nvSpPr>
        <p:spPr/>
        <p:txBody>
          <a:bodyPr/>
          <a:lstStyle/>
          <a:p>
            <a:r>
              <a:rPr lang="fr-FR" dirty="0"/>
              <a:t>Indice de vitesse de traitement (IVT)</a:t>
            </a:r>
          </a:p>
        </p:txBody>
      </p:sp>
      <p:sp>
        <p:nvSpPr>
          <p:cNvPr id="3" name="Espace réservé du contenu 2">
            <a:extLst>
              <a:ext uri="{FF2B5EF4-FFF2-40B4-BE49-F238E27FC236}">
                <a16:creationId xmlns:a16="http://schemas.microsoft.com/office/drawing/2014/main" id="{F0E646A7-F4E9-4AB4-B6D7-85ECA2869D31}"/>
              </a:ext>
            </a:extLst>
          </p:cNvPr>
          <p:cNvSpPr>
            <a:spLocks noGrp="1"/>
          </p:cNvSpPr>
          <p:nvPr>
            <p:ph idx="1"/>
          </p:nvPr>
        </p:nvSpPr>
        <p:spPr>
          <a:xfrm>
            <a:off x="435895" y="2060848"/>
            <a:ext cx="8272211" cy="3509920"/>
          </a:xfrm>
        </p:spPr>
        <p:txBody>
          <a:bodyPr>
            <a:normAutofit lnSpcReduction="10000"/>
          </a:bodyPr>
          <a:lstStyle/>
          <a:p>
            <a:endParaRPr lang="fr-FR" dirty="0"/>
          </a:p>
          <a:p>
            <a:pPr marL="0" indent="0"/>
            <a:r>
              <a:rPr lang="fr-FR" dirty="0"/>
              <a:t> Symboles</a:t>
            </a:r>
          </a:p>
          <a:p>
            <a:pPr marL="457200" lvl="1" indent="0"/>
            <a:r>
              <a:rPr lang="fr-FR" dirty="0"/>
              <a:t> Tâche visuo-attentionnelle</a:t>
            </a:r>
          </a:p>
          <a:p>
            <a:endParaRPr lang="fr-FR" dirty="0"/>
          </a:p>
          <a:p>
            <a:r>
              <a:rPr lang="fr-FR" dirty="0"/>
              <a:t>Barrage (A3)</a:t>
            </a:r>
          </a:p>
          <a:p>
            <a:pPr lvl="1"/>
            <a:r>
              <a:rPr lang="fr-FR" dirty="0"/>
              <a:t>Vitesse de traitement avec influence de la mémoire de travail</a:t>
            </a:r>
            <a:endParaRPr lang="fr-FR" sz="2200" dirty="0"/>
          </a:p>
          <a:p>
            <a:pPr marL="0" indent="0"/>
            <a:endParaRPr lang="fr-FR" dirty="0"/>
          </a:p>
          <a:p>
            <a:pPr marL="0" indent="0"/>
            <a:r>
              <a:rPr lang="fr-FR" dirty="0"/>
              <a:t> Subtest complémentaire : </a:t>
            </a:r>
          </a:p>
          <a:p>
            <a:pPr marL="457200" lvl="1" indent="0"/>
            <a:r>
              <a:rPr lang="fr-FR" dirty="0"/>
              <a:t>Code</a:t>
            </a:r>
          </a:p>
          <a:p>
            <a:pPr marL="0" indent="0"/>
            <a:endParaRPr lang="fr-FR" dirty="0"/>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46</a:t>
            </a:fld>
            <a:endParaRPr lang="fr-F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709" t="11546" r="21882" b="8956"/>
          <a:stretch/>
        </p:blipFill>
        <p:spPr bwMode="auto">
          <a:xfrm>
            <a:off x="5292080" y="4268334"/>
            <a:ext cx="3096344" cy="24546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81" t="10320" r="52219" b="47896"/>
          <a:stretch/>
        </p:blipFill>
        <p:spPr bwMode="auto">
          <a:xfrm>
            <a:off x="5557717" y="1988840"/>
            <a:ext cx="2565070" cy="18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244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FCCCB-1B29-44B1-98BA-CB10FA0A5303}"/>
              </a:ext>
            </a:extLst>
          </p:cNvPr>
          <p:cNvSpPr>
            <a:spLocks noGrp="1"/>
          </p:cNvSpPr>
          <p:nvPr>
            <p:ph type="title"/>
          </p:nvPr>
        </p:nvSpPr>
        <p:spPr/>
        <p:txBody>
          <a:bodyPr/>
          <a:lstStyle/>
          <a:p>
            <a:r>
              <a:rPr lang="fr-FR" dirty="0"/>
              <a:t>Présentation d’une feuille de score</a:t>
            </a:r>
          </a:p>
        </p:txBody>
      </p:sp>
      <p:sp>
        <p:nvSpPr>
          <p:cNvPr id="3" name="Espace réservé du contenu 2">
            <a:extLst>
              <a:ext uri="{FF2B5EF4-FFF2-40B4-BE49-F238E27FC236}">
                <a16:creationId xmlns:a16="http://schemas.microsoft.com/office/drawing/2014/main" id="{5694B0A1-41B4-403B-8101-5984EB649A94}"/>
              </a:ext>
            </a:extLst>
          </p:cNvPr>
          <p:cNvSpPr>
            <a:spLocks noGrp="1"/>
          </p:cNvSpPr>
          <p:nvPr>
            <p:ph idx="1"/>
          </p:nvPr>
        </p:nvSpPr>
        <p:spPr/>
        <p:txBody>
          <a:bodyPr/>
          <a:lstStyle/>
          <a:p>
            <a:pPr marL="0" indent="0">
              <a:buNone/>
            </a:pPr>
            <a:r>
              <a:rPr lang="fr-FR" dirty="0"/>
              <a:t> </a:t>
            </a:r>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47</a:t>
            </a:fld>
            <a:endParaRPr lang="fr-FR"/>
          </a:p>
        </p:txBody>
      </p:sp>
      <p:pic>
        <p:nvPicPr>
          <p:cNvPr id="7" name="Image 6"/>
          <p:cNvPicPr>
            <a:picLocks noChangeAspect="1"/>
          </p:cNvPicPr>
          <p:nvPr/>
        </p:nvPicPr>
        <p:blipFill>
          <a:blip r:embed="rId3"/>
          <a:stretch>
            <a:fillRect/>
          </a:stretch>
        </p:blipFill>
        <p:spPr>
          <a:xfrm>
            <a:off x="6912267" y="2348879"/>
            <a:ext cx="2231733" cy="3192508"/>
          </a:xfrm>
          <a:prstGeom prst="rect">
            <a:avLst/>
          </a:prstGeom>
        </p:spPr>
      </p:pic>
      <p:pic>
        <p:nvPicPr>
          <p:cNvPr id="8" name="Image 7"/>
          <p:cNvPicPr>
            <a:picLocks noChangeAspect="1"/>
          </p:cNvPicPr>
          <p:nvPr/>
        </p:nvPicPr>
        <p:blipFill>
          <a:blip r:embed="rId4"/>
          <a:stretch>
            <a:fillRect/>
          </a:stretch>
        </p:blipFill>
        <p:spPr>
          <a:xfrm rot="10800000">
            <a:off x="2711818" y="2348879"/>
            <a:ext cx="4078571" cy="3379904"/>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7659" r="43331" b="30842"/>
          <a:stretch/>
        </p:blipFill>
        <p:spPr bwMode="auto">
          <a:xfrm>
            <a:off x="47529" y="1988840"/>
            <a:ext cx="2621711" cy="396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990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FCCCB-1B29-44B1-98BA-CB10FA0A5303}"/>
              </a:ext>
            </a:extLst>
          </p:cNvPr>
          <p:cNvSpPr>
            <a:spLocks noGrp="1"/>
          </p:cNvSpPr>
          <p:nvPr>
            <p:ph type="title"/>
          </p:nvPr>
        </p:nvSpPr>
        <p:spPr/>
        <p:txBody>
          <a:bodyPr/>
          <a:lstStyle/>
          <a:p>
            <a:r>
              <a:rPr lang="fr-FR" dirty="0"/>
              <a:t>Présentation d’une feuille de score</a:t>
            </a:r>
          </a:p>
        </p:txBody>
      </p:sp>
      <p:sp>
        <p:nvSpPr>
          <p:cNvPr id="3" name="Espace réservé du contenu 2">
            <a:extLst>
              <a:ext uri="{FF2B5EF4-FFF2-40B4-BE49-F238E27FC236}">
                <a16:creationId xmlns:a16="http://schemas.microsoft.com/office/drawing/2014/main" id="{5694B0A1-41B4-403B-8101-5984EB649A94}"/>
              </a:ext>
            </a:extLst>
          </p:cNvPr>
          <p:cNvSpPr>
            <a:spLocks noGrp="1"/>
          </p:cNvSpPr>
          <p:nvPr>
            <p:ph idx="1"/>
          </p:nvPr>
        </p:nvSpPr>
        <p:spPr/>
        <p:txBody>
          <a:bodyPr/>
          <a:lstStyle/>
          <a:p>
            <a:pPr marL="0" indent="0">
              <a:buNone/>
            </a:pPr>
            <a:r>
              <a:rPr lang="fr-FR" dirty="0"/>
              <a:t> </a:t>
            </a:r>
          </a:p>
        </p:txBody>
      </p:sp>
      <p:sp>
        <p:nvSpPr>
          <p:cNvPr id="4" name="Espace réservé du numéro de diapositive 3"/>
          <p:cNvSpPr>
            <a:spLocks noGrp="1"/>
          </p:cNvSpPr>
          <p:nvPr>
            <p:ph type="sldNum" sz="quarter" idx="12"/>
          </p:nvPr>
        </p:nvSpPr>
        <p:spPr/>
        <p:txBody>
          <a:bodyPr/>
          <a:lstStyle/>
          <a:p>
            <a:fld id="{E4A6B29A-F293-4518-8F21-D79659525DEB}" type="slidenum">
              <a:rPr lang="fr-FR" smtClean="0"/>
              <a:pPr/>
              <a:t>48</a:t>
            </a:fld>
            <a:endParaRPr lang="fr-FR"/>
          </a:p>
        </p:txBody>
      </p:sp>
      <p:pic>
        <p:nvPicPr>
          <p:cNvPr id="6" name="Image 5"/>
          <p:cNvPicPr>
            <a:picLocks noChangeAspect="1"/>
          </p:cNvPicPr>
          <p:nvPr/>
        </p:nvPicPr>
        <p:blipFill>
          <a:blip r:embed="rId2"/>
          <a:stretch>
            <a:fillRect/>
          </a:stretch>
        </p:blipFill>
        <p:spPr>
          <a:xfrm>
            <a:off x="3491880" y="2060848"/>
            <a:ext cx="3026927" cy="4660628"/>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9429" r="41403" b="2035"/>
          <a:stretch/>
        </p:blipFill>
        <p:spPr bwMode="auto">
          <a:xfrm>
            <a:off x="381401" y="2924944"/>
            <a:ext cx="2848952" cy="228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247" t="53123"/>
          <a:stretch/>
        </p:blipFill>
        <p:spPr bwMode="auto">
          <a:xfrm>
            <a:off x="6769729" y="2348880"/>
            <a:ext cx="2186412" cy="381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262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Rappel de psychométrie</a:t>
            </a:r>
          </a:p>
        </p:txBody>
      </p:sp>
      <p:sp>
        <p:nvSpPr>
          <p:cNvPr id="4" name="Espace réservé du contenu 2"/>
          <p:cNvSpPr txBox="1">
            <a:spLocks/>
          </p:cNvSpPr>
          <p:nvPr/>
        </p:nvSpPr>
        <p:spPr>
          <a:xfrm>
            <a:off x="4843462" y="2420888"/>
            <a:ext cx="3905001" cy="3784650"/>
          </a:xfrm>
          <a:prstGeom prst="rect">
            <a:avLst/>
          </a:prstGeom>
        </p:spPr>
        <p:txBody>
          <a:bodyPr vert="horz" lIns="91440" tIns="45720" rIns="91440" bIns="45720" numCol="1" rtlCol="0">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endParaRPr kumimoji="0" lang="fr-FR" b="0" i="0" u="none" strike="noStrike" kern="1200" cap="none" spc="0" normalizeH="0" baseline="0" noProof="0" dirty="0">
              <a:ln>
                <a:noFill/>
              </a:ln>
              <a:solidFill>
                <a:schemeClr val="tx1"/>
              </a:solidFill>
              <a:effectLst/>
              <a:uLnTx/>
              <a:uFillTx/>
            </a:endParaRPr>
          </a:p>
        </p:txBody>
      </p:sp>
      <p:sp>
        <p:nvSpPr>
          <p:cNvPr id="5" name="Espace réservé du numéro de diapositive 4"/>
          <p:cNvSpPr>
            <a:spLocks noGrp="1"/>
          </p:cNvSpPr>
          <p:nvPr>
            <p:ph type="sldNum" sz="quarter" idx="12"/>
          </p:nvPr>
        </p:nvSpPr>
        <p:spPr/>
        <p:txBody>
          <a:bodyPr/>
          <a:lstStyle/>
          <a:p>
            <a:fld id="{E4A6B29A-F293-4518-8F21-D79659525DEB}" type="slidenum">
              <a:rPr lang="fr-FR" smtClean="0"/>
              <a:pPr/>
              <a:t>49</a:t>
            </a:fld>
            <a:endParaRPr lang="fr-FR"/>
          </a:p>
        </p:txBody>
      </p:sp>
      <p:sp>
        <p:nvSpPr>
          <p:cNvPr id="6" name="Espace réservé du contenu 5"/>
          <p:cNvSpPr>
            <a:spLocks noGrp="1"/>
          </p:cNvSpPr>
          <p:nvPr>
            <p:ph idx="1"/>
          </p:nvPr>
        </p:nvSpPr>
        <p:spPr/>
        <p:txBody>
          <a:bodyPr/>
          <a:lstStyle/>
          <a:p>
            <a:endParaRPr lang="fr-FR" dirty="0"/>
          </a:p>
        </p:txBody>
      </p:sp>
      <p:pic>
        <p:nvPicPr>
          <p:cNvPr id="8" name="Image 7"/>
          <p:cNvPicPr>
            <a:picLocks noChangeAspect="1"/>
          </p:cNvPicPr>
          <p:nvPr/>
        </p:nvPicPr>
        <p:blipFill>
          <a:blip r:embed="rId3"/>
          <a:stretch>
            <a:fillRect/>
          </a:stretch>
        </p:blipFill>
        <p:spPr>
          <a:xfrm>
            <a:off x="394534" y="2156346"/>
            <a:ext cx="7587208" cy="3622892"/>
          </a:xfrm>
          <a:prstGeom prst="rect">
            <a:avLst/>
          </a:prstGeom>
        </p:spPr>
      </p:pic>
    </p:spTree>
    <p:extLst>
      <p:ext uri="{BB962C8B-B14F-4D97-AF65-F5344CB8AC3E}">
        <p14:creationId xmlns:p14="http://schemas.microsoft.com/office/powerpoint/2010/main" val="271530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troubles des apprentissages Qu’est-ce que c’est?</a:t>
            </a:r>
          </a:p>
        </p:txBody>
      </p:sp>
      <p:sp>
        <p:nvSpPr>
          <p:cNvPr id="3" name="Espace réservé du contenu 2"/>
          <p:cNvSpPr>
            <a:spLocks noGrp="1"/>
          </p:cNvSpPr>
          <p:nvPr>
            <p:ph idx="1"/>
          </p:nvPr>
        </p:nvSpPr>
        <p:spPr>
          <a:xfrm>
            <a:off x="435895" y="2060848"/>
            <a:ext cx="8272211" cy="4464497"/>
          </a:xfrm>
        </p:spPr>
        <p:txBody>
          <a:bodyPr>
            <a:normAutofit/>
          </a:bodyPr>
          <a:lstStyle/>
          <a:p>
            <a:pPr lvl="0" algn="just"/>
            <a:r>
              <a:rPr lang="fr-FR" b="1" dirty="0"/>
              <a:t>Retard significatif des apprentissages </a:t>
            </a:r>
            <a:r>
              <a:rPr lang="fr-FR" dirty="0"/>
              <a:t>(la recommandation est de ne considérer le diagnostic qu'à partir d' 1,5 écarts-types en dessous de la moyenne), dans un ou plusieurs domaines du développement ou des acquisitions scolaires (langage, praxies, lecture, orthographe, calcul, graphisme…)</a:t>
            </a:r>
          </a:p>
          <a:p>
            <a:pPr algn="just"/>
            <a:r>
              <a:rPr lang="fr-FR" dirty="0"/>
              <a:t>Les difficultés ne sont </a:t>
            </a:r>
            <a:r>
              <a:rPr lang="fr-FR" b="1" dirty="0"/>
              <a:t>pas mieux explicables </a:t>
            </a:r>
            <a:r>
              <a:rPr lang="fr-FR" dirty="0"/>
              <a:t>par un trouble du développement intellectuel, par un retard global de développement, par des troubles neurologiques ou sensoriels (vision, audition), par des troubles moteurs, par un manque de maîtrise de la langue de l’enseignement scolaire ou un enseignement pédagogique inadéquat ou encore une adversité psycho-sociale.</a:t>
            </a:r>
            <a:r>
              <a:rPr lang="fr-FR" dirty="0">
                <a:solidFill>
                  <a:schemeClr val="accent2">
                    <a:lumMod val="75000"/>
                    <a:lumOff val="25000"/>
                  </a:schemeClr>
                </a:solidFill>
              </a:rPr>
              <a:t>,</a:t>
            </a:r>
            <a:endParaRPr lang="fr-FR" dirty="0"/>
          </a:p>
          <a:p>
            <a:pPr algn="just"/>
            <a:r>
              <a:rPr lang="fr-FR" dirty="0"/>
              <a:t>En l'absence des outils, ou des aides qui permettent à l'individu de compenser ces difficultés, ces troubles </a:t>
            </a:r>
            <a:r>
              <a:rPr lang="fr-FR" b="1" dirty="0"/>
              <a:t>interfèrent </a:t>
            </a:r>
            <a:r>
              <a:rPr lang="fr-FR" dirty="0"/>
              <a:t>de manière significative avec la réussite scolaire, la performance au travail ou les activités de la vie quotidienne</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5</a:t>
            </a:fld>
            <a:endParaRPr lang="fr-FR"/>
          </a:p>
        </p:txBody>
      </p:sp>
    </p:spTree>
    <p:extLst>
      <p:ext uri="{BB962C8B-B14F-4D97-AF65-F5344CB8AC3E}">
        <p14:creationId xmlns:p14="http://schemas.microsoft.com/office/powerpoint/2010/main" val="2095220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Autres batteries d’évaluation</a:t>
            </a:r>
          </a:p>
        </p:txBody>
      </p:sp>
      <p:sp>
        <p:nvSpPr>
          <p:cNvPr id="3" name="Espace réservé du contenu 2"/>
          <p:cNvSpPr>
            <a:spLocks noGrp="1"/>
          </p:cNvSpPr>
          <p:nvPr>
            <p:ph idx="1"/>
          </p:nvPr>
        </p:nvSpPr>
        <p:spPr>
          <a:xfrm>
            <a:off x="435895" y="2180497"/>
            <a:ext cx="8272211" cy="4200831"/>
          </a:xfrm>
        </p:spPr>
        <p:txBody>
          <a:bodyPr/>
          <a:lstStyle/>
          <a:p>
            <a:r>
              <a:rPr lang="fr-FR" dirty="0"/>
              <a:t>KABC-II - Batterie pour l'examen psychologique de l'enfant - 2nde édition</a:t>
            </a:r>
          </a:p>
          <a:p>
            <a:pPr lvl="1"/>
            <a:r>
              <a:rPr lang="fr-FR" dirty="0"/>
              <a:t>De 3 ans à 12 ans 11 mois</a:t>
            </a:r>
          </a:p>
          <a:p>
            <a:pPr lvl="1"/>
            <a:r>
              <a:rPr lang="fr-FR" dirty="0"/>
              <a:t>Echelles des processus séquentiels et des processus simultanés. Basé sur la notion d’intelligence fluide (fonctionnement adaptable face à des problèmes liées à des situations nouvelles)</a:t>
            </a:r>
            <a:br>
              <a:rPr lang="fr-FR" dirty="0"/>
            </a:br>
            <a:endParaRPr lang="fr-FR" dirty="0"/>
          </a:p>
          <a:p>
            <a:r>
              <a:rPr lang="fr-FR" dirty="0"/>
              <a:t>NEMI-II : Nouvelle Échelle Métrique de l'Intelligence - 2nde édition</a:t>
            </a:r>
          </a:p>
          <a:p>
            <a:pPr lvl="1"/>
            <a:r>
              <a:rPr lang="fr-FR" dirty="0"/>
              <a:t>De 4 ans 6 mois à 12 ans 6 mois</a:t>
            </a:r>
          </a:p>
          <a:p>
            <a:pPr lvl="1"/>
            <a:r>
              <a:rPr lang="fr-FR" dirty="0"/>
              <a:t>Evaluation de l’efficience cognitive, basé sur l’intelligence fluide et l’intelligence cristallisée</a:t>
            </a:r>
          </a:p>
          <a:p>
            <a:pPr lvl="1"/>
            <a:endParaRPr lang="fr-FR" dirty="0"/>
          </a:p>
          <a:p>
            <a:r>
              <a:rPr lang="fr-FR" dirty="0"/>
              <a:t>WISC non verbal</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50</a:t>
            </a:fld>
            <a:endParaRPr lang="fr-FR"/>
          </a:p>
        </p:txBody>
      </p:sp>
    </p:spTree>
    <p:extLst>
      <p:ext uri="{BB962C8B-B14F-4D97-AF65-F5344CB8AC3E}">
        <p14:creationId xmlns:p14="http://schemas.microsoft.com/office/powerpoint/2010/main" val="3491689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Différentes batteries ou tests évaluant des compétences cognitives plus précises</a:t>
            </a:r>
          </a:p>
        </p:txBody>
      </p:sp>
      <p:sp>
        <p:nvSpPr>
          <p:cNvPr id="3" name="Espace réservé du contenu 2"/>
          <p:cNvSpPr>
            <a:spLocks noGrp="1"/>
          </p:cNvSpPr>
          <p:nvPr>
            <p:ph idx="1"/>
          </p:nvPr>
        </p:nvSpPr>
        <p:spPr/>
        <p:txBody>
          <a:bodyPr/>
          <a:lstStyle/>
          <a:p>
            <a:r>
              <a:rPr lang="fr-FR" dirty="0"/>
              <a:t>NEPSY-II</a:t>
            </a:r>
          </a:p>
          <a:p>
            <a:r>
              <a:rPr lang="fr-FR" dirty="0"/>
              <a:t>Figure de Rey</a:t>
            </a:r>
          </a:p>
          <a:p>
            <a:r>
              <a:rPr lang="fr-FR" dirty="0"/>
              <a:t>TEA-CH</a:t>
            </a:r>
          </a:p>
          <a:p>
            <a:r>
              <a:rPr lang="fr-FR" dirty="0"/>
              <a:t>BALE</a:t>
            </a:r>
          </a:p>
          <a:p>
            <a:r>
              <a:rPr lang="fr-FR" dirty="0"/>
              <a:t>CMS</a:t>
            </a:r>
          </a:p>
          <a:p>
            <a:r>
              <a:rPr lang="fr-FR" dirty="0"/>
              <a:t>BRIEF</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2276872"/>
            <a:ext cx="4754898" cy="3563253"/>
          </a:xfrm>
          <a:prstGeom prst="rect">
            <a:avLst/>
          </a:prstGeom>
        </p:spPr>
      </p:pic>
      <p:sp>
        <p:nvSpPr>
          <p:cNvPr id="5" name="Espace réservé du numéro de diapositive 4"/>
          <p:cNvSpPr>
            <a:spLocks noGrp="1"/>
          </p:cNvSpPr>
          <p:nvPr>
            <p:ph type="sldNum" sz="quarter" idx="12"/>
          </p:nvPr>
        </p:nvSpPr>
        <p:spPr/>
        <p:txBody>
          <a:bodyPr/>
          <a:lstStyle/>
          <a:p>
            <a:fld id="{E1D9686C-3670-4A4A-8144-2665216D9827}" type="slidenum">
              <a:rPr lang="fr-FR" smtClean="0"/>
              <a:pPr/>
              <a:t>51</a:t>
            </a:fld>
            <a:endParaRPr lang="fr-FR"/>
          </a:p>
        </p:txBody>
      </p:sp>
    </p:spTree>
    <p:extLst>
      <p:ext uri="{BB962C8B-B14F-4D97-AF65-F5344CB8AC3E}">
        <p14:creationId xmlns:p14="http://schemas.microsoft.com/office/powerpoint/2010/main" val="219230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Importance de la clinique</a:t>
            </a:r>
            <a:br>
              <a:rPr lang="fr-FR" dirty="0"/>
            </a:br>
            <a:r>
              <a:rPr lang="fr-FR" dirty="0"/>
              <a:t>un score n’est pas égal à une capacité</a:t>
            </a:r>
          </a:p>
        </p:txBody>
      </p:sp>
      <p:graphicFrame>
        <p:nvGraphicFramePr>
          <p:cNvPr id="4" name="Diagramme 3">
            <a:extLst>
              <a:ext uri="{FF2B5EF4-FFF2-40B4-BE49-F238E27FC236}">
                <a16:creationId xmlns:a16="http://schemas.microsoft.com/office/drawing/2014/main" id="{ECFC69DA-6F78-4BAE-8AA7-7FC5FAF446FA}"/>
              </a:ext>
            </a:extLst>
          </p:cNvPr>
          <p:cNvGraphicFramePr/>
          <p:nvPr>
            <p:extLst>
              <p:ext uri="{D42A27DB-BD31-4B8C-83A1-F6EECF244321}">
                <p14:modId xmlns:p14="http://schemas.microsoft.com/office/powerpoint/2010/main" val="1668962717"/>
              </p:ext>
            </p:extLst>
          </p:nvPr>
        </p:nvGraphicFramePr>
        <p:xfrm>
          <a:off x="2015716" y="2276872"/>
          <a:ext cx="511256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p:cNvSpPr>
            <a:spLocks noGrp="1"/>
          </p:cNvSpPr>
          <p:nvPr>
            <p:ph type="sldNum" sz="quarter" idx="12"/>
          </p:nvPr>
        </p:nvSpPr>
        <p:spPr/>
        <p:txBody>
          <a:bodyPr/>
          <a:lstStyle/>
          <a:p>
            <a:fld id="{E1D9686C-3670-4A4A-8144-2665216D9827}" type="slidenum">
              <a:rPr lang="fr-FR" smtClean="0"/>
              <a:pPr/>
              <a:t>52</a:t>
            </a:fld>
            <a:endParaRPr lang="fr-FR"/>
          </a:p>
        </p:txBody>
      </p:sp>
      <p:sp>
        <p:nvSpPr>
          <p:cNvPr id="6" name="Ellipse 5"/>
          <p:cNvSpPr/>
          <p:nvPr/>
        </p:nvSpPr>
        <p:spPr>
          <a:xfrm>
            <a:off x="1043608" y="2180497"/>
            <a:ext cx="1368152" cy="139251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Anxiété</a:t>
            </a:r>
          </a:p>
        </p:txBody>
      </p:sp>
      <p:sp>
        <p:nvSpPr>
          <p:cNvPr id="8" name="Ellipse 7"/>
          <p:cNvSpPr/>
          <p:nvPr/>
        </p:nvSpPr>
        <p:spPr>
          <a:xfrm>
            <a:off x="1043608" y="4869160"/>
            <a:ext cx="1800200" cy="146452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Attention</a:t>
            </a:r>
          </a:p>
        </p:txBody>
      </p:sp>
      <p:sp>
        <p:nvSpPr>
          <p:cNvPr id="9" name="Ellipse 8"/>
          <p:cNvSpPr/>
          <p:nvPr/>
        </p:nvSpPr>
        <p:spPr>
          <a:xfrm>
            <a:off x="6119627" y="4941168"/>
            <a:ext cx="1799111" cy="146452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Refus de la tâche</a:t>
            </a:r>
          </a:p>
        </p:txBody>
      </p:sp>
      <p:sp>
        <p:nvSpPr>
          <p:cNvPr id="11" name="Ellipse 10"/>
          <p:cNvSpPr/>
          <p:nvPr/>
        </p:nvSpPr>
        <p:spPr>
          <a:xfrm>
            <a:off x="6092912" y="1894826"/>
            <a:ext cx="2306434" cy="168055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Comorbidités</a:t>
            </a:r>
          </a:p>
        </p:txBody>
      </p:sp>
    </p:spTree>
    <p:extLst>
      <p:ext uri="{BB962C8B-B14F-4D97-AF65-F5344CB8AC3E}">
        <p14:creationId xmlns:p14="http://schemas.microsoft.com/office/powerpoint/2010/main" val="812936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Importance de la clinique</a:t>
            </a:r>
            <a:br>
              <a:rPr lang="fr-FR" dirty="0"/>
            </a:br>
            <a:r>
              <a:rPr lang="fr-FR" dirty="0"/>
              <a:t>Comportement de l’enfant lors de la passation</a:t>
            </a:r>
          </a:p>
        </p:txBody>
      </p:sp>
      <p:sp>
        <p:nvSpPr>
          <p:cNvPr id="3" name="Espace réservé du contenu 2"/>
          <p:cNvSpPr>
            <a:spLocks noGrp="1"/>
          </p:cNvSpPr>
          <p:nvPr>
            <p:ph idx="1"/>
          </p:nvPr>
        </p:nvSpPr>
        <p:spPr>
          <a:xfrm>
            <a:off x="435894" y="2722909"/>
            <a:ext cx="8536808" cy="3408743"/>
          </a:xfrm>
        </p:spPr>
        <p:txBody>
          <a:bodyPr>
            <a:normAutofit lnSpcReduction="10000"/>
          </a:bodyPr>
          <a:lstStyle/>
          <a:p>
            <a:r>
              <a:rPr lang="fr-FR" dirty="0"/>
              <a:t>Rapport aux épreuves: comportement face à la difficulté (abandon, refus, repli sur soi,…), plaisir dans l’activité, anxiété de performance, fatigabilité cognitive, rapport à l’échec et au chronométrage</a:t>
            </a:r>
          </a:p>
          <a:p>
            <a:r>
              <a:rPr lang="fr-FR" dirty="0"/>
              <a:t>Fonctionnement attentionnel: en difficulté pour maintenir un investissement attentionnel soutenu, distractibilité, impulsivité, impatience, agitation psychomotrice,…</a:t>
            </a:r>
          </a:p>
          <a:p>
            <a:r>
              <a:rPr lang="fr-FR" dirty="0"/>
              <a:t>Compréhension des épreuves et des consignes</a:t>
            </a:r>
          </a:p>
          <a:p>
            <a:r>
              <a:rPr lang="fr-FR" dirty="0"/>
              <a:t>Expression: spontanée ou non, digressions, commente ses actions…</a:t>
            </a:r>
          </a:p>
          <a:p>
            <a:r>
              <a:rPr lang="fr-FR" dirty="0"/>
              <a:t>Analyse de ses échecs et de ses erreurs</a:t>
            </a:r>
          </a:p>
          <a:p>
            <a:r>
              <a:rPr lang="fr-FR" dirty="0"/>
              <a:t>Interroger si possible l’enfant sur son fonctionnement (stratégies de mémorisation mises en place,  explication de son choix de réponses, se sent-il en difficulté sur cette épreuve…)</a:t>
            </a:r>
          </a:p>
          <a:p>
            <a:pPr marL="0" indent="0">
              <a:buNone/>
            </a:pPr>
            <a:endParaRPr lang="fr-FR" dirty="0"/>
          </a:p>
          <a:p>
            <a:endParaRPr lang="fr-FR" dirty="0"/>
          </a:p>
          <a:p>
            <a:endParaRPr lang="fr-FR" dirty="0"/>
          </a:p>
        </p:txBody>
      </p:sp>
      <p:sp>
        <p:nvSpPr>
          <p:cNvPr id="5" name="Espace réservé du numéro de diapositive 4"/>
          <p:cNvSpPr>
            <a:spLocks noGrp="1"/>
          </p:cNvSpPr>
          <p:nvPr>
            <p:ph type="sldNum" sz="quarter" idx="12"/>
          </p:nvPr>
        </p:nvSpPr>
        <p:spPr/>
        <p:txBody>
          <a:bodyPr/>
          <a:lstStyle/>
          <a:p>
            <a:fld id="{E1D9686C-3670-4A4A-8144-2665216D9827}" type="slidenum">
              <a:rPr lang="fr-FR" smtClean="0"/>
              <a:pPr/>
              <a:t>53</a:t>
            </a:fld>
            <a:endParaRPr lang="fr-FR"/>
          </a:p>
        </p:txBody>
      </p:sp>
    </p:spTree>
    <p:extLst>
      <p:ext uri="{BB962C8B-B14F-4D97-AF65-F5344CB8AC3E}">
        <p14:creationId xmlns:p14="http://schemas.microsoft.com/office/powerpoint/2010/main" val="1734954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a:xfrm>
            <a:off x="357158" y="857232"/>
            <a:ext cx="7543800" cy="785812"/>
          </a:xfrm>
          <a:noFill/>
        </p:spPr>
        <p:txBody>
          <a:bodyPr>
            <a:normAutofit/>
          </a:bodyPr>
          <a:lstStyle/>
          <a:p>
            <a:pPr eaLnBrk="1" hangingPunct="1"/>
            <a:r>
              <a:rPr lang="fr-FR" altLang="fr-FR" dirty="0"/>
              <a:t>Plusieurs « niveaux » de lecture</a:t>
            </a:r>
          </a:p>
        </p:txBody>
      </p:sp>
      <p:sp>
        <p:nvSpPr>
          <p:cNvPr id="31747" name="Rectangle 7"/>
          <p:cNvSpPr>
            <a:spLocks noGrp="1" noChangeArrowheads="1"/>
          </p:cNvSpPr>
          <p:nvPr>
            <p:ph sz="quarter" idx="1"/>
          </p:nvPr>
        </p:nvSpPr>
        <p:spPr>
          <a:xfrm>
            <a:off x="457200" y="2000240"/>
            <a:ext cx="8229600" cy="4214842"/>
          </a:xfrm>
        </p:spPr>
        <p:txBody>
          <a:bodyPr>
            <a:normAutofit/>
          </a:bodyPr>
          <a:lstStyle/>
          <a:p>
            <a:pPr algn="just" eaLnBrk="1" hangingPunct="1"/>
            <a:r>
              <a:rPr lang="fr-FR" altLang="fr-FR" sz="2400" dirty="0"/>
              <a:t>Il faut pouvoir comparer les résultats d’un enfant à une « norme » afin d’apprécier l’importance de l’écart et d’objectiver les troubles de l’enfant. </a:t>
            </a:r>
          </a:p>
          <a:p>
            <a:pPr algn="just" eaLnBrk="1" hangingPunct="1"/>
            <a:endParaRPr lang="fr-FR" altLang="fr-FR" sz="2400" dirty="0"/>
          </a:p>
          <a:p>
            <a:pPr algn="just" eaLnBrk="1" hangingPunct="1"/>
            <a:r>
              <a:rPr lang="fr-FR" altLang="fr-FR" sz="2400" dirty="0"/>
              <a:t>Il faut s’attacher à étudier le « profil » de l’enfant : ses résultats aux différents subtests ou épreuves proposées et non pas s’arrêter à des scores globaux afin de préciser ses forces et faiblesses mais aussi documenter l’aide au diagnostic différentiel</a:t>
            </a:r>
          </a:p>
        </p:txBody>
      </p:sp>
      <p:sp>
        <p:nvSpPr>
          <p:cNvPr id="2" name="Espace réservé du numéro de diapositive 1"/>
          <p:cNvSpPr>
            <a:spLocks noGrp="1"/>
          </p:cNvSpPr>
          <p:nvPr>
            <p:ph type="sldNum" sz="quarter" idx="12"/>
          </p:nvPr>
        </p:nvSpPr>
        <p:spPr/>
        <p:txBody>
          <a:bodyPr/>
          <a:lstStyle/>
          <a:p>
            <a:fld id="{E1D9686C-3670-4A4A-8144-2665216D9827}" type="slidenum">
              <a:rPr lang="fr-FR" smtClean="0"/>
              <a:pPr/>
              <a:t>54</a:t>
            </a:fld>
            <a:endParaRPr lang="fr-FR"/>
          </a:p>
        </p:txBody>
      </p:sp>
    </p:spTree>
    <p:extLst>
      <p:ext uri="{BB962C8B-B14F-4D97-AF65-F5344CB8AC3E}">
        <p14:creationId xmlns:p14="http://schemas.microsoft.com/office/powerpoint/2010/main" val="390357458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8596" y="857232"/>
            <a:ext cx="7543800" cy="785812"/>
          </a:xfrm>
          <a:noFill/>
        </p:spPr>
        <p:txBody>
          <a:bodyPr>
            <a:normAutofit/>
          </a:bodyPr>
          <a:lstStyle/>
          <a:p>
            <a:pPr eaLnBrk="1" hangingPunct="1"/>
            <a:r>
              <a:rPr lang="fr-FR" altLang="fr-FR" dirty="0"/>
              <a:t>Plusieurs « niveaux » de lecture (2)</a:t>
            </a:r>
          </a:p>
        </p:txBody>
      </p:sp>
      <p:sp>
        <p:nvSpPr>
          <p:cNvPr id="32771" name="Rectangle 3"/>
          <p:cNvSpPr>
            <a:spLocks noGrp="1" noChangeArrowheads="1"/>
          </p:cNvSpPr>
          <p:nvPr>
            <p:ph sz="quarter" idx="1"/>
          </p:nvPr>
        </p:nvSpPr>
        <p:spPr>
          <a:xfrm>
            <a:off x="457200" y="1852635"/>
            <a:ext cx="8229600" cy="4862513"/>
          </a:xfrm>
        </p:spPr>
        <p:txBody>
          <a:bodyPr>
            <a:normAutofit/>
          </a:bodyPr>
          <a:lstStyle/>
          <a:p>
            <a:pPr algn="just" eaLnBrk="1" hangingPunct="1"/>
            <a:r>
              <a:rPr lang="fr-FR" altLang="fr-FR" sz="2400" dirty="0"/>
              <a:t>Il faut s’intéresser non seulement au résultat mais au « comment » l’enfant a réussi ou échoué afin de mieux comprendre son mode de fonctionnement et d’évaluer dans quelle mesure les résultats obtenus peuvent être considérés comme pertinents</a:t>
            </a:r>
          </a:p>
          <a:p>
            <a:pPr algn="just" eaLnBrk="1" hangingPunct="1"/>
            <a:endParaRPr lang="fr-FR" altLang="fr-FR" sz="2400" dirty="0"/>
          </a:p>
          <a:p>
            <a:pPr algn="just" eaLnBrk="1" hangingPunct="1"/>
            <a:r>
              <a:rPr lang="fr-FR" altLang="fr-FR" sz="2400" dirty="0"/>
              <a:t>Il faut prendre en compte l’attitude de l’enfant : persévérant ou non, sûr de lui ou au contraire manquant de confiance, intéressé ou non…</a:t>
            </a:r>
          </a:p>
        </p:txBody>
      </p:sp>
      <p:sp>
        <p:nvSpPr>
          <p:cNvPr id="2" name="Espace réservé du numéro de diapositive 1"/>
          <p:cNvSpPr>
            <a:spLocks noGrp="1"/>
          </p:cNvSpPr>
          <p:nvPr>
            <p:ph type="sldNum" sz="quarter" idx="12"/>
          </p:nvPr>
        </p:nvSpPr>
        <p:spPr/>
        <p:txBody>
          <a:bodyPr/>
          <a:lstStyle/>
          <a:p>
            <a:fld id="{E1D9686C-3670-4A4A-8144-2665216D9827}" type="slidenum">
              <a:rPr lang="fr-FR" smtClean="0"/>
              <a:pPr/>
              <a:t>55</a:t>
            </a:fld>
            <a:endParaRPr lang="fr-FR"/>
          </a:p>
        </p:txBody>
      </p:sp>
    </p:spTree>
    <p:extLst>
      <p:ext uri="{BB962C8B-B14F-4D97-AF65-F5344CB8AC3E}">
        <p14:creationId xmlns:p14="http://schemas.microsoft.com/office/powerpoint/2010/main" val="320254339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894" y="2922100"/>
            <a:ext cx="8272212" cy="1013800"/>
          </a:xfrm>
        </p:spPr>
        <p:txBody>
          <a:bodyPr>
            <a:normAutofit/>
          </a:bodyPr>
          <a:lstStyle/>
          <a:p>
            <a:pPr algn="ctr"/>
            <a:r>
              <a:rPr lang="fr-FR" sz="3600" dirty="0">
                <a:solidFill>
                  <a:schemeClr val="accent1"/>
                </a:solidFill>
              </a:rPr>
              <a:t>3. Compte-rendu</a:t>
            </a:r>
          </a:p>
        </p:txBody>
      </p:sp>
      <p:sp>
        <p:nvSpPr>
          <p:cNvPr id="3" name="Espace réservé du numéro de diapositive 2"/>
          <p:cNvSpPr>
            <a:spLocks noGrp="1"/>
          </p:cNvSpPr>
          <p:nvPr>
            <p:ph type="sldNum" sz="quarter" idx="12"/>
          </p:nvPr>
        </p:nvSpPr>
        <p:spPr/>
        <p:txBody>
          <a:bodyPr/>
          <a:lstStyle/>
          <a:p>
            <a:fld id="{E1D9686C-3670-4A4A-8144-2665216D9827}" type="slidenum">
              <a:rPr lang="fr-FR" smtClean="0"/>
              <a:pPr/>
              <a:t>56</a:t>
            </a:fld>
            <a:endParaRPr lang="fr-FR"/>
          </a:p>
        </p:txBody>
      </p:sp>
    </p:spTree>
    <p:extLst>
      <p:ext uri="{BB962C8B-B14F-4D97-AF65-F5344CB8AC3E}">
        <p14:creationId xmlns:p14="http://schemas.microsoft.com/office/powerpoint/2010/main" val="3406280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57158" y="1000108"/>
            <a:ext cx="8243888" cy="719137"/>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a:bodyPr>
          <a:lstStyle/>
          <a:p>
            <a:r>
              <a:rPr lang="fr-FR" altLang="fr-FR" dirty="0"/>
              <a:t>Compte-rendu</a:t>
            </a:r>
          </a:p>
        </p:txBody>
      </p:sp>
      <p:sp>
        <p:nvSpPr>
          <p:cNvPr id="34819" name="Rectangle 3"/>
          <p:cNvSpPr>
            <a:spLocks noGrp="1" noChangeArrowheads="1"/>
          </p:cNvSpPr>
          <p:nvPr>
            <p:ph type="body" idx="1"/>
          </p:nvPr>
        </p:nvSpPr>
        <p:spPr>
          <a:xfrm>
            <a:off x="395288" y="1779588"/>
            <a:ext cx="8229600" cy="507841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a:bodyPr>
          <a:lstStyle/>
          <a:p>
            <a:pPr algn="just">
              <a:buFont typeface="Wingdings" pitchFamily="2" charset="2"/>
              <a:buChar char="Ø"/>
            </a:pPr>
            <a:r>
              <a:rPr lang="fr-FR" altLang="fr-FR" dirty="0"/>
              <a:t>Accessible et compréhensible par les parents et les professionnels qui interviennent auprès de l’enfant</a:t>
            </a:r>
          </a:p>
          <a:p>
            <a:pPr algn="just"/>
            <a:endParaRPr lang="fr-FR" altLang="fr-FR" dirty="0"/>
          </a:p>
          <a:p>
            <a:pPr algn="just"/>
            <a:r>
              <a:rPr lang="fr-FR" altLang="fr-FR" dirty="0"/>
              <a:t>Bref exposé du motif de consultation et de la liste du matériel utilisé (bulletins scolaires, questionnaires, tests…)</a:t>
            </a:r>
          </a:p>
          <a:p>
            <a:pPr algn="just"/>
            <a:endParaRPr lang="fr-FR" altLang="fr-FR" dirty="0"/>
          </a:p>
          <a:p>
            <a:pPr algn="just"/>
            <a:r>
              <a:rPr lang="fr-FR" altLang="fr-FR" dirty="0"/>
              <a:t>Bref historique de la problématique et de l’histoire de l’enfant (synthèse des éléments pertinents recueillis au cours de l’anamnèse)</a:t>
            </a:r>
          </a:p>
          <a:p>
            <a:pPr algn="just"/>
            <a:endParaRPr lang="fr-FR" altLang="fr-FR" dirty="0"/>
          </a:p>
          <a:p>
            <a:pPr algn="just"/>
            <a:r>
              <a:rPr lang="fr-FR" altLang="fr-FR" dirty="0"/>
              <a:t>Description des observations cliniques faites durant l’évaluation (attitude générale, endurance face à l’effort, affect…)</a:t>
            </a:r>
          </a:p>
        </p:txBody>
      </p:sp>
      <p:sp>
        <p:nvSpPr>
          <p:cNvPr id="2" name="Espace réservé du numéro de diapositive 1"/>
          <p:cNvSpPr>
            <a:spLocks noGrp="1"/>
          </p:cNvSpPr>
          <p:nvPr>
            <p:ph type="sldNum" sz="quarter" idx="12"/>
          </p:nvPr>
        </p:nvSpPr>
        <p:spPr/>
        <p:txBody>
          <a:bodyPr/>
          <a:lstStyle/>
          <a:p>
            <a:fld id="{E1D9686C-3670-4A4A-8144-2665216D9827}" type="slidenum">
              <a:rPr lang="fr-FR" smtClean="0"/>
              <a:pPr/>
              <a:t>57</a:t>
            </a:fld>
            <a:endParaRPr lang="fr-FR"/>
          </a:p>
        </p:txBody>
      </p:sp>
    </p:spTree>
    <p:extLst>
      <p:ext uri="{BB962C8B-B14F-4D97-AF65-F5344CB8AC3E}">
        <p14:creationId xmlns:p14="http://schemas.microsoft.com/office/powerpoint/2010/main" val="393939851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57158" y="1000108"/>
            <a:ext cx="8243888" cy="719138"/>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a:bodyPr>
          <a:lstStyle/>
          <a:p>
            <a:r>
              <a:rPr lang="fr-FR" altLang="fr-FR" dirty="0"/>
              <a:t>Compte-rendu (2)</a:t>
            </a:r>
          </a:p>
        </p:txBody>
      </p:sp>
      <p:sp>
        <p:nvSpPr>
          <p:cNvPr id="35843" name="Rectangle 3"/>
          <p:cNvSpPr>
            <a:spLocks noGrp="1" noChangeArrowheads="1"/>
          </p:cNvSpPr>
          <p:nvPr>
            <p:ph type="body" idx="1"/>
          </p:nvPr>
        </p:nvSpPr>
        <p:spPr>
          <a:xfrm>
            <a:off x="457200" y="2276871"/>
            <a:ext cx="8229600" cy="4031853"/>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fontScale="92500" lnSpcReduction="10000"/>
          </a:bodyPr>
          <a:lstStyle/>
          <a:p>
            <a:pPr algn="just"/>
            <a:r>
              <a:rPr lang="fr-FR" altLang="fr-FR" sz="2400" dirty="0"/>
              <a:t>Exposé des outils utilisés pour l’évaluation, des performances obtenues et de ce quelles signifient par rapport au fonctionnement de l’enfant</a:t>
            </a:r>
          </a:p>
          <a:p>
            <a:pPr algn="just"/>
            <a:endParaRPr lang="fr-FR" altLang="fr-FR" sz="2400" dirty="0"/>
          </a:p>
          <a:p>
            <a:pPr algn="just"/>
            <a:r>
              <a:rPr lang="fr-FR" altLang="fr-FR" sz="2400" dirty="0"/>
              <a:t>Conclusions : </a:t>
            </a:r>
          </a:p>
          <a:p>
            <a:pPr lvl="1" algn="just"/>
            <a:r>
              <a:rPr lang="fr-FR" altLang="fr-FR" sz="2000" dirty="0"/>
              <a:t>Forces et faiblesses propres à l’enfant</a:t>
            </a:r>
          </a:p>
          <a:p>
            <a:pPr lvl="1" algn="just"/>
            <a:r>
              <a:rPr lang="fr-FR" altLang="fr-FR" sz="2000" dirty="0"/>
              <a:t>Hypothèse(s) diagnostic(s)</a:t>
            </a:r>
          </a:p>
          <a:p>
            <a:pPr lvl="1" algn="just"/>
            <a:r>
              <a:rPr lang="fr-FR" altLang="fr-FR" sz="2000" dirty="0"/>
              <a:t>Diagnostic différentiel le cas échéant</a:t>
            </a:r>
          </a:p>
          <a:p>
            <a:pPr lvl="1" algn="just"/>
            <a:r>
              <a:rPr lang="fr-FR" altLang="fr-FR" sz="2000" dirty="0"/>
              <a:t>Recommandations pédagogiques qui en découlent </a:t>
            </a:r>
          </a:p>
          <a:p>
            <a:pPr lvl="1" algn="just"/>
            <a:r>
              <a:rPr lang="fr-FR" altLang="fr-FR" sz="2000" dirty="0"/>
              <a:t>Recommandation(s) de prise en charge si nécessaire </a:t>
            </a:r>
          </a:p>
          <a:p>
            <a:pPr lvl="1" algn="just"/>
            <a:r>
              <a:rPr lang="fr-FR" altLang="fr-FR" sz="2000" dirty="0"/>
              <a:t>Recommandation d’orientation scolaire le cas échéant</a:t>
            </a:r>
          </a:p>
          <a:p>
            <a:pPr lvl="1" algn="just">
              <a:lnSpc>
                <a:spcPct val="90000"/>
              </a:lnSpc>
            </a:pPr>
            <a:endParaRPr lang="fr-FR" altLang="fr-FR" sz="1400" dirty="0"/>
          </a:p>
        </p:txBody>
      </p:sp>
      <p:sp>
        <p:nvSpPr>
          <p:cNvPr id="2" name="Espace réservé du numéro de diapositive 1"/>
          <p:cNvSpPr>
            <a:spLocks noGrp="1"/>
          </p:cNvSpPr>
          <p:nvPr>
            <p:ph type="sldNum" sz="quarter" idx="12"/>
          </p:nvPr>
        </p:nvSpPr>
        <p:spPr/>
        <p:txBody>
          <a:bodyPr/>
          <a:lstStyle/>
          <a:p>
            <a:fld id="{E1D9686C-3670-4A4A-8144-2665216D9827}" type="slidenum">
              <a:rPr lang="fr-FR" smtClean="0"/>
              <a:pPr/>
              <a:t>58</a:t>
            </a:fld>
            <a:endParaRPr lang="fr-FR"/>
          </a:p>
        </p:txBody>
      </p:sp>
    </p:spTree>
    <p:extLst>
      <p:ext uri="{BB962C8B-B14F-4D97-AF65-F5344CB8AC3E}">
        <p14:creationId xmlns:p14="http://schemas.microsoft.com/office/powerpoint/2010/main" val="16959385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Référence Bibliographique</a:t>
            </a:r>
          </a:p>
        </p:txBody>
      </p:sp>
      <p:sp>
        <p:nvSpPr>
          <p:cNvPr id="3" name="Espace réservé du contenu 2"/>
          <p:cNvSpPr>
            <a:spLocks noGrp="1"/>
          </p:cNvSpPr>
          <p:nvPr>
            <p:ph idx="1"/>
          </p:nvPr>
        </p:nvSpPr>
        <p:spPr/>
        <p:txBody>
          <a:bodyPr/>
          <a:lstStyle/>
          <a:p>
            <a:pPr algn="just"/>
            <a:r>
              <a:rPr lang="fr-FR" altLang="fr-FR" dirty="0"/>
              <a:t>LUSSIER, F., CHEVRIER, E. &amp; GASCON, L. (2018). </a:t>
            </a:r>
            <a:r>
              <a:rPr lang="fr-FR" altLang="fr-FR" i="1" dirty="0"/>
              <a:t>Neuropsychologie de l’enfant et de l’adolescent : Troubles développementaux et de l’apprentissage (3ième édition).</a:t>
            </a:r>
            <a:r>
              <a:rPr lang="fr-FR" altLang="fr-FR" dirty="0"/>
              <a:t> Paris : DUNOD.</a:t>
            </a:r>
          </a:p>
          <a:p>
            <a:pPr algn="just"/>
            <a:endParaRPr lang="fr-FR" dirty="0"/>
          </a:p>
          <a:p>
            <a:pPr algn="just"/>
            <a:r>
              <a:rPr lang="fr-FR" dirty="0"/>
              <a:t>https://cenop.ca/documents/Questionnaire-de-Developpement-CENOP.pdf</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59</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altLang="fr-FR" sz="2000" dirty="0"/>
              <a:t>Pourquoi diagnostiquer un trouble spécifique des apprentissages ? Ou comment éviter la mise en route du « Cercle vicieux des troubles d’apprentissages » </a:t>
            </a:r>
            <a:br>
              <a:rPr lang="fr-FR" altLang="fr-FR" sz="2000" dirty="0"/>
            </a:br>
            <a:r>
              <a:rPr lang="fr-FR" altLang="fr-FR" sz="1600" dirty="0"/>
              <a:t>(Schéma adapté de L. </a:t>
            </a:r>
            <a:r>
              <a:rPr lang="fr-FR" altLang="fr-FR" sz="1600" dirty="0" err="1"/>
              <a:t>VaIvre</a:t>
            </a:r>
            <a:r>
              <a:rPr lang="fr-FR" altLang="fr-FR" sz="1600" dirty="0"/>
              <a:t>-</a:t>
            </a:r>
            <a:r>
              <a:rPr lang="fr-FR" altLang="fr-FR" sz="1600" dirty="0" err="1"/>
              <a:t>Douret</a:t>
            </a:r>
            <a:r>
              <a:rPr lang="fr-FR" altLang="fr-FR" sz="1600" dirty="0"/>
              <a:t> et L. </a:t>
            </a:r>
            <a:r>
              <a:rPr lang="fr-FR" altLang="fr-FR" sz="1600" dirty="0" err="1"/>
              <a:t>Castagnéra</a:t>
            </a:r>
            <a:r>
              <a:rPr lang="fr-FR" altLang="fr-FR" sz="1600" dirty="0"/>
              <a:t>, 1999)</a:t>
            </a:r>
            <a:endParaRPr lang="fr-FR" sz="1600" dirty="0"/>
          </a:p>
        </p:txBody>
      </p:sp>
      <p:grpSp>
        <p:nvGrpSpPr>
          <p:cNvPr id="4" name="Groupe 1"/>
          <p:cNvGrpSpPr>
            <a:grpSpLocks/>
          </p:cNvGrpSpPr>
          <p:nvPr/>
        </p:nvGrpSpPr>
        <p:grpSpPr bwMode="auto">
          <a:xfrm>
            <a:off x="6350" y="2060575"/>
            <a:ext cx="9174163" cy="4464050"/>
            <a:chOff x="6350" y="1701800"/>
            <a:chExt cx="9174163" cy="4464050"/>
          </a:xfrm>
        </p:grpSpPr>
        <p:sp>
          <p:nvSpPr>
            <p:cNvPr id="5" name="Oval 37"/>
            <p:cNvSpPr>
              <a:spLocks noChangeArrowheads="1"/>
            </p:cNvSpPr>
            <p:nvPr/>
          </p:nvSpPr>
          <p:spPr bwMode="auto">
            <a:xfrm>
              <a:off x="3032125" y="2035175"/>
              <a:ext cx="3095625" cy="30956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6" name="Text Box 4"/>
            <p:cNvSpPr txBox="1">
              <a:spLocks noChangeArrowheads="1"/>
            </p:cNvSpPr>
            <p:nvPr/>
          </p:nvSpPr>
          <p:spPr bwMode="auto">
            <a:xfrm>
              <a:off x="6350" y="1701800"/>
              <a:ext cx="374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2000">
                  <a:latin typeface="Arial" pitchFamily="34" charset="0"/>
                </a:rPr>
                <a:t>Trouble d’apprentissage (4-6%)</a:t>
              </a:r>
            </a:p>
          </p:txBody>
        </p:sp>
        <p:sp>
          <p:nvSpPr>
            <p:cNvPr id="7" name="Text Box 5"/>
            <p:cNvSpPr txBox="1">
              <a:spLocks noChangeArrowheads="1"/>
            </p:cNvSpPr>
            <p:nvPr/>
          </p:nvSpPr>
          <p:spPr bwMode="auto">
            <a:xfrm>
              <a:off x="511175" y="2178050"/>
              <a:ext cx="151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800">
                  <a:latin typeface="Arial" pitchFamily="34" charset="0"/>
                </a:rPr>
                <a:t>Langage oral</a:t>
              </a:r>
            </a:p>
          </p:txBody>
        </p:sp>
        <p:sp>
          <p:nvSpPr>
            <p:cNvPr id="8" name="Text Box 6"/>
            <p:cNvSpPr txBox="1">
              <a:spLocks noChangeArrowheads="1"/>
            </p:cNvSpPr>
            <p:nvPr/>
          </p:nvSpPr>
          <p:spPr bwMode="auto">
            <a:xfrm>
              <a:off x="511175" y="2554288"/>
              <a:ext cx="94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800">
                  <a:latin typeface="Arial" pitchFamily="34" charset="0"/>
                </a:rPr>
                <a:t>Lecture</a:t>
              </a:r>
            </a:p>
          </p:txBody>
        </p:sp>
        <p:sp>
          <p:nvSpPr>
            <p:cNvPr id="9" name="Text Box 7"/>
            <p:cNvSpPr txBox="1">
              <a:spLocks noChangeArrowheads="1"/>
            </p:cNvSpPr>
            <p:nvPr/>
          </p:nvSpPr>
          <p:spPr bwMode="auto">
            <a:xfrm>
              <a:off x="511175" y="2930525"/>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800">
                  <a:latin typeface="Arial" pitchFamily="34" charset="0"/>
                </a:rPr>
                <a:t>Ecriture</a:t>
              </a:r>
            </a:p>
          </p:txBody>
        </p:sp>
        <p:sp>
          <p:nvSpPr>
            <p:cNvPr id="10" name="Text Box 8"/>
            <p:cNvSpPr txBox="1">
              <a:spLocks noChangeArrowheads="1"/>
            </p:cNvSpPr>
            <p:nvPr/>
          </p:nvSpPr>
          <p:spPr bwMode="auto">
            <a:xfrm>
              <a:off x="511175" y="3306763"/>
              <a:ext cx="825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800" dirty="0">
                  <a:latin typeface="Arial" pitchFamily="34" charset="0"/>
                </a:rPr>
                <a:t>Calcul</a:t>
              </a:r>
            </a:p>
          </p:txBody>
        </p:sp>
        <p:sp>
          <p:nvSpPr>
            <p:cNvPr id="11" name="Text Box 9"/>
            <p:cNvSpPr txBox="1">
              <a:spLocks noChangeArrowheads="1"/>
            </p:cNvSpPr>
            <p:nvPr/>
          </p:nvSpPr>
          <p:spPr bwMode="auto">
            <a:xfrm>
              <a:off x="2166938" y="2754313"/>
              <a:ext cx="17843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800" b="1">
                  <a:latin typeface="Arial" pitchFamily="34" charset="0"/>
                </a:rPr>
                <a:t>Echec scolaire</a:t>
              </a:r>
            </a:p>
          </p:txBody>
        </p:sp>
        <p:sp>
          <p:nvSpPr>
            <p:cNvPr id="12" name="Text Box 11"/>
            <p:cNvSpPr txBox="1">
              <a:spLocks noChangeArrowheads="1"/>
            </p:cNvSpPr>
            <p:nvPr/>
          </p:nvSpPr>
          <p:spPr bwMode="auto">
            <a:xfrm>
              <a:off x="4139952" y="2701925"/>
              <a:ext cx="2793431"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algn="ctr" eaLnBrk="1" hangingPunct="1">
                <a:spcBef>
                  <a:spcPct val="0"/>
                </a:spcBef>
                <a:buClrTx/>
                <a:buSzTx/>
                <a:buFontTx/>
                <a:buNone/>
              </a:pPr>
              <a:r>
                <a:rPr lang="fr-FR" altLang="fr-FR" sz="1800" b="1" dirty="0">
                  <a:latin typeface="Arial" pitchFamily="34" charset="0"/>
                </a:rPr>
                <a:t>Sentiment d’infériorité (dévalorisation)</a:t>
              </a:r>
            </a:p>
          </p:txBody>
        </p:sp>
        <p:sp>
          <p:nvSpPr>
            <p:cNvPr id="13" name="Text Box 12"/>
            <p:cNvSpPr txBox="1">
              <a:spLocks noChangeArrowheads="1"/>
            </p:cNvSpPr>
            <p:nvPr/>
          </p:nvSpPr>
          <p:spPr bwMode="auto">
            <a:xfrm>
              <a:off x="7667625" y="1701800"/>
              <a:ext cx="860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Anxiété</a:t>
              </a:r>
            </a:p>
          </p:txBody>
        </p:sp>
        <p:sp>
          <p:nvSpPr>
            <p:cNvPr id="14" name="Text Box 13"/>
            <p:cNvSpPr txBox="1">
              <a:spLocks noChangeArrowheads="1"/>
            </p:cNvSpPr>
            <p:nvPr/>
          </p:nvSpPr>
          <p:spPr bwMode="auto">
            <a:xfrm>
              <a:off x="7667625" y="2060575"/>
              <a:ext cx="14382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Sentiment de </a:t>
              </a:r>
            </a:p>
            <a:p>
              <a:pPr eaLnBrk="1" hangingPunct="1">
                <a:spcBef>
                  <a:spcPct val="0"/>
                </a:spcBef>
                <a:buClrTx/>
                <a:buSzTx/>
                <a:buFontTx/>
                <a:buNone/>
              </a:pPr>
              <a:r>
                <a:rPr lang="fr-FR" altLang="fr-FR" sz="1600">
                  <a:latin typeface="Arial" pitchFamily="34" charset="0"/>
                </a:rPr>
                <a:t>culpabilité</a:t>
              </a:r>
            </a:p>
          </p:txBody>
        </p:sp>
        <p:sp>
          <p:nvSpPr>
            <p:cNvPr id="15" name="Text Box 14"/>
            <p:cNvSpPr txBox="1">
              <a:spLocks noChangeArrowheads="1"/>
            </p:cNvSpPr>
            <p:nvPr/>
          </p:nvSpPr>
          <p:spPr bwMode="auto">
            <a:xfrm>
              <a:off x="7667625" y="2709863"/>
              <a:ext cx="13335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Agressivité </a:t>
              </a:r>
            </a:p>
            <a:p>
              <a:pPr eaLnBrk="1" hangingPunct="1">
                <a:spcBef>
                  <a:spcPct val="0"/>
                </a:spcBef>
                <a:buClrTx/>
                <a:buSzTx/>
                <a:buFontTx/>
                <a:buNone/>
              </a:pPr>
              <a:r>
                <a:rPr lang="fr-FR" altLang="fr-FR" sz="1600">
                  <a:latin typeface="Arial" pitchFamily="34" charset="0"/>
                </a:rPr>
                <a:t>réactionnelle</a:t>
              </a:r>
            </a:p>
          </p:txBody>
        </p:sp>
        <p:sp>
          <p:nvSpPr>
            <p:cNvPr id="16" name="Text Box 15"/>
            <p:cNvSpPr txBox="1">
              <a:spLocks noChangeArrowheads="1"/>
            </p:cNvSpPr>
            <p:nvPr/>
          </p:nvSpPr>
          <p:spPr bwMode="auto">
            <a:xfrm>
              <a:off x="7667625" y="3357563"/>
              <a:ext cx="14843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Etat dépressif </a:t>
              </a:r>
            </a:p>
            <a:p>
              <a:pPr eaLnBrk="1" hangingPunct="1">
                <a:spcBef>
                  <a:spcPct val="0"/>
                </a:spcBef>
                <a:buClrTx/>
                <a:buSzTx/>
                <a:buFontTx/>
                <a:buNone/>
              </a:pPr>
              <a:r>
                <a:rPr lang="fr-FR" altLang="fr-FR" sz="1600">
                  <a:latin typeface="Arial" pitchFamily="34" charset="0"/>
                </a:rPr>
                <a:t>réactionnel</a:t>
              </a:r>
            </a:p>
          </p:txBody>
        </p:sp>
        <p:sp>
          <p:nvSpPr>
            <p:cNvPr id="17" name="Text Box 17"/>
            <p:cNvSpPr txBox="1">
              <a:spLocks noChangeArrowheads="1"/>
            </p:cNvSpPr>
            <p:nvPr/>
          </p:nvSpPr>
          <p:spPr bwMode="auto">
            <a:xfrm>
              <a:off x="3751263" y="4941888"/>
              <a:ext cx="21907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800" b="1">
                  <a:latin typeface="Arial" pitchFamily="34" charset="0"/>
                </a:rPr>
                <a:t>Complexe d’échec</a:t>
              </a:r>
            </a:p>
          </p:txBody>
        </p:sp>
        <p:sp>
          <p:nvSpPr>
            <p:cNvPr id="18" name="Text Box 18"/>
            <p:cNvSpPr txBox="1">
              <a:spLocks noChangeArrowheads="1"/>
            </p:cNvSpPr>
            <p:nvPr/>
          </p:nvSpPr>
          <p:spPr bwMode="auto">
            <a:xfrm>
              <a:off x="5741988" y="5106988"/>
              <a:ext cx="1949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algn="ctr" eaLnBrk="1" hangingPunct="1">
                <a:spcBef>
                  <a:spcPct val="0"/>
                </a:spcBef>
                <a:buClrTx/>
                <a:buSzTx/>
                <a:buFontTx/>
                <a:buNone/>
              </a:pPr>
              <a:r>
                <a:rPr lang="fr-FR" altLang="fr-FR" sz="1800" b="1">
                  <a:latin typeface="Arial" pitchFamily="34" charset="0"/>
                </a:rPr>
                <a:t>Conflits avec </a:t>
              </a:r>
            </a:p>
            <a:p>
              <a:pPr algn="ctr" eaLnBrk="1" hangingPunct="1">
                <a:spcBef>
                  <a:spcPct val="0"/>
                </a:spcBef>
                <a:buClrTx/>
                <a:buSzTx/>
                <a:buFontTx/>
                <a:buNone/>
              </a:pPr>
              <a:r>
                <a:rPr lang="fr-FR" altLang="fr-FR" sz="1800" b="1">
                  <a:latin typeface="Arial" pitchFamily="34" charset="0"/>
                </a:rPr>
                <a:t>l’environnement</a:t>
              </a:r>
            </a:p>
          </p:txBody>
        </p:sp>
        <p:sp>
          <p:nvSpPr>
            <p:cNvPr id="19" name="Text Box 19"/>
            <p:cNvSpPr txBox="1">
              <a:spLocks noChangeArrowheads="1"/>
            </p:cNvSpPr>
            <p:nvPr/>
          </p:nvSpPr>
          <p:spPr bwMode="auto">
            <a:xfrm>
              <a:off x="7712075" y="4841875"/>
              <a:ext cx="1400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Milieu familial</a:t>
              </a:r>
            </a:p>
          </p:txBody>
        </p:sp>
        <p:sp>
          <p:nvSpPr>
            <p:cNvPr id="20" name="Text Box 20"/>
            <p:cNvSpPr txBox="1">
              <a:spLocks noChangeArrowheads="1"/>
            </p:cNvSpPr>
            <p:nvPr/>
          </p:nvSpPr>
          <p:spPr bwMode="auto">
            <a:xfrm>
              <a:off x="7712075" y="5227638"/>
              <a:ext cx="1468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Milieu scolaire</a:t>
              </a:r>
            </a:p>
          </p:txBody>
        </p:sp>
        <p:sp>
          <p:nvSpPr>
            <p:cNvPr id="21" name="Text Box 21"/>
            <p:cNvSpPr txBox="1">
              <a:spLocks noChangeArrowheads="1"/>
            </p:cNvSpPr>
            <p:nvPr/>
          </p:nvSpPr>
          <p:spPr bwMode="auto">
            <a:xfrm>
              <a:off x="7712075" y="5613400"/>
              <a:ext cx="1287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Milieu social</a:t>
              </a:r>
            </a:p>
          </p:txBody>
        </p:sp>
        <p:sp>
          <p:nvSpPr>
            <p:cNvPr id="22" name="Text Box 22"/>
            <p:cNvSpPr txBox="1">
              <a:spLocks noChangeArrowheads="1"/>
            </p:cNvSpPr>
            <p:nvPr/>
          </p:nvSpPr>
          <p:spPr bwMode="auto">
            <a:xfrm>
              <a:off x="511175" y="4267200"/>
              <a:ext cx="24939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Blocages </a:t>
              </a:r>
            </a:p>
            <a:p>
              <a:pPr eaLnBrk="1" hangingPunct="1">
                <a:spcBef>
                  <a:spcPct val="0"/>
                </a:spcBef>
                <a:buClrTx/>
                <a:buSzTx/>
                <a:buFontTx/>
                <a:buNone/>
              </a:pPr>
              <a:r>
                <a:rPr lang="fr-FR" altLang="fr-FR" sz="1600">
                  <a:latin typeface="Arial" pitchFamily="34" charset="0"/>
                </a:rPr>
                <a:t>(inhibitions intellectuelles)</a:t>
              </a:r>
            </a:p>
          </p:txBody>
        </p:sp>
        <p:sp>
          <p:nvSpPr>
            <p:cNvPr id="23" name="Text Box 23"/>
            <p:cNvSpPr txBox="1">
              <a:spLocks noChangeArrowheads="1"/>
            </p:cNvSpPr>
            <p:nvPr/>
          </p:nvSpPr>
          <p:spPr bwMode="auto">
            <a:xfrm>
              <a:off x="503238" y="4937125"/>
              <a:ext cx="22399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Manque de motivation </a:t>
              </a:r>
            </a:p>
            <a:p>
              <a:pPr eaLnBrk="1" hangingPunct="1">
                <a:spcBef>
                  <a:spcPct val="0"/>
                </a:spcBef>
                <a:buClrTx/>
                <a:buSzTx/>
                <a:buFontTx/>
                <a:buNone/>
              </a:pPr>
              <a:r>
                <a:rPr lang="fr-FR" altLang="fr-FR" sz="1600">
                  <a:latin typeface="Arial" pitchFamily="34" charset="0"/>
                </a:rPr>
                <a:t>(désinvestissement)</a:t>
              </a:r>
            </a:p>
          </p:txBody>
        </p:sp>
        <p:sp>
          <p:nvSpPr>
            <p:cNvPr id="24" name="Text Box 24"/>
            <p:cNvSpPr txBox="1">
              <a:spLocks noChangeArrowheads="1"/>
            </p:cNvSpPr>
            <p:nvPr/>
          </p:nvSpPr>
          <p:spPr bwMode="auto">
            <a:xfrm>
              <a:off x="450850" y="5584825"/>
              <a:ext cx="32289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r>
                <a:rPr lang="fr-FR" altLang="fr-FR" sz="1600">
                  <a:latin typeface="Arial" pitchFamily="34" charset="0"/>
                </a:rPr>
                <a:t>Conduite de fuite </a:t>
              </a:r>
            </a:p>
            <a:p>
              <a:pPr eaLnBrk="1" hangingPunct="1">
                <a:spcBef>
                  <a:spcPct val="0"/>
                </a:spcBef>
                <a:buClrTx/>
                <a:buSzTx/>
                <a:buFontTx/>
                <a:buNone/>
              </a:pPr>
              <a:r>
                <a:rPr lang="fr-FR" altLang="fr-FR" sz="1600">
                  <a:latin typeface="Arial" pitchFamily="34" charset="0"/>
                </a:rPr>
                <a:t>(indiscipline, agitation, opposition)</a:t>
              </a:r>
            </a:p>
          </p:txBody>
        </p:sp>
        <p:sp>
          <p:nvSpPr>
            <p:cNvPr id="25" name="AutoShape 39"/>
            <p:cNvSpPr>
              <a:spLocks noChangeArrowheads="1"/>
            </p:cNvSpPr>
            <p:nvPr/>
          </p:nvSpPr>
          <p:spPr bwMode="auto">
            <a:xfrm rot="-8740573">
              <a:off x="3175000" y="2609850"/>
              <a:ext cx="287338" cy="2159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26" name="AutoShape 40"/>
            <p:cNvSpPr>
              <a:spLocks noChangeArrowheads="1"/>
            </p:cNvSpPr>
            <p:nvPr/>
          </p:nvSpPr>
          <p:spPr bwMode="auto">
            <a:xfrm rot="-679637">
              <a:off x="5984875" y="3257550"/>
              <a:ext cx="287338" cy="2159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27" name="AutoShape 43"/>
            <p:cNvSpPr>
              <a:spLocks noChangeArrowheads="1"/>
            </p:cNvSpPr>
            <p:nvPr/>
          </p:nvSpPr>
          <p:spPr bwMode="auto">
            <a:xfrm rot="9065711">
              <a:off x="5695950" y="2538413"/>
              <a:ext cx="287338" cy="2159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28" name="AutoShape 44"/>
            <p:cNvSpPr>
              <a:spLocks noChangeArrowheads="1"/>
            </p:cNvSpPr>
            <p:nvPr/>
          </p:nvSpPr>
          <p:spPr bwMode="auto">
            <a:xfrm rot="1137600">
              <a:off x="2960688" y="3041650"/>
              <a:ext cx="287337" cy="2159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29" name="AutoShape 47"/>
            <p:cNvSpPr>
              <a:spLocks noChangeArrowheads="1"/>
            </p:cNvSpPr>
            <p:nvPr/>
          </p:nvSpPr>
          <p:spPr bwMode="auto">
            <a:xfrm rot="7471015">
              <a:off x="3680619" y="4806157"/>
              <a:ext cx="287337" cy="2159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30" name="AutoShape 48"/>
            <p:cNvSpPr>
              <a:spLocks noChangeArrowheads="1"/>
            </p:cNvSpPr>
            <p:nvPr/>
          </p:nvSpPr>
          <p:spPr bwMode="auto">
            <a:xfrm rot="-7302707">
              <a:off x="5155406" y="4806157"/>
              <a:ext cx="287337" cy="2159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31" name="Arc 50"/>
            <p:cNvSpPr>
              <a:spLocks/>
            </p:cNvSpPr>
            <p:nvPr/>
          </p:nvSpPr>
          <p:spPr bwMode="auto">
            <a:xfrm>
              <a:off x="5983288" y="4194175"/>
              <a:ext cx="792162" cy="7191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 name="AutoShape 51"/>
            <p:cNvSpPr>
              <a:spLocks noChangeArrowheads="1"/>
            </p:cNvSpPr>
            <p:nvPr/>
          </p:nvSpPr>
          <p:spPr bwMode="auto">
            <a:xfrm rot="10262466">
              <a:off x="6630988" y="4841875"/>
              <a:ext cx="287337" cy="2159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Perpetua"/>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a:defRPr>
              </a:lvl2pPr>
              <a:lvl3pPr marL="1143000" indent="-228600" eaLnBrk="0" hangingPunct="0">
                <a:spcBef>
                  <a:spcPts val="375"/>
                </a:spcBef>
                <a:buClr>
                  <a:srgbClr val="BEBEBE"/>
                </a:buClr>
                <a:buSzPct val="85000"/>
                <a:buFont typeface="Wingdings 2" pitchFamily="18" charset="2"/>
                <a:buChar char=""/>
                <a:defRPr sz="2000">
                  <a:solidFill>
                    <a:schemeClr val="tx1"/>
                  </a:solidFill>
                  <a:latin typeface="Perpetua"/>
                </a:defRPr>
              </a:lvl3pPr>
              <a:lvl4pPr marL="1600200" indent="-228600" eaLnBrk="0" hangingPunct="0">
                <a:spcBef>
                  <a:spcPts val="375"/>
                </a:spcBef>
                <a:buClr>
                  <a:srgbClr val="526DB0"/>
                </a:buClr>
                <a:buSzPct val="80000"/>
                <a:buFont typeface="Wingdings 2" pitchFamily="18" charset="2"/>
                <a:buChar char=""/>
                <a:defRPr sz="2000">
                  <a:solidFill>
                    <a:schemeClr val="tx1"/>
                  </a:solidFill>
                  <a:latin typeface="Perpetua"/>
                </a:defRPr>
              </a:lvl4pPr>
              <a:lvl5pPr marL="2057400" indent="-228600" eaLnBrk="0" hangingPunct="0">
                <a:spcBef>
                  <a:spcPts val="375"/>
                </a:spcBef>
                <a:buClr>
                  <a:srgbClr val="526DB0"/>
                </a:buClr>
                <a:buChar char="o"/>
                <a:defRPr sz="2000">
                  <a:solidFill>
                    <a:schemeClr val="tx1"/>
                  </a:solidFill>
                  <a:latin typeface="Perpetua"/>
                </a:defRPr>
              </a:lvl5pPr>
              <a:lvl6pPr marL="2514600" indent="-228600" eaLnBrk="0" fontAlgn="base" hangingPunct="0">
                <a:spcBef>
                  <a:spcPts val="375"/>
                </a:spcBef>
                <a:spcAft>
                  <a:spcPct val="0"/>
                </a:spcAft>
                <a:buClr>
                  <a:srgbClr val="526DB0"/>
                </a:buClr>
                <a:buChar char="o"/>
                <a:defRPr sz="2000">
                  <a:solidFill>
                    <a:schemeClr val="tx1"/>
                  </a:solidFill>
                  <a:latin typeface="Perpetua"/>
                </a:defRPr>
              </a:lvl6pPr>
              <a:lvl7pPr marL="2971800" indent="-228600" eaLnBrk="0" fontAlgn="base" hangingPunct="0">
                <a:spcBef>
                  <a:spcPts val="375"/>
                </a:spcBef>
                <a:spcAft>
                  <a:spcPct val="0"/>
                </a:spcAft>
                <a:buClr>
                  <a:srgbClr val="526DB0"/>
                </a:buClr>
                <a:buChar char="o"/>
                <a:defRPr sz="2000">
                  <a:solidFill>
                    <a:schemeClr val="tx1"/>
                  </a:solidFill>
                  <a:latin typeface="Perpetua"/>
                </a:defRPr>
              </a:lvl7pPr>
              <a:lvl8pPr marL="3429000" indent="-228600" eaLnBrk="0" fontAlgn="base" hangingPunct="0">
                <a:spcBef>
                  <a:spcPts val="375"/>
                </a:spcBef>
                <a:spcAft>
                  <a:spcPct val="0"/>
                </a:spcAft>
                <a:buClr>
                  <a:srgbClr val="526DB0"/>
                </a:buClr>
                <a:buChar char="o"/>
                <a:defRPr sz="2000">
                  <a:solidFill>
                    <a:schemeClr val="tx1"/>
                  </a:solidFill>
                  <a:latin typeface="Perpetua"/>
                </a:defRPr>
              </a:lvl8pPr>
              <a:lvl9pPr marL="3886200" indent="-228600" eaLnBrk="0" fontAlgn="base" hangingPunct="0">
                <a:spcBef>
                  <a:spcPts val="375"/>
                </a:spcBef>
                <a:spcAft>
                  <a:spcPct val="0"/>
                </a:spcAft>
                <a:buClr>
                  <a:srgbClr val="526DB0"/>
                </a:buClr>
                <a:buChar char="o"/>
                <a:defRPr sz="2000">
                  <a:solidFill>
                    <a:schemeClr val="tx1"/>
                  </a:solidFill>
                  <a:latin typeface="Perpetua"/>
                </a:defRPr>
              </a:lvl9pPr>
            </a:lstStyle>
            <a:p>
              <a:pPr eaLnBrk="1" hangingPunct="1">
                <a:spcBef>
                  <a:spcPct val="0"/>
                </a:spcBef>
                <a:buClrTx/>
                <a:buSzTx/>
                <a:buFontTx/>
                <a:buNone/>
              </a:pPr>
              <a:endParaRPr lang="fr-FR" altLang="fr-FR" sz="1800">
                <a:latin typeface="Arial" pitchFamily="34" charset="0"/>
              </a:endParaRPr>
            </a:p>
          </p:txBody>
        </p:sp>
        <p:sp>
          <p:nvSpPr>
            <p:cNvPr id="33" name="Line 52"/>
            <p:cNvSpPr>
              <a:spLocks noChangeShapeType="1"/>
            </p:cNvSpPr>
            <p:nvPr/>
          </p:nvSpPr>
          <p:spPr bwMode="auto">
            <a:xfrm flipV="1">
              <a:off x="6919913" y="1917700"/>
              <a:ext cx="719137"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4" name="Line 53"/>
            <p:cNvSpPr>
              <a:spLocks noChangeShapeType="1"/>
            </p:cNvSpPr>
            <p:nvPr/>
          </p:nvSpPr>
          <p:spPr bwMode="auto">
            <a:xfrm flipV="1">
              <a:off x="6919913" y="2420938"/>
              <a:ext cx="71913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 name="Line 54"/>
            <p:cNvSpPr>
              <a:spLocks noChangeShapeType="1"/>
            </p:cNvSpPr>
            <p:nvPr/>
          </p:nvSpPr>
          <p:spPr bwMode="auto">
            <a:xfrm flipV="1">
              <a:off x="6919913" y="2997200"/>
              <a:ext cx="719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 name="Line 55"/>
            <p:cNvSpPr>
              <a:spLocks noChangeShapeType="1"/>
            </p:cNvSpPr>
            <p:nvPr/>
          </p:nvSpPr>
          <p:spPr bwMode="auto">
            <a:xfrm>
              <a:off x="6919913" y="3286125"/>
              <a:ext cx="719137"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 name="Line 56"/>
            <p:cNvSpPr>
              <a:spLocks noChangeShapeType="1"/>
            </p:cNvSpPr>
            <p:nvPr/>
          </p:nvSpPr>
          <p:spPr bwMode="auto">
            <a:xfrm>
              <a:off x="1925638" y="2393950"/>
              <a:ext cx="241300" cy="4587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 name="Line 57"/>
            <p:cNvSpPr>
              <a:spLocks noChangeShapeType="1"/>
            </p:cNvSpPr>
            <p:nvPr/>
          </p:nvSpPr>
          <p:spPr bwMode="auto">
            <a:xfrm>
              <a:off x="1781175" y="2825750"/>
              <a:ext cx="385763" cy="1000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 name="Line 58"/>
            <p:cNvSpPr>
              <a:spLocks noChangeShapeType="1"/>
            </p:cNvSpPr>
            <p:nvPr/>
          </p:nvSpPr>
          <p:spPr bwMode="auto">
            <a:xfrm flipV="1">
              <a:off x="1781175" y="2997200"/>
              <a:ext cx="385763" cy="117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 name="Line 59"/>
            <p:cNvSpPr>
              <a:spLocks noChangeShapeType="1"/>
            </p:cNvSpPr>
            <p:nvPr/>
          </p:nvSpPr>
          <p:spPr bwMode="auto">
            <a:xfrm flipV="1">
              <a:off x="1781175" y="3068638"/>
              <a:ext cx="385763" cy="4048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 name="Line 60"/>
            <p:cNvSpPr>
              <a:spLocks noChangeShapeType="1"/>
            </p:cNvSpPr>
            <p:nvPr/>
          </p:nvSpPr>
          <p:spPr bwMode="auto">
            <a:xfrm flipH="1" flipV="1">
              <a:off x="2959100" y="4725988"/>
              <a:ext cx="792163"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 name="Line 61"/>
            <p:cNvSpPr>
              <a:spLocks noChangeShapeType="1"/>
            </p:cNvSpPr>
            <p:nvPr/>
          </p:nvSpPr>
          <p:spPr bwMode="auto">
            <a:xfrm flipH="1" flipV="1">
              <a:off x="2887663" y="5157788"/>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 name="Line 62"/>
            <p:cNvSpPr>
              <a:spLocks noChangeShapeType="1"/>
            </p:cNvSpPr>
            <p:nvPr/>
          </p:nvSpPr>
          <p:spPr bwMode="auto">
            <a:xfrm flipH="1">
              <a:off x="2887663" y="5229225"/>
              <a:ext cx="86360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 name="Line 64"/>
            <p:cNvSpPr>
              <a:spLocks noChangeShapeType="1"/>
            </p:cNvSpPr>
            <p:nvPr/>
          </p:nvSpPr>
          <p:spPr bwMode="auto">
            <a:xfrm flipV="1">
              <a:off x="7567613" y="5086350"/>
              <a:ext cx="144462"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 name="Line 65"/>
            <p:cNvSpPr>
              <a:spLocks noChangeShapeType="1"/>
            </p:cNvSpPr>
            <p:nvPr/>
          </p:nvSpPr>
          <p:spPr bwMode="auto">
            <a:xfrm>
              <a:off x="7567613" y="53736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 name="Line 66"/>
            <p:cNvSpPr>
              <a:spLocks noChangeShapeType="1"/>
            </p:cNvSpPr>
            <p:nvPr/>
          </p:nvSpPr>
          <p:spPr bwMode="auto">
            <a:xfrm>
              <a:off x="7567613" y="5445125"/>
              <a:ext cx="21590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 name="Espace réservé du numéro de diapositive 2"/>
          <p:cNvSpPr>
            <a:spLocks noGrp="1"/>
          </p:cNvSpPr>
          <p:nvPr>
            <p:ph type="sldNum" sz="quarter" idx="12"/>
          </p:nvPr>
        </p:nvSpPr>
        <p:spPr/>
        <p:txBody>
          <a:bodyPr/>
          <a:lstStyle/>
          <a:p>
            <a:fld id="{E1D9686C-3670-4A4A-8144-2665216D9827}" type="slidenum">
              <a:rPr lang="fr-FR" smtClean="0"/>
              <a:pPr/>
              <a:t>6</a:t>
            </a:fld>
            <a:endParaRPr lang="fr-FR"/>
          </a:p>
        </p:txBody>
      </p:sp>
    </p:spTree>
    <p:extLst>
      <p:ext uri="{BB962C8B-B14F-4D97-AF65-F5344CB8AC3E}">
        <p14:creationId xmlns:p14="http://schemas.microsoft.com/office/powerpoint/2010/main" val="4976366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altLang="fr-FR" dirty="0"/>
              <a:t>Troubles spécifiques des apprentissages – une introduction</a:t>
            </a:r>
            <a:endParaRPr lang="fr-FR" b="1" dirty="0"/>
          </a:p>
        </p:txBody>
      </p:sp>
      <p:sp>
        <p:nvSpPr>
          <p:cNvPr id="3" name="Sous-titre 2"/>
          <p:cNvSpPr>
            <a:spLocks noGrp="1"/>
          </p:cNvSpPr>
          <p:nvPr>
            <p:ph type="subTitle" idx="1"/>
          </p:nvPr>
        </p:nvSpPr>
        <p:spPr/>
        <p:txBody>
          <a:bodyPr>
            <a:normAutofit fontScale="77500" lnSpcReduction="20000"/>
          </a:bodyPr>
          <a:lstStyle/>
          <a:p>
            <a:pPr algn="ctr"/>
            <a:r>
              <a:rPr lang="fr-FR" dirty="0"/>
              <a:t>Morgane CARELLIER, ANNE LAURE DEBUREAUX, Amandine HIPPOLYTE, ALEXANDRE PORION, marine Walton, </a:t>
            </a:r>
          </a:p>
          <a:p>
            <a:pPr algn="ctr"/>
            <a:r>
              <a:rPr lang="fr-FR" dirty="0"/>
              <a:t>psychologues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Troubles </a:t>
            </a:r>
            <a:r>
              <a:rPr lang="fr-FR" dirty="0" err="1"/>
              <a:t>dys</a:t>
            </a:r>
            <a:r>
              <a:rPr lang="fr-FR" dirty="0"/>
              <a:t> / troubles des apprentissages / TND</a:t>
            </a:r>
          </a:p>
        </p:txBody>
      </p:sp>
      <p:sp>
        <p:nvSpPr>
          <p:cNvPr id="3" name="Espace réservé du contenu 2"/>
          <p:cNvSpPr>
            <a:spLocks noGrp="1"/>
          </p:cNvSpPr>
          <p:nvPr>
            <p:ph idx="1"/>
          </p:nvPr>
        </p:nvSpPr>
        <p:spPr>
          <a:xfrm>
            <a:off x="435895" y="2132856"/>
            <a:ext cx="8272211" cy="4221088"/>
          </a:xfrm>
        </p:spPr>
        <p:txBody>
          <a:bodyPr/>
          <a:lstStyle/>
          <a:p>
            <a:pPr algn="just"/>
            <a:r>
              <a:rPr lang="fr-FR" dirty="0"/>
              <a:t>Troubles </a:t>
            </a:r>
            <a:r>
              <a:rPr lang="fr-FR" dirty="0" err="1"/>
              <a:t>dys</a:t>
            </a:r>
            <a:r>
              <a:rPr lang="fr-FR" dirty="0"/>
              <a:t>:</a:t>
            </a:r>
          </a:p>
          <a:p>
            <a:pPr lvl="1" algn="just"/>
            <a:r>
              <a:rPr lang="fr-FR" dirty="0"/>
              <a:t>Appellation « familière » des troubles des apprentissages</a:t>
            </a:r>
          </a:p>
          <a:p>
            <a:pPr algn="just"/>
            <a:r>
              <a:rPr lang="fr-FR" dirty="0"/>
              <a:t>Troubles des apprentissages:</a:t>
            </a:r>
          </a:p>
          <a:p>
            <a:pPr lvl="1" algn="just"/>
            <a:r>
              <a:rPr lang="fr-FR" dirty="0"/>
              <a:t>Ancien nom regroupant la dysphasie, dyslexie, dysorthographie, dyscalculie, dysgraphie, dyspraxie, TDAH</a:t>
            </a:r>
          </a:p>
          <a:p>
            <a:pPr algn="just"/>
            <a:r>
              <a:rPr lang="fr-FR" dirty="0"/>
              <a:t>Troubles du </a:t>
            </a:r>
            <a:r>
              <a:rPr lang="fr-FR" dirty="0" err="1"/>
              <a:t>neuro</a:t>
            </a:r>
            <a:r>
              <a:rPr lang="fr-FR" dirty="0"/>
              <a:t>-développement:</a:t>
            </a:r>
          </a:p>
          <a:p>
            <a:pPr lvl="1" algn="just"/>
            <a:r>
              <a:rPr lang="fr-FR" dirty="0"/>
              <a:t>Nouveau terme regroupant les troubles des apprentissages + TSA</a:t>
            </a:r>
          </a:p>
          <a:p>
            <a:pPr lvl="1" algn="just"/>
            <a:r>
              <a:rPr lang="fr-FR" dirty="0" err="1"/>
              <a:t>Neuro</a:t>
            </a:r>
            <a:r>
              <a:rPr lang="fr-FR" dirty="0"/>
              <a:t>-développement = mécanismes qui structurent la mise en place des réseaux cérébraux impliqués dans les fonctions cognitives, motrices et sociales.  Ces réseaux se structurent dès le plus jeune âge et avant même la naissance.</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Troubles </a:t>
            </a:r>
            <a:r>
              <a:rPr lang="fr-FR" dirty="0" err="1"/>
              <a:t>dys</a:t>
            </a:r>
            <a:r>
              <a:rPr lang="fr-FR" dirty="0"/>
              <a:t> / troubles des apprentissages / TND</a:t>
            </a:r>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8</a:t>
            </a:fld>
            <a:endParaRPr lang="fr-FR"/>
          </a:p>
        </p:txBody>
      </p:sp>
      <p:graphicFrame>
        <p:nvGraphicFramePr>
          <p:cNvPr id="5" name="Espace réservé du contenu 3">
            <a:extLst>
              <a:ext uri="{FF2B5EF4-FFF2-40B4-BE49-F238E27FC236}">
                <a16:creationId xmlns:a16="http://schemas.microsoft.com/office/drawing/2014/main" id="{3934642F-4CFD-4D4D-B90A-36558299B1F3}"/>
              </a:ext>
            </a:extLst>
          </p:cNvPr>
          <p:cNvGraphicFramePr>
            <a:graphicFrameLocks/>
          </p:cNvGraphicFramePr>
          <p:nvPr>
            <p:extLst>
              <p:ext uri="{D42A27DB-BD31-4B8C-83A1-F6EECF244321}">
                <p14:modId xmlns:p14="http://schemas.microsoft.com/office/powerpoint/2010/main" val="1695431300"/>
              </p:ext>
            </p:extLst>
          </p:nvPr>
        </p:nvGraphicFramePr>
        <p:xfrm>
          <a:off x="464513" y="2263853"/>
          <a:ext cx="8270875"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7081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Concrètement, comment fait-on?</a:t>
            </a:r>
          </a:p>
        </p:txBody>
      </p:sp>
      <p:sp>
        <p:nvSpPr>
          <p:cNvPr id="3" name="Espace réservé du contenu 2"/>
          <p:cNvSpPr>
            <a:spLocks noGrp="1"/>
          </p:cNvSpPr>
          <p:nvPr>
            <p:ph idx="1"/>
          </p:nvPr>
        </p:nvSpPr>
        <p:spPr/>
        <p:txBody>
          <a:bodyPr/>
          <a:lstStyle/>
          <a:p>
            <a:pPr algn="just"/>
            <a:r>
              <a:rPr lang="fr-FR" dirty="0"/>
              <a:t>Trois temps : </a:t>
            </a:r>
          </a:p>
          <a:p>
            <a:pPr lvl="1" algn="just"/>
            <a:r>
              <a:rPr lang="fr-FR" b="1" dirty="0"/>
              <a:t>Anamnèse</a:t>
            </a:r>
            <a:r>
              <a:rPr lang="fr-FR" dirty="0"/>
              <a:t> : doit permettre l’élaboration d’hypothèses explicatives aux difficultés rapportées de l’enfant</a:t>
            </a:r>
          </a:p>
          <a:p>
            <a:pPr lvl="1" algn="just"/>
            <a:r>
              <a:rPr lang="fr-FR" b="1" dirty="0"/>
              <a:t>Evaluation (tests) - Observation </a:t>
            </a:r>
            <a:r>
              <a:rPr lang="fr-FR" dirty="0"/>
              <a:t>: doit permettre soit la validation des hypothèses initiales, soit l’émission de nouvelles hypothèses</a:t>
            </a:r>
          </a:p>
          <a:p>
            <a:pPr lvl="1" algn="just"/>
            <a:r>
              <a:rPr lang="fr-FR" b="1" dirty="0"/>
              <a:t>Conclusion</a:t>
            </a:r>
            <a:r>
              <a:rPr lang="fr-FR" dirty="0"/>
              <a:t> : restitution à la famille de façon compréhensible et plan d’action pour aider l’enfant (prise(s) en charge – aménagements pédagogiques – orientation scolaire…)</a:t>
            </a:r>
          </a:p>
          <a:p>
            <a:pPr lvl="1" algn="just"/>
            <a:endParaRPr lang="fr-FR" dirty="0"/>
          </a:p>
          <a:p>
            <a:pPr marL="324000" lvl="1" indent="0" algn="just">
              <a:buNone/>
            </a:pPr>
            <a:endParaRPr lang="fr-FR" dirty="0"/>
          </a:p>
        </p:txBody>
      </p:sp>
      <p:sp>
        <p:nvSpPr>
          <p:cNvPr id="4" name="Espace réservé du numéro de diapositive 3"/>
          <p:cNvSpPr>
            <a:spLocks noGrp="1"/>
          </p:cNvSpPr>
          <p:nvPr>
            <p:ph type="sldNum" sz="quarter" idx="12"/>
          </p:nvPr>
        </p:nvSpPr>
        <p:spPr/>
        <p:txBody>
          <a:bodyPr/>
          <a:lstStyle/>
          <a:p>
            <a:fld id="{E1D9686C-3670-4A4A-8144-2665216D9827}" type="slidenum">
              <a:rPr lang="fr-FR" smtClean="0"/>
              <a:pPr/>
              <a:t>9</a:t>
            </a:fld>
            <a:endParaRPr lang="fr-FR"/>
          </a:p>
        </p:txBody>
      </p:sp>
    </p:spTree>
  </p:cSld>
  <p:clrMapOvr>
    <a:masterClrMapping/>
  </p:clrMapOvr>
</p:sld>
</file>

<file path=ppt/theme/theme1.xml><?xml version="1.0" encoding="utf-8"?>
<a:theme xmlns:a="http://schemas.openxmlformats.org/drawingml/2006/main" name="Thème4">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Personnalisé 1">
      <a:majorFont>
        <a:latin typeface="Gabriola"/>
        <a:ea typeface=""/>
        <a:cs typeface=""/>
      </a:majorFont>
      <a:minorFont>
        <a:latin typeface="Perpetu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Thème4</Template>
  <TotalTime>2669</TotalTime>
  <Words>3640</Words>
  <Application>Microsoft Office PowerPoint</Application>
  <PresentationFormat>Affichage à l'écran (4:3)</PresentationFormat>
  <Paragraphs>573</Paragraphs>
  <Slides>60</Slides>
  <Notes>23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60</vt:i4>
      </vt:variant>
    </vt:vector>
  </HeadingPairs>
  <TitlesOfParts>
    <vt:vector size="68" baseType="lpstr">
      <vt:lpstr>Arial</vt:lpstr>
      <vt:lpstr>Calibri</vt:lpstr>
      <vt:lpstr>Gabriola</vt:lpstr>
      <vt:lpstr>Perpetua</vt:lpstr>
      <vt:lpstr>Symbol</vt:lpstr>
      <vt:lpstr>Wingdings</vt:lpstr>
      <vt:lpstr>Wingdings 2</vt:lpstr>
      <vt:lpstr>Thème4</vt:lpstr>
      <vt:lpstr>Troubles spécifiques des apprentissages – une introduction</vt:lpstr>
      <vt:lpstr>Plan du cours</vt:lpstr>
      <vt:lpstr>  Modalités d’évaluation</vt:lpstr>
      <vt:lpstr>Les troubles des apprentissages Qu’est-ce que c’est?</vt:lpstr>
      <vt:lpstr>Les troubles des apprentissages Qu’est-ce que c’est?</vt:lpstr>
      <vt:lpstr>Pourquoi diagnostiquer un trouble spécifique des apprentissages ? Ou comment éviter la mise en route du « Cercle vicieux des troubles d’apprentissages »  (Schéma adapté de L. VaIvre-Douret et L. Castagnéra, 1999)</vt:lpstr>
      <vt:lpstr>Troubles dys / troubles des apprentissages / TND</vt:lpstr>
      <vt:lpstr>Troubles dys / troubles des apprentissages / TND</vt:lpstr>
      <vt:lpstr>Concrètement, comment fait-on?</vt:lpstr>
      <vt:lpstr>1. Anamnèse</vt:lpstr>
      <vt:lpstr>Anamnèse : Rappel du souvenir (mnémosyne : déesse de la mémoire)</vt:lpstr>
      <vt:lpstr>Anamnèse (2)</vt:lpstr>
      <vt:lpstr>Anamnèse (2)</vt:lpstr>
      <vt:lpstr>Anamnèse (3)</vt:lpstr>
      <vt:lpstr>Anamnèse (4)</vt:lpstr>
      <vt:lpstr>Anamnèse (5)</vt:lpstr>
      <vt:lpstr>Anamnèse (6)</vt:lpstr>
      <vt:lpstr>Anamnèse et observation générale du patient</vt:lpstr>
      <vt:lpstr>Alliance thérapeutique</vt:lpstr>
      <vt:lpstr>2. Phase de bilan</vt:lpstr>
      <vt:lpstr>Tests psychométriques et neuropsychologiques</vt:lpstr>
      <vt:lpstr>Tests psychométriques</vt:lpstr>
      <vt:lpstr>WISC-V</vt:lpstr>
      <vt:lpstr>WISC-V</vt:lpstr>
      <vt:lpstr>Indice de compréhension verbale (ICV)</vt:lpstr>
      <vt:lpstr>Indice de compréhension verbale (ICV)</vt:lpstr>
      <vt:lpstr>Indice visuo-spatial (IVS)</vt:lpstr>
      <vt:lpstr>Indice visuo-spatial (IVS)</vt:lpstr>
      <vt:lpstr>Indice de raisonnement fluide (IRF)</vt:lpstr>
      <vt:lpstr>Indice de raisonnement fluide (IRF)</vt:lpstr>
      <vt:lpstr>Indice de mémoire de travail (IMT)</vt:lpstr>
      <vt:lpstr>Indice de mémoire de travail (IMT)</vt:lpstr>
      <vt:lpstr>Indice de vitesse de traitement (IVT)</vt:lpstr>
      <vt:lpstr>Indice de vitesse de traitement (IVT)</vt:lpstr>
      <vt:lpstr>WPPSI-IV</vt:lpstr>
      <vt:lpstr>WPPSI-IV</vt:lpstr>
      <vt:lpstr>Indice de compréhension verbale (ICV)</vt:lpstr>
      <vt:lpstr>Indice de compréhension verbale (ICV)</vt:lpstr>
      <vt:lpstr>Indice visuo-spatial (IVS)</vt:lpstr>
      <vt:lpstr>Indice visuo-spatial (IVS)</vt:lpstr>
      <vt:lpstr>Indice de raisonnement fluide (IRF)</vt:lpstr>
      <vt:lpstr>Indice de raisonnement fluide (IRF)</vt:lpstr>
      <vt:lpstr>Indice de mémoire de travail (IMT)</vt:lpstr>
      <vt:lpstr>Indice de mémoire de travail (IMT)</vt:lpstr>
      <vt:lpstr>Indice de vitesse de traitement (IVT)</vt:lpstr>
      <vt:lpstr>Indice de vitesse de traitement (IVT)</vt:lpstr>
      <vt:lpstr>Présentation d’une feuille de score</vt:lpstr>
      <vt:lpstr>Présentation d’une feuille de score</vt:lpstr>
      <vt:lpstr> Rappel de psychométrie</vt:lpstr>
      <vt:lpstr>Autres batteries d’évaluation</vt:lpstr>
      <vt:lpstr>Différentes batteries ou tests évaluant des compétences cognitives plus précises</vt:lpstr>
      <vt:lpstr>Importance de la clinique un score n’est pas égal à une capacité</vt:lpstr>
      <vt:lpstr>Importance de la clinique Comportement de l’enfant lors de la passation</vt:lpstr>
      <vt:lpstr>Plusieurs « niveaux » de lecture</vt:lpstr>
      <vt:lpstr>Plusieurs « niveaux » de lecture (2)</vt:lpstr>
      <vt:lpstr>3. Compte-rendu</vt:lpstr>
      <vt:lpstr>Compte-rendu</vt:lpstr>
      <vt:lpstr>Compte-rendu (2)</vt:lpstr>
      <vt:lpstr>Référence Bibliographique</vt:lpstr>
      <vt:lpstr>Troubles spécifiques des apprentissages – une introduction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trouble déficitaire de l’attention avec ou sans hyperactivité</dc:title>
  <dc:creator>Marine</dc:creator>
  <cp:lastModifiedBy>amandine.hippolyte</cp:lastModifiedBy>
  <cp:revision>92</cp:revision>
  <dcterms:created xsi:type="dcterms:W3CDTF">2018-11-11T13:31:52Z</dcterms:created>
  <dcterms:modified xsi:type="dcterms:W3CDTF">2025-02-21T10:04:27Z</dcterms:modified>
</cp:coreProperties>
</file>