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90" r:id="rId3"/>
    <p:sldId id="257" r:id="rId4"/>
    <p:sldId id="293" r:id="rId5"/>
    <p:sldId id="258" r:id="rId6"/>
    <p:sldId id="265" r:id="rId7"/>
    <p:sldId id="259" r:id="rId8"/>
    <p:sldId id="260" r:id="rId9"/>
    <p:sldId id="291" r:id="rId10"/>
    <p:sldId id="268" r:id="rId11"/>
    <p:sldId id="294" r:id="rId12"/>
    <p:sldId id="264" r:id="rId13"/>
    <p:sldId id="277" r:id="rId14"/>
    <p:sldId id="272" r:id="rId15"/>
    <p:sldId id="273" r:id="rId16"/>
    <p:sldId id="274" r:id="rId17"/>
    <p:sldId id="280" r:id="rId18"/>
    <p:sldId id="269" r:id="rId19"/>
    <p:sldId id="288" r:id="rId20"/>
    <p:sldId id="275" r:id="rId21"/>
    <p:sldId id="281" r:id="rId22"/>
    <p:sldId id="282" r:id="rId23"/>
    <p:sldId id="286" r:id="rId24"/>
    <p:sldId id="289" r:id="rId25"/>
    <p:sldId id="276" r:id="rId26"/>
    <p:sldId id="271" r:id="rId27"/>
    <p:sldId id="270" r:id="rId28"/>
    <p:sldId id="279" r:id="rId29"/>
    <p:sldId id="262" r:id="rId30"/>
    <p:sldId id="292" r:id="rId31"/>
    <p:sldId id="295" r:id="rId32"/>
    <p:sldId id="263" r:id="rId33"/>
    <p:sldId id="278" r:id="rId34"/>
    <p:sldId id="285" r:id="rId35"/>
    <p:sldId id="267" r:id="rId36"/>
    <p:sldId id="296" r:id="rId3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1594" y="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A1DF37-B955-4E95-881D-63EB479EEB6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fr-FR"/>
        </a:p>
      </dgm:t>
    </dgm:pt>
    <dgm:pt modelId="{B9716217-1EE6-4BE3-B3C5-B0439193FED7}">
      <dgm:prSet phldrT="[Texte]" custT="1"/>
      <dgm:spPr/>
      <dgm:t>
        <a:bodyPr/>
        <a:lstStyle/>
        <a:p>
          <a:r>
            <a:rPr lang="fr-FR" sz="1800" dirty="0">
              <a:latin typeface="Calibri Light" pitchFamily="34" charset="0"/>
              <a:cs typeface="Calibri Light" pitchFamily="34" charset="0"/>
            </a:rPr>
            <a:t>Troubles de la communication</a:t>
          </a:r>
        </a:p>
      </dgm:t>
    </dgm:pt>
    <dgm:pt modelId="{547305CA-FC8D-4446-AE41-E20EAE49D73A}" type="parTrans" cxnId="{B339BA69-F18F-4EFD-9DA1-2DE876CB4B73}">
      <dgm:prSet/>
      <dgm:spPr/>
      <dgm:t>
        <a:bodyPr/>
        <a:lstStyle/>
        <a:p>
          <a:endParaRPr lang="fr-FR" sz="1800">
            <a:latin typeface="Calibri Light" pitchFamily="34" charset="0"/>
            <a:cs typeface="Calibri Light" pitchFamily="34" charset="0"/>
          </a:endParaRPr>
        </a:p>
      </dgm:t>
    </dgm:pt>
    <dgm:pt modelId="{AF91F7E4-440E-4970-86EA-05886C22CB00}" type="sibTrans" cxnId="{B339BA69-F18F-4EFD-9DA1-2DE876CB4B73}">
      <dgm:prSet/>
      <dgm:spPr/>
      <dgm:t>
        <a:bodyPr/>
        <a:lstStyle/>
        <a:p>
          <a:endParaRPr lang="fr-FR" sz="1800">
            <a:latin typeface="Calibri Light" pitchFamily="34" charset="0"/>
            <a:cs typeface="Calibri Light" pitchFamily="34" charset="0"/>
          </a:endParaRPr>
        </a:p>
      </dgm:t>
    </dgm:pt>
    <dgm:pt modelId="{7F4E4560-6AE0-459D-A8E5-9929E8AFB9EA}">
      <dgm:prSet phldrT="[Texte]" custT="1"/>
      <dgm:spPr/>
      <dgm:t>
        <a:bodyPr/>
        <a:lstStyle/>
        <a:p>
          <a:r>
            <a:rPr lang="fr-FR" sz="1800" dirty="0">
              <a:latin typeface="Calibri Light" pitchFamily="34" charset="0"/>
              <a:cs typeface="Calibri Light" pitchFamily="34" charset="0"/>
            </a:rPr>
            <a:t>Trouble du spectre de l’autisme</a:t>
          </a:r>
        </a:p>
      </dgm:t>
    </dgm:pt>
    <dgm:pt modelId="{4B1C01E2-DE04-43CF-B194-9F9E9B7EFA83}" type="parTrans" cxnId="{00AA7ADB-5567-4EF5-8476-DB739F4124FF}">
      <dgm:prSet/>
      <dgm:spPr/>
      <dgm:t>
        <a:bodyPr/>
        <a:lstStyle/>
        <a:p>
          <a:endParaRPr lang="fr-FR" sz="1800">
            <a:latin typeface="Calibri Light" pitchFamily="34" charset="0"/>
            <a:cs typeface="Calibri Light" pitchFamily="34" charset="0"/>
          </a:endParaRPr>
        </a:p>
      </dgm:t>
    </dgm:pt>
    <dgm:pt modelId="{3CEB1392-9A2B-4E06-800E-FEB35CB22E36}" type="sibTrans" cxnId="{00AA7ADB-5567-4EF5-8476-DB739F4124FF}">
      <dgm:prSet/>
      <dgm:spPr/>
      <dgm:t>
        <a:bodyPr/>
        <a:lstStyle/>
        <a:p>
          <a:endParaRPr lang="fr-FR" sz="1800">
            <a:latin typeface="Calibri Light" pitchFamily="34" charset="0"/>
            <a:cs typeface="Calibri Light" pitchFamily="34" charset="0"/>
          </a:endParaRPr>
        </a:p>
      </dgm:t>
    </dgm:pt>
    <dgm:pt modelId="{7FB6E460-B81B-40CF-8E51-01531D719625}">
      <dgm:prSet phldrT="[Texte]" custT="1"/>
      <dgm:spPr/>
      <dgm:t>
        <a:bodyPr/>
        <a:lstStyle/>
        <a:p>
          <a:r>
            <a:rPr lang="fr-FR" sz="1800" dirty="0">
              <a:latin typeface="Calibri Light" pitchFamily="34" charset="0"/>
              <a:cs typeface="Calibri Light" pitchFamily="34" charset="0"/>
            </a:rPr>
            <a:t>Trouble déficit de l’attention avec ou sans hyperactivité</a:t>
          </a:r>
        </a:p>
      </dgm:t>
    </dgm:pt>
    <dgm:pt modelId="{03DFED9C-B089-4510-B278-8C92DFA06D70}" type="parTrans" cxnId="{4445B7D0-FF17-43BC-BB50-EECE550EE98F}">
      <dgm:prSet/>
      <dgm:spPr/>
      <dgm:t>
        <a:bodyPr/>
        <a:lstStyle/>
        <a:p>
          <a:endParaRPr lang="fr-FR" sz="1800">
            <a:latin typeface="Calibri Light" pitchFamily="34" charset="0"/>
            <a:cs typeface="Calibri Light" pitchFamily="34" charset="0"/>
          </a:endParaRPr>
        </a:p>
      </dgm:t>
    </dgm:pt>
    <dgm:pt modelId="{68400C75-3FB5-4134-8D01-1FBE80DE7F6D}" type="sibTrans" cxnId="{4445B7D0-FF17-43BC-BB50-EECE550EE98F}">
      <dgm:prSet/>
      <dgm:spPr/>
      <dgm:t>
        <a:bodyPr/>
        <a:lstStyle/>
        <a:p>
          <a:endParaRPr lang="fr-FR" sz="1800">
            <a:latin typeface="Calibri Light" pitchFamily="34" charset="0"/>
            <a:cs typeface="Calibri Light" pitchFamily="34" charset="0"/>
          </a:endParaRPr>
        </a:p>
      </dgm:t>
    </dgm:pt>
    <dgm:pt modelId="{98B2E9CA-196B-4336-9887-F2C02B649BD5}">
      <dgm:prSet custT="1"/>
      <dgm:spPr/>
      <dgm:t>
        <a:bodyPr/>
        <a:lstStyle/>
        <a:p>
          <a:r>
            <a:rPr lang="fr-FR" sz="1800" dirty="0">
              <a:latin typeface="Calibri Light" pitchFamily="34" charset="0"/>
              <a:cs typeface="Calibri Light" pitchFamily="34" charset="0"/>
            </a:rPr>
            <a:t>Troubles spécifiques des apprentissages</a:t>
          </a:r>
        </a:p>
      </dgm:t>
    </dgm:pt>
    <dgm:pt modelId="{0F84D3FD-6CF3-405E-A77E-00F3D5ABD67B}" type="parTrans" cxnId="{89721885-8A04-4C10-9ECB-E0B9DA10F63D}">
      <dgm:prSet/>
      <dgm:spPr/>
      <dgm:t>
        <a:bodyPr/>
        <a:lstStyle/>
        <a:p>
          <a:endParaRPr lang="fr-FR" sz="1800">
            <a:latin typeface="Calibri Light" pitchFamily="34" charset="0"/>
            <a:cs typeface="Calibri Light" pitchFamily="34" charset="0"/>
          </a:endParaRPr>
        </a:p>
      </dgm:t>
    </dgm:pt>
    <dgm:pt modelId="{DE954C0E-2BEC-489A-BD33-A4AC59EA6A8F}" type="sibTrans" cxnId="{89721885-8A04-4C10-9ECB-E0B9DA10F63D}">
      <dgm:prSet/>
      <dgm:spPr/>
      <dgm:t>
        <a:bodyPr/>
        <a:lstStyle/>
        <a:p>
          <a:endParaRPr lang="fr-FR" sz="1800">
            <a:latin typeface="Calibri Light" pitchFamily="34" charset="0"/>
            <a:cs typeface="Calibri Light" pitchFamily="34" charset="0"/>
          </a:endParaRPr>
        </a:p>
      </dgm:t>
    </dgm:pt>
    <dgm:pt modelId="{5F9C2CB4-543A-4D56-B30A-8C0800CAEA03}">
      <dgm:prSet custT="1"/>
      <dgm:spPr/>
      <dgm:t>
        <a:bodyPr/>
        <a:lstStyle/>
        <a:p>
          <a:r>
            <a:rPr lang="fr-FR" sz="1800" dirty="0">
              <a:latin typeface="Calibri Light" pitchFamily="34" charset="0"/>
              <a:cs typeface="Calibri Light" pitchFamily="34" charset="0"/>
            </a:rPr>
            <a:t>Trouble développemental de la coordination</a:t>
          </a:r>
        </a:p>
      </dgm:t>
    </dgm:pt>
    <dgm:pt modelId="{D9685E97-29D6-4B0F-973E-EEE64F8088CC}" type="parTrans" cxnId="{57A950D6-233D-4B62-AC28-D1383AC4AC52}">
      <dgm:prSet/>
      <dgm:spPr/>
      <dgm:t>
        <a:bodyPr/>
        <a:lstStyle/>
        <a:p>
          <a:endParaRPr lang="fr-FR" sz="1800">
            <a:latin typeface="Calibri Light" pitchFamily="34" charset="0"/>
            <a:cs typeface="Calibri Light" pitchFamily="34" charset="0"/>
          </a:endParaRPr>
        </a:p>
      </dgm:t>
    </dgm:pt>
    <dgm:pt modelId="{6AE3E009-A4C2-4CA2-ACB0-4048ECFA0BC8}" type="sibTrans" cxnId="{57A950D6-233D-4B62-AC28-D1383AC4AC52}">
      <dgm:prSet/>
      <dgm:spPr/>
      <dgm:t>
        <a:bodyPr/>
        <a:lstStyle/>
        <a:p>
          <a:endParaRPr lang="fr-FR" sz="1800">
            <a:latin typeface="Calibri Light" pitchFamily="34" charset="0"/>
            <a:cs typeface="Calibri Light" pitchFamily="34" charset="0"/>
          </a:endParaRPr>
        </a:p>
      </dgm:t>
    </dgm:pt>
    <dgm:pt modelId="{44BEF1F5-2DBC-4F23-9D83-9DE59FB0DA44}">
      <dgm:prSet custT="1"/>
      <dgm:spPr/>
      <dgm:t>
        <a:bodyPr/>
        <a:lstStyle/>
        <a:p>
          <a:r>
            <a:rPr lang="fr-FR" sz="1800" dirty="0">
              <a:latin typeface="Calibri Light" pitchFamily="34" charset="0"/>
              <a:cs typeface="Calibri Light" pitchFamily="34" charset="0"/>
            </a:rPr>
            <a:t>Troubles du développement intellectuel</a:t>
          </a:r>
        </a:p>
      </dgm:t>
    </dgm:pt>
    <dgm:pt modelId="{D4823175-CB67-487D-ADA1-8B4BF3F8075B}" type="parTrans" cxnId="{C83B6DDE-60ED-4E7D-AFF2-EEA2E87E5011}">
      <dgm:prSet/>
      <dgm:spPr/>
      <dgm:t>
        <a:bodyPr/>
        <a:lstStyle/>
        <a:p>
          <a:endParaRPr lang="fr-FR" sz="1800">
            <a:latin typeface="Calibri Light" pitchFamily="34" charset="0"/>
            <a:cs typeface="Calibri Light" pitchFamily="34" charset="0"/>
          </a:endParaRPr>
        </a:p>
      </dgm:t>
    </dgm:pt>
    <dgm:pt modelId="{F5DD2701-2265-44DC-B2FE-7DB366ACCBB2}" type="sibTrans" cxnId="{C83B6DDE-60ED-4E7D-AFF2-EEA2E87E5011}">
      <dgm:prSet/>
      <dgm:spPr/>
      <dgm:t>
        <a:bodyPr/>
        <a:lstStyle/>
        <a:p>
          <a:endParaRPr lang="fr-FR" sz="1800">
            <a:latin typeface="Calibri Light" pitchFamily="34" charset="0"/>
            <a:cs typeface="Calibri Light" pitchFamily="34" charset="0"/>
          </a:endParaRPr>
        </a:p>
      </dgm:t>
    </dgm:pt>
    <dgm:pt modelId="{7F3F1794-57DE-4C33-8FC8-58FCEBCBFBF2}" type="pres">
      <dgm:prSet presAssocID="{D2A1DF37-B955-4E95-881D-63EB479EEB65}" presName="Name0" presStyleCnt="0">
        <dgm:presLayoutVars>
          <dgm:chMax val="7"/>
          <dgm:chPref val="7"/>
          <dgm:dir/>
        </dgm:presLayoutVars>
      </dgm:prSet>
      <dgm:spPr/>
    </dgm:pt>
    <dgm:pt modelId="{3C3083BD-FF0A-49B0-86EE-13BF744C9399}" type="pres">
      <dgm:prSet presAssocID="{D2A1DF37-B955-4E95-881D-63EB479EEB65}" presName="Name1" presStyleCnt="0"/>
      <dgm:spPr/>
    </dgm:pt>
    <dgm:pt modelId="{E144B2B5-0AE4-4447-BAE2-FBE3867A16D2}" type="pres">
      <dgm:prSet presAssocID="{D2A1DF37-B955-4E95-881D-63EB479EEB65}" presName="cycle" presStyleCnt="0"/>
      <dgm:spPr/>
    </dgm:pt>
    <dgm:pt modelId="{97E14559-0B68-46CD-925D-0AF3360121D2}" type="pres">
      <dgm:prSet presAssocID="{D2A1DF37-B955-4E95-881D-63EB479EEB65}" presName="srcNode" presStyleLbl="node1" presStyleIdx="0" presStyleCnt="6"/>
      <dgm:spPr/>
    </dgm:pt>
    <dgm:pt modelId="{F9A1C561-94CB-40A0-AF40-D865C7958EAF}" type="pres">
      <dgm:prSet presAssocID="{D2A1DF37-B955-4E95-881D-63EB479EEB65}" presName="conn" presStyleLbl="parChTrans1D2" presStyleIdx="0" presStyleCnt="1"/>
      <dgm:spPr/>
    </dgm:pt>
    <dgm:pt modelId="{A120B1BE-0B37-477D-9842-2B968880DC9C}" type="pres">
      <dgm:prSet presAssocID="{D2A1DF37-B955-4E95-881D-63EB479EEB65}" presName="extraNode" presStyleLbl="node1" presStyleIdx="0" presStyleCnt="6"/>
      <dgm:spPr/>
    </dgm:pt>
    <dgm:pt modelId="{CD86D449-F01A-4BE8-BA91-0ACBDE213915}" type="pres">
      <dgm:prSet presAssocID="{D2A1DF37-B955-4E95-881D-63EB479EEB65}" presName="dstNode" presStyleLbl="node1" presStyleIdx="0" presStyleCnt="6"/>
      <dgm:spPr/>
    </dgm:pt>
    <dgm:pt modelId="{D918457C-FDF2-4702-A3E4-FC630F1721C0}" type="pres">
      <dgm:prSet presAssocID="{44BEF1F5-2DBC-4F23-9D83-9DE59FB0DA44}" presName="text_1" presStyleLbl="node1" presStyleIdx="0" presStyleCnt="6">
        <dgm:presLayoutVars>
          <dgm:bulletEnabled val="1"/>
        </dgm:presLayoutVars>
      </dgm:prSet>
      <dgm:spPr/>
    </dgm:pt>
    <dgm:pt modelId="{3962D5A0-CE66-41F7-A742-B52553841D85}" type="pres">
      <dgm:prSet presAssocID="{44BEF1F5-2DBC-4F23-9D83-9DE59FB0DA44}" presName="accent_1" presStyleCnt="0"/>
      <dgm:spPr/>
    </dgm:pt>
    <dgm:pt modelId="{C17864D2-4DCE-44F3-9618-2956B9D6C05C}" type="pres">
      <dgm:prSet presAssocID="{44BEF1F5-2DBC-4F23-9D83-9DE59FB0DA44}" presName="accentRepeatNode" presStyleLbl="solidFgAcc1" presStyleIdx="0" presStyleCnt="6"/>
      <dgm:spPr/>
    </dgm:pt>
    <dgm:pt modelId="{CA61551A-CA1E-4511-8DBA-0C2B70721C11}" type="pres">
      <dgm:prSet presAssocID="{B9716217-1EE6-4BE3-B3C5-B0439193FED7}" presName="text_2" presStyleLbl="node1" presStyleIdx="1" presStyleCnt="6">
        <dgm:presLayoutVars>
          <dgm:bulletEnabled val="1"/>
        </dgm:presLayoutVars>
      </dgm:prSet>
      <dgm:spPr/>
    </dgm:pt>
    <dgm:pt modelId="{3E194E25-91E1-4E98-97EB-D4D8F4A7AAED}" type="pres">
      <dgm:prSet presAssocID="{B9716217-1EE6-4BE3-B3C5-B0439193FED7}" presName="accent_2" presStyleCnt="0"/>
      <dgm:spPr/>
    </dgm:pt>
    <dgm:pt modelId="{293AF257-58EA-4909-B78B-44AAE7C05D75}" type="pres">
      <dgm:prSet presAssocID="{B9716217-1EE6-4BE3-B3C5-B0439193FED7}" presName="accentRepeatNode" presStyleLbl="solidFgAcc1" presStyleIdx="1" presStyleCnt="6"/>
      <dgm:spPr/>
    </dgm:pt>
    <dgm:pt modelId="{111B0CFC-AAA1-400F-BD68-BEAFB7D105ED}" type="pres">
      <dgm:prSet presAssocID="{7F4E4560-6AE0-459D-A8E5-9929E8AFB9EA}" presName="text_3" presStyleLbl="node1" presStyleIdx="2" presStyleCnt="6">
        <dgm:presLayoutVars>
          <dgm:bulletEnabled val="1"/>
        </dgm:presLayoutVars>
      </dgm:prSet>
      <dgm:spPr/>
    </dgm:pt>
    <dgm:pt modelId="{DAF76137-9C2E-4006-B8B5-95485E48A271}" type="pres">
      <dgm:prSet presAssocID="{7F4E4560-6AE0-459D-A8E5-9929E8AFB9EA}" presName="accent_3" presStyleCnt="0"/>
      <dgm:spPr/>
    </dgm:pt>
    <dgm:pt modelId="{30F2BA99-32AE-4515-BE1D-42A007A0F4D4}" type="pres">
      <dgm:prSet presAssocID="{7F4E4560-6AE0-459D-A8E5-9929E8AFB9EA}" presName="accentRepeatNode" presStyleLbl="solidFgAcc1" presStyleIdx="2" presStyleCnt="6"/>
      <dgm:spPr/>
    </dgm:pt>
    <dgm:pt modelId="{497FF35A-AAE7-46A4-98AC-40F870022DA9}" type="pres">
      <dgm:prSet presAssocID="{7FB6E460-B81B-40CF-8E51-01531D719625}" presName="text_4" presStyleLbl="node1" presStyleIdx="3" presStyleCnt="6">
        <dgm:presLayoutVars>
          <dgm:bulletEnabled val="1"/>
        </dgm:presLayoutVars>
      </dgm:prSet>
      <dgm:spPr/>
    </dgm:pt>
    <dgm:pt modelId="{00E50105-D421-4749-86BE-08756EDD7C97}" type="pres">
      <dgm:prSet presAssocID="{7FB6E460-B81B-40CF-8E51-01531D719625}" presName="accent_4" presStyleCnt="0"/>
      <dgm:spPr/>
    </dgm:pt>
    <dgm:pt modelId="{C9721743-5E13-4F4E-8259-10ACC3CCF7FB}" type="pres">
      <dgm:prSet presAssocID="{7FB6E460-B81B-40CF-8E51-01531D719625}" presName="accentRepeatNode" presStyleLbl="solidFgAcc1" presStyleIdx="3" presStyleCnt="6"/>
      <dgm:spPr/>
    </dgm:pt>
    <dgm:pt modelId="{FDCB4326-CD1C-4254-A8EE-FFF003CD2AF4}" type="pres">
      <dgm:prSet presAssocID="{98B2E9CA-196B-4336-9887-F2C02B649BD5}" presName="text_5" presStyleLbl="node1" presStyleIdx="4" presStyleCnt="6">
        <dgm:presLayoutVars>
          <dgm:bulletEnabled val="1"/>
        </dgm:presLayoutVars>
      </dgm:prSet>
      <dgm:spPr/>
    </dgm:pt>
    <dgm:pt modelId="{A8DBBDF0-A07A-4FFB-B238-54D7845054C8}" type="pres">
      <dgm:prSet presAssocID="{98B2E9CA-196B-4336-9887-F2C02B649BD5}" presName="accent_5" presStyleCnt="0"/>
      <dgm:spPr/>
    </dgm:pt>
    <dgm:pt modelId="{D68A105C-9DEA-46CD-860E-AC7CE8D7CA41}" type="pres">
      <dgm:prSet presAssocID="{98B2E9CA-196B-4336-9887-F2C02B649BD5}" presName="accentRepeatNode" presStyleLbl="solidFgAcc1" presStyleIdx="4" presStyleCnt="6"/>
      <dgm:spPr>
        <a:solidFill>
          <a:schemeClr val="bg1"/>
        </a:solidFill>
      </dgm:spPr>
    </dgm:pt>
    <dgm:pt modelId="{749B104D-9CAC-43A0-BA9B-EEF353FAFE81}" type="pres">
      <dgm:prSet presAssocID="{5F9C2CB4-543A-4D56-B30A-8C0800CAEA03}" presName="text_6" presStyleLbl="node1" presStyleIdx="5" presStyleCnt="6" custLinFactNeighborX="583" custLinFactNeighborY="5858">
        <dgm:presLayoutVars>
          <dgm:bulletEnabled val="1"/>
        </dgm:presLayoutVars>
      </dgm:prSet>
      <dgm:spPr/>
    </dgm:pt>
    <dgm:pt modelId="{3C1B27C9-C1E7-4C93-B5B5-98B894A2B56E}" type="pres">
      <dgm:prSet presAssocID="{5F9C2CB4-543A-4D56-B30A-8C0800CAEA03}" presName="accent_6" presStyleCnt="0"/>
      <dgm:spPr/>
    </dgm:pt>
    <dgm:pt modelId="{950AB47C-66A7-46F5-B87C-E1D6B7E9781A}" type="pres">
      <dgm:prSet presAssocID="{5F9C2CB4-543A-4D56-B30A-8C0800CAEA03}" presName="accentRepeatNode" presStyleLbl="solidFgAcc1" presStyleIdx="5" presStyleCnt="6"/>
      <dgm:spPr>
        <a:solidFill>
          <a:schemeClr val="accent5">
            <a:lumMod val="60000"/>
            <a:lumOff val="40000"/>
          </a:schemeClr>
        </a:solidFill>
      </dgm:spPr>
    </dgm:pt>
  </dgm:ptLst>
  <dgm:cxnLst>
    <dgm:cxn modelId="{0AC6340C-F9F6-4908-BDED-127668A0F22D}" type="presOf" srcId="{98B2E9CA-196B-4336-9887-F2C02B649BD5}" destId="{FDCB4326-CD1C-4254-A8EE-FFF003CD2AF4}" srcOrd="0" destOrd="0" presId="urn:microsoft.com/office/officeart/2008/layout/VerticalCurvedList"/>
    <dgm:cxn modelId="{8CC5A132-8AAA-49F9-8577-8F07E47C63B5}" type="presOf" srcId="{7FB6E460-B81B-40CF-8E51-01531D719625}" destId="{497FF35A-AAE7-46A4-98AC-40F870022DA9}" srcOrd="0" destOrd="0" presId="urn:microsoft.com/office/officeart/2008/layout/VerticalCurvedList"/>
    <dgm:cxn modelId="{D4FA575D-EF81-419F-94B1-490A0255AB98}" type="presOf" srcId="{5F9C2CB4-543A-4D56-B30A-8C0800CAEA03}" destId="{749B104D-9CAC-43A0-BA9B-EEF353FAFE81}" srcOrd="0" destOrd="0" presId="urn:microsoft.com/office/officeart/2008/layout/VerticalCurvedList"/>
    <dgm:cxn modelId="{EED02262-AA42-473B-9960-ADBDC985BE0B}" type="presOf" srcId="{F5DD2701-2265-44DC-B2FE-7DB366ACCBB2}" destId="{F9A1C561-94CB-40A0-AF40-D865C7958EAF}" srcOrd="0" destOrd="0" presId="urn:microsoft.com/office/officeart/2008/layout/VerticalCurvedList"/>
    <dgm:cxn modelId="{B339BA69-F18F-4EFD-9DA1-2DE876CB4B73}" srcId="{D2A1DF37-B955-4E95-881D-63EB479EEB65}" destId="{B9716217-1EE6-4BE3-B3C5-B0439193FED7}" srcOrd="1" destOrd="0" parTransId="{547305CA-FC8D-4446-AE41-E20EAE49D73A}" sibTransId="{AF91F7E4-440E-4970-86EA-05886C22CB00}"/>
    <dgm:cxn modelId="{806F5E73-AC30-45D6-B9AF-6DECA05E5B3D}" type="presOf" srcId="{44BEF1F5-2DBC-4F23-9D83-9DE59FB0DA44}" destId="{D918457C-FDF2-4702-A3E4-FC630F1721C0}" srcOrd="0" destOrd="0" presId="urn:microsoft.com/office/officeart/2008/layout/VerticalCurvedList"/>
    <dgm:cxn modelId="{89721885-8A04-4C10-9ECB-E0B9DA10F63D}" srcId="{D2A1DF37-B955-4E95-881D-63EB479EEB65}" destId="{98B2E9CA-196B-4336-9887-F2C02B649BD5}" srcOrd="4" destOrd="0" parTransId="{0F84D3FD-6CF3-405E-A77E-00F3D5ABD67B}" sibTransId="{DE954C0E-2BEC-489A-BD33-A4AC59EA6A8F}"/>
    <dgm:cxn modelId="{7E6B04A4-1EB1-41E6-AF2C-D819AFDCBFEF}" type="presOf" srcId="{7F4E4560-6AE0-459D-A8E5-9929E8AFB9EA}" destId="{111B0CFC-AAA1-400F-BD68-BEAFB7D105ED}" srcOrd="0" destOrd="0" presId="urn:microsoft.com/office/officeart/2008/layout/VerticalCurvedList"/>
    <dgm:cxn modelId="{4445B7D0-FF17-43BC-BB50-EECE550EE98F}" srcId="{D2A1DF37-B955-4E95-881D-63EB479EEB65}" destId="{7FB6E460-B81B-40CF-8E51-01531D719625}" srcOrd="3" destOrd="0" parTransId="{03DFED9C-B089-4510-B278-8C92DFA06D70}" sibTransId="{68400C75-3FB5-4134-8D01-1FBE80DE7F6D}"/>
    <dgm:cxn modelId="{57A950D6-233D-4B62-AC28-D1383AC4AC52}" srcId="{D2A1DF37-B955-4E95-881D-63EB479EEB65}" destId="{5F9C2CB4-543A-4D56-B30A-8C0800CAEA03}" srcOrd="5" destOrd="0" parTransId="{D9685E97-29D6-4B0F-973E-EEE64F8088CC}" sibTransId="{6AE3E009-A4C2-4CA2-ACB0-4048ECFA0BC8}"/>
    <dgm:cxn modelId="{00AA7ADB-5567-4EF5-8476-DB739F4124FF}" srcId="{D2A1DF37-B955-4E95-881D-63EB479EEB65}" destId="{7F4E4560-6AE0-459D-A8E5-9929E8AFB9EA}" srcOrd="2" destOrd="0" parTransId="{4B1C01E2-DE04-43CF-B194-9F9E9B7EFA83}" sibTransId="{3CEB1392-9A2B-4E06-800E-FEB35CB22E36}"/>
    <dgm:cxn modelId="{C83B6DDE-60ED-4E7D-AFF2-EEA2E87E5011}" srcId="{D2A1DF37-B955-4E95-881D-63EB479EEB65}" destId="{44BEF1F5-2DBC-4F23-9D83-9DE59FB0DA44}" srcOrd="0" destOrd="0" parTransId="{D4823175-CB67-487D-ADA1-8B4BF3F8075B}" sibTransId="{F5DD2701-2265-44DC-B2FE-7DB366ACCBB2}"/>
    <dgm:cxn modelId="{9202CCEC-3A33-40A1-88FF-85B148BD6792}" type="presOf" srcId="{D2A1DF37-B955-4E95-881D-63EB479EEB65}" destId="{7F3F1794-57DE-4C33-8FC8-58FCEBCBFBF2}" srcOrd="0" destOrd="0" presId="urn:microsoft.com/office/officeart/2008/layout/VerticalCurvedList"/>
    <dgm:cxn modelId="{FFB8E2FD-5670-436C-96D6-027F79BD3E8F}" type="presOf" srcId="{B9716217-1EE6-4BE3-B3C5-B0439193FED7}" destId="{CA61551A-CA1E-4511-8DBA-0C2B70721C11}" srcOrd="0" destOrd="0" presId="urn:microsoft.com/office/officeart/2008/layout/VerticalCurvedList"/>
    <dgm:cxn modelId="{AFEEF1D1-63A4-4462-98EC-3F1EC5D9C01F}" type="presParOf" srcId="{7F3F1794-57DE-4C33-8FC8-58FCEBCBFBF2}" destId="{3C3083BD-FF0A-49B0-86EE-13BF744C9399}" srcOrd="0" destOrd="0" presId="urn:microsoft.com/office/officeart/2008/layout/VerticalCurvedList"/>
    <dgm:cxn modelId="{77EC4CE4-F6A1-475B-BCAF-CBBB15E269E3}" type="presParOf" srcId="{3C3083BD-FF0A-49B0-86EE-13BF744C9399}" destId="{E144B2B5-0AE4-4447-BAE2-FBE3867A16D2}" srcOrd="0" destOrd="0" presId="urn:microsoft.com/office/officeart/2008/layout/VerticalCurvedList"/>
    <dgm:cxn modelId="{5FBBA8C0-BA90-43E1-94BB-4DBE6A3F21D1}" type="presParOf" srcId="{E144B2B5-0AE4-4447-BAE2-FBE3867A16D2}" destId="{97E14559-0B68-46CD-925D-0AF3360121D2}" srcOrd="0" destOrd="0" presId="urn:microsoft.com/office/officeart/2008/layout/VerticalCurvedList"/>
    <dgm:cxn modelId="{22F045FD-7BE2-40B9-BAEA-46AC75881F1F}" type="presParOf" srcId="{E144B2B5-0AE4-4447-BAE2-FBE3867A16D2}" destId="{F9A1C561-94CB-40A0-AF40-D865C7958EAF}" srcOrd="1" destOrd="0" presId="urn:microsoft.com/office/officeart/2008/layout/VerticalCurvedList"/>
    <dgm:cxn modelId="{A671AF95-23AF-476A-8333-7B8302930904}" type="presParOf" srcId="{E144B2B5-0AE4-4447-BAE2-FBE3867A16D2}" destId="{A120B1BE-0B37-477D-9842-2B968880DC9C}" srcOrd="2" destOrd="0" presId="urn:microsoft.com/office/officeart/2008/layout/VerticalCurvedList"/>
    <dgm:cxn modelId="{80534815-30A0-441A-9FA2-4E4010A54604}" type="presParOf" srcId="{E144B2B5-0AE4-4447-BAE2-FBE3867A16D2}" destId="{CD86D449-F01A-4BE8-BA91-0ACBDE213915}" srcOrd="3" destOrd="0" presId="urn:microsoft.com/office/officeart/2008/layout/VerticalCurvedList"/>
    <dgm:cxn modelId="{F667AB6A-A35F-4C40-83FD-9ABBDD77BA2D}" type="presParOf" srcId="{3C3083BD-FF0A-49B0-86EE-13BF744C9399}" destId="{D918457C-FDF2-4702-A3E4-FC630F1721C0}" srcOrd="1" destOrd="0" presId="urn:microsoft.com/office/officeart/2008/layout/VerticalCurvedList"/>
    <dgm:cxn modelId="{DD7879DD-03D6-494D-8153-8CC49213C61A}" type="presParOf" srcId="{3C3083BD-FF0A-49B0-86EE-13BF744C9399}" destId="{3962D5A0-CE66-41F7-A742-B52553841D85}" srcOrd="2" destOrd="0" presId="urn:microsoft.com/office/officeart/2008/layout/VerticalCurvedList"/>
    <dgm:cxn modelId="{D7041CC3-916F-432C-9D13-362A965FE4D6}" type="presParOf" srcId="{3962D5A0-CE66-41F7-A742-B52553841D85}" destId="{C17864D2-4DCE-44F3-9618-2956B9D6C05C}" srcOrd="0" destOrd="0" presId="urn:microsoft.com/office/officeart/2008/layout/VerticalCurvedList"/>
    <dgm:cxn modelId="{744D532F-C8AC-4E3D-9228-10270B54E28C}" type="presParOf" srcId="{3C3083BD-FF0A-49B0-86EE-13BF744C9399}" destId="{CA61551A-CA1E-4511-8DBA-0C2B70721C11}" srcOrd="3" destOrd="0" presId="urn:microsoft.com/office/officeart/2008/layout/VerticalCurvedList"/>
    <dgm:cxn modelId="{4B38C7AC-0A03-4513-A604-3400A9C6FC59}" type="presParOf" srcId="{3C3083BD-FF0A-49B0-86EE-13BF744C9399}" destId="{3E194E25-91E1-4E98-97EB-D4D8F4A7AAED}" srcOrd="4" destOrd="0" presId="urn:microsoft.com/office/officeart/2008/layout/VerticalCurvedList"/>
    <dgm:cxn modelId="{62AF3B25-043A-4DF3-8B69-1875031BFA48}" type="presParOf" srcId="{3E194E25-91E1-4E98-97EB-D4D8F4A7AAED}" destId="{293AF257-58EA-4909-B78B-44AAE7C05D75}" srcOrd="0" destOrd="0" presId="urn:microsoft.com/office/officeart/2008/layout/VerticalCurvedList"/>
    <dgm:cxn modelId="{BC420741-A1AC-4DE7-949C-6C760069E8FF}" type="presParOf" srcId="{3C3083BD-FF0A-49B0-86EE-13BF744C9399}" destId="{111B0CFC-AAA1-400F-BD68-BEAFB7D105ED}" srcOrd="5" destOrd="0" presId="urn:microsoft.com/office/officeart/2008/layout/VerticalCurvedList"/>
    <dgm:cxn modelId="{0A185C12-B50B-4A00-A719-E65DD6702722}" type="presParOf" srcId="{3C3083BD-FF0A-49B0-86EE-13BF744C9399}" destId="{DAF76137-9C2E-4006-B8B5-95485E48A271}" srcOrd="6" destOrd="0" presId="urn:microsoft.com/office/officeart/2008/layout/VerticalCurvedList"/>
    <dgm:cxn modelId="{B0EEEDB7-C079-490D-8B22-B4C7E06E4B41}" type="presParOf" srcId="{DAF76137-9C2E-4006-B8B5-95485E48A271}" destId="{30F2BA99-32AE-4515-BE1D-42A007A0F4D4}" srcOrd="0" destOrd="0" presId="urn:microsoft.com/office/officeart/2008/layout/VerticalCurvedList"/>
    <dgm:cxn modelId="{A74660F8-04C4-49C8-A013-6007253A896F}" type="presParOf" srcId="{3C3083BD-FF0A-49B0-86EE-13BF744C9399}" destId="{497FF35A-AAE7-46A4-98AC-40F870022DA9}" srcOrd="7" destOrd="0" presId="urn:microsoft.com/office/officeart/2008/layout/VerticalCurvedList"/>
    <dgm:cxn modelId="{B57DDDF2-A857-4C53-B590-CCCF9C34B8A1}" type="presParOf" srcId="{3C3083BD-FF0A-49B0-86EE-13BF744C9399}" destId="{00E50105-D421-4749-86BE-08756EDD7C97}" srcOrd="8" destOrd="0" presId="urn:microsoft.com/office/officeart/2008/layout/VerticalCurvedList"/>
    <dgm:cxn modelId="{544B839C-AB03-43C2-82A1-BC80092F4C91}" type="presParOf" srcId="{00E50105-D421-4749-86BE-08756EDD7C97}" destId="{C9721743-5E13-4F4E-8259-10ACC3CCF7FB}" srcOrd="0" destOrd="0" presId="urn:microsoft.com/office/officeart/2008/layout/VerticalCurvedList"/>
    <dgm:cxn modelId="{87FBBF4C-35A9-41CD-917A-AE42900551B9}" type="presParOf" srcId="{3C3083BD-FF0A-49B0-86EE-13BF744C9399}" destId="{FDCB4326-CD1C-4254-A8EE-FFF003CD2AF4}" srcOrd="9" destOrd="0" presId="urn:microsoft.com/office/officeart/2008/layout/VerticalCurvedList"/>
    <dgm:cxn modelId="{2EC04616-0A5F-4571-9413-A8E642319801}" type="presParOf" srcId="{3C3083BD-FF0A-49B0-86EE-13BF744C9399}" destId="{A8DBBDF0-A07A-4FFB-B238-54D7845054C8}" srcOrd="10" destOrd="0" presId="urn:microsoft.com/office/officeart/2008/layout/VerticalCurvedList"/>
    <dgm:cxn modelId="{6CD44FD0-671A-4768-A62F-C5C5D9A3330B}" type="presParOf" srcId="{A8DBBDF0-A07A-4FFB-B238-54D7845054C8}" destId="{D68A105C-9DEA-46CD-860E-AC7CE8D7CA41}" srcOrd="0" destOrd="0" presId="urn:microsoft.com/office/officeart/2008/layout/VerticalCurvedList"/>
    <dgm:cxn modelId="{630228F1-1E02-4BCB-A66B-CC4E6277C1CF}" type="presParOf" srcId="{3C3083BD-FF0A-49B0-86EE-13BF744C9399}" destId="{749B104D-9CAC-43A0-BA9B-EEF353FAFE81}" srcOrd="11" destOrd="0" presId="urn:microsoft.com/office/officeart/2008/layout/VerticalCurvedList"/>
    <dgm:cxn modelId="{8B65A5D6-7E98-4614-B502-4739EEF5D908}" type="presParOf" srcId="{3C3083BD-FF0A-49B0-86EE-13BF744C9399}" destId="{3C1B27C9-C1E7-4C93-B5B5-98B894A2B56E}" srcOrd="12" destOrd="0" presId="urn:microsoft.com/office/officeart/2008/layout/VerticalCurvedList"/>
    <dgm:cxn modelId="{2E89FE1F-88F5-4EFD-B9F3-B95BFAE27A90}" type="presParOf" srcId="{3C1B27C9-C1E7-4C93-B5B5-98B894A2B56E}" destId="{950AB47C-66A7-46F5-B87C-E1D6B7E9781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1C561-94CB-40A0-AF40-D865C7958EAF}">
      <dsp:nvSpPr>
        <dsp:cNvPr id="0" name=""/>
        <dsp:cNvSpPr/>
      </dsp:nvSpPr>
      <dsp:spPr>
        <a:xfrm>
          <a:off x="-4157891" y="-638056"/>
          <a:ext cx="4954351" cy="4954351"/>
        </a:xfrm>
        <a:prstGeom prst="blockArc">
          <a:avLst>
            <a:gd name="adj1" fmla="val 18900000"/>
            <a:gd name="adj2" fmla="val 2700000"/>
            <a:gd name="adj3" fmla="val 436"/>
          </a:avLst>
        </a:prstGeom>
        <a:noFill/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18457C-FDF2-4702-A3E4-FC630F1721C0}">
      <dsp:nvSpPr>
        <dsp:cNvPr id="0" name=""/>
        <dsp:cNvSpPr/>
      </dsp:nvSpPr>
      <dsp:spPr>
        <a:xfrm>
          <a:off x="297763" y="193696"/>
          <a:ext cx="7924017" cy="3872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37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Calibri Light" pitchFamily="34" charset="0"/>
              <a:cs typeface="Calibri Light" pitchFamily="34" charset="0"/>
            </a:rPr>
            <a:t>Troubles du développement intellectuel</a:t>
          </a:r>
        </a:p>
      </dsp:txBody>
      <dsp:txXfrm>
        <a:off x="297763" y="193696"/>
        <a:ext cx="7924017" cy="387244"/>
      </dsp:txXfrm>
    </dsp:sp>
    <dsp:sp modelId="{C17864D2-4DCE-44F3-9618-2956B9D6C05C}">
      <dsp:nvSpPr>
        <dsp:cNvPr id="0" name=""/>
        <dsp:cNvSpPr/>
      </dsp:nvSpPr>
      <dsp:spPr>
        <a:xfrm>
          <a:off x="55735" y="145290"/>
          <a:ext cx="484056" cy="4840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1551A-CA1E-4511-8DBA-0C2B70721C11}">
      <dsp:nvSpPr>
        <dsp:cNvPr id="0" name=""/>
        <dsp:cNvSpPr/>
      </dsp:nvSpPr>
      <dsp:spPr>
        <a:xfrm>
          <a:off x="616299" y="774489"/>
          <a:ext cx="7605481" cy="3872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37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Calibri Light" pitchFamily="34" charset="0"/>
              <a:cs typeface="Calibri Light" pitchFamily="34" charset="0"/>
            </a:rPr>
            <a:t>Troubles de la communication</a:t>
          </a:r>
        </a:p>
      </dsp:txBody>
      <dsp:txXfrm>
        <a:off x="616299" y="774489"/>
        <a:ext cx="7605481" cy="387244"/>
      </dsp:txXfrm>
    </dsp:sp>
    <dsp:sp modelId="{293AF257-58EA-4909-B78B-44AAE7C05D75}">
      <dsp:nvSpPr>
        <dsp:cNvPr id="0" name=""/>
        <dsp:cNvSpPr/>
      </dsp:nvSpPr>
      <dsp:spPr>
        <a:xfrm>
          <a:off x="374271" y="726084"/>
          <a:ext cx="484056" cy="4840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B0CFC-AAA1-400F-BD68-BEAFB7D105ED}">
      <dsp:nvSpPr>
        <dsp:cNvPr id="0" name=""/>
        <dsp:cNvSpPr/>
      </dsp:nvSpPr>
      <dsp:spPr>
        <a:xfrm>
          <a:off x="761957" y="1355283"/>
          <a:ext cx="7459823" cy="38724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37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Calibri Light" pitchFamily="34" charset="0"/>
              <a:cs typeface="Calibri Light" pitchFamily="34" charset="0"/>
            </a:rPr>
            <a:t>Trouble du spectre de l’autisme</a:t>
          </a:r>
        </a:p>
      </dsp:txBody>
      <dsp:txXfrm>
        <a:off x="761957" y="1355283"/>
        <a:ext cx="7459823" cy="387244"/>
      </dsp:txXfrm>
    </dsp:sp>
    <dsp:sp modelId="{30F2BA99-32AE-4515-BE1D-42A007A0F4D4}">
      <dsp:nvSpPr>
        <dsp:cNvPr id="0" name=""/>
        <dsp:cNvSpPr/>
      </dsp:nvSpPr>
      <dsp:spPr>
        <a:xfrm>
          <a:off x="519929" y="1306877"/>
          <a:ext cx="484056" cy="4840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7FF35A-AAE7-46A4-98AC-40F870022DA9}">
      <dsp:nvSpPr>
        <dsp:cNvPr id="0" name=""/>
        <dsp:cNvSpPr/>
      </dsp:nvSpPr>
      <dsp:spPr>
        <a:xfrm>
          <a:off x="761957" y="1935709"/>
          <a:ext cx="7459823" cy="38724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37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Calibri Light" pitchFamily="34" charset="0"/>
              <a:cs typeface="Calibri Light" pitchFamily="34" charset="0"/>
            </a:rPr>
            <a:t>Trouble déficit de l’attention avec ou sans hyperactivité</a:t>
          </a:r>
        </a:p>
      </dsp:txBody>
      <dsp:txXfrm>
        <a:off x="761957" y="1935709"/>
        <a:ext cx="7459823" cy="387244"/>
      </dsp:txXfrm>
    </dsp:sp>
    <dsp:sp modelId="{C9721743-5E13-4F4E-8259-10ACC3CCF7FB}">
      <dsp:nvSpPr>
        <dsp:cNvPr id="0" name=""/>
        <dsp:cNvSpPr/>
      </dsp:nvSpPr>
      <dsp:spPr>
        <a:xfrm>
          <a:off x="519929" y="1887303"/>
          <a:ext cx="484056" cy="4840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B4326-CD1C-4254-A8EE-FFF003CD2AF4}">
      <dsp:nvSpPr>
        <dsp:cNvPr id="0" name=""/>
        <dsp:cNvSpPr/>
      </dsp:nvSpPr>
      <dsp:spPr>
        <a:xfrm>
          <a:off x="616299" y="2516503"/>
          <a:ext cx="7605481" cy="38724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37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Calibri Light" pitchFamily="34" charset="0"/>
              <a:cs typeface="Calibri Light" pitchFamily="34" charset="0"/>
            </a:rPr>
            <a:t>Troubles spécifiques des apprentissages</a:t>
          </a:r>
        </a:p>
      </dsp:txBody>
      <dsp:txXfrm>
        <a:off x="616299" y="2516503"/>
        <a:ext cx="7605481" cy="387244"/>
      </dsp:txXfrm>
    </dsp:sp>
    <dsp:sp modelId="{D68A105C-9DEA-46CD-860E-AC7CE8D7CA41}">
      <dsp:nvSpPr>
        <dsp:cNvPr id="0" name=""/>
        <dsp:cNvSpPr/>
      </dsp:nvSpPr>
      <dsp:spPr>
        <a:xfrm>
          <a:off x="374271" y="2468097"/>
          <a:ext cx="484056" cy="484056"/>
        </a:xfrm>
        <a:prstGeom prst="ellipse">
          <a:avLst/>
        </a:prstGeom>
        <a:solidFill>
          <a:schemeClr val="bg1"/>
        </a:solidFill>
        <a:ln w="222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9B104D-9CAC-43A0-BA9B-EEF353FAFE81}">
      <dsp:nvSpPr>
        <dsp:cNvPr id="0" name=""/>
        <dsp:cNvSpPr/>
      </dsp:nvSpPr>
      <dsp:spPr>
        <a:xfrm>
          <a:off x="343960" y="3119981"/>
          <a:ext cx="7924017" cy="3872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37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Calibri Light" pitchFamily="34" charset="0"/>
              <a:cs typeface="Calibri Light" pitchFamily="34" charset="0"/>
            </a:rPr>
            <a:t>Trouble développemental de la coordination</a:t>
          </a:r>
        </a:p>
      </dsp:txBody>
      <dsp:txXfrm>
        <a:off x="343960" y="3119981"/>
        <a:ext cx="7924017" cy="387244"/>
      </dsp:txXfrm>
    </dsp:sp>
    <dsp:sp modelId="{950AB47C-66A7-46F5-B87C-E1D6B7E9781A}">
      <dsp:nvSpPr>
        <dsp:cNvPr id="0" name=""/>
        <dsp:cNvSpPr/>
      </dsp:nvSpPr>
      <dsp:spPr>
        <a:xfrm>
          <a:off x="55735" y="3048891"/>
          <a:ext cx="484056" cy="484056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AB80E-AD9A-4773-88F6-2BABF5ACCC47}" type="datetimeFigureOut">
              <a:rPr lang="fr-FR" smtClean="0"/>
              <a:pPr/>
              <a:t>13/03/2025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FA9B7-9BFA-4227-A6CB-101C27F4AC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Idée de réaliser les AVQ avec des gants de box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FA9B7-9BFA-4227-A6CB-101C27F4ACE5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1020431"/>
            <a:ext cx="8245162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2495446"/>
            <a:ext cx="8245160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5956138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94C8E7D-35C8-44B1-99DF-C1B62A8412EE}" type="datetimeFigureOut">
              <a:rPr lang="fr-FR" smtClean="0"/>
              <a:pPr/>
              <a:t>13/03/2025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5951812"/>
            <a:ext cx="518790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6233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8E7D-35C8-44B1-99DF-C1B62A8412EE}" type="datetimeFigureOut">
              <a:rPr lang="fr-FR" smtClean="0"/>
              <a:pPr/>
              <a:t>13/03/2025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599725"/>
            <a:ext cx="2180113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75727"/>
            <a:ext cx="1503123" cy="5183073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675727"/>
            <a:ext cx="5922209" cy="5183073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8"/>
            <a:ext cx="99610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94C8E7D-35C8-44B1-99DF-C1B62A8412EE}" type="datetimeFigureOut">
              <a:rPr lang="fr-FR" smtClean="0"/>
              <a:pPr/>
              <a:t>13/03/2025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5951812"/>
            <a:ext cx="5922209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5956138"/>
            <a:ext cx="87314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2180497"/>
            <a:ext cx="8272211" cy="367830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8E7D-35C8-44B1-99DF-C1B62A8412EE}" type="datetimeFigureOut">
              <a:rPr lang="fr-FR" smtClean="0"/>
              <a:pPr/>
              <a:t>13/03/2025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89381" cy="365125"/>
          </a:xfrm>
        </p:spPr>
        <p:txBody>
          <a:bodyPr/>
          <a:lstStyle/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5141975"/>
            <a:ext cx="8468145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043911"/>
            <a:ext cx="8272211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4541417"/>
            <a:ext cx="827221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94C8E7D-35C8-44B1-99DF-C1B62A8412EE}" type="datetimeFigureOut">
              <a:rPr lang="fr-FR" smtClean="0"/>
              <a:pPr/>
              <a:t>13/03/2025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2228004"/>
            <a:ext cx="4066793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2228004"/>
            <a:ext cx="4066794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8E7D-35C8-44B1-99DF-C1B62A8412EE}" type="datetimeFigureOut">
              <a:rPr lang="fr-FR" smtClean="0"/>
              <a:pPr/>
              <a:t>13/03/2025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2250893"/>
            <a:ext cx="3815306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2250893"/>
            <a:ext cx="3815305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8E7D-35C8-44B1-99DF-C1B62A8412EE}" type="datetimeFigureOut">
              <a:rPr lang="fr-FR" smtClean="0"/>
              <a:pPr/>
              <a:t>13/03/2025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729658"/>
            <a:ext cx="8272212" cy="988332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8E7D-35C8-44B1-99DF-C1B62A8412EE}" type="datetimeFigureOut">
              <a:rPr lang="fr-FR" smtClean="0"/>
              <a:pPr/>
              <a:t>13/03/2025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8E7D-35C8-44B1-99DF-C1B62A8412EE}" type="datetimeFigureOut">
              <a:rPr lang="fr-FR" smtClean="0"/>
              <a:pPr/>
              <a:t>13/03/2025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5141973"/>
            <a:ext cx="847365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2296"/>
            <a:ext cx="3682084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601200"/>
            <a:ext cx="846963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262297"/>
            <a:ext cx="4402490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94C8E7D-35C8-44B1-99DF-C1B62A8412EE}" type="datetimeFigureOut">
              <a:rPr lang="fr-FR" smtClean="0"/>
              <a:pPr/>
              <a:t>13/03/2025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4693389"/>
            <a:ext cx="827221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599725"/>
            <a:ext cx="8468144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5260128"/>
            <a:ext cx="8272213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8E7D-35C8-44B1-99DF-C1B62A8412EE}" type="datetimeFigureOut">
              <a:rPr lang="fr-FR" smtClean="0"/>
              <a:pPr/>
              <a:t>13/03/2025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705124"/>
            <a:ext cx="8272212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2336003"/>
            <a:ext cx="8272212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5956138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94C8E7D-35C8-44B1-99DF-C1B62A8412EE}" type="datetimeFigureOut">
              <a:rPr lang="fr-FR" smtClean="0"/>
              <a:pPr/>
              <a:t>13/03/2025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5951812"/>
            <a:ext cx="5187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5956138"/>
            <a:ext cx="789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1D9686C-3670-4A4A-8144-2665216D982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34901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b="1" dirty="0"/>
              <a:t>Trouble développemental de la coordination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fr-FR" sz="1400" dirty="0">
                <a:latin typeface="Calibri Light" pitchFamily="34" charset="0"/>
                <a:cs typeface="Calibri Light" pitchFamily="34" charset="0"/>
              </a:rPr>
              <a:t>Morgane </a:t>
            </a:r>
            <a:r>
              <a:rPr lang="fr-FR" sz="1400" dirty="0" err="1">
                <a:latin typeface="Calibri Light" pitchFamily="34" charset="0"/>
                <a:cs typeface="Calibri Light" pitchFamily="34" charset="0"/>
              </a:rPr>
              <a:t>careLlier</a:t>
            </a:r>
            <a:r>
              <a:rPr lang="fr-FR" sz="1400" dirty="0">
                <a:latin typeface="Calibri Light" pitchFamily="34" charset="0"/>
                <a:cs typeface="Calibri Light" pitchFamily="34" charset="0"/>
              </a:rPr>
              <a:t>  Anne-laure </a:t>
            </a:r>
            <a:r>
              <a:rPr lang="fr-FR" sz="1400" dirty="0" err="1">
                <a:latin typeface="Calibri Light" pitchFamily="34" charset="0"/>
                <a:cs typeface="Calibri Light" pitchFamily="34" charset="0"/>
              </a:rPr>
              <a:t>debureaux</a:t>
            </a:r>
            <a:r>
              <a:rPr lang="fr-FR" sz="1400" dirty="0">
                <a:latin typeface="Calibri Light" pitchFamily="34" charset="0"/>
                <a:cs typeface="Calibri Light" pitchFamily="34" charset="0"/>
              </a:rPr>
              <a:t>, Amandine HIPPOLYTE, Alexandre porion, marine </a:t>
            </a:r>
            <a:r>
              <a:rPr lang="fr-FR" sz="1400" dirty="0" err="1">
                <a:latin typeface="Calibri Light" pitchFamily="34" charset="0"/>
                <a:cs typeface="Calibri Light" pitchFamily="34" charset="0"/>
              </a:rPr>
              <a:t>walton</a:t>
            </a:r>
            <a:r>
              <a:rPr lang="fr-FR" sz="1400" dirty="0">
                <a:latin typeface="Calibri Light" pitchFamily="34" charset="0"/>
                <a:cs typeface="Calibri Light" pitchFamily="34" charset="0"/>
              </a:rPr>
              <a:t>, psychologues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étude de cas - Mathéo, 5 ans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1928803"/>
            <a:ext cx="8422385" cy="4714907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Naissance à 7 mois d’une grossesse gémellaire (alitement de la maman pendant un mois)</a:t>
            </a:r>
          </a:p>
          <a:p>
            <a:pPr lvl="1" algn="just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Hospitalisation en néonatalogie durant 1 mois</a:t>
            </a:r>
          </a:p>
          <a:p>
            <a:pPr algn="just">
              <a:buFont typeface="Wingdings" pitchFamily="2" charset="2"/>
              <a:buChar char="§"/>
            </a:pPr>
            <a:endParaRPr lang="fr-FR" dirty="0">
              <a:latin typeface="Calibri Light" pitchFamily="34" charset="0"/>
              <a:cs typeface="Calibri Light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Premières acquisitions :</a:t>
            </a:r>
          </a:p>
          <a:p>
            <a:pPr lvl="1" algn="just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Marche à 15 mois</a:t>
            </a:r>
          </a:p>
          <a:p>
            <a:pPr lvl="1" algn="just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Propreté à 3 ans et demi</a:t>
            </a:r>
          </a:p>
          <a:p>
            <a:pPr lvl="1" algn="just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Langage à 2 ans</a:t>
            </a:r>
          </a:p>
          <a:p>
            <a:pPr lvl="1" algn="just">
              <a:buNone/>
            </a:pPr>
            <a:endParaRPr lang="fr-FR" dirty="0">
              <a:latin typeface="Calibri Light" pitchFamily="34" charset="0"/>
              <a:cs typeface="Calibri Light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Dans la vie quotidienne :</a:t>
            </a:r>
          </a:p>
          <a:p>
            <a:pPr lvl="1" algn="just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Lenteur à l’habillage (difficultés à mettre les boutons et les fermetures, vêtements à l’envers) / difficultés pour manger, couper sa viande</a:t>
            </a:r>
          </a:p>
          <a:p>
            <a:pPr lvl="1" algn="just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Maladroit ++</a:t>
            </a:r>
          </a:p>
          <a:p>
            <a:pPr lvl="1" algn="just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Peu d’intérêt pour les jeux de construction, puzzles, dessin et coloriage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étude de cas - Mathéo, 5 ans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Au niveau scolaire : GSM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Connaît les couleurs, reconnaît et écrit son prénom, connaît les lettres de l’alphabet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Difficultés en graphisme (écriture cursive), repérage spatio-temporel et en motricité globale et fine</a:t>
            </a:r>
          </a:p>
          <a:p>
            <a:pPr>
              <a:buFont typeface="Wingdings" pitchFamily="2" charset="2"/>
              <a:buChar char="§"/>
            </a:pPr>
            <a:endParaRPr lang="fr-FR" dirty="0">
              <a:latin typeface="Calibri Light" pitchFamily="34" charset="0"/>
              <a:cs typeface="Calibri Light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Les parents s’interpellent face à ses difficultés scolaires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Étude de cas : tests utilisés, WPPSI IV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1857364"/>
            <a:ext cx="8272211" cy="1714512"/>
          </a:xfrm>
        </p:spPr>
        <p:txBody>
          <a:bodyPr/>
          <a:lstStyle/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WPPSI-IV</a:t>
            </a:r>
          </a:p>
          <a:p>
            <a:pPr lvl="1"/>
            <a:r>
              <a:rPr lang="fr-FR" dirty="0">
                <a:latin typeface="Calibri Light" pitchFamily="34" charset="0"/>
                <a:cs typeface="Calibri Light" pitchFamily="34" charset="0"/>
              </a:rPr>
              <a:t>Échelle d’intelligence de Wechsler pour enfants, 4</a:t>
            </a:r>
            <a:r>
              <a:rPr lang="fr-FR" baseline="30000" dirty="0">
                <a:latin typeface="Calibri Light" pitchFamily="34" charset="0"/>
                <a:cs typeface="Calibri Light" pitchFamily="34" charset="0"/>
              </a:rPr>
              <a:t>e</a:t>
            </a:r>
            <a:r>
              <a:rPr lang="fr-FR" dirty="0">
                <a:latin typeface="Calibri Light" pitchFamily="34" charset="0"/>
                <a:cs typeface="Calibri Light" pitchFamily="34" charset="0"/>
              </a:rPr>
              <a:t> édition</a:t>
            </a:r>
          </a:p>
          <a:p>
            <a:pPr lvl="1"/>
            <a:r>
              <a:rPr lang="fr-FR" dirty="0">
                <a:latin typeface="Calibri Light" pitchFamily="34" charset="0"/>
                <a:cs typeface="Calibri Light" pitchFamily="34" charset="0"/>
              </a:rPr>
              <a:t>De 2 ans 6 mois à 7 ans 7 mois</a:t>
            </a:r>
          </a:p>
          <a:p>
            <a:pPr lvl="1"/>
            <a:r>
              <a:rPr lang="fr-FR" dirty="0">
                <a:latin typeface="Calibri Light" pitchFamily="34" charset="0"/>
                <a:cs typeface="Calibri Light" pitchFamily="34" charset="0"/>
              </a:rPr>
              <a:t>45 à 60 min de passation</a:t>
            </a:r>
          </a:p>
        </p:txBody>
      </p:sp>
      <p:pic>
        <p:nvPicPr>
          <p:cNvPr id="4" name="Image 3" descr="wppsi_iv.jpg"/>
          <p:cNvPicPr>
            <a:picLocks noChangeAspect="1"/>
          </p:cNvPicPr>
          <p:nvPr/>
        </p:nvPicPr>
        <p:blipFill>
          <a:blip r:embed="rId2"/>
          <a:srcRect t="44792" r="63"/>
          <a:stretch>
            <a:fillRect/>
          </a:stretch>
        </p:blipFill>
        <p:spPr>
          <a:xfrm>
            <a:off x="1071538" y="3401654"/>
            <a:ext cx="6786610" cy="345634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M_6451.JPG"/>
          <p:cNvPicPr>
            <a:picLocks noChangeAspect="1"/>
          </p:cNvPicPr>
          <p:nvPr/>
        </p:nvPicPr>
        <p:blipFill>
          <a:blip r:embed="rId2">
            <a:lum bright="20000" contrast="30000"/>
          </a:blip>
          <a:srcRect l="14844" t="28125" r="8593" b="17708"/>
          <a:stretch>
            <a:fillRect/>
          </a:stretch>
        </p:blipFill>
        <p:spPr>
          <a:xfrm>
            <a:off x="642910" y="1428736"/>
            <a:ext cx="7858180" cy="416964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M_6440.JPG"/>
          <p:cNvPicPr>
            <a:picLocks noChangeAspect="1"/>
          </p:cNvPicPr>
          <p:nvPr/>
        </p:nvPicPr>
        <p:blipFill>
          <a:blip r:embed="rId2" cstate="print">
            <a:lum bright="30000" contrast="30000"/>
          </a:blip>
          <a:srcRect l="14218" t="21661" r="10575" b="6267"/>
          <a:stretch>
            <a:fillRect/>
          </a:stretch>
        </p:blipFill>
        <p:spPr>
          <a:xfrm>
            <a:off x="0" y="642917"/>
            <a:ext cx="4786314" cy="3440163"/>
          </a:xfrm>
          <a:prstGeom prst="rect">
            <a:avLst/>
          </a:prstGeom>
        </p:spPr>
      </p:pic>
      <p:pic>
        <p:nvPicPr>
          <p:cNvPr id="3" name="Image 2" descr="SAM_6442.JPG"/>
          <p:cNvPicPr>
            <a:picLocks noChangeAspect="1"/>
          </p:cNvPicPr>
          <p:nvPr/>
        </p:nvPicPr>
        <p:blipFill>
          <a:blip r:embed="rId3" cstate="print"/>
          <a:srcRect t="6267" b="2859"/>
          <a:stretch>
            <a:fillRect/>
          </a:stretch>
        </p:blipFill>
        <p:spPr>
          <a:xfrm>
            <a:off x="3929058" y="3303720"/>
            <a:ext cx="5214942" cy="355428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642918"/>
            <a:ext cx="7429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2571744"/>
            <a:ext cx="7429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M_6446.JPG"/>
          <p:cNvPicPr>
            <a:picLocks noChangeAspect="1"/>
          </p:cNvPicPr>
          <p:nvPr/>
        </p:nvPicPr>
        <p:blipFill>
          <a:blip r:embed="rId2" cstate="print">
            <a:lum bright="20000" contrast="30000"/>
          </a:blip>
          <a:srcRect l="32031" t="29167" r="21875" b="16666"/>
          <a:stretch>
            <a:fillRect/>
          </a:stretch>
        </p:blipFill>
        <p:spPr>
          <a:xfrm>
            <a:off x="0" y="714356"/>
            <a:ext cx="3566405" cy="3143272"/>
          </a:xfrm>
          <a:prstGeom prst="rect">
            <a:avLst/>
          </a:prstGeom>
        </p:spPr>
      </p:pic>
      <p:pic>
        <p:nvPicPr>
          <p:cNvPr id="3" name="Image 2" descr="SAM_6447.JPG"/>
          <p:cNvPicPr>
            <a:picLocks noChangeAspect="1"/>
          </p:cNvPicPr>
          <p:nvPr/>
        </p:nvPicPr>
        <p:blipFill>
          <a:blip r:embed="rId3" cstate="print">
            <a:lum bright="20000" contrast="30000"/>
          </a:blip>
          <a:srcRect l="14766" t="19688" r="13359" b="17812"/>
          <a:stretch>
            <a:fillRect/>
          </a:stretch>
        </p:blipFill>
        <p:spPr>
          <a:xfrm>
            <a:off x="0" y="4071942"/>
            <a:ext cx="3833839" cy="2500330"/>
          </a:xfrm>
          <a:prstGeom prst="rect">
            <a:avLst/>
          </a:prstGeom>
        </p:spPr>
      </p:pic>
      <p:pic>
        <p:nvPicPr>
          <p:cNvPr id="4" name="Image 3" descr="SAM_6448.JPG"/>
          <p:cNvPicPr>
            <a:picLocks noChangeAspect="1"/>
          </p:cNvPicPr>
          <p:nvPr/>
        </p:nvPicPr>
        <p:blipFill>
          <a:blip r:embed="rId4" cstate="print">
            <a:lum bright="20000" contrast="30000"/>
          </a:blip>
          <a:srcRect l="8438" t="16459" r="7187" b="17916"/>
          <a:stretch>
            <a:fillRect/>
          </a:stretch>
        </p:blipFill>
        <p:spPr>
          <a:xfrm>
            <a:off x="4122929" y="2071678"/>
            <a:ext cx="5021071" cy="292895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M_6444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rcRect l="6250" t="23958" r="3906" b="12500"/>
          <a:stretch>
            <a:fillRect/>
          </a:stretch>
        </p:blipFill>
        <p:spPr>
          <a:xfrm>
            <a:off x="1428728" y="3500438"/>
            <a:ext cx="6329829" cy="3357562"/>
          </a:xfrm>
          <a:prstGeom prst="rect">
            <a:avLst/>
          </a:prstGeom>
        </p:spPr>
      </p:pic>
      <p:pic>
        <p:nvPicPr>
          <p:cNvPr id="3" name="Image 2" descr="SAM_6449.JPG"/>
          <p:cNvPicPr>
            <a:picLocks noChangeAspect="1"/>
          </p:cNvPicPr>
          <p:nvPr/>
        </p:nvPicPr>
        <p:blipFill>
          <a:blip r:embed="rId3">
            <a:lum bright="20000" contrast="40000"/>
          </a:blip>
          <a:srcRect l="33594" t="42604" r="28906" b="38646"/>
          <a:stretch>
            <a:fillRect/>
          </a:stretch>
        </p:blipFill>
        <p:spPr>
          <a:xfrm>
            <a:off x="2928926" y="571480"/>
            <a:ext cx="3214710" cy="1205516"/>
          </a:xfrm>
          <a:prstGeom prst="rect">
            <a:avLst/>
          </a:prstGeom>
        </p:spPr>
      </p:pic>
      <p:pic>
        <p:nvPicPr>
          <p:cNvPr id="4" name="Image 3" descr="SAM_6450.JPG"/>
          <p:cNvPicPr>
            <a:picLocks noChangeAspect="1"/>
          </p:cNvPicPr>
          <p:nvPr/>
        </p:nvPicPr>
        <p:blipFill>
          <a:blip r:embed="rId4" cstate="print">
            <a:lum bright="20000" contrast="40000"/>
          </a:blip>
          <a:srcRect l="11563" t="33125" r="3281" b="39791"/>
          <a:stretch>
            <a:fillRect/>
          </a:stretch>
        </p:blipFill>
        <p:spPr>
          <a:xfrm>
            <a:off x="1643042" y="1785926"/>
            <a:ext cx="5857884" cy="13972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i\Dropbox\Documents\Présentations et cours\L3 troubles des apprentissages\Photos WPPSI et WISC\sym WPPSI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1072"/>
            <a:ext cx="4424363" cy="6256928"/>
          </a:xfrm>
          <a:prstGeom prst="rect">
            <a:avLst/>
          </a:prstGeom>
          <a:noFill/>
        </p:spPr>
      </p:pic>
      <p:pic>
        <p:nvPicPr>
          <p:cNvPr id="1027" name="Picture 3" descr="C:\Users\marii\Dropbox\Documents\Présentations et cours\L3 troubles des apprentissages\Photos WPPSI et WISC\Code WPPSI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9637" y="601072"/>
            <a:ext cx="4424363" cy="6256928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642918"/>
            <a:ext cx="7429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Étude de cas : tests utilisés, NEPSY et </a:t>
            </a:r>
            <a:r>
              <a:rPr lang="fr-FR" dirty="0" err="1"/>
              <a:t>nepsy</a:t>
            </a:r>
            <a:r>
              <a:rPr lang="fr-FR" dirty="0"/>
              <a:t> 2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1857364"/>
            <a:ext cx="8272211" cy="2714644"/>
          </a:xfrm>
        </p:spPr>
        <p:txBody>
          <a:bodyPr>
            <a:noAutofit/>
          </a:bodyPr>
          <a:lstStyle/>
          <a:p>
            <a:pPr marL="306000" lvl="1" algn="just"/>
            <a:r>
              <a:rPr lang="fr-FR" sz="1800" dirty="0">
                <a:latin typeface="Calibri Light" pitchFamily="34" charset="0"/>
                <a:cs typeface="Calibri Light" pitchFamily="34" charset="0"/>
              </a:rPr>
              <a:t>NEPSY : Bilan neuropsychologique de l’enfant - Subtest copie de figures</a:t>
            </a:r>
          </a:p>
          <a:p>
            <a:pPr lvl="1" algn="just"/>
            <a:r>
              <a:rPr lang="fr-FR" dirty="0">
                <a:latin typeface="Calibri Light" pitchFamily="34" charset="0"/>
                <a:cs typeface="Calibri Light" pitchFamily="34" charset="0"/>
              </a:rPr>
              <a:t>De 3 ans à 12 ans 11 mois</a:t>
            </a:r>
          </a:p>
          <a:p>
            <a:pPr lvl="1" algn="just">
              <a:buNone/>
            </a:pPr>
            <a:endParaRPr lang="fr-FR" dirty="0">
              <a:latin typeface="Calibri Light" pitchFamily="34" charset="0"/>
              <a:cs typeface="Calibri Light" pitchFamily="34" charset="0"/>
            </a:endParaRPr>
          </a:p>
          <a:p>
            <a:pPr marL="306000" lvl="1" algn="just"/>
            <a:r>
              <a:rPr lang="fr-FR" sz="1800" dirty="0">
                <a:latin typeface="Calibri Light" pitchFamily="34" charset="0"/>
                <a:cs typeface="Calibri Light" pitchFamily="34" charset="0"/>
              </a:rPr>
              <a:t>NEPSY-II : Subtest précision visuo-motrice</a:t>
            </a:r>
          </a:p>
          <a:p>
            <a:pPr lvl="1" algn="just"/>
            <a:r>
              <a:rPr lang="fr-FR" dirty="0">
                <a:latin typeface="Calibri Light" pitchFamily="34" charset="0"/>
                <a:cs typeface="Calibri Light" pitchFamily="34" charset="0"/>
              </a:rPr>
              <a:t>De 5 ans à 16 ans 11 mois</a:t>
            </a:r>
          </a:p>
        </p:txBody>
      </p:sp>
      <p:pic>
        <p:nvPicPr>
          <p:cNvPr id="5" name="Image 4" descr="nepsy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956" y="2857496"/>
            <a:ext cx="4293044" cy="385762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3" descr="20220114_100353.jpg"/>
          <p:cNvPicPr>
            <a:picLocks noChangeAspect="1"/>
          </p:cNvPicPr>
          <p:nvPr/>
        </p:nvPicPr>
        <p:blipFill>
          <a:blip r:embed="rId2" cstate="print">
            <a:lum bright="40000"/>
          </a:blip>
          <a:srcRect r="32241"/>
          <a:stretch>
            <a:fillRect/>
          </a:stretch>
        </p:blipFill>
        <p:spPr>
          <a:xfrm rot="5400000">
            <a:off x="1646146" y="1282756"/>
            <a:ext cx="5851708" cy="48577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686C-3670-4A4A-8144-2665216D9827}" type="slidenum">
              <a:rPr lang="fr-FR" smtClean="0"/>
              <a:pPr/>
              <a:t>2</a:t>
            </a:fld>
            <a:endParaRPr lang="fr-FR"/>
          </a:p>
        </p:txBody>
      </p:sp>
      <p:graphicFrame>
        <p:nvGraphicFramePr>
          <p:cNvPr id="5" name="Espace réservé du contenu 3">
            <a:extLst>
              <a:ext uri="{FF2B5EF4-FFF2-40B4-BE49-F238E27FC236}">
                <a16:creationId xmlns:a16="http://schemas.microsoft.com/office/drawing/2014/main" id="{3934642F-4CFD-4D4D-B90A-36558299B1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8883343"/>
              </p:ext>
            </p:extLst>
          </p:nvPr>
        </p:nvGraphicFramePr>
        <p:xfrm>
          <a:off x="464513" y="2263853"/>
          <a:ext cx="8270875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7081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20114_100210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14844" t="4166" r="13281" b="2777"/>
          <a:stretch>
            <a:fillRect/>
          </a:stretch>
        </p:blipFill>
        <p:spPr>
          <a:xfrm>
            <a:off x="214282" y="614963"/>
            <a:ext cx="8572528" cy="624303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20114_100227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13281" t="5555" r="14844" b="2777"/>
          <a:stretch>
            <a:fillRect/>
          </a:stretch>
        </p:blipFill>
        <p:spPr>
          <a:xfrm>
            <a:off x="357158" y="571480"/>
            <a:ext cx="8501090" cy="60986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20114_100255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13281" t="4166" r="13281" b="4166"/>
          <a:stretch>
            <a:fillRect/>
          </a:stretch>
        </p:blipFill>
        <p:spPr>
          <a:xfrm>
            <a:off x="214282" y="571480"/>
            <a:ext cx="8715404" cy="611932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20114_10031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9375" t="4166" r="17969" b="5555"/>
          <a:stretch>
            <a:fillRect/>
          </a:stretch>
        </p:blipFill>
        <p:spPr>
          <a:xfrm>
            <a:off x="214282" y="571480"/>
            <a:ext cx="8715405" cy="609141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20114_100325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12500" t="4166" r="14062" b="4166"/>
          <a:stretch>
            <a:fillRect/>
          </a:stretch>
        </p:blipFill>
        <p:spPr>
          <a:xfrm>
            <a:off x="214282" y="571480"/>
            <a:ext cx="8572528" cy="601900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0220114_10012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3906" t="4167" r="18750" b="2777"/>
          <a:stretch>
            <a:fillRect/>
          </a:stretch>
        </p:blipFill>
        <p:spPr>
          <a:xfrm>
            <a:off x="0" y="0"/>
            <a:ext cx="5172324" cy="3500462"/>
          </a:xfrm>
          <a:prstGeom prst="rect">
            <a:avLst/>
          </a:prstGeom>
        </p:spPr>
      </p:pic>
      <p:pic>
        <p:nvPicPr>
          <p:cNvPr id="5" name="Image 4" descr="20220114_100136.jpg"/>
          <p:cNvPicPr>
            <a:picLocks noChangeAspect="1"/>
          </p:cNvPicPr>
          <p:nvPr/>
        </p:nvPicPr>
        <p:blipFill>
          <a:blip r:embed="rId3" cstate="print">
            <a:lum bright="30000"/>
          </a:blip>
          <a:srcRect l="13203" t="4028" r="12578" b="4305"/>
          <a:stretch>
            <a:fillRect/>
          </a:stretch>
        </p:blipFill>
        <p:spPr>
          <a:xfrm>
            <a:off x="4286248" y="3483141"/>
            <a:ext cx="4857752" cy="337485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0220114_100334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15625" t="15277" r="37500" b="18056"/>
          <a:stretch>
            <a:fillRect/>
          </a:stretch>
        </p:blipFill>
        <p:spPr>
          <a:xfrm rot="5400000">
            <a:off x="5014928" y="3414700"/>
            <a:ext cx="3429000" cy="2743220"/>
          </a:xfrm>
          <a:prstGeom prst="rect">
            <a:avLst/>
          </a:prstGeom>
        </p:spPr>
      </p:pic>
      <p:pic>
        <p:nvPicPr>
          <p:cNvPr id="5" name="Image 4" descr="20220114_100342.jpg"/>
          <p:cNvPicPr>
            <a:picLocks noChangeAspect="1"/>
          </p:cNvPicPr>
          <p:nvPr/>
        </p:nvPicPr>
        <p:blipFill>
          <a:blip r:embed="rId3" cstate="print">
            <a:lum bright="30000"/>
          </a:blip>
          <a:srcRect l="28125" r="46875"/>
          <a:stretch>
            <a:fillRect/>
          </a:stretch>
        </p:blipFill>
        <p:spPr>
          <a:xfrm rot="5400000">
            <a:off x="5853900" y="-353229"/>
            <a:ext cx="1936763" cy="4357686"/>
          </a:xfrm>
          <a:prstGeom prst="rect">
            <a:avLst/>
          </a:prstGeom>
        </p:spPr>
      </p:pic>
      <p:pic>
        <p:nvPicPr>
          <p:cNvPr id="7" name="Image 6" descr="20220121_095039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rcRect l="17187" t="4166" r="9375" b="4166"/>
          <a:stretch>
            <a:fillRect/>
          </a:stretch>
        </p:blipFill>
        <p:spPr>
          <a:xfrm rot="5400000">
            <a:off x="-915018" y="1486498"/>
            <a:ext cx="6143692" cy="43136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Étude de cas : résultats au bilan neuropsychologique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1928802"/>
            <a:ext cx="8493823" cy="4929197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ICV à la moyenne de l’âge :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Vocabulaire et connaissances du monde qui l’entoure OK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Capacités de conceptualisation OK</a:t>
            </a:r>
          </a:p>
          <a:p>
            <a:pPr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IVS dans la zone déficitaire :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Difficultés visuo-spatiales et visuo-constructives aux cubes et assemblage d’objets</a:t>
            </a:r>
          </a:p>
          <a:p>
            <a:pPr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IRF dans la moyenne faible de l’âge: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Raisonnement logique et catégoriel OK</a:t>
            </a:r>
          </a:p>
          <a:p>
            <a:pPr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IMT dans la moyenne faible de l’âge: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Reconnaissance d’images et mémoire spatiale (matériel ludique) OK</a:t>
            </a:r>
          </a:p>
          <a:p>
            <a:pPr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IVT dans la zone déficitaire: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Lenteur, erreurs et lignes passées en symboles / étayage constant de l’adulte pour encourager Mathéo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Lenteur en code mais bonne compréhension de la consigne, difficulté à se repérer dans sa feuille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Étude de cas : résultats au bilan neuropsychologique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1928802"/>
            <a:ext cx="8493823" cy="492919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Figure de Rey B le met en difficulté ++ (Non cotée)</a:t>
            </a:r>
          </a:p>
          <a:p>
            <a:pPr lvl="1">
              <a:buFont typeface="Wingdings" pitchFamily="2" charset="2"/>
              <a:buChar char="§"/>
            </a:pPr>
            <a:endParaRPr lang="fr-FR" dirty="0">
              <a:latin typeface="Calibri Light" pitchFamily="34" charset="0"/>
              <a:cs typeface="Calibri Light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Subtest copie de figures de la NEPSY : (NS = 5)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Reproduit des traits verticaux, horizontaux et obliques, un rond et un carré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Les figures complexes le mettent en difficulté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Mauvais repérage des directions et sens des figures</a:t>
            </a:r>
          </a:p>
          <a:p>
            <a:pPr lvl="1">
              <a:buFont typeface="Wingdings" pitchFamily="2" charset="2"/>
              <a:buChar char="§"/>
            </a:pPr>
            <a:endParaRPr lang="fr-FR" dirty="0">
              <a:latin typeface="Calibri Light" pitchFamily="34" charset="0"/>
              <a:cs typeface="Calibri Light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Subtest précision visuomotrice de la NEPSY-II : (NS = 5)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Appliqué mais dépassements ++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Coordination œil-main –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>
                <a:latin typeface="Calibri Light" pitchFamily="34" charset="0"/>
                <a:cs typeface="Calibri Light" pitchFamily="34" charset="0"/>
              </a:rPr>
              <a:t>Essaye de tourner la feuille pour se simplifier la tâche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Étude de cas : observations cliniques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2180497"/>
            <a:ext cx="8272211" cy="4034585"/>
          </a:xfrm>
        </p:spPr>
        <p:txBody>
          <a:bodyPr/>
          <a:lstStyle/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Bavard ++</a:t>
            </a:r>
          </a:p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Manque de confiance en lui</a:t>
            </a:r>
          </a:p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Précipitation dans ce qu’il fait</a:t>
            </a:r>
          </a:p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Mauvaise tenue du crayon</a:t>
            </a:r>
          </a:p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Ne prend pas en compte les bords et les dessins des pièces pour les assembler entre elles</a:t>
            </a:r>
          </a:p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Désorganisé dans sa feuille : étayage de l’adulte pour le recentrer et l’aider à se repérer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1857365"/>
            <a:ext cx="8493823" cy="5000636"/>
          </a:xfrm>
        </p:spPr>
        <p:txBody>
          <a:bodyPr>
            <a:normAutofit/>
          </a:bodyPr>
          <a:lstStyle/>
          <a:p>
            <a:pPr algn="just" fontAlgn="base"/>
            <a:endParaRPr lang="fr-FR" dirty="0">
              <a:latin typeface="Calibri Light" pitchFamily="34" charset="0"/>
              <a:cs typeface="Calibri Light" pitchFamily="34" charset="0"/>
            </a:endParaRPr>
          </a:p>
          <a:p>
            <a:pPr marL="306000" lvl="1" algn="just" fontAlgn="base"/>
            <a:r>
              <a:rPr lang="fr-FR" sz="1800" dirty="0">
                <a:latin typeface="Calibri Light" pitchFamily="34" charset="0"/>
                <a:cs typeface="Calibri Light" pitchFamily="34" charset="0"/>
              </a:rPr>
              <a:t>Un geste est un ensemble de mouvements coordonnés dans le temps et l’espace en vue de la réalisation d’une action volontaire, finalisée.</a:t>
            </a:r>
          </a:p>
          <a:p>
            <a:pPr marL="306000" lvl="1" algn="just" fontAlgn="base"/>
            <a:r>
              <a:rPr lang="fr-FR" sz="1800" dirty="0">
                <a:latin typeface="Calibri Light" pitchFamily="34" charset="0"/>
                <a:cs typeface="Calibri Light" pitchFamily="34" charset="0"/>
              </a:rPr>
              <a:t>Le docteur Michèle </a:t>
            </a:r>
            <a:r>
              <a:rPr lang="fr-FR" sz="1800" dirty="0" err="1">
                <a:latin typeface="Calibri Light" pitchFamily="34" charset="0"/>
                <a:cs typeface="Calibri Light" pitchFamily="34" charset="0"/>
              </a:rPr>
              <a:t>Mazeau</a:t>
            </a:r>
            <a:r>
              <a:rPr lang="fr-FR" sz="1800" dirty="0">
                <a:latin typeface="Calibri Light" pitchFamily="34" charset="0"/>
                <a:cs typeface="Calibri Light" pitchFamily="34" charset="0"/>
              </a:rPr>
              <a:t> définit les Trouble développemental de la coordination (TDC) comme étant des « anomalies de constitution des gestes et de l’organisation visuo-spatiale ».</a:t>
            </a:r>
          </a:p>
          <a:p>
            <a:pPr marL="306000" lvl="1" algn="just" fontAlgn="base"/>
            <a:r>
              <a:rPr lang="fr-FR" sz="1800" dirty="0">
                <a:latin typeface="Calibri Light" pitchFamily="34" charset="0"/>
                <a:cs typeface="Calibri Light" pitchFamily="34" charset="0"/>
              </a:rPr>
              <a:t>Le docteur Alain </a:t>
            </a:r>
            <a:r>
              <a:rPr lang="fr-FR" sz="1800" dirty="0" err="1">
                <a:latin typeface="Calibri Light" pitchFamily="34" charset="0"/>
                <a:cs typeface="Calibri Light" pitchFamily="34" charset="0"/>
              </a:rPr>
              <a:t>Pouhet</a:t>
            </a:r>
            <a:r>
              <a:rPr lang="fr-FR" sz="1800" dirty="0">
                <a:latin typeface="Calibri Light" pitchFamily="34" charset="0"/>
                <a:cs typeface="Calibri Light" pitchFamily="34" charset="0"/>
              </a:rPr>
              <a:t> définit les TDC comme étant « une pathologie de la conception et/ou de la planification – programmation donc de la réalisation des gestes appris ».</a:t>
            </a:r>
          </a:p>
          <a:p>
            <a:pPr algn="just" fontAlgn="base"/>
            <a:r>
              <a:rPr lang="fr-FR" dirty="0">
                <a:latin typeface="Calibri Light" pitchFamily="34" charset="0"/>
                <a:cs typeface="Calibri Light" pitchFamily="34" charset="0"/>
              </a:rPr>
              <a:t>Ancienne appellation : </a:t>
            </a:r>
            <a:r>
              <a:rPr lang="fr-FR" b="1" dirty="0">
                <a:latin typeface="Calibri Light" pitchFamily="34" charset="0"/>
                <a:cs typeface="Calibri Light" pitchFamily="34" charset="0"/>
              </a:rPr>
              <a:t>dyspraxie, </a:t>
            </a:r>
            <a:r>
              <a:rPr lang="fr-FR" dirty="0">
                <a:latin typeface="Calibri Light" pitchFamily="34" charset="0"/>
                <a:cs typeface="Calibri Light" pitchFamily="34" charset="0"/>
              </a:rPr>
              <a:t>Trouble d’Acquisition de la Coordination - TAC</a:t>
            </a:r>
            <a:endParaRPr lang="fr-FR" b="1" dirty="0">
              <a:latin typeface="Calibri Light" pitchFamily="34" charset="0"/>
              <a:cs typeface="Calibri Light" pitchFamily="34" charset="0"/>
            </a:endParaRPr>
          </a:p>
          <a:p>
            <a:pPr lvl="1" algn="just" fontAlgn="base"/>
            <a:r>
              <a:rPr lang="fr-FR" b="1" dirty="0" err="1">
                <a:latin typeface="Calibri Light" pitchFamily="34" charset="0"/>
                <a:cs typeface="Calibri Light" pitchFamily="34" charset="0"/>
              </a:rPr>
              <a:t>Dys</a:t>
            </a:r>
            <a:r>
              <a:rPr lang="fr-FR" dirty="0">
                <a:latin typeface="Calibri Light" pitchFamily="34" charset="0"/>
                <a:cs typeface="Calibri Light" pitchFamily="34" charset="0"/>
              </a:rPr>
              <a:t> = « difficulté, mauvais fonctionnement » </a:t>
            </a:r>
          </a:p>
          <a:p>
            <a:pPr lvl="1" algn="just" fontAlgn="base"/>
            <a:r>
              <a:rPr lang="fr-FR" b="1" dirty="0">
                <a:latin typeface="Calibri Light" pitchFamily="34" charset="0"/>
                <a:cs typeface="Calibri Light" pitchFamily="34" charset="0"/>
              </a:rPr>
              <a:t>Praxis</a:t>
            </a:r>
            <a:r>
              <a:rPr lang="fr-FR" dirty="0">
                <a:latin typeface="Calibri Light" pitchFamily="34" charset="0"/>
                <a:cs typeface="Calibri Light" pitchFamily="34" charset="0"/>
              </a:rPr>
              <a:t> = « action ». Une praxie est la coordination de l’activité gestuelle.</a:t>
            </a:r>
          </a:p>
          <a:p>
            <a:pPr marL="306000" lvl="1" algn="just" fontAlgn="base"/>
            <a:endParaRPr lang="fr-FR" sz="1800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de cas, Dysgraphie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2180497"/>
            <a:ext cx="3493163" cy="3678303"/>
          </a:xfrm>
        </p:spPr>
        <p:txBody>
          <a:bodyPr/>
          <a:lstStyle/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BHK :</a:t>
            </a:r>
          </a:p>
          <a:p>
            <a:endParaRPr lang="fr-FR" dirty="0">
              <a:latin typeface="Calibri Light" pitchFamily="34" charset="0"/>
              <a:cs typeface="Calibri Light" pitchFamily="34" charset="0"/>
            </a:endParaRPr>
          </a:p>
          <a:p>
            <a:pPr lvl="1"/>
            <a:r>
              <a:rPr lang="fr-FR" dirty="0">
                <a:latin typeface="Calibri Light" pitchFamily="34" charset="0"/>
                <a:cs typeface="Calibri Light" pitchFamily="34" charset="0"/>
              </a:rPr>
              <a:t>Vitesse : - 3 DS</a:t>
            </a:r>
          </a:p>
          <a:p>
            <a:pPr lvl="1"/>
            <a:r>
              <a:rPr lang="fr-FR" dirty="0">
                <a:latin typeface="Calibri Light" pitchFamily="34" charset="0"/>
                <a:cs typeface="Calibri Light" pitchFamily="34" charset="0"/>
              </a:rPr>
              <a:t>Qualité : - 1,1 DS</a:t>
            </a:r>
          </a:p>
        </p:txBody>
      </p:sp>
      <p:pic>
        <p:nvPicPr>
          <p:cNvPr id="5" name="Image 4" descr="PART_1644591145176.jpg"/>
          <p:cNvPicPr>
            <a:picLocks noChangeAspect="1"/>
          </p:cNvPicPr>
          <p:nvPr/>
        </p:nvPicPr>
        <p:blipFill>
          <a:blip r:embed="rId2">
            <a:lum bright="30000" contrast="10000"/>
          </a:blip>
          <a:srcRect r="23611" b="33333"/>
          <a:stretch>
            <a:fillRect/>
          </a:stretch>
        </p:blipFill>
        <p:spPr>
          <a:xfrm rot="5400000">
            <a:off x="3620569" y="1548891"/>
            <a:ext cx="4643470" cy="540329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de cas: Diagnostic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2180497"/>
            <a:ext cx="6800401" cy="3678303"/>
          </a:xfrm>
        </p:spPr>
        <p:txBody>
          <a:bodyPr/>
          <a:lstStyle/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Diagnostic posé par le médecin de Trouble développemental de la coordination.</a:t>
            </a:r>
          </a:p>
          <a:p>
            <a:endParaRPr lang="fr-FR" dirty="0">
              <a:latin typeface="Calibri Light" pitchFamily="34" charset="0"/>
              <a:cs typeface="Calibri Light" pitchFamily="34" charset="0"/>
            </a:endParaRPr>
          </a:p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Le médecin a écarté une raison médicale à ce décalage des acquisitions sur le plan moteur</a:t>
            </a:r>
          </a:p>
          <a:p>
            <a:endParaRPr lang="fr-FR" dirty="0">
              <a:latin typeface="Calibri Light" pitchFamily="34" charset="0"/>
              <a:cs typeface="Calibri Light" pitchFamily="34" charset="0"/>
            </a:endParaRPr>
          </a:p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Quelles rééducations ?</a:t>
            </a:r>
          </a:p>
        </p:txBody>
      </p:sp>
    </p:spTree>
    <p:extLst>
      <p:ext uri="{BB962C8B-B14F-4D97-AF65-F5344CB8AC3E}">
        <p14:creationId xmlns:p14="http://schemas.microsoft.com/office/powerpoint/2010/main" val="4163675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étude de cas : quelle rééducation proposer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1857365"/>
            <a:ext cx="8493823" cy="5000636"/>
          </a:xfrm>
        </p:spPr>
        <p:txBody>
          <a:bodyPr/>
          <a:lstStyle/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Ergothérapeute :</a:t>
            </a:r>
          </a:p>
          <a:p>
            <a:pPr lvl="1"/>
            <a:r>
              <a:rPr lang="fr-FR" dirty="0">
                <a:latin typeface="Calibri Light" pitchFamily="34" charset="0"/>
                <a:cs typeface="Calibri Light" pitchFamily="34" charset="0"/>
              </a:rPr>
              <a:t>Motricité fine</a:t>
            </a:r>
          </a:p>
          <a:p>
            <a:pPr lvl="1"/>
            <a:r>
              <a:rPr lang="fr-FR" dirty="0">
                <a:latin typeface="Calibri Light" pitchFamily="34" charset="0"/>
                <a:cs typeface="Calibri Light" pitchFamily="34" charset="0"/>
              </a:rPr>
              <a:t>Graphisme</a:t>
            </a:r>
          </a:p>
          <a:p>
            <a:pPr lvl="1"/>
            <a:r>
              <a:rPr lang="fr-FR" dirty="0">
                <a:latin typeface="Calibri Light" pitchFamily="34" charset="0"/>
                <a:cs typeface="Calibri Light" pitchFamily="34" charset="0"/>
              </a:rPr>
              <a:t>Troubles visuo-spatiaux</a:t>
            </a:r>
          </a:p>
          <a:p>
            <a:pPr lvl="1"/>
            <a:r>
              <a:rPr lang="fr-FR" dirty="0">
                <a:latin typeface="Calibri Light" pitchFamily="34" charset="0"/>
                <a:cs typeface="Calibri Light" pitchFamily="34" charset="0"/>
              </a:rPr>
              <a:t>Adaptations scolaires (crayon, guide-doigts, ciseaux spéciaux…)</a:t>
            </a:r>
          </a:p>
          <a:p>
            <a:pPr lvl="1"/>
            <a:r>
              <a:rPr lang="fr-FR" dirty="0">
                <a:latin typeface="Calibri Light" pitchFamily="34" charset="0"/>
                <a:cs typeface="Calibri Light" pitchFamily="34" charset="0"/>
              </a:rPr>
              <a:t>Utilisation de l’outil informatique: apprentissage de la frappe clavier et de la gestion des logiciels</a:t>
            </a:r>
          </a:p>
          <a:p>
            <a:pPr lvl="1"/>
            <a:r>
              <a:rPr lang="fr-FR" dirty="0">
                <a:latin typeface="Calibri Light" pitchFamily="34" charset="0"/>
                <a:cs typeface="Calibri Light" pitchFamily="34" charset="0"/>
              </a:rPr>
              <a:t>Autonomie dans la vie quotidienne (habillage et repas)</a:t>
            </a:r>
          </a:p>
          <a:p>
            <a:pPr lvl="1"/>
            <a:endParaRPr lang="fr-FR" dirty="0">
              <a:latin typeface="Calibri Light" pitchFamily="34" charset="0"/>
              <a:cs typeface="Calibri Light" pitchFamily="34" charset="0"/>
            </a:endParaRPr>
          </a:p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Neuropsychologique:</a:t>
            </a:r>
          </a:p>
          <a:p>
            <a:pPr lvl="1"/>
            <a:r>
              <a:rPr lang="fr-FR" dirty="0">
                <a:latin typeface="Calibri Light" pitchFamily="34" charset="0"/>
                <a:cs typeface="Calibri Light" pitchFamily="34" charset="0"/>
              </a:rPr>
              <a:t>Troubles visuo-spatiaux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Étude de cas : Orientation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1928803"/>
            <a:ext cx="8708105" cy="4500594"/>
          </a:xfrm>
        </p:spPr>
        <p:txBody>
          <a:bodyPr/>
          <a:lstStyle/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Demande d’AESH en classe</a:t>
            </a:r>
          </a:p>
          <a:p>
            <a:endParaRPr lang="fr-FR" dirty="0">
              <a:latin typeface="Calibri Light" pitchFamily="34" charset="0"/>
              <a:cs typeface="Calibri Light" pitchFamily="34" charset="0"/>
            </a:endParaRPr>
          </a:p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Demande d’un bilan orthoptique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étude de cas : quelle rééducation proposer? (2)</a:t>
            </a:r>
          </a:p>
        </p:txBody>
      </p:sp>
      <p:pic>
        <p:nvPicPr>
          <p:cNvPr id="4" name="Image 3" descr="SAM_61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14530"/>
            <a:ext cx="2975394" cy="2231545"/>
          </a:xfrm>
          <a:prstGeom prst="rect">
            <a:avLst/>
          </a:prstGeom>
        </p:spPr>
      </p:pic>
      <p:pic>
        <p:nvPicPr>
          <p:cNvPr id="5" name="Image 4" descr="SAM_61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2214530"/>
            <a:ext cx="2959913" cy="2219935"/>
          </a:xfrm>
          <a:prstGeom prst="rect">
            <a:avLst/>
          </a:prstGeom>
        </p:spPr>
      </p:pic>
      <p:pic>
        <p:nvPicPr>
          <p:cNvPr id="6" name="Image 5" descr="SAM_62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7517" y="2214530"/>
            <a:ext cx="2936483" cy="2202363"/>
          </a:xfrm>
          <a:prstGeom prst="rect">
            <a:avLst/>
          </a:prstGeom>
        </p:spPr>
      </p:pic>
      <p:pic>
        <p:nvPicPr>
          <p:cNvPr id="7" name="Image 6" descr="SAM_61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4643422"/>
            <a:ext cx="2952771" cy="2214578"/>
          </a:xfrm>
          <a:prstGeom prst="rect">
            <a:avLst/>
          </a:prstGeom>
        </p:spPr>
      </p:pic>
      <p:pic>
        <p:nvPicPr>
          <p:cNvPr id="8" name="Image 7" descr="SAM_617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643422"/>
            <a:ext cx="2952771" cy="2214578"/>
          </a:xfrm>
          <a:prstGeom prst="rect">
            <a:avLst/>
          </a:prstGeom>
        </p:spPr>
      </p:pic>
      <p:pic>
        <p:nvPicPr>
          <p:cNvPr id="9" name="Image 8" descr="SAM_619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91231" y="4643422"/>
            <a:ext cx="2952770" cy="2214578"/>
          </a:xfrm>
          <a:prstGeom prst="rect">
            <a:avLst/>
          </a:prstGeom>
        </p:spPr>
      </p:pic>
      <p:pic>
        <p:nvPicPr>
          <p:cNvPr id="10" name="Image 9" descr="SAM_614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58082" y="0"/>
            <a:ext cx="1607355" cy="21431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Étude de cas : aménagements pédagogiques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1928803"/>
            <a:ext cx="8493823" cy="4714908"/>
          </a:xfrm>
        </p:spPr>
        <p:txBody>
          <a:bodyPr/>
          <a:lstStyle/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Limiter la quantité d’écrit</a:t>
            </a:r>
          </a:p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Donner des photocopies des leçons ou sur clé USB</a:t>
            </a:r>
          </a:p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Utilisation de l’outil informatique</a:t>
            </a:r>
          </a:p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Éviter les situations de double-tâche avec l’écriture</a:t>
            </a:r>
          </a:p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Utilisation d’outils scolaires spécifiques et adaptés</a:t>
            </a:r>
          </a:p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Repères de couleurs pour favoriser le repérage</a:t>
            </a:r>
          </a:p>
          <a:p>
            <a:r>
              <a:rPr lang="fr-FR" dirty="0">
                <a:latin typeface="Calibri Light" pitchFamily="34" charset="0"/>
                <a:cs typeface="Calibri Light" pitchFamily="34" charset="0"/>
              </a:rPr>
              <a:t>Ne pas pénaliser le manque de soins (écriture et géométrie)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b="1" dirty="0"/>
              <a:t>Trouble développemental de la coordination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fr-FR" sz="1400" dirty="0">
                <a:latin typeface="Calibri Light" pitchFamily="34" charset="0"/>
                <a:cs typeface="Calibri Light" pitchFamily="34" charset="0"/>
              </a:rPr>
              <a:t>Morgane </a:t>
            </a:r>
            <a:r>
              <a:rPr lang="fr-FR" sz="1400" dirty="0" err="1">
                <a:latin typeface="Calibri Light" pitchFamily="34" charset="0"/>
                <a:cs typeface="Calibri Light" pitchFamily="34" charset="0"/>
              </a:rPr>
              <a:t>careLlier</a:t>
            </a:r>
            <a:r>
              <a:rPr lang="fr-FR" sz="1400" dirty="0">
                <a:latin typeface="Calibri Light" pitchFamily="34" charset="0"/>
                <a:cs typeface="Calibri Light" pitchFamily="34" charset="0"/>
              </a:rPr>
              <a:t>  Anne-laure </a:t>
            </a:r>
            <a:r>
              <a:rPr lang="fr-FR" sz="1400" dirty="0" err="1">
                <a:latin typeface="Calibri Light" pitchFamily="34" charset="0"/>
                <a:cs typeface="Calibri Light" pitchFamily="34" charset="0"/>
              </a:rPr>
              <a:t>debureaux</a:t>
            </a:r>
            <a:r>
              <a:rPr lang="fr-FR" sz="1400" dirty="0">
                <a:latin typeface="Calibri Light" pitchFamily="34" charset="0"/>
                <a:cs typeface="Calibri Light" pitchFamily="34" charset="0"/>
              </a:rPr>
              <a:t>, Amandine HIPPOLYTE, Alexandre porion, marine </a:t>
            </a:r>
            <a:r>
              <a:rPr lang="fr-FR" sz="1400" dirty="0" err="1">
                <a:latin typeface="Calibri Light" pitchFamily="34" charset="0"/>
                <a:cs typeface="Calibri Light" pitchFamily="34" charset="0"/>
              </a:rPr>
              <a:t>walton</a:t>
            </a:r>
            <a:r>
              <a:rPr lang="fr-FR" sz="1400" dirty="0">
                <a:latin typeface="Calibri Light" pitchFamily="34" charset="0"/>
                <a:cs typeface="Calibri Light" pitchFamily="34" charset="0"/>
              </a:rPr>
              <a:t>, psychologues</a:t>
            </a:r>
          </a:p>
        </p:txBody>
      </p:sp>
    </p:spTree>
    <p:extLst>
      <p:ext uri="{BB962C8B-B14F-4D97-AF65-F5344CB8AC3E}">
        <p14:creationId xmlns:p14="http://schemas.microsoft.com/office/powerpoint/2010/main" val="220114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1928802"/>
            <a:ext cx="8272211" cy="4643469"/>
          </a:xfrm>
        </p:spPr>
        <p:txBody>
          <a:bodyPr>
            <a:noAutofit/>
          </a:bodyPr>
          <a:lstStyle/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Chaque enfant présentant un TDC étant différent, les apprentissages ne se feront pas à la même vitesse, et si certains enfants parviendront à automatiser certains gestes, d’autres n’y parviendront jamais. A des degrés plus ou moins sévères, le TDC est un trouble durable et persistant avec des répercussions dans la vie quotidienne, à l’école, dans l’accès à la vie sociale, les loisirs, et l’emploi. En fonction de ces répercussions, le TDC crée alors une situation de handicap nécessitant des adaptations et/ou compensations.</a:t>
            </a:r>
          </a:p>
          <a:p>
            <a:pPr algn="just"/>
            <a:endParaRPr lang="fr-FR" dirty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fr-FR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5 à 6 % des enfants de 5 à 11 ans (prédominance chez les garçons)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Définition et signes cliniques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2000239"/>
            <a:ext cx="8493823" cy="4429157"/>
          </a:xfrm>
        </p:spPr>
        <p:txBody>
          <a:bodyPr>
            <a:normAutofit/>
          </a:bodyPr>
          <a:lstStyle/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Le flou des chiffres s’explique par plusieurs facteurs: difficultés de diagnostic, appellation différente selon les médecins, degré d’atteinte qui ne permettent pas forcément de parler de TDC en tant que tel.</a:t>
            </a:r>
          </a:p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Trouble neurodéveloppemental caractérisé par une performance motrice médiocre dans les activités de vie quotidienne qui ne correspond ni à l’âge ni au niveau d’intelligence de l’enfant et qui n’est pas imputable à une maladie ou à un accident. Il se manifeste par une maladresse, de faibles performances sportives ou une écriture médiocre.</a:t>
            </a:r>
          </a:p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Trouble développemental de la coordination :</a:t>
            </a:r>
          </a:p>
          <a:p>
            <a:pPr lvl="1" algn="just"/>
            <a:r>
              <a:rPr lang="fr-FR" dirty="0">
                <a:latin typeface="Calibri Light" pitchFamily="34" charset="0"/>
                <a:cs typeface="Calibri Light" pitchFamily="34" charset="0"/>
              </a:rPr>
              <a:t>Troubles neurovisuels,  fréquemment associés au trouble du geste</a:t>
            </a:r>
          </a:p>
          <a:p>
            <a:pPr lvl="1" algn="just"/>
            <a:r>
              <a:rPr lang="fr-FR" dirty="0">
                <a:latin typeface="Calibri Light" pitchFamily="34" charset="0"/>
                <a:cs typeface="Calibri Light" pitchFamily="34" charset="0"/>
              </a:rPr>
              <a:t>Troubles des traitements visuo-spatiaux</a:t>
            </a:r>
          </a:p>
          <a:p>
            <a:pPr lvl="1" algn="just"/>
            <a:r>
              <a:rPr lang="fr-FR" dirty="0">
                <a:latin typeface="Calibri Light" pitchFamily="34" charset="0"/>
                <a:cs typeface="Calibri Light" pitchFamily="34" charset="0"/>
              </a:rPr>
              <a:t>Modalités développementales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signes dans la vie quotidienne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1785927"/>
            <a:ext cx="8493823" cy="4857784"/>
          </a:xfrm>
        </p:spPr>
        <p:txBody>
          <a:bodyPr>
            <a:normAutofit/>
          </a:bodyPr>
          <a:lstStyle/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Prématurité / Souffrance fœtale / Acquisition de la marche tardive (après 18 mois)</a:t>
            </a:r>
          </a:p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Lenteur d’exécution dans les tâches de vie quotidienne ou activités scolaires / fatigabilité</a:t>
            </a:r>
          </a:p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Difficultés pour les AVQ (habillage, brossage de dents, repas, apprentissage du vélo)</a:t>
            </a:r>
          </a:p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Désintérêt pour les puzzles, jeux de construction, dessins et activités sportives</a:t>
            </a:r>
          </a:p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Maladresse +++</a:t>
            </a:r>
          </a:p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Difficultés pour l’utilisation des outils scolaires (mauvaise tenue du crayon, lenteur d’exécution et lisibilité, découpage, collage, coloriage, outils de géométrie, etc.)</a:t>
            </a:r>
          </a:p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Double tâche difficile (écouter et écrire) en classe</a:t>
            </a:r>
          </a:p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Mauvaise estime de soi</a:t>
            </a:r>
          </a:p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Enfants donnant le change par leur « bagou » (écart entre le développement langagier et les habiletés motrices)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Critères diagnostic du </a:t>
            </a:r>
            <a:r>
              <a:rPr lang="fr-FR" dirty="0" err="1"/>
              <a:t>dsm</a:t>
            </a:r>
            <a:r>
              <a:rPr lang="fr-FR" dirty="0"/>
              <a:t>-v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4283" y="1857365"/>
            <a:ext cx="8786873" cy="4714907"/>
          </a:xfrm>
        </p:spPr>
        <p:txBody>
          <a:bodyPr>
            <a:normAutofit/>
          </a:bodyPr>
          <a:lstStyle/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Le TDC constitue un « trouble moteur » figurant dans la catégorie des troubles neurodéveloppementaux.</a:t>
            </a:r>
          </a:p>
          <a:p>
            <a:pPr lvl="1" algn="just"/>
            <a:r>
              <a:rPr lang="fr-FR" dirty="0">
                <a:latin typeface="Calibri Light" pitchFamily="34" charset="0"/>
                <a:cs typeface="Calibri Light" pitchFamily="34" charset="0"/>
              </a:rPr>
              <a:t>A) Il se caractérise par un déficit d’acquisition et d’exécution des compétences de coordination motrice, au regard du niveau attendu pour l’âge chronologique et des opportunités d’apprentissage de l’enfant.</a:t>
            </a:r>
          </a:p>
          <a:p>
            <a:pPr lvl="1" algn="just"/>
            <a:r>
              <a:rPr lang="fr-FR" dirty="0">
                <a:latin typeface="Calibri Light" pitchFamily="34" charset="0"/>
                <a:cs typeface="Calibri Light" pitchFamily="34" charset="0"/>
              </a:rPr>
              <a:t>B) Le déficit interfère </a:t>
            </a:r>
            <a:r>
              <a:rPr lang="fr-FR" b="1" dirty="0">
                <a:latin typeface="Calibri Light" pitchFamily="34" charset="0"/>
                <a:cs typeface="Calibri Light" pitchFamily="34" charset="0"/>
              </a:rPr>
              <a:t>significativement</a:t>
            </a:r>
            <a:r>
              <a:rPr lang="fr-FR" dirty="0">
                <a:latin typeface="Calibri Light" pitchFamily="34" charset="0"/>
                <a:cs typeface="Calibri Light" pitchFamily="34" charset="0"/>
              </a:rPr>
              <a:t> et </a:t>
            </a:r>
            <a:r>
              <a:rPr lang="fr-FR" b="1" dirty="0">
                <a:latin typeface="Calibri Light" pitchFamily="34" charset="0"/>
                <a:cs typeface="Calibri Light" pitchFamily="34" charset="0"/>
              </a:rPr>
              <a:t>durablement </a:t>
            </a:r>
            <a:r>
              <a:rPr lang="fr-FR" dirty="0">
                <a:latin typeface="Calibri Light" pitchFamily="34" charset="0"/>
                <a:cs typeface="Calibri Light" pitchFamily="34" charset="0"/>
              </a:rPr>
              <a:t>avec les activités de vie quotidienne et impacte les performances académiques ou les activités de type professionnel ainsi que les loisirs et les jeux.</a:t>
            </a:r>
          </a:p>
          <a:p>
            <a:pPr lvl="1" algn="just"/>
            <a:r>
              <a:rPr lang="fr-FR" dirty="0">
                <a:latin typeface="Calibri Light" pitchFamily="34" charset="0"/>
                <a:cs typeface="Calibri Light" pitchFamily="34" charset="0"/>
              </a:rPr>
              <a:t>C) Les symptômes doivent être repérés dès la période développementale précoce.</a:t>
            </a:r>
          </a:p>
          <a:p>
            <a:pPr lvl="1" algn="just"/>
            <a:r>
              <a:rPr lang="fr-FR" dirty="0">
                <a:latin typeface="Calibri Light" pitchFamily="34" charset="0"/>
                <a:cs typeface="Calibri Light" pitchFamily="34" charset="0"/>
              </a:rPr>
              <a:t>D) Exclusion d’une déficience intellectuelle, visuelle, ou une affection motrice d’origine neurologique.</a:t>
            </a:r>
          </a:p>
          <a:p>
            <a:pPr lvl="1" algn="just">
              <a:buNone/>
            </a:pPr>
            <a:endParaRPr lang="fr-FR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Le diagnostic intervient difficilement avant 5 ans du fait des importantes variations qui existent sur le plan des acquisitions motrices durant la petite enfance.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dysgraphie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95" y="2000240"/>
            <a:ext cx="8493823" cy="4857759"/>
          </a:xfrm>
        </p:spPr>
        <p:txBody>
          <a:bodyPr/>
          <a:lstStyle/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Difficulté pour l’enfant à organiser et coordonner son écriture.</a:t>
            </a:r>
          </a:p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Environ 10% des enfants,  plus souvent des garçons.</a:t>
            </a:r>
          </a:p>
          <a:p>
            <a:pPr algn="just"/>
            <a:endParaRPr lang="fr-FR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Altération qualitative et/ou quantitative  (notamment de la vitesse) de l’écriture manuscrite.</a:t>
            </a:r>
          </a:p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Enfant peu soigneux, lent, écriture grosse et parfois illisible, lettres mal formées ou pas uniformes,  pas toujours sur les lignes.</a:t>
            </a:r>
          </a:p>
          <a:p>
            <a:pPr algn="just"/>
            <a:r>
              <a:rPr lang="fr-FR" dirty="0">
                <a:latin typeface="Calibri Light" pitchFamily="34" charset="0"/>
                <a:cs typeface="Calibri Light" pitchFamily="34" charset="0"/>
              </a:rPr>
              <a:t>L’écriture peut parfois entraîner des douleurs au poignet (crispation).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Dysgraphie : quelques exemples</a:t>
            </a:r>
          </a:p>
        </p:txBody>
      </p:sp>
      <p:pic>
        <p:nvPicPr>
          <p:cNvPr id="4" name="Image 3" descr="MmsCamera_2022-02-11-15-53-021.jpg"/>
          <p:cNvPicPr>
            <a:picLocks noChangeAspect="1"/>
          </p:cNvPicPr>
          <p:nvPr/>
        </p:nvPicPr>
        <p:blipFill>
          <a:blip r:embed="rId2">
            <a:lum bright="20000"/>
          </a:blip>
          <a:srcRect l="17714" r="10063"/>
          <a:stretch>
            <a:fillRect/>
          </a:stretch>
        </p:blipFill>
        <p:spPr>
          <a:xfrm>
            <a:off x="214282" y="2357430"/>
            <a:ext cx="4277171" cy="3786214"/>
          </a:xfrm>
          <a:prstGeom prst="rect">
            <a:avLst/>
          </a:prstGeom>
        </p:spPr>
      </p:pic>
      <p:pic>
        <p:nvPicPr>
          <p:cNvPr id="5" name="Image 4" descr="MmsCamera_2022-02-11-16-00-361.jpg"/>
          <p:cNvPicPr>
            <a:picLocks noChangeAspect="1"/>
          </p:cNvPicPr>
          <p:nvPr/>
        </p:nvPicPr>
        <p:blipFill>
          <a:blip r:embed="rId3">
            <a:lum bright="20000"/>
          </a:blip>
          <a:srcRect l="21697" r="15496"/>
          <a:stretch>
            <a:fillRect/>
          </a:stretch>
        </p:blipFill>
        <p:spPr>
          <a:xfrm>
            <a:off x="4643438" y="2071678"/>
            <a:ext cx="4342330" cy="44291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4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Personnalisé 1">
      <a:majorFont>
        <a:latin typeface="Gabriola"/>
        <a:ea typeface=""/>
        <a:cs typeface=""/>
      </a:majorFont>
      <a:minorFont>
        <a:latin typeface="Perpetua"/>
        <a:ea typeface=""/>
        <a:cs typeface="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Thème4</Template>
  <TotalTime>448</TotalTime>
  <Words>1472</Words>
  <Application>Microsoft Office PowerPoint</Application>
  <PresentationFormat>Affichage à l'écran (4:3)</PresentationFormat>
  <Paragraphs>157</Paragraphs>
  <Slides>36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3" baseType="lpstr">
      <vt:lpstr>Calibri</vt:lpstr>
      <vt:lpstr>Calibri Light</vt:lpstr>
      <vt:lpstr>Gabriola</vt:lpstr>
      <vt:lpstr>Perpetua</vt:lpstr>
      <vt:lpstr>Wingdings</vt:lpstr>
      <vt:lpstr>Wingdings 2</vt:lpstr>
      <vt:lpstr>Thème4</vt:lpstr>
      <vt:lpstr>Trouble développemental de la coordination </vt:lpstr>
      <vt:lpstr>Sommaire</vt:lpstr>
      <vt:lpstr>introduction</vt:lpstr>
      <vt:lpstr>Introduction</vt:lpstr>
      <vt:lpstr>Définition et signes cliniques</vt:lpstr>
      <vt:lpstr>Les signes dans la vie quotidienne</vt:lpstr>
      <vt:lpstr>Critères diagnostic du dsm-v</vt:lpstr>
      <vt:lpstr>La dysgraphie</vt:lpstr>
      <vt:lpstr>Dysgraphie : quelques exemples</vt:lpstr>
      <vt:lpstr>étude de cas - Mathéo, 5 ans</vt:lpstr>
      <vt:lpstr>étude de cas - Mathéo, 5 ans</vt:lpstr>
      <vt:lpstr>Étude de cas : tests utilisés, WPPSI IV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Étude de cas : tests utilisés, NEPSY et nepsy 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Étude de cas : résultats au bilan neuropsychologique</vt:lpstr>
      <vt:lpstr>Étude de cas : résultats au bilan neuropsychologique </vt:lpstr>
      <vt:lpstr>Étude de cas : observations cliniques</vt:lpstr>
      <vt:lpstr>Etude de cas, Dysgraphie ?</vt:lpstr>
      <vt:lpstr>Etude de cas: Diagnostic</vt:lpstr>
      <vt:lpstr>étude de cas : quelle rééducation proposer ?</vt:lpstr>
      <vt:lpstr>Étude de cas : Orientation</vt:lpstr>
      <vt:lpstr>étude de cas : quelle rééducation proposer? (2)</vt:lpstr>
      <vt:lpstr>Étude de cas : aménagements pédagogiques</vt:lpstr>
      <vt:lpstr>Trouble développemental de la coordination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trouble déficitaire de l’attention avec ou sans hyperactivité</dc:title>
  <dc:creator>Marine</dc:creator>
  <cp:lastModifiedBy>amandine.hippolyte</cp:lastModifiedBy>
  <cp:revision>97</cp:revision>
  <dcterms:created xsi:type="dcterms:W3CDTF">2018-11-11T13:31:52Z</dcterms:created>
  <dcterms:modified xsi:type="dcterms:W3CDTF">2025-03-13T11:25:13Z</dcterms:modified>
</cp:coreProperties>
</file>