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47" r:id="rId2"/>
    <p:sldId id="484" r:id="rId3"/>
    <p:sldId id="483" r:id="rId4"/>
    <p:sldId id="326" r:id="rId5"/>
    <p:sldId id="340" r:id="rId6"/>
    <p:sldId id="349" r:id="rId7"/>
    <p:sldId id="327" r:id="rId8"/>
    <p:sldId id="305" r:id="rId9"/>
    <p:sldId id="316" r:id="rId10"/>
    <p:sldId id="312" r:id="rId11"/>
    <p:sldId id="313" r:id="rId12"/>
    <p:sldId id="314" r:id="rId13"/>
    <p:sldId id="322" r:id="rId14"/>
    <p:sldId id="325" r:id="rId15"/>
    <p:sldId id="486" r:id="rId16"/>
    <p:sldId id="335" r:id="rId17"/>
    <p:sldId id="337" r:id="rId18"/>
    <p:sldId id="341" r:id="rId19"/>
    <p:sldId id="342" r:id="rId20"/>
    <p:sldId id="345" r:id="rId21"/>
    <p:sldId id="485" r:id="rId22"/>
    <p:sldId id="333" r:id="rId23"/>
    <p:sldId id="334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>
      <p:cViewPr varScale="1">
        <p:scale>
          <a:sx n="108" d="100"/>
          <a:sy n="108" d="100"/>
        </p:scale>
        <p:origin x="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11A1F-D50E-494B-BD20-373DD51244F5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C20A1-1779-A846-B8A3-3B926E910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4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6259-2198-BD43-9D83-427E31143E07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28851-17EA-8143-B8E4-D4222E83A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907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>
              <a:latin typeface="Arial" charset="0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F0E38A2D-DA5B-5740-B83B-65C08F30B4EB}" type="slidenum">
              <a:rPr lang="de-DE" sz="1300">
                <a:ea typeface="ＭＳ Ｐゴシック" charset="0"/>
                <a:cs typeface="ＭＳ Ｐゴシック" charset="0"/>
              </a:rPr>
              <a:pPr algn="r" eaLnBrk="1" hangingPunct="1"/>
              <a:t>1</a:t>
            </a:fld>
            <a:endParaRPr lang="de-DE" sz="13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D90C-26D8-D447-9112-E08E230C12DF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03BC-4328-4816-B0AA-95CFC22254B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0F4E-21B4-B64D-A23F-F8007D62ECEE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FDA5-4163-4338-BF7F-884F1F86F9C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58E2-5FBF-464A-9E87-ED1C6BA50D03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A7E3-FBE1-4938-BAB9-0FAFE37F8D8E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E953-8586-F748-9E4B-A0B1803AF511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EF50-3AAF-0A43-B664-8DD918E3CAF1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D186-F2E1-4DAA-985D-1C22BAE59F1C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D958-218D-1341-91E4-0646DDE5F3A8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A42-8F9E-4B60-9CBA-2C3AE4B127C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B5D-65A7-A641-94A7-A411E386A621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9FAA-418D-4001-A570-B96DDEA85924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12F-1797-4947-B5D6-087CCBBB1CD6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C64E-BE09-48B0-878F-8120A06DC918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C6AE-62A9-494E-B1F6-1ED17149044D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DBB6-157F-4ACE-8768-FFDC4BAEEC7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889E-950B-574A-87C8-84E8201D46A4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9F2-5CC5-4B4B-AE87-BE0172B1C5F6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8494-8AFA-EC40-AFF8-D18A827E682B}" type="datetime1">
              <a:rPr lang="fr-FR" altLang="fr-FR" smtClean="0"/>
              <a:t>18/11/2020</a:t>
            </a:fld>
            <a:endParaRPr lang="fr-FR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408503-B827-4E03-964B-770933639D24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0A6D186-F2E1-4DAA-985D-1C22BAE59F1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AFED199-1B64-BB45-92CA-86ADA4DC6503}" type="datetime1">
              <a:rPr lang="fr-FR" altLang="fr-FR" smtClean="0"/>
              <a:t>18/11/2020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google.com/search?client=firefox-b-d&amp;q=Slovaquie&amp;stick=H4sIAAAAAAAAAONgFuLQz9U3ME7PMlICs8zyClK0-Jzzc3Pz84IzU1LLEyuLF7FyBufklyUWlmam7mBlBABxndoxNQAAAA&amp;sa=X&amp;ved=2ahUKEwjynveW8ovtAhWQkhQKHerEDpUQxA0wM3oECBcQC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hyperlink" Target="https://www.google.com/search?client=firefox-b-d&amp;q=Tch%C3%A9quie&amp;stick=H4sIAAAAAAAAAONgFuLQz9U3ME7PMlICswxzswq1-Jzzc3Pz84IzU1LLEyuLF7FyhiRnHF5ZWJqZuoOVEQAUDtu0NQAAAA&amp;sa=X&amp;ved=2ahUKEwjynveW8ovtAhWQkhQKHerEDpUQxA0wM3oECBcQBQ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uteleurope.eu/actualite/budget-europeen-pays-contributeurs-et-pays-beneficiaire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79388" y="1412875"/>
            <a:ext cx="860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04800">
              <a:spcBef>
                <a:spcPct val="20000"/>
              </a:spcBef>
              <a:buFont typeface="Arial" charset="0"/>
              <a:buNone/>
              <a:tabLst>
                <a:tab pos="5753100" algn="r"/>
              </a:tabLst>
            </a:pPr>
            <a:r>
              <a:rPr lang="fr-CH" sz="4000" b="1" dirty="0"/>
              <a:t>Master 1 CPE</a:t>
            </a:r>
          </a:p>
          <a:p>
            <a:pPr marL="304800">
              <a:spcBef>
                <a:spcPct val="20000"/>
              </a:spcBef>
              <a:buFont typeface="Arial" charset="0"/>
              <a:buNone/>
              <a:tabLst>
                <a:tab pos="5753100" algn="r"/>
              </a:tabLst>
            </a:pPr>
            <a:endParaRPr lang="fr-FR" sz="4000" dirty="0"/>
          </a:p>
          <a:p>
            <a:pPr marL="304800">
              <a:spcBef>
                <a:spcPct val="20000"/>
              </a:spcBef>
              <a:buFont typeface="Arial" charset="0"/>
              <a:buNone/>
              <a:tabLst>
                <a:tab pos="5753100" algn="r"/>
              </a:tabLst>
            </a:pPr>
            <a:r>
              <a:rPr lang="fr-FR" sz="4000" b="1" dirty="0">
                <a:latin typeface="Calibri" charset="0"/>
              </a:rPr>
              <a:t>S1 2020</a:t>
            </a:r>
            <a:endParaRPr lang="de-DE" sz="4000" b="1" dirty="0">
              <a:latin typeface="Calibri" charset="0"/>
            </a:endParaRPr>
          </a:p>
        </p:txBody>
      </p:sp>
      <p:sp>
        <p:nvSpPr>
          <p:cNvPr id="15362" name="Fußzeilenplatzhalter 4"/>
          <p:cNvSpPr>
            <a:spLocks noGrp="1"/>
          </p:cNvSpPr>
          <p:nvPr/>
        </p:nvSpPr>
        <p:spPr bwMode="auto">
          <a:xfrm>
            <a:off x="179388" y="6453188"/>
            <a:ext cx="2895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DE" sz="1400"/>
              <a:t>Ludolf Pelizaeus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-26988"/>
            <a:ext cx="9144000" cy="5476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5364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84188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813" y="0"/>
            <a:ext cx="484187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02C000-8731-DD45-9764-5341842FF56B}" type="slidenum">
              <a:rPr lang="fr-FR"/>
              <a:pPr/>
              <a:t>1</a:t>
            </a:fld>
            <a:endParaRPr lang="fr-FR"/>
          </a:p>
        </p:txBody>
      </p:sp>
      <p:pic>
        <p:nvPicPr>
          <p:cNvPr id="15368" name="Grafi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1695450" cy="2033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chéquie">
            <a:hlinkClick r:id="rId5" tooltip="Tchéquie"/>
            <a:extLst>
              <a:ext uri="{FF2B5EF4-FFF2-40B4-BE49-F238E27FC236}">
                <a16:creationId xmlns:a16="http://schemas.microsoft.com/office/drawing/2014/main" id="{F89365CA-8697-9542-B47F-D5EC2582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024" y="3581845"/>
            <a:ext cx="2351339" cy="1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lovaquie">
            <a:hlinkClick r:id="rId7" tooltip="Slovaquie"/>
            <a:extLst>
              <a:ext uri="{FF2B5EF4-FFF2-40B4-BE49-F238E27FC236}">
                <a16:creationId xmlns:a16="http://schemas.microsoft.com/office/drawing/2014/main" id="{40F5277D-5429-E643-B0A9-FCB910C2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941" y="4105605"/>
            <a:ext cx="1994520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4CD898D-D799-424E-958E-79B06F22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001" y="2240795"/>
            <a:ext cx="2540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>
            <a:extLst>
              <a:ext uri="{FF2B5EF4-FFF2-40B4-BE49-F238E27FC236}">
                <a16:creationId xmlns:a16="http://schemas.microsoft.com/office/drawing/2014/main" id="{346B817E-B5FE-46CA-90CD-B9134AAD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altLang="fr-FR"/>
              <a:t>Spécificités hongroises</a:t>
            </a:r>
          </a:p>
        </p:txBody>
      </p:sp>
      <p:sp>
        <p:nvSpPr>
          <p:cNvPr id="36866" name="Espace réservé du contenu 2">
            <a:extLst>
              <a:ext uri="{FF2B5EF4-FFF2-40B4-BE49-F238E27FC236}">
                <a16:creationId xmlns:a16="http://schemas.microsoft.com/office/drawing/2014/main" id="{74F71E51-23CA-43CD-B727-0A383200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805487"/>
          </a:xfrm>
        </p:spPr>
        <p:txBody>
          <a:bodyPr/>
          <a:lstStyle/>
          <a:p>
            <a:r>
              <a:rPr lang="fr-FR" altLang="fr-FR" sz="2800" dirty="0"/>
              <a:t>Modèle hongrois se distingue de l’Europe de l’Ouest :</a:t>
            </a:r>
          </a:p>
          <a:p>
            <a:r>
              <a:rPr lang="fr-FR" altLang="fr-FR" dirty="0"/>
              <a:t>La gauche argumente avec le marché </a:t>
            </a:r>
          </a:p>
          <a:p>
            <a:pPr lvl="1"/>
            <a:r>
              <a:rPr lang="fr-FR" altLang="fr-FR" dirty="0"/>
              <a:t>privatisation, </a:t>
            </a:r>
          </a:p>
          <a:p>
            <a:pPr lvl="1"/>
            <a:r>
              <a:rPr lang="fr-FR" altLang="fr-FR" dirty="0"/>
              <a:t>dérégulation, </a:t>
            </a:r>
          </a:p>
          <a:p>
            <a:pPr lvl="1"/>
            <a:r>
              <a:rPr lang="fr-FR" altLang="fr-FR" dirty="0"/>
              <a:t>ouverture des marchés, </a:t>
            </a:r>
          </a:p>
          <a:p>
            <a:r>
              <a:rPr lang="fr-FR" altLang="fr-FR" dirty="0"/>
              <a:t>la droite met au centre l’Etat : </a:t>
            </a:r>
          </a:p>
          <a:p>
            <a:pPr lvl="1"/>
            <a:r>
              <a:rPr lang="fr-FR" altLang="fr-FR" dirty="0"/>
              <a:t>protectionnisme, </a:t>
            </a:r>
          </a:p>
          <a:p>
            <a:pPr lvl="1"/>
            <a:r>
              <a:rPr lang="fr-FR" altLang="fr-FR" dirty="0"/>
              <a:t>contre les privatisation, </a:t>
            </a:r>
          </a:p>
          <a:p>
            <a:pPr lvl="1"/>
            <a:r>
              <a:rPr lang="fr-FR" altLang="fr-FR" dirty="0"/>
              <a:t>accumulation nationale du capital</a:t>
            </a:r>
          </a:p>
          <a:p>
            <a:r>
              <a:rPr lang="fr-FR" altLang="fr-FR" sz="2800" dirty="0"/>
              <a:t>Cette division reflète la division historique entre libéraux et nationalistes</a:t>
            </a:r>
          </a:p>
          <a:p>
            <a:pPr lvl="1"/>
            <a:endParaRPr lang="fr-FR" altLang="fr-FR" dirty="0"/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>
            <a:extLst>
              <a:ext uri="{FF2B5EF4-FFF2-40B4-BE49-F238E27FC236}">
                <a16:creationId xmlns:a16="http://schemas.microsoft.com/office/drawing/2014/main" id="{D9B86786-2457-4EC7-A6C8-24C6C3E3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fr-FR" altLang="fr-FR"/>
              <a:t>Clivages</a:t>
            </a:r>
          </a:p>
        </p:txBody>
      </p:sp>
      <p:sp>
        <p:nvSpPr>
          <p:cNvPr id="37890" name="Espace réservé du contenu 2">
            <a:extLst>
              <a:ext uri="{FF2B5EF4-FFF2-40B4-BE49-F238E27FC236}">
                <a16:creationId xmlns:a16="http://schemas.microsoft.com/office/drawing/2014/main" id="{A8E7C68D-B651-4A69-BF83-71400C08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836613"/>
            <a:ext cx="8229600" cy="6021387"/>
          </a:xfrm>
        </p:spPr>
        <p:txBody>
          <a:bodyPr/>
          <a:lstStyle/>
          <a:p>
            <a:r>
              <a:rPr lang="fr-FR" altLang="fr-FR" dirty="0"/>
              <a:t>La stratégie libérale de gauche/social-démocrate sur une perspective cosmopolite, ouverture des marchés </a:t>
            </a:r>
          </a:p>
          <a:p>
            <a:r>
              <a:rPr lang="fr-FR" altLang="fr-FR" dirty="0"/>
              <a:t>La droite suit un idéal basé sur la nation, le développement d’une classe moyenne hongroise avec des aspects protectionnistes</a:t>
            </a:r>
          </a:p>
          <a:p>
            <a:r>
              <a:rPr lang="fr-FR" altLang="fr-FR" dirty="0"/>
              <a:t>La nomenclature socialiste a mieux profité de la vague de privatisation des années 90 que la droite</a:t>
            </a:r>
          </a:p>
          <a:p>
            <a:r>
              <a:rPr lang="fr-FR" altLang="fr-FR" dirty="0"/>
              <a:t>Donc clivage : </a:t>
            </a:r>
          </a:p>
          <a:p>
            <a:pPr lvl="1"/>
            <a:r>
              <a:rPr lang="fr-FR" altLang="fr-FR" sz="3200" dirty="0"/>
              <a:t>perspective de marché /cosmopolite </a:t>
            </a:r>
          </a:p>
          <a:p>
            <a:pPr lvl="1"/>
            <a:r>
              <a:rPr lang="fr-FR" altLang="fr-FR" sz="3200" dirty="0"/>
              <a:t>vs autoritaire/orienté Etat</a:t>
            </a:r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>
            <a:extLst>
              <a:ext uri="{FF2B5EF4-FFF2-40B4-BE49-F238E27FC236}">
                <a16:creationId xmlns:a16="http://schemas.microsoft.com/office/drawing/2014/main" id="{6F701F5E-D869-49C5-9C97-E3EC53F6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fr-FR" altLang="fr-FR"/>
              <a:t>Renversements</a:t>
            </a:r>
          </a:p>
        </p:txBody>
      </p:sp>
      <p:sp>
        <p:nvSpPr>
          <p:cNvPr id="43010" name="Espace réservé du contenu 2">
            <a:extLst>
              <a:ext uri="{FF2B5EF4-FFF2-40B4-BE49-F238E27FC236}">
                <a16:creationId xmlns:a16="http://schemas.microsoft.com/office/drawing/2014/main" id="{C395D86E-0958-4F03-9611-8EC99DED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908050"/>
            <a:ext cx="8928100" cy="5834063"/>
          </a:xfrm>
        </p:spPr>
        <p:txBody>
          <a:bodyPr>
            <a:normAutofit fontScale="92500" lnSpcReduction="10000"/>
          </a:bodyPr>
          <a:lstStyle/>
          <a:p>
            <a:r>
              <a:rPr lang="fr-FR" altLang="fr-FR" dirty="0"/>
              <a:t>En 2002, le MSZP l’emporte de justesse. </a:t>
            </a:r>
          </a:p>
          <a:p>
            <a:r>
              <a:rPr lang="fr-FR" altLang="fr-FR" dirty="0"/>
              <a:t>Le </a:t>
            </a:r>
            <a:r>
              <a:rPr lang="fr-FR" altLang="fr-FR" dirty="0" err="1"/>
              <a:t>Fidesz</a:t>
            </a:r>
            <a:r>
              <a:rPr lang="fr-FR" altLang="fr-FR" dirty="0"/>
              <a:t> a ensuite radicalisé son discours, de multiples manifestations </a:t>
            </a:r>
          </a:p>
          <a:p>
            <a:r>
              <a:rPr lang="fr-FR" altLang="fr-FR" dirty="0"/>
              <a:t>Rôle d’</a:t>
            </a:r>
            <a:r>
              <a:rPr lang="fr-FR" altLang="ja-JP" dirty="0" err="1"/>
              <a:t>Orban</a:t>
            </a:r>
            <a:r>
              <a:rPr lang="fr-FR" altLang="ja-JP" dirty="0"/>
              <a:t>, qui </a:t>
            </a:r>
            <a:r>
              <a:rPr lang="fr-FR" altLang="fr-FR" dirty="0"/>
              <a:t>est devenue le leader de l’Europe hostile aux réfugiés</a:t>
            </a:r>
            <a:endParaRPr lang="fr-FR" altLang="ja-JP" dirty="0"/>
          </a:p>
          <a:p>
            <a:r>
              <a:rPr lang="fr-FR" altLang="fr-FR" dirty="0"/>
              <a:t>Transformation du MSZP avec </a:t>
            </a:r>
            <a:r>
              <a:rPr lang="fr-FR" altLang="fr-FR" dirty="0" err="1"/>
              <a:t>Gyurcsany</a:t>
            </a:r>
            <a:r>
              <a:rPr lang="fr-FR" altLang="fr-FR" dirty="0"/>
              <a:t>, homme politique charismatique </a:t>
            </a:r>
          </a:p>
          <a:p>
            <a:r>
              <a:rPr lang="fr-FR" altLang="fr-FR" dirty="0"/>
              <a:t>Mais: « discours mensongers de </a:t>
            </a:r>
            <a:r>
              <a:rPr lang="fr-FR" altLang="fr-FR" dirty="0" err="1"/>
              <a:t>Öszöd</a:t>
            </a:r>
            <a:r>
              <a:rPr lang="fr-FR" altLang="fr-FR" dirty="0"/>
              <a:t> »</a:t>
            </a:r>
          </a:p>
          <a:p>
            <a:r>
              <a:rPr lang="fr-FR" altLang="fr-FR" dirty="0"/>
              <a:t>Perte de toute confiance dans le MSZP</a:t>
            </a:r>
          </a:p>
          <a:p>
            <a:endParaRPr lang="fr-FR" altLang="fr-FR" dirty="0"/>
          </a:p>
          <a:p>
            <a:r>
              <a:rPr lang="fr-FR" altLang="fr-FR" dirty="0"/>
              <a:t>2010 : arrivée au pouvoir de la droite</a:t>
            </a:r>
          </a:p>
          <a:p>
            <a:r>
              <a:rPr lang="fr-FR" altLang="fr-FR" dirty="0"/>
              <a:t>très large victoire du FIDESZ, majorité des deux tiers</a:t>
            </a:r>
          </a:p>
          <a:p>
            <a:r>
              <a:rPr lang="fr-FR" altLang="fr-FR" dirty="0"/>
              <a:t>2012: nouvelle constitution, modifiée à plusieurs reprises</a:t>
            </a:r>
          </a:p>
          <a:p>
            <a:r>
              <a:rPr lang="fr-FR" altLang="fr-FR" dirty="0"/>
              <a:t>accompagnée par une trentaine de lois « cardinales » (adoptées et modifiables à la majorité des deux-tiers)</a:t>
            </a:r>
          </a:p>
          <a:p>
            <a:r>
              <a:rPr lang="fr-FR" altLang="fr-FR" dirty="0" err="1"/>
              <a:t>Jobbik</a:t>
            </a:r>
            <a:r>
              <a:rPr lang="fr-FR" altLang="fr-FR" dirty="0"/>
              <a:t>: l’extrême droite</a:t>
            </a:r>
          </a:p>
          <a:p>
            <a:pPr lvl="1"/>
            <a:r>
              <a:rPr lang="fr-FR" altLang="fr-FR" dirty="0"/>
              <a:t>dépasse 20 % des voix en 2014, </a:t>
            </a:r>
          </a:p>
          <a:p>
            <a:pPr lvl="1"/>
            <a:r>
              <a:rPr lang="fr-FR" altLang="fr-FR" dirty="0"/>
              <a:t>gagne du terrain par rapport aux élections de 2010 </a:t>
            </a:r>
          </a:p>
          <a:p>
            <a:pPr lvl="1"/>
            <a:r>
              <a:rPr lang="fr-FR" altLang="fr-FR" dirty="0"/>
              <a:t>dans le nord-est du pays souvent dépassé les 30 %, </a:t>
            </a:r>
          </a:p>
          <a:p>
            <a:pPr lvl="1"/>
            <a:r>
              <a:rPr lang="fr-FR" altLang="fr-FR" dirty="0"/>
              <a:t>profitant des tensions avec la minorité Rom dans cette région déshéritée du pays. </a:t>
            </a: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>
            <a:extLst>
              <a:ext uri="{FF2B5EF4-FFF2-40B4-BE49-F238E27FC236}">
                <a16:creationId xmlns:a16="http://schemas.microsoft.com/office/drawing/2014/main" id="{D0CE9DEE-8267-414F-AB59-0C13E18A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altLang="fr-FR"/>
              <a:t>Minorités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3DD34-869C-4539-9B70-55A689FB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dirty="0"/>
              <a:t>13 minorités officiellement reconnues en Hongrie (appelés « nationalités »)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dirty="0"/>
              <a:t> les plus nombreuses sont </a:t>
            </a:r>
          </a:p>
          <a:p>
            <a:pPr marL="0" indent="0"/>
            <a:r>
              <a:rPr lang="fr-FR" altLang="fr-FR" dirty="0"/>
              <a:t>les Roms (700 000 personnes environ), </a:t>
            </a:r>
          </a:p>
          <a:p>
            <a:pPr marL="0" indent="0"/>
            <a:r>
              <a:rPr lang="fr-FR" altLang="fr-FR" dirty="0"/>
              <a:t>les Allemands (entre 100 et 200 000), </a:t>
            </a:r>
          </a:p>
          <a:p>
            <a:pPr marL="0" indent="0"/>
            <a:r>
              <a:rPr lang="fr-FR" altLang="fr-FR" dirty="0"/>
              <a:t>les Slovaques (100 000), </a:t>
            </a:r>
          </a:p>
          <a:p>
            <a:pPr marL="0" indent="0"/>
            <a:r>
              <a:rPr lang="fr-FR" altLang="fr-FR" dirty="0"/>
              <a:t>les Croates (80 000) et </a:t>
            </a:r>
          </a:p>
          <a:p>
            <a:pPr marL="0" indent="0"/>
            <a:r>
              <a:rPr lang="fr-FR" altLang="fr-FR" dirty="0"/>
              <a:t>les Roumains (25 000).</a:t>
            </a:r>
          </a:p>
          <a:p>
            <a:pPr marL="0" indent="0"/>
            <a:endParaRPr lang="fr-FR" altLang="fr-FR" dirty="0"/>
          </a:p>
          <a:p>
            <a:r>
              <a:rPr lang="fr-FR" altLang="fr-FR" dirty="0"/>
              <a:t>minorités hongroises en </a:t>
            </a:r>
          </a:p>
          <a:p>
            <a:pPr lvl="1"/>
            <a:r>
              <a:rPr lang="fr-FR" altLang="fr-FR" dirty="0"/>
              <a:t>Roumanie: 1 200 000 (Transylvanie), </a:t>
            </a:r>
          </a:p>
          <a:p>
            <a:pPr lvl="1"/>
            <a:r>
              <a:rPr lang="fr-FR" altLang="fr-FR" dirty="0"/>
              <a:t>Slovaquie: 500 000 </a:t>
            </a:r>
          </a:p>
          <a:p>
            <a:pPr lvl="1"/>
            <a:r>
              <a:rPr lang="fr-FR" altLang="fr-FR" dirty="0"/>
              <a:t>Serbie: 300 000 (Voïvodine) </a:t>
            </a:r>
          </a:p>
          <a:p>
            <a:pPr lvl="1"/>
            <a:r>
              <a:rPr lang="fr-FR" altLang="fr-FR" dirty="0"/>
              <a:t>Ukraine: 150 000</a:t>
            </a:r>
          </a:p>
          <a:p>
            <a:r>
              <a:rPr lang="fr-FR" altLang="fr-FR" dirty="0"/>
              <a:t>Poids important dans le corps électoral</a:t>
            </a:r>
          </a:p>
          <a:p>
            <a:r>
              <a:rPr lang="fr-FR" altLang="fr-FR" dirty="0"/>
              <a:t>Focus de la politique d’</a:t>
            </a:r>
            <a:r>
              <a:rPr lang="fr-FR" altLang="ja-JP" dirty="0" err="1"/>
              <a:t>Orban</a:t>
            </a:r>
            <a:endParaRPr lang="fr-FR" altLang="ja-JP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13</a:t>
            </a:fld>
            <a:endParaRPr lang="fr-FR" altLang="fr-F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0DA3E16-BA6D-B245-849C-D679EB7B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584" y="2094858"/>
            <a:ext cx="4289844" cy="26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>
            <a:extLst>
              <a:ext uri="{FF2B5EF4-FFF2-40B4-BE49-F238E27FC236}">
                <a16:creationId xmlns:a16="http://schemas.microsoft.com/office/drawing/2014/main" id="{F1E5310E-971C-4FDC-AF90-29053B22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Tensions</a:t>
            </a:r>
          </a:p>
        </p:txBody>
      </p:sp>
      <p:sp>
        <p:nvSpPr>
          <p:cNvPr id="55298" name="Espace réservé du contenu 2">
            <a:extLst>
              <a:ext uri="{FF2B5EF4-FFF2-40B4-BE49-F238E27FC236}">
                <a16:creationId xmlns:a16="http://schemas.microsoft.com/office/drawing/2014/main" id="{D0495B68-A033-4E88-82E3-8FE901EE9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fr-FR" altLang="fr-FR"/>
              <a:t>2001 « certificats d’identité hongroise » ouvrant certains droits </a:t>
            </a:r>
          </a:p>
          <a:p>
            <a:r>
              <a:rPr lang="fr-FR" altLang="fr-FR"/>
              <a:t>2010, allègement de la procédure de l’acquisition de la nationalité hongroise par les minorités magyarophones des pays frontaliers </a:t>
            </a:r>
          </a:p>
          <a:p>
            <a:r>
              <a:rPr lang="fr-FR" altLang="fr-FR"/>
              <a:t>représailles immédiates en Slovaquie, : déchéance de la nationalité slovaque pour ceux qui demanderaient la double nationalité.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latin typeface="Calibri" charset="0"/>
                <a:ea typeface="MS PGothic" charset="0"/>
                <a:cs typeface="+mj-cs"/>
              </a:rPr>
              <a:t>1. Hongrie</a:t>
            </a:r>
            <a:b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2. République Tchèque</a:t>
            </a:r>
            <a:b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3. Slovaquie</a:t>
            </a:r>
          </a:p>
        </p:txBody>
      </p:sp>
      <p:sp>
        <p:nvSpPr>
          <p:cNvPr id="1843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FDDC2A-96B5-354F-92D7-649120067827}" type="slidenum">
              <a:rPr lang="fr-FR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8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883"/>
            <a:ext cx="7620000" cy="1143000"/>
          </a:xfrm>
        </p:spPr>
        <p:txBody>
          <a:bodyPr/>
          <a:lstStyle/>
          <a:p>
            <a:r>
              <a:rPr lang="fr-FR" dirty="0"/>
              <a:t>La République Tchèque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72" y="3693516"/>
            <a:ext cx="4508428" cy="3119860"/>
          </a:xfrm>
        </p:spPr>
        <p:txBody>
          <a:bodyPr>
            <a:noAutofit/>
          </a:bodyPr>
          <a:lstStyle/>
          <a:p>
            <a:r>
              <a:rPr lang="fr-FR" sz="1800" dirty="0"/>
              <a:t>Croissance (2017) : 4,4 %</a:t>
            </a:r>
          </a:p>
          <a:p>
            <a:r>
              <a:rPr lang="fr-FR" sz="1800" dirty="0"/>
              <a:t>Chômage (2017) : 2,9 %</a:t>
            </a:r>
          </a:p>
          <a:p>
            <a:r>
              <a:rPr lang="fr-FR" sz="1800" dirty="0"/>
              <a:t>Pays très industriel, vieille tradition industrielle</a:t>
            </a:r>
          </a:p>
          <a:p>
            <a:pPr lvl="1"/>
            <a:r>
              <a:rPr lang="cs-CZ" sz="1800" dirty="0" err="1"/>
              <a:t>agriculture</a:t>
            </a:r>
            <a:r>
              <a:rPr lang="cs-CZ" sz="1800" dirty="0"/>
              <a:t> : 2,4 %</a:t>
            </a:r>
          </a:p>
          <a:p>
            <a:pPr lvl="1"/>
            <a:r>
              <a:rPr lang="cs-CZ" sz="1800" dirty="0">
                <a:solidFill>
                  <a:srgbClr val="FF0000"/>
                </a:solidFill>
              </a:rPr>
              <a:t>industrie : 38,1 %</a:t>
            </a:r>
          </a:p>
          <a:p>
            <a:pPr lvl="1"/>
            <a:r>
              <a:rPr lang="cs-CZ" sz="1800" dirty="0" err="1"/>
              <a:t>services</a:t>
            </a:r>
            <a:r>
              <a:rPr lang="cs-CZ" sz="1800" dirty="0"/>
              <a:t> : 59,5 %</a:t>
            </a:r>
          </a:p>
          <a:p>
            <a:br>
              <a:rPr lang="fr-FR" sz="1800" dirty="0"/>
            </a:b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16</a:t>
            </a:fld>
            <a:endParaRPr lang="fr-FR" altLang="fr-FR"/>
          </a:p>
        </p:txBody>
      </p:sp>
      <p:pic>
        <p:nvPicPr>
          <p:cNvPr id="7170" name="Picture 2" descr="Carte République tchèque - AnnaCarte.com">
            <a:extLst>
              <a:ext uri="{FF2B5EF4-FFF2-40B4-BE49-F238E27FC236}">
                <a16:creationId xmlns:a16="http://schemas.microsoft.com/office/drawing/2014/main" id="{8EEE74AA-DDDF-F74B-9A38-6E019960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030" y="3429000"/>
            <a:ext cx="4932040" cy="30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5B9166-836F-2948-A0A8-3CC453F583C2}"/>
              </a:ext>
            </a:extLst>
          </p:cNvPr>
          <p:cNvSpPr txBox="1"/>
          <p:nvPr/>
        </p:nvSpPr>
        <p:spPr>
          <a:xfrm>
            <a:off x="209092" y="1037033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Nature du régime : république parlementaire bicamérale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Président de la République : M. </a:t>
            </a:r>
            <a:r>
              <a:rPr lang="fr-FR" dirty="0" err="1"/>
              <a:t>Miloš</a:t>
            </a:r>
            <a:r>
              <a:rPr lang="fr-FR" dirty="0"/>
              <a:t> Zeman (2013 et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Premier ministre : M. </a:t>
            </a:r>
            <a:r>
              <a:rPr lang="fr-FR" dirty="0" err="1"/>
              <a:t>Andrej</a:t>
            </a:r>
            <a:r>
              <a:rPr lang="fr-FR" dirty="0"/>
              <a:t> </a:t>
            </a:r>
            <a:r>
              <a:rPr lang="fr-FR" dirty="0" err="1"/>
              <a:t>Babiš</a:t>
            </a:r>
            <a:r>
              <a:rPr lang="fr-FR" dirty="0"/>
              <a:t>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Superficie : ≈80 000 km²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Population (2017) : 10,5 millions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Capitale : Prague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Villes principales : Brno, Ostrava, Plzeň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Monnaie : couronne tchèque (CZK)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PIB par habitant (2017) : 18 100 €</a:t>
            </a:r>
          </a:p>
        </p:txBody>
      </p:sp>
    </p:spTree>
    <p:extLst>
      <p:ext uri="{BB962C8B-B14F-4D97-AF65-F5344CB8AC3E}">
        <p14:creationId xmlns:p14="http://schemas.microsoft.com/office/powerpoint/2010/main" val="201050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Naissance de la </a:t>
            </a:r>
            <a:r>
              <a:rPr lang="fr-FR" dirty="0" err="1"/>
              <a:t>Tchècoslovaquie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349" y="1600200"/>
            <a:ext cx="8720003" cy="506030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Bohème et Moravie partie de la Monarchie des </a:t>
            </a:r>
            <a:r>
              <a:rPr lang="fr-FR" dirty="0" err="1"/>
              <a:t>Habsbourgs</a:t>
            </a:r>
            <a:endParaRPr lang="fr-FR" dirty="0"/>
          </a:p>
          <a:p>
            <a:pPr lvl="0"/>
            <a:r>
              <a:rPr lang="fr-FR" dirty="0"/>
              <a:t>Conflits véhéments (mais sans effusion de sang) entre Allemands et Tchèques</a:t>
            </a:r>
          </a:p>
          <a:p>
            <a:pPr lvl="0"/>
            <a:r>
              <a:rPr lang="fr-FR" dirty="0"/>
              <a:t>Fondation de la Tchécoslovaquie en 1918. </a:t>
            </a:r>
          </a:p>
          <a:p>
            <a:pPr lvl="0"/>
            <a:r>
              <a:rPr lang="fr-FR" dirty="0"/>
              <a:t>démocratie parlementaire </a:t>
            </a:r>
          </a:p>
          <a:p>
            <a:pPr lvl="0"/>
            <a:r>
              <a:rPr lang="fr-FR" dirty="0"/>
              <a:t>mais tensions avec les minorités ethniques,</a:t>
            </a:r>
          </a:p>
          <a:p>
            <a:pPr lvl="1"/>
            <a:r>
              <a:rPr lang="fr-FR" dirty="0"/>
              <a:t>particulièrement les Allemands et </a:t>
            </a:r>
          </a:p>
          <a:p>
            <a:pPr lvl="1"/>
            <a:r>
              <a:rPr lang="fr-FR" dirty="0"/>
              <a:t>les Hongrois, </a:t>
            </a:r>
          </a:p>
          <a:p>
            <a:pPr lvl="1"/>
            <a:r>
              <a:rPr lang="fr-FR" dirty="0"/>
              <a:t>mais aussi les Slovaques </a:t>
            </a:r>
          </a:p>
          <a:p>
            <a:pPr lvl="0"/>
            <a:r>
              <a:rPr lang="fr-FR" dirty="0"/>
              <a:t>perte de la Ruthénie à la faveur de l'URSS, </a:t>
            </a:r>
          </a:p>
          <a:p>
            <a:r>
              <a:rPr lang="fr-FR" dirty="0"/>
              <a:t>ont mené à homogénéisation ethnique 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641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4301"/>
            <a:ext cx="8229600" cy="650561"/>
          </a:xfrm>
        </p:spPr>
        <p:txBody>
          <a:bodyPr>
            <a:normAutofit/>
          </a:bodyPr>
          <a:lstStyle/>
          <a:p>
            <a:r>
              <a:rPr lang="fr-FR" sz="3600" dirty="0"/>
              <a:t>Le communisme bureaucratique autoritaire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13613"/>
            <a:ext cx="5122912" cy="4933467"/>
          </a:xfrm>
        </p:spPr>
        <p:txBody>
          <a:bodyPr>
            <a:normAutofit fontScale="92500" lnSpcReduction="20000"/>
          </a:bodyPr>
          <a:lstStyle/>
          <a:p>
            <a:pPr lvl="0"/>
            <a:endParaRPr lang="fr-FR" dirty="0"/>
          </a:p>
          <a:p>
            <a:r>
              <a:rPr lang="fr-FR" dirty="0"/>
              <a:t>1948 « Coup de Prague »</a:t>
            </a:r>
          </a:p>
          <a:p>
            <a:r>
              <a:rPr lang="fr-FR" dirty="0"/>
              <a:t>Stalinisme: mise au pas de la société</a:t>
            </a:r>
          </a:p>
          <a:p>
            <a:r>
              <a:rPr lang="fr-FR" dirty="0"/>
              <a:t>Printemps de Prague de 1968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Dubcek -&gt; «socialisme à visage humain » </a:t>
            </a:r>
          </a:p>
          <a:p>
            <a:r>
              <a:rPr lang="fr-FR" dirty="0"/>
              <a:t>Ecrasement du Printemps de Prague par les chars du Pacte de Varsovie</a:t>
            </a:r>
          </a:p>
          <a:p>
            <a:pPr lvl="0"/>
            <a:r>
              <a:rPr lang="fr-FR" dirty="0"/>
              <a:t>Après: 1968-1989</a:t>
            </a:r>
          </a:p>
          <a:p>
            <a:pPr lvl="0"/>
            <a:r>
              <a:rPr lang="fr-FR" dirty="0"/>
              <a:t>Plus rigide que les régimes communistes d'accommodation nationale appliqué en Pologne et en Hongrie, </a:t>
            </a:r>
          </a:p>
          <a:p>
            <a:pPr lvl="0"/>
            <a:r>
              <a:rPr lang="fr-FR" dirty="0"/>
              <a:t>Contrôle puissant </a:t>
            </a:r>
          </a:p>
          <a:p>
            <a:r>
              <a:rPr lang="fr-FR" dirty="0"/>
              <a:t>nivelage de la société.</a:t>
            </a:r>
          </a:p>
          <a:p>
            <a:pPr lvl="0"/>
            <a:r>
              <a:rPr lang="fr-FR" dirty="0"/>
              <a:t>étouffer efficacement toute opposition potentielle, </a:t>
            </a:r>
          </a:p>
          <a:p>
            <a:r>
              <a:rPr lang="fr-FR" dirty="0"/>
              <a:t>mais incapables d'innover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18</a:t>
            </a:fld>
            <a:endParaRPr lang="fr-FR" altLang="fr-FR"/>
          </a:p>
        </p:txBody>
      </p:sp>
      <p:pic>
        <p:nvPicPr>
          <p:cNvPr id="8" name="Picture 2" descr="L'été 68: la Tchécoslovaquie envahie, fin du Printemps de Prague - Le Temps">
            <a:extLst>
              <a:ext uri="{FF2B5EF4-FFF2-40B4-BE49-F238E27FC236}">
                <a16:creationId xmlns:a16="http://schemas.microsoft.com/office/drawing/2014/main" id="{F813F2D8-BAFD-CC44-9EC5-1746651F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067368"/>
            <a:ext cx="4320480" cy="15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777"/>
          </a:xfrm>
        </p:spPr>
        <p:txBody>
          <a:bodyPr>
            <a:normAutofit fontScale="90000"/>
          </a:bodyPr>
          <a:lstStyle/>
          <a:p>
            <a:r>
              <a:rPr lang="fr-FR" dirty="0"/>
              <a:t>1989-90 - Effondrement rapide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885" y="867416"/>
            <a:ext cx="8531915" cy="571564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Répression brutale de la manifestation des étudiants à Prague le 17 novembre 1989 </a:t>
            </a:r>
          </a:p>
          <a:p>
            <a:r>
              <a:rPr lang="fr-FR" dirty="0"/>
              <a:t>Election du dissident </a:t>
            </a:r>
            <a:r>
              <a:rPr lang="fr-FR" dirty="0" err="1"/>
              <a:t>Vâclav</a:t>
            </a:r>
            <a:r>
              <a:rPr lang="fr-FR" dirty="0"/>
              <a:t> Havel comme président de la Tchécoslovaquie le 29 décembre.</a:t>
            </a:r>
          </a:p>
          <a:p>
            <a:r>
              <a:rPr lang="fr-FR" dirty="0"/>
              <a:t>Le Forum civique (OF) a été créé le 18 novembre 1989. </a:t>
            </a:r>
          </a:p>
          <a:p>
            <a:pPr lvl="0"/>
            <a:r>
              <a:rPr lang="fr-FR" dirty="0"/>
              <a:t>force principale du changement politique et social. </a:t>
            </a:r>
          </a:p>
          <a:p>
            <a:pPr lvl="0"/>
            <a:r>
              <a:rPr lang="fr-FR" dirty="0"/>
              <a:t>grève générale </a:t>
            </a:r>
          </a:p>
          <a:p>
            <a:pPr lvl="0"/>
            <a:r>
              <a:rPr lang="fr-FR" dirty="0"/>
              <a:t>L'OF : environ 50 % des voix. </a:t>
            </a:r>
          </a:p>
          <a:p>
            <a:pPr lvl="0"/>
            <a:r>
              <a:rPr lang="fr-FR" dirty="0"/>
              <a:t>Les communistes : 2</a:t>
            </a:r>
            <a:r>
              <a:rPr lang="fr-FR" baseline="30000" dirty="0"/>
              <a:t>e</a:t>
            </a:r>
            <a:r>
              <a:rPr lang="fr-FR" dirty="0"/>
              <a:t> place (13 %)</a:t>
            </a:r>
          </a:p>
          <a:p>
            <a:pPr lvl="0"/>
            <a:r>
              <a:rPr lang="fr-FR" dirty="0"/>
              <a:t>Six mois après, l'OF se divisa en plusieurs partis et mouvements. </a:t>
            </a:r>
          </a:p>
          <a:p>
            <a:pPr lvl="0"/>
            <a:r>
              <a:rPr lang="fr-FR" dirty="0"/>
              <a:t>Le Parti démocratique civique (ODS) est le plus important de ses successeurs. </a:t>
            </a:r>
          </a:p>
          <a:p>
            <a:r>
              <a:rPr lang="fr-FR" dirty="0"/>
              <a:t>1992 élections remportées, </a:t>
            </a:r>
          </a:p>
          <a:p>
            <a:pPr lvl="0"/>
            <a:r>
              <a:rPr lang="fr-FR" dirty="0"/>
              <a:t>dans les territoires tchèques, par l'ODS et, </a:t>
            </a:r>
          </a:p>
          <a:p>
            <a:pPr lvl="0"/>
            <a:r>
              <a:rPr lang="fr-FR" dirty="0"/>
              <a:t>en Slovaquie, par le Mouvement pour une Slovaquie démocratique (HZDS).</a:t>
            </a:r>
          </a:p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260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132E11-13BA-6744-8977-A3CFBE821D50}"/>
              </a:ext>
            </a:extLst>
          </p:cNvPr>
          <p:cNvSpPr txBox="1"/>
          <p:nvPr/>
        </p:nvSpPr>
        <p:spPr>
          <a:xfrm>
            <a:off x="120316" y="0"/>
            <a:ext cx="8554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  <a:p>
            <a:r>
              <a:rPr lang="fr-FR" dirty="0"/>
              <a:t>30/09, Europe: l’histoire des états et régions et la genèse des Institutions</a:t>
            </a:r>
          </a:p>
          <a:p>
            <a:r>
              <a:rPr lang="fr-FR" dirty="0"/>
              <a:t>07/10, Economies, systèmes politiques et la crise de L’UE</a:t>
            </a:r>
          </a:p>
          <a:p>
            <a:r>
              <a:rPr lang="fr-FR" dirty="0"/>
              <a:t>21/10, Sociétés, langues et religions et l’importance pour L’UE </a:t>
            </a:r>
          </a:p>
          <a:p>
            <a:r>
              <a:rPr lang="fr-FR" b="1" dirty="0"/>
              <a:t>Pays I : </a:t>
            </a:r>
            <a:r>
              <a:rPr lang="fr-FR" dirty="0"/>
              <a:t>Allemagne, Autriche, Suisse, Pologne et Irlande</a:t>
            </a:r>
          </a:p>
          <a:p>
            <a:r>
              <a:rPr lang="fr-FR" dirty="0"/>
              <a:t>Trois conflits au sein de l’UE: Allemagne, Pologne, Irlande  </a:t>
            </a:r>
          </a:p>
          <a:p>
            <a:r>
              <a:rPr lang="fr-FR" dirty="0"/>
              <a:t>18/11, </a:t>
            </a:r>
            <a:r>
              <a:rPr lang="fr-FR" b="1" dirty="0"/>
              <a:t>Pays II: </a:t>
            </a:r>
            <a:r>
              <a:rPr lang="fr-FR" dirty="0"/>
              <a:t>Italie et Europe du Sud Est</a:t>
            </a:r>
          </a:p>
          <a:p>
            <a:r>
              <a:rPr lang="fr-FR" b="1" i="1" dirty="0"/>
              <a:t>Régions I: </a:t>
            </a:r>
            <a:r>
              <a:rPr lang="fr-FR" i="1" dirty="0"/>
              <a:t>Relations réguliers avec l’UE </a:t>
            </a:r>
            <a:endParaRPr lang="fr-FR" dirty="0"/>
          </a:p>
          <a:p>
            <a:r>
              <a:rPr lang="fr-FR" i="1" dirty="0"/>
              <a:t>Une région autonome en Allemagne : Bavière Sarah Horn</a:t>
            </a:r>
            <a:endParaRPr lang="fr-FR" dirty="0"/>
          </a:p>
          <a:p>
            <a:r>
              <a:rPr lang="fr-FR" i="1" dirty="0"/>
              <a:t>Fonctionnement d’un micro état : L’exemple de San Marino </a:t>
            </a:r>
            <a:r>
              <a:rPr lang="fr-FR" dirty="0" err="1"/>
              <a:t>Chiara</a:t>
            </a:r>
            <a:r>
              <a:rPr lang="fr-FR" dirty="0"/>
              <a:t> </a:t>
            </a:r>
            <a:r>
              <a:rPr lang="fr-FR" dirty="0" err="1"/>
              <a:t>Calegari</a:t>
            </a:r>
            <a:endParaRPr lang="fr-FR" i="1" dirty="0"/>
          </a:p>
          <a:p>
            <a:r>
              <a:rPr lang="fr-FR" b="1" dirty="0"/>
              <a:t>25.11. Pays III: </a:t>
            </a:r>
            <a:r>
              <a:rPr lang="fr-FR" dirty="0"/>
              <a:t>Espagne, Portugal, Grand Bretagne</a:t>
            </a:r>
          </a:p>
          <a:p>
            <a:r>
              <a:rPr lang="fr-FR" b="1" i="1" dirty="0"/>
              <a:t>Régions II : </a:t>
            </a:r>
            <a:r>
              <a:rPr lang="fr-FR" i="1" dirty="0"/>
              <a:t>Relations tendus avec l’UE</a:t>
            </a:r>
            <a:endParaRPr lang="fr-FR" dirty="0"/>
          </a:p>
          <a:p>
            <a:r>
              <a:rPr lang="fr-FR" i="1" dirty="0"/>
              <a:t>La principauté d’Andorre et les liens avec les mouvements indépendantistes en Espagne Alexis Toth</a:t>
            </a:r>
            <a:endParaRPr lang="fr-FR" dirty="0"/>
          </a:p>
          <a:p>
            <a:r>
              <a:rPr lang="fr-FR" i="1" dirty="0"/>
              <a:t>Gibraltar, le rocher avec son statut spécial, revendiqué depuis toujours par l’Espagne. » Benjamin </a:t>
            </a:r>
            <a:r>
              <a:rPr lang="fr-FR" i="1" dirty="0" err="1"/>
              <a:t>Decomble</a:t>
            </a:r>
            <a:endParaRPr lang="fr-FR" dirty="0"/>
          </a:p>
          <a:p>
            <a:r>
              <a:rPr lang="fr-FR" i="1" dirty="0"/>
              <a:t>La </a:t>
            </a:r>
            <a:r>
              <a:rPr lang="fr-FR" dirty="0"/>
              <a:t>République turque de Chypre du Nord Emilie </a:t>
            </a:r>
            <a:r>
              <a:rPr lang="fr-FR" dirty="0" err="1"/>
              <a:t>Fourgeot</a:t>
            </a:r>
            <a:endParaRPr lang="fr-FR" dirty="0"/>
          </a:p>
          <a:p>
            <a:r>
              <a:rPr lang="fr-FR" dirty="0"/>
              <a:t>2.12. </a:t>
            </a:r>
            <a:r>
              <a:rPr lang="fr-FR" b="1" dirty="0"/>
              <a:t>Pays IV: </a:t>
            </a:r>
            <a:r>
              <a:rPr lang="fr-FR" dirty="0"/>
              <a:t>Pays Scandinaves; Benelux</a:t>
            </a:r>
          </a:p>
          <a:p>
            <a:r>
              <a:rPr lang="fr-FR" b="1" i="1" dirty="0"/>
              <a:t>Régions III : </a:t>
            </a:r>
            <a:r>
              <a:rPr lang="fr-FR" i="1" dirty="0"/>
              <a:t>Politique extérieure de l’UE </a:t>
            </a:r>
            <a:endParaRPr lang="fr-FR" dirty="0"/>
          </a:p>
          <a:p>
            <a:r>
              <a:rPr lang="fr-FR" dirty="0"/>
              <a:t>La Moldavie entre la Russie et l'Union Européenne Remus Balan</a:t>
            </a:r>
          </a:p>
          <a:p>
            <a:r>
              <a:rPr lang="fr-FR" dirty="0"/>
              <a:t>La politique extérieure de l’UE : L’exemple du traitement du territoire de la Crimée. Alexane Potier</a:t>
            </a:r>
          </a:p>
          <a:p>
            <a:r>
              <a:rPr lang="fr-FR" i="1" dirty="0"/>
              <a:t>9.12.</a:t>
            </a:r>
            <a:r>
              <a:rPr lang="fr-FR" dirty="0"/>
              <a:t> Gestion et actions d’une programme </a:t>
            </a:r>
            <a:r>
              <a:rPr lang="fr-FR" dirty="0" err="1"/>
              <a:t>Europenne</a:t>
            </a:r>
            <a:r>
              <a:rPr lang="fr-FR" dirty="0"/>
              <a:t>: Le </a:t>
            </a:r>
            <a:r>
              <a:rPr lang="fr-FR" dirty="0" err="1"/>
              <a:t>resseau</a:t>
            </a:r>
            <a:r>
              <a:rPr lang="fr-FR" dirty="0"/>
              <a:t> des routes de Charles V</a:t>
            </a:r>
          </a:p>
          <a:p>
            <a:r>
              <a:rPr lang="fr-FR" i="1" dirty="0"/>
              <a:t>13.1. CC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11CEAA-47EA-1B45-92A0-ABF882FD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84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183"/>
          </a:xfrm>
        </p:spPr>
        <p:txBody>
          <a:bodyPr>
            <a:normAutofit fontScale="90000"/>
          </a:bodyPr>
          <a:lstStyle/>
          <a:p>
            <a:r>
              <a:rPr lang="fr-FR" dirty="0"/>
              <a:t>Démocratie parlementaire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03" y="1006822"/>
            <a:ext cx="8125121" cy="570015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Parlement bicaméral </a:t>
            </a:r>
          </a:p>
          <a:p>
            <a:pPr lvl="1"/>
            <a:r>
              <a:rPr lang="fr-FR" dirty="0"/>
              <a:t>La Chambre des députés compte 200 membres et </a:t>
            </a:r>
          </a:p>
          <a:p>
            <a:pPr lvl="1"/>
            <a:r>
              <a:rPr lang="fr-FR" dirty="0"/>
              <a:t>le Sénat 81</a:t>
            </a:r>
          </a:p>
          <a:p>
            <a:r>
              <a:rPr lang="fr-FR" dirty="0"/>
              <a:t>Le chef de l'État : le président de la République </a:t>
            </a:r>
          </a:p>
          <a:p>
            <a:pPr lvl="1"/>
            <a:r>
              <a:rPr lang="fr-FR" dirty="0"/>
              <a:t>Président n'est formellement pas très puissant: </a:t>
            </a:r>
          </a:p>
          <a:p>
            <a:pPr lvl="1"/>
            <a:r>
              <a:rPr lang="fr-FR" dirty="0"/>
              <a:t>Le président de la République est élu par les deux chambres </a:t>
            </a:r>
          </a:p>
          <a:p>
            <a:r>
              <a:rPr lang="fr-FR" dirty="0"/>
              <a:t>Gouvernement </a:t>
            </a:r>
          </a:p>
          <a:p>
            <a:pPr lvl="1"/>
            <a:r>
              <a:rPr lang="fr-FR" dirty="0"/>
              <a:t>est dirigé par le Premier ministre</a:t>
            </a:r>
          </a:p>
          <a:p>
            <a:pPr lvl="1"/>
            <a:r>
              <a:rPr lang="fr-FR" dirty="0"/>
              <a:t>prend des décisions en tant que groupe, </a:t>
            </a:r>
          </a:p>
          <a:p>
            <a:pPr lvl="1"/>
            <a:r>
              <a:rPr lang="fr-FR" dirty="0"/>
              <a:t>Mais position du Premier ministre relativement forte. 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0"/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749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latin typeface="Calibri" charset="0"/>
                <a:ea typeface="MS PGothic" charset="0"/>
                <a:cs typeface="+mj-cs"/>
              </a:rPr>
              <a:t>1. Hongrie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2. République Tchèque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3. Slovaquie</a:t>
            </a:r>
          </a:p>
        </p:txBody>
      </p:sp>
      <p:sp>
        <p:nvSpPr>
          <p:cNvPr id="1843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FDDC2A-96B5-354F-92D7-649120067827}" type="slidenum">
              <a:rPr lang="fr-FR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7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Slovaquie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Superficie : 49 000 km²</a:t>
            </a:r>
          </a:p>
          <a:p>
            <a:r>
              <a:rPr lang="fr-FR" dirty="0"/>
              <a:t>Capitale : Bratislava </a:t>
            </a:r>
          </a:p>
          <a:p>
            <a:r>
              <a:rPr lang="fr-FR" dirty="0"/>
              <a:t>Monnaie : euro </a:t>
            </a:r>
          </a:p>
          <a:p>
            <a:r>
              <a:rPr lang="fr-FR" dirty="0"/>
              <a:t>Population (2017) : 5 500 000 hab.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22</a:t>
            </a:fld>
            <a:endParaRPr lang="fr-FR" altLang="fr-FR"/>
          </a:p>
        </p:txBody>
      </p:sp>
      <p:pic>
        <p:nvPicPr>
          <p:cNvPr id="6146" name="Picture 2" descr="Carte Slovaquie - AnnaCarte.com">
            <a:extLst>
              <a:ext uri="{FF2B5EF4-FFF2-40B4-BE49-F238E27FC236}">
                <a16:creationId xmlns:a16="http://schemas.microsoft.com/office/drawing/2014/main" id="{8BC664A9-114B-B940-AE65-1ACDC957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664" y="3446223"/>
            <a:ext cx="5032124" cy="30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9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Naissance de la Slovaquie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/>
              <a:t>Question de la coexistence des Tchèques et des Slovaques dans un seul État. </a:t>
            </a:r>
          </a:p>
          <a:p>
            <a:r>
              <a:rPr lang="fr-FR" dirty="0"/>
              <a:t>Beaucoup soutenait la transformation de la fédération en une confédération plus lâche. </a:t>
            </a:r>
          </a:p>
          <a:p>
            <a:r>
              <a:rPr lang="fr-FR" dirty="0"/>
              <a:t>mais désaccords entre points des vues tchèques et slovaques: </a:t>
            </a:r>
          </a:p>
          <a:p>
            <a:r>
              <a:rPr lang="fr-FR" dirty="0"/>
              <a:t>Décision de séparation -&gt; qui s'est effectuée paisiblement, </a:t>
            </a:r>
          </a:p>
          <a:p>
            <a:r>
              <a:rPr lang="fr-FR" dirty="0"/>
              <a:t>Le 1er janvier 1993, deux État indépendants étaient proclamés.</a:t>
            </a:r>
          </a:p>
          <a:p>
            <a:r>
              <a:rPr lang="fr-FR" dirty="0"/>
              <a:t>Démocratie, développement économique, mais des ombres</a:t>
            </a:r>
          </a:p>
          <a:p>
            <a:r>
              <a:rPr lang="fr-FR" dirty="0"/>
              <a:t>La forte minorité Rom, exclue de fait de la société</a:t>
            </a:r>
          </a:p>
          <a:p>
            <a:r>
              <a:rPr lang="fr-FR" dirty="0"/>
              <a:t>Des mouvements ultra-nationalistes, voire réellement néonazis</a:t>
            </a:r>
          </a:p>
          <a:p>
            <a:r>
              <a:rPr lang="fr-FR" dirty="0"/>
              <a:t>Récemment, assassinat d’une journaliste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535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D12BFD-AA86-594D-8595-08DE1CAA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3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556E4F-D29E-7F4E-B269-5C151217C2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14844"/>
            <a:ext cx="389106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EEE440-8ABA-6F49-A9C3-FA4D761E4BB1}"/>
              </a:ext>
            </a:extLst>
          </p:cNvPr>
          <p:cNvSpPr/>
          <p:nvPr/>
        </p:nvSpPr>
        <p:spPr>
          <a:xfrm>
            <a:off x="248888" y="1166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/>
              <a:t>Réformes radicales</a:t>
            </a:r>
          </a:p>
          <a:p>
            <a:endParaRPr lang="fr-FR" altLang="fr-FR" dirty="0"/>
          </a:p>
          <a:p>
            <a:r>
              <a:rPr lang="fr-FR" altLang="fr-FR" dirty="0"/>
              <a:t>Nombreuses réformes, y compris constitutionnelles, perçues comme mettant en cause</a:t>
            </a:r>
          </a:p>
          <a:p>
            <a:pPr lvl="1"/>
            <a:r>
              <a:rPr lang="fr-FR" altLang="fr-FR" dirty="0"/>
              <a:t>l’Etat de droit, </a:t>
            </a:r>
          </a:p>
          <a:p>
            <a:pPr lvl="1"/>
            <a:r>
              <a:rPr lang="fr-FR" altLang="fr-FR" dirty="0"/>
              <a:t>la séparation des pouvoirs</a:t>
            </a:r>
          </a:p>
          <a:p>
            <a:pPr lvl="1"/>
            <a:r>
              <a:rPr lang="fr-FR" altLang="fr-FR" dirty="0"/>
              <a:t>la société civile et les libertés individuelles,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887CE9-4981-7A41-A524-6FAEB1604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76" y="2722844"/>
            <a:ext cx="4333524" cy="3196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C47C9E-3F49-134D-95E9-5C93167CABFB}"/>
              </a:ext>
            </a:extLst>
          </p:cNvPr>
          <p:cNvSpPr/>
          <p:nvPr/>
        </p:nvSpPr>
        <p:spPr>
          <a:xfrm>
            <a:off x="185602" y="5919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hlinkClick r:id="rId4"/>
              </a:rPr>
              <a:t>https://w</a:t>
            </a:r>
            <a:r>
              <a:rPr lang="fr-FR" dirty="0">
                <a:hlinkClick r:id="rId4"/>
              </a:rPr>
              <a:t>ww.touteleurope.eu/actualite/budget-europeen-pays-contributeurs-et-pays-beneficiaires.html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52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>
            <a:extLst>
              <a:ext uri="{FF2B5EF4-FFF2-40B4-BE49-F238E27FC236}">
                <a16:creationId xmlns:a16="http://schemas.microsoft.com/office/drawing/2014/main" id="{F69604CA-01B0-4B06-B3AF-1335C8A3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Relations extéreures</a:t>
            </a:r>
          </a:p>
        </p:txBody>
      </p:sp>
      <p:sp>
        <p:nvSpPr>
          <p:cNvPr id="54274" name="Espace réservé du contenu 2">
            <a:extLst>
              <a:ext uri="{FF2B5EF4-FFF2-40B4-BE49-F238E27FC236}">
                <a16:creationId xmlns:a16="http://schemas.microsoft.com/office/drawing/2014/main" id="{54FF423F-2241-41DF-BC7B-9A844DDF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00600"/>
          </a:xfrm>
        </p:spPr>
        <p:txBody>
          <a:bodyPr/>
          <a:lstStyle/>
          <a:p>
            <a:r>
              <a:rPr lang="fr-FR" altLang="fr-FR" dirty="0"/>
              <a:t>Tensions au sein du groupe de Višegrad (Pologne, Hongrie, République tchèque, Slovaquie) </a:t>
            </a:r>
          </a:p>
          <a:p>
            <a:r>
              <a:rPr lang="fr-FR" altLang="fr-FR" dirty="0"/>
              <a:t>Hongrie: avec la Roumanie, des tensions persistent (minorités magyares)</a:t>
            </a:r>
          </a:p>
          <a:p>
            <a:r>
              <a:rPr lang="fr-FR" altLang="fr-FR" dirty="0"/>
              <a:t>Slovaquie, Hongrie: Relation pragmatique avec la Russie</a:t>
            </a:r>
            <a:endParaRPr lang="fr-FR" altLang="ja-JP" dirty="0"/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2A9AA7-1506-D741-B5D5-6C4CCA07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161" y="1484437"/>
            <a:ext cx="292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246"/>
          </a:xfrm>
        </p:spPr>
        <p:txBody>
          <a:bodyPr>
            <a:normAutofit fontScale="90000"/>
          </a:bodyPr>
          <a:lstStyle/>
          <a:p>
            <a:r>
              <a:rPr lang="fr-FR" dirty="0"/>
              <a:t>1910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BF354E-C28D-F14B-8F57-43660207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89" y="913884"/>
            <a:ext cx="7677422" cy="59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1. Hongrie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2. République </a:t>
            </a:r>
            <a:r>
              <a:rPr lang="fr-FR" dirty="0" err="1">
                <a:latin typeface="Calibri" charset="0"/>
                <a:ea typeface="MS PGothic" charset="0"/>
                <a:cs typeface="+mj-cs"/>
              </a:rPr>
              <a:t>Tcheque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3. Slovaquie</a:t>
            </a:r>
          </a:p>
        </p:txBody>
      </p:sp>
      <p:sp>
        <p:nvSpPr>
          <p:cNvPr id="1843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FDDC2A-96B5-354F-92D7-649120067827}" type="slidenum">
              <a:rPr lang="fr-FR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12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>
            <a:extLst>
              <a:ext uri="{FF2B5EF4-FFF2-40B4-BE49-F238E27FC236}">
                <a16:creationId xmlns:a16="http://schemas.microsoft.com/office/drawing/2014/main" id="{1B7F0CCA-CC8B-4C5A-9B61-2D5DF724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La Hongrie</a:t>
            </a:r>
          </a:p>
        </p:txBody>
      </p:sp>
      <p:sp>
        <p:nvSpPr>
          <p:cNvPr id="14338" name="Espace réservé du contenu 2">
            <a:extLst>
              <a:ext uri="{FF2B5EF4-FFF2-40B4-BE49-F238E27FC236}">
                <a16:creationId xmlns:a16="http://schemas.microsoft.com/office/drawing/2014/main" id="{0158B17B-9475-418D-BDD4-008CF151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285" y="1417638"/>
            <a:ext cx="4258816" cy="4800600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sz="2300" dirty="0"/>
              <a:t>république parlementaire monocamérale</a:t>
            </a:r>
          </a:p>
          <a:p>
            <a:r>
              <a:rPr lang="fr-FR" altLang="fr-FR" sz="2300" dirty="0"/>
              <a:t>Superficie : 93 000 km²</a:t>
            </a:r>
            <a:br>
              <a:rPr lang="fr-FR" altLang="fr-FR" sz="2300" dirty="0"/>
            </a:br>
            <a:r>
              <a:rPr lang="fr-FR" altLang="fr-FR" sz="2300" dirty="0"/>
              <a:t>Capitale : Budapest</a:t>
            </a:r>
            <a:br>
              <a:rPr lang="fr-FR" altLang="fr-FR" sz="2300" dirty="0"/>
            </a:br>
            <a:r>
              <a:rPr lang="fr-FR" altLang="fr-FR" sz="2300" dirty="0"/>
              <a:t>Villes principales : Debrecen, Miskolc, Szeged, Pécs, Győr</a:t>
            </a:r>
          </a:p>
          <a:p>
            <a:r>
              <a:rPr lang="fr-FR" altLang="fr-FR" sz="2300" dirty="0"/>
              <a:t>Monnaie : forint hongrois (HUF)</a:t>
            </a:r>
          </a:p>
          <a:p>
            <a:r>
              <a:rPr lang="fr-FR" altLang="fr-FR" sz="2300" dirty="0"/>
              <a:t>Population (2017) : ≈10 millions</a:t>
            </a:r>
          </a:p>
          <a:p>
            <a:r>
              <a:rPr lang="fr-FR" altLang="fr-FR" sz="2300" dirty="0"/>
              <a:t>PIB par habitant (2016) : 12 600 €</a:t>
            </a:r>
          </a:p>
          <a:p>
            <a:r>
              <a:rPr lang="fr-FR" altLang="fr-FR" sz="2300" dirty="0"/>
              <a:t>Croissance (2017) : 4%</a:t>
            </a:r>
          </a:p>
          <a:p>
            <a:r>
              <a:rPr lang="fr-FR" altLang="fr-FR" sz="2300" dirty="0"/>
              <a:t>Chômage (au sens du BIT) (2017) : 4,2 %</a:t>
            </a:r>
          </a:p>
          <a:p>
            <a:endParaRPr lang="fr-FR" altLang="fr-FR" sz="2300" dirty="0"/>
          </a:p>
          <a:p>
            <a:endParaRPr lang="fr-FR" altLang="fr-FR" sz="2300" dirty="0"/>
          </a:p>
          <a:p>
            <a:r>
              <a:rPr lang="fr-FR" altLang="fr-FR" sz="2300" dirty="0"/>
              <a:t>Président de la République : M. János </a:t>
            </a:r>
            <a:r>
              <a:rPr lang="fr-FR" altLang="fr-FR" sz="2300" dirty="0" err="1"/>
              <a:t>Áder</a:t>
            </a:r>
            <a:r>
              <a:rPr lang="fr-FR" altLang="fr-FR" sz="2300" dirty="0"/>
              <a:t> (depuis 2012, réélu en 2017)</a:t>
            </a:r>
          </a:p>
          <a:p>
            <a:r>
              <a:rPr lang="fr-FR" altLang="fr-FR" sz="2300" dirty="0"/>
              <a:t>Premier ministre : M. Viktor </a:t>
            </a:r>
            <a:r>
              <a:rPr lang="fr-FR" altLang="fr-FR" sz="2300" dirty="0" err="1"/>
              <a:t>Orbán</a:t>
            </a:r>
            <a:r>
              <a:rPr lang="fr-FR" altLang="fr-FR" sz="2300" dirty="0"/>
              <a:t> (depuis 2010, réélu en 2014 et 2018)</a:t>
            </a:r>
          </a:p>
          <a:p>
            <a:endParaRPr lang="fr-FR" altLang="fr-FR" sz="2300" dirty="0"/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7</a:t>
            </a:fld>
            <a:endParaRPr lang="fr-FR" altLang="fr-FR"/>
          </a:p>
        </p:txBody>
      </p:sp>
      <p:pic>
        <p:nvPicPr>
          <p:cNvPr id="4098" name="Picture 2" descr="Hongrie Carte">
            <a:extLst>
              <a:ext uri="{FF2B5EF4-FFF2-40B4-BE49-F238E27FC236}">
                <a16:creationId xmlns:a16="http://schemas.microsoft.com/office/drawing/2014/main" id="{CED5BECC-0301-6448-A507-4685DCBD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975" y="28343"/>
            <a:ext cx="4990261" cy="39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C8C103E-F0E0-8C49-AD3F-01BE30F7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979" y="3920703"/>
            <a:ext cx="4069975" cy="27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>
            <a:extLst>
              <a:ext uri="{FF2B5EF4-FFF2-40B4-BE49-F238E27FC236}">
                <a16:creationId xmlns:a16="http://schemas.microsoft.com/office/drawing/2014/main" id="{5D183D60-F31C-473D-98F0-1F1B66BA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0" y="0"/>
            <a:ext cx="7620000" cy="1143000"/>
          </a:xfrm>
        </p:spPr>
        <p:txBody>
          <a:bodyPr/>
          <a:lstStyle/>
          <a:p>
            <a:r>
              <a:rPr lang="fr-FR" altLang="fr-FR" dirty="0"/>
              <a:t>Histoire</a:t>
            </a:r>
          </a:p>
        </p:txBody>
      </p:sp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91D36A6D-6979-4707-9A0F-31E3EA5DF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2" y="848360"/>
            <a:ext cx="8280920" cy="4800600"/>
          </a:xfrm>
        </p:spPr>
        <p:txBody>
          <a:bodyPr/>
          <a:lstStyle/>
          <a:p>
            <a:r>
              <a:rPr lang="fr-FR" altLang="fr-FR" dirty="0"/>
              <a:t>Saint Etienne, couronné en 1000</a:t>
            </a:r>
          </a:p>
          <a:p>
            <a:r>
              <a:rPr lang="fr-FR" altLang="fr-FR" dirty="0"/>
              <a:t>Depuis le 16</a:t>
            </a:r>
            <a:r>
              <a:rPr lang="fr-FR" altLang="fr-FR" baseline="30000" dirty="0"/>
              <a:t>e</a:t>
            </a:r>
            <a:r>
              <a:rPr lang="fr-FR" altLang="fr-FR" dirty="0"/>
              <a:t> siècle Habsbourg</a:t>
            </a:r>
          </a:p>
          <a:p>
            <a:r>
              <a:rPr lang="fr-FR" altLang="fr-FR" dirty="0"/>
              <a:t>1867-1918 dualisme: Autriche-Hongrie</a:t>
            </a:r>
          </a:p>
          <a:p>
            <a:r>
              <a:rPr lang="fr-FR" altLang="fr-FR" dirty="0"/>
              <a:t>1920 : Traité du Trianon, réduit à un tiers</a:t>
            </a:r>
          </a:p>
          <a:p>
            <a:r>
              <a:rPr lang="fr-FR" altLang="fr-FR" dirty="0"/>
              <a:t>ethniquement presque homogène</a:t>
            </a:r>
          </a:p>
          <a:p>
            <a:r>
              <a:rPr lang="fr-FR" altLang="fr-FR" dirty="0"/>
              <a:t>plus de 3 millions Hongrois hors territoire national</a:t>
            </a:r>
          </a:p>
          <a:p>
            <a:r>
              <a:rPr lang="fr-FR" altLang="fr-FR" dirty="0"/>
              <a:t>1920-44 Ere Horthy</a:t>
            </a:r>
          </a:p>
          <a:p>
            <a:r>
              <a:rPr lang="fr-FR" altLang="fr-FR" dirty="0"/>
              <a:t>1949-89 communisme</a:t>
            </a:r>
          </a:p>
          <a:p>
            <a:r>
              <a:rPr lang="fr-FR" altLang="fr-FR" dirty="0"/>
              <a:t>1949-63 phase totalitaire, 63-89 autoritaire</a:t>
            </a:r>
          </a:p>
          <a:p>
            <a:r>
              <a:rPr lang="fr-FR" altLang="fr-FR" dirty="0"/>
              <a:t>soulèvement 56 (Nagy) -&gt; Écrasé par l’armée soviétique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AD12A2C-AECA-5145-B0CF-1B4D6F4FC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33CF378-7CF0-A54C-8CB5-FB2D60951C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>
            <a:extLst>
              <a:ext uri="{FF2B5EF4-FFF2-40B4-BE49-F238E27FC236}">
                <a16:creationId xmlns:a16="http://schemas.microsoft.com/office/drawing/2014/main" id="{7D18ED12-3B21-4867-9F5C-D4C70679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fr-FR" altLang="fr-FR"/>
              <a:t>Régime démocratique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6EFF3-A26F-40A0-92F3-132505FC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964612" cy="5545138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/>
              <a:t>Parlement monocaméral, 199 élus, renouvelés tous les quatre ans. </a:t>
            </a:r>
          </a:p>
          <a:p>
            <a:r>
              <a:rPr lang="fr-FR" altLang="fr-FR" dirty="0"/>
              <a:t>structure unitaire de l’Etat</a:t>
            </a:r>
          </a:p>
          <a:p>
            <a:r>
              <a:rPr lang="fr-FR" altLang="fr-FR" dirty="0"/>
              <a:t>Importance du premier ministre, figure politique centrale</a:t>
            </a:r>
          </a:p>
          <a:p>
            <a:r>
              <a:rPr lang="fr-FR" altLang="fr-FR" dirty="0"/>
              <a:t>Gouvernement relativement indépendant : seulement vote de méfiance constructif possible</a:t>
            </a:r>
          </a:p>
          <a:p>
            <a:pPr marL="114300" indent="0">
              <a:buNone/>
            </a:pPr>
            <a:r>
              <a:rPr lang="fr-FR" altLang="fr-FR" b="1" dirty="0"/>
              <a:t>Lignes de fracture: </a:t>
            </a:r>
          </a:p>
          <a:p>
            <a:r>
              <a:rPr lang="fr-FR" altLang="fr-FR" dirty="0"/>
              <a:t>1) Communisme/anticommunisme</a:t>
            </a:r>
          </a:p>
          <a:p>
            <a:pPr lvl="1"/>
            <a:r>
              <a:rPr lang="fr-FR" altLang="fr-FR" dirty="0"/>
              <a:t>Historiquement, jusqu’à un tiers de la population membre ou proche du parti</a:t>
            </a:r>
          </a:p>
          <a:p>
            <a:pPr lvl="1"/>
            <a:r>
              <a:rPr lang="fr-FR" altLang="fr-FR" dirty="0"/>
              <a:t>Ligne de fracture la plus importante </a:t>
            </a:r>
          </a:p>
          <a:p>
            <a:r>
              <a:rPr lang="fr-FR" altLang="fr-FR" dirty="0"/>
              <a:t>2) Démocratie non consensuelle, </a:t>
            </a:r>
          </a:p>
          <a:p>
            <a:pPr lvl="1"/>
            <a:r>
              <a:rPr lang="fr-FR" altLang="fr-FR" dirty="0"/>
              <a:t>Système de partis en forte concurrence </a:t>
            </a:r>
          </a:p>
          <a:p>
            <a:r>
              <a:rPr lang="fr-FR" altLang="fr-FR" dirty="0"/>
              <a:t>Un système à plusieurs partis , mais deux pôles avec des lignes de conflit idéologiques</a:t>
            </a:r>
          </a:p>
          <a:p>
            <a:r>
              <a:rPr lang="fr-FR" altLang="fr-FR" dirty="0"/>
              <a:t>Après une période de 12 ans, évolution vers système de 2 pôles</a:t>
            </a:r>
          </a:p>
          <a:p>
            <a:r>
              <a:rPr lang="fr-FR" altLang="fr-FR" dirty="0"/>
              <a:t>qui domine tout</a:t>
            </a:r>
          </a:p>
          <a:p>
            <a:pPr lvl="1"/>
            <a:r>
              <a:rPr lang="fr-FR" altLang="fr-FR" sz="2200" dirty="0"/>
              <a:t>MSZP socialiste et </a:t>
            </a:r>
          </a:p>
          <a:p>
            <a:pPr lvl="1"/>
            <a:r>
              <a:rPr lang="fr-FR" altLang="fr-FR" sz="2200" dirty="0"/>
              <a:t>le FIDESZ, droite</a:t>
            </a:r>
          </a:p>
          <a:p>
            <a:pPr lvl="1"/>
            <a:endParaRPr lang="fr-FR" altLang="fr-FR" dirty="0"/>
          </a:p>
          <a:p>
            <a:endParaRPr lang="fr-FR" altLang="fr-FR" dirty="0"/>
          </a:p>
          <a:p>
            <a:pPr>
              <a:buFont typeface="Arial" panose="020B0604020202020204" pitchFamily="34" charset="0"/>
              <a:buNone/>
            </a:pP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B8FA-AEB9-457F-88B5-ED45923ACC9B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216</TotalTime>
  <Words>1615</Words>
  <Application>Microsoft Macintosh PowerPoint</Application>
  <PresentationFormat>Affichage à l'écran (4:3)</PresentationFormat>
  <Paragraphs>242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Ajdacency</vt:lpstr>
      <vt:lpstr>Présentation PowerPoint</vt:lpstr>
      <vt:lpstr>Présentation PowerPoint</vt:lpstr>
      <vt:lpstr>Présentation PowerPoint</vt:lpstr>
      <vt:lpstr>Relations extéreures</vt:lpstr>
      <vt:lpstr>1910</vt:lpstr>
      <vt:lpstr>1. Hongrie 2. République Tcheque 3. Slovaquie</vt:lpstr>
      <vt:lpstr>La Hongrie</vt:lpstr>
      <vt:lpstr>Histoire</vt:lpstr>
      <vt:lpstr>Régime démocratique</vt:lpstr>
      <vt:lpstr>Spécificités hongroises</vt:lpstr>
      <vt:lpstr>Clivages</vt:lpstr>
      <vt:lpstr>Renversements</vt:lpstr>
      <vt:lpstr>Minorités</vt:lpstr>
      <vt:lpstr>Tensions</vt:lpstr>
      <vt:lpstr>1. Hongrie 2. République Tchèque 3. Slovaquie</vt:lpstr>
      <vt:lpstr>La République Tchèque</vt:lpstr>
      <vt:lpstr>Naissance de la Tchècoslovaquie</vt:lpstr>
      <vt:lpstr>Le communisme bureaucratique autoritaire  </vt:lpstr>
      <vt:lpstr>1989-90 - Effondrement rapide</vt:lpstr>
      <vt:lpstr>Démocratie parlementaire</vt:lpstr>
      <vt:lpstr>1. Hongrie 2. République Tchèque 3. Slovaquie</vt:lpstr>
      <vt:lpstr>Slovaquie</vt:lpstr>
      <vt:lpstr>Naissance de la Slovaquie </vt:lpstr>
    </vt:vector>
  </TitlesOfParts>
  <Company>Université de Picardie Jules Verne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</dc:title>
  <dc:creator>Utilisateur UPJV</dc:creator>
  <cp:lastModifiedBy>Microsoft Office User</cp:lastModifiedBy>
  <cp:revision>58</cp:revision>
  <dcterms:created xsi:type="dcterms:W3CDTF">2011-11-22T07:24:22Z</dcterms:created>
  <dcterms:modified xsi:type="dcterms:W3CDTF">2020-11-18T11:41:54Z</dcterms:modified>
</cp:coreProperties>
</file>