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8" r:id="rId3"/>
    <p:sldMasterId id="2147483705" r:id="rId4"/>
    <p:sldMasterId id="2147483722" r:id="rId5"/>
  </p:sldMasterIdLst>
  <p:notesMasterIdLst>
    <p:notesMasterId r:id="rId24"/>
  </p:notesMasterIdLst>
  <p:handoutMasterIdLst>
    <p:handoutMasterId r:id="rId25"/>
  </p:handoutMasterIdLst>
  <p:sldIdLst>
    <p:sldId id="413" r:id="rId6"/>
    <p:sldId id="484" r:id="rId7"/>
    <p:sldId id="415" r:id="rId8"/>
    <p:sldId id="400" r:id="rId9"/>
    <p:sldId id="412" r:id="rId10"/>
    <p:sldId id="416" r:id="rId11"/>
    <p:sldId id="334" r:id="rId12"/>
    <p:sldId id="335" r:id="rId13"/>
    <p:sldId id="338" r:id="rId14"/>
    <p:sldId id="417" r:id="rId15"/>
    <p:sldId id="345" r:id="rId16"/>
    <p:sldId id="359" r:id="rId17"/>
    <p:sldId id="411" r:id="rId18"/>
    <p:sldId id="404" r:id="rId19"/>
    <p:sldId id="406" r:id="rId20"/>
    <p:sldId id="418" r:id="rId21"/>
    <p:sldId id="346" r:id="rId22"/>
    <p:sldId id="410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52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5513A-77F3-E14F-88EA-7D4B45049522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7487E-9FE8-8A4B-8168-AB4A96F80F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9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444A2-2A3E-F84C-85DD-6F9B65D76C60}" type="datetimeFigureOut">
              <a:rPr lang="fr-FR" smtClean="0"/>
              <a:t>18/11/2020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6DA28-E0D8-7B44-BD6E-BFED93D45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5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2C5-11F8-9A42-90C4-3630CC54D3FC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74412-9F11-E349-B677-08432829A1BA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D496-E0CD-5C42-B4EE-538F54AAE099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3B19-D466-844A-A039-3C029597AA5B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3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E6DFE-ECBE-9A44-B5B0-9BD3AA83787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65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5F9825-0F89-4B49-B197-C4F3B83EF2C6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135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A192B-BD79-D245-A2D5-C9A71CC9E78A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5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BC063B-C5B1-EE45-8255-9497E815EC64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940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9F6AB5-55D8-1D47-AE91-2D861F7CADBD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0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F5503-3E67-3A47-BA13-EED33B8ED218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614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1009D-2D89-0845-A0E2-3265E2AD9553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56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98-4552-C74F-84E5-83F0EE61A3BF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0810C-6DAE-6249-894D-ACFCD1BAB0F2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497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978FB2-6372-434E-9C68-2C2A88CAB62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10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F4804-A876-E448-9810-3C08C61548B3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488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89F60-C8C2-F04B-9475-5C13E635830A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180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58905C-0E11-6047-ADAF-C8D053AFB1D2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186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F5D067-4E9D-904B-980D-9EFA8FBB57F4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499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19E9A6-068F-604E-B0B7-3A509D554B3E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11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C0B10-6B03-B94C-9207-58FBDBA9E9E3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9615-7DC0-A041-A8AA-58861E061A00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8397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DEDFD-C2AE-144E-99E1-F0FB1FB0964D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3BBB-FCEB-9C4D-9C52-E56EF1355FC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202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602CF-80E4-7C4C-B188-B1A99D9DCC6A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7B80D-176E-3048-B58D-3381E5FC739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90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7EB4-A451-1947-8133-042B01E6A2CD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13270-68B9-C243-BA57-3DFD2B7C7B63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8042-EBBD-F04A-A728-C2753015AD9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188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E101-C4D3-8047-BD77-EC7FB0179B9C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7140-B277-E041-9A4A-6F7E9B1F3F9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259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BA51D-C94C-4045-ACB3-64DFFD389763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BA9C1-172A-CD47-848C-138FD317CCD5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257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63804-0814-3843-B727-71640B060EE3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99F5-8C83-D741-A9E8-AD5B4AE0AB47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334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9984-1B0C-6D4B-98A5-A51AB0D05CBD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8098-B8FB-A341-BD13-A45C60A3BB3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0523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877DD-B146-5040-B015-68B09BF4C65F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E11C-F86E-2A44-B0C4-7D233E3D3EF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74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694A9-8E51-1147-9137-7D9B0AAAE9F5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FD30A-099E-CB4F-A4D4-49AC674C6C53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134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2094-E772-8B41-9D21-C550D06DFFED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B8830-2ECD-AE44-97D8-ADDC41E816E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5411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16B56-A3A5-F942-9554-16E6A71D3699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366D-DDA2-BD41-BCE0-B1103488AA2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730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10795-9594-7747-8AAB-0EF3D43C417C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55398-5B02-3345-8359-44B8D05F9B9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6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8402-55D3-1944-B594-9C865D69D305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3471-2285-7A4E-AC36-A69235ADE65C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3BED-3E63-8143-8DC4-1844E39C443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93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 noProof="0"/>
              <a:t>Cliquez sur l'icône pour ajouter une image de la bibliothèque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C3C3-0E8F-BA4B-80A0-F3E07BD97F68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D6F56-A015-5D4F-9890-D6B14927F02B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0084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2549-B35B-C644-8755-45D9D5FBBE24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5728B-412F-9842-87CB-199DA8152D4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377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B3F1F-3139-C042-BF6C-3797F8DEA59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7C788-7766-174B-B875-7C4425FE336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6401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729C0-C4A7-5A47-B7E1-0F3C87F1D247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B66EA-55A5-4148-8533-2E61FF58C5E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72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D4681-31E5-3040-8FAA-E2CF06D7F2BA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3DB-F06C-094C-94ED-5A1D8B6BACD8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2510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76EA-89DC-1349-B6A8-422FDEFCF86F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3DD51-BB96-0341-AF96-DF37600CE1C1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7513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3107C-57D7-8940-B64A-75A6BFEADDAD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5DCD7-E410-9348-BA99-CF30FB8346FE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912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E5DA-205E-BA4F-93AF-4C5E32C1B563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06E5-83CC-2341-9974-F12DD8A5104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655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44F56-EA40-0943-A5E8-D84E7240FED0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A96E-126C-D344-9C57-CFBB53397F19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3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F0FD-673A-8843-A8CF-F1A9394CA209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CD4A-CE27-2C4E-8E89-93A482CE2671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9EF3-178E-A849-A8DF-3C6F901EEE12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85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6E65-CEBE-3C41-8864-A64457CC5D92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69D05-FF41-F04A-8607-CE302808802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1232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9FA7-0047-8B49-99BF-D30BB5751E4A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EE4E-7689-8441-B152-F23154A8044A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8962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4D55-1A34-E942-9D41-2539E81E9D2E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A7E0F-6FEF-0E49-AAA9-96A592E51EC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654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0F29-22E0-E047-92A7-5D0EC350F5CB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3D39-969F-1643-9884-799068B982B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10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55CB-EBEA-414F-B6AA-4DC7B052E44D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3C14E-3E4B-E344-9F4C-39D37E35DEC4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680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E650-1499-404E-AE4A-87EF61DCF05B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700CD-A352-F744-8323-8034DB5FDEDF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8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Onlinebild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CH" noProof="0"/>
              <a:t>Cliquez sur l'icône pour ajouter une image de la bibliothèque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6BA5-4EE9-AA43-A6DD-A52C7A2FF9D1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480A-07D3-7942-816E-8B53B6A546BD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209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3DC8-7C6A-0340-B6EC-54EA87EC964E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2CC6-1641-6C4E-B53B-083DA7913D8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41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149EE-3B6C-E647-B395-813A4DB85538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39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4C51D-72EB-3548-8A7F-EEE6CEEA4BBE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7DEAD-7A16-2C4A-81FB-6C3C74E8D12D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5168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BFBB-1ECF-BB43-9546-9F8A93E01C96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3330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5657-9F4F-3545-8AFD-4D6EDAA1EBCF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642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CDB52-B018-D044-B845-41E8D7A1706B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85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1806-DE70-3A45-8560-467E55397BD3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983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7F032-D366-514C-9904-911F95B3CEAF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051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8C099-D479-9B49-BA87-1168A8DF16C0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69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CH" noProof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29ADA-5D99-EE4E-9ECB-E571D0307408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45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CCC64-5E7B-BA48-B00E-6322DDB8BD92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419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BBB18-3DF0-BF47-ACC7-C5361850E8D0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27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378B-4257-3F4E-AA4A-B0E76C75D0DE}" type="datetime1">
              <a:rPr lang="fr-FR" smtClean="0"/>
              <a:t>18/11/2020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F307-7358-A84B-A630-DB13B943566A}" type="datetime1">
              <a:rPr lang="fr-FR" smtClean="0"/>
              <a:t>18/11/2020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883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DB2A-1824-B348-AC20-F114E95D98F4}" type="datetime1">
              <a:rPr lang="fr-FR" smtClean="0"/>
              <a:t>18/11/2020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31C6-701C-F045-A0B9-9494CAB8EC36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946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F2114-4258-024E-98C5-AF8710C24F5D}" type="datetime1">
              <a:rPr lang="fr-FR" smtClean="0"/>
              <a:t>18/11/2020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2CC6-1641-6C4E-B53B-083DA7913D8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61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2DFD-71BE-7E40-BE42-A022F0D02EB8}" type="datetime1">
              <a:rPr lang="fr-FR" smtClean="0"/>
              <a:t>18/11/2020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A4E1A-D9F4-1540-B30D-63A2D36BDCDD}" type="datetime1">
              <a:rPr lang="fr-FR" smtClean="0"/>
              <a:t>18/11/2020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16" Type="http://schemas.openxmlformats.org/officeDocument/2006/relationships/hyperlink" Target="http://www3.uni-bonn.de/" TargetMode="Externa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H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71A620B-56C7-5B41-8969-BE9D51A3B8A5}" type="datetime1">
              <a:rPr lang="fr-FR" smtClean="0"/>
              <a:t>18/11/2020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D4AF86-5028-3A41-92F0-C1E0C1643A98}" type="datetime1">
              <a:rPr lang="fr-FR" smtClean="0"/>
              <a:t>18/11/2020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055D0B-2B30-844A-92FC-F6FB19947ACF}" type="slidenum">
              <a:rPr lang="fr-FR" smtClean="0"/>
              <a:t>‹N°›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185E01C-FDC2-B64C-A137-6A1B28287479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16DF1F-0D91-0C48-A780-E5802974C42C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5CC3EA-3668-5242-ACB1-07A3F323777B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C431C6-701C-F045-A0B9-9494CAB8EC36}" type="slidenum">
              <a:rPr lang="de-DE"/>
              <a:pPr>
                <a:defRPr/>
              </a:pPr>
              <a:t>‹N°›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et modifiez le titre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05F88DE-2FC4-AF45-AB4A-EF480123B52E}" type="datetime1">
              <a:rPr lang="fr-FR" smtClean="0"/>
              <a:t>18/11/2020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FE5483-4732-984B-AD64-022A9CCC7AD2}" type="slidenum">
              <a:rPr lang="de-DE" smtClean="0"/>
              <a:pPr>
                <a:defRPr/>
              </a:pPr>
              <a:t>‹N°›</a:t>
            </a:fld>
            <a:endParaRPr lang="de-DE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gradFill rotWithShape="1">
            <a:gsLst>
              <a:gs pos="0">
                <a:srgbClr val="2787A0"/>
              </a:gs>
              <a:gs pos="80000">
                <a:srgbClr val="36B1D2"/>
              </a:gs>
              <a:gs pos="100000">
                <a:srgbClr val="34B3D6"/>
              </a:gs>
            </a:gsLst>
            <a:lin ang="16200000"/>
          </a:gradFill>
          <a:ln w="9525">
            <a:solidFill>
              <a:srgbClr val="46AAC5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de-DE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http://www3.uni-bonn.de/logo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588" y="-6350"/>
            <a:ext cx="508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V:\Corporate Design\Logo\IEG_Logo_klein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-4763"/>
            <a:ext cx="327025" cy="38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24.com/fr/20200815-en-italie-les-arriv%C3%A9es-de-migrants-sont-en-forte-hausse-mais-restent-inf%C3%A9rieures-%C3%A0-2017" TargetMode="External"/><Relationship Id="rId2" Type="http://schemas.openxmlformats.org/officeDocument/2006/relationships/hyperlink" Target="https://www.lemonde.fr/planete/article/2016/11/01/seisme-en-italie-des-milliers-de-personnes-sans-toit-le-patrimoine-touche-au-c-ur_5023751_3244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g24.sky.it/speciali/elezioni/europee/mappa-risultati-italia-2019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monde.fr/economie/article/2015/08/01/l-italie-du-sud-en-plein-decrochage_4707418_3234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irn.info/revue-inflexions-2015-3-page-95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lm-dp.org/presentation-de-quelques-elements-de-lhistoire-constitutionnelle-italienn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fr.wikipedia.org/wiki/Langues_en_Itali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nat.fr/senatsdumonde/italie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cite.info/politiquetxt/25-ans-mani-pulite-cancer-itali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620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fr-FR" sz="2400" b="1" i="1" dirty="0"/>
            </a:br>
            <a:r>
              <a:rPr lang="fr-FR" sz="3600" b="1" i="1" dirty="0"/>
              <a:t>L’Italie </a:t>
            </a:r>
            <a:br>
              <a:rPr lang="fr-FR" sz="3600" b="1" i="1" dirty="0"/>
            </a:br>
            <a:br>
              <a:rPr lang="fr-FR" sz="3600" b="1" i="1" dirty="0"/>
            </a:br>
            <a:r>
              <a:rPr lang="fr-FR" sz="2400" b="1" i="1" dirty="0"/>
              <a:t>UE637 Institutions administratives France et EU</a:t>
            </a:r>
            <a:br>
              <a:rPr lang="fr-FR" sz="2400" dirty="0"/>
            </a:br>
            <a:r>
              <a:rPr lang="de-DE" sz="2400" b="1" u="sng" dirty="0"/>
              <a:t>M1 CPE</a:t>
            </a:r>
            <a:br>
              <a:rPr lang="fr-FR" sz="2400" dirty="0"/>
            </a:br>
            <a:r>
              <a:rPr lang="de-DE" sz="2400" dirty="0"/>
              <a:t> </a:t>
            </a:r>
            <a:br>
              <a:rPr lang="fr-FR" sz="2400" dirty="0"/>
            </a:br>
            <a:r>
              <a:rPr lang="de-DE" sz="2400" dirty="0"/>
              <a:t> </a:t>
            </a:r>
            <a:r>
              <a:rPr lang="fr-FR" sz="2400" b="1" i="1" dirty="0"/>
              <a:t>Institutions administratives EU</a:t>
            </a:r>
            <a:br>
              <a:rPr lang="fr-FR" sz="2400" dirty="0"/>
            </a:br>
            <a:r>
              <a:rPr lang="de-DE" sz="2400" dirty="0"/>
              <a:t> </a:t>
            </a:r>
            <a:br>
              <a:rPr lang="fr-FR" sz="2400" dirty="0"/>
            </a:br>
            <a:r>
              <a:rPr lang="de-DE" sz="2400" dirty="0"/>
              <a:t> </a:t>
            </a:r>
            <a:br>
              <a:rPr lang="fr-FR" sz="2400" dirty="0"/>
            </a:br>
            <a:r>
              <a:rPr lang="de-DE" sz="2400" dirty="0"/>
              <a:t>Ludolf Pelizaeus</a:t>
            </a:r>
            <a:r>
              <a:rPr lang="fr-FR" sz="2400" dirty="0"/>
              <a:t> </a:t>
            </a:r>
            <a:endParaRPr lang="fr-FR" sz="2400" dirty="0">
              <a:latin typeface="Calibri" charset="0"/>
              <a:ea typeface="+mj-ea"/>
              <a:cs typeface="+mj-cs"/>
            </a:endParaRPr>
          </a:p>
        </p:txBody>
      </p:sp>
      <p:pic>
        <p:nvPicPr>
          <p:cNvPr id="4" name="Grafik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1695450" cy="2033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66" y="4483100"/>
            <a:ext cx="2882900" cy="191770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0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A033B-5F9F-2A48-891F-8CF25F5A37D6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2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III. Régions: Enjeux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" y="1128410"/>
            <a:ext cx="8953431" cy="5544764"/>
          </a:xfrm>
        </p:spPr>
        <p:txBody>
          <a:bodyPr>
            <a:normAutofit/>
          </a:bodyPr>
          <a:lstStyle/>
          <a:p>
            <a:r>
              <a:rPr lang="fr-FR" dirty="0"/>
              <a:t>3 enjeux importants : </a:t>
            </a:r>
          </a:p>
          <a:p>
            <a:pPr lvl="0"/>
            <a:r>
              <a:rPr lang="fr-FR" dirty="0"/>
              <a:t>la reconstruction des zones du centre de l’Italie touchées par la série de séismes en 2017 </a:t>
            </a:r>
          </a:p>
          <a:p>
            <a:pPr lvl="0"/>
            <a:r>
              <a:rPr lang="fr-FR" dirty="0"/>
              <a:t>les migrations (afflux exceptionnel de migrants)</a:t>
            </a:r>
          </a:p>
          <a:p>
            <a:pPr lvl="1"/>
            <a:r>
              <a:rPr lang="fr-FR" dirty="0"/>
              <a:t>plus de 500 000 en quelques années</a:t>
            </a:r>
          </a:p>
          <a:p>
            <a:pPr lvl="1"/>
            <a:r>
              <a:rPr lang="fr-FR" dirty="0"/>
              <a:t>2016: année record : 182 000 arrivées </a:t>
            </a:r>
          </a:p>
          <a:p>
            <a:pPr lvl="1"/>
            <a:r>
              <a:rPr lang="fr-FR" dirty="0"/>
              <a:t>en baisse de 30% par rapport à 2016 </a:t>
            </a:r>
          </a:p>
          <a:p>
            <a:pPr lvl="1"/>
            <a:r>
              <a:rPr lang="fr-FR" dirty="0"/>
              <a:t>Du 1</a:t>
            </a:r>
            <a:r>
              <a:rPr lang="fr-FR" baseline="30000" dirty="0"/>
              <a:t>er</a:t>
            </a:r>
            <a:r>
              <a:rPr lang="fr-FR" dirty="0"/>
              <a:t> août 2019 au 31 juillet 2020, 21 618 migrants sont arrivés sur les côtes italiennes, une augmentation de 148,7 % par rapport aux 8 691 arrivées de l'année précédente, </a:t>
            </a:r>
          </a:p>
          <a:p>
            <a:pPr lvl="0"/>
            <a:r>
              <a:rPr lang="fr-FR" dirty="0"/>
              <a:t>les mesures en faveur du Mezzogiorno</a:t>
            </a:r>
          </a:p>
          <a:p>
            <a:pPr lvl="0"/>
            <a:r>
              <a:rPr lang="fr-FR" sz="1600" dirty="0">
                <a:hlinkClick r:id="rId2"/>
              </a:rPr>
              <a:t>https://www.lemonde.fr/planete/article/2016/11/01/seisme-en-italie-des-milliers-de-personnes-sans-toit-le-patrimoine-touche-au-c-ur_5023751_3244.html</a:t>
            </a:r>
            <a:r>
              <a:rPr lang="fr-FR" sz="1600" dirty="0"/>
              <a:t> </a:t>
            </a:r>
          </a:p>
          <a:p>
            <a:pPr lvl="0"/>
            <a:r>
              <a:rPr lang="fr-FR" sz="1600" dirty="0">
                <a:hlinkClick r:id="rId3"/>
              </a:rPr>
              <a:t>https://www.france24.com/fr/20200815-en-italie-les-arriv%C3%A9es-de-migrants-sont-en-forte-hausse-mais-restent-inf%C3%A9rieures-%C3%A0-2017</a:t>
            </a:r>
            <a:r>
              <a:rPr lang="fr-FR" sz="16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272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259"/>
          </a:xfrm>
        </p:spPr>
        <p:txBody>
          <a:bodyPr>
            <a:normAutofit fontScale="90000"/>
          </a:bodyPr>
          <a:lstStyle/>
          <a:p>
            <a:r>
              <a:rPr lang="fr-FR" dirty="0"/>
              <a:t>III. Régions: 5 régions autonomes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571" y="919981"/>
            <a:ext cx="8367909" cy="566338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A l’heure actuelle, comme résultat d’un processus assez long, 5 régions disposent d’un statut spécial: </a:t>
            </a:r>
          </a:p>
          <a:p>
            <a:pPr lvl="1"/>
            <a:r>
              <a:rPr lang="fr-FR" dirty="0"/>
              <a:t>le Val d’Aoste, </a:t>
            </a:r>
          </a:p>
          <a:p>
            <a:pPr lvl="1"/>
            <a:r>
              <a:rPr lang="fr-FR" dirty="0"/>
              <a:t>le Trentino-Tyrol du Sud (Alto Adige), </a:t>
            </a:r>
          </a:p>
          <a:p>
            <a:pPr lvl="1"/>
            <a:r>
              <a:rPr lang="fr-FR" dirty="0"/>
              <a:t>la région de Frioul-Vénétie, </a:t>
            </a:r>
          </a:p>
          <a:p>
            <a:pPr lvl="1"/>
            <a:r>
              <a:rPr lang="fr-FR" dirty="0"/>
              <a:t>la Sardaigne et </a:t>
            </a:r>
          </a:p>
          <a:p>
            <a:pPr lvl="1"/>
            <a:r>
              <a:rPr lang="fr-FR" dirty="0"/>
              <a:t>la Sicile</a:t>
            </a:r>
          </a:p>
          <a:p>
            <a:pPr lvl="0"/>
            <a:r>
              <a:rPr lang="fr-FR" dirty="0"/>
              <a:t>autonomie assez importante</a:t>
            </a:r>
          </a:p>
          <a:p>
            <a:pPr lvl="0"/>
            <a:r>
              <a:rPr lang="fr-FR" dirty="0"/>
              <a:t>pouvoir de légiférer dans les domaines de l’économie, du social, du marché du travail, de l’éducation et de la politique communale</a:t>
            </a:r>
          </a:p>
          <a:p>
            <a:r>
              <a:rPr lang="fr-FR" sz="2400" dirty="0"/>
              <a:t>Différences très importantes persistent entre le Nord et le Sud de l’Italie</a:t>
            </a:r>
          </a:p>
          <a:p>
            <a:r>
              <a:rPr lang="fr-FR" sz="2400" dirty="0"/>
              <a:t>Faiblesse structurelle de l’Etat dans certaines régions du Sud a conduit depuis la réunification à la naissance de contre-sociétés puissantes  (Mafia, Camorra, N'</a:t>
            </a:r>
            <a:r>
              <a:rPr lang="fr-FR" sz="2400" dirty="0" err="1"/>
              <a:t>drangheta</a:t>
            </a:r>
            <a:r>
              <a:rPr lang="fr-FR" sz="2400" dirty="0"/>
              <a:t>, Sacra Corona </a:t>
            </a:r>
            <a:r>
              <a:rPr lang="fr-FR" sz="2400" dirty="0" err="1"/>
              <a:t>Unitd</a:t>
            </a:r>
            <a:r>
              <a:rPr lang="fr-FR" sz="2400" dirty="0"/>
              <a:t>).</a:t>
            </a:r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5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259"/>
          </a:xfrm>
        </p:spPr>
        <p:txBody>
          <a:bodyPr>
            <a:normAutofit fontScale="90000"/>
          </a:bodyPr>
          <a:lstStyle/>
          <a:p>
            <a:r>
              <a:rPr lang="fr-FR" dirty="0"/>
              <a:t>Elections de 2019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35" t="7486" r="5735"/>
          <a:stretch/>
        </p:blipFill>
        <p:spPr>
          <a:xfrm>
            <a:off x="0" y="1033153"/>
            <a:ext cx="9026525" cy="5238726"/>
          </a:xfrm>
        </p:spPr>
      </p:pic>
      <p:sp>
        <p:nvSpPr>
          <p:cNvPr id="5" name="Rectangle 4"/>
          <p:cNvSpPr/>
          <p:nvPr/>
        </p:nvSpPr>
        <p:spPr>
          <a:xfrm>
            <a:off x="0" y="6398696"/>
            <a:ext cx="839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https://tg24.sky.it/speciali/elezioni/europee/mappa-risultati-italia-2019.html</a:t>
            </a:r>
            <a:r>
              <a:rPr lang="fr-FR" dirty="0"/>
              <a:t>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3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6111"/>
          </a:xfrm>
        </p:spPr>
        <p:txBody>
          <a:bodyPr/>
          <a:lstStyle/>
          <a:p>
            <a:r>
              <a:rPr lang="fr-FR" dirty="0"/>
              <a:t>III. Régions: Mezzogiorno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6397" y="952623"/>
            <a:ext cx="8232536" cy="59053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Depuis 2000 la population de l’Italie </a:t>
            </a:r>
          </a:p>
          <a:p>
            <a:r>
              <a:rPr lang="fr-FR" dirty="0"/>
              <a:t>a augmenté de 3,9 millions dans le centre-nord (40 millions d’habitants), </a:t>
            </a:r>
          </a:p>
          <a:p>
            <a:r>
              <a:rPr lang="fr-FR" dirty="0"/>
              <a:t>elle n’a augmenté que de 390 000 personnes au sud (20 millions). </a:t>
            </a:r>
          </a:p>
          <a:p>
            <a:r>
              <a:rPr lang="fr-FR" i="1" dirty="0"/>
              <a:t>« Entre 2001 et 2014, 714 000 méridionaux ont quitté leurs régions, dont 40 % de jeunes diplômés. </a:t>
            </a:r>
            <a:endParaRPr lang="fr-FR" dirty="0"/>
          </a:p>
          <a:p>
            <a:r>
              <a:rPr lang="fr-FR" i="1" dirty="0"/>
              <a:t>Le sud pourrait perdre 4,2 millions d’habitants dans les cinquante prochaines années »</a:t>
            </a:r>
          </a:p>
          <a:p>
            <a:endParaRPr lang="fr-FR" i="1" dirty="0"/>
          </a:p>
          <a:p>
            <a:r>
              <a:rPr lang="fr-FR" dirty="0"/>
              <a:t>Les investissements ont diminué de 59 % (contre 17 % au niveau national) </a:t>
            </a:r>
          </a:p>
          <a:p>
            <a:r>
              <a:rPr lang="fr-FR" dirty="0"/>
              <a:t>Le chômage (12,7 % de moyenne nationale) touche 20, 5 % de la population de l’Italie méridionale. </a:t>
            </a:r>
          </a:p>
          <a:p>
            <a:r>
              <a:rPr lang="fr-FR" dirty="0"/>
              <a:t>Seule une femme sur cinq entre 24 et 35 ans travaille. </a:t>
            </a:r>
          </a:p>
          <a:p>
            <a:r>
              <a:rPr lang="fr-FR" dirty="0">
                <a:hlinkClick r:id="rId2"/>
              </a:rPr>
              <a:t>https://www.lemonde.fr/economie/article/2015/08/01/l-italie-du-sud-en-plein-decrochage_4707418_3234.html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27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fr-FR" dirty="0"/>
              <a:t>III. Régions: Mezzogiorno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58" y="987905"/>
            <a:ext cx="8244410" cy="5715735"/>
          </a:xfrm>
        </p:spPr>
        <p:txBody>
          <a:bodyPr>
            <a:normAutofit/>
          </a:bodyPr>
          <a:lstStyle/>
          <a:p>
            <a:r>
              <a:rPr lang="fr-FR" dirty="0"/>
              <a:t>28 % des habitants du Nord : revenu inférieur à 12 000 euros par an, 62 % au Sud.</a:t>
            </a:r>
          </a:p>
          <a:p>
            <a:r>
              <a:rPr lang="fr-FR" dirty="0"/>
              <a:t>Région la plus riche : le Trentin Haut-Adige, 37 000 euros de revenu annuel moyen</a:t>
            </a:r>
          </a:p>
          <a:p>
            <a:r>
              <a:rPr lang="fr-FR" dirty="0"/>
              <a:t>Région la plus pauvre : la Calabre, 16 000 euros</a:t>
            </a:r>
          </a:p>
          <a:p>
            <a:r>
              <a:rPr lang="fr-FR" dirty="0"/>
              <a:t>Une personne sur trois dans le Mezzogiorno est exposée au risque de pauvreté, contre 1 sur dix au nord.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72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7905"/>
          </a:xfrm>
        </p:spPr>
        <p:txBody>
          <a:bodyPr>
            <a:normAutofit/>
          </a:bodyPr>
          <a:lstStyle/>
          <a:p>
            <a:r>
              <a:rPr lang="fr-FR" dirty="0"/>
              <a:t>III. Régions: Mezzogiorno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16</a:t>
            </a:fld>
            <a:endParaRPr lang="fr-FR"/>
          </a:p>
        </p:txBody>
      </p:sp>
      <p:pic>
        <p:nvPicPr>
          <p:cNvPr id="1026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4F0E5633-D841-A745-A82D-FECB29795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3850" y="1349694"/>
            <a:ext cx="5510150" cy="406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7975AA0-90AA-5643-AF24-AE02AB523D3C}"/>
              </a:ext>
            </a:extLst>
          </p:cNvPr>
          <p:cNvSpPr txBox="1"/>
          <p:nvPr/>
        </p:nvSpPr>
        <p:spPr>
          <a:xfrm>
            <a:off x="285008" y="5747657"/>
            <a:ext cx="572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Répartition des richesses</a:t>
            </a:r>
          </a:p>
        </p:txBody>
      </p:sp>
      <p:pic>
        <p:nvPicPr>
          <p:cNvPr id="7" name="Picture 2" descr="La carte du PIB des régions en Europe montre une division Est/Ouest et Nord/Sud">
            <a:extLst>
              <a:ext uri="{FF2B5EF4-FFF2-40B4-BE49-F238E27FC236}">
                <a16:creationId xmlns:a16="http://schemas.microsoft.com/office/drawing/2014/main" id="{B1E8EFB2-9222-9B48-A134-C3DE75709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27" y="1320280"/>
            <a:ext cx="3360153" cy="43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8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IV: Rôle de l’Eglise catholique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7950200" cy="5257800"/>
          </a:xfrm>
        </p:spPr>
        <p:txBody>
          <a:bodyPr>
            <a:normAutofit fontScale="92500" lnSpcReduction="20000"/>
          </a:bodyPr>
          <a:lstStyle/>
          <a:p>
            <a:r>
              <a:rPr lang="fr-FR" sz="3200" dirty="0"/>
              <a:t>Relation particulière avec le Vatican : traité du Latran, 1947</a:t>
            </a:r>
          </a:p>
          <a:p>
            <a:r>
              <a:rPr lang="fr-FR" sz="3200" dirty="0"/>
              <a:t>La constitution garantie la liberté religieuse, mais le rôle de l’Eglise catholique reste primordial. </a:t>
            </a:r>
          </a:p>
          <a:p>
            <a:r>
              <a:rPr lang="fr-FR" sz="3200" dirty="0"/>
              <a:t>L’Etat garantit l’enseignement religieux catholique. </a:t>
            </a:r>
          </a:p>
          <a:p>
            <a:r>
              <a:rPr lang="fr-FR" sz="3200" dirty="0"/>
              <a:t>8 pour mille de l’impôt sur le revenu sont versés à l’Eglise catholique</a:t>
            </a:r>
          </a:p>
          <a:p>
            <a:endParaRPr lang="fr-FR" sz="3200" dirty="0"/>
          </a:p>
          <a:p>
            <a:r>
              <a:rPr lang="fr-FR" sz="3200" dirty="0">
                <a:hlinkClick r:id="rId2"/>
              </a:rPr>
              <a:t>https://www.cairn.info/revue-inflexions-2015-3-page-95.htm</a:t>
            </a:r>
            <a:r>
              <a:rPr lang="fr-FR" sz="3200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29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925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7987" y="1194619"/>
            <a:ext cx="9026013" cy="5663381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32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C132E11-13BA-6744-8977-A3CFBE821D50}"/>
              </a:ext>
            </a:extLst>
          </p:cNvPr>
          <p:cNvSpPr txBox="1"/>
          <p:nvPr/>
        </p:nvSpPr>
        <p:spPr>
          <a:xfrm>
            <a:off x="120316" y="0"/>
            <a:ext cx="85544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Introduction</a:t>
            </a:r>
          </a:p>
          <a:p>
            <a:r>
              <a:rPr lang="fr-FR" dirty="0"/>
              <a:t>30/09, Europe: l’histoire des états et régions et la genèse des Institutions</a:t>
            </a:r>
          </a:p>
          <a:p>
            <a:r>
              <a:rPr lang="fr-FR" dirty="0"/>
              <a:t>07/10, Economies, systèmes politiques et la crise de L’UE</a:t>
            </a:r>
          </a:p>
          <a:p>
            <a:r>
              <a:rPr lang="fr-FR" dirty="0"/>
              <a:t>21/10, Sociétés, langues et religions et l’importance pour L’UE </a:t>
            </a:r>
          </a:p>
          <a:p>
            <a:r>
              <a:rPr lang="fr-FR" b="1" dirty="0"/>
              <a:t>Pays I : </a:t>
            </a:r>
            <a:r>
              <a:rPr lang="fr-FR" dirty="0"/>
              <a:t>Allemagne, Autriche, Suisse, Pologne et Irlande</a:t>
            </a:r>
          </a:p>
          <a:p>
            <a:r>
              <a:rPr lang="fr-FR" dirty="0"/>
              <a:t>Trois conflits au sein de l’UE: Allemagne, Pologne, Irlande  </a:t>
            </a:r>
          </a:p>
          <a:p>
            <a:r>
              <a:rPr lang="fr-FR" dirty="0"/>
              <a:t>18/11, </a:t>
            </a:r>
            <a:r>
              <a:rPr lang="fr-FR" b="1" dirty="0"/>
              <a:t>Pays II: </a:t>
            </a:r>
            <a:r>
              <a:rPr lang="fr-FR" dirty="0"/>
              <a:t>Italie et Europe du Sud Est</a:t>
            </a:r>
          </a:p>
          <a:p>
            <a:r>
              <a:rPr lang="fr-FR" b="1" i="1" dirty="0"/>
              <a:t>Régions I: </a:t>
            </a:r>
            <a:r>
              <a:rPr lang="fr-FR" i="1" dirty="0"/>
              <a:t>Relations réguliers avec l’UE </a:t>
            </a:r>
            <a:endParaRPr lang="fr-FR" dirty="0"/>
          </a:p>
          <a:p>
            <a:r>
              <a:rPr lang="fr-FR" i="1" dirty="0"/>
              <a:t>Une région autonome en Allemagne : Bavière Sarah Horn</a:t>
            </a:r>
            <a:endParaRPr lang="fr-FR" dirty="0"/>
          </a:p>
          <a:p>
            <a:r>
              <a:rPr lang="fr-FR" i="1" dirty="0"/>
              <a:t>Fonctionnement d’un micro état : L’exemple de San Marino </a:t>
            </a:r>
            <a:r>
              <a:rPr lang="fr-FR" dirty="0" err="1"/>
              <a:t>Chiara</a:t>
            </a:r>
            <a:r>
              <a:rPr lang="fr-FR" dirty="0"/>
              <a:t> </a:t>
            </a:r>
            <a:r>
              <a:rPr lang="fr-FR" dirty="0" err="1"/>
              <a:t>Calegari</a:t>
            </a:r>
            <a:endParaRPr lang="fr-FR" i="1" dirty="0"/>
          </a:p>
          <a:p>
            <a:r>
              <a:rPr lang="fr-FR" b="1" dirty="0"/>
              <a:t>25.11. Pays III: </a:t>
            </a:r>
            <a:r>
              <a:rPr lang="fr-FR" dirty="0"/>
              <a:t>Espagne, Portugal, Grand Bretagne</a:t>
            </a:r>
          </a:p>
          <a:p>
            <a:r>
              <a:rPr lang="fr-FR" b="1" i="1" dirty="0"/>
              <a:t>Régions II : </a:t>
            </a:r>
            <a:r>
              <a:rPr lang="fr-FR" i="1" dirty="0"/>
              <a:t>Relations tendus avec l’UE</a:t>
            </a:r>
            <a:endParaRPr lang="fr-FR" dirty="0"/>
          </a:p>
          <a:p>
            <a:r>
              <a:rPr lang="fr-FR" i="1" dirty="0"/>
              <a:t>La principauté d’Andorre et les liens avec les mouvements indépendantistes en Espagne Alexis Toth</a:t>
            </a:r>
            <a:endParaRPr lang="fr-FR" dirty="0"/>
          </a:p>
          <a:p>
            <a:r>
              <a:rPr lang="fr-FR" i="1" dirty="0"/>
              <a:t>Gibraltar, le rocher avec son statut spécial, revendiqué depuis toujours par l’Espagne. » Benjamin </a:t>
            </a:r>
            <a:r>
              <a:rPr lang="fr-FR" i="1" dirty="0" err="1"/>
              <a:t>Decomble</a:t>
            </a:r>
            <a:endParaRPr lang="fr-FR" dirty="0"/>
          </a:p>
          <a:p>
            <a:r>
              <a:rPr lang="fr-FR" i="1" dirty="0"/>
              <a:t>La </a:t>
            </a:r>
            <a:r>
              <a:rPr lang="fr-FR" dirty="0"/>
              <a:t>République turque de Chypre du Nord Emilie </a:t>
            </a:r>
            <a:r>
              <a:rPr lang="fr-FR" dirty="0" err="1"/>
              <a:t>Fourgeot</a:t>
            </a:r>
            <a:endParaRPr lang="fr-FR" dirty="0"/>
          </a:p>
          <a:p>
            <a:r>
              <a:rPr lang="fr-FR" dirty="0"/>
              <a:t>2.12. </a:t>
            </a:r>
            <a:r>
              <a:rPr lang="fr-FR" b="1" dirty="0"/>
              <a:t>Pays IV: </a:t>
            </a:r>
            <a:r>
              <a:rPr lang="fr-FR" dirty="0"/>
              <a:t>Pays Scandinaves; Benelux</a:t>
            </a:r>
          </a:p>
          <a:p>
            <a:r>
              <a:rPr lang="fr-FR" b="1" i="1" dirty="0"/>
              <a:t>Régions III : </a:t>
            </a:r>
            <a:r>
              <a:rPr lang="fr-FR" i="1" dirty="0"/>
              <a:t>Politique extérieure de l’UE </a:t>
            </a:r>
            <a:endParaRPr lang="fr-FR" dirty="0"/>
          </a:p>
          <a:p>
            <a:r>
              <a:rPr lang="fr-FR" dirty="0"/>
              <a:t>La Moldavie entre la Russie et l'Union Européenne Remus Balan</a:t>
            </a:r>
          </a:p>
          <a:p>
            <a:r>
              <a:rPr lang="fr-FR" dirty="0"/>
              <a:t>La politique extérieure de l’UE : L’exemple du traitement du territoire de la Crimée. Alexane Potier</a:t>
            </a:r>
          </a:p>
          <a:p>
            <a:r>
              <a:rPr lang="fr-FR" i="1" dirty="0"/>
              <a:t>9.12.</a:t>
            </a:r>
            <a:r>
              <a:rPr lang="fr-FR" dirty="0"/>
              <a:t> Gestion et actions d’une programme </a:t>
            </a:r>
            <a:r>
              <a:rPr lang="fr-FR" dirty="0" err="1"/>
              <a:t>Europenne</a:t>
            </a:r>
            <a:r>
              <a:rPr lang="fr-FR" dirty="0"/>
              <a:t>: Le </a:t>
            </a:r>
            <a:r>
              <a:rPr lang="fr-FR" dirty="0" err="1"/>
              <a:t>resseau</a:t>
            </a:r>
            <a:r>
              <a:rPr lang="fr-FR" dirty="0"/>
              <a:t> des routes de Charles V</a:t>
            </a:r>
          </a:p>
          <a:p>
            <a:r>
              <a:rPr lang="fr-FR" i="1" dirty="0"/>
              <a:t>13.1. CC</a:t>
            </a:r>
            <a:r>
              <a:rPr lang="fr-FR" dirty="0"/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11CEAA-47EA-1B45-92A0-ABF882FD4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8CA-11EF-3447-90E1-B7825A224EE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55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A033B-5F9F-2A48-891F-8CF25F5A37D6}" type="slidenum">
              <a:rPr lang="fr-FR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08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499" y="274638"/>
            <a:ext cx="8212667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I. Histoire: Etat, régionalisme et régions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Pays unifié tardivement (libération de Rome en 1870)</a:t>
            </a:r>
          </a:p>
          <a:p>
            <a:r>
              <a:rPr lang="fr-FR" dirty="0"/>
              <a:t>Dictature fasciste entre 1922 et 1944 a affaiblie l’idée de l’Etat</a:t>
            </a:r>
          </a:p>
          <a:p>
            <a:r>
              <a:rPr lang="fr-FR" dirty="0"/>
              <a:t>Dans l’après-guerre (Guerre froide) forte polarisation Démocratie chrétienne/Parti communiste -&gt; identification au camp respectif plutôt qu’à l’Etat</a:t>
            </a:r>
          </a:p>
          <a:p>
            <a:endParaRPr lang="fr-FR" dirty="0"/>
          </a:p>
          <a:p>
            <a:r>
              <a:rPr lang="fr-FR" dirty="0"/>
              <a:t>Référendum 1946  : République. Constitution de 1948, toujours en vigueur</a:t>
            </a:r>
          </a:p>
          <a:p>
            <a:r>
              <a:rPr lang="fr-FR" dirty="0"/>
              <a:t>Correspond alors à compromis entre les grands camps politiques (démocratie chrétienne, socialistes, communistes = </a:t>
            </a:r>
            <a:r>
              <a:rPr lang="fr-FR" i="1" dirty="0" err="1"/>
              <a:t>arco</a:t>
            </a:r>
            <a:r>
              <a:rPr lang="fr-FR" i="1" dirty="0"/>
              <a:t> </a:t>
            </a:r>
            <a:r>
              <a:rPr lang="fr-FR" i="1" dirty="0" err="1"/>
              <a:t>costituzionale</a:t>
            </a:r>
            <a:r>
              <a:rPr lang="fr-FR" i="1" dirty="0"/>
              <a:t>, dont les </a:t>
            </a:r>
            <a:r>
              <a:rPr lang="fr-FR" i="1" dirty="0" err="1"/>
              <a:t>Néo-faschistes</a:t>
            </a:r>
            <a:r>
              <a:rPr lang="fr-FR" i="1" dirty="0"/>
              <a:t> </a:t>
            </a:r>
            <a:r>
              <a:rPr lang="fr-FR" dirty="0"/>
              <a:t>du MSI restaient exclus jusqu’en 1993)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http://lm-dp.org/presentation-de-quelques-elements-de-lhistoire-constitutionnelle-italienne/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3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1326" y="28697"/>
            <a:ext cx="4399224" cy="6434686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5</a:t>
            </a:fld>
            <a:endParaRPr lang="fr-FR"/>
          </a:p>
        </p:txBody>
      </p:sp>
      <p:pic>
        <p:nvPicPr>
          <p:cNvPr id="1026" name="Picture 2" descr="Langues en Italie — Wikipédia">
            <a:extLst>
              <a:ext uri="{FF2B5EF4-FFF2-40B4-BE49-F238E27FC236}">
                <a16:creationId xmlns:a16="http://schemas.microsoft.com/office/drawing/2014/main" id="{82029BEE-B437-9C45-8514-3AA142FB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697"/>
            <a:ext cx="4188446" cy="60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F1E26E4-703B-0B4F-A232-041F5CE50BE7}"/>
              </a:ext>
            </a:extLst>
          </p:cNvPr>
          <p:cNvSpPr txBox="1"/>
          <p:nvPr/>
        </p:nvSpPr>
        <p:spPr>
          <a:xfrm>
            <a:off x="83127" y="6210795"/>
            <a:ext cx="35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https://fr.wikipedia.org/wiki/Langues_en_Italie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17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accent1"/>
                </a:solidFill>
                <a:latin typeface="Calibri" charset="0"/>
                <a:ea typeface="MS PGothic" charset="0"/>
                <a:cs typeface="+mj-cs"/>
              </a:rPr>
              <a:t>1. Structure et histoire</a:t>
            </a:r>
            <a:br>
              <a:rPr lang="fr-FR" dirty="0">
                <a:solidFill>
                  <a:srgbClr val="000090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  <a:t>2. Institutions</a:t>
            </a:r>
            <a:br>
              <a:rPr lang="fr-FR" dirty="0">
                <a:solidFill>
                  <a:srgbClr val="FF0000"/>
                </a:solidFill>
                <a:latin typeface="Calibri" charset="0"/>
                <a:ea typeface="MS PGothic" charset="0"/>
                <a:cs typeface="+mj-cs"/>
              </a:rPr>
            </a:br>
            <a:r>
              <a:rPr lang="fr-FR" dirty="0">
                <a:solidFill>
                  <a:srgbClr val="4F81BD"/>
                </a:solidFill>
                <a:latin typeface="Calibri" charset="0"/>
                <a:ea typeface="MS PGothic" charset="0"/>
                <a:cs typeface="+mj-cs"/>
              </a:rPr>
              <a:t>3. Pouvoirs et courants politiques</a:t>
            </a:r>
          </a:p>
        </p:txBody>
      </p:sp>
      <p:sp>
        <p:nvSpPr>
          <p:cNvPr id="16386" name="Espace réservé du numéro de diapositive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1A033B-5F9F-2A48-891F-8CF25F5A37D6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91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II. Politique: Faiblesses de la constitution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/>
              <a:t>Bicaméralisme parfait: </a:t>
            </a:r>
            <a:r>
              <a:rPr lang="fr-FR" i="1" dirty="0"/>
              <a:t>la Constitution confère aux deux chambres les mêmes compétences en matière d'adoption des lois et de contrôle du gouvernement</a:t>
            </a:r>
            <a:r>
              <a:rPr lang="fr-FR" dirty="0"/>
              <a:t>; innombrables „</a:t>
            </a:r>
            <a:r>
              <a:rPr lang="fr-FR" i="1" dirty="0"/>
              <a:t>navette</a:t>
            </a:r>
            <a:r>
              <a:rPr lang="fr-FR" dirty="0"/>
              <a:t>“ pour faire voter les lois; pourtant grand nombre de lois: 15 0000! </a:t>
            </a:r>
          </a:p>
          <a:p>
            <a:pPr lvl="0"/>
            <a:r>
              <a:rPr lang="fr-FR" dirty="0"/>
              <a:t>faiblesse du gouvernement et du président du conseil des ministres</a:t>
            </a:r>
          </a:p>
          <a:p>
            <a:pPr lvl="0"/>
            <a:r>
              <a:rPr lang="fr-FR" dirty="0"/>
              <a:t>La loi électorale, avec une représentation proportionnelle sans correction favorisait l’instabilité gouvernementale. </a:t>
            </a:r>
          </a:p>
          <a:p>
            <a:pPr lvl="0"/>
            <a:endParaRPr lang="fr-FR" dirty="0"/>
          </a:p>
          <a:p>
            <a:pPr lvl="0"/>
            <a:r>
              <a:rPr lang="fr-FR" dirty="0">
                <a:hlinkClick r:id="rId2"/>
              </a:rPr>
              <a:t>https://www.senat.fr/senatsdumonde/italie.html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9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0"/>
            <a:ext cx="9274629" cy="1143000"/>
          </a:xfrm>
        </p:spPr>
        <p:txBody>
          <a:bodyPr/>
          <a:lstStyle/>
          <a:p>
            <a:r>
              <a:rPr lang="fr-FR" dirty="0"/>
              <a:t>II. Politique: Une République instable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39" y="995680"/>
            <a:ext cx="8496231" cy="215128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Rôle central de la Démocratie chrétienne : De 1945 à 1992, presque tous les présidents du conseil de 51 gouvernements de la démocratie chrétienne</a:t>
            </a:r>
          </a:p>
          <a:p>
            <a:pPr lvl="0"/>
            <a:r>
              <a:rPr lang="fr-FR" dirty="0"/>
              <a:t>Instabilité : Grand nombre de gouvernements: 62 entre 1946 et 2008</a:t>
            </a:r>
          </a:p>
          <a:p>
            <a:pPr lvl="0"/>
            <a:r>
              <a:rPr lang="fr-FR" dirty="0"/>
              <a:t>Fragmentation : Cette instabilité était due à la forte fragmentation politique qui a empêché des majorités parlementaires stables.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8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789A7A1-DDC1-C342-B817-D21277157B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146961"/>
            <a:ext cx="8372104" cy="32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41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97" y="274638"/>
            <a:ext cx="8686800" cy="626699"/>
          </a:xfrm>
        </p:spPr>
        <p:txBody>
          <a:bodyPr>
            <a:normAutofit fontScale="90000"/>
          </a:bodyPr>
          <a:lstStyle/>
          <a:p>
            <a:r>
              <a:rPr lang="fr-FR" dirty="0"/>
              <a:t>II: Politique </a:t>
            </a:r>
            <a:r>
              <a:rPr lang="fr-FR" dirty="0" err="1"/>
              <a:t>Tangentopoli</a:t>
            </a:r>
            <a:r>
              <a:rPr lang="fr-FR" dirty="0"/>
              <a:t> et Mani </a:t>
            </a:r>
            <a:r>
              <a:rPr lang="fr-FR" dirty="0" err="1"/>
              <a:t>pulite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80160"/>
            <a:ext cx="8372104" cy="5434149"/>
          </a:xfrm>
        </p:spPr>
        <p:txBody>
          <a:bodyPr>
            <a:normAutofit/>
          </a:bodyPr>
          <a:lstStyle/>
          <a:p>
            <a:r>
              <a:rPr lang="fr-FR" b="1" dirty="0" err="1"/>
              <a:t>Tangentopoli</a:t>
            </a:r>
            <a:r>
              <a:rPr lang="fr-FR" b="1" dirty="0"/>
              <a:t>, Mani </a:t>
            </a:r>
            <a:r>
              <a:rPr lang="fr-FR" b="1" dirty="0" err="1"/>
              <a:t>pulite</a:t>
            </a:r>
            <a:r>
              <a:rPr lang="fr-FR" b="1" dirty="0"/>
              <a:t> et suites</a:t>
            </a:r>
            <a:endParaRPr lang="fr-FR" dirty="0"/>
          </a:p>
          <a:p>
            <a:r>
              <a:rPr lang="fr-FR" dirty="0"/>
              <a:t>Depuis 1992, grand nombre d’enquêtes judiciaires contre le système des </a:t>
            </a:r>
            <a:r>
              <a:rPr lang="fr-FR" i="1" dirty="0" err="1"/>
              <a:t>Tangentopoli</a:t>
            </a:r>
            <a:r>
              <a:rPr lang="fr-FR" dirty="0"/>
              <a:t> (de </a:t>
            </a:r>
            <a:r>
              <a:rPr lang="fr-FR" i="1" dirty="0"/>
              <a:t>tangente</a:t>
            </a:r>
            <a:r>
              <a:rPr lang="fr-FR" dirty="0"/>
              <a:t>, « pot-de-vin » et de </a:t>
            </a:r>
            <a:r>
              <a:rPr lang="fr-FR" i="1" dirty="0"/>
              <a:t>poli</a:t>
            </a:r>
            <a:r>
              <a:rPr lang="fr-FR" dirty="0"/>
              <a:t>, « ville » en grec =  corruption et financement illicite des partis politiques), menées par le parquet de Milan (opération </a:t>
            </a:r>
            <a:r>
              <a:rPr lang="fr-FR" i="1" dirty="0"/>
              <a:t>Mani </a:t>
            </a:r>
            <a:r>
              <a:rPr lang="fr-FR" i="1" dirty="0" err="1"/>
              <a:t>pulite</a:t>
            </a:r>
            <a:r>
              <a:rPr lang="fr-FR" dirty="0"/>
              <a:t> ou Mains propres) contre une partie importante de la classe politique. </a:t>
            </a:r>
          </a:p>
          <a:p>
            <a:r>
              <a:rPr lang="fr-FR" dirty="0"/>
              <a:t>Cela a conduit  à l’effondrement du système des partis au début des années 90; réaction contre la </a:t>
            </a:r>
            <a:r>
              <a:rPr lang="fr-FR" i="1" dirty="0" err="1"/>
              <a:t>partito­crazia</a:t>
            </a:r>
            <a:r>
              <a:rPr lang="fr-FR" i="1" dirty="0"/>
              <a:t> (le règne des partis), le </a:t>
            </a:r>
            <a:r>
              <a:rPr lang="fr-FR" i="1" dirty="0" err="1"/>
              <a:t>sottogoverno</a:t>
            </a:r>
            <a:r>
              <a:rPr lang="fr-FR" i="1" dirty="0"/>
              <a:t> (décisions secrètes) </a:t>
            </a:r>
            <a:r>
              <a:rPr lang="fr-FR" dirty="0"/>
              <a:t>et la </a:t>
            </a:r>
            <a:r>
              <a:rPr lang="fr-FR" i="1" dirty="0" err="1"/>
              <a:t>lottizzazione</a:t>
            </a:r>
            <a:r>
              <a:rPr lang="fr-FR" i="1" dirty="0"/>
              <a:t> (répartition des postes)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2"/>
              </a:rPr>
              <a:t>https://www.lacite.info/politiquetxt/25-ans-mani-pulite-cancer-italie</a:t>
            </a:r>
            <a:r>
              <a:rPr lang="fr-FR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55D0B-2B30-844A-92FC-F6FB19947A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861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PJV">
  <a:themeElements>
    <a:clrScheme name="Standard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UPJV-2" id="{1B634191-D5B6-4BCB-9350-5A28CCF5C875}" vid="{0BE61411-DD06-49A9-B05B-F4B3EA876D01}"/>
    </a:ext>
  </a:extLst>
</a:theme>
</file>

<file path=ppt/theme/theme3.xml><?xml version="1.0" encoding="utf-8"?>
<a:theme xmlns:a="http://schemas.openxmlformats.org/drawingml/2006/main" name="VorAmi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Amiens [Kompatibilitätsmodus]" id="{5C90C057-625E-4B3C-92E4-EDED32DE49A2}" vid="{6779AB21-5BE4-4875-9C10-9A99EBB55F1F}"/>
    </a:ext>
  </a:extLst>
</a:theme>
</file>

<file path=ppt/theme/theme4.xml><?xml version="1.0" encoding="utf-8"?>
<a:theme xmlns:a="http://schemas.openxmlformats.org/drawingml/2006/main" name="1_VorAmi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Amiens [Kompatibilitätsmodus]" id="{5C90C057-625E-4B3C-92E4-EDED32DE49A2}" vid="{6779AB21-5BE4-4875-9C10-9A99EBB55F1F}"/>
    </a:ext>
  </a:extLst>
</a:theme>
</file>

<file path=ppt/theme/theme5.xml><?xml version="1.0" encoding="utf-8"?>
<a:theme xmlns:a="http://schemas.openxmlformats.org/drawingml/2006/main" name="Thème par défau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UPJV.thmx</Template>
  <TotalTime>566</TotalTime>
  <Words>1264</Words>
  <Application>Microsoft Macintosh PowerPoint</Application>
  <PresentationFormat>Affichage à l'écran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Cambria</vt:lpstr>
      <vt:lpstr>Ajdacency</vt:lpstr>
      <vt:lpstr>UPJV</vt:lpstr>
      <vt:lpstr>VorAmiens</vt:lpstr>
      <vt:lpstr>1_VorAmiens</vt:lpstr>
      <vt:lpstr>Thème par défaut</vt:lpstr>
      <vt:lpstr> L’Italie   UE637 Institutions administratives France et EU M1 CPE    Institutions administratives EU     Ludolf Pelizaeus </vt:lpstr>
      <vt:lpstr>Présentation PowerPoint</vt:lpstr>
      <vt:lpstr>1. Structure et histoire 2. Institutions 3. Pouvoirs et courants politiques</vt:lpstr>
      <vt:lpstr>I. Histoire: Etat, régionalisme et régions</vt:lpstr>
      <vt:lpstr>Présentation PowerPoint</vt:lpstr>
      <vt:lpstr>1. Structure et histoire 2. Institutions 3. Pouvoirs et courants politiques</vt:lpstr>
      <vt:lpstr>II. Politique: Faiblesses de la constitution</vt:lpstr>
      <vt:lpstr>II. Politique: Une République instable</vt:lpstr>
      <vt:lpstr>II: Politique Tangentopoli et Mani pulite</vt:lpstr>
      <vt:lpstr>1. Structure et histoire 2. Institutions 3. Pouvoirs et courants politiques</vt:lpstr>
      <vt:lpstr>III. Régions: Enjeux</vt:lpstr>
      <vt:lpstr>III. Régions: 5 régions autonomes</vt:lpstr>
      <vt:lpstr>Elections de 2019</vt:lpstr>
      <vt:lpstr>III. Régions: Mezzogiorno</vt:lpstr>
      <vt:lpstr>III. Régions: Mezzogiorno</vt:lpstr>
      <vt:lpstr>III. Régions: Mezzogiorno</vt:lpstr>
      <vt:lpstr>IV: Rôle de l’Eglise catholique</vt:lpstr>
      <vt:lpstr>Présentation PowerPoint</vt:lpstr>
    </vt:vector>
  </TitlesOfParts>
  <Company>UPJV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Sabler</dc:creator>
  <cp:lastModifiedBy>Microsoft Office User</cp:lastModifiedBy>
  <cp:revision>63</cp:revision>
  <dcterms:created xsi:type="dcterms:W3CDTF">2013-11-04T21:52:17Z</dcterms:created>
  <dcterms:modified xsi:type="dcterms:W3CDTF">2020-11-18T11:40:59Z</dcterms:modified>
</cp:coreProperties>
</file>