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8" r:id="rId3"/>
    <p:sldMasterId id="2147483705" r:id="rId4"/>
    <p:sldMasterId id="2147483722" r:id="rId5"/>
  </p:sldMasterIdLst>
  <p:notesMasterIdLst>
    <p:notesMasterId r:id="rId38"/>
  </p:notesMasterIdLst>
  <p:handoutMasterIdLst>
    <p:handoutMasterId r:id="rId39"/>
  </p:handoutMasterIdLst>
  <p:sldIdLst>
    <p:sldId id="257" r:id="rId6"/>
    <p:sldId id="484" r:id="rId7"/>
    <p:sldId id="480" r:id="rId8"/>
    <p:sldId id="485" r:id="rId9"/>
    <p:sldId id="483" r:id="rId10"/>
    <p:sldId id="310" r:id="rId11"/>
    <p:sldId id="276" r:id="rId12"/>
    <p:sldId id="458" r:id="rId13"/>
    <p:sldId id="398" r:id="rId14"/>
    <p:sldId id="457" r:id="rId15"/>
    <p:sldId id="468" r:id="rId16"/>
    <p:sldId id="461" r:id="rId17"/>
    <p:sldId id="346" r:id="rId18"/>
    <p:sldId id="474" r:id="rId19"/>
    <p:sldId id="306" r:id="rId20"/>
    <p:sldId id="476" r:id="rId21"/>
    <p:sldId id="347" r:id="rId22"/>
    <p:sldId id="477" r:id="rId23"/>
    <p:sldId id="463" r:id="rId24"/>
    <p:sldId id="314" r:id="rId25"/>
    <p:sldId id="481" r:id="rId26"/>
    <p:sldId id="465" r:id="rId27"/>
    <p:sldId id="478" r:id="rId28"/>
    <p:sldId id="456" r:id="rId29"/>
    <p:sldId id="470" r:id="rId30"/>
    <p:sldId id="451" r:id="rId31"/>
    <p:sldId id="479" r:id="rId32"/>
    <p:sldId id="482" r:id="rId33"/>
    <p:sldId id="418" r:id="rId34"/>
    <p:sldId id="399" r:id="rId35"/>
    <p:sldId id="401" r:id="rId36"/>
    <p:sldId id="472" r:id="rId3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2900" autoAdjust="0"/>
  </p:normalViewPr>
  <p:slideViewPr>
    <p:cSldViewPr snapToGrid="0" snapToObjects="1">
      <p:cViewPr varScale="1">
        <p:scale>
          <a:sx n="106" d="100"/>
          <a:sy n="106" d="100"/>
        </p:scale>
        <p:origin x="7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CBD20-2942-BA4D-81FA-8774DA622BED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DD7B1-E090-234A-920B-1333C6A957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49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CB29-4BD6-174C-B779-036B29D3D015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147B-D654-5843-B276-7699DEE7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191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AT">
              <a:latin typeface="Calibri" charset="0"/>
            </a:endParaRP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CAF4C02-7A24-8E48-A808-46084EF92618}" type="slidenum">
              <a:rPr lang="de-DE" sz="1300"/>
              <a:pPr algn="r" eaLnBrk="1" hangingPunct="1"/>
              <a:t>11</a:t>
            </a:fld>
            <a:endParaRPr lang="de-D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AT">
              <a:latin typeface="Arial" charset="0"/>
              <a:cs typeface="Arial" charset="0"/>
            </a:endParaRPr>
          </a:p>
        </p:txBody>
      </p:sp>
      <p:sp>
        <p:nvSpPr>
          <p:cNvPr id="112643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0CC7960-1EDE-2D40-8A9D-9F8BBCEF0795}" type="slidenum">
              <a:rPr lang="de-DE" sz="1300"/>
              <a:pPr algn="r" eaLnBrk="1" hangingPunct="1"/>
              <a:t>14</a:t>
            </a:fld>
            <a:endParaRPr lang="de-D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AT">
              <a:latin typeface="Arial" charset="0"/>
              <a:cs typeface="Arial" charset="0"/>
            </a:endParaRPr>
          </a:p>
        </p:txBody>
      </p:sp>
      <p:sp>
        <p:nvSpPr>
          <p:cNvPr id="116739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6C1B9B7-0450-CC47-A096-4905C4814700}" type="slidenum">
              <a:rPr lang="de-DE" sz="1300"/>
              <a:pPr algn="r" eaLnBrk="1" hangingPunct="1"/>
              <a:t>16</a:t>
            </a:fld>
            <a:endParaRPr lang="de-DE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AT">
              <a:latin typeface="Arial" charset="0"/>
              <a:cs typeface="Arial" charset="0"/>
            </a:endParaRPr>
          </a:p>
        </p:txBody>
      </p:sp>
      <p:sp>
        <p:nvSpPr>
          <p:cNvPr id="11878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BD6894-ED52-E24A-8C18-7EAC8F8F7F46}" type="slidenum">
              <a:rPr lang="de-DE" sz="1300"/>
              <a:pPr algn="r" eaLnBrk="1" hangingPunct="1"/>
              <a:t>18</a:t>
            </a:fld>
            <a:endParaRPr lang="de-DE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AT">
              <a:latin typeface="Calibri" charset="0"/>
            </a:endParaRPr>
          </a:p>
        </p:txBody>
      </p:sp>
      <p:sp>
        <p:nvSpPr>
          <p:cNvPr id="91139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E88BBB7-4909-784E-8E3A-23E122911D68}" type="slidenum">
              <a:rPr lang="de-DE" sz="1300"/>
              <a:pPr algn="r" eaLnBrk="1" hangingPunct="1"/>
              <a:t>25</a:t>
            </a:fld>
            <a:endParaRPr lang="de-DE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AT">
              <a:latin typeface="Calibri" charset="0"/>
            </a:endParaRPr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E89A68D-3E8A-4C44-83E6-939340C05E66}" type="slidenum">
              <a:rPr lang="de-DE" sz="1300"/>
              <a:pPr algn="r" eaLnBrk="1" hangingPunct="1"/>
              <a:t>32</a:t>
            </a:fld>
            <a:endParaRPr 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33AE-35F5-F34E-B12A-636E283761A9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4052-69EB-C842-8DD7-16C14765E48F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2A54-42C5-AF4F-8B67-F81056C87688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Cliquez pour modifier le style des sous-titres du masque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35C36-E1C8-494F-A930-A601AE708EB0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3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EFFD2-F1A3-F74D-966E-D5A1E885339A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65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85EAE-6073-6843-A32A-B434B3224FE5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13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D91FA-1BF1-EB48-9FF8-DD9B0B7FD948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5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BB2D2-1CDB-4744-8AFA-F619F8547EE7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4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47FF7-FE35-1748-BF89-411FA862D0CB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9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0A38F-7F9A-744C-A80E-F7E7FB2D8204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14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4596D-6604-294F-ACAE-10F2929ADBA2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56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024F-05A1-1149-A2CE-759F2E587AD2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Faire glisser l'image vers l'espace réservé ou cliquer sur l'icône pour l'ajouter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E03AE-26ED-2D42-BB8E-0825F2CC14C4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49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62244-F64A-3C40-A85C-0C8CEE9C4B26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0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C8CAB-0C73-CE46-8847-92E878868626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488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2A7C4-DB6F-5C47-B557-9165D59F5006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80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4C612-F7B8-AD49-9F79-754487AB42DD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18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3D71D-00ED-E045-BB78-020FDF5B7108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9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1F25E-8007-5647-9B81-047D24CB0E1C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11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6A9B-59D0-084C-AD75-167D3050AD64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9615-7DC0-A041-A8AA-58861E061A0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39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3AE8-CA5B-DE49-B5D9-D75AB8F6DE37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3BBB-FCEB-9C4D-9C52-E56EF1355FC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202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341B-2CD6-E849-9D84-208272C99F65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B80D-176E-3048-B58D-3381E5FC739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9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2F3E-95BC-A943-8835-B00D1BE36298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0BCA-8BDB-0547-A213-AD26135C4812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8042-EBBD-F04A-A728-C2753015AD9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188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BFFE-4D76-6245-8E1C-62AFA57A6E6C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7140-B277-E041-9A4A-6F7E9B1F3F9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259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2950-DC6B-7841-AC09-67BE9CD12A69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A9C1-172A-CD47-848C-138FD317CCD5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257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75FB-191F-7248-B4A5-8BBFB143FFE5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99F5-8C83-D741-A9E8-AD5B4AE0AB4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3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E6E4-033A-5A42-8620-C0C7496CE945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8098-B8FB-A341-BD13-A45C60A3BB3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523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Faire glisser l'image vers l'espace réservé ou cliquer sur l'icône pour l'ajouter</a:t>
            </a:r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4EED-5314-7C45-8DE0-FF666EB4DA85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E11C-F86E-2A44-B0C4-7D233E3D3EF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474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E8B7-2DFF-8949-9005-0C11C36B302C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D30A-099E-CB4F-A4D4-49AC674C6C5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134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EF77-2A69-3F44-B9BE-BF117CC5F097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8830-2ECD-AE44-97D8-ADDC41E816E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411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4BF6-D67F-EA4A-8422-62DB2FB1EAE5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366D-DDA2-BD41-BCE0-B1103488AA2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730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4CA5-35CA-0C49-999E-D034CC341DC3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5398-5B02-3345-8359-44B8D05F9B9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6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16B-879E-3A42-BE4F-56C60D1AB1B7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852F-5718-AE4F-9CDA-26E6F15BDC1C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3BED-3E63-8143-8DC4-1844E39C443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9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 noProof="0"/>
              <a:t>Cliquez sur l'icône pour ajouter une image de la bibliothèque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4797-675C-B340-9866-27C3A3D14B2C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6F56-A015-5D4F-9890-D6B14927F02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084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460C-C18F-9448-9E53-78189D255061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728B-412F-9842-87CB-199DA8152D4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377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BDC8-35CF-DD4B-894A-51CF6BB1C269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C788-7766-174B-B875-7C4425FE336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640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B97D-11F4-8B4C-AEB4-DB0AC4CFC018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66EA-55A5-4148-8533-2E61FF58C5E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2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7D71-EDAA-F445-94C2-4D2CF31FB632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3DB-F06C-094C-94ED-5A1D8B6BACD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251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DB2A-A783-2241-827C-49B889FADB05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DD51-BB96-0341-AF96-DF37600CE1C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513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EF8F-82FC-D445-9D42-D616B398D6AC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DCD7-E410-9348-BA99-CF30FB8346F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12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7DD7-AA86-E248-B9A1-29CB965DB46A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06E5-83CC-2341-9974-F12DD8A5104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655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7CD3E-4A7A-D74E-AA74-A36F4BC2EB98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A96E-126C-D344-9C57-CFBB53397F1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36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12B0-C938-714D-9CFC-F1BD1BDD8BCB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1604-6691-B444-994B-FAF5D71D9291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9EF3-178E-A849-A8DF-3C6F901EEE1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85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Faire glisser l'image vers l'espace réservé ou cliquer sur l'icône pour l'ajouter</a:t>
            </a:r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0B91-B3CF-FD46-8C0C-A00A15A24A44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9D05-FF41-F04A-8607-CE302808802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123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F7D1-F177-794E-80AE-03E2A4EC90CE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EE4E-7689-8441-B152-F23154A8044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962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0DCC-855C-E349-AEA3-D95A3A820804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7E0F-6FEF-0E49-AAA9-96A592E51EC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654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E076-6849-1D42-AB88-2DD23F7EACCC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3D39-969F-1643-9884-799068B982B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10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5210-3D9F-A643-9115-F6F07C23ED6D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C14E-3E4B-E344-9F4C-39D37E35DEC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680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7EC4-FF13-AF4A-A228-FB3B0E1EC43E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00CD-A352-F744-8323-8034DB5FDED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78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 noProof="0"/>
              <a:t>Cliquez sur l'icône pour ajouter une image de la bibliothèque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791-8CFA-114C-851A-9E1F3BA2CD3F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480A-07D3-7942-816E-8B53B6A546B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209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FB6A-8EEF-DE4B-8428-F23BA0ED74D6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2CC6-1641-6C4E-B53B-083DA7913D8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141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F4BF-4176-2F46-A2F2-DE6D5F56FC9B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39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90A7-0035-F049-B6C0-F78347A79BF4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00F7-C716-3044-B556-D21792045D1F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516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877F-395F-DB4D-A69A-50C787367E70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30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B3FA-6B00-4948-8633-442B3B5C2E77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642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A0AD-D788-C14B-B653-F68F1CBF9292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285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82CD-0A60-214D-A61B-BB6264D13DC1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983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00C8-74BF-E648-A5FE-4FA9857A02F0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051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2388-0644-FB46-911C-CBF6D0FDB800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693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Faire glisser l'image vers l'espace réservé ou cliquer sur l'icône pour l'ajouter</a:t>
            </a:r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9C2E-8B0F-074D-A605-56665E04C1EA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45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4226-977D-7C40-8DBE-7FAC5C27E2B1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419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904D-3532-AE4B-B36B-05A08C8545FB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27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95-CB92-C34D-BBE8-CD1307C37384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432D-0D06-1F42-8379-4F442BC8E02B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883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0855-AA23-FB42-A2D8-EE83B9A282CC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46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A8A8-E7AA-4B4B-B5CF-ED80000ADA73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2CC6-1641-6C4E-B53B-083DA7913D8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1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E3C-1DCB-AC44-885D-EC2EAB44970E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7DD6-5A5B-D04D-8BD6-A8B98B02BB61}" type="datetime1">
              <a:rPr lang="fr-FR" smtClean="0"/>
              <a:t>18/11/2020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0.xml"/><Relationship Id="rId16" Type="http://schemas.openxmlformats.org/officeDocument/2006/relationships/hyperlink" Target="http://www3.uni-bonn.de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E3E87BF-10DE-AC4E-81E0-C31A0E3CE38B}" type="datetime1">
              <a:rPr lang="fr-FR" smtClean="0"/>
              <a:t>18/11/2020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80FBED-2B1B-5D46-BAC7-BB8411390310}" type="datetime1">
              <a:rPr lang="fr-FR" smtClean="0"/>
              <a:t>18/11/2020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A098CA-11EF-3447-90E1-B7825A224EE8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FD7808-4A5A-A848-9DEB-89478EA904D3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16DF1F-0D91-0C48-A780-E5802974C42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E09C16-29B9-9845-8F17-0A9EDDE005A5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C431C6-701C-F045-A0B9-9494CAB8EC3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et modifiez le titre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9427EF4-949E-764A-A9B8-736635DD0343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FE5483-4732-984B-AD64-022A9CCC7AD2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http://www3.uni-bonn.de/logo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588" y="-6350"/>
            <a:ext cx="508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V:\Corporate Design\Logo\IEG_Logo_klein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327025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online.seterra.com/en/vgp/300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xl.cefan.ulaval.ca/europe/macedoine.ht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teleurope.eu/actualite/budget-europeen-pays-contributeurs-et-pays-beneficiaires.html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1" y="176848"/>
            <a:ext cx="8526747" cy="5472112"/>
          </a:xfrm>
        </p:spPr>
        <p:txBody>
          <a:bodyPr/>
          <a:lstStyle/>
          <a:p>
            <a:pPr fontAlgn="t"/>
            <a:r>
              <a:rPr lang="fr-FR" dirty="0"/>
              <a:t>Europe Sud-Est: Slovénie, Croatie, Serbie, Bosnie-Herzégovine, Monténégro, Macédoine, Albanie, Kosovo, Bulgarie, Roumanie, Grèce 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3" name="Image 1" descr="L-ex-Yougoslavie-apres-les-accords-de-Dayton-de-1998_large_car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242" y="3863103"/>
            <a:ext cx="3054740" cy="250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87" y="4453313"/>
            <a:ext cx="1598503" cy="19173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233BFE-0E47-5F4B-928E-4420564A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0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1) Géographie et paysages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465095" cy="5106777"/>
          </a:xfrm>
        </p:spPr>
        <p:txBody>
          <a:bodyPr>
            <a:normAutofit/>
          </a:bodyPr>
          <a:lstStyle/>
          <a:p>
            <a:r>
              <a:rPr lang="fr-FR" dirty="0"/>
              <a:t>A l’Ouest, la Dalmatie: La côté adriatique: Dalmatie (Croatie/Monténégro)</a:t>
            </a:r>
          </a:p>
          <a:p>
            <a:r>
              <a:rPr lang="fr-FR" dirty="0"/>
              <a:t>Nombreuses îles. Une région très touristique</a:t>
            </a:r>
          </a:p>
          <a:p>
            <a:r>
              <a:rPr lang="fr-FR" dirty="0"/>
              <a:t>Au Nord, le Danube , avec des plaines agricoles</a:t>
            </a:r>
          </a:p>
          <a:p>
            <a:r>
              <a:rPr lang="fr-FR" dirty="0"/>
              <a:t>Remarquable delta du Danube: Roumanie/Ukraine</a:t>
            </a:r>
          </a:p>
          <a:p>
            <a:r>
              <a:rPr lang="fr-FR" dirty="0"/>
              <a:t>A l’Est, la Mer Noire </a:t>
            </a:r>
          </a:p>
          <a:p>
            <a:r>
              <a:rPr lang="fr-FR" dirty="0"/>
              <a:t>Les Balkans, un pays de montagnes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0069A9-BD67-0749-8446-A7B84413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10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145708-AE2F-F04C-BEE4-A98E8BBB6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51" t="56491" r="28212"/>
          <a:stretch/>
        </p:blipFill>
        <p:spPr bwMode="auto">
          <a:xfrm>
            <a:off x="4092368" y="1713831"/>
            <a:ext cx="4988060" cy="4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0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-41275"/>
            <a:ext cx="9144000" cy="54768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86018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84188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813" y="0"/>
            <a:ext cx="484187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ZoneTexte 2"/>
          <p:cNvSpPr txBox="1">
            <a:spLocks noChangeArrowheads="1"/>
          </p:cNvSpPr>
          <p:nvPr/>
        </p:nvSpPr>
        <p:spPr bwMode="auto">
          <a:xfrm>
            <a:off x="482600" y="765175"/>
            <a:ext cx="747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 sz="3200">
              <a:cs typeface="Arial" charset="0"/>
            </a:endParaRPr>
          </a:p>
        </p:txBody>
      </p:sp>
      <p:pic>
        <p:nvPicPr>
          <p:cNvPr id="86021" name="Image 1" descr="Nationalités Europe Sud Est Cart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885112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DD04B8-6656-3041-A858-024FE0C8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24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Religions, alphabets et langues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Catholique: Slovénie, Croatie, Bosnie-Herzégovine</a:t>
            </a:r>
          </a:p>
          <a:p>
            <a:r>
              <a:rPr lang="fr-FR" dirty="0"/>
              <a:t>Orthodoxe: Serbie, Bosnie-Herzégovine, Monténégro, Macédoine, Bulgarie, Roumanie (mixte)</a:t>
            </a:r>
          </a:p>
          <a:p>
            <a:r>
              <a:rPr lang="fr-FR" dirty="0"/>
              <a:t>Musulmane: Albanie, Kosovo, Bosnie-Herzégovine</a:t>
            </a:r>
          </a:p>
          <a:p>
            <a:endParaRPr lang="fr-FR" dirty="0"/>
          </a:p>
          <a:p>
            <a:r>
              <a:rPr lang="fr-FR" dirty="0"/>
              <a:t>Latin: la plupart des pays </a:t>
            </a:r>
          </a:p>
          <a:p>
            <a:r>
              <a:rPr lang="fr-FR" dirty="0"/>
              <a:t>Cyrillique : Serbie, la Macédoine, la Bulgarie, partiellement Monténégro et Bosnie-Herzégovine</a:t>
            </a:r>
          </a:p>
          <a:p>
            <a:endParaRPr lang="fr-FR" dirty="0"/>
          </a:p>
          <a:p>
            <a:r>
              <a:rPr lang="fr-FR" dirty="0"/>
              <a:t>Langues indoeuropéennes</a:t>
            </a:r>
          </a:p>
          <a:p>
            <a:pPr lvl="1"/>
            <a:r>
              <a:rPr lang="fr-FR" dirty="0"/>
              <a:t>Slaves (serbo-croate, slovène, macédonien, bulgare)</a:t>
            </a:r>
          </a:p>
          <a:p>
            <a:pPr lvl="1"/>
            <a:r>
              <a:rPr lang="fr-FR" dirty="0"/>
              <a:t>Romanes: roumain (surtout)</a:t>
            </a:r>
          </a:p>
          <a:p>
            <a:pPr lvl="1"/>
            <a:r>
              <a:rPr lang="fr-FR" dirty="0"/>
              <a:t>Grec</a:t>
            </a:r>
          </a:p>
          <a:p>
            <a:pPr lvl="1"/>
            <a:r>
              <a:rPr lang="fr-FR" dirty="0"/>
              <a:t>Albanais</a:t>
            </a:r>
          </a:p>
          <a:p>
            <a:r>
              <a:rPr lang="fr-FR" dirty="0"/>
              <a:t>Langues non indo-européennes, minorités:</a:t>
            </a:r>
          </a:p>
          <a:p>
            <a:pPr lvl="1"/>
            <a:r>
              <a:rPr lang="fr-FR" dirty="0"/>
              <a:t>Hongroises</a:t>
            </a:r>
          </a:p>
          <a:p>
            <a:pPr lvl="1"/>
            <a:r>
              <a:rPr lang="fr-FR" dirty="0"/>
              <a:t>turques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DF8009-A36B-3B41-A45F-2F2023F1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81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8375"/>
          </a:xfrm>
        </p:spPr>
        <p:txBody>
          <a:bodyPr>
            <a:normAutofit/>
          </a:bodyPr>
          <a:lstStyle/>
          <a:p>
            <a:r>
              <a:rPr lang="fr-FR" dirty="0"/>
              <a:t>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749" y="968375"/>
            <a:ext cx="8373039" cy="5714999"/>
          </a:xfrm>
        </p:spPr>
        <p:txBody>
          <a:bodyPr>
            <a:normAutofit lnSpcReduction="10000"/>
          </a:bodyPr>
          <a:lstStyle/>
          <a:p>
            <a:pPr indent="-342900"/>
            <a:r>
              <a:rPr lang="fr-FR" dirty="0"/>
              <a:t>Pendant des siècles, les </a:t>
            </a:r>
            <a:r>
              <a:rPr lang="fr-FR" i="1" dirty="0"/>
              <a:t>Balkans</a:t>
            </a:r>
            <a:r>
              <a:rPr lang="fr-FR" dirty="0"/>
              <a:t> et la Grèce faisaient partie de l’Empire ottoman</a:t>
            </a:r>
          </a:p>
          <a:p>
            <a:pPr indent="-342900"/>
            <a:r>
              <a:rPr lang="fr-FR" dirty="0"/>
              <a:t>Puis l’Empire des Habsbourg s’étend au détriment de l’Empire ottoman (jusqu’au Danube et à la côte adriatique)</a:t>
            </a:r>
          </a:p>
          <a:p>
            <a:pPr indent="-342900"/>
            <a:r>
              <a:rPr lang="fr-FR" dirty="0"/>
              <a:t>Au 19</a:t>
            </a:r>
            <a:r>
              <a:rPr lang="fr-FR" baseline="30000" dirty="0"/>
              <a:t>e</a:t>
            </a:r>
            <a:r>
              <a:rPr lang="fr-FR" dirty="0"/>
              <a:t> siècle, création d’Etats nationaux au fur et à mesure que l’Empire ottoman se désagrège:</a:t>
            </a:r>
          </a:p>
          <a:p>
            <a:pPr indent="-342900"/>
            <a:r>
              <a:rPr lang="fr-FR" dirty="0"/>
              <a:t>Grèce, Serbie, Albanie, Bulgarie, Roumanie, Monténégro</a:t>
            </a:r>
          </a:p>
          <a:p>
            <a:pPr indent="-342900"/>
            <a:r>
              <a:rPr lang="fr-FR" dirty="0"/>
              <a:t>Le terme de balkanisation décrit ce processus de morcellement </a:t>
            </a:r>
          </a:p>
          <a:p>
            <a:pPr indent="-342900"/>
            <a:endParaRPr lang="fr-FR" dirty="0"/>
          </a:p>
          <a:p>
            <a:pPr indent="-342900"/>
            <a:r>
              <a:rPr lang="fr-FR" dirty="0"/>
              <a:t>- Royaume des Serbes, Croates et Slovène -&gt; qui devient rapidement  la Yougoslavie, composé de pays indépendants </a:t>
            </a:r>
          </a:p>
          <a:p>
            <a:pPr>
              <a:buFontTx/>
              <a:buChar char="-"/>
            </a:pPr>
            <a:r>
              <a:rPr lang="fr-FR" dirty="0"/>
              <a:t>1. Serbie, Monténégro</a:t>
            </a:r>
          </a:p>
          <a:p>
            <a:pPr>
              <a:buFontTx/>
              <a:buChar char="-"/>
            </a:pPr>
            <a:r>
              <a:rPr lang="fr-FR" dirty="0"/>
              <a:t>2. ou qui faisaient partie de l’Empire austro-hongrois (Slovénie, Croatie)</a:t>
            </a:r>
          </a:p>
          <a:p>
            <a:pPr indent="-342900"/>
            <a:r>
              <a:rPr lang="fr-FR" dirty="0"/>
              <a:t>- Une Roumanie agrandie par la Transylvanie hongroise après 1918</a:t>
            </a:r>
          </a:p>
          <a:p>
            <a:pPr indent="-342900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C71E8C-1437-664B-B3E1-12E7C71D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67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-26988"/>
            <a:ext cx="9144000" cy="5476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1618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84188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813" y="0"/>
            <a:ext cx="484187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Inhaltsplatzhalter 4"/>
          <p:cNvSpPr>
            <a:spLocks noGrp="1"/>
          </p:cNvSpPr>
          <p:nvPr>
            <p:ph sz="half" idx="1"/>
          </p:nvPr>
        </p:nvSpPr>
        <p:spPr>
          <a:xfrm>
            <a:off x="107950" y="620713"/>
            <a:ext cx="903605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>
              <a:latin typeface="Calibri" charset="0"/>
              <a:ea typeface="+mn-ea"/>
              <a:cs typeface="+mn-cs"/>
            </a:endParaRPr>
          </a:p>
        </p:txBody>
      </p:sp>
      <p:pic>
        <p:nvPicPr>
          <p:cNvPr id="111623" name="Image 1" descr="europe-192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621"/>
            <a:ext cx="9114577" cy="613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5AC95D6-46C6-2A45-9300-4206C2AD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CFEC3F-070D-C04D-BC01-53AA7AF4A208}"/>
              </a:ext>
            </a:extLst>
          </p:cNvPr>
          <p:cNvSpPr txBox="1"/>
          <p:nvPr/>
        </p:nvSpPr>
        <p:spPr>
          <a:xfrm>
            <a:off x="305313" y="6237287"/>
            <a:ext cx="432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Europe en 1923</a:t>
            </a:r>
          </a:p>
        </p:txBody>
      </p:sp>
    </p:spTree>
    <p:extLst>
      <p:ext uri="{BB962C8B-B14F-4D97-AF65-F5344CB8AC3E}">
        <p14:creationId xmlns:p14="http://schemas.microsoft.com/office/powerpoint/2010/main" val="304040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FR" dirty="0"/>
              <a:t>Histoire: Les Balkans, une poudrière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/>
            <a:endParaRPr lang="fr-FR" sz="2400" dirty="0"/>
          </a:p>
          <a:p>
            <a:pPr indent="-342900"/>
            <a:r>
              <a:rPr lang="fr-FR" sz="2400" dirty="0"/>
              <a:t>En 1912 et 1913 ont eu lieu deux guerres balkaniques</a:t>
            </a:r>
          </a:p>
          <a:p>
            <a:pPr indent="-342900"/>
            <a:r>
              <a:rPr lang="fr-FR" sz="2400" dirty="0"/>
              <a:t>Fin 1913, l’Empire ottoman n’occupe plus, en Europe, que la partie toujours turque aujourd’hui</a:t>
            </a:r>
          </a:p>
          <a:p>
            <a:pPr marL="571500" indent="-571500"/>
            <a:r>
              <a:rPr lang="fr-FR" sz="2400" dirty="0"/>
              <a:t>Le nationalisme serbe, soutenu par l’Empire russe, s’oppose à l’occupation de la Bosnie-Herzégovine par l’Empire austro-hongrois</a:t>
            </a:r>
          </a:p>
          <a:p>
            <a:pPr marL="571500" indent="-571500"/>
            <a:r>
              <a:rPr lang="fr-FR" sz="2400" dirty="0"/>
              <a:t>Juin 1914, assassinat de l’archiduc François-Ferdinand à Sarajevo</a:t>
            </a:r>
          </a:p>
          <a:p>
            <a:pPr marL="571500" indent="-571500"/>
            <a:r>
              <a:rPr lang="fr-FR" sz="2400" dirty="0"/>
              <a:t>Prétexte pour le déclenchement de la Première Guerre mondiale</a:t>
            </a:r>
          </a:p>
          <a:p>
            <a:pPr marL="571500" indent="-571500"/>
            <a:r>
              <a:rPr lang="fr-FR" sz="2400" dirty="0"/>
              <a:t>1917-18 Chute des Empires (russe, ottoman, austro-hongrois et allemand)</a:t>
            </a:r>
          </a:p>
          <a:p>
            <a:pPr marL="571500" indent="-571500"/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54238-B207-6E47-8C06-BBE04736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837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-26988"/>
            <a:ext cx="9144000" cy="5476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5714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84188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813" y="0"/>
            <a:ext cx="484187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Inhaltsplatzhalter 4"/>
          <p:cNvSpPr>
            <a:spLocks noGrp="1"/>
          </p:cNvSpPr>
          <p:nvPr>
            <p:ph sz="half" idx="1"/>
          </p:nvPr>
        </p:nvSpPr>
        <p:spPr>
          <a:xfrm>
            <a:off x="107950" y="620713"/>
            <a:ext cx="903605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>
              <a:latin typeface="Calibri" charset="0"/>
              <a:ea typeface="+mn-ea"/>
              <a:cs typeface="+mn-cs"/>
            </a:endParaRPr>
          </a:p>
        </p:txBody>
      </p:sp>
      <p:pic>
        <p:nvPicPr>
          <p:cNvPr id="115719" name="Image 1" descr="europe-janv194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000"/>
            <a:ext cx="9080428" cy="61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6E04A3-C625-1344-BE9A-FD5757BC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D239AB-6057-3D47-AC22-1C8407C09AFD}"/>
              </a:ext>
            </a:extLst>
          </p:cNvPr>
          <p:cNvSpPr txBox="1"/>
          <p:nvPr/>
        </p:nvSpPr>
        <p:spPr>
          <a:xfrm>
            <a:off x="305313" y="6237287"/>
            <a:ext cx="432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Europe en 1943</a:t>
            </a:r>
          </a:p>
        </p:txBody>
      </p:sp>
    </p:spTree>
    <p:extLst>
      <p:ext uri="{BB962C8B-B14F-4D97-AF65-F5344CB8AC3E}">
        <p14:creationId xmlns:p14="http://schemas.microsoft.com/office/powerpoint/2010/main" val="67687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670"/>
          </a:xfrm>
        </p:spPr>
        <p:txBody>
          <a:bodyPr/>
          <a:lstStyle/>
          <a:p>
            <a:r>
              <a:rPr lang="fr-FR" dirty="0"/>
              <a:t>Synthèse 20</a:t>
            </a:r>
            <a:r>
              <a:rPr lang="fr-FR" baseline="30000" dirty="0"/>
              <a:t>e</a:t>
            </a:r>
            <a:r>
              <a:rPr lang="fr-FR" dirty="0"/>
              <a:t>/21</a:t>
            </a:r>
            <a:r>
              <a:rPr lang="fr-FR" baseline="30000" dirty="0"/>
              <a:t>e</a:t>
            </a:r>
            <a:r>
              <a:rPr lang="fr-FR" dirty="0"/>
              <a:t> siècles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405" y="902670"/>
            <a:ext cx="9021595" cy="5955330"/>
          </a:xfrm>
        </p:spPr>
        <p:txBody>
          <a:bodyPr>
            <a:noAutofit/>
          </a:bodyPr>
          <a:lstStyle/>
          <a:p>
            <a:r>
              <a:rPr lang="fr-FR" sz="2800" dirty="0"/>
              <a:t>Yougoslavie rassemble les « Slaves du Sud »</a:t>
            </a:r>
          </a:p>
          <a:p>
            <a:r>
              <a:rPr lang="fr-FR" sz="2800" dirty="0"/>
              <a:t>Mais les tensions anciennes éclatent à nouveau après la mort de Tito</a:t>
            </a:r>
          </a:p>
          <a:p>
            <a:r>
              <a:rPr lang="fr-FR" sz="2800" dirty="0"/>
              <a:t>Série de confrontations aboutit à la dislocation de la Yougoslavie</a:t>
            </a:r>
          </a:p>
          <a:p>
            <a:r>
              <a:rPr lang="fr-FR" sz="2800" dirty="0"/>
              <a:t>7 nouveaux Etats: Slovénie, Croatie, Bosnie-Herzégovine, Serbie, Monténégro, Macédoine, Kosovo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5EE371-8321-D942-91F0-A447000B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52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-26988"/>
            <a:ext cx="9144000" cy="547688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7762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84188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813" y="0"/>
            <a:ext cx="484187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Inhaltsplatzhalter 4"/>
          <p:cNvSpPr>
            <a:spLocks noGrp="1"/>
          </p:cNvSpPr>
          <p:nvPr>
            <p:ph sz="half" idx="1"/>
          </p:nvPr>
        </p:nvSpPr>
        <p:spPr>
          <a:xfrm>
            <a:off x="107950" y="620713"/>
            <a:ext cx="903605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>
              <a:latin typeface="Calibri" charset="0"/>
              <a:ea typeface="+mn-ea"/>
              <a:cs typeface="+mn-cs"/>
            </a:endParaRPr>
          </a:p>
        </p:txBody>
      </p:sp>
      <p:pic>
        <p:nvPicPr>
          <p:cNvPr id="117767" name="Image 1" descr="europe-19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69F841-84B1-0742-86E3-7FFAB7C6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18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DB5514-A531-1E4B-9105-BCC59D791022}"/>
              </a:ext>
            </a:extLst>
          </p:cNvPr>
          <p:cNvSpPr txBox="1"/>
          <p:nvPr/>
        </p:nvSpPr>
        <p:spPr>
          <a:xfrm>
            <a:off x="305313" y="6237287"/>
            <a:ext cx="432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Europe en 1950</a:t>
            </a:r>
          </a:p>
        </p:txBody>
      </p:sp>
    </p:spTree>
    <p:extLst>
      <p:ext uri="{BB962C8B-B14F-4D97-AF65-F5344CB8AC3E}">
        <p14:creationId xmlns:p14="http://schemas.microsoft.com/office/powerpoint/2010/main" val="31573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8428"/>
            <a:ext cx="8229600" cy="681540"/>
          </a:xfrm>
        </p:spPr>
        <p:txBody>
          <a:bodyPr>
            <a:normAutofit fontScale="90000"/>
          </a:bodyPr>
          <a:lstStyle/>
          <a:p>
            <a:r>
              <a:rPr lang="fr-FR" dirty="0"/>
              <a:t>Problèmes et tensions: Slaves et Turcs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60352"/>
            <a:ext cx="8585127" cy="5897648"/>
          </a:xfrm>
        </p:spPr>
        <p:txBody>
          <a:bodyPr>
            <a:normAutofit/>
          </a:bodyPr>
          <a:lstStyle/>
          <a:p>
            <a:r>
              <a:rPr lang="fr-FR" sz="2100" dirty="0"/>
              <a:t>À partir du Haut Moyen-Âge: Migration des peuples slaves et leur installation dans les Balkans</a:t>
            </a:r>
          </a:p>
          <a:p>
            <a:r>
              <a:rPr lang="fr-FR" sz="2100" dirty="0"/>
              <a:t>Puis mise en place de structures politiques (Serbie, Croatie, Bulgarie, Valachie (la future Roumanie)</a:t>
            </a:r>
          </a:p>
          <a:p>
            <a:r>
              <a:rPr lang="fr-FR" sz="2100" dirty="0"/>
              <a:t>Processus interrompu par l’arrivée des Turcs ottomans</a:t>
            </a:r>
          </a:p>
          <a:p>
            <a:r>
              <a:rPr lang="fr-FR" sz="2100" dirty="0"/>
              <a:t>L’Empire ottoman ne va pas cesser de s’étendre</a:t>
            </a:r>
          </a:p>
          <a:p>
            <a:r>
              <a:rPr lang="fr-FR" sz="2100" dirty="0"/>
              <a:t>Extension maximale au 17</a:t>
            </a:r>
            <a:r>
              <a:rPr lang="fr-FR" sz="2100" baseline="30000" dirty="0"/>
              <a:t>e</a:t>
            </a:r>
            <a:r>
              <a:rPr lang="fr-FR" sz="2100" dirty="0"/>
              <a:t> siècle (</a:t>
            </a:r>
            <a:r>
              <a:rPr lang="fr-FR" sz="2100" i="1" dirty="0"/>
              <a:t>mais le petit Monténégro indépendant). </a:t>
            </a:r>
            <a:r>
              <a:rPr lang="fr-FR" sz="2100" dirty="0"/>
              <a:t>Puis, il va reculer à partir de 1683, 2</a:t>
            </a:r>
            <a:r>
              <a:rPr lang="fr-FR" sz="2100" baseline="30000" dirty="0"/>
              <a:t>e</a:t>
            </a:r>
            <a:r>
              <a:rPr lang="fr-FR" sz="2100" dirty="0"/>
              <a:t> siège de Vienne</a:t>
            </a:r>
          </a:p>
          <a:p>
            <a:r>
              <a:rPr lang="fr-FR" sz="2100" dirty="0"/>
              <a:t>Naissance d’Etats nationaux: Grèce, Serbie, Valachie</a:t>
            </a:r>
          </a:p>
          <a:p>
            <a:r>
              <a:rPr lang="fr-FR" sz="2100" dirty="0"/>
              <a:t>L’Empire ottoman affaibli subit l’expansion des nouveaux Etats et l’annexion de la Bosnie </a:t>
            </a:r>
            <a:r>
              <a:rPr lang="mr-IN" sz="2100" dirty="0"/>
              <a:t>–</a:t>
            </a:r>
            <a:r>
              <a:rPr lang="fr-FR" sz="2100" dirty="0"/>
              <a:t> H</a:t>
            </a:r>
          </a:p>
          <a:p>
            <a:endParaRPr lang="fr-FR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F19D66-F780-984F-A392-C0D3B3F8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4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132E11-13BA-6744-8977-A3CFBE821D50}"/>
              </a:ext>
            </a:extLst>
          </p:cNvPr>
          <p:cNvSpPr txBox="1"/>
          <p:nvPr/>
        </p:nvSpPr>
        <p:spPr>
          <a:xfrm>
            <a:off x="120316" y="0"/>
            <a:ext cx="85544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</a:t>
            </a:r>
          </a:p>
          <a:p>
            <a:r>
              <a:rPr lang="fr-FR" dirty="0"/>
              <a:t>30/09, Europe: l’histoire des états et régions et la genèse des Institutions</a:t>
            </a:r>
          </a:p>
          <a:p>
            <a:r>
              <a:rPr lang="fr-FR" dirty="0"/>
              <a:t>07/10, Economies, systèmes politiques et la crise de L’UE</a:t>
            </a:r>
          </a:p>
          <a:p>
            <a:r>
              <a:rPr lang="fr-FR" dirty="0"/>
              <a:t>21/10, Sociétés, langues et religions et l’importance pour L’UE </a:t>
            </a:r>
          </a:p>
          <a:p>
            <a:r>
              <a:rPr lang="fr-FR" b="1" dirty="0"/>
              <a:t>Pays I : </a:t>
            </a:r>
            <a:r>
              <a:rPr lang="fr-FR" dirty="0"/>
              <a:t>Allemagne, Autriche, Suisse, Pologne et Irlande</a:t>
            </a:r>
          </a:p>
          <a:p>
            <a:r>
              <a:rPr lang="fr-FR" dirty="0"/>
              <a:t>Trois conflits au sein de l’UE: Allemagne, Pologne, Irlande  </a:t>
            </a:r>
          </a:p>
          <a:p>
            <a:r>
              <a:rPr lang="fr-FR" dirty="0"/>
              <a:t>18/11, </a:t>
            </a:r>
            <a:r>
              <a:rPr lang="fr-FR" b="1" dirty="0"/>
              <a:t>Pays II: </a:t>
            </a:r>
            <a:r>
              <a:rPr lang="fr-FR" dirty="0"/>
              <a:t>Italie et Europe du Sud Est</a:t>
            </a:r>
          </a:p>
          <a:p>
            <a:r>
              <a:rPr lang="fr-FR" b="1" i="1" dirty="0"/>
              <a:t>Régions I: </a:t>
            </a:r>
            <a:r>
              <a:rPr lang="fr-FR" i="1" dirty="0"/>
              <a:t>Relations réguliers avec l’UE </a:t>
            </a:r>
            <a:endParaRPr lang="fr-FR" dirty="0"/>
          </a:p>
          <a:p>
            <a:r>
              <a:rPr lang="fr-FR" i="1" dirty="0"/>
              <a:t>Une région autonome en Allemagne : Bavière Sarah Horn</a:t>
            </a:r>
            <a:endParaRPr lang="fr-FR" dirty="0"/>
          </a:p>
          <a:p>
            <a:r>
              <a:rPr lang="fr-FR" i="1" dirty="0"/>
              <a:t>Fonctionnement d’un micro état : L’exemple de San Marino </a:t>
            </a:r>
            <a:r>
              <a:rPr lang="fr-FR" dirty="0" err="1"/>
              <a:t>Chiara</a:t>
            </a:r>
            <a:r>
              <a:rPr lang="fr-FR" dirty="0"/>
              <a:t> </a:t>
            </a:r>
            <a:r>
              <a:rPr lang="fr-FR" dirty="0" err="1"/>
              <a:t>Calegari</a:t>
            </a:r>
            <a:endParaRPr lang="fr-FR" i="1" dirty="0"/>
          </a:p>
          <a:p>
            <a:r>
              <a:rPr lang="fr-FR" b="1" dirty="0"/>
              <a:t>25.11. Pays III: </a:t>
            </a:r>
            <a:r>
              <a:rPr lang="fr-FR" dirty="0"/>
              <a:t>Espagne, Portugal, Grand Bretagne</a:t>
            </a:r>
          </a:p>
          <a:p>
            <a:r>
              <a:rPr lang="fr-FR" b="1" i="1" dirty="0"/>
              <a:t>Régions II : </a:t>
            </a:r>
            <a:r>
              <a:rPr lang="fr-FR" i="1" dirty="0"/>
              <a:t>Relations tendus avec l’UE</a:t>
            </a:r>
            <a:endParaRPr lang="fr-FR" dirty="0"/>
          </a:p>
          <a:p>
            <a:r>
              <a:rPr lang="fr-FR" i="1" dirty="0"/>
              <a:t>La principauté d’Andorre et les liens avec les mouvements indépendantistes en Espagne Alexis Toth</a:t>
            </a:r>
            <a:endParaRPr lang="fr-FR" dirty="0"/>
          </a:p>
          <a:p>
            <a:r>
              <a:rPr lang="fr-FR" i="1" dirty="0"/>
              <a:t>Gibraltar, le rocher avec son statut spécial, revendiqué depuis toujours par l’Espagne. » Benjamin </a:t>
            </a:r>
            <a:r>
              <a:rPr lang="fr-FR" i="1" dirty="0" err="1"/>
              <a:t>Decomble</a:t>
            </a:r>
            <a:endParaRPr lang="fr-FR" dirty="0"/>
          </a:p>
          <a:p>
            <a:r>
              <a:rPr lang="fr-FR" i="1" dirty="0"/>
              <a:t>La </a:t>
            </a:r>
            <a:r>
              <a:rPr lang="fr-FR" dirty="0"/>
              <a:t>République turque de Chypre du Nord Emilie </a:t>
            </a:r>
            <a:r>
              <a:rPr lang="fr-FR" dirty="0" err="1"/>
              <a:t>Fourgeot</a:t>
            </a:r>
            <a:endParaRPr lang="fr-FR" dirty="0"/>
          </a:p>
          <a:p>
            <a:r>
              <a:rPr lang="fr-FR" dirty="0"/>
              <a:t>2.12. </a:t>
            </a:r>
            <a:r>
              <a:rPr lang="fr-FR" b="1" dirty="0"/>
              <a:t>Pays IV: </a:t>
            </a:r>
            <a:r>
              <a:rPr lang="fr-FR" dirty="0"/>
              <a:t>Pays Scandinaves; Benelux</a:t>
            </a:r>
          </a:p>
          <a:p>
            <a:r>
              <a:rPr lang="fr-FR" b="1" i="1" dirty="0"/>
              <a:t>Régions III : </a:t>
            </a:r>
            <a:r>
              <a:rPr lang="fr-FR" i="1" dirty="0"/>
              <a:t>Politique extérieure de l’UE </a:t>
            </a:r>
            <a:endParaRPr lang="fr-FR" dirty="0"/>
          </a:p>
          <a:p>
            <a:r>
              <a:rPr lang="fr-FR" dirty="0"/>
              <a:t>La Moldavie entre la Russie et l'Union Européenne Remus Balan</a:t>
            </a:r>
          </a:p>
          <a:p>
            <a:r>
              <a:rPr lang="fr-FR" dirty="0"/>
              <a:t>La politique extérieure de l’UE : L’exemple du traitement du territoire de la Crimée. Alexane Potier</a:t>
            </a:r>
          </a:p>
          <a:p>
            <a:r>
              <a:rPr lang="fr-FR" i="1" dirty="0"/>
              <a:t>9.12.</a:t>
            </a:r>
            <a:r>
              <a:rPr lang="fr-FR" dirty="0"/>
              <a:t> Gestion et actions d’une programme </a:t>
            </a:r>
            <a:r>
              <a:rPr lang="fr-FR" dirty="0" err="1"/>
              <a:t>Europenne</a:t>
            </a:r>
            <a:r>
              <a:rPr lang="fr-FR" dirty="0"/>
              <a:t>: Le </a:t>
            </a:r>
            <a:r>
              <a:rPr lang="fr-FR" dirty="0" err="1"/>
              <a:t>resseau</a:t>
            </a:r>
            <a:r>
              <a:rPr lang="fr-FR" dirty="0"/>
              <a:t> des routes de Charles V</a:t>
            </a:r>
          </a:p>
          <a:p>
            <a:r>
              <a:rPr lang="fr-FR" i="1" dirty="0"/>
              <a:t>13.1. CC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11CEAA-47EA-1B45-92A0-ABF882FD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96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314" y="138187"/>
            <a:ext cx="8326474" cy="1143000"/>
          </a:xfrm>
        </p:spPr>
        <p:txBody>
          <a:bodyPr/>
          <a:lstStyle/>
          <a:p>
            <a:r>
              <a:rPr lang="fr-FR" dirty="0"/>
              <a:t>Problèmes et tensions: Les guerres de Yougoslavie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314" y="2105497"/>
            <a:ext cx="7620000" cy="317560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000" dirty="0"/>
              <a:t>Guerre d’indépendance de la Slovénie, 1991</a:t>
            </a:r>
          </a:p>
          <a:p>
            <a:pPr>
              <a:buFontTx/>
              <a:buChar char="-"/>
            </a:pPr>
            <a:r>
              <a:rPr lang="fr-FR" sz="2000" dirty="0"/>
              <a:t>Guerre de Croatie, 1990 </a:t>
            </a:r>
            <a:r>
              <a:rPr lang="mr-IN" sz="2000" dirty="0"/>
              <a:t>–</a:t>
            </a:r>
            <a:r>
              <a:rPr lang="fr-FR" sz="2000" dirty="0"/>
              <a:t> 1995</a:t>
            </a:r>
          </a:p>
          <a:p>
            <a:pPr>
              <a:buFontTx/>
              <a:buChar char="-"/>
            </a:pPr>
            <a:r>
              <a:rPr lang="fr-FR" sz="2000" dirty="0"/>
              <a:t>Guerre en Bosnie, 1992-1995</a:t>
            </a:r>
          </a:p>
          <a:p>
            <a:pPr>
              <a:buFontTx/>
              <a:buChar char="-"/>
            </a:pPr>
            <a:r>
              <a:rPr lang="fr-FR" sz="2000" dirty="0"/>
              <a:t>Guerre croato-bosniaque, 1992-1994</a:t>
            </a:r>
          </a:p>
          <a:p>
            <a:pPr>
              <a:buFontTx/>
              <a:buChar char="-"/>
            </a:pPr>
            <a:r>
              <a:rPr lang="fr-FR" sz="2000" dirty="0"/>
              <a:t>Guerre du Kosovo, 1998 - 1999</a:t>
            </a:r>
          </a:p>
          <a:p>
            <a:pPr>
              <a:buFontTx/>
              <a:buChar char="-"/>
            </a:pPr>
            <a:r>
              <a:rPr lang="fr-FR" sz="2000" dirty="0"/>
              <a:t>Conflit en </a:t>
            </a:r>
            <a:r>
              <a:rPr lang="fr-FR" sz="2000" dirty="0" err="1"/>
              <a:t>Madédoine</a:t>
            </a:r>
            <a:r>
              <a:rPr lang="fr-FR" sz="2000" dirty="0"/>
              <a:t>, 2001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314" y="4282478"/>
            <a:ext cx="8201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guerre en Bosnie a causé la mort de 100 000 personnes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1,8 million de déplacés,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Epuration ethnique.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Exemple : le territoire de l’actuelle </a:t>
            </a:r>
            <a:r>
              <a:rPr lang="fr-FR" dirty="0" err="1"/>
              <a:t>Republika</a:t>
            </a:r>
            <a:r>
              <a:rPr lang="fr-FR" dirty="0"/>
              <a:t> </a:t>
            </a:r>
            <a:r>
              <a:rPr lang="fr-FR" dirty="0" err="1"/>
              <a:t>Srpska</a:t>
            </a:r>
            <a:r>
              <a:rPr lang="fr-FR" dirty="0"/>
              <a:t> (partie de la Bosnie)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quasi-disparition des Bosniaques de ce territoire 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1991 : Serbes 54 % ; Bosniaques 29 % ; Croates 9 % , autres 8%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1997 : Serbes 97 % ; Bosniaques 2 % ; Croates 1 % ; autres 0 %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1A8A71-F559-9F40-9CF8-FDF4E32D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68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latin typeface="Calibri" charset="0"/>
                <a:ea typeface="MS PGothic" charset="0"/>
                <a:cs typeface="+mj-cs"/>
              </a:rPr>
              <a:t>1. Structure et histoire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2. Institutions</a:t>
            </a:r>
            <a:b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3. Pouvoirs et courants politiques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6D8407-53E7-E74C-BF5D-FF1F6B2B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38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OTAN et 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908" y="1600200"/>
            <a:ext cx="4448092" cy="5013840"/>
          </a:xfrm>
        </p:spPr>
        <p:txBody>
          <a:bodyPr>
            <a:normAutofit fontScale="92500"/>
          </a:bodyPr>
          <a:lstStyle/>
          <a:p>
            <a:r>
              <a:rPr lang="fr-FR" dirty="0"/>
              <a:t>Adhésion de plusieurs pays des Balkans à l’OTAN: </a:t>
            </a:r>
            <a:r>
              <a:rPr lang="fr-FR" b="1" dirty="0"/>
              <a:t>Roumanie, Bulgarie, Slovénie, Croatie</a:t>
            </a:r>
          </a:p>
          <a:p>
            <a:r>
              <a:rPr lang="fr-FR" dirty="0"/>
              <a:t>-&gt; Serbie et Monténégro candidats</a:t>
            </a:r>
          </a:p>
          <a:p>
            <a:r>
              <a:rPr lang="fr-FR" dirty="0"/>
              <a:t>Les autres participent au « partenariat pour la paix »</a:t>
            </a:r>
          </a:p>
          <a:p>
            <a:endParaRPr lang="fr-FR" dirty="0"/>
          </a:p>
          <a:p>
            <a:r>
              <a:rPr lang="fr-FR" dirty="0"/>
              <a:t>Adhésion à l’UE de la Slovénie et de la Croatie</a:t>
            </a:r>
          </a:p>
          <a:p>
            <a:r>
              <a:rPr lang="fr-FR" dirty="0"/>
              <a:t>Sont candidats: Serbie, Monténégro (1925?) -&gt; problème: Kosovo</a:t>
            </a:r>
          </a:p>
          <a:p>
            <a:r>
              <a:rPr lang="fr-FR" dirty="0"/>
              <a:t>Ouverture des négociations envisagée pour l’Albanie et la Macédoine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587C2E-31AD-4B42-9D88-280B1C03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22</a:t>
            </a:fld>
            <a:endParaRPr lang="fr-FR"/>
          </a:p>
        </p:txBody>
      </p:sp>
      <p:pic>
        <p:nvPicPr>
          <p:cNvPr id="3074" name="Picture 2" descr="Kosovo: un statut international contesté, une économie sinistrée">
            <a:extLst>
              <a:ext uri="{FF2B5EF4-FFF2-40B4-BE49-F238E27FC236}">
                <a16:creationId xmlns:a16="http://schemas.microsoft.com/office/drawing/2014/main" id="{0A9A746E-78DF-E54F-9370-5ED3A592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944" y="156410"/>
            <a:ext cx="4496148" cy="36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3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294" y="6211669"/>
            <a:ext cx="819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Détail: Pays de l’Europe: </a:t>
            </a:r>
            <a:r>
              <a:rPr lang="fr-FR" dirty="0">
                <a:hlinkClick r:id="rId2"/>
              </a:rPr>
              <a:t>https://online.seterra.com/en/vgp/3007</a:t>
            </a:r>
            <a:r>
              <a:rPr lang="fr-FR" dirty="0"/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8CE428A-9FDB-7F45-81AF-4DDDBAAE7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52268"/>
            <a:ext cx="8725172" cy="496569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295A030-6C27-324E-9353-AD1123BE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17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770" y="33224"/>
            <a:ext cx="8416123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Deux dispositif de maintien de la paix</a:t>
            </a:r>
          </a:p>
        </p:txBody>
      </p:sp>
      <p:pic>
        <p:nvPicPr>
          <p:cNvPr id="6" name="Espace réservé du contenu 5" descr="Dispositifs maintien paix BH et Kosovo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938935"/>
            <a:ext cx="7620000" cy="4800600"/>
          </a:xfrm>
        </p:spPr>
      </p:pic>
      <p:sp>
        <p:nvSpPr>
          <p:cNvPr id="3" name="Rectangle 2"/>
          <p:cNvSpPr/>
          <p:nvPr/>
        </p:nvSpPr>
        <p:spPr>
          <a:xfrm>
            <a:off x="457199" y="5778411"/>
            <a:ext cx="778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Deux pays accueillent des dispositifs de maintien de la paix: Bosnie-Herzégovine et Kosovo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0C9475-0B94-C043-B775-7ADC0C9E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542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0" y="-41275"/>
            <a:ext cx="9144000" cy="54768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90114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484188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Grafi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813" y="0"/>
            <a:ext cx="484187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ZoneTexte 2"/>
          <p:cNvSpPr txBox="1">
            <a:spLocks noChangeArrowheads="1"/>
          </p:cNvSpPr>
          <p:nvPr/>
        </p:nvSpPr>
        <p:spPr bwMode="auto">
          <a:xfrm>
            <a:off x="482600" y="765175"/>
            <a:ext cx="747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 sz="3200">
              <a:cs typeface="Arial" charset="0"/>
            </a:endParaRPr>
          </a:p>
        </p:txBody>
      </p:sp>
      <p:pic>
        <p:nvPicPr>
          <p:cNvPr id="90117" name="Image 1" descr="L-ex-Yougoslavie-apres-les-accords-de-Dayton-de-1998_large_car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7488237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DFFD59-EA27-1140-B84B-763B871A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532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52" y="130242"/>
            <a:ext cx="8255760" cy="895406"/>
          </a:xfrm>
        </p:spPr>
        <p:txBody>
          <a:bodyPr>
            <a:normAutofit fontScale="90000"/>
          </a:bodyPr>
          <a:lstStyle/>
          <a:p>
            <a:r>
              <a:rPr lang="fr-FR" dirty="0"/>
              <a:t>La Bosnie-Herzégovine, un Etat complexe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50" y="1684420"/>
            <a:ext cx="8255761" cy="5173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/>
              <a:t>Accords de Dayton (1995): partage de la Bosnie-Herzégovine en deux entités :</a:t>
            </a:r>
          </a:p>
          <a:p>
            <a:pPr lvl="1"/>
            <a:r>
              <a:rPr lang="fr-FR" sz="2600" dirty="0"/>
              <a:t>Fédération de Bosnie et Herzégovine (51 % du territoire et 70 % de la population) : Croates et Bosniaques musulmans</a:t>
            </a:r>
          </a:p>
          <a:p>
            <a:pPr lvl="1"/>
            <a:r>
              <a:rPr lang="fr-FR" sz="2600" dirty="0"/>
              <a:t>République serbe de Bosnie (49 % du territoire et 25 %)</a:t>
            </a:r>
          </a:p>
          <a:p>
            <a:r>
              <a:rPr lang="fr-FR" sz="2600" dirty="0"/>
              <a:t>Les habitants élisent 3 parlements différents</a:t>
            </a:r>
          </a:p>
          <a:p>
            <a:r>
              <a:rPr lang="fr-FR" sz="2600" dirty="0"/>
              <a:t>Chaque entité est quasi indépendante </a:t>
            </a:r>
          </a:p>
          <a:p>
            <a:r>
              <a:rPr lang="fr-FR" sz="2600" dirty="0"/>
              <a:t>Certains Croates veulent créer leur propre Etat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C09E23-8833-5E40-8644-4DB3E018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07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057" y="20074"/>
            <a:ext cx="3786531" cy="40569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69" y="188640"/>
            <a:ext cx="5091726" cy="3955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501317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http://www.axl.cefan.ulaval.ca/europe/macedoine.htm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027D0F-0036-F742-B32B-6F98B543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4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latin typeface="Calibri" charset="0"/>
                <a:ea typeface="MS PGothic" charset="0"/>
                <a:cs typeface="+mj-cs"/>
              </a:rPr>
              <a:t>1. Structure et histoire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2. Institutions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3. Pouvoirs et courants politiques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6A5CF6-E634-1F43-977A-20F912F1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389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905"/>
          </a:xfrm>
        </p:spPr>
        <p:txBody>
          <a:bodyPr>
            <a:normAutofit/>
          </a:bodyPr>
          <a:lstStyle/>
          <a:p>
            <a:r>
              <a:rPr lang="fr-FR" dirty="0"/>
              <a:t>III.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29</a:t>
            </a:fld>
            <a:endParaRPr lang="fr-FR"/>
          </a:p>
        </p:txBody>
      </p:sp>
      <p:pic>
        <p:nvPicPr>
          <p:cNvPr id="1026" name="Picture 2" descr="La carte du PIB des régions en Europe montre une division Est/Ouest et Nord/Sud">
            <a:extLst>
              <a:ext uri="{FF2B5EF4-FFF2-40B4-BE49-F238E27FC236}">
                <a16:creationId xmlns:a16="http://schemas.microsoft.com/office/drawing/2014/main" id="{4F0E5633-D841-A745-A82D-FECB29795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3850" y="1349694"/>
            <a:ext cx="5446578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975AA0-90AA-5643-AF24-AE02AB523D3C}"/>
              </a:ext>
            </a:extLst>
          </p:cNvPr>
          <p:cNvSpPr txBox="1"/>
          <p:nvPr/>
        </p:nvSpPr>
        <p:spPr>
          <a:xfrm>
            <a:off x="285008" y="5747657"/>
            <a:ext cx="572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Répartition des richesses</a:t>
            </a:r>
          </a:p>
        </p:txBody>
      </p:sp>
      <p:pic>
        <p:nvPicPr>
          <p:cNvPr id="8" name="Picture 2" descr="La carte du PIB des régions en Europe montre une division Est/Ouest et Nord/Sud">
            <a:extLst>
              <a:ext uri="{FF2B5EF4-FFF2-40B4-BE49-F238E27FC236}">
                <a16:creationId xmlns:a16="http://schemas.microsoft.com/office/drawing/2014/main" id="{59FC11F8-5D9C-C54B-BCDF-93AE6732F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85" y="1320281"/>
            <a:ext cx="4020484" cy="40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3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1. Structure et histoire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2. Institutions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3. Pouvoirs et courants politiques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236450-6A66-3548-91B4-12124946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389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se définir?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cas le plus simple: </a:t>
            </a:r>
          </a:p>
          <a:p>
            <a:r>
              <a:rPr lang="fr-FR" dirty="0"/>
              <a:t>Un Slovène moyen habite la Slovénie, parle slovène, est de religion catholique et utilise l’alphabet latin.</a:t>
            </a:r>
          </a:p>
          <a:p>
            <a:r>
              <a:rPr lang="fr-FR" dirty="0"/>
              <a:t>Mais pour les Croates ou Serbes? Ou les Serbes originaire de la Croatie? </a:t>
            </a:r>
          </a:p>
          <a:p>
            <a:r>
              <a:rPr lang="fr-FR" sz="2400" dirty="0"/>
              <a:t>Les Croates sont majoritairement catholiques, utilisent l’alphabet  latin et partagent la même langue avec les Serbes</a:t>
            </a:r>
          </a:p>
          <a:p>
            <a:r>
              <a:rPr lang="fr-FR" sz="2400" dirty="0"/>
              <a:t>Les Serbes sont majoritairement orthodoxes et utilisent l’alphabet cyrillique ..</a:t>
            </a:r>
          </a:p>
          <a:p>
            <a:r>
              <a:rPr lang="fr-FR" sz="2400" dirty="0"/>
              <a:t>Ils partagent la même langue, mais ont un passé conflictuel très lourd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4967E8-C1CB-E34C-B50B-B3858B7E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66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Deux exemples: Monténégrin ou Serbe? - Macédoniens et Macédoine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375" y="1600200"/>
            <a:ext cx="8200333" cy="508317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Les Monténégrins habitent le dernier pays (hormis le Kosovo) à être devenu indépendant après la dislocation de la Yougoslavie (2006)</a:t>
            </a:r>
          </a:p>
          <a:p>
            <a:r>
              <a:rPr lang="fr-FR" dirty="0"/>
              <a:t>Mais c’est aussi le premier pays à s’être rendu indépendant de la Turquie (16</a:t>
            </a:r>
            <a:r>
              <a:rPr lang="fr-FR" baseline="30000" dirty="0"/>
              <a:t>e</a:t>
            </a:r>
            <a:r>
              <a:rPr lang="fr-FR" dirty="0"/>
              <a:t> siècle)</a:t>
            </a:r>
          </a:p>
          <a:p>
            <a:r>
              <a:rPr lang="fr-FR" dirty="0"/>
              <a:t>Il a donc à la fois une histoire particulière et une histoire partagée avec la Serbie</a:t>
            </a:r>
          </a:p>
          <a:p>
            <a:r>
              <a:rPr lang="fr-FR" dirty="0"/>
              <a:t>Se déclarer Serbe ou Monténégrin dépendra des circonstances politiques</a:t>
            </a:r>
          </a:p>
          <a:p>
            <a:r>
              <a:rPr lang="fr-FR" dirty="0"/>
              <a:t>--------------------------------------</a:t>
            </a:r>
          </a:p>
          <a:p>
            <a:r>
              <a:rPr lang="fr-FR" dirty="0"/>
              <a:t>Se définissent comme Macédoniens</a:t>
            </a:r>
          </a:p>
          <a:p>
            <a:r>
              <a:rPr lang="fr-FR" dirty="0"/>
              <a:t>Orthodoxes</a:t>
            </a:r>
          </a:p>
          <a:p>
            <a:r>
              <a:rPr lang="fr-FR" dirty="0"/>
              <a:t>Variante de l’alphabet cyrillique</a:t>
            </a:r>
          </a:p>
          <a:p>
            <a:r>
              <a:rPr lang="fr-FR" dirty="0"/>
              <a:t>Langue: macédonien, proche du bulgare, mais c’est plus ou moins tabou en Macédoine, pour des raisons historiques: au 19</a:t>
            </a:r>
            <a:r>
              <a:rPr lang="fr-FR" baseline="30000" dirty="0"/>
              <a:t>e</a:t>
            </a:r>
            <a:r>
              <a:rPr lang="fr-FR" dirty="0"/>
              <a:t> siècles, les Bulgares revendiquaient la Macédoine</a:t>
            </a:r>
            <a:r>
              <a:rPr lang="mr-IN" dirty="0"/>
              <a:t>…</a:t>
            </a:r>
            <a:r>
              <a:rPr lang="fr-FR" dirty="0"/>
              <a:t>.</a:t>
            </a:r>
          </a:p>
          <a:p>
            <a:r>
              <a:rPr lang="fr-FR" i="1" dirty="0"/>
              <a:t>Présence, en Macédoine, d’une forte minorité albanaise: une nouvelle sécession a été évitée par les accords d’Ohrid (avec l’Albanie, en 2001)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57B7EC-1F39-6941-9395-122B4514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787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ZoneTexte 2"/>
          <p:cNvSpPr txBox="1">
            <a:spLocks noChangeArrowheads="1"/>
          </p:cNvSpPr>
          <p:nvPr/>
        </p:nvSpPr>
        <p:spPr bwMode="auto">
          <a:xfrm>
            <a:off x="482600" y="765175"/>
            <a:ext cx="747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 sz="3200">
              <a:cs typeface="Arial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259624-AB55-424B-B204-6AA398B7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35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905"/>
          </a:xfrm>
        </p:spPr>
        <p:txBody>
          <a:bodyPr>
            <a:normAutofit/>
          </a:bodyPr>
          <a:lstStyle/>
          <a:p>
            <a:r>
              <a:rPr lang="fr-FR" dirty="0"/>
              <a:t>Pays: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4</a:t>
            </a:fld>
            <a:endParaRPr lang="fr-FR"/>
          </a:p>
        </p:txBody>
      </p:sp>
      <p:pic>
        <p:nvPicPr>
          <p:cNvPr id="1026" name="Picture 2" descr="La carte du PIB des régions en Europe montre une division Est/Ouest et Nord/Sud">
            <a:extLst>
              <a:ext uri="{FF2B5EF4-FFF2-40B4-BE49-F238E27FC236}">
                <a16:creationId xmlns:a16="http://schemas.microsoft.com/office/drawing/2014/main" id="{4F0E5633-D841-A745-A82D-FECB29795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3850" y="1349694"/>
            <a:ext cx="551015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975AA0-90AA-5643-AF24-AE02AB523D3C}"/>
              </a:ext>
            </a:extLst>
          </p:cNvPr>
          <p:cNvSpPr txBox="1"/>
          <p:nvPr/>
        </p:nvSpPr>
        <p:spPr>
          <a:xfrm>
            <a:off x="190569" y="6300950"/>
            <a:ext cx="572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PIB en Europe, répartition des richesses</a:t>
            </a:r>
          </a:p>
        </p:txBody>
      </p:sp>
      <p:pic>
        <p:nvPicPr>
          <p:cNvPr id="8" name="Picture 2" descr="La carte du PIB des régions en Europe montre une division Est/Ouest et Nord/Sud">
            <a:extLst>
              <a:ext uri="{FF2B5EF4-FFF2-40B4-BE49-F238E27FC236}">
                <a16:creationId xmlns:a16="http://schemas.microsoft.com/office/drawing/2014/main" id="{D2CF180B-54E9-2F47-AFA1-C5FF7FE75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69" y="1142630"/>
            <a:ext cx="3252712" cy="50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1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D12BFD-AA86-594D-8595-08DE1CAA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5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70CE1A-83CA-5A4A-A49F-124D8FCB4E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969"/>
            <a:ext cx="8932333" cy="5359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90B3AA-AE0E-AD4E-9892-EF8758748833}"/>
              </a:ext>
            </a:extLst>
          </p:cNvPr>
          <p:cNvSpPr/>
          <p:nvPr/>
        </p:nvSpPr>
        <p:spPr>
          <a:xfrm>
            <a:off x="168441" y="5583535"/>
            <a:ext cx="8193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https://www.touteleurope.eu/actualite/budget-europeen-pays-contributeurs-et-pays-beneficiaires.html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61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Europe Sud-Est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600" dirty="0"/>
              <a:t>Les « Balkans » deviennent synonymes de </a:t>
            </a:r>
          </a:p>
          <a:p>
            <a:pPr>
              <a:buFontTx/>
              <a:buChar char="-"/>
            </a:pPr>
            <a:r>
              <a:rPr lang="fr-FR" sz="3600" dirty="0"/>
              <a:t>complexité nationale, </a:t>
            </a:r>
          </a:p>
          <a:p>
            <a:pPr>
              <a:buFontTx/>
              <a:buChar char="-"/>
            </a:pPr>
            <a:r>
              <a:rPr lang="fr-FR" sz="3600" dirty="0"/>
              <a:t>conflits sans fin, </a:t>
            </a:r>
          </a:p>
          <a:p>
            <a:pPr>
              <a:buFontTx/>
              <a:buChar char="-"/>
            </a:pPr>
            <a:r>
              <a:rPr lang="fr-FR" sz="3600" dirty="0"/>
              <a:t>éclatement et de morcellement. </a:t>
            </a:r>
          </a:p>
          <a:p>
            <a:pPr marL="0" indent="0">
              <a:buNone/>
            </a:pPr>
            <a:r>
              <a:rPr lang="fr-FR" sz="3600" dirty="0"/>
              <a:t> d’où le terme de « balkanisation »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41F222-8697-9A47-BC13-50FEC882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58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126"/>
            <a:ext cx="8229600" cy="809624"/>
          </a:xfrm>
        </p:spPr>
        <p:txBody>
          <a:bodyPr>
            <a:normAutofit/>
          </a:bodyPr>
          <a:lstStyle/>
          <a:p>
            <a:r>
              <a:rPr lang="fr-FR" dirty="0"/>
              <a:t>Pays: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74750"/>
            <a:ext cx="3248526" cy="5572125"/>
          </a:xfrm>
        </p:spPr>
        <p:txBody>
          <a:bodyPr numCol="2">
            <a:normAutofit/>
          </a:bodyPr>
          <a:lstStyle/>
          <a:p>
            <a:pPr marL="285750" indent="-285750"/>
            <a:r>
              <a:rPr lang="fr-FR" sz="1800" dirty="0"/>
              <a:t>Slovénie</a:t>
            </a:r>
          </a:p>
          <a:p>
            <a:pPr marL="285750" indent="-285750"/>
            <a:r>
              <a:rPr lang="fr-FR" sz="1800" dirty="0"/>
              <a:t>Croatie</a:t>
            </a:r>
          </a:p>
          <a:p>
            <a:pPr marL="285750" indent="-285750"/>
            <a:r>
              <a:rPr lang="fr-FR" sz="1800" dirty="0"/>
              <a:t>Serbie</a:t>
            </a:r>
          </a:p>
          <a:p>
            <a:pPr marL="285750" indent="-285750"/>
            <a:r>
              <a:rPr lang="fr-FR" sz="1800" dirty="0"/>
              <a:t>Bosnie-Herzégovine</a:t>
            </a:r>
          </a:p>
          <a:p>
            <a:pPr marL="285750" indent="-285750"/>
            <a:r>
              <a:rPr lang="fr-FR" sz="1800" dirty="0"/>
              <a:t>Monténégro</a:t>
            </a:r>
          </a:p>
          <a:p>
            <a:pPr marL="285750" indent="-285750"/>
            <a:r>
              <a:rPr lang="fr-FR" sz="1800" dirty="0"/>
              <a:t>Albanie</a:t>
            </a:r>
          </a:p>
          <a:p>
            <a:pPr marL="285750" indent="-285750"/>
            <a:r>
              <a:rPr lang="fr-FR" sz="1800" dirty="0"/>
              <a:t>Kosovo</a:t>
            </a:r>
          </a:p>
          <a:p>
            <a:pPr marL="285750" indent="-285750"/>
            <a:r>
              <a:rPr lang="fr-FR" sz="1800" dirty="0"/>
              <a:t>Macédoine</a:t>
            </a:r>
          </a:p>
          <a:p>
            <a:pPr marL="285750" indent="-285750"/>
            <a:r>
              <a:rPr lang="fr-FR" sz="1800" dirty="0"/>
              <a:t>Roumanie</a:t>
            </a:r>
          </a:p>
          <a:p>
            <a:pPr marL="285750" indent="-285750"/>
            <a:r>
              <a:rPr lang="fr-FR" sz="1800" dirty="0"/>
              <a:t>Bulgarie</a:t>
            </a:r>
          </a:p>
          <a:p>
            <a:pPr marL="285750" indent="-285750"/>
            <a:r>
              <a:rPr lang="fr-FR" sz="1800" dirty="0"/>
              <a:t>Grèce </a:t>
            </a:r>
          </a:p>
          <a:p>
            <a:pPr marL="285750" indent="-285750"/>
            <a:r>
              <a:rPr lang="fr-FR" sz="1800" i="1" dirty="0"/>
              <a:t>Moldavie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03C78F-4753-2A49-A452-270C5601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7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73DF03-F2C3-BA4D-93F8-838950971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7242" y="111126"/>
            <a:ext cx="7083186" cy="63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0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342" y="169675"/>
            <a:ext cx="8229600" cy="654735"/>
          </a:xfrm>
        </p:spPr>
        <p:txBody>
          <a:bodyPr>
            <a:normAutofit fontScale="90000"/>
          </a:bodyPr>
          <a:lstStyle/>
          <a:p>
            <a:r>
              <a:rPr lang="fr-FR" dirty="0"/>
              <a:t>Pays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342" y="983790"/>
            <a:ext cx="4842909" cy="5727262"/>
          </a:xfrm>
        </p:spPr>
        <p:txBody>
          <a:bodyPr>
            <a:normAutofit/>
          </a:bodyPr>
          <a:lstStyle/>
          <a:p>
            <a:r>
              <a:rPr lang="fr-FR" dirty="0"/>
              <a:t>Slovénie. Capitale Ljubljana. </a:t>
            </a:r>
            <a:br>
              <a:rPr lang="fr-FR" dirty="0"/>
            </a:br>
            <a:r>
              <a:rPr lang="fr-FR" dirty="0"/>
              <a:t>20 000 km</a:t>
            </a:r>
            <a:r>
              <a:rPr lang="fr-FR" baseline="30000" dirty="0"/>
              <a:t>2</a:t>
            </a:r>
            <a:r>
              <a:rPr lang="fr-FR" dirty="0"/>
              <a:t>, 2 millions d’habitants</a:t>
            </a:r>
          </a:p>
          <a:p>
            <a:r>
              <a:rPr lang="fr-FR" dirty="0"/>
              <a:t>Croatie. Capitale Zagreb. </a:t>
            </a:r>
            <a:br>
              <a:rPr lang="fr-FR" dirty="0"/>
            </a:br>
            <a:r>
              <a:rPr lang="fr-FR" dirty="0"/>
              <a:t>≈55 000 km</a:t>
            </a:r>
            <a:r>
              <a:rPr lang="fr-FR" baseline="30000" dirty="0"/>
              <a:t>2</a:t>
            </a:r>
            <a:r>
              <a:rPr lang="fr-FR" dirty="0"/>
              <a:t>. ≈4 500 000 habitants</a:t>
            </a:r>
          </a:p>
          <a:p>
            <a:r>
              <a:rPr lang="fr-FR" dirty="0"/>
              <a:t>Bosnie-Herzégovine</a:t>
            </a:r>
            <a:br>
              <a:rPr lang="fr-FR" dirty="0"/>
            </a:br>
            <a:r>
              <a:rPr lang="fr-FR" dirty="0"/>
              <a:t>≈50 000 km2, ≈4 millions d’habitants</a:t>
            </a:r>
          </a:p>
          <a:p>
            <a:r>
              <a:rPr lang="fr-FR" dirty="0"/>
              <a:t>Monténégro. Capitale: Podgorica</a:t>
            </a:r>
            <a:br>
              <a:rPr lang="fr-FR" dirty="0"/>
            </a:br>
            <a:r>
              <a:rPr lang="fr-FR" dirty="0"/>
              <a:t>≈15 000 km</a:t>
            </a:r>
            <a:r>
              <a:rPr lang="fr-FR" baseline="30000" dirty="0"/>
              <a:t>2</a:t>
            </a:r>
            <a:r>
              <a:rPr lang="fr-FR" dirty="0"/>
              <a:t>, 600 000 habitants</a:t>
            </a:r>
          </a:p>
          <a:p>
            <a:r>
              <a:rPr lang="fr-FR" dirty="0"/>
              <a:t>Serbie. Capitale: Belgrade</a:t>
            </a:r>
            <a:br>
              <a:rPr lang="fr-FR" dirty="0"/>
            </a:br>
            <a:r>
              <a:rPr lang="fr-FR" dirty="0"/>
              <a:t>≈75 OOO Km</a:t>
            </a:r>
            <a:r>
              <a:rPr lang="fr-FR" baseline="30000" dirty="0"/>
              <a:t>2</a:t>
            </a:r>
            <a:r>
              <a:rPr lang="fr-FR" dirty="0"/>
              <a:t>, 7 500 000 habitants</a:t>
            </a:r>
          </a:p>
          <a:p>
            <a:r>
              <a:rPr lang="fr-FR" dirty="0"/>
              <a:t>Kosovo. Capitale Pristina</a:t>
            </a:r>
            <a:br>
              <a:rPr lang="fr-FR" dirty="0"/>
            </a:br>
            <a:r>
              <a:rPr lang="fr-FR" dirty="0"/>
              <a:t>≈10 000 km</a:t>
            </a:r>
            <a:r>
              <a:rPr lang="fr-FR" baseline="30000" dirty="0"/>
              <a:t>2</a:t>
            </a:r>
            <a:r>
              <a:rPr lang="fr-FR" dirty="0"/>
              <a:t>, ≈1,5 millions d’habitants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4985251" y="1012854"/>
            <a:ext cx="34634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200" dirty="0"/>
              <a:t>Macédoine. Capitale Skopje</a:t>
            </a:r>
            <a:br>
              <a:rPr lang="fr-FR" sz="2200" dirty="0"/>
            </a:br>
            <a:r>
              <a:rPr lang="fr-FR" sz="2200" dirty="0"/>
              <a:t>≈25 000 km</a:t>
            </a:r>
            <a:r>
              <a:rPr lang="fr-FR" sz="2200" baseline="30000" dirty="0"/>
              <a:t>2</a:t>
            </a:r>
            <a:r>
              <a:rPr lang="fr-FR" sz="2200" dirty="0"/>
              <a:t>, 2 millions d’habitants</a:t>
            </a:r>
          </a:p>
          <a:p>
            <a:pPr marL="342900" indent="-342900">
              <a:buFont typeface="Arial"/>
              <a:buChar char="•"/>
            </a:pPr>
            <a:r>
              <a:rPr lang="fr-FR" sz="2200" dirty="0"/>
              <a:t>Albanie. Capitale Tirana</a:t>
            </a:r>
            <a:br>
              <a:rPr lang="fr-FR" sz="2200" dirty="0"/>
            </a:br>
            <a:r>
              <a:rPr lang="fr-FR" sz="2200" dirty="0"/>
              <a:t>≈30 000 km</a:t>
            </a:r>
            <a:r>
              <a:rPr lang="fr-FR" sz="2200" baseline="30000" dirty="0"/>
              <a:t>2</a:t>
            </a:r>
            <a:r>
              <a:rPr lang="fr-FR" sz="2200" dirty="0"/>
              <a:t>, 3 000 000 d’habitants</a:t>
            </a:r>
          </a:p>
          <a:p>
            <a:pPr marL="342900" indent="-342900">
              <a:buFont typeface="Arial"/>
              <a:buChar char="•"/>
            </a:pPr>
            <a:r>
              <a:rPr lang="fr-FR" sz="2200" dirty="0"/>
              <a:t>Bulgarie. Capitale : Sofia</a:t>
            </a:r>
            <a:br>
              <a:rPr lang="fr-FR" sz="2200" dirty="0"/>
            </a:br>
            <a:r>
              <a:rPr lang="fr-FR" sz="2200" dirty="0"/>
              <a:t>110 000 km2, ≈8 millions d’habitants</a:t>
            </a:r>
          </a:p>
          <a:p>
            <a:pPr marL="342900" indent="-342900">
              <a:buFont typeface="Arial"/>
              <a:buChar char="•"/>
            </a:pPr>
            <a:r>
              <a:rPr lang="fr-FR" sz="2200" dirty="0"/>
              <a:t>Roumanie. Capitale Bucarest</a:t>
            </a:r>
            <a:br>
              <a:rPr lang="fr-FR" sz="2200" dirty="0"/>
            </a:br>
            <a:r>
              <a:rPr lang="fr-FR" sz="2200" dirty="0"/>
              <a:t>≈250 000 km2, ≈22 millions d’habitants</a:t>
            </a:r>
          </a:p>
          <a:p>
            <a:pPr marL="342900" indent="-342900">
              <a:buFont typeface="Arial"/>
              <a:buChar char="•"/>
            </a:pPr>
            <a:r>
              <a:rPr lang="fr-FR" sz="2200" dirty="0"/>
              <a:t>Grèce. Capitale Athènes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F37ED7-68B5-EC4A-96F0-05A57BA3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9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126"/>
            <a:ext cx="8229600" cy="698500"/>
          </a:xfrm>
        </p:spPr>
        <p:txBody>
          <a:bodyPr>
            <a:normAutofit fontScale="90000"/>
          </a:bodyPr>
          <a:lstStyle/>
          <a:p>
            <a:r>
              <a:rPr lang="fr-FR" dirty="0"/>
              <a:t>Peuples, langues, religions, alphabets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989726"/>
              </p:ext>
            </p:extLst>
          </p:nvPr>
        </p:nvGraphicFramePr>
        <p:xfrm>
          <a:off x="0" y="1047748"/>
          <a:ext cx="9144000" cy="585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018">
                <a:tc>
                  <a:txBody>
                    <a:bodyPr/>
                    <a:lstStyle/>
                    <a:p>
                      <a:r>
                        <a:rPr lang="fr-FR" dirty="0"/>
                        <a:t>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Alphabet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018">
                <a:tc>
                  <a:txBody>
                    <a:bodyPr/>
                    <a:lstStyle/>
                    <a:p>
                      <a:r>
                        <a:rPr lang="fr-FR" sz="2400" dirty="0"/>
                        <a:t>Slovénie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Slovènes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slovène</a:t>
                      </a:r>
                    </a:p>
                  </a:txBody>
                  <a:tcPr marL="12700" marR="12700" marT="1270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catholique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</a:t>
                      </a:r>
                    </a:p>
                  </a:txBody>
                  <a:tcPr marL="12700" marR="12700" marT="12700" marB="0" anchor="b"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Croatie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Croates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serbo-croate</a:t>
                      </a:r>
                    </a:p>
                  </a:txBody>
                  <a:tcPr marL="12700" marR="12700" marT="127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catholique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</a:t>
                      </a:r>
                    </a:p>
                  </a:txBody>
                  <a:tcPr marL="12700" marR="12700" marT="12700" marB="0" anchor="b"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serbo-croate</a:t>
                      </a:r>
                    </a:p>
                  </a:txBody>
                  <a:tcPr marL="12700" marR="12700" marT="127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orthodoxe</a:t>
                      </a:r>
                    </a:p>
                  </a:txBody>
                  <a:tcPr marL="12700" marR="12700" marT="1270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cyrillique</a:t>
                      </a:r>
                    </a:p>
                  </a:txBody>
                  <a:tcPr marL="12700" marR="12700" marT="1270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Bosnie-Herzégovine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Bosniaques, Serbes, Croates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serbo-croate</a:t>
                      </a:r>
                    </a:p>
                  </a:txBody>
                  <a:tcPr marL="12700" marR="12700" marT="127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catholique, orthodoxe, musulmane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latin, cyrillique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Monténégro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Monténégris/Serbes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serbo-croate</a:t>
                      </a:r>
                    </a:p>
                  </a:txBody>
                  <a:tcPr marL="12700" marR="12700" marT="127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orthodoxe</a:t>
                      </a:r>
                    </a:p>
                  </a:txBody>
                  <a:tcPr marL="12700" marR="12700" marT="12700" marB="0" anchor="b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 remplace cyrillique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Macédoine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Macédoniens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macédonien</a:t>
                      </a:r>
                    </a:p>
                  </a:txBody>
                  <a:tcPr marL="12700" marR="12700" marT="12700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orthodoxe</a:t>
                      </a:r>
                    </a:p>
                  </a:txBody>
                  <a:tcPr marL="12700" marR="12700" marT="12700" marB="0" anchor="b"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cyrillique macédonien</a:t>
                      </a:r>
                    </a:p>
                  </a:txBody>
                  <a:tcPr marL="12700" marR="12700" marT="12700" marB="0" anchor="b"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Albanais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albanais</a:t>
                      </a:r>
                    </a:p>
                  </a:txBody>
                  <a:tcPr marL="12700" marR="12700" marT="1270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musulman</a:t>
                      </a:r>
                    </a:p>
                  </a:txBody>
                  <a:tcPr marL="12700" marR="12700" marT="1270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01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Albanais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albanais</a:t>
                      </a:r>
                    </a:p>
                  </a:txBody>
                  <a:tcPr marL="12700" marR="12700" marT="1270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musulman</a:t>
                      </a:r>
                    </a:p>
                  </a:txBody>
                  <a:tcPr marL="12700" marR="12700" marT="12700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627936-E901-7249-BB2F-78E7249F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89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JV">
  <a:themeElements>
    <a:clrScheme name="Standard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UPJV-2" id="{1B634191-D5B6-4BCB-9350-5A28CCF5C875}" vid="{0BE61411-DD06-49A9-B05B-F4B3EA876D01}"/>
    </a:ext>
  </a:extLst>
</a:theme>
</file>

<file path=ppt/theme/theme3.xml><?xml version="1.0" encoding="utf-8"?>
<a:theme xmlns:a="http://schemas.openxmlformats.org/drawingml/2006/main" name="VorAmi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Amiens [Kompatibilitätsmodus]" id="{5C90C057-625E-4B3C-92E4-EDED32DE49A2}" vid="{6779AB21-5BE4-4875-9C10-9A99EBB55F1F}"/>
    </a:ext>
  </a:extLst>
</a:theme>
</file>

<file path=ppt/theme/theme4.xml><?xml version="1.0" encoding="utf-8"?>
<a:theme xmlns:a="http://schemas.openxmlformats.org/drawingml/2006/main" name="1_VorAmi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Amiens [Kompatibilitätsmodus]" id="{5C90C057-625E-4B3C-92E4-EDED32DE49A2}" vid="{6779AB21-5BE4-4875-9C10-9A99EBB55F1F}"/>
    </a:ext>
  </a:extLst>
</a:theme>
</file>

<file path=ppt/theme/theme5.xml><?xml version="1.0" encoding="utf-8"?>
<a:theme xmlns:a="http://schemas.openxmlformats.org/drawingml/2006/main" name="Thème par défau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1803</TotalTime>
  <Words>1673</Words>
  <Application>Microsoft Macintosh PowerPoint</Application>
  <PresentationFormat>Affichage à l'écran (4:3)</PresentationFormat>
  <Paragraphs>260</Paragraphs>
  <Slides>32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Ajdacency</vt:lpstr>
      <vt:lpstr>UPJV</vt:lpstr>
      <vt:lpstr>VorAmiens</vt:lpstr>
      <vt:lpstr>1_VorAmiens</vt:lpstr>
      <vt:lpstr>Thème par défaut</vt:lpstr>
      <vt:lpstr>Europe Sud-Est: Slovénie, Croatie, Serbie, Bosnie-Herzégovine, Monténégro, Macédoine, Albanie, Kosovo, Bulgarie, Roumanie, Grèce   </vt:lpstr>
      <vt:lpstr>Présentation PowerPoint</vt:lpstr>
      <vt:lpstr>1. Structure et histoire 2. Institutions 3. Pouvoirs et courants politiques</vt:lpstr>
      <vt:lpstr>Pays:</vt:lpstr>
      <vt:lpstr>Présentation PowerPoint</vt:lpstr>
      <vt:lpstr>Europe Sud-Est</vt:lpstr>
      <vt:lpstr>Pays: </vt:lpstr>
      <vt:lpstr>Pays</vt:lpstr>
      <vt:lpstr>Peuples, langues, religions, alphabets</vt:lpstr>
      <vt:lpstr>1) Géographie et paysages</vt:lpstr>
      <vt:lpstr>Présentation PowerPoint</vt:lpstr>
      <vt:lpstr>Religions, alphabets et langues</vt:lpstr>
      <vt:lpstr>Histoire</vt:lpstr>
      <vt:lpstr>Présentation PowerPoint</vt:lpstr>
      <vt:lpstr>Histoire: Les Balkans, une poudrière</vt:lpstr>
      <vt:lpstr>Présentation PowerPoint</vt:lpstr>
      <vt:lpstr>Synthèse 20e/21e siècles</vt:lpstr>
      <vt:lpstr>Présentation PowerPoint</vt:lpstr>
      <vt:lpstr>Problèmes et tensions: Slaves et Turcs</vt:lpstr>
      <vt:lpstr>Problèmes et tensions: Les guerres de Yougoslavie</vt:lpstr>
      <vt:lpstr>1. Structure et histoire 2. Institutions 3. Pouvoirs et courants politiques</vt:lpstr>
      <vt:lpstr>OTAN et UE</vt:lpstr>
      <vt:lpstr>Présentation PowerPoint</vt:lpstr>
      <vt:lpstr>Deux dispositif de maintien de la paix</vt:lpstr>
      <vt:lpstr>Présentation PowerPoint</vt:lpstr>
      <vt:lpstr>La Bosnie-Herzégovine, un Etat complexe</vt:lpstr>
      <vt:lpstr>Présentation PowerPoint</vt:lpstr>
      <vt:lpstr>1. Structure et histoire 2. Institutions 3. Pouvoirs et courants politiques</vt:lpstr>
      <vt:lpstr>III. </vt:lpstr>
      <vt:lpstr>Comment se définir? </vt:lpstr>
      <vt:lpstr>Deux exemples: Monténégrin ou Serbe? - Macédoniens et Macédoine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pays des Balkans</dc:title>
  <dc:creator>Utilisateur de Microsoft Office</dc:creator>
  <cp:lastModifiedBy>Microsoft Office User</cp:lastModifiedBy>
  <cp:revision>133</cp:revision>
  <cp:lastPrinted>2018-10-22T13:46:20Z</cp:lastPrinted>
  <dcterms:created xsi:type="dcterms:W3CDTF">2018-10-08T08:05:37Z</dcterms:created>
  <dcterms:modified xsi:type="dcterms:W3CDTF">2020-11-18T11:39:27Z</dcterms:modified>
</cp:coreProperties>
</file>