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47"/>
  </p:notesMasterIdLst>
  <p:sldIdLst>
    <p:sldId id="256" r:id="rId3"/>
    <p:sldId id="293" r:id="rId4"/>
    <p:sldId id="294"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8" r:id="rId39"/>
    <p:sldId id="297" r:id="rId40"/>
    <p:sldId id="295" r:id="rId41"/>
    <p:sldId id="299" r:id="rId42"/>
    <p:sldId id="296" r:id="rId43"/>
    <p:sldId id="301" r:id="rId44"/>
    <p:sldId id="302" r:id="rId45"/>
    <p:sldId id="292"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Century Gothic" panose="020B0502020202020204" pitchFamily="34" charset="0"/>
      <p:regular r:id="rId52"/>
      <p:bold r:id="rId53"/>
      <p:italic r:id="rId54"/>
      <p:boldItalic r:id="rId55"/>
    </p:embeddedFont>
    <p:embeddedFont>
      <p:font typeface="Impact" panose="020B0806030902050204" pitchFamily="34" charset="0"/>
      <p:regular r:id="rId56"/>
    </p:embeddedFont>
    <p:embeddedFont>
      <p:font typeface="Raleway" panose="020B0604020202020204" charset="0"/>
      <p:regular r:id="rId57"/>
      <p:bold r:id="rId58"/>
      <p:italic r:id="rId59"/>
      <p:boldItalic r:id="rId60"/>
    </p:embeddedFont>
    <p:embeddedFont>
      <p:font typeface="Raleway ExtraBold" panose="020B0604020202020204" charset="0"/>
      <p:bold r:id="rId61"/>
      <p:boldItalic r:id="rId62"/>
    </p:embeddedFont>
    <p:embeddedFont>
      <p:font typeface="Raleway Light"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4D5B0B-CE84-4FD4-B408-9C2747BE4F8B}">
  <a:tblStyle styleId="{864D5B0B-CE84-4FD4-B408-9C2747BE4F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3.xml"/><Relationship Id="rId61" Type="http://schemas.openxmlformats.org/officeDocument/2006/relationships/font" Target="fonts/font1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3.fntdata"/><Relationship Id="rId5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fae6eff6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fae6eff6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l" sz="1400" b="1">
                <a:solidFill>
                  <a:schemeClr val="dk1"/>
                </a:solidFill>
                <a:highlight>
                  <a:srgbClr val="FFCD00"/>
                </a:highlight>
                <a:latin typeface="Raleway"/>
                <a:ea typeface="Raleway"/>
                <a:cs typeface="Raleway"/>
                <a:sym typeface="Raleway"/>
              </a:rPr>
              <a:t>To get an editable version of this presentation:</a:t>
            </a:r>
            <a:endParaRPr sz="1400" b="1">
              <a:solidFill>
                <a:schemeClr val="dk1"/>
              </a:solidFill>
              <a:highlight>
                <a:srgbClr val="FFCD00"/>
              </a:highlight>
              <a:latin typeface="Raleway"/>
              <a:ea typeface="Raleway"/>
              <a:cs typeface="Raleway"/>
              <a:sym typeface="Raleway"/>
            </a:endParaRPr>
          </a:p>
          <a:p>
            <a:pPr marL="0" lvl="0" indent="0" algn="l" rtl="0">
              <a:spcBef>
                <a:spcPts val="0"/>
              </a:spcBef>
              <a:spcAft>
                <a:spcPts val="0"/>
              </a:spcAft>
              <a:buClr>
                <a:schemeClr val="dk1"/>
              </a:buClr>
              <a:buSzPts val="1100"/>
              <a:buFont typeface="Arial"/>
              <a:buNone/>
            </a:pPr>
            <a:r>
              <a:rPr lang="pl" sz="1400">
                <a:solidFill>
                  <a:schemeClr val="dk1"/>
                </a:solidFill>
                <a:highlight>
                  <a:srgbClr val="FFCD00"/>
                </a:highlight>
                <a:latin typeface="Raleway Light"/>
                <a:ea typeface="Raleway Light"/>
                <a:cs typeface="Raleway Light"/>
                <a:sym typeface="Raleway Light"/>
              </a:rPr>
              <a:t>1. Click File &gt; Make a copy &gt; Entire presentation</a:t>
            </a:r>
            <a:endParaRPr sz="1400">
              <a:solidFill>
                <a:schemeClr val="dk1"/>
              </a:solidFill>
              <a:highlight>
                <a:srgbClr val="FFCD00"/>
              </a:highlight>
              <a:latin typeface="Raleway Light"/>
              <a:ea typeface="Raleway Light"/>
              <a:cs typeface="Raleway Light"/>
              <a:sym typeface="Raleway Light"/>
            </a:endParaRPr>
          </a:p>
          <a:p>
            <a:pPr marL="0" lvl="0" indent="0" algn="l" rtl="0">
              <a:spcBef>
                <a:spcPts val="0"/>
              </a:spcBef>
              <a:spcAft>
                <a:spcPts val="0"/>
              </a:spcAft>
              <a:buClr>
                <a:schemeClr val="dk1"/>
              </a:buClr>
              <a:buSzPts val="1100"/>
              <a:buFont typeface="Arial"/>
              <a:buNone/>
            </a:pPr>
            <a:r>
              <a:rPr lang="pl" sz="1400">
                <a:solidFill>
                  <a:schemeClr val="dk1"/>
                </a:solidFill>
                <a:highlight>
                  <a:srgbClr val="FFCD00"/>
                </a:highlight>
                <a:latin typeface="Raleway Light"/>
                <a:ea typeface="Raleway Light"/>
                <a:cs typeface="Raleway Light"/>
                <a:sym typeface="Raleway Light"/>
              </a:rPr>
              <a:t>OR</a:t>
            </a:r>
            <a:endParaRPr sz="1400">
              <a:solidFill>
                <a:schemeClr val="dk1"/>
              </a:solidFill>
              <a:highlight>
                <a:srgbClr val="FFCD00"/>
              </a:highlight>
              <a:latin typeface="Raleway Light"/>
              <a:ea typeface="Raleway Light"/>
              <a:cs typeface="Raleway Light"/>
              <a:sym typeface="Raleway Light"/>
            </a:endParaRPr>
          </a:p>
          <a:p>
            <a:pPr marL="0" lvl="0" indent="0" algn="l" rtl="0">
              <a:spcBef>
                <a:spcPts val="0"/>
              </a:spcBef>
              <a:spcAft>
                <a:spcPts val="0"/>
              </a:spcAft>
              <a:buClr>
                <a:schemeClr val="dk1"/>
              </a:buClr>
              <a:buSzPts val="1100"/>
              <a:buFont typeface="Arial"/>
              <a:buNone/>
            </a:pPr>
            <a:r>
              <a:rPr lang="pl" sz="1400">
                <a:solidFill>
                  <a:schemeClr val="dk1"/>
                </a:solidFill>
                <a:highlight>
                  <a:srgbClr val="FFCD00"/>
                </a:highlight>
                <a:latin typeface="Raleway Light"/>
                <a:ea typeface="Raleway Light"/>
                <a:cs typeface="Raleway Light"/>
                <a:sym typeface="Raleway Light"/>
              </a:rPr>
              <a:t>2. Click File &gt; Download &gt; Microsoft Powerpoint</a:t>
            </a:r>
            <a:endParaRPr>
              <a:latin typeface="Raleway Light"/>
              <a:ea typeface="Raleway Light"/>
              <a:cs typeface="Raleway Light"/>
              <a:sym typeface="Raleway 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1c857c4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f1c857c4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f1c857c44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f1c857c44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f1c857c44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f1c857c44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1c857c44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1c857c44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1c857c44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f1c857c44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fae6eff69_0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fae6eff69_0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fae6eff69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fae6eff69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f1c857c44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f1c857c44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fae6eff69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efae6eff69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fae6eff69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efae6eff69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highlight>
                  <a:srgbClr val="FFCD00"/>
                </a:highlight>
                <a:latin typeface="Raleway Light"/>
                <a:ea typeface="Raleway Light"/>
                <a:cs typeface="Raleway Light"/>
                <a:sym typeface="Raleway Light"/>
              </a:rPr>
              <a:t>There’s no answer slide for this task.</a:t>
            </a:r>
            <a:endParaRPr>
              <a:highlight>
                <a:srgbClr val="FFCD00"/>
              </a:highlight>
              <a:latin typeface="Raleway Light"/>
              <a:ea typeface="Raleway Light"/>
              <a:cs typeface="Raleway Light"/>
              <a:sym typeface="Raleway 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fae6eff69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efae6eff69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fae6eff69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efae6eff69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fae6eff69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efae6eff69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efae6eff69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efae6eff69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fae6eff69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efae6eff69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efae6eff69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efae6eff69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fae6eff69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efae6eff69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fae6eff69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efae6eff69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efae6eff69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efae6eff69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fae6eff69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fae6eff69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fae6eff69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efae6eff69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efae6eff69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efae6eff69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fae6eff69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efae6eff69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l" sz="1400" b="1">
                <a:solidFill>
                  <a:schemeClr val="dk1"/>
                </a:solidFill>
                <a:latin typeface="Raleway"/>
                <a:ea typeface="Raleway"/>
                <a:cs typeface="Raleway"/>
                <a:sym typeface="Raleway"/>
              </a:rPr>
              <a:t>TIMESTAMPS:</a:t>
            </a:r>
            <a:endParaRPr sz="1400">
              <a:solidFill>
                <a:schemeClr val="dk1"/>
              </a:solidFill>
              <a:latin typeface="Raleway Light"/>
              <a:ea typeface="Raleway Light"/>
              <a:cs typeface="Raleway Light"/>
              <a:sym typeface="Raleway Light"/>
            </a:endParaRPr>
          </a:p>
          <a:p>
            <a:pPr marL="457200" lvl="0" indent="-317500" algn="l" rtl="0">
              <a:spcBef>
                <a:spcPts val="0"/>
              </a:spcBef>
              <a:spcAft>
                <a:spcPts val="0"/>
              </a:spcAft>
              <a:buClr>
                <a:schemeClr val="dk1"/>
              </a:buClr>
              <a:buSzPts val="1400"/>
              <a:buFont typeface="Raleway Light"/>
              <a:buAutoNum type="alphaUcPeriod"/>
            </a:pPr>
            <a:r>
              <a:rPr lang="pl" sz="1400">
                <a:solidFill>
                  <a:schemeClr val="dk1"/>
                </a:solidFill>
                <a:latin typeface="Raleway Light"/>
                <a:ea typeface="Raleway Light"/>
                <a:cs typeface="Raleway Light"/>
                <a:sym typeface="Raleway Light"/>
              </a:rPr>
              <a:t>00:51</a:t>
            </a:r>
            <a:endParaRPr sz="1400" i="1">
              <a:solidFill>
                <a:schemeClr val="dk1"/>
              </a:solidFill>
              <a:latin typeface="Raleway Light"/>
              <a:ea typeface="Raleway Light"/>
              <a:cs typeface="Raleway Light"/>
              <a:sym typeface="Raleway Light"/>
            </a:endParaRPr>
          </a:p>
          <a:p>
            <a:pPr marL="457200" lvl="0" indent="-317500" algn="l" rtl="0">
              <a:spcBef>
                <a:spcPts val="0"/>
              </a:spcBef>
              <a:spcAft>
                <a:spcPts val="0"/>
              </a:spcAft>
              <a:buClr>
                <a:schemeClr val="dk1"/>
              </a:buClr>
              <a:buSzPts val="1400"/>
              <a:buFont typeface="Raleway Light"/>
              <a:buAutoNum type="alphaUcPeriod"/>
            </a:pPr>
            <a:r>
              <a:rPr lang="pl" sz="1400">
                <a:solidFill>
                  <a:schemeClr val="dk1"/>
                </a:solidFill>
                <a:latin typeface="Raleway Light"/>
                <a:ea typeface="Raleway Light"/>
                <a:cs typeface="Raleway Light"/>
                <a:sym typeface="Raleway Light"/>
              </a:rPr>
              <a:t>00:22</a:t>
            </a:r>
            <a:endParaRPr sz="1400" i="1">
              <a:solidFill>
                <a:schemeClr val="dk1"/>
              </a:solidFill>
              <a:latin typeface="Raleway Light"/>
              <a:ea typeface="Raleway Light"/>
              <a:cs typeface="Raleway Light"/>
              <a:sym typeface="Raleway Light"/>
            </a:endParaRPr>
          </a:p>
          <a:p>
            <a:pPr marL="457200" lvl="0" indent="-317500" algn="l" rtl="0">
              <a:spcBef>
                <a:spcPts val="0"/>
              </a:spcBef>
              <a:spcAft>
                <a:spcPts val="0"/>
              </a:spcAft>
              <a:buClr>
                <a:schemeClr val="dk1"/>
              </a:buClr>
              <a:buSzPts val="1400"/>
              <a:buFont typeface="Raleway Light"/>
              <a:buAutoNum type="alphaUcPeriod"/>
            </a:pPr>
            <a:r>
              <a:rPr lang="pl" sz="1400">
                <a:solidFill>
                  <a:schemeClr val="dk1"/>
                </a:solidFill>
                <a:latin typeface="Raleway Light"/>
                <a:ea typeface="Raleway Light"/>
                <a:cs typeface="Raleway Light"/>
                <a:sym typeface="Raleway Light"/>
              </a:rPr>
              <a:t>00:49</a:t>
            </a:r>
            <a:endParaRPr sz="1400">
              <a:solidFill>
                <a:schemeClr val="dk1"/>
              </a:solidFill>
              <a:latin typeface="Raleway Light"/>
              <a:ea typeface="Raleway Light"/>
              <a:cs typeface="Raleway Light"/>
              <a:sym typeface="Raleway Light"/>
            </a:endParaRPr>
          </a:p>
          <a:p>
            <a:pPr marL="457200" lvl="0" indent="-317500" algn="l" rtl="0">
              <a:spcBef>
                <a:spcPts val="0"/>
              </a:spcBef>
              <a:spcAft>
                <a:spcPts val="0"/>
              </a:spcAft>
              <a:buClr>
                <a:schemeClr val="dk1"/>
              </a:buClr>
              <a:buSzPts val="1400"/>
              <a:buFont typeface="Raleway Light"/>
              <a:buAutoNum type="alphaUcPeriod"/>
            </a:pPr>
            <a:r>
              <a:rPr lang="pl" sz="1400">
                <a:solidFill>
                  <a:schemeClr val="dk1"/>
                </a:solidFill>
                <a:latin typeface="Raleway Light"/>
                <a:ea typeface="Raleway Light"/>
                <a:cs typeface="Raleway Light"/>
                <a:sym typeface="Raleway Light"/>
              </a:rPr>
              <a:t>None</a:t>
            </a:r>
            <a:endParaRPr sz="1400">
              <a:solidFill>
                <a:schemeClr val="dk1"/>
              </a:solidFill>
              <a:latin typeface="Raleway Light"/>
              <a:ea typeface="Raleway Light"/>
              <a:cs typeface="Raleway Light"/>
              <a:sym typeface="Raleway Light"/>
            </a:endParaRPr>
          </a:p>
          <a:p>
            <a:pPr marL="457200" lvl="0" indent="-317500" algn="l" rtl="0">
              <a:spcBef>
                <a:spcPts val="0"/>
              </a:spcBef>
              <a:spcAft>
                <a:spcPts val="0"/>
              </a:spcAft>
              <a:buClr>
                <a:schemeClr val="dk1"/>
              </a:buClr>
              <a:buSzPts val="1400"/>
              <a:buFont typeface="Raleway Light"/>
              <a:buAutoNum type="alphaUcPeriod"/>
            </a:pPr>
            <a:r>
              <a:rPr lang="pl" sz="1400">
                <a:solidFill>
                  <a:schemeClr val="dk1"/>
                </a:solidFill>
                <a:latin typeface="Raleway Light"/>
                <a:ea typeface="Raleway Light"/>
                <a:cs typeface="Raleway Light"/>
                <a:sym typeface="Raleway Light"/>
              </a:rPr>
              <a:t>01:11</a:t>
            </a:r>
            <a:endParaRPr sz="1400">
              <a:solidFill>
                <a:schemeClr val="dk1"/>
              </a:solidFill>
              <a:latin typeface="Raleway Light"/>
              <a:ea typeface="Raleway Light"/>
              <a:cs typeface="Raleway Light"/>
              <a:sym typeface="Raleway Light"/>
            </a:endParaRPr>
          </a:p>
          <a:p>
            <a:pPr marL="457200" lvl="0" indent="-317500" algn="l" rtl="0">
              <a:spcBef>
                <a:spcPts val="0"/>
              </a:spcBef>
              <a:spcAft>
                <a:spcPts val="0"/>
              </a:spcAft>
              <a:buClr>
                <a:schemeClr val="dk1"/>
              </a:buClr>
              <a:buSzPts val="1400"/>
              <a:buFont typeface="Raleway Light"/>
              <a:buAutoNum type="alphaUcPeriod"/>
            </a:pPr>
            <a:r>
              <a:rPr lang="pl" sz="1400">
                <a:solidFill>
                  <a:schemeClr val="dk1"/>
                </a:solidFill>
                <a:latin typeface="Raleway Light"/>
                <a:ea typeface="Raleway Light"/>
                <a:cs typeface="Raleway Light"/>
                <a:sym typeface="Raleway Light"/>
              </a:rPr>
              <a:t>01:26</a:t>
            </a:r>
            <a:endParaRPr sz="1400">
              <a:solidFill>
                <a:schemeClr val="dk1"/>
              </a:solidFill>
              <a:latin typeface="Raleway Light"/>
              <a:ea typeface="Raleway Light"/>
              <a:cs typeface="Raleway Light"/>
              <a:sym typeface="Raleway Light"/>
            </a:endParaRPr>
          </a:p>
          <a:p>
            <a:pPr marL="457200" lvl="0" indent="-317500" algn="l" rtl="0">
              <a:spcBef>
                <a:spcPts val="0"/>
              </a:spcBef>
              <a:spcAft>
                <a:spcPts val="0"/>
              </a:spcAft>
              <a:buClr>
                <a:schemeClr val="dk1"/>
              </a:buClr>
              <a:buSzPts val="1400"/>
              <a:buFont typeface="Raleway Light"/>
              <a:buAutoNum type="alphaUcPeriod"/>
            </a:pPr>
            <a:r>
              <a:rPr lang="pl" sz="1400">
                <a:solidFill>
                  <a:schemeClr val="dk1"/>
                </a:solidFill>
                <a:latin typeface="Raleway Light"/>
                <a:ea typeface="Raleway Light"/>
                <a:cs typeface="Raleway Light"/>
                <a:sym typeface="Raleway Light"/>
              </a:rPr>
              <a:t>01:23</a:t>
            </a:r>
            <a:endParaRPr sz="1400">
              <a:solidFill>
                <a:schemeClr val="dk1"/>
              </a:solidFill>
              <a:latin typeface="Raleway Light"/>
              <a:ea typeface="Raleway Light"/>
              <a:cs typeface="Raleway Light"/>
              <a:sym typeface="Raleway Ligh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fae6eff69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efae6eff69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f5e808675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f5e808675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efae6eff69_0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efae6eff69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efae6eff69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efae6eff69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28542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efae6eff69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efae6eff69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fae6eff69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fae6eff69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efae6eff69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efae6eff69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fae6eff69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fae6eff69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fae6eff69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efae6eff69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fae6eff69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fae6eff69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1c857c4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1c857c4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5C5C"/>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5600"/>
              <a:buFont typeface="Century Gothic"/>
              <a:buNone/>
              <a:defRPr sz="5600" b="1">
                <a:solidFill>
                  <a:srgbClr val="FFFFFF"/>
                </a:solidFill>
                <a:latin typeface="Century Gothic"/>
                <a:ea typeface="Century Gothic"/>
                <a:cs typeface="Century Gothic"/>
                <a:sym typeface="Century Gothic"/>
              </a:defRPr>
            </a:lvl1pPr>
            <a:lvl2pPr lvl="1" rtl="0">
              <a:spcBef>
                <a:spcPts val="0"/>
              </a:spcBef>
              <a:spcAft>
                <a:spcPts val="0"/>
              </a:spcAft>
              <a:buClr>
                <a:srgbClr val="FFFFFF"/>
              </a:buClr>
              <a:buSzPts val="6000"/>
              <a:buNone/>
              <a:defRPr sz="6000">
                <a:solidFill>
                  <a:srgbClr val="FFFFFF"/>
                </a:solidFill>
              </a:defRPr>
            </a:lvl2pPr>
            <a:lvl3pPr lvl="2" rtl="0">
              <a:spcBef>
                <a:spcPts val="0"/>
              </a:spcBef>
              <a:spcAft>
                <a:spcPts val="0"/>
              </a:spcAft>
              <a:buClr>
                <a:srgbClr val="FFFFFF"/>
              </a:buClr>
              <a:buSzPts val="6000"/>
              <a:buNone/>
              <a:defRPr sz="6000">
                <a:solidFill>
                  <a:srgbClr val="FFFFFF"/>
                </a:solidFill>
              </a:defRPr>
            </a:lvl3pPr>
            <a:lvl4pPr lvl="3" rtl="0">
              <a:spcBef>
                <a:spcPts val="0"/>
              </a:spcBef>
              <a:spcAft>
                <a:spcPts val="0"/>
              </a:spcAft>
              <a:buClr>
                <a:srgbClr val="FFFFFF"/>
              </a:buClr>
              <a:buSzPts val="6000"/>
              <a:buNone/>
              <a:defRPr sz="6000">
                <a:solidFill>
                  <a:srgbClr val="FFFFFF"/>
                </a:solidFill>
              </a:defRPr>
            </a:lvl4pPr>
            <a:lvl5pPr lvl="4" rtl="0">
              <a:spcBef>
                <a:spcPts val="0"/>
              </a:spcBef>
              <a:spcAft>
                <a:spcPts val="0"/>
              </a:spcAft>
              <a:buClr>
                <a:srgbClr val="FFFFFF"/>
              </a:buClr>
              <a:buSzPts val="6000"/>
              <a:buNone/>
              <a:defRPr sz="6000">
                <a:solidFill>
                  <a:srgbClr val="FFFFFF"/>
                </a:solidFill>
              </a:defRPr>
            </a:lvl5pPr>
            <a:lvl6pPr lvl="5" rtl="0">
              <a:spcBef>
                <a:spcPts val="0"/>
              </a:spcBef>
              <a:spcAft>
                <a:spcPts val="0"/>
              </a:spcAft>
              <a:buClr>
                <a:srgbClr val="FFFFFF"/>
              </a:buClr>
              <a:buSzPts val="6000"/>
              <a:buNone/>
              <a:defRPr sz="6000">
                <a:solidFill>
                  <a:srgbClr val="FFFFFF"/>
                </a:solidFill>
              </a:defRPr>
            </a:lvl6pPr>
            <a:lvl7pPr lvl="6" rtl="0">
              <a:spcBef>
                <a:spcPts val="0"/>
              </a:spcBef>
              <a:spcAft>
                <a:spcPts val="0"/>
              </a:spcAft>
              <a:buClr>
                <a:srgbClr val="FFFFFF"/>
              </a:buClr>
              <a:buSzPts val="6000"/>
              <a:buNone/>
              <a:defRPr sz="6000">
                <a:solidFill>
                  <a:srgbClr val="FFFFFF"/>
                </a:solidFill>
              </a:defRPr>
            </a:lvl7pPr>
            <a:lvl8pPr lvl="7" rtl="0">
              <a:spcBef>
                <a:spcPts val="0"/>
              </a:spcBef>
              <a:spcAft>
                <a:spcPts val="0"/>
              </a:spcAft>
              <a:buClr>
                <a:srgbClr val="FFFFFF"/>
              </a:buClr>
              <a:buSzPts val="6000"/>
              <a:buNone/>
              <a:defRPr sz="6000">
                <a:solidFill>
                  <a:srgbClr val="FFFFFF"/>
                </a:solidFill>
              </a:defRPr>
            </a:lvl8pPr>
            <a:lvl9pPr lvl="8" rtl="0">
              <a:spcBef>
                <a:spcPts val="0"/>
              </a:spcBef>
              <a:spcAft>
                <a:spcPts val="0"/>
              </a:spcAft>
              <a:buClr>
                <a:srgbClr val="FFFFFF"/>
              </a:buClr>
              <a:buSzPts val="6000"/>
              <a:buNone/>
              <a:defRPr sz="6000">
                <a:solidFill>
                  <a:srgbClr val="FFFFFF"/>
                </a:solidFill>
              </a:defRPr>
            </a:lvl9pPr>
          </a:lstStyle>
          <a:p>
            <a:endParaRPr/>
          </a:p>
        </p:txBody>
      </p:sp>
      <p:sp>
        <p:nvSpPr>
          <p:cNvPr id="56" name="Google Shape;56;p14"/>
          <p:cNvSpPr/>
          <p:nvPr/>
        </p:nvSpPr>
        <p:spPr>
          <a:xfrm>
            <a:off x="122175" y="254525"/>
            <a:ext cx="8582370" cy="4634439"/>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5C5C"/>
        </a:solid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Font typeface="Century Gothic"/>
              <a:buNone/>
              <a:defRPr sz="4800" b="1">
                <a:latin typeface="Century Gothic"/>
                <a:ea typeface="Century Gothic"/>
                <a:cs typeface="Century Gothic"/>
                <a:sym typeface="Century Gothic"/>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9" name="Google Shape;59;p15"/>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800"/>
              <a:buFont typeface="Century Gothic"/>
              <a:buNone/>
              <a:defRPr>
                <a:solidFill>
                  <a:srgbClr val="FFFFFF"/>
                </a:solidFill>
                <a:latin typeface="Century Gothic"/>
                <a:ea typeface="Century Gothic"/>
                <a:cs typeface="Century Gothic"/>
                <a:sym typeface="Century Gothic"/>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60" name="Google Shape;60;p15"/>
          <p:cNvSpPr/>
          <p:nvPr/>
        </p:nvSpPr>
        <p:spPr>
          <a:xfrm>
            <a:off x="122175" y="254525"/>
            <a:ext cx="8582370" cy="4634439"/>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1"/>
        </a:solidFill>
        <a:effectLst/>
      </p:bgPr>
    </p:bg>
    <p:spTree>
      <p:nvGrpSpPr>
        <p:cNvPr id="1" name="Shape 61"/>
        <p:cNvGrpSpPr/>
        <p:nvPr/>
      </p:nvGrpSpPr>
      <p:grpSpPr>
        <a:xfrm>
          <a:off x="0" y="0"/>
          <a:ext cx="0" cy="0"/>
          <a:chOff x="0" y="0"/>
          <a:chExt cx="0" cy="0"/>
        </a:xfrm>
      </p:grpSpPr>
      <p:sp>
        <p:nvSpPr>
          <p:cNvPr id="62" name="Google Shape;62;p16"/>
          <p:cNvSpPr/>
          <p:nvPr/>
        </p:nvSpPr>
        <p:spPr>
          <a:xfrm flipH="1">
            <a:off x="145923" y="379875"/>
            <a:ext cx="8607352" cy="4634439"/>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63" name="Google Shape;63;p16"/>
          <p:cNvSpPr txBox="1">
            <a:spLocks noGrp="1"/>
          </p:cNvSpPr>
          <p:nvPr>
            <p:ph type="body" idx="1"/>
          </p:nvPr>
        </p:nvSpPr>
        <p:spPr>
          <a:xfrm>
            <a:off x="1757200" y="2161800"/>
            <a:ext cx="5629800" cy="819900"/>
          </a:xfrm>
          <a:prstGeom prst="rect">
            <a:avLst/>
          </a:prstGeom>
        </p:spPr>
        <p:txBody>
          <a:bodyPr spcFirstLastPara="1" wrap="square" lIns="91425" tIns="91425" rIns="91425" bIns="91425" anchor="ctr" anchorCtr="0">
            <a:spAutoFit/>
          </a:bodyPr>
          <a:lstStyle>
            <a:lvl1pPr marL="457200" lvl="0" indent="-419100" algn="ctr" rtl="0">
              <a:spcBef>
                <a:spcPts val="600"/>
              </a:spcBef>
              <a:spcAft>
                <a:spcPts val="0"/>
              </a:spcAft>
              <a:buClr>
                <a:schemeClr val="accent5"/>
              </a:buClr>
              <a:buSzPts val="3000"/>
              <a:buChar char="●"/>
              <a:defRPr sz="3000" i="1">
                <a:solidFill>
                  <a:schemeClr val="accent5"/>
                </a:solidFill>
              </a:defRPr>
            </a:lvl1pPr>
            <a:lvl2pPr marL="914400" lvl="1" indent="-419100" algn="ctr" rtl="0">
              <a:spcBef>
                <a:spcPts val="0"/>
              </a:spcBef>
              <a:spcAft>
                <a:spcPts val="0"/>
              </a:spcAft>
              <a:buClr>
                <a:schemeClr val="accent5"/>
              </a:buClr>
              <a:buSzPts val="3000"/>
              <a:buChar char="○"/>
              <a:defRPr sz="3000" i="1">
                <a:solidFill>
                  <a:schemeClr val="accent5"/>
                </a:solidFill>
              </a:defRPr>
            </a:lvl2pPr>
            <a:lvl3pPr marL="1371600" lvl="2" indent="-419100" algn="ctr" rtl="0">
              <a:spcBef>
                <a:spcPts val="0"/>
              </a:spcBef>
              <a:spcAft>
                <a:spcPts val="0"/>
              </a:spcAft>
              <a:buClr>
                <a:schemeClr val="accent5"/>
              </a:buClr>
              <a:buSzPts val="3000"/>
              <a:buChar char="■"/>
              <a:defRPr sz="3000" i="1">
                <a:solidFill>
                  <a:schemeClr val="accent5"/>
                </a:solidFill>
              </a:defRPr>
            </a:lvl3pPr>
            <a:lvl4pPr marL="1828800" lvl="3" indent="-419100" algn="ctr" rtl="0">
              <a:spcBef>
                <a:spcPts val="0"/>
              </a:spcBef>
              <a:spcAft>
                <a:spcPts val="0"/>
              </a:spcAft>
              <a:buClr>
                <a:schemeClr val="accent5"/>
              </a:buClr>
              <a:buSzPts val="3000"/>
              <a:buChar char="●"/>
              <a:defRPr sz="3000" i="1">
                <a:solidFill>
                  <a:schemeClr val="accent5"/>
                </a:solidFill>
              </a:defRPr>
            </a:lvl4pPr>
            <a:lvl5pPr marL="2286000" lvl="4" indent="-419100" algn="ctr" rtl="0">
              <a:spcBef>
                <a:spcPts val="0"/>
              </a:spcBef>
              <a:spcAft>
                <a:spcPts val="0"/>
              </a:spcAft>
              <a:buClr>
                <a:schemeClr val="accent5"/>
              </a:buClr>
              <a:buSzPts val="3000"/>
              <a:buChar char="○"/>
              <a:defRPr sz="3000" i="1">
                <a:solidFill>
                  <a:schemeClr val="accent5"/>
                </a:solidFill>
              </a:defRPr>
            </a:lvl5pPr>
            <a:lvl6pPr marL="2743200" lvl="5" indent="-419100" algn="ctr" rtl="0">
              <a:spcBef>
                <a:spcPts val="0"/>
              </a:spcBef>
              <a:spcAft>
                <a:spcPts val="0"/>
              </a:spcAft>
              <a:buClr>
                <a:schemeClr val="accent5"/>
              </a:buClr>
              <a:buSzPts val="3000"/>
              <a:buChar char="■"/>
              <a:defRPr sz="3000" i="1">
                <a:solidFill>
                  <a:schemeClr val="accent5"/>
                </a:solidFill>
              </a:defRPr>
            </a:lvl6pPr>
            <a:lvl7pPr marL="3200400" lvl="6" indent="-419100" algn="ctr" rtl="0">
              <a:spcBef>
                <a:spcPts val="0"/>
              </a:spcBef>
              <a:spcAft>
                <a:spcPts val="0"/>
              </a:spcAft>
              <a:buClr>
                <a:schemeClr val="accent5"/>
              </a:buClr>
              <a:buSzPts val="3000"/>
              <a:buChar char="●"/>
              <a:defRPr sz="3000" i="1">
                <a:solidFill>
                  <a:schemeClr val="accent5"/>
                </a:solidFill>
              </a:defRPr>
            </a:lvl7pPr>
            <a:lvl8pPr marL="3657600" lvl="7" indent="-419100" algn="ctr" rtl="0">
              <a:spcBef>
                <a:spcPts val="0"/>
              </a:spcBef>
              <a:spcAft>
                <a:spcPts val="0"/>
              </a:spcAft>
              <a:buClr>
                <a:schemeClr val="accent5"/>
              </a:buClr>
              <a:buSzPts val="3000"/>
              <a:buChar char="○"/>
              <a:defRPr sz="3000" i="1">
                <a:solidFill>
                  <a:schemeClr val="accent5"/>
                </a:solidFill>
              </a:defRPr>
            </a:lvl8pPr>
            <a:lvl9pPr marL="4114800" lvl="8" indent="-419100" algn="ctr" rtl="0">
              <a:spcBef>
                <a:spcPts val="0"/>
              </a:spcBef>
              <a:spcAft>
                <a:spcPts val="0"/>
              </a:spcAft>
              <a:buClr>
                <a:schemeClr val="accent5"/>
              </a:buClr>
              <a:buSzPts val="3000"/>
              <a:buChar char="■"/>
              <a:defRPr sz="3000" i="1">
                <a:solidFill>
                  <a:schemeClr val="accent5"/>
                </a:solidFill>
              </a:defRPr>
            </a:lvl9pPr>
          </a:lstStyle>
          <a:p>
            <a:endParaRPr/>
          </a:p>
        </p:txBody>
      </p:sp>
      <p:sp>
        <p:nvSpPr>
          <p:cNvPr id="64" name="Google Shape;64;p16"/>
          <p:cNvSpPr txBox="1"/>
          <p:nvPr/>
        </p:nvSpPr>
        <p:spPr>
          <a:xfrm>
            <a:off x="95575" y="0"/>
            <a:ext cx="799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 sz="12000" b="1">
                <a:solidFill>
                  <a:schemeClr val="accent1"/>
                </a:solidFill>
                <a:latin typeface="Raleway"/>
                <a:ea typeface="Raleway"/>
                <a:cs typeface="Raleway"/>
                <a:sym typeface="Raleway"/>
              </a:rPr>
              <a:t>“</a:t>
            </a:r>
            <a:endParaRPr sz="12000" b="1">
              <a:solidFill>
                <a:schemeClr val="accent1"/>
              </a:solidFill>
              <a:latin typeface="Raleway"/>
              <a:ea typeface="Raleway"/>
              <a:cs typeface="Raleway"/>
              <a:sym typeface="Raleway"/>
            </a:endParaRPr>
          </a:p>
        </p:txBody>
      </p:sp>
      <p:sp>
        <p:nvSpPr>
          <p:cNvPr id="65" name="Google Shape;65;p1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pl"/>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sp>
        <p:nvSpPr>
          <p:cNvPr id="67" name="Google Shape;67;p17"/>
          <p:cNvSpPr/>
          <p:nvPr/>
        </p:nvSpPr>
        <p:spPr>
          <a:xfrm>
            <a:off x="244350" y="379875"/>
            <a:ext cx="8508852" cy="4580559"/>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5C5C"/>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7"/>
          <p:cNvSpPr txBox="1">
            <a:spLocks noGrp="1"/>
          </p:cNvSpPr>
          <p:nvPr>
            <p:ph type="title"/>
          </p:nvPr>
        </p:nvSpPr>
        <p:spPr>
          <a:xfrm>
            <a:off x="922000" y="642900"/>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Font typeface="Century Gothic"/>
              <a:buNone/>
              <a:defRPr sz="4800" b="1">
                <a:latin typeface="Century Gothic"/>
                <a:ea typeface="Century Gothic"/>
                <a:cs typeface="Century Gothic"/>
                <a:sym typeface="Century Gothic"/>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69" name="Google Shape;69;p17"/>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FF5C5C"/>
              </a:buClr>
              <a:buSzPts val="1800"/>
              <a:buChar char="●"/>
              <a:defRPr/>
            </a:lvl1pPr>
            <a:lvl2pPr marL="914400" lvl="1" indent="-342900" rtl="0">
              <a:spcBef>
                <a:spcPts val="0"/>
              </a:spcBef>
              <a:spcAft>
                <a:spcPts val="0"/>
              </a:spcAft>
              <a:buClr>
                <a:srgbClr val="FF5C5C"/>
              </a:buClr>
              <a:buSzPts val="1800"/>
              <a:buChar char="○"/>
              <a:defRPr/>
            </a:lvl2pPr>
            <a:lvl3pPr marL="1371600" lvl="2" indent="-342900" rtl="0">
              <a:spcBef>
                <a:spcPts val="0"/>
              </a:spcBef>
              <a:spcAft>
                <a:spcPts val="0"/>
              </a:spcAft>
              <a:buClr>
                <a:srgbClr val="FF5C5C"/>
              </a:buClr>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0" name="Google Shape;70;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solidFill>
                  <a:srgbClr val="FF5C5C"/>
                </a:solidFill>
              </a:defRPr>
            </a:lvl1pPr>
            <a:lvl2pPr lvl="1" rtl="0">
              <a:buNone/>
              <a:defRPr>
                <a:solidFill>
                  <a:srgbClr val="FF5C5C"/>
                </a:solidFill>
              </a:defRPr>
            </a:lvl2pPr>
            <a:lvl3pPr lvl="2" rtl="0">
              <a:buNone/>
              <a:defRPr>
                <a:solidFill>
                  <a:srgbClr val="FF5C5C"/>
                </a:solidFill>
              </a:defRPr>
            </a:lvl3pPr>
            <a:lvl4pPr lvl="3" rtl="0">
              <a:buNone/>
              <a:defRPr>
                <a:solidFill>
                  <a:srgbClr val="FF5C5C"/>
                </a:solidFill>
              </a:defRPr>
            </a:lvl4pPr>
            <a:lvl5pPr lvl="4" rtl="0">
              <a:buNone/>
              <a:defRPr>
                <a:solidFill>
                  <a:srgbClr val="FF5C5C"/>
                </a:solidFill>
              </a:defRPr>
            </a:lvl5pPr>
            <a:lvl6pPr lvl="5" rtl="0">
              <a:buNone/>
              <a:defRPr>
                <a:solidFill>
                  <a:srgbClr val="FF5C5C"/>
                </a:solidFill>
              </a:defRPr>
            </a:lvl6pPr>
            <a:lvl7pPr lvl="6" rtl="0">
              <a:buNone/>
              <a:defRPr>
                <a:solidFill>
                  <a:srgbClr val="FF5C5C"/>
                </a:solidFill>
              </a:defRPr>
            </a:lvl7pPr>
            <a:lvl8pPr lvl="7" rtl="0">
              <a:buNone/>
              <a:defRPr>
                <a:solidFill>
                  <a:srgbClr val="FF5C5C"/>
                </a:solidFill>
              </a:defRPr>
            </a:lvl8pPr>
            <a:lvl9pPr lvl="8" rtl="0">
              <a:buNone/>
              <a:defRPr>
                <a:solidFill>
                  <a:srgbClr val="FF5C5C"/>
                </a:solidFill>
              </a:defRPr>
            </a:lvl9pPr>
          </a:lstStyle>
          <a:p>
            <a:pPr marL="0" lvl="0" indent="0" algn="ctr" rtl="0">
              <a:spcBef>
                <a:spcPts val="0"/>
              </a:spcBef>
              <a:spcAft>
                <a:spcPts val="0"/>
              </a:spcAft>
              <a:buNone/>
            </a:pPr>
            <a:fld id="{00000000-1234-1234-1234-123412341234}" type="slidenum">
              <a:rPr lang="pl"/>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922000" y="409150"/>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Font typeface="Century Gothic"/>
              <a:buNone/>
              <a:defRPr sz="4800" b="1">
                <a:latin typeface="Century Gothic"/>
                <a:ea typeface="Century Gothic"/>
                <a:cs typeface="Century Gothic"/>
                <a:sym typeface="Century Gothic"/>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73" name="Google Shape;73;p18"/>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0" lvl="0" indent="-342900" rtl="0">
              <a:lnSpc>
                <a:spcPct val="115000"/>
              </a:lnSpc>
              <a:spcBef>
                <a:spcPts val="600"/>
              </a:spcBef>
              <a:spcAft>
                <a:spcPts val="0"/>
              </a:spcAft>
              <a:buSzPts val="1800"/>
              <a:buChar char="●"/>
              <a:defRPr/>
            </a:lvl1pPr>
            <a:lvl2pPr marL="914400" lvl="1" indent="-342900" rtl="0">
              <a:lnSpc>
                <a:spcPct val="115000"/>
              </a:lnSpc>
              <a:spcBef>
                <a:spcPts val="1000"/>
              </a:spcBef>
              <a:spcAft>
                <a:spcPts val="0"/>
              </a:spcAft>
              <a:buSzPts val="1800"/>
              <a:buChar char="○"/>
              <a:defRPr/>
            </a:lvl2pPr>
            <a:lvl3pPr marL="1371600" lvl="2" indent="-342900" rtl="0">
              <a:lnSpc>
                <a:spcPct val="115000"/>
              </a:lnSpc>
              <a:spcBef>
                <a:spcPts val="1000"/>
              </a:spcBef>
              <a:spcAft>
                <a:spcPts val="0"/>
              </a:spcAft>
              <a:buSzPts val="1800"/>
              <a:buChar char="■"/>
              <a:defRPr/>
            </a:lvl3pPr>
            <a:lvl4pPr marL="1828800" lvl="3" indent="-342900" rtl="0">
              <a:lnSpc>
                <a:spcPct val="115000"/>
              </a:lnSpc>
              <a:spcBef>
                <a:spcPts val="1000"/>
              </a:spcBef>
              <a:spcAft>
                <a:spcPts val="0"/>
              </a:spcAft>
              <a:buSzPts val="1800"/>
              <a:buChar char="●"/>
              <a:defRPr/>
            </a:lvl4pPr>
            <a:lvl5pPr marL="2286000" lvl="4" indent="-342900" rtl="0">
              <a:lnSpc>
                <a:spcPct val="115000"/>
              </a:lnSpc>
              <a:spcBef>
                <a:spcPts val="1000"/>
              </a:spcBef>
              <a:spcAft>
                <a:spcPts val="0"/>
              </a:spcAft>
              <a:buSzPts val="1800"/>
              <a:buChar char="○"/>
              <a:defRPr/>
            </a:lvl5pPr>
            <a:lvl6pPr marL="2743200" lvl="5" indent="-342900" rtl="0">
              <a:lnSpc>
                <a:spcPct val="115000"/>
              </a:lnSpc>
              <a:spcBef>
                <a:spcPts val="1000"/>
              </a:spcBef>
              <a:spcAft>
                <a:spcPts val="0"/>
              </a:spcAft>
              <a:buSzPts val="1800"/>
              <a:buChar char="■"/>
              <a:defRPr/>
            </a:lvl6pPr>
            <a:lvl7pPr marL="3200400" lvl="6" indent="-342900" rtl="0">
              <a:lnSpc>
                <a:spcPct val="115000"/>
              </a:lnSpc>
              <a:spcBef>
                <a:spcPts val="1000"/>
              </a:spcBef>
              <a:spcAft>
                <a:spcPts val="0"/>
              </a:spcAft>
              <a:buSzPts val="1800"/>
              <a:buChar char="●"/>
              <a:defRPr/>
            </a:lvl7pPr>
            <a:lvl8pPr marL="3657600" lvl="7" indent="-342900" rtl="0">
              <a:lnSpc>
                <a:spcPct val="115000"/>
              </a:lnSpc>
              <a:spcBef>
                <a:spcPts val="1000"/>
              </a:spcBef>
              <a:spcAft>
                <a:spcPts val="0"/>
              </a:spcAft>
              <a:buSzPts val="1800"/>
              <a:buChar char="○"/>
              <a:defRPr/>
            </a:lvl8pPr>
            <a:lvl9pPr marL="4114800" lvl="8" indent="-342900" rtl="0">
              <a:lnSpc>
                <a:spcPct val="115000"/>
              </a:lnSpc>
              <a:spcBef>
                <a:spcPts val="1000"/>
              </a:spcBef>
              <a:spcAft>
                <a:spcPts val="1000"/>
              </a:spcAft>
              <a:buSzPts val="1800"/>
              <a:buChar char="■"/>
              <a:defRPr/>
            </a:lvl9pPr>
          </a:lstStyle>
          <a:p>
            <a:endParaRPr/>
          </a:p>
        </p:txBody>
      </p:sp>
      <p:sp>
        <p:nvSpPr>
          <p:cNvPr id="74" name="Google Shape;74;p18"/>
          <p:cNvSpPr txBox="1">
            <a:spLocks noGrp="1"/>
          </p:cNvSpPr>
          <p:nvPr>
            <p:ph type="body" idx="2"/>
          </p:nvPr>
        </p:nvSpPr>
        <p:spPr>
          <a:xfrm>
            <a:off x="4678687" y="1887378"/>
            <a:ext cx="3543300" cy="3027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75" name="Google Shape;75;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solidFill>
                  <a:srgbClr val="FF5C5C"/>
                </a:solidFill>
              </a:defRPr>
            </a:lvl1pPr>
            <a:lvl2pPr lvl="1" rtl="0">
              <a:buNone/>
              <a:defRPr>
                <a:solidFill>
                  <a:srgbClr val="FF5C5C"/>
                </a:solidFill>
              </a:defRPr>
            </a:lvl2pPr>
            <a:lvl3pPr lvl="2" rtl="0">
              <a:buNone/>
              <a:defRPr>
                <a:solidFill>
                  <a:srgbClr val="FF5C5C"/>
                </a:solidFill>
              </a:defRPr>
            </a:lvl3pPr>
            <a:lvl4pPr lvl="3" rtl="0">
              <a:buNone/>
              <a:defRPr>
                <a:solidFill>
                  <a:srgbClr val="FF5C5C"/>
                </a:solidFill>
              </a:defRPr>
            </a:lvl4pPr>
            <a:lvl5pPr lvl="4" rtl="0">
              <a:buNone/>
              <a:defRPr>
                <a:solidFill>
                  <a:srgbClr val="FF5C5C"/>
                </a:solidFill>
              </a:defRPr>
            </a:lvl5pPr>
            <a:lvl6pPr lvl="5" rtl="0">
              <a:buNone/>
              <a:defRPr>
                <a:solidFill>
                  <a:srgbClr val="FF5C5C"/>
                </a:solidFill>
              </a:defRPr>
            </a:lvl6pPr>
            <a:lvl7pPr lvl="6" rtl="0">
              <a:buNone/>
              <a:defRPr>
                <a:solidFill>
                  <a:srgbClr val="FF5C5C"/>
                </a:solidFill>
              </a:defRPr>
            </a:lvl7pPr>
            <a:lvl8pPr lvl="7" rtl="0">
              <a:buNone/>
              <a:defRPr>
                <a:solidFill>
                  <a:srgbClr val="FF5C5C"/>
                </a:solidFill>
              </a:defRPr>
            </a:lvl8pPr>
            <a:lvl9pPr lvl="8" rtl="0">
              <a:buNone/>
              <a:defRPr>
                <a:solidFill>
                  <a:srgbClr val="FF5C5C"/>
                </a:solidFill>
              </a:defRPr>
            </a:lvl9pPr>
          </a:lstStyle>
          <a:p>
            <a:pPr marL="0" lvl="0" indent="0" algn="ctr" rtl="0">
              <a:spcBef>
                <a:spcPts val="0"/>
              </a:spcBef>
              <a:spcAft>
                <a:spcPts val="0"/>
              </a:spcAft>
              <a:buNone/>
            </a:pPr>
            <a:fld id="{00000000-1234-1234-1234-123412341234}" type="slidenum">
              <a:rPr lang="pl"/>
              <a:t>‹N°›</a:t>
            </a:fld>
            <a:endParaRPr/>
          </a:p>
        </p:txBody>
      </p:sp>
      <p:sp>
        <p:nvSpPr>
          <p:cNvPr id="76" name="Google Shape;76;p18"/>
          <p:cNvSpPr/>
          <p:nvPr/>
        </p:nvSpPr>
        <p:spPr>
          <a:xfrm>
            <a:off x="109700" y="231575"/>
            <a:ext cx="8653747" cy="480206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5C5C"/>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1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pl"/>
              <a:t>‹N°›</a:t>
            </a:fld>
            <a:endParaRPr>
              <a:solidFill>
                <a:srgbClr val="FF5C5C"/>
              </a:solidFill>
            </a:endParaRPr>
          </a:p>
        </p:txBody>
      </p:sp>
      <p:sp>
        <p:nvSpPr>
          <p:cNvPr id="79" name="Google Shape;79;p19"/>
          <p:cNvSpPr/>
          <p:nvPr/>
        </p:nvSpPr>
        <p:spPr>
          <a:xfrm>
            <a:off x="109700" y="231575"/>
            <a:ext cx="8653747" cy="480206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5C5C"/>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9"/>
          <p:cNvPicPr preferRelativeResize="0"/>
          <p:nvPr/>
        </p:nvPicPr>
        <p:blipFill rotWithShape="1">
          <a:blip r:embed="rId2">
            <a:alphaModFix/>
          </a:blip>
          <a:srcRect l="13333" t="7296" r="14281" b="6355"/>
          <a:stretch/>
        </p:blipFill>
        <p:spPr>
          <a:xfrm>
            <a:off x="8072525" y="85250"/>
            <a:ext cx="1009200" cy="1009200"/>
          </a:xfrm>
          <a:prstGeom prst="ellipse">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colored">
  <p:cSld name="BLANK_1">
    <p:bg>
      <p:bgPr>
        <a:solidFill>
          <a:srgbClr val="FF5C5C"/>
        </a:solidFill>
        <a:effectLst/>
      </p:bgPr>
    </p:bg>
    <p:spTree>
      <p:nvGrpSpPr>
        <p:cNvPr id="1" name="Shape 81"/>
        <p:cNvGrpSpPr/>
        <p:nvPr/>
      </p:nvGrpSpPr>
      <p:grpSpPr>
        <a:xfrm>
          <a:off x="0" y="0"/>
          <a:ext cx="0" cy="0"/>
          <a:chOff x="0" y="0"/>
          <a:chExt cx="0" cy="0"/>
        </a:xfrm>
      </p:grpSpPr>
      <p:sp>
        <p:nvSpPr>
          <p:cNvPr id="82" name="Google Shape;82;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pl"/>
              <a:t>‹N°›</a:t>
            </a:fld>
            <a:endParaRPr/>
          </a:p>
        </p:txBody>
      </p:sp>
      <p:sp>
        <p:nvSpPr>
          <p:cNvPr id="83" name="Google Shape;83;p20"/>
          <p:cNvSpPr/>
          <p:nvPr/>
        </p:nvSpPr>
        <p:spPr>
          <a:xfrm>
            <a:off x="122175" y="254525"/>
            <a:ext cx="8582370" cy="4634439"/>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22000" y="326425"/>
            <a:ext cx="6866100" cy="85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4800"/>
              <a:buFont typeface="Century Gothic"/>
              <a:buNone/>
              <a:defRPr sz="4800" b="1">
                <a:solidFill>
                  <a:srgbClr val="434343"/>
                </a:solidFill>
                <a:latin typeface="Century Gothic"/>
                <a:ea typeface="Century Gothic"/>
                <a:cs typeface="Century Gothic"/>
                <a:sym typeface="Century Gothic"/>
              </a:defRPr>
            </a:lvl1pPr>
            <a:lvl2pPr lvl="1" rt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rt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rt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rt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rt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rt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rt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rt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endParaRPr/>
          </a:p>
        </p:txBody>
      </p:sp>
      <p:sp>
        <p:nvSpPr>
          <p:cNvPr id="52" name="Google Shape;52;p13"/>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rtl="0">
              <a:spcBef>
                <a:spcPts val="600"/>
              </a:spcBef>
              <a:spcAft>
                <a:spcPts val="0"/>
              </a:spcAft>
              <a:buClr>
                <a:srgbClr val="FF5C5C"/>
              </a:buClr>
              <a:buSzPts val="1800"/>
              <a:buFont typeface="Raleway Light"/>
              <a:buChar char="●"/>
              <a:defRPr sz="1800">
                <a:solidFill>
                  <a:srgbClr val="666666"/>
                </a:solidFill>
                <a:latin typeface="Raleway Light"/>
                <a:ea typeface="Raleway Light"/>
                <a:cs typeface="Raleway Light"/>
                <a:sym typeface="Raleway Light"/>
              </a:defRPr>
            </a:lvl1pPr>
            <a:lvl2pPr marL="914400" lvl="1" indent="-342900" rtl="0">
              <a:spcBef>
                <a:spcPts val="0"/>
              </a:spcBef>
              <a:spcAft>
                <a:spcPts val="0"/>
              </a:spcAft>
              <a:buClr>
                <a:srgbClr val="FF5C5C"/>
              </a:buClr>
              <a:buSzPts val="1800"/>
              <a:buFont typeface="Raleway Light"/>
              <a:buChar char="○"/>
              <a:defRPr sz="1800">
                <a:solidFill>
                  <a:srgbClr val="666666"/>
                </a:solidFill>
                <a:latin typeface="Raleway Light"/>
                <a:ea typeface="Raleway Light"/>
                <a:cs typeface="Raleway Light"/>
                <a:sym typeface="Raleway Light"/>
              </a:defRPr>
            </a:lvl2pPr>
            <a:lvl3pPr marL="1371600" lvl="2" indent="-342900" rtl="0">
              <a:spcBef>
                <a:spcPts val="0"/>
              </a:spcBef>
              <a:spcAft>
                <a:spcPts val="0"/>
              </a:spcAft>
              <a:buClr>
                <a:srgbClr val="FF5C5C"/>
              </a:buClr>
              <a:buSzPts val="1800"/>
              <a:buFont typeface="Raleway Light"/>
              <a:buChar char="■"/>
              <a:defRPr sz="1800">
                <a:solidFill>
                  <a:srgbClr val="666666"/>
                </a:solidFill>
                <a:latin typeface="Raleway Light"/>
                <a:ea typeface="Raleway Light"/>
                <a:cs typeface="Raleway Light"/>
                <a:sym typeface="Raleway Light"/>
              </a:defRPr>
            </a:lvl3pPr>
            <a:lvl4pPr marL="1828800" lvl="3" indent="-342900" rtl="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marL="2286000" lvl="4" indent="-342900" rtl="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marL="2743200" lvl="5" indent="-342900" rtl="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marL="3200400" lvl="6" indent="-342900" rtl="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marL="3657600" lvl="7" indent="-342900" rtl="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marL="4114800" lvl="8" indent="-342900" rtl="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a:endParaRPr/>
          </a:p>
        </p:txBody>
      </p:sp>
      <p:sp>
        <p:nvSpPr>
          <p:cNvPr id="53" name="Google Shape;53;p1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300">
                <a:solidFill>
                  <a:srgbClr val="FF5C5C"/>
                </a:solidFill>
                <a:latin typeface="Raleway ExtraBold"/>
                <a:ea typeface="Raleway ExtraBold"/>
                <a:cs typeface="Raleway ExtraBold"/>
                <a:sym typeface="Raleway ExtraBold"/>
              </a:defRPr>
            </a:lvl1pPr>
            <a:lvl2pPr lvl="1" algn="ctr" rtl="0">
              <a:buNone/>
              <a:defRPr sz="1300">
                <a:solidFill>
                  <a:srgbClr val="FF5C5C"/>
                </a:solidFill>
                <a:latin typeface="Raleway ExtraBold"/>
                <a:ea typeface="Raleway ExtraBold"/>
                <a:cs typeface="Raleway ExtraBold"/>
                <a:sym typeface="Raleway ExtraBold"/>
              </a:defRPr>
            </a:lvl2pPr>
            <a:lvl3pPr lvl="2" algn="ctr" rtl="0">
              <a:buNone/>
              <a:defRPr sz="1300">
                <a:solidFill>
                  <a:srgbClr val="FF5C5C"/>
                </a:solidFill>
                <a:latin typeface="Raleway ExtraBold"/>
                <a:ea typeface="Raleway ExtraBold"/>
                <a:cs typeface="Raleway ExtraBold"/>
                <a:sym typeface="Raleway ExtraBold"/>
              </a:defRPr>
            </a:lvl3pPr>
            <a:lvl4pPr lvl="3" algn="ctr" rtl="0">
              <a:buNone/>
              <a:defRPr sz="1300">
                <a:solidFill>
                  <a:srgbClr val="FF5C5C"/>
                </a:solidFill>
                <a:latin typeface="Raleway ExtraBold"/>
                <a:ea typeface="Raleway ExtraBold"/>
                <a:cs typeface="Raleway ExtraBold"/>
                <a:sym typeface="Raleway ExtraBold"/>
              </a:defRPr>
            </a:lvl4pPr>
            <a:lvl5pPr lvl="4" algn="ctr" rtl="0">
              <a:buNone/>
              <a:defRPr sz="1300">
                <a:solidFill>
                  <a:srgbClr val="FF5C5C"/>
                </a:solidFill>
                <a:latin typeface="Raleway ExtraBold"/>
                <a:ea typeface="Raleway ExtraBold"/>
                <a:cs typeface="Raleway ExtraBold"/>
                <a:sym typeface="Raleway ExtraBold"/>
              </a:defRPr>
            </a:lvl5pPr>
            <a:lvl6pPr lvl="5" algn="ctr" rtl="0">
              <a:buNone/>
              <a:defRPr sz="1300">
                <a:solidFill>
                  <a:srgbClr val="FF5C5C"/>
                </a:solidFill>
                <a:latin typeface="Raleway ExtraBold"/>
                <a:ea typeface="Raleway ExtraBold"/>
                <a:cs typeface="Raleway ExtraBold"/>
                <a:sym typeface="Raleway ExtraBold"/>
              </a:defRPr>
            </a:lvl6pPr>
            <a:lvl7pPr lvl="6" algn="ctr" rtl="0">
              <a:buNone/>
              <a:defRPr sz="1300">
                <a:solidFill>
                  <a:srgbClr val="FF5C5C"/>
                </a:solidFill>
                <a:latin typeface="Raleway ExtraBold"/>
                <a:ea typeface="Raleway ExtraBold"/>
                <a:cs typeface="Raleway ExtraBold"/>
                <a:sym typeface="Raleway ExtraBold"/>
              </a:defRPr>
            </a:lvl7pPr>
            <a:lvl8pPr lvl="7" algn="ctr" rtl="0">
              <a:buNone/>
              <a:defRPr sz="1300">
                <a:solidFill>
                  <a:srgbClr val="FF5C5C"/>
                </a:solidFill>
                <a:latin typeface="Raleway ExtraBold"/>
                <a:ea typeface="Raleway ExtraBold"/>
                <a:cs typeface="Raleway ExtraBold"/>
                <a:sym typeface="Raleway ExtraBold"/>
              </a:defRPr>
            </a:lvl8pPr>
            <a:lvl9pPr lvl="8" algn="ctr" rtl="0">
              <a:buNone/>
              <a:defRPr sz="1300">
                <a:solidFill>
                  <a:srgbClr val="FF5C5C"/>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pl"/>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mc:AlternateContent xmlns:mc="http://schemas.openxmlformats.org/markup-compatibility/2006" xmlns:p14="http://schemas.microsoft.com/office/powerpoint/2010/main">
    <mc:Choice Requires="p14">
      <p:transition p14:dur="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PG3-xG6yncc"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13.jpg"/><Relationship Id="rId5" Type="http://schemas.openxmlformats.org/officeDocument/2006/relationships/hyperlink" Target="http://www.youtube.com/watch?v=NWga6ES5znU" TargetMode="Externa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PG3-xG6yncc"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NWga6ES5znU" TargetMode="External"/><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Dublin" TargetMode="External"/><Relationship Id="rId2" Type="http://schemas.openxmlformats.org/officeDocument/2006/relationships/hyperlink" Target="https://en.wikipedia.org/wiki/Christy_Brown" TargetMode="External"/><Relationship Id="rId1" Type="http://schemas.openxmlformats.org/officeDocument/2006/relationships/slideLayout" Target="../slideLayouts/slideLayout17.xml"/><Relationship Id="rId5" Type="http://schemas.openxmlformats.org/officeDocument/2006/relationships/hyperlink" Target="https://en.wikipedia.org/wiki/Childbirth" TargetMode="External"/><Relationship Id="rId4" Type="http://schemas.openxmlformats.org/officeDocument/2006/relationships/hyperlink" Target="https://en.wikipedia.org/wiki/Cerebral_palsy"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1"/>
          <p:cNvSpPr txBox="1">
            <a:spLocks noGrp="1"/>
          </p:cNvSpPr>
          <p:nvPr>
            <p:ph type="title" idx="4294967295"/>
          </p:nvPr>
        </p:nvSpPr>
        <p:spPr>
          <a:xfrm>
            <a:off x="3796700" y="2016725"/>
            <a:ext cx="4715400" cy="152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4200" dirty="0"/>
              <a:t>Films L3 Sciences </a:t>
            </a:r>
            <a:r>
              <a:rPr lang="fr-FR" sz="4200"/>
              <a:t>de l’éducation</a:t>
            </a:r>
            <a:endParaRPr sz="4200" dirty="0"/>
          </a:p>
        </p:txBody>
      </p:sp>
      <p:pic>
        <p:nvPicPr>
          <p:cNvPr id="89" name="Google Shape;89;p21"/>
          <p:cNvPicPr preferRelativeResize="0"/>
          <p:nvPr/>
        </p:nvPicPr>
        <p:blipFill rotWithShape="1">
          <a:blip r:embed="rId3">
            <a:alphaModFix/>
          </a:blip>
          <a:srcRect l="8081" r="8089"/>
          <a:stretch/>
        </p:blipFill>
        <p:spPr>
          <a:xfrm>
            <a:off x="336475" y="1041375"/>
            <a:ext cx="3360300" cy="3360300"/>
          </a:xfrm>
          <a:prstGeom prst="ellipse">
            <a:avLst/>
          </a:prstGeom>
          <a:noFill/>
          <a:ln>
            <a:noFill/>
          </a:ln>
        </p:spPr>
      </p:pic>
      <p:sp>
        <p:nvSpPr>
          <p:cNvPr id="90" name="Google Shape;90;p2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1</a:t>
            </a:fld>
            <a:endParaRPr/>
          </a:p>
        </p:txBody>
      </p:sp>
      <p:pic>
        <p:nvPicPr>
          <p:cNvPr id="91" name="Google Shape;91;p21"/>
          <p:cNvPicPr preferRelativeResize="0"/>
          <p:nvPr/>
        </p:nvPicPr>
        <p:blipFill rotWithShape="1">
          <a:blip r:embed="rId4">
            <a:alphaModFix/>
          </a:blip>
          <a:srcRect l="13333" t="7296" r="14281" b="6355"/>
          <a:stretch/>
        </p:blipFill>
        <p:spPr>
          <a:xfrm>
            <a:off x="8956221" y="1041375"/>
            <a:ext cx="125503" cy="53074"/>
          </a:xfrm>
          <a:prstGeom prst="ellipse">
            <a:avLst/>
          </a:prstGeom>
          <a:noFill/>
          <a:ln>
            <a:noFill/>
          </a:ln>
        </p:spPr>
      </p:pic>
      <p:pic>
        <p:nvPicPr>
          <p:cNvPr id="92" name="Google Shape;92;p21"/>
          <p:cNvPicPr preferRelativeResize="0"/>
          <p:nvPr/>
        </p:nvPicPr>
        <p:blipFill rotWithShape="1">
          <a:blip r:embed="rId5">
            <a:alphaModFix/>
          </a:blip>
          <a:srcRect l="10783" r="28188"/>
          <a:stretch/>
        </p:blipFill>
        <p:spPr>
          <a:xfrm>
            <a:off x="336600" y="1041375"/>
            <a:ext cx="3360300" cy="33603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10</a:t>
            </a:fld>
            <a:endParaRPr/>
          </a:p>
        </p:txBody>
      </p:sp>
      <p:sp>
        <p:nvSpPr>
          <p:cNvPr id="169" name="Google Shape;169;p30"/>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Look at the words and phrases in bold and answer the questions below. [part 1/7]</a:t>
            </a:r>
            <a:endParaRPr sz="1800" b="1">
              <a:latin typeface="Raleway"/>
              <a:ea typeface="Raleway"/>
              <a:cs typeface="Raleway"/>
              <a:sym typeface="Raleway"/>
            </a:endParaRPr>
          </a:p>
        </p:txBody>
      </p:sp>
      <p:sp>
        <p:nvSpPr>
          <p:cNvPr id="170" name="Google Shape;170;p30"/>
          <p:cNvSpPr txBox="1"/>
          <p:nvPr/>
        </p:nvSpPr>
        <p:spPr>
          <a:xfrm>
            <a:off x="373050" y="1049800"/>
            <a:ext cx="8397900" cy="33363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watch films in English with </a:t>
            </a:r>
            <a:r>
              <a:rPr lang="pl" sz="1500" b="1">
                <a:solidFill>
                  <a:schemeClr val="dk1"/>
                </a:solidFill>
                <a:latin typeface="Raleway"/>
                <a:ea typeface="Raleway"/>
                <a:cs typeface="Raleway"/>
                <a:sym typeface="Raleway"/>
              </a:rPr>
              <a:t>subtitles </a:t>
            </a:r>
            <a:r>
              <a:rPr lang="pl" sz="1500">
                <a:solidFill>
                  <a:schemeClr val="dk1"/>
                </a:solidFill>
                <a:latin typeface="Raleway Light"/>
                <a:ea typeface="Raleway Light"/>
                <a:cs typeface="Raleway Light"/>
                <a:sym typeface="Raleway Light"/>
              </a:rPr>
              <a:t>in my language.</a:t>
            </a:r>
            <a:endParaRPr sz="1500">
              <a:solidFill>
                <a:schemeClr val="dk1"/>
              </a:solidFill>
              <a:latin typeface="Raleway Light"/>
              <a:ea typeface="Raleway Light"/>
              <a:cs typeface="Raleway Light"/>
              <a:sym typeface="Raleway Light"/>
            </a:endParaRPr>
          </a:p>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have a favourite </a:t>
            </a:r>
            <a:r>
              <a:rPr lang="pl" sz="1500" b="1">
                <a:solidFill>
                  <a:schemeClr val="dk1"/>
                </a:solidFill>
                <a:latin typeface="Raleway"/>
                <a:ea typeface="Raleway"/>
                <a:cs typeface="Raleway"/>
                <a:sym typeface="Raleway"/>
              </a:rPr>
              <a:t>soundtrack </a:t>
            </a:r>
            <a:r>
              <a:rPr lang="pl" sz="1500">
                <a:solidFill>
                  <a:schemeClr val="dk1"/>
                </a:solidFill>
                <a:latin typeface="Raleway Light"/>
                <a:ea typeface="Raleway Light"/>
                <a:cs typeface="Raleway Light"/>
                <a:sym typeface="Raleway Light"/>
              </a:rPr>
              <a:t>which I often listen to.</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When I want to see a film, I watch </a:t>
            </a:r>
            <a:r>
              <a:rPr lang="pl" sz="1500" b="1">
                <a:solidFill>
                  <a:schemeClr val="dk1"/>
                </a:solidFill>
                <a:latin typeface="Raleway"/>
                <a:ea typeface="Raleway"/>
                <a:cs typeface="Raleway"/>
                <a:sym typeface="Raleway"/>
              </a:rPr>
              <a:t>trailers </a:t>
            </a:r>
            <a:r>
              <a:rPr lang="pl" sz="1500">
                <a:solidFill>
                  <a:schemeClr val="dk1"/>
                </a:solidFill>
                <a:latin typeface="Raleway Light"/>
                <a:ea typeface="Raleway Light"/>
                <a:cs typeface="Raleway Light"/>
                <a:sym typeface="Raleway Light"/>
              </a:rPr>
              <a:t>online to find something I like.</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don’t like watching films with </a:t>
            </a:r>
            <a:r>
              <a:rPr lang="pl" sz="1500" b="1">
                <a:solidFill>
                  <a:schemeClr val="dk1"/>
                </a:solidFill>
                <a:latin typeface="Raleway"/>
                <a:ea typeface="Raleway"/>
                <a:cs typeface="Raleway"/>
                <a:sym typeface="Raleway"/>
              </a:rPr>
              <a:t>dubbing </a:t>
            </a:r>
            <a:r>
              <a:rPr lang="pl" sz="1500">
                <a:solidFill>
                  <a:schemeClr val="dk1"/>
                </a:solidFill>
                <a:latin typeface="Raleway Light"/>
                <a:ea typeface="Raleway Light"/>
                <a:cs typeface="Raleway Light"/>
                <a:sym typeface="Raleway Light"/>
              </a:rPr>
              <a:t>because the actors’ mouths never move as they should.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After watching a good film, I check the </a:t>
            </a:r>
            <a:r>
              <a:rPr lang="pl" sz="1500" b="1">
                <a:solidFill>
                  <a:schemeClr val="dk1"/>
                </a:solidFill>
                <a:latin typeface="Raleway"/>
                <a:ea typeface="Raleway"/>
                <a:cs typeface="Raleway"/>
                <a:sym typeface="Raleway"/>
              </a:rPr>
              <a:t>cast </a:t>
            </a:r>
            <a:r>
              <a:rPr lang="pl" sz="1500">
                <a:solidFill>
                  <a:schemeClr val="dk1"/>
                </a:solidFill>
                <a:latin typeface="Raleway Light"/>
                <a:ea typeface="Raleway Light"/>
                <a:cs typeface="Raleway Light"/>
                <a:sym typeface="Raleway Light"/>
              </a:rPr>
              <a:t>list to see the actors’ names.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hate </a:t>
            </a:r>
            <a:r>
              <a:rPr lang="pl" sz="1500" b="1">
                <a:solidFill>
                  <a:schemeClr val="dk1"/>
                </a:solidFill>
                <a:latin typeface="Raleway"/>
                <a:ea typeface="Raleway"/>
                <a:cs typeface="Raleway"/>
                <a:sym typeface="Raleway"/>
              </a:rPr>
              <a:t>spoilers </a:t>
            </a:r>
            <a:r>
              <a:rPr lang="pl" sz="1500">
                <a:solidFill>
                  <a:schemeClr val="dk1"/>
                </a:solidFill>
                <a:latin typeface="Raleway Light"/>
                <a:ea typeface="Raleway Light"/>
                <a:cs typeface="Raleway Light"/>
                <a:sym typeface="Raleway Light"/>
              </a:rPr>
              <a:t>because I don’t want to know how the film ends before I watch it.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usually know the </a:t>
            </a:r>
            <a:r>
              <a:rPr lang="pl" sz="1500" b="1">
                <a:solidFill>
                  <a:schemeClr val="dk1"/>
                </a:solidFill>
                <a:latin typeface="Raleway"/>
                <a:ea typeface="Raleway"/>
                <a:cs typeface="Raleway"/>
                <a:sym typeface="Raleway"/>
              </a:rPr>
              <a:t>titles </a:t>
            </a:r>
            <a:r>
              <a:rPr lang="pl" sz="1500">
                <a:solidFill>
                  <a:schemeClr val="dk1"/>
                </a:solidFill>
                <a:latin typeface="Raleway Light"/>
                <a:ea typeface="Raleway Light"/>
                <a:cs typeface="Raleway Light"/>
                <a:sym typeface="Raleway Light"/>
              </a:rPr>
              <a:t>of English films in my language, but not in English.</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If the </a:t>
            </a:r>
            <a:r>
              <a:rPr lang="pl" sz="1500" b="1">
                <a:solidFill>
                  <a:schemeClr val="dk1"/>
                </a:solidFill>
                <a:latin typeface="Raleway"/>
                <a:ea typeface="Raleway"/>
                <a:cs typeface="Raleway"/>
                <a:sym typeface="Raleway"/>
              </a:rPr>
              <a:t>main character</a:t>
            </a:r>
            <a:r>
              <a:rPr lang="pl" sz="1500">
                <a:solidFill>
                  <a:schemeClr val="dk1"/>
                </a:solidFill>
                <a:latin typeface="Raleway Light"/>
                <a:ea typeface="Raleway Light"/>
                <a:cs typeface="Raleway Light"/>
                <a:sym typeface="Raleway Light"/>
              </a:rPr>
              <a:t> is played by a bad actor, a film can’t be good.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Watching a </a:t>
            </a:r>
            <a:r>
              <a:rPr lang="pl" sz="1500" b="1">
                <a:solidFill>
                  <a:schemeClr val="dk1"/>
                </a:solidFill>
                <a:latin typeface="Raleway"/>
                <a:ea typeface="Raleway"/>
                <a:cs typeface="Raleway"/>
                <a:sym typeface="Raleway"/>
              </a:rPr>
              <a:t>series </a:t>
            </a:r>
            <a:r>
              <a:rPr lang="pl" sz="1500">
                <a:solidFill>
                  <a:schemeClr val="dk1"/>
                </a:solidFill>
                <a:latin typeface="Raleway Light"/>
                <a:ea typeface="Raleway Light"/>
                <a:cs typeface="Raleway Light"/>
                <a:sym typeface="Raleway Light"/>
              </a:rPr>
              <a:t>is better than watching a film because the story is longer and you can watch it for weeks.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The story in films is more important than the </a:t>
            </a:r>
            <a:r>
              <a:rPr lang="pl" sz="1500" b="1">
                <a:solidFill>
                  <a:schemeClr val="dk1"/>
                </a:solidFill>
                <a:latin typeface="Raleway"/>
                <a:ea typeface="Raleway"/>
                <a:cs typeface="Raleway"/>
                <a:sym typeface="Raleway"/>
              </a:rPr>
              <a:t>special effects</a:t>
            </a:r>
            <a:r>
              <a:rPr lang="pl" sz="1500">
                <a:solidFill>
                  <a:schemeClr val="dk1"/>
                </a:solidFill>
                <a:latin typeface="Raleway Light"/>
                <a:ea typeface="Raleway Light"/>
                <a:cs typeface="Raleway Light"/>
                <a:sym typeface="Raleway Light"/>
              </a:rPr>
              <a:t>.</a:t>
            </a:r>
            <a:endParaRPr sz="1500">
              <a:solidFill>
                <a:schemeClr val="dk1"/>
              </a:solidFill>
              <a:latin typeface="Raleway Light"/>
              <a:ea typeface="Raleway Light"/>
              <a:cs typeface="Raleway Light"/>
              <a:sym typeface="Raleway Light"/>
            </a:endParaRPr>
          </a:p>
        </p:txBody>
      </p:sp>
      <p:sp>
        <p:nvSpPr>
          <p:cNvPr id="171" name="Google Shape;171;p30"/>
          <p:cNvSpPr/>
          <p:nvPr/>
        </p:nvSpPr>
        <p:spPr>
          <a:xfrm>
            <a:off x="1259400" y="4386100"/>
            <a:ext cx="6625200" cy="612600"/>
          </a:xfrm>
          <a:prstGeom prst="roundRect">
            <a:avLst>
              <a:gd name="adj" fmla="val 16667"/>
            </a:avLst>
          </a:prstGeom>
          <a:solidFill>
            <a:srgbClr val="60AE92"/>
          </a:solidFill>
          <a:ln w="9525" cap="flat" cmpd="sng">
            <a:solidFill>
              <a:srgbClr val="60AE92"/>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ctr" rtl="0">
              <a:lnSpc>
                <a:spcPct val="115000"/>
              </a:lnSpc>
              <a:spcBef>
                <a:spcPts val="0"/>
              </a:spcBef>
              <a:spcAft>
                <a:spcPts val="0"/>
              </a:spcAft>
              <a:buClr>
                <a:schemeClr val="lt1"/>
              </a:buClr>
              <a:buSzPts val="1500"/>
              <a:buFont typeface="Raleway"/>
              <a:buAutoNum type="arabicPeriod"/>
            </a:pPr>
            <a:r>
              <a:rPr lang="pl" sz="1500" b="1">
                <a:solidFill>
                  <a:schemeClr val="lt1"/>
                </a:solidFill>
                <a:latin typeface="Raleway"/>
                <a:ea typeface="Raleway"/>
                <a:cs typeface="Raleway"/>
                <a:sym typeface="Raleway"/>
              </a:rPr>
              <a:t>Which two words or phrases are sounds in a film? </a:t>
            </a:r>
            <a:endParaRPr sz="1500"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11</a:t>
            </a:fld>
            <a:endParaRPr/>
          </a:p>
        </p:txBody>
      </p:sp>
      <p:sp>
        <p:nvSpPr>
          <p:cNvPr id="177" name="Google Shape;177;p31"/>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Look at the words and phrases in bold and answer the questions below. [part 2/7]</a:t>
            </a:r>
            <a:endParaRPr sz="1800" b="1">
              <a:latin typeface="Raleway"/>
              <a:ea typeface="Raleway"/>
              <a:cs typeface="Raleway"/>
              <a:sym typeface="Raleway"/>
            </a:endParaRPr>
          </a:p>
        </p:txBody>
      </p:sp>
      <p:sp>
        <p:nvSpPr>
          <p:cNvPr id="178" name="Google Shape;178;p31"/>
          <p:cNvSpPr txBox="1"/>
          <p:nvPr/>
        </p:nvSpPr>
        <p:spPr>
          <a:xfrm>
            <a:off x="373050" y="1049800"/>
            <a:ext cx="8397900" cy="33363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watch films in English with </a:t>
            </a:r>
            <a:r>
              <a:rPr lang="pl" sz="1500" b="1">
                <a:solidFill>
                  <a:schemeClr val="dk1"/>
                </a:solidFill>
                <a:latin typeface="Raleway"/>
                <a:ea typeface="Raleway"/>
                <a:cs typeface="Raleway"/>
                <a:sym typeface="Raleway"/>
              </a:rPr>
              <a:t>subtitles </a:t>
            </a:r>
            <a:r>
              <a:rPr lang="pl" sz="1500">
                <a:solidFill>
                  <a:schemeClr val="dk1"/>
                </a:solidFill>
                <a:latin typeface="Raleway Light"/>
                <a:ea typeface="Raleway Light"/>
                <a:cs typeface="Raleway Light"/>
                <a:sym typeface="Raleway Light"/>
              </a:rPr>
              <a:t>in my language.</a:t>
            </a:r>
            <a:endParaRPr sz="1500">
              <a:solidFill>
                <a:schemeClr val="dk1"/>
              </a:solidFill>
              <a:latin typeface="Raleway Light"/>
              <a:ea typeface="Raleway Light"/>
              <a:cs typeface="Raleway Light"/>
              <a:sym typeface="Raleway Light"/>
            </a:endParaRPr>
          </a:p>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have a favourite </a:t>
            </a:r>
            <a:r>
              <a:rPr lang="pl" sz="1500" b="1">
                <a:solidFill>
                  <a:schemeClr val="dk1"/>
                </a:solidFill>
                <a:latin typeface="Raleway"/>
                <a:ea typeface="Raleway"/>
                <a:cs typeface="Raleway"/>
                <a:sym typeface="Raleway"/>
              </a:rPr>
              <a:t>soundtrack </a:t>
            </a:r>
            <a:r>
              <a:rPr lang="pl" sz="1500">
                <a:solidFill>
                  <a:schemeClr val="dk1"/>
                </a:solidFill>
                <a:latin typeface="Raleway Light"/>
                <a:ea typeface="Raleway Light"/>
                <a:cs typeface="Raleway Light"/>
                <a:sym typeface="Raleway Light"/>
              </a:rPr>
              <a:t>which I often listen to.</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When I want to see a film, I watch </a:t>
            </a:r>
            <a:r>
              <a:rPr lang="pl" sz="1500" b="1">
                <a:solidFill>
                  <a:schemeClr val="dk1"/>
                </a:solidFill>
                <a:latin typeface="Raleway"/>
                <a:ea typeface="Raleway"/>
                <a:cs typeface="Raleway"/>
                <a:sym typeface="Raleway"/>
              </a:rPr>
              <a:t>trailers </a:t>
            </a:r>
            <a:r>
              <a:rPr lang="pl" sz="1500">
                <a:solidFill>
                  <a:schemeClr val="dk1"/>
                </a:solidFill>
                <a:latin typeface="Raleway Light"/>
                <a:ea typeface="Raleway Light"/>
                <a:cs typeface="Raleway Light"/>
                <a:sym typeface="Raleway Light"/>
              </a:rPr>
              <a:t>online to find something I like.</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don’t like watching films with </a:t>
            </a:r>
            <a:r>
              <a:rPr lang="pl" sz="1500" b="1">
                <a:solidFill>
                  <a:schemeClr val="dk1"/>
                </a:solidFill>
                <a:latin typeface="Raleway"/>
                <a:ea typeface="Raleway"/>
                <a:cs typeface="Raleway"/>
                <a:sym typeface="Raleway"/>
              </a:rPr>
              <a:t>dubbing </a:t>
            </a:r>
            <a:r>
              <a:rPr lang="pl" sz="1500">
                <a:solidFill>
                  <a:schemeClr val="dk1"/>
                </a:solidFill>
                <a:latin typeface="Raleway Light"/>
                <a:ea typeface="Raleway Light"/>
                <a:cs typeface="Raleway Light"/>
                <a:sym typeface="Raleway Light"/>
              </a:rPr>
              <a:t>because the actors’ mouths never move as they should.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After watching a good film, I check the </a:t>
            </a:r>
            <a:r>
              <a:rPr lang="pl" sz="1500" b="1">
                <a:solidFill>
                  <a:schemeClr val="dk1"/>
                </a:solidFill>
                <a:latin typeface="Raleway"/>
                <a:ea typeface="Raleway"/>
                <a:cs typeface="Raleway"/>
                <a:sym typeface="Raleway"/>
              </a:rPr>
              <a:t>cast </a:t>
            </a:r>
            <a:r>
              <a:rPr lang="pl" sz="1500">
                <a:solidFill>
                  <a:schemeClr val="dk1"/>
                </a:solidFill>
                <a:latin typeface="Raleway Light"/>
                <a:ea typeface="Raleway Light"/>
                <a:cs typeface="Raleway Light"/>
                <a:sym typeface="Raleway Light"/>
              </a:rPr>
              <a:t>list to see the actors’ names.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hate </a:t>
            </a:r>
            <a:r>
              <a:rPr lang="pl" sz="1500" b="1">
                <a:solidFill>
                  <a:schemeClr val="dk1"/>
                </a:solidFill>
                <a:latin typeface="Raleway"/>
                <a:ea typeface="Raleway"/>
                <a:cs typeface="Raleway"/>
                <a:sym typeface="Raleway"/>
              </a:rPr>
              <a:t>spoilers </a:t>
            </a:r>
            <a:r>
              <a:rPr lang="pl" sz="1500">
                <a:solidFill>
                  <a:schemeClr val="dk1"/>
                </a:solidFill>
                <a:latin typeface="Raleway Light"/>
                <a:ea typeface="Raleway Light"/>
                <a:cs typeface="Raleway Light"/>
                <a:sym typeface="Raleway Light"/>
              </a:rPr>
              <a:t>because I don’t want to know how the film ends before I watch it.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usually know the </a:t>
            </a:r>
            <a:r>
              <a:rPr lang="pl" sz="1500" b="1">
                <a:solidFill>
                  <a:schemeClr val="dk1"/>
                </a:solidFill>
                <a:latin typeface="Raleway"/>
                <a:ea typeface="Raleway"/>
                <a:cs typeface="Raleway"/>
                <a:sym typeface="Raleway"/>
              </a:rPr>
              <a:t>titles </a:t>
            </a:r>
            <a:r>
              <a:rPr lang="pl" sz="1500">
                <a:solidFill>
                  <a:schemeClr val="dk1"/>
                </a:solidFill>
                <a:latin typeface="Raleway Light"/>
                <a:ea typeface="Raleway Light"/>
                <a:cs typeface="Raleway Light"/>
                <a:sym typeface="Raleway Light"/>
              </a:rPr>
              <a:t>of English films in my language, but not in English.</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If the </a:t>
            </a:r>
            <a:r>
              <a:rPr lang="pl" sz="1500" b="1">
                <a:solidFill>
                  <a:schemeClr val="dk1"/>
                </a:solidFill>
                <a:latin typeface="Raleway"/>
                <a:ea typeface="Raleway"/>
                <a:cs typeface="Raleway"/>
                <a:sym typeface="Raleway"/>
              </a:rPr>
              <a:t>main character</a:t>
            </a:r>
            <a:r>
              <a:rPr lang="pl" sz="1500">
                <a:solidFill>
                  <a:schemeClr val="dk1"/>
                </a:solidFill>
                <a:latin typeface="Raleway Light"/>
                <a:ea typeface="Raleway Light"/>
                <a:cs typeface="Raleway Light"/>
                <a:sym typeface="Raleway Light"/>
              </a:rPr>
              <a:t> is played by a bad actor, a film can’t be good.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Watching a </a:t>
            </a:r>
            <a:r>
              <a:rPr lang="pl" sz="1500" b="1">
                <a:solidFill>
                  <a:schemeClr val="dk1"/>
                </a:solidFill>
                <a:latin typeface="Raleway"/>
                <a:ea typeface="Raleway"/>
                <a:cs typeface="Raleway"/>
                <a:sym typeface="Raleway"/>
              </a:rPr>
              <a:t>series </a:t>
            </a:r>
            <a:r>
              <a:rPr lang="pl" sz="1500">
                <a:solidFill>
                  <a:schemeClr val="dk1"/>
                </a:solidFill>
                <a:latin typeface="Raleway Light"/>
                <a:ea typeface="Raleway Light"/>
                <a:cs typeface="Raleway Light"/>
                <a:sym typeface="Raleway Light"/>
              </a:rPr>
              <a:t>is better than watching a film because the story is longer and you can watch it for weeks.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The story in films is more important than the </a:t>
            </a:r>
            <a:r>
              <a:rPr lang="pl" sz="1500" b="1">
                <a:solidFill>
                  <a:schemeClr val="dk1"/>
                </a:solidFill>
                <a:latin typeface="Raleway"/>
                <a:ea typeface="Raleway"/>
                <a:cs typeface="Raleway"/>
                <a:sym typeface="Raleway"/>
              </a:rPr>
              <a:t>special effects</a:t>
            </a:r>
            <a:r>
              <a:rPr lang="pl" sz="1500">
                <a:solidFill>
                  <a:schemeClr val="dk1"/>
                </a:solidFill>
                <a:latin typeface="Raleway Light"/>
                <a:ea typeface="Raleway Light"/>
                <a:cs typeface="Raleway Light"/>
                <a:sym typeface="Raleway Light"/>
              </a:rPr>
              <a:t>.</a:t>
            </a:r>
            <a:endParaRPr sz="1500">
              <a:solidFill>
                <a:schemeClr val="dk1"/>
              </a:solidFill>
              <a:latin typeface="Raleway Light"/>
              <a:ea typeface="Raleway Light"/>
              <a:cs typeface="Raleway Light"/>
              <a:sym typeface="Raleway Light"/>
            </a:endParaRPr>
          </a:p>
        </p:txBody>
      </p:sp>
      <p:sp>
        <p:nvSpPr>
          <p:cNvPr id="179" name="Google Shape;179;p31"/>
          <p:cNvSpPr/>
          <p:nvPr/>
        </p:nvSpPr>
        <p:spPr>
          <a:xfrm>
            <a:off x="1259400" y="4386100"/>
            <a:ext cx="6625200" cy="612600"/>
          </a:xfrm>
          <a:prstGeom prst="roundRect">
            <a:avLst>
              <a:gd name="adj" fmla="val 16667"/>
            </a:avLst>
          </a:prstGeom>
          <a:solidFill>
            <a:srgbClr val="60AE92"/>
          </a:solidFill>
          <a:ln w="9525" cap="flat" cmpd="sng">
            <a:solidFill>
              <a:srgbClr val="60AE92"/>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ctr" rtl="0">
              <a:lnSpc>
                <a:spcPct val="115000"/>
              </a:lnSpc>
              <a:spcBef>
                <a:spcPts val="0"/>
              </a:spcBef>
              <a:spcAft>
                <a:spcPts val="0"/>
              </a:spcAft>
              <a:buClr>
                <a:schemeClr val="lt1"/>
              </a:buClr>
              <a:buSzPts val="1500"/>
              <a:buFont typeface="Raleway"/>
              <a:buAutoNum type="arabicPeriod" startAt="2"/>
            </a:pPr>
            <a:r>
              <a:rPr lang="pl" sz="1500" b="1">
                <a:solidFill>
                  <a:schemeClr val="lt1"/>
                </a:solidFill>
                <a:latin typeface="Raleway"/>
                <a:ea typeface="Raleway"/>
                <a:cs typeface="Raleway"/>
                <a:sym typeface="Raleway"/>
              </a:rPr>
              <a:t>Which two words or phrases are text on the screen </a:t>
            </a:r>
            <a:endParaRPr sz="1500" b="1">
              <a:solidFill>
                <a:schemeClr val="lt1"/>
              </a:solidFill>
              <a:latin typeface="Raleway"/>
              <a:ea typeface="Raleway"/>
              <a:cs typeface="Raleway"/>
              <a:sym typeface="Raleway"/>
            </a:endParaRPr>
          </a:p>
          <a:p>
            <a:pPr marL="457200" lvl="0" indent="0" algn="ctr" rtl="0">
              <a:lnSpc>
                <a:spcPct val="115000"/>
              </a:lnSpc>
              <a:spcBef>
                <a:spcPts val="0"/>
              </a:spcBef>
              <a:spcAft>
                <a:spcPts val="0"/>
              </a:spcAft>
              <a:buNone/>
            </a:pPr>
            <a:r>
              <a:rPr lang="pl" sz="1500" b="1">
                <a:solidFill>
                  <a:schemeClr val="lt1"/>
                </a:solidFill>
                <a:latin typeface="Raleway"/>
                <a:ea typeface="Raleway"/>
                <a:cs typeface="Raleway"/>
                <a:sym typeface="Raleway"/>
              </a:rPr>
              <a:t>at the beginning of or during a film? </a:t>
            </a:r>
            <a:endParaRPr sz="1500" b="1">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12</a:t>
            </a:fld>
            <a:endParaRPr/>
          </a:p>
        </p:txBody>
      </p:sp>
      <p:sp>
        <p:nvSpPr>
          <p:cNvPr id="185" name="Google Shape;185;p32"/>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Look at the words and phrases in bold and answer the questions below. [part 3/7]</a:t>
            </a:r>
            <a:endParaRPr sz="1800" b="1">
              <a:latin typeface="Raleway"/>
              <a:ea typeface="Raleway"/>
              <a:cs typeface="Raleway"/>
              <a:sym typeface="Raleway"/>
            </a:endParaRPr>
          </a:p>
        </p:txBody>
      </p:sp>
      <p:sp>
        <p:nvSpPr>
          <p:cNvPr id="186" name="Google Shape;186;p32"/>
          <p:cNvSpPr txBox="1"/>
          <p:nvPr/>
        </p:nvSpPr>
        <p:spPr>
          <a:xfrm>
            <a:off x="373050" y="1049800"/>
            <a:ext cx="8397900" cy="33363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watch films in English with </a:t>
            </a:r>
            <a:r>
              <a:rPr lang="pl" sz="1500" b="1">
                <a:solidFill>
                  <a:schemeClr val="dk1"/>
                </a:solidFill>
                <a:latin typeface="Raleway"/>
                <a:ea typeface="Raleway"/>
                <a:cs typeface="Raleway"/>
                <a:sym typeface="Raleway"/>
              </a:rPr>
              <a:t>subtitles </a:t>
            </a:r>
            <a:r>
              <a:rPr lang="pl" sz="1500">
                <a:solidFill>
                  <a:schemeClr val="dk1"/>
                </a:solidFill>
                <a:latin typeface="Raleway Light"/>
                <a:ea typeface="Raleway Light"/>
                <a:cs typeface="Raleway Light"/>
                <a:sym typeface="Raleway Light"/>
              </a:rPr>
              <a:t>in my language.</a:t>
            </a:r>
            <a:endParaRPr sz="1500">
              <a:solidFill>
                <a:schemeClr val="dk1"/>
              </a:solidFill>
              <a:latin typeface="Raleway Light"/>
              <a:ea typeface="Raleway Light"/>
              <a:cs typeface="Raleway Light"/>
              <a:sym typeface="Raleway Light"/>
            </a:endParaRPr>
          </a:p>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have a favourite </a:t>
            </a:r>
            <a:r>
              <a:rPr lang="pl" sz="1500" b="1">
                <a:solidFill>
                  <a:schemeClr val="dk1"/>
                </a:solidFill>
                <a:latin typeface="Raleway"/>
                <a:ea typeface="Raleway"/>
                <a:cs typeface="Raleway"/>
                <a:sym typeface="Raleway"/>
              </a:rPr>
              <a:t>soundtrack </a:t>
            </a:r>
            <a:r>
              <a:rPr lang="pl" sz="1500">
                <a:solidFill>
                  <a:schemeClr val="dk1"/>
                </a:solidFill>
                <a:latin typeface="Raleway Light"/>
                <a:ea typeface="Raleway Light"/>
                <a:cs typeface="Raleway Light"/>
                <a:sym typeface="Raleway Light"/>
              </a:rPr>
              <a:t>which I often listen to.</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When I want to see a film, I watch </a:t>
            </a:r>
            <a:r>
              <a:rPr lang="pl" sz="1500" b="1">
                <a:solidFill>
                  <a:schemeClr val="dk1"/>
                </a:solidFill>
                <a:latin typeface="Raleway"/>
                <a:ea typeface="Raleway"/>
                <a:cs typeface="Raleway"/>
                <a:sym typeface="Raleway"/>
              </a:rPr>
              <a:t>trailers </a:t>
            </a:r>
            <a:r>
              <a:rPr lang="pl" sz="1500">
                <a:solidFill>
                  <a:schemeClr val="dk1"/>
                </a:solidFill>
                <a:latin typeface="Raleway Light"/>
                <a:ea typeface="Raleway Light"/>
                <a:cs typeface="Raleway Light"/>
                <a:sym typeface="Raleway Light"/>
              </a:rPr>
              <a:t>online to find something I like.</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don’t like watching films with </a:t>
            </a:r>
            <a:r>
              <a:rPr lang="pl" sz="1500" b="1">
                <a:solidFill>
                  <a:schemeClr val="dk1"/>
                </a:solidFill>
                <a:latin typeface="Raleway"/>
                <a:ea typeface="Raleway"/>
                <a:cs typeface="Raleway"/>
                <a:sym typeface="Raleway"/>
              </a:rPr>
              <a:t>dubbing </a:t>
            </a:r>
            <a:r>
              <a:rPr lang="pl" sz="1500">
                <a:solidFill>
                  <a:schemeClr val="dk1"/>
                </a:solidFill>
                <a:latin typeface="Raleway Light"/>
                <a:ea typeface="Raleway Light"/>
                <a:cs typeface="Raleway Light"/>
                <a:sym typeface="Raleway Light"/>
              </a:rPr>
              <a:t>because the actors’ mouths never move as they should.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After watching a good film, I check the </a:t>
            </a:r>
            <a:r>
              <a:rPr lang="pl" sz="1500" b="1">
                <a:solidFill>
                  <a:schemeClr val="dk1"/>
                </a:solidFill>
                <a:latin typeface="Raleway"/>
                <a:ea typeface="Raleway"/>
                <a:cs typeface="Raleway"/>
                <a:sym typeface="Raleway"/>
              </a:rPr>
              <a:t>cast </a:t>
            </a:r>
            <a:r>
              <a:rPr lang="pl" sz="1500">
                <a:solidFill>
                  <a:schemeClr val="dk1"/>
                </a:solidFill>
                <a:latin typeface="Raleway Light"/>
                <a:ea typeface="Raleway Light"/>
                <a:cs typeface="Raleway Light"/>
                <a:sym typeface="Raleway Light"/>
              </a:rPr>
              <a:t>list to see the actors’ names.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hate </a:t>
            </a:r>
            <a:r>
              <a:rPr lang="pl" sz="1500" b="1">
                <a:solidFill>
                  <a:schemeClr val="dk1"/>
                </a:solidFill>
                <a:latin typeface="Raleway"/>
                <a:ea typeface="Raleway"/>
                <a:cs typeface="Raleway"/>
                <a:sym typeface="Raleway"/>
              </a:rPr>
              <a:t>spoilers </a:t>
            </a:r>
            <a:r>
              <a:rPr lang="pl" sz="1500">
                <a:solidFill>
                  <a:schemeClr val="dk1"/>
                </a:solidFill>
                <a:latin typeface="Raleway Light"/>
                <a:ea typeface="Raleway Light"/>
                <a:cs typeface="Raleway Light"/>
                <a:sym typeface="Raleway Light"/>
              </a:rPr>
              <a:t>because I don’t want to know how the film ends before I watch it.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usually know the </a:t>
            </a:r>
            <a:r>
              <a:rPr lang="pl" sz="1500" b="1">
                <a:solidFill>
                  <a:schemeClr val="dk1"/>
                </a:solidFill>
                <a:latin typeface="Raleway"/>
                <a:ea typeface="Raleway"/>
                <a:cs typeface="Raleway"/>
                <a:sym typeface="Raleway"/>
              </a:rPr>
              <a:t>titles </a:t>
            </a:r>
            <a:r>
              <a:rPr lang="pl" sz="1500">
                <a:solidFill>
                  <a:schemeClr val="dk1"/>
                </a:solidFill>
                <a:latin typeface="Raleway Light"/>
                <a:ea typeface="Raleway Light"/>
                <a:cs typeface="Raleway Light"/>
                <a:sym typeface="Raleway Light"/>
              </a:rPr>
              <a:t>of English films in my language, but not in English.</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If the </a:t>
            </a:r>
            <a:r>
              <a:rPr lang="pl" sz="1500" b="1">
                <a:solidFill>
                  <a:schemeClr val="dk1"/>
                </a:solidFill>
                <a:latin typeface="Raleway"/>
                <a:ea typeface="Raleway"/>
                <a:cs typeface="Raleway"/>
                <a:sym typeface="Raleway"/>
              </a:rPr>
              <a:t>main character</a:t>
            </a:r>
            <a:r>
              <a:rPr lang="pl" sz="1500">
                <a:solidFill>
                  <a:schemeClr val="dk1"/>
                </a:solidFill>
                <a:latin typeface="Raleway Light"/>
                <a:ea typeface="Raleway Light"/>
                <a:cs typeface="Raleway Light"/>
                <a:sym typeface="Raleway Light"/>
              </a:rPr>
              <a:t> is played by a bad actor, a film can’t be good.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Watching a </a:t>
            </a:r>
            <a:r>
              <a:rPr lang="pl" sz="1500" b="1">
                <a:solidFill>
                  <a:schemeClr val="dk1"/>
                </a:solidFill>
                <a:latin typeface="Raleway"/>
                <a:ea typeface="Raleway"/>
                <a:cs typeface="Raleway"/>
                <a:sym typeface="Raleway"/>
              </a:rPr>
              <a:t>series </a:t>
            </a:r>
            <a:r>
              <a:rPr lang="pl" sz="1500">
                <a:solidFill>
                  <a:schemeClr val="dk1"/>
                </a:solidFill>
                <a:latin typeface="Raleway Light"/>
                <a:ea typeface="Raleway Light"/>
                <a:cs typeface="Raleway Light"/>
                <a:sym typeface="Raleway Light"/>
              </a:rPr>
              <a:t>is better than watching a film because the story is longer and you can watch it for weeks.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The story in films is more important than the </a:t>
            </a:r>
            <a:r>
              <a:rPr lang="pl" sz="1500" b="1">
                <a:solidFill>
                  <a:schemeClr val="dk1"/>
                </a:solidFill>
                <a:latin typeface="Raleway"/>
                <a:ea typeface="Raleway"/>
                <a:cs typeface="Raleway"/>
                <a:sym typeface="Raleway"/>
              </a:rPr>
              <a:t>special effects</a:t>
            </a:r>
            <a:r>
              <a:rPr lang="pl" sz="1500">
                <a:solidFill>
                  <a:schemeClr val="dk1"/>
                </a:solidFill>
                <a:latin typeface="Raleway Light"/>
                <a:ea typeface="Raleway Light"/>
                <a:cs typeface="Raleway Light"/>
                <a:sym typeface="Raleway Light"/>
              </a:rPr>
              <a:t>.</a:t>
            </a:r>
            <a:endParaRPr sz="1500">
              <a:solidFill>
                <a:schemeClr val="dk1"/>
              </a:solidFill>
              <a:latin typeface="Raleway Light"/>
              <a:ea typeface="Raleway Light"/>
              <a:cs typeface="Raleway Light"/>
              <a:sym typeface="Raleway Light"/>
            </a:endParaRPr>
          </a:p>
        </p:txBody>
      </p:sp>
      <p:sp>
        <p:nvSpPr>
          <p:cNvPr id="187" name="Google Shape;187;p32"/>
          <p:cNvSpPr/>
          <p:nvPr/>
        </p:nvSpPr>
        <p:spPr>
          <a:xfrm>
            <a:off x="1259400" y="4386100"/>
            <a:ext cx="6625200" cy="612600"/>
          </a:xfrm>
          <a:prstGeom prst="roundRect">
            <a:avLst>
              <a:gd name="adj" fmla="val 16667"/>
            </a:avLst>
          </a:prstGeom>
          <a:solidFill>
            <a:srgbClr val="60AE92"/>
          </a:solidFill>
          <a:ln w="9525" cap="flat" cmpd="sng">
            <a:solidFill>
              <a:srgbClr val="60AE92"/>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ctr" rtl="0">
              <a:lnSpc>
                <a:spcPct val="115000"/>
              </a:lnSpc>
              <a:spcBef>
                <a:spcPts val="0"/>
              </a:spcBef>
              <a:spcAft>
                <a:spcPts val="0"/>
              </a:spcAft>
              <a:buClr>
                <a:schemeClr val="lt1"/>
              </a:buClr>
              <a:buSzPts val="1500"/>
              <a:buFont typeface="Raleway"/>
              <a:buAutoNum type="arabicPeriod" startAt="3"/>
            </a:pPr>
            <a:r>
              <a:rPr lang="pl" sz="1500" b="1">
                <a:solidFill>
                  <a:schemeClr val="lt1"/>
                </a:solidFill>
                <a:latin typeface="Raleway"/>
                <a:ea typeface="Raleway"/>
                <a:cs typeface="Raleway"/>
                <a:sym typeface="Raleway"/>
              </a:rPr>
              <a:t>Which two words or phrases are people in a film? </a:t>
            </a:r>
            <a:endParaRPr sz="1500" b="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13</a:t>
            </a:fld>
            <a:endParaRPr/>
          </a:p>
        </p:txBody>
      </p:sp>
      <p:sp>
        <p:nvSpPr>
          <p:cNvPr id="193" name="Google Shape;193;p33"/>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Look at the words and phrases in bold and answer the questions below. [part 4/7]</a:t>
            </a:r>
            <a:endParaRPr sz="1800" b="1">
              <a:latin typeface="Raleway"/>
              <a:ea typeface="Raleway"/>
              <a:cs typeface="Raleway"/>
              <a:sym typeface="Raleway"/>
            </a:endParaRPr>
          </a:p>
        </p:txBody>
      </p:sp>
      <p:sp>
        <p:nvSpPr>
          <p:cNvPr id="194" name="Google Shape;194;p33"/>
          <p:cNvSpPr txBox="1"/>
          <p:nvPr/>
        </p:nvSpPr>
        <p:spPr>
          <a:xfrm>
            <a:off x="373050" y="1049800"/>
            <a:ext cx="8397900" cy="33363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watch films in English with </a:t>
            </a:r>
            <a:r>
              <a:rPr lang="pl" sz="1500" b="1">
                <a:solidFill>
                  <a:schemeClr val="dk1"/>
                </a:solidFill>
                <a:latin typeface="Raleway"/>
                <a:ea typeface="Raleway"/>
                <a:cs typeface="Raleway"/>
                <a:sym typeface="Raleway"/>
              </a:rPr>
              <a:t>subtitles </a:t>
            </a:r>
            <a:r>
              <a:rPr lang="pl" sz="1500">
                <a:solidFill>
                  <a:schemeClr val="dk1"/>
                </a:solidFill>
                <a:latin typeface="Raleway Light"/>
                <a:ea typeface="Raleway Light"/>
                <a:cs typeface="Raleway Light"/>
                <a:sym typeface="Raleway Light"/>
              </a:rPr>
              <a:t>in my language.</a:t>
            </a:r>
            <a:endParaRPr sz="1500">
              <a:solidFill>
                <a:schemeClr val="dk1"/>
              </a:solidFill>
              <a:latin typeface="Raleway Light"/>
              <a:ea typeface="Raleway Light"/>
              <a:cs typeface="Raleway Light"/>
              <a:sym typeface="Raleway Light"/>
            </a:endParaRPr>
          </a:p>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have a favourite </a:t>
            </a:r>
            <a:r>
              <a:rPr lang="pl" sz="1500" b="1">
                <a:solidFill>
                  <a:schemeClr val="dk1"/>
                </a:solidFill>
                <a:latin typeface="Raleway"/>
                <a:ea typeface="Raleway"/>
                <a:cs typeface="Raleway"/>
                <a:sym typeface="Raleway"/>
              </a:rPr>
              <a:t>soundtrack </a:t>
            </a:r>
            <a:r>
              <a:rPr lang="pl" sz="1500">
                <a:solidFill>
                  <a:schemeClr val="dk1"/>
                </a:solidFill>
                <a:latin typeface="Raleway Light"/>
                <a:ea typeface="Raleway Light"/>
                <a:cs typeface="Raleway Light"/>
                <a:sym typeface="Raleway Light"/>
              </a:rPr>
              <a:t>which I often listen to.</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When I want to see a film, I watch </a:t>
            </a:r>
            <a:r>
              <a:rPr lang="pl" sz="1500" b="1">
                <a:solidFill>
                  <a:schemeClr val="dk1"/>
                </a:solidFill>
                <a:latin typeface="Raleway"/>
                <a:ea typeface="Raleway"/>
                <a:cs typeface="Raleway"/>
                <a:sym typeface="Raleway"/>
              </a:rPr>
              <a:t>trailers </a:t>
            </a:r>
            <a:r>
              <a:rPr lang="pl" sz="1500">
                <a:solidFill>
                  <a:schemeClr val="dk1"/>
                </a:solidFill>
                <a:latin typeface="Raleway Light"/>
                <a:ea typeface="Raleway Light"/>
                <a:cs typeface="Raleway Light"/>
                <a:sym typeface="Raleway Light"/>
              </a:rPr>
              <a:t>online to find something I like.</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don’t like watching films with </a:t>
            </a:r>
            <a:r>
              <a:rPr lang="pl" sz="1500" b="1">
                <a:solidFill>
                  <a:schemeClr val="dk1"/>
                </a:solidFill>
                <a:latin typeface="Raleway"/>
                <a:ea typeface="Raleway"/>
                <a:cs typeface="Raleway"/>
                <a:sym typeface="Raleway"/>
              </a:rPr>
              <a:t>dubbing </a:t>
            </a:r>
            <a:r>
              <a:rPr lang="pl" sz="1500">
                <a:solidFill>
                  <a:schemeClr val="dk1"/>
                </a:solidFill>
                <a:latin typeface="Raleway Light"/>
                <a:ea typeface="Raleway Light"/>
                <a:cs typeface="Raleway Light"/>
                <a:sym typeface="Raleway Light"/>
              </a:rPr>
              <a:t>because the actors’ mouths never move as they should.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After watching a good film, I check the </a:t>
            </a:r>
            <a:r>
              <a:rPr lang="pl" sz="1500" b="1">
                <a:solidFill>
                  <a:schemeClr val="dk1"/>
                </a:solidFill>
                <a:latin typeface="Raleway"/>
                <a:ea typeface="Raleway"/>
                <a:cs typeface="Raleway"/>
                <a:sym typeface="Raleway"/>
              </a:rPr>
              <a:t>cast </a:t>
            </a:r>
            <a:r>
              <a:rPr lang="pl" sz="1500">
                <a:solidFill>
                  <a:schemeClr val="dk1"/>
                </a:solidFill>
                <a:latin typeface="Raleway Light"/>
                <a:ea typeface="Raleway Light"/>
                <a:cs typeface="Raleway Light"/>
                <a:sym typeface="Raleway Light"/>
              </a:rPr>
              <a:t>list to see the actors’ names.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hate </a:t>
            </a:r>
            <a:r>
              <a:rPr lang="pl" sz="1500" b="1">
                <a:solidFill>
                  <a:schemeClr val="dk1"/>
                </a:solidFill>
                <a:latin typeface="Raleway"/>
                <a:ea typeface="Raleway"/>
                <a:cs typeface="Raleway"/>
                <a:sym typeface="Raleway"/>
              </a:rPr>
              <a:t>spoilers </a:t>
            </a:r>
            <a:r>
              <a:rPr lang="pl" sz="1500">
                <a:solidFill>
                  <a:schemeClr val="dk1"/>
                </a:solidFill>
                <a:latin typeface="Raleway Light"/>
                <a:ea typeface="Raleway Light"/>
                <a:cs typeface="Raleway Light"/>
                <a:sym typeface="Raleway Light"/>
              </a:rPr>
              <a:t>because I don’t want to know how the film ends before I watch it.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usually know the </a:t>
            </a:r>
            <a:r>
              <a:rPr lang="pl" sz="1500" b="1">
                <a:solidFill>
                  <a:schemeClr val="dk1"/>
                </a:solidFill>
                <a:latin typeface="Raleway"/>
                <a:ea typeface="Raleway"/>
                <a:cs typeface="Raleway"/>
                <a:sym typeface="Raleway"/>
              </a:rPr>
              <a:t>titles </a:t>
            </a:r>
            <a:r>
              <a:rPr lang="pl" sz="1500">
                <a:solidFill>
                  <a:schemeClr val="dk1"/>
                </a:solidFill>
                <a:latin typeface="Raleway Light"/>
                <a:ea typeface="Raleway Light"/>
                <a:cs typeface="Raleway Light"/>
                <a:sym typeface="Raleway Light"/>
              </a:rPr>
              <a:t>of English films in my language, but not in English.</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If the </a:t>
            </a:r>
            <a:r>
              <a:rPr lang="pl" sz="1500" b="1">
                <a:solidFill>
                  <a:schemeClr val="dk1"/>
                </a:solidFill>
                <a:latin typeface="Raleway"/>
                <a:ea typeface="Raleway"/>
                <a:cs typeface="Raleway"/>
                <a:sym typeface="Raleway"/>
              </a:rPr>
              <a:t>main character</a:t>
            </a:r>
            <a:r>
              <a:rPr lang="pl" sz="1500">
                <a:solidFill>
                  <a:schemeClr val="dk1"/>
                </a:solidFill>
                <a:latin typeface="Raleway Light"/>
                <a:ea typeface="Raleway Light"/>
                <a:cs typeface="Raleway Light"/>
                <a:sym typeface="Raleway Light"/>
              </a:rPr>
              <a:t> is played by a bad actor, a film can’t be good.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Watching a </a:t>
            </a:r>
            <a:r>
              <a:rPr lang="pl" sz="1500" b="1">
                <a:solidFill>
                  <a:schemeClr val="dk1"/>
                </a:solidFill>
                <a:latin typeface="Raleway"/>
                <a:ea typeface="Raleway"/>
                <a:cs typeface="Raleway"/>
                <a:sym typeface="Raleway"/>
              </a:rPr>
              <a:t>series </a:t>
            </a:r>
            <a:r>
              <a:rPr lang="pl" sz="1500">
                <a:solidFill>
                  <a:schemeClr val="dk1"/>
                </a:solidFill>
                <a:latin typeface="Raleway Light"/>
                <a:ea typeface="Raleway Light"/>
                <a:cs typeface="Raleway Light"/>
                <a:sym typeface="Raleway Light"/>
              </a:rPr>
              <a:t>is better than watching a film because the story is longer and you can watch it for weeks.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The story in films is more important than the </a:t>
            </a:r>
            <a:r>
              <a:rPr lang="pl" sz="1500" b="1">
                <a:solidFill>
                  <a:schemeClr val="dk1"/>
                </a:solidFill>
                <a:latin typeface="Raleway"/>
                <a:ea typeface="Raleway"/>
                <a:cs typeface="Raleway"/>
                <a:sym typeface="Raleway"/>
              </a:rPr>
              <a:t>special effects</a:t>
            </a:r>
            <a:r>
              <a:rPr lang="pl" sz="1500">
                <a:solidFill>
                  <a:schemeClr val="dk1"/>
                </a:solidFill>
                <a:latin typeface="Raleway Light"/>
                <a:ea typeface="Raleway Light"/>
                <a:cs typeface="Raleway Light"/>
                <a:sym typeface="Raleway Light"/>
              </a:rPr>
              <a:t>.</a:t>
            </a:r>
            <a:endParaRPr sz="1500">
              <a:solidFill>
                <a:schemeClr val="dk1"/>
              </a:solidFill>
              <a:latin typeface="Raleway Light"/>
              <a:ea typeface="Raleway Light"/>
              <a:cs typeface="Raleway Light"/>
              <a:sym typeface="Raleway Light"/>
            </a:endParaRPr>
          </a:p>
        </p:txBody>
      </p:sp>
      <p:sp>
        <p:nvSpPr>
          <p:cNvPr id="195" name="Google Shape;195;p33"/>
          <p:cNvSpPr/>
          <p:nvPr/>
        </p:nvSpPr>
        <p:spPr>
          <a:xfrm>
            <a:off x="1165325" y="4386100"/>
            <a:ext cx="6961800" cy="612600"/>
          </a:xfrm>
          <a:prstGeom prst="roundRect">
            <a:avLst>
              <a:gd name="adj" fmla="val 16667"/>
            </a:avLst>
          </a:prstGeom>
          <a:solidFill>
            <a:srgbClr val="60AE92"/>
          </a:solidFill>
          <a:ln w="9525" cap="flat" cmpd="sng">
            <a:solidFill>
              <a:srgbClr val="60AE92"/>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ctr" rtl="0">
              <a:lnSpc>
                <a:spcPct val="115000"/>
              </a:lnSpc>
              <a:spcBef>
                <a:spcPts val="0"/>
              </a:spcBef>
              <a:spcAft>
                <a:spcPts val="0"/>
              </a:spcAft>
              <a:buClr>
                <a:schemeClr val="lt1"/>
              </a:buClr>
              <a:buSzPts val="1500"/>
              <a:buFont typeface="Raleway"/>
              <a:buAutoNum type="arabicPeriod" startAt="4"/>
            </a:pPr>
            <a:r>
              <a:rPr lang="pl" sz="1500" b="1">
                <a:solidFill>
                  <a:schemeClr val="lt1"/>
                </a:solidFill>
                <a:latin typeface="Raleway"/>
                <a:ea typeface="Raleway"/>
                <a:cs typeface="Raleway"/>
                <a:sym typeface="Raleway"/>
              </a:rPr>
              <a:t>What is something you can’t watch at the cinema </a:t>
            </a:r>
            <a:endParaRPr sz="1500" b="1">
              <a:solidFill>
                <a:schemeClr val="lt1"/>
              </a:solidFill>
              <a:latin typeface="Raleway"/>
              <a:ea typeface="Raleway"/>
              <a:cs typeface="Raleway"/>
              <a:sym typeface="Raleway"/>
            </a:endParaRPr>
          </a:p>
          <a:p>
            <a:pPr marL="457200" lvl="0" indent="0" algn="ctr" rtl="0">
              <a:lnSpc>
                <a:spcPct val="115000"/>
              </a:lnSpc>
              <a:spcBef>
                <a:spcPts val="0"/>
              </a:spcBef>
              <a:spcAft>
                <a:spcPts val="0"/>
              </a:spcAft>
              <a:buNone/>
            </a:pPr>
            <a:r>
              <a:rPr lang="pl" sz="1500" b="1">
                <a:solidFill>
                  <a:schemeClr val="lt1"/>
                </a:solidFill>
                <a:latin typeface="Raleway"/>
                <a:ea typeface="Raleway"/>
                <a:cs typeface="Raleway"/>
                <a:sym typeface="Raleway"/>
              </a:rPr>
              <a:t>but can watch at home? </a:t>
            </a:r>
            <a:endParaRPr sz="1500" b="1">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14</a:t>
            </a:fld>
            <a:endParaRPr/>
          </a:p>
        </p:txBody>
      </p:sp>
      <p:sp>
        <p:nvSpPr>
          <p:cNvPr id="201" name="Google Shape;201;p34"/>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Look at the words and phrases in bold and answer the questions below. [part 5/7]</a:t>
            </a:r>
            <a:endParaRPr sz="1800" b="1">
              <a:latin typeface="Raleway"/>
              <a:ea typeface="Raleway"/>
              <a:cs typeface="Raleway"/>
              <a:sym typeface="Raleway"/>
            </a:endParaRPr>
          </a:p>
        </p:txBody>
      </p:sp>
      <p:sp>
        <p:nvSpPr>
          <p:cNvPr id="202" name="Google Shape;202;p34"/>
          <p:cNvSpPr txBox="1"/>
          <p:nvPr/>
        </p:nvSpPr>
        <p:spPr>
          <a:xfrm>
            <a:off x="373050" y="1049800"/>
            <a:ext cx="8397900" cy="33363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watch films in English with </a:t>
            </a:r>
            <a:r>
              <a:rPr lang="pl" sz="1500" b="1">
                <a:solidFill>
                  <a:schemeClr val="dk1"/>
                </a:solidFill>
                <a:latin typeface="Raleway"/>
                <a:ea typeface="Raleway"/>
                <a:cs typeface="Raleway"/>
                <a:sym typeface="Raleway"/>
              </a:rPr>
              <a:t>subtitles </a:t>
            </a:r>
            <a:r>
              <a:rPr lang="pl" sz="1500">
                <a:solidFill>
                  <a:schemeClr val="dk1"/>
                </a:solidFill>
                <a:latin typeface="Raleway Light"/>
                <a:ea typeface="Raleway Light"/>
                <a:cs typeface="Raleway Light"/>
                <a:sym typeface="Raleway Light"/>
              </a:rPr>
              <a:t>in my language.</a:t>
            </a:r>
            <a:endParaRPr sz="1500">
              <a:solidFill>
                <a:schemeClr val="dk1"/>
              </a:solidFill>
              <a:latin typeface="Raleway Light"/>
              <a:ea typeface="Raleway Light"/>
              <a:cs typeface="Raleway Light"/>
              <a:sym typeface="Raleway Light"/>
            </a:endParaRPr>
          </a:p>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have a favourite </a:t>
            </a:r>
            <a:r>
              <a:rPr lang="pl" sz="1500" b="1">
                <a:solidFill>
                  <a:schemeClr val="dk1"/>
                </a:solidFill>
                <a:latin typeface="Raleway"/>
                <a:ea typeface="Raleway"/>
                <a:cs typeface="Raleway"/>
                <a:sym typeface="Raleway"/>
              </a:rPr>
              <a:t>soundtrack </a:t>
            </a:r>
            <a:r>
              <a:rPr lang="pl" sz="1500">
                <a:solidFill>
                  <a:schemeClr val="dk1"/>
                </a:solidFill>
                <a:latin typeface="Raleway Light"/>
                <a:ea typeface="Raleway Light"/>
                <a:cs typeface="Raleway Light"/>
                <a:sym typeface="Raleway Light"/>
              </a:rPr>
              <a:t>which I often listen to.</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When I want to see a film, I watch </a:t>
            </a:r>
            <a:r>
              <a:rPr lang="pl" sz="1500" b="1">
                <a:solidFill>
                  <a:schemeClr val="dk1"/>
                </a:solidFill>
                <a:latin typeface="Raleway"/>
                <a:ea typeface="Raleway"/>
                <a:cs typeface="Raleway"/>
                <a:sym typeface="Raleway"/>
              </a:rPr>
              <a:t>trailers </a:t>
            </a:r>
            <a:r>
              <a:rPr lang="pl" sz="1500">
                <a:solidFill>
                  <a:schemeClr val="dk1"/>
                </a:solidFill>
                <a:latin typeface="Raleway Light"/>
                <a:ea typeface="Raleway Light"/>
                <a:cs typeface="Raleway Light"/>
                <a:sym typeface="Raleway Light"/>
              </a:rPr>
              <a:t>online to find something I like.</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don’t like watching films with </a:t>
            </a:r>
            <a:r>
              <a:rPr lang="pl" sz="1500" b="1">
                <a:solidFill>
                  <a:schemeClr val="dk1"/>
                </a:solidFill>
                <a:latin typeface="Raleway"/>
                <a:ea typeface="Raleway"/>
                <a:cs typeface="Raleway"/>
                <a:sym typeface="Raleway"/>
              </a:rPr>
              <a:t>dubbing </a:t>
            </a:r>
            <a:r>
              <a:rPr lang="pl" sz="1500">
                <a:solidFill>
                  <a:schemeClr val="dk1"/>
                </a:solidFill>
                <a:latin typeface="Raleway Light"/>
                <a:ea typeface="Raleway Light"/>
                <a:cs typeface="Raleway Light"/>
                <a:sym typeface="Raleway Light"/>
              </a:rPr>
              <a:t>because the actors’ mouths never move as they should.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After watching a good film, I check the </a:t>
            </a:r>
            <a:r>
              <a:rPr lang="pl" sz="1500" b="1">
                <a:solidFill>
                  <a:schemeClr val="dk1"/>
                </a:solidFill>
                <a:latin typeface="Raleway"/>
                <a:ea typeface="Raleway"/>
                <a:cs typeface="Raleway"/>
                <a:sym typeface="Raleway"/>
              </a:rPr>
              <a:t>cast </a:t>
            </a:r>
            <a:r>
              <a:rPr lang="pl" sz="1500">
                <a:solidFill>
                  <a:schemeClr val="dk1"/>
                </a:solidFill>
                <a:latin typeface="Raleway Light"/>
                <a:ea typeface="Raleway Light"/>
                <a:cs typeface="Raleway Light"/>
                <a:sym typeface="Raleway Light"/>
              </a:rPr>
              <a:t>list to see the actors’ names.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hate </a:t>
            </a:r>
            <a:r>
              <a:rPr lang="pl" sz="1500" b="1">
                <a:solidFill>
                  <a:schemeClr val="dk1"/>
                </a:solidFill>
                <a:latin typeface="Raleway"/>
                <a:ea typeface="Raleway"/>
                <a:cs typeface="Raleway"/>
                <a:sym typeface="Raleway"/>
              </a:rPr>
              <a:t>spoilers </a:t>
            </a:r>
            <a:r>
              <a:rPr lang="pl" sz="1500">
                <a:solidFill>
                  <a:schemeClr val="dk1"/>
                </a:solidFill>
                <a:latin typeface="Raleway Light"/>
                <a:ea typeface="Raleway Light"/>
                <a:cs typeface="Raleway Light"/>
                <a:sym typeface="Raleway Light"/>
              </a:rPr>
              <a:t>because I don’t want to know how the film ends before I watch it.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usually know the </a:t>
            </a:r>
            <a:r>
              <a:rPr lang="pl" sz="1500" b="1">
                <a:solidFill>
                  <a:schemeClr val="dk1"/>
                </a:solidFill>
                <a:latin typeface="Raleway"/>
                <a:ea typeface="Raleway"/>
                <a:cs typeface="Raleway"/>
                <a:sym typeface="Raleway"/>
              </a:rPr>
              <a:t>titles </a:t>
            </a:r>
            <a:r>
              <a:rPr lang="pl" sz="1500">
                <a:solidFill>
                  <a:schemeClr val="dk1"/>
                </a:solidFill>
                <a:latin typeface="Raleway Light"/>
                <a:ea typeface="Raleway Light"/>
                <a:cs typeface="Raleway Light"/>
                <a:sym typeface="Raleway Light"/>
              </a:rPr>
              <a:t>of English films in my language, but not in English.</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If the </a:t>
            </a:r>
            <a:r>
              <a:rPr lang="pl" sz="1500" b="1">
                <a:solidFill>
                  <a:schemeClr val="dk1"/>
                </a:solidFill>
                <a:latin typeface="Raleway"/>
                <a:ea typeface="Raleway"/>
                <a:cs typeface="Raleway"/>
                <a:sym typeface="Raleway"/>
              </a:rPr>
              <a:t>main character</a:t>
            </a:r>
            <a:r>
              <a:rPr lang="pl" sz="1500">
                <a:solidFill>
                  <a:schemeClr val="dk1"/>
                </a:solidFill>
                <a:latin typeface="Raleway Light"/>
                <a:ea typeface="Raleway Light"/>
                <a:cs typeface="Raleway Light"/>
                <a:sym typeface="Raleway Light"/>
              </a:rPr>
              <a:t> is played by a bad actor, a film can’t be good.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Watching a </a:t>
            </a:r>
            <a:r>
              <a:rPr lang="pl" sz="1500" b="1">
                <a:solidFill>
                  <a:schemeClr val="dk1"/>
                </a:solidFill>
                <a:latin typeface="Raleway"/>
                <a:ea typeface="Raleway"/>
                <a:cs typeface="Raleway"/>
                <a:sym typeface="Raleway"/>
              </a:rPr>
              <a:t>series </a:t>
            </a:r>
            <a:r>
              <a:rPr lang="pl" sz="1500">
                <a:solidFill>
                  <a:schemeClr val="dk1"/>
                </a:solidFill>
                <a:latin typeface="Raleway Light"/>
                <a:ea typeface="Raleway Light"/>
                <a:cs typeface="Raleway Light"/>
                <a:sym typeface="Raleway Light"/>
              </a:rPr>
              <a:t>is better than watching a film because the story is longer and you can watch it for weeks.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The story in films is more important than the </a:t>
            </a:r>
            <a:r>
              <a:rPr lang="pl" sz="1500" b="1">
                <a:solidFill>
                  <a:schemeClr val="dk1"/>
                </a:solidFill>
                <a:latin typeface="Raleway"/>
                <a:ea typeface="Raleway"/>
                <a:cs typeface="Raleway"/>
                <a:sym typeface="Raleway"/>
              </a:rPr>
              <a:t>special effects</a:t>
            </a:r>
            <a:r>
              <a:rPr lang="pl" sz="1500">
                <a:solidFill>
                  <a:schemeClr val="dk1"/>
                </a:solidFill>
                <a:latin typeface="Raleway Light"/>
                <a:ea typeface="Raleway Light"/>
                <a:cs typeface="Raleway Light"/>
                <a:sym typeface="Raleway Light"/>
              </a:rPr>
              <a:t>.</a:t>
            </a:r>
            <a:endParaRPr sz="1500">
              <a:solidFill>
                <a:schemeClr val="dk1"/>
              </a:solidFill>
              <a:latin typeface="Raleway Light"/>
              <a:ea typeface="Raleway Light"/>
              <a:cs typeface="Raleway Light"/>
              <a:sym typeface="Raleway Light"/>
            </a:endParaRPr>
          </a:p>
        </p:txBody>
      </p:sp>
      <p:sp>
        <p:nvSpPr>
          <p:cNvPr id="203" name="Google Shape;203;p34"/>
          <p:cNvSpPr/>
          <p:nvPr/>
        </p:nvSpPr>
        <p:spPr>
          <a:xfrm>
            <a:off x="1259400" y="4386100"/>
            <a:ext cx="6625200" cy="612600"/>
          </a:xfrm>
          <a:prstGeom prst="roundRect">
            <a:avLst>
              <a:gd name="adj" fmla="val 16667"/>
            </a:avLst>
          </a:prstGeom>
          <a:solidFill>
            <a:srgbClr val="60AE92"/>
          </a:solidFill>
          <a:ln w="9525" cap="flat" cmpd="sng">
            <a:solidFill>
              <a:srgbClr val="60AE92"/>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ctr" rtl="0">
              <a:lnSpc>
                <a:spcPct val="115000"/>
              </a:lnSpc>
              <a:spcBef>
                <a:spcPts val="0"/>
              </a:spcBef>
              <a:spcAft>
                <a:spcPts val="0"/>
              </a:spcAft>
              <a:buClr>
                <a:schemeClr val="lt1"/>
              </a:buClr>
              <a:buSzPts val="1500"/>
              <a:buFont typeface="Raleway"/>
              <a:buAutoNum type="arabicPeriod" startAt="5"/>
            </a:pPr>
            <a:r>
              <a:rPr lang="pl" sz="1500" b="1">
                <a:solidFill>
                  <a:schemeClr val="lt1"/>
                </a:solidFill>
                <a:latin typeface="Raleway"/>
                <a:ea typeface="Raleway"/>
                <a:cs typeface="Raleway"/>
                <a:sym typeface="Raleway"/>
              </a:rPr>
              <a:t>What can you often watch at the cinema before a film? </a:t>
            </a:r>
            <a:endParaRPr sz="1500" b="1">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15</a:t>
            </a:fld>
            <a:endParaRPr/>
          </a:p>
        </p:txBody>
      </p:sp>
      <p:sp>
        <p:nvSpPr>
          <p:cNvPr id="209" name="Google Shape;209;p35"/>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Look at the words and phrases in bold and answer the questions below. [part 6/7]</a:t>
            </a:r>
            <a:endParaRPr sz="1800" b="1">
              <a:latin typeface="Raleway"/>
              <a:ea typeface="Raleway"/>
              <a:cs typeface="Raleway"/>
              <a:sym typeface="Raleway"/>
            </a:endParaRPr>
          </a:p>
        </p:txBody>
      </p:sp>
      <p:sp>
        <p:nvSpPr>
          <p:cNvPr id="210" name="Google Shape;210;p35"/>
          <p:cNvSpPr txBox="1"/>
          <p:nvPr/>
        </p:nvSpPr>
        <p:spPr>
          <a:xfrm>
            <a:off x="373050" y="1049800"/>
            <a:ext cx="8397900" cy="33363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watch films in English with </a:t>
            </a:r>
            <a:r>
              <a:rPr lang="pl" sz="1500" b="1">
                <a:solidFill>
                  <a:schemeClr val="dk1"/>
                </a:solidFill>
                <a:latin typeface="Raleway"/>
                <a:ea typeface="Raleway"/>
                <a:cs typeface="Raleway"/>
                <a:sym typeface="Raleway"/>
              </a:rPr>
              <a:t>subtitles </a:t>
            </a:r>
            <a:r>
              <a:rPr lang="pl" sz="1500">
                <a:solidFill>
                  <a:schemeClr val="dk1"/>
                </a:solidFill>
                <a:latin typeface="Raleway Light"/>
                <a:ea typeface="Raleway Light"/>
                <a:cs typeface="Raleway Light"/>
                <a:sym typeface="Raleway Light"/>
              </a:rPr>
              <a:t>in my language.</a:t>
            </a:r>
            <a:endParaRPr sz="1500">
              <a:solidFill>
                <a:schemeClr val="dk1"/>
              </a:solidFill>
              <a:latin typeface="Raleway Light"/>
              <a:ea typeface="Raleway Light"/>
              <a:cs typeface="Raleway Light"/>
              <a:sym typeface="Raleway Light"/>
            </a:endParaRPr>
          </a:p>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have a favourite </a:t>
            </a:r>
            <a:r>
              <a:rPr lang="pl" sz="1500" b="1">
                <a:solidFill>
                  <a:schemeClr val="dk1"/>
                </a:solidFill>
                <a:latin typeface="Raleway"/>
                <a:ea typeface="Raleway"/>
                <a:cs typeface="Raleway"/>
                <a:sym typeface="Raleway"/>
              </a:rPr>
              <a:t>soundtrack </a:t>
            </a:r>
            <a:r>
              <a:rPr lang="pl" sz="1500">
                <a:solidFill>
                  <a:schemeClr val="dk1"/>
                </a:solidFill>
                <a:latin typeface="Raleway Light"/>
                <a:ea typeface="Raleway Light"/>
                <a:cs typeface="Raleway Light"/>
                <a:sym typeface="Raleway Light"/>
              </a:rPr>
              <a:t>which I often listen to.</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When I want to see a film, I watch </a:t>
            </a:r>
            <a:r>
              <a:rPr lang="pl" sz="1500" b="1">
                <a:solidFill>
                  <a:schemeClr val="dk1"/>
                </a:solidFill>
                <a:latin typeface="Raleway"/>
                <a:ea typeface="Raleway"/>
                <a:cs typeface="Raleway"/>
                <a:sym typeface="Raleway"/>
              </a:rPr>
              <a:t>trailers </a:t>
            </a:r>
            <a:r>
              <a:rPr lang="pl" sz="1500">
                <a:solidFill>
                  <a:schemeClr val="dk1"/>
                </a:solidFill>
                <a:latin typeface="Raleway Light"/>
                <a:ea typeface="Raleway Light"/>
                <a:cs typeface="Raleway Light"/>
                <a:sym typeface="Raleway Light"/>
              </a:rPr>
              <a:t>online to find something I like.</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don’t like watching films with </a:t>
            </a:r>
            <a:r>
              <a:rPr lang="pl" sz="1500" b="1">
                <a:solidFill>
                  <a:schemeClr val="dk1"/>
                </a:solidFill>
                <a:latin typeface="Raleway"/>
                <a:ea typeface="Raleway"/>
                <a:cs typeface="Raleway"/>
                <a:sym typeface="Raleway"/>
              </a:rPr>
              <a:t>dubbing </a:t>
            </a:r>
            <a:r>
              <a:rPr lang="pl" sz="1500">
                <a:solidFill>
                  <a:schemeClr val="dk1"/>
                </a:solidFill>
                <a:latin typeface="Raleway Light"/>
                <a:ea typeface="Raleway Light"/>
                <a:cs typeface="Raleway Light"/>
                <a:sym typeface="Raleway Light"/>
              </a:rPr>
              <a:t>because the actors’ mouths never move as they should.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After watching a good film, I check the </a:t>
            </a:r>
            <a:r>
              <a:rPr lang="pl" sz="1500" b="1">
                <a:solidFill>
                  <a:schemeClr val="dk1"/>
                </a:solidFill>
                <a:latin typeface="Raleway"/>
                <a:ea typeface="Raleway"/>
                <a:cs typeface="Raleway"/>
                <a:sym typeface="Raleway"/>
              </a:rPr>
              <a:t>cast </a:t>
            </a:r>
            <a:r>
              <a:rPr lang="pl" sz="1500">
                <a:solidFill>
                  <a:schemeClr val="dk1"/>
                </a:solidFill>
                <a:latin typeface="Raleway Light"/>
                <a:ea typeface="Raleway Light"/>
                <a:cs typeface="Raleway Light"/>
                <a:sym typeface="Raleway Light"/>
              </a:rPr>
              <a:t>list to see the actors’ names.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hate </a:t>
            </a:r>
            <a:r>
              <a:rPr lang="pl" sz="1500" b="1">
                <a:solidFill>
                  <a:schemeClr val="dk1"/>
                </a:solidFill>
                <a:latin typeface="Raleway"/>
                <a:ea typeface="Raleway"/>
                <a:cs typeface="Raleway"/>
                <a:sym typeface="Raleway"/>
              </a:rPr>
              <a:t>spoilers </a:t>
            </a:r>
            <a:r>
              <a:rPr lang="pl" sz="1500">
                <a:solidFill>
                  <a:schemeClr val="dk1"/>
                </a:solidFill>
                <a:latin typeface="Raleway Light"/>
                <a:ea typeface="Raleway Light"/>
                <a:cs typeface="Raleway Light"/>
                <a:sym typeface="Raleway Light"/>
              </a:rPr>
              <a:t>because I don’t want to know how the film ends before I watch it.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usually know the </a:t>
            </a:r>
            <a:r>
              <a:rPr lang="pl" sz="1500" b="1">
                <a:solidFill>
                  <a:schemeClr val="dk1"/>
                </a:solidFill>
                <a:latin typeface="Raleway"/>
                <a:ea typeface="Raleway"/>
                <a:cs typeface="Raleway"/>
                <a:sym typeface="Raleway"/>
              </a:rPr>
              <a:t>titles </a:t>
            </a:r>
            <a:r>
              <a:rPr lang="pl" sz="1500">
                <a:solidFill>
                  <a:schemeClr val="dk1"/>
                </a:solidFill>
                <a:latin typeface="Raleway Light"/>
                <a:ea typeface="Raleway Light"/>
                <a:cs typeface="Raleway Light"/>
                <a:sym typeface="Raleway Light"/>
              </a:rPr>
              <a:t>of English films in my language, but not in English.</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If the </a:t>
            </a:r>
            <a:r>
              <a:rPr lang="pl" sz="1500" b="1">
                <a:solidFill>
                  <a:schemeClr val="dk1"/>
                </a:solidFill>
                <a:latin typeface="Raleway"/>
                <a:ea typeface="Raleway"/>
                <a:cs typeface="Raleway"/>
                <a:sym typeface="Raleway"/>
              </a:rPr>
              <a:t>main character</a:t>
            </a:r>
            <a:r>
              <a:rPr lang="pl" sz="1500">
                <a:solidFill>
                  <a:schemeClr val="dk1"/>
                </a:solidFill>
                <a:latin typeface="Raleway Light"/>
                <a:ea typeface="Raleway Light"/>
                <a:cs typeface="Raleway Light"/>
                <a:sym typeface="Raleway Light"/>
              </a:rPr>
              <a:t> is played by a bad actor, a film can’t be good.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Watching a </a:t>
            </a:r>
            <a:r>
              <a:rPr lang="pl" sz="1500" b="1">
                <a:solidFill>
                  <a:schemeClr val="dk1"/>
                </a:solidFill>
                <a:latin typeface="Raleway"/>
                <a:ea typeface="Raleway"/>
                <a:cs typeface="Raleway"/>
                <a:sym typeface="Raleway"/>
              </a:rPr>
              <a:t>series </a:t>
            </a:r>
            <a:r>
              <a:rPr lang="pl" sz="1500">
                <a:solidFill>
                  <a:schemeClr val="dk1"/>
                </a:solidFill>
                <a:latin typeface="Raleway Light"/>
                <a:ea typeface="Raleway Light"/>
                <a:cs typeface="Raleway Light"/>
                <a:sym typeface="Raleway Light"/>
              </a:rPr>
              <a:t>is better than watching a film because the story is longer and you can watch it for weeks.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The story in films is more important than the </a:t>
            </a:r>
            <a:r>
              <a:rPr lang="pl" sz="1500" b="1">
                <a:solidFill>
                  <a:schemeClr val="dk1"/>
                </a:solidFill>
                <a:latin typeface="Raleway"/>
                <a:ea typeface="Raleway"/>
                <a:cs typeface="Raleway"/>
                <a:sym typeface="Raleway"/>
              </a:rPr>
              <a:t>special effects</a:t>
            </a:r>
            <a:r>
              <a:rPr lang="pl" sz="1500">
                <a:solidFill>
                  <a:schemeClr val="dk1"/>
                </a:solidFill>
                <a:latin typeface="Raleway Light"/>
                <a:ea typeface="Raleway Light"/>
                <a:cs typeface="Raleway Light"/>
                <a:sym typeface="Raleway Light"/>
              </a:rPr>
              <a:t>.</a:t>
            </a:r>
            <a:endParaRPr sz="1500">
              <a:solidFill>
                <a:schemeClr val="dk1"/>
              </a:solidFill>
              <a:latin typeface="Raleway Light"/>
              <a:ea typeface="Raleway Light"/>
              <a:cs typeface="Raleway Light"/>
              <a:sym typeface="Raleway Light"/>
            </a:endParaRPr>
          </a:p>
        </p:txBody>
      </p:sp>
      <p:sp>
        <p:nvSpPr>
          <p:cNvPr id="211" name="Google Shape;211;p35"/>
          <p:cNvSpPr/>
          <p:nvPr/>
        </p:nvSpPr>
        <p:spPr>
          <a:xfrm>
            <a:off x="1259400" y="4386100"/>
            <a:ext cx="6625200" cy="612600"/>
          </a:xfrm>
          <a:prstGeom prst="roundRect">
            <a:avLst>
              <a:gd name="adj" fmla="val 16667"/>
            </a:avLst>
          </a:prstGeom>
          <a:solidFill>
            <a:srgbClr val="60AE92"/>
          </a:solidFill>
          <a:ln w="9525" cap="flat" cmpd="sng">
            <a:solidFill>
              <a:srgbClr val="60AE92"/>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ctr" rtl="0">
              <a:lnSpc>
                <a:spcPct val="115000"/>
              </a:lnSpc>
              <a:spcBef>
                <a:spcPts val="0"/>
              </a:spcBef>
              <a:spcAft>
                <a:spcPts val="0"/>
              </a:spcAft>
              <a:buClr>
                <a:schemeClr val="lt1"/>
              </a:buClr>
              <a:buSzPts val="1500"/>
              <a:buFont typeface="Raleway"/>
              <a:buAutoNum type="arabicPeriod" startAt="6"/>
            </a:pPr>
            <a:r>
              <a:rPr lang="pl" sz="1500" b="1">
                <a:solidFill>
                  <a:schemeClr val="lt1"/>
                </a:solidFill>
                <a:latin typeface="Raleway"/>
                <a:ea typeface="Raleway"/>
                <a:cs typeface="Raleway"/>
                <a:sym typeface="Raleway"/>
              </a:rPr>
              <a:t>What are explosions, storms or aliens in films? </a:t>
            </a:r>
            <a:endParaRPr sz="1500" b="1">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16</a:t>
            </a:fld>
            <a:endParaRPr/>
          </a:p>
        </p:txBody>
      </p:sp>
      <p:sp>
        <p:nvSpPr>
          <p:cNvPr id="217" name="Google Shape;217;p36"/>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Look at the words and phrases in bold and answer the questions below. [part 7/7]</a:t>
            </a:r>
            <a:endParaRPr sz="1800" b="1">
              <a:latin typeface="Raleway"/>
              <a:ea typeface="Raleway"/>
              <a:cs typeface="Raleway"/>
              <a:sym typeface="Raleway"/>
            </a:endParaRPr>
          </a:p>
        </p:txBody>
      </p:sp>
      <p:sp>
        <p:nvSpPr>
          <p:cNvPr id="218" name="Google Shape;218;p36"/>
          <p:cNvSpPr txBox="1"/>
          <p:nvPr/>
        </p:nvSpPr>
        <p:spPr>
          <a:xfrm>
            <a:off x="373050" y="1049800"/>
            <a:ext cx="8397900" cy="33363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watch films in English with </a:t>
            </a:r>
            <a:r>
              <a:rPr lang="pl" sz="1500" b="1">
                <a:solidFill>
                  <a:schemeClr val="dk1"/>
                </a:solidFill>
                <a:latin typeface="Raleway"/>
                <a:ea typeface="Raleway"/>
                <a:cs typeface="Raleway"/>
                <a:sym typeface="Raleway"/>
              </a:rPr>
              <a:t>subtitles </a:t>
            </a:r>
            <a:r>
              <a:rPr lang="pl" sz="1500">
                <a:solidFill>
                  <a:schemeClr val="dk1"/>
                </a:solidFill>
                <a:latin typeface="Raleway Light"/>
                <a:ea typeface="Raleway Light"/>
                <a:cs typeface="Raleway Light"/>
                <a:sym typeface="Raleway Light"/>
              </a:rPr>
              <a:t>in my language.</a:t>
            </a:r>
            <a:endParaRPr sz="1500">
              <a:solidFill>
                <a:schemeClr val="dk1"/>
              </a:solidFill>
              <a:latin typeface="Raleway Light"/>
              <a:ea typeface="Raleway Light"/>
              <a:cs typeface="Raleway Light"/>
              <a:sym typeface="Raleway Light"/>
            </a:endParaRPr>
          </a:p>
          <a:p>
            <a:pPr marL="457200" marR="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have a favourite </a:t>
            </a:r>
            <a:r>
              <a:rPr lang="pl" sz="1500" b="1">
                <a:solidFill>
                  <a:schemeClr val="dk1"/>
                </a:solidFill>
                <a:latin typeface="Raleway"/>
                <a:ea typeface="Raleway"/>
                <a:cs typeface="Raleway"/>
                <a:sym typeface="Raleway"/>
              </a:rPr>
              <a:t>soundtrack </a:t>
            </a:r>
            <a:r>
              <a:rPr lang="pl" sz="1500">
                <a:solidFill>
                  <a:schemeClr val="dk1"/>
                </a:solidFill>
                <a:latin typeface="Raleway Light"/>
                <a:ea typeface="Raleway Light"/>
                <a:cs typeface="Raleway Light"/>
                <a:sym typeface="Raleway Light"/>
              </a:rPr>
              <a:t>which I often listen to.</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When I want to see a film, I watch </a:t>
            </a:r>
            <a:r>
              <a:rPr lang="pl" sz="1500" b="1">
                <a:solidFill>
                  <a:schemeClr val="dk1"/>
                </a:solidFill>
                <a:latin typeface="Raleway"/>
                <a:ea typeface="Raleway"/>
                <a:cs typeface="Raleway"/>
                <a:sym typeface="Raleway"/>
              </a:rPr>
              <a:t>trailers </a:t>
            </a:r>
            <a:r>
              <a:rPr lang="pl" sz="1500">
                <a:solidFill>
                  <a:schemeClr val="dk1"/>
                </a:solidFill>
                <a:latin typeface="Raleway Light"/>
                <a:ea typeface="Raleway Light"/>
                <a:cs typeface="Raleway Light"/>
                <a:sym typeface="Raleway Light"/>
              </a:rPr>
              <a:t>online to find something I like.</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don’t like watching films with </a:t>
            </a:r>
            <a:r>
              <a:rPr lang="pl" sz="1500" b="1">
                <a:solidFill>
                  <a:schemeClr val="dk1"/>
                </a:solidFill>
                <a:latin typeface="Raleway"/>
                <a:ea typeface="Raleway"/>
                <a:cs typeface="Raleway"/>
                <a:sym typeface="Raleway"/>
              </a:rPr>
              <a:t>dubbing </a:t>
            </a:r>
            <a:r>
              <a:rPr lang="pl" sz="1500">
                <a:solidFill>
                  <a:schemeClr val="dk1"/>
                </a:solidFill>
                <a:latin typeface="Raleway Light"/>
                <a:ea typeface="Raleway Light"/>
                <a:cs typeface="Raleway Light"/>
                <a:sym typeface="Raleway Light"/>
              </a:rPr>
              <a:t>because the actors’ mouths never move as they should.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After watching a good film, I check the </a:t>
            </a:r>
            <a:r>
              <a:rPr lang="pl" sz="1500" b="1">
                <a:solidFill>
                  <a:schemeClr val="dk1"/>
                </a:solidFill>
                <a:latin typeface="Raleway"/>
                <a:ea typeface="Raleway"/>
                <a:cs typeface="Raleway"/>
                <a:sym typeface="Raleway"/>
              </a:rPr>
              <a:t>cast </a:t>
            </a:r>
            <a:r>
              <a:rPr lang="pl" sz="1500">
                <a:solidFill>
                  <a:schemeClr val="dk1"/>
                </a:solidFill>
                <a:latin typeface="Raleway Light"/>
                <a:ea typeface="Raleway Light"/>
                <a:cs typeface="Raleway Light"/>
                <a:sym typeface="Raleway Light"/>
              </a:rPr>
              <a:t>list to see the actors’ names.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hate </a:t>
            </a:r>
            <a:r>
              <a:rPr lang="pl" sz="1500" b="1">
                <a:solidFill>
                  <a:schemeClr val="dk1"/>
                </a:solidFill>
                <a:latin typeface="Raleway"/>
                <a:ea typeface="Raleway"/>
                <a:cs typeface="Raleway"/>
                <a:sym typeface="Raleway"/>
              </a:rPr>
              <a:t>spoilers </a:t>
            </a:r>
            <a:r>
              <a:rPr lang="pl" sz="1500">
                <a:solidFill>
                  <a:schemeClr val="dk1"/>
                </a:solidFill>
                <a:latin typeface="Raleway Light"/>
                <a:ea typeface="Raleway Light"/>
                <a:cs typeface="Raleway Light"/>
                <a:sym typeface="Raleway Light"/>
              </a:rPr>
              <a:t>because I don’t want to know how the film ends before I watch it.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usually know the </a:t>
            </a:r>
            <a:r>
              <a:rPr lang="pl" sz="1500" b="1">
                <a:solidFill>
                  <a:schemeClr val="dk1"/>
                </a:solidFill>
                <a:latin typeface="Raleway"/>
                <a:ea typeface="Raleway"/>
                <a:cs typeface="Raleway"/>
                <a:sym typeface="Raleway"/>
              </a:rPr>
              <a:t>titles </a:t>
            </a:r>
            <a:r>
              <a:rPr lang="pl" sz="1500">
                <a:solidFill>
                  <a:schemeClr val="dk1"/>
                </a:solidFill>
                <a:latin typeface="Raleway Light"/>
                <a:ea typeface="Raleway Light"/>
                <a:cs typeface="Raleway Light"/>
                <a:sym typeface="Raleway Light"/>
              </a:rPr>
              <a:t>of English films in my language, but not in English.</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If the </a:t>
            </a:r>
            <a:r>
              <a:rPr lang="pl" sz="1500" b="1">
                <a:solidFill>
                  <a:schemeClr val="dk1"/>
                </a:solidFill>
                <a:latin typeface="Raleway"/>
                <a:ea typeface="Raleway"/>
                <a:cs typeface="Raleway"/>
                <a:sym typeface="Raleway"/>
              </a:rPr>
              <a:t>main character</a:t>
            </a:r>
            <a:r>
              <a:rPr lang="pl" sz="1500">
                <a:solidFill>
                  <a:schemeClr val="dk1"/>
                </a:solidFill>
                <a:latin typeface="Raleway Light"/>
                <a:ea typeface="Raleway Light"/>
                <a:cs typeface="Raleway Light"/>
                <a:sym typeface="Raleway Light"/>
              </a:rPr>
              <a:t> is played by a bad actor, a film can’t be good.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Watching a </a:t>
            </a:r>
            <a:r>
              <a:rPr lang="pl" sz="1500" b="1">
                <a:solidFill>
                  <a:schemeClr val="dk1"/>
                </a:solidFill>
                <a:latin typeface="Raleway"/>
                <a:ea typeface="Raleway"/>
                <a:cs typeface="Raleway"/>
                <a:sym typeface="Raleway"/>
              </a:rPr>
              <a:t>series </a:t>
            </a:r>
            <a:r>
              <a:rPr lang="pl" sz="1500">
                <a:solidFill>
                  <a:schemeClr val="dk1"/>
                </a:solidFill>
                <a:latin typeface="Raleway Light"/>
                <a:ea typeface="Raleway Light"/>
                <a:cs typeface="Raleway Light"/>
                <a:sym typeface="Raleway Light"/>
              </a:rPr>
              <a:t>is better than watching a film because the story is longer and you can watch it for weeks.</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The story in films is more important than the </a:t>
            </a:r>
            <a:r>
              <a:rPr lang="pl" sz="1500" b="1">
                <a:solidFill>
                  <a:schemeClr val="dk1"/>
                </a:solidFill>
                <a:latin typeface="Raleway"/>
                <a:ea typeface="Raleway"/>
                <a:cs typeface="Raleway"/>
                <a:sym typeface="Raleway"/>
              </a:rPr>
              <a:t>special effects</a:t>
            </a:r>
            <a:r>
              <a:rPr lang="pl" sz="1500">
                <a:solidFill>
                  <a:schemeClr val="dk1"/>
                </a:solidFill>
                <a:latin typeface="Raleway Light"/>
                <a:ea typeface="Raleway Light"/>
                <a:cs typeface="Raleway Light"/>
                <a:sym typeface="Raleway Light"/>
              </a:rPr>
              <a:t>.</a:t>
            </a:r>
            <a:endParaRPr sz="1500">
              <a:solidFill>
                <a:schemeClr val="dk1"/>
              </a:solidFill>
              <a:latin typeface="Raleway Light"/>
              <a:ea typeface="Raleway Light"/>
              <a:cs typeface="Raleway Light"/>
              <a:sym typeface="Raleway Light"/>
            </a:endParaRPr>
          </a:p>
        </p:txBody>
      </p:sp>
      <p:sp>
        <p:nvSpPr>
          <p:cNvPr id="219" name="Google Shape;219;p36"/>
          <p:cNvSpPr/>
          <p:nvPr/>
        </p:nvSpPr>
        <p:spPr>
          <a:xfrm>
            <a:off x="1259400" y="4386100"/>
            <a:ext cx="6625200" cy="612600"/>
          </a:xfrm>
          <a:prstGeom prst="roundRect">
            <a:avLst>
              <a:gd name="adj" fmla="val 16667"/>
            </a:avLst>
          </a:prstGeom>
          <a:solidFill>
            <a:srgbClr val="60AE92"/>
          </a:solidFill>
          <a:ln w="9525" cap="flat" cmpd="sng">
            <a:solidFill>
              <a:srgbClr val="60AE92"/>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ctr" rtl="0">
              <a:lnSpc>
                <a:spcPct val="115000"/>
              </a:lnSpc>
              <a:spcBef>
                <a:spcPts val="0"/>
              </a:spcBef>
              <a:spcAft>
                <a:spcPts val="0"/>
              </a:spcAft>
              <a:buClr>
                <a:schemeClr val="lt1"/>
              </a:buClr>
              <a:buSzPts val="1500"/>
              <a:buFont typeface="Raleway"/>
              <a:buAutoNum type="arabicPeriod" startAt="7"/>
            </a:pPr>
            <a:r>
              <a:rPr lang="pl" sz="1500" b="1">
                <a:solidFill>
                  <a:schemeClr val="lt1"/>
                </a:solidFill>
                <a:latin typeface="Raleway"/>
                <a:ea typeface="Raleway"/>
                <a:cs typeface="Raleway"/>
                <a:sym typeface="Raleway"/>
              </a:rPr>
              <a:t>What are very important pieces of information that people shouldn’t know if they want to be surprised by a film?</a:t>
            </a:r>
            <a:endParaRPr sz="1500" b="1">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17</a:t>
            </a:fld>
            <a:endParaRPr/>
          </a:p>
        </p:txBody>
      </p:sp>
      <p:sp>
        <p:nvSpPr>
          <p:cNvPr id="225" name="Google Shape;225;p37"/>
          <p:cNvSpPr txBox="1"/>
          <p:nvPr/>
        </p:nvSpPr>
        <p:spPr>
          <a:xfrm>
            <a:off x="393201" y="310900"/>
            <a:ext cx="725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Let’s check your answers.</a:t>
            </a:r>
            <a:endParaRPr sz="1800" b="1">
              <a:latin typeface="Raleway"/>
              <a:ea typeface="Raleway"/>
              <a:cs typeface="Raleway"/>
              <a:sym typeface="Raleway"/>
            </a:endParaRPr>
          </a:p>
        </p:txBody>
      </p:sp>
      <p:sp>
        <p:nvSpPr>
          <p:cNvPr id="226" name="Google Shape;226;p37"/>
          <p:cNvSpPr txBox="1"/>
          <p:nvPr/>
        </p:nvSpPr>
        <p:spPr>
          <a:xfrm>
            <a:off x="470700" y="932375"/>
            <a:ext cx="8202600" cy="34920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1200"/>
              </a:spcBef>
              <a:spcAft>
                <a:spcPts val="0"/>
              </a:spcAft>
              <a:buClr>
                <a:schemeClr val="dk1"/>
              </a:buClr>
              <a:buSzPts val="1600"/>
              <a:buFont typeface="Raleway Light"/>
              <a:buAutoNum type="arabicPeriod"/>
            </a:pPr>
            <a:r>
              <a:rPr lang="pl" sz="1600">
                <a:solidFill>
                  <a:schemeClr val="dk1"/>
                </a:solidFill>
                <a:latin typeface="Raleway Light"/>
                <a:ea typeface="Raleway Light"/>
                <a:cs typeface="Raleway Light"/>
                <a:sym typeface="Raleway Light"/>
              </a:rPr>
              <a:t>Which two words or phrases are sounds in a film? </a:t>
            </a:r>
            <a:endParaRPr sz="1600">
              <a:solidFill>
                <a:srgbClr val="FF0000"/>
              </a:solidFill>
              <a:latin typeface="Raleway Light"/>
              <a:ea typeface="Raleway Light"/>
              <a:cs typeface="Raleway Light"/>
              <a:sym typeface="Raleway Light"/>
            </a:endParaRPr>
          </a:p>
          <a:p>
            <a:pPr marL="457200" lvl="0" indent="-330200" algn="l" rtl="0">
              <a:lnSpc>
                <a:spcPct val="115000"/>
              </a:lnSpc>
              <a:spcBef>
                <a:spcPts val="1000"/>
              </a:spcBef>
              <a:spcAft>
                <a:spcPts val="0"/>
              </a:spcAft>
              <a:buClr>
                <a:schemeClr val="dk1"/>
              </a:buClr>
              <a:buSzPts val="1600"/>
              <a:buFont typeface="Raleway Light"/>
              <a:buAutoNum type="arabicPeriod"/>
            </a:pPr>
            <a:r>
              <a:rPr lang="pl" sz="1600">
                <a:solidFill>
                  <a:schemeClr val="dk1"/>
                </a:solidFill>
                <a:latin typeface="Raleway Light"/>
                <a:ea typeface="Raleway Light"/>
                <a:cs typeface="Raleway Light"/>
                <a:sym typeface="Raleway Light"/>
              </a:rPr>
              <a:t>Which two words or phrases are text on the screen at the beginning of or during a film? </a:t>
            </a:r>
            <a:endParaRPr sz="1600">
              <a:solidFill>
                <a:srgbClr val="FF0000"/>
              </a:solidFill>
              <a:latin typeface="Raleway Light"/>
              <a:ea typeface="Raleway Light"/>
              <a:cs typeface="Raleway Light"/>
              <a:sym typeface="Raleway Light"/>
            </a:endParaRPr>
          </a:p>
          <a:p>
            <a:pPr marL="457200" lvl="0" indent="-330200" algn="l" rtl="0">
              <a:lnSpc>
                <a:spcPct val="115000"/>
              </a:lnSpc>
              <a:spcBef>
                <a:spcPts val="1000"/>
              </a:spcBef>
              <a:spcAft>
                <a:spcPts val="0"/>
              </a:spcAft>
              <a:buClr>
                <a:schemeClr val="dk1"/>
              </a:buClr>
              <a:buSzPts val="1600"/>
              <a:buFont typeface="Raleway Light"/>
              <a:buAutoNum type="arabicPeriod"/>
            </a:pPr>
            <a:r>
              <a:rPr lang="pl" sz="1600">
                <a:solidFill>
                  <a:schemeClr val="dk1"/>
                </a:solidFill>
                <a:latin typeface="Raleway Light"/>
                <a:ea typeface="Raleway Light"/>
                <a:cs typeface="Raleway Light"/>
                <a:sym typeface="Raleway Light"/>
              </a:rPr>
              <a:t>Which two words or phrases are people in a film?</a:t>
            </a:r>
            <a:endParaRPr sz="1600">
              <a:solidFill>
                <a:srgbClr val="FF0000"/>
              </a:solidFill>
              <a:latin typeface="Raleway Light"/>
              <a:ea typeface="Raleway Light"/>
              <a:cs typeface="Raleway Light"/>
              <a:sym typeface="Raleway Light"/>
            </a:endParaRPr>
          </a:p>
          <a:p>
            <a:pPr marL="457200" lvl="0" indent="-330200" algn="l" rtl="0">
              <a:lnSpc>
                <a:spcPct val="115000"/>
              </a:lnSpc>
              <a:spcBef>
                <a:spcPts val="1000"/>
              </a:spcBef>
              <a:spcAft>
                <a:spcPts val="0"/>
              </a:spcAft>
              <a:buClr>
                <a:schemeClr val="dk1"/>
              </a:buClr>
              <a:buSzPts val="1600"/>
              <a:buFont typeface="Raleway Light"/>
              <a:buAutoNum type="arabicPeriod"/>
            </a:pPr>
            <a:r>
              <a:rPr lang="pl" sz="1600">
                <a:solidFill>
                  <a:schemeClr val="dk1"/>
                </a:solidFill>
                <a:latin typeface="Raleway Light"/>
                <a:ea typeface="Raleway Light"/>
                <a:cs typeface="Raleway Light"/>
                <a:sym typeface="Raleway Light"/>
              </a:rPr>
              <a:t>What is something you can’t watch at the cinema but can watch at home? </a:t>
            </a:r>
            <a:endParaRPr sz="1600">
              <a:solidFill>
                <a:srgbClr val="FF0000"/>
              </a:solidFill>
              <a:latin typeface="Raleway Light"/>
              <a:ea typeface="Raleway Light"/>
              <a:cs typeface="Raleway Light"/>
              <a:sym typeface="Raleway Light"/>
            </a:endParaRPr>
          </a:p>
          <a:p>
            <a:pPr marL="457200" lvl="0" indent="-330200" algn="l" rtl="0">
              <a:lnSpc>
                <a:spcPct val="115000"/>
              </a:lnSpc>
              <a:spcBef>
                <a:spcPts val="1000"/>
              </a:spcBef>
              <a:spcAft>
                <a:spcPts val="0"/>
              </a:spcAft>
              <a:buClr>
                <a:schemeClr val="dk1"/>
              </a:buClr>
              <a:buSzPts val="1600"/>
              <a:buFont typeface="Raleway Light"/>
              <a:buAutoNum type="arabicPeriod"/>
            </a:pPr>
            <a:r>
              <a:rPr lang="pl" sz="1600">
                <a:solidFill>
                  <a:schemeClr val="dk1"/>
                </a:solidFill>
                <a:latin typeface="Raleway Light"/>
                <a:ea typeface="Raleway Light"/>
                <a:cs typeface="Raleway Light"/>
                <a:sym typeface="Raleway Light"/>
              </a:rPr>
              <a:t>What can you often watch at the cinema before a film? </a:t>
            </a:r>
            <a:endParaRPr sz="1600">
              <a:solidFill>
                <a:srgbClr val="FF0000"/>
              </a:solidFill>
              <a:latin typeface="Raleway Light"/>
              <a:ea typeface="Raleway Light"/>
              <a:cs typeface="Raleway Light"/>
              <a:sym typeface="Raleway Light"/>
            </a:endParaRPr>
          </a:p>
          <a:p>
            <a:pPr marL="457200" lvl="0" indent="-330200" algn="l" rtl="0">
              <a:lnSpc>
                <a:spcPct val="115000"/>
              </a:lnSpc>
              <a:spcBef>
                <a:spcPts val="1000"/>
              </a:spcBef>
              <a:spcAft>
                <a:spcPts val="0"/>
              </a:spcAft>
              <a:buClr>
                <a:schemeClr val="dk1"/>
              </a:buClr>
              <a:buSzPts val="1600"/>
              <a:buFont typeface="Raleway Light"/>
              <a:buAutoNum type="arabicPeriod"/>
            </a:pPr>
            <a:r>
              <a:rPr lang="pl" sz="1600">
                <a:solidFill>
                  <a:schemeClr val="dk1"/>
                </a:solidFill>
                <a:latin typeface="Raleway Light"/>
                <a:ea typeface="Raleway Light"/>
                <a:cs typeface="Raleway Light"/>
                <a:sym typeface="Raleway Light"/>
              </a:rPr>
              <a:t>What are explosions, storms or aliens in films? </a:t>
            </a:r>
            <a:endParaRPr sz="1600">
              <a:solidFill>
                <a:srgbClr val="FF0000"/>
              </a:solidFill>
              <a:latin typeface="Raleway Light"/>
              <a:ea typeface="Raleway Light"/>
              <a:cs typeface="Raleway Light"/>
              <a:sym typeface="Raleway Light"/>
            </a:endParaRPr>
          </a:p>
          <a:p>
            <a:pPr marL="457200" lvl="0" indent="-330200" algn="l" rtl="0">
              <a:lnSpc>
                <a:spcPct val="115000"/>
              </a:lnSpc>
              <a:spcBef>
                <a:spcPts val="1200"/>
              </a:spcBef>
              <a:spcAft>
                <a:spcPts val="1000"/>
              </a:spcAft>
              <a:buClr>
                <a:schemeClr val="dk1"/>
              </a:buClr>
              <a:buSzPts val="1600"/>
              <a:buFont typeface="Raleway Light"/>
              <a:buAutoNum type="arabicPeriod"/>
            </a:pPr>
            <a:r>
              <a:rPr lang="pl" sz="1600">
                <a:solidFill>
                  <a:schemeClr val="dk1"/>
                </a:solidFill>
                <a:latin typeface="Raleway Light"/>
                <a:ea typeface="Raleway Light"/>
                <a:cs typeface="Raleway Light"/>
                <a:sym typeface="Raleway Light"/>
              </a:rPr>
              <a:t>What are very important pieces of information that people shouldn’t know if they want to be surprised by a film? </a:t>
            </a:r>
            <a:endParaRPr sz="1600">
              <a:solidFill>
                <a:srgbClr val="FF0000"/>
              </a:solidFill>
              <a:latin typeface="Raleway Light"/>
              <a:ea typeface="Raleway Light"/>
              <a:cs typeface="Raleway Light"/>
              <a:sym typeface="Raleway Light"/>
            </a:endParaRPr>
          </a:p>
        </p:txBody>
      </p:sp>
      <p:sp>
        <p:nvSpPr>
          <p:cNvPr id="227" name="Google Shape;227;p37"/>
          <p:cNvSpPr/>
          <p:nvPr/>
        </p:nvSpPr>
        <p:spPr>
          <a:xfrm>
            <a:off x="5636300" y="1004550"/>
            <a:ext cx="1255200" cy="246300"/>
          </a:xfrm>
          <a:prstGeom prst="roundRect">
            <a:avLst>
              <a:gd name="adj" fmla="val 16667"/>
            </a:avLst>
          </a:prstGeom>
          <a:solidFill>
            <a:srgbClr val="60A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soundtrack</a:t>
            </a:r>
            <a:endParaRPr sz="1600">
              <a:solidFill>
                <a:srgbClr val="FFFFFF"/>
              </a:solidFill>
              <a:latin typeface="Raleway Light"/>
              <a:ea typeface="Raleway Light"/>
              <a:cs typeface="Raleway Light"/>
              <a:sym typeface="Raleway Light"/>
            </a:endParaRPr>
          </a:p>
        </p:txBody>
      </p:sp>
      <p:sp>
        <p:nvSpPr>
          <p:cNvPr id="228" name="Google Shape;228;p37"/>
          <p:cNvSpPr/>
          <p:nvPr/>
        </p:nvSpPr>
        <p:spPr>
          <a:xfrm>
            <a:off x="6961825" y="1004550"/>
            <a:ext cx="1255200" cy="246300"/>
          </a:xfrm>
          <a:prstGeom prst="roundRect">
            <a:avLst>
              <a:gd name="adj" fmla="val 16667"/>
            </a:avLst>
          </a:prstGeom>
          <a:solidFill>
            <a:srgbClr val="60A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dubbing</a:t>
            </a:r>
            <a:endParaRPr sz="1600">
              <a:solidFill>
                <a:srgbClr val="FFFFFF"/>
              </a:solidFill>
              <a:latin typeface="Raleway Light"/>
              <a:ea typeface="Raleway Light"/>
              <a:cs typeface="Raleway Light"/>
              <a:sym typeface="Raleway Light"/>
            </a:endParaRPr>
          </a:p>
        </p:txBody>
      </p:sp>
      <p:sp>
        <p:nvSpPr>
          <p:cNvPr id="229" name="Google Shape;229;p37"/>
          <p:cNvSpPr/>
          <p:nvPr/>
        </p:nvSpPr>
        <p:spPr>
          <a:xfrm>
            <a:off x="1510850" y="1701125"/>
            <a:ext cx="1255200" cy="246300"/>
          </a:xfrm>
          <a:prstGeom prst="roundRect">
            <a:avLst>
              <a:gd name="adj" fmla="val 16667"/>
            </a:avLst>
          </a:prstGeom>
          <a:solidFill>
            <a:srgbClr val="60A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subtitles</a:t>
            </a:r>
            <a:endParaRPr sz="1600">
              <a:solidFill>
                <a:srgbClr val="FFFFFF"/>
              </a:solidFill>
              <a:latin typeface="Raleway Light"/>
              <a:ea typeface="Raleway Light"/>
              <a:cs typeface="Raleway Light"/>
              <a:sym typeface="Raleway Light"/>
            </a:endParaRPr>
          </a:p>
        </p:txBody>
      </p:sp>
      <p:sp>
        <p:nvSpPr>
          <p:cNvPr id="230" name="Google Shape;230;p37"/>
          <p:cNvSpPr/>
          <p:nvPr/>
        </p:nvSpPr>
        <p:spPr>
          <a:xfrm>
            <a:off x="2858725" y="1701125"/>
            <a:ext cx="1255200" cy="246300"/>
          </a:xfrm>
          <a:prstGeom prst="roundRect">
            <a:avLst>
              <a:gd name="adj" fmla="val 16667"/>
            </a:avLst>
          </a:prstGeom>
          <a:solidFill>
            <a:srgbClr val="60A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titles</a:t>
            </a:r>
            <a:endParaRPr sz="1600">
              <a:solidFill>
                <a:srgbClr val="FFFFFF"/>
              </a:solidFill>
              <a:latin typeface="Raleway Light"/>
              <a:ea typeface="Raleway Light"/>
              <a:cs typeface="Raleway Light"/>
              <a:sym typeface="Raleway Light"/>
            </a:endParaRPr>
          </a:p>
        </p:txBody>
      </p:sp>
      <p:sp>
        <p:nvSpPr>
          <p:cNvPr id="231" name="Google Shape;231;p37"/>
          <p:cNvSpPr/>
          <p:nvPr/>
        </p:nvSpPr>
        <p:spPr>
          <a:xfrm>
            <a:off x="5636300" y="2106375"/>
            <a:ext cx="1255200" cy="246300"/>
          </a:xfrm>
          <a:prstGeom prst="roundRect">
            <a:avLst>
              <a:gd name="adj" fmla="val 16667"/>
            </a:avLst>
          </a:prstGeom>
          <a:solidFill>
            <a:srgbClr val="60A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cast</a:t>
            </a:r>
            <a:endParaRPr sz="1600">
              <a:solidFill>
                <a:srgbClr val="FFFFFF"/>
              </a:solidFill>
              <a:latin typeface="Raleway Light"/>
              <a:ea typeface="Raleway Light"/>
              <a:cs typeface="Raleway Light"/>
              <a:sym typeface="Raleway Light"/>
            </a:endParaRPr>
          </a:p>
        </p:txBody>
      </p:sp>
      <p:sp>
        <p:nvSpPr>
          <p:cNvPr id="232" name="Google Shape;232;p37"/>
          <p:cNvSpPr/>
          <p:nvPr/>
        </p:nvSpPr>
        <p:spPr>
          <a:xfrm>
            <a:off x="6961825" y="2106375"/>
            <a:ext cx="1668600" cy="246300"/>
          </a:xfrm>
          <a:prstGeom prst="roundRect">
            <a:avLst>
              <a:gd name="adj" fmla="val 16667"/>
            </a:avLst>
          </a:prstGeom>
          <a:solidFill>
            <a:srgbClr val="60A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main character</a:t>
            </a:r>
            <a:endParaRPr sz="1600">
              <a:solidFill>
                <a:srgbClr val="FFFFFF"/>
              </a:solidFill>
              <a:latin typeface="Raleway Light"/>
              <a:ea typeface="Raleway Light"/>
              <a:cs typeface="Raleway Light"/>
              <a:sym typeface="Raleway Light"/>
            </a:endParaRPr>
          </a:p>
        </p:txBody>
      </p:sp>
      <p:sp>
        <p:nvSpPr>
          <p:cNvPr id="233" name="Google Shape;233;p37"/>
          <p:cNvSpPr/>
          <p:nvPr/>
        </p:nvSpPr>
        <p:spPr>
          <a:xfrm>
            <a:off x="7846625" y="2501600"/>
            <a:ext cx="826800" cy="246300"/>
          </a:xfrm>
          <a:prstGeom prst="roundRect">
            <a:avLst>
              <a:gd name="adj" fmla="val 16667"/>
            </a:avLst>
          </a:prstGeom>
          <a:solidFill>
            <a:srgbClr val="60A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series</a:t>
            </a:r>
            <a:endParaRPr sz="1600">
              <a:solidFill>
                <a:srgbClr val="FFFFFF"/>
              </a:solidFill>
              <a:latin typeface="Raleway Light"/>
              <a:ea typeface="Raleway Light"/>
              <a:cs typeface="Raleway Light"/>
              <a:sym typeface="Raleway Light"/>
            </a:endParaRPr>
          </a:p>
        </p:txBody>
      </p:sp>
      <p:sp>
        <p:nvSpPr>
          <p:cNvPr id="234" name="Google Shape;234;p37"/>
          <p:cNvSpPr/>
          <p:nvPr/>
        </p:nvSpPr>
        <p:spPr>
          <a:xfrm>
            <a:off x="6120425" y="2915175"/>
            <a:ext cx="1255200" cy="246300"/>
          </a:xfrm>
          <a:prstGeom prst="roundRect">
            <a:avLst>
              <a:gd name="adj" fmla="val 16667"/>
            </a:avLst>
          </a:prstGeom>
          <a:solidFill>
            <a:srgbClr val="60A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trailers</a:t>
            </a:r>
            <a:endParaRPr sz="1600">
              <a:solidFill>
                <a:srgbClr val="FFFFFF"/>
              </a:solidFill>
              <a:latin typeface="Raleway Light"/>
              <a:ea typeface="Raleway Light"/>
              <a:cs typeface="Raleway Light"/>
              <a:sym typeface="Raleway Light"/>
            </a:endParaRPr>
          </a:p>
        </p:txBody>
      </p:sp>
      <p:sp>
        <p:nvSpPr>
          <p:cNvPr id="235" name="Google Shape;235;p37"/>
          <p:cNvSpPr/>
          <p:nvPr/>
        </p:nvSpPr>
        <p:spPr>
          <a:xfrm>
            <a:off x="5293225" y="3308700"/>
            <a:ext cx="1668600" cy="246300"/>
          </a:xfrm>
          <a:prstGeom prst="roundRect">
            <a:avLst>
              <a:gd name="adj" fmla="val 16667"/>
            </a:avLst>
          </a:prstGeom>
          <a:solidFill>
            <a:srgbClr val="60A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special effects</a:t>
            </a:r>
            <a:endParaRPr sz="1600">
              <a:solidFill>
                <a:srgbClr val="FFFFFF"/>
              </a:solidFill>
              <a:latin typeface="Raleway Light"/>
              <a:ea typeface="Raleway Light"/>
              <a:cs typeface="Raleway Light"/>
              <a:sym typeface="Raleway Light"/>
            </a:endParaRPr>
          </a:p>
        </p:txBody>
      </p:sp>
      <p:sp>
        <p:nvSpPr>
          <p:cNvPr id="236" name="Google Shape;236;p37"/>
          <p:cNvSpPr/>
          <p:nvPr/>
        </p:nvSpPr>
        <p:spPr>
          <a:xfrm>
            <a:off x="3873575" y="4063850"/>
            <a:ext cx="1255200" cy="246300"/>
          </a:xfrm>
          <a:prstGeom prst="roundRect">
            <a:avLst>
              <a:gd name="adj" fmla="val 16667"/>
            </a:avLst>
          </a:prstGeom>
          <a:solidFill>
            <a:srgbClr val="60AE9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spoilers</a:t>
            </a:r>
            <a:endParaRPr sz="1600">
              <a:solidFill>
                <a:srgbClr val="FFFFFF"/>
              </a:solidFill>
              <a:latin typeface="Raleway Light"/>
              <a:ea typeface="Raleway Light"/>
              <a:cs typeface="Raleway Light"/>
              <a:sym typeface="Raleway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fade">
                                      <p:cBhvr>
                                        <p:cTn id="17" dur="1"/>
                                        <p:tgtEl>
                                          <p:spTgt spid="2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gtEl>
                                        <p:attrNameLst>
                                          <p:attrName>style.visibility</p:attrName>
                                        </p:attrNameLst>
                                      </p:cBhvr>
                                      <p:to>
                                        <p:strVal val="visible"/>
                                      </p:to>
                                    </p:set>
                                    <p:animEffect transition="in" filter="fade">
                                      <p:cBhvr>
                                        <p:cTn id="22" dur="1"/>
                                        <p:tgtEl>
                                          <p:spTgt spid="2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
                                        </p:tgtEl>
                                        <p:attrNameLst>
                                          <p:attrName>style.visibility</p:attrName>
                                        </p:attrNameLst>
                                      </p:cBhvr>
                                      <p:to>
                                        <p:strVal val="visible"/>
                                      </p:to>
                                    </p:set>
                                    <p:animEffect transition="in" filter="fade">
                                      <p:cBhvr>
                                        <p:cTn id="27" dur="1"/>
                                        <p:tgtEl>
                                          <p:spTgt spid="2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2"/>
                                        </p:tgtEl>
                                        <p:attrNameLst>
                                          <p:attrName>style.visibility</p:attrName>
                                        </p:attrNameLst>
                                      </p:cBhvr>
                                      <p:to>
                                        <p:strVal val="visible"/>
                                      </p:to>
                                    </p:set>
                                    <p:animEffect transition="in" filter="fade">
                                      <p:cBhvr>
                                        <p:cTn id="32" dur="1"/>
                                        <p:tgtEl>
                                          <p:spTgt spid="2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3"/>
                                        </p:tgtEl>
                                        <p:attrNameLst>
                                          <p:attrName>style.visibility</p:attrName>
                                        </p:attrNameLst>
                                      </p:cBhvr>
                                      <p:to>
                                        <p:strVal val="visible"/>
                                      </p:to>
                                    </p:set>
                                    <p:animEffect transition="in" filter="fade">
                                      <p:cBhvr>
                                        <p:cTn id="37" dur="1"/>
                                        <p:tgtEl>
                                          <p:spTgt spid="2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4"/>
                                        </p:tgtEl>
                                        <p:attrNameLst>
                                          <p:attrName>style.visibility</p:attrName>
                                        </p:attrNameLst>
                                      </p:cBhvr>
                                      <p:to>
                                        <p:strVal val="visible"/>
                                      </p:to>
                                    </p:set>
                                    <p:animEffect transition="in" filter="fade">
                                      <p:cBhvr>
                                        <p:cTn id="42" dur="1"/>
                                        <p:tgtEl>
                                          <p:spTgt spid="2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5"/>
                                        </p:tgtEl>
                                        <p:attrNameLst>
                                          <p:attrName>style.visibility</p:attrName>
                                        </p:attrNameLst>
                                      </p:cBhvr>
                                      <p:to>
                                        <p:strVal val="visible"/>
                                      </p:to>
                                    </p:set>
                                    <p:animEffect transition="in" filter="fade">
                                      <p:cBhvr>
                                        <p:cTn id="47" dur="1"/>
                                        <p:tgtEl>
                                          <p:spTgt spid="2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6"/>
                                        </p:tgtEl>
                                        <p:attrNameLst>
                                          <p:attrName>style.visibility</p:attrName>
                                        </p:attrNameLst>
                                      </p:cBhvr>
                                      <p:to>
                                        <p:strVal val="visible"/>
                                      </p:to>
                                    </p:set>
                                    <p:animEffect transition="in" filter="fade">
                                      <p:cBhvr>
                                        <p:cTn id="52" dur="1"/>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p:nvPr/>
        </p:nvSpPr>
        <p:spPr>
          <a:xfrm>
            <a:off x="434950" y="1740625"/>
            <a:ext cx="8036700" cy="461700"/>
          </a:xfrm>
          <a:prstGeom prst="rect">
            <a:avLst/>
          </a:prstGeom>
          <a:noFill/>
          <a:ln>
            <a:noFill/>
          </a:ln>
        </p:spPr>
        <p:txBody>
          <a:bodyPr spcFirstLastPara="1" wrap="square" lIns="91425" tIns="91425" rIns="91425" bIns="91425" anchor="t" anchorCtr="0">
            <a:spAutoFit/>
          </a:bodyPr>
          <a:lstStyle/>
          <a:p>
            <a:pPr marL="1435100" lvl="0" indent="-1219200" algn="l" rtl="0">
              <a:lnSpc>
                <a:spcPct val="150000"/>
              </a:lnSpc>
              <a:spcBef>
                <a:spcPts val="1200"/>
              </a:spcBef>
              <a:spcAft>
                <a:spcPts val="1200"/>
              </a:spcAft>
              <a:buNone/>
            </a:pPr>
            <a:r>
              <a:rPr lang="pl" sz="1800">
                <a:latin typeface="Raleway Light"/>
                <a:ea typeface="Raleway Light"/>
                <a:cs typeface="Raleway Light"/>
                <a:sym typeface="Raleway Light"/>
              </a:rPr>
              <a:t>EXAMPLE:     </a:t>
            </a:r>
            <a:endParaRPr sz="1800" i="1">
              <a:latin typeface="Raleway Light"/>
              <a:ea typeface="Raleway Light"/>
              <a:cs typeface="Raleway Light"/>
              <a:sym typeface="Raleway Light"/>
            </a:endParaRPr>
          </a:p>
        </p:txBody>
      </p:sp>
      <p:sp>
        <p:nvSpPr>
          <p:cNvPr id="242" name="Google Shape;242;p3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18</a:t>
            </a:fld>
            <a:endParaRPr/>
          </a:p>
        </p:txBody>
      </p:sp>
      <p:pic>
        <p:nvPicPr>
          <p:cNvPr id="243" name="Google Shape;243;p38"/>
          <p:cNvPicPr preferRelativeResize="0"/>
          <p:nvPr/>
        </p:nvPicPr>
        <p:blipFill>
          <a:blip r:embed="rId3">
            <a:alphaModFix/>
          </a:blip>
          <a:stretch>
            <a:fillRect/>
          </a:stretch>
        </p:blipFill>
        <p:spPr>
          <a:xfrm>
            <a:off x="434950" y="479200"/>
            <a:ext cx="899550" cy="899550"/>
          </a:xfrm>
          <a:prstGeom prst="rect">
            <a:avLst/>
          </a:prstGeom>
          <a:noFill/>
          <a:ln>
            <a:noFill/>
          </a:ln>
        </p:spPr>
      </p:pic>
      <p:sp>
        <p:nvSpPr>
          <p:cNvPr id="244" name="Google Shape;244;p38"/>
          <p:cNvSpPr txBox="1"/>
          <p:nvPr/>
        </p:nvSpPr>
        <p:spPr>
          <a:xfrm>
            <a:off x="1496250" y="658368"/>
            <a:ext cx="6151500" cy="3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b="1">
                <a:latin typeface="Raleway"/>
                <a:ea typeface="Raleway"/>
                <a:cs typeface="Raleway"/>
                <a:sym typeface="Raleway"/>
              </a:rPr>
              <a:t>Discuss if the sentences are true for you. Give some details. </a:t>
            </a:r>
            <a:endParaRPr sz="1800" b="1">
              <a:latin typeface="Raleway"/>
              <a:ea typeface="Raleway"/>
              <a:cs typeface="Raleway"/>
              <a:sym typeface="Raleway"/>
            </a:endParaRPr>
          </a:p>
        </p:txBody>
      </p:sp>
      <p:sp>
        <p:nvSpPr>
          <p:cNvPr id="245" name="Google Shape;245;p38"/>
          <p:cNvSpPr txBox="1"/>
          <p:nvPr/>
        </p:nvSpPr>
        <p:spPr>
          <a:xfrm>
            <a:off x="1990000" y="1740625"/>
            <a:ext cx="6574200" cy="23253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Font typeface="Raleway Light"/>
              <a:buChar char="➔"/>
            </a:pPr>
            <a:r>
              <a:rPr lang="pl" sz="1800">
                <a:latin typeface="Raleway Light"/>
                <a:ea typeface="Raleway Light"/>
                <a:cs typeface="Raleway Light"/>
                <a:sym typeface="Raleway Light"/>
              </a:rPr>
              <a:t>I watch films in English with subtitles in my language.</a:t>
            </a:r>
            <a:endParaRPr sz="1800">
              <a:latin typeface="Raleway Light"/>
              <a:ea typeface="Raleway Light"/>
              <a:cs typeface="Raleway Light"/>
              <a:sym typeface="Raleway Light"/>
            </a:endParaRPr>
          </a:p>
          <a:p>
            <a:pPr marL="457200" lvl="0" indent="0" algn="l" rtl="0">
              <a:lnSpc>
                <a:spcPct val="115000"/>
              </a:lnSpc>
              <a:spcBef>
                <a:spcPts val="1000"/>
              </a:spcBef>
              <a:spcAft>
                <a:spcPts val="1000"/>
              </a:spcAft>
              <a:buNone/>
            </a:pPr>
            <a:endParaRPr sz="1600">
              <a:latin typeface="Raleway Light"/>
              <a:ea typeface="Raleway Light"/>
              <a:cs typeface="Raleway Light"/>
              <a:sym typeface="Raleway Light"/>
            </a:endParaRPr>
          </a:p>
        </p:txBody>
      </p:sp>
      <p:sp>
        <p:nvSpPr>
          <p:cNvPr id="246" name="Google Shape;246;p38"/>
          <p:cNvSpPr txBox="1"/>
          <p:nvPr/>
        </p:nvSpPr>
        <p:spPr>
          <a:xfrm>
            <a:off x="714300" y="2421050"/>
            <a:ext cx="7715400" cy="1293000"/>
          </a:xfrm>
          <a:prstGeom prst="rect">
            <a:avLst/>
          </a:prstGeom>
          <a:noFill/>
          <a:ln>
            <a:noFill/>
          </a:ln>
        </p:spPr>
        <p:txBody>
          <a:bodyPr spcFirstLastPara="1" wrap="square" lIns="91425" tIns="91425" rIns="91425" bIns="91425" anchor="t" anchorCtr="0">
            <a:spAutoFit/>
          </a:bodyPr>
          <a:lstStyle/>
          <a:p>
            <a:pPr marL="35999" lvl="0" indent="0" algn="l" rtl="0">
              <a:lnSpc>
                <a:spcPct val="150000"/>
              </a:lnSpc>
              <a:spcBef>
                <a:spcPts val="1200"/>
              </a:spcBef>
              <a:spcAft>
                <a:spcPts val="1200"/>
              </a:spcAft>
              <a:buNone/>
            </a:pPr>
            <a:r>
              <a:rPr lang="pl" sz="1800" i="1">
                <a:solidFill>
                  <a:schemeClr val="dk1"/>
                </a:solidFill>
                <a:latin typeface="Raleway Light"/>
                <a:ea typeface="Raleway Light"/>
                <a:cs typeface="Raleway Light"/>
                <a:sym typeface="Raleway Light"/>
              </a:rPr>
              <a:t>Usually I watch films in English with subtitles in my language. I sometimes change them to English subtitles, but then the film is very difficult to understand.</a:t>
            </a:r>
            <a:endParaRPr sz="1800" i="1">
              <a:solidFill>
                <a:schemeClr val="dk1"/>
              </a:solidFill>
              <a:latin typeface="Raleway Light"/>
              <a:ea typeface="Raleway Light"/>
              <a:cs typeface="Raleway Light"/>
              <a:sym typeface="Raleway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19</a:t>
            </a:fld>
            <a:endParaRPr/>
          </a:p>
        </p:txBody>
      </p:sp>
      <p:pic>
        <p:nvPicPr>
          <p:cNvPr id="252" name="Google Shape;252;p39"/>
          <p:cNvPicPr preferRelativeResize="0"/>
          <p:nvPr/>
        </p:nvPicPr>
        <p:blipFill>
          <a:blip r:embed="rId3">
            <a:alphaModFix/>
          </a:blip>
          <a:stretch>
            <a:fillRect/>
          </a:stretch>
        </p:blipFill>
        <p:spPr>
          <a:xfrm>
            <a:off x="434950" y="479200"/>
            <a:ext cx="899550" cy="899550"/>
          </a:xfrm>
          <a:prstGeom prst="rect">
            <a:avLst/>
          </a:prstGeom>
          <a:noFill/>
          <a:ln>
            <a:noFill/>
          </a:ln>
        </p:spPr>
      </p:pic>
      <p:sp>
        <p:nvSpPr>
          <p:cNvPr id="253" name="Google Shape;253;p39"/>
          <p:cNvSpPr txBox="1"/>
          <p:nvPr/>
        </p:nvSpPr>
        <p:spPr>
          <a:xfrm>
            <a:off x="1496250" y="658368"/>
            <a:ext cx="6151500" cy="3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b="1">
                <a:latin typeface="Raleway"/>
                <a:ea typeface="Raleway"/>
                <a:cs typeface="Raleway"/>
                <a:sym typeface="Raleway"/>
              </a:rPr>
              <a:t>Discuss if the sentences are true for you. Give some details. [part 1/2]</a:t>
            </a:r>
            <a:endParaRPr sz="1800" b="1">
              <a:latin typeface="Raleway"/>
              <a:ea typeface="Raleway"/>
              <a:cs typeface="Raleway"/>
              <a:sym typeface="Raleway"/>
            </a:endParaRPr>
          </a:p>
        </p:txBody>
      </p:sp>
      <p:sp>
        <p:nvSpPr>
          <p:cNvPr id="254" name="Google Shape;254;p39"/>
          <p:cNvSpPr txBox="1"/>
          <p:nvPr/>
        </p:nvSpPr>
        <p:spPr>
          <a:xfrm>
            <a:off x="1073550" y="1639400"/>
            <a:ext cx="6574200" cy="23253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Font typeface="Raleway Light"/>
              <a:buChar char="➔"/>
            </a:pPr>
            <a:r>
              <a:rPr lang="pl" sz="1600">
                <a:latin typeface="Raleway Light"/>
                <a:ea typeface="Raleway Light"/>
                <a:cs typeface="Raleway Light"/>
                <a:sym typeface="Raleway Light"/>
              </a:rPr>
              <a:t>I watch films in English with subtitles in my language.</a:t>
            </a:r>
            <a:endParaRPr sz="1600">
              <a:latin typeface="Raleway Light"/>
              <a:ea typeface="Raleway Light"/>
              <a:cs typeface="Raleway Light"/>
              <a:sym typeface="Raleway Light"/>
            </a:endParaRPr>
          </a:p>
          <a:p>
            <a:pPr marL="457200" lvl="0" indent="-330200" algn="l" rtl="0">
              <a:lnSpc>
                <a:spcPct val="115000"/>
              </a:lnSpc>
              <a:spcBef>
                <a:spcPts val="1000"/>
              </a:spcBef>
              <a:spcAft>
                <a:spcPts val="0"/>
              </a:spcAft>
              <a:buSzPts val="1600"/>
              <a:buFont typeface="Raleway Light"/>
              <a:buChar char="➔"/>
            </a:pPr>
            <a:r>
              <a:rPr lang="pl" sz="1600">
                <a:latin typeface="Raleway Light"/>
                <a:ea typeface="Raleway Light"/>
                <a:cs typeface="Raleway Light"/>
                <a:sym typeface="Raleway Light"/>
              </a:rPr>
              <a:t>I have a favourite soundtrack which I often listen to.</a:t>
            </a:r>
            <a:endParaRPr sz="1600">
              <a:latin typeface="Raleway Light"/>
              <a:ea typeface="Raleway Light"/>
              <a:cs typeface="Raleway Light"/>
              <a:sym typeface="Raleway Light"/>
            </a:endParaRPr>
          </a:p>
          <a:p>
            <a:pPr marL="457200" lvl="0" indent="-330200" algn="l" rtl="0">
              <a:lnSpc>
                <a:spcPct val="115000"/>
              </a:lnSpc>
              <a:spcBef>
                <a:spcPts val="1000"/>
              </a:spcBef>
              <a:spcAft>
                <a:spcPts val="0"/>
              </a:spcAft>
              <a:buSzPts val="1600"/>
              <a:buFont typeface="Raleway Light"/>
              <a:buChar char="➔"/>
            </a:pPr>
            <a:r>
              <a:rPr lang="pl" sz="1600">
                <a:latin typeface="Raleway Light"/>
                <a:ea typeface="Raleway Light"/>
                <a:cs typeface="Raleway Light"/>
                <a:sym typeface="Raleway Light"/>
              </a:rPr>
              <a:t>When I want to see a film, I watch trailers online to find something I like.</a:t>
            </a:r>
            <a:endParaRPr sz="1600">
              <a:latin typeface="Raleway Light"/>
              <a:ea typeface="Raleway Light"/>
              <a:cs typeface="Raleway Light"/>
              <a:sym typeface="Raleway Light"/>
            </a:endParaRPr>
          </a:p>
          <a:p>
            <a:pPr marL="457200" lvl="0" indent="-330200" algn="l" rtl="0">
              <a:lnSpc>
                <a:spcPct val="115000"/>
              </a:lnSpc>
              <a:spcBef>
                <a:spcPts val="1000"/>
              </a:spcBef>
              <a:spcAft>
                <a:spcPts val="0"/>
              </a:spcAft>
              <a:buSzPts val="1600"/>
              <a:buFont typeface="Raleway Light"/>
              <a:buChar char="➔"/>
            </a:pPr>
            <a:r>
              <a:rPr lang="pl" sz="1600">
                <a:latin typeface="Raleway Light"/>
                <a:ea typeface="Raleway Light"/>
                <a:cs typeface="Raleway Light"/>
                <a:sym typeface="Raleway Light"/>
              </a:rPr>
              <a:t>I don’t like watching films with dubbing because the actors’ mouths never move as they should.</a:t>
            </a:r>
            <a:endParaRPr sz="1600">
              <a:latin typeface="Raleway Light"/>
              <a:ea typeface="Raleway Light"/>
              <a:cs typeface="Raleway Light"/>
              <a:sym typeface="Raleway Light"/>
            </a:endParaRPr>
          </a:p>
          <a:p>
            <a:pPr marL="457200" lvl="0" indent="-330200" algn="l" rtl="0">
              <a:lnSpc>
                <a:spcPct val="115000"/>
              </a:lnSpc>
              <a:spcBef>
                <a:spcPts val="1200"/>
              </a:spcBef>
              <a:spcAft>
                <a:spcPts val="1000"/>
              </a:spcAft>
              <a:buSzPts val="1600"/>
              <a:buFont typeface="Raleway Light"/>
              <a:buChar char="➔"/>
            </a:pPr>
            <a:r>
              <a:rPr lang="pl" sz="1600">
                <a:solidFill>
                  <a:schemeClr val="dk1"/>
                </a:solidFill>
                <a:latin typeface="Raleway Light"/>
                <a:ea typeface="Raleway Light"/>
                <a:cs typeface="Raleway Light"/>
                <a:sym typeface="Raleway Light"/>
              </a:rPr>
              <a:t>After watching a good film, I check the cast list to see the actors’ names.</a:t>
            </a:r>
            <a:endParaRPr sz="1600">
              <a:latin typeface="Raleway Light"/>
              <a:ea typeface="Raleway Light"/>
              <a:cs typeface="Raleway Light"/>
              <a:sym typeface="Raleway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ED72E4E-125D-4D90-923F-05B9887A196D}"/>
              </a:ext>
            </a:extLst>
          </p:cNvPr>
          <p:cNvPicPr>
            <a:picLocks noChangeAspect="1"/>
          </p:cNvPicPr>
          <p:nvPr/>
        </p:nvPicPr>
        <p:blipFill>
          <a:blip r:embed="rId2"/>
          <a:stretch>
            <a:fillRect/>
          </a:stretch>
        </p:blipFill>
        <p:spPr>
          <a:xfrm>
            <a:off x="612925" y="225425"/>
            <a:ext cx="5709920" cy="4692650"/>
          </a:xfrm>
          <a:prstGeom prst="rect">
            <a:avLst/>
          </a:prstGeom>
        </p:spPr>
      </p:pic>
      <p:sp>
        <p:nvSpPr>
          <p:cNvPr id="5" name="ZoneTexte 4">
            <a:extLst>
              <a:ext uri="{FF2B5EF4-FFF2-40B4-BE49-F238E27FC236}">
                <a16:creationId xmlns:a16="http://schemas.microsoft.com/office/drawing/2014/main" id="{71767834-7571-4278-AF46-13D68419A916}"/>
              </a:ext>
            </a:extLst>
          </p:cNvPr>
          <p:cNvSpPr txBox="1"/>
          <p:nvPr/>
        </p:nvSpPr>
        <p:spPr>
          <a:xfrm>
            <a:off x="6184053" y="1564639"/>
            <a:ext cx="2140373" cy="2677656"/>
          </a:xfrm>
          <a:prstGeom prst="rect">
            <a:avLst/>
          </a:prstGeom>
          <a:noFill/>
        </p:spPr>
        <p:txBody>
          <a:bodyPr wrap="square" rtlCol="0">
            <a:spAutoFit/>
          </a:bodyPr>
          <a:lstStyle/>
          <a:p>
            <a:r>
              <a:rPr lang="fr-FR" dirty="0"/>
              <a:t>2. Star </a:t>
            </a:r>
          </a:p>
          <a:p>
            <a:r>
              <a:rPr lang="fr-FR" dirty="0"/>
              <a:t>3. </a:t>
            </a:r>
            <a:r>
              <a:rPr lang="fr-FR" dirty="0" err="1"/>
              <a:t>Soundtrack</a:t>
            </a:r>
            <a:r>
              <a:rPr lang="fr-FR" dirty="0"/>
              <a:t> </a:t>
            </a:r>
          </a:p>
          <a:p>
            <a:r>
              <a:rPr lang="fr-FR" dirty="0"/>
              <a:t>4. Plot</a:t>
            </a:r>
          </a:p>
          <a:p>
            <a:r>
              <a:rPr lang="fr-FR" dirty="0"/>
              <a:t>5. </a:t>
            </a:r>
            <a:r>
              <a:rPr lang="fr-FR" dirty="0" err="1"/>
              <a:t>Scene</a:t>
            </a:r>
            <a:endParaRPr lang="fr-FR" dirty="0"/>
          </a:p>
          <a:p>
            <a:r>
              <a:rPr lang="fr-FR" dirty="0"/>
              <a:t>6.Audience</a:t>
            </a:r>
          </a:p>
          <a:p>
            <a:r>
              <a:rPr lang="fr-FR" dirty="0"/>
              <a:t>7.Sequel</a:t>
            </a:r>
          </a:p>
          <a:p>
            <a:r>
              <a:rPr lang="fr-FR" dirty="0"/>
              <a:t>8. </a:t>
            </a:r>
            <a:r>
              <a:rPr lang="fr-FR" dirty="0" err="1"/>
              <a:t>Special</a:t>
            </a:r>
            <a:r>
              <a:rPr lang="fr-FR" dirty="0"/>
              <a:t> </a:t>
            </a:r>
            <a:r>
              <a:rPr lang="fr-FR" dirty="0" err="1"/>
              <a:t>effects</a:t>
            </a:r>
            <a:endParaRPr lang="fr-FR" dirty="0"/>
          </a:p>
          <a:p>
            <a:r>
              <a:rPr lang="fr-FR" dirty="0"/>
              <a:t>9. Script</a:t>
            </a:r>
          </a:p>
          <a:p>
            <a:r>
              <a:rPr lang="fr-FR" dirty="0"/>
              <a:t>10. Extra</a:t>
            </a:r>
          </a:p>
          <a:p>
            <a:r>
              <a:rPr lang="fr-FR" dirty="0"/>
              <a:t>11 </a:t>
            </a:r>
            <a:r>
              <a:rPr lang="fr-FR" dirty="0" err="1"/>
              <a:t>Subtitles</a:t>
            </a:r>
            <a:endParaRPr lang="fr-FR" dirty="0"/>
          </a:p>
          <a:p>
            <a:r>
              <a:rPr lang="fr-FR" dirty="0"/>
              <a:t>12 </a:t>
            </a:r>
            <a:r>
              <a:rPr lang="fr-FR" dirty="0" err="1"/>
              <a:t>review</a:t>
            </a:r>
            <a:endParaRPr lang="fr-FR" dirty="0"/>
          </a:p>
          <a:p>
            <a:endParaRPr lang="fr-FR" dirty="0"/>
          </a:p>
        </p:txBody>
      </p:sp>
    </p:spTree>
    <p:extLst>
      <p:ext uri="{BB962C8B-B14F-4D97-AF65-F5344CB8AC3E}">
        <p14:creationId xmlns:p14="http://schemas.microsoft.com/office/powerpoint/2010/main" val="317063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20</a:t>
            </a:fld>
            <a:endParaRPr/>
          </a:p>
        </p:txBody>
      </p:sp>
      <p:pic>
        <p:nvPicPr>
          <p:cNvPr id="260" name="Google Shape;260;p40"/>
          <p:cNvPicPr preferRelativeResize="0"/>
          <p:nvPr/>
        </p:nvPicPr>
        <p:blipFill>
          <a:blip r:embed="rId3">
            <a:alphaModFix/>
          </a:blip>
          <a:stretch>
            <a:fillRect/>
          </a:stretch>
        </p:blipFill>
        <p:spPr>
          <a:xfrm>
            <a:off x="434950" y="479200"/>
            <a:ext cx="899550" cy="899550"/>
          </a:xfrm>
          <a:prstGeom prst="rect">
            <a:avLst/>
          </a:prstGeom>
          <a:noFill/>
          <a:ln>
            <a:noFill/>
          </a:ln>
        </p:spPr>
      </p:pic>
      <p:sp>
        <p:nvSpPr>
          <p:cNvPr id="261" name="Google Shape;261;p40"/>
          <p:cNvSpPr txBox="1"/>
          <p:nvPr/>
        </p:nvSpPr>
        <p:spPr>
          <a:xfrm>
            <a:off x="1496250" y="658368"/>
            <a:ext cx="6151500" cy="3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b="1">
                <a:latin typeface="Raleway"/>
                <a:ea typeface="Raleway"/>
                <a:cs typeface="Raleway"/>
                <a:sym typeface="Raleway"/>
              </a:rPr>
              <a:t>Discuss if the sentences are true for you. Give some details. [part 2/2]</a:t>
            </a:r>
            <a:endParaRPr sz="1800" b="1">
              <a:latin typeface="Raleway"/>
              <a:ea typeface="Raleway"/>
              <a:cs typeface="Raleway"/>
              <a:sym typeface="Raleway"/>
            </a:endParaRPr>
          </a:p>
        </p:txBody>
      </p:sp>
      <p:sp>
        <p:nvSpPr>
          <p:cNvPr id="262" name="Google Shape;262;p40"/>
          <p:cNvSpPr txBox="1"/>
          <p:nvPr/>
        </p:nvSpPr>
        <p:spPr>
          <a:xfrm>
            <a:off x="1073550" y="1439025"/>
            <a:ext cx="6574200" cy="28377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1200"/>
              </a:spcBef>
              <a:spcAft>
                <a:spcPts val="0"/>
              </a:spcAft>
              <a:buSzPts val="1700"/>
              <a:buFont typeface="Raleway Light"/>
              <a:buChar char="➔"/>
            </a:pPr>
            <a:r>
              <a:rPr lang="pl" sz="1600">
                <a:latin typeface="Raleway Light"/>
                <a:ea typeface="Raleway Light"/>
                <a:cs typeface="Raleway Light"/>
                <a:sym typeface="Raleway Light"/>
              </a:rPr>
              <a:t>I hate spoilers because I don’t want to know how the film ends before I watch it.</a:t>
            </a:r>
            <a:endParaRPr sz="1600">
              <a:latin typeface="Raleway Light"/>
              <a:ea typeface="Raleway Light"/>
              <a:cs typeface="Raleway Light"/>
              <a:sym typeface="Raleway Light"/>
            </a:endParaRPr>
          </a:p>
          <a:p>
            <a:pPr marL="457200" lvl="0" indent="-336550" algn="l" rtl="0">
              <a:lnSpc>
                <a:spcPct val="115000"/>
              </a:lnSpc>
              <a:spcBef>
                <a:spcPts val="1000"/>
              </a:spcBef>
              <a:spcAft>
                <a:spcPts val="0"/>
              </a:spcAft>
              <a:buSzPts val="1700"/>
              <a:buFont typeface="Raleway Light"/>
              <a:buChar char="➔"/>
            </a:pPr>
            <a:r>
              <a:rPr lang="pl" sz="1600">
                <a:latin typeface="Raleway Light"/>
                <a:ea typeface="Raleway Light"/>
                <a:cs typeface="Raleway Light"/>
                <a:sym typeface="Raleway Light"/>
              </a:rPr>
              <a:t>I usually know the titles of English films in my language, but not in English.</a:t>
            </a:r>
            <a:endParaRPr sz="1600">
              <a:latin typeface="Raleway Light"/>
              <a:ea typeface="Raleway Light"/>
              <a:cs typeface="Raleway Light"/>
              <a:sym typeface="Raleway Light"/>
            </a:endParaRPr>
          </a:p>
          <a:p>
            <a:pPr marL="457200" lvl="0" indent="-336550" algn="l" rtl="0">
              <a:lnSpc>
                <a:spcPct val="115000"/>
              </a:lnSpc>
              <a:spcBef>
                <a:spcPts val="1000"/>
              </a:spcBef>
              <a:spcAft>
                <a:spcPts val="0"/>
              </a:spcAft>
              <a:buSzPts val="1700"/>
              <a:buFont typeface="Raleway Light"/>
              <a:buChar char="➔"/>
            </a:pPr>
            <a:r>
              <a:rPr lang="pl" sz="1600">
                <a:latin typeface="Raleway Light"/>
                <a:ea typeface="Raleway Light"/>
                <a:cs typeface="Raleway Light"/>
                <a:sym typeface="Raleway Light"/>
              </a:rPr>
              <a:t>If the main character is played by a bad actor, a film can’t be good.</a:t>
            </a:r>
            <a:endParaRPr sz="1600">
              <a:latin typeface="Raleway Light"/>
              <a:ea typeface="Raleway Light"/>
              <a:cs typeface="Raleway Light"/>
              <a:sym typeface="Raleway Light"/>
            </a:endParaRPr>
          </a:p>
          <a:p>
            <a:pPr marL="457200" lvl="0" indent="-336550" algn="l" rtl="0">
              <a:lnSpc>
                <a:spcPct val="115000"/>
              </a:lnSpc>
              <a:spcBef>
                <a:spcPts val="1000"/>
              </a:spcBef>
              <a:spcAft>
                <a:spcPts val="0"/>
              </a:spcAft>
              <a:buSzPts val="1700"/>
              <a:buFont typeface="Raleway Light"/>
              <a:buChar char="➔"/>
            </a:pPr>
            <a:r>
              <a:rPr lang="pl" sz="1600">
                <a:latin typeface="Raleway Light"/>
                <a:ea typeface="Raleway Light"/>
                <a:cs typeface="Raleway Light"/>
                <a:sym typeface="Raleway Light"/>
              </a:rPr>
              <a:t>Watching a series is better than watching a film because the story is longer and you can watch it for weeks.</a:t>
            </a:r>
            <a:endParaRPr sz="1600">
              <a:latin typeface="Raleway Light"/>
              <a:ea typeface="Raleway Light"/>
              <a:cs typeface="Raleway Light"/>
              <a:sym typeface="Raleway Light"/>
            </a:endParaRPr>
          </a:p>
          <a:p>
            <a:pPr marL="457200" lvl="0" indent="-336550" algn="l" rtl="0">
              <a:lnSpc>
                <a:spcPct val="115000"/>
              </a:lnSpc>
              <a:spcBef>
                <a:spcPts val="1200"/>
              </a:spcBef>
              <a:spcAft>
                <a:spcPts val="1000"/>
              </a:spcAft>
              <a:buSzPts val="1700"/>
              <a:buFont typeface="Raleway Light"/>
              <a:buChar char="➔"/>
            </a:pPr>
            <a:r>
              <a:rPr lang="pl" sz="1600">
                <a:latin typeface="Raleway Light"/>
                <a:ea typeface="Raleway Light"/>
                <a:cs typeface="Raleway Light"/>
                <a:sym typeface="Raleway Light"/>
              </a:rPr>
              <a:t>The story in films is more important than the special effects.</a:t>
            </a:r>
            <a:endParaRPr sz="1600">
              <a:latin typeface="Raleway Light"/>
              <a:ea typeface="Raleway Light"/>
              <a:cs typeface="Raleway Light"/>
              <a:sym typeface="Raleway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21</a:t>
            </a:fld>
            <a:endParaRPr/>
          </a:p>
        </p:txBody>
      </p:sp>
      <p:sp>
        <p:nvSpPr>
          <p:cNvPr id="268" name="Google Shape;268;p41"/>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Decide if the adjectives describing films are positive or negative. If you can’t decide, explain why.</a:t>
            </a:r>
            <a:endParaRPr sz="1800" b="1">
              <a:latin typeface="Raleway"/>
              <a:ea typeface="Raleway"/>
              <a:cs typeface="Raleway"/>
              <a:sym typeface="Raleway"/>
            </a:endParaRPr>
          </a:p>
        </p:txBody>
      </p:sp>
      <p:sp>
        <p:nvSpPr>
          <p:cNvPr id="269" name="Google Shape;269;p41"/>
          <p:cNvSpPr/>
          <p:nvPr/>
        </p:nvSpPr>
        <p:spPr>
          <a:xfrm>
            <a:off x="478700" y="1225325"/>
            <a:ext cx="1159800" cy="3990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amusing</a:t>
            </a:r>
            <a:endParaRPr sz="1600">
              <a:solidFill>
                <a:srgbClr val="FFFFFF"/>
              </a:solidFill>
              <a:latin typeface="Raleway Light"/>
              <a:ea typeface="Raleway Light"/>
              <a:cs typeface="Raleway Light"/>
              <a:sym typeface="Raleway Light"/>
            </a:endParaRPr>
          </a:p>
        </p:txBody>
      </p:sp>
      <p:sp>
        <p:nvSpPr>
          <p:cNvPr id="270" name="Google Shape;270;p41"/>
          <p:cNvSpPr/>
          <p:nvPr/>
        </p:nvSpPr>
        <p:spPr>
          <a:xfrm>
            <a:off x="1813650" y="1225325"/>
            <a:ext cx="1159800" cy="3990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average</a:t>
            </a:r>
            <a:endParaRPr sz="1600">
              <a:solidFill>
                <a:srgbClr val="FFFFFF"/>
              </a:solidFill>
              <a:latin typeface="Raleway Light"/>
              <a:ea typeface="Raleway Light"/>
              <a:cs typeface="Raleway Light"/>
              <a:sym typeface="Raleway Light"/>
            </a:endParaRPr>
          </a:p>
        </p:txBody>
      </p:sp>
      <p:sp>
        <p:nvSpPr>
          <p:cNvPr id="271" name="Google Shape;271;p41"/>
          <p:cNvSpPr/>
          <p:nvPr/>
        </p:nvSpPr>
        <p:spPr>
          <a:xfrm>
            <a:off x="3148600" y="1225325"/>
            <a:ext cx="1159800" cy="3990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dull</a:t>
            </a:r>
            <a:endParaRPr sz="1600">
              <a:solidFill>
                <a:srgbClr val="FFFFFF"/>
              </a:solidFill>
              <a:latin typeface="Raleway Light"/>
              <a:ea typeface="Raleway Light"/>
              <a:cs typeface="Raleway Light"/>
              <a:sym typeface="Raleway Light"/>
            </a:endParaRPr>
          </a:p>
        </p:txBody>
      </p:sp>
      <p:graphicFrame>
        <p:nvGraphicFramePr>
          <p:cNvPr id="272" name="Google Shape;272;p41"/>
          <p:cNvGraphicFramePr/>
          <p:nvPr/>
        </p:nvGraphicFramePr>
        <p:xfrm>
          <a:off x="478700" y="2703675"/>
          <a:ext cx="8125725" cy="2100300"/>
        </p:xfrm>
        <a:graphic>
          <a:graphicData uri="http://schemas.openxmlformats.org/drawingml/2006/table">
            <a:tbl>
              <a:tblPr>
                <a:noFill/>
                <a:tableStyleId>{864D5B0B-CE84-4FD4-B408-9C2747BE4F8B}</a:tableStyleId>
              </a:tblPr>
              <a:tblGrid>
                <a:gridCol w="2708575">
                  <a:extLst>
                    <a:ext uri="{9D8B030D-6E8A-4147-A177-3AD203B41FA5}">
                      <a16:colId xmlns:a16="http://schemas.microsoft.com/office/drawing/2014/main" val="20000"/>
                    </a:ext>
                  </a:extLst>
                </a:gridCol>
                <a:gridCol w="2708575">
                  <a:extLst>
                    <a:ext uri="{9D8B030D-6E8A-4147-A177-3AD203B41FA5}">
                      <a16:colId xmlns:a16="http://schemas.microsoft.com/office/drawing/2014/main" val="20001"/>
                    </a:ext>
                  </a:extLst>
                </a:gridCol>
                <a:gridCol w="2708575">
                  <a:extLst>
                    <a:ext uri="{9D8B030D-6E8A-4147-A177-3AD203B41FA5}">
                      <a16:colId xmlns:a16="http://schemas.microsoft.com/office/drawing/2014/main" val="20002"/>
                    </a:ext>
                  </a:extLst>
                </a:gridCol>
              </a:tblGrid>
              <a:tr h="457175">
                <a:tc>
                  <a:txBody>
                    <a:bodyPr/>
                    <a:lstStyle/>
                    <a:p>
                      <a:pPr marL="0" lvl="0" indent="0" algn="ctr" rtl="0">
                        <a:spcBef>
                          <a:spcPts val="0"/>
                        </a:spcBef>
                        <a:spcAft>
                          <a:spcPts val="0"/>
                        </a:spcAft>
                        <a:buNone/>
                      </a:pPr>
                      <a:r>
                        <a:rPr lang="pl" sz="1600">
                          <a:solidFill>
                            <a:schemeClr val="lt1"/>
                          </a:solidFill>
                          <a:latin typeface="Raleway Light"/>
                          <a:ea typeface="Raleway Light"/>
                          <a:cs typeface="Raleway Light"/>
                          <a:sym typeface="Raleway Light"/>
                        </a:rPr>
                        <a:t> POSITIVE</a:t>
                      </a:r>
                      <a:endParaRPr sz="1600">
                        <a:solidFill>
                          <a:schemeClr val="lt1"/>
                        </a:solidFill>
                        <a:latin typeface="Raleway Light"/>
                        <a:ea typeface="Raleway Light"/>
                        <a:cs typeface="Raleway Light"/>
                        <a:sym typeface="Raleway Light"/>
                      </a:endParaRPr>
                    </a:p>
                  </a:txBody>
                  <a:tcPr marL="91425" marR="91425" marT="91425" marB="91425">
                    <a:solidFill>
                      <a:srgbClr val="60AE92"/>
                    </a:solidFill>
                  </a:tcPr>
                </a:tc>
                <a:tc>
                  <a:txBody>
                    <a:bodyPr/>
                    <a:lstStyle/>
                    <a:p>
                      <a:pPr marL="0" lvl="0" indent="0" algn="ctr" rtl="0">
                        <a:spcBef>
                          <a:spcPts val="0"/>
                        </a:spcBef>
                        <a:spcAft>
                          <a:spcPts val="0"/>
                        </a:spcAft>
                        <a:buNone/>
                      </a:pPr>
                      <a:r>
                        <a:rPr lang="pl" sz="1600">
                          <a:solidFill>
                            <a:schemeClr val="lt1"/>
                          </a:solidFill>
                          <a:latin typeface="Raleway Light"/>
                          <a:ea typeface="Raleway Light"/>
                          <a:cs typeface="Raleway Light"/>
                          <a:sym typeface="Raleway Light"/>
                        </a:rPr>
                        <a:t>NEGATIVE</a:t>
                      </a:r>
                      <a:endParaRPr sz="1600">
                        <a:solidFill>
                          <a:schemeClr val="lt1"/>
                        </a:solidFill>
                        <a:latin typeface="Raleway Light"/>
                        <a:ea typeface="Raleway Light"/>
                        <a:cs typeface="Raleway Light"/>
                        <a:sym typeface="Raleway Light"/>
                      </a:endParaRPr>
                    </a:p>
                  </a:txBody>
                  <a:tcPr marL="91425" marR="91425" marT="91425" marB="91425">
                    <a:solidFill>
                      <a:srgbClr val="60AE92"/>
                    </a:solidFill>
                  </a:tcPr>
                </a:tc>
                <a:tc>
                  <a:txBody>
                    <a:bodyPr/>
                    <a:lstStyle/>
                    <a:p>
                      <a:pPr marL="0" lvl="0" indent="0" algn="ctr" rtl="0">
                        <a:spcBef>
                          <a:spcPts val="0"/>
                        </a:spcBef>
                        <a:spcAft>
                          <a:spcPts val="0"/>
                        </a:spcAft>
                        <a:buNone/>
                      </a:pPr>
                      <a:r>
                        <a:rPr lang="pl" sz="1600">
                          <a:solidFill>
                            <a:schemeClr val="lt1"/>
                          </a:solidFill>
                          <a:latin typeface="Raleway Light"/>
                          <a:ea typeface="Raleway Light"/>
                          <a:cs typeface="Raleway Light"/>
                          <a:sym typeface="Raleway Light"/>
                        </a:rPr>
                        <a:t>NOT SURE</a:t>
                      </a:r>
                      <a:endParaRPr sz="1600">
                        <a:solidFill>
                          <a:schemeClr val="lt1"/>
                        </a:solidFill>
                        <a:latin typeface="Raleway Light"/>
                        <a:ea typeface="Raleway Light"/>
                        <a:cs typeface="Raleway Light"/>
                        <a:sym typeface="Raleway Light"/>
                      </a:endParaRPr>
                    </a:p>
                  </a:txBody>
                  <a:tcPr marL="91425" marR="91425" marT="91425" marB="91425">
                    <a:solidFill>
                      <a:srgbClr val="60AE92"/>
                    </a:solidFill>
                  </a:tcPr>
                </a:tc>
                <a:extLst>
                  <a:ext uri="{0D108BD9-81ED-4DB2-BD59-A6C34878D82A}">
                    <a16:rowId xmlns:a16="http://schemas.microsoft.com/office/drawing/2014/main" val="10000"/>
                  </a:ext>
                </a:extLst>
              </a:tr>
              <a:tr h="1643125">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tc>
                  <a:txBody>
                    <a:bodyPr/>
                    <a:lstStyle/>
                    <a:p>
                      <a:pPr marL="0" lvl="0" indent="0" algn="l" rtl="0">
                        <a:spcBef>
                          <a:spcPts val="0"/>
                        </a:spcBef>
                        <a:spcAft>
                          <a:spcPts val="0"/>
                        </a:spcAft>
                        <a:buNone/>
                      </a:pPr>
                      <a:endParaRPr sz="1600"/>
                    </a:p>
                  </a:txBody>
                  <a:tcPr marL="91425" marR="91425" marT="91425" marB="91425"/>
                </a:tc>
                <a:extLst>
                  <a:ext uri="{0D108BD9-81ED-4DB2-BD59-A6C34878D82A}">
                    <a16:rowId xmlns:a16="http://schemas.microsoft.com/office/drawing/2014/main" val="10001"/>
                  </a:ext>
                </a:extLst>
              </a:tr>
            </a:tbl>
          </a:graphicData>
        </a:graphic>
      </p:graphicFrame>
      <p:sp>
        <p:nvSpPr>
          <p:cNvPr id="273" name="Google Shape;273;p41"/>
          <p:cNvSpPr/>
          <p:nvPr/>
        </p:nvSpPr>
        <p:spPr>
          <a:xfrm>
            <a:off x="4483550" y="1225325"/>
            <a:ext cx="1159800" cy="3990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fantastic</a:t>
            </a:r>
            <a:endParaRPr sz="1600">
              <a:solidFill>
                <a:srgbClr val="FFFFFF"/>
              </a:solidFill>
              <a:latin typeface="Raleway Light"/>
              <a:ea typeface="Raleway Light"/>
              <a:cs typeface="Raleway Light"/>
              <a:sym typeface="Raleway Light"/>
            </a:endParaRPr>
          </a:p>
        </p:txBody>
      </p:sp>
      <p:sp>
        <p:nvSpPr>
          <p:cNvPr id="274" name="Google Shape;274;p41"/>
          <p:cNvSpPr/>
          <p:nvPr/>
        </p:nvSpPr>
        <p:spPr>
          <a:xfrm>
            <a:off x="5818500" y="1225325"/>
            <a:ext cx="1159800" cy="3990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moving</a:t>
            </a:r>
            <a:endParaRPr sz="1600">
              <a:solidFill>
                <a:srgbClr val="FFFFFF"/>
              </a:solidFill>
              <a:latin typeface="Raleway Light"/>
              <a:ea typeface="Raleway Light"/>
              <a:cs typeface="Raleway Light"/>
              <a:sym typeface="Raleway Light"/>
            </a:endParaRPr>
          </a:p>
        </p:txBody>
      </p:sp>
      <p:sp>
        <p:nvSpPr>
          <p:cNvPr id="275" name="Google Shape;275;p41"/>
          <p:cNvSpPr/>
          <p:nvPr/>
        </p:nvSpPr>
        <p:spPr>
          <a:xfrm>
            <a:off x="7153450" y="1225325"/>
            <a:ext cx="1159800" cy="3990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scary</a:t>
            </a:r>
            <a:endParaRPr sz="1600">
              <a:solidFill>
                <a:srgbClr val="FFFFFF"/>
              </a:solidFill>
              <a:latin typeface="Raleway Light"/>
              <a:ea typeface="Raleway Light"/>
              <a:cs typeface="Raleway Light"/>
              <a:sym typeface="Raleway Light"/>
            </a:endParaRPr>
          </a:p>
        </p:txBody>
      </p:sp>
      <p:sp>
        <p:nvSpPr>
          <p:cNvPr id="276" name="Google Shape;276;p41"/>
          <p:cNvSpPr/>
          <p:nvPr/>
        </p:nvSpPr>
        <p:spPr>
          <a:xfrm>
            <a:off x="1129775" y="1742850"/>
            <a:ext cx="1159800" cy="3990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strange</a:t>
            </a:r>
            <a:endParaRPr sz="1600">
              <a:solidFill>
                <a:srgbClr val="FFFFFF"/>
              </a:solidFill>
              <a:latin typeface="Raleway Light"/>
              <a:ea typeface="Raleway Light"/>
              <a:cs typeface="Raleway Light"/>
              <a:sym typeface="Raleway Light"/>
            </a:endParaRPr>
          </a:p>
        </p:txBody>
      </p:sp>
      <p:sp>
        <p:nvSpPr>
          <p:cNvPr id="277" name="Google Shape;277;p41"/>
          <p:cNvSpPr/>
          <p:nvPr/>
        </p:nvSpPr>
        <p:spPr>
          <a:xfrm>
            <a:off x="2514600" y="1742850"/>
            <a:ext cx="1159800" cy="3990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surprising</a:t>
            </a:r>
            <a:endParaRPr sz="1600">
              <a:solidFill>
                <a:srgbClr val="FFFFFF"/>
              </a:solidFill>
              <a:latin typeface="Raleway Light"/>
              <a:ea typeface="Raleway Light"/>
              <a:cs typeface="Raleway Light"/>
              <a:sym typeface="Raleway Light"/>
            </a:endParaRPr>
          </a:p>
        </p:txBody>
      </p:sp>
      <p:sp>
        <p:nvSpPr>
          <p:cNvPr id="278" name="Google Shape;278;p41"/>
          <p:cNvSpPr/>
          <p:nvPr/>
        </p:nvSpPr>
        <p:spPr>
          <a:xfrm>
            <a:off x="3835325" y="1742850"/>
            <a:ext cx="1159800" cy="3990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terrible</a:t>
            </a:r>
            <a:endParaRPr sz="1600">
              <a:solidFill>
                <a:srgbClr val="FFFFFF"/>
              </a:solidFill>
              <a:latin typeface="Raleway Light"/>
              <a:ea typeface="Raleway Light"/>
              <a:cs typeface="Raleway Light"/>
              <a:sym typeface="Raleway Light"/>
            </a:endParaRPr>
          </a:p>
        </p:txBody>
      </p:sp>
      <p:sp>
        <p:nvSpPr>
          <p:cNvPr id="279" name="Google Shape;279;p41"/>
          <p:cNvSpPr/>
          <p:nvPr/>
        </p:nvSpPr>
        <p:spPr>
          <a:xfrm>
            <a:off x="5176013" y="1742850"/>
            <a:ext cx="1159800" cy="3990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unoriginal</a:t>
            </a:r>
            <a:endParaRPr sz="1600">
              <a:solidFill>
                <a:srgbClr val="FFFFFF"/>
              </a:solidFill>
              <a:latin typeface="Raleway Light"/>
              <a:ea typeface="Raleway Light"/>
              <a:cs typeface="Raleway Light"/>
              <a:sym typeface="Raleway Light"/>
            </a:endParaRPr>
          </a:p>
        </p:txBody>
      </p:sp>
      <p:sp>
        <p:nvSpPr>
          <p:cNvPr id="280" name="Google Shape;280;p41"/>
          <p:cNvSpPr/>
          <p:nvPr/>
        </p:nvSpPr>
        <p:spPr>
          <a:xfrm>
            <a:off x="6516725" y="1742850"/>
            <a:ext cx="1159800" cy="3990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violent</a:t>
            </a:r>
            <a:endParaRPr sz="1600">
              <a:solidFill>
                <a:srgbClr val="FFFFFF"/>
              </a:solidFill>
              <a:latin typeface="Raleway Light"/>
              <a:ea typeface="Raleway Light"/>
              <a:cs typeface="Raleway Light"/>
              <a:sym typeface="Raleway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22</a:t>
            </a:fld>
            <a:endParaRPr/>
          </a:p>
        </p:txBody>
      </p:sp>
      <p:sp>
        <p:nvSpPr>
          <p:cNvPr id="286" name="Google Shape;286;p42"/>
          <p:cNvSpPr/>
          <p:nvPr/>
        </p:nvSpPr>
        <p:spPr>
          <a:xfrm>
            <a:off x="606875" y="3809650"/>
            <a:ext cx="7555500" cy="9414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endParaRPr sz="1500">
              <a:solidFill>
                <a:schemeClr val="lt1"/>
              </a:solidFill>
              <a:latin typeface="Raleway Light"/>
              <a:ea typeface="Raleway Light"/>
              <a:cs typeface="Raleway Light"/>
              <a:sym typeface="Raleway Light"/>
            </a:endParaRPr>
          </a:p>
          <a:p>
            <a:pPr marL="0" lvl="0" indent="0" algn="ctr" rtl="0">
              <a:lnSpc>
                <a:spcPct val="115000"/>
              </a:lnSpc>
              <a:spcBef>
                <a:spcPts val="1000"/>
              </a:spcBef>
              <a:spcAft>
                <a:spcPts val="0"/>
              </a:spcAft>
              <a:buNone/>
            </a:pPr>
            <a:r>
              <a:rPr lang="pl" sz="1500">
                <a:solidFill>
                  <a:schemeClr val="lt1"/>
                </a:solidFill>
                <a:latin typeface="Raleway Light"/>
                <a:ea typeface="Raleway Light"/>
                <a:cs typeface="Raleway Light"/>
                <a:sym typeface="Raleway Light"/>
              </a:rPr>
              <a:t>amusing	      		average 	  	    	dull      	 	 fantastic 	    	  	moving			scary   	    		strange   	  		surprising</a:t>
            </a:r>
            <a:endParaRPr sz="1500">
              <a:solidFill>
                <a:schemeClr val="lt1"/>
              </a:solidFill>
              <a:latin typeface="Raleway Light"/>
              <a:ea typeface="Raleway Light"/>
              <a:cs typeface="Raleway Light"/>
              <a:sym typeface="Raleway Light"/>
            </a:endParaRPr>
          </a:p>
          <a:p>
            <a:pPr marL="0" lvl="0" indent="0" algn="ctr" rtl="0">
              <a:lnSpc>
                <a:spcPct val="115000"/>
              </a:lnSpc>
              <a:spcBef>
                <a:spcPts val="0"/>
              </a:spcBef>
              <a:spcAft>
                <a:spcPts val="0"/>
              </a:spcAft>
              <a:buNone/>
            </a:pPr>
            <a:r>
              <a:rPr lang="pl" sz="1500">
                <a:solidFill>
                  <a:schemeClr val="lt1"/>
                </a:solidFill>
                <a:latin typeface="Raleway Light"/>
                <a:ea typeface="Raleway Light"/>
                <a:cs typeface="Raleway Light"/>
                <a:sym typeface="Raleway Light"/>
              </a:rPr>
              <a:t>terrible   		unoriginal      	  	violent </a:t>
            </a:r>
            <a:endParaRPr sz="1500">
              <a:solidFill>
                <a:schemeClr val="lt1"/>
              </a:solidFill>
              <a:latin typeface="Raleway Light"/>
              <a:ea typeface="Raleway Light"/>
              <a:cs typeface="Raleway Light"/>
              <a:sym typeface="Raleway Light"/>
            </a:endParaRPr>
          </a:p>
          <a:p>
            <a:pPr marL="0" lvl="0" indent="0" algn="ctr" rtl="0">
              <a:lnSpc>
                <a:spcPct val="115000"/>
              </a:lnSpc>
              <a:spcBef>
                <a:spcPts val="1000"/>
              </a:spcBef>
              <a:spcAft>
                <a:spcPts val="0"/>
              </a:spcAft>
              <a:buNone/>
            </a:pPr>
            <a:endParaRPr sz="1500">
              <a:solidFill>
                <a:schemeClr val="lt1"/>
              </a:solidFill>
              <a:latin typeface="Raleway Light"/>
              <a:ea typeface="Raleway Light"/>
              <a:cs typeface="Raleway Light"/>
              <a:sym typeface="Raleway Light"/>
            </a:endParaRPr>
          </a:p>
        </p:txBody>
      </p:sp>
      <p:sp>
        <p:nvSpPr>
          <p:cNvPr id="287" name="Google Shape;287;p42"/>
          <p:cNvSpPr txBox="1"/>
          <p:nvPr/>
        </p:nvSpPr>
        <p:spPr>
          <a:xfrm>
            <a:off x="494125" y="1999150"/>
            <a:ext cx="3283200" cy="2215800"/>
          </a:xfrm>
          <a:prstGeom prst="rect">
            <a:avLst/>
          </a:prstGeom>
          <a:noFill/>
          <a:ln>
            <a:noFill/>
          </a:ln>
        </p:spPr>
        <p:txBody>
          <a:bodyPr spcFirstLastPara="1" wrap="square" lIns="91425" tIns="91425" rIns="91425" bIns="91425" anchor="ctr" anchorCtr="0">
            <a:noAutofit/>
          </a:bodyPr>
          <a:lstStyle/>
          <a:p>
            <a:pPr marL="457200" lvl="0" indent="-330200" algn="l" rtl="0">
              <a:lnSpc>
                <a:spcPct val="115000"/>
              </a:lnSpc>
              <a:spcBef>
                <a:spcPts val="1200"/>
              </a:spcBef>
              <a:spcAft>
                <a:spcPts val="0"/>
              </a:spcAft>
              <a:buSzPts val="1600"/>
              <a:buFont typeface="Raleway Light"/>
              <a:buChar char="➔"/>
            </a:pPr>
            <a:r>
              <a:rPr lang="pl" sz="1600" i="1">
                <a:latin typeface="Raleway Light"/>
                <a:ea typeface="Raleway Light"/>
                <a:cs typeface="Raleway Light"/>
                <a:sym typeface="Raleway Light"/>
              </a:rPr>
              <a:t>The Simple Life Of Billy Bo</a:t>
            </a:r>
            <a:endParaRPr sz="1600" i="1">
              <a:latin typeface="Raleway Light"/>
              <a:ea typeface="Raleway Light"/>
              <a:cs typeface="Raleway Light"/>
              <a:sym typeface="Raleway Light"/>
            </a:endParaRPr>
          </a:p>
          <a:p>
            <a:pPr marL="457200" lvl="0" indent="-330200" algn="l" rtl="0">
              <a:lnSpc>
                <a:spcPct val="115000"/>
              </a:lnSpc>
              <a:spcBef>
                <a:spcPts val="1000"/>
              </a:spcBef>
              <a:spcAft>
                <a:spcPts val="0"/>
              </a:spcAft>
              <a:buSzPts val="1600"/>
              <a:buFont typeface="Raleway Light"/>
              <a:buChar char="➔"/>
            </a:pPr>
            <a:r>
              <a:rPr lang="pl" sz="1600" i="1">
                <a:latin typeface="Raleway Light"/>
                <a:ea typeface="Raleway Light"/>
                <a:cs typeface="Raleway Light"/>
                <a:sym typeface="Raleway Light"/>
              </a:rPr>
              <a:t>Aliens Attack!</a:t>
            </a:r>
            <a:endParaRPr sz="1600" i="1">
              <a:latin typeface="Raleway Light"/>
              <a:ea typeface="Raleway Light"/>
              <a:cs typeface="Raleway Light"/>
              <a:sym typeface="Raleway Light"/>
            </a:endParaRPr>
          </a:p>
          <a:p>
            <a:pPr marL="457200" lvl="0" indent="-330200" algn="l" rtl="0">
              <a:lnSpc>
                <a:spcPct val="115000"/>
              </a:lnSpc>
              <a:spcBef>
                <a:spcPts val="1000"/>
              </a:spcBef>
              <a:spcAft>
                <a:spcPts val="1000"/>
              </a:spcAft>
              <a:buSzPts val="1600"/>
              <a:buFont typeface="Raleway Light"/>
              <a:buChar char="➔"/>
            </a:pPr>
            <a:r>
              <a:rPr lang="pl" sz="1600" i="1">
                <a:latin typeface="Raleway Light"/>
                <a:ea typeface="Raleway Light"/>
                <a:cs typeface="Raleway Light"/>
                <a:sym typeface="Raleway Light"/>
              </a:rPr>
              <a:t>Love Is In The Air</a:t>
            </a:r>
            <a:endParaRPr sz="1600" i="1">
              <a:latin typeface="Raleway Light"/>
              <a:ea typeface="Raleway Light"/>
              <a:cs typeface="Raleway Light"/>
              <a:sym typeface="Raleway Light"/>
            </a:endParaRPr>
          </a:p>
        </p:txBody>
      </p:sp>
      <p:sp>
        <p:nvSpPr>
          <p:cNvPr id="288" name="Google Shape;288;p42"/>
          <p:cNvSpPr txBox="1"/>
          <p:nvPr/>
        </p:nvSpPr>
        <p:spPr>
          <a:xfrm>
            <a:off x="434950" y="1495000"/>
            <a:ext cx="7494300" cy="997500"/>
          </a:xfrm>
          <a:prstGeom prst="rect">
            <a:avLst/>
          </a:prstGeom>
          <a:noFill/>
          <a:ln>
            <a:noFill/>
          </a:ln>
        </p:spPr>
        <p:txBody>
          <a:bodyPr spcFirstLastPara="1" wrap="square" lIns="91425" tIns="91425" rIns="91425" bIns="91425" anchor="t" anchorCtr="0">
            <a:spAutoFit/>
          </a:bodyPr>
          <a:lstStyle/>
          <a:p>
            <a:pPr marL="1299599" lvl="0" indent="-1299599" algn="l" rtl="0">
              <a:lnSpc>
                <a:spcPct val="115000"/>
              </a:lnSpc>
              <a:spcBef>
                <a:spcPts val="0"/>
              </a:spcBef>
              <a:spcAft>
                <a:spcPts val="0"/>
              </a:spcAft>
              <a:buNone/>
            </a:pPr>
            <a:r>
              <a:rPr lang="pl" sz="1600">
                <a:latin typeface="Raleway Light"/>
                <a:ea typeface="Raleway Light"/>
                <a:cs typeface="Raleway Light"/>
                <a:sym typeface="Raleway Light"/>
              </a:rPr>
              <a:t>EXAMPLE: 	The Simple Life Of Billy Bo </a:t>
            </a:r>
            <a:r>
              <a:rPr lang="pl" sz="1600" i="1">
                <a:latin typeface="Raleway Light"/>
                <a:ea typeface="Raleway Light"/>
                <a:cs typeface="Raleway Light"/>
                <a:sym typeface="Raleway Light"/>
              </a:rPr>
              <a:t>has a strange title but it might be amusing. It could be a comedy about a funny man who doesn’t want much from life. It might be moving or surprising. </a:t>
            </a:r>
            <a:endParaRPr sz="1600" i="1">
              <a:latin typeface="Raleway Light"/>
              <a:ea typeface="Raleway Light"/>
              <a:cs typeface="Raleway Light"/>
              <a:sym typeface="Raleway Light"/>
            </a:endParaRPr>
          </a:p>
        </p:txBody>
      </p:sp>
      <p:pic>
        <p:nvPicPr>
          <p:cNvPr id="289" name="Google Shape;289;p42"/>
          <p:cNvPicPr preferRelativeResize="0"/>
          <p:nvPr/>
        </p:nvPicPr>
        <p:blipFill>
          <a:blip r:embed="rId3">
            <a:alphaModFix/>
          </a:blip>
          <a:stretch>
            <a:fillRect/>
          </a:stretch>
        </p:blipFill>
        <p:spPr>
          <a:xfrm>
            <a:off x="434950" y="479200"/>
            <a:ext cx="899550" cy="899550"/>
          </a:xfrm>
          <a:prstGeom prst="rect">
            <a:avLst/>
          </a:prstGeom>
          <a:noFill/>
          <a:ln>
            <a:noFill/>
          </a:ln>
        </p:spPr>
      </p:pic>
      <p:sp>
        <p:nvSpPr>
          <p:cNvPr id="290" name="Google Shape;290;p42"/>
          <p:cNvSpPr txBox="1"/>
          <p:nvPr/>
        </p:nvSpPr>
        <p:spPr>
          <a:xfrm>
            <a:off x="1627425" y="479200"/>
            <a:ext cx="59727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Look at the film titles. Discuss what the films could be about and decide which adjectives might be best to describe them. Explain why. [part 1/2]</a:t>
            </a:r>
            <a:endParaRPr sz="1800" b="1">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23</a:t>
            </a:fld>
            <a:endParaRPr/>
          </a:p>
        </p:txBody>
      </p:sp>
      <p:sp>
        <p:nvSpPr>
          <p:cNvPr id="296" name="Google Shape;296;p43"/>
          <p:cNvSpPr txBox="1"/>
          <p:nvPr/>
        </p:nvSpPr>
        <p:spPr>
          <a:xfrm>
            <a:off x="1627425" y="479200"/>
            <a:ext cx="59727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Look at the film titles. Discuss what the films could be about and decide which adjectives might be best to describe them. Explain why. [part 2/2]</a:t>
            </a:r>
            <a:endParaRPr sz="1800" b="1">
              <a:latin typeface="Raleway"/>
              <a:ea typeface="Raleway"/>
              <a:cs typeface="Raleway"/>
              <a:sym typeface="Raleway"/>
            </a:endParaRPr>
          </a:p>
        </p:txBody>
      </p:sp>
      <p:sp>
        <p:nvSpPr>
          <p:cNvPr id="297" name="Google Shape;297;p43"/>
          <p:cNvSpPr/>
          <p:nvPr/>
        </p:nvSpPr>
        <p:spPr>
          <a:xfrm>
            <a:off x="606875" y="3648900"/>
            <a:ext cx="7555500" cy="9414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endParaRPr sz="1500">
              <a:solidFill>
                <a:schemeClr val="lt1"/>
              </a:solidFill>
              <a:latin typeface="Raleway Light"/>
              <a:ea typeface="Raleway Light"/>
              <a:cs typeface="Raleway Light"/>
              <a:sym typeface="Raleway Light"/>
            </a:endParaRPr>
          </a:p>
          <a:p>
            <a:pPr marL="0" lvl="0" indent="0" algn="ctr" rtl="0">
              <a:lnSpc>
                <a:spcPct val="115000"/>
              </a:lnSpc>
              <a:spcBef>
                <a:spcPts val="1000"/>
              </a:spcBef>
              <a:spcAft>
                <a:spcPts val="0"/>
              </a:spcAft>
              <a:buNone/>
            </a:pPr>
            <a:r>
              <a:rPr lang="pl" sz="1500">
                <a:solidFill>
                  <a:schemeClr val="lt1"/>
                </a:solidFill>
                <a:latin typeface="Raleway Light"/>
                <a:ea typeface="Raleway Light"/>
                <a:cs typeface="Raleway Light"/>
                <a:sym typeface="Raleway Light"/>
              </a:rPr>
              <a:t>amusing	      		average 	  	    	dull      	 	 fantastic 	    	  	moving			scary   	    		strange   	  		surprising</a:t>
            </a:r>
            <a:endParaRPr sz="1500">
              <a:solidFill>
                <a:schemeClr val="lt1"/>
              </a:solidFill>
              <a:latin typeface="Raleway Light"/>
              <a:ea typeface="Raleway Light"/>
              <a:cs typeface="Raleway Light"/>
              <a:sym typeface="Raleway Light"/>
            </a:endParaRPr>
          </a:p>
          <a:p>
            <a:pPr marL="0" lvl="0" indent="0" algn="ctr" rtl="0">
              <a:lnSpc>
                <a:spcPct val="115000"/>
              </a:lnSpc>
              <a:spcBef>
                <a:spcPts val="0"/>
              </a:spcBef>
              <a:spcAft>
                <a:spcPts val="0"/>
              </a:spcAft>
              <a:buNone/>
            </a:pPr>
            <a:r>
              <a:rPr lang="pl" sz="1500">
                <a:solidFill>
                  <a:schemeClr val="lt1"/>
                </a:solidFill>
                <a:latin typeface="Raleway Light"/>
                <a:ea typeface="Raleway Light"/>
                <a:cs typeface="Raleway Light"/>
                <a:sym typeface="Raleway Light"/>
              </a:rPr>
              <a:t>terrible   		unoriginal      	  	violent </a:t>
            </a:r>
            <a:endParaRPr sz="1500">
              <a:solidFill>
                <a:schemeClr val="lt1"/>
              </a:solidFill>
              <a:latin typeface="Raleway Light"/>
              <a:ea typeface="Raleway Light"/>
              <a:cs typeface="Raleway Light"/>
              <a:sym typeface="Raleway Light"/>
            </a:endParaRPr>
          </a:p>
          <a:p>
            <a:pPr marL="0" lvl="0" indent="0" algn="ctr" rtl="0">
              <a:lnSpc>
                <a:spcPct val="115000"/>
              </a:lnSpc>
              <a:spcBef>
                <a:spcPts val="1000"/>
              </a:spcBef>
              <a:spcAft>
                <a:spcPts val="0"/>
              </a:spcAft>
              <a:buNone/>
            </a:pPr>
            <a:endParaRPr sz="1500">
              <a:solidFill>
                <a:schemeClr val="lt1"/>
              </a:solidFill>
              <a:latin typeface="Raleway Light"/>
              <a:ea typeface="Raleway Light"/>
              <a:cs typeface="Raleway Light"/>
              <a:sym typeface="Raleway Light"/>
            </a:endParaRPr>
          </a:p>
        </p:txBody>
      </p:sp>
      <p:sp>
        <p:nvSpPr>
          <p:cNvPr id="298" name="Google Shape;298;p43"/>
          <p:cNvSpPr txBox="1"/>
          <p:nvPr/>
        </p:nvSpPr>
        <p:spPr>
          <a:xfrm>
            <a:off x="485475" y="1515050"/>
            <a:ext cx="3283200" cy="2113800"/>
          </a:xfrm>
          <a:prstGeom prst="rect">
            <a:avLst/>
          </a:prstGeom>
          <a:noFill/>
          <a:ln>
            <a:noFill/>
          </a:ln>
        </p:spPr>
        <p:txBody>
          <a:bodyPr spcFirstLastPara="1" wrap="square" lIns="91425" tIns="91425" rIns="91425" bIns="91425" anchor="ctr" anchorCtr="0">
            <a:noAutofit/>
          </a:bodyPr>
          <a:lstStyle/>
          <a:p>
            <a:pPr marL="457200" lvl="0" indent="-330200" algn="l" rtl="0">
              <a:lnSpc>
                <a:spcPct val="150000"/>
              </a:lnSpc>
              <a:spcBef>
                <a:spcPts val="1200"/>
              </a:spcBef>
              <a:spcAft>
                <a:spcPts val="0"/>
              </a:spcAft>
              <a:buSzPts val="1600"/>
              <a:buFont typeface="Raleway Light"/>
              <a:buChar char="➔"/>
            </a:pPr>
            <a:r>
              <a:rPr lang="pl" sz="1600" i="1">
                <a:latin typeface="Raleway Light"/>
                <a:ea typeface="Raleway Light"/>
                <a:cs typeface="Raleway Light"/>
                <a:sym typeface="Raleway Light"/>
              </a:rPr>
              <a:t>The Generals Of World War II</a:t>
            </a:r>
            <a:endParaRPr sz="1600" i="1">
              <a:latin typeface="Raleway Light"/>
              <a:ea typeface="Raleway Light"/>
              <a:cs typeface="Raleway Light"/>
              <a:sym typeface="Raleway Light"/>
            </a:endParaRPr>
          </a:p>
          <a:p>
            <a:pPr marL="457200" lvl="0" indent="-330200" algn="l" rtl="0">
              <a:lnSpc>
                <a:spcPct val="150000"/>
              </a:lnSpc>
              <a:spcBef>
                <a:spcPts val="0"/>
              </a:spcBef>
              <a:spcAft>
                <a:spcPts val="0"/>
              </a:spcAft>
              <a:buSzPts val="1600"/>
              <a:buFont typeface="Raleway Light"/>
              <a:buChar char="➔"/>
            </a:pPr>
            <a:r>
              <a:rPr lang="pl" sz="1600" i="1">
                <a:latin typeface="Raleway Light"/>
                <a:ea typeface="Raleway Light"/>
                <a:cs typeface="Raleway Light"/>
                <a:sym typeface="Raleway Light"/>
              </a:rPr>
              <a:t>Blood On Your Hands</a:t>
            </a:r>
            <a:endParaRPr sz="1600" i="1">
              <a:latin typeface="Raleway Light"/>
              <a:ea typeface="Raleway Light"/>
              <a:cs typeface="Raleway Light"/>
              <a:sym typeface="Raleway Light"/>
            </a:endParaRPr>
          </a:p>
          <a:p>
            <a:pPr marL="457200" lvl="0" indent="-330200" algn="l" rtl="0">
              <a:lnSpc>
                <a:spcPct val="150000"/>
              </a:lnSpc>
              <a:spcBef>
                <a:spcPts val="0"/>
              </a:spcBef>
              <a:spcAft>
                <a:spcPts val="0"/>
              </a:spcAft>
              <a:buSzPts val="1600"/>
              <a:buFont typeface="Raleway Light"/>
              <a:buChar char="➔"/>
            </a:pPr>
            <a:r>
              <a:rPr lang="pl" sz="1600" i="1">
                <a:latin typeface="Raleway Light"/>
                <a:ea typeface="Raleway Light"/>
                <a:cs typeface="Raleway Light"/>
                <a:sym typeface="Raleway Light"/>
              </a:rPr>
              <a:t>The Shrink Next Door</a:t>
            </a:r>
            <a:endParaRPr sz="1600" i="1">
              <a:latin typeface="Raleway Light"/>
              <a:ea typeface="Raleway Light"/>
              <a:cs typeface="Raleway Light"/>
              <a:sym typeface="Raleway Light"/>
            </a:endParaRPr>
          </a:p>
          <a:p>
            <a:pPr marL="457200" lvl="0" indent="-330200" algn="l" rtl="0">
              <a:lnSpc>
                <a:spcPct val="150000"/>
              </a:lnSpc>
              <a:spcBef>
                <a:spcPts val="0"/>
              </a:spcBef>
              <a:spcAft>
                <a:spcPts val="0"/>
              </a:spcAft>
              <a:buSzPts val="1600"/>
              <a:buFont typeface="Raleway Light"/>
              <a:buChar char="➔"/>
            </a:pPr>
            <a:r>
              <a:rPr lang="pl" sz="1600" i="1">
                <a:latin typeface="Raleway Light"/>
                <a:ea typeface="Raleway Light"/>
                <a:cs typeface="Raleway Light"/>
                <a:sym typeface="Raleway Light"/>
              </a:rPr>
              <a:t>Language Lessons</a:t>
            </a:r>
            <a:endParaRPr sz="1600" i="1">
              <a:latin typeface="Raleway Light"/>
              <a:ea typeface="Raleway Light"/>
              <a:cs typeface="Raleway Light"/>
              <a:sym typeface="Raleway Light"/>
            </a:endParaRPr>
          </a:p>
        </p:txBody>
      </p:sp>
      <p:sp>
        <p:nvSpPr>
          <p:cNvPr id="299" name="Google Shape;299;p43"/>
          <p:cNvSpPr/>
          <p:nvPr/>
        </p:nvSpPr>
        <p:spPr>
          <a:xfrm>
            <a:off x="5359825" y="2039300"/>
            <a:ext cx="2194800" cy="673200"/>
          </a:xfrm>
          <a:prstGeom prst="roundRect">
            <a:avLst>
              <a:gd name="adj" fmla="val 16667"/>
            </a:avLst>
          </a:prstGeom>
          <a:solidFill>
            <a:srgbClr val="FFFFFF"/>
          </a:solidFill>
          <a:ln w="9525" cap="flat" cmpd="sng">
            <a:solidFill>
              <a:srgbClr val="F59A2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pl" b="1" i="1">
                <a:solidFill>
                  <a:schemeClr val="dk1"/>
                </a:solidFill>
                <a:latin typeface="Raleway"/>
                <a:ea typeface="Raleway"/>
                <a:cs typeface="Raleway"/>
                <a:sym typeface="Raleway"/>
              </a:rPr>
              <a:t>shrink </a:t>
            </a:r>
            <a:r>
              <a:rPr lang="pl">
                <a:solidFill>
                  <a:schemeClr val="dk1"/>
                </a:solidFill>
                <a:latin typeface="Raleway Light"/>
                <a:ea typeface="Raleway Light"/>
                <a:cs typeface="Raleway Light"/>
                <a:sym typeface="Raleway Light"/>
              </a:rPr>
              <a:t>(noun):</a:t>
            </a:r>
            <a:endParaRPr>
              <a:solidFill>
                <a:schemeClr val="dk1"/>
              </a:solidFill>
              <a:latin typeface="Raleway Light"/>
              <a:ea typeface="Raleway Light"/>
              <a:cs typeface="Raleway Light"/>
              <a:sym typeface="Raleway Light"/>
            </a:endParaRPr>
          </a:p>
          <a:p>
            <a:pPr marL="0" lvl="0" indent="0" algn="ctr" rtl="0">
              <a:spcBef>
                <a:spcPts val="0"/>
              </a:spcBef>
              <a:spcAft>
                <a:spcPts val="0"/>
              </a:spcAft>
              <a:buNone/>
            </a:pPr>
            <a:r>
              <a:rPr lang="pl">
                <a:solidFill>
                  <a:schemeClr val="dk1"/>
                </a:solidFill>
                <a:latin typeface="Raleway Light"/>
                <a:ea typeface="Raleway Light"/>
                <a:cs typeface="Raleway Light"/>
                <a:sym typeface="Raleway Light"/>
              </a:rPr>
              <a:t>a therapist</a:t>
            </a:r>
            <a:endParaRPr>
              <a:solidFill>
                <a:schemeClr val="dk1"/>
              </a:solidFill>
              <a:latin typeface="Raleway Light"/>
              <a:ea typeface="Raleway Light"/>
              <a:cs typeface="Raleway Light"/>
              <a:sym typeface="Raleway Light"/>
            </a:endParaRPr>
          </a:p>
          <a:p>
            <a:pPr marL="0" lvl="0" indent="0" algn="ctr" rtl="0">
              <a:spcBef>
                <a:spcPts val="0"/>
              </a:spcBef>
              <a:spcAft>
                <a:spcPts val="0"/>
              </a:spcAft>
              <a:buNone/>
            </a:pPr>
            <a:endParaRPr>
              <a:latin typeface="Raleway Light"/>
              <a:ea typeface="Raleway Light"/>
              <a:cs typeface="Raleway Light"/>
              <a:sym typeface="Raleway Light"/>
            </a:endParaRPr>
          </a:p>
        </p:txBody>
      </p:sp>
      <p:pic>
        <p:nvPicPr>
          <p:cNvPr id="300" name="Google Shape;300;p43"/>
          <p:cNvPicPr preferRelativeResize="0"/>
          <p:nvPr/>
        </p:nvPicPr>
        <p:blipFill>
          <a:blip r:embed="rId3">
            <a:alphaModFix/>
          </a:blip>
          <a:stretch>
            <a:fillRect/>
          </a:stretch>
        </p:blipFill>
        <p:spPr>
          <a:xfrm>
            <a:off x="434950" y="479200"/>
            <a:ext cx="899550" cy="899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5C5C"/>
        </a:solidFill>
        <a:effectLst/>
      </p:bgPr>
    </p:bg>
    <p:spTree>
      <p:nvGrpSpPr>
        <p:cNvPr id="1" name="Shape 304"/>
        <p:cNvGrpSpPr/>
        <p:nvPr/>
      </p:nvGrpSpPr>
      <p:grpSpPr>
        <a:xfrm>
          <a:off x="0" y="0"/>
          <a:ext cx="0" cy="0"/>
          <a:chOff x="0" y="0"/>
          <a:chExt cx="0" cy="0"/>
        </a:xfrm>
      </p:grpSpPr>
      <p:sp>
        <p:nvSpPr>
          <p:cNvPr id="305" name="Google Shape;305;p44"/>
          <p:cNvSpPr txBox="1">
            <a:spLocks noGrp="1"/>
          </p:cNvSpPr>
          <p:nvPr>
            <p:ph type="ctrTitle"/>
          </p:nvPr>
        </p:nvSpPr>
        <p:spPr>
          <a:xfrm>
            <a:off x="649700" y="3482998"/>
            <a:ext cx="7772400" cy="84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 sz="4400"/>
              <a:t>The Shrink Next Door</a:t>
            </a:r>
            <a:endParaRPr sz="4400"/>
          </a:p>
          <a:p>
            <a:pPr marL="0" lvl="0" indent="0" algn="l" rtl="0">
              <a:spcBef>
                <a:spcPts val="0"/>
              </a:spcBef>
              <a:spcAft>
                <a:spcPts val="0"/>
              </a:spcAft>
              <a:buNone/>
            </a:pPr>
            <a:r>
              <a:rPr lang="pl" sz="2000"/>
              <a:t>and</a:t>
            </a:r>
            <a:endParaRPr sz="2000"/>
          </a:p>
          <a:p>
            <a:pPr marL="0" lvl="0" indent="0" algn="l" rtl="0">
              <a:spcBef>
                <a:spcPts val="0"/>
              </a:spcBef>
              <a:spcAft>
                <a:spcPts val="0"/>
              </a:spcAft>
              <a:buNone/>
            </a:pPr>
            <a:r>
              <a:rPr lang="pl" sz="4400"/>
              <a:t>Language Lessons</a:t>
            </a:r>
            <a:endParaRPr sz="4400"/>
          </a:p>
        </p:txBody>
      </p:sp>
      <p:sp>
        <p:nvSpPr>
          <p:cNvPr id="306" name="Google Shape;306;p44"/>
          <p:cNvSpPr txBox="1">
            <a:spLocks noGrp="1"/>
          </p:cNvSpPr>
          <p:nvPr>
            <p:ph type="subTitle" idx="1"/>
          </p:nvPr>
        </p:nvSpPr>
        <p:spPr>
          <a:xfrm>
            <a:off x="629700" y="2215813"/>
            <a:ext cx="78846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In a moment, you’ll watch two film trailers titled:</a:t>
            </a:r>
            <a:endParaRPr/>
          </a:p>
        </p:txBody>
      </p:sp>
      <p:pic>
        <p:nvPicPr>
          <p:cNvPr id="307" name="Google Shape;307;p44"/>
          <p:cNvPicPr preferRelativeResize="0"/>
          <p:nvPr/>
        </p:nvPicPr>
        <p:blipFill>
          <a:blip r:embed="rId3">
            <a:alphaModFix/>
          </a:blip>
          <a:stretch>
            <a:fillRect/>
          </a:stretch>
        </p:blipFill>
        <p:spPr>
          <a:xfrm>
            <a:off x="8027175" y="137250"/>
            <a:ext cx="884150" cy="8841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25</a:t>
            </a:fld>
            <a:endParaRPr/>
          </a:p>
        </p:txBody>
      </p:sp>
      <p:sp>
        <p:nvSpPr>
          <p:cNvPr id="313" name="Google Shape;313;p45"/>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Watch the trailers and decide which of the films might be more amusing and why.</a:t>
            </a:r>
            <a:endParaRPr sz="1800" b="1">
              <a:latin typeface="Raleway"/>
              <a:ea typeface="Raleway"/>
              <a:cs typeface="Raleway"/>
              <a:sym typeface="Raleway"/>
            </a:endParaRPr>
          </a:p>
        </p:txBody>
      </p:sp>
      <p:pic>
        <p:nvPicPr>
          <p:cNvPr id="314" name="Google Shape;314;p45" descr="THE SHRINK NEXT DOOR Trailer (2021) Will Ferrell, Paul Rudd&#10;© 2021 - Apple TV+" title="THE SHRINK NEXT DOOR Trailer (2021) Will Ferrell, Paul Rudd">
            <a:hlinkClick r:id="rId3"/>
          </p:cNvPr>
          <p:cNvPicPr preferRelativeResize="0"/>
          <p:nvPr/>
        </p:nvPicPr>
        <p:blipFill>
          <a:blip r:embed="rId4">
            <a:alphaModFix/>
          </a:blip>
          <a:stretch>
            <a:fillRect/>
          </a:stretch>
        </p:blipFill>
        <p:spPr>
          <a:xfrm>
            <a:off x="202625" y="1151325"/>
            <a:ext cx="4250476" cy="3187850"/>
          </a:xfrm>
          <a:prstGeom prst="rect">
            <a:avLst/>
          </a:prstGeom>
          <a:noFill/>
          <a:ln>
            <a:noFill/>
          </a:ln>
        </p:spPr>
      </p:pic>
      <p:pic>
        <p:nvPicPr>
          <p:cNvPr id="315" name="Google Shape;315;p45" descr="LANGUAGE LESSONS Trailer (2021) Natalie Morales, Mark Duplass &#10;© 2021 - Shout! Factory" title="LANGUAGE LESSONS Trailer (2021) Natalie Morales, Mark Duplass">
            <a:hlinkClick r:id="rId5"/>
          </p:cNvPr>
          <p:cNvPicPr preferRelativeResize="0"/>
          <p:nvPr/>
        </p:nvPicPr>
        <p:blipFill>
          <a:blip r:embed="rId6">
            <a:alphaModFix/>
          </a:blip>
          <a:stretch>
            <a:fillRect/>
          </a:stretch>
        </p:blipFill>
        <p:spPr>
          <a:xfrm>
            <a:off x="4675875" y="1151325"/>
            <a:ext cx="4250476" cy="3187849"/>
          </a:xfrm>
          <a:prstGeom prst="rect">
            <a:avLst/>
          </a:prstGeom>
          <a:noFill/>
          <a:ln>
            <a:noFill/>
          </a:ln>
        </p:spPr>
      </p:pic>
      <p:sp>
        <p:nvSpPr>
          <p:cNvPr id="316" name="Google Shape;316;p45"/>
          <p:cNvSpPr txBox="1"/>
          <p:nvPr/>
        </p:nvSpPr>
        <p:spPr>
          <a:xfrm>
            <a:off x="393200" y="4440700"/>
            <a:ext cx="37170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 sz="1600" i="1">
                <a:latin typeface="Raleway Light"/>
                <a:ea typeface="Raleway Light"/>
                <a:cs typeface="Raleway Light"/>
                <a:sym typeface="Raleway Light"/>
              </a:rPr>
              <a:t>The Shrink Next Door</a:t>
            </a:r>
            <a:endParaRPr sz="1600" i="1">
              <a:latin typeface="Raleway Light"/>
              <a:ea typeface="Raleway Light"/>
              <a:cs typeface="Raleway Light"/>
              <a:sym typeface="Raleway Light"/>
            </a:endParaRPr>
          </a:p>
        </p:txBody>
      </p:sp>
      <p:sp>
        <p:nvSpPr>
          <p:cNvPr id="317" name="Google Shape;317;p45"/>
          <p:cNvSpPr txBox="1"/>
          <p:nvPr/>
        </p:nvSpPr>
        <p:spPr>
          <a:xfrm>
            <a:off x="4942613" y="4400500"/>
            <a:ext cx="37170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 sz="1600" i="1">
                <a:latin typeface="Raleway Light"/>
                <a:ea typeface="Raleway Light"/>
                <a:cs typeface="Raleway Light"/>
                <a:sym typeface="Raleway Light"/>
              </a:rPr>
              <a:t>Language Lessons</a:t>
            </a:r>
            <a:endParaRPr sz="1600" i="1">
              <a:latin typeface="Raleway Light"/>
              <a:ea typeface="Raleway Light"/>
              <a:cs typeface="Raleway Light"/>
              <a:sym typeface="Raleway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26</a:t>
            </a:fld>
            <a:endParaRPr/>
          </a:p>
        </p:txBody>
      </p:sp>
      <p:sp>
        <p:nvSpPr>
          <p:cNvPr id="323" name="Google Shape;323;p46"/>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Look at the quotes from the two film trailers and choose the correct words. [part 1/2]</a:t>
            </a:r>
            <a:endParaRPr sz="1800" b="1">
              <a:latin typeface="Raleway"/>
              <a:ea typeface="Raleway"/>
              <a:cs typeface="Raleway"/>
              <a:sym typeface="Raleway"/>
            </a:endParaRPr>
          </a:p>
        </p:txBody>
      </p:sp>
      <p:sp>
        <p:nvSpPr>
          <p:cNvPr id="324" name="Google Shape;324;p46"/>
          <p:cNvSpPr txBox="1"/>
          <p:nvPr/>
        </p:nvSpPr>
        <p:spPr>
          <a:xfrm>
            <a:off x="522375" y="1125150"/>
            <a:ext cx="7614900" cy="34272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aleway Light"/>
              <a:buAutoNum type="alphaUcPeriod"/>
            </a:pPr>
            <a:r>
              <a:rPr lang="pl" sz="1600">
                <a:latin typeface="Raleway Light"/>
                <a:ea typeface="Raleway Light"/>
                <a:cs typeface="Raleway Light"/>
                <a:sym typeface="Raleway Light"/>
              </a:rPr>
              <a:t>I found …………… that it was your birthday,</a:t>
            </a:r>
            <a:endParaRPr sz="1600">
              <a:latin typeface="Raleway Light"/>
              <a:ea typeface="Raleway Light"/>
              <a:cs typeface="Raleway Light"/>
              <a:sym typeface="Raleway Light"/>
            </a:endParaRPr>
          </a:p>
          <a:p>
            <a:pPr marL="457200" lvl="0" indent="0" algn="l" rtl="0">
              <a:spcBef>
                <a:spcPts val="1000"/>
              </a:spcBef>
              <a:spcAft>
                <a:spcPts val="0"/>
              </a:spcAft>
              <a:buNone/>
            </a:pPr>
            <a:r>
              <a:rPr lang="pl" sz="1600">
                <a:latin typeface="Raleway Light"/>
                <a:ea typeface="Raleway Light"/>
                <a:cs typeface="Raleway Light"/>
                <a:sym typeface="Raleway Light"/>
              </a:rPr>
              <a:t>1. about		2. out			3. if</a:t>
            </a:r>
            <a:endParaRPr sz="1600">
              <a:latin typeface="Raleway Light"/>
              <a:ea typeface="Raleway Light"/>
              <a:cs typeface="Raleway Light"/>
              <a:sym typeface="Raleway Light"/>
            </a:endParaRPr>
          </a:p>
          <a:p>
            <a:pPr marL="457200" lvl="0" indent="-330200" algn="l" rtl="0">
              <a:spcBef>
                <a:spcPts val="1000"/>
              </a:spcBef>
              <a:spcAft>
                <a:spcPts val="0"/>
              </a:spcAft>
              <a:buSzPts val="1600"/>
              <a:buFont typeface="Raleway Light"/>
              <a:buAutoNum type="alphaUcPeriod"/>
            </a:pPr>
            <a:r>
              <a:rPr lang="pl" sz="1600">
                <a:latin typeface="Raleway Light"/>
                <a:ea typeface="Raleway Light"/>
                <a:cs typeface="Raleway Light"/>
                <a:sym typeface="Raleway Light"/>
              </a:rPr>
              <a:t>You know what word I’m </a:t>
            </a:r>
            <a:r>
              <a:rPr lang="pl" sz="1600">
                <a:solidFill>
                  <a:schemeClr val="dk1"/>
                </a:solidFill>
                <a:latin typeface="Raleway Light"/>
                <a:ea typeface="Raleway Light"/>
                <a:cs typeface="Raleway Light"/>
                <a:sym typeface="Raleway Light"/>
              </a:rPr>
              <a:t>…………… </a:t>
            </a:r>
            <a:r>
              <a:rPr lang="pl" sz="1600">
                <a:latin typeface="Raleway Light"/>
                <a:ea typeface="Raleway Light"/>
                <a:cs typeface="Raleway Light"/>
                <a:sym typeface="Raleway Light"/>
              </a:rPr>
              <a:t>a little tired of hearing from you? </a:t>
            </a:r>
            <a:endParaRPr sz="1600">
              <a:latin typeface="Raleway Light"/>
              <a:ea typeface="Raleway Light"/>
              <a:cs typeface="Raleway Light"/>
              <a:sym typeface="Raleway Light"/>
            </a:endParaRPr>
          </a:p>
          <a:p>
            <a:pPr marL="457200" lvl="0" indent="0" algn="l" rtl="0">
              <a:spcBef>
                <a:spcPts val="1000"/>
              </a:spcBef>
              <a:spcAft>
                <a:spcPts val="0"/>
              </a:spcAft>
              <a:buNone/>
            </a:pPr>
            <a:r>
              <a:rPr lang="pl" sz="1600">
                <a:latin typeface="Raleway Light"/>
                <a:ea typeface="Raleway Light"/>
                <a:cs typeface="Raleway Light"/>
                <a:sym typeface="Raleway Light"/>
              </a:rPr>
              <a:t>1. feeling		2. catching		3. getting</a:t>
            </a:r>
            <a:endParaRPr sz="1600">
              <a:latin typeface="Raleway Light"/>
              <a:ea typeface="Raleway Light"/>
              <a:cs typeface="Raleway Light"/>
              <a:sym typeface="Raleway Light"/>
            </a:endParaRPr>
          </a:p>
          <a:p>
            <a:pPr marL="457200" lvl="0" indent="-330200" algn="l" rtl="0">
              <a:spcBef>
                <a:spcPts val="1000"/>
              </a:spcBef>
              <a:spcAft>
                <a:spcPts val="0"/>
              </a:spcAft>
              <a:buClr>
                <a:schemeClr val="dk1"/>
              </a:buClr>
              <a:buSzPts val="1600"/>
              <a:buFont typeface="Raleway Light"/>
              <a:buAutoNum type="alphaUcPeriod"/>
            </a:pPr>
            <a:r>
              <a:rPr lang="pl" sz="1600">
                <a:latin typeface="Raleway Light"/>
                <a:ea typeface="Raleway Light"/>
                <a:cs typeface="Raleway Light"/>
                <a:sym typeface="Raleway Light"/>
              </a:rPr>
              <a:t>I mean, I assume this is what drugs feel </a:t>
            </a:r>
            <a:r>
              <a:rPr lang="pl" sz="1600">
                <a:solidFill>
                  <a:schemeClr val="dk1"/>
                </a:solidFill>
                <a:latin typeface="Raleway Light"/>
                <a:ea typeface="Raleway Light"/>
                <a:cs typeface="Raleway Light"/>
                <a:sym typeface="Raleway Light"/>
              </a:rPr>
              <a:t>…………… </a:t>
            </a:r>
            <a:r>
              <a:rPr lang="pl" sz="1600">
                <a:latin typeface="Raleway Light"/>
                <a:ea typeface="Raleway Light"/>
                <a:cs typeface="Raleway Light"/>
                <a:sym typeface="Raleway Light"/>
              </a:rPr>
              <a:t>. </a:t>
            </a:r>
            <a:endParaRPr sz="1600">
              <a:latin typeface="Raleway Light"/>
              <a:ea typeface="Raleway Light"/>
              <a:cs typeface="Raleway Light"/>
              <a:sym typeface="Raleway Light"/>
            </a:endParaRPr>
          </a:p>
          <a:p>
            <a:pPr marL="457200" lvl="0" indent="0" algn="l" rtl="0">
              <a:spcBef>
                <a:spcPts val="1000"/>
              </a:spcBef>
              <a:spcAft>
                <a:spcPts val="0"/>
              </a:spcAft>
              <a:buNone/>
            </a:pPr>
            <a:r>
              <a:rPr lang="pl" sz="1600">
                <a:latin typeface="Raleway Light"/>
                <a:ea typeface="Raleway Light"/>
                <a:cs typeface="Raleway Light"/>
                <a:sym typeface="Raleway Light"/>
              </a:rPr>
              <a:t>1. like			2. as			3. than</a:t>
            </a:r>
            <a:endParaRPr sz="1600">
              <a:latin typeface="Raleway Light"/>
              <a:ea typeface="Raleway Light"/>
              <a:cs typeface="Raleway Light"/>
              <a:sym typeface="Raleway Light"/>
            </a:endParaRPr>
          </a:p>
          <a:p>
            <a:pPr marL="457200" lvl="0" indent="-330200" algn="l" rtl="0">
              <a:spcBef>
                <a:spcPts val="1000"/>
              </a:spcBef>
              <a:spcAft>
                <a:spcPts val="0"/>
              </a:spcAft>
              <a:buClr>
                <a:schemeClr val="dk1"/>
              </a:buClr>
              <a:buSzPts val="1600"/>
              <a:buFont typeface="Raleway Light"/>
              <a:buAutoNum type="alphaUcPeriod"/>
            </a:pPr>
            <a:r>
              <a:rPr lang="pl" sz="1600">
                <a:latin typeface="Raleway Light"/>
                <a:ea typeface="Raleway Light"/>
                <a:cs typeface="Raleway Light"/>
                <a:sym typeface="Raleway Light"/>
              </a:rPr>
              <a:t>How much will you </a:t>
            </a:r>
            <a:r>
              <a:rPr lang="pl" sz="1600">
                <a:solidFill>
                  <a:schemeClr val="dk1"/>
                </a:solidFill>
                <a:latin typeface="Raleway Light"/>
                <a:ea typeface="Raleway Light"/>
                <a:cs typeface="Raleway Light"/>
                <a:sym typeface="Raleway Light"/>
              </a:rPr>
              <a:t>…………… </a:t>
            </a:r>
            <a:r>
              <a:rPr lang="pl" sz="1600">
                <a:latin typeface="Raleway Light"/>
                <a:ea typeface="Raleway Light"/>
                <a:cs typeface="Raleway Light"/>
                <a:sym typeface="Raleway Light"/>
              </a:rPr>
              <a:t>me? </a:t>
            </a:r>
            <a:endParaRPr sz="1600">
              <a:latin typeface="Raleway Light"/>
              <a:ea typeface="Raleway Light"/>
              <a:cs typeface="Raleway Light"/>
              <a:sym typeface="Raleway Light"/>
            </a:endParaRPr>
          </a:p>
          <a:p>
            <a:pPr marL="457200" lvl="0" indent="0" algn="l" rtl="0">
              <a:spcBef>
                <a:spcPts val="1000"/>
              </a:spcBef>
              <a:spcAft>
                <a:spcPts val="0"/>
              </a:spcAft>
              <a:buNone/>
            </a:pPr>
            <a:r>
              <a:rPr lang="pl" sz="1600">
                <a:latin typeface="Raleway Light"/>
                <a:ea typeface="Raleway Light"/>
                <a:cs typeface="Raleway Light"/>
                <a:sym typeface="Raleway Light"/>
              </a:rPr>
              <a:t>1. charge		2. cost		3. pay back</a:t>
            </a:r>
            <a:endParaRPr sz="1600">
              <a:latin typeface="Raleway Light"/>
              <a:ea typeface="Raleway Light"/>
              <a:cs typeface="Raleway Light"/>
              <a:sym typeface="Raleway Light"/>
            </a:endParaRPr>
          </a:p>
          <a:p>
            <a:pPr marL="457200" lvl="0" indent="0" algn="l" rtl="0">
              <a:spcBef>
                <a:spcPts val="1000"/>
              </a:spcBef>
              <a:spcAft>
                <a:spcPts val="1000"/>
              </a:spcAft>
              <a:buNone/>
            </a:pPr>
            <a:endParaRPr sz="1600">
              <a:latin typeface="Raleway Light"/>
              <a:ea typeface="Raleway Light"/>
              <a:cs typeface="Raleway Light"/>
              <a:sym typeface="Raleway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27</a:t>
            </a:fld>
            <a:endParaRPr/>
          </a:p>
        </p:txBody>
      </p:sp>
      <p:sp>
        <p:nvSpPr>
          <p:cNvPr id="330" name="Google Shape;330;p47"/>
          <p:cNvSpPr txBox="1"/>
          <p:nvPr/>
        </p:nvSpPr>
        <p:spPr>
          <a:xfrm>
            <a:off x="393201" y="310900"/>
            <a:ext cx="725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Let’s check your answers. [part 1/2]</a:t>
            </a:r>
            <a:endParaRPr sz="1800" b="1">
              <a:latin typeface="Raleway"/>
              <a:ea typeface="Raleway"/>
              <a:cs typeface="Raleway"/>
              <a:sym typeface="Raleway"/>
            </a:endParaRPr>
          </a:p>
        </p:txBody>
      </p:sp>
      <p:sp>
        <p:nvSpPr>
          <p:cNvPr id="331" name="Google Shape;331;p47"/>
          <p:cNvSpPr txBox="1"/>
          <p:nvPr/>
        </p:nvSpPr>
        <p:spPr>
          <a:xfrm>
            <a:off x="522375" y="1125150"/>
            <a:ext cx="7614900" cy="34272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aleway Light"/>
              <a:buAutoNum type="alphaUcPeriod"/>
            </a:pPr>
            <a:r>
              <a:rPr lang="pl" sz="1600">
                <a:latin typeface="Raleway Light"/>
                <a:ea typeface="Raleway Light"/>
                <a:cs typeface="Raleway Light"/>
                <a:sym typeface="Raleway Light"/>
              </a:rPr>
              <a:t>I found </a:t>
            </a:r>
            <a:r>
              <a:rPr lang="pl" sz="1600">
                <a:solidFill>
                  <a:schemeClr val="dk1"/>
                </a:solidFill>
                <a:latin typeface="Raleway Light"/>
                <a:ea typeface="Raleway Light"/>
                <a:cs typeface="Raleway Light"/>
                <a:sym typeface="Raleway Light"/>
              </a:rPr>
              <a:t>…………… </a:t>
            </a:r>
            <a:r>
              <a:rPr lang="pl" sz="1600">
                <a:latin typeface="Raleway Light"/>
                <a:ea typeface="Raleway Light"/>
                <a:cs typeface="Raleway Light"/>
                <a:sym typeface="Raleway Light"/>
              </a:rPr>
              <a:t>that it was your birthday,</a:t>
            </a:r>
            <a:endParaRPr sz="1600">
              <a:latin typeface="Raleway Light"/>
              <a:ea typeface="Raleway Light"/>
              <a:cs typeface="Raleway Light"/>
              <a:sym typeface="Raleway Light"/>
            </a:endParaRPr>
          </a:p>
          <a:p>
            <a:pPr marL="457200" lvl="0" indent="0" algn="l" rtl="0">
              <a:spcBef>
                <a:spcPts val="1000"/>
              </a:spcBef>
              <a:spcAft>
                <a:spcPts val="0"/>
              </a:spcAft>
              <a:buNone/>
            </a:pPr>
            <a:r>
              <a:rPr lang="pl" sz="1600">
                <a:latin typeface="Raleway Light"/>
                <a:ea typeface="Raleway Light"/>
                <a:cs typeface="Raleway Light"/>
                <a:sym typeface="Raleway Light"/>
              </a:rPr>
              <a:t>1. about		2. out			3. if</a:t>
            </a:r>
            <a:endParaRPr sz="1600">
              <a:latin typeface="Raleway Light"/>
              <a:ea typeface="Raleway Light"/>
              <a:cs typeface="Raleway Light"/>
              <a:sym typeface="Raleway Light"/>
            </a:endParaRPr>
          </a:p>
          <a:p>
            <a:pPr marL="457200" lvl="0" indent="-330200" algn="l" rtl="0">
              <a:spcBef>
                <a:spcPts val="1000"/>
              </a:spcBef>
              <a:spcAft>
                <a:spcPts val="0"/>
              </a:spcAft>
              <a:buSzPts val="1600"/>
              <a:buFont typeface="Raleway Light"/>
              <a:buAutoNum type="alphaUcPeriod"/>
            </a:pPr>
            <a:r>
              <a:rPr lang="pl" sz="1600">
                <a:latin typeface="Raleway Light"/>
                <a:ea typeface="Raleway Light"/>
                <a:cs typeface="Raleway Light"/>
                <a:sym typeface="Raleway Light"/>
              </a:rPr>
              <a:t>You know what word I’m </a:t>
            </a:r>
            <a:r>
              <a:rPr lang="pl" sz="1600">
                <a:solidFill>
                  <a:schemeClr val="dk1"/>
                </a:solidFill>
                <a:latin typeface="Raleway Light"/>
                <a:ea typeface="Raleway Light"/>
                <a:cs typeface="Raleway Light"/>
                <a:sym typeface="Raleway Light"/>
              </a:rPr>
              <a:t>…………… </a:t>
            </a:r>
            <a:r>
              <a:rPr lang="pl" sz="1600">
                <a:latin typeface="Raleway Light"/>
                <a:ea typeface="Raleway Light"/>
                <a:cs typeface="Raleway Light"/>
                <a:sym typeface="Raleway Light"/>
              </a:rPr>
              <a:t>a little tired of hearing from you? </a:t>
            </a:r>
            <a:endParaRPr sz="1600">
              <a:latin typeface="Raleway Light"/>
              <a:ea typeface="Raleway Light"/>
              <a:cs typeface="Raleway Light"/>
              <a:sym typeface="Raleway Light"/>
            </a:endParaRPr>
          </a:p>
          <a:p>
            <a:pPr marL="457200" lvl="0" indent="0" algn="l" rtl="0">
              <a:spcBef>
                <a:spcPts val="1000"/>
              </a:spcBef>
              <a:spcAft>
                <a:spcPts val="0"/>
              </a:spcAft>
              <a:buNone/>
            </a:pPr>
            <a:r>
              <a:rPr lang="pl" sz="1600">
                <a:latin typeface="Raleway Light"/>
                <a:ea typeface="Raleway Light"/>
                <a:cs typeface="Raleway Light"/>
                <a:sym typeface="Raleway Light"/>
              </a:rPr>
              <a:t>1. feeling		2. catching		3. getting</a:t>
            </a:r>
            <a:endParaRPr sz="1600">
              <a:latin typeface="Raleway Light"/>
              <a:ea typeface="Raleway Light"/>
              <a:cs typeface="Raleway Light"/>
              <a:sym typeface="Raleway Light"/>
            </a:endParaRPr>
          </a:p>
          <a:p>
            <a:pPr marL="457200" lvl="0" indent="-330200" algn="l" rtl="0">
              <a:spcBef>
                <a:spcPts val="1000"/>
              </a:spcBef>
              <a:spcAft>
                <a:spcPts val="0"/>
              </a:spcAft>
              <a:buClr>
                <a:schemeClr val="dk1"/>
              </a:buClr>
              <a:buSzPts val="1600"/>
              <a:buFont typeface="Raleway Light"/>
              <a:buAutoNum type="alphaUcPeriod"/>
            </a:pPr>
            <a:r>
              <a:rPr lang="pl" sz="1600">
                <a:latin typeface="Raleway Light"/>
                <a:ea typeface="Raleway Light"/>
                <a:cs typeface="Raleway Light"/>
                <a:sym typeface="Raleway Light"/>
              </a:rPr>
              <a:t>I mean, I assume this is what drugs feel </a:t>
            </a:r>
            <a:r>
              <a:rPr lang="pl" sz="1600">
                <a:solidFill>
                  <a:schemeClr val="dk1"/>
                </a:solidFill>
                <a:latin typeface="Raleway Light"/>
                <a:ea typeface="Raleway Light"/>
                <a:cs typeface="Raleway Light"/>
                <a:sym typeface="Raleway Light"/>
              </a:rPr>
              <a:t>…………… </a:t>
            </a:r>
            <a:r>
              <a:rPr lang="pl" sz="1600">
                <a:latin typeface="Raleway Light"/>
                <a:ea typeface="Raleway Light"/>
                <a:cs typeface="Raleway Light"/>
                <a:sym typeface="Raleway Light"/>
              </a:rPr>
              <a:t>. </a:t>
            </a:r>
            <a:endParaRPr sz="1600">
              <a:latin typeface="Raleway Light"/>
              <a:ea typeface="Raleway Light"/>
              <a:cs typeface="Raleway Light"/>
              <a:sym typeface="Raleway Light"/>
            </a:endParaRPr>
          </a:p>
          <a:p>
            <a:pPr marL="457200" lvl="0" indent="0" algn="l" rtl="0">
              <a:spcBef>
                <a:spcPts val="1000"/>
              </a:spcBef>
              <a:spcAft>
                <a:spcPts val="0"/>
              </a:spcAft>
              <a:buNone/>
            </a:pPr>
            <a:r>
              <a:rPr lang="pl" sz="1600">
                <a:latin typeface="Raleway Light"/>
                <a:ea typeface="Raleway Light"/>
                <a:cs typeface="Raleway Light"/>
                <a:sym typeface="Raleway Light"/>
              </a:rPr>
              <a:t>1. like			2. as			3. than</a:t>
            </a:r>
            <a:endParaRPr sz="1600">
              <a:latin typeface="Raleway Light"/>
              <a:ea typeface="Raleway Light"/>
              <a:cs typeface="Raleway Light"/>
              <a:sym typeface="Raleway Light"/>
            </a:endParaRPr>
          </a:p>
          <a:p>
            <a:pPr marL="457200" lvl="0" indent="-330200" algn="l" rtl="0">
              <a:spcBef>
                <a:spcPts val="1000"/>
              </a:spcBef>
              <a:spcAft>
                <a:spcPts val="0"/>
              </a:spcAft>
              <a:buClr>
                <a:schemeClr val="dk1"/>
              </a:buClr>
              <a:buSzPts val="1600"/>
              <a:buFont typeface="Raleway Light"/>
              <a:buAutoNum type="alphaUcPeriod"/>
            </a:pPr>
            <a:r>
              <a:rPr lang="pl" sz="1600">
                <a:latin typeface="Raleway Light"/>
                <a:ea typeface="Raleway Light"/>
                <a:cs typeface="Raleway Light"/>
                <a:sym typeface="Raleway Light"/>
              </a:rPr>
              <a:t>How much will you </a:t>
            </a:r>
            <a:r>
              <a:rPr lang="pl" sz="1600">
                <a:solidFill>
                  <a:schemeClr val="dk1"/>
                </a:solidFill>
                <a:latin typeface="Raleway Light"/>
                <a:ea typeface="Raleway Light"/>
                <a:cs typeface="Raleway Light"/>
                <a:sym typeface="Raleway Light"/>
              </a:rPr>
              <a:t>…………… </a:t>
            </a:r>
            <a:r>
              <a:rPr lang="pl" sz="1600">
                <a:latin typeface="Raleway Light"/>
                <a:ea typeface="Raleway Light"/>
                <a:cs typeface="Raleway Light"/>
                <a:sym typeface="Raleway Light"/>
              </a:rPr>
              <a:t>me? </a:t>
            </a:r>
            <a:endParaRPr sz="1600">
              <a:latin typeface="Raleway Light"/>
              <a:ea typeface="Raleway Light"/>
              <a:cs typeface="Raleway Light"/>
              <a:sym typeface="Raleway Light"/>
            </a:endParaRPr>
          </a:p>
          <a:p>
            <a:pPr marL="457200" lvl="0" indent="0" algn="l" rtl="0">
              <a:spcBef>
                <a:spcPts val="1000"/>
              </a:spcBef>
              <a:spcAft>
                <a:spcPts val="0"/>
              </a:spcAft>
              <a:buNone/>
            </a:pPr>
            <a:r>
              <a:rPr lang="pl" sz="1600">
                <a:latin typeface="Raleway Light"/>
                <a:ea typeface="Raleway Light"/>
                <a:cs typeface="Raleway Light"/>
                <a:sym typeface="Raleway Light"/>
              </a:rPr>
              <a:t>1. charge		2. cost		3. pay back</a:t>
            </a:r>
            <a:endParaRPr sz="1600">
              <a:latin typeface="Raleway Light"/>
              <a:ea typeface="Raleway Light"/>
              <a:cs typeface="Raleway Light"/>
              <a:sym typeface="Raleway Light"/>
            </a:endParaRPr>
          </a:p>
          <a:p>
            <a:pPr marL="457200" lvl="0" indent="0" algn="l" rtl="0">
              <a:spcBef>
                <a:spcPts val="1000"/>
              </a:spcBef>
              <a:spcAft>
                <a:spcPts val="1000"/>
              </a:spcAft>
              <a:buNone/>
            </a:pPr>
            <a:endParaRPr sz="1600">
              <a:latin typeface="Raleway Light"/>
              <a:ea typeface="Raleway Light"/>
              <a:cs typeface="Raleway Light"/>
              <a:sym typeface="Raleway Light"/>
            </a:endParaRPr>
          </a:p>
        </p:txBody>
      </p:sp>
      <p:sp>
        <p:nvSpPr>
          <p:cNvPr id="332" name="Google Shape;332;p47"/>
          <p:cNvSpPr/>
          <p:nvPr/>
        </p:nvSpPr>
        <p:spPr>
          <a:xfrm>
            <a:off x="2235625" y="1561050"/>
            <a:ext cx="980700" cy="355500"/>
          </a:xfrm>
          <a:prstGeom prst="rect">
            <a:avLst/>
          </a:prstGeom>
          <a:solidFill>
            <a:srgbClr val="FFCD00">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CD00"/>
              </a:highlight>
            </a:endParaRPr>
          </a:p>
        </p:txBody>
      </p:sp>
      <p:sp>
        <p:nvSpPr>
          <p:cNvPr id="333" name="Google Shape;333;p47"/>
          <p:cNvSpPr/>
          <p:nvPr/>
        </p:nvSpPr>
        <p:spPr>
          <a:xfrm>
            <a:off x="4176200" y="2306175"/>
            <a:ext cx="980700" cy="355500"/>
          </a:xfrm>
          <a:prstGeom prst="rect">
            <a:avLst/>
          </a:prstGeom>
          <a:solidFill>
            <a:srgbClr val="FFCD00">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CD00"/>
              </a:highlight>
            </a:endParaRPr>
          </a:p>
        </p:txBody>
      </p:sp>
      <p:sp>
        <p:nvSpPr>
          <p:cNvPr id="334" name="Google Shape;334;p47"/>
          <p:cNvSpPr/>
          <p:nvPr/>
        </p:nvSpPr>
        <p:spPr>
          <a:xfrm>
            <a:off x="943125" y="3021100"/>
            <a:ext cx="980700" cy="355500"/>
          </a:xfrm>
          <a:prstGeom prst="rect">
            <a:avLst/>
          </a:prstGeom>
          <a:solidFill>
            <a:srgbClr val="FFCD00">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CD00"/>
              </a:highlight>
            </a:endParaRPr>
          </a:p>
        </p:txBody>
      </p:sp>
      <p:sp>
        <p:nvSpPr>
          <p:cNvPr id="335" name="Google Shape;335;p47"/>
          <p:cNvSpPr/>
          <p:nvPr/>
        </p:nvSpPr>
        <p:spPr>
          <a:xfrm>
            <a:off x="943125" y="3776250"/>
            <a:ext cx="980700" cy="355500"/>
          </a:xfrm>
          <a:prstGeom prst="rect">
            <a:avLst/>
          </a:prstGeom>
          <a:solidFill>
            <a:srgbClr val="FFCD00">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CD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fade">
                                      <p:cBhvr>
                                        <p:cTn id="12" dur="1000"/>
                                        <p:tgtEl>
                                          <p:spTgt spid="3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4"/>
                                        </p:tgtEl>
                                        <p:attrNameLst>
                                          <p:attrName>style.visibility</p:attrName>
                                        </p:attrNameLst>
                                      </p:cBhvr>
                                      <p:to>
                                        <p:strVal val="visible"/>
                                      </p:to>
                                    </p:set>
                                    <p:animEffect transition="in" filter="fade">
                                      <p:cBhvr>
                                        <p:cTn id="17" dur="1000"/>
                                        <p:tgtEl>
                                          <p:spTgt spid="3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5"/>
                                        </p:tgtEl>
                                        <p:attrNameLst>
                                          <p:attrName>style.visibility</p:attrName>
                                        </p:attrNameLst>
                                      </p:cBhvr>
                                      <p:to>
                                        <p:strVal val="visible"/>
                                      </p:to>
                                    </p:set>
                                    <p:animEffect transition="in" filter="fade">
                                      <p:cBhvr>
                                        <p:cTn id="22" dur="10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28</a:t>
            </a:fld>
            <a:endParaRPr/>
          </a:p>
        </p:txBody>
      </p:sp>
      <p:sp>
        <p:nvSpPr>
          <p:cNvPr id="341" name="Google Shape;341;p48"/>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Look at the quotes from the two film trailers and choose the correct words. [part 2/2] </a:t>
            </a:r>
            <a:endParaRPr sz="1800" b="1">
              <a:latin typeface="Raleway"/>
              <a:ea typeface="Raleway"/>
              <a:cs typeface="Raleway"/>
              <a:sym typeface="Raleway"/>
            </a:endParaRPr>
          </a:p>
        </p:txBody>
      </p:sp>
      <p:sp>
        <p:nvSpPr>
          <p:cNvPr id="342" name="Google Shape;342;p48"/>
          <p:cNvSpPr txBox="1"/>
          <p:nvPr/>
        </p:nvSpPr>
        <p:spPr>
          <a:xfrm>
            <a:off x="522375" y="1125150"/>
            <a:ext cx="7614900" cy="2303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Raleway Light"/>
              <a:buAutoNum type="alphaUcPeriod" startAt="5"/>
            </a:pPr>
            <a:r>
              <a:rPr lang="pl" sz="1600">
                <a:latin typeface="Raleway Light"/>
                <a:ea typeface="Raleway Light"/>
                <a:cs typeface="Raleway Light"/>
                <a:sym typeface="Raleway Light"/>
              </a:rPr>
              <a:t>Is there </a:t>
            </a:r>
            <a:r>
              <a:rPr lang="pl" sz="1600">
                <a:solidFill>
                  <a:schemeClr val="dk1"/>
                </a:solidFill>
                <a:latin typeface="Raleway Light"/>
                <a:ea typeface="Raleway Light"/>
                <a:cs typeface="Raleway Light"/>
                <a:sym typeface="Raleway Light"/>
              </a:rPr>
              <a:t>…………… </a:t>
            </a:r>
            <a:r>
              <a:rPr lang="pl" sz="1600">
                <a:latin typeface="Raleway Light"/>
                <a:ea typeface="Raleway Light"/>
                <a:cs typeface="Raleway Light"/>
                <a:sym typeface="Raleway Light"/>
              </a:rPr>
              <a:t>there?</a:t>
            </a:r>
            <a:endParaRPr sz="1600">
              <a:latin typeface="Raleway Light"/>
              <a:ea typeface="Raleway Light"/>
              <a:cs typeface="Raleway Light"/>
              <a:sym typeface="Raleway Light"/>
            </a:endParaRPr>
          </a:p>
          <a:p>
            <a:pPr marL="457200" lvl="0" indent="0" algn="l" rtl="0">
              <a:spcBef>
                <a:spcPts val="1000"/>
              </a:spcBef>
              <a:spcAft>
                <a:spcPts val="0"/>
              </a:spcAft>
              <a:buNone/>
            </a:pPr>
            <a:r>
              <a:rPr lang="pl" sz="1600">
                <a:latin typeface="Raleway Light"/>
                <a:ea typeface="Raleway Light"/>
                <a:cs typeface="Raleway Light"/>
                <a:sym typeface="Raleway Light"/>
              </a:rPr>
              <a:t>1. nobody		2. somebody	3. anybody</a:t>
            </a:r>
            <a:endParaRPr sz="1600">
              <a:latin typeface="Raleway Light"/>
              <a:ea typeface="Raleway Light"/>
              <a:cs typeface="Raleway Light"/>
              <a:sym typeface="Raleway Light"/>
            </a:endParaRPr>
          </a:p>
          <a:p>
            <a:pPr marL="457200" lvl="0" indent="-330200" algn="l" rtl="0">
              <a:spcBef>
                <a:spcPts val="1000"/>
              </a:spcBef>
              <a:spcAft>
                <a:spcPts val="0"/>
              </a:spcAft>
              <a:buClr>
                <a:schemeClr val="dk1"/>
              </a:buClr>
              <a:buSzPts val="1600"/>
              <a:buFont typeface="Raleway Light"/>
              <a:buAutoNum type="alphaUcPeriod" startAt="5"/>
            </a:pPr>
            <a:r>
              <a:rPr lang="pl" sz="1600">
                <a:latin typeface="Raleway Light"/>
                <a:ea typeface="Raleway Light"/>
                <a:cs typeface="Raleway Light"/>
                <a:sym typeface="Raleway Light"/>
              </a:rPr>
              <a:t>And we’re </a:t>
            </a:r>
            <a:r>
              <a:rPr lang="pl" sz="1600">
                <a:solidFill>
                  <a:schemeClr val="dk1"/>
                </a:solidFill>
                <a:latin typeface="Raleway Light"/>
                <a:ea typeface="Raleway Light"/>
                <a:cs typeface="Raleway Light"/>
                <a:sym typeface="Raleway Light"/>
              </a:rPr>
              <a:t>…………… </a:t>
            </a:r>
            <a:r>
              <a:rPr lang="pl" sz="1600">
                <a:latin typeface="Raleway Light"/>
                <a:ea typeface="Raleway Light"/>
                <a:cs typeface="Raleway Light"/>
                <a:sym typeface="Raleway Light"/>
              </a:rPr>
              <a:t>of time.</a:t>
            </a:r>
            <a:endParaRPr sz="1600">
              <a:latin typeface="Raleway Light"/>
              <a:ea typeface="Raleway Light"/>
              <a:cs typeface="Raleway Light"/>
              <a:sym typeface="Raleway Light"/>
            </a:endParaRPr>
          </a:p>
          <a:p>
            <a:pPr marL="457200" lvl="0" indent="0" algn="l" rtl="0">
              <a:spcBef>
                <a:spcPts val="1000"/>
              </a:spcBef>
              <a:spcAft>
                <a:spcPts val="0"/>
              </a:spcAft>
              <a:buNone/>
            </a:pPr>
            <a:r>
              <a:rPr lang="pl" sz="1600">
                <a:latin typeface="Raleway Light"/>
                <a:ea typeface="Raleway Light"/>
                <a:cs typeface="Raleway Light"/>
                <a:sym typeface="Raleway Light"/>
              </a:rPr>
              <a:t>1. up			2. out			3. down</a:t>
            </a:r>
            <a:endParaRPr sz="1600">
              <a:latin typeface="Raleway Light"/>
              <a:ea typeface="Raleway Light"/>
              <a:cs typeface="Raleway Light"/>
              <a:sym typeface="Raleway Light"/>
            </a:endParaRPr>
          </a:p>
          <a:p>
            <a:pPr marL="457200" lvl="0" indent="-330200" algn="l" rtl="0">
              <a:spcBef>
                <a:spcPts val="1000"/>
              </a:spcBef>
              <a:spcAft>
                <a:spcPts val="0"/>
              </a:spcAft>
              <a:buClr>
                <a:schemeClr val="dk1"/>
              </a:buClr>
              <a:buSzPts val="1600"/>
              <a:buFont typeface="Raleway Light"/>
              <a:buAutoNum type="alphaUcPeriod" startAt="5"/>
            </a:pPr>
            <a:r>
              <a:rPr lang="pl" sz="1600">
                <a:latin typeface="Raleway Light"/>
                <a:ea typeface="Raleway Light"/>
                <a:cs typeface="Raleway Light"/>
                <a:sym typeface="Raleway Light"/>
              </a:rPr>
              <a:t>I just want to </a:t>
            </a:r>
            <a:r>
              <a:rPr lang="pl" sz="1600">
                <a:solidFill>
                  <a:schemeClr val="dk1"/>
                </a:solidFill>
                <a:latin typeface="Raleway Light"/>
                <a:ea typeface="Raleway Light"/>
                <a:cs typeface="Raleway Light"/>
                <a:sym typeface="Raleway Light"/>
              </a:rPr>
              <a:t>…………… </a:t>
            </a:r>
            <a:r>
              <a:rPr lang="pl" sz="1600">
                <a:latin typeface="Raleway Light"/>
                <a:ea typeface="Raleway Light"/>
                <a:cs typeface="Raleway Light"/>
                <a:sym typeface="Raleway Light"/>
              </a:rPr>
              <a:t>sure that you’re ok. </a:t>
            </a:r>
            <a:endParaRPr sz="1600">
              <a:latin typeface="Raleway Light"/>
              <a:ea typeface="Raleway Light"/>
              <a:cs typeface="Raleway Light"/>
              <a:sym typeface="Raleway Light"/>
            </a:endParaRPr>
          </a:p>
          <a:p>
            <a:pPr marL="457200" lvl="0" indent="0" algn="l" rtl="0">
              <a:spcBef>
                <a:spcPts val="1000"/>
              </a:spcBef>
              <a:spcAft>
                <a:spcPts val="1000"/>
              </a:spcAft>
              <a:buNone/>
            </a:pPr>
            <a:r>
              <a:rPr lang="pl" sz="1600">
                <a:latin typeface="Raleway Light"/>
                <a:ea typeface="Raleway Light"/>
                <a:cs typeface="Raleway Light"/>
                <a:sym typeface="Raleway Light"/>
              </a:rPr>
              <a:t>1. make		2. do			3. get</a:t>
            </a:r>
            <a:endParaRPr sz="1600">
              <a:latin typeface="Raleway Light"/>
              <a:ea typeface="Raleway Light"/>
              <a:cs typeface="Raleway Light"/>
              <a:sym typeface="Raleway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29</a:t>
            </a:fld>
            <a:endParaRPr/>
          </a:p>
        </p:txBody>
      </p:sp>
      <p:sp>
        <p:nvSpPr>
          <p:cNvPr id="348" name="Google Shape;348;p49"/>
          <p:cNvSpPr txBox="1"/>
          <p:nvPr/>
        </p:nvSpPr>
        <p:spPr>
          <a:xfrm>
            <a:off x="393201" y="310900"/>
            <a:ext cx="725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Let’s check your answers. [part 2/2] </a:t>
            </a:r>
            <a:endParaRPr sz="1800" b="1">
              <a:latin typeface="Raleway"/>
              <a:ea typeface="Raleway"/>
              <a:cs typeface="Raleway"/>
              <a:sym typeface="Raleway"/>
            </a:endParaRPr>
          </a:p>
        </p:txBody>
      </p:sp>
      <p:sp>
        <p:nvSpPr>
          <p:cNvPr id="349" name="Google Shape;349;p49"/>
          <p:cNvSpPr txBox="1"/>
          <p:nvPr/>
        </p:nvSpPr>
        <p:spPr>
          <a:xfrm>
            <a:off x="522375" y="1125150"/>
            <a:ext cx="7614900" cy="2303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Raleway Light"/>
              <a:buAutoNum type="alphaUcPeriod" startAt="5"/>
            </a:pPr>
            <a:r>
              <a:rPr lang="pl" sz="1600">
                <a:latin typeface="Raleway Light"/>
                <a:ea typeface="Raleway Light"/>
                <a:cs typeface="Raleway Light"/>
                <a:sym typeface="Raleway Light"/>
              </a:rPr>
              <a:t>Is there </a:t>
            </a:r>
            <a:r>
              <a:rPr lang="pl" sz="1600">
                <a:solidFill>
                  <a:schemeClr val="dk1"/>
                </a:solidFill>
                <a:latin typeface="Raleway Light"/>
                <a:ea typeface="Raleway Light"/>
                <a:cs typeface="Raleway Light"/>
                <a:sym typeface="Raleway Light"/>
              </a:rPr>
              <a:t>…………… </a:t>
            </a:r>
            <a:r>
              <a:rPr lang="pl" sz="1600">
                <a:latin typeface="Raleway Light"/>
                <a:ea typeface="Raleway Light"/>
                <a:cs typeface="Raleway Light"/>
                <a:sym typeface="Raleway Light"/>
              </a:rPr>
              <a:t>there?</a:t>
            </a:r>
            <a:endParaRPr sz="1600">
              <a:latin typeface="Raleway Light"/>
              <a:ea typeface="Raleway Light"/>
              <a:cs typeface="Raleway Light"/>
              <a:sym typeface="Raleway Light"/>
            </a:endParaRPr>
          </a:p>
          <a:p>
            <a:pPr marL="457200" lvl="0" indent="0" algn="l" rtl="0">
              <a:spcBef>
                <a:spcPts val="1000"/>
              </a:spcBef>
              <a:spcAft>
                <a:spcPts val="0"/>
              </a:spcAft>
              <a:buNone/>
            </a:pPr>
            <a:r>
              <a:rPr lang="pl" sz="1600">
                <a:latin typeface="Raleway Light"/>
                <a:ea typeface="Raleway Light"/>
                <a:cs typeface="Raleway Light"/>
                <a:sym typeface="Raleway Light"/>
              </a:rPr>
              <a:t>1. nobody		2. somebody	3. anybody</a:t>
            </a:r>
            <a:endParaRPr sz="1600">
              <a:latin typeface="Raleway Light"/>
              <a:ea typeface="Raleway Light"/>
              <a:cs typeface="Raleway Light"/>
              <a:sym typeface="Raleway Light"/>
            </a:endParaRPr>
          </a:p>
          <a:p>
            <a:pPr marL="457200" lvl="0" indent="-330200" algn="l" rtl="0">
              <a:spcBef>
                <a:spcPts val="1000"/>
              </a:spcBef>
              <a:spcAft>
                <a:spcPts val="0"/>
              </a:spcAft>
              <a:buClr>
                <a:schemeClr val="dk1"/>
              </a:buClr>
              <a:buSzPts val="1600"/>
              <a:buFont typeface="Raleway Light"/>
              <a:buAutoNum type="alphaUcPeriod" startAt="5"/>
            </a:pPr>
            <a:r>
              <a:rPr lang="pl" sz="1600">
                <a:latin typeface="Raleway Light"/>
                <a:ea typeface="Raleway Light"/>
                <a:cs typeface="Raleway Light"/>
                <a:sym typeface="Raleway Light"/>
              </a:rPr>
              <a:t>And we’re </a:t>
            </a:r>
            <a:r>
              <a:rPr lang="pl" sz="1600">
                <a:solidFill>
                  <a:schemeClr val="dk1"/>
                </a:solidFill>
                <a:latin typeface="Raleway Light"/>
                <a:ea typeface="Raleway Light"/>
                <a:cs typeface="Raleway Light"/>
                <a:sym typeface="Raleway Light"/>
              </a:rPr>
              <a:t>…………… </a:t>
            </a:r>
            <a:r>
              <a:rPr lang="pl" sz="1600">
                <a:latin typeface="Raleway Light"/>
                <a:ea typeface="Raleway Light"/>
                <a:cs typeface="Raleway Light"/>
                <a:sym typeface="Raleway Light"/>
              </a:rPr>
              <a:t>of time.</a:t>
            </a:r>
            <a:endParaRPr sz="1600">
              <a:latin typeface="Raleway Light"/>
              <a:ea typeface="Raleway Light"/>
              <a:cs typeface="Raleway Light"/>
              <a:sym typeface="Raleway Light"/>
            </a:endParaRPr>
          </a:p>
          <a:p>
            <a:pPr marL="457200" lvl="0" indent="0" algn="l" rtl="0">
              <a:spcBef>
                <a:spcPts val="1000"/>
              </a:spcBef>
              <a:spcAft>
                <a:spcPts val="0"/>
              </a:spcAft>
              <a:buNone/>
            </a:pPr>
            <a:r>
              <a:rPr lang="pl" sz="1600">
                <a:latin typeface="Raleway Light"/>
                <a:ea typeface="Raleway Light"/>
                <a:cs typeface="Raleway Light"/>
                <a:sym typeface="Raleway Light"/>
              </a:rPr>
              <a:t>1. up			2. out			3. down</a:t>
            </a:r>
            <a:endParaRPr sz="1600">
              <a:latin typeface="Raleway Light"/>
              <a:ea typeface="Raleway Light"/>
              <a:cs typeface="Raleway Light"/>
              <a:sym typeface="Raleway Light"/>
            </a:endParaRPr>
          </a:p>
          <a:p>
            <a:pPr marL="457200" lvl="0" indent="-330200" algn="l" rtl="0">
              <a:spcBef>
                <a:spcPts val="1000"/>
              </a:spcBef>
              <a:spcAft>
                <a:spcPts val="0"/>
              </a:spcAft>
              <a:buClr>
                <a:schemeClr val="dk1"/>
              </a:buClr>
              <a:buSzPts val="1600"/>
              <a:buFont typeface="Raleway Light"/>
              <a:buAutoNum type="alphaUcPeriod" startAt="5"/>
            </a:pPr>
            <a:r>
              <a:rPr lang="pl" sz="1600">
                <a:latin typeface="Raleway Light"/>
                <a:ea typeface="Raleway Light"/>
                <a:cs typeface="Raleway Light"/>
                <a:sym typeface="Raleway Light"/>
              </a:rPr>
              <a:t>I just want to </a:t>
            </a:r>
            <a:r>
              <a:rPr lang="pl" sz="1600">
                <a:solidFill>
                  <a:schemeClr val="dk1"/>
                </a:solidFill>
                <a:latin typeface="Raleway Light"/>
                <a:ea typeface="Raleway Light"/>
                <a:cs typeface="Raleway Light"/>
                <a:sym typeface="Raleway Light"/>
              </a:rPr>
              <a:t>…………… </a:t>
            </a:r>
            <a:r>
              <a:rPr lang="pl" sz="1600">
                <a:latin typeface="Raleway Light"/>
                <a:ea typeface="Raleway Light"/>
                <a:cs typeface="Raleway Light"/>
                <a:sym typeface="Raleway Light"/>
              </a:rPr>
              <a:t>sure that you’re ok. </a:t>
            </a:r>
            <a:endParaRPr sz="1600">
              <a:latin typeface="Raleway Light"/>
              <a:ea typeface="Raleway Light"/>
              <a:cs typeface="Raleway Light"/>
              <a:sym typeface="Raleway Light"/>
            </a:endParaRPr>
          </a:p>
          <a:p>
            <a:pPr marL="457200" lvl="0" indent="0" algn="l" rtl="0">
              <a:spcBef>
                <a:spcPts val="1000"/>
              </a:spcBef>
              <a:spcAft>
                <a:spcPts val="1000"/>
              </a:spcAft>
              <a:buNone/>
            </a:pPr>
            <a:r>
              <a:rPr lang="pl" sz="1600">
                <a:latin typeface="Raleway Light"/>
                <a:ea typeface="Raleway Light"/>
                <a:cs typeface="Raleway Light"/>
                <a:sym typeface="Raleway Light"/>
              </a:rPr>
              <a:t>1. make		2. do			3. get</a:t>
            </a:r>
            <a:endParaRPr sz="1600">
              <a:latin typeface="Raleway Light"/>
              <a:ea typeface="Raleway Light"/>
              <a:cs typeface="Raleway Light"/>
              <a:sym typeface="Raleway Light"/>
            </a:endParaRPr>
          </a:p>
        </p:txBody>
      </p:sp>
      <p:sp>
        <p:nvSpPr>
          <p:cNvPr id="350" name="Google Shape;350;p49"/>
          <p:cNvSpPr/>
          <p:nvPr/>
        </p:nvSpPr>
        <p:spPr>
          <a:xfrm>
            <a:off x="3792725" y="1510800"/>
            <a:ext cx="1089600" cy="355500"/>
          </a:xfrm>
          <a:prstGeom prst="rect">
            <a:avLst/>
          </a:prstGeom>
          <a:solidFill>
            <a:srgbClr val="FFCD00">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CD00"/>
              </a:highlight>
            </a:endParaRPr>
          </a:p>
        </p:txBody>
      </p:sp>
      <p:sp>
        <p:nvSpPr>
          <p:cNvPr id="351" name="Google Shape;351;p49"/>
          <p:cNvSpPr/>
          <p:nvPr/>
        </p:nvSpPr>
        <p:spPr>
          <a:xfrm>
            <a:off x="2177050" y="2286050"/>
            <a:ext cx="980700" cy="355500"/>
          </a:xfrm>
          <a:prstGeom prst="rect">
            <a:avLst/>
          </a:prstGeom>
          <a:solidFill>
            <a:srgbClr val="FFCD00">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CD00"/>
              </a:highlight>
            </a:endParaRPr>
          </a:p>
        </p:txBody>
      </p:sp>
      <p:sp>
        <p:nvSpPr>
          <p:cNvPr id="352" name="Google Shape;352;p49"/>
          <p:cNvSpPr/>
          <p:nvPr/>
        </p:nvSpPr>
        <p:spPr>
          <a:xfrm>
            <a:off x="953175" y="3021100"/>
            <a:ext cx="980700" cy="355500"/>
          </a:xfrm>
          <a:prstGeom prst="rect">
            <a:avLst/>
          </a:prstGeom>
          <a:solidFill>
            <a:srgbClr val="FFCD00">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CD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0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000"/>
                                        <p:tgtEl>
                                          <p:spTgt spid="3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2"/>
                                        </p:tgtEl>
                                        <p:attrNameLst>
                                          <p:attrName>style.visibility</p:attrName>
                                        </p:attrNameLst>
                                      </p:cBhvr>
                                      <p:to>
                                        <p:strVal val="visible"/>
                                      </p:to>
                                    </p:set>
                                    <p:animEffect transition="in" filter="fade">
                                      <p:cBhvr>
                                        <p:cTn id="17" dur="10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C6C6492-092C-4597-B54A-15D553876AA4}"/>
              </a:ext>
            </a:extLst>
          </p:cNvPr>
          <p:cNvPicPr>
            <a:picLocks noChangeAspect="1"/>
          </p:cNvPicPr>
          <p:nvPr/>
        </p:nvPicPr>
        <p:blipFill>
          <a:blip r:embed="rId2"/>
          <a:stretch>
            <a:fillRect/>
          </a:stretch>
        </p:blipFill>
        <p:spPr>
          <a:xfrm>
            <a:off x="474133" y="501650"/>
            <a:ext cx="6251787" cy="4140200"/>
          </a:xfrm>
          <a:prstGeom prst="rect">
            <a:avLst/>
          </a:prstGeom>
        </p:spPr>
      </p:pic>
      <p:sp>
        <p:nvSpPr>
          <p:cNvPr id="6" name="ZoneTexte 5">
            <a:extLst>
              <a:ext uri="{FF2B5EF4-FFF2-40B4-BE49-F238E27FC236}">
                <a16:creationId xmlns:a16="http://schemas.microsoft.com/office/drawing/2014/main" id="{27AE5F15-B562-49C8-B920-A569C1A57E95}"/>
              </a:ext>
            </a:extLst>
          </p:cNvPr>
          <p:cNvSpPr txBox="1"/>
          <p:nvPr/>
        </p:nvSpPr>
        <p:spPr>
          <a:xfrm>
            <a:off x="7112000" y="1666240"/>
            <a:ext cx="1110827" cy="1384995"/>
          </a:xfrm>
          <a:prstGeom prst="rect">
            <a:avLst/>
          </a:prstGeom>
          <a:noFill/>
        </p:spPr>
        <p:txBody>
          <a:bodyPr wrap="square" rtlCol="0">
            <a:spAutoFit/>
          </a:bodyPr>
          <a:lstStyle/>
          <a:p>
            <a:r>
              <a:rPr lang="fr-FR" dirty="0"/>
              <a:t>1.B</a:t>
            </a:r>
          </a:p>
          <a:p>
            <a:r>
              <a:rPr lang="fr-FR" dirty="0"/>
              <a:t>2.D</a:t>
            </a:r>
          </a:p>
          <a:p>
            <a:r>
              <a:rPr lang="fr-FR" dirty="0"/>
              <a:t>3. C</a:t>
            </a:r>
          </a:p>
          <a:p>
            <a:r>
              <a:rPr lang="fr-FR" dirty="0"/>
              <a:t>4. A</a:t>
            </a:r>
          </a:p>
          <a:p>
            <a:r>
              <a:rPr lang="fr-FR" dirty="0"/>
              <a:t>5. E</a:t>
            </a:r>
          </a:p>
          <a:p>
            <a:r>
              <a:rPr lang="fr-FR" dirty="0"/>
              <a:t>6.F</a:t>
            </a:r>
          </a:p>
        </p:txBody>
      </p:sp>
    </p:spTree>
    <p:extLst>
      <p:ext uri="{BB962C8B-B14F-4D97-AF65-F5344CB8AC3E}">
        <p14:creationId xmlns:p14="http://schemas.microsoft.com/office/powerpoint/2010/main" val="2058529967"/>
      </p:ext>
    </p:extLst>
  </p:cSld>
  <p:clrMapOvr>
    <a:masterClrMapping/>
  </p:clrMapOvr>
  <mc:AlternateContent xmlns:mc="http://schemas.openxmlformats.org/markup-compatibility/2006" xmlns:p14="http://schemas.microsoft.com/office/powerpoint/2010/main">
    <mc:Choice Requires="p14">
      <p:transition p14:dur="1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30</a:t>
            </a:fld>
            <a:endParaRPr/>
          </a:p>
        </p:txBody>
      </p:sp>
      <p:sp>
        <p:nvSpPr>
          <p:cNvPr id="358" name="Google Shape;358;p50"/>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Watch the trailers again and match the quotes to the trailers. There is one extra quote. [part 1/2]</a:t>
            </a:r>
            <a:endParaRPr sz="1800" b="1">
              <a:latin typeface="Raleway"/>
              <a:ea typeface="Raleway"/>
              <a:cs typeface="Raleway"/>
              <a:sym typeface="Raleway"/>
            </a:endParaRPr>
          </a:p>
        </p:txBody>
      </p:sp>
      <p:sp>
        <p:nvSpPr>
          <p:cNvPr id="359" name="Google Shape;359;p50"/>
          <p:cNvSpPr txBox="1"/>
          <p:nvPr/>
        </p:nvSpPr>
        <p:spPr>
          <a:xfrm>
            <a:off x="322875" y="1314150"/>
            <a:ext cx="4097400" cy="3309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found out that it was your birthday,</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You know what word I’m getting a little tired of hearing from you?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mean, I assume this is what drugs feel like.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How much will you charge me? </a:t>
            </a:r>
            <a:endParaRPr sz="1500">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latin typeface="Raleway Light"/>
                <a:ea typeface="Raleway Light"/>
                <a:cs typeface="Raleway Light"/>
                <a:sym typeface="Raleway Light"/>
              </a:rPr>
              <a:t>Is there anybody there?</a:t>
            </a:r>
            <a:endParaRPr sz="1500">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latin typeface="Raleway Light"/>
                <a:ea typeface="Raleway Light"/>
                <a:cs typeface="Raleway Light"/>
                <a:sym typeface="Raleway Light"/>
              </a:rPr>
              <a:t>And we’re out of time.</a:t>
            </a:r>
            <a:endParaRPr sz="1500">
              <a:latin typeface="Raleway Light"/>
              <a:ea typeface="Raleway Light"/>
              <a:cs typeface="Raleway Light"/>
              <a:sym typeface="Raleway Light"/>
            </a:endParaRPr>
          </a:p>
          <a:p>
            <a:pPr marL="457200" lvl="0" indent="-323850" algn="l" rtl="0">
              <a:lnSpc>
                <a:spcPct val="115000"/>
              </a:lnSpc>
              <a:spcBef>
                <a:spcPts val="1000"/>
              </a:spcBef>
              <a:spcAft>
                <a:spcPts val="1000"/>
              </a:spcAft>
              <a:buClr>
                <a:schemeClr val="dk1"/>
              </a:buClr>
              <a:buSzPts val="1500"/>
              <a:buFont typeface="Raleway Light"/>
              <a:buAutoNum type="alphaUcPeriod"/>
            </a:pPr>
            <a:r>
              <a:rPr lang="pl" sz="1500">
                <a:latin typeface="Raleway Light"/>
                <a:ea typeface="Raleway Light"/>
                <a:cs typeface="Raleway Light"/>
                <a:sym typeface="Raleway Light"/>
              </a:rPr>
              <a:t>I just want to make sure that you’re ok. </a:t>
            </a:r>
            <a:endParaRPr sz="1500">
              <a:latin typeface="Raleway Light"/>
              <a:ea typeface="Raleway Light"/>
              <a:cs typeface="Raleway Light"/>
              <a:sym typeface="Raleway Light"/>
            </a:endParaRPr>
          </a:p>
        </p:txBody>
      </p:sp>
      <p:pic>
        <p:nvPicPr>
          <p:cNvPr id="360" name="Google Shape;360;p50" descr="THE SHRINK NEXT DOOR Trailer (2021) Will Ferrell, Paul Rudd&#10;© 2021 - Apple TV+" title="THE SHRINK NEXT DOOR Trailer (2021) Will Ferrell, Paul Rudd">
            <a:hlinkClick r:id="rId3"/>
          </p:cNvPr>
          <p:cNvPicPr preferRelativeResize="0"/>
          <p:nvPr/>
        </p:nvPicPr>
        <p:blipFill>
          <a:blip r:embed="rId4">
            <a:alphaModFix/>
          </a:blip>
          <a:stretch>
            <a:fillRect/>
          </a:stretch>
        </p:blipFill>
        <p:spPr>
          <a:xfrm>
            <a:off x="4420275" y="1250888"/>
            <a:ext cx="4331125" cy="3248362"/>
          </a:xfrm>
          <a:prstGeom prst="rect">
            <a:avLst/>
          </a:prstGeom>
          <a:noFill/>
          <a:ln>
            <a:noFill/>
          </a:ln>
        </p:spPr>
      </p:pic>
      <p:sp>
        <p:nvSpPr>
          <p:cNvPr id="361" name="Google Shape;361;p50"/>
          <p:cNvSpPr txBox="1"/>
          <p:nvPr/>
        </p:nvSpPr>
        <p:spPr>
          <a:xfrm>
            <a:off x="4769513" y="4499250"/>
            <a:ext cx="37170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 sz="1600" i="1">
                <a:latin typeface="Raleway Light"/>
                <a:ea typeface="Raleway Light"/>
                <a:cs typeface="Raleway Light"/>
                <a:sym typeface="Raleway Light"/>
              </a:rPr>
              <a:t>The Shrink Next Door</a:t>
            </a:r>
            <a:endParaRPr sz="1600" i="1">
              <a:latin typeface="Raleway Light"/>
              <a:ea typeface="Raleway Light"/>
              <a:cs typeface="Raleway Light"/>
              <a:sym typeface="Raleway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31</a:t>
            </a:fld>
            <a:endParaRPr/>
          </a:p>
        </p:txBody>
      </p:sp>
      <p:sp>
        <p:nvSpPr>
          <p:cNvPr id="367" name="Google Shape;367;p51"/>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Watch the trailers again and match the quotes to the trailers. There is one extra quote. [part 2/2]</a:t>
            </a:r>
            <a:endParaRPr sz="1800" b="1">
              <a:latin typeface="Raleway"/>
              <a:ea typeface="Raleway"/>
              <a:cs typeface="Raleway"/>
              <a:sym typeface="Raleway"/>
            </a:endParaRPr>
          </a:p>
        </p:txBody>
      </p:sp>
      <p:sp>
        <p:nvSpPr>
          <p:cNvPr id="368" name="Google Shape;368;p51"/>
          <p:cNvSpPr txBox="1"/>
          <p:nvPr/>
        </p:nvSpPr>
        <p:spPr>
          <a:xfrm>
            <a:off x="322875" y="1314150"/>
            <a:ext cx="4097400" cy="3309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found out that it was your birthday,</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You know what word I’m getting a little tired of hearing from you?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mean, I assume this is what drugs feel like.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How much will you charge me? </a:t>
            </a:r>
            <a:endParaRPr sz="1500">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latin typeface="Raleway Light"/>
                <a:ea typeface="Raleway Light"/>
                <a:cs typeface="Raleway Light"/>
                <a:sym typeface="Raleway Light"/>
              </a:rPr>
              <a:t>Is there anybody there?</a:t>
            </a:r>
            <a:endParaRPr sz="1500">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latin typeface="Raleway Light"/>
                <a:ea typeface="Raleway Light"/>
                <a:cs typeface="Raleway Light"/>
                <a:sym typeface="Raleway Light"/>
              </a:rPr>
              <a:t>And we’re out of time.</a:t>
            </a:r>
            <a:endParaRPr sz="1500">
              <a:latin typeface="Raleway Light"/>
              <a:ea typeface="Raleway Light"/>
              <a:cs typeface="Raleway Light"/>
              <a:sym typeface="Raleway Light"/>
            </a:endParaRPr>
          </a:p>
          <a:p>
            <a:pPr marL="457200" lvl="0" indent="-323850" algn="l" rtl="0">
              <a:lnSpc>
                <a:spcPct val="115000"/>
              </a:lnSpc>
              <a:spcBef>
                <a:spcPts val="1000"/>
              </a:spcBef>
              <a:spcAft>
                <a:spcPts val="1000"/>
              </a:spcAft>
              <a:buClr>
                <a:schemeClr val="dk1"/>
              </a:buClr>
              <a:buSzPts val="1500"/>
              <a:buFont typeface="Raleway Light"/>
              <a:buAutoNum type="alphaUcPeriod"/>
            </a:pPr>
            <a:r>
              <a:rPr lang="pl" sz="1500">
                <a:latin typeface="Raleway Light"/>
                <a:ea typeface="Raleway Light"/>
                <a:cs typeface="Raleway Light"/>
                <a:sym typeface="Raleway Light"/>
              </a:rPr>
              <a:t>I just want to make sure that you’re ok. </a:t>
            </a:r>
            <a:endParaRPr sz="1500">
              <a:latin typeface="Raleway Light"/>
              <a:ea typeface="Raleway Light"/>
              <a:cs typeface="Raleway Light"/>
              <a:sym typeface="Raleway Light"/>
            </a:endParaRPr>
          </a:p>
        </p:txBody>
      </p:sp>
      <p:pic>
        <p:nvPicPr>
          <p:cNvPr id="369" name="Google Shape;369;p51" descr="LANGUAGE LESSONS Trailer (2021) Natalie Morales, Mark Duplass &#10;© 2021 - Shout! Factory" title="LANGUAGE LESSONS Trailer (2021) Natalie Morales, Mark Duplass">
            <a:hlinkClick r:id="rId3"/>
          </p:cNvPr>
          <p:cNvPicPr preferRelativeResize="0"/>
          <p:nvPr/>
        </p:nvPicPr>
        <p:blipFill>
          <a:blip r:embed="rId4">
            <a:alphaModFix/>
          </a:blip>
          <a:stretch>
            <a:fillRect/>
          </a:stretch>
        </p:blipFill>
        <p:spPr>
          <a:xfrm>
            <a:off x="4420283" y="1203862"/>
            <a:ext cx="4309842" cy="3232375"/>
          </a:xfrm>
          <a:prstGeom prst="rect">
            <a:avLst/>
          </a:prstGeom>
          <a:noFill/>
          <a:ln>
            <a:noFill/>
          </a:ln>
        </p:spPr>
      </p:pic>
      <p:sp>
        <p:nvSpPr>
          <p:cNvPr id="370" name="Google Shape;370;p51"/>
          <p:cNvSpPr txBox="1"/>
          <p:nvPr/>
        </p:nvSpPr>
        <p:spPr>
          <a:xfrm>
            <a:off x="4716688" y="4390450"/>
            <a:ext cx="37170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pl" sz="1600" i="1">
                <a:latin typeface="Raleway Light"/>
                <a:ea typeface="Raleway Light"/>
                <a:cs typeface="Raleway Light"/>
                <a:sym typeface="Raleway Light"/>
              </a:rPr>
              <a:t>Language Lessons</a:t>
            </a:r>
            <a:endParaRPr sz="1600" i="1">
              <a:latin typeface="Raleway Light"/>
              <a:ea typeface="Raleway Light"/>
              <a:cs typeface="Raleway Light"/>
              <a:sym typeface="Raleway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32</a:t>
            </a:fld>
            <a:endParaRPr/>
          </a:p>
        </p:txBody>
      </p:sp>
      <p:sp>
        <p:nvSpPr>
          <p:cNvPr id="376" name="Google Shape;376;p52"/>
          <p:cNvSpPr txBox="1"/>
          <p:nvPr/>
        </p:nvSpPr>
        <p:spPr>
          <a:xfrm>
            <a:off x="393201" y="310900"/>
            <a:ext cx="725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Let’s check your answers. </a:t>
            </a:r>
            <a:endParaRPr sz="1800" b="1">
              <a:latin typeface="Raleway"/>
              <a:ea typeface="Raleway"/>
              <a:cs typeface="Raleway"/>
              <a:sym typeface="Raleway"/>
            </a:endParaRPr>
          </a:p>
        </p:txBody>
      </p:sp>
      <p:sp>
        <p:nvSpPr>
          <p:cNvPr id="377" name="Google Shape;377;p52"/>
          <p:cNvSpPr txBox="1"/>
          <p:nvPr/>
        </p:nvSpPr>
        <p:spPr>
          <a:xfrm>
            <a:off x="322875" y="1314150"/>
            <a:ext cx="7257300" cy="2778300"/>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found out that it was your birthday.</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You know what word I’m getting a little tired of hearing from you?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I mean, I assume this is what drugs feel like. </a:t>
            </a:r>
            <a:endParaRPr sz="1500">
              <a:solidFill>
                <a:schemeClr val="dk1"/>
              </a:solidFill>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solidFill>
                  <a:schemeClr val="dk1"/>
                </a:solidFill>
                <a:latin typeface="Raleway Light"/>
                <a:ea typeface="Raleway Light"/>
                <a:cs typeface="Raleway Light"/>
                <a:sym typeface="Raleway Light"/>
              </a:rPr>
              <a:t>How much will you charge me? </a:t>
            </a:r>
            <a:endParaRPr sz="1500">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latin typeface="Raleway Light"/>
                <a:ea typeface="Raleway Light"/>
                <a:cs typeface="Raleway Light"/>
                <a:sym typeface="Raleway Light"/>
              </a:rPr>
              <a:t>Is there anybody there?</a:t>
            </a:r>
            <a:endParaRPr sz="1500">
              <a:latin typeface="Raleway Light"/>
              <a:ea typeface="Raleway Light"/>
              <a:cs typeface="Raleway Light"/>
              <a:sym typeface="Raleway Light"/>
            </a:endParaRPr>
          </a:p>
          <a:p>
            <a:pPr marL="457200" lvl="0" indent="-323850" algn="l" rtl="0">
              <a:lnSpc>
                <a:spcPct val="115000"/>
              </a:lnSpc>
              <a:spcBef>
                <a:spcPts val="1000"/>
              </a:spcBef>
              <a:spcAft>
                <a:spcPts val="0"/>
              </a:spcAft>
              <a:buClr>
                <a:schemeClr val="dk1"/>
              </a:buClr>
              <a:buSzPts val="1500"/>
              <a:buFont typeface="Raleway Light"/>
              <a:buAutoNum type="alphaUcPeriod"/>
            </a:pPr>
            <a:r>
              <a:rPr lang="pl" sz="1500">
                <a:latin typeface="Raleway Light"/>
                <a:ea typeface="Raleway Light"/>
                <a:cs typeface="Raleway Light"/>
                <a:sym typeface="Raleway Light"/>
              </a:rPr>
              <a:t>And we’re out of time.</a:t>
            </a:r>
            <a:endParaRPr sz="1500">
              <a:latin typeface="Raleway Light"/>
              <a:ea typeface="Raleway Light"/>
              <a:cs typeface="Raleway Light"/>
              <a:sym typeface="Raleway Light"/>
            </a:endParaRPr>
          </a:p>
          <a:p>
            <a:pPr marL="457200" lvl="0" indent="-323850" algn="l" rtl="0">
              <a:lnSpc>
                <a:spcPct val="115000"/>
              </a:lnSpc>
              <a:spcBef>
                <a:spcPts val="1000"/>
              </a:spcBef>
              <a:spcAft>
                <a:spcPts val="1000"/>
              </a:spcAft>
              <a:buClr>
                <a:schemeClr val="dk1"/>
              </a:buClr>
              <a:buSzPts val="1500"/>
              <a:buFont typeface="Raleway Light"/>
              <a:buAutoNum type="alphaUcPeriod"/>
            </a:pPr>
            <a:r>
              <a:rPr lang="pl" sz="1500">
                <a:latin typeface="Raleway Light"/>
                <a:ea typeface="Raleway Light"/>
                <a:cs typeface="Raleway Light"/>
                <a:sym typeface="Raleway Light"/>
              </a:rPr>
              <a:t>I just want to make sure that you’re ok. </a:t>
            </a:r>
            <a:endParaRPr sz="1500">
              <a:latin typeface="Raleway Light"/>
              <a:ea typeface="Raleway Light"/>
              <a:cs typeface="Raleway Light"/>
              <a:sym typeface="Raleway Light"/>
            </a:endParaRPr>
          </a:p>
        </p:txBody>
      </p:sp>
      <p:sp>
        <p:nvSpPr>
          <p:cNvPr id="378" name="Google Shape;378;p52"/>
          <p:cNvSpPr/>
          <p:nvPr/>
        </p:nvSpPr>
        <p:spPr>
          <a:xfrm>
            <a:off x="4063975" y="1376275"/>
            <a:ext cx="21444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i="1">
                <a:solidFill>
                  <a:srgbClr val="FFFFFF"/>
                </a:solidFill>
                <a:latin typeface="Raleway Light"/>
                <a:ea typeface="Raleway Light"/>
                <a:cs typeface="Raleway Light"/>
                <a:sym typeface="Raleway Light"/>
              </a:rPr>
              <a:t>Language Lessons</a:t>
            </a:r>
            <a:endParaRPr i="1">
              <a:solidFill>
                <a:srgbClr val="FFFFFF"/>
              </a:solidFill>
              <a:latin typeface="Raleway Light"/>
              <a:ea typeface="Raleway Light"/>
              <a:cs typeface="Raleway Light"/>
              <a:sym typeface="Raleway Light"/>
            </a:endParaRPr>
          </a:p>
        </p:txBody>
      </p:sp>
      <p:sp>
        <p:nvSpPr>
          <p:cNvPr id="379" name="Google Shape;379;p52"/>
          <p:cNvSpPr/>
          <p:nvPr/>
        </p:nvSpPr>
        <p:spPr>
          <a:xfrm>
            <a:off x="2949650" y="2925050"/>
            <a:ext cx="21444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i="1">
                <a:solidFill>
                  <a:srgbClr val="FFFFFF"/>
                </a:solidFill>
                <a:latin typeface="Raleway Light"/>
                <a:ea typeface="Raleway Light"/>
                <a:cs typeface="Raleway Light"/>
                <a:sym typeface="Raleway Light"/>
              </a:rPr>
              <a:t>Language Lessons</a:t>
            </a:r>
            <a:endParaRPr i="1">
              <a:solidFill>
                <a:srgbClr val="FFFFFF"/>
              </a:solidFill>
              <a:latin typeface="Raleway Light"/>
              <a:ea typeface="Raleway Light"/>
              <a:cs typeface="Raleway Light"/>
              <a:sym typeface="Raleway Light"/>
            </a:endParaRPr>
          </a:p>
        </p:txBody>
      </p:sp>
      <p:sp>
        <p:nvSpPr>
          <p:cNvPr id="380" name="Google Shape;380;p52"/>
          <p:cNvSpPr/>
          <p:nvPr/>
        </p:nvSpPr>
        <p:spPr>
          <a:xfrm>
            <a:off x="4228125" y="3710350"/>
            <a:ext cx="21444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i="1">
                <a:solidFill>
                  <a:srgbClr val="FFFFFF"/>
                </a:solidFill>
                <a:latin typeface="Raleway Light"/>
                <a:ea typeface="Raleway Light"/>
                <a:cs typeface="Raleway Light"/>
                <a:sym typeface="Raleway Light"/>
              </a:rPr>
              <a:t>Language Lessons</a:t>
            </a:r>
            <a:endParaRPr i="1">
              <a:solidFill>
                <a:srgbClr val="FFFFFF"/>
              </a:solidFill>
              <a:latin typeface="Raleway Light"/>
              <a:ea typeface="Raleway Light"/>
              <a:cs typeface="Raleway Light"/>
              <a:sym typeface="Raleway Light"/>
            </a:endParaRPr>
          </a:p>
        </p:txBody>
      </p:sp>
      <p:sp>
        <p:nvSpPr>
          <p:cNvPr id="381" name="Google Shape;381;p52"/>
          <p:cNvSpPr/>
          <p:nvPr/>
        </p:nvSpPr>
        <p:spPr>
          <a:xfrm>
            <a:off x="2773200" y="3317700"/>
            <a:ext cx="21444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i="1">
                <a:solidFill>
                  <a:srgbClr val="FFFFFF"/>
                </a:solidFill>
                <a:latin typeface="Raleway Light"/>
                <a:ea typeface="Raleway Light"/>
                <a:cs typeface="Raleway Light"/>
                <a:sym typeface="Raleway Light"/>
              </a:rPr>
              <a:t>The Shrink Next Door</a:t>
            </a:r>
            <a:endParaRPr i="1">
              <a:solidFill>
                <a:srgbClr val="FFFFFF"/>
              </a:solidFill>
              <a:latin typeface="Raleway Light"/>
              <a:ea typeface="Raleway Light"/>
              <a:cs typeface="Raleway Light"/>
              <a:sym typeface="Raleway Light"/>
            </a:endParaRPr>
          </a:p>
        </p:txBody>
      </p:sp>
      <p:sp>
        <p:nvSpPr>
          <p:cNvPr id="382" name="Google Shape;382;p52"/>
          <p:cNvSpPr/>
          <p:nvPr/>
        </p:nvSpPr>
        <p:spPr>
          <a:xfrm>
            <a:off x="6522025" y="1772350"/>
            <a:ext cx="21444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i="1">
                <a:solidFill>
                  <a:srgbClr val="FFFFFF"/>
                </a:solidFill>
                <a:latin typeface="Raleway Light"/>
                <a:ea typeface="Raleway Light"/>
                <a:cs typeface="Raleway Light"/>
                <a:sym typeface="Raleway Light"/>
              </a:rPr>
              <a:t>The Shrink Next Door</a:t>
            </a:r>
            <a:endParaRPr i="1">
              <a:solidFill>
                <a:srgbClr val="FFFFFF"/>
              </a:solidFill>
              <a:latin typeface="Raleway Light"/>
              <a:ea typeface="Raleway Light"/>
              <a:cs typeface="Raleway Light"/>
              <a:sym typeface="Raleway Light"/>
            </a:endParaRPr>
          </a:p>
        </p:txBody>
      </p:sp>
      <p:sp>
        <p:nvSpPr>
          <p:cNvPr id="383" name="Google Shape;383;p52"/>
          <p:cNvSpPr/>
          <p:nvPr/>
        </p:nvSpPr>
        <p:spPr>
          <a:xfrm>
            <a:off x="4675300" y="2118325"/>
            <a:ext cx="21444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i="1">
                <a:solidFill>
                  <a:srgbClr val="FFFFFF"/>
                </a:solidFill>
                <a:latin typeface="Raleway Light"/>
                <a:ea typeface="Raleway Light"/>
                <a:cs typeface="Raleway Light"/>
                <a:sym typeface="Raleway Light"/>
              </a:rPr>
              <a:t>The Shrink Next Door</a:t>
            </a:r>
            <a:endParaRPr i="1">
              <a:solidFill>
                <a:srgbClr val="FFFFFF"/>
              </a:solidFill>
              <a:latin typeface="Raleway Light"/>
              <a:ea typeface="Raleway Light"/>
              <a:cs typeface="Raleway Light"/>
              <a:sym typeface="Raleway Light"/>
            </a:endParaRPr>
          </a:p>
        </p:txBody>
      </p:sp>
      <p:sp>
        <p:nvSpPr>
          <p:cNvPr id="384" name="Google Shape;384;p52"/>
          <p:cNvSpPr/>
          <p:nvPr/>
        </p:nvSpPr>
        <p:spPr>
          <a:xfrm>
            <a:off x="3672400" y="2521700"/>
            <a:ext cx="13506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i="1">
                <a:solidFill>
                  <a:srgbClr val="FFFFFF"/>
                </a:solidFill>
                <a:latin typeface="Raleway Light"/>
                <a:ea typeface="Raleway Light"/>
                <a:cs typeface="Raleway Light"/>
                <a:sym typeface="Raleway Light"/>
              </a:rPr>
              <a:t>None</a:t>
            </a:r>
            <a:endParaRPr i="1">
              <a:solidFill>
                <a:srgbClr val="FFFFFF"/>
              </a:solidFill>
              <a:latin typeface="Raleway Light"/>
              <a:ea typeface="Raleway Light"/>
              <a:cs typeface="Raleway Light"/>
              <a:sym typeface="Raleway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1"/>
                                        <p:tgtEl>
                                          <p:spTgt spid="3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fade">
                                      <p:cBhvr>
                                        <p:cTn id="12" dur="1"/>
                                        <p:tgtEl>
                                          <p:spTgt spid="3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3"/>
                                        </p:tgtEl>
                                        <p:attrNameLst>
                                          <p:attrName>style.visibility</p:attrName>
                                        </p:attrNameLst>
                                      </p:cBhvr>
                                      <p:to>
                                        <p:strVal val="visible"/>
                                      </p:to>
                                    </p:set>
                                    <p:animEffect transition="in" filter="fade">
                                      <p:cBhvr>
                                        <p:cTn id="17" dur="1"/>
                                        <p:tgtEl>
                                          <p:spTgt spid="3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4"/>
                                        </p:tgtEl>
                                        <p:attrNameLst>
                                          <p:attrName>style.visibility</p:attrName>
                                        </p:attrNameLst>
                                      </p:cBhvr>
                                      <p:to>
                                        <p:strVal val="visible"/>
                                      </p:to>
                                    </p:set>
                                    <p:animEffect transition="in" filter="fade">
                                      <p:cBhvr>
                                        <p:cTn id="22" dur="1"/>
                                        <p:tgtEl>
                                          <p:spTgt spid="3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9"/>
                                        </p:tgtEl>
                                        <p:attrNameLst>
                                          <p:attrName>style.visibility</p:attrName>
                                        </p:attrNameLst>
                                      </p:cBhvr>
                                      <p:to>
                                        <p:strVal val="visible"/>
                                      </p:to>
                                    </p:set>
                                    <p:animEffect transition="in" filter="fade">
                                      <p:cBhvr>
                                        <p:cTn id="27" dur="1"/>
                                        <p:tgtEl>
                                          <p:spTgt spid="3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1"/>
                                        </p:tgtEl>
                                        <p:attrNameLst>
                                          <p:attrName>style.visibility</p:attrName>
                                        </p:attrNameLst>
                                      </p:cBhvr>
                                      <p:to>
                                        <p:strVal val="visible"/>
                                      </p:to>
                                    </p:set>
                                    <p:animEffect transition="in" filter="fade">
                                      <p:cBhvr>
                                        <p:cTn id="32" dur="1"/>
                                        <p:tgtEl>
                                          <p:spTgt spid="3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0"/>
                                        </p:tgtEl>
                                        <p:attrNameLst>
                                          <p:attrName>style.visibility</p:attrName>
                                        </p:attrNameLst>
                                      </p:cBhvr>
                                      <p:to>
                                        <p:strVal val="visible"/>
                                      </p:to>
                                    </p:set>
                                    <p:animEffect transition="in" filter="fade">
                                      <p:cBhvr>
                                        <p:cTn id="37" dur="1"/>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33</a:t>
            </a:fld>
            <a:endParaRPr/>
          </a:p>
        </p:txBody>
      </p:sp>
      <p:pic>
        <p:nvPicPr>
          <p:cNvPr id="390" name="Google Shape;390;p53"/>
          <p:cNvPicPr preferRelativeResize="0"/>
          <p:nvPr/>
        </p:nvPicPr>
        <p:blipFill>
          <a:blip r:embed="rId3">
            <a:alphaModFix/>
          </a:blip>
          <a:stretch>
            <a:fillRect/>
          </a:stretch>
        </p:blipFill>
        <p:spPr>
          <a:xfrm>
            <a:off x="434950" y="479200"/>
            <a:ext cx="899550" cy="899550"/>
          </a:xfrm>
          <a:prstGeom prst="rect">
            <a:avLst/>
          </a:prstGeom>
          <a:noFill/>
          <a:ln>
            <a:noFill/>
          </a:ln>
        </p:spPr>
      </p:pic>
      <p:sp>
        <p:nvSpPr>
          <p:cNvPr id="391" name="Google Shape;391;p53"/>
          <p:cNvSpPr txBox="1"/>
          <p:nvPr/>
        </p:nvSpPr>
        <p:spPr>
          <a:xfrm>
            <a:off x="1496250" y="658368"/>
            <a:ext cx="6151500" cy="3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b="1">
                <a:latin typeface="Raleway"/>
                <a:ea typeface="Raleway"/>
                <a:cs typeface="Raleway"/>
                <a:sym typeface="Raleway"/>
              </a:rPr>
              <a:t>Discuss the questions.</a:t>
            </a:r>
            <a:endParaRPr sz="1800" b="1">
              <a:latin typeface="Raleway"/>
              <a:ea typeface="Raleway"/>
              <a:cs typeface="Raleway"/>
              <a:sym typeface="Raleway"/>
            </a:endParaRPr>
          </a:p>
        </p:txBody>
      </p:sp>
      <p:sp>
        <p:nvSpPr>
          <p:cNvPr id="392" name="Google Shape;392;p53"/>
          <p:cNvSpPr txBox="1"/>
          <p:nvPr/>
        </p:nvSpPr>
        <p:spPr>
          <a:xfrm>
            <a:off x="1073550" y="1378750"/>
            <a:ext cx="6574200" cy="2837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SzPts val="1800"/>
              <a:buFont typeface="Raleway Light"/>
              <a:buChar char="➔"/>
            </a:pPr>
            <a:r>
              <a:rPr lang="pl" sz="1800">
                <a:latin typeface="Raleway Light"/>
                <a:ea typeface="Raleway Light"/>
                <a:cs typeface="Raleway Light"/>
                <a:sym typeface="Raleway Light"/>
              </a:rPr>
              <a:t>Do you recognise any of the actors in the two films? Have you seen them in other films?</a:t>
            </a:r>
            <a:endParaRPr sz="1800">
              <a:latin typeface="Raleway Light"/>
              <a:ea typeface="Raleway Light"/>
              <a:cs typeface="Raleway Light"/>
              <a:sym typeface="Raleway Light"/>
            </a:endParaRPr>
          </a:p>
          <a:p>
            <a:pPr marL="457200" lvl="0" indent="-342900" algn="l" rtl="0">
              <a:lnSpc>
                <a:spcPct val="115000"/>
              </a:lnSpc>
              <a:spcBef>
                <a:spcPts val="1000"/>
              </a:spcBef>
              <a:spcAft>
                <a:spcPts val="0"/>
              </a:spcAft>
              <a:buSzPts val="1800"/>
              <a:buFont typeface="Raleway Light"/>
              <a:buChar char="➔"/>
            </a:pPr>
            <a:r>
              <a:rPr lang="pl" sz="1800">
                <a:latin typeface="Raleway Light"/>
                <a:ea typeface="Raleway Light"/>
                <a:cs typeface="Raleway Light"/>
                <a:sym typeface="Raleway Light"/>
              </a:rPr>
              <a:t>How many main characters were shown in the trailers?</a:t>
            </a:r>
            <a:endParaRPr sz="1800">
              <a:latin typeface="Raleway Light"/>
              <a:ea typeface="Raleway Light"/>
              <a:cs typeface="Raleway Light"/>
              <a:sym typeface="Raleway Light"/>
            </a:endParaRPr>
          </a:p>
          <a:p>
            <a:pPr marL="457200" lvl="0" indent="-342900" algn="l" rtl="0">
              <a:lnSpc>
                <a:spcPct val="115000"/>
              </a:lnSpc>
              <a:spcBef>
                <a:spcPts val="1000"/>
              </a:spcBef>
              <a:spcAft>
                <a:spcPts val="0"/>
              </a:spcAft>
              <a:buSzPts val="1800"/>
              <a:buFont typeface="Raleway Light"/>
              <a:buChar char="➔"/>
            </a:pPr>
            <a:r>
              <a:rPr lang="pl" sz="1800">
                <a:latin typeface="Raleway Light"/>
                <a:ea typeface="Raleway Light"/>
                <a:cs typeface="Raleway Light"/>
                <a:sym typeface="Raleway Light"/>
              </a:rPr>
              <a:t>Which of the films had English subtitles?</a:t>
            </a:r>
            <a:endParaRPr sz="1800">
              <a:latin typeface="Raleway Light"/>
              <a:ea typeface="Raleway Light"/>
              <a:cs typeface="Raleway Light"/>
              <a:sym typeface="Raleway Light"/>
            </a:endParaRPr>
          </a:p>
          <a:p>
            <a:pPr marL="457200" lvl="0" indent="-342900" algn="l" rtl="0">
              <a:lnSpc>
                <a:spcPct val="115000"/>
              </a:lnSpc>
              <a:spcBef>
                <a:spcPts val="1000"/>
              </a:spcBef>
              <a:spcAft>
                <a:spcPts val="0"/>
              </a:spcAft>
              <a:buSzPts val="1800"/>
              <a:buFont typeface="Raleway Light"/>
              <a:buChar char="➔"/>
            </a:pPr>
            <a:r>
              <a:rPr lang="pl" sz="1800">
                <a:latin typeface="Raleway Light"/>
                <a:ea typeface="Raleway Light"/>
                <a:cs typeface="Raleway Light"/>
                <a:sym typeface="Raleway Light"/>
              </a:rPr>
              <a:t>Would you like to watch any of the films? Why/Why not?</a:t>
            </a:r>
            <a:endParaRPr sz="1800">
              <a:latin typeface="Raleway Light"/>
              <a:ea typeface="Raleway Light"/>
              <a:cs typeface="Raleway Light"/>
              <a:sym typeface="Raleway Light"/>
            </a:endParaRPr>
          </a:p>
          <a:p>
            <a:pPr marL="457200" lvl="0" indent="-342900" algn="l" rtl="0">
              <a:lnSpc>
                <a:spcPct val="115000"/>
              </a:lnSpc>
              <a:spcBef>
                <a:spcPts val="1200"/>
              </a:spcBef>
              <a:spcAft>
                <a:spcPts val="0"/>
              </a:spcAft>
              <a:buSzPts val="1800"/>
              <a:buFont typeface="Raleway Light"/>
              <a:buChar char="➔"/>
            </a:pPr>
            <a:r>
              <a:rPr lang="pl" sz="1800">
                <a:latin typeface="Raleway Light"/>
                <a:ea typeface="Raleway Light"/>
                <a:cs typeface="Raleway Light"/>
                <a:sym typeface="Raleway Light"/>
              </a:rPr>
              <a:t>Should trailers have some spoilers? Why/Why not?</a:t>
            </a:r>
            <a:endParaRPr sz="1800">
              <a:latin typeface="Raleway Light"/>
              <a:ea typeface="Raleway Light"/>
              <a:cs typeface="Raleway Light"/>
              <a:sym typeface="Raleway Light"/>
            </a:endParaRPr>
          </a:p>
          <a:p>
            <a:pPr marL="457200" lvl="0" indent="0" algn="l" rtl="0">
              <a:lnSpc>
                <a:spcPct val="115000"/>
              </a:lnSpc>
              <a:spcBef>
                <a:spcPts val="1000"/>
              </a:spcBef>
              <a:spcAft>
                <a:spcPts val="0"/>
              </a:spcAft>
              <a:buNone/>
            </a:pPr>
            <a:endParaRPr sz="1800">
              <a:latin typeface="Raleway Light"/>
              <a:ea typeface="Raleway Light"/>
              <a:cs typeface="Raleway Light"/>
              <a:sym typeface="Raleway Light"/>
            </a:endParaRPr>
          </a:p>
          <a:p>
            <a:pPr marL="0" lvl="0" indent="0" algn="l" rtl="0">
              <a:spcBef>
                <a:spcPts val="1000"/>
              </a:spcBef>
              <a:spcAft>
                <a:spcPts val="0"/>
              </a:spcAft>
              <a:buNone/>
            </a:pPr>
            <a:endParaRPr>
              <a:latin typeface="Raleway Light"/>
              <a:ea typeface="Raleway Light"/>
              <a:cs typeface="Raleway Light"/>
              <a:sym typeface="Raleway Light"/>
            </a:endParaRPr>
          </a:p>
          <a:p>
            <a:pPr marL="0" lvl="0" indent="0" algn="l" rtl="0">
              <a:spcBef>
                <a:spcPts val="0"/>
              </a:spcBef>
              <a:spcAft>
                <a:spcPts val="0"/>
              </a:spcAft>
              <a:buNone/>
            </a:pPr>
            <a:endParaRPr>
              <a:latin typeface="Raleway Light"/>
              <a:ea typeface="Raleway Light"/>
              <a:cs typeface="Raleway Light"/>
              <a:sym typeface="Raleway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5C5C"/>
        </a:solidFill>
        <a:effectLst/>
      </p:bgPr>
    </p:bg>
    <p:spTree>
      <p:nvGrpSpPr>
        <p:cNvPr id="1" name="Shape 396"/>
        <p:cNvGrpSpPr/>
        <p:nvPr/>
      </p:nvGrpSpPr>
      <p:grpSpPr>
        <a:xfrm>
          <a:off x="0" y="0"/>
          <a:ext cx="0" cy="0"/>
          <a:chOff x="0" y="0"/>
          <a:chExt cx="0" cy="0"/>
        </a:xfrm>
      </p:grpSpPr>
      <p:sp>
        <p:nvSpPr>
          <p:cNvPr id="397" name="Google Shape;397;p54"/>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 sz="4400">
                <a:solidFill>
                  <a:schemeClr val="lt1"/>
                </a:solidFill>
              </a:rPr>
              <a:t>Let’s talk more!</a:t>
            </a:r>
            <a:endParaRPr sz="4400">
              <a:solidFill>
                <a:schemeClr val="lt1"/>
              </a:solidFill>
            </a:endParaRPr>
          </a:p>
        </p:txBody>
      </p:sp>
      <p:pic>
        <p:nvPicPr>
          <p:cNvPr id="398" name="Google Shape;398;p54"/>
          <p:cNvPicPr preferRelativeResize="0"/>
          <p:nvPr/>
        </p:nvPicPr>
        <p:blipFill>
          <a:blip r:embed="rId3">
            <a:alphaModFix/>
          </a:blip>
          <a:stretch>
            <a:fillRect/>
          </a:stretch>
        </p:blipFill>
        <p:spPr>
          <a:xfrm>
            <a:off x="8062750" y="135850"/>
            <a:ext cx="886968" cy="88696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35</a:t>
            </a:fld>
            <a:endParaRPr/>
          </a:p>
        </p:txBody>
      </p:sp>
      <p:pic>
        <p:nvPicPr>
          <p:cNvPr id="404" name="Google Shape;404;p55"/>
          <p:cNvPicPr preferRelativeResize="0"/>
          <p:nvPr/>
        </p:nvPicPr>
        <p:blipFill>
          <a:blip r:embed="rId3">
            <a:alphaModFix/>
          </a:blip>
          <a:stretch>
            <a:fillRect/>
          </a:stretch>
        </p:blipFill>
        <p:spPr>
          <a:xfrm>
            <a:off x="434950" y="479200"/>
            <a:ext cx="899550" cy="899550"/>
          </a:xfrm>
          <a:prstGeom prst="rect">
            <a:avLst/>
          </a:prstGeom>
          <a:noFill/>
          <a:ln>
            <a:noFill/>
          </a:ln>
        </p:spPr>
      </p:pic>
      <p:sp>
        <p:nvSpPr>
          <p:cNvPr id="405" name="Google Shape;405;p55"/>
          <p:cNvSpPr txBox="1"/>
          <p:nvPr/>
        </p:nvSpPr>
        <p:spPr>
          <a:xfrm>
            <a:off x="1496250" y="658368"/>
            <a:ext cx="6151500" cy="3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b="1">
                <a:latin typeface="Raleway"/>
                <a:ea typeface="Raleway"/>
                <a:cs typeface="Raleway"/>
                <a:sym typeface="Raleway"/>
              </a:rPr>
              <a:t>Look </a:t>
            </a:r>
            <a:r>
              <a:rPr lang="pl" sz="700">
                <a:solidFill>
                  <a:schemeClr val="dk1"/>
                </a:solidFill>
                <a:latin typeface="Times New Roman"/>
                <a:ea typeface="Times New Roman"/>
                <a:cs typeface="Times New Roman"/>
                <a:sym typeface="Times New Roman"/>
              </a:rPr>
              <a:t> </a:t>
            </a:r>
            <a:r>
              <a:rPr lang="pl" sz="1800" b="1">
                <a:latin typeface="Raleway"/>
                <a:ea typeface="Raleway"/>
                <a:cs typeface="Raleway"/>
                <a:sym typeface="Raleway"/>
              </a:rPr>
              <a:t>at the options and decide which you would prefer to do. Explain why. [part 1/2]</a:t>
            </a:r>
            <a:endParaRPr sz="1800" b="1">
              <a:latin typeface="Raleway"/>
              <a:ea typeface="Raleway"/>
              <a:cs typeface="Raleway"/>
              <a:sym typeface="Raleway"/>
            </a:endParaRPr>
          </a:p>
          <a:p>
            <a:pPr marL="0" lvl="0" indent="0" algn="l" rtl="0">
              <a:spcBef>
                <a:spcPts val="0"/>
              </a:spcBef>
              <a:spcAft>
                <a:spcPts val="0"/>
              </a:spcAft>
              <a:buNone/>
            </a:pPr>
            <a:endParaRPr sz="1800" b="1">
              <a:latin typeface="Raleway"/>
              <a:ea typeface="Raleway"/>
              <a:cs typeface="Raleway"/>
              <a:sym typeface="Raleway"/>
            </a:endParaRPr>
          </a:p>
        </p:txBody>
      </p:sp>
      <p:sp>
        <p:nvSpPr>
          <p:cNvPr id="406" name="Google Shape;406;p55"/>
          <p:cNvSpPr txBox="1"/>
          <p:nvPr/>
        </p:nvSpPr>
        <p:spPr>
          <a:xfrm>
            <a:off x="1073550" y="1439025"/>
            <a:ext cx="7530900" cy="2837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Clr>
                <a:schemeClr val="dk1"/>
              </a:buClr>
              <a:buSzPts val="1800"/>
              <a:buFont typeface="Raleway Light"/>
              <a:buChar char="➔"/>
            </a:pPr>
            <a:r>
              <a:rPr lang="pl" sz="1800">
                <a:solidFill>
                  <a:schemeClr val="dk1"/>
                </a:solidFill>
                <a:latin typeface="Raleway Light"/>
                <a:ea typeface="Raleway Light"/>
                <a:cs typeface="Raleway Light"/>
                <a:sym typeface="Raleway Light"/>
              </a:rPr>
              <a:t>watch a strange science fiction film or a violent horror film</a:t>
            </a:r>
            <a:endParaRPr sz="1800">
              <a:solidFill>
                <a:schemeClr val="dk1"/>
              </a:solidFill>
              <a:latin typeface="Raleway Light"/>
              <a:ea typeface="Raleway Light"/>
              <a:cs typeface="Raleway Light"/>
              <a:sym typeface="Raleway Light"/>
            </a:endParaRPr>
          </a:p>
          <a:p>
            <a:pPr marL="457200" lvl="0" indent="-342900" algn="l" rtl="0">
              <a:lnSpc>
                <a:spcPct val="115000"/>
              </a:lnSpc>
              <a:spcBef>
                <a:spcPts val="1000"/>
              </a:spcBef>
              <a:spcAft>
                <a:spcPts val="0"/>
              </a:spcAft>
              <a:buClr>
                <a:schemeClr val="dk1"/>
              </a:buClr>
              <a:buSzPts val="1800"/>
              <a:buFont typeface="Raleway Light"/>
              <a:buChar char="➔"/>
            </a:pPr>
            <a:r>
              <a:rPr lang="pl" sz="1800">
                <a:solidFill>
                  <a:schemeClr val="dk1"/>
                </a:solidFill>
                <a:latin typeface="Raleway Light"/>
                <a:ea typeface="Raleway Light"/>
                <a:cs typeface="Raleway Light"/>
                <a:sym typeface="Raleway Light"/>
              </a:rPr>
              <a:t>watch a dull film with a friend or a fantastic film alone</a:t>
            </a:r>
            <a:endParaRPr sz="1800">
              <a:solidFill>
                <a:schemeClr val="dk1"/>
              </a:solidFill>
              <a:latin typeface="Raleway Light"/>
              <a:ea typeface="Raleway Light"/>
              <a:cs typeface="Raleway Light"/>
              <a:sym typeface="Raleway Light"/>
            </a:endParaRPr>
          </a:p>
          <a:p>
            <a:pPr marL="457200" lvl="0" indent="-342900" algn="l" rtl="0">
              <a:lnSpc>
                <a:spcPct val="115000"/>
              </a:lnSpc>
              <a:spcBef>
                <a:spcPts val="1000"/>
              </a:spcBef>
              <a:spcAft>
                <a:spcPts val="0"/>
              </a:spcAft>
              <a:buClr>
                <a:schemeClr val="dk1"/>
              </a:buClr>
              <a:buSzPts val="1800"/>
              <a:buFont typeface="Raleway Light"/>
              <a:buChar char="➔"/>
            </a:pPr>
            <a:r>
              <a:rPr lang="pl" sz="1800">
                <a:solidFill>
                  <a:schemeClr val="dk1"/>
                </a:solidFill>
                <a:latin typeface="Raleway Light"/>
                <a:ea typeface="Raleway Light"/>
                <a:cs typeface="Raleway Light"/>
                <a:sym typeface="Raleway Light"/>
              </a:rPr>
              <a:t>listen to an unoriginal soundtrack or terrible dubbing</a:t>
            </a:r>
            <a:endParaRPr sz="1800">
              <a:solidFill>
                <a:schemeClr val="dk1"/>
              </a:solidFill>
              <a:latin typeface="Raleway Light"/>
              <a:ea typeface="Raleway Light"/>
              <a:cs typeface="Raleway Light"/>
              <a:sym typeface="Raleway Light"/>
            </a:endParaRPr>
          </a:p>
          <a:p>
            <a:pPr marL="457200" lvl="0" indent="-342900" algn="l" rtl="0">
              <a:lnSpc>
                <a:spcPct val="115000"/>
              </a:lnSpc>
              <a:spcBef>
                <a:spcPts val="1000"/>
              </a:spcBef>
              <a:spcAft>
                <a:spcPts val="0"/>
              </a:spcAft>
              <a:buClr>
                <a:schemeClr val="dk1"/>
              </a:buClr>
              <a:buSzPts val="1800"/>
              <a:buFont typeface="Raleway Light"/>
              <a:buChar char="➔"/>
            </a:pPr>
            <a:r>
              <a:rPr lang="pl" sz="1800">
                <a:solidFill>
                  <a:schemeClr val="dk1"/>
                </a:solidFill>
                <a:latin typeface="Raleway Light"/>
                <a:ea typeface="Raleway Light"/>
                <a:cs typeface="Raleway Light"/>
                <a:sym typeface="Raleway Light"/>
              </a:rPr>
              <a:t>be an actor or a writer</a:t>
            </a:r>
            <a:endParaRPr sz="1800">
              <a:solidFill>
                <a:schemeClr val="dk1"/>
              </a:solidFill>
              <a:latin typeface="Raleway Light"/>
              <a:ea typeface="Raleway Light"/>
              <a:cs typeface="Raleway Light"/>
              <a:sym typeface="Raleway Light"/>
            </a:endParaRPr>
          </a:p>
          <a:p>
            <a:pPr marL="457200" lvl="0" indent="-342900" algn="l" rtl="0">
              <a:lnSpc>
                <a:spcPct val="115000"/>
              </a:lnSpc>
              <a:spcBef>
                <a:spcPts val="1000"/>
              </a:spcBef>
              <a:spcAft>
                <a:spcPts val="1000"/>
              </a:spcAft>
              <a:buClr>
                <a:schemeClr val="dk1"/>
              </a:buClr>
              <a:buSzPts val="1800"/>
              <a:buFont typeface="Raleway Light"/>
              <a:buChar char="➔"/>
            </a:pPr>
            <a:r>
              <a:rPr lang="pl" sz="1800">
                <a:solidFill>
                  <a:schemeClr val="dk1"/>
                </a:solidFill>
                <a:latin typeface="Raleway Light"/>
                <a:ea typeface="Raleway Light"/>
                <a:cs typeface="Raleway Light"/>
                <a:sym typeface="Raleway Light"/>
              </a:rPr>
              <a:t>watch an average comedy or a moving documentary</a:t>
            </a:r>
            <a:endParaRPr sz="1800">
              <a:latin typeface="Raleway Light"/>
              <a:ea typeface="Raleway Light"/>
              <a:cs typeface="Raleway Light"/>
              <a:sym typeface="Raleway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36</a:t>
            </a:fld>
            <a:endParaRPr/>
          </a:p>
        </p:txBody>
      </p:sp>
      <p:pic>
        <p:nvPicPr>
          <p:cNvPr id="412" name="Google Shape;412;p56"/>
          <p:cNvPicPr preferRelativeResize="0"/>
          <p:nvPr/>
        </p:nvPicPr>
        <p:blipFill>
          <a:blip r:embed="rId3">
            <a:alphaModFix/>
          </a:blip>
          <a:stretch>
            <a:fillRect/>
          </a:stretch>
        </p:blipFill>
        <p:spPr>
          <a:xfrm>
            <a:off x="434950" y="479200"/>
            <a:ext cx="899550" cy="899550"/>
          </a:xfrm>
          <a:prstGeom prst="rect">
            <a:avLst/>
          </a:prstGeom>
          <a:noFill/>
          <a:ln>
            <a:noFill/>
          </a:ln>
        </p:spPr>
      </p:pic>
      <p:sp>
        <p:nvSpPr>
          <p:cNvPr id="413" name="Google Shape;413;p56"/>
          <p:cNvSpPr txBox="1"/>
          <p:nvPr/>
        </p:nvSpPr>
        <p:spPr>
          <a:xfrm>
            <a:off x="1496250" y="658368"/>
            <a:ext cx="6151500" cy="3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b="1">
                <a:latin typeface="Raleway"/>
                <a:ea typeface="Raleway"/>
                <a:cs typeface="Raleway"/>
                <a:sym typeface="Raleway"/>
              </a:rPr>
              <a:t>Look </a:t>
            </a:r>
            <a:r>
              <a:rPr lang="pl" sz="700">
                <a:solidFill>
                  <a:schemeClr val="dk1"/>
                </a:solidFill>
                <a:latin typeface="Times New Roman"/>
                <a:ea typeface="Times New Roman"/>
                <a:cs typeface="Times New Roman"/>
                <a:sym typeface="Times New Roman"/>
              </a:rPr>
              <a:t> </a:t>
            </a:r>
            <a:r>
              <a:rPr lang="pl" sz="1800" b="1">
                <a:latin typeface="Raleway"/>
                <a:ea typeface="Raleway"/>
                <a:cs typeface="Raleway"/>
                <a:sym typeface="Raleway"/>
              </a:rPr>
              <a:t>at the options and decide which you would prefer to do. Explain why. </a:t>
            </a:r>
            <a:r>
              <a:rPr lang="pl" sz="1800" b="1">
                <a:solidFill>
                  <a:schemeClr val="dk1"/>
                </a:solidFill>
                <a:latin typeface="Raleway"/>
                <a:ea typeface="Raleway"/>
                <a:cs typeface="Raleway"/>
                <a:sym typeface="Raleway"/>
              </a:rPr>
              <a:t>[part 2/2]</a:t>
            </a:r>
            <a:r>
              <a:rPr lang="pl" sz="1200" b="1">
                <a:solidFill>
                  <a:schemeClr val="dk1"/>
                </a:solidFill>
              </a:rPr>
              <a:t> </a:t>
            </a:r>
            <a:endParaRPr sz="1800" b="1">
              <a:latin typeface="Raleway"/>
              <a:ea typeface="Raleway"/>
              <a:cs typeface="Raleway"/>
              <a:sym typeface="Raleway"/>
            </a:endParaRPr>
          </a:p>
          <a:p>
            <a:pPr marL="0" lvl="0" indent="0" algn="l" rtl="0">
              <a:spcBef>
                <a:spcPts val="0"/>
              </a:spcBef>
              <a:spcAft>
                <a:spcPts val="0"/>
              </a:spcAft>
              <a:buNone/>
            </a:pPr>
            <a:endParaRPr sz="1800" b="1">
              <a:latin typeface="Raleway"/>
              <a:ea typeface="Raleway"/>
              <a:cs typeface="Raleway"/>
              <a:sym typeface="Raleway"/>
            </a:endParaRPr>
          </a:p>
        </p:txBody>
      </p:sp>
      <p:sp>
        <p:nvSpPr>
          <p:cNvPr id="414" name="Google Shape;414;p56"/>
          <p:cNvSpPr txBox="1"/>
          <p:nvPr/>
        </p:nvSpPr>
        <p:spPr>
          <a:xfrm>
            <a:off x="1073550" y="1378750"/>
            <a:ext cx="7204500" cy="2837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1200"/>
              </a:spcBef>
              <a:spcAft>
                <a:spcPts val="0"/>
              </a:spcAft>
              <a:buClr>
                <a:schemeClr val="dk1"/>
              </a:buClr>
              <a:buSzPts val="1800"/>
              <a:buFont typeface="Raleway Light"/>
              <a:buChar char="➔"/>
            </a:pPr>
            <a:r>
              <a:rPr lang="pl" sz="1800">
                <a:solidFill>
                  <a:schemeClr val="dk1"/>
                </a:solidFill>
                <a:latin typeface="Raleway Light"/>
                <a:ea typeface="Raleway Light"/>
                <a:cs typeface="Raleway Light"/>
                <a:sym typeface="Raleway Light"/>
              </a:rPr>
              <a:t>see an unoriginal film with a fantastic cast or a film with an amusing story but average actors</a:t>
            </a:r>
            <a:endParaRPr sz="1800">
              <a:solidFill>
                <a:schemeClr val="dk1"/>
              </a:solidFill>
              <a:latin typeface="Raleway Light"/>
              <a:ea typeface="Raleway Light"/>
              <a:cs typeface="Raleway Light"/>
              <a:sym typeface="Raleway Light"/>
            </a:endParaRPr>
          </a:p>
          <a:p>
            <a:pPr marL="457200" lvl="0" indent="-342900" algn="l" rtl="0">
              <a:lnSpc>
                <a:spcPct val="115000"/>
              </a:lnSpc>
              <a:spcBef>
                <a:spcPts val="1000"/>
              </a:spcBef>
              <a:spcAft>
                <a:spcPts val="0"/>
              </a:spcAft>
              <a:buClr>
                <a:schemeClr val="dk1"/>
              </a:buClr>
              <a:buSzPts val="1800"/>
              <a:buFont typeface="Raleway Light"/>
              <a:buChar char="➔"/>
            </a:pPr>
            <a:r>
              <a:rPr lang="pl" sz="1800">
                <a:solidFill>
                  <a:schemeClr val="dk1"/>
                </a:solidFill>
                <a:latin typeface="Raleway Light"/>
                <a:ea typeface="Raleway Light"/>
                <a:cs typeface="Raleway Light"/>
                <a:sym typeface="Raleway Light"/>
              </a:rPr>
              <a:t>see a film that your parents recommended or that your friends recommended</a:t>
            </a:r>
            <a:endParaRPr sz="1800">
              <a:solidFill>
                <a:schemeClr val="dk1"/>
              </a:solidFill>
              <a:latin typeface="Raleway Light"/>
              <a:ea typeface="Raleway Light"/>
              <a:cs typeface="Raleway Light"/>
              <a:sym typeface="Raleway Light"/>
            </a:endParaRPr>
          </a:p>
          <a:p>
            <a:pPr marL="457200" lvl="0" indent="-342900" algn="l" rtl="0">
              <a:lnSpc>
                <a:spcPct val="115000"/>
              </a:lnSpc>
              <a:spcBef>
                <a:spcPts val="1000"/>
              </a:spcBef>
              <a:spcAft>
                <a:spcPts val="0"/>
              </a:spcAft>
              <a:buClr>
                <a:schemeClr val="dk1"/>
              </a:buClr>
              <a:buSzPts val="1800"/>
              <a:buFont typeface="Raleway Light"/>
              <a:buChar char="➔"/>
            </a:pPr>
            <a:r>
              <a:rPr lang="pl" sz="1800">
                <a:solidFill>
                  <a:schemeClr val="dk1"/>
                </a:solidFill>
                <a:latin typeface="Raleway Light"/>
                <a:ea typeface="Raleway Light"/>
                <a:cs typeface="Raleway Light"/>
                <a:sym typeface="Raleway Light"/>
              </a:rPr>
              <a:t>watch a film at the cinema or at home</a:t>
            </a:r>
            <a:endParaRPr sz="1800">
              <a:solidFill>
                <a:schemeClr val="dk1"/>
              </a:solidFill>
              <a:latin typeface="Raleway Light"/>
              <a:ea typeface="Raleway Light"/>
              <a:cs typeface="Raleway Light"/>
              <a:sym typeface="Raleway Light"/>
            </a:endParaRPr>
          </a:p>
          <a:p>
            <a:pPr marL="457200" lvl="0" indent="-342900" algn="l" rtl="0">
              <a:lnSpc>
                <a:spcPct val="115000"/>
              </a:lnSpc>
              <a:spcBef>
                <a:spcPts val="1200"/>
              </a:spcBef>
              <a:spcAft>
                <a:spcPts val="1000"/>
              </a:spcAft>
              <a:buClr>
                <a:schemeClr val="dk1"/>
              </a:buClr>
              <a:buSzPts val="1800"/>
              <a:buFont typeface="Raleway Light"/>
              <a:buChar char="➔"/>
            </a:pPr>
            <a:r>
              <a:rPr lang="pl" sz="1800">
                <a:solidFill>
                  <a:schemeClr val="dk1"/>
                </a:solidFill>
                <a:latin typeface="Raleway Light"/>
                <a:ea typeface="Raleway Light"/>
                <a:cs typeface="Raleway Light"/>
                <a:sym typeface="Raleway Light"/>
              </a:rPr>
              <a:t>watch a whole film in English without dubbing or subtitles, or speak English for fifteen minutes</a:t>
            </a:r>
            <a:endParaRPr sz="1800">
              <a:latin typeface="Raleway Light"/>
              <a:ea typeface="Raleway Light"/>
              <a:cs typeface="Raleway Light"/>
              <a:sym typeface="Raleway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551D056-A484-4F0E-B345-E552DF3A7328}"/>
              </a:ext>
            </a:extLst>
          </p:cNvPr>
          <p:cNvPicPr/>
          <p:nvPr/>
        </p:nvPicPr>
        <p:blipFill>
          <a:blip r:embed="rId2">
            <a:extLst>
              <a:ext uri="{28A0092B-C50C-407E-A947-70E740481C1C}">
                <a14:useLocalDpi xmlns:a14="http://schemas.microsoft.com/office/drawing/2010/main" val="0"/>
              </a:ext>
            </a:extLst>
          </a:blip>
          <a:stretch>
            <a:fillRect/>
          </a:stretch>
        </p:blipFill>
        <p:spPr>
          <a:xfrm>
            <a:off x="1623060" y="125730"/>
            <a:ext cx="6858000" cy="5257800"/>
          </a:xfrm>
          <a:prstGeom prst="rect">
            <a:avLst/>
          </a:prstGeom>
        </p:spPr>
      </p:pic>
    </p:spTree>
    <p:extLst>
      <p:ext uri="{BB962C8B-B14F-4D97-AF65-F5344CB8AC3E}">
        <p14:creationId xmlns:p14="http://schemas.microsoft.com/office/powerpoint/2010/main" val="240830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E2797E4-7ED9-4BA6-A7DC-48166565CDD2}"/>
              </a:ext>
            </a:extLst>
          </p:cNvPr>
          <p:cNvPicPr/>
          <p:nvPr/>
        </p:nvPicPr>
        <p:blipFill>
          <a:blip r:embed="rId2">
            <a:extLst>
              <a:ext uri="{28A0092B-C50C-407E-A947-70E740481C1C}">
                <a14:useLocalDpi xmlns:a14="http://schemas.microsoft.com/office/drawing/2010/main" val="0"/>
              </a:ext>
            </a:extLst>
          </a:blip>
          <a:stretch>
            <a:fillRect/>
          </a:stretch>
        </p:blipFill>
        <p:spPr>
          <a:xfrm>
            <a:off x="1691640" y="971550"/>
            <a:ext cx="5760720" cy="3844290"/>
          </a:xfrm>
          <a:prstGeom prst="rect">
            <a:avLst/>
          </a:prstGeom>
        </p:spPr>
      </p:pic>
    </p:spTree>
    <p:extLst>
      <p:ext uri="{BB962C8B-B14F-4D97-AF65-F5344CB8AC3E}">
        <p14:creationId xmlns:p14="http://schemas.microsoft.com/office/powerpoint/2010/main" val="3606386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648995C-89CD-4BF1-987D-CB080A709349}"/>
              </a:ext>
            </a:extLst>
          </p:cNvPr>
          <p:cNvSpPr txBox="1"/>
          <p:nvPr/>
        </p:nvSpPr>
        <p:spPr>
          <a:xfrm>
            <a:off x="1266613" y="1239520"/>
            <a:ext cx="6515947" cy="4616648"/>
          </a:xfrm>
          <a:prstGeom prst="rect">
            <a:avLst/>
          </a:prstGeom>
          <a:noFill/>
        </p:spPr>
        <p:txBody>
          <a:bodyPr wrap="square" rtlCol="0">
            <a:spAutoFit/>
          </a:bodyPr>
          <a:lstStyle/>
          <a:p>
            <a:r>
              <a:rPr lang="fr-FR" sz="2400" b="1" u="sng" dirty="0" err="1"/>
              <a:t>Classic</a:t>
            </a:r>
            <a:r>
              <a:rPr lang="fr-FR" sz="2400" b="1" u="sng" dirty="0"/>
              <a:t> films </a:t>
            </a:r>
            <a:r>
              <a:rPr lang="fr-FR" sz="2400" b="1" u="sng" dirty="0" err="1"/>
              <a:t>you</a:t>
            </a:r>
            <a:r>
              <a:rPr lang="fr-FR" sz="2400" b="1" u="sng" dirty="0"/>
              <a:t> must </a:t>
            </a:r>
            <a:r>
              <a:rPr lang="fr-FR" sz="2400" b="1" u="sng" dirty="0" err="1"/>
              <a:t>see</a:t>
            </a:r>
            <a:r>
              <a:rPr lang="fr-FR" sz="2400" b="1" u="sng" dirty="0"/>
              <a:t>  </a:t>
            </a:r>
            <a:r>
              <a:rPr lang="fr-FR" sz="2400" b="1" u="sng" dirty="0" err="1"/>
              <a:t>Answers</a:t>
            </a:r>
            <a:endParaRPr lang="fr-FR" sz="2400" b="1" u="sng" dirty="0"/>
          </a:p>
          <a:p>
            <a:r>
              <a:rPr lang="fr-FR" sz="1800" b="1" dirty="0"/>
              <a:t>1. Is </a:t>
            </a:r>
            <a:r>
              <a:rPr lang="fr-FR" sz="1800" b="1" dirty="0" err="1"/>
              <a:t>based</a:t>
            </a:r>
            <a:endParaRPr lang="fr-FR" sz="1800" b="1" dirty="0"/>
          </a:p>
          <a:p>
            <a:r>
              <a:rPr lang="fr-FR" sz="1800" b="1" dirty="0"/>
              <a:t>2. </a:t>
            </a:r>
            <a:r>
              <a:rPr lang="fr-FR" sz="1800" b="1" dirty="0" err="1"/>
              <a:t>Directed</a:t>
            </a:r>
            <a:endParaRPr lang="fr-FR" sz="1800" b="1" dirty="0"/>
          </a:p>
          <a:p>
            <a:r>
              <a:rPr lang="fr-FR" sz="1800" b="1" dirty="0"/>
              <a:t>3. Stars</a:t>
            </a:r>
          </a:p>
          <a:p>
            <a:r>
              <a:rPr lang="fr-FR" sz="1800" b="1" dirty="0"/>
              <a:t>4. Set</a:t>
            </a:r>
          </a:p>
          <a:p>
            <a:r>
              <a:rPr lang="fr-FR" sz="1800" b="1" dirty="0"/>
              <a:t>5. Location</a:t>
            </a:r>
          </a:p>
          <a:p>
            <a:r>
              <a:rPr lang="fr-FR" sz="1800" b="1" dirty="0"/>
              <a:t>6. </a:t>
            </a:r>
            <a:r>
              <a:rPr lang="fr-FR" sz="1800" b="1" dirty="0" err="1"/>
              <a:t>Recommend</a:t>
            </a:r>
            <a:endParaRPr lang="fr-FR" sz="1800" b="1" dirty="0"/>
          </a:p>
          <a:p>
            <a:r>
              <a:rPr lang="fr-FR" sz="1800" b="1" dirty="0"/>
              <a:t>7. Action</a:t>
            </a:r>
          </a:p>
          <a:p>
            <a:r>
              <a:rPr lang="fr-FR" sz="1800" b="1" dirty="0"/>
              <a:t>8. </a:t>
            </a:r>
            <a:r>
              <a:rPr lang="fr-FR" sz="1800" b="1" dirty="0" err="1"/>
              <a:t>Soundtrack</a:t>
            </a:r>
            <a:endParaRPr lang="fr-FR" sz="1800" b="1" dirty="0"/>
          </a:p>
          <a:p>
            <a:r>
              <a:rPr lang="fr-FR" sz="1800" b="1" dirty="0" err="1"/>
              <a:t>Paragraph</a:t>
            </a:r>
            <a:r>
              <a:rPr lang="fr-FR" sz="1800" b="1" dirty="0"/>
              <a:t> 1 The </a:t>
            </a:r>
            <a:r>
              <a:rPr lang="fr-FR" sz="1800" b="1" dirty="0" err="1"/>
              <a:t>name,director,stars</a:t>
            </a:r>
            <a:endParaRPr lang="fr-FR" sz="1800" b="1" dirty="0"/>
          </a:p>
          <a:p>
            <a:r>
              <a:rPr lang="fr-FR" sz="1800" b="1" dirty="0" err="1"/>
              <a:t>Paragraph</a:t>
            </a:r>
            <a:r>
              <a:rPr lang="fr-FR" sz="1800" b="1" dirty="0"/>
              <a:t> 2 </a:t>
            </a:r>
            <a:r>
              <a:rPr lang="fr-FR" sz="1800" b="1" dirty="0" err="1"/>
              <a:t>Where</a:t>
            </a:r>
            <a:r>
              <a:rPr lang="fr-FR" sz="1800" b="1" dirty="0"/>
              <a:t>/</a:t>
            </a:r>
            <a:r>
              <a:rPr lang="fr-FR" sz="1800" b="1" dirty="0" err="1"/>
              <a:t>when</a:t>
            </a:r>
            <a:r>
              <a:rPr lang="fr-FR" sz="1800" b="1" dirty="0"/>
              <a:t> set and </a:t>
            </a:r>
            <a:r>
              <a:rPr lang="fr-FR" sz="1800" b="1" dirty="0" err="1"/>
              <a:t>filmed</a:t>
            </a:r>
            <a:endParaRPr lang="fr-FR" sz="1800" b="1" dirty="0"/>
          </a:p>
          <a:p>
            <a:r>
              <a:rPr lang="fr-FR" sz="1800" b="1" dirty="0" err="1"/>
              <a:t>Paragraph</a:t>
            </a:r>
            <a:r>
              <a:rPr lang="fr-FR" sz="1800" b="1" dirty="0"/>
              <a:t> 3 The plot</a:t>
            </a:r>
          </a:p>
          <a:p>
            <a:r>
              <a:rPr lang="fr-FR" sz="1800" b="1" dirty="0" err="1"/>
              <a:t>Paragraph</a:t>
            </a:r>
            <a:r>
              <a:rPr lang="fr-FR" sz="1800" b="1" dirty="0"/>
              <a:t> 4 </a:t>
            </a:r>
            <a:r>
              <a:rPr lang="fr-FR" sz="1800" b="1" dirty="0" err="1"/>
              <a:t>Why</a:t>
            </a:r>
            <a:r>
              <a:rPr lang="fr-FR" sz="1800" b="1" dirty="0"/>
              <a:t> </a:t>
            </a:r>
            <a:r>
              <a:rPr lang="fr-FR" sz="1800" b="1" dirty="0" err="1"/>
              <a:t>you</a:t>
            </a:r>
            <a:r>
              <a:rPr lang="fr-FR" sz="1800" b="1" dirty="0"/>
              <a:t> </a:t>
            </a:r>
            <a:r>
              <a:rPr lang="fr-FR" sz="1800" b="1" dirty="0" err="1"/>
              <a:t>recommend</a:t>
            </a:r>
            <a:r>
              <a:rPr lang="fr-FR" sz="1800" b="1" dirty="0"/>
              <a:t> the film</a:t>
            </a:r>
          </a:p>
          <a:p>
            <a:endParaRPr lang="fr-FR" sz="1800" b="1" dirty="0"/>
          </a:p>
          <a:p>
            <a:endParaRPr lang="fr-FR" sz="1800" b="1" dirty="0"/>
          </a:p>
          <a:p>
            <a:pPr marL="342900" indent="-342900">
              <a:buAutoNum type="arabicPeriod"/>
            </a:pPr>
            <a:endParaRPr lang="fr-FR" sz="1800" b="1" dirty="0"/>
          </a:p>
        </p:txBody>
      </p:sp>
    </p:spTree>
    <p:extLst>
      <p:ext uri="{BB962C8B-B14F-4D97-AF65-F5344CB8AC3E}">
        <p14:creationId xmlns:p14="http://schemas.microsoft.com/office/powerpoint/2010/main" val="61020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4</a:t>
            </a:fld>
            <a:endParaRPr/>
          </a:p>
        </p:txBody>
      </p:sp>
      <p:sp>
        <p:nvSpPr>
          <p:cNvPr id="105" name="Google Shape;105;p23"/>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Decide which types of films you might hear these quotes in. Two film types are not used. [part 1/2]</a:t>
            </a:r>
            <a:endParaRPr sz="1800" b="1">
              <a:latin typeface="Raleway"/>
              <a:ea typeface="Raleway"/>
              <a:cs typeface="Raleway"/>
              <a:sym typeface="Raleway"/>
            </a:endParaRPr>
          </a:p>
        </p:txBody>
      </p:sp>
      <p:sp>
        <p:nvSpPr>
          <p:cNvPr id="106" name="Google Shape;106;p23"/>
          <p:cNvSpPr/>
          <p:nvPr/>
        </p:nvSpPr>
        <p:spPr>
          <a:xfrm>
            <a:off x="592700" y="1311000"/>
            <a:ext cx="7655100" cy="738900"/>
          </a:xfrm>
          <a:prstGeom prst="roundRect">
            <a:avLst>
              <a:gd name="adj" fmla="val 16667"/>
            </a:avLst>
          </a:prstGeom>
          <a:solidFill>
            <a:srgbClr val="FF5C5C"/>
          </a:solidFill>
          <a:ln w="28575" cap="flat" cmpd="sng">
            <a:solidFill>
              <a:srgbClr val="FF5C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Raleway Light"/>
              <a:ea typeface="Raleway Light"/>
              <a:cs typeface="Raleway Light"/>
              <a:sym typeface="Raleway Light"/>
            </a:endParaRPr>
          </a:p>
          <a:p>
            <a:pPr marL="0" lvl="0" indent="0" algn="ctr" rtl="0">
              <a:lnSpc>
                <a:spcPct val="115000"/>
              </a:lnSpc>
              <a:spcBef>
                <a:spcPts val="0"/>
              </a:spcBef>
              <a:spcAft>
                <a:spcPts val="0"/>
              </a:spcAft>
              <a:buNone/>
            </a:pPr>
            <a:r>
              <a:rPr lang="pl">
                <a:solidFill>
                  <a:srgbClr val="FFFFFF"/>
                </a:solidFill>
                <a:latin typeface="Raleway Light"/>
                <a:ea typeface="Raleway Light"/>
                <a:cs typeface="Raleway Light"/>
                <a:sym typeface="Raleway Light"/>
              </a:rPr>
              <a:t>action film		cartoon		comedy		documentary		drama	</a:t>
            </a:r>
            <a:endParaRPr>
              <a:solidFill>
                <a:srgbClr val="FFFFFF"/>
              </a:solidFill>
              <a:latin typeface="Raleway Light"/>
              <a:ea typeface="Raleway Light"/>
              <a:cs typeface="Raleway Light"/>
              <a:sym typeface="Raleway Light"/>
            </a:endParaRPr>
          </a:p>
          <a:p>
            <a:pPr marL="0" lvl="0" indent="0" algn="ctr" rtl="0">
              <a:lnSpc>
                <a:spcPct val="115000"/>
              </a:lnSpc>
              <a:spcBef>
                <a:spcPts val="0"/>
              </a:spcBef>
              <a:spcAft>
                <a:spcPts val="0"/>
              </a:spcAft>
              <a:buNone/>
            </a:pPr>
            <a:r>
              <a:rPr lang="pl">
                <a:solidFill>
                  <a:srgbClr val="FFFFFF"/>
                </a:solidFill>
                <a:latin typeface="Raleway Light"/>
                <a:ea typeface="Raleway Light"/>
                <a:cs typeface="Raleway Light"/>
                <a:sym typeface="Raleway Light"/>
              </a:rPr>
              <a:t>horror film		romantic film		science-fiction film		  thriller</a:t>
            </a:r>
            <a:endParaRPr>
              <a:solidFill>
                <a:srgbClr val="FFFFFF"/>
              </a:solidFill>
              <a:latin typeface="Raleway Light"/>
              <a:ea typeface="Raleway Light"/>
              <a:cs typeface="Raleway Light"/>
              <a:sym typeface="Raleway Light"/>
            </a:endParaRPr>
          </a:p>
          <a:p>
            <a:pPr marL="0" lvl="0" indent="0" algn="l" rtl="0">
              <a:lnSpc>
                <a:spcPct val="115000"/>
              </a:lnSpc>
              <a:spcBef>
                <a:spcPts val="0"/>
              </a:spcBef>
              <a:spcAft>
                <a:spcPts val="0"/>
              </a:spcAft>
              <a:buNone/>
            </a:pPr>
            <a:endParaRPr>
              <a:solidFill>
                <a:srgbClr val="FFFFFF"/>
              </a:solidFill>
              <a:latin typeface="Raleway Light"/>
              <a:ea typeface="Raleway Light"/>
              <a:cs typeface="Raleway Light"/>
              <a:sym typeface="Raleway Light"/>
            </a:endParaRPr>
          </a:p>
        </p:txBody>
      </p:sp>
      <p:sp>
        <p:nvSpPr>
          <p:cNvPr id="107" name="Google Shape;107;p23"/>
          <p:cNvSpPr txBox="1"/>
          <p:nvPr/>
        </p:nvSpPr>
        <p:spPr>
          <a:xfrm>
            <a:off x="517400" y="2311100"/>
            <a:ext cx="5188800" cy="18204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Font typeface="Raleway Light"/>
              <a:buAutoNum type="alphaUcPeriod"/>
            </a:pPr>
            <a:r>
              <a:rPr lang="pl" sz="1600" i="1">
                <a:solidFill>
                  <a:schemeClr val="dk1"/>
                </a:solidFill>
                <a:latin typeface="Raleway Light"/>
                <a:ea typeface="Raleway Light"/>
                <a:cs typeface="Raleway Light"/>
                <a:sym typeface="Raleway Light"/>
              </a:rPr>
              <a:t>“I came here tonight because I realised that I want to spend the rest of my life with you.” </a:t>
            </a:r>
            <a:endParaRPr sz="1600">
              <a:solidFill>
                <a:schemeClr val="dk1"/>
              </a:solidFill>
              <a:latin typeface="Raleway Light"/>
              <a:ea typeface="Raleway Light"/>
              <a:cs typeface="Raleway Light"/>
              <a:sym typeface="Raleway Light"/>
            </a:endParaRPr>
          </a:p>
          <a:p>
            <a:pPr marL="457200" lvl="0" indent="-330200" algn="l" rtl="0">
              <a:lnSpc>
                <a:spcPct val="115000"/>
              </a:lnSpc>
              <a:spcBef>
                <a:spcPts val="1000"/>
              </a:spcBef>
              <a:spcAft>
                <a:spcPts val="0"/>
              </a:spcAft>
              <a:buClr>
                <a:schemeClr val="dk1"/>
              </a:buClr>
              <a:buSzPts val="1600"/>
              <a:buFont typeface="Raleway Light"/>
              <a:buAutoNum type="alphaUcPeriod"/>
            </a:pPr>
            <a:r>
              <a:rPr lang="pl" sz="1600" i="1">
                <a:solidFill>
                  <a:schemeClr val="dk1"/>
                </a:solidFill>
                <a:latin typeface="Raleway Light"/>
                <a:ea typeface="Raleway Light"/>
                <a:cs typeface="Raleway Light"/>
                <a:sym typeface="Raleway Light"/>
              </a:rPr>
              <a:t>“There are half as many African lions as there were 25 years ago.” </a:t>
            </a:r>
            <a:endParaRPr sz="1600" i="1">
              <a:solidFill>
                <a:schemeClr val="dk1"/>
              </a:solidFill>
              <a:latin typeface="Raleway Light"/>
              <a:ea typeface="Raleway Light"/>
              <a:cs typeface="Raleway Light"/>
              <a:sym typeface="Raleway Light"/>
            </a:endParaRPr>
          </a:p>
          <a:p>
            <a:pPr marL="457200" lvl="0" indent="-330200" algn="l" rtl="0">
              <a:lnSpc>
                <a:spcPct val="115000"/>
              </a:lnSpc>
              <a:spcBef>
                <a:spcPts val="1000"/>
              </a:spcBef>
              <a:spcAft>
                <a:spcPts val="1000"/>
              </a:spcAft>
              <a:buClr>
                <a:schemeClr val="dk1"/>
              </a:buClr>
              <a:buSzPts val="1600"/>
              <a:buFont typeface="Raleway Light"/>
              <a:buAutoNum type="alphaUcPeriod"/>
            </a:pPr>
            <a:r>
              <a:rPr lang="pl" sz="1600" i="1">
                <a:solidFill>
                  <a:schemeClr val="dk1"/>
                </a:solidFill>
                <a:latin typeface="Raleway Light"/>
                <a:ea typeface="Raleway Light"/>
                <a:cs typeface="Raleway Light"/>
                <a:sym typeface="Raleway Light"/>
              </a:rPr>
              <a:t>“This baby was born on Mars.” </a:t>
            </a:r>
            <a:endParaRPr sz="1600" i="1">
              <a:solidFill>
                <a:schemeClr val="dk1"/>
              </a:solidFill>
              <a:latin typeface="Raleway Light"/>
              <a:ea typeface="Raleway Light"/>
              <a:cs typeface="Raleway Light"/>
              <a:sym typeface="Raleway Light"/>
            </a:endParaRPr>
          </a:p>
        </p:txBody>
      </p:sp>
      <p:sp>
        <p:nvSpPr>
          <p:cNvPr id="108" name="Google Shape;108;p23"/>
          <p:cNvSpPr/>
          <p:nvPr/>
        </p:nvSpPr>
        <p:spPr>
          <a:xfrm>
            <a:off x="6053000" y="2571750"/>
            <a:ext cx="2194800" cy="919800"/>
          </a:xfrm>
          <a:prstGeom prst="roundRect">
            <a:avLst>
              <a:gd name="adj" fmla="val 16667"/>
            </a:avLst>
          </a:prstGeom>
          <a:solidFill>
            <a:srgbClr val="FFFFFF"/>
          </a:solidFill>
          <a:ln w="9525" cap="flat" cmpd="sng">
            <a:solidFill>
              <a:srgbClr val="F59A2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l" b="1" i="1">
                <a:solidFill>
                  <a:schemeClr val="dk1"/>
                </a:solidFill>
                <a:latin typeface="Raleway"/>
                <a:ea typeface="Raleway"/>
                <a:cs typeface="Raleway"/>
                <a:sym typeface="Raleway"/>
              </a:rPr>
              <a:t>quote</a:t>
            </a:r>
            <a:r>
              <a:rPr lang="pl" b="1">
                <a:solidFill>
                  <a:schemeClr val="dk1"/>
                </a:solidFill>
                <a:latin typeface="Raleway"/>
                <a:ea typeface="Raleway"/>
                <a:cs typeface="Raleway"/>
                <a:sym typeface="Raleway"/>
              </a:rPr>
              <a:t> </a:t>
            </a:r>
            <a:r>
              <a:rPr lang="pl">
                <a:solidFill>
                  <a:schemeClr val="dk1"/>
                </a:solidFill>
                <a:latin typeface="Raleway Light"/>
                <a:ea typeface="Raleway Light"/>
                <a:cs typeface="Raleway Light"/>
                <a:sym typeface="Raleway Light"/>
              </a:rPr>
              <a:t>(noun):</a:t>
            </a:r>
            <a:endParaRPr>
              <a:solidFill>
                <a:schemeClr val="dk1"/>
              </a:solidFill>
              <a:latin typeface="Raleway Light"/>
              <a:ea typeface="Raleway Light"/>
              <a:cs typeface="Raleway Light"/>
              <a:sym typeface="Raleway Light"/>
            </a:endParaRPr>
          </a:p>
          <a:p>
            <a:pPr marL="0" lvl="0" indent="0" algn="ctr" rtl="0">
              <a:spcBef>
                <a:spcPts val="0"/>
              </a:spcBef>
              <a:spcAft>
                <a:spcPts val="0"/>
              </a:spcAft>
              <a:buClr>
                <a:schemeClr val="dk1"/>
              </a:buClr>
              <a:buSzPts val="1100"/>
              <a:buFont typeface="Arial"/>
              <a:buNone/>
            </a:pPr>
            <a:r>
              <a:rPr lang="pl">
                <a:solidFill>
                  <a:schemeClr val="dk1"/>
                </a:solidFill>
                <a:latin typeface="Raleway Light"/>
                <a:ea typeface="Raleway Light"/>
                <a:cs typeface="Raleway Light"/>
                <a:sym typeface="Raleway Light"/>
              </a:rPr>
              <a:t>words that someone else has said or written</a:t>
            </a:r>
            <a:endParaRPr>
              <a:solidFill>
                <a:schemeClr val="dk1"/>
              </a:solidFill>
              <a:latin typeface="Raleway Light"/>
              <a:ea typeface="Raleway Light"/>
              <a:cs typeface="Raleway Light"/>
              <a:sym typeface="Raleway Light"/>
            </a:endParaRPr>
          </a:p>
          <a:p>
            <a:pPr marL="0" lvl="0" indent="0" algn="ctr" rtl="0">
              <a:spcBef>
                <a:spcPts val="0"/>
              </a:spcBef>
              <a:spcAft>
                <a:spcPts val="0"/>
              </a:spcAft>
              <a:buNone/>
            </a:pPr>
            <a:endParaRPr>
              <a:latin typeface="Raleway Light"/>
              <a:ea typeface="Raleway Light"/>
              <a:cs typeface="Raleway Light"/>
              <a:sym typeface="Raleway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ECF696-C579-4C11-BE49-7F461288A5C4}"/>
              </a:ext>
            </a:extLst>
          </p:cNvPr>
          <p:cNvSpPr/>
          <p:nvPr/>
        </p:nvSpPr>
        <p:spPr>
          <a:xfrm>
            <a:off x="1432560" y="407259"/>
            <a:ext cx="6804660" cy="4517775"/>
          </a:xfrm>
          <a:prstGeom prst="rect">
            <a:avLst/>
          </a:prstGeom>
        </p:spPr>
        <p:txBody>
          <a:bodyPr wrap="square">
            <a:spAutoFit/>
          </a:bodyPr>
          <a:lstStyle/>
          <a:p>
            <a:pPr>
              <a:lnSpc>
                <a:spcPct val="107000"/>
              </a:lnSpc>
              <a:spcAft>
                <a:spcPts val="800"/>
              </a:spcAft>
            </a:pPr>
            <a:r>
              <a:rPr lang="en-GB" sz="1600" b="1" u="sng" dirty="0">
                <a:latin typeface="Calibri" panose="020F0502020204030204" pitchFamily="34" charset="0"/>
                <a:ea typeface="Calibri" panose="020F0502020204030204" pitchFamily="34" charset="0"/>
                <a:cs typeface="Times New Roman" panose="02020603050405020304" pitchFamily="18" charset="0"/>
              </a:rPr>
              <a:t>Example of simplified text based on </a:t>
            </a:r>
            <a:r>
              <a:rPr lang="en-GB" sz="1600" b="1" u="sng" dirty="0" err="1">
                <a:latin typeface="Calibri" panose="020F0502020204030204" pitchFamily="34" charset="0"/>
                <a:ea typeface="Calibri" panose="020F0502020204030204" pitchFamily="34" charset="0"/>
                <a:cs typeface="Times New Roman" panose="02020603050405020304" pitchFamily="18" charset="0"/>
              </a:rPr>
              <a:t>wikipedia</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u="sng" dirty="0">
                <a:latin typeface="Calibri" panose="020F0502020204030204" pitchFamily="34" charset="0"/>
                <a:ea typeface="Calibri" panose="020F0502020204030204" pitchFamily="34" charset="0"/>
                <a:cs typeface="Times New Roman" panose="02020603050405020304" pitchFamily="18" charset="0"/>
              </a:rPr>
              <a:t>Original My Left Foot</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r>
              <a:rPr lang="fr-FR" sz="1600" dirty="0">
                <a:latin typeface="Times New Roman" panose="02020603050405020304" pitchFamily="18" charset="0"/>
                <a:ea typeface="Times New Roman" panose="02020603050405020304" pitchFamily="18" charset="0"/>
              </a:rPr>
              <a:t>In 1932, </a:t>
            </a:r>
            <a:r>
              <a:rPr lang="fr-FR" sz="1600" u="sng" dirty="0">
                <a:solidFill>
                  <a:srgbClr val="0000FF"/>
                </a:solidFill>
                <a:latin typeface="Times New Roman" panose="02020603050405020304" pitchFamily="18" charset="0"/>
                <a:ea typeface="Times New Roman" panose="02020603050405020304" pitchFamily="18" charset="0"/>
                <a:hlinkClick r:id="rId2" tooltip="Christy Brown"/>
              </a:rPr>
              <a:t>Christy Brown</a:t>
            </a:r>
            <a:r>
              <a:rPr lang="fr-FR" sz="1600" dirty="0">
                <a:latin typeface="Times New Roman" panose="02020603050405020304" pitchFamily="18" charset="0"/>
                <a:ea typeface="Times New Roman" panose="02020603050405020304" pitchFamily="18" charset="0"/>
              </a:rPr>
              <a:t> was </a:t>
            </a:r>
            <a:r>
              <a:rPr lang="fr-FR" sz="1600" dirty="0" err="1">
                <a:latin typeface="Times New Roman" panose="02020603050405020304" pitchFamily="18" charset="0"/>
                <a:ea typeface="Times New Roman" panose="02020603050405020304" pitchFamily="18" charset="0"/>
              </a:rPr>
              <a:t>born</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into</a:t>
            </a:r>
            <a:r>
              <a:rPr lang="fr-FR" sz="1600" dirty="0">
                <a:latin typeface="Times New Roman" panose="02020603050405020304" pitchFamily="18" charset="0"/>
                <a:ea typeface="Times New Roman" panose="02020603050405020304" pitchFamily="18" charset="0"/>
              </a:rPr>
              <a:t> a </a:t>
            </a:r>
            <a:r>
              <a:rPr lang="fr-FR" sz="1600" u="sng" dirty="0">
                <a:solidFill>
                  <a:srgbClr val="0000FF"/>
                </a:solidFill>
                <a:latin typeface="Times New Roman" panose="02020603050405020304" pitchFamily="18" charset="0"/>
                <a:ea typeface="Times New Roman" panose="02020603050405020304" pitchFamily="18" charset="0"/>
                <a:hlinkClick r:id="rId3" tooltip="Dublin"/>
              </a:rPr>
              <a:t>Dublin</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family</a:t>
            </a:r>
            <a:r>
              <a:rPr lang="fr-FR" sz="1600" dirty="0">
                <a:latin typeface="Times New Roman" panose="02020603050405020304" pitchFamily="18" charset="0"/>
                <a:ea typeface="Times New Roman" panose="02020603050405020304" pitchFamily="18" charset="0"/>
              </a:rPr>
              <a:t> of 15. </a:t>
            </a:r>
            <a:r>
              <a:rPr lang="fr-FR" sz="1600" dirty="0" err="1">
                <a:latin typeface="Times New Roman" panose="02020603050405020304" pitchFamily="18" charset="0"/>
                <a:ea typeface="Times New Roman" panose="02020603050405020304" pitchFamily="18" charset="0"/>
              </a:rPr>
              <a:t>Doctors</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discover</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he</a:t>
            </a:r>
            <a:r>
              <a:rPr lang="fr-FR" sz="1600" dirty="0">
                <a:latin typeface="Times New Roman" panose="02020603050405020304" pitchFamily="18" charset="0"/>
                <a:ea typeface="Times New Roman" panose="02020603050405020304" pitchFamily="18" charset="0"/>
              </a:rPr>
              <a:t> </a:t>
            </a:r>
            <a:r>
              <a:rPr lang="fr-FR" sz="1600" dirty="0">
                <a:solidFill>
                  <a:srgbClr val="FF0000"/>
                </a:solidFill>
                <a:latin typeface="Times New Roman" panose="02020603050405020304" pitchFamily="18" charset="0"/>
                <a:ea typeface="Times New Roman" panose="02020603050405020304" pitchFamily="18" charset="0"/>
              </a:rPr>
              <a:t>has</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severe</a:t>
            </a:r>
            <a:r>
              <a:rPr lang="fr-FR" sz="1600" dirty="0">
                <a:latin typeface="Times New Roman" panose="02020603050405020304" pitchFamily="18" charset="0"/>
                <a:ea typeface="Times New Roman" panose="02020603050405020304" pitchFamily="18" charset="0"/>
              </a:rPr>
              <a:t> </a:t>
            </a:r>
            <a:r>
              <a:rPr lang="fr-FR" sz="1600" u="sng" dirty="0" err="1">
                <a:solidFill>
                  <a:srgbClr val="FF0000"/>
                </a:solidFill>
                <a:latin typeface="Times New Roman" panose="02020603050405020304" pitchFamily="18" charset="0"/>
                <a:ea typeface="Times New Roman" panose="02020603050405020304" pitchFamily="18" charset="0"/>
                <a:hlinkClick r:id="rId4" tooltip="Cerebral palsy">
                  <a:extLst>
                    <a:ext uri="{A12FA001-AC4F-418D-AE19-62706E023703}">
                      <ahyp:hlinkClr xmlns:ahyp="http://schemas.microsoft.com/office/drawing/2018/hyperlinkcolor" val="tx"/>
                    </a:ext>
                  </a:extLst>
                </a:hlinkClick>
              </a:rPr>
              <a:t>cerebral</a:t>
            </a:r>
            <a:r>
              <a:rPr lang="fr-FR" sz="1600" u="sng" dirty="0">
                <a:solidFill>
                  <a:srgbClr val="FF0000"/>
                </a:solidFill>
                <a:latin typeface="Times New Roman" panose="02020603050405020304" pitchFamily="18" charset="0"/>
                <a:ea typeface="Times New Roman" panose="02020603050405020304" pitchFamily="18" charset="0"/>
                <a:hlinkClick r:id="rId4" tooltip="Cerebral palsy">
                  <a:extLst>
                    <a:ext uri="{A12FA001-AC4F-418D-AE19-62706E023703}">
                      <ahyp:hlinkClr xmlns:ahyp="http://schemas.microsoft.com/office/drawing/2018/hyperlinkcolor" val="tx"/>
                    </a:ext>
                  </a:extLst>
                </a:hlinkClick>
              </a:rPr>
              <a:t> </a:t>
            </a:r>
            <a:r>
              <a:rPr lang="fr-FR" sz="1600" u="sng" dirty="0" err="1">
                <a:solidFill>
                  <a:srgbClr val="FF0000"/>
                </a:solidFill>
                <a:latin typeface="Times New Roman" panose="02020603050405020304" pitchFamily="18" charset="0"/>
                <a:ea typeface="Times New Roman" panose="02020603050405020304" pitchFamily="18" charset="0"/>
                <a:hlinkClick r:id="rId4" tooltip="Cerebral palsy">
                  <a:extLst>
                    <a:ext uri="{A12FA001-AC4F-418D-AE19-62706E023703}">
                      <ahyp:hlinkClr xmlns:ahyp="http://schemas.microsoft.com/office/drawing/2018/hyperlinkcolor" val="tx"/>
                    </a:ext>
                  </a:extLst>
                </a:hlinkClick>
              </a:rPr>
              <a:t>palsy</a:t>
            </a:r>
            <a:r>
              <a:rPr lang="fr-FR" sz="1600" dirty="0">
                <a:latin typeface="Times New Roman" panose="02020603050405020304" pitchFamily="18" charset="0"/>
                <a:ea typeface="Times New Roman" panose="02020603050405020304" pitchFamily="18" charset="0"/>
              </a:rPr>
              <a:t>. Christy </a:t>
            </a:r>
            <a:r>
              <a:rPr lang="fr-FR" sz="1600" dirty="0" err="1">
                <a:latin typeface="Times New Roman" panose="02020603050405020304" pitchFamily="18" charset="0"/>
                <a:ea typeface="Times New Roman" panose="02020603050405020304" pitchFamily="18" charset="0"/>
              </a:rPr>
              <a:t>is</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unable</a:t>
            </a:r>
            <a:r>
              <a:rPr lang="fr-FR" sz="1600" dirty="0">
                <a:latin typeface="Times New Roman" panose="02020603050405020304" pitchFamily="18" charset="0"/>
                <a:ea typeface="Times New Roman" panose="02020603050405020304" pitchFamily="18" charset="0"/>
              </a:rPr>
              <a:t> to </a:t>
            </a:r>
            <a:r>
              <a:rPr lang="fr-FR" sz="1600" dirty="0" err="1">
                <a:latin typeface="Times New Roman" panose="02020603050405020304" pitchFamily="18" charset="0"/>
                <a:ea typeface="Times New Roman" panose="02020603050405020304" pitchFamily="18" charset="0"/>
              </a:rPr>
              <a:t>walk</a:t>
            </a:r>
            <a:r>
              <a:rPr lang="fr-FR" sz="1600" dirty="0">
                <a:latin typeface="Times New Roman" panose="02020603050405020304" pitchFamily="18" charset="0"/>
                <a:ea typeface="Times New Roman" panose="02020603050405020304" pitchFamily="18" charset="0"/>
              </a:rPr>
              <a:t> or talk. He </a:t>
            </a:r>
            <a:r>
              <a:rPr lang="fr-FR" sz="1600" dirty="0" err="1">
                <a:latin typeface="Times New Roman" panose="02020603050405020304" pitchFamily="18" charset="0"/>
                <a:ea typeface="Times New Roman" panose="02020603050405020304" pitchFamily="18" charset="0"/>
              </a:rPr>
              <a:t>is</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loved</a:t>
            </a:r>
            <a:r>
              <a:rPr lang="fr-FR" sz="1600" dirty="0">
                <a:latin typeface="Times New Roman" panose="02020603050405020304" pitchFamily="18" charset="0"/>
                <a:ea typeface="Times New Roman" panose="02020603050405020304" pitchFamily="18" charset="0"/>
              </a:rPr>
              <a:t> and </a:t>
            </a:r>
            <a:r>
              <a:rPr lang="fr-FR" sz="1600" dirty="0" err="1">
                <a:latin typeface="Times New Roman" panose="02020603050405020304" pitchFamily="18" charset="0"/>
                <a:ea typeface="Times New Roman" panose="02020603050405020304" pitchFamily="18" charset="0"/>
              </a:rPr>
              <a:t>supported</a:t>
            </a:r>
            <a:r>
              <a:rPr lang="fr-FR" sz="1600" dirty="0">
                <a:latin typeface="Times New Roman" panose="02020603050405020304" pitchFamily="18" charset="0"/>
                <a:ea typeface="Times New Roman" panose="02020603050405020304" pitchFamily="18" charset="0"/>
              </a:rPr>
              <a:t> by </a:t>
            </a:r>
            <a:r>
              <a:rPr lang="fr-FR" sz="1600" dirty="0" err="1">
                <a:latin typeface="Times New Roman" panose="02020603050405020304" pitchFamily="18" charset="0"/>
                <a:ea typeface="Times New Roman" panose="02020603050405020304" pitchFamily="18" charset="0"/>
              </a:rPr>
              <a:t>his</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family</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especially</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his</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mother</a:t>
            </a:r>
            <a:r>
              <a:rPr lang="fr-FR" sz="1600" dirty="0">
                <a:latin typeface="Times New Roman" panose="02020603050405020304" pitchFamily="18" charset="0"/>
                <a:ea typeface="Times New Roman" panose="02020603050405020304" pitchFamily="18" charset="0"/>
              </a:rPr>
              <a:t>. One </a:t>
            </a:r>
            <a:r>
              <a:rPr lang="fr-FR" sz="1600" dirty="0" err="1">
                <a:latin typeface="Times New Roman" panose="02020603050405020304" pitchFamily="18" charset="0"/>
                <a:ea typeface="Times New Roman" panose="02020603050405020304" pitchFamily="18" charset="0"/>
              </a:rPr>
              <a:t>day</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Christy's</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mother</a:t>
            </a:r>
            <a:r>
              <a:rPr lang="fr-FR" sz="1600" dirty="0">
                <a:latin typeface="Times New Roman" panose="02020603050405020304" pitchFamily="18" charset="0"/>
                <a:ea typeface="Times New Roman" panose="02020603050405020304" pitchFamily="18" charset="0"/>
              </a:rPr>
              <a:t> </a:t>
            </a:r>
            <a:r>
              <a:rPr lang="fr-FR" sz="1600" dirty="0">
                <a:solidFill>
                  <a:srgbClr val="FF0000"/>
                </a:solidFill>
                <a:latin typeface="Times New Roman" panose="02020603050405020304" pitchFamily="18" charset="0"/>
                <a:ea typeface="Times New Roman" panose="02020603050405020304" pitchFamily="18" charset="0"/>
              </a:rPr>
              <a:t>trips</a:t>
            </a:r>
            <a:r>
              <a:rPr lang="fr-FR" sz="1600" dirty="0">
                <a:latin typeface="Times New Roman" panose="02020603050405020304" pitchFamily="18" charset="0"/>
                <a:ea typeface="Times New Roman" panose="02020603050405020304" pitchFamily="18" charset="0"/>
              </a:rPr>
              <a:t> down the </a:t>
            </a:r>
            <a:r>
              <a:rPr lang="fr-FR" sz="1600" dirty="0" err="1">
                <a:latin typeface="Times New Roman" panose="02020603050405020304" pitchFamily="18" charset="0"/>
                <a:ea typeface="Times New Roman" panose="02020603050405020304" pitchFamily="18" charset="0"/>
              </a:rPr>
              <a:t>s</a:t>
            </a:r>
            <a:r>
              <a:rPr lang="fr-FR" sz="1600" dirty="0" err="1">
                <a:solidFill>
                  <a:srgbClr val="FF0000"/>
                </a:solidFill>
                <a:latin typeface="Times New Roman" panose="02020603050405020304" pitchFamily="18" charset="0"/>
                <a:ea typeface="Times New Roman" panose="02020603050405020304" pitchFamily="18" charset="0"/>
              </a:rPr>
              <a:t>tairs</a:t>
            </a:r>
            <a:r>
              <a:rPr lang="fr-FR" sz="1600" dirty="0">
                <a:solidFill>
                  <a:srgbClr val="FF0000"/>
                </a:solidFill>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while</a:t>
            </a:r>
            <a:r>
              <a:rPr lang="fr-FR" sz="1600" dirty="0">
                <a:latin typeface="Times New Roman" panose="02020603050405020304" pitchFamily="18" charset="0"/>
                <a:ea typeface="Times New Roman" panose="02020603050405020304" pitchFamily="18" charset="0"/>
              </a:rPr>
              <a:t> in </a:t>
            </a:r>
            <a:r>
              <a:rPr lang="fr-FR" sz="1600" u="sng" dirty="0">
                <a:solidFill>
                  <a:srgbClr val="FF0000"/>
                </a:solidFill>
                <a:latin typeface="Times New Roman" panose="02020603050405020304" pitchFamily="18" charset="0"/>
                <a:ea typeface="Times New Roman" panose="02020603050405020304" pitchFamily="18" charset="0"/>
                <a:hlinkClick r:id="rId5" tooltip="Childbirth">
                  <a:extLst>
                    <a:ext uri="{A12FA001-AC4F-418D-AE19-62706E023703}">
                      <ahyp:hlinkClr xmlns:ahyp="http://schemas.microsoft.com/office/drawing/2018/hyperlinkcolor" val="tx"/>
                    </a:ext>
                  </a:extLst>
                </a:hlinkClick>
              </a:rPr>
              <a:t>labour</a:t>
            </a:r>
            <a:r>
              <a:rPr lang="fr-FR" sz="1600" dirty="0">
                <a:latin typeface="Times New Roman" panose="02020603050405020304" pitchFamily="18" charset="0"/>
                <a:ea typeface="Times New Roman" panose="02020603050405020304" pitchFamily="18" charset="0"/>
              </a:rPr>
              <a:t> and Christy was the </a:t>
            </a:r>
            <a:r>
              <a:rPr lang="fr-FR" sz="1600" dirty="0" err="1">
                <a:latin typeface="Times New Roman" panose="02020603050405020304" pitchFamily="18" charset="0"/>
                <a:ea typeface="Times New Roman" panose="02020603050405020304" pitchFamily="18" charset="0"/>
              </a:rPr>
              <a:t>only</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person</a:t>
            </a:r>
            <a:r>
              <a:rPr lang="fr-FR" sz="1600" dirty="0">
                <a:latin typeface="Times New Roman" panose="02020603050405020304" pitchFamily="18" charset="0"/>
                <a:ea typeface="Times New Roman" panose="02020603050405020304" pitchFamily="18" charset="0"/>
              </a:rPr>
              <a:t> home to </a:t>
            </a:r>
            <a:r>
              <a:rPr lang="fr-FR" sz="1600" dirty="0" err="1">
                <a:latin typeface="Times New Roman" panose="02020603050405020304" pitchFamily="18" charset="0"/>
                <a:ea typeface="Times New Roman" panose="02020603050405020304" pitchFamily="18" charset="0"/>
              </a:rPr>
              <a:t>see</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it</a:t>
            </a:r>
            <a:r>
              <a:rPr lang="fr-FR" sz="1600" dirty="0">
                <a:latin typeface="Times New Roman" panose="02020603050405020304" pitchFamily="18" charset="0"/>
                <a:ea typeface="Times New Roman" panose="02020603050405020304" pitchFamily="18" charset="0"/>
              </a:rPr>
              <a:t>. He was able to </a:t>
            </a:r>
            <a:r>
              <a:rPr lang="fr-FR" sz="1600" dirty="0" err="1">
                <a:solidFill>
                  <a:srgbClr val="FF0000"/>
                </a:solidFill>
                <a:latin typeface="Times New Roman" panose="02020603050405020304" pitchFamily="18" charset="0"/>
                <a:ea typeface="Times New Roman" panose="02020603050405020304" pitchFamily="18" charset="0"/>
              </a:rPr>
              <a:t>alert</a:t>
            </a:r>
            <a:r>
              <a:rPr lang="fr-FR" sz="1600" dirty="0">
                <a:solidFill>
                  <a:srgbClr val="FF0000"/>
                </a:solidFill>
                <a:latin typeface="Times New Roman" panose="02020603050405020304" pitchFamily="18" charset="0"/>
                <a:ea typeface="Times New Roman" panose="02020603050405020304" pitchFamily="18" charset="0"/>
              </a:rPr>
              <a:t> </a:t>
            </a:r>
            <a:r>
              <a:rPr lang="fr-FR" sz="1600" dirty="0" err="1">
                <a:solidFill>
                  <a:srgbClr val="FF0000"/>
                </a:solidFill>
                <a:latin typeface="Times New Roman" panose="02020603050405020304" pitchFamily="18" charset="0"/>
                <a:ea typeface="Times New Roman" panose="02020603050405020304" pitchFamily="18" charset="0"/>
              </a:rPr>
              <a:t>some</a:t>
            </a:r>
            <a:r>
              <a:rPr lang="fr-FR" sz="1600" dirty="0">
                <a:solidFill>
                  <a:srgbClr val="FF0000"/>
                </a:solidFill>
                <a:latin typeface="Times New Roman" panose="02020603050405020304" pitchFamily="18" charset="0"/>
                <a:ea typeface="Times New Roman" panose="02020603050405020304" pitchFamily="18" charset="0"/>
              </a:rPr>
              <a:t> </a:t>
            </a:r>
            <a:r>
              <a:rPr lang="fr-FR" sz="1600" dirty="0" err="1">
                <a:solidFill>
                  <a:srgbClr val="FF0000"/>
                </a:solidFill>
                <a:latin typeface="Times New Roman" panose="02020603050405020304" pitchFamily="18" charset="0"/>
                <a:ea typeface="Times New Roman" panose="02020603050405020304" pitchFamily="18" charset="0"/>
              </a:rPr>
              <a:t>neighbours</a:t>
            </a:r>
            <a:r>
              <a:rPr lang="fr-FR" sz="1600" dirty="0">
                <a:solidFill>
                  <a:srgbClr val="FF0000"/>
                </a:solidFill>
                <a:latin typeface="Times New Roman" panose="02020603050405020304" pitchFamily="18" charset="0"/>
                <a:ea typeface="Times New Roman" panose="02020603050405020304" pitchFamily="18" charset="0"/>
              </a:rPr>
              <a:t> and </a:t>
            </a:r>
            <a:r>
              <a:rPr lang="fr-FR" sz="1600" dirty="0" err="1">
                <a:solidFill>
                  <a:srgbClr val="FF0000"/>
                </a:solidFill>
                <a:latin typeface="Times New Roman" panose="02020603050405020304" pitchFamily="18" charset="0"/>
                <a:ea typeface="Times New Roman" panose="02020603050405020304" pitchFamily="18" charset="0"/>
              </a:rPr>
              <a:t>summon</a:t>
            </a:r>
            <a:r>
              <a:rPr lang="fr-FR" sz="1600" dirty="0">
                <a:solidFill>
                  <a:srgbClr val="FF0000"/>
                </a:solidFill>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them</a:t>
            </a:r>
            <a:r>
              <a:rPr lang="fr-FR" sz="1600" dirty="0">
                <a:latin typeface="Times New Roman" panose="02020603050405020304" pitchFamily="18" charset="0"/>
                <a:ea typeface="Times New Roman" panose="02020603050405020304" pitchFamily="18" charset="0"/>
              </a:rPr>
              <a:t> over to help. </a:t>
            </a:r>
            <a:r>
              <a:rPr lang="fr-FR" sz="1600" dirty="0" err="1">
                <a:latin typeface="Times New Roman" panose="02020603050405020304" pitchFamily="18" charset="0"/>
                <a:ea typeface="Times New Roman" panose="02020603050405020304" pitchFamily="18" charset="0"/>
              </a:rPr>
              <a:t>Christy's</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father</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who</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never</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believed</a:t>
            </a:r>
            <a:r>
              <a:rPr lang="fr-FR" sz="1600" dirty="0">
                <a:latin typeface="Times New Roman" panose="02020603050405020304" pitchFamily="18" charset="0"/>
                <a:ea typeface="Times New Roman" panose="02020603050405020304" pitchFamily="18" charset="0"/>
              </a:rPr>
              <a:t> Christy </a:t>
            </a:r>
            <a:r>
              <a:rPr lang="fr-FR" sz="1600" dirty="0" err="1">
                <a:solidFill>
                  <a:srgbClr val="FF0000"/>
                </a:solidFill>
                <a:latin typeface="Times New Roman" panose="02020603050405020304" pitchFamily="18" charset="0"/>
                <a:ea typeface="Times New Roman" panose="02020603050405020304" pitchFamily="18" charset="0"/>
              </a:rPr>
              <a:t>would</a:t>
            </a:r>
            <a:r>
              <a:rPr lang="fr-FR" sz="1600" dirty="0">
                <a:solidFill>
                  <a:srgbClr val="FF0000"/>
                </a:solidFill>
                <a:latin typeface="Times New Roman" panose="02020603050405020304" pitchFamily="18" charset="0"/>
                <a:ea typeface="Times New Roman" panose="02020603050405020304" pitchFamily="18" charset="0"/>
              </a:rPr>
              <a:t> </a:t>
            </a:r>
            <a:r>
              <a:rPr lang="fr-FR" sz="1600" dirty="0" err="1">
                <a:solidFill>
                  <a:srgbClr val="FF0000"/>
                </a:solidFill>
                <a:latin typeface="Times New Roman" panose="02020603050405020304" pitchFamily="18" charset="0"/>
                <a:ea typeface="Times New Roman" panose="02020603050405020304" pitchFamily="18" charset="0"/>
              </a:rPr>
              <a:t>amount</a:t>
            </a:r>
            <a:r>
              <a:rPr lang="fr-FR" sz="1600" dirty="0">
                <a:solidFill>
                  <a:srgbClr val="FF0000"/>
                </a:solidFill>
                <a:latin typeface="Times New Roman" panose="02020603050405020304" pitchFamily="18" charset="0"/>
                <a:ea typeface="Times New Roman" panose="02020603050405020304" pitchFamily="18" charset="0"/>
              </a:rPr>
              <a:t> to </a:t>
            </a:r>
            <a:r>
              <a:rPr lang="fr-FR" sz="1600" dirty="0" err="1">
                <a:solidFill>
                  <a:srgbClr val="FF0000"/>
                </a:solidFill>
                <a:latin typeface="Times New Roman" panose="02020603050405020304" pitchFamily="18" charset="0"/>
                <a:ea typeface="Times New Roman" panose="02020603050405020304" pitchFamily="18" charset="0"/>
              </a:rPr>
              <a:t>anything</a:t>
            </a:r>
            <a:r>
              <a:rPr lang="fr-FR" sz="1600" dirty="0">
                <a:latin typeface="Times New Roman" panose="02020603050405020304" pitchFamily="18" charset="0"/>
                <a:ea typeface="Times New Roman" panose="02020603050405020304" pitchFamily="18" charset="0"/>
              </a:rPr>
              <a:t>, starts to </a:t>
            </a:r>
            <a:r>
              <a:rPr lang="fr-FR" sz="1600" dirty="0" err="1">
                <a:latin typeface="Times New Roman" panose="02020603050405020304" pitchFamily="18" charset="0"/>
                <a:ea typeface="Times New Roman" panose="02020603050405020304" pitchFamily="18" charset="0"/>
              </a:rPr>
              <a:t>become</a:t>
            </a:r>
            <a:r>
              <a:rPr lang="fr-FR" sz="1600" dirty="0">
                <a:latin typeface="Times New Roman" panose="02020603050405020304" pitchFamily="18" charset="0"/>
                <a:ea typeface="Times New Roman" panose="02020603050405020304" pitchFamily="18" charset="0"/>
              </a:rPr>
              <a:t> </a:t>
            </a:r>
            <a:r>
              <a:rPr lang="fr-FR" sz="1600" dirty="0" err="1">
                <a:solidFill>
                  <a:srgbClr val="FF0000"/>
                </a:solidFill>
                <a:latin typeface="Times New Roman" panose="02020603050405020304" pitchFamily="18" charset="0"/>
                <a:ea typeface="Times New Roman" panose="02020603050405020304" pitchFamily="18" charset="0"/>
              </a:rPr>
              <a:t>proud</a:t>
            </a:r>
            <a:r>
              <a:rPr lang="fr-FR" sz="1600" dirty="0">
                <a:solidFill>
                  <a:srgbClr val="FF0000"/>
                </a:solidFill>
                <a:latin typeface="Times New Roman" panose="02020603050405020304" pitchFamily="18" charset="0"/>
                <a:ea typeface="Times New Roman" panose="02020603050405020304" pitchFamily="18" charset="0"/>
              </a:rPr>
              <a:t> </a:t>
            </a:r>
            <a:r>
              <a:rPr lang="fr-FR" sz="1600" dirty="0" err="1">
                <a:solidFill>
                  <a:srgbClr val="FF0000"/>
                </a:solidFill>
                <a:latin typeface="Times New Roman" panose="02020603050405020304" pitchFamily="18" charset="0"/>
                <a:ea typeface="Times New Roman" panose="02020603050405020304" pitchFamily="18" charset="0"/>
              </a:rPr>
              <a:t>after</a:t>
            </a:r>
            <a:r>
              <a:rPr lang="fr-FR" sz="1600" dirty="0">
                <a:solidFill>
                  <a:srgbClr val="FF0000"/>
                </a:solidFill>
                <a:latin typeface="Times New Roman" panose="02020603050405020304" pitchFamily="18" charset="0"/>
                <a:ea typeface="Times New Roman" panose="02020603050405020304" pitchFamily="18" charset="0"/>
              </a:rPr>
              <a:t> </a:t>
            </a:r>
            <a:r>
              <a:rPr lang="fr-FR" sz="1600" dirty="0" err="1">
                <a:solidFill>
                  <a:srgbClr val="FF0000"/>
                </a:solidFill>
                <a:latin typeface="Times New Roman" panose="02020603050405020304" pitchFamily="18" charset="0"/>
                <a:ea typeface="Times New Roman" panose="02020603050405020304" pitchFamily="18" charset="0"/>
              </a:rPr>
              <a:t>witnessing</a:t>
            </a:r>
            <a:r>
              <a:rPr lang="fr-FR" sz="1600" dirty="0">
                <a:solidFill>
                  <a:srgbClr val="FF0000"/>
                </a:solidFill>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him</a:t>
            </a:r>
            <a:r>
              <a:rPr lang="fr-FR" sz="1600" dirty="0">
                <a:latin typeface="Times New Roman" panose="02020603050405020304" pitchFamily="18" charset="0"/>
                <a:ea typeface="Times New Roman" panose="02020603050405020304" pitchFamily="18" charset="0"/>
              </a:rPr>
              <a:t> use </a:t>
            </a:r>
            <a:r>
              <a:rPr lang="fr-FR" sz="1600" dirty="0" err="1">
                <a:latin typeface="Times New Roman" panose="02020603050405020304" pitchFamily="18" charset="0"/>
                <a:ea typeface="Times New Roman" panose="02020603050405020304" pitchFamily="18" charset="0"/>
              </a:rPr>
              <a:t>his</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left</a:t>
            </a:r>
            <a:r>
              <a:rPr lang="fr-FR" sz="1600" dirty="0">
                <a:latin typeface="Times New Roman" panose="02020603050405020304" pitchFamily="18" charset="0"/>
                <a:ea typeface="Times New Roman" panose="02020603050405020304" pitchFamily="18" charset="0"/>
              </a:rPr>
              <a:t> foot, the </a:t>
            </a:r>
            <a:r>
              <a:rPr lang="fr-FR" sz="1600" dirty="0" err="1">
                <a:latin typeface="Times New Roman" panose="02020603050405020304" pitchFamily="18" charset="0"/>
                <a:ea typeface="Times New Roman" panose="02020603050405020304" pitchFamily="18" charset="0"/>
              </a:rPr>
              <a:t>only</a:t>
            </a:r>
            <a:r>
              <a:rPr lang="fr-FR" sz="1600" dirty="0">
                <a:latin typeface="Times New Roman" panose="02020603050405020304" pitchFamily="18" charset="0"/>
                <a:ea typeface="Times New Roman" panose="02020603050405020304" pitchFamily="18" charset="0"/>
              </a:rPr>
              <a:t> body part </a:t>
            </a:r>
            <a:r>
              <a:rPr lang="fr-FR" sz="1600" dirty="0" err="1">
                <a:latin typeface="Times New Roman" panose="02020603050405020304" pitchFamily="18" charset="0"/>
                <a:ea typeface="Times New Roman" panose="02020603050405020304" pitchFamily="18" charset="0"/>
              </a:rPr>
              <a:t>he</a:t>
            </a:r>
            <a:r>
              <a:rPr lang="fr-FR" sz="1600" dirty="0">
                <a:latin typeface="Times New Roman" panose="02020603050405020304" pitchFamily="18" charset="0"/>
                <a:ea typeface="Times New Roman" panose="02020603050405020304" pitchFamily="18" charset="0"/>
              </a:rPr>
              <a:t> can </a:t>
            </a:r>
            <a:r>
              <a:rPr lang="fr-FR" sz="1600" dirty="0" err="1">
                <a:latin typeface="Times New Roman" panose="02020603050405020304" pitchFamily="18" charset="0"/>
                <a:ea typeface="Times New Roman" panose="02020603050405020304" pitchFamily="18" charset="0"/>
              </a:rPr>
              <a:t>fully</a:t>
            </a:r>
            <a:r>
              <a:rPr lang="fr-FR" sz="1600" dirty="0">
                <a:latin typeface="Times New Roman" panose="02020603050405020304" pitchFamily="18" charset="0"/>
                <a:ea typeface="Times New Roman" panose="02020603050405020304" pitchFamily="18" charset="0"/>
              </a:rPr>
              <a:t> control, to </a:t>
            </a:r>
            <a:r>
              <a:rPr lang="fr-FR" sz="1600" dirty="0" err="1">
                <a:latin typeface="Times New Roman" panose="02020603050405020304" pitchFamily="18" charset="0"/>
                <a:ea typeface="Times New Roman" panose="02020603050405020304" pitchFamily="18" charset="0"/>
              </a:rPr>
              <a:t>write</a:t>
            </a:r>
            <a:r>
              <a:rPr lang="fr-FR" sz="1600" dirty="0">
                <a:latin typeface="Times New Roman" panose="02020603050405020304" pitchFamily="18" charset="0"/>
                <a:ea typeface="Times New Roman" panose="02020603050405020304" pitchFamily="18" charset="0"/>
              </a:rPr>
              <a:t> the </a:t>
            </a:r>
            <a:r>
              <a:rPr lang="fr-FR" sz="1600" dirty="0" err="1">
                <a:latin typeface="Times New Roman" panose="02020603050405020304" pitchFamily="18" charset="0"/>
                <a:ea typeface="Times New Roman" panose="02020603050405020304" pitchFamily="18" charset="0"/>
              </a:rPr>
              <a:t>word</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mother</a:t>
            </a:r>
            <a:r>
              <a:rPr lang="fr-FR" sz="1600" dirty="0">
                <a:latin typeface="Times New Roman" panose="02020603050405020304" pitchFamily="18" charset="0"/>
                <a:ea typeface="Times New Roman" panose="02020603050405020304" pitchFamily="18" charset="0"/>
              </a:rPr>
              <a:t>" on the </a:t>
            </a:r>
            <a:r>
              <a:rPr lang="fr-FR" sz="1600" dirty="0" err="1">
                <a:latin typeface="Times New Roman" panose="02020603050405020304" pitchFamily="18" charset="0"/>
                <a:ea typeface="Times New Roman" panose="02020603050405020304" pitchFamily="18" charset="0"/>
              </a:rPr>
              <a:t>floor</a:t>
            </a:r>
            <a:r>
              <a:rPr lang="fr-FR" sz="1600" dirty="0">
                <a:latin typeface="Times New Roman" panose="02020603050405020304" pitchFamily="18" charset="0"/>
                <a:ea typeface="Times New Roman" panose="02020603050405020304" pitchFamily="18" charset="0"/>
              </a:rPr>
              <a:t> </a:t>
            </a:r>
            <a:r>
              <a:rPr lang="fr-FR" sz="1600" dirty="0" err="1">
                <a:latin typeface="Times New Roman" panose="02020603050405020304" pitchFamily="18" charset="0"/>
                <a:ea typeface="Times New Roman" panose="02020603050405020304" pitchFamily="18" charset="0"/>
              </a:rPr>
              <a:t>with</a:t>
            </a:r>
            <a:r>
              <a:rPr lang="fr-FR" sz="1600" dirty="0">
                <a:latin typeface="Times New Roman" panose="02020603050405020304" pitchFamily="18" charset="0"/>
                <a:ea typeface="Times New Roman" panose="02020603050405020304" pitchFamily="18" charset="0"/>
              </a:rPr>
              <a:t> a </a:t>
            </a:r>
            <a:r>
              <a:rPr lang="fr-FR" sz="1600" dirty="0" err="1">
                <a:latin typeface="Times New Roman" panose="02020603050405020304" pitchFamily="18" charset="0"/>
                <a:ea typeface="Times New Roman" panose="02020603050405020304" pitchFamily="18" charset="0"/>
              </a:rPr>
              <a:t>piece</a:t>
            </a:r>
            <a:r>
              <a:rPr lang="fr-FR" sz="1600" dirty="0">
                <a:latin typeface="Times New Roman" panose="02020603050405020304" pitchFamily="18" charset="0"/>
                <a:ea typeface="Times New Roman" panose="02020603050405020304" pitchFamily="18" charset="0"/>
              </a:rPr>
              <a:t> of </a:t>
            </a:r>
            <a:r>
              <a:rPr lang="fr-FR" sz="1600" dirty="0" err="1">
                <a:solidFill>
                  <a:srgbClr val="FF0000"/>
                </a:solidFill>
                <a:latin typeface="Times New Roman" panose="02020603050405020304" pitchFamily="18" charset="0"/>
                <a:ea typeface="Times New Roman" panose="02020603050405020304" pitchFamily="18" charset="0"/>
              </a:rPr>
              <a:t>chalk</a:t>
            </a:r>
            <a:r>
              <a:rPr lang="fr-FR" sz="1600" dirty="0">
                <a:latin typeface="Times New Roman" panose="02020603050405020304" pitchFamily="18" charset="0"/>
                <a:ea typeface="Times New Roman" panose="02020603050405020304" pitchFamily="18" charset="0"/>
              </a:rPr>
              <a:t>…………</a:t>
            </a:r>
            <a:r>
              <a:rPr lang="fr-FR" sz="1600" dirty="0" err="1">
                <a:latin typeface="Times New Roman" panose="02020603050405020304" pitchFamily="18" charset="0"/>
                <a:ea typeface="Times New Roman" panose="02020603050405020304" pitchFamily="18" charset="0"/>
              </a:rPr>
              <a:t>etc</a:t>
            </a:r>
            <a:endParaRPr lang="fr-FR" sz="1600" dirty="0">
              <a:latin typeface="Times New Roman" panose="02020603050405020304" pitchFamily="18" charset="0"/>
              <a:ea typeface="Times New Roman" panose="02020603050405020304" pitchFamily="18" charset="0"/>
            </a:endParaRPr>
          </a:p>
          <a:p>
            <a:r>
              <a:rPr lang="fr-FR" sz="1600" dirty="0">
                <a:latin typeface="Impact" panose="020B0806030902050204" pitchFamily="34" charset="0"/>
                <a:ea typeface="Times New Roman" panose="02020603050405020304" pitchFamily="18" charset="0"/>
              </a:rPr>
              <a:t>Christy Brown </a:t>
            </a:r>
            <a:r>
              <a:rPr lang="fr-FR" sz="1600" dirty="0" err="1">
                <a:latin typeface="Impact" panose="020B0806030902050204" pitchFamily="34" charset="0"/>
                <a:ea typeface="Times New Roman" panose="02020603050405020304" pitchFamily="18" charset="0"/>
              </a:rPr>
              <a:t>is</a:t>
            </a:r>
            <a:r>
              <a:rPr lang="fr-FR" sz="1600" dirty="0">
                <a:latin typeface="Impact" panose="020B0806030902050204" pitchFamily="34" charset="0"/>
                <a:ea typeface="Times New Roman" panose="02020603050405020304" pitchFamily="18" charset="0"/>
              </a:rPr>
              <a:t> the main </a:t>
            </a:r>
            <a:r>
              <a:rPr lang="fr-FR" sz="1600" dirty="0" err="1">
                <a:latin typeface="Impact" panose="020B0806030902050204" pitchFamily="34" charset="0"/>
                <a:ea typeface="Times New Roman" panose="02020603050405020304" pitchFamily="18" charset="0"/>
              </a:rPr>
              <a:t>character.He</a:t>
            </a:r>
            <a:r>
              <a:rPr lang="fr-FR" sz="1600" dirty="0">
                <a:latin typeface="Impact" panose="020B0806030902050204" pitchFamily="34" charset="0"/>
                <a:ea typeface="Times New Roman" panose="02020603050405020304" pitchFamily="18" charset="0"/>
              </a:rPr>
              <a:t> was </a:t>
            </a:r>
            <a:r>
              <a:rPr lang="fr-FR" sz="1600" dirty="0" err="1">
                <a:latin typeface="Impact" panose="020B0806030902050204" pitchFamily="34" charset="0"/>
                <a:ea typeface="Times New Roman" panose="02020603050405020304" pitchFamily="18" charset="0"/>
              </a:rPr>
              <a:t>born</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into</a:t>
            </a:r>
            <a:r>
              <a:rPr lang="fr-FR" sz="1600" dirty="0">
                <a:latin typeface="Impact" panose="020B0806030902050204" pitchFamily="34" charset="0"/>
                <a:ea typeface="Times New Roman" panose="02020603050405020304" pitchFamily="18" charset="0"/>
              </a:rPr>
              <a:t> a big </a:t>
            </a:r>
            <a:r>
              <a:rPr lang="fr-FR" sz="1600" dirty="0" err="1">
                <a:latin typeface="Impact" panose="020B0806030902050204" pitchFamily="34" charset="0"/>
                <a:ea typeface="Times New Roman" panose="02020603050405020304" pitchFamily="18" charset="0"/>
              </a:rPr>
              <a:t>poor</a:t>
            </a:r>
            <a:r>
              <a:rPr lang="fr-FR" sz="1600" dirty="0">
                <a:latin typeface="Impact" panose="020B0806030902050204" pitchFamily="34" charset="0"/>
                <a:ea typeface="Times New Roman" panose="02020603050405020304" pitchFamily="18" charset="0"/>
              </a:rPr>
              <a:t> Irish </a:t>
            </a:r>
            <a:r>
              <a:rPr lang="fr-FR" sz="1600" dirty="0" err="1">
                <a:latin typeface="Impact" panose="020B0806030902050204" pitchFamily="34" charset="0"/>
                <a:ea typeface="Times New Roman" panose="02020603050405020304" pitchFamily="18" charset="0"/>
              </a:rPr>
              <a:t>family</a:t>
            </a:r>
            <a:r>
              <a:rPr lang="fr-FR" sz="1600" dirty="0">
                <a:latin typeface="Impact" panose="020B0806030902050204" pitchFamily="34" charset="0"/>
                <a:ea typeface="Times New Roman" panose="02020603050405020304" pitchFamily="18" charset="0"/>
              </a:rPr>
              <a:t>. He has </a:t>
            </a:r>
            <a:r>
              <a:rPr lang="fr-FR" sz="1600" dirty="0" err="1">
                <a:latin typeface="Impact" panose="020B0806030902050204" pitchFamily="34" charset="0"/>
                <a:ea typeface="Times New Roman" panose="02020603050405020304" pitchFamily="18" charset="0"/>
              </a:rPr>
              <a:t>cerebral</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palsy</a:t>
            </a:r>
            <a:r>
              <a:rPr lang="fr-FR" sz="1600" dirty="0">
                <a:latin typeface="Impact" panose="020B0806030902050204" pitchFamily="34" charset="0"/>
                <a:ea typeface="Times New Roman" panose="02020603050405020304" pitchFamily="18" charset="0"/>
              </a:rPr>
              <a:t>. He </a:t>
            </a:r>
            <a:r>
              <a:rPr lang="fr-FR" sz="1600" dirty="0" err="1">
                <a:latin typeface="Impact" panose="020B0806030902050204" pitchFamily="34" charset="0"/>
                <a:ea typeface="Times New Roman" panose="02020603050405020304" pitchFamily="18" charset="0"/>
              </a:rPr>
              <a:t>can’t</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communicate</a:t>
            </a:r>
            <a:r>
              <a:rPr lang="fr-FR" sz="1600" dirty="0">
                <a:latin typeface="Impact" panose="020B0806030902050204" pitchFamily="34" charset="0"/>
                <a:ea typeface="Times New Roman" panose="02020603050405020304" pitchFamily="18" charset="0"/>
              </a:rPr>
              <a:t> or </a:t>
            </a:r>
            <a:r>
              <a:rPr lang="fr-FR" sz="1600" dirty="0" err="1">
                <a:latin typeface="Impact" panose="020B0806030902050204" pitchFamily="34" charset="0"/>
                <a:ea typeface="Times New Roman" panose="02020603050405020304" pitchFamily="18" charset="0"/>
              </a:rPr>
              <a:t>walk,but</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his</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mother</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believes</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he</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is</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intelligent.He</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is</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included</a:t>
            </a:r>
            <a:r>
              <a:rPr lang="fr-FR" sz="1600" dirty="0">
                <a:latin typeface="Impact" panose="020B0806030902050204" pitchFamily="34" charset="0"/>
                <a:ea typeface="Times New Roman" panose="02020603050405020304" pitchFamily="18" charset="0"/>
              </a:rPr>
              <a:t> in the </a:t>
            </a:r>
            <a:r>
              <a:rPr lang="fr-FR" sz="1600" dirty="0" err="1">
                <a:latin typeface="Impact" panose="020B0806030902050204" pitchFamily="34" charset="0"/>
                <a:ea typeface="Times New Roman" panose="02020603050405020304" pitchFamily="18" charset="0"/>
              </a:rPr>
              <a:t>family</a:t>
            </a:r>
            <a:r>
              <a:rPr lang="fr-FR" sz="1600" dirty="0">
                <a:latin typeface="Impact" panose="020B0806030902050204" pitchFamily="34" charset="0"/>
                <a:ea typeface="Times New Roman" panose="02020603050405020304" pitchFamily="18" charset="0"/>
              </a:rPr>
              <a:t>. One </a:t>
            </a:r>
            <a:r>
              <a:rPr lang="fr-FR" sz="1600" dirty="0" err="1">
                <a:latin typeface="Impact" panose="020B0806030902050204" pitchFamily="34" charset="0"/>
                <a:ea typeface="Times New Roman" panose="02020603050405020304" pitchFamily="18" charset="0"/>
              </a:rPr>
              <a:t>day</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he</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writes</a:t>
            </a:r>
            <a:r>
              <a:rPr lang="fr-FR" sz="1600" dirty="0">
                <a:latin typeface="Impact" panose="020B0806030902050204" pitchFamily="34" charset="0"/>
                <a:ea typeface="Times New Roman" panose="02020603050405020304" pitchFamily="18" charset="0"/>
              </a:rPr>
              <a:t> on the </a:t>
            </a:r>
            <a:r>
              <a:rPr lang="fr-FR" sz="1600" dirty="0" err="1">
                <a:latin typeface="Impact" panose="020B0806030902050204" pitchFamily="34" charset="0"/>
                <a:ea typeface="Times New Roman" panose="02020603050405020304" pitchFamily="18" charset="0"/>
              </a:rPr>
              <a:t>floor</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with</a:t>
            </a:r>
            <a:r>
              <a:rPr lang="fr-FR" sz="1600" dirty="0">
                <a:latin typeface="Impact" panose="020B0806030902050204" pitchFamily="34" charset="0"/>
                <a:ea typeface="Times New Roman" panose="02020603050405020304" pitchFamily="18" charset="0"/>
              </a:rPr>
              <a:t> a </a:t>
            </a:r>
            <a:r>
              <a:rPr lang="fr-FR" sz="1600" dirty="0" err="1">
                <a:latin typeface="Impact" panose="020B0806030902050204" pitchFamily="34" charset="0"/>
                <a:ea typeface="Times New Roman" panose="02020603050405020304" pitchFamily="18" charset="0"/>
              </a:rPr>
              <a:t>piece</a:t>
            </a:r>
            <a:r>
              <a:rPr lang="fr-FR" sz="1600" dirty="0">
                <a:latin typeface="Impact" panose="020B0806030902050204" pitchFamily="34" charset="0"/>
                <a:ea typeface="Times New Roman" panose="02020603050405020304" pitchFamily="18" charset="0"/>
              </a:rPr>
              <a:t> of </a:t>
            </a:r>
            <a:r>
              <a:rPr lang="fr-FR" sz="1600" dirty="0" err="1">
                <a:latin typeface="Impact" panose="020B0806030902050204" pitchFamily="34" charset="0"/>
                <a:ea typeface="Times New Roman" panose="02020603050405020304" pitchFamily="18" charset="0"/>
              </a:rPr>
              <a:t>chalk</a:t>
            </a:r>
            <a:r>
              <a:rPr lang="fr-FR" sz="1600" dirty="0">
                <a:latin typeface="Impact" panose="020B0806030902050204" pitchFamily="34" charset="0"/>
                <a:ea typeface="Times New Roman" panose="02020603050405020304" pitchFamily="18" charset="0"/>
              </a:rPr>
              <a:t> and the </a:t>
            </a:r>
            <a:r>
              <a:rPr lang="fr-FR" sz="1600" dirty="0" err="1">
                <a:latin typeface="Impact" panose="020B0806030902050204" pitchFamily="34" charset="0"/>
                <a:ea typeface="Times New Roman" panose="02020603050405020304" pitchFamily="18" charset="0"/>
              </a:rPr>
              <a:t>family</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sees</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he</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is</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intelligent.Later</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he</a:t>
            </a:r>
            <a:r>
              <a:rPr lang="fr-FR" sz="1600" dirty="0">
                <a:latin typeface="Impact" panose="020B0806030902050204" pitchFamily="34" charset="0"/>
                <a:ea typeface="Times New Roman" panose="02020603050405020304" pitchFamily="18" charset="0"/>
              </a:rPr>
              <a:t> has a </a:t>
            </a:r>
            <a:r>
              <a:rPr lang="fr-FR" sz="1600" dirty="0" err="1">
                <a:latin typeface="Impact" panose="020B0806030902050204" pitchFamily="34" charset="0"/>
                <a:ea typeface="Times New Roman" panose="02020603050405020304" pitchFamily="18" charset="0"/>
              </a:rPr>
              <a:t>wheelchair</a:t>
            </a:r>
            <a:r>
              <a:rPr lang="fr-FR" sz="1600" dirty="0">
                <a:latin typeface="Impact" panose="020B0806030902050204" pitchFamily="34" charset="0"/>
                <a:ea typeface="Times New Roman" panose="02020603050405020304" pitchFamily="18" charset="0"/>
              </a:rPr>
              <a:t> and speech </a:t>
            </a:r>
            <a:r>
              <a:rPr lang="fr-FR" sz="1600" dirty="0" err="1">
                <a:latin typeface="Impact" panose="020B0806030902050204" pitchFamily="34" charset="0"/>
                <a:ea typeface="Times New Roman" panose="02020603050405020304" pitchFamily="18" charset="0"/>
              </a:rPr>
              <a:t>therapy</a:t>
            </a:r>
            <a:r>
              <a:rPr lang="fr-FR" sz="1600" dirty="0">
                <a:latin typeface="Impact" panose="020B0806030902050204" pitchFamily="34" charset="0"/>
                <a:ea typeface="Times New Roman" panose="02020603050405020304" pitchFamily="18" charset="0"/>
              </a:rPr>
              <a:t> to </a:t>
            </a:r>
            <a:r>
              <a:rPr lang="fr-FR" sz="1600" dirty="0" err="1">
                <a:latin typeface="Impact" panose="020B0806030902050204" pitchFamily="34" charset="0"/>
                <a:ea typeface="Times New Roman" panose="02020603050405020304" pitchFamily="18" charset="0"/>
              </a:rPr>
              <a:t>learn</a:t>
            </a:r>
            <a:r>
              <a:rPr lang="fr-FR" sz="1600" dirty="0">
                <a:latin typeface="Impact" panose="020B0806030902050204" pitchFamily="34" charset="0"/>
                <a:ea typeface="Times New Roman" panose="02020603050405020304" pitchFamily="18" charset="0"/>
              </a:rPr>
              <a:t> to </a:t>
            </a:r>
            <a:r>
              <a:rPr lang="fr-FR" sz="1600" dirty="0" err="1">
                <a:latin typeface="Impact" panose="020B0806030902050204" pitchFamily="34" charset="0"/>
                <a:ea typeface="Times New Roman" panose="02020603050405020304" pitchFamily="18" charset="0"/>
              </a:rPr>
              <a:t>speak</a:t>
            </a:r>
            <a:r>
              <a:rPr lang="fr-FR" sz="1600" dirty="0">
                <a:latin typeface="Impact" panose="020B0806030902050204" pitchFamily="34" charset="0"/>
                <a:ea typeface="Times New Roman" panose="02020603050405020304" pitchFamily="18" charset="0"/>
              </a:rPr>
              <a:t> and </a:t>
            </a:r>
            <a:r>
              <a:rPr lang="fr-FR" sz="1600" dirty="0" err="1">
                <a:latin typeface="Impact" panose="020B0806030902050204" pitchFamily="34" charset="0"/>
                <a:ea typeface="Times New Roman" panose="02020603050405020304" pitchFamily="18" charset="0"/>
              </a:rPr>
              <a:t>he</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paints</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with</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his</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left</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foot.He</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becomes</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famous</a:t>
            </a:r>
            <a:r>
              <a:rPr lang="fr-FR" sz="1600" dirty="0">
                <a:latin typeface="Impact" panose="020B0806030902050204" pitchFamily="34" charset="0"/>
                <a:ea typeface="Times New Roman" panose="02020603050405020304" pitchFamily="18" charset="0"/>
              </a:rPr>
              <a:t> for </a:t>
            </a:r>
            <a:r>
              <a:rPr lang="fr-FR" sz="1600" dirty="0" err="1">
                <a:latin typeface="Impact" panose="020B0806030902050204" pitchFamily="34" charset="0"/>
                <a:ea typeface="Times New Roman" panose="02020603050405020304" pitchFamily="18" charset="0"/>
              </a:rPr>
              <a:t>his</a:t>
            </a:r>
            <a:r>
              <a:rPr lang="fr-FR" sz="1600" dirty="0">
                <a:latin typeface="Impact" panose="020B0806030902050204" pitchFamily="34" charset="0"/>
                <a:ea typeface="Times New Roman" panose="02020603050405020304" pitchFamily="18" charset="0"/>
              </a:rPr>
              <a:t> painting and a book </a:t>
            </a:r>
            <a:r>
              <a:rPr lang="fr-FR" sz="1600" dirty="0" err="1">
                <a:latin typeface="Impact" panose="020B0806030902050204" pitchFamily="34" charset="0"/>
                <a:ea typeface="Times New Roman" panose="02020603050405020304" pitchFamily="18" charset="0"/>
              </a:rPr>
              <a:t>he</a:t>
            </a:r>
            <a:r>
              <a:rPr lang="fr-FR" sz="1600" dirty="0">
                <a:latin typeface="Impact" panose="020B0806030902050204" pitchFamily="34" charset="0"/>
                <a:ea typeface="Times New Roman" panose="02020603050405020304" pitchFamily="18" charset="0"/>
              </a:rPr>
              <a:t> </a:t>
            </a:r>
            <a:r>
              <a:rPr lang="fr-FR" sz="1600" dirty="0" err="1">
                <a:latin typeface="Impact" panose="020B0806030902050204" pitchFamily="34" charset="0"/>
                <a:ea typeface="Times New Roman" panose="02020603050405020304" pitchFamily="18" charset="0"/>
              </a:rPr>
              <a:t>writes</a:t>
            </a:r>
            <a:r>
              <a:rPr lang="fr-FR" sz="1600" dirty="0">
                <a:latin typeface="Impact" panose="020B0806030902050204" pitchFamily="34" charset="0"/>
                <a:ea typeface="Times New Roman" panose="02020603050405020304" pitchFamily="18" charset="0"/>
              </a:rPr>
              <a:t>.</a:t>
            </a:r>
          </a:p>
        </p:txBody>
      </p:sp>
    </p:spTree>
    <p:extLst>
      <p:ext uri="{BB962C8B-B14F-4D97-AF65-F5344CB8AC3E}">
        <p14:creationId xmlns:p14="http://schemas.microsoft.com/office/powerpoint/2010/main" val="3013461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D6C250-79ED-421B-B5AA-5E21A067687F}"/>
              </a:ext>
            </a:extLst>
          </p:cNvPr>
          <p:cNvSpPr/>
          <p:nvPr/>
        </p:nvSpPr>
        <p:spPr>
          <a:xfrm>
            <a:off x="533400" y="371148"/>
            <a:ext cx="5273040" cy="3970318"/>
          </a:xfrm>
          <a:prstGeom prst="rect">
            <a:avLst/>
          </a:prstGeom>
        </p:spPr>
        <p:txBody>
          <a:bodyPr wrap="square">
            <a:spAutoFit/>
          </a:bodyPr>
          <a:lstStyle/>
          <a:p>
            <a:r>
              <a:rPr lang="en-GB" dirty="0">
                <a:latin typeface="Times New Roman" panose="02020603050405020304" pitchFamily="18" charset="0"/>
                <a:ea typeface="Times New Roman" panose="02020603050405020304" pitchFamily="18" charset="0"/>
              </a:rPr>
              <a:t>Jennifer Brea's Sundance award-winning documentary, </a:t>
            </a:r>
            <a:r>
              <a:rPr lang="en-GB" b="1" i="1" dirty="0">
                <a:latin typeface="Times New Roman" panose="02020603050405020304" pitchFamily="18" charset="0"/>
                <a:ea typeface="Times New Roman" panose="02020603050405020304" pitchFamily="18" charset="0"/>
              </a:rPr>
              <a:t>Unrest</a:t>
            </a:r>
            <a:r>
              <a:rPr lang="en-GB" dirty="0">
                <a:latin typeface="Times New Roman" panose="02020603050405020304" pitchFamily="18" charset="0"/>
                <a:ea typeface="Times New Roman" panose="02020603050405020304" pitchFamily="18" charset="0"/>
              </a:rPr>
              <a:t>, is a personal journey from patient to advocate to storyteller. Jennifer is twenty-eight years-old, working on her PhD at Harvard, and months away from marrying the love of her life when a mysterious fever leaves her bedridden. When doctors tell her it's "all in her head," she picks up her camera as an act of defiance and brings us into a hidden world of millions that medicine abandoned.</a:t>
            </a:r>
            <a:br>
              <a:rPr lang="en-GB" dirty="0">
                <a:latin typeface="Times New Roman" panose="02020603050405020304" pitchFamily="18" charset="0"/>
                <a:ea typeface="Times New Roman" panose="02020603050405020304" pitchFamily="18" charset="0"/>
              </a:rPr>
            </a:br>
            <a:r>
              <a:rPr lang="en-GB" dirty="0">
                <a:latin typeface="Times New Roman" panose="02020603050405020304" pitchFamily="18" charset="0"/>
                <a:ea typeface="Times New Roman" panose="02020603050405020304" pitchFamily="18" charset="0"/>
              </a:rPr>
              <a:t> </a:t>
            </a:r>
            <a:endParaRPr lang="fr-FR" dirty="0">
              <a:latin typeface="Times New Roman" panose="02020603050405020304" pitchFamily="18" charset="0"/>
              <a:ea typeface="Times New Roman" panose="02020603050405020304" pitchFamily="18" charset="0"/>
            </a:endParaRPr>
          </a:p>
          <a:p>
            <a:r>
              <a:rPr lang="en-GB" dirty="0">
                <a:latin typeface="Times New Roman" panose="02020603050405020304" pitchFamily="18" charset="0"/>
                <a:ea typeface="Times New Roman" panose="02020603050405020304" pitchFamily="18" charset="0"/>
              </a:rPr>
              <a:t>In this story of love and loss, newlyweds Jennifer and Omar search for answers as they face unexpected obstacles with great heart. Often confined by her illness to the private space of her bed, Jennifer connects with others around the globe. Like a modern-day Odysseus, she travels by Skype into a forgotten community, crafting intimate portraits of four other families suffering similarly. Jennifer Brea's wonderfully honest and humane portrayal asks us to rethink the stigma around an illness that affects millions. </a:t>
            </a:r>
            <a:r>
              <a:rPr lang="en-GB" b="1" i="1" dirty="0">
                <a:latin typeface="Times New Roman" panose="02020603050405020304" pitchFamily="18" charset="0"/>
                <a:ea typeface="Times New Roman" panose="02020603050405020304" pitchFamily="18" charset="0"/>
              </a:rPr>
              <a:t>Unrest</a:t>
            </a:r>
            <a:r>
              <a:rPr lang="en-GB" dirty="0">
                <a:latin typeface="Times New Roman" panose="02020603050405020304" pitchFamily="18" charset="0"/>
                <a:ea typeface="Times New Roman" panose="02020603050405020304" pitchFamily="18" charset="0"/>
              </a:rPr>
              <a:t> is a vulnerable and eloquent personal documentary that is sure to hit closer to home than many could imagine. </a:t>
            </a:r>
            <a:endParaRPr lang="fr-FR" dirty="0">
              <a:latin typeface="Times New Roman" panose="02020603050405020304" pitchFamily="18" charset="0"/>
              <a:ea typeface="Times New Roman" panose="02020603050405020304" pitchFamily="18" charset="0"/>
            </a:endParaRPr>
          </a:p>
        </p:txBody>
      </p:sp>
      <p:sp>
        <p:nvSpPr>
          <p:cNvPr id="3" name="ZoneTexte 2">
            <a:extLst>
              <a:ext uri="{FF2B5EF4-FFF2-40B4-BE49-F238E27FC236}">
                <a16:creationId xmlns:a16="http://schemas.microsoft.com/office/drawing/2014/main" id="{D98A94BB-55AB-4CBF-8C53-7F3F0B6DEE56}"/>
              </a:ext>
            </a:extLst>
          </p:cNvPr>
          <p:cNvSpPr txBox="1"/>
          <p:nvPr/>
        </p:nvSpPr>
        <p:spPr>
          <a:xfrm>
            <a:off x="6309360" y="1074420"/>
            <a:ext cx="2141220" cy="2677656"/>
          </a:xfrm>
          <a:prstGeom prst="rect">
            <a:avLst/>
          </a:prstGeom>
          <a:noFill/>
        </p:spPr>
        <p:txBody>
          <a:bodyPr wrap="square" rtlCol="0">
            <a:spAutoFit/>
          </a:bodyPr>
          <a:lstStyle/>
          <a:p>
            <a:r>
              <a:rPr lang="en-GB" b="1"/>
              <a:t>Imagine with a partner how you would present the information above in your film presentation.</a:t>
            </a:r>
            <a:endParaRPr lang="fr-FR"/>
          </a:p>
          <a:p>
            <a:r>
              <a:rPr lang="en-GB" b="1"/>
              <a:t>Who is Jennifer Brea? What happens to her? What problems does she have?What does she do? What do we discover about others with this illness?</a:t>
            </a:r>
            <a:endParaRPr lang="fr-FR"/>
          </a:p>
        </p:txBody>
      </p:sp>
    </p:spTree>
    <p:extLst>
      <p:ext uri="{BB962C8B-B14F-4D97-AF65-F5344CB8AC3E}">
        <p14:creationId xmlns:p14="http://schemas.microsoft.com/office/powerpoint/2010/main" val="1544993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4D47D3-7CB8-42EA-B9C8-5A7F635C6998}"/>
              </a:ext>
            </a:extLst>
          </p:cNvPr>
          <p:cNvSpPr txBox="1"/>
          <p:nvPr/>
        </p:nvSpPr>
        <p:spPr>
          <a:xfrm>
            <a:off x="979714" y="840922"/>
            <a:ext cx="5812972" cy="3970318"/>
          </a:xfrm>
          <a:prstGeom prst="rect">
            <a:avLst/>
          </a:prstGeom>
          <a:noFill/>
        </p:spPr>
        <p:txBody>
          <a:bodyPr wrap="square" rtlCol="0">
            <a:spAutoFit/>
          </a:bodyPr>
          <a:lstStyle/>
          <a:p>
            <a:r>
              <a:rPr lang="fr-FR" dirty="0"/>
              <a:t>FILM PRESENTATION IN GROUPS.</a:t>
            </a:r>
          </a:p>
          <a:p>
            <a:endParaRPr lang="fr-FR" dirty="0"/>
          </a:p>
          <a:p>
            <a:r>
              <a:rPr lang="fr-FR" dirty="0"/>
              <a:t>EXAMPLE STORY SUMMARY of film </a:t>
            </a:r>
            <a:r>
              <a:rPr lang="fr-FR" dirty="0" err="1"/>
              <a:t>watched</a:t>
            </a:r>
            <a:r>
              <a:rPr lang="fr-FR" dirty="0"/>
              <a:t> in S1</a:t>
            </a:r>
          </a:p>
          <a:p>
            <a:endParaRPr lang="fr-FR" dirty="0"/>
          </a:p>
          <a:p>
            <a:r>
              <a:rPr lang="fr-FR" dirty="0"/>
              <a:t>The film </a:t>
            </a:r>
            <a:r>
              <a:rPr lang="fr-FR" dirty="0" err="1"/>
              <a:t>we</a:t>
            </a:r>
            <a:r>
              <a:rPr lang="fr-FR" dirty="0"/>
              <a:t> are </a:t>
            </a:r>
            <a:r>
              <a:rPr lang="fr-FR" dirty="0" err="1"/>
              <a:t>going</a:t>
            </a:r>
            <a:r>
              <a:rPr lang="fr-FR" dirty="0"/>
              <a:t> to </a:t>
            </a:r>
            <a:r>
              <a:rPr lang="fr-FR" dirty="0" err="1"/>
              <a:t>present</a:t>
            </a:r>
            <a:r>
              <a:rPr lang="fr-FR" dirty="0"/>
              <a:t> </a:t>
            </a:r>
            <a:r>
              <a:rPr lang="fr-FR" dirty="0" err="1"/>
              <a:t>is</a:t>
            </a:r>
            <a:r>
              <a:rPr lang="fr-FR" dirty="0"/>
              <a:t> a </a:t>
            </a:r>
            <a:r>
              <a:rPr lang="fr-FR" dirty="0" err="1"/>
              <a:t>docu</a:t>
            </a:r>
            <a:r>
              <a:rPr lang="fr-FR" b="1" dirty="0" err="1"/>
              <a:t>men</a:t>
            </a:r>
            <a:r>
              <a:rPr lang="fr-FR" dirty="0" err="1"/>
              <a:t>tary</a:t>
            </a:r>
            <a:r>
              <a:rPr lang="fr-FR" dirty="0"/>
              <a:t> about Jennifer </a:t>
            </a:r>
            <a:r>
              <a:rPr lang="fr-FR" dirty="0" err="1"/>
              <a:t>Bréa</a:t>
            </a:r>
            <a:r>
              <a:rPr lang="fr-FR" dirty="0"/>
              <a:t>. The </a:t>
            </a:r>
            <a:r>
              <a:rPr lang="fr-FR" dirty="0" err="1"/>
              <a:t>docu</a:t>
            </a:r>
            <a:r>
              <a:rPr lang="fr-FR" b="1" dirty="0" err="1"/>
              <a:t>men</a:t>
            </a:r>
            <a:r>
              <a:rPr lang="fr-FR" dirty="0" err="1"/>
              <a:t>tary</a:t>
            </a:r>
            <a:r>
              <a:rPr lang="fr-FR" dirty="0"/>
              <a:t> has won </a:t>
            </a:r>
            <a:r>
              <a:rPr lang="fr-FR" dirty="0" err="1"/>
              <a:t>prizes</a:t>
            </a:r>
            <a:r>
              <a:rPr lang="fr-FR" dirty="0"/>
              <a:t>. Jennifer </a:t>
            </a:r>
            <a:r>
              <a:rPr lang="fr-FR" dirty="0" err="1"/>
              <a:t>was</a:t>
            </a:r>
            <a:r>
              <a:rPr lang="fr-FR" dirty="0"/>
              <a:t> a </a:t>
            </a:r>
            <a:r>
              <a:rPr lang="fr-FR" dirty="0" err="1"/>
              <a:t>brilliant</a:t>
            </a:r>
            <a:r>
              <a:rPr lang="fr-FR" dirty="0"/>
              <a:t> </a:t>
            </a:r>
            <a:r>
              <a:rPr lang="fr-FR" dirty="0" err="1"/>
              <a:t>student</a:t>
            </a:r>
            <a:r>
              <a:rPr lang="fr-FR" dirty="0"/>
              <a:t> at Harvard and </a:t>
            </a:r>
            <a:r>
              <a:rPr lang="fr-FR" dirty="0" err="1"/>
              <a:t>she</a:t>
            </a:r>
            <a:r>
              <a:rPr lang="fr-FR" dirty="0"/>
              <a:t> </a:t>
            </a:r>
            <a:r>
              <a:rPr lang="fr-FR" dirty="0" err="1"/>
              <a:t>was</a:t>
            </a:r>
            <a:r>
              <a:rPr lang="fr-FR" dirty="0"/>
              <a:t> about to </a:t>
            </a:r>
            <a:r>
              <a:rPr lang="fr-FR" dirty="0" err="1"/>
              <a:t>get</a:t>
            </a:r>
            <a:r>
              <a:rPr lang="fr-FR" dirty="0"/>
              <a:t> </a:t>
            </a:r>
            <a:r>
              <a:rPr lang="fr-FR" dirty="0" err="1"/>
              <a:t>married</a:t>
            </a:r>
            <a:r>
              <a:rPr lang="fr-FR" dirty="0"/>
              <a:t>. </a:t>
            </a:r>
            <a:r>
              <a:rPr lang="fr-FR" dirty="0" err="1"/>
              <a:t>When</a:t>
            </a:r>
            <a:r>
              <a:rPr lang="fr-FR" dirty="0"/>
              <a:t> </a:t>
            </a:r>
            <a:r>
              <a:rPr lang="fr-FR" dirty="0" err="1"/>
              <a:t>she</a:t>
            </a:r>
            <a:r>
              <a:rPr lang="fr-FR" dirty="0"/>
              <a:t> </a:t>
            </a:r>
            <a:r>
              <a:rPr lang="fr-FR" dirty="0" err="1"/>
              <a:t>was</a:t>
            </a:r>
            <a:r>
              <a:rPr lang="fr-FR" dirty="0"/>
              <a:t> 28 </a:t>
            </a:r>
            <a:r>
              <a:rPr lang="fr-FR" dirty="0" err="1"/>
              <a:t>she</a:t>
            </a:r>
            <a:r>
              <a:rPr lang="fr-FR" dirty="0"/>
              <a:t> </a:t>
            </a:r>
            <a:r>
              <a:rPr lang="fr-FR" dirty="0" err="1"/>
              <a:t>became</a:t>
            </a:r>
            <a:r>
              <a:rPr lang="fr-FR" dirty="0"/>
              <a:t> </a:t>
            </a:r>
            <a:r>
              <a:rPr lang="fr-FR" dirty="0" err="1"/>
              <a:t>ill</a:t>
            </a:r>
            <a:r>
              <a:rPr lang="fr-FR" dirty="0"/>
              <a:t> </a:t>
            </a:r>
            <a:r>
              <a:rPr lang="fr-FR" dirty="0" err="1"/>
              <a:t>with</a:t>
            </a:r>
            <a:r>
              <a:rPr lang="fr-FR" dirty="0"/>
              <a:t>  a </a:t>
            </a:r>
            <a:r>
              <a:rPr lang="fr-FR" b="1" dirty="0" err="1"/>
              <a:t>tem</a:t>
            </a:r>
            <a:r>
              <a:rPr lang="fr-FR" i="1" dirty="0" err="1"/>
              <a:t>pera</a:t>
            </a:r>
            <a:r>
              <a:rPr lang="fr-FR" dirty="0" err="1"/>
              <a:t>ture</a:t>
            </a:r>
            <a:r>
              <a:rPr lang="fr-FR" dirty="0"/>
              <a:t> and </a:t>
            </a:r>
            <a:r>
              <a:rPr lang="fr-FR" dirty="0" err="1"/>
              <a:t>then</a:t>
            </a:r>
            <a:r>
              <a:rPr lang="fr-FR" dirty="0"/>
              <a:t> </a:t>
            </a:r>
            <a:r>
              <a:rPr lang="fr-FR" dirty="0" err="1"/>
              <a:t>she</a:t>
            </a:r>
            <a:r>
              <a:rPr lang="fr-FR" dirty="0"/>
              <a:t> </a:t>
            </a:r>
            <a:r>
              <a:rPr lang="fr-FR" dirty="0" err="1"/>
              <a:t>couldn’t</a:t>
            </a:r>
            <a:r>
              <a:rPr lang="fr-FR" dirty="0"/>
              <a:t> </a:t>
            </a:r>
            <a:r>
              <a:rPr lang="fr-FR" dirty="0" err="1"/>
              <a:t>get</a:t>
            </a:r>
            <a:r>
              <a:rPr lang="fr-FR" dirty="0"/>
              <a:t> out of </a:t>
            </a:r>
            <a:r>
              <a:rPr lang="fr-FR" dirty="0" err="1"/>
              <a:t>bed</a:t>
            </a:r>
            <a:r>
              <a:rPr lang="fr-FR" dirty="0"/>
              <a:t>.</a:t>
            </a:r>
          </a:p>
          <a:p>
            <a:r>
              <a:rPr lang="fr-FR" dirty="0" err="1"/>
              <a:t>Some</a:t>
            </a:r>
            <a:r>
              <a:rPr lang="fr-FR" dirty="0"/>
              <a:t> </a:t>
            </a:r>
            <a:r>
              <a:rPr lang="fr-FR" dirty="0" err="1"/>
              <a:t>doctors</a:t>
            </a:r>
            <a:r>
              <a:rPr lang="fr-FR" dirty="0"/>
              <a:t> </a:t>
            </a:r>
            <a:r>
              <a:rPr lang="fr-FR" dirty="0" err="1"/>
              <a:t>told</a:t>
            </a:r>
            <a:r>
              <a:rPr lang="fr-FR" dirty="0"/>
              <a:t>  </a:t>
            </a:r>
            <a:r>
              <a:rPr lang="fr-FR" dirty="0" err="1"/>
              <a:t>her</a:t>
            </a:r>
            <a:r>
              <a:rPr lang="fr-FR" dirty="0"/>
              <a:t> </a:t>
            </a:r>
            <a:r>
              <a:rPr lang="fr-FR" dirty="0" err="1"/>
              <a:t>she</a:t>
            </a:r>
            <a:r>
              <a:rPr lang="fr-FR" dirty="0"/>
              <a:t> </a:t>
            </a:r>
            <a:r>
              <a:rPr lang="fr-FR" dirty="0" err="1"/>
              <a:t>wasn’t</a:t>
            </a:r>
            <a:r>
              <a:rPr lang="fr-FR" dirty="0"/>
              <a:t> </a:t>
            </a:r>
            <a:r>
              <a:rPr lang="fr-FR" dirty="0" err="1"/>
              <a:t>ill,but</a:t>
            </a:r>
            <a:r>
              <a:rPr lang="fr-FR" dirty="0"/>
              <a:t> </a:t>
            </a:r>
            <a:r>
              <a:rPr lang="fr-FR" dirty="0" err="1"/>
              <a:t>her</a:t>
            </a:r>
            <a:r>
              <a:rPr lang="fr-FR" dirty="0"/>
              <a:t> </a:t>
            </a:r>
            <a:r>
              <a:rPr lang="fr-FR" dirty="0" err="1"/>
              <a:t>problems</a:t>
            </a:r>
            <a:r>
              <a:rPr lang="fr-FR" dirty="0"/>
              <a:t> </a:t>
            </a:r>
            <a:r>
              <a:rPr lang="fr-FR" dirty="0" err="1"/>
              <a:t>were</a:t>
            </a:r>
            <a:r>
              <a:rPr lang="fr-FR" dirty="0"/>
              <a:t> all in </a:t>
            </a:r>
            <a:r>
              <a:rPr lang="fr-FR" dirty="0" err="1"/>
              <a:t>her</a:t>
            </a:r>
            <a:r>
              <a:rPr lang="fr-FR" dirty="0"/>
              <a:t> </a:t>
            </a:r>
            <a:r>
              <a:rPr lang="fr-FR" dirty="0" err="1"/>
              <a:t>head</a:t>
            </a:r>
            <a:r>
              <a:rPr lang="fr-FR" dirty="0"/>
              <a:t>. </a:t>
            </a:r>
          </a:p>
          <a:p>
            <a:endParaRPr lang="fr-FR" dirty="0"/>
          </a:p>
          <a:p>
            <a:r>
              <a:rPr lang="fr-FR" dirty="0"/>
              <a:t>Jennifer </a:t>
            </a:r>
            <a:r>
              <a:rPr lang="fr-FR" dirty="0" err="1"/>
              <a:t>spent</a:t>
            </a:r>
            <a:r>
              <a:rPr lang="fr-FR" dirty="0"/>
              <a:t> </a:t>
            </a:r>
            <a:r>
              <a:rPr lang="fr-FR" dirty="0" err="1"/>
              <a:t>much</a:t>
            </a:r>
            <a:r>
              <a:rPr lang="fr-FR" dirty="0"/>
              <a:t> time in </a:t>
            </a:r>
            <a:r>
              <a:rPr lang="fr-FR" dirty="0" err="1"/>
              <a:t>bed</a:t>
            </a:r>
            <a:r>
              <a:rPr lang="fr-FR" dirty="0"/>
              <a:t>. It </a:t>
            </a:r>
            <a:r>
              <a:rPr lang="fr-FR" dirty="0" err="1"/>
              <a:t>was</a:t>
            </a:r>
            <a:r>
              <a:rPr lang="fr-FR" dirty="0"/>
              <a:t> </a:t>
            </a:r>
            <a:r>
              <a:rPr lang="fr-FR" dirty="0" err="1"/>
              <a:t>difficult</a:t>
            </a:r>
            <a:r>
              <a:rPr lang="fr-FR" dirty="0"/>
              <a:t> for </a:t>
            </a:r>
            <a:r>
              <a:rPr lang="fr-FR" dirty="0" err="1"/>
              <a:t>her</a:t>
            </a:r>
            <a:r>
              <a:rPr lang="fr-FR" dirty="0"/>
              <a:t> and </a:t>
            </a:r>
            <a:r>
              <a:rPr lang="fr-FR" dirty="0" err="1"/>
              <a:t>her</a:t>
            </a:r>
            <a:r>
              <a:rPr lang="fr-FR" dirty="0"/>
              <a:t> </a:t>
            </a:r>
            <a:r>
              <a:rPr lang="fr-FR" dirty="0" err="1"/>
              <a:t>husband</a:t>
            </a:r>
            <a:r>
              <a:rPr lang="fr-FR" dirty="0"/>
              <a:t>. </a:t>
            </a:r>
            <a:r>
              <a:rPr lang="fr-FR" dirty="0" err="1"/>
              <a:t>From</a:t>
            </a:r>
            <a:r>
              <a:rPr lang="fr-FR" dirty="0"/>
              <a:t> </a:t>
            </a:r>
            <a:r>
              <a:rPr lang="fr-FR" dirty="0" err="1"/>
              <a:t>her</a:t>
            </a:r>
            <a:r>
              <a:rPr lang="fr-FR" dirty="0"/>
              <a:t> </a:t>
            </a:r>
            <a:r>
              <a:rPr lang="fr-FR" dirty="0" err="1"/>
              <a:t>bed</a:t>
            </a:r>
            <a:r>
              <a:rPr lang="fr-FR" dirty="0"/>
              <a:t> </a:t>
            </a:r>
            <a:r>
              <a:rPr lang="fr-FR" dirty="0" err="1"/>
              <a:t>she</a:t>
            </a:r>
            <a:r>
              <a:rPr lang="fr-FR" dirty="0"/>
              <a:t> </a:t>
            </a:r>
            <a:r>
              <a:rPr lang="fr-FR" dirty="0" err="1"/>
              <a:t>contacted</a:t>
            </a:r>
            <a:r>
              <a:rPr lang="fr-FR" dirty="0"/>
              <a:t> </a:t>
            </a:r>
            <a:r>
              <a:rPr lang="fr-FR" dirty="0" err="1"/>
              <a:t>other</a:t>
            </a:r>
            <a:r>
              <a:rPr lang="fr-FR" dirty="0"/>
              <a:t> people </a:t>
            </a:r>
            <a:r>
              <a:rPr lang="fr-FR" dirty="0" err="1"/>
              <a:t>with</a:t>
            </a:r>
            <a:r>
              <a:rPr lang="fr-FR" dirty="0"/>
              <a:t> the </a:t>
            </a:r>
            <a:r>
              <a:rPr lang="fr-FR" dirty="0" err="1"/>
              <a:t>same</a:t>
            </a:r>
            <a:r>
              <a:rPr lang="fr-FR" dirty="0"/>
              <a:t> </a:t>
            </a:r>
            <a:r>
              <a:rPr lang="fr-FR" dirty="0" err="1"/>
              <a:t>problems</a:t>
            </a:r>
            <a:r>
              <a:rPr lang="fr-FR" dirty="0"/>
              <a:t> and </a:t>
            </a:r>
            <a:r>
              <a:rPr lang="fr-FR" dirty="0" err="1"/>
              <a:t>she</a:t>
            </a:r>
            <a:r>
              <a:rPr lang="fr-FR" dirty="0"/>
              <a:t> made a film about </a:t>
            </a:r>
            <a:r>
              <a:rPr lang="fr-FR" dirty="0" err="1"/>
              <a:t>them</a:t>
            </a:r>
            <a:r>
              <a:rPr lang="fr-FR" dirty="0"/>
              <a:t> and </a:t>
            </a:r>
            <a:r>
              <a:rPr lang="fr-FR" dirty="0" err="1"/>
              <a:t>their</a:t>
            </a:r>
            <a:r>
              <a:rPr lang="fr-FR" dirty="0"/>
              <a:t> </a:t>
            </a:r>
            <a:r>
              <a:rPr lang="fr-FR" b="1" dirty="0" err="1"/>
              <a:t>famil</a:t>
            </a:r>
            <a:r>
              <a:rPr lang="fr-FR" dirty="0" err="1"/>
              <a:t>ies.She</a:t>
            </a:r>
            <a:r>
              <a:rPr lang="fr-FR" dirty="0"/>
              <a:t> </a:t>
            </a:r>
            <a:r>
              <a:rPr lang="fr-FR" dirty="0" err="1"/>
              <a:t>discovered</a:t>
            </a:r>
            <a:r>
              <a:rPr lang="fr-FR" dirty="0"/>
              <a:t> </a:t>
            </a:r>
            <a:r>
              <a:rPr lang="fr-FR" dirty="0" err="1"/>
              <a:t>there</a:t>
            </a:r>
            <a:r>
              <a:rPr lang="fr-FR" dirty="0"/>
              <a:t> </a:t>
            </a:r>
            <a:r>
              <a:rPr lang="fr-FR" dirty="0" err="1"/>
              <a:t>were</a:t>
            </a:r>
            <a:r>
              <a:rPr lang="fr-FR" dirty="0"/>
              <a:t> millions of people like </a:t>
            </a:r>
            <a:r>
              <a:rPr lang="fr-FR" dirty="0" err="1"/>
              <a:t>her,who</a:t>
            </a:r>
            <a:r>
              <a:rPr lang="fr-FR" dirty="0"/>
              <a:t> </a:t>
            </a:r>
            <a:r>
              <a:rPr lang="fr-FR" dirty="0" err="1"/>
              <a:t>felt</a:t>
            </a:r>
            <a:r>
              <a:rPr lang="fr-FR" dirty="0"/>
              <a:t> </a:t>
            </a:r>
            <a:r>
              <a:rPr lang="fr-FR" dirty="0" err="1"/>
              <a:t>abandoned</a:t>
            </a:r>
            <a:r>
              <a:rPr lang="fr-FR" dirty="0"/>
              <a:t> by </a:t>
            </a:r>
            <a:r>
              <a:rPr lang="fr-FR" b="1" dirty="0" err="1"/>
              <a:t>mede</a:t>
            </a:r>
            <a:r>
              <a:rPr lang="fr-FR" dirty="0" err="1"/>
              <a:t>cine</a:t>
            </a:r>
            <a:r>
              <a:rPr lang="fr-FR" dirty="0"/>
              <a:t>.</a:t>
            </a:r>
          </a:p>
          <a:p>
            <a:r>
              <a:rPr lang="fr-FR" dirty="0"/>
              <a:t>In the film </a:t>
            </a:r>
            <a:r>
              <a:rPr lang="fr-FR" dirty="0" err="1"/>
              <a:t>we</a:t>
            </a:r>
            <a:r>
              <a:rPr lang="fr-FR" dirty="0"/>
              <a:t> </a:t>
            </a:r>
            <a:r>
              <a:rPr lang="fr-FR" dirty="0" err="1"/>
              <a:t>see</a:t>
            </a:r>
            <a:r>
              <a:rPr lang="fr-FR" dirty="0"/>
              <a:t>  and </a:t>
            </a:r>
            <a:r>
              <a:rPr lang="fr-FR" dirty="0" err="1"/>
              <a:t>honest</a:t>
            </a:r>
            <a:r>
              <a:rPr lang="fr-FR" dirty="0"/>
              <a:t> portrait of how the </a:t>
            </a:r>
            <a:r>
              <a:rPr lang="fr-FR" dirty="0" err="1"/>
              <a:t>d</a:t>
            </a:r>
            <a:r>
              <a:rPr lang="fr-FR" b="1" dirty="0" err="1"/>
              <a:t>iffer</a:t>
            </a:r>
            <a:r>
              <a:rPr lang="fr-FR" dirty="0" err="1"/>
              <a:t>ent</a:t>
            </a:r>
            <a:r>
              <a:rPr lang="fr-FR" dirty="0"/>
              <a:t> </a:t>
            </a:r>
            <a:r>
              <a:rPr lang="fr-FR" dirty="0" err="1"/>
              <a:t>families</a:t>
            </a:r>
            <a:r>
              <a:rPr lang="fr-FR" dirty="0"/>
              <a:t> manage to deal </a:t>
            </a:r>
            <a:r>
              <a:rPr lang="fr-FR" dirty="0" err="1"/>
              <a:t>wih</a:t>
            </a:r>
            <a:r>
              <a:rPr lang="fr-FR" dirty="0"/>
              <a:t> </a:t>
            </a:r>
            <a:r>
              <a:rPr lang="fr-FR" dirty="0" err="1"/>
              <a:t>their</a:t>
            </a:r>
            <a:r>
              <a:rPr lang="fr-FR" dirty="0"/>
              <a:t> </a:t>
            </a:r>
            <a:r>
              <a:rPr lang="fr-FR" b="1" dirty="0" err="1"/>
              <a:t>il</a:t>
            </a:r>
            <a:r>
              <a:rPr lang="fr-FR" dirty="0" err="1"/>
              <a:t>lness</a:t>
            </a:r>
            <a:r>
              <a:rPr lang="fr-FR" dirty="0"/>
              <a:t> and </a:t>
            </a:r>
            <a:r>
              <a:rPr lang="fr-FR" dirty="0" err="1"/>
              <a:t>feel</a:t>
            </a:r>
            <a:r>
              <a:rPr lang="fr-FR" dirty="0"/>
              <a:t> </a:t>
            </a:r>
            <a:r>
              <a:rPr lang="fr-FR" dirty="0" err="1"/>
              <a:t>forgotton</a:t>
            </a:r>
            <a:r>
              <a:rPr lang="fr-FR" dirty="0"/>
              <a:t> by the world.</a:t>
            </a:r>
          </a:p>
        </p:txBody>
      </p:sp>
    </p:spTree>
    <p:extLst>
      <p:ext uri="{BB962C8B-B14F-4D97-AF65-F5344CB8AC3E}">
        <p14:creationId xmlns:p14="http://schemas.microsoft.com/office/powerpoint/2010/main" val="11294577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5265EA-DC37-49E6-8E22-F5F63DCAD345}"/>
              </a:ext>
            </a:extLst>
          </p:cNvPr>
          <p:cNvSpPr/>
          <p:nvPr/>
        </p:nvSpPr>
        <p:spPr>
          <a:xfrm>
            <a:off x="685800" y="538844"/>
            <a:ext cx="7602121" cy="5478423"/>
          </a:xfrm>
          <a:prstGeom prst="rect">
            <a:avLst/>
          </a:prstGeom>
        </p:spPr>
        <p:txBody>
          <a:bodyPr wrap="square">
            <a:spAutoFit/>
          </a:bodyPr>
          <a:lstStyle/>
          <a:p>
            <a:r>
              <a:rPr lang="fr-FR" b="1" dirty="0" err="1">
                <a:latin typeface="Calibri" panose="020F0502020204030204" pitchFamily="34" charset="0"/>
                <a:ea typeface="Calibri" panose="020F0502020204030204" pitchFamily="34" charset="0"/>
                <a:cs typeface="Times New Roman" panose="02020603050405020304" pitchFamily="18" charset="0"/>
              </a:rPr>
              <a:t>Presentation</a:t>
            </a:r>
            <a:r>
              <a:rPr lang="fr-FR" b="1" dirty="0">
                <a:latin typeface="Calibri" panose="020F0502020204030204" pitchFamily="34" charset="0"/>
                <a:ea typeface="Calibri" panose="020F0502020204030204" pitchFamily="34" charset="0"/>
                <a:cs typeface="Times New Roman" panose="02020603050405020304" pitchFamily="18" charset="0"/>
              </a:rPr>
              <a:t> </a:t>
            </a:r>
            <a:r>
              <a:rPr lang="fr-FR" b="1" dirty="0" err="1">
                <a:latin typeface="Calibri" panose="020F0502020204030204" pitchFamily="34" charset="0"/>
                <a:ea typeface="Calibri" panose="020F0502020204030204" pitchFamily="34" charset="0"/>
                <a:cs typeface="Times New Roman" panose="02020603050405020304" pitchFamily="18" charset="0"/>
              </a:rPr>
              <a:t>continued</a:t>
            </a:r>
            <a:endParaRPr lang="fr-FR" b="1" dirty="0">
              <a:latin typeface="Calibri" panose="020F0502020204030204" pitchFamily="34" charset="0"/>
              <a:ea typeface="Calibri" panose="020F0502020204030204" pitchFamily="34" charset="0"/>
              <a:cs typeface="Times New Roman" panose="02020603050405020304" pitchFamily="18" charset="0"/>
            </a:endParaRPr>
          </a:p>
          <a:p>
            <a:r>
              <a:rPr lang="fr-FR" b="1" dirty="0">
                <a:latin typeface="Calibri" panose="020F0502020204030204" pitchFamily="34" charset="0"/>
                <a:ea typeface="Calibri" panose="020F0502020204030204" pitchFamily="34" charset="0"/>
                <a:cs typeface="Times New Roman" panose="02020603050405020304" pitchFamily="18" charset="0"/>
              </a:rPr>
              <a:t>THE DISABILITY</a:t>
            </a:r>
          </a:p>
          <a:p>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dirty="0" err="1">
                <a:latin typeface="Calibri" panose="020F0502020204030204" pitchFamily="34" charset="0"/>
                <a:ea typeface="Calibri" panose="020F0502020204030204" pitchFamily="34" charset="0"/>
                <a:cs typeface="Times New Roman" panose="02020603050405020304" pitchFamily="18" charset="0"/>
              </a:rPr>
              <a:t>My</a:t>
            </a:r>
            <a:r>
              <a:rPr lang="fr-FR" b="1" u="heavy" dirty="0" err="1">
                <a:latin typeface="Calibri" panose="020F0502020204030204" pitchFamily="34" charset="0"/>
                <a:ea typeface="Calibri" panose="020F0502020204030204" pitchFamily="34" charset="0"/>
                <a:cs typeface="Times New Roman" panose="02020603050405020304" pitchFamily="18" charset="0"/>
              </a:rPr>
              <a:t>al</a:t>
            </a:r>
            <a:r>
              <a:rPr lang="fr-FR" dirty="0" err="1">
                <a:latin typeface="Calibri" panose="020F0502020204030204" pitchFamily="34" charset="0"/>
                <a:ea typeface="Calibri" panose="020F0502020204030204" pitchFamily="34" charset="0"/>
                <a:cs typeface="Times New Roman" panose="02020603050405020304" pitchFamily="18" charset="0"/>
              </a:rPr>
              <a:t>gic</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dirty="0" err="1">
                <a:latin typeface="Calibri" panose="020F0502020204030204" pitchFamily="34" charset="0"/>
                <a:ea typeface="Calibri" panose="020F0502020204030204" pitchFamily="34" charset="0"/>
                <a:cs typeface="Times New Roman" panose="02020603050405020304" pitchFamily="18" charset="0"/>
              </a:rPr>
              <a:t>encephalo</a:t>
            </a:r>
            <a:r>
              <a:rPr lang="fr-FR" b="1" u="heavy" dirty="0" err="1">
                <a:latin typeface="Calibri" panose="020F0502020204030204" pitchFamily="34" charset="0"/>
                <a:ea typeface="Calibri" panose="020F0502020204030204" pitchFamily="34" charset="0"/>
                <a:cs typeface="Times New Roman" panose="02020603050405020304" pitchFamily="18" charset="0"/>
              </a:rPr>
              <a:t>my</a:t>
            </a:r>
            <a:r>
              <a:rPr lang="fr-FR" dirty="0" err="1">
                <a:latin typeface="Calibri" panose="020F0502020204030204" pitchFamily="34" charset="0"/>
                <a:ea typeface="Calibri" panose="020F0502020204030204" pitchFamily="34" charset="0"/>
                <a:cs typeface="Times New Roman" panose="02020603050405020304" pitchFamily="18" charset="0"/>
              </a:rPr>
              <a:t>elitis</a:t>
            </a:r>
            <a:endParaRPr lang="fr-FR" dirty="0">
              <a:latin typeface="Calibri" panose="020F0502020204030204" pitchFamily="34" charset="0"/>
              <a:ea typeface="Calibri" panose="020F0502020204030204" pitchFamily="34" charset="0"/>
              <a:cs typeface="Times New Roman" panose="02020603050405020304" pitchFamily="18" charset="0"/>
            </a:endParaRPr>
          </a:p>
          <a:p>
            <a:r>
              <a:rPr lang="fr-FR" dirty="0">
                <a:latin typeface="Calibri" panose="020F0502020204030204" pitchFamily="34" charset="0"/>
                <a:ea typeface="Calibri" panose="020F0502020204030204" pitchFamily="34" charset="0"/>
                <a:cs typeface="Times New Roman" panose="02020603050405020304" pitchFamily="18" charset="0"/>
              </a:rPr>
              <a:t> M.E </a:t>
            </a:r>
            <a:r>
              <a:rPr lang="fr-FR" b="1" u="heavy" dirty="0" err="1">
                <a:latin typeface="Calibri" panose="020F0502020204030204" pitchFamily="34" charset="0"/>
                <a:ea typeface="Calibri" panose="020F0502020204030204" pitchFamily="34" charset="0"/>
                <a:cs typeface="Times New Roman" panose="02020603050405020304" pitchFamily="18" charset="0"/>
              </a:rPr>
              <a:t>Ch</a:t>
            </a:r>
            <a:r>
              <a:rPr lang="fr-FR" u="heavy" dirty="0" err="1">
                <a:latin typeface="Calibri" panose="020F0502020204030204" pitchFamily="34" charset="0"/>
                <a:ea typeface="Calibri" panose="020F0502020204030204" pitchFamily="34" charset="0"/>
                <a:cs typeface="Times New Roman" panose="02020603050405020304" pitchFamily="18" charset="0"/>
              </a:rPr>
              <a:t>r</a:t>
            </a:r>
            <a:r>
              <a:rPr lang="fr-FR" dirty="0" err="1">
                <a:latin typeface="Calibri" panose="020F0502020204030204" pitchFamily="34" charset="0"/>
                <a:ea typeface="Calibri" panose="020F0502020204030204" pitchFamily="34" charset="0"/>
                <a:cs typeface="Times New Roman" panose="02020603050405020304" pitchFamily="18" charset="0"/>
              </a:rPr>
              <a:t>onic</a:t>
            </a:r>
            <a:r>
              <a:rPr lang="fr-FR" dirty="0">
                <a:latin typeface="Calibri" panose="020F0502020204030204" pitchFamily="34" charset="0"/>
                <a:ea typeface="Calibri" panose="020F0502020204030204" pitchFamily="34" charset="0"/>
                <a:cs typeface="Times New Roman" panose="02020603050405020304" pitchFamily="18" charset="0"/>
              </a:rPr>
              <a:t> Fa</a:t>
            </a:r>
            <a:r>
              <a:rPr lang="fr-FR" b="1" u="heavy" dirty="0">
                <a:latin typeface="Calibri" panose="020F0502020204030204" pitchFamily="34" charset="0"/>
                <a:ea typeface="Calibri" panose="020F0502020204030204" pitchFamily="34" charset="0"/>
                <a:cs typeface="Times New Roman" panose="02020603050405020304" pitchFamily="18" charset="0"/>
              </a:rPr>
              <a:t>tig</a:t>
            </a:r>
            <a:r>
              <a:rPr lang="fr-FR" dirty="0">
                <a:latin typeface="Calibri" panose="020F0502020204030204" pitchFamily="34" charset="0"/>
                <a:ea typeface="Calibri" panose="020F0502020204030204" pitchFamily="34" charset="0"/>
                <a:cs typeface="Times New Roman" panose="02020603050405020304" pitchFamily="18" charset="0"/>
              </a:rPr>
              <a:t>ue </a:t>
            </a:r>
            <a:r>
              <a:rPr lang="fr-FR" b="1" u="heavy" dirty="0">
                <a:latin typeface="Calibri" panose="020F0502020204030204" pitchFamily="34" charset="0"/>
                <a:ea typeface="Calibri" panose="020F0502020204030204" pitchFamily="34" charset="0"/>
                <a:cs typeface="Times New Roman" panose="02020603050405020304" pitchFamily="18" charset="0"/>
              </a:rPr>
              <a:t>Syn</a:t>
            </a:r>
            <a:r>
              <a:rPr lang="fr-FR" dirty="0">
                <a:latin typeface="Calibri" panose="020F0502020204030204" pitchFamily="34" charset="0"/>
                <a:ea typeface="Calibri" panose="020F0502020204030204" pitchFamily="34" charset="0"/>
                <a:cs typeface="Times New Roman" panose="02020603050405020304" pitchFamily="18" charset="0"/>
              </a:rPr>
              <a:t>drome </a:t>
            </a:r>
          </a:p>
          <a:p>
            <a:endParaRPr lang="fr-FR" dirty="0">
              <a:latin typeface="Calibri" panose="020F0502020204030204" pitchFamily="34" charset="0"/>
              <a:cs typeface="Times New Roman" panose="02020603050405020304" pitchFamily="18" charset="0"/>
            </a:endParaRPr>
          </a:p>
          <a:p>
            <a:r>
              <a:rPr lang="fr-FR" dirty="0" err="1">
                <a:latin typeface="Calibri" panose="020F0502020204030204" pitchFamily="34" charset="0"/>
                <a:cs typeface="Times New Roman" panose="02020603050405020304" pitchFamily="18" charset="0"/>
              </a:rPr>
              <a:t>Explanation</a:t>
            </a:r>
            <a:r>
              <a:rPr lang="fr-FR" dirty="0">
                <a:latin typeface="Calibri" panose="020F0502020204030204" pitchFamily="34" charset="0"/>
                <a:cs typeface="Times New Roman" panose="02020603050405020304" pitchFamily="18" charset="0"/>
              </a:rPr>
              <a:t>, </a:t>
            </a:r>
            <a:r>
              <a:rPr lang="fr-FR" dirty="0" err="1">
                <a:latin typeface="Calibri" panose="020F0502020204030204" pitchFamily="34" charset="0"/>
                <a:cs typeface="Times New Roman" panose="02020603050405020304" pitchFamily="18" charset="0"/>
              </a:rPr>
              <a:t>statistics</a:t>
            </a:r>
            <a:r>
              <a:rPr lang="fr-FR" dirty="0">
                <a:latin typeface="Calibri" panose="020F0502020204030204" pitchFamily="34" charset="0"/>
                <a:cs typeface="Times New Roman" panose="02020603050405020304" pitchFamily="18" charset="0"/>
              </a:rPr>
              <a:t>, millions </a:t>
            </a:r>
            <a:r>
              <a:rPr lang="fr-FR" dirty="0" err="1">
                <a:latin typeface="Calibri" panose="020F0502020204030204" pitchFamily="34" charset="0"/>
                <a:cs typeface="Times New Roman" panose="02020603050405020304" pitchFamily="18" charset="0"/>
              </a:rPr>
              <a:t>missing</a:t>
            </a:r>
            <a:r>
              <a:rPr lang="fr-FR" dirty="0">
                <a:latin typeface="Calibri" panose="020F0502020204030204" pitchFamily="34" charset="0"/>
                <a:cs typeface="Times New Roman" panose="02020603050405020304" pitchFamily="18" charset="0"/>
              </a:rPr>
              <a:t>, </a:t>
            </a:r>
            <a:r>
              <a:rPr lang="fr-FR" dirty="0" err="1">
                <a:latin typeface="Calibri" panose="020F0502020204030204" pitchFamily="34" charset="0"/>
                <a:cs typeface="Times New Roman" panose="02020603050405020304" pitchFamily="18" charset="0"/>
              </a:rPr>
              <a:t>symptoms</a:t>
            </a:r>
            <a:r>
              <a:rPr lang="fr-FR" dirty="0">
                <a:latin typeface="Calibri" panose="020F0502020204030204" pitchFamily="34" charset="0"/>
                <a:cs typeface="Times New Roman" panose="02020603050405020304" pitchFamily="18" charset="0"/>
              </a:rPr>
              <a:t> ,</a:t>
            </a:r>
            <a:r>
              <a:rPr lang="fr-FR" dirty="0" err="1">
                <a:latin typeface="Calibri" panose="020F0502020204030204" pitchFamily="34" charset="0"/>
                <a:cs typeface="Times New Roman" panose="02020603050405020304" pitchFamily="18" charset="0"/>
              </a:rPr>
              <a:t>diagnosis</a:t>
            </a:r>
            <a:r>
              <a:rPr lang="fr-FR" dirty="0">
                <a:latin typeface="Calibri" panose="020F0502020204030204" pitchFamily="34" charset="0"/>
                <a:cs typeface="Times New Roman" panose="02020603050405020304" pitchFamily="18" charset="0"/>
              </a:rPr>
              <a:t>, </a:t>
            </a:r>
            <a:r>
              <a:rPr lang="fr-FR" dirty="0" err="1">
                <a:latin typeface="Calibri" panose="020F0502020204030204" pitchFamily="34" charset="0"/>
                <a:cs typeface="Times New Roman" panose="02020603050405020304" pitchFamily="18" charset="0"/>
              </a:rPr>
              <a:t>link</a:t>
            </a:r>
            <a:r>
              <a:rPr lang="fr-FR" dirty="0">
                <a:latin typeface="Calibri" panose="020F0502020204030204" pitchFamily="34" charset="0"/>
                <a:cs typeface="Times New Roman" panose="02020603050405020304" pitchFamily="18" charset="0"/>
              </a:rPr>
              <a:t> </a:t>
            </a:r>
            <a:r>
              <a:rPr lang="fr-FR" dirty="0" err="1">
                <a:latin typeface="Calibri" panose="020F0502020204030204" pitchFamily="34" charset="0"/>
                <a:cs typeface="Times New Roman" panose="02020603050405020304" pitchFamily="18" charset="0"/>
              </a:rPr>
              <a:t>with</a:t>
            </a:r>
            <a:r>
              <a:rPr lang="fr-FR" dirty="0">
                <a:latin typeface="Calibri" panose="020F0502020204030204" pitchFamily="34" charset="0"/>
                <a:cs typeface="Times New Roman" panose="02020603050405020304" pitchFamily="18" charset="0"/>
              </a:rPr>
              <a:t> long </a:t>
            </a:r>
            <a:r>
              <a:rPr lang="fr-FR" dirty="0" err="1">
                <a:latin typeface="Calibri" panose="020F0502020204030204" pitchFamily="34" charset="0"/>
                <a:cs typeface="Times New Roman" panose="02020603050405020304" pitchFamily="18" charset="0"/>
              </a:rPr>
              <a:t>covid</a:t>
            </a:r>
            <a:r>
              <a:rPr lang="fr-FR" dirty="0">
                <a:latin typeface="Calibri" panose="020F0502020204030204" pitchFamily="34" charset="0"/>
                <a:cs typeface="Times New Roman" panose="02020603050405020304" pitchFamily="18" charset="0"/>
              </a:rPr>
              <a:t> </a:t>
            </a:r>
          </a:p>
          <a:p>
            <a:endParaRPr lang="fr-FR" dirty="0">
              <a:latin typeface="Calibri" panose="020F0502020204030204" pitchFamily="34" charset="0"/>
              <a:cs typeface="Times New Roman" panose="02020603050405020304" pitchFamily="18" charset="0"/>
            </a:endParaRPr>
          </a:p>
          <a:p>
            <a:r>
              <a:rPr lang="fr-FR" b="1" dirty="0">
                <a:latin typeface="Calibri" panose="020F0502020204030204" pitchFamily="34" charset="0"/>
                <a:cs typeface="Times New Roman" panose="02020603050405020304" pitchFamily="18" charset="0"/>
              </a:rPr>
              <a:t>THE CHARACTERS</a:t>
            </a:r>
          </a:p>
          <a:p>
            <a:endParaRPr lang="fr-FR" b="1" dirty="0">
              <a:latin typeface="Calibri" panose="020F0502020204030204" pitchFamily="34" charset="0"/>
              <a:cs typeface="Times New Roman" panose="02020603050405020304" pitchFamily="18" charset="0"/>
            </a:endParaRPr>
          </a:p>
          <a:p>
            <a:r>
              <a:rPr lang="fr-FR" b="1" dirty="0" err="1">
                <a:latin typeface="Calibri" panose="020F0502020204030204" pitchFamily="34" charset="0"/>
                <a:cs typeface="Times New Roman" panose="02020603050405020304" pitchFamily="18" charset="0"/>
              </a:rPr>
              <a:t>Examples</a:t>
            </a:r>
            <a:r>
              <a:rPr lang="fr-FR" b="1" dirty="0">
                <a:latin typeface="Calibri" panose="020F0502020204030204" pitchFamily="34" charset="0"/>
                <a:cs typeface="Times New Roman" panose="02020603050405020304" pitchFamily="18" charset="0"/>
              </a:rPr>
              <a:t> of the people Jennifer met via the Internet</a:t>
            </a:r>
          </a:p>
          <a:p>
            <a:endParaRPr lang="fr-FR" b="1" dirty="0">
              <a:latin typeface="Calibri" panose="020F0502020204030204" pitchFamily="34" charset="0"/>
              <a:cs typeface="Times New Roman" panose="02020603050405020304" pitchFamily="18" charset="0"/>
            </a:endParaRPr>
          </a:p>
          <a:p>
            <a:endParaRPr lang="fr-FR" b="1" dirty="0">
              <a:latin typeface="Calibri" panose="020F0502020204030204" pitchFamily="34" charset="0"/>
              <a:cs typeface="Times New Roman" panose="02020603050405020304" pitchFamily="18" charset="0"/>
            </a:endParaRPr>
          </a:p>
          <a:p>
            <a:r>
              <a:rPr lang="fr-FR" b="1" dirty="0">
                <a:latin typeface="Calibri" panose="020F0502020204030204" pitchFamily="34" charset="0"/>
                <a:cs typeface="Times New Roman" panose="02020603050405020304" pitchFamily="18" charset="0"/>
              </a:rPr>
              <a:t>A SCENE</a:t>
            </a:r>
          </a:p>
          <a:p>
            <a:r>
              <a:rPr lang="fr-FR" b="1" dirty="0">
                <a:latin typeface="Calibri" panose="020F0502020204030204" pitchFamily="34" charset="0"/>
                <a:cs typeface="Times New Roman" panose="02020603050405020304" pitchFamily="18" charset="0"/>
              </a:rPr>
              <a:t>  </a:t>
            </a:r>
          </a:p>
          <a:p>
            <a:r>
              <a:rPr lang="fr-FR" b="1" dirty="0">
                <a:latin typeface="Calibri" panose="020F0502020204030204" pitchFamily="34" charset="0"/>
                <a:cs typeface="Times New Roman" panose="02020603050405020304" pitchFamily="18" charset="0"/>
              </a:rPr>
              <a:t>Clip of the </a:t>
            </a:r>
            <a:r>
              <a:rPr lang="fr-FR" b="1" dirty="0" err="1">
                <a:latin typeface="Calibri" panose="020F0502020204030204" pitchFamily="34" charset="0"/>
                <a:cs typeface="Times New Roman" panose="02020603050405020304" pitchFamily="18" charset="0"/>
              </a:rPr>
              <a:t>Danish</a:t>
            </a:r>
            <a:r>
              <a:rPr lang="fr-FR" b="1" dirty="0">
                <a:latin typeface="Calibri" panose="020F0502020204030204" pitchFamily="34" charset="0"/>
                <a:cs typeface="Times New Roman" panose="02020603050405020304" pitchFamily="18" charset="0"/>
              </a:rPr>
              <a:t> girl put in a </a:t>
            </a:r>
            <a:r>
              <a:rPr lang="fr-FR" b="1" dirty="0" err="1">
                <a:latin typeface="Calibri" panose="020F0502020204030204" pitchFamily="34" charset="0"/>
                <a:cs typeface="Times New Roman" panose="02020603050405020304" pitchFamily="18" charset="0"/>
              </a:rPr>
              <a:t>psychiatric</a:t>
            </a:r>
            <a:r>
              <a:rPr lang="fr-FR" b="1" dirty="0">
                <a:latin typeface="Calibri" panose="020F0502020204030204" pitchFamily="34" charset="0"/>
                <a:cs typeface="Times New Roman" panose="02020603050405020304" pitchFamily="18" charset="0"/>
              </a:rPr>
              <a:t> </a:t>
            </a:r>
            <a:r>
              <a:rPr lang="fr-FR" b="1" dirty="0" err="1">
                <a:latin typeface="Calibri" panose="020F0502020204030204" pitchFamily="34" charset="0"/>
                <a:cs typeface="Times New Roman" panose="02020603050405020304" pitchFamily="18" charset="0"/>
              </a:rPr>
              <a:t>hospital</a:t>
            </a:r>
            <a:endParaRPr lang="fr-FR" b="1" dirty="0">
              <a:latin typeface="Calibri" panose="020F0502020204030204" pitchFamily="34" charset="0"/>
              <a:cs typeface="Times New Roman" panose="02020603050405020304" pitchFamily="18" charset="0"/>
            </a:endParaRPr>
          </a:p>
          <a:p>
            <a:r>
              <a:rPr lang="fr-FR" b="1" dirty="0">
                <a:latin typeface="Calibri" panose="020F0502020204030204" pitchFamily="34" charset="0"/>
                <a:cs typeface="Times New Roman" panose="02020603050405020304" pitchFamily="18" charset="0"/>
              </a:rPr>
              <a:t>Discussion of the issues </a:t>
            </a:r>
            <a:r>
              <a:rPr lang="fr-FR" b="1" dirty="0" err="1">
                <a:latin typeface="Calibri" panose="020F0502020204030204" pitchFamily="34" charset="0"/>
                <a:cs typeface="Times New Roman" panose="02020603050405020304" pitchFamily="18" charset="0"/>
              </a:rPr>
              <a:t>raised</a:t>
            </a:r>
            <a:endParaRPr lang="fr-FR" b="1" dirty="0">
              <a:latin typeface="Calibri" panose="020F0502020204030204" pitchFamily="34" charset="0"/>
              <a:cs typeface="Times New Roman" panose="02020603050405020304" pitchFamily="18" charset="0"/>
            </a:endParaRPr>
          </a:p>
          <a:p>
            <a:endParaRPr lang="fr-FR" b="1" dirty="0">
              <a:latin typeface="Calibri" panose="020F0502020204030204" pitchFamily="34" charset="0"/>
              <a:cs typeface="Times New Roman" panose="02020603050405020304" pitchFamily="18" charset="0"/>
            </a:endParaRPr>
          </a:p>
          <a:p>
            <a:r>
              <a:rPr lang="fr-FR" b="1" dirty="0">
                <a:latin typeface="Calibri" panose="020F0502020204030204" pitchFamily="34" charset="0"/>
                <a:cs typeface="Times New Roman" panose="02020603050405020304" pitchFamily="18" charset="0"/>
              </a:rPr>
              <a:t>YOUR REACTIONS</a:t>
            </a:r>
          </a:p>
          <a:p>
            <a:endParaRPr lang="fr-FR" b="1" dirty="0">
              <a:latin typeface="Calibri" panose="020F0502020204030204" pitchFamily="34" charset="0"/>
              <a:cs typeface="Times New Roman" panose="02020603050405020304" pitchFamily="18" charset="0"/>
            </a:endParaRPr>
          </a:p>
          <a:p>
            <a:r>
              <a:rPr lang="fr-FR" b="1" dirty="0" err="1">
                <a:latin typeface="Calibri" panose="020F0502020204030204" pitchFamily="34" charset="0"/>
                <a:cs typeface="Times New Roman" panose="02020603050405020304" pitchFamily="18" charset="0"/>
              </a:rPr>
              <a:t>Similar</a:t>
            </a:r>
            <a:r>
              <a:rPr lang="fr-FR" b="1" dirty="0">
                <a:latin typeface="Calibri" panose="020F0502020204030204" pitchFamily="34" charset="0"/>
                <a:cs typeface="Times New Roman" panose="02020603050405020304" pitchFamily="18" charset="0"/>
              </a:rPr>
              <a:t> </a:t>
            </a:r>
            <a:r>
              <a:rPr lang="fr-FR" b="1" dirty="0" err="1">
                <a:latin typeface="Calibri" panose="020F0502020204030204" pitchFamily="34" charset="0"/>
                <a:cs typeface="Times New Roman" panose="02020603050405020304" pitchFamily="18" charset="0"/>
              </a:rPr>
              <a:t>what</a:t>
            </a:r>
            <a:r>
              <a:rPr lang="fr-FR" b="1" dirty="0">
                <a:latin typeface="Calibri" panose="020F0502020204030204" pitchFamily="34" charset="0"/>
                <a:cs typeface="Times New Roman" panose="02020603050405020304" pitchFamily="18" charset="0"/>
              </a:rPr>
              <a:t> </a:t>
            </a:r>
            <a:r>
              <a:rPr lang="fr-FR" b="1" dirty="0" err="1">
                <a:latin typeface="Calibri" panose="020F0502020204030204" pitchFamily="34" charset="0"/>
                <a:cs typeface="Times New Roman" panose="02020603050405020304" pitchFamily="18" charset="0"/>
              </a:rPr>
              <a:t>you</a:t>
            </a:r>
            <a:r>
              <a:rPr lang="fr-FR" b="1" dirty="0">
                <a:latin typeface="Calibri" panose="020F0502020204030204" pitchFamily="34" charset="0"/>
                <a:cs typeface="Times New Roman" panose="02020603050405020304" pitchFamily="18" charset="0"/>
              </a:rPr>
              <a:t> </a:t>
            </a:r>
            <a:r>
              <a:rPr lang="fr-FR" b="1" dirty="0" err="1">
                <a:latin typeface="Calibri" panose="020F0502020204030204" pitchFamily="34" charset="0"/>
                <a:cs typeface="Times New Roman" panose="02020603050405020304" pitchFamily="18" charset="0"/>
              </a:rPr>
              <a:t>wrote</a:t>
            </a:r>
            <a:r>
              <a:rPr lang="fr-FR" b="1" dirty="0">
                <a:latin typeface="Calibri" panose="020F0502020204030204" pitchFamily="34" charset="0"/>
                <a:cs typeface="Times New Roman" panose="02020603050405020304" pitchFamily="18" charset="0"/>
              </a:rPr>
              <a:t> in class in S1</a:t>
            </a:r>
          </a:p>
          <a:p>
            <a:endParaRPr lang="fr-FR" b="1" dirty="0">
              <a:latin typeface="Calibri" panose="020F0502020204030204" pitchFamily="34" charset="0"/>
              <a:cs typeface="Times New Roman" panose="02020603050405020304" pitchFamily="18" charset="0"/>
            </a:endParaRPr>
          </a:p>
          <a:p>
            <a:endParaRPr lang="fr-FR" b="1" dirty="0">
              <a:latin typeface="Calibri" panose="020F0502020204030204" pitchFamily="34" charset="0"/>
              <a:cs typeface="Times New Roman" panose="02020603050405020304" pitchFamily="18" charset="0"/>
            </a:endParaRPr>
          </a:p>
          <a:p>
            <a:endParaRPr lang="fr-FR" b="1" dirty="0">
              <a:latin typeface="Calibri" panose="020F0502020204030204" pitchFamily="34" charset="0"/>
              <a:cs typeface="Times New Roman" panose="02020603050405020304" pitchFamily="18" charset="0"/>
            </a:endParaRPr>
          </a:p>
          <a:p>
            <a:endParaRPr lang="fr-FR" b="1" dirty="0"/>
          </a:p>
        </p:txBody>
      </p:sp>
    </p:spTree>
    <p:extLst>
      <p:ext uri="{BB962C8B-B14F-4D97-AF65-F5344CB8AC3E}">
        <p14:creationId xmlns:p14="http://schemas.microsoft.com/office/powerpoint/2010/main" val="240308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5C5C"/>
        </a:solidFill>
        <a:effectLst/>
      </p:bgPr>
    </p:bg>
    <p:spTree>
      <p:nvGrpSpPr>
        <p:cNvPr id="1" name="Shape 418"/>
        <p:cNvGrpSpPr/>
        <p:nvPr/>
      </p:nvGrpSpPr>
      <p:grpSpPr>
        <a:xfrm>
          <a:off x="0" y="0"/>
          <a:ext cx="0" cy="0"/>
          <a:chOff x="0" y="0"/>
          <a:chExt cx="0" cy="0"/>
        </a:xfrm>
      </p:grpSpPr>
      <p:sp>
        <p:nvSpPr>
          <p:cNvPr id="419" name="Google Shape;419;p57"/>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
              <a:t>Thanks!</a:t>
            </a:r>
            <a:endParaRPr/>
          </a:p>
        </p:txBody>
      </p:sp>
      <p:pic>
        <p:nvPicPr>
          <p:cNvPr id="420" name="Google Shape;420;p57"/>
          <p:cNvPicPr preferRelativeResize="0"/>
          <p:nvPr/>
        </p:nvPicPr>
        <p:blipFill rotWithShape="1">
          <a:blip r:embed="rId3">
            <a:alphaModFix/>
          </a:blip>
          <a:srcRect l="14458" t="7597" r="14458" b="7606"/>
          <a:stretch/>
        </p:blipFill>
        <p:spPr>
          <a:xfrm>
            <a:off x="7894825" y="93025"/>
            <a:ext cx="1087200" cy="10872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5</a:t>
            </a:fld>
            <a:endParaRPr/>
          </a:p>
        </p:txBody>
      </p:sp>
      <p:sp>
        <p:nvSpPr>
          <p:cNvPr id="114" name="Google Shape;114;p24"/>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Decide which types of films you might hear these quotes in. Two film types are not used. [part 2/2]</a:t>
            </a:r>
            <a:endParaRPr sz="1800" b="1">
              <a:latin typeface="Raleway"/>
              <a:ea typeface="Raleway"/>
              <a:cs typeface="Raleway"/>
              <a:sym typeface="Raleway"/>
            </a:endParaRPr>
          </a:p>
        </p:txBody>
      </p:sp>
      <p:sp>
        <p:nvSpPr>
          <p:cNvPr id="115" name="Google Shape;115;p24"/>
          <p:cNvSpPr txBox="1"/>
          <p:nvPr/>
        </p:nvSpPr>
        <p:spPr>
          <a:xfrm>
            <a:off x="497300" y="2160400"/>
            <a:ext cx="5098200" cy="22575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Font typeface="Raleway Light"/>
              <a:buAutoNum type="alphaUcPeriod" startAt="4"/>
            </a:pPr>
            <a:r>
              <a:rPr lang="pl" sz="1600" i="1">
                <a:solidFill>
                  <a:schemeClr val="dk1"/>
                </a:solidFill>
                <a:latin typeface="Raleway Light"/>
                <a:ea typeface="Raleway Light"/>
                <a:cs typeface="Raleway Light"/>
                <a:sym typeface="Raleway Light"/>
              </a:rPr>
              <a:t>“He doesn’t look like the rabbit in the photo.”</a:t>
            </a:r>
            <a:endParaRPr sz="1600" i="1">
              <a:solidFill>
                <a:schemeClr val="dk1"/>
              </a:solidFill>
              <a:latin typeface="Raleway Light"/>
              <a:ea typeface="Raleway Light"/>
              <a:cs typeface="Raleway Light"/>
              <a:sym typeface="Raleway Light"/>
            </a:endParaRPr>
          </a:p>
          <a:p>
            <a:pPr marL="457200" lvl="0" indent="-330200" algn="l" rtl="0">
              <a:lnSpc>
                <a:spcPct val="115000"/>
              </a:lnSpc>
              <a:spcBef>
                <a:spcPts val="1000"/>
              </a:spcBef>
              <a:spcAft>
                <a:spcPts val="0"/>
              </a:spcAft>
              <a:buClr>
                <a:schemeClr val="dk1"/>
              </a:buClr>
              <a:buSzPts val="1600"/>
              <a:buFont typeface="Raleway Light"/>
              <a:buAutoNum type="alphaUcPeriod" startAt="4"/>
            </a:pPr>
            <a:r>
              <a:rPr lang="pl" sz="1600" i="1">
                <a:solidFill>
                  <a:schemeClr val="dk1"/>
                </a:solidFill>
                <a:latin typeface="Raleway Light"/>
                <a:ea typeface="Raleway Light"/>
                <a:cs typeface="Raleway Light"/>
                <a:sym typeface="Raleway Light"/>
              </a:rPr>
              <a:t>“My favourite vegetables are chips.”</a:t>
            </a:r>
            <a:endParaRPr sz="1600" i="1">
              <a:solidFill>
                <a:schemeClr val="dk1"/>
              </a:solidFill>
              <a:latin typeface="Raleway Light"/>
              <a:ea typeface="Raleway Light"/>
              <a:cs typeface="Raleway Light"/>
              <a:sym typeface="Raleway Light"/>
            </a:endParaRPr>
          </a:p>
          <a:p>
            <a:pPr marL="457200" lvl="0" indent="-330200" algn="l" rtl="0">
              <a:lnSpc>
                <a:spcPct val="115000"/>
              </a:lnSpc>
              <a:spcBef>
                <a:spcPts val="1000"/>
              </a:spcBef>
              <a:spcAft>
                <a:spcPts val="0"/>
              </a:spcAft>
              <a:buClr>
                <a:schemeClr val="dk1"/>
              </a:buClr>
              <a:buSzPts val="1600"/>
              <a:buFont typeface="Raleway Light"/>
              <a:buAutoNum type="alphaUcPeriod" startAt="4"/>
            </a:pPr>
            <a:r>
              <a:rPr lang="pl" sz="1600" i="1">
                <a:solidFill>
                  <a:schemeClr val="dk1"/>
                </a:solidFill>
                <a:latin typeface="Raleway Light"/>
                <a:ea typeface="Raleway Light"/>
                <a:cs typeface="Raleway Light"/>
                <a:sym typeface="Raleway Light"/>
              </a:rPr>
              <a:t>“The building is on fire! We need to save those people!” </a:t>
            </a:r>
            <a:endParaRPr sz="1600" i="1">
              <a:solidFill>
                <a:schemeClr val="dk1"/>
              </a:solidFill>
              <a:latin typeface="Raleway Light"/>
              <a:ea typeface="Raleway Light"/>
              <a:cs typeface="Raleway Light"/>
              <a:sym typeface="Raleway Light"/>
            </a:endParaRPr>
          </a:p>
          <a:p>
            <a:pPr marL="457200" lvl="0" indent="-330200" algn="l" rtl="0">
              <a:lnSpc>
                <a:spcPct val="115000"/>
              </a:lnSpc>
              <a:spcBef>
                <a:spcPts val="1200"/>
              </a:spcBef>
              <a:spcAft>
                <a:spcPts val="1000"/>
              </a:spcAft>
              <a:buClr>
                <a:schemeClr val="dk1"/>
              </a:buClr>
              <a:buSzPts val="1600"/>
              <a:buFont typeface="Raleway Light"/>
              <a:buAutoNum type="alphaUcPeriod" startAt="4"/>
            </a:pPr>
            <a:r>
              <a:rPr lang="pl" sz="1600" i="1">
                <a:solidFill>
                  <a:schemeClr val="dk1"/>
                </a:solidFill>
                <a:latin typeface="Raleway Light"/>
                <a:ea typeface="Raleway Light"/>
                <a:cs typeface="Raleway Light"/>
                <a:sym typeface="Raleway Light"/>
              </a:rPr>
              <a:t>“I don’t believe in ghosts! I’m just going to see what’s going on outside.”</a:t>
            </a:r>
            <a:endParaRPr sz="1600" i="1">
              <a:solidFill>
                <a:schemeClr val="dk1"/>
              </a:solidFill>
              <a:latin typeface="Raleway Light"/>
              <a:ea typeface="Raleway Light"/>
              <a:cs typeface="Raleway Light"/>
              <a:sym typeface="Raleway Light"/>
            </a:endParaRPr>
          </a:p>
        </p:txBody>
      </p:sp>
      <p:sp>
        <p:nvSpPr>
          <p:cNvPr id="116" name="Google Shape;116;p24"/>
          <p:cNvSpPr txBox="1"/>
          <p:nvPr/>
        </p:nvSpPr>
        <p:spPr>
          <a:xfrm>
            <a:off x="6218400" y="3033850"/>
            <a:ext cx="24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17" name="Google Shape;117;p24"/>
          <p:cNvSpPr/>
          <p:nvPr/>
        </p:nvSpPr>
        <p:spPr>
          <a:xfrm>
            <a:off x="592700" y="1311000"/>
            <a:ext cx="7655100" cy="738900"/>
          </a:xfrm>
          <a:prstGeom prst="roundRect">
            <a:avLst>
              <a:gd name="adj" fmla="val 16667"/>
            </a:avLst>
          </a:prstGeom>
          <a:solidFill>
            <a:srgbClr val="FF5C5C"/>
          </a:solidFill>
          <a:ln w="28575" cap="flat" cmpd="sng">
            <a:solidFill>
              <a:srgbClr val="FF5C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Raleway Light"/>
              <a:ea typeface="Raleway Light"/>
              <a:cs typeface="Raleway Light"/>
              <a:sym typeface="Raleway Light"/>
            </a:endParaRPr>
          </a:p>
          <a:p>
            <a:pPr marL="0" lvl="0" indent="0" algn="ctr" rtl="0">
              <a:lnSpc>
                <a:spcPct val="115000"/>
              </a:lnSpc>
              <a:spcBef>
                <a:spcPts val="0"/>
              </a:spcBef>
              <a:spcAft>
                <a:spcPts val="0"/>
              </a:spcAft>
              <a:buNone/>
            </a:pPr>
            <a:r>
              <a:rPr lang="pl">
                <a:solidFill>
                  <a:srgbClr val="FFFFFF"/>
                </a:solidFill>
                <a:latin typeface="Raleway Light"/>
                <a:ea typeface="Raleway Light"/>
                <a:cs typeface="Raleway Light"/>
                <a:sym typeface="Raleway Light"/>
              </a:rPr>
              <a:t>action film		cartoon		comedy		documentary		drama	</a:t>
            </a:r>
            <a:endParaRPr>
              <a:solidFill>
                <a:srgbClr val="FFFFFF"/>
              </a:solidFill>
              <a:latin typeface="Raleway Light"/>
              <a:ea typeface="Raleway Light"/>
              <a:cs typeface="Raleway Light"/>
              <a:sym typeface="Raleway Light"/>
            </a:endParaRPr>
          </a:p>
          <a:p>
            <a:pPr marL="0" lvl="0" indent="0" algn="ctr" rtl="0">
              <a:lnSpc>
                <a:spcPct val="115000"/>
              </a:lnSpc>
              <a:spcBef>
                <a:spcPts val="0"/>
              </a:spcBef>
              <a:spcAft>
                <a:spcPts val="0"/>
              </a:spcAft>
              <a:buNone/>
            </a:pPr>
            <a:r>
              <a:rPr lang="pl">
                <a:solidFill>
                  <a:srgbClr val="FFFFFF"/>
                </a:solidFill>
                <a:latin typeface="Raleway Light"/>
                <a:ea typeface="Raleway Light"/>
                <a:cs typeface="Raleway Light"/>
                <a:sym typeface="Raleway Light"/>
              </a:rPr>
              <a:t>horror film		romantic film		science-fiction film		  thriller</a:t>
            </a:r>
            <a:endParaRPr>
              <a:solidFill>
                <a:srgbClr val="FFFFFF"/>
              </a:solidFill>
              <a:latin typeface="Raleway Light"/>
              <a:ea typeface="Raleway Light"/>
              <a:cs typeface="Raleway Light"/>
              <a:sym typeface="Raleway Light"/>
            </a:endParaRPr>
          </a:p>
          <a:p>
            <a:pPr marL="0" lvl="0" indent="0" algn="l" rtl="0">
              <a:lnSpc>
                <a:spcPct val="115000"/>
              </a:lnSpc>
              <a:spcBef>
                <a:spcPts val="0"/>
              </a:spcBef>
              <a:spcAft>
                <a:spcPts val="0"/>
              </a:spcAft>
              <a:buNone/>
            </a:pPr>
            <a:endParaRPr>
              <a:solidFill>
                <a:srgbClr val="FFFFFF"/>
              </a:solidFill>
              <a:latin typeface="Raleway Light"/>
              <a:ea typeface="Raleway Light"/>
              <a:cs typeface="Raleway Light"/>
              <a:sym typeface="Raleway Light"/>
            </a:endParaRPr>
          </a:p>
        </p:txBody>
      </p:sp>
      <p:sp>
        <p:nvSpPr>
          <p:cNvPr id="118" name="Google Shape;118;p24"/>
          <p:cNvSpPr/>
          <p:nvPr/>
        </p:nvSpPr>
        <p:spPr>
          <a:xfrm>
            <a:off x="6053000" y="2571750"/>
            <a:ext cx="2194800" cy="919800"/>
          </a:xfrm>
          <a:prstGeom prst="roundRect">
            <a:avLst>
              <a:gd name="adj" fmla="val 16667"/>
            </a:avLst>
          </a:prstGeom>
          <a:solidFill>
            <a:srgbClr val="FFFFFF"/>
          </a:solidFill>
          <a:ln w="9525" cap="flat" cmpd="sng">
            <a:solidFill>
              <a:srgbClr val="F59A2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pl" b="1" i="1">
                <a:solidFill>
                  <a:schemeClr val="dk1"/>
                </a:solidFill>
                <a:latin typeface="Raleway"/>
                <a:ea typeface="Raleway"/>
                <a:cs typeface="Raleway"/>
                <a:sym typeface="Raleway"/>
              </a:rPr>
              <a:t>quote</a:t>
            </a:r>
            <a:r>
              <a:rPr lang="pl" b="1">
                <a:solidFill>
                  <a:schemeClr val="dk1"/>
                </a:solidFill>
                <a:latin typeface="Raleway"/>
                <a:ea typeface="Raleway"/>
                <a:cs typeface="Raleway"/>
                <a:sym typeface="Raleway"/>
              </a:rPr>
              <a:t> </a:t>
            </a:r>
            <a:r>
              <a:rPr lang="pl">
                <a:solidFill>
                  <a:schemeClr val="dk1"/>
                </a:solidFill>
                <a:latin typeface="Raleway Light"/>
                <a:ea typeface="Raleway Light"/>
                <a:cs typeface="Raleway Light"/>
                <a:sym typeface="Raleway Light"/>
              </a:rPr>
              <a:t>(noun):</a:t>
            </a:r>
            <a:endParaRPr>
              <a:solidFill>
                <a:schemeClr val="dk1"/>
              </a:solidFill>
              <a:latin typeface="Raleway Light"/>
              <a:ea typeface="Raleway Light"/>
              <a:cs typeface="Raleway Light"/>
              <a:sym typeface="Raleway Light"/>
            </a:endParaRPr>
          </a:p>
          <a:p>
            <a:pPr marL="0" lvl="0" indent="0" algn="ctr" rtl="0">
              <a:spcBef>
                <a:spcPts val="0"/>
              </a:spcBef>
              <a:spcAft>
                <a:spcPts val="0"/>
              </a:spcAft>
              <a:buClr>
                <a:schemeClr val="dk1"/>
              </a:buClr>
              <a:buSzPts val="1100"/>
              <a:buFont typeface="Arial"/>
              <a:buNone/>
            </a:pPr>
            <a:r>
              <a:rPr lang="pl">
                <a:solidFill>
                  <a:schemeClr val="dk1"/>
                </a:solidFill>
                <a:latin typeface="Raleway Light"/>
                <a:ea typeface="Raleway Light"/>
                <a:cs typeface="Raleway Light"/>
                <a:sym typeface="Raleway Light"/>
              </a:rPr>
              <a:t>words that someone else has said or written</a:t>
            </a:r>
            <a:endParaRPr>
              <a:solidFill>
                <a:schemeClr val="dk1"/>
              </a:solidFill>
              <a:latin typeface="Raleway Light"/>
              <a:ea typeface="Raleway Light"/>
              <a:cs typeface="Raleway Light"/>
              <a:sym typeface="Raleway Light"/>
            </a:endParaRPr>
          </a:p>
          <a:p>
            <a:pPr marL="0" lvl="0" indent="0" algn="ctr" rtl="0">
              <a:spcBef>
                <a:spcPts val="0"/>
              </a:spcBef>
              <a:spcAft>
                <a:spcPts val="0"/>
              </a:spcAft>
              <a:buNone/>
            </a:pPr>
            <a:endParaRPr>
              <a:latin typeface="Raleway Light"/>
              <a:ea typeface="Raleway Light"/>
              <a:cs typeface="Raleway Light"/>
              <a:sym typeface="Raleway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6</a:t>
            </a:fld>
            <a:endParaRPr/>
          </a:p>
        </p:txBody>
      </p:sp>
      <p:sp>
        <p:nvSpPr>
          <p:cNvPr id="124" name="Google Shape;124;p25"/>
          <p:cNvSpPr txBox="1"/>
          <p:nvPr/>
        </p:nvSpPr>
        <p:spPr>
          <a:xfrm>
            <a:off x="393201" y="310900"/>
            <a:ext cx="725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Let’s check your answers.</a:t>
            </a:r>
            <a:endParaRPr sz="1800" b="1">
              <a:latin typeface="Raleway"/>
              <a:ea typeface="Raleway"/>
              <a:cs typeface="Raleway"/>
              <a:sym typeface="Raleway"/>
            </a:endParaRPr>
          </a:p>
        </p:txBody>
      </p:sp>
      <p:sp>
        <p:nvSpPr>
          <p:cNvPr id="125" name="Google Shape;125;p25"/>
          <p:cNvSpPr/>
          <p:nvPr/>
        </p:nvSpPr>
        <p:spPr>
          <a:xfrm>
            <a:off x="592700" y="972000"/>
            <a:ext cx="7655100" cy="738900"/>
          </a:xfrm>
          <a:prstGeom prst="roundRect">
            <a:avLst>
              <a:gd name="adj" fmla="val 16667"/>
            </a:avLst>
          </a:prstGeom>
          <a:solidFill>
            <a:srgbClr val="FF5C5C"/>
          </a:solidFill>
          <a:ln w="28575" cap="flat" cmpd="sng">
            <a:solidFill>
              <a:srgbClr val="FF5C5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latin typeface="Raleway Light"/>
              <a:ea typeface="Raleway Light"/>
              <a:cs typeface="Raleway Light"/>
              <a:sym typeface="Raleway Light"/>
            </a:endParaRPr>
          </a:p>
          <a:p>
            <a:pPr marL="0" lvl="0" indent="0" algn="ctr" rtl="0">
              <a:lnSpc>
                <a:spcPct val="115000"/>
              </a:lnSpc>
              <a:spcBef>
                <a:spcPts val="0"/>
              </a:spcBef>
              <a:spcAft>
                <a:spcPts val="0"/>
              </a:spcAft>
              <a:buNone/>
            </a:pPr>
            <a:r>
              <a:rPr lang="pl">
                <a:solidFill>
                  <a:srgbClr val="FFFFFF"/>
                </a:solidFill>
                <a:latin typeface="Raleway Light"/>
                <a:ea typeface="Raleway Light"/>
                <a:cs typeface="Raleway Light"/>
                <a:sym typeface="Raleway Light"/>
              </a:rPr>
              <a:t>action film		cartoon		comedy		documentary		drama	</a:t>
            </a:r>
            <a:endParaRPr>
              <a:solidFill>
                <a:srgbClr val="FFFFFF"/>
              </a:solidFill>
              <a:latin typeface="Raleway Light"/>
              <a:ea typeface="Raleway Light"/>
              <a:cs typeface="Raleway Light"/>
              <a:sym typeface="Raleway Light"/>
            </a:endParaRPr>
          </a:p>
          <a:p>
            <a:pPr marL="0" lvl="0" indent="0" algn="ctr" rtl="0">
              <a:lnSpc>
                <a:spcPct val="115000"/>
              </a:lnSpc>
              <a:spcBef>
                <a:spcPts val="0"/>
              </a:spcBef>
              <a:spcAft>
                <a:spcPts val="0"/>
              </a:spcAft>
              <a:buNone/>
            </a:pPr>
            <a:r>
              <a:rPr lang="pl">
                <a:solidFill>
                  <a:srgbClr val="FFFFFF"/>
                </a:solidFill>
                <a:latin typeface="Raleway Light"/>
                <a:ea typeface="Raleway Light"/>
                <a:cs typeface="Raleway Light"/>
                <a:sym typeface="Raleway Light"/>
              </a:rPr>
              <a:t>horror film		romantic film		science-fiction film		  thriller</a:t>
            </a:r>
            <a:endParaRPr>
              <a:solidFill>
                <a:srgbClr val="FFFFFF"/>
              </a:solidFill>
              <a:latin typeface="Raleway Light"/>
              <a:ea typeface="Raleway Light"/>
              <a:cs typeface="Raleway Light"/>
              <a:sym typeface="Raleway Light"/>
            </a:endParaRPr>
          </a:p>
          <a:p>
            <a:pPr marL="0" lvl="0" indent="0" algn="l" rtl="0">
              <a:lnSpc>
                <a:spcPct val="115000"/>
              </a:lnSpc>
              <a:spcBef>
                <a:spcPts val="0"/>
              </a:spcBef>
              <a:spcAft>
                <a:spcPts val="0"/>
              </a:spcAft>
              <a:buNone/>
            </a:pPr>
            <a:endParaRPr>
              <a:solidFill>
                <a:srgbClr val="FFFFFF"/>
              </a:solidFill>
              <a:latin typeface="Raleway Light"/>
              <a:ea typeface="Raleway Light"/>
              <a:cs typeface="Raleway Light"/>
              <a:sym typeface="Raleway Light"/>
            </a:endParaRPr>
          </a:p>
        </p:txBody>
      </p:sp>
      <p:sp>
        <p:nvSpPr>
          <p:cNvPr id="126" name="Google Shape;126;p25"/>
          <p:cNvSpPr txBox="1"/>
          <p:nvPr/>
        </p:nvSpPr>
        <p:spPr>
          <a:xfrm>
            <a:off x="497300" y="1788700"/>
            <a:ext cx="7845900" cy="32088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Font typeface="Raleway Light"/>
              <a:buAutoNum type="alphaUcPeriod"/>
            </a:pPr>
            <a:r>
              <a:rPr lang="pl" sz="1600" i="1">
                <a:solidFill>
                  <a:schemeClr val="dk1"/>
                </a:solidFill>
                <a:latin typeface="Raleway Light"/>
                <a:ea typeface="Raleway Light"/>
                <a:cs typeface="Raleway Light"/>
                <a:sym typeface="Raleway Light"/>
              </a:rPr>
              <a:t>“I came here tonight because I realised that I want to spend the rest of my life with you.” </a:t>
            </a:r>
            <a:endParaRPr sz="1600">
              <a:solidFill>
                <a:schemeClr val="dk1"/>
              </a:solidFill>
              <a:latin typeface="Raleway Light"/>
              <a:ea typeface="Raleway Light"/>
              <a:cs typeface="Raleway Light"/>
              <a:sym typeface="Raleway Light"/>
            </a:endParaRPr>
          </a:p>
          <a:p>
            <a:pPr marL="457200" lvl="0" indent="-330200" algn="l" rtl="0">
              <a:lnSpc>
                <a:spcPct val="115000"/>
              </a:lnSpc>
              <a:spcBef>
                <a:spcPts val="1000"/>
              </a:spcBef>
              <a:spcAft>
                <a:spcPts val="0"/>
              </a:spcAft>
              <a:buClr>
                <a:schemeClr val="dk1"/>
              </a:buClr>
              <a:buSzPts val="1600"/>
              <a:buFont typeface="Raleway Light"/>
              <a:buAutoNum type="alphaUcPeriod"/>
            </a:pPr>
            <a:r>
              <a:rPr lang="pl" sz="1600" i="1">
                <a:solidFill>
                  <a:schemeClr val="dk1"/>
                </a:solidFill>
                <a:latin typeface="Raleway Light"/>
                <a:ea typeface="Raleway Light"/>
                <a:cs typeface="Raleway Light"/>
                <a:sym typeface="Raleway Light"/>
              </a:rPr>
              <a:t>“There are half as many African lions as there were 25 years ago.” </a:t>
            </a:r>
            <a:endParaRPr sz="1600" i="1">
              <a:solidFill>
                <a:schemeClr val="dk1"/>
              </a:solidFill>
              <a:latin typeface="Raleway Light"/>
              <a:ea typeface="Raleway Light"/>
              <a:cs typeface="Raleway Light"/>
              <a:sym typeface="Raleway Light"/>
            </a:endParaRPr>
          </a:p>
          <a:p>
            <a:pPr marL="457200" lvl="0" indent="-330200" algn="l" rtl="0">
              <a:lnSpc>
                <a:spcPct val="115000"/>
              </a:lnSpc>
              <a:spcBef>
                <a:spcPts val="1000"/>
              </a:spcBef>
              <a:spcAft>
                <a:spcPts val="0"/>
              </a:spcAft>
              <a:buClr>
                <a:schemeClr val="dk1"/>
              </a:buClr>
              <a:buSzPts val="1600"/>
              <a:buFont typeface="Raleway Light"/>
              <a:buAutoNum type="alphaUcPeriod"/>
            </a:pPr>
            <a:r>
              <a:rPr lang="pl" sz="1600" i="1">
                <a:solidFill>
                  <a:schemeClr val="dk1"/>
                </a:solidFill>
                <a:latin typeface="Raleway Light"/>
                <a:ea typeface="Raleway Light"/>
                <a:cs typeface="Raleway Light"/>
                <a:sym typeface="Raleway Light"/>
              </a:rPr>
              <a:t>“This baby was born on Mars.” </a:t>
            </a:r>
            <a:endParaRPr sz="1600" i="1">
              <a:solidFill>
                <a:schemeClr val="dk1"/>
              </a:solidFill>
              <a:latin typeface="Raleway Light"/>
              <a:ea typeface="Raleway Light"/>
              <a:cs typeface="Raleway Light"/>
              <a:sym typeface="Raleway Light"/>
            </a:endParaRPr>
          </a:p>
          <a:p>
            <a:pPr marL="457200" lvl="0" indent="-330200" algn="l" rtl="0">
              <a:lnSpc>
                <a:spcPct val="115000"/>
              </a:lnSpc>
              <a:spcBef>
                <a:spcPts val="1000"/>
              </a:spcBef>
              <a:spcAft>
                <a:spcPts val="0"/>
              </a:spcAft>
              <a:buClr>
                <a:schemeClr val="dk1"/>
              </a:buClr>
              <a:buSzPts val="1600"/>
              <a:buFont typeface="Raleway Light"/>
              <a:buAutoNum type="alphaUcPeriod"/>
            </a:pPr>
            <a:r>
              <a:rPr lang="pl" sz="1600" i="1">
                <a:solidFill>
                  <a:schemeClr val="dk1"/>
                </a:solidFill>
                <a:latin typeface="Raleway Light"/>
                <a:ea typeface="Raleway Light"/>
                <a:cs typeface="Raleway Light"/>
                <a:sym typeface="Raleway Light"/>
              </a:rPr>
              <a:t>“He doesn’t look like the rabbit in the photo.”</a:t>
            </a:r>
            <a:endParaRPr sz="1600" i="1">
              <a:solidFill>
                <a:schemeClr val="dk1"/>
              </a:solidFill>
              <a:latin typeface="Raleway Light"/>
              <a:ea typeface="Raleway Light"/>
              <a:cs typeface="Raleway Light"/>
              <a:sym typeface="Raleway Light"/>
            </a:endParaRPr>
          </a:p>
          <a:p>
            <a:pPr marL="457200" lvl="0" indent="-330200" algn="l" rtl="0">
              <a:lnSpc>
                <a:spcPct val="115000"/>
              </a:lnSpc>
              <a:spcBef>
                <a:spcPts val="1000"/>
              </a:spcBef>
              <a:spcAft>
                <a:spcPts val="0"/>
              </a:spcAft>
              <a:buClr>
                <a:schemeClr val="dk1"/>
              </a:buClr>
              <a:buSzPts val="1600"/>
              <a:buFont typeface="Raleway Light"/>
              <a:buAutoNum type="alphaUcPeriod"/>
            </a:pPr>
            <a:r>
              <a:rPr lang="pl" sz="1600" i="1">
                <a:solidFill>
                  <a:schemeClr val="dk1"/>
                </a:solidFill>
                <a:latin typeface="Raleway Light"/>
                <a:ea typeface="Raleway Light"/>
                <a:cs typeface="Raleway Light"/>
                <a:sym typeface="Raleway Light"/>
              </a:rPr>
              <a:t>“My favourite vegetables are chips.”</a:t>
            </a:r>
            <a:endParaRPr sz="1600" i="1">
              <a:solidFill>
                <a:schemeClr val="dk1"/>
              </a:solidFill>
              <a:latin typeface="Raleway Light"/>
              <a:ea typeface="Raleway Light"/>
              <a:cs typeface="Raleway Light"/>
              <a:sym typeface="Raleway Light"/>
            </a:endParaRPr>
          </a:p>
          <a:p>
            <a:pPr marL="457200" lvl="0" indent="-330200" algn="l" rtl="0">
              <a:lnSpc>
                <a:spcPct val="115000"/>
              </a:lnSpc>
              <a:spcBef>
                <a:spcPts val="1000"/>
              </a:spcBef>
              <a:spcAft>
                <a:spcPts val="0"/>
              </a:spcAft>
              <a:buClr>
                <a:schemeClr val="dk1"/>
              </a:buClr>
              <a:buSzPts val="1600"/>
              <a:buFont typeface="Raleway Light"/>
              <a:buAutoNum type="alphaUcPeriod"/>
            </a:pPr>
            <a:r>
              <a:rPr lang="pl" sz="1600" i="1">
                <a:solidFill>
                  <a:schemeClr val="dk1"/>
                </a:solidFill>
                <a:latin typeface="Raleway Light"/>
                <a:ea typeface="Raleway Light"/>
                <a:cs typeface="Raleway Light"/>
                <a:sym typeface="Raleway Light"/>
              </a:rPr>
              <a:t>“The building is on fire! We need to save those people!” </a:t>
            </a:r>
            <a:endParaRPr sz="1600" i="1">
              <a:solidFill>
                <a:schemeClr val="dk1"/>
              </a:solidFill>
              <a:latin typeface="Raleway Light"/>
              <a:ea typeface="Raleway Light"/>
              <a:cs typeface="Raleway Light"/>
              <a:sym typeface="Raleway Light"/>
            </a:endParaRPr>
          </a:p>
          <a:p>
            <a:pPr marL="457200" lvl="0" indent="-330200" algn="l" rtl="0">
              <a:lnSpc>
                <a:spcPct val="115000"/>
              </a:lnSpc>
              <a:spcBef>
                <a:spcPts val="1200"/>
              </a:spcBef>
              <a:spcAft>
                <a:spcPts val="1000"/>
              </a:spcAft>
              <a:buClr>
                <a:schemeClr val="dk1"/>
              </a:buClr>
              <a:buSzPts val="1600"/>
              <a:buFont typeface="Raleway Light"/>
              <a:buAutoNum type="alphaUcPeriod"/>
            </a:pPr>
            <a:r>
              <a:rPr lang="pl" sz="1600" i="1">
                <a:solidFill>
                  <a:schemeClr val="dk1"/>
                </a:solidFill>
                <a:latin typeface="Raleway Light"/>
                <a:ea typeface="Raleway Light"/>
                <a:cs typeface="Raleway Light"/>
                <a:sym typeface="Raleway Light"/>
              </a:rPr>
              <a:t>“I don’t believe in ghosts! I’m just going to see what’s going on outside.”</a:t>
            </a:r>
            <a:endParaRPr sz="1600" i="1">
              <a:solidFill>
                <a:schemeClr val="dk1"/>
              </a:solidFill>
              <a:latin typeface="Raleway Light"/>
              <a:ea typeface="Raleway Light"/>
              <a:cs typeface="Raleway Light"/>
              <a:sym typeface="Raleway Light"/>
            </a:endParaRPr>
          </a:p>
        </p:txBody>
      </p:sp>
      <p:sp>
        <p:nvSpPr>
          <p:cNvPr id="127" name="Google Shape;127;p25"/>
          <p:cNvSpPr/>
          <p:nvPr/>
        </p:nvSpPr>
        <p:spPr>
          <a:xfrm>
            <a:off x="1904100" y="2129700"/>
            <a:ext cx="15417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romantic film</a:t>
            </a:r>
            <a:endParaRPr sz="1600">
              <a:solidFill>
                <a:srgbClr val="FFFFFF"/>
              </a:solidFill>
              <a:latin typeface="Raleway Light"/>
              <a:ea typeface="Raleway Light"/>
              <a:cs typeface="Raleway Light"/>
              <a:sym typeface="Raleway Light"/>
            </a:endParaRPr>
          </a:p>
        </p:txBody>
      </p:sp>
      <p:sp>
        <p:nvSpPr>
          <p:cNvPr id="128" name="Google Shape;128;p25"/>
          <p:cNvSpPr/>
          <p:nvPr/>
        </p:nvSpPr>
        <p:spPr>
          <a:xfrm>
            <a:off x="6868500" y="2571750"/>
            <a:ext cx="15417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documentary</a:t>
            </a:r>
            <a:endParaRPr sz="1600">
              <a:solidFill>
                <a:srgbClr val="FFFFFF"/>
              </a:solidFill>
              <a:latin typeface="Raleway Light"/>
              <a:ea typeface="Raleway Light"/>
              <a:cs typeface="Raleway Light"/>
              <a:sym typeface="Raleway Light"/>
            </a:endParaRPr>
          </a:p>
        </p:txBody>
      </p:sp>
      <p:sp>
        <p:nvSpPr>
          <p:cNvPr id="129" name="Google Shape;129;p25"/>
          <p:cNvSpPr/>
          <p:nvPr/>
        </p:nvSpPr>
        <p:spPr>
          <a:xfrm>
            <a:off x="3801150" y="2976975"/>
            <a:ext cx="20055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science-fiction film</a:t>
            </a:r>
            <a:endParaRPr sz="1600">
              <a:solidFill>
                <a:srgbClr val="FFFFFF"/>
              </a:solidFill>
              <a:latin typeface="Raleway Light"/>
              <a:ea typeface="Raleway Light"/>
              <a:cs typeface="Raleway Light"/>
              <a:sym typeface="Raleway Light"/>
            </a:endParaRPr>
          </a:p>
        </p:txBody>
      </p:sp>
      <p:sp>
        <p:nvSpPr>
          <p:cNvPr id="130" name="Google Shape;130;p25"/>
          <p:cNvSpPr/>
          <p:nvPr/>
        </p:nvSpPr>
        <p:spPr>
          <a:xfrm>
            <a:off x="4963175" y="3350375"/>
            <a:ext cx="15417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cartoon</a:t>
            </a:r>
            <a:endParaRPr sz="1600">
              <a:solidFill>
                <a:srgbClr val="FFFFFF"/>
              </a:solidFill>
              <a:latin typeface="Raleway Light"/>
              <a:ea typeface="Raleway Light"/>
              <a:cs typeface="Raleway Light"/>
              <a:sym typeface="Raleway Light"/>
            </a:endParaRPr>
          </a:p>
        </p:txBody>
      </p:sp>
      <p:sp>
        <p:nvSpPr>
          <p:cNvPr id="131" name="Google Shape;131;p25"/>
          <p:cNvSpPr/>
          <p:nvPr/>
        </p:nvSpPr>
        <p:spPr>
          <a:xfrm>
            <a:off x="4211450" y="3774025"/>
            <a:ext cx="15417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comedy</a:t>
            </a:r>
            <a:endParaRPr sz="1600">
              <a:solidFill>
                <a:srgbClr val="FFFFFF"/>
              </a:solidFill>
              <a:latin typeface="Raleway Light"/>
              <a:ea typeface="Raleway Light"/>
              <a:cs typeface="Raleway Light"/>
              <a:sym typeface="Raleway Light"/>
            </a:endParaRPr>
          </a:p>
        </p:txBody>
      </p:sp>
      <p:sp>
        <p:nvSpPr>
          <p:cNvPr id="132" name="Google Shape;132;p25"/>
          <p:cNvSpPr/>
          <p:nvPr/>
        </p:nvSpPr>
        <p:spPr>
          <a:xfrm>
            <a:off x="5961150" y="4147425"/>
            <a:ext cx="15417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action film</a:t>
            </a:r>
            <a:endParaRPr sz="1600">
              <a:solidFill>
                <a:srgbClr val="FFFFFF"/>
              </a:solidFill>
              <a:latin typeface="Raleway Light"/>
              <a:ea typeface="Raleway Light"/>
              <a:cs typeface="Raleway Light"/>
              <a:sym typeface="Raleway Light"/>
            </a:endParaRPr>
          </a:p>
        </p:txBody>
      </p:sp>
      <p:sp>
        <p:nvSpPr>
          <p:cNvPr id="133" name="Google Shape;133;p25"/>
          <p:cNvSpPr/>
          <p:nvPr/>
        </p:nvSpPr>
        <p:spPr>
          <a:xfrm>
            <a:off x="7278875" y="4617200"/>
            <a:ext cx="1370700" cy="246300"/>
          </a:xfrm>
          <a:prstGeom prst="roundRect">
            <a:avLst>
              <a:gd name="adj" fmla="val 16667"/>
            </a:avLst>
          </a:prstGeom>
          <a:solidFill>
            <a:srgbClr val="FF5C5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 sz="1600">
                <a:solidFill>
                  <a:srgbClr val="FFFFFF"/>
                </a:solidFill>
                <a:latin typeface="Raleway Light"/>
                <a:ea typeface="Raleway Light"/>
                <a:cs typeface="Raleway Light"/>
                <a:sym typeface="Raleway Light"/>
              </a:rPr>
              <a:t>horror film</a:t>
            </a:r>
            <a:endParaRPr sz="1600">
              <a:solidFill>
                <a:srgbClr val="FFFFFF"/>
              </a:solidFill>
              <a:latin typeface="Raleway Light"/>
              <a:ea typeface="Raleway Light"/>
              <a:cs typeface="Raleway Light"/>
              <a:sym typeface="Raleway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
                                        <p:tgtEl>
                                          <p:spTgt spid="1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fade">
                                      <p:cBhvr>
                                        <p:cTn id="17" dur="1"/>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gtEl>
                                        <p:attrNameLst>
                                          <p:attrName>style.visibility</p:attrName>
                                        </p:attrNameLst>
                                      </p:cBhvr>
                                      <p:to>
                                        <p:strVal val="visible"/>
                                      </p:to>
                                    </p:set>
                                    <p:animEffect transition="in" filter="fade">
                                      <p:cBhvr>
                                        <p:cTn id="22" dur="1"/>
                                        <p:tgtEl>
                                          <p:spTgt spid="1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1"/>
                                        </p:tgtEl>
                                        <p:attrNameLst>
                                          <p:attrName>style.visibility</p:attrName>
                                        </p:attrNameLst>
                                      </p:cBhvr>
                                      <p:to>
                                        <p:strVal val="visible"/>
                                      </p:to>
                                    </p:set>
                                    <p:animEffect transition="in" filter="fade">
                                      <p:cBhvr>
                                        <p:cTn id="27" dur="1"/>
                                        <p:tgtEl>
                                          <p:spTgt spid="1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fade">
                                      <p:cBhvr>
                                        <p:cTn id="32" dur="1"/>
                                        <p:tgtEl>
                                          <p:spTgt spid="1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
                                        </p:tgtEl>
                                        <p:attrNameLst>
                                          <p:attrName>style.visibility</p:attrName>
                                        </p:attrNameLst>
                                      </p:cBhvr>
                                      <p:to>
                                        <p:strVal val="visible"/>
                                      </p:to>
                                    </p:set>
                                    <p:animEffect transition="in" filter="fade">
                                      <p:cBhvr>
                                        <p:cTn id="37" dur="1"/>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7</a:t>
            </a:fld>
            <a:endParaRPr/>
          </a:p>
        </p:txBody>
      </p:sp>
      <p:sp>
        <p:nvSpPr>
          <p:cNvPr id="146" name="Google Shape;146;p27"/>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Look at some scenes from films and discuss the questions below. [part 1/2] </a:t>
            </a:r>
            <a:endParaRPr sz="1800" b="1">
              <a:latin typeface="Raleway"/>
              <a:ea typeface="Raleway"/>
              <a:cs typeface="Raleway"/>
              <a:sym typeface="Raleway"/>
            </a:endParaRPr>
          </a:p>
        </p:txBody>
      </p:sp>
      <p:pic>
        <p:nvPicPr>
          <p:cNvPr id="147" name="Google Shape;147;p27"/>
          <p:cNvPicPr preferRelativeResize="0"/>
          <p:nvPr/>
        </p:nvPicPr>
        <p:blipFill>
          <a:blip r:embed="rId3">
            <a:alphaModFix/>
          </a:blip>
          <a:stretch>
            <a:fillRect/>
          </a:stretch>
        </p:blipFill>
        <p:spPr>
          <a:xfrm>
            <a:off x="606425" y="959350"/>
            <a:ext cx="7581000" cy="2528225"/>
          </a:xfrm>
          <a:prstGeom prst="rect">
            <a:avLst/>
          </a:prstGeom>
          <a:noFill/>
          <a:ln>
            <a:noFill/>
          </a:ln>
        </p:spPr>
      </p:pic>
      <p:sp>
        <p:nvSpPr>
          <p:cNvPr id="148" name="Google Shape;148;p27"/>
          <p:cNvSpPr txBox="1"/>
          <p:nvPr/>
        </p:nvSpPr>
        <p:spPr>
          <a:xfrm>
            <a:off x="1074863" y="3487575"/>
            <a:ext cx="6509700" cy="15285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Font typeface="Raleway Light"/>
              <a:buChar char="➔"/>
            </a:pPr>
            <a:r>
              <a:rPr lang="pl">
                <a:latin typeface="Raleway Light"/>
                <a:ea typeface="Raleway Light"/>
                <a:cs typeface="Raleway Light"/>
                <a:sym typeface="Raleway Light"/>
              </a:rPr>
              <a:t>What are the people doing? How are they probably feeling?</a:t>
            </a:r>
            <a:endParaRPr>
              <a:latin typeface="Raleway Light"/>
              <a:ea typeface="Raleway Light"/>
              <a:cs typeface="Raleway Light"/>
              <a:sym typeface="Raleway Light"/>
            </a:endParaRPr>
          </a:p>
          <a:p>
            <a:pPr marL="457200" lvl="0" indent="-317500" algn="l" rtl="0">
              <a:lnSpc>
                <a:spcPct val="115000"/>
              </a:lnSpc>
              <a:spcBef>
                <a:spcPts val="1000"/>
              </a:spcBef>
              <a:spcAft>
                <a:spcPts val="0"/>
              </a:spcAft>
              <a:buSzPts val="1400"/>
              <a:buFont typeface="Raleway Light"/>
              <a:buChar char="➔"/>
            </a:pPr>
            <a:r>
              <a:rPr lang="pl">
                <a:latin typeface="Raleway Light"/>
                <a:ea typeface="Raleway Light"/>
                <a:cs typeface="Raleway Light"/>
                <a:sym typeface="Raleway Light"/>
              </a:rPr>
              <a:t>What is going to happen next?</a:t>
            </a:r>
            <a:endParaRPr>
              <a:latin typeface="Raleway Light"/>
              <a:ea typeface="Raleway Light"/>
              <a:cs typeface="Raleway Light"/>
              <a:sym typeface="Raleway Light"/>
            </a:endParaRPr>
          </a:p>
          <a:p>
            <a:pPr marL="457200" lvl="0" indent="-317500" algn="l" rtl="0">
              <a:lnSpc>
                <a:spcPct val="115000"/>
              </a:lnSpc>
              <a:spcBef>
                <a:spcPts val="1000"/>
              </a:spcBef>
              <a:spcAft>
                <a:spcPts val="0"/>
              </a:spcAft>
              <a:buSzPts val="1400"/>
              <a:buFont typeface="Raleway Light"/>
              <a:buChar char="➔"/>
            </a:pPr>
            <a:r>
              <a:rPr lang="pl">
                <a:latin typeface="Raleway Light"/>
                <a:ea typeface="Raleway Light"/>
                <a:cs typeface="Raleway Light"/>
                <a:sym typeface="Raleway Light"/>
              </a:rPr>
              <a:t>What type of films are they? Why do you think so?</a:t>
            </a:r>
            <a:endParaRPr>
              <a:latin typeface="Raleway Light"/>
              <a:ea typeface="Raleway Light"/>
              <a:cs typeface="Raleway Light"/>
              <a:sym typeface="Raleway Light"/>
            </a:endParaRPr>
          </a:p>
          <a:p>
            <a:pPr marL="457200" lvl="0" indent="-317500" algn="l" rtl="0">
              <a:lnSpc>
                <a:spcPct val="115000"/>
              </a:lnSpc>
              <a:spcBef>
                <a:spcPts val="1000"/>
              </a:spcBef>
              <a:spcAft>
                <a:spcPts val="1000"/>
              </a:spcAft>
              <a:buSzPts val="1400"/>
              <a:buFont typeface="Raleway Light"/>
              <a:buChar char="➔"/>
            </a:pPr>
            <a:r>
              <a:rPr lang="pl">
                <a:latin typeface="Raleway Light"/>
                <a:ea typeface="Raleway Light"/>
                <a:cs typeface="Raleway Light"/>
                <a:sym typeface="Raleway Light"/>
              </a:rPr>
              <a:t>Would you like to watch the films? Why/Why not?</a:t>
            </a:r>
            <a:endParaRPr>
              <a:latin typeface="Raleway Light"/>
              <a:ea typeface="Raleway Light"/>
              <a:cs typeface="Raleway Light"/>
              <a:sym typeface="Raleway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pl"/>
              <a:t>8</a:t>
            </a:fld>
            <a:endParaRPr/>
          </a:p>
        </p:txBody>
      </p:sp>
      <p:sp>
        <p:nvSpPr>
          <p:cNvPr id="154" name="Google Shape;154;p28"/>
          <p:cNvSpPr txBox="1"/>
          <p:nvPr/>
        </p:nvSpPr>
        <p:spPr>
          <a:xfrm>
            <a:off x="393201" y="310900"/>
            <a:ext cx="7257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b="1">
                <a:latin typeface="Raleway"/>
                <a:ea typeface="Raleway"/>
                <a:cs typeface="Raleway"/>
                <a:sym typeface="Raleway"/>
              </a:rPr>
              <a:t>Look at some scenes from films and discuss the questions below. [part 2/2] </a:t>
            </a:r>
            <a:endParaRPr sz="1800" b="1">
              <a:latin typeface="Raleway"/>
              <a:ea typeface="Raleway"/>
              <a:cs typeface="Raleway"/>
              <a:sym typeface="Raleway"/>
            </a:endParaRPr>
          </a:p>
        </p:txBody>
      </p:sp>
      <p:pic>
        <p:nvPicPr>
          <p:cNvPr id="155" name="Google Shape;155;p28"/>
          <p:cNvPicPr preferRelativeResize="0"/>
          <p:nvPr/>
        </p:nvPicPr>
        <p:blipFill>
          <a:blip r:embed="rId3">
            <a:alphaModFix/>
          </a:blip>
          <a:stretch>
            <a:fillRect/>
          </a:stretch>
        </p:blipFill>
        <p:spPr>
          <a:xfrm>
            <a:off x="576050" y="1101750"/>
            <a:ext cx="3873111" cy="2178625"/>
          </a:xfrm>
          <a:prstGeom prst="rect">
            <a:avLst/>
          </a:prstGeom>
          <a:noFill/>
          <a:ln>
            <a:noFill/>
          </a:ln>
        </p:spPr>
      </p:pic>
      <p:pic>
        <p:nvPicPr>
          <p:cNvPr id="156" name="Google Shape;156;p28"/>
          <p:cNvPicPr preferRelativeResize="0"/>
          <p:nvPr/>
        </p:nvPicPr>
        <p:blipFill>
          <a:blip r:embed="rId4">
            <a:alphaModFix/>
          </a:blip>
          <a:stretch>
            <a:fillRect/>
          </a:stretch>
        </p:blipFill>
        <p:spPr>
          <a:xfrm>
            <a:off x="4572011" y="1101750"/>
            <a:ext cx="3873111" cy="2178625"/>
          </a:xfrm>
          <a:prstGeom prst="rect">
            <a:avLst/>
          </a:prstGeom>
          <a:noFill/>
          <a:ln>
            <a:noFill/>
          </a:ln>
        </p:spPr>
      </p:pic>
      <p:sp>
        <p:nvSpPr>
          <p:cNvPr id="157" name="Google Shape;157;p28"/>
          <p:cNvSpPr txBox="1"/>
          <p:nvPr/>
        </p:nvSpPr>
        <p:spPr>
          <a:xfrm>
            <a:off x="1074863" y="3487575"/>
            <a:ext cx="6509700" cy="15285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Font typeface="Raleway Light"/>
              <a:buChar char="➔"/>
            </a:pPr>
            <a:r>
              <a:rPr lang="pl">
                <a:latin typeface="Raleway Light"/>
                <a:ea typeface="Raleway Light"/>
                <a:cs typeface="Raleway Light"/>
                <a:sym typeface="Raleway Light"/>
              </a:rPr>
              <a:t>What are the people doing? How are they probably feeling?</a:t>
            </a:r>
            <a:endParaRPr>
              <a:latin typeface="Raleway Light"/>
              <a:ea typeface="Raleway Light"/>
              <a:cs typeface="Raleway Light"/>
              <a:sym typeface="Raleway Light"/>
            </a:endParaRPr>
          </a:p>
          <a:p>
            <a:pPr marL="457200" lvl="0" indent="-317500" algn="l" rtl="0">
              <a:lnSpc>
                <a:spcPct val="115000"/>
              </a:lnSpc>
              <a:spcBef>
                <a:spcPts val="1000"/>
              </a:spcBef>
              <a:spcAft>
                <a:spcPts val="0"/>
              </a:spcAft>
              <a:buSzPts val="1400"/>
              <a:buFont typeface="Raleway Light"/>
              <a:buChar char="➔"/>
            </a:pPr>
            <a:r>
              <a:rPr lang="pl">
                <a:latin typeface="Raleway Light"/>
                <a:ea typeface="Raleway Light"/>
                <a:cs typeface="Raleway Light"/>
                <a:sym typeface="Raleway Light"/>
              </a:rPr>
              <a:t>What is going to happen next?</a:t>
            </a:r>
            <a:endParaRPr>
              <a:latin typeface="Raleway Light"/>
              <a:ea typeface="Raleway Light"/>
              <a:cs typeface="Raleway Light"/>
              <a:sym typeface="Raleway Light"/>
            </a:endParaRPr>
          </a:p>
          <a:p>
            <a:pPr marL="457200" lvl="0" indent="-317500" algn="l" rtl="0">
              <a:lnSpc>
                <a:spcPct val="115000"/>
              </a:lnSpc>
              <a:spcBef>
                <a:spcPts val="1000"/>
              </a:spcBef>
              <a:spcAft>
                <a:spcPts val="0"/>
              </a:spcAft>
              <a:buSzPts val="1400"/>
              <a:buFont typeface="Raleway Light"/>
              <a:buChar char="➔"/>
            </a:pPr>
            <a:r>
              <a:rPr lang="pl">
                <a:latin typeface="Raleway Light"/>
                <a:ea typeface="Raleway Light"/>
                <a:cs typeface="Raleway Light"/>
                <a:sym typeface="Raleway Light"/>
              </a:rPr>
              <a:t>What type of films are they? Why do you think so?</a:t>
            </a:r>
            <a:endParaRPr>
              <a:latin typeface="Raleway Light"/>
              <a:ea typeface="Raleway Light"/>
              <a:cs typeface="Raleway Light"/>
              <a:sym typeface="Raleway Light"/>
            </a:endParaRPr>
          </a:p>
          <a:p>
            <a:pPr marL="457200" lvl="0" indent="-317500" algn="l" rtl="0">
              <a:lnSpc>
                <a:spcPct val="115000"/>
              </a:lnSpc>
              <a:spcBef>
                <a:spcPts val="1000"/>
              </a:spcBef>
              <a:spcAft>
                <a:spcPts val="1000"/>
              </a:spcAft>
              <a:buSzPts val="1400"/>
              <a:buFont typeface="Raleway Light"/>
              <a:buChar char="➔"/>
            </a:pPr>
            <a:r>
              <a:rPr lang="pl">
                <a:latin typeface="Raleway Light"/>
                <a:ea typeface="Raleway Light"/>
                <a:cs typeface="Raleway Light"/>
                <a:sym typeface="Raleway Light"/>
              </a:rPr>
              <a:t>Would you like to watch the films? Why/Why not?</a:t>
            </a:r>
            <a:endParaRPr>
              <a:latin typeface="Raleway Light"/>
              <a:ea typeface="Raleway Light"/>
              <a:cs typeface="Raleway Light"/>
              <a:sym typeface="Raleway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5C5C"/>
        </a:solidFill>
        <a:effectLst/>
      </p:bgPr>
    </p:bg>
    <p:spTree>
      <p:nvGrpSpPr>
        <p:cNvPr id="1" name="Shape 161"/>
        <p:cNvGrpSpPr/>
        <p:nvPr/>
      </p:nvGrpSpPr>
      <p:grpSpPr>
        <a:xfrm>
          <a:off x="0" y="0"/>
          <a:ext cx="0" cy="0"/>
          <a:chOff x="0" y="0"/>
          <a:chExt cx="0" cy="0"/>
        </a:xfrm>
      </p:grpSpPr>
      <p:pic>
        <p:nvPicPr>
          <p:cNvPr id="162" name="Google Shape;162;p29"/>
          <p:cNvPicPr preferRelativeResize="0"/>
          <p:nvPr/>
        </p:nvPicPr>
        <p:blipFill>
          <a:blip r:embed="rId3">
            <a:alphaModFix/>
          </a:blip>
          <a:stretch>
            <a:fillRect/>
          </a:stretch>
        </p:blipFill>
        <p:spPr>
          <a:xfrm>
            <a:off x="8025763" y="135838"/>
            <a:ext cx="886968" cy="886968"/>
          </a:xfrm>
          <a:prstGeom prst="rect">
            <a:avLst/>
          </a:prstGeom>
          <a:noFill/>
          <a:ln>
            <a:noFill/>
          </a:ln>
        </p:spPr>
      </p:pic>
      <p:sp>
        <p:nvSpPr>
          <p:cNvPr id="163" name="Google Shape;163;p29"/>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pl" sz="4400">
                <a:solidFill>
                  <a:schemeClr val="lt1"/>
                </a:solidFill>
              </a:rPr>
              <a:t>Let’s learn some vocabulary</a:t>
            </a:r>
            <a:endParaRPr sz="4400">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L Brains">
  <a:themeElements>
    <a:clrScheme name="Custom 347">
      <a:dk1>
        <a:srgbClr val="000000"/>
      </a:dk1>
      <a:lt1>
        <a:srgbClr val="FFFFFF"/>
      </a:lt1>
      <a:dk2>
        <a:srgbClr val="666666"/>
      </a:dk2>
      <a:lt2>
        <a:srgbClr val="CCCCCC"/>
      </a:lt2>
      <a:accent1>
        <a:srgbClr val="FF5C5C"/>
      </a:accent1>
      <a:accent2>
        <a:srgbClr val="FFCD00"/>
      </a:accent2>
      <a:accent3>
        <a:srgbClr val="60AE92"/>
      </a:accent3>
      <a:accent4>
        <a:srgbClr val="AAAAAA"/>
      </a:accent4>
      <a:accent5>
        <a:srgbClr val="00003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4275</Words>
  <Application>Microsoft Office PowerPoint</Application>
  <PresentationFormat>Affichage à l'écran (16:9)</PresentationFormat>
  <Paragraphs>409</Paragraphs>
  <Slides>44</Slides>
  <Notes>36</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44</vt:i4>
      </vt:variant>
    </vt:vector>
  </HeadingPairs>
  <TitlesOfParts>
    <vt:vector size="54" baseType="lpstr">
      <vt:lpstr>Century Gothic</vt:lpstr>
      <vt:lpstr>Impact</vt:lpstr>
      <vt:lpstr>Times New Roman</vt:lpstr>
      <vt:lpstr>Raleway ExtraBold</vt:lpstr>
      <vt:lpstr>Raleway</vt:lpstr>
      <vt:lpstr>Arial</vt:lpstr>
      <vt:lpstr>Calibri</vt:lpstr>
      <vt:lpstr>Raleway Light</vt:lpstr>
      <vt:lpstr>Simple Light</vt:lpstr>
      <vt:lpstr>ESL Brains</vt:lpstr>
      <vt:lpstr>Films L3 Sciences de l’éducation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Let’s learn some vocabulary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Shrink Next Door and Language Lessons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Let’s talk more!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watch trailers?</dc:title>
  <dc:creator>UPJV</dc:creator>
  <cp:lastModifiedBy>Shan Williams</cp:lastModifiedBy>
  <cp:revision>12</cp:revision>
  <dcterms:modified xsi:type="dcterms:W3CDTF">2024-01-20T13:23:11Z</dcterms:modified>
</cp:coreProperties>
</file>