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4" r:id="rId3"/>
    <p:sldMasterId id="2147483685" r:id="rId4"/>
    <p:sldMasterId id="2147483696" r:id="rId5"/>
    <p:sldMasterId id="2147483705" r:id="rId6"/>
    <p:sldMasterId id="2147483716" r:id="rId7"/>
  </p:sldMasterIdLst>
  <p:notesMasterIdLst>
    <p:notesMasterId r:id="rId86"/>
  </p:notesMasterIdLst>
  <p:handoutMasterIdLst>
    <p:handoutMasterId r:id="rId87"/>
  </p:handoutMasterIdLst>
  <p:sldIdLst>
    <p:sldId id="256" r:id="rId8"/>
    <p:sldId id="257" r:id="rId9"/>
    <p:sldId id="259" r:id="rId10"/>
    <p:sldId id="561" r:id="rId11"/>
    <p:sldId id="586" r:id="rId12"/>
    <p:sldId id="597" r:id="rId13"/>
    <p:sldId id="533" r:id="rId14"/>
    <p:sldId id="291" r:id="rId15"/>
    <p:sldId id="547" r:id="rId16"/>
    <p:sldId id="616" r:id="rId17"/>
    <p:sldId id="617" r:id="rId18"/>
    <p:sldId id="618" r:id="rId19"/>
    <p:sldId id="599" r:id="rId20"/>
    <p:sldId id="535" r:id="rId21"/>
    <p:sldId id="550" r:id="rId22"/>
    <p:sldId id="615" r:id="rId23"/>
    <p:sldId id="514" r:id="rId24"/>
    <p:sldId id="598" r:id="rId25"/>
    <p:sldId id="552" r:id="rId26"/>
    <p:sldId id="554" r:id="rId27"/>
    <p:sldId id="600" r:id="rId28"/>
    <p:sldId id="292" r:id="rId29"/>
    <p:sldId id="553" r:id="rId30"/>
    <p:sldId id="555" r:id="rId31"/>
    <p:sldId id="601" r:id="rId32"/>
    <p:sldId id="551" r:id="rId33"/>
    <p:sldId id="602" r:id="rId34"/>
    <p:sldId id="557" r:id="rId35"/>
    <p:sldId id="558" r:id="rId36"/>
    <p:sldId id="603" r:id="rId37"/>
    <p:sldId id="297" r:id="rId38"/>
    <p:sldId id="559" r:id="rId39"/>
    <p:sldId id="556" r:id="rId40"/>
    <p:sldId id="592" r:id="rId41"/>
    <p:sldId id="593" r:id="rId42"/>
    <p:sldId id="594" r:id="rId43"/>
    <p:sldId id="604" r:id="rId44"/>
    <p:sldId id="584" r:id="rId45"/>
    <p:sldId id="585" r:id="rId46"/>
    <p:sldId id="583" r:id="rId47"/>
    <p:sldId id="605" r:id="rId48"/>
    <p:sldId id="572" r:id="rId49"/>
    <p:sldId id="579" r:id="rId50"/>
    <p:sldId id="590" r:id="rId51"/>
    <p:sldId id="595" r:id="rId52"/>
    <p:sldId id="589" r:id="rId53"/>
    <p:sldId id="606" r:id="rId54"/>
    <p:sldId id="573" r:id="rId55"/>
    <p:sldId id="607" r:id="rId56"/>
    <p:sldId id="574" r:id="rId57"/>
    <p:sldId id="608" r:id="rId58"/>
    <p:sldId id="575" r:id="rId59"/>
    <p:sldId id="466" r:id="rId60"/>
    <p:sldId id="609" r:id="rId61"/>
    <p:sldId id="562" r:id="rId62"/>
    <p:sldId id="518" r:id="rId63"/>
    <p:sldId id="591" r:id="rId64"/>
    <p:sldId id="587" r:id="rId65"/>
    <p:sldId id="596" r:id="rId66"/>
    <p:sldId id="588" r:id="rId67"/>
    <p:sldId id="610" r:id="rId68"/>
    <p:sldId id="565" r:id="rId69"/>
    <p:sldId id="611" r:id="rId70"/>
    <p:sldId id="566" r:id="rId71"/>
    <p:sldId id="567" r:id="rId72"/>
    <p:sldId id="612" r:id="rId73"/>
    <p:sldId id="568" r:id="rId74"/>
    <p:sldId id="569" r:id="rId75"/>
    <p:sldId id="570" r:id="rId76"/>
    <p:sldId id="467" r:id="rId77"/>
    <p:sldId id="614" r:id="rId78"/>
    <p:sldId id="576" r:id="rId79"/>
    <p:sldId id="581" r:id="rId80"/>
    <p:sldId id="577" r:id="rId81"/>
    <p:sldId id="578" r:id="rId82"/>
    <p:sldId id="580" r:id="rId83"/>
    <p:sldId id="613" r:id="rId84"/>
    <p:sldId id="582" r:id="rId8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TR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autoAdjust="0"/>
    <p:restoredTop sz="94940" autoAdjust="0"/>
  </p:normalViewPr>
  <p:slideViewPr>
    <p:cSldViewPr snapToObjects="1">
      <p:cViewPr varScale="1">
        <p:scale>
          <a:sx n="82" d="100"/>
          <a:sy n="82" d="100"/>
        </p:scale>
        <p:origin x="13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9" d="100"/>
          <a:sy n="49" d="100"/>
        </p:scale>
        <p:origin x="-1944" y="-90"/>
      </p:cViewPr>
      <p:guideLst>
        <p:guide orient="horz" pos="3127"/>
        <p:guide pos="2141"/>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handoutMaster" Target="handoutMasters/handout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C5100-82F0-4C0F-9C9D-3399D2FF6026}" type="doc">
      <dgm:prSet loTypeId="urn:microsoft.com/office/officeart/2005/8/layout/target2" loCatId="relationship" qsTypeId="urn:microsoft.com/office/officeart/2005/8/quickstyle/simple3" qsCatId="simple" csTypeId="urn:microsoft.com/office/officeart/2005/8/colors/accent1_2#5" csCatId="accent1" phldr="1"/>
      <dgm:spPr/>
      <dgm:t>
        <a:bodyPr/>
        <a:lstStyle/>
        <a:p>
          <a:endParaRPr lang="en-GB"/>
        </a:p>
      </dgm:t>
    </dgm:pt>
    <dgm:pt modelId="{2F1C3E61-3C17-4D08-A142-FD6210697ECF}">
      <dgm:prSet phldrT="[Text]" custT="1"/>
      <dgm:spPr/>
      <dgm:t>
        <a:bodyPr/>
        <a:lstStyle/>
        <a:p>
          <a:r>
            <a:rPr lang="en-GB" sz="2000" dirty="0" err="1"/>
            <a:t>Société</a:t>
          </a:r>
          <a:endParaRPr lang="en-GB" sz="2000" dirty="0"/>
        </a:p>
      </dgm:t>
    </dgm:pt>
    <dgm:pt modelId="{7F32924C-42DF-4655-A578-FB8996D0D741}" type="parTrans" cxnId="{CA96BCC2-C323-42F0-B977-542AD30543D3}">
      <dgm:prSet/>
      <dgm:spPr/>
      <dgm:t>
        <a:bodyPr/>
        <a:lstStyle/>
        <a:p>
          <a:endParaRPr lang="en-GB" sz="1800"/>
        </a:p>
      </dgm:t>
    </dgm:pt>
    <dgm:pt modelId="{6FB4047B-484C-4BCE-B683-B99239C8363C}" type="sibTrans" cxnId="{CA96BCC2-C323-42F0-B977-542AD30543D3}">
      <dgm:prSet/>
      <dgm:spPr/>
      <dgm:t>
        <a:bodyPr/>
        <a:lstStyle/>
        <a:p>
          <a:endParaRPr lang="en-GB" sz="1800"/>
        </a:p>
      </dgm:t>
    </dgm:pt>
    <dgm:pt modelId="{A3DB0613-E7B5-4C88-9161-C7D4034916B3}">
      <dgm:prSet phldrT="[Text]" custT="1"/>
      <dgm:spPr/>
      <dgm:t>
        <a:bodyPr/>
        <a:lstStyle/>
        <a:p>
          <a:r>
            <a:rPr lang="en-GB" sz="800" dirty="0"/>
            <a:t>Sites</a:t>
          </a:r>
        </a:p>
      </dgm:t>
    </dgm:pt>
    <dgm:pt modelId="{DAE9F659-0DF2-4C6E-8FA0-13E67FF0A9DB}" type="parTrans" cxnId="{233F370E-F173-4CFA-9740-C2032B747E5A}">
      <dgm:prSet/>
      <dgm:spPr/>
      <dgm:t>
        <a:bodyPr/>
        <a:lstStyle/>
        <a:p>
          <a:endParaRPr lang="en-GB" sz="1800"/>
        </a:p>
      </dgm:t>
    </dgm:pt>
    <dgm:pt modelId="{35CDDD51-662A-4D97-A20F-BA8B64B95021}" type="sibTrans" cxnId="{233F370E-F173-4CFA-9740-C2032B747E5A}">
      <dgm:prSet/>
      <dgm:spPr/>
      <dgm:t>
        <a:bodyPr/>
        <a:lstStyle/>
        <a:p>
          <a:endParaRPr lang="en-GB" sz="1800"/>
        </a:p>
      </dgm:t>
    </dgm:pt>
    <dgm:pt modelId="{42983806-C55A-4F4E-8CCD-E74B5D01C702}">
      <dgm:prSet phldrT="[Text]" custT="1"/>
      <dgm:spPr/>
      <dgm:t>
        <a:bodyPr/>
        <a:lstStyle/>
        <a:p>
          <a:r>
            <a:rPr lang="en-GB" sz="800" dirty="0" err="1"/>
            <a:t>Appartient</a:t>
          </a:r>
          <a:r>
            <a:rPr lang="en-GB" sz="800" dirty="0"/>
            <a:t> a </a:t>
          </a:r>
          <a:r>
            <a:rPr lang="en-GB" sz="800" dirty="0" err="1"/>
            <a:t>une</a:t>
          </a:r>
          <a:r>
            <a:rPr lang="en-GB" sz="800" dirty="0"/>
            <a:t> legislation</a:t>
          </a:r>
        </a:p>
      </dgm:t>
    </dgm:pt>
    <dgm:pt modelId="{94BEE88F-6737-48C6-AE16-3BC2A2877B01}" type="parTrans" cxnId="{734D1D86-321B-43CA-9B85-7445E496AE56}">
      <dgm:prSet/>
      <dgm:spPr/>
      <dgm:t>
        <a:bodyPr/>
        <a:lstStyle/>
        <a:p>
          <a:endParaRPr lang="en-GB" sz="1800"/>
        </a:p>
      </dgm:t>
    </dgm:pt>
    <dgm:pt modelId="{4CB7485A-9963-4245-8586-09F2B0129463}" type="sibTrans" cxnId="{734D1D86-321B-43CA-9B85-7445E496AE56}">
      <dgm:prSet/>
      <dgm:spPr/>
      <dgm:t>
        <a:bodyPr/>
        <a:lstStyle/>
        <a:p>
          <a:endParaRPr lang="en-GB" sz="1800"/>
        </a:p>
      </dgm:t>
    </dgm:pt>
    <dgm:pt modelId="{87AF4184-8E31-479B-A570-0B68A1037E17}">
      <dgm:prSet phldrT="[Text]" custT="1"/>
      <dgm:spPr/>
      <dgm:t>
        <a:bodyPr/>
        <a:lstStyle/>
        <a:p>
          <a:r>
            <a:rPr lang="en-GB" sz="2000" dirty="0" err="1"/>
            <a:t>Modèle</a:t>
          </a:r>
          <a:r>
            <a:rPr lang="en-GB" sz="2000" dirty="0"/>
            <a:t> </a:t>
          </a:r>
          <a:r>
            <a:rPr lang="en-GB" sz="2000" dirty="0" err="1"/>
            <a:t>Comptable</a:t>
          </a:r>
          <a:endParaRPr lang="en-GB" sz="2000" dirty="0"/>
        </a:p>
      </dgm:t>
    </dgm:pt>
    <dgm:pt modelId="{43203CAA-8C54-4654-9C1B-917D4DBFED3F}" type="parTrans" cxnId="{6FF461C3-1505-4FF4-9151-79DB11E85944}">
      <dgm:prSet/>
      <dgm:spPr/>
      <dgm:t>
        <a:bodyPr/>
        <a:lstStyle/>
        <a:p>
          <a:endParaRPr lang="en-GB" sz="1800"/>
        </a:p>
      </dgm:t>
    </dgm:pt>
    <dgm:pt modelId="{24C9068B-F96A-47CE-A2B4-624C27802BA5}" type="sibTrans" cxnId="{6FF461C3-1505-4FF4-9151-79DB11E85944}">
      <dgm:prSet/>
      <dgm:spPr/>
      <dgm:t>
        <a:bodyPr/>
        <a:lstStyle/>
        <a:p>
          <a:endParaRPr lang="en-GB" sz="1800"/>
        </a:p>
      </dgm:t>
    </dgm:pt>
    <dgm:pt modelId="{9E9E65E9-77E6-4139-BA7C-6C750FB81D90}">
      <dgm:prSet phldrT="[Text]" custT="1"/>
      <dgm:spPr/>
      <dgm:t>
        <a:bodyPr/>
        <a:lstStyle/>
        <a:p>
          <a:r>
            <a:rPr lang="en-GB" sz="800" dirty="0" err="1"/>
            <a:t>Possede</a:t>
          </a:r>
          <a:r>
            <a:rPr lang="en-GB" sz="800" dirty="0"/>
            <a:t> un </a:t>
          </a:r>
          <a:r>
            <a:rPr lang="en-GB" sz="800" dirty="0" err="1"/>
            <a:t>référentiel</a:t>
          </a:r>
          <a:r>
            <a:rPr lang="en-GB" sz="800" dirty="0"/>
            <a:t> </a:t>
          </a:r>
          <a:r>
            <a:rPr lang="en-GB" sz="800" dirty="0" err="1"/>
            <a:t>général</a:t>
          </a:r>
          <a:r>
            <a:rPr lang="en-GB" sz="800" dirty="0"/>
            <a:t> principal</a:t>
          </a:r>
        </a:p>
      </dgm:t>
    </dgm:pt>
    <dgm:pt modelId="{D4200030-2737-43F6-8AE4-6C6DEB7007A0}" type="parTrans" cxnId="{B7E19308-0778-4D92-A9F2-F9F521084BAA}">
      <dgm:prSet/>
      <dgm:spPr/>
      <dgm:t>
        <a:bodyPr/>
        <a:lstStyle/>
        <a:p>
          <a:endParaRPr lang="en-GB" sz="1800"/>
        </a:p>
      </dgm:t>
    </dgm:pt>
    <dgm:pt modelId="{7D3E9F5F-EE48-4CF1-A7E8-7A17FACACA80}" type="sibTrans" cxnId="{B7E19308-0778-4D92-A9F2-F9F521084BAA}">
      <dgm:prSet/>
      <dgm:spPr/>
      <dgm:t>
        <a:bodyPr/>
        <a:lstStyle/>
        <a:p>
          <a:endParaRPr lang="en-GB" sz="1800"/>
        </a:p>
      </dgm:t>
    </dgm:pt>
    <dgm:pt modelId="{0C5D467B-1102-4E61-BEB2-C66E1793EC6C}">
      <dgm:prSet phldrT="[Text]" custT="1"/>
      <dgm:spPr/>
      <dgm:t>
        <a:bodyPr/>
        <a:lstStyle/>
        <a:p>
          <a:r>
            <a:rPr lang="en-GB" sz="800" dirty="0"/>
            <a:t>Devise par </a:t>
          </a:r>
          <a:r>
            <a:rPr lang="en-GB" sz="800" dirty="0" err="1"/>
            <a:t>référentiel</a:t>
          </a:r>
          <a:r>
            <a:rPr lang="en-GB" sz="800" dirty="0"/>
            <a:t> </a:t>
          </a:r>
          <a:r>
            <a:rPr lang="en-GB" sz="800" dirty="0" err="1"/>
            <a:t>comptable</a:t>
          </a:r>
          <a:endParaRPr lang="en-GB" sz="800" dirty="0"/>
        </a:p>
      </dgm:t>
    </dgm:pt>
    <dgm:pt modelId="{017FC536-6065-44BD-AD63-01CADF3D9A2D}" type="parTrans" cxnId="{83240478-60DD-4843-9B7A-1750C99D16B3}">
      <dgm:prSet/>
      <dgm:spPr/>
      <dgm:t>
        <a:bodyPr/>
        <a:lstStyle/>
        <a:p>
          <a:endParaRPr lang="en-GB" sz="1800"/>
        </a:p>
      </dgm:t>
    </dgm:pt>
    <dgm:pt modelId="{BA79EF8B-0009-4956-A6E8-51DA1AFA7219}" type="sibTrans" cxnId="{83240478-60DD-4843-9B7A-1750C99D16B3}">
      <dgm:prSet/>
      <dgm:spPr/>
      <dgm:t>
        <a:bodyPr/>
        <a:lstStyle/>
        <a:p>
          <a:endParaRPr lang="en-GB" sz="1800"/>
        </a:p>
      </dgm:t>
    </dgm:pt>
    <dgm:pt modelId="{DEB6FB1B-DA85-4D0E-B307-8D88D087475C}">
      <dgm:prSet phldrT="[Text]" custT="1"/>
      <dgm:spPr/>
      <dgm:t>
        <a:bodyPr/>
        <a:lstStyle/>
        <a:p>
          <a:r>
            <a:rPr lang="en-GB" sz="2000" dirty="0" err="1"/>
            <a:t>Référentiels</a:t>
          </a:r>
          <a:r>
            <a:rPr lang="en-GB" sz="2000" dirty="0"/>
            <a:t> </a:t>
          </a:r>
          <a:r>
            <a:rPr lang="en-GB" sz="2000" dirty="0" err="1"/>
            <a:t>Comptables</a:t>
          </a:r>
          <a:endParaRPr lang="en-GB" sz="2000" dirty="0"/>
        </a:p>
      </dgm:t>
    </dgm:pt>
    <dgm:pt modelId="{AEDD757C-850C-4634-9CF4-3192FD114EBA}" type="parTrans" cxnId="{D9C86EE3-E6C6-4158-A35F-529C3DC127EF}">
      <dgm:prSet/>
      <dgm:spPr/>
      <dgm:t>
        <a:bodyPr/>
        <a:lstStyle/>
        <a:p>
          <a:endParaRPr lang="en-GB" sz="1800"/>
        </a:p>
      </dgm:t>
    </dgm:pt>
    <dgm:pt modelId="{FA010444-6108-48FD-A913-6BDACB9DE382}" type="sibTrans" cxnId="{D9C86EE3-E6C6-4158-A35F-529C3DC127EF}">
      <dgm:prSet/>
      <dgm:spPr/>
      <dgm:t>
        <a:bodyPr/>
        <a:lstStyle/>
        <a:p>
          <a:endParaRPr lang="en-GB" sz="1800"/>
        </a:p>
      </dgm:t>
    </dgm:pt>
    <dgm:pt modelId="{652037FB-A617-47E1-A550-034E8C490DC7}">
      <dgm:prSet phldrT="[Text]" custT="1"/>
      <dgm:spPr/>
      <dgm:t>
        <a:bodyPr/>
        <a:lstStyle/>
        <a:p>
          <a:r>
            <a:rPr lang="en-GB" sz="800" dirty="0"/>
            <a:t>Social</a:t>
          </a:r>
        </a:p>
      </dgm:t>
    </dgm:pt>
    <dgm:pt modelId="{36DB66D5-5ED5-461B-8CEB-F55F8A3793AF}" type="parTrans" cxnId="{21941C82-1958-4DA3-8CE3-B55E29EED85F}">
      <dgm:prSet/>
      <dgm:spPr/>
      <dgm:t>
        <a:bodyPr/>
        <a:lstStyle/>
        <a:p>
          <a:endParaRPr lang="en-GB" sz="1800"/>
        </a:p>
      </dgm:t>
    </dgm:pt>
    <dgm:pt modelId="{9D7DCCE1-CF40-4111-8533-7A61D385465E}" type="sibTrans" cxnId="{21941C82-1958-4DA3-8CE3-B55E29EED85F}">
      <dgm:prSet/>
      <dgm:spPr/>
      <dgm:t>
        <a:bodyPr/>
        <a:lstStyle/>
        <a:p>
          <a:endParaRPr lang="en-GB" sz="1800"/>
        </a:p>
      </dgm:t>
    </dgm:pt>
    <dgm:pt modelId="{8A50142A-10C5-4D51-A91F-B7E4A8013718}">
      <dgm:prSet phldrT="[Text]" custT="1"/>
      <dgm:spPr/>
      <dgm:t>
        <a:bodyPr/>
        <a:lstStyle/>
        <a:p>
          <a:r>
            <a:rPr lang="en-GB" sz="800" dirty="0" err="1"/>
            <a:t>Analytique</a:t>
          </a:r>
          <a:endParaRPr lang="en-GB" sz="800" dirty="0"/>
        </a:p>
      </dgm:t>
    </dgm:pt>
    <dgm:pt modelId="{48587747-B78B-4183-A9F5-52C91018BFEB}" type="parTrans" cxnId="{4D6D50F4-1536-4DF3-BBD1-A082FE0BB05A}">
      <dgm:prSet/>
      <dgm:spPr/>
      <dgm:t>
        <a:bodyPr/>
        <a:lstStyle/>
        <a:p>
          <a:endParaRPr lang="en-GB" sz="1800"/>
        </a:p>
      </dgm:t>
    </dgm:pt>
    <dgm:pt modelId="{652C954C-CA58-49D3-8721-575FF1948541}" type="sibTrans" cxnId="{4D6D50F4-1536-4DF3-BBD1-A082FE0BB05A}">
      <dgm:prSet/>
      <dgm:spPr/>
      <dgm:t>
        <a:bodyPr/>
        <a:lstStyle/>
        <a:p>
          <a:endParaRPr lang="en-GB" sz="1800"/>
        </a:p>
      </dgm:t>
    </dgm:pt>
    <dgm:pt modelId="{F0C2FCCE-F705-4A7A-83B9-E110F242D24A}">
      <dgm:prSet phldrT="[Text]" custT="1"/>
      <dgm:spPr/>
      <dgm:t>
        <a:bodyPr/>
        <a:lstStyle/>
        <a:p>
          <a:r>
            <a:rPr lang="en-GB" sz="800" dirty="0" err="1"/>
            <a:t>Valeurs</a:t>
          </a:r>
          <a:r>
            <a:rPr lang="en-GB" sz="800" dirty="0"/>
            <a:t> par </a:t>
          </a:r>
          <a:r>
            <a:rPr lang="en-GB" sz="800" dirty="0" err="1"/>
            <a:t>defaut</a:t>
          </a:r>
          <a:endParaRPr lang="en-GB" sz="800" dirty="0"/>
        </a:p>
      </dgm:t>
    </dgm:pt>
    <dgm:pt modelId="{08A62E15-0FB1-4169-B025-875286766354}" type="parTrans" cxnId="{BBB1ED73-B1A7-41AF-A3A2-C0DB4090034A}">
      <dgm:prSet/>
      <dgm:spPr/>
      <dgm:t>
        <a:bodyPr/>
        <a:lstStyle/>
        <a:p>
          <a:endParaRPr lang="en-GB" sz="1800"/>
        </a:p>
      </dgm:t>
    </dgm:pt>
    <dgm:pt modelId="{E782E338-EBB4-42EB-9045-F1AC77AFE5D5}" type="sibTrans" cxnId="{BBB1ED73-B1A7-41AF-A3A2-C0DB4090034A}">
      <dgm:prSet/>
      <dgm:spPr/>
      <dgm:t>
        <a:bodyPr/>
        <a:lstStyle/>
        <a:p>
          <a:endParaRPr lang="en-GB" sz="1800"/>
        </a:p>
      </dgm:t>
    </dgm:pt>
    <dgm:pt modelId="{597A0463-FBB5-4C9F-8106-C620A8BCDEED}">
      <dgm:prSet phldrT="[Text]" custT="1"/>
      <dgm:spPr/>
      <dgm:t>
        <a:bodyPr/>
        <a:lstStyle/>
        <a:p>
          <a:r>
            <a:rPr lang="en-GB" sz="800" dirty="0"/>
            <a:t>Mappings inter-</a:t>
          </a:r>
          <a:r>
            <a:rPr lang="en-GB" sz="800" dirty="0" err="1"/>
            <a:t>référentiels</a:t>
          </a:r>
          <a:endParaRPr lang="en-GB" sz="800" dirty="0"/>
        </a:p>
      </dgm:t>
    </dgm:pt>
    <dgm:pt modelId="{A2B4BF2F-DB1F-4596-B0FA-4112DD1E49C8}" type="parTrans" cxnId="{41DE680F-F5B5-4796-9A7A-28403C4BD199}">
      <dgm:prSet/>
      <dgm:spPr/>
      <dgm:t>
        <a:bodyPr/>
        <a:lstStyle/>
        <a:p>
          <a:endParaRPr lang="en-GB" sz="1800"/>
        </a:p>
      </dgm:t>
    </dgm:pt>
    <dgm:pt modelId="{33C7220D-7D6D-4983-9AA3-2730F38525E9}" type="sibTrans" cxnId="{41DE680F-F5B5-4796-9A7A-28403C4BD199}">
      <dgm:prSet/>
      <dgm:spPr/>
      <dgm:t>
        <a:bodyPr/>
        <a:lstStyle/>
        <a:p>
          <a:endParaRPr lang="en-GB" sz="1800"/>
        </a:p>
      </dgm:t>
    </dgm:pt>
    <dgm:pt modelId="{DE9F0B92-540E-45A0-8557-518134D1C148}" type="pres">
      <dgm:prSet presAssocID="{711C5100-82F0-4C0F-9C9D-3399D2FF6026}" presName="Name0" presStyleCnt="0">
        <dgm:presLayoutVars>
          <dgm:chMax val="3"/>
          <dgm:chPref val="1"/>
          <dgm:dir/>
          <dgm:animLvl val="lvl"/>
          <dgm:resizeHandles/>
        </dgm:presLayoutVars>
      </dgm:prSet>
      <dgm:spPr/>
      <dgm:t>
        <a:bodyPr/>
        <a:lstStyle/>
        <a:p>
          <a:endParaRPr lang="fr-FR"/>
        </a:p>
      </dgm:t>
    </dgm:pt>
    <dgm:pt modelId="{C0AC5801-E925-4E8A-93A4-BE18C23D7578}" type="pres">
      <dgm:prSet presAssocID="{711C5100-82F0-4C0F-9C9D-3399D2FF6026}" presName="outerBox" presStyleCnt="0"/>
      <dgm:spPr/>
    </dgm:pt>
    <dgm:pt modelId="{7C2A61E4-9ECD-4E1C-A2BF-3FA5E138FBF3}" type="pres">
      <dgm:prSet presAssocID="{711C5100-82F0-4C0F-9C9D-3399D2FF6026}" presName="outerBoxParent" presStyleLbl="node1" presStyleIdx="0" presStyleCnt="3"/>
      <dgm:spPr/>
      <dgm:t>
        <a:bodyPr/>
        <a:lstStyle/>
        <a:p>
          <a:endParaRPr lang="fr-FR"/>
        </a:p>
      </dgm:t>
    </dgm:pt>
    <dgm:pt modelId="{03A6D3DD-2B8C-4183-8D7B-562BE2F31456}" type="pres">
      <dgm:prSet presAssocID="{711C5100-82F0-4C0F-9C9D-3399D2FF6026}" presName="outerBoxChildren" presStyleCnt="0"/>
      <dgm:spPr/>
    </dgm:pt>
    <dgm:pt modelId="{8FDAB893-8BE8-4294-8617-1D448C55773F}" type="pres">
      <dgm:prSet presAssocID="{A3DB0613-E7B5-4C88-9161-C7D4034916B3}" presName="oChild" presStyleLbl="fgAcc1" presStyleIdx="0" presStyleCnt="8">
        <dgm:presLayoutVars>
          <dgm:bulletEnabled val="1"/>
        </dgm:presLayoutVars>
      </dgm:prSet>
      <dgm:spPr/>
      <dgm:t>
        <a:bodyPr/>
        <a:lstStyle/>
        <a:p>
          <a:endParaRPr lang="fr-FR"/>
        </a:p>
      </dgm:t>
    </dgm:pt>
    <dgm:pt modelId="{77AA1F12-CAE5-47C6-9E9C-445BB438B5DF}" type="pres">
      <dgm:prSet presAssocID="{35CDDD51-662A-4D97-A20F-BA8B64B95021}" presName="outerSibTrans" presStyleCnt="0"/>
      <dgm:spPr/>
    </dgm:pt>
    <dgm:pt modelId="{3E722BB8-12DF-468D-A840-F84306A50F26}" type="pres">
      <dgm:prSet presAssocID="{42983806-C55A-4F4E-8CCD-E74B5D01C702}" presName="oChild" presStyleLbl="fgAcc1" presStyleIdx="1" presStyleCnt="8">
        <dgm:presLayoutVars>
          <dgm:bulletEnabled val="1"/>
        </dgm:presLayoutVars>
      </dgm:prSet>
      <dgm:spPr/>
      <dgm:t>
        <a:bodyPr/>
        <a:lstStyle/>
        <a:p>
          <a:endParaRPr lang="fr-FR"/>
        </a:p>
      </dgm:t>
    </dgm:pt>
    <dgm:pt modelId="{39C398E1-56C2-4C3B-8326-EE4EFB190881}" type="pres">
      <dgm:prSet presAssocID="{711C5100-82F0-4C0F-9C9D-3399D2FF6026}" presName="middleBox" presStyleCnt="0"/>
      <dgm:spPr/>
    </dgm:pt>
    <dgm:pt modelId="{C77728C0-6F5F-4F73-9301-802B9A47BADA}" type="pres">
      <dgm:prSet presAssocID="{711C5100-82F0-4C0F-9C9D-3399D2FF6026}" presName="middleBoxParent" presStyleLbl="node1" presStyleIdx="1" presStyleCnt="3"/>
      <dgm:spPr/>
      <dgm:t>
        <a:bodyPr/>
        <a:lstStyle/>
        <a:p>
          <a:endParaRPr lang="fr-FR"/>
        </a:p>
      </dgm:t>
    </dgm:pt>
    <dgm:pt modelId="{C2547170-9500-4099-920C-BF8D045811F7}" type="pres">
      <dgm:prSet presAssocID="{711C5100-82F0-4C0F-9C9D-3399D2FF6026}" presName="middleBoxChildren" presStyleCnt="0"/>
      <dgm:spPr/>
    </dgm:pt>
    <dgm:pt modelId="{053BF165-EFF2-49B0-9B15-D4EA2E0D3B65}" type="pres">
      <dgm:prSet presAssocID="{9E9E65E9-77E6-4139-BA7C-6C750FB81D90}" presName="mChild" presStyleLbl="fgAcc1" presStyleIdx="2" presStyleCnt="8">
        <dgm:presLayoutVars>
          <dgm:bulletEnabled val="1"/>
        </dgm:presLayoutVars>
      </dgm:prSet>
      <dgm:spPr/>
      <dgm:t>
        <a:bodyPr/>
        <a:lstStyle/>
        <a:p>
          <a:endParaRPr lang="fr-FR"/>
        </a:p>
      </dgm:t>
    </dgm:pt>
    <dgm:pt modelId="{6970F589-C5A0-4C99-92F3-CE202EA25D4D}" type="pres">
      <dgm:prSet presAssocID="{7D3E9F5F-EE48-4CF1-A7E8-7A17FACACA80}" presName="middleSibTrans" presStyleCnt="0"/>
      <dgm:spPr/>
    </dgm:pt>
    <dgm:pt modelId="{781B8C29-C7A1-4F0E-B1F9-F9AF2DB4FAF5}" type="pres">
      <dgm:prSet presAssocID="{0C5D467B-1102-4E61-BEB2-C66E1793EC6C}" presName="mChild" presStyleLbl="fgAcc1" presStyleIdx="3" presStyleCnt="8">
        <dgm:presLayoutVars>
          <dgm:bulletEnabled val="1"/>
        </dgm:presLayoutVars>
      </dgm:prSet>
      <dgm:spPr/>
      <dgm:t>
        <a:bodyPr/>
        <a:lstStyle/>
        <a:p>
          <a:endParaRPr lang="fr-FR"/>
        </a:p>
      </dgm:t>
    </dgm:pt>
    <dgm:pt modelId="{0F90279E-3687-49E7-88D2-9E6B537A35A9}" type="pres">
      <dgm:prSet presAssocID="{711C5100-82F0-4C0F-9C9D-3399D2FF6026}" presName="centerBox" presStyleCnt="0"/>
      <dgm:spPr/>
    </dgm:pt>
    <dgm:pt modelId="{20C1F227-28EF-429D-8B01-CF36DA9B431A}" type="pres">
      <dgm:prSet presAssocID="{711C5100-82F0-4C0F-9C9D-3399D2FF6026}" presName="centerBoxParent" presStyleLbl="node1" presStyleIdx="2" presStyleCnt="3"/>
      <dgm:spPr/>
      <dgm:t>
        <a:bodyPr/>
        <a:lstStyle/>
        <a:p>
          <a:endParaRPr lang="fr-FR"/>
        </a:p>
      </dgm:t>
    </dgm:pt>
    <dgm:pt modelId="{9CC2898C-5975-416F-9D8E-D398B7DC38A8}" type="pres">
      <dgm:prSet presAssocID="{711C5100-82F0-4C0F-9C9D-3399D2FF6026}" presName="centerBoxChildren" presStyleCnt="0"/>
      <dgm:spPr/>
    </dgm:pt>
    <dgm:pt modelId="{71E78E3D-1052-4DD0-BC15-85129B9FC764}" type="pres">
      <dgm:prSet presAssocID="{652037FB-A617-47E1-A550-034E8C490DC7}" presName="cChild" presStyleLbl="fgAcc1" presStyleIdx="4" presStyleCnt="8">
        <dgm:presLayoutVars>
          <dgm:bulletEnabled val="1"/>
        </dgm:presLayoutVars>
      </dgm:prSet>
      <dgm:spPr/>
      <dgm:t>
        <a:bodyPr/>
        <a:lstStyle/>
        <a:p>
          <a:endParaRPr lang="fr-FR"/>
        </a:p>
      </dgm:t>
    </dgm:pt>
    <dgm:pt modelId="{105C48F0-8285-4D02-86B2-2D878659C7A1}" type="pres">
      <dgm:prSet presAssocID="{9D7DCCE1-CF40-4111-8533-7A61D385465E}" presName="centerSibTrans" presStyleCnt="0"/>
      <dgm:spPr/>
    </dgm:pt>
    <dgm:pt modelId="{442C958E-AF0C-4EB0-927D-864261D19EDD}" type="pres">
      <dgm:prSet presAssocID="{8A50142A-10C5-4D51-A91F-B7E4A8013718}" presName="cChild" presStyleLbl="fgAcc1" presStyleIdx="5" presStyleCnt="8">
        <dgm:presLayoutVars>
          <dgm:bulletEnabled val="1"/>
        </dgm:presLayoutVars>
      </dgm:prSet>
      <dgm:spPr/>
      <dgm:t>
        <a:bodyPr/>
        <a:lstStyle/>
        <a:p>
          <a:endParaRPr lang="fr-FR"/>
        </a:p>
      </dgm:t>
    </dgm:pt>
    <dgm:pt modelId="{B1F33539-9DC5-4922-9E8F-0A6F511EB954}" type="pres">
      <dgm:prSet presAssocID="{652C954C-CA58-49D3-8721-575FF1948541}" presName="centerSibTrans" presStyleCnt="0"/>
      <dgm:spPr/>
    </dgm:pt>
    <dgm:pt modelId="{122BD154-41C3-49E1-9C7F-945CEB641F54}" type="pres">
      <dgm:prSet presAssocID="{F0C2FCCE-F705-4A7A-83B9-E110F242D24A}" presName="cChild" presStyleLbl="fgAcc1" presStyleIdx="6" presStyleCnt="8">
        <dgm:presLayoutVars>
          <dgm:bulletEnabled val="1"/>
        </dgm:presLayoutVars>
      </dgm:prSet>
      <dgm:spPr/>
      <dgm:t>
        <a:bodyPr/>
        <a:lstStyle/>
        <a:p>
          <a:endParaRPr lang="fr-FR"/>
        </a:p>
      </dgm:t>
    </dgm:pt>
    <dgm:pt modelId="{F8DAF761-ECD7-4FB2-BC79-87C74D7D24D6}" type="pres">
      <dgm:prSet presAssocID="{E782E338-EBB4-42EB-9045-F1AC77AFE5D5}" presName="centerSibTrans" presStyleCnt="0"/>
      <dgm:spPr/>
    </dgm:pt>
    <dgm:pt modelId="{F84AADF3-3259-4B6E-8B70-EFAB0C229327}" type="pres">
      <dgm:prSet presAssocID="{597A0463-FBB5-4C9F-8106-C620A8BCDEED}" presName="cChild" presStyleLbl="fgAcc1" presStyleIdx="7" presStyleCnt="8">
        <dgm:presLayoutVars>
          <dgm:bulletEnabled val="1"/>
        </dgm:presLayoutVars>
      </dgm:prSet>
      <dgm:spPr/>
      <dgm:t>
        <a:bodyPr/>
        <a:lstStyle/>
        <a:p>
          <a:endParaRPr lang="fr-FR"/>
        </a:p>
      </dgm:t>
    </dgm:pt>
  </dgm:ptLst>
  <dgm:cxnLst>
    <dgm:cxn modelId="{21941C82-1958-4DA3-8CE3-B55E29EED85F}" srcId="{DEB6FB1B-DA85-4D0E-B307-8D88D087475C}" destId="{652037FB-A617-47E1-A550-034E8C490DC7}" srcOrd="0" destOrd="0" parTransId="{36DB66D5-5ED5-461B-8CEB-F55F8A3793AF}" sibTransId="{9D7DCCE1-CF40-4111-8533-7A61D385465E}"/>
    <dgm:cxn modelId="{B7E19308-0778-4D92-A9F2-F9F521084BAA}" srcId="{87AF4184-8E31-479B-A570-0B68A1037E17}" destId="{9E9E65E9-77E6-4139-BA7C-6C750FB81D90}" srcOrd="0" destOrd="0" parTransId="{D4200030-2737-43F6-8AE4-6C6DEB7007A0}" sibTransId="{7D3E9F5F-EE48-4CF1-A7E8-7A17FACACA80}"/>
    <dgm:cxn modelId="{29E10435-E4F4-481D-807F-43250F2A86A7}" type="presOf" srcId="{0C5D467B-1102-4E61-BEB2-C66E1793EC6C}" destId="{781B8C29-C7A1-4F0E-B1F9-F9AF2DB4FAF5}" srcOrd="0" destOrd="0" presId="urn:microsoft.com/office/officeart/2005/8/layout/target2"/>
    <dgm:cxn modelId="{E0BC2808-F306-47C5-B689-7BC1F8DC2E52}" type="presOf" srcId="{652037FB-A617-47E1-A550-034E8C490DC7}" destId="{71E78E3D-1052-4DD0-BC15-85129B9FC764}" srcOrd="0" destOrd="0" presId="urn:microsoft.com/office/officeart/2005/8/layout/target2"/>
    <dgm:cxn modelId="{DD01B8EA-516C-4440-A239-26D472707579}" type="presOf" srcId="{F0C2FCCE-F705-4A7A-83B9-E110F242D24A}" destId="{122BD154-41C3-49E1-9C7F-945CEB641F54}" srcOrd="0" destOrd="0" presId="urn:microsoft.com/office/officeart/2005/8/layout/target2"/>
    <dgm:cxn modelId="{E2D5E58F-3A9E-42AE-A56E-180408E37973}" type="presOf" srcId="{9E9E65E9-77E6-4139-BA7C-6C750FB81D90}" destId="{053BF165-EFF2-49B0-9B15-D4EA2E0D3B65}" srcOrd="0" destOrd="0" presId="urn:microsoft.com/office/officeart/2005/8/layout/target2"/>
    <dgm:cxn modelId="{BBB1ED73-B1A7-41AF-A3A2-C0DB4090034A}" srcId="{DEB6FB1B-DA85-4D0E-B307-8D88D087475C}" destId="{F0C2FCCE-F705-4A7A-83B9-E110F242D24A}" srcOrd="2" destOrd="0" parTransId="{08A62E15-0FB1-4169-B025-875286766354}" sibTransId="{E782E338-EBB4-42EB-9045-F1AC77AFE5D5}"/>
    <dgm:cxn modelId="{4D6D50F4-1536-4DF3-BBD1-A082FE0BB05A}" srcId="{DEB6FB1B-DA85-4D0E-B307-8D88D087475C}" destId="{8A50142A-10C5-4D51-A91F-B7E4A8013718}" srcOrd="1" destOrd="0" parTransId="{48587747-B78B-4183-A9F5-52C91018BFEB}" sibTransId="{652C954C-CA58-49D3-8721-575FF1948541}"/>
    <dgm:cxn modelId="{6FF461C3-1505-4FF4-9151-79DB11E85944}" srcId="{711C5100-82F0-4C0F-9C9D-3399D2FF6026}" destId="{87AF4184-8E31-479B-A570-0B68A1037E17}" srcOrd="1" destOrd="0" parTransId="{43203CAA-8C54-4654-9C1B-917D4DBFED3F}" sibTransId="{24C9068B-F96A-47CE-A2B4-624C27802BA5}"/>
    <dgm:cxn modelId="{55F9764B-2714-4C86-AA52-FCF58B2E38D6}" type="presOf" srcId="{2F1C3E61-3C17-4D08-A142-FD6210697ECF}" destId="{7C2A61E4-9ECD-4E1C-A2BF-3FA5E138FBF3}" srcOrd="0" destOrd="0" presId="urn:microsoft.com/office/officeart/2005/8/layout/target2"/>
    <dgm:cxn modelId="{D9C86EE3-E6C6-4158-A35F-529C3DC127EF}" srcId="{711C5100-82F0-4C0F-9C9D-3399D2FF6026}" destId="{DEB6FB1B-DA85-4D0E-B307-8D88D087475C}" srcOrd="2" destOrd="0" parTransId="{AEDD757C-850C-4634-9CF4-3192FD114EBA}" sibTransId="{FA010444-6108-48FD-A913-6BDACB9DE382}"/>
    <dgm:cxn modelId="{F310CCCA-D61C-4B59-B9B6-C7EEF8CDD6D8}" type="presOf" srcId="{87AF4184-8E31-479B-A570-0B68A1037E17}" destId="{C77728C0-6F5F-4F73-9301-802B9A47BADA}" srcOrd="0" destOrd="0" presId="urn:microsoft.com/office/officeart/2005/8/layout/target2"/>
    <dgm:cxn modelId="{15DD8148-209F-4FB5-BE96-C6D1230CD6C0}" type="presOf" srcId="{DEB6FB1B-DA85-4D0E-B307-8D88D087475C}" destId="{20C1F227-28EF-429D-8B01-CF36DA9B431A}" srcOrd="0" destOrd="0" presId="urn:microsoft.com/office/officeart/2005/8/layout/target2"/>
    <dgm:cxn modelId="{734D1D86-321B-43CA-9B85-7445E496AE56}" srcId="{2F1C3E61-3C17-4D08-A142-FD6210697ECF}" destId="{42983806-C55A-4F4E-8CCD-E74B5D01C702}" srcOrd="1" destOrd="0" parTransId="{94BEE88F-6737-48C6-AE16-3BC2A2877B01}" sibTransId="{4CB7485A-9963-4245-8586-09F2B0129463}"/>
    <dgm:cxn modelId="{83240478-60DD-4843-9B7A-1750C99D16B3}" srcId="{87AF4184-8E31-479B-A570-0B68A1037E17}" destId="{0C5D467B-1102-4E61-BEB2-C66E1793EC6C}" srcOrd="1" destOrd="0" parTransId="{017FC536-6065-44BD-AD63-01CADF3D9A2D}" sibTransId="{BA79EF8B-0009-4956-A6E8-51DA1AFA7219}"/>
    <dgm:cxn modelId="{A6BFD80C-AF4C-4457-8221-275B3D9AD1EE}" type="presOf" srcId="{711C5100-82F0-4C0F-9C9D-3399D2FF6026}" destId="{DE9F0B92-540E-45A0-8557-518134D1C148}" srcOrd="0" destOrd="0" presId="urn:microsoft.com/office/officeart/2005/8/layout/target2"/>
    <dgm:cxn modelId="{41DE680F-F5B5-4796-9A7A-28403C4BD199}" srcId="{DEB6FB1B-DA85-4D0E-B307-8D88D087475C}" destId="{597A0463-FBB5-4C9F-8106-C620A8BCDEED}" srcOrd="3" destOrd="0" parTransId="{A2B4BF2F-DB1F-4596-B0FA-4112DD1E49C8}" sibTransId="{33C7220D-7D6D-4983-9AA3-2730F38525E9}"/>
    <dgm:cxn modelId="{D505BAC8-7B6A-4779-A9EC-97C9688AE7FE}" type="presOf" srcId="{A3DB0613-E7B5-4C88-9161-C7D4034916B3}" destId="{8FDAB893-8BE8-4294-8617-1D448C55773F}" srcOrd="0" destOrd="0" presId="urn:microsoft.com/office/officeart/2005/8/layout/target2"/>
    <dgm:cxn modelId="{233F370E-F173-4CFA-9740-C2032B747E5A}" srcId="{2F1C3E61-3C17-4D08-A142-FD6210697ECF}" destId="{A3DB0613-E7B5-4C88-9161-C7D4034916B3}" srcOrd="0" destOrd="0" parTransId="{DAE9F659-0DF2-4C6E-8FA0-13E67FF0A9DB}" sibTransId="{35CDDD51-662A-4D97-A20F-BA8B64B95021}"/>
    <dgm:cxn modelId="{7E68AEDE-AD1F-42DB-A4F3-ED0AA221B712}" type="presOf" srcId="{8A50142A-10C5-4D51-A91F-B7E4A8013718}" destId="{442C958E-AF0C-4EB0-927D-864261D19EDD}" srcOrd="0" destOrd="0" presId="urn:microsoft.com/office/officeart/2005/8/layout/target2"/>
    <dgm:cxn modelId="{C27230B0-A731-489E-A640-B966E6DDA7C2}" type="presOf" srcId="{597A0463-FBB5-4C9F-8106-C620A8BCDEED}" destId="{F84AADF3-3259-4B6E-8B70-EFAB0C229327}" srcOrd="0" destOrd="0" presId="urn:microsoft.com/office/officeart/2005/8/layout/target2"/>
    <dgm:cxn modelId="{F32FF73C-1B1E-4A83-9690-50FF822328BB}" type="presOf" srcId="{42983806-C55A-4F4E-8CCD-E74B5D01C702}" destId="{3E722BB8-12DF-468D-A840-F84306A50F26}" srcOrd="0" destOrd="0" presId="urn:microsoft.com/office/officeart/2005/8/layout/target2"/>
    <dgm:cxn modelId="{CA96BCC2-C323-42F0-B977-542AD30543D3}" srcId="{711C5100-82F0-4C0F-9C9D-3399D2FF6026}" destId="{2F1C3E61-3C17-4D08-A142-FD6210697ECF}" srcOrd="0" destOrd="0" parTransId="{7F32924C-42DF-4655-A578-FB8996D0D741}" sibTransId="{6FB4047B-484C-4BCE-B683-B99239C8363C}"/>
    <dgm:cxn modelId="{417DEB4F-5ACD-4D80-B84C-3DDFDBD9C390}" type="presParOf" srcId="{DE9F0B92-540E-45A0-8557-518134D1C148}" destId="{C0AC5801-E925-4E8A-93A4-BE18C23D7578}" srcOrd="0" destOrd="0" presId="urn:microsoft.com/office/officeart/2005/8/layout/target2"/>
    <dgm:cxn modelId="{428006DA-3D88-41F8-8793-5DCAC596A7B7}" type="presParOf" srcId="{C0AC5801-E925-4E8A-93A4-BE18C23D7578}" destId="{7C2A61E4-9ECD-4E1C-A2BF-3FA5E138FBF3}" srcOrd="0" destOrd="0" presId="urn:microsoft.com/office/officeart/2005/8/layout/target2"/>
    <dgm:cxn modelId="{080D9755-9D97-4962-88A5-02704398C86F}" type="presParOf" srcId="{C0AC5801-E925-4E8A-93A4-BE18C23D7578}" destId="{03A6D3DD-2B8C-4183-8D7B-562BE2F31456}" srcOrd="1" destOrd="0" presId="urn:microsoft.com/office/officeart/2005/8/layout/target2"/>
    <dgm:cxn modelId="{08668028-4AF4-403E-B954-4D40544A79A0}" type="presParOf" srcId="{03A6D3DD-2B8C-4183-8D7B-562BE2F31456}" destId="{8FDAB893-8BE8-4294-8617-1D448C55773F}" srcOrd="0" destOrd="0" presId="urn:microsoft.com/office/officeart/2005/8/layout/target2"/>
    <dgm:cxn modelId="{E8E6AE13-1CA6-4D54-8A3A-EE24A0182330}" type="presParOf" srcId="{03A6D3DD-2B8C-4183-8D7B-562BE2F31456}" destId="{77AA1F12-CAE5-47C6-9E9C-445BB438B5DF}" srcOrd="1" destOrd="0" presId="urn:microsoft.com/office/officeart/2005/8/layout/target2"/>
    <dgm:cxn modelId="{5E65B441-6071-4ECC-A51F-2110C15B7D2A}" type="presParOf" srcId="{03A6D3DD-2B8C-4183-8D7B-562BE2F31456}" destId="{3E722BB8-12DF-468D-A840-F84306A50F26}" srcOrd="2" destOrd="0" presId="urn:microsoft.com/office/officeart/2005/8/layout/target2"/>
    <dgm:cxn modelId="{38F6B821-84BA-4CB3-BE63-028453085858}" type="presParOf" srcId="{DE9F0B92-540E-45A0-8557-518134D1C148}" destId="{39C398E1-56C2-4C3B-8326-EE4EFB190881}" srcOrd="1" destOrd="0" presId="urn:microsoft.com/office/officeart/2005/8/layout/target2"/>
    <dgm:cxn modelId="{E10ACA4E-061F-4C4E-A293-BD07FE5C2B4B}" type="presParOf" srcId="{39C398E1-56C2-4C3B-8326-EE4EFB190881}" destId="{C77728C0-6F5F-4F73-9301-802B9A47BADA}" srcOrd="0" destOrd="0" presId="urn:microsoft.com/office/officeart/2005/8/layout/target2"/>
    <dgm:cxn modelId="{57714F8C-80D3-4804-85CA-C516B80D784A}" type="presParOf" srcId="{39C398E1-56C2-4C3B-8326-EE4EFB190881}" destId="{C2547170-9500-4099-920C-BF8D045811F7}" srcOrd="1" destOrd="0" presId="urn:microsoft.com/office/officeart/2005/8/layout/target2"/>
    <dgm:cxn modelId="{A400F490-4FD5-45DC-90DD-4235F0BD419D}" type="presParOf" srcId="{C2547170-9500-4099-920C-BF8D045811F7}" destId="{053BF165-EFF2-49B0-9B15-D4EA2E0D3B65}" srcOrd="0" destOrd="0" presId="urn:microsoft.com/office/officeart/2005/8/layout/target2"/>
    <dgm:cxn modelId="{29D189A3-7B93-42CA-8370-1B10218C2481}" type="presParOf" srcId="{C2547170-9500-4099-920C-BF8D045811F7}" destId="{6970F589-C5A0-4C99-92F3-CE202EA25D4D}" srcOrd="1" destOrd="0" presId="urn:microsoft.com/office/officeart/2005/8/layout/target2"/>
    <dgm:cxn modelId="{B3F5B9FC-FE6D-4793-B38E-B9917F649086}" type="presParOf" srcId="{C2547170-9500-4099-920C-BF8D045811F7}" destId="{781B8C29-C7A1-4F0E-B1F9-F9AF2DB4FAF5}" srcOrd="2" destOrd="0" presId="urn:microsoft.com/office/officeart/2005/8/layout/target2"/>
    <dgm:cxn modelId="{0D61F8F8-6554-4F91-BB2E-FE9F217CE9B1}" type="presParOf" srcId="{DE9F0B92-540E-45A0-8557-518134D1C148}" destId="{0F90279E-3687-49E7-88D2-9E6B537A35A9}" srcOrd="2" destOrd="0" presId="urn:microsoft.com/office/officeart/2005/8/layout/target2"/>
    <dgm:cxn modelId="{228F019D-8B62-498B-96BB-70B4D0CF9AFD}" type="presParOf" srcId="{0F90279E-3687-49E7-88D2-9E6B537A35A9}" destId="{20C1F227-28EF-429D-8B01-CF36DA9B431A}" srcOrd="0" destOrd="0" presId="urn:microsoft.com/office/officeart/2005/8/layout/target2"/>
    <dgm:cxn modelId="{508BA31C-7C75-4A05-8D2A-B4B093FD9716}" type="presParOf" srcId="{0F90279E-3687-49E7-88D2-9E6B537A35A9}" destId="{9CC2898C-5975-416F-9D8E-D398B7DC38A8}" srcOrd="1" destOrd="0" presId="urn:microsoft.com/office/officeart/2005/8/layout/target2"/>
    <dgm:cxn modelId="{6CFCD164-EBC4-4D6B-9D71-55D38535B4AD}" type="presParOf" srcId="{9CC2898C-5975-416F-9D8E-D398B7DC38A8}" destId="{71E78E3D-1052-4DD0-BC15-85129B9FC764}" srcOrd="0" destOrd="0" presId="urn:microsoft.com/office/officeart/2005/8/layout/target2"/>
    <dgm:cxn modelId="{D5907E4A-15EA-4EBC-8A91-07C84397BE91}" type="presParOf" srcId="{9CC2898C-5975-416F-9D8E-D398B7DC38A8}" destId="{105C48F0-8285-4D02-86B2-2D878659C7A1}" srcOrd="1" destOrd="0" presId="urn:microsoft.com/office/officeart/2005/8/layout/target2"/>
    <dgm:cxn modelId="{715F8B5E-C322-43BB-A2F1-98775B692638}" type="presParOf" srcId="{9CC2898C-5975-416F-9D8E-D398B7DC38A8}" destId="{442C958E-AF0C-4EB0-927D-864261D19EDD}" srcOrd="2" destOrd="0" presId="urn:microsoft.com/office/officeart/2005/8/layout/target2"/>
    <dgm:cxn modelId="{06B87A39-71F8-421D-812D-7908C582A014}" type="presParOf" srcId="{9CC2898C-5975-416F-9D8E-D398B7DC38A8}" destId="{B1F33539-9DC5-4922-9E8F-0A6F511EB954}" srcOrd="3" destOrd="0" presId="urn:microsoft.com/office/officeart/2005/8/layout/target2"/>
    <dgm:cxn modelId="{B7B916BF-FA26-4015-B3B4-F659CE7E6CE8}" type="presParOf" srcId="{9CC2898C-5975-416F-9D8E-D398B7DC38A8}" destId="{122BD154-41C3-49E1-9C7F-945CEB641F54}" srcOrd="4" destOrd="0" presId="urn:microsoft.com/office/officeart/2005/8/layout/target2"/>
    <dgm:cxn modelId="{D2C5D7EC-35CA-4E1C-9F0A-9EFFAFA13A55}" type="presParOf" srcId="{9CC2898C-5975-416F-9D8E-D398B7DC38A8}" destId="{F8DAF761-ECD7-4FB2-BC79-87C74D7D24D6}" srcOrd="5" destOrd="0" presId="urn:microsoft.com/office/officeart/2005/8/layout/target2"/>
    <dgm:cxn modelId="{C54DA10D-5CCE-4BC8-B26C-7C486C8FCCDF}" type="presParOf" srcId="{9CC2898C-5975-416F-9D8E-D398B7DC38A8}" destId="{F84AADF3-3259-4B6E-8B70-EFAB0C229327}"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BCAC4-CE42-49C9-9E5B-AB78B9E6CAB5}" type="doc">
      <dgm:prSet loTypeId="urn:microsoft.com/office/officeart/2005/8/layout/hProcess9" loCatId="process" qsTypeId="urn:microsoft.com/office/officeart/2005/8/quickstyle/simple1#4" qsCatId="simple" csTypeId="urn:microsoft.com/office/officeart/2005/8/colors/accent1_2#6" csCatId="accent1" phldr="1"/>
      <dgm:spPr/>
    </dgm:pt>
    <dgm:pt modelId="{3AA7C4D4-DBE8-4C23-BD3A-EEDC22992D62}">
      <dgm:prSet phldrT="[Texte]"/>
      <dgm:spPr>
        <a:solidFill>
          <a:schemeClr val="accent2">
            <a:lumMod val="75000"/>
          </a:schemeClr>
        </a:solidFill>
      </dgm:spPr>
      <dgm:t>
        <a:bodyPr/>
        <a:lstStyle/>
        <a:p>
          <a:r>
            <a:rPr lang="fr-FR" dirty="0"/>
            <a:t>Demande d’achat</a:t>
          </a:r>
        </a:p>
      </dgm:t>
    </dgm:pt>
    <dgm:pt modelId="{81FF713B-1952-4DBE-A330-2B86EDA20E79}" type="parTrans" cxnId="{2FEE8905-8FC3-48DE-AA8C-4B8A88782359}">
      <dgm:prSet/>
      <dgm:spPr/>
      <dgm:t>
        <a:bodyPr/>
        <a:lstStyle/>
        <a:p>
          <a:endParaRPr lang="fr-FR"/>
        </a:p>
      </dgm:t>
    </dgm:pt>
    <dgm:pt modelId="{4664F9CC-719C-4DF1-97B0-B325423CD61F}" type="sibTrans" cxnId="{2FEE8905-8FC3-48DE-AA8C-4B8A88782359}">
      <dgm:prSet/>
      <dgm:spPr/>
      <dgm:t>
        <a:bodyPr/>
        <a:lstStyle/>
        <a:p>
          <a:endParaRPr lang="fr-FR"/>
        </a:p>
      </dgm:t>
    </dgm:pt>
    <dgm:pt modelId="{3C538F63-A17F-4798-9993-9CA6D70B1872}">
      <dgm:prSet phldrT="[Texte]"/>
      <dgm:spPr>
        <a:solidFill>
          <a:schemeClr val="accent2">
            <a:lumMod val="75000"/>
          </a:schemeClr>
        </a:solidFill>
      </dgm:spPr>
      <dgm:t>
        <a:bodyPr/>
        <a:lstStyle/>
        <a:p>
          <a:r>
            <a:rPr lang="fr-FR" dirty="0"/>
            <a:t>Validation Demande d’achat</a:t>
          </a:r>
        </a:p>
      </dgm:t>
    </dgm:pt>
    <dgm:pt modelId="{95EA5640-619D-4A74-B15D-88055FBDF5B6}" type="parTrans" cxnId="{72E6083F-505A-497E-A9D5-534E46A07542}">
      <dgm:prSet/>
      <dgm:spPr/>
      <dgm:t>
        <a:bodyPr/>
        <a:lstStyle/>
        <a:p>
          <a:endParaRPr lang="fr-FR"/>
        </a:p>
      </dgm:t>
    </dgm:pt>
    <dgm:pt modelId="{9EF8688F-73A1-4CF9-85BF-6F43FCCE6116}" type="sibTrans" cxnId="{72E6083F-505A-497E-A9D5-534E46A07542}">
      <dgm:prSet/>
      <dgm:spPr/>
      <dgm:t>
        <a:bodyPr/>
        <a:lstStyle/>
        <a:p>
          <a:endParaRPr lang="fr-FR"/>
        </a:p>
      </dgm:t>
    </dgm:pt>
    <dgm:pt modelId="{B0E4362A-4DA7-4DE4-97C7-2D3D6FA7510A}">
      <dgm:prSet phldrT="[Texte]"/>
      <dgm:spPr/>
      <dgm:t>
        <a:bodyPr/>
        <a:lstStyle/>
        <a:p>
          <a:r>
            <a:rPr lang="fr-FR" dirty="0"/>
            <a:t>Création/</a:t>
          </a:r>
        </a:p>
        <a:p>
          <a:r>
            <a:rPr lang="fr-FR" dirty="0"/>
            <a:t>Modification Commande</a:t>
          </a:r>
        </a:p>
      </dgm:t>
    </dgm:pt>
    <dgm:pt modelId="{7D370B2D-3507-4C2C-8F08-6A51BFC0C6C9}" type="parTrans" cxnId="{1FF5EC09-D00A-4720-9445-ECCBC2E5E6EA}">
      <dgm:prSet/>
      <dgm:spPr/>
      <dgm:t>
        <a:bodyPr/>
        <a:lstStyle/>
        <a:p>
          <a:endParaRPr lang="fr-FR"/>
        </a:p>
      </dgm:t>
    </dgm:pt>
    <dgm:pt modelId="{6D9CD2C6-565E-4439-9D98-595A8B646781}" type="sibTrans" cxnId="{1FF5EC09-D00A-4720-9445-ECCBC2E5E6EA}">
      <dgm:prSet/>
      <dgm:spPr/>
      <dgm:t>
        <a:bodyPr/>
        <a:lstStyle/>
        <a:p>
          <a:endParaRPr lang="fr-FR"/>
        </a:p>
      </dgm:t>
    </dgm:pt>
    <dgm:pt modelId="{770645C6-D007-440F-81C3-A334DD02E431}">
      <dgm:prSet phldrT="[Texte]"/>
      <dgm:spPr/>
      <dgm:t>
        <a:bodyPr/>
        <a:lstStyle/>
        <a:p>
          <a:r>
            <a:rPr lang="fr-FR" dirty="0"/>
            <a:t>Réception</a:t>
          </a:r>
        </a:p>
      </dgm:t>
    </dgm:pt>
    <dgm:pt modelId="{15DB5A2E-877D-44E1-BD79-7E3A8915A096}" type="parTrans" cxnId="{71B47A89-97AF-4A37-A9B8-AA2552318673}">
      <dgm:prSet/>
      <dgm:spPr/>
      <dgm:t>
        <a:bodyPr/>
        <a:lstStyle/>
        <a:p>
          <a:endParaRPr lang="fr-FR"/>
        </a:p>
      </dgm:t>
    </dgm:pt>
    <dgm:pt modelId="{CE0C9B26-F698-4372-A056-C94FA926086D}" type="sibTrans" cxnId="{71B47A89-97AF-4A37-A9B8-AA2552318673}">
      <dgm:prSet/>
      <dgm:spPr/>
      <dgm:t>
        <a:bodyPr/>
        <a:lstStyle/>
        <a:p>
          <a:endParaRPr lang="fr-FR"/>
        </a:p>
      </dgm:t>
    </dgm:pt>
    <dgm:pt modelId="{C829F6D0-A895-41B6-B2FF-5D6E878E6E5E}">
      <dgm:prSet phldrT="[Texte]"/>
      <dgm:spPr/>
      <dgm:t>
        <a:bodyPr/>
        <a:lstStyle/>
        <a:p>
          <a:r>
            <a:rPr lang="fr-FR" dirty="0"/>
            <a:t>Facturation</a:t>
          </a:r>
        </a:p>
      </dgm:t>
    </dgm:pt>
    <dgm:pt modelId="{7D542981-A692-411B-9D25-26D25D522695}" type="parTrans" cxnId="{B044C8C5-747A-4D00-9357-F9234A65E323}">
      <dgm:prSet/>
      <dgm:spPr/>
      <dgm:t>
        <a:bodyPr/>
        <a:lstStyle/>
        <a:p>
          <a:endParaRPr lang="fr-FR"/>
        </a:p>
      </dgm:t>
    </dgm:pt>
    <dgm:pt modelId="{8AAC3417-9BD2-4642-B154-D1BFDC1D42F2}" type="sibTrans" cxnId="{B044C8C5-747A-4D00-9357-F9234A65E323}">
      <dgm:prSet/>
      <dgm:spPr/>
      <dgm:t>
        <a:bodyPr/>
        <a:lstStyle/>
        <a:p>
          <a:endParaRPr lang="fr-FR"/>
        </a:p>
      </dgm:t>
    </dgm:pt>
    <dgm:pt modelId="{47BCDE46-A901-4864-A891-065085D9F16D}">
      <dgm:prSet phldrT="[Texte]"/>
      <dgm:spPr>
        <a:solidFill>
          <a:schemeClr val="accent4">
            <a:lumMod val="75000"/>
          </a:schemeClr>
        </a:solidFill>
      </dgm:spPr>
      <dgm:t>
        <a:bodyPr/>
        <a:lstStyle/>
        <a:p>
          <a:r>
            <a:rPr lang="fr-FR" dirty="0"/>
            <a:t>Règlement Fournisseur</a:t>
          </a:r>
        </a:p>
      </dgm:t>
    </dgm:pt>
    <dgm:pt modelId="{ED4161D2-4474-4DBD-880A-70E5A84BA60E}" type="parTrans" cxnId="{0131FC59-99C7-4FD4-8942-6E34999CD675}">
      <dgm:prSet/>
      <dgm:spPr/>
      <dgm:t>
        <a:bodyPr/>
        <a:lstStyle/>
        <a:p>
          <a:endParaRPr lang="fr-FR"/>
        </a:p>
      </dgm:t>
    </dgm:pt>
    <dgm:pt modelId="{1488DC5D-0B36-4AF4-B969-4E1F389F682B}" type="sibTrans" cxnId="{0131FC59-99C7-4FD4-8942-6E34999CD675}">
      <dgm:prSet/>
      <dgm:spPr/>
      <dgm:t>
        <a:bodyPr/>
        <a:lstStyle/>
        <a:p>
          <a:endParaRPr lang="fr-FR"/>
        </a:p>
      </dgm:t>
    </dgm:pt>
    <dgm:pt modelId="{223FF5F7-0441-46DD-AE47-72D8BDA4A2B2}" type="pres">
      <dgm:prSet presAssocID="{504BCAC4-CE42-49C9-9E5B-AB78B9E6CAB5}" presName="CompostProcess" presStyleCnt="0">
        <dgm:presLayoutVars>
          <dgm:dir/>
          <dgm:resizeHandles val="exact"/>
        </dgm:presLayoutVars>
      </dgm:prSet>
      <dgm:spPr/>
    </dgm:pt>
    <dgm:pt modelId="{63855872-5F4F-44CC-8A5F-7F4E44D7ED4E}" type="pres">
      <dgm:prSet presAssocID="{504BCAC4-CE42-49C9-9E5B-AB78B9E6CAB5}" presName="arrow" presStyleLbl="bgShp" presStyleIdx="0" presStyleCnt="1" custScaleX="117647"/>
      <dgm:spPr/>
    </dgm:pt>
    <dgm:pt modelId="{34597907-107F-4F58-A288-334158D1D717}" type="pres">
      <dgm:prSet presAssocID="{504BCAC4-CE42-49C9-9E5B-AB78B9E6CAB5}" presName="linearProcess" presStyleCnt="0"/>
      <dgm:spPr/>
    </dgm:pt>
    <dgm:pt modelId="{F2905A79-53E7-4EF3-A686-8C64B5762D75}" type="pres">
      <dgm:prSet presAssocID="{3AA7C4D4-DBE8-4C23-BD3A-EEDC22992D62}" presName="textNode" presStyleLbl="node1" presStyleIdx="0" presStyleCnt="6">
        <dgm:presLayoutVars>
          <dgm:bulletEnabled val="1"/>
        </dgm:presLayoutVars>
      </dgm:prSet>
      <dgm:spPr/>
      <dgm:t>
        <a:bodyPr/>
        <a:lstStyle/>
        <a:p>
          <a:endParaRPr lang="fr-FR"/>
        </a:p>
      </dgm:t>
    </dgm:pt>
    <dgm:pt modelId="{ACBC16BD-9DF2-4089-AD3A-18F58E8BCF3C}" type="pres">
      <dgm:prSet presAssocID="{4664F9CC-719C-4DF1-97B0-B325423CD61F}" presName="sibTrans" presStyleCnt="0"/>
      <dgm:spPr/>
    </dgm:pt>
    <dgm:pt modelId="{9F15A8CD-0DCE-4A4C-B762-717DE7DE87FA}" type="pres">
      <dgm:prSet presAssocID="{3C538F63-A17F-4798-9993-9CA6D70B1872}" presName="textNode" presStyleLbl="node1" presStyleIdx="1" presStyleCnt="6">
        <dgm:presLayoutVars>
          <dgm:bulletEnabled val="1"/>
        </dgm:presLayoutVars>
      </dgm:prSet>
      <dgm:spPr/>
      <dgm:t>
        <a:bodyPr/>
        <a:lstStyle/>
        <a:p>
          <a:endParaRPr lang="fr-FR"/>
        </a:p>
      </dgm:t>
    </dgm:pt>
    <dgm:pt modelId="{91BFCB4D-1E6E-4750-BEA3-E69F7162ADF4}" type="pres">
      <dgm:prSet presAssocID="{9EF8688F-73A1-4CF9-85BF-6F43FCCE6116}" presName="sibTrans" presStyleCnt="0"/>
      <dgm:spPr/>
    </dgm:pt>
    <dgm:pt modelId="{982FEB00-9CE4-400A-AE01-0AA9F16B47DD}" type="pres">
      <dgm:prSet presAssocID="{B0E4362A-4DA7-4DE4-97C7-2D3D6FA7510A}" presName="textNode" presStyleLbl="node1" presStyleIdx="2" presStyleCnt="6">
        <dgm:presLayoutVars>
          <dgm:bulletEnabled val="1"/>
        </dgm:presLayoutVars>
      </dgm:prSet>
      <dgm:spPr/>
      <dgm:t>
        <a:bodyPr/>
        <a:lstStyle/>
        <a:p>
          <a:endParaRPr lang="fr-FR"/>
        </a:p>
      </dgm:t>
    </dgm:pt>
    <dgm:pt modelId="{6755D551-8D74-4719-9B31-E18D1586044C}" type="pres">
      <dgm:prSet presAssocID="{6D9CD2C6-565E-4439-9D98-595A8B646781}" presName="sibTrans" presStyleCnt="0"/>
      <dgm:spPr/>
    </dgm:pt>
    <dgm:pt modelId="{AA6B2A04-C004-43FB-8732-B8E8CAB6AF08}" type="pres">
      <dgm:prSet presAssocID="{770645C6-D007-440F-81C3-A334DD02E431}" presName="textNode" presStyleLbl="node1" presStyleIdx="3" presStyleCnt="6">
        <dgm:presLayoutVars>
          <dgm:bulletEnabled val="1"/>
        </dgm:presLayoutVars>
      </dgm:prSet>
      <dgm:spPr/>
      <dgm:t>
        <a:bodyPr/>
        <a:lstStyle/>
        <a:p>
          <a:endParaRPr lang="fr-FR"/>
        </a:p>
      </dgm:t>
    </dgm:pt>
    <dgm:pt modelId="{D3FA0DC1-440F-4876-878D-84B9E31DFC7D}" type="pres">
      <dgm:prSet presAssocID="{CE0C9B26-F698-4372-A056-C94FA926086D}" presName="sibTrans" presStyleCnt="0"/>
      <dgm:spPr/>
    </dgm:pt>
    <dgm:pt modelId="{C0972698-52C8-4D8C-90F1-8E4686F0FD9F}" type="pres">
      <dgm:prSet presAssocID="{C829F6D0-A895-41B6-B2FF-5D6E878E6E5E}" presName="textNode" presStyleLbl="node1" presStyleIdx="4" presStyleCnt="6">
        <dgm:presLayoutVars>
          <dgm:bulletEnabled val="1"/>
        </dgm:presLayoutVars>
      </dgm:prSet>
      <dgm:spPr/>
      <dgm:t>
        <a:bodyPr/>
        <a:lstStyle/>
        <a:p>
          <a:endParaRPr lang="fr-FR"/>
        </a:p>
      </dgm:t>
    </dgm:pt>
    <dgm:pt modelId="{6F8608FC-B538-4DDE-BCD0-5EDC02309936}" type="pres">
      <dgm:prSet presAssocID="{8AAC3417-9BD2-4642-B154-D1BFDC1D42F2}" presName="sibTrans" presStyleCnt="0"/>
      <dgm:spPr/>
    </dgm:pt>
    <dgm:pt modelId="{8514DF2D-4A7C-4460-82E1-2BE28747C5E4}" type="pres">
      <dgm:prSet presAssocID="{47BCDE46-A901-4864-A891-065085D9F16D}" presName="textNode" presStyleLbl="node1" presStyleIdx="5" presStyleCnt="6">
        <dgm:presLayoutVars>
          <dgm:bulletEnabled val="1"/>
        </dgm:presLayoutVars>
      </dgm:prSet>
      <dgm:spPr/>
      <dgm:t>
        <a:bodyPr/>
        <a:lstStyle/>
        <a:p>
          <a:endParaRPr lang="fr-FR"/>
        </a:p>
      </dgm:t>
    </dgm:pt>
  </dgm:ptLst>
  <dgm:cxnLst>
    <dgm:cxn modelId="{8B3F947F-4FBE-4F9C-8977-724E0903AC74}" type="presOf" srcId="{B0E4362A-4DA7-4DE4-97C7-2D3D6FA7510A}" destId="{982FEB00-9CE4-400A-AE01-0AA9F16B47DD}" srcOrd="0" destOrd="0" presId="urn:microsoft.com/office/officeart/2005/8/layout/hProcess9"/>
    <dgm:cxn modelId="{2DC9042A-50FF-4F1D-99D8-61C0FC7EE8E1}" type="presOf" srcId="{C829F6D0-A895-41B6-B2FF-5D6E878E6E5E}" destId="{C0972698-52C8-4D8C-90F1-8E4686F0FD9F}" srcOrd="0" destOrd="0" presId="urn:microsoft.com/office/officeart/2005/8/layout/hProcess9"/>
    <dgm:cxn modelId="{2FEE8905-8FC3-48DE-AA8C-4B8A88782359}" srcId="{504BCAC4-CE42-49C9-9E5B-AB78B9E6CAB5}" destId="{3AA7C4D4-DBE8-4C23-BD3A-EEDC22992D62}" srcOrd="0" destOrd="0" parTransId="{81FF713B-1952-4DBE-A330-2B86EDA20E79}" sibTransId="{4664F9CC-719C-4DF1-97B0-B325423CD61F}"/>
    <dgm:cxn modelId="{640BE05E-B2BD-4998-AC9F-3B07200C71E0}" type="presOf" srcId="{770645C6-D007-440F-81C3-A334DD02E431}" destId="{AA6B2A04-C004-43FB-8732-B8E8CAB6AF08}" srcOrd="0" destOrd="0" presId="urn:microsoft.com/office/officeart/2005/8/layout/hProcess9"/>
    <dgm:cxn modelId="{DF5EBAC5-AF86-4F68-98EE-9B202D18C60B}" type="presOf" srcId="{504BCAC4-CE42-49C9-9E5B-AB78B9E6CAB5}" destId="{223FF5F7-0441-46DD-AE47-72D8BDA4A2B2}" srcOrd="0" destOrd="0" presId="urn:microsoft.com/office/officeart/2005/8/layout/hProcess9"/>
    <dgm:cxn modelId="{71B47A89-97AF-4A37-A9B8-AA2552318673}" srcId="{504BCAC4-CE42-49C9-9E5B-AB78B9E6CAB5}" destId="{770645C6-D007-440F-81C3-A334DD02E431}" srcOrd="3" destOrd="0" parTransId="{15DB5A2E-877D-44E1-BD79-7E3A8915A096}" sibTransId="{CE0C9B26-F698-4372-A056-C94FA926086D}"/>
    <dgm:cxn modelId="{1FF5EC09-D00A-4720-9445-ECCBC2E5E6EA}" srcId="{504BCAC4-CE42-49C9-9E5B-AB78B9E6CAB5}" destId="{B0E4362A-4DA7-4DE4-97C7-2D3D6FA7510A}" srcOrd="2" destOrd="0" parTransId="{7D370B2D-3507-4C2C-8F08-6A51BFC0C6C9}" sibTransId="{6D9CD2C6-565E-4439-9D98-595A8B646781}"/>
    <dgm:cxn modelId="{72E6083F-505A-497E-A9D5-534E46A07542}" srcId="{504BCAC4-CE42-49C9-9E5B-AB78B9E6CAB5}" destId="{3C538F63-A17F-4798-9993-9CA6D70B1872}" srcOrd="1" destOrd="0" parTransId="{95EA5640-619D-4A74-B15D-88055FBDF5B6}" sibTransId="{9EF8688F-73A1-4CF9-85BF-6F43FCCE6116}"/>
    <dgm:cxn modelId="{00752082-6A44-449B-9617-3CF388484730}" type="presOf" srcId="{3AA7C4D4-DBE8-4C23-BD3A-EEDC22992D62}" destId="{F2905A79-53E7-4EF3-A686-8C64B5762D75}" srcOrd="0" destOrd="0" presId="urn:microsoft.com/office/officeart/2005/8/layout/hProcess9"/>
    <dgm:cxn modelId="{46E0A05C-0A93-433A-A2A2-4FD1238FE692}" type="presOf" srcId="{47BCDE46-A901-4864-A891-065085D9F16D}" destId="{8514DF2D-4A7C-4460-82E1-2BE28747C5E4}" srcOrd="0" destOrd="0" presId="urn:microsoft.com/office/officeart/2005/8/layout/hProcess9"/>
    <dgm:cxn modelId="{0131FC59-99C7-4FD4-8942-6E34999CD675}" srcId="{504BCAC4-CE42-49C9-9E5B-AB78B9E6CAB5}" destId="{47BCDE46-A901-4864-A891-065085D9F16D}" srcOrd="5" destOrd="0" parTransId="{ED4161D2-4474-4DBD-880A-70E5A84BA60E}" sibTransId="{1488DC5D-0B36-4AF4-B969-4E1F389F682B}"/>
    <dgm:cxn modelId="{E7D6D8A9-1188-4EB5-A4C3-25D47DAF2015}" type="presOf" srcId="{3C538F63-A17F-4798-9993-9CA6D70B1872}" destId="{9F15A8CD-0DCE-4A4C-B762-717DE7DE87FA}" srcOrd="0" destOrd="0" presId="urn:microsoft.com/office/officeart/2005/8/layout/hProcess9"/>
    <dgm:cxn modelId="{B044C8C5-747A-4D00-9357-F9234A65E323}" srcId="{504BCAC4-CE42-49C9-9E5B-AB78B9E6CAB5}" destId="{C829F6D0-A895-41B6-B2FF-5D6E878E6E5E}" srcOrd="4" destOrd="0" parTransId="{7D542981-A692-411B-9D25-26D25D522695}" sibTransId="{8AAC3417-9BD2-4642-B154-D1BFDC1D42F2}"/>
    <dgm:cxn modelId="{704C7EBF-E783-49A4-A29B-20467F135C35}" type="presParOf" srcId="{223FF5F7-0441-46DD-AE47-72D8BDA4A2B2}" destId="{63855872-5F4F-44CC-8A5F-7F4E44D7ED4E}" srcOrd="0" destOrd="0" presId="urn:microsoft.com/office/officeart/2005/8/layout/hProcess9"/>
    <dgm:cxn modelId="{E4119752-6CCF-4461-9B31-BF04FE334575}" type="presParOf" srcId="{223FF5F7-0441-46DD-AE47-72D8BDA4A2B2}" destId="{34597907-107F-4F58-A288-334158D1D717}" srcOrd="1" destOrd="0" presId="urn:microsoft.com/office/officeart/2005/8/layout/hProcess9"/>
    <dgm:cxn modelId="{CAC25A01-5746-47EC-980F-EA849D5C8608}" type="presParOf" srcId="{34597907-107F-4F58-A288-334158D1D717}" destId="{F2905A79-53E7-4EF3-A686-8C64B5762D75}" srcOrd="0" destOrd="0" presId="urn:microsoft.com/office/officeart/2005/8/layout/hProcess9"/>
    <dgm:cxn modelId="{9A421880-90C2-40CD-93E5-B0A1BEEDF2A1}" type="presParOf" srcId="{34597907-107F-4F58-A288-334158D1D717}" destId="{ACBC16BD-9DF2-4089-AD3A-18F58E8BCF3C}" srcOrd="1" destOrd="0" presId="urn:microsoft.com/office/officeart/2005/8/layout/hProcess9"/>
    <dgm:cxn modelId="{18C623A4-69DA-4D38-859F-5BF66D7EDF59}" type="presParOf" srcId="{34597907-107F-4F58-A288-334158D1D717}" destId="{9F15A8CD-0DCE-4A4C-B762-717DE7DE87FA}" srcOrd="2" destOrd="0" presId="urn:microsoft.com/office/officeart/2005/8/layout/hProcess9"/>
    <dgm:cxn modelId="{977100EF-D6AE-4BF6-AFBA-A9E28EE07E45}" type="presParOf" srcId="{34597907-107F-4F58-A288-334158D1D717}" destId="{91BFCB4D-1E6E-4750-BEA3-E69F7162ADF4}" srcOrd="3" destOrd="0" presId="urn:microsoft.com/office/officeart/2005/8/layout/hProcess9"/>
    <dgm:cxn modelId="{A650DE2C-28BF-48B0-880D-837AEF48DB15}" type="presParOf" srcId="{34597907-107F-4F58-A288-334158D1D717}" destId="{982FEB00-9CE4-400A-AE01-0AA9F16B47DD}" srcOrd="4" destOrd="0" presId="urn:microsoft.com/office/officeart/2005/8/layout/hProcess9"/>
    <dgm:cxn modelId="{66B62DA3-CB61-403A-AC25-7D0A6060285F}" type="presParOf" srcId="{34597907-107F-4F58-A288-334158D1D717}" destId="{6755D551-8D74-4719-9B31-E18D1586044C}" srcOrd="5" destOrd="0" presId="urn:microsoft.com/office/officeart/2005/8/layout/hProcess9"/>
    <dgm:cxn modelId="{375AACC0-586A-4BC7-BE9D-1E5B8ADD3E3E}" type="presParOf" srcId="{34597907-107F-4F58-A288-334158D1D717}" destId="{AA6B2A04-C004-43FB-8732-B8E8CAB6AF08}" srcOrd="6" destOrd="0" presId="urn:microsoft.com/office/officeart/2005/8/layout/hProcess9"/>
    <dgm:cxn modelId="{785EFD3C-EA26-4889-82FF-1A47D394B274}" type="presParOf" srcId="{34597907-107F-4F58-A288-334158D1D717}" destId="{D3FA0DC1-440F-4876-878D-84B9E31DFC7D}" srcOrd="7" destOrd="0" presId="urn:microsoft.com/office/officeart/2005/8/layout/hProcess9"/>
    <dgm:cxn modelId="{7A4D5114-E8A3-4F66-8950-14D389048AD9}" type="presParOf" srcId="{34597907-107F-4F58-A288-334158D1D717}" destId="{C0972698-52C8-4D8C-90F1-8E4686F0FD9F}" srcOrd="8" destOrd="0" presId="urn:microsoft.com/office/officeart/2005/8/layout/hProcess9"/>
    <dgm:cxn modelId="{317D59EB-0721-4CD2-B205-9CAD41BCD40E}" type="presParOf" srcId="{34597907-107F-4F58-A288-334158D1D717}" destId="{6F8608FC-B538-4DDE-BCD0-5EDC02309936}" srcOrd="9" destOrd="0" presId="urn:microsoft.com/office/officeart/2005/8/layout/hProcess9"/>
    <dgm:cxn modelId="{2DB0CDBE-0B54-40E1-9F00-8846AE947AA3}" type="presParOf" srcId="{34597907-107F-4F58-A288-334158D1D717}" destId="{8514DF2D-4A7C-4460-82E1-2BE28747C5E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4BCAC4-CE42-49C9-9E5B-AB78B9E6CAB5}" type="doc">
      <dgm:prSet loTypeId="urn:microsoft.com/office/officeart/2005/8/layout/hProcess9" loCatId="process" qsTypeId="urn:microsoft.com/office/officeart/2005/8/quickstyle/simple1#5" qsCatId="simple" csTypeId="urn:microsoft.com/office/officeart/2005/8/colors/accent1_2#7" csCatId="accent1" phldr="1"/>
      <dgm:spPr/>
    </dgm:pt>
    <dgm:pt modelId="{3AA7C4D4-DBE8-4C23-BD3A-EEDC22992D62}">
      <dgm:prSet phldrT="[Texte]"/>
      <dgm:spPr>
        <a:solidFill>
          <a:schemeClr val="accent2">
            <a:lumMod val="75000"/>
          </a:schemeClr>
        </a:solidFill>
      </dgm:spPr>
      <dgm:t>
        <a:bodyPr/>
        <a:lstStyle/>
        <a:p>
          <a:r>
            <a:rPr lang="fr-FR" dirty="0"/>
            <a:t>Devis</a:t>
          </a:r>
        </a:p>
      </dgm:t>
    </dgm:pt>
    <dgm:pt modelId="{81FF713B-1952-4DBE-A330-2B86EDA20E79}" type="parTrans" cxnId="{2FEE8905-8FC3-48DE-AA8C-4B8A88782359}">
      <dgm:prSet/>
      <dgm:spPr/>
      <dgm:t>
        <a:bodyPr/>
        <a:lstStyle/>
        <a:p>
          <a:endParaRPr lang="fr-FR"/>
        </a:p>
      </dgm:t>
    </dgm:pt>
    <dgm:pt modelId="{4664F9CC-719C-4DF1-97B0-B325423CD61F}" type="sibTrans" cxnId="{2FEE8905-8FC3-48DE-AA8C-4B8A88782359}">
      <dgm:prSet/>
      <dgm:spPr/>
      <dgm:t>
        <a:bodyPr/>
        <a:lstStyle/>
        <a:p>
          <a:endParaRPr lang="fr-FR"/>
        </a:p>
      </dgm:t>
    </dgm:pt>
    <dgm:pt modelId="{3C538F63-A17F-4798-9993-9CA6D70B1872}">
      <dgm:prSet phldrT="[Texte]"/>
      <dgm:spPr>
        <a:solidFill>
          <a:schemeClr val="accent2">
            <a:lumMod val="75000"/>
          </a:schemeClr>
        </a:solidFill>
      </dgm:spPr>
      <dgm:t>
        <a:bodyPr/>
        <a:lstStyle/>
        <a:p>
          <a:r>
            <a:rPr lang="fr-FR" dirty="0"/>
            <a:t>Validation devis</a:t>
          </a:r>
        </a:p>
      </dgm:t>
    </dgm:pt>
    <dgm:pt modelId="{95EA5640-619D-4A74-B15D-88055FBDF5B6}" type="parTrans" cxnId="{72E6083F-505A-497E-A9D5-534E46A07542}">
      <dgm:prSet/>
      <dgm:spPr/>
      <dgm:t>
        <a:bodyPr/>
        <a:lstStyle/>
        <a:p>
          <a:endParaRPr lang="fr-FR"/>
        </a:p>
      </dgm:t>
    </dgm:pt>
    <dgm:pt modelId="{9EF8688F-73A1-4CF9-85BF-6F43FCCE6116}" type="sibTrans" cxnId="{72E6083F-505A-497E-A9D5-534E46A07542}">
      <dgm:prSet/>
      <dgm:spPr/>
      <dgm:t>
        <a:bodyPr/>
        <a:lstStyle/>
        <a:p>
          <a:endParaRPr lang="fr-FR"/>
        </a:p>
      </dgm:t>
    </dgm:pt>
    <dgm:pt modelId="{B0E4362A-4DA7-4DE4-97C7-2D3D6FA7510A}">
      <dgm:prSet phldrT="[Texte]"/>
      <dgm:spPr/>
      <dgm:t>
        <a:bodyPr/>
        <a:lstStyle/>
        <a:p>
          <a:r>
            <a:rPr lang="fr-FR" dirty="0"/>
            <a:t>Création/</a:t>
          </a:r>
        </a:p>
        <a:p>
          <a:r>
            <a:rPr lang="fr-FR" dirty="0"/>
            <a:t>Modification Commande</a:t>
          </a:r>
        </a:p>
      </dgm:t>
    </dgm:pt>
    <dgm:pt modelId="{7D370B2D-3507-4C2C-8F08-6A51BFC0C6C9}" type="parTrans" cxnId="{1FF5EC09-D00A-4720-9445-ECCBC2E5E6EA}">
      <dgm:prSet/>
      <dgm:spPr/>
      <dgm:t>
        <a:bodyPr/>
        <a:lstStyle/>
        <a:p>
          <a:endParaRPr lang="fr-FR"/>
        </a:p>
      </dgm:t>
    </dgm:pt>
    <dgm:pt modelId="{6D9CD2C6-565E-4439-9D98-595A8B646781}" type="sibTrans" cxnId="{1FF5EC09-D00A-4720-9445-ECCBC2E5E6EA}">
      <dgm:prSet/>
      <dgm:spPr/>
      <dgm:t>
        <a:bodyPr/>
        <a:lstStyle/>
        <a:p>
          <a:endParaRPr lang="fr-FR"/>
        </a:p>
      </dgm:t>
    </dgm:pt>
    <dgm:pt modelId="{770645C6-D007-440F-81C3-A334DD02E431}">
      <dgm:prSet phldrT="[Texte]"/>
      <dgm:spPr/>
      <dgm:t>
        <a:bodyPr/>
        <a:lstStyle/>
        <a:p>
          <a:r>
            <a:rPr lang="fr-FR" dirty="0"/>
            <a:t>Livraison</a:t>
          </a:r>
        </a:p>
      </dgm:t>
    </dgm:pt>
    <dgm:pt modelId="{15DB5A2E-877D-44E1-BD79-7E3A8915A096}" type="parTrans" cxnId="{71B47A89-97AF-4A37-A9B8-AA2552318673}">
      <dgm:prSet/>
      <dgm:spPr/>
      <dgm:t>
        <a:bodyPr/>
        <a:lstStyle/>
        <a:p>
          <a:endParaRPr lang="fr-FR"/>
        </a:p>
      </dgm:t>
    </dgm:pt>
    <dgm:pt modelId="{CE0C9B26-F698-4372-A056-C94FA926086D}" type="sibTrans" cxnId="{71B47A89-97AF-4A37-A9B8-AA2552318673}">
      <dgm:prSet/>
      <dgm:spPr/>
      <dgm:t>
        <a:bodyPr/>
        <a:lstStyle/>
        <a:p>
          <a:endParaRPr lang="fr-FR"/>
        </a:p>
      </dgm:t>
    </dgm:pt>
    <dgm:pt modelId="{C829F6D0-A895-41B6-B2FF-5D6E878E6E5E}">
      <dgm:prSet phldrT="[Texte]"/>
      <dgm:spPr/>
      <dgm:t>
        <a:bodyPr/>
        <a:lstStyle/>
        <a:p>
          <a:r>
            <a:rPr lang="fr-FR" dirty="0"/>
            <a:t>Facturation</a:t>
          </a:r>
        </a:p>
      </dgm:t>
    </dgm:pt>
    <dgm:pt modelId="{7D542981-A692-411B-9D25-26D25D522695}" type="parTrans" cxnId="{B044C8C5-747A-4D00-9357-F9234A65E323}">
      <dgm:prSet/>
      <dgm:spPr/>
      <dgm:t>
        <a:bodyPr/>
        <a:lstStyle/>
        <a:p>
          <a:endParaRPr lang="fr-FR"/>
        </a:p>
      </dgm:t>
    </dgm:pt>
    <dgm:pt modelId="{8AAC3417-9BD2-4642-B154-D1BFDC1D42F2}" type="sibTrans" cxnId="{B044C8C5-747A-4D00-9357-F9234A65E323}">
      <dgm:prSet/>
      <dgm:spPr/>
      <dgm:t>
        <a:bodyPr/>
        <a:lstStyle/>
        <a:p>
          <a:endParaRPr lang="fr-FR"/>
        </a:p>
      </dgm:t>
    </dgm:pt>
    <dgm:pt modelId="{47BCDE46-A901-4864-A891-065085D9F16D}">
      <dgm:prSet phldrT="[Texte]"/>
      <dgm:spPr>
        <a:solidFill>
          <a:schemeClr val="accent4">
            <a:lumMod val="75000"/>
          </a:schemeClr>
        </a:solidFill>
      </dgm:spPr>
      <dgm:t>
        <a:bodyPr/>
        <a:lstStyle/>
        <a:p>
          <a:r>
            <a:rPr lang="fr-FR" dirty="0"/>
            <a:t>Règlement Client</a:t>
          </a:r>
        </a:p>
      </dgm:t>
    </dgm:pt>
    <dgm:pt modelId="{ED4161D2-4474-4DBD-880A-70E5A84BA60E}" type="parTrans" cxnId="{0131FC59-99C7-4FD4-8942-6E34999CD675}">
      <dgm:prSet/>
      <dgm:spPr/>
      <dgm:t>
        <a:bodyPr/>
        <a:lstStyle/>
        <a:p>
          <a:endParaRPr lang="fr-FR"/>
        </a:p>
      </dgm:t>
    </dgm:pt>
    <dgm:pt modelId="{1488DC5D-0B36-4AF4-B969-4E1F389F682B}" type="sibTrans" cxnId="{0131FC59-99C7-4FD4-8942-6E34999CD675}">
      <dgm:prSet/>
      <dgm:spPr/>
      <dgm:t>
        <a:bodyPr/>
        <a:lstStyle/>
        <a:p>
          <a:endParaRPr lang="fr-FR"/>
        </a:p>
      </dgm:t>
    </dgm:pt>
    <dgm:pt modelId="{6B5699DF-8F6C-4127-8CDB-410FFD7F01B5}">
      <dgm:prSet phldrT="[Texte]"/>
      <dgm:spPr/>
      <dgm:t>
        <a:bodyPr/>
        <a:lstStyle/>
        <a:p>
          <a:r>
            <a:rPr lang="fr-FR" dirty="0"/>
            <a:t>Allocations</a:t>
          </a:r>
        </a:p>
      </dgm:t>
    </dgm:pt>
    <dgm:pt modelId="{467A2BD8-620A-4790-BAEA-7ACCFECCA947}" type="parTrans" cxnId="{85AE02D8-371E-4E9B-BE64-F07E33597883}">
      <dgm:prSet/>
      <dgm:spPr/>
      <dgm:t>
        <a:bodyPr/>
        <a:lstStyle/>
        <a:p>
          <a:endParaRPr lang="fr-FR"/>
        </a:p>
      </dgm:t>
    </dgm:pt>
    <dgm:pt modelId="{C1B881C8-91C9-4D4C-8730-CF6730F11499}" type="sibTrans" cxnId="{85AE02D8-371E-4E9B-BE64-F07E33597883}">
      <dgm:prSet/>
      <dgm:spPr/>
      <dgm:t>
        <a:bodyPr/>
        <a:lstStyle/>
        <a:p>
          <a:endParaRPr lang="fr-FR"/>
        </a:p>
      </dgm:t>
    </dgm:pt>
    <dgm:pt modelId="{76FB5CC8-6D0C-4B4C-BEB1-3F2A12727B8F}">
      <dgm:prSet phldrT="[Texte]"/>
      <dgm:spPr/>
      <dgm:t>
        <a:bodyPr/>
        <a:lstStyle/>
        <a:p>
          <a:r>
            <a:rPr lang="fr-FR" dirty="0"/>
            <a:t>Préparations</a:t>
          </a:r>
        </a:p>
      </dgm:t>
    </dgm:pt>
    <dgm:pt modelId="{183750E6-36ED-4B5F-8393-BDD4DE006861}" type="parTrans" cxnId="{41D65EB1-4A4E-4A19-82A4-8C7D289A8590}">
      <dgm:prSet/>
      <dgm:spPr/>
      <dgm:t>
        <a:bodyPr/>
        <a:lstStyle/>
        <a:p>
          <a:endParaRPr lang="fr-FR"/>
        </a:p>
      </dgm:t>
    </dgm:pt>
    <dgm:pt modelId="{77029B87-93F8-4A98-B4D8-44837F29F407}" type="sibTrans" cxnId="{41D65EB1-4A4E-4A19-82A4-8C7D289A8590}">
      <dgm:prSet/>
      <dgm:spPr/>
      <dgm:t>
        <a:bodyPr/>
        <a:lstStyle/>
        <a:p>
          <a:endParaRPr lang="fr-FR"/>
        </a:p>
      </dgm:t>
    </dgm:pt>
    <dgm:pt modelId="{223FF5F7-0441-46DD-AE47-72D8BDA4A2B2}" type="pres">
      <dgm:prSet presAssocID="{504BCAC4-CE42-49C9-9E5B-AB78B9E6CAB5}" presName="CompostProcess" presStyleCnt="0">
        <dgm:presLayoutVars>
          <dgm:dir/>
          <dgm:resizeHandles val="exact"/>
        </dgm:presLayoutVars>
      </dgm:prSet>
      <dgm:spPr/>
    </dgm:pt>
    <dgm:pt modelId="{63855872-5F4F-44CC-8A5F-7F4E44D7ED4E}" type="pres">
      <dgm:prSet presAssocID="{504BCAC4-CE42-49C9-9E5B-AB78B9E6CAB5}" presName="arrow" presStyleLbl="bgShp" presStyleIdx="0" presStyleCnt="1" custScaleX="117647"/>
      <dgm:spPr/>
    </dgm:pt>
    <dgm:pt modelId="{34597907-107F-4F58-A288-334158D1D717}" type="pres">
      <dgm:prSet presAssocID="{504BCAC4-CE42-49C9-9E5B-AB78B9E6CAB5}" presName="linearProcess" presStyleCnt="0"/>
      <dgm:spPr/>
    </dgm:pt>
    <dgm:pt modelId="{F2905A79-53E7-4EF3-A686-8C64B5762D75}" type="pres">
      <dgm:prSet presAssocID="{3AA7C4D4-DBE8-4C23-BD3A-EEDC22992D62}" presName="textNode" presStyleLbl="node1" presStyleIdx="0" presStyleCnt="8">
        <dgm:presLayoutVars>
          <dgm:bulletEnabled val="1"/>
        </dgm:presLayoutVars>
      </dgm:prSet>
      <dgm:spPr/>
      <dgm:t>
        <a:bodyPr/>
        <a:lstStyle/>
        <a:p>
          <a:endParaRPr lang="fr-FR"/>
        </a:p>
      </dgm:t>
    </dgm:pt>
    <dgm:pt modelId="{ACBC16BD-9DF2-4089-AD3A-18F58E8BCF3C}" type="pres">
      <dgm:prSet presAssocID="{4664F9CC-719C-4DF1-97B0-B325423CD61F}" presName="sibTrans" presStyleCnt="0"/>
      <dgm:spPr/>
    </dgm:pt>
    <dgm:pt modelId="{9F15A8CD-0DCE-4A4C-B762-717DE7DE87FA}" type="pres">
      <dgm:prSet presAssocID="{3C538F63-A17F-4798-9993-9CA6D70B1872}" presName="textNode" presStyleLbl="node1" presStyleIdx="1" presStyleCnt="8">
        <dgm:presLayoutVars>
          <dgm:bulletEnabled val="1"/>
        </dgm:presLayoutVars>
      </dgm:prSet>
      <dgm:spPr/>
      <dgm:t>
        <a:bodyPr/>
        <a:lstStyle/>
        <a:p>
          <a:endParaRPr lang="fr-FR"/>
        </a:p>
      </dgm:t>
    </dgm:pt>
    <dgm:pt modelId="{91BFCB4D-1E6E-4750-BEA3-E69F7162ADF4}" type="pres">
      <dgm:prSet presAssocID="{9EF8688F-73A1-4CF9-85BF-6F43FCCE6116}" presName="sibTrans" presStyleCnt="0"/>
      <dgm:spPr/>
    </dgm:pt>
    <dgm:pt modelId="{982FEB00-9CE4-400A-AE01-0AA9F16B47DD}" type="pres">
      <dgm:prSet presAssocID="{B0E4362A-4DA7-4DE4-97C7-2D3D6FA7510A}" presName="textNode" presStyleLbl="node1" presStyleIdx="2" presStyleCnt="8">
        <dgm:presLayoutVars>
          <dgm:bulletEnabled val="1"/>
        </dgm:presLayoutVars>
      </dgm:prSet>
      <dgm:spPr/>
      <dgm:t>
        <a:bodyPr/>
        <a:lstStyle/>
        <a:p>
          <a:endParaRPr lang="fr-FR"/>
        </a:p>
      </dgm:t>
    </dgm:pt>
    <dgm:pt modelId="{6755D551-8D74-4719-9B31-E18D1586044C}" type="pres">
      <dgm:prSet presAssocID="{6D9CD2C6-565E-4439-9D98-595A8B646781}" presName="sibTrans" presStyleCnt="0"/>
      <dgm:spPr/>
    </dgm:pt>
    <dgm:pt modelId="{208F4E46-CF24-4A3B-BEDE-CE1622755CEC}" type="pres">
      <dgm:prSet presAssocID="{6B5699DF-8F6C-4127-8CDB-410FFD7F01B5}" presName="textNode" presStyleLbl="node1" presStyleIdx="3" presStyleCnt="8">
        <dgm:presLayoutVars>
          <dgm:bulletEnabled val="1"/>
        </dgm:presLayoutVars>
      </dgm:prSet>
      <dgm:spPr/>
      <dgm:t>
        <a:bodyPr/>
        <a:lstStyle/>
        <a:p>
          <a:endParaRPr lang="fr-FR"/>
        </a:p>
      </dgm:t>
    </dgm:pt>
    <dgm:pt modelId="{009AAC39-8B81-49D9-B79A-FA396DB69FFF}" type="pres">
      <dgm:prSet presAssocID="{C1B881C8-91C9-4D4C-8730-CF6730F11499}" presName="sibTrans" presStyleCnt="0"/>
      <dgm:spPr/>
    </dgm:pt>
    <dgm:pt modelId="{4FAB2A4B-8B47-4B96-92EF-6D377377D4DC}" type="pres">
      <dgm:prSet presAssocID="{76FB5CC8-6D0C-4B4C-BEB1-3F2A12727B8F}" presName="textNode" presStyleLbl="node1" presStyleIdx="4" presStyleCnt="8">
        <dgm:presLayoutVars>
          <dgm:bulletEnabled val="1"/>
        </dgm:presLayoutVars>
      </dgm:prSet>
      <dgm:spPr/>
      <dgm:t>
        <a:bodyPr/>
        <a:lstStyle/>
        <a:p>
          <a:endParaRPr lang="fr-FR"/>
        </a:p>
      </dgm:t>
    </dgm:pt>
    <dgm:pt modelId="{98B444FF-BAB6-4290-98AD-ED44E1641422}" type="pres">
      <dgm:prSet presAssocID="{77029B87-93F8-4A98-B4D8-44837F29F407}" presName="sibTrans" presStyleCnt="0"/>
      <dgm:spPr/>
    </dgm:pt>
    <dgm:pt modelId="{AA6B2A04-C004-43FB-8732-B8E8CAB6AF08}" type="pres">
      <dgm:prSet presAssocID="{770645C6-D007-440F-81C3-A334DD02E431}" presName="textNode" presStyleLbl="node1" presStyleIdx="5" presStyleCnt="8">
        <dgm:presLayoutVars>
          <dgm:bulletEnabled val="1"/>
        </dgm:presLayoutVars>
      </dgm:prSet>
      <dgm:spPr/>
      <dgm:t>
        <a:bodyPr/>
        <a:lstStyle/>
        <a:p>
          <a:endParaRPr lang="fr-FR"/>
        </a:p>
      </dgm:t>
    </dgm:pt>
    <dgm:pt modelId="{D3FA0DC1-440F-4876-878D-84B9E31DFC7D}" type="pres">
      <dgm:prSet presAssocID="{CE0C9B26-F698-4372-A056-C94FA926086D}" presName="sibTrans" presStyleCnt="0"/>
      <dgm:spPr/>
    </dgm:pt>
    <dgm:pt modelId="{C0972698-52C8-4D8C-90F1-8E4686F0FD9F}" type="pres">
      <dgm:prSet presAssocID="{C829F6D0-A895-41B6-B2FF-5D6E878E6E5E}" presName="textNode" presStyleLbl="node1" presStyleIdx="6" presStyleCnt="8">
        <dgm:presLayoutVars>
          <dgm:bulletEnabled val="1"/>
        </dgm:presLayoutVars>
      </dgm:prSet>
      <dgm:spPr/>
      <dgm:t>
        <a:bodyPr/>
        <a:lstStyle/>
        <a:p>
          <a:endParaRPr lang="fr-FR"/>
        </a:p>
      </dgm:t>
    </dgm:pt>
    <dgm:pt modelId="{6F8608FC-B538-4DDE-BCD0-5EDC02309936}" type="pres">
      <dgm:prSet presAssocID="{8AAC3417-9BD2-4642-B154-D1BFDC1D42F2}" presName="sibTrans" presStyleCnt="0"/>
      <dgm:spPr/>
    </dgm:pt>
    <dgm:pt modelId="{8514DF2D-4A7C-4460-82E1-2BE28747C5E4}" type="pres">
      <dgm:prSet presAssocID="{47BCDE46-A901-4864-A891-065085D9F16D}" presName="textNode" presStyleLbl="node1" presStyleIdx="7" presStyleCnt="8">
        <dgm:presLayoutVars>
          <dgm:bulletEnabled val="1"/>
        </dgm:presLayoutVars>
      </dgm:prSet>
      <dgm:spPr/>
      <dgm:t>
        <a:bodyPr/>
        <a:lstStyle/>
        <a:p>
          <a:endParaRPr lang="fr-FR"/>
        </a:p>
      </dgm:t>
    </dgm:pt>
  </dgm:ptLst>
  <dgm:cxnLst>
    <dgm:cxn modelId="{2FEE8905-8FC3-48DE-AA8C-4B8A88782359}" srcId="{504BCAC4-CE42-49C9-9E5B-AB78B9E6CAB5}" destId="{3AA7C4D4-DBE8-4C23-BD3A-EEDC22992D62}" srcOrd="0" destOrd="0" parTransId="{81FF713B-1952-4DBE-A330-2B86EDA20E79}" sibTransId="{4664F9CC-719C-4DF1-97B0-B325423CD61F}"/>
    <dgm:cxn modelId="{2376D213-1CC5-4023-8D73-D253A85716DE}" type="presOf" srcId="{3C538F63-A17F-4798-9993-9CA6D70B1872}" destId="{9F15A8CD-0DCE-4A4C-B762-717DE7DE87FA}" srcOrd="0" destOrd="0" presId="urn:microsoft.com/office/officeart/2005/8/layout/hProcess9"/>
    <dgm:cxn modelId="{98B4D1BE-92A8-4AB6-8CDC-81D04E2EAA37}" type="presOf" srcId="{6B5699DF-8F6C-4127-8CDB-410FFD7F01B5}" destId="{208F4E46-CF24-4A3B-BEDE-CE1622755CEC}" srcOrd="0" destOrd="0" presId="urn:microsoft.com/office/officeart/2005/8/layout/hProcess9"/>
    <dgm:cxn modelId="{612D8058-B49D-413B-8505-7421D9CBACB1}" type="presOf" srcId="{504BCAC4-CE42-49C9-9E5B-AB78B9E6CAB5}" destId="{223FF5F7-0441-46DD-AE47-72D8BDA4A2B2}" srcOrd="0" destOrd="0" presId="urn:microsoft.com/office/officeart/2005/8/layout/hProcess9"/>
    <dgm:cxn modelId="{71B47A89-97AF-4A37-A9B8-AA2552318673}" srcId="{504BCAC4-CE42-49C9-9E5B-AB78B9E6CAB5}" destId="{770645C6-D007-440F-81C3-A334DD02E431}" srcOrd="5" destOrd="0" parTransId="{15DB5A2E-877D-44E1-BD79-7E3A8915A096}" sibTransId="{CE0C9B26-F698-4372-A056-C94FA926086D}"/>
    <dgm:cxn modelId="{1FF5EC09-D00A-4720-9445-ECCBC2E5E6EA}" srcId="{504BCAC4-CE42-49C9-9E5B-AB78B9E6CAB5}" destId="{B0E4362A-4DA7-4DE4-97C7-2D3D6FA7510A}" srcOrd="2" destOrd="0" parTransId="{7D370B2D-3507-4C2C-8F08-6A51BFC0C6C9}" sibTransId="{6D9CD2C6-565E-4439-9D98-595A8B646781}"/>
    <dgm:cxn modelId="{72E6083F-505A-497E-A9D5-534E46A07542}" srcId="{504BCAC4-CE42-49C9-9E5B-AB78B9E6CAB5}" destId="{3C538F63-A17F-4798-9993-9CA6D70B1872}" srcOrd="1" destOrd="0" parTransId="{95EA5640-619D-4A74-B15D-88055FBDF5B6}" sibTransId="{9EF8688F-73A1-4CF9-85BF-6F43FCCE6116}"/>
    <dgm:cxn modelId="{85AE02D8-371E-4E9B-BE64-F07E33597883}" srcId="{504BCAC4-CE42-49C9-9E5B-AB78B9E6CAB5}" destId="{6B5699DF-8F6C-4127-8CDB-410FFD7F01B5}" srcOrd="3" destOrd="0" parTransId="{467A2BD8-620A-4790-BAEA-7ACCFECCA947}" sibTransId="{C1B881C8-91C9-4D4C-8730-CF6730F11499}"/>
    <dgm:cxn modelId="{4046921F-B210-4F00-AB6E-976B7C852838}" type="presOf" srcId="{770645C6-D007-440F-81C3-A334DD02E431}" destId="{AA6B2A04-C004-43FB-8732-B8E8CAB6AF08}" srcOrd="0" destOrd="0" presId="urn:microsoft.com/office/officeart/2005/8/layout/hProcess9"/>
    <dgm:cxn modelId="{41D65EB1-4A4E-4A19-82A4-8C7D289A8590}" srcId="{504BCAC4-CE42-49C9-9E5B-AB78B9E6CAB5}" destId="{76FB5CC8-6D0C-4B4C-BEB1-3F2A12727B8F}" srcOrd="4" destOrd="0" parTransId="{183750E6-36ED-4B5F-8393-BDD4DE006861}" sibTransId="{77029B87-93F8-4A98-B4D8-44837F29F407}"/>
    <dgm:cxn modelId="{C820116F-A3F2-4703-A9AF-EB149C609774}" type="presOf" srcId="{47BCDE46-A901-4864-A891-065085D9F16D}" destId="{8514DF2D-4A7C-4460-82E1-2BE28747C5E4}" srcOrd="0" destOrd="0" presId="urn:microsoft.com/office/officeart/2005/8/layout/hProcess9"/>
    <dgm:cxn modelId="{D394D556-2DBC-44AF-BF0C-E767377B0CED}" type="presOf" srcId="{B0E4362A-4DA7-4DE4-97C7-2D3D6FA7510A}" destId="{982FEB00-9CE4-400A-AE01-0AA9F16B47DD}" srcOrd="0" destOrd="0" presId="urn:microsoft.com/office/officeart/2005/8/layout/hProcess9"/>
    <dgm:cxn modelId="{F3AB6CD5-59C3-4495-A702-D299201B0CDE}" type="presOf" srcId="{C829F6D0-A895-41B6-B2FF-5D6E878E6E5E}" destId="{C0972698-52C8-4D8C-90F1-8E4686F0FD9F}" srcOrd="0" destOrd="0" presId="urn:microsoft.com/office/officeart/2005/8/layout/hProcess9"/>
    <dgm:cxn modelId="{0131FC59-99C7-4FD4-8942-6E34999CD675}" srcId="{504BCAC4-CE42-49C9-9E5B-AB78B9E6CAB5}" destId="{47BCDE46-A901-4864-A891-065085D9F16D}" srcOrd="7" destOrd="0" parTransId="{ED4161D2-4474-4DBD-880A-70E5A84BA60E}" sibTransId="{1488DC5D-0B36-4AF4-B969-4E1F389F682B}"/>
    <dgm:cxn modelId="{B044C8C5-747A-4D00-9357-F9234A65E323}" srcId="{504BCAC4-CE42-49C9-9E5B-AB78B9E6CAB5}" destId="{C829F6D0-A895-41B6-B2FF-5D6E878E6E5E}" srcOrd="6" destOrd="0" parTransId="{7D542981-A692-411B-9D25-26D25D522695}" sibTransId="{8AAC3417-9BD2-4642-B154-D1BFDC1D42F2}"/>
    <dgm:cxn modelId="{99F98FA5-5962-4F24-8E34-5E0B2307F075}" type="presOf" srcId="{3AA7C4D4-DBE8-4C23-BD3A-EEDC22992D62}" destId="{F2905A79-53E7-4EF3-A686-8C64B5762D75}" srcOrd="0" destOrd="0" presId="urn:microsoft.com/office/officeart/2005/8/layout/hProcess9"/>
    <dgm:cxn modelId="{EE766B34-6108-4FAD-9378-39A0AC41DC92}" type="presOf" srcId="{76FB5CC8-6D0C-4B4C-BEB1-3F2A12727B8F}" destId="{4FAB2A4B-8B47-4B96-92EF-6D377377D4DC}" srcOrd="0" destOrd="0" presId="urn:microsoft.com/office/officeart/2005/8/layout/hProcess9"/>
    <dgm:cxn modelId="{185EC2FC-65CF-452B-8FC3-7904D4C22BA7}" type="presParOf" srcId="{223FF5F7-0441-46DD-AE47-72D8BDA4A2B2}" destId="{63855872-5F4F-44CC-8A5F-7F4E44D7ED4E}" srcOrd="0" destOrd="0" presId="urn:microsoft.com/office/officeart/2005/8/layout/hProcess9"/>
    <dgm:cxn modelId="{B40E4BB6-3C98-4A77-976A-1FDDAF3BEDDB}" type="presParOf" srcId="{223FF5F7-0441-46DD-AE47-72D8BDA4A2B2}" destId="{34597907-107F-4F58-A288-334158D1D717}" srcOrd="1" destOrd="0" presId="urn:microsoft.com/office/officeart/2005/8/layout/hProcess9"/>
    <dgm:cxn modelId="{577E9435-04BE-448E-91B5-D435CF1EA523}" type="presParOf" srcId="{34597907-107F-4F58-A288-334158D1D717}" destId="{F2905A79-53E7-4EF3-A686-8C64B5762D75}" srcOrd="0" destOrd="0" presId="urn:microsoft.com/office/officeart/2005/8/layout/hProcess9"/>
    <dgm:cxn modelId="{69EDF29A-C9E4-41AF-B7DE-B9EE01662570}" type="presParOf" srcId="{34597907-107F-4F58-A288-334158D1D717}" destId="{ACBC16BD-9DF2-4089-AD3A-18F58E8BCF3C}" srcOrd="1" destOrd="0" presId="urn:microsoft.com/office/officeart/2005/8/layout/hProcess9"/>
    <dgm:cxn modelId="{B54D8CCE-CC2A-4014-893A-0AB149EB20BF}" type="presParOf" srcId="{34597907-107F-4F58-A288-334158D1D717}" destId="{9F15A8CD-0DCE-4A4C-B762-717DE7DE87FA}" srcOrd="2" destOrd="0" presId="urn:microsoft.com/office/officeart/2005/8/layout/hProcess9"/>
    <dgm:cxn modelId="{E3B1A86E-01A2-42B8-9767-139611EC9652}" type="presParOf" srcId="{34597907-107F-4F58-A288-334158D1D717}" destId="{91BFCB4D-1E6E-4750-BEA3-E69F7162ADF4}" srcOrd="3" destOrd="0" presId="urn:microsoft.com/office/officeart/2005/8/layout/hProcess9"/>
    <dgm:cxn modelId="{BEFC6ED4-EABF-439A-8E5E-AC6913F87B3B}" type="presParOf" srcId="{34597907-107F-4F58-A288-334158D1D717}" destId="{982FEB00-9CE4-400A-AE01-0AA9F16B47DD}" srcOrd="4" destOrd="0" presId="urn:microsoft.com/office/officeart/2005/8/layout/hProcess9"/>
    <dgm:cxn modelId="{6CD504EC-9098-44CA-A022-80697E6ED509}" type="presParOf" srcId="{34597907-107F-4F58-A288-334158D1D717}" destId="{6755D551-8D74-4719-9B31-E18D1586044C}" srcOrd="5" destOrd="0" presId="urn:microsoft.com/office/officeart/2005/8/layout/hProcess9"/>
    <dgm:cxn modelId="{A14DC719-FA55-46F4-8FA3-966D83D019DD}" type="presParOf" srcId="{34597907-107F-4F58-A288-334158D1D717}" destId="{208F4E46-CF24-4A3B-BEDE-CE1622755CEC}" srcOrd="6" destOrd="0" presId="urn:microsoft.com/office/officeart/2005/8/layout/hProcess9"/>
    <dgm:cxn modelId="{E9BDCEDE-4A22-4F2A-A676-4697AA760A67}" type="presParOf" srcId="{34597907-107F-4F58-A288-334158D1D717}" destId="{009AAC39-8B81-49D9-B79A-FA396DB69FFF}" srcOrd="7" destOrd="0" presId="urn:microsoft.com/office/officeart/2005/8/layout/hProcess9"/>
    <dgm:cxn modelId="{49AAB7B5-405F-4758-A77F-5A6B06D2810D}" type="presParOf" srcId="{34597907-107F-4F58-A288-334158D1D717}" destId="{4FAB2A4B-8B47-4B96-92EF-6D377377D4DC}" srcOrd="8" destOrd="0" presId="urn:microsoft.com/office/officeart/2005/8/layout/hProcess9"/>
    <dgm:cxn modelId="{DA64C1BD-40A6-4051-91E2-C0DE4608D1DA}" type="presParOf" srcId="{34597907-107F-4F58-A288-334158D1D717}" destId="{98B444FF-BAB6-4290-98AD-ED44E1641422}" srcOrd="9" destOrd="0" presId="urn:microsoft.com/office/officeart/2005/8/layout/hProcess9"/>
    <dgm:cxn modelId="{C3BFDF63-E776-4FEE-9D43-E6405A4B0E6E}" type="presParOf" srcId="{34597907-107F-4F58-A288-334158D1D717}" destId="{AA6B2A04-C004-43FB-8732-B8E8CAB6AF08}" srcOrd="10" destOrd="0" presId="urn:microsoft.com/office/officeart/2005/8/layout/hProcess9"/>
    <dgm:cxn modelId="{1AC40E85-9CAD-4B79-88E8-66CCB5674309}" type="presParOf" srcId="{34597907-107F-4F58-A288-334158D1D717}" destId="{D3FA0DC1-440F-4876-878D-84B9E31DFC7D}" srcOrd="11" destOrd="0" presId="urn:microsoft.com/office/officeart/2005/8/layout/hProcess9"/>
    <dgm:cxn modelId="{3493BC8F-59A7-42DC-84C0-5906AF9DC993}" type="presParOf" srcId="{34597907-107F-4F58-A288-334158D1D717}" destId="{C0972698-52C8-4D8C-90F1-8E4686F0FD9F}" srcOrd="12" destOrd="0" presId="urn:microsoft.com/office/officeart/2005/8/layout/hProcess9"/>
    <dgm:cxn modelId="{2964B1B2-DAB3-4DF8-A050-852719F68124}" type="presParOf" srcId="{34597907-107F-4F58-A288-334158D1D717}" destId="{6F8608FC-B538-4DDE-BCD0-5EDC02309936}" srcOrd="13" destOrd="0" presId="urn:microsoft.com/office/officeart/2005/8/layout/hProcess9"/>
    <dgm:cxn modelId="{F44AD65B-1CC4-4779-A510-5214ECFC9625}" type="presParOf" srcId="{34597907-107F-4F58-A288-334158D1D717}" destId="{8514DF2D-4A7C-4460-82E1-2BE28747C5E4}"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4BCAC4-CE42-49C9-9E5B-AB78B9E6CAB5}" type="doc">
      <dgm:prSet loTypeId="urn:microsoft.com/office/officeart/2005/8/layout/hProcess9" loCatId="process" qsTypeId="urn:microsoft.com/office/officeart/2005/8/quickstyle/simple1#6" qsCatId="simple" csTypeId="urn:microsoft.com/office/officeart/2005/8/colors/accent1_2#8" csCatId="accent1" phldr="1"/>
      <dgm:spPr/>
    </dgm:pt>
    <dgm:pt modelId="{3AA7C4D4-DBE8-4C23-BD3A-EEDC22992D62}">
      <dgm:prSet phldrT="[Texte]"/>
      <dgm:spPr>
        <a:solidFill>
          <a:schemeClr val="accent2">
            <a:lumMod val="75000"/>
          </a:schemeClr>
        </a:solidFill>
      </dgm:spPr>
      <dgm:t>
        <a:bodyPr/>
        <a:lstStyle/>
        <a:p>
          <a:r>
            <a:rPr lang="fr-FR" dirty="0"/>
            <a:t>Existence de besoins</a:t>
          </a:r>
        </a:p>
      </dgm:t>
    </dgm:pt>
    <dgm:pt modelId="{81FF713B-1952-4DBE-A330-2B86EDA20E79}" type="parTrans" cxnId="{2FEE8905-8FC3-48DE-AA8C-4B8A88782359}">
      <dgm:prSet/>
      <dgm:spPr/>
      <dgm:t>
        <a:bodyPr/>
        <a:lstStyle/>
        <a:p>
          <a:endParaRPr lang="fr-FR"/>
        </a:p>
      </dgm:t>
    </dgm:pt>
    <dgm:pt modelId="{4664F9CC-719C-4DF1-97B0-B325423CD61F}" type="sibTrans" cxnId="{2FEE8905-8FC3-48DE-AA8C-4B8A88782359}">
      <dgm:prSet/>
      <dgm:spPr/>
      <dgm:t>
        <a:bodyPr/>
        <a:lstStyle/>
        <a:p>
          <a:endParaRPr lang="fr-FR"/>
        </a:p>
      </dgm:t>
    </dgm:pt>
    <dgm:pt modelId="{B0E4362A-4DA7-4DE4-97C7-2D3D6FA7510A}">
      <dgm:prSet phldrT="[Texte]"/>
      <dgm:spPr/>
      <dgm:t>
        <a:bodyPr/>
        <a:lstStyle/>
        <a:p>
          <a:r>
            <a:rPr lang="fr-FR" dirty="0"/>
            <a:t>Lancement MRP</a:t>
          </a:r>
        </a:p>
      </dgm:t>
    </dgm:pt>
    <dgm:pt modelId="{7D370B2D-3507-4C2C-8F08-6A51BFC0C6C9}" type="parTrans" cxnId="{1FF5EC09-D00A-4720-9445-ECCBC2E5E6EA}">
      <dgm:prSet/>
      <dgm:spPr/>
      <dgm:t>
        <a:bodyPr/>
        <a:lstStyle/>
        <a:p>
          <a:endParaRPr lang="fr-FR"/>
        </a:p>
      </dgm:t>
    </dgm:pt>
    <dgm:pt modelId="{6D9CD2C6-565E-4439-9D98-595A8B646781}" type="sibTrans" cxnId="{1FF5EC09-D00A-4720-9445-ECCBC2E5E6EA}">
      <dgm:prSet/>
      <dgm:spPr/>
      <dgm:t>
        <a:bodyPr/>
        <a:lstStyle/>
        <a:p>
          <a:endParaRPr lang="fr-FR"/>
        </a:p>
      </dgm:t>
    </dgm:pt>
    <dgm:pt modelId="{770645C6-D007-440F-81C3-A334DD02E431}">
      <dgm:prSet phldrT="[Texte]"/>
      <dgm:spPr/>
      <dgm:t>
        <a:bodyPr/>
        <a:lstStyle/>
        <a:p>
          <a:r>
            <a:rPr lang="fr-FR" dirty="0"/>
            <a:t>Contrôle planification</a:t>
          </a:r>
        </a:p>
      </dgm:t>
    </dgm:pt>
    <dgm:pt modelId="{15DB5A2E-877D-44E1-BD79-7E3A8915A096}" type="parTrans" cxnId="{71B47A89-97AF-4A37-A9B8-AA2552318673}">
      <dgm:prSet/>
      <dgm:spPr/>
      <dgm:t>
        <a:bodyPr/>
        <a:lstStyle/>
        <a:p>
          <a:endParaRPr lang="fr-FR"/>
        </a:p>
      </dgm:t>
    </dgm:pt>
    <dgm:pt modelId="{CE0C9B26-F698-4372-A056-C94FA926086D}" type="sibTrans" cxnId="{71B47A89-97AF-4A37-A9B8-AA2552318673}">
      <dgm:prSet/>
      <dgm:spPr/>
      <dgm:t>
        <a:bodyPr/>
        <a:lstStyle/>
        <a:p>
          <a:endParaRPr lang="fr-FR"/>
        </a:p>
      </dgm:t>
    </dgm:pt>
    <dgm:pt modelId="{47BCDE46-A901-4864-A891-065085D9F16D}">
      <dgm:prSet phldrT="[Texte]"/>
      <dgm:spPr>
        <a:solidFill>
          <a:schemeClr val="accent4">
            <a:lumMod val="75000"/>
          </a:schemeClr>
        </a:solidFill>
      </dgm:spPr>
      <dgm:t>
        <a:bodyPr/>
        <a:lstStyle/>
        <a:p>
          <a:r>
            <a:rPr lang="fr-FR" dirty="0"/>
            <a:t>Réalisation des besoins</a:t>
          </a:r>
        </a:p>
      </dgm:t>
    </dgm:pt>
    <dgm:pt modelId="{ED4161D2-4474-4DBD-880A-70E5A84BA60E}" type="parTrans" cxnId="{0131FC59-99C7-4FD4-8942-6E34999CD675}">
      <dgm:prSet/>
      <dgm:spPr/>
      <dgm:t>
        <a:bodyPr/>
        <a:lstStyle/>
        <a:p>
          <a:endParaRPr lang="fr-FR"/>
        </a:p>
      </dgm:t>
    </dgm:pt>
    <dgm:pt modelId="{1488DC5D-0B36-4AF4-B969-4E1F389F682B}" type="sibTrans" cxnId="{0131FC59-99C7-4FD4-8942-6E34999CD675}">
      <dgm:prSet/>
      <dgm:spPr/>
      <dgm:t>
        <a:bodyPr/>
        <a:lstStyle/>
        <a:p>
          <a:endParaRPr lang="fr-FR"/>
        </a:p>
      </dgm:t>
    </dgm:pt>
    <dgm:pt modelId="{5B15008D-E013-4C44-AEC0-27CB96894755}">
      <dgm:prSet phldrT="[Texte]"/>
      <dgm:spPr/>
      <dgm:t>
        <a:bodyPr/>
        <a:lstStyle/>
        <a:p>
          <a:r>
            <a:rPr lang="fr-FR" dirty="0"/>
            <a:t>Validation Suggestions</a:t>
          </a:r>
        </a:p>
      </dgm:t>
    </dgm:pt>
    <dgm:pt modelId="{9B145545-0267-4933-AFDA-24C881418EC8}" type="parTrans" cxnId="{99B5C1B4-2A8A-4C1A-A0D3-6A72ED331296}">
      <dgm:prSet/>
      <dgm:spPr/>
      <dgm:t>
        <a:bodyPr/>
        <a:lstStyle/>
        <a:p>
          <a:endParaRPr lang="fr-FR"/>
        </a:p>
      </dgm:t>
    </dgm:pt>
    <dgm:pt modelId="{24B6169A-819A-4D9A-A747-A39FCCD5B9B8}" type="sibTrans" cxnId="{99B5C1B4-2A8A-4C1A-A0D3-6A72ED331296}">
      <dgm:prSet/>
      <dgm:spPr/>
      <dgm:t>
        <a:bodyPr/>
        <a:lstStyle/>
        <a:p>
          <a:endParaRPr lang="fr-FR"/>
        </a:p>
      </dgm:t>
    </dgm:pt>
    <dgm:pt modelId="{223FF5F7-0441-46DD-AE47-72D8BDA4A2B2}" type="pres">
      <dgm:prSet presAssocID="{504BCAC4-CE42-49C9-9E5B-AB78B9E6CAB5}" presName="CompostProcess" presStyleCnt="0">
        <dgm:presLayoutVars>
          <dgm:dir/>
          <dgm:resizeHandles val="exact"/>
        </dgm:presLayoutVars>
      </dgm:prSet>
      <dgm:spPr/>
    </dgm:pt>
    <dgm:pt modelId="{63855872-5F4F-44CC-8A5F-7F4E44D7ED4E}" type="pres">
      <dgm:prSet presAssocID="{504BCAC4-CE42-49C9-9E5B-AB78B9E6CAB5}" presName="arrow" presStyleLbl="bgShp" presStyleIdx="0" presStyleCnt="1" custScaleX="117647"/>
      <dgm:spPr/>
    </dgm:pt>
    <dgm:pt modelId="{34597907-107F-4F58-A288-334158D1D717}" type="pres">
      <dgm:prSet presAssocID="{504BCAC4-CE42-49C9-9E5B-AB78B9E6CAB5}" presName="linearProcess" presStyleCnt="0"/>
      <dgm:spPr/>
    </dgm:pt>
    <dgm:pt modelId="{F2905A79-53E7-4EF3-A686-8C64B5762D75}" type="pres">
      <dgm:prSet presAssocID="{3AA7C4D4-DBE8-4C23-BD3A-EEDC22992D62}" presName="textNode" presStyleLbl="node1" presStyleIdx="0" presStyleCnt="5">
        <dgm:presLayoutVars>
          <dgm:bulletEnabled val="1"/>
        </dgm:presLayoutVars>
      </dgm:prSet>
      <dgm:spPr/>
      <dgm:t>
        <a:bodyPr/>
        <a:lstStyle/>
        <a:p>
          <a:endParaRPr lang="fr-FR"/>
        </a:p>
      </dgm:t>
    </dgm:pt>
    <dgm:pt modelId="{ACBC16BD-9DF2-4089-AD3A-18F58E8BCF3C}" type="pres">
      <dgm:prSet presAssocID="{4664F9CC-719C-4DF1-97B0-B325423CD61F}" presName="sibTrans" presStyleCnt="0"/>
      <dgm:spPr/>
    </dgm:pt>
    <dgm:pt modelId="{982FEB00-9CE4-400A-AE01-0AA9F16B47DD}" type="pres">
      <dgm:prSet presAssocID="{B0E4362A-4DA7-4DE4-97C7-2D3D6FA7510A}" presName="textNode" presStyleLbl="node1" presStyleIdx="1" presStyleCnt="5">
        <dgm:presLayoutVars>
          <dgm:bulletEnabled val="1"/>
        </dgm:presLayoutVars>
      </dgm:prSet>
      <dgm:spPr/>
      <dgm:t>
        <a:bodyPr/>
        <a:lstStyle/>
        <a:p>
          <a:endParaRPr lang="fr-FR"/>
        </a:p>
      </dgm:t>
    </dgm:pt>
    <dgm:pt modelId="{6755D551-8D74-4719-9B31-E18D1586044C}" type="pres">
      <dgm:prSet presAssocID="{6D9CD2C6-565E-4439-9D98-595A8B646781}" presName="sibTrans" presStyleCnt="0"/>
      <dgm:spPr/>
    </dgm:pt>
    <dgm:pt modelId="{AA6B2A04-C004-43FB-8732-B8E8CAB6AF08}" type="pres">
      <dgm:prSet presAssocID="{770645C6-D007-440F-81C3-A334DD02E431}" presName="textNode" presStyleLbl="node1" presStyleIdx="2" presStyleCnt="5">
        <dgm:presLayoutVars>
          <dgm:bulletEnabled val="1"/>
        </dgm:presLayoutVars>
      </dgm:prSet>
      <dgm:spPr/>
      <dgm:t>
        <a:bodyPr/>
        <a:lstStyle/>
        <a:p>
          <a:endParaRPr lang="fr-FR"/>
        </a:p>
      </dgm:t>
    </dgm:pt>
    <dgm:pt modelId="{D3FA0DC1-440F-4876-878D-84B9E31DFC7D}" type="pres">
      <dgm:prSet presAssocID="{CE0C9B26-F698-4372-A056-C94FA926086D}" presName="sibTrans" presStyleCnt="0"/>
      <dgm:spPr/>
    </dgm:pt>
    <dgm:pt modelId="{95468A71-1181-405E-ADED-2B0B7E455F98}" type="pres">
      <dgm:prSet presAssocID="{5B15008D-E013-4C44-AEC0-27CB96894755}" presName="textNode" presStyleLbl="node1" presStyleIdx="3" presStyleCnt="5">
        <dgm:presLayoutVars>
          <dgm:bulletEnabled val="1"/>
        </dgm:presLayoutVars>
      </dgm:prSet>
      <dgm:spPr/>
      <dgm:t>
        <a:bodyPr/>
        <a:lstStyle/>
        <a:p>
          <a:endParaRPr lang="fr-FR"/>
        </a:p>
      </dgm:t>
    </dgm:pt>
    <dgm:pt modelId="{BFC2F58C-E597-437B-9CF2-D302A584B6E6}" type="pres">
      <dgm:prSet presAssocID="{24B6169A-819A-4D9A-A747-A39FCCD5B9B8}" presName="sibTrans" presStyleCnt="0"/>
      <dgm:spPr/>
    </dgm:pt>
    <dgm:pt modelId="{8514DF2D-4A7C-4460-82E1-2BE28747C5E4}" type="pres">
      <dgm:prSet presAssocID="{47BCDE46-A901-4864-A891-065085D9F16D}" presName="textNode" presStyleLbl="node1" presStyleIdx="4" presStyleCnt="5">
        <dgm:presLayoutVars>
          <dgm:bulletEnabled val="1"/>
        </dgm:presLayoutVars>
      </dgm:prSet>
      <dgm:spPr/>
      <dgm:t>
        <a:bodyPr/>
        <a:lstStyle/>
        <a:p>
          <a:endParaRPr lang="fr-FR"/>
        </a:p>
      </dgm:t>
    </dgm:pt>
  </dgm:ptLst>
  <dgm:cxnLst>
    <dgm:cxn modelId="{DEFA15DC-23FC-4853-B0AE-32984FE1005E}" type="presOf" srcId="{504BCAC4-CE42-49C9-9E5B-AB78B9E6CAB5}" destId="{223FF5F7-0441-46DD-AE47-72D8BDA4A2B2}" srcOrd="0" destOrd="0" presId="urn:microsoft.com/office/officeart/2005/8/layout/hProcess9"/>
    <dgm:cxn modelId="{2FEE8905-8FC3-48DE-AA8C-4B8A88782359}" srcId="{504BCAC4-CE42-49C9-9E5B-AB78B9E6CAB5}" destId="{3AA7C4D4-DBE8-4C23-BD3A-EEDC22992D62}" srcOrd="0" destOrd="0" parTransId="{81FF713B-1952-4DBE-A330-2B86EDA20E79}" sibTransId="{4664F9CC-719C-4DF1-97B0-B325423CD61F}"/>
    <dgm:cxn modelId="{71B47A89-97AF-4A37-A9B8-AA2552318673}" srcId="{504BCAC4-CE42-49C9-9E5B-AB78B9E6CAB5}" destId="{770645C6-D007-440F-81C3-A334DD02E431}" srcOrd="2" destOrd="0" parTransId="{15DB5A2E-877D-44E1-BD79-7E3A8915A096}" sibTransId="{CE0C9B26-F698-4372-A056-C94FA926086D}"/>
    <dgm:cxn modelId="{1FF5EC09-D00A-4720-9445-ECCBC2E5E6EA}" srcId="{504BCAC4-CE42-49C9-9E5B-AB78B9E6CAB5}" destId="{B0E4362A-4DA7-4DE4-97C7-2D3D6FA7510A}" srcOrd="1" destOrd="0" parTransId="{7D370B2D-3507-4C2C-8F08-6A51BFC0C6C9}" sibTransId="{6D9CD2C6-565E-4439-9D98-595A8B646781}"/>
    <dgm:cxn modelId="{1D44D408-8D32-44C8-B3B1-CC0E286D7C63}" type="presOf" srcId="{47BCDE46-A901-4864-A891-065085D9F16D}" destId="{8514DF2D-4A7C-4460-82E1-2BE28747C5E4}" srcOrd="0" destOrd="0" presId="urn:microsoft.com/office/officeart/2005/8/layout/hProcess9"/>
    <dgm:cxn modelId="{02562EF9-A2C7-453E-8EE5-AA45C753337E}" type="presOf" srcId="{B0E4362A-4DA7-4DE4-97C7-2D3D6FA7510A}" destId="{982FEB00-9CE4-400A-AE01-0AA9F16B47DD}" srcOrd="0" destOrd="0" presId="urn:microsoft.com/office/officeart/2005/8/layout/hProcess9"/>
    <dgm:cxn modelId="{8FDCDCCA-C9F0-41EF-9288-592D26D86AE4}" type="presOf" srcId="{5B15008D-E013-4C44-AEC0-27CB96894755}" destId="{95468A71-1181-405E-ADED-2B0B7E455F98}" srcOrd="0" destOrd="0" presId="urn:microsoft.com/office/officeart/2005/8/layout/hProcess9"/>
    <dgm:cxn modelId="{D46576AC-A0EC-46FC-B403-19E98D904389}" type="presOf" srcId="{3AA7C4D4-DBE8-4C23-BD3A-EEDC22992D62}" destId="{F2905A79-53E7-4EF3-A686-8C64B5762D75}" srcOrd="0" destOrd="0" presId="urn:microsoft.com/office/officeart/2005/8/layout/hProcess9"/>
    <dgm:cxn modelId="{99B5C1B4-2A8A-4C1A-A0D3-6A72ED331296}" srcId="{504BCAC4-CE42-49C9-9E5B-AB78B9E6CAB5}" destId="{5B15008D-E013-4C44-AEC0-27CB96894755}" srcOrd="3" destOrd="0" parTransId="{9B145545-0267-4933-AFDA-24C881418EC8}" sibTransId="{24B6169A-819A-4D9A-A747-A39FCCD5B9B8}"/>
    <dgm:cxn modelId="{0131FC59-99C7-4FD4-8942-6E34999CD675}" srcId="{504BCAC4-CE42-49C9-9E5B-AB78B9E6CAB5}" destId="{47BCDE46-A901-4864-A891-065085D9F16D}" srcOrd="4" destOrd="0" parTransId="{ED4161D2-4474-4DBD-880A-70E5A84BA60E}" sibTransId="{1488DC5D-0B36-4AF4-B969-4E1F389F682B}"/>
    <dgm:cxn modelId="{8C0CA86A-6B38-4115-AD20-E0A9786BD02E}" type="presOf" srcId="{770645C6-D007-440F-81C3-A334DD02E431}" destId="{AA6B2A04-C004-43FB-8732-B8E8CAB6AF08}" srcOrd="0" destOrd="0" presId="urn:microsoft.com/office/officeart/2005/8/layout/hProcess9"/>
    <dgm:cxn modelId="{A4728637-D072-4CC9-AFED-B1EC36D62BE0}" type="presParOf" srcId="{223FF5F7-0441-46DD-AE47-72D8BDA4A2B2}" destId="{63855872-5F4F-44CC-8A5F-7F4E44D7ED4E}" srcOrd="0" destOrd="0" presId="urn:microsoft.com/office/officeart/2005/8/layout/hProcess9"/>
    <dgm:cxn modelId="{760CD534-C401-4129-8A99-C00ABB272D2C}" type="presParOf" srcId="{223FF5F7-0441-46DD-AE47-72D8BDA4A2B2}" destId="{34597907-107F-4F58-A288-334158D1D717}" srcOrd="1" destOrd="0" presId="urn:microsoft.com/office/officeart/2005/8/layout/hProcess9"/>
    <dgm:cxn modelId="{C8FC84F5-DD9B-45C0-BAD5-99E35BC7CB36}" type="presParOf" srcId="{34597907-107F-4F58-A288-334158D1D717}" destId="{F2905A79-53E7-4EF3-A686-8C64B5762D75}" srcOrd="0" destOrd="0" presId="urn:microsoft.com/office/officeart/2005/8/layout/hProcess9"/>
    <dgm:cxn modelId="{5930AC11-94A4-42F6-8EE5-8CB341DB7E95}" type="presParOf" srcId="{34597907-107F-4F58-A288-334158D1D717}" destId="{ACBC16BD-9DF2-4089-AD3A-18F58E8BCF3C}" srcOrd="1" destOrd="0" presId="urn:microsoft.com/office/officeart/2005/8/layout/hProcess9"/>
    <dgm:cxn modelId="{04D4CABA-99FE-4BD5-BC9B-4D9315E77450}" type="presParOf" srcId="{34597907-107F-4F58-A288-334158D1D717}" destId="{982FEB00-9CE4-400A-AE01-0AA9F16B47DD}" srcOrd="2" destOrd="0" presId="urn:microsoft.com/office/officeart/2005/8/layout/hProcess9"/>
    <dgm:cxn modelId="{AB5024AA-BD19-4457-9FF9-AD3186BF10CC}" type="presParOf" srcId="{34597907-107F-4F58-A288-334158D1D717}" destId="{6755D551-8D74-4719-9B31-E18D1586044C}" srcOrd="3" destOrd="0" presId="urn:microsoft.com/office/officeart/2005/8/layout/hProcess9"/>
    <dgm:cxn modelId="{FC220C79-4527-4E4E-9EE2-767D8ED1BB79}" type="presParOf" srcId="{34597907-107F-4F58-A288-334158D1D717}" destId="{AA6B2A04-C004-43FB-8732-B8E8CAB6AF08}" srcOrd="4" destOrd="0" presId="urn:microsoft.com/office/officeart/2005/8/layout/hProcess9"/>
    <dgm:cxn modelId="{00C16A5D-E6A6-44E8-BF49-9CDBAD9EDE60}" type="presParOf" srcId="{34597907-107F-4F58-A288-334158D1D717}" destId="{D3FA0DC1-440F-4876-878D-84B9E31DFC7D}" srcOrd="5" destOrd="0" presId="urn:microsoft.com/office/officeart/2005/8/layout/hProcess9"/>
    <dgm:cxn modelId="{2D214757-355A-4870-B4FD-53723F93C752}" type="presParOf" srcId="{34597907-107F-4F58-A288-334158D1D717}" destId="{95468A71-1181-405E-ADED-2B0B7E455F98}" srcOrd="6" destOrd="0" presId="urn:microsoft.com/office/officeart/2005/8/layout/hProcess9"/>
    <dgm:cxn modelId="{914266FD-0034-4C5D-B96B-27C873720E9F}" type="presParOf" srcId="{34597907-107F-4F58-A288-334158D1D717}" destId="{BFC2F58C-E597-437B-9CF2-D302A584B6E6}" srcOrd="7" destOrd="0" presId="urn:microsoft.com/office/officeart/2005/8/layout/hProcess9"/>
    <dgm:cxn modelId="{344AF577-5532-4715-87E5-55A2276B8B90}" type="presParOf" srcId="{34597907-107F-4F58-A288-334158D1D717}" destId="{8514DF2D-4A7C-4460-82E1-2BE28747C5E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A61E4-9ECD-4E1C-A2BF-3FA5E138FBF3}">
      <dsp:nvSpPr>
        <dsp:cNvPr id="0" name=""/>
        <dsp:cNvSpPr/>
      </dsp:nvSpPr>
      <dsp:spPr>
        <a:xfrm>
          <a:off x="0" y="0"/>
          <a:ext cx="5496340" cy="3184160"/>
        </a:xfrm>
        <a:prstGeom prst="roundRect">
          <a:avLst>
            <a:gd name="adj" fmla="val 8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2471262" numCol="1" spcCol="1270" anchor="t" anchorCtr="0">
          <a:noAutofit/>
        </a:bodyPr>
        <a:lstStyle/>
        <a:p>
          <a:pPr lvl="0" algn="l" defTabSz="889000">
            <a:lnSpc>
              <a:spcPct val="90000"/>
            </a:lnSpc>
            <a:spcBef>
              <a:spcPct val="0"/>
            </a:spcBef>
            <a:spcAft>
              <a:spcPct val="35000"/>
            </a:spcAft>
          </a:pPr>
          <a:r>
            <a:rPr lang="en-GB" sz="2000" kern="1200" dirty="0" err="1"/>
            <a:t>Société</a:t>
          </a:r>
          <a:endParaRPr lang="en-GB" sz="2000" kern="1200" dirty="0"/>
        </a:p>
      </dsp:txBody>
      <dsp:txXfrm>
        <a:off x="79272" y="79272"/>
        <a:ext cx="5337796" cy="3025616"/>
      </dsp:txXfrm>
    </dsp:sp>
    <dsp:sp modelId="{8FDAB893-8BE8-4294-8617-1D448C55773F}">
      <dsp:nvSpPr>
        <dsp:cNvPr id="0" name=""/>
        <dsp:cNvSpPr/>
      </dsp:nvSpPr>
      <dsp:spPr>
        <a:xfrm>
          <a:off x="137408" y="796040"/>
          <a:ext cx="824451" cy="1093777"/>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a:t>Sites</a:t>
          </a:r>
        </a:p>
      </dsp:txBody>
      <dsp:txXfrm>
        <a:off x="162763" y="821395"/>
        <a:ext cx="773741" cy="1043067"/>
      </dsp:txXfrm>
    </dsp:sp>
    <dsp:sp modelId="{3E722BB8-12DF-468D-A840-F84306A50F26}">
      <dsp:nvSpPr>
        <dsp:cNvPr id="0" name=""/>
        <dsp:cNvSpPr/>
      </dsp:nvSpPr>
      <dsp:spPr>
        <a:xfrm>
          <a:off x="137408" y="1930275"/>
          <a:ext cx="824451" cy="1093777"/>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err="1"/>
            <a:t>Appartient</a:t>
          </a:r>
          <a:r>
            <a:rPr lang="en-GB" sz="800" kern="1200" dirty="0"/>
            <a:t> a </a:t>
          </a:r>
          <a:r>
            <a:rPr lang="en-GB" sz="800" kern="1200" dirty="0" err="1"/>
            <a:t>une</a:t>
          </a:r>
          <a:r>
            <a:rPr lang="en-GB" sz="800" kern="1200" dirty="0"/>
            <a:t> legislation</a:t>
          </a:r>
        </a:p>
      </dsp:txBody>
      <dsp:txXfrm>
        <a:off x="162763" y="1955630"/>
        <a:ext cx="773741" cy="1043067"/>
      </dsp:txXfrm>
    </dsp:sp>
    <dsp:sp modelId="{C77728C0-6F5F-4F73-9301-802B9A47BADA}">
      <dsp:nvSpPr>
        <dsp:cNvPr id="0" name=""/>
        <dsp:cNvSpPr/>
      </dsp:nvSpPr>
      <dsp:spPr>
        <a:xfrm>
          <a:off x="1099268" y="796040"/>
          <a:ext cx="4259663" cy="2228912"/>
        </a:xfrm>
        <a:prstGeom prst="roundRect">
          <a:avLst>
            <a:gd name="adj" fmla="val 10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1415359" numCol="1" spcCol="1270" anchor="t" anchorCtr="0">
          <a:noAutofit/>
        </a:bodyPr>
        <a:lstStyle/>
        <a:p>
          <a:pPr lvl="0" algn="l" defTabSz="889000">
            <a:lnSpc>
              <a:spcPct val="90000"/>
            </a:lnSpc>
            <a:spcBef>
              <a:spcPct val="0"/>
            </a:spcBef>
            <a:spcAft>
              <a:spcPct val="35000"/>
            </a:spcAft>
          </a:pPr>
          <a:r>
            <a:rPr lang="en-GB" sz="2000" kern="1200" dirty="0" err="1"/>
            <a:t>Modèle</a:t>
          </a:r>
          <a:r>
            <a:rPr lang="en-GB" sz="2000" kern="1200" dirty="0"/>
            <a:t> </a:t>
          </a:r>
          <a:r>
            <a:rPr lang="en-GB" sz="2000" kern="1200" dirty="0" err="1"/>
            <a:t>Comptable</a:t>
          </a:r>
          <a:endParaRPr lang="en-GB" sz="2000" kern="1200" dirty="0"/>
        </a:p>
      </dsp:txBody>
      <dsp:txXfrm>
        <a:off x="1167815" y="864587"/>
        <a:ext cx="4122569" cy="2091818"/>
      </dsp:txXfrm>
    </dsp:sp>
    <dsp:sp modelId="{053BF165-EFF2-49B0-9B15-D4EA2E0D3B65}">
      <dsp:nvSpPr>
        <dsp:cNvPr id="0" name=""/>
        <dsp:cNvSpPr/>
      </dsp:nvSpPr>
      <dsp:spPr>
        <a:xfrm>
          <a:off x="1205759" y="1576159"/>
          <a:ext cx="851932" cy="620786"/>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err="1"/>
            <a:t>Possede</a:t>
          </a:r>
          <a:r>
            <a:rPr lang="en-GB" sz="800" kern="1200" dirty="0"/>
            <a:t> un </a:t>
          </a:r>
          <a:r>
            <a:rPr lang="en-GB" sz="800" kern="1200" dirty="0" err="1"/>
            <a:t>référentiel</a:t>
          </a:r>
          <a:r>
            <a:rPr lang="en-GB" sz="800" kern="1200" dirty="0"/>
            <a:t> </a:t>
          </a:r>
          <a:r>
            <a:rPr lang="en-GB" sz="800" kern="1200" dirty="0" err="1"/>
            <a:t>général</a:t>
          </a:r>
          <a:r>
            <a:rPr lang="en-GB" sz="800" kern="1200" dirty="0"/>
            <a:t> principal</a:t>
          </a:r>
        </a:p>
      </dsp:txBody>
      <dsp:txXfrm>
        <a:off x="1224850" y="1595250"/>
        <a:ext cx="813750" cy="582604"/>
      </dsp:txXfrm>
    </dsp:sp>
    <dsp:sp modelId="{781B8C29-C7A1-4F0E-B1F9-F9AF2DB4FAF5}">
      <dsp:nvSpPr>
        <dsp:cNvPr id="0" name=""/>
        <dsp:cNvSpPr/>
      </dsp:nvSpPr>
      <dsp:spPr>
        <a:xfrm>
          <a:off x="1205759" y="2236880"/>
          <a:ext cx="851932" cy="620786"/>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a:t>Devise par </a:t>
          </a:r>
          <a:r>
            <a:rPr lang="en-GB" sz="800" kern="1200" dirty="0" err="1"/>
            <a:t>référentiel</a:t>
          </a:r>
          <a:r>
            <a:rPr lang="en-GB" sz="800" kern="1200" dirty="0"/>
            <a:t> </a:t>
          </a:r>
          <a:r>
            <a:rPr lang="en-GB" sz="800" kern="1200" dirty="0" err="1"/>
            <a:t>comptable</a:t>
          </a:r>
          <a:endParaRPr lang="en-GB" sz="800" kern="1200" dirty="0"/>
        </a:p>
      </dsp:txBody>
      <dsp:txXfrm>
        <a:off x="1224850" y="2255971"/>
        <a:ext cx="813750" cy="582604"/>
      </dsp:txXfrm>
    </dsp:sp>
    <dsp:sp modelId="{20C1F227-28EF-429D-8B01-CF36DA9B431A}">
      <dsp:nvSpPr>
        <dsp:cNvPr id="0" name=""/>
        <dsp:cNvSpPr/>
      </dsp:nvSpPr>
      <dsp:spPr>
        <a:xfrm>
          <a:off x="2171054" y="1592080"/>
          <a:ext cx="3050468" cy="1273664"/>
        </a:xfrm>
        <a:prstGeom prst="roundRect">
          <a:avLst>
            <a:gd name="adj" fmla="val 10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18913" numCol="1" spcCol="1270" anchor="t" anchorCtr="0">
          <a:noAutofit/>
        </a:bodyPr>
        <a:lstStyle/>
        <a:p>
          <a:pPr lvl="0" algn="l" defTabSz="889000">
            <a:lnSpc>
              <a:spcPct val="90000"/>
            </a:lnSpc>
            <a:spcBef>
              <a:spcPct val="0"/>
            </a:spcBef>
            <a:spcAft>
              <a:spcPct val="35000"/>
            </a:spcAft>
          </a:pPr>
          <a:r>
            <a:rPr lang="en-GB" sz="2000" kern="1200" dirty="0" err="1"/>
            <a:t>Référentiels</a:t>
          </a:r>
          <a:r>
            <a:rPr lang="en-GB" sz="2000" kern="1200" dirty="0"/>
            <a:t> </a:t>
          </a:r>
          <a:r>
            <a:rPr lang="en-GB" sz="2000" kern="1200" dirty="0" err="1"/>
            <a:t>Comptables</a:t>
          </a:r>
          <a:endParaRPr lang="en-GB" sz="2000" kern="1200" dirty="0"/>
        </a:p>
      </dsp:txBody>
      <dsp:txXfrm>
        <a:off x="2210224" y="1631250"/>
        <a:ext cx="2972128" cy="1195324"/>
      </dsp:txXfrm>
    </dsp:sp>
    <dsp:sp modelId="{71E78E3D-1052-4DD0-BC15-85129B9FC764}">
      <dsp:nvSpPr>
        <dsp:cNvPr id="0" name=""/>
        <dsp:cNvSpPr/>
      </dsp:nvSpPr>
      <dsp:spPr>
        <a:xfrm>
          <a:off x="2247316" y="2165228"/>
          <a:ext cx="708921" cy="573148"/>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a:t>Social</a:t>
          </a:r>
        </a:p>
      </dsp:txBody>
      <dsp:txXfrm>
        <a:off x="2264942" y="2182854"/>
        <a:ext cx="673669" cy="537896"/>
      </dsp:txXfrm>
    </dsp:sp>
    <dsp:sp modelId="{442C958E-AF0C-4EB0-927D-864261D19EDD}">
      <dsp:nvSpPr>
        <dsp:cNvPr id="0" name=""/>
        <dsp:cNvSpPr/>
      </dsp:nvSpPr>
      <dsp:spPr>
        <a:xfrm>
          <a:off x="2976405" y="2165228"/>
          <a:ext cx="708921" cy="573148"/>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err="1"/>
            <a:t>Analytique</a:t>
          </a:r>
          <a:endParaRPr lang="en-GB" sz="800" kern="1200" dirty="0"/>
        </a:p>
      </dsp:txBody>
      <dsp:txXfrm>
        <a:off x="2994031" y="2182854"/>
        <a:ext cx="673669" cy="537896"/>
      </dsp:txXfrm>
    </dsp:sp>
    <dsp:sp modelId="{122BD154-41C3-49E1-9C7F-945CEB641F54}">
      <dsp:nvSpPr>
        <dsp:cNvPr id="0" name=""/>
        <dsp:cNvSpPr/>
      </dsp:nvSpPr>
      <dsp:spPr>
        <a:xfrm>
          <a:off x="3705495" y="2165228"/>
          <a:ext cx="708921" cy="573148"/>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err="1"/>
            <a:t>Valeurs</a:t>
          </a:r>
          <a:r>
            <a:rPr lang="en-GB" sz="800" kern="1200" dirty="0"/>
            <a:t> par </a:t>
          </a:r>
          <a:r>
            <a:rPr lang="en-GB" sz="800" kern="1200" dirty="0" err="1"/>
            <a:t>defaut</a:t>
          </a:r>
          <a:endParaRPr lang="en-GB" sz="800" kern="1200" dirty="0"/>
        </a:p>
      </dsp:txBody>
      <dsp:txXfrm>
        <a:off x="3723121" y="2182854"/>
        <a:ext cx="673669" cy="537896"/>
      </dsp:txXfrm>
    </dsp:sp>
    <dsp:sp modelId="{F84AADF3-3259-4B6E-8B70-EFAB0C229327}">
      <dsp:nvSpPr>
        <dsp:cNvPr id="0" name=""/>
        <dsp:cNvSpPr/>
      </dsp:nvSpPr>
      <dsp:spPr>
        <a:xfrm>
          <a:off x="4434584" y="2165228"/>
          <a:ext cx="708921" cy="573148"/>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a:t>Mappings inter-</a:t>
          </a:r>
          <a:r>
            <a:rPr lang="en-GB" sz="800" kern="1200" dirty="0" err="1"/>
            <a:t>référentiels</a:t>
          </a:r>
          <a:endParaRPr lang="en-GB" sz="800" kern="1200" dirty="0"/>
        </a:p>
      </dsp:txBody>
      <dsp:txXfrm>
        <a:off x="4452210" y="2182854"/>
        <a:ext cx="673669" cy="537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55872-5F4F-44CC-8A5F-7F4E44D7ED4E}">
      <dsp:nvSpPr>
        <dsp:cNvPr id="0" name=""/>
        <dsp:cNvSpPr/>
      </dsp:nvSpPr>
      <dsp:spPr>
        <a:xfrm>
          <a:off x="2" y="0"/>
          <a:ext cx="8857225" cy="43363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05A79-53E7-4EF3-A686-8C64B5762D75}">
      <dsp:nvSpPr>
        <dsp:cNvPr id="0" name=""/>
        <dsp:cNvSpPr/>
      </dsp:nvSpPr>
      <dsp:spPr>
        <a:xfrm>
          <a:off x="2432" y="1300895"/>
          <a:ext cx="1416378" cy="173452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a:t>Demande d’achat</a:t>
          </a:r>
        </a:p>
      </dsp:txBody>
      <dsp:txXfrm>
        <a:off x="71574" y="1370037"/>
        <a:ext cx="1278094" cy="1596244"/>
      </dsp:txXfrm>
    </dsp:sp>
    <dsp:sp modelId="{9F15A8CD-0DCE-4A4C-B762-717DE7DE87FA}">
      <dsp:nvSpPr>
        <dsp:cNvPr id="0" name=""/>
        <dsp:cNvSpPr/>
      </dsp:nvSpPr>
      <dsp:spPr>
        <a:xfrm>
          <a:off x="1489629" y="1300895"/>
          <a:ext cx="1416378" cy="173452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a:t>Validation Demande d’achat</a:t>
          </a:r>
        </a:p>
      </dsp:txBody>
      <dsp:txXfrm>
        <a:off x="1558771" y="1370037"/>
        <a:ext cx="1278094" cy="1596244"/>
      </dsp:txXfrm>
    </dsp:sp>
    <dsp:sp modelId="{982FEB00-9CE4-400A-AE01-0AA9F16B47DD}">
      <dsp:nvSpPr>
        <dsp:cNvPr id="0" name=""/>
        <dsp:cNvSpPr/>
      </dsp:nvSpPr>
      <dsp:spPr>
        <a:xfrm>
          <a:off x="2976827" y="1300895"/>
          <a:ext cx="1416378" cy="173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a:t>Création/</a:t>
          </a:r>
        </a:p>
        <a:p>
          <a:pPr lvl="0" algn="ctr" defTabSz="711200">
            <a:lnSpc>
              <a:spcPct val="90000"/>
            </a:lnSpc>
            <a:spcBef>
              <a:spcPct val="0"/>
            </a:spcBef>
            <a:spcAft>
              <a:spcPct val="35000"/>
            </a:spcAft>
          </a:pPr>
          <a:r>
            <a:rPr lang="fr-FR" sz="1600" kern="1200" dirty="0"/>
            <a:t>Modification Commande</a:t>
          </a:r>
        </a:p>
      </dsp:txBody>
      <dsp:txXfrm>
        <a:off x="3045969" y="1370037"/>
        <a:ext cx="1278094" cy="1596244"/>
      </dsp:txXfrm>
    </dsp:sp>
    <dsp:sp modelId="{AA6B2A04-C004-43FB-8732-B8E8CAB6AF08}">
      <dsp:nvSpPr>
        <dsp:cNvPr id="0" name=""/>
        <dsp:cNvSpPr/>
      </dsp:nvSpPr>
      <dsp:spPr>
        <a:xfrm>
          <a:off x="4464024" y="1300895"/>
          <a:ext cx="1416378" cy="173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a:t>Réception</a:t>
          </a:r>
        </a:p>
      </dsp:txBody>
      <dsp:txXfrm>
        <a:off x="4533166" y="1370037"/>
        <a:ext cx="1278094" cy="1596244"/>
      </dsp:txXfrm>
    </dsp:sp>
    <dsp:sp modelId="{C0972698-52C8-4D8C-90F1-8E4686F0FD9F}">
      <dsp:nvSpPr>
        <dsp:cNvPr id="0" name=""/>
        <dsp:cNvSpPr/>
      </dsp:nvSpPr>
      <dsp:spPr>
        <a:xfrm>
          <a:off x="5951221" y="1300895"/>
          <a:ext cx="1416378" cy="173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a:t>Facturation</a:t>
          </a:r>
        </a:p>
      </dsp:txBody>
      <dsp:txXfrm>
        <a:off x="6020363" y="1370037"/>
        <a:ext cx="1278094" cy="1596244"/>
      </dsp:txXfrm>
    </dsp:sp>
    <dsp:sp modelId="{8514DF2D-4A7C-4460-82E1-2BE28747C5E4}">
      <dsp:nvSpPr>
        <dsp:cNvPr id="0" name=""/>
        <dsp:cNvSpPr/>
      </dsp:nvSpPr>
      <dsp:spPr>
        <a:xfrm>
          <a:off x="7438418" y="1300895"/>
          <a:ext cx="1416378" cy="173452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a:t>Règlement Fournisseur</a:t>
          </a:r>
        </a:p>
      </dsp:txBody>
      <dsp:txXfrm>
        <a:off x="7507560" y="1370037"/>
        <a:ext cx="1278094" cy="1596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55872-5F4F-44CC-8A5F-7F4E44D7ED4E}">
      <dsp:nvSpPr>
        <dsp:cNvPr id="0" name=""/>
        <dsp:cNvSpPr/>
      </dsp:nvSpPr>
      <dsp:spPr>
        <a:xfrm>
          <a:off x="2" y="0"/>
          <a:ext cx="8857225" cy="43363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05A79-53E7-4EF3-A686-8C64B5762D75}">
      <dsp:nvSpPr>
        <dsp:cNvPr id="0" name=""/>
        <dsp:cNvSpPr/>
      </dsp:nvSpPr>
      <dsp:spPr>
        <a:xfrm>
          <a:off x="351" y="1300895"/>
          <a:ext cx="1060661" cy="173452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Devis</a:t>
          </a:r>
        </a:p>
      </dsp:txBody>
      <dsp:txXfrm>
        <a:off x="52128" y="1352672"/>
        <a:ext cx="957107" cy="1630974"/>
      </dsp:txXfrm>
    </dsp:sp>
    <dsp:sp modelId="{9F15A8CD-0DCE-4A4C-B762-717DE7DE87FA}">
      <dsp:nvSpPr>
        <dsp:cNvPr id="0" name=""/>
        <dsp:cNvSpPr/>
      </dsp:nvSpPr>
      <dsp:spPr>
        <a:xfrm>
          <a:off x="1114046" y="1300895"/>
          <a:ext cx="1060661" cy="173452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Validation devis</a:t>
          </a:r>
        </a:p>
      </dsp:txBody>
      <dsp:txXfrm>
        <a:off x="1165823" y="1352672"/>
        <a:ext cx="957107" cy="1630974"/>
      </dsp:txXfrm>
    </dsp:sp>
    <dsp:sp modelId="{982FEB00-9CE4-400A-AE01-0AA9F16B47DD}">
      <dsp:nvSpPr>
        <dsp:cNvPr id="0" name=""/>
        <dsp:cNvSpPr/>
      </dsp:nvSpPr>
      <dsp:spPr>
        <a:xfrm>
          <a:off x="2227741" y="1300895"/>
          <a:ext cx="1060661" cy="173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Création/</a:t>
          </a:r>
        </a:p>
        <a:p>
          <a:pPr lvl="0" algn="ctr" defTabSz="533400">
            <a:lnSpc>
              <a:spcPct val="90000"/>
            </a:lnSpc>
            <a:spcBef>
              <a:spcPct val="0"/>
            </a:spcBef>
            <a:spcAft>
              <a:spcPct val="35000"/>
            </a:spcAft>
          </a:pPr>
          <a:r>
            <a:rPr lang="fr-FR" sz="1200" kern="1200" dirty="0"/>
            <a:t>Modification Commande</a:t>
          </a:r>
        </a:p>
      </dsp:txBody>
      <dsp:txXfrm>
        <a:off x="2279518" y="1352672"/>
        <a:ext cx="957107" cy="1630974"/>
      </dsp:txXfrm>
    </dsp:sp>
    <dsp:sp modelId="{208F4E46-CF24-4A3B-BEDE-CE1622755CEC}">
      <dsp:nvSpPr>
        <dsp:cNvPr id="0" name=""/>
        <dsp:cNvSpPr/>
      </dsp:nvSpPr>
      <dsp:spPr>
        <a:xfrm>
          <a:off x="3341436" y="1300895"/>
          <a:ext cx="1060661" cy="173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Allocations</a:t>
          </a:r>
        </a:p>
      </dsp:txBody>
      <dsp:txXfrm>
        <a:off x="3393213" y="1352672"/>
        <a:ext cx="957107" cy="1630974"/>
      </dsp:txXfrm>
    </dsp:sp>
    <dsp:sp modelId="{4FAB2A4B-8B47-4B96-92EF-6D377377D4DC}">
      <dsp:nvSpPr>
        <dsp:cNvPr id="0" name=""/>
        <dsp:cNvSpPr/>
      </dsp:nvSpPr>
      <dsp:spPr>
        <a:xfrm>
          <a:off x="4455131" y="1300895"/>
          <a:ext cx="1060661" cy="173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Préparations</a:t>
          </a:r>
        </a:p>
      </dsp:txBody>
      <dsp:txXfrm>
        <a:off x="4506908" y="1352672"/>
        <a:ext cx="957107" cy="1630974"/>
      </dsp:txXfrm>
    </dsp:sp>
    <dsp:sp modelId="{AA6B2A04-C004-43FB-8732-B8E8CAB6AF08}">
      <dsp:nvSpPr>
        <dsp:cNvPr id="0" name=""/>
        <dsp:cNvSpPr/>
      </dsp:nvSpPr>
      <dsp:spPr>
        <a:xfrm>
          <a:off x="5568826" y="1300895"/>
          <a:ext cx="1060661" cy="173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Livraison</a:t>
          </a:r>
        </a:p>
      </dsp:txBody>
      <dsp:txXfrm>
        <a:off x="5620603" y="1352672"/>
        <a:ext cx="957107" cy="1630974"/>
      </dsp:txXfrm>
    </dsp:sp>
    <dsp:sp modelId="{C0972698-52C8-4D8C-90F1-8E4686F0FD9F}">
      <dsp:nvSpPr>
        <dsp:cNvPr id="0" name=""/>
        <dsp:cNvSpPr/>
      </dsp:nvSpPr>
      <dsp:spPr>
        <a:xfrm>
          <a:off x="6682521" y="1300895"/>
          <a:ext cx="1060661" cy="173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Facturation</a:t>
          </a:r>
        </a:p>
      </dsp:txBody>
      <dsp:txXfrm>
        <a:off x="6734298" y="1352672"/>
        <a:ext cx="957107" cy="1630974"/>
      </dsp:txXfrm>
    </dsp:sp>
    <dsp:sp modelId="{8514DF2D-4A7C-4460-82E1-2BE28747C5E4}">
      <dsp:nvSpPr>
        <dsp:cNvPr id="0" name=""/>
        <dsp:cNvSpPr/>
      </dsp:nvSpPr>
      <dsp:spPr>
        <a:xfrm>
          <a:off x="7796216" y="1300895"/>
          <a:ext cx="1060661" cy="173452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Règlement Client</a:t>
          </a:r>
        </a:p>
      </dsp:txBody>
      <dsp:txXfrm>
        <a:off x="7847993" y="1352672"/>
        <a:ext cx="957107" cy="1630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55872-5F4F-44CC-8A5F-7F4E44D7ED4E}">
      <dsp:nvSpPr>
        <dsp:cNvPr id="0" name=""/>
        <dsp:cNvSpPr/>
      </dsp:nvSpPr>
      <dsp:spPr>
        <a:xfrm>
          <a:off x="2" y="0"/>
          <a:ext cx="8857225" cy="43363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05A79-53E7-4EF3-A686-8C64B5762D75}">
      <dsp:nvSpPr>
        <dsp:cNvPr id="0" name=""/>
        <dsp:cNvSpPr/>
      </dsp:nvSpPr>
      <dsp:spPr>
        <a:xfrm>
          <a:off x="3892" y="1300895"/>
          <a:ext cx="1701816" cy="173452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Existence de besoins</a:t>
          </a:r>
        </a:p>
      </dsp:txBody>
      <dsp:txXfrm>
        <a:off x="86968" y="1383971"/>
        <a:ext cx="1535664" cy="1568376"/>
      </dsp:txXfrm>
    </dsp:sp>
    <dsp:sp modelId="{982FEB00-9CE4-400A-AE01-0AA9F16B47DD}">
      <dsp:nvSpPr>
        <dsp:cNvPr id="0" name=""/>
        <dsp:cNvSpPr/>
      </dsp:nvSpPr>
      <dsp:spPr>
        <a:xfrm>
          <a:off x="1790799" y="1300895"/>
          <a:ext cx="1701816" cy="173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Lancement MRP</a:t>
          </a:r>
        </a:p>
      </dsp:txBody>
      <dsp:txXfrm>
        <a:off x="1873875" y="1383971"/>
        <a:ext cx="1535664" cy="1568376"/>
      </dsp:txXfrm>
    </dsp:sp>
    <dsp:sp modelId="{AA6B2A04-C004-43FB-8732-B8E8CAB6AF08}">
      <dsp:nvSpPr>
        <dsp:cNvPr id="0" name=""/>
        <dsp:cNvSpPr/>
      </dsp:nvSpPr>
      <dsp:spPr>
        <a:xfrm>
          <a:off x="3577706" y="1300895"/>
          <a:ext cx="1701816" cy="173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Contrôle planification</a:t>
          </a:r>
        </a:p>
      </dsp:txBody>
      <dsp:txXfrm>
        <a:off x="3660782" y="1383971"/>
        <a:ext cx="1535664" cy="1568376"/>
      </dsp:txXfrm>
    </dsp:sp>
    <dsp:sp modelId="{95468A71-1181-405E-ADED-2B0B7E455F98}">
      <dsp:nvSpPr>
        <dsp:cNvPr id="0" name=""/>
        <dsp:cNvSpPr/>
      </dsp:nvSpPr>
      <dsp:spPr>
        <a:xfrm>
          <a:off x="5364614" y="1300895"/>
          <a:ext cx="1701816" cy="1734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Validation Suggestions</a:t>
          </a:r>
        </a:p>
      </dsp:txBody>
      <dsp:txXfrm>
        <a:off x="5447690" y="1383971"/>
        <a:ext cx="1535664" cy="1568376"/>
      </dsp:txXfrm>
    </dsp:sp>
    <dsp:sp modelId="{8514DF2D-4A7C-4460-82E1-2BE28747C5E4}">
      <dsp:nvSpPr>
        <dsp:cNvPr id="0" name=""/>
        <dsp:cNvSpPr/>
      </dsp:nvSpPr>
      <dsp:spPr>
        <a:xfrm>
          <a:off x="7151521" y="1300895"/>
          <a:ext cx="1701816" cy="173452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Réalisation des besoins</a:t>
          </a:r>
        </a:p>
      </dsp:txBody>
      <dsp:txXfrm>
        <a:off x="7234597" y="1383971"/>
        <a:ext cx="1535664" cy="1568376"/>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147442-08EA-4FEC-A029-483F2715B2BE}" type="datetimeFigureOut">
              <a:rPr lang="en-US"/>
              <a:pPr>
                <a:defRPr/>
              </a:pPr>
              <a:t>2/12/2023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6C6156-2922-47F7-9836-DB3DF243B04D}" type="slidenum">
              <a:rPr lang="en-GB"/>
              <a:pPr>
                <a:defRPr/>
              </a:pPr>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B54CCEB-0FB7-4ADA-A324-FA9EBED367C8}" type="datetimeFigureOut">
              <a:rPr lang="en-US"/>
              <a:pPr>
                <a:defRPr/>
              </a:pPr>
              <a:t>2/12/2023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8C5FD7-F3E5-4D9D-B586-BB97654CB59A}"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707512-FC71-4A71-AD9B-50C08AF3A201}" type="slidenum">
              <a:rPr lang="en-GB">
                <a:cs typeface="Arial" charset="0"/>
              </a:rPr>
              <a:pPr fontAlgn="base">
                <a:spcBef>
                  <a:spcPct val="0"/>
                </a:spcBef>
                <a:spcAft>
                  <a:spcPct val="0"/>
                </a:spcAft>
                <a:defRPr/>
              </a:pPr>
              <a:t>1</a:t>
            </a:fld>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0E304-14A4-4F79-92E1-1BFD93E30134}" type="slidenum">
              <a:rPr lang="en-GB">
                <a:cs typeface="Arial" charset="0"/>
              </a:rPr>
              <a:pPr fontAlgn="base">
                <a:spcBef>
                  <a:spcPct val="0"/>
                </a:spcBef>
                <a:spcAft>
                  <a:spcPct val="0"/>
                </a:spcAft>
                <a:defRPr/>
              </a:pPr>
              <a:t>11</a:t>
            </a:fld>
            <a:endParaRPr lang="en-GB">
              <a:cs typeface="Arial" charset="0"/>
            </a:endParaRPr>
          </a:p>
        </p:txBody>
      </p:sp>
    </p:spTree>
    <p:extLst>
      <p:ext uri="{BB962C8B-B14F-4D97-AF65-F5344CB8AC3E}">
        <p14:creationId xmlns:p14="http://schemas.microsoft.com/office/powerpoint/2010/main" val="1469229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0E304-14A4-4F79-92E1-1BFD93E30134}" type="slidenum">
              <a:rPr lang="en-GB">
                <a:cs typeface="Arial" charset="0"/>
              </a:rPr>
              <a:pPr fontAlgn="base">
                <a:spcBef>
                  <a:spcPct val="0"/>
                </a:spcBef>
                <a:spcAft>
                  <a:spcPct val="0"/>
                </a:spcAft>
                <a:defRPr/>
              </a:pPr>
              <a:t>12</a:t>
            </a:fld>
            <a:endParaRPr lang="en-GB">
              <a:cs typeface="Arial" charset="0"/>
            </a:endParaRPr>
          </a:p>
        </p:txBody>
      </p:sp>
    </p:spTree>
    <p:extLst>
      <p:ext uri="{BB962C8B-B14F-4D97-AF65-F5344CB8AC3E}">
        <p14:creationId xmlns:p14="http://schemas.microsoft.com/office/powerpoint/2010/main" val="273070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1CEF67-8301-4601-9542-E0E5A9EB39B3}" type="slidenum">
              <a:rPr lang="fr-FR">
                <a:cs typeface="Arial" charset="0"/>
              </a:rPr>
              <a:pPr fontAlgn="base">
                <a:spcBef>
                  <a:spcPct val="0"/>
                </a:spcBef>
                <a:spcAft>
                  <a:spcPct val="0"/>
                </a:spcAft>
                <a:defRPr/>
              </a:pPr>
              <a:t>13</a:t>
            </a:fld>
            <a:endParaRPr lang="fr-FR">
              <a:cs typeface="Arial"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C83A82-7A7B-4FF7-AC33-11D4224C74BB}" type="slidenum">
              <a:rPr lang="fr-FR">
                <a:cs typeface="Arial" charset="0"/>
              </a:rPr>
              <a:pPr fontAlgn="base">
                <a:spcBef>
                  <a:spcPct val="0"/>
                </a:spcBef>
                <a:spcAft>
                  <a:spcPct val="0"/>
                </a:spcAft>
                <a:defRPr/>
              </a:pPr>
              <a:t>14</a:t>
            </a:fld>
            <a:endParaRPr lang="fr-FR">
              <a:cs typeface="Arial"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fr-FR" sz="9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0F2EF5-DD2D-4C9E-A5D6-6A07285AA961}" type="slidenum">
              <a:rPr lang="fr-FR">
                <a:cs typeface="Arial" charset="0"/>
              </a:rPr>
              <a:pPr fontAlgn="base">
                <a:spcBef>
                  <a:spcPct val="0"/>
                </a:spcBef>
                <a:spcAft>
                  <a:spcPct val="0"/>
                </a:spcAft>
                <a:defRPr/>
              </a:pPr>
              <a:t>16</a:t>
            </a:fld>
            <a:endParaRPr lang="fr-FR">
              <a:cs typeface="Arial" charset="0"/>
            </a:endParaRPr>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15890F-9E41-449D-889C-3ECB34FC536F}" type="slidenum">
              <a:rPr lang="en-GB">
                <a:cs typeface="Arial" charset="0"/>
              </a:rPr>
              <a:pPr fontAlgn="base">
                <a:spcBef>
                  <a:spcPct val="0"/>
                </a:spcBef>
                <a:spcAft>
                  <a:spcPct val="0"/>
                </a:spcAft>
                <a:defRPr/>
              </a:pPr>
              <a:t>17</a:t>
            </a:fld>
            <a:endParaRPr lang="en-GB">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43B184-6FFB-4B5F-A619-E67F522E3D24}" type="slidenum">
              <a:rPr lang="fr-FR">
                <a:cs typeface="Arial" charset="0"/>
              </a:rPr>
              <a:pPr fontAlgn="base">
                <a:spcBef>
                  <a:spcPct val="0"/>
                </a:spcBef>
                <a:spcAft>
                  <a:spcPct val="0"/>
                </a:spcAft>
                <a:defRPr/>
              </a:pPr>
              <a:t>18</a:t>
            </a:fld>
            <a:endParaRPr lang="fr-FR">
              <a:cs typeface="Arial" charset="0"/>
            </a:endParaRPr>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F48AD7-92B0-4757-B928-0ECD689F83FD}" type="slidenum">
              <a:rPr lang="fr-FR">
                <a:cs typeface="Arial" charset="0"/>
              </a:rPr>
              <a:pPr fontAlgn="base">
                <a:spcBef>
                  <a:spcPct val="0"/>
                </a:spcBef>
                <a:spcAft>
                  <a:spcPct val="0"/>
                </a:spcAft>
                <a:defRPr/>
              </a:pPr>
              <a:t>21</a:t>
            </a:fld>
            <a:endParaRPr lang="fr-FR">
              <a:cs typeface="Arial" charset="0"/>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1AB3D1-F27C-4602-964E-5DA850EDA7A6}" type="slidenum">
              <a:rPr lang="fr-FR">
                <a:cs typeface="Arial" charset="0"/>
              </a:rPr>
              <a:pPr fontAlgn="base">
                <a:spcBef>
                  <a:spcPct val="0"/>
                </a:spcBef>
                <a:spcAft>
                  <a:spcPct val="0"/>
                </a:spcAft>
                <a:defRPr/>
              </a:pPr>
              <a:t>22</a:t>
            </a:fld>
            <a:endParaRPr lang="fr-FR">
              <a:cs typeface="Arial" charset="0"/>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29B986-101F-4B14-B697-17A6FE88B0F7}" type="slidenum">
              <a:rPr lang="fr-FR">
                <a:cs typeface="Arial" charset="0"/>
              </a:rPr>
              <a:pPr fontAlgn="base">
                <a:spcBef>
                  <a:spcPct val="0"/>
                </a:spcBef>
                <a:spcAft>
                  <a:spcPct val="0"/>
                </a:spcAft>
                <a:defRPr/>
              </a:pPr>
              <a:t>25</a:t>
            </a:fld>
            <a:endParaRPr lang="fr-FR">
              <a:cs typeface="Arial" charset="0"/>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89F257-4E54-4803-AA8C-57E95D9682E2}" type="slidenum">
              <a:rPr lang="en-GB">
                <a:cs typeface="Arial" charset="0"/>
              </a:rPr>
              <a:pPr fontAlgn="base">
                <a:spcBef>
                  <a:spcPct val="0"/>
                </a:spcBef>
                <a:spcAft>
                  <a:spcPct val="0"/>
                </a:spcAft>
                <a:defRPr/>
              </a:pPr>
              <a:t>2</a:t>
            </a:fld>
            <a:endParaRPr lang="en-GB">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CD3AC7-31C3-4FC2-9D0E-66B9966570EA}" type="slidenum">
              <a:rPr lang="fr-FR">
                <a:cs typeface="Arial" charset="0"/>
              </a:rPr>
              <a:pPr fontAlgn="base">
                <a:spcBef>
                  <a:spcPct val="0"/>
                </a:spcBef>
                <a:spcAft>
                  <a:spcPct val="0"/>
                </a:spcAft>
                <a:defRPr/>
              </a:pPr>
              <a:t>26</a:t>
            </a:fld>
            <a:endParaRPr lang="fr-FR">
              <a:cs typeface="Arial" charset="0"/>
            </a:endParaRPr>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827968-1331-43D4-8D12-94A7D31EDCFE}" type="slidenum">
              <a:rPr lang="fr-FR">
                <a:cs typeface="Arial" charset="0"/>
              </a:rPr>
              <a:pPr fontAlgn="base">
                <a:spcBef>
                  <a:spcPct val="0"/>
                </a:spcBef>
                <a:spcAft>
                  <a:spcPct val="0"/>
                </a:spcAft>
                <a:defRPr/>
              </a:pPr>
              <a:t>27</a:t>
            </a:fld>
            <a:endParaRPr lang="fr-FR">
              <a:cs typeface="Arial" charset="0"/>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4B8FA5-0429-4DDB-B069-393B01CF0984}" type="slidenum">
              <a:rPr lang="fr-FR">
                <a:cs typeface="Arial" charset="0"/>
              </a:rPr>
              <a:pPr fontAlgn="base">
                <a:spcBef>
                  <a:spcPct val="0"/>
                </a:spcBef>
                <a:spcAft>
                  <a:spcPct val="0"/>
                </a:spcAft>
                <a:defRPr/>
              </a:pPr>
              <a:t>30</a:t>
            </a:fld>
            <a:endParaRPr lang="fr-FR">
              <a:cs typeface="Arial" charset="0"/>
            </a:endParaRPr>
          </a:p>
        </p:txBody>
      </p:sp>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6CE116-52F8-46DB-A0A6-1D7E449F0DF3}" type="slidenum">
              <a:rPr lang="fr-FR">
                <a:cs typeface="Arial" charset="0"/>
              </a:rPr>
              <a:pPr fontAlgn="base">
                <a:spcBef>
                  <a:spcPct val="0"/>
                </a:spcBef>
                <a:spcAft>
                  <a:spcPct val="0"/>
                </a:spcAft>
                <a:defRPr/>
              </a:pPr>
              <a:t>31</a:t>
            </a:fld>
            <a:endParaRPr lang="fr-FR">
              <a:cs typeface="Arial" charset="0"/>
            </a:endParaRPr>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759990-554D-4722-825C-4E4893F7E230}" type="slidenum">
              <a:rPr lang="fr-FR">
                <a:cs typeface="Arial" charset="0"/>
              </a:rPr>
              <a:pPr fontAlgn="base">
                <a:spcBef>
                  <a:spcPct val="0"/>
                </a:spcBef>
                <a:spcAft>
                  <a:spcPct val="0"/>
                </a:spcAft>
                <a:defRPr/>
              </a:pPr>
              <a:t>33</a:t>
            </a:fld>
            <a:endParaRPr lang="fr-FR">
              <a:cs typeface="Arial" charset="0"/>
            </a:endParaRPr>
          </a:p>
        </p:txBody>
      </p:sp>
      <p:sp>
        <p:nvSpPr>
          <p:cNvPr id="1269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GB"/>
              <a:t>Bills of Material give a relationship between a Product and the Materials or Components which are used to make it.</a:t>
            </a:r>
          </a:p>
          <a:p>
            <a:pPr eaLnBrk="1" hangingPunct="1">
              <a:lnSpc>
                <a:spcPct val="80000"/>
              </a:lnSpc>
              <a:spcBef>
                <a:spcPct val="0"/>
              </a:spcBef>
            </a:pPr>
            <a:r>
              <a:rPr lang="en-GB"/>
              <a:t>Sometimes known as Structures, Parts Lists, Recipes, Formulations, …</a:t>
            </a:r>
          </a:p>
          <a:p>
            <a:pPr eaLnBrk="1" hangingPunct="1">
              <a:lnSpc>
                <a:spcPct val="80000"/>
              </a:lnSpc>
              <a:spcBef>
                <a:spcPct val="0"/>
              </a:spcBef>
            </a:pPr>
            <a:r>
              <a:rPr lang="en-GB"/>
              <a:t>We often talk about Parent-Child (Assembly-Component)</a:t>
            </a:r>
          </a:p>
          <a:p>
            <a:pPr eaLnBrk="1" hangingPunct="1">
              <a:lnSpc>
                <a:spcPct val="80000"/>
              </a:lnSpc>
              <a:spcBef>
                <a:spcPct val="0"/>
              </a:spcBef>
            </a:pPr>
            <a:r>
              <a:rPr lang="en-GB"/>
              <a:t>They can be multi-level</a:t>
            </a:r>
          </a:p>
          <a:p>
            <a:pPr lvl="1" eaLnBrk="1" hangingPunct="1">
              <a:lnSpc>
                <a:spcPct val="90000"/>
              </a:lnSpc>
              <a:spcBef>
                <a:spcPct val="0"/>
              </a:spcBef>
            </a:pPr>
            <a:r>
              <a:rPr lang="en-GB"/>
              <a:t>The Child of one BoM is the Parent of another</a:t>
            </a:r>
          </a:p>
          <a:p>
            <a:pPr eaLnBrk="1" hangingPunct="1">
              <a:lnSpc>
                <a:spcPct val="80000"/>
              </a:lnSpc>
              <a:spcBef>
                <a:spcPct val="0"/>
              </a:spcBef>
            </a:pPr>
            <a:r>
              <a:rPr lang="en-GB"/>
              <a:t>There can be up to 99 variants (BoM Codes)</a:t>
            </a:r>
          </a:p>
          <a:p>
            <a:pPr lvl="1" eaLnBrk="1" hangingPunct="1">
              <a:lnSpc>
                <a:spcPct val="90000"/>
              </a:lnSpc>
              <a:spcBef>
                <a:spcPct val="0"/>
              </a:spcBef>
            </a:pPr>
            <a:r>
              <a:rPr lang="en-GB"/>
              <a:t>For whatever purpose you want</a:t>
            </a:r>
          </a:p>
          <a:p>
            <a:pPr lvl="2" eaLnBrk="1" hangingPunct="1">
              <a:lnSpc>
                <a:spcPct val="90000"/>
              </a:lnSpc>
              <a:spcBef>
                <a:spcPct val="0"/>
              </a:spcBef>
            </a:pPr>
            <a:r>
              <a:rPr lang="en-GB"/>
              <a:t>Alternative high or low volume manufacturing process</a:t>
            </a:r>
          </a:p>
          <a:p>
            <a:pPr lvl="2" eaLnBrk="1" hangingPunct="1">
              <a:lnSpc>
                <a:spcPct val="90000"/>
              </a:lnSpc>
              <a:spcBef>
                <a:spcPct val="0"/>
              </a:spcBef>
            </a:pPr>
            <a:r>
              <a:rPr lang="en-GB"/>
              <a:t>Critical components only for planning (Planning BoM)</a:t>
            </a:r>
          </a:p>
          <a:p>
            <a:pPr lvl="2" eaLnBrk="1" hangingPunct="1">
              <a:lnSpc>
                <a:spcPct val="90000"/>
              </a:lnSpc>
              <a:spcBef>
                <a:spcPct val="0"/>
              </a:spcBef>
            </a:pPr>
            <a:r>
              <a:rPr lang="en-GB"/>
              <a:t>Etc.</a:t>
            </a:r>
          </a:p>
          <a:p>
            <a:pPr eaLnBrk="1" hangingPunct="1">
              <a:lnSpc>
                <a:spcPct val="80000"/>
              </a:lnSpc>
              <a:spcBef>
                <a:spcPct val="0"/>
              </a:spcBef>
            </a:pPr>
            <a:r>
              <a:rPr lang="en-GB"/>
              <a:t>They are used for:-</a:t>
            </a:r>
          </a:p>
          <a:p>
            <a:pPr lvl="1" eaLnBrk="1" hangingPunct="1">
              <a:lnSpc>
                <a:spcPct val="90000"/>
              </a:lnSpc>
              <a:spcBef>
                <a:spcPct val="0"/>
              </a:spcBef>
            </a:pPr>
            <a:r>
              <a:rPr lang="en-GB"/>
              <a:t>Sales Kitting (Build in the despatch department)</a:t>
            </a:r>
          </a:p>
          <a:p>
            <a:pPr lvl="1" eaLnBrk="1" hangingPunct="1">
              <a:lnSpc>
                <a:spcPct val="90000"/>
              </a:lnSpc>
              <a:spcBef>
                <a:spcPct val="0"/>
              </a:spcBef>
            </a:pPr>
            <a:r>
              <a:rPr lang="en-GB"/>
              <a:t>Assembly processing</a:t>
            </a:r>
          </a:p>
          <a:p>
            <a:pPr lvl="1" eaLnBrk="1" hangingPunct="1">
              <a:lnSpc>
                <a:spcPct val="90000"/>
              </a:lnSpc>
              <a:spcBef>
                <a:spcPct val="0"/>
              </a:spcBef>
            </a:pPr>
            <a:r>
              <a:rPr lang="en-GB"/>
              <a:t>Work Orders</a:t>
            </a:r>
          </a:p>
          <a:p>
            <a:pPr lvl="1" eaLnBrk="1" hangingPunct="1">
              <a:lnSpc>
                <a:spcPct val="90000"/>
              </a:lnSpc>
              <a:spcBef>
                <a:spcPct val="0"/>
              </a:spcBef>
            </a:pPr>
            <a:r>
              <a:rPr lang="en-GB"/>
              <a:t>MRP</a:t>
            </a:r>
          </a:p>
          <a:p>
            <a:pPr lvl="1" eaLnBrk="1" hangingPunct="1">
              <a:lnSpc>
                <a:spcPct val="90000"/>
              </a:lnSpc>
              <a:spcBef>
                <a:spcPct val="0"/>
              </a:spcBef>
            </a:pPr>
            <a:r>
              <a:rPr lang="en-GB"/>
              <a:t>Cost calculations</a:t>
            </a:r>
          </a:p>
          <a:p>
            <a:pPr eaLnBrk="1" hangingPunct="1">
              <a:spcBef>
                <a:spcPct val="0"/>
              </a:spcBef>
            </a:pPr>
            <a:endParaRPr lang="en-GB"/>
          </a:p>
        </p:txBody>
      </p:sp>
      <p:sp>
        <p:nvSpPr>
          <p:cNvPr id="1290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4F3C97-CDB1-41CE-8E8C-DEC349D6CCFC}" type="slidenum">
              <a:rPr lang="en-GB">
                <a:cs typeface="Arial" charset="0"/>
              </a:rPr>
              <a:pPr fontAlgn="base">
                <a:spcBef>
                  <a:spcPct val="0"/>
                </a:spcBef>
                <a:spcAft>
                  <a:spcPct val="0"/>
                </a:spcAft>
                <a:defRPr/>
              </a:pPr>
              <a:t>34</a:t>
            </a:fld>
            <a:endParaRPr lang="en-GB">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310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E800C-DA09-4ED1-8BD2-66B870CD3BCE}" type="slidenum">
              <a:rPr lang="en-GB">
                <a:cs typeface="Arial" charset="0"/>
              </a:rPr>
              <a:pPr fontAlgn="base">
                <a:spcBef>
                  <a:spcPct val="0"/>
                </a:spcBef>
                <a:spcAft>
                  <a:spcPct val="0"/>
                </a:spcAft>
                <a:defRPr/>
              </a:pPr>
              <a:t>35</a:t>
            </a:fld>
            <a:endParaRPr lang="en-GB">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331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B43336-1A89-4A35-A0AB-DE276BBC4C58}" type="slidenum">
              <a:rPr lang="en-GB">
                <a:cs typeface="Arial" charset="0"/>
              </a:rPr>
              <a:pPr fontAlgn="base">
                <a:spcBef>
                  <a:spcPct val="0"/>
                </a:spcBef>
                <a:spcAft>
                  <a:spcPct val="0"/>
                </a:spcAft>
                <a:defRPr/>
              </a:pPr>
              <a:t>36</a:t>
            </a:fld>
            <a:endParaRPr lang="en-GB">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7A9940-A620-43B7-8992-AC19AE1B12B3}" type="slidenum">
              <a:rPr lang="fr-FR">
                <a:cs typeface="Arial" charset="0"/>
              </a:rPr>
              <a:pPr fontAlgn="base">
                <a:spcBef>
                  <a:spcPct val="0"/>
                </a:spcBef>
                <a:spcAft>
                  <a:spcPct val="0"/>
                </a:spcAft>
                <a:defRPr/>
              </a:pPr>
              <a:t>37</a:t>
            </a:fld>
            <a:endParaRPr lang="fr-FR">
              <a:cs typeface="Arial" charset="0"/>
            </a:endParaRPr>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1D0D06-3B34-45D0-BB28-9960AB1678B0}" type="slidenum">
              <a:rPr lang="fr-FR">
                <a:cs typeface="Arial" charset="0"/>
              </a:rPr>
              <a:pPr fontAlgn="base">
                <a:spcBef>
                  <a:spcPct val="0"/>
                </a:spcBef>
                <a:spcAft>
                  <a:spcPct val="0"/>
                </a:spcAft>
                <a:defRPr/>
              </a:pPr>
              <a:t>41</a:t>
            </a:fld>
            <a:endParaRPr lang="fr-FR">
              <a:cs typeface="Arial" charset="0"/>
            </a:endParaRPr>
          </a:p>
        </p:txBody>
      </p:sp>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C9D297-0D40-417F-AF49-79A8C61F2476}" type="slidenum">
              <a:rPr lang="en-GB">
                <a:cs typeface="Arial" charset="0"/>
              </a:rPr>
              <a:pPr fontAlgn="base">
                <a:spcBef>
                  <a:spcPct val="0"/>
                </a:spcBef>
                <a:spcAft>
                  <a:spcPct val="0"/>
                </a:spcAft>
                <a:defRPr/>
              </a:pPr>
              <a:t>3</a:t>
            </a:fld>
            <a:endParaRPr lang="en-GB">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DA0A7C-E56A-49AB-8FC1-D39BD0A47C54}" type="slidenum">
              <a:rPr lang="en-GB">
                <a:cs typeface="Arial" charset="0"/>
              </a:rPr>
              <a:pPr fontAlgn="base">
                <a:spcBef>
                  <a:spcPct val="0"/>
                </a:spcBef>
                <a:spcAft>
                  <a:spcPct val="0"/>
                </a:spcAft>
                <a:defRPr/>
              </a:pPr>
              <a:t>42</a:t>
            </a:fld>
            <a:endParaRPr lang="en-GB">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30" tIns="45715" rIns="91430" bIns="45715" anchor="b"/>
          <a:lstStyle/>
          <a:p>
            <a:pPr algn="r"/>
            <a:fld id="{9370A026-9B42-4B80-8D84-12DFFFAB3DF1}" type="slidenum">
              <a:rPr lang="fr-FR" sz="1200">
                <a:solidFill>
                  <a:srgbClr val="000000"/>
                </a:solidFill>
                <a:latin typeface="Calibri" pitchFamily="34" charset="0"/>
              </a:rPr>
              <a:pPr algn="r"/>
              <a:t>45</a:t>
            </a:fld>
            <a:endParaRPr lang="fr-FR" sz="1200">
              <a:solidFill>
                <a:srgbClr val="000000"/>
              </a:solidFill>
              <a:latin typeface="Calibri" pitchFamily="34" charset="0"/>
            </a:endParaRPr>
          </a:p>
        </p:txBody>
      </p:sp>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AEB81B-4AF6-44AA-9B6A-2DE1E313E989}" type="slidenum">
              <a:rPr lang="fr-FR">
                <a:cs typeface="Arial" charset="0"/>
              </a:rPr>
              <a:pPr fontAlgn="base">
                <a:spcBef>
                  <a:spcPct val="0"/>
                </a:spcBef>
                <a:spcAft>
                  <a:spcPct val="0"/>
                </a:spcAft>
                <a:defRPr/>
              </a:pPr>
              <a:t>47</a:t>
            </a:fld>
            <a:endParaRPr lang="fr-FR">
              <a:cs typeface="Arial" charset="0"/>
            </a:endParaRPr>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D6BD82-5397-4F1A-B392-327516CE9540}" type="slidenum">
              <a:rPr lang="fr-FR">
                <a:cs typeface="Arial" charset="0"/>
              </a:rPr>
              <a:pPr fontAlgn="base">
                <a:spcBef>
                  <a:spcPct val="0"/>
                </a:spcBef>
                <a:spcAft>
                  <a:spcPct val="0"/>
                </a:spcAft>
                <a:defRPr/>
              </a:pPr>
              <a:t>49</a:t>
            </a:fld>
            <a:endParaRPr lang="fr-FR">
              <a:cs typeface="Arial" charset="0"/>
            </a:endParaRPr>
          </a:p>
        </p:txBody>
      </p:sp>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16F031-FD0F-454E-9B50-D8ED78F01567}" type="slidenum">
              <a:rPr lang="fr-FR">
                <a:cs typeface="Arial" charset="0"/>
              </a:rPr>
              <a:pPr fontAlgn="base">
                <a:spcBef>
                  <a:spcPct val="0"/>
                </a:spcBef>
                <a:spcAft>
                  <a:spcPct val="0"/>
                </a:spcAft>
                <a:defRPr/>
              </a:pPr>
              <a:t>51</a:t>
            </a:fld>
            <a:endParaRPr lang="fr-FR">
              <a:cs typeface="Arial" charset="0"/>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6FAF14-DDE6-4021-8E87-057C4EABA190}" type="slidenum">
              <a:rPr lang="fr-FR">
                <a:cs typeface="Arial" charset="0"/>
              </a:rPr>
              <a:pPr fontAlgn="base">
                <a:spcBef>
                  <a:spcPct val="0"/>
                </a:spcBef>
                <a:spcAft>
                  <a:spcPct val="0"/>
                </a:spcAft>
                <a:defRPr/>
              </a:pPr>
              <a:t>53</a:t>
            </a:fld>
            <a:endParaRPr lang="fr-FR">
              <a:cs typeface="Arial" charset="0"/>
            </a:endParaRPr>
          </a:p>
        </p:txBody>
      </p:sp>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payments screen have a left “picking” list, which allows the selection of Purchase Orders, or Purchase invoices for inclusion on the Payment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C6F7F5-81E5-4AEF-8B04-5D5F09F43CC2}" type="slidenum">
              <a:rPr lang="fr-FR">
                <a:cs typeface="Arial" charset="0"/>
              </a:rPr>
              <a:pPr fontAlgn="base">
                <a:spcBef>
                  <a:spcPct val="0"/>
                </a:spcBef>
                <a:spcAft>
                  <a:spcPct val="0"/>
                </a:spcAft>
                <a:defRPr/>
              </a:pPr>
              <a:t>54</a:t>
            </a:fld>
            <a:endParaRPr lang="fr-FR">
              <a:cs typeface="Arial" charset="0"/>
            </a:endParaRPr>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62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DFEA67-0BE7-47D8-A235-B30E67D5C64D}" type="slidenum">
              <a:rPr lang="en-GB">
                <a:cs typeface="Arial" charset="0"/>
              </a:rPr>
              <a:pPr fontAlgn="base">
                <a:spcBef>
                  <a:spcPct val="0"/>
                </a:spcBef>
                <a:spcAft>
                  <a:spcPct val="0"/>
                </a:spcAft>
                <a:defRPr/>
              </a:pPr>
              <a:t>55</a:t>
            </a:fld>
            <a:endParaRPr lang="en-GB">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B7C2D7-C731-41DD-AD32-FA4B59CF21F8}" type="slidenum">
              <a:rPr lang="fr-FR">
                <a:cs typeface="Arial" charset="0"/>
              </a:rPr>
              <a:pPr fontAlgn="base">
                <a:spcBef>
                  <a:spcPct val="0"/>
                </a:spcBef>
                <a:spcAft>
                  <a:spcPct val="0"/>
                </a:spcAft>
                <a:defRPr/>
              </a:pPr>
              <a:t>61</a:t>
            </a:fld>
            <a:endParaRPr lang="fr-FR">
              <a:cs typeface="Arial" charset="0"/>
            </a:endParaRPr>
          </a:p>
        </p:txBody>
      </p:sp>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B03D2-92DA-4BA9-84CF-1AD2BB2B5AA2}" type="slidenum">
              <a:rPr lang="fr-FR">
                <a:cs typeface="Arial" charset="0"/>
              </a:rPr>
              <a:pPr fontAlgn="base">
                <a:spcBef>
                  <a:spcPct val="0"/>
                </a:spcBef>
                <a:spcAft>
                  <a:spcPct val="0"/>
                </a:spcAft>
                <a:defRPr/>
              </a:pPr>
              <a:t>63</a:t>
            </a:fld>
            <a:endParaRPr lang="fr-FR">
              <a:cs typeface="Arial" charset="0"/>
            </a:endParaRPr>
          </a:p>
        </p:txBody>
      </p:sp>
      <p:sp>
        <p:nvSpPr>
          <p:cNvPr id="173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26542C-2D8C-4FD4-901A-391125007D6B}" type="slidenum">
              <a:rPr lang="en-GB">
                <a:cs typeface="Arial" charset="0"/>
              </a:rPr>
              <a:pPr fontAlgn="base">
                <a:spcBef>
                  <a:spcPct val="0"/>
                </a:spcBef>
                <a:spcAft>
                  <a:spcPct val="0"/>
                </a:spcAft>
                <a:defRPr/>
              </a:pPr>
              <a:t>4</a:t>
            </a:fld>
            <a:endParaRPr lang="en-GB">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75E139-A67F-4D56-AF58-EACFC6677FD0}" type="slidenum">
              <a:rPr lang="fr-FR">
                <a:cs typeface="Arial" charset="0"/>
              </a:rPr>
              <a:pPr fontAlgn="base">
                <a:spcBef>
                  <a:spcPct val="0"/>
                </a:spcBef>
                <a:spcAft>
                  <a:spcPct val="0"/>
                </a:spcAft>
                <a:defRPr/>
              </a:pPr>
              <a:t>66</a:t>
            </a:fld>
            <a:endParaRPr lang="fr-FR">
              <a:cs typeface="Arial" charset="0"/>
            </a:endParaRPr>
          </a:p>
        </p:txBody>
      </p:sp>
      <p:sp>
        <p:nvSpPr>
          <p:cNvPr id="177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132A1C-54F1-4C61-B4CF-6F76B3B390DD}" type="slidenum">
              <a:rPr lang="fr-FR">
                <a:cs typeface="Arial" charset="0"/>
              </a:rPr>
              <a:pPr fontAlgn="base">
                <a:spcBef>
                  <a:spcPct val="0"/>
                </a:spcBef>
                <a:spcAft>
                  <a:spcPct val="0"/>
                </a:spcAft>
                <a:defRPr/>
              </a:pPr>
              <a:t>70</a:t>
            </a:fld>
            <a:endParaRPr lang="fr-FR">
              <a:cs typeface="Arial" charset="0"/>
            </a:endParaRPr>
          </a:p>
        </p:txBody>
      </p:sp>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payments screen have a left “picking” list, which allows the selection of Sales Orders, or Sales invoices for inclusion on the Payment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42BA6-FBAC-449F-AADF-8D030E24960B}" type="slidenum">
              <a:rPr lang="fr-FR">
                <a:cs typeface="Arial" charset="0"/>
              </a:rPr>
              <a:pPr fontAlgn="base">
                <a:spcBef>
                  <a:spcPct val="0"/>
                </a:spcBef>
                <a:spcAft>
                  <a:spcPct val="0"/>
                </a:spcAft>
                <a:defRPr/>
              </a:pPr>
              <a:t>71</a:t>
            </a:fld>
            <a:endParaRPr lang="fr-FR">
              <a:cs typeface="Arial" charset="0"/>
            </a:endParaRPr>
          </a:p>
        </p:txBody>
      </p:sp>
      <p:sp>
        <p:nvSpPr>
          <p:cNvPr id="184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86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1C210B-79B1-4BA6-8D20-9C9277938A59}" type="slidenum">
              <a:rPr lang="en-GB">
                <a:cs typeface="Arial" charset="0"/>
              </a:rPr>
              <a:pPr fontAlgn="base">
                <a:spcBef>
                  <a:spcPct val="0"/>
                </a:spcBef>
                <a:spcAft>
                  <a:spcPct val="0"/>
                </a:spcAft>
                <a:defRPr/>
              </a:pPr>
              <a:t>72</a:t>
            </a:fld>
            <a:endParaRPr lang="en-GB">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128890-5CA4-4B85-BCF9-5059C1C8A0F0}" type="slidenum">
              <a:rPr lang="fr-FR">
                <a:cs typeface="Arial" charset="0"/>
              </a:rPr>
              <a:pPr fontAlgn="base">
                <a:spcBef>
                  <a:spcPct val="0"/>
                </a:spcBef>
                <a:spcAft>
                  <a:spcPct val="0"/>
                </a:spcAft>
                <a:defRPr/>
              </a:pPr>
              <a:t>75</a:t>
            </a:fld>
            <a:endParaRPr lang="fr-FR">
              <a:cs typeface="Arial" charset="0"/>
            </a:endParaRPr>
          </a:p>
        </p:txBody>
      </p:sp>
      <p:sp>
        <p:nvSpPr>
          <p:cNvPr id="190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bwMode="auto">
          <a:noFill/>
          <a:ln>
            <a:solidFill>
              <a:srgbClr val="000000"/>
            </a:solidFill>
            <a:miter lim="800000"/>
            <a:headEnd/>
            <a:tailEnd/>
          </a:ln>
        </p:spPr>
      </p:sp>
      <p:sp>
        <p:nvSpPr>
          <p:cNvPr id="192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92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1BBF66-BCE2-407A-B6BA-3B30FFB6BBBD}" type="slidenum">
              <a:rPr lang="en-GB">
                <a:cs typeface="Arial" charset="0"/>
              </a:rPr>
              <a:pPr fontAlgn="base">
                <a:spcBef>
                  <a:spcPct val="0"/>
                </a:spcBef>
                <a:spcAft>
                  <a:spcPct val="0"/>
                </a:spcAft>
                <a:defRPr/>
              </a:pPr>
              <a:t>76</a:t>
            </a:fld>
            <a:endParaRPr lang="en-GB">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C692A7-402B-4B06-90F2-67F450757A13}" type="slidenum">
              <a:rPr lang="fr-FR">
                <a:cs typeface="Arial" charset="0"/>
              </a:rPr>
              <a:pPr fontAlgn="base">
                <a:spcBef>
                  <a:spcPct val="0"/>
                </a:spcBef>
                <a:spcAft>
                  <a:spcPct val="0"/>
                </a:spcAft>
                <a:defRPr/>
              </a:pPr>
              <a:t>77</a:t>
            </a:fld>
            <a:endParaRPr lang="fr-FR">
              <a:cs typeface="Arial" charset="0"/>
            </a:endParaRPr>
          </a:p>
        </p:txBody>
      </p:sp>
      <p:sp>
        <p:nvSpPr>
          <p:cNvPr id="194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96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EBE292-A6B2-4150-A4BE-70F0EE0579C5}" type="slidenum">
              <a:rPr lang="en-GB">
                <a:cs typeface="Arial" charset="0"/>
              </a:rPr>
              <a:pPr fontAlgn="base">
                <a:spcBef>
                  <a:spcPct val="0"/>
                </a:spcBef>
                <a:spcAft>
                  <a:spcPct val="0"/>
                </a:spcAft>
                <a:defRPr/>
              </a:pPr>
              <a:t>78</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156EF-2989-4B5D-88D6-882AFBE3DAE3}" type="slidenum">
              <a:rPr lang="fr-FR">
                <a:cs typeface="Arial" charset="0"/>
              </a:rPr>
              <a:pPr fontAlgn="base">
                <a:spcBef>
                  <a:spcPct val="0"/>
                </a:spcBef>
                <a:spcAft>
                  <a:spcPct val="0"/>
                </a:spcAft>
                <a:defRPr/>
              </a:pPr>
              <a:t>7</a:t>
            </a:fld>
            <a:endParaRPr lang="fr-FR">
              <a:cs typeface="Arial"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xfrm>
            <a:off x="681038" y="4716463"/>
            <a:ext cx="5435600" cy="4465637"/>
          </a:xfrm>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C1CFE-CDA3-416D-B328-130D528E5F48}" type="slidenum">
              <a:rPr lang="fr-FR">
                <a:cs typeface="Arial" charset="0"/>
              </a:rPr>
              <a:pPr fontAlgn="base">
                <a:spcBef>
                  <a:spcPct val="0"/>
                </a:spcBef>
                <a:spcAft>
                  <a:spcPct val="0"/>
                </a:spcAft>
                <a:defRPr/>
              </a:pPr>
              <a:t>8</a:t>
            </a:fld>
            <a:endParaRPr lang="fr-FR">
              <a:cs typeface="Arial"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Business Partners is a Generic term for all types of entity we can deal with.</a:t>
            </a:r>
          </a:p>
          <a:p>
            <a:pPr eaLnBrk="1" hangingPunct="1">
              <a:spcBef>
                <a:spcPct val="0"/>
              </a:spcBef>
            </a:pPr>
            <a:endParaRPr lang="en-GB"/>
          </a:p>
          <a:p>
            <a:pPr eaLnBrk="1" hangingPunct="1">
              <a:spcBef>
                <a:spcPct val="0"/>
              </a:spcBef>
            </a:pPr>
            <a:r>
              <a:rPr lang="en-GB"/>
              <a:t>There is a Table BPARTNER in which every Business Partner is recorded once, and which stores all the data which is common to the BP, regardless of his role.</a:t>
            </a:r>
          </a:p>
          <a:p>
            <a:pPr eaLnBrk="1" hangingPunct="1">
              <a:spcBef>
                <a:spcPct val="0"/>
              </a:spcBef>
            </a:pPr>
            <a:endParaRPr lang="en-GB"/>
          </a:p>
          <a:p>
            <a:pPr eaLnBrk="1" hangingPunct="1">
              <a:spcBef>
                <a:spcPct val="0"/>
              </a:spcBef>
            </a:pPr>
            <a:r>
              <a:rPr lang="en-GB"/>
              <a:t>There is a Table for each type of BP; BPCUSTOMER, BPSUPPLIER, BPCARRIER, …</a:t>
            </a:r>
          </a:p>
          <a:p>
            <a:pPr eaLnBrk="1" hangingPunct="1">
              <a:spcBef>
                <a:spcPct val="0"/>
              </a:spcBef>
            </a:pPr>
            <a:endParaRPr lang="en-GB"/>
          </a:p>
          <a:p>
            <a:pPr eaLnBrk="1" hangingPunct="1">
              <a:spcBef>
                <a:spcPct val="0"/>
              </a:spcBef>
            </a:pP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0E304-14A4-4F79-92E1-1BFD93E30134}" type="slidenum">
              <a:rPr lang="en-GB">
                <a:cs typeface="Arial" charset="0"/>
              </a:rPr>
              <a:pPr fontAlgn="base">
                <a:spcBef>
                  <a:spcPct val="0"/>
                </a:spcBef>
                <a:spcAft>
                  <a:spcPct val="0"/>
                </a:spcAft>
                <a:defRPr/>
              </a:pPr>
              <a:t>9</a:t>
            </a:fld>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0E304-14A4-4F79-92E1-1BFD93E30134}" type="slidenum">
              <a:rPr lang="en-GB">
                <a:cs typeface="Arial" charset="0"/>
              </a:rPr>
              <a:pPr fontAlgn="base">
                <a:spcBef>
                  <a:spcPct val="0"/>
                </a:spcBef>
                <a:spcAft>
                  <a:spcPct val="0"/>
                </a:spcAft>
                <a:defRPr/>
              </a:pPr>
              <a:t>10</a:t>
            </a:fld>
            <a:endParaRPr lang="en-GB">
              <a:cs typeface="Arial" charset="0"/>
            </a:endParaRPr>
          </a:p>
        </p:txBody>
      </p:sp>
    </p:spTree>
    <p:extLst>
      <p:ext uri="{BB962C8B-B14F-4D97-AF65-F5344CB8AC3E}">
        <p14:creationId xmlns:p14="http://schemas.microsoft.com/office/powerpoint/2010/main" val="204313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a:p>
        </p:txBody>
      </p:sp>
      <p:sp>
        <p:nvSpPr>
          <p:cNvPr id="8" name="Text Placeholder 7"/>
          <p:cNvSpPr>
            <a:spLocks noGrp="1"/>
          </p:cNvSpPr>
          <p:nvPr>
            <p:ph type="body" sz="quarter" idx="13"/>
          </p:nvPr>
        </p:nvSpPr>
        <p:spPr>
          <a:xfrm>
            <a:off x="457200" y="980660"/>
            <a:ext cx="8229600" cy="5105400"/>
          </a:xfrm>
        </p:spPr>
        <p:txBody>
          <a:bodyPr/>
          <a:lstStyle>
            <a:lvl1pPr>
              <a:defRPr b="1"/>
            </a:lvl1pPr>
            <a:lvl2pPr>
              <a:defRPr b="1"/>
            </a:lvl2pPr>
            <a:lvl3pPr>
              <a:defRPr b="1">
                <a:solidFill>
                  <a:schemeClr val="bg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54AD4DB3-44F2-44D7-99E3-C7B06BDE6EC8}" type="slidenum">
              <a:rPr lang="en-US"/>
              <a:pPr>
                <a:defRPr/>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re seul">
    <p:spTree>
      <p:nvGrpSpPr>
        <p:cNvPr id="1" name=""/>
        <p:cNvGrpSpPr/>
        <p:nvPr/>
      </p:nvGrpSpPr>
      <p:grpSpPr>
        <a:xfrm>
          <a:off x="0" y="0"/>
          <a:ext cx="0" cy="0"/>
          <a:chOff x="0" y="0"/>
          <a:chExt cx="0" cy="0"/>
        </a:xfrm>
      </p:grpSpPr>
      <p:sp>
        <p:nvSpPr>
          <p:cNvPr id="3"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4"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5"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6"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7"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8"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0D9842DB-328D-48F1-AD34-B48A9DDC931F}"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9" name="Forme libre 4"/>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cran">
    <p:spTree>
      <p:nvGrpSpPr>
        <p:cNvPr id="1" name=""/>
        <p:cNvGrpSpPr/>
        <p:nvPr/>
      </p:nvGrpSpPr>
      <p:grpSpPr>
        <a:xfrm>
          <a:off x="0" y="0"/>
          <a:ext cx="0" cy="0"/>
          <a:chOff x="0" y="0"/>
          <a:chExt cx="0" cy="0"/>
        </a:xfrm>
      </p:grpSpPr>
      <p:sp>
        <p:nvSpPr>
          <p:cNvPr id="4"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5"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7"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8"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9"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10"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66456FC0-1003-4377-8348-AC1418E149A0}"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11" name="Forme libre 4"/>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pic>
        <p:nvPicPr>
          <p:cNvPr id="12" name="Picture 7" descr="logo_sign"/>
          <p:cNvPicPr>
            <a:picLocks noChangeAspect="1" noChangeArrowheads="1"/>
          </p:cNvPicPr>
          <p:nvPr userDrawn="1"/>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
        <p:nvSpPr>
          <p:cNvPr id="6" name="Rectangle 3"/>
          <p:cNvSpPr>
            <a:spLocks noGrp="1" noChangeArrowheads="1"/>
          </p:cNvSpPr>
          <p:nvPr>
            <p:ph idx="1"/>
          </p:nvPr>
        </p:nvSpPr>
        <p:spPr bwMode="auto">
          <a:xfrm>
            <a:off x="457200" y="1268413"/>
            <a:ext cx="7354888" cy="5040312"/>
          </a:xfrm>
          <a:prstGeom prst="rect">
            <a:avLst/>
          </a:prstGeom>
          <a:noFill/>
          <a:ln w="9525">
            <a:noFill/>
            <a:miter lim="800000"/>
            <a:headEnd/>
            <a:tailEnd/>
          </a:ln>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1_Deux contenus">
    <p:spTree>
      <p:nvGrpSpPr>
        <p:cNvPr id="1" name=""/>
        <p:cNvGrpSpPr/>
        <p:nvPr/>
      </p:nvGrpSpPr>
      <p:grpSpPr>
        <a:xfrm>
          <a:off x="0" y="0"/>
          <a:ext cx="0" cy="0"/>
          <a:chOff x="0" y="0"/>
          <a:chExt cx="0" cy="0"/>
        </a:xfrm>
      </p:grpSpPr>
      <p:sp>
        <p:nvSpPr>
          <p:cNvPr id="5"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6"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7"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8"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9"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10"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926CDE89-B591-43F9-AC39-03F69FF090E0}"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11" name="Forme libre 7"/>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
        <p:nvSpPr>
          <p:cNvPr id="3" name="Espace réservé du contenu 2"/>
          <p:cNvSpPr>
            <a:spLocks noGrp="1"/>
          </p:cNvSpPr>
          <p:nvPr>
            <p:ph sz="half" idx="1"/>
          </p:nvPr>
        </p:nvSpPr>
        <p:spPr>
          <a:xfrm>
            <a:off x="457199" y="1268413"/>
            <a:ext cx="3838755" cy="5040312"/>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572000" y="1268413"/>
            <a:ext cx="3864634" cy="5040312"/>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45333" y="71250"/>
            <a:ext cx="6994525" cy="1143000"/>
          </a:xfrm>
        </p:spPr>
        <p:txBody>
          <a:bodyPr/>
          <a:lstStyle>
            <a:lvl1pPr>
              <a:defRPr>
                <a:solidFill>
                  <a:schemeClr val="tx1"/>
                </a:solidFill>
              </a:defRPr>
            </a:lvl1pPr>
          </a:lstStyle>
          <a:p>
            <a:r>
              <a:rPr lang="fr-FR" dirty="0"/>
              <a:t>Cliquez pour modifier le style du titre</a:t>
            </a:r>
          </a:p>
        </p:txBody>
      </p:sp>
      <p:sp>
        <p:nvSpPr>
          <p:cNvPr id="3" name="Espace réservé du contenu 2"/>
          <p:cNvSpPr>
            <a:spLocks noGrp="1"/>
          </p:cNvSpPr>
          <p:nvPr>
            <p:ph idx="1"/>
          </p:nvPr>
        </p:nvSpPr>
        <p:spPr/>
        <p:txBody>
          <a:bodyPr/>
          <a:lstStyle>
            <a:lvl1pPr>
              <a:buFontTx/>
              <a:buBlip>
                <a:blip r:embed="rId2"/>
              </a:buBlip>
              <a:defRPr>
                <a:solidFill>
                  <a:schemeClr val="tx2"/>
                </a:solidFill>
                <a:latin typeface="+mn-lt"/>
              </a:defRPr>
            </a:lvl1pPr>
            <a:lvl2pPr>
              <a:defRPr lang="fr-FR" sz="2200" dirty="0" smtClean="0">
                <a:solidFill>
                  <a:schemeClr val="tx2"/>
                </a:solidFill>
                <a:latin typeface="+mn-lt"/>
              </a:defRPr>
            </a:lvl2pPr>
            <a:lvl3pPr>
              <a:defRPr b="0">
                <a:solidFill>
                  <a:schemeClr val="tx2"/>
                </a:solidFill>
                <a:latin typeface="+mn-lt"/>
              </a:defRPr>
            </a:lvl3pPr>
            <a:lvl4pPr>
              <a:defRPr sz="1600">
                <a:solidFill>
                  <a:schemeClr val="tx2"/>
                </a:solidFill>
                <a:latin typeface="+mn-lt"/>
              </a:defRPr>
            </a:lvl4pPr>
            <a:lvl5pPr>
              <a:buFont typeface="Arial" pitchFamily="34" charset="0"/>
              <a:buChar char="•"/>
              <a:defRPr sz="1400">
                <a:solidFill>
                  <a:schemeClr val="tx2"/>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sposition personnalisée">
    <p:spTree>
      <p:nvGrpSpPr>
        <p:cNvPr id="1" name=""/>
        <p:cNvGrpSpPr/>
        <p:nvPr/>
      </p:nvGrpSpPr>
      <p:grpSpPr>
        <a:xfrm>
          <a:off x="0" y="0"/>
          <a:ext cx="0" cy="0"/>
          <a:chOff x="0" y="0"/>
          <a:chExt cx="0" cy="0"/>
        </a:xfrm>
      </p:grpSpPr>
      <p:sp>
        <p:nvSpPr>
          <p:cNvPr id="3"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4"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5"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6"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7"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8"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76B579D5-F168-4011-94CD-DFD24CCBA9E0}"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2" name="Titre 1"/>
          <p:cNvSpPr>
            <a:spLocks noGrp="1"/>
          </p:cNvSpPr>
          <p:nvPr>
            <p:ph type="title"/>
          </p:nvPr>
        </p:nvSpPr>
        <p:spPr>
          <a:xfrm>
            <a:off x="409700" y="115888"/>
            <a:ext cx="6994525" cy="1143000"/>
          </a:xfrm>
        </p:spPr>
        <p:txBody>
          <a:bodyPr/>
          <a:lstStyle/>
          <a:p>
            <a:r>
              <a:rPr lang="fr-FR"/>
              <a:t>Cliquez pour modifier le style du titre</a:t>
            </a:r>
          </a:p>
        </p:txBody>
      </p:sp>
      <p:sp>
        <p:nvSpPr>
          <p:cNvPr id="9" name="Espace réservé du pied de page 2"/>
          <p:cNvSpPr>
            <a:spLocks noGrp="1"/>
          </p:cNvSpPr>
          <p:nvPr>
            <p:ph type="ftr" sz="quarter" idx="10"/>
          </p:nvPr>
        </p:nvSpPr>
        <p:spPr>
          <a:xfrm>
            <a:off x="3124200" y="6356350"/>
            <a:ext cx="2895600" cy="365125"/>
          </a:xfrm>
          <a:prstGeom prst="rect">
            <a:avLst/>
          </a:prstGeom>
        </p:spPr>
        <p:txBody>
          <a:bodyPr/>
          <a:lstStyle>
            <a:lvl1pPr algn="l">
              <a:defRPr>
                <a:solidFill>
                  <a:srgbClr val="008469"/>
                </a:solidFill>
                <a:latin typeface="Arial" charset="0"/>
                <a:cs typeface="+mn-cs"/>
              </a:defRPr>
            </a:lvl1pPr>
          </a:lstStyle>
          <a:p>
            <a:pPr>
              <a:defRPr/>
            </a:pP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9_Diapositive de titr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3"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4"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5"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6"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7"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7FD56194-597F-4AA7-911D-2D0B0CBD4189}"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8" name="Espace réservé du pied de page 2"/>
          <p:cNvSpPr>
            <a:spLocks noGrp="1"/>
          </p:cNvSpPr>
          <p:nvPr>
            <p:ph type="ftr" sz="quarter" idx="10"/>
          </p:nvPr>
        </p:nvSpPr>
        <p:spPr>
          <a:xfrm>
            <a:off x="3124200" y="6248400"/>
            <a:ext cx="2895600" cy="457200"/>
          </a:xfrm>
          <a:prstGeom prst="rect">
            <a:avLst/>
          </a:prstGeom>
        </p:spPr>
        <p:txBody>
          <a:bodyPr/>
          <a:lstStyle>
            <a:lvl1pPr algn="l">
              <a:defRPr>
                <a:solidFill>
                  <a:srgbClr val="008469"/>
                </a:solidFill>
                <a:latin typeface="Arial" charset="0"/>
                <a:cs typeface="+mn-cs"/>
              </a:defRPr>
            </a:lvl1pPr>
          </a:lstStyle>
          <a:p>
            <a:pPr>
              <a:defRPr/>
            </a:pPr>
            <a:endParaRPr lang="fr-FR"/>
          </a:p>
        </p:txBody>
      </p:sp>
      <p:sp>
        <p:nvSpPr>
          <p:cNvPr id="9" name="Espace réservé du numéro de diapositive 3"/>
          <p:cNvSpPr>
            <a:spLocks noGrp="1"/>
          </p:cNvSpPr>
          <p:nvPr>
            <p:ph type="sldNum" sz="quarter" idx="11"/>
          </p:nvPr>
        </p:nvSpPr>
        <p:spPr>
          <a:xfrm>
            <a:off x="6553200" y="6248400"/>
            <a:ext cx="1905000" cy="457200"/>
          </a:xfrm>
          <a:prstGeom prst="rect">
            <a:avLst/>
          </a:prstGeom>
        </p:spPr>
        <p:txBody>
          <a:bodyPr/>
          <a:lstStyle>
            <a:lvl1pPr algn="l">
              <a:defRPr>
                <a:solidFill>
                  <a:srgbClr val="008469"/>
                </a:solidFill>
                <a:latin typeface="Arial" charset="0"/>
                <a:cs typeface="+mn-cs"/>
              </a:defRPr>
            </a:lvl1pPr>
          </a:lstStyle>
          <a:p>
            <a:pPr>
              <a:defRPr/>
            </a:pPr>
            <a:fld id="{52728B9B-1155-4805-999B-04D2E13758B7}"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62000" y="381000"/>
            <a:ext cx="7620000" cy="762000"/>
          </a:xfrm>
        </p:spPr>
        <p:txBody>
          <a:bodyPr/>
          <a:lstStyle/>
          <a:p>
            <a:r>
              <a:rPr lang="fr-FR"/>
              <a:t>Cliquez pour modifier le style du titre</a:t>
            </a:r>
          </a:p>
        </p:txBody>
      </p:sp>
      <p:sp>
        <p:nvSpPr>
          <p:cNvPr id="3" name="Espace réservé du texte 2"/>
          <p:cNvSpPr>
            <a:spLocks noGrp="1"/>
          </p:cNvSpPr>
          <p:nvPr>
            <p:ph type="body" sz="half" idx="1"/>
          </p:nvPr>
        </p:nvSpPr>
        <p:spPr>
          <a:xfrm>
            <a:off x="838200" y="1524000"/>
            <a:ext cx="3695700" cy="464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p:cNvSpPr>
            <a:spLocks noGrp="1"/>
          </p:cNvSpPr>
          <p:nvPr>
            <p:ph type="chart" sz="half" idx="2"/>
          </p:nvPr>
        </p:nvSpPr>
        <p:spPr>
          <a:xfrm>
            <a:off x="4686300" y="1524000"/>
            <a:ext cx="3695700" cy="4648200"/>
          </a:xfrm>
        </p:spPr>
        <p:txBody>
          <a:bodyPr/>
          <a:lstStyle/>
          <a:p>
            <a:pPr lvl="0"/>
            <a:endParaRPr lang="fr-FR" noProof="0"/>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Diapositive de titre">
    <p:bg>
      <p:bgRef idx="1001">
        <a:schemeClr val="bg1"/>
      </p:bgRef>
    </p:bg>
    <p:spTree>
      <p:nvGrpSpPr>
        <p:cNvPr id="1" name=""/>
        <p:cNvGrpSpPr/>
        <p:nvPr/>
      </p:nvGrpSpPr>
      <p:grpSpPr>
        <a:xfrm>
          <a:off x="0" y="0"/>
          <a:ext cx="0" cy="0"/>
          <a:chOff x="0" y="0"/>
          <a:chExt cx="0" cy="0"/>
        </a:xfrm>
      </p:grpSpPr>
      <p:sp>
        <p:nvSpPr>
          <p:cNvPr id="4"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5"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6"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7"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8"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9"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8C6E2EC0-931E-4BAE-8B95-0565A7843A33}"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pic>
        <p:nvPicPr>
          <p:cNvPr id="10" name="Image 6" descr="Slide intro dec09 copie.png"/>
          <p:cNvPicPr>
            <a:picLocks noChangeAspect="1"/>
          </p:cNvPicPr>
          <p:nvPr userDrawn="1"/>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1" name="Rectangle 8"/>
          <p:cNvSpPr>
            <a:spLocks noChangeArrowheads="1"/>
          </p:cNvSpPr>
          <p:nvPr userDrawn="1"/>
        </p:nvSpPr>
        <p:spPr bwMode="auto">
          <a:xfrm>
            <a:off x="3140075" y="6500813"/>
            <a:ext cx="2903538" cy="357187"/>
          </a:xfrm>
          <a:prstGeom prst="rect">
            <a:avLst/>
          </a:prstGeom>
          <a:solidFill>
            <a:schemeClr val="bg1"/>
          </a:solidFill>
          <a:ln>
            <a:noFill/>
          </a:ln>
          <a:extLst/>
        </p:spPr>
        <p:txBody>
          <a:bodyPr anchor="ctr"/>
          <a:lstStyle/>
          <a:p>
            <a:pPr algn="ctr">
              <a:defRPr/>
            </a:pPr>
            <a:endParaRPr lang="fr-FR">
              <a:solidFill>
                <a:srgbClr val="008469"/>
              </a:solidFill>
              <a:latin typeface="+mn-lt"/>
              <a:cs typeface="+mn-cs"/>
            </a:endParaRPr>
          </a:p>
        </p:txBody>
      </p:sp>
      <p:sp>
        <p:nvSpPr>
          <p:cNvPr id="3" name="Sous-titre 2"/>
          <p:cNvSpPr>
            <a:spLocks noGrp="1"/>
          </p:cNvSpPr>
          <p:nvPr>
            <p:ph type="subTitle" idx="1"/>
          </p:nvPr>
        </p:nvSpPr>
        <p:spPr>
          <a:xfrm>
            <a:off x="590547" y="6064468"/>
            <a:ext cx="7250169" cy="478216"/>
          </a:xfrm>
        </p:spPr>
        <p:txBody>
          <a:bodyPr/>
          <a:lstStyle>
            <a:lvl1pPr marL="0" indent="0" algn="l">
              <a:buNone/>
              <a:defRPr kumimoji="0" lang="fr-FR" sz="2800" b="0" i="0" u="none" strike="noStrike" kern="0" cap="none" spc="0" normalizeH="0" baseline="0" noProof="0" dirty="0" smtClean="0">
                <a:ln>
                  <a:noFill/>
                </a:ln>
                <a:solidFill>
                  <a:schemeClr val="tx2"/>
                </a:solidFill>
                <a:effectLst/>
                <a:uLnTx/>
                <a:uFillTx/>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14" name="Titre 1"/>
          <p:cNvSpPr>
            <a:spLocks noGrp="1"/>
          </p:cNvSpPr>
          <p:nvPr>
            <p:ph type="ctrTitle"/>
          </p:nvPr>
        </p:nvSpPr>
        <p:spPr>
          <a:xfrm>
            <a:off x="6117021" y="1762563"/>
            <a:ext cx="2806262" cy="1470025"/>
          </a:xfrm>
        </p:spPr>
        <p:txBody>
          <a:bodyPr/>
          <a:lstStyle>
            <a:lvl1pPr>
              <a:defRPr sz="3200"/>
            </a:lvl1pPr>
          </a:lstStyle>
          <a:p>
            <a:r>
              <a:rPr lang="fr-FR"/>
              <a:t>Cliquez pour modifier le style du titre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ee 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a:p>
        </p:txBody>
      </p:sp>
      <p:sp>
        <p:nvSpPr>
          <p:cNvPr id="8" name="Text Placeholder 7"/>
          <p:cNvSpPr>
            <a:spLocks noGrp="1"/>
          </p:cNvSpPr>
          <p:nvPr>
            <p:ph type="body" sz="quarter" idx="13"/>
          </p:nvPr>
        </p:nvSpPr>
        <p:spPr>
          <a:xfrm>
            <a:off x="457200" y="980660"/>
            <a:ext cx="8229600" cy="428612"/>
          </a:xfrm>
        </p:spPr>
        <p:txBody>
          <a:bodyPr/>
          <a:lstStyle>
            <a:lvl1pPr>
              <a:defRPr b="1"/>
            </a:lvl1pPr>
            <a:lvl3pPr>
              <a:defRPr>
                <a:solidFill>
                  <a:schemeClr val="bg1">
                    <a:lumMod val="50000"/>
                  </a:schemeClr>
                </a:solidFill>
              </a:defRPr>
            </a:lvl3pPr>
          </a:lstStyle>
          <a:p>
            <a:pPr lvl="0"/>
            <a:r>
              <a:rPr lang="en-US" dirty="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0C4D649-8ED4-4935-8131-9840CDF33106}" type="slidenum">
              <a:rPr lang="en-US"/>
              <a:pPr>
                <a:defRPr/>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1_Titre seul">
    <p:spTree>
      <p:nvGrpSpPr>
        <p:cNvPr id="1" name=""/>
        <p:cNvGrpSpPr/>
        <p:nvPr/>
      </p:nvGrpSpPr>
      <p:grpSpPr>
        <a:xfrm>
          <a:off x="0" y="0"/>
          <a:ext cx="0" cy="0"/>
          <a:chOff x="0" y="0"/>
          <a:chExt cx="0" cy="0"/>
        </a:xfrm>
      </p:grpSpPr>
      <p:sp>
        <p:nvSpPr>
          <p:cNvPr id="3"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4"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5"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6"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7"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8"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9DEDEA43-E12D-4F71-ADFA-0E27DB26566B}"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9" name="Forme libre 4"/>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cran">
    <p:spTree>
      <p:nvGrpSpPr>
        <p:cNvPr id="1" name=""/>
        <p:cNvGrpSpPr/>
        <p:nvPr/>
      </p:nvGrpSpPr>
      <p:grpSpPr>
        <a:xfrm>
          <a:off x="0" y="0"/>
          <a:ext cx="0" cy="0"/>
          <a:chOff x="0" y="0"/>
          <a:chExt cx="0" cy="0"/>
        </a:xfrm>
      </p:grpSpPr>
      <p:sp>
        <p:nvSpPr>
          <p:cNvPr id="4"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5"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7"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8"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9"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10"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D76BE049-C250-421C-9FF0-1EFD1D063119}"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11" name="Forme libre 4"/>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pic>
        <p:nvPicPr>
          <p:cNvPr id="12" name="Picture 7" descr="logo_sign"/>
          <p:cNvPicPr>
            <a:picLocks noChangeAspect="1" noChangeArrowheads="1"/>
          </p:cNvPicPr>
          <p:nvPr userDrawn="1"/>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
        <p:nvSpPr>
          <p:cNvPr id="6" name="Rectangle 3"/>
          <p:cNvSpPr>
            <a:spLocks noGrp="1" noChangeArrowheads="1"/>
          </p:cNvSpPr>
          <p:nvPr>
            <p:ph idx="1"/>
          </p:nvPr>
        </p:nvSpPr>
        <p:spPr bwMode="auto">
          <a:xfrm>
            <a:off x="457200" y="1268413"/>
            <a:ext cx="7354888" cy="5040312"/>
          </a:xfrm>
          <a:prstGeom prst="rect">
            <a:avLst/>
          </a:prstGeom>
          <a:noFill/>
          <a:ln w="9525">
            <a:noFill/>
            <a:miter lim="800000"/>
            <a:headEnd/>
            <a:tailEnd/>
          </a:ln>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1_Deux contenus">
    <p:spTree>
      <p:nvGrpSpPr>
        <p:cNvPr id="1" name=""/>
        <p:cNvGrpSpPr/>
        <p:nvPr/>
      </p:nvGrpSpPr>
      <p:grpSpPr>
        <a:xfrm>
          <a:off x="0" y="0"/>
          <a:ext cx="0" cy="0"/>
          <a:chOff x="0" y="0"/>
          <a:chExt cx="0" cy="0"/>
        </a:xfrm>
      </p:grpSpPr>
      <p:sp>
        <p:nvSpPr>
          <p:cNvPr id="5"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6"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7"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8"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9"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10"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96D84717-C44C-4AF3-996C-61ECAA1C37BF}"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11" name="Forme libre 7"/>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
        <p:nvSpPr>
          <p:cNvPr id="3" name="Espace réservé du contenu 2"/>
          <p:cNvSpPr>
            <a:spLocks noGrp="1"/>
          </p:cNvSpPr>
          <p:nvPr>
            <p:ph sz="half" idx="1"/>
          </p:nvPr>
        </p:nvSpPr>
        <p:spPr>
          <a:xfrm>
            <a:off x="457199" y="1268413"/>
            <a:ext cx="3838755" cy="5040312"/>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572000" y="1268413"/>
            <a:ext cx="3864634" cy="5040312"/>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45333" y="71250"/>
            <a:ext cx="6994525" cy="1143000"/>
          </a:xfrm>
        </p:spPr>
        <p:txBody>
          <a:bodyPr/>
          <a:lstStyle>
            <a:lvl1pPr>
              <a:defRPr>
                <a:solidFill>
                  <a:schemeClr val="tx1"/>
                </a:solidFill>
              </a:defRPr>
            </a:lvl1pPr>
          </a:lstStyle>
          <a:p>
            <a:r>
              <a:rPr lang="fr-FR" dirty="0"/>
              <a:t>Cliquez pour modifier le style du titre</a:t>
            </a:r>
          </a:p>
        </p:txBody>
      </p:sp>
      <p:sp>
        <p:nvSpPr>
          <p:cNvPr id="3" name="Espace réservé du contenu 2"/>
          <p:cNvSpPr>
            <a:spLocks noGrp="1"/>
          </p:cNvSpPr>
          <p:nvPr>
            <p:ph idx="1"/>
          </p:nvPr>
        </p:nvSpPr>
        <p:spPr/>
        <p:txBody>
          <a:bodyPr/>
          <a:lstStyle>
            <a:lvl1pPr>
              <a:buFontTx/>
              <a:buBlip>
                <a:blip r:embed="rId2"/>
              </a:buBlip>
              <a:defRPr>
                <a:solidFill>
                  <a:schemeClr val="tx2"/>
                </a:solidFill>
                <a:latin typeface="+mn-lt"/>
              </a:defRPr>
            </a:lvl1pPr>
            <a:lvl2pPr>
              <a:defRPr lang="fr-FR" sz="2200" dirty="0" smtClean="0">
                <a:solidFill>
                  <a:schemeClr val="tx2"/>
                </a:solidFill>
                <a:latin typeface="+mn-lt"/>
              </a:defRPr>
            </a:lvl2pPr>
            <a:lvl3pPr>
              <a:defRPr b="0">
                <a:solidFill>
                  <a:schemeClr val="tx2"/>
                </a:solidFill>
                <a:latin typeface="+mn-lt"/>
              </a:defRPr>
            </a:lvl3pPr>
            <a:lvl4pPr>
              <a:defRPr sz="1600">
                <a:solidFill>
                  <a:schemeClr val="tx2"/>
                </a:solidFill>
                <a:latin typeface="+mn-lt"/>
              </a:defRPr>
            </a:lvl4pPr>
            <a:lvl5pPr>
              <a:buFont typeface="Arial" pitchFamily="34" charset="0"/>
              <a:buChar char="•"/>
              <a:defRPr sz="1400">
                <a:solidFill>
                  <a:schemeClr val="tx2"/>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Disposition personnalisée">
    <p:spTree>
      <p:nvGrpSpPr>
        <p:cNvPr id="1" name=""/>
        <p:cNvGrpSpPr/>
        <p:nvPr/>
      </p:nvGrpSpPr>
      <p:grpSpPr>
        <a:xfrm>
          <a:off x="0" y="0"/>
          <a:ext cx="0" cy="0"/>
          <a:chOff x="0" y="0"/>
          <a:chExt cx="0" cy="0"/>
        </a:xfrm>
      </p:grpSpPr>
      <p:sp>
        <p:nvSpPr>
          <p:cNvPr id="3"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4"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5"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6"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7"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8"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EB28162E-D926-4A98-90B8-526FCC0B0A37}"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2" name="Titre 1"/>
          <p:cNvSpPr>
            <a:spLocks noGrp="1"/>
          </p:cNvSpPr>
          <p:nvPr>
            <p:ph type="title"/>
          </p:nvPr>
        </p:nvSpPr>
        <p:spPr>
          <a:xfrm>
            <a:off x="409700" y="115888"/>
            <a:ext cx="6994525" cy="1143000"/>
          </a:xfrm>
        </p:spPr>
        <p:txBody>
          <a:bodyPr/>
          <a:lstStyle/>
          <a:p>
            <a:r>
              <a:rPr lang="fr-FR"/>
              <a:t>Cliquez pour modifier le style du titre</a:t>
            </a:r>
          </a:p>
        </p:txBody>
      </p:sp>
      <p:sp>
        <p:nvSpPr>
          <p:cNvPr id="9" name="Espace réservé du pied de page 2"/>
          <p:cNvSpPr>
            <a:spLocks noGrp="1"/>
          </p:cNvSpPr>
          <p:nvPr>
            <p:ph type="ftr" sz="quarter" idx="10"/>
          </p:nvPr>
        </p:nvSpPr>
        <p:spPr>
          <a:xfrm>
            <a:off x="3124200" y="6356350"/>
            <a:ext cx="2895600" cy="365125"/>
          </a:xfrm>
          <a:prstGeom prst="rect">
            <a:avLst/>
          </a:prstGeom>
        </p:spPr>
        <p:txBody>
          <a:bodyPr/>
          <a:lstStyle>
            <a:lvl1pPr algn="l">
              <a:defRPr>
                <a:solidFill>
                  <a:srgbClr val="008469"/>
                </a:solidFill>
                <a:latin typeface="Arial" charset="0"/>
                <a:cs typeface="+mn-cs"/>
              </a:defRPr>
            </a:lvl1pPr>
          </a:lstStyle>
          <a:p>
            <a:pPr>
              <a:defRPr/>
            </a:pPr>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Diapositive de titr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3"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4"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5"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6"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7"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1C432481-7A2D-441D-A8D2-DE330EC013EE}"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8" name="Espace réservé du pied de page 2"/>
          <p:cNvSpPr>
            <a:spLocks noGrp="1"/>
          </p:cNvSpPr>
          <p:nvPr>
            <p:ph type="ftr" sz="quarter" idx="10"/>
          </p:nvPr>
        </p:nvSpPr>
        <p:spPr>
          <a:xfrm>
            <a:off x="3124200" y="6248400"/>
            <a:ext cx="2895600" cy="457200"/>
          </a:xfrm>
          <a:prstGeom prst="rect">
            <a:avLst/>
          </a:prstGeom>
        </p:spPr>
        <p:txBody>
          <a:bodyPr/>
          <a:lstStyle>
            <a:lvl1pPr algn="l">
              <a:defRPr>
                <a:solidFill>
                  <a:srgbClr val="008469"/>
                </a:solidFill>
                <a:latin typeface="Arial" charset="0"/>
                <a:cs typeface="+mn-cs"/>
              </a:defRPr>
            </a:lvl1pPr>
          </a:lstStyle>
          <a:p>
            <a:pPr>
              <a:defRPr/>
            </a:pPr>
            <a:endParaRPr lang="fr-FR"/>
          </a:p>
        </p:txBody>
      </p:sp>
      <p:sp>
        <p:nvSpPr>
          <p:cNvPr id="9" name="Espace réservé du numéro de diapositive 3"/>
          <p:cNvSpPr>
            <a:spLocks noGrp="1"/>
          </p:cNvSpPr>
          <p:nvPr>
            <p:ph type="sldNum" sz="quarter" idx="11"/>
          </p:nvPr>
        </p:nvSpPr>
        <p:spPr>
          <a:xfrm>
            <a:off x="6553200" y="6248400"/>
            <a:ext cx="1905000" cy="457200"/>
          </a:xfrm>
          <a:prstGeom prst="rect">
            <a:avLst/>
          </a:prstGeom>
        </p:spPr>
        <p:txBody>
          <a:bodyPr/>
          <a:lstStyle>
            <a:lvl1pPr algn="l">
              <a:defRPr>
                <a:solidFill>
                  <a:srgbClr val="008469"/>
                </a:solidFill>
                <a:latin typeface="Arial" charset="0"/>
                <a:cs typeface="+mn-cs"/>
              </a:defRPr>
            </a:lvl1pPr>
          </a:lstStyle>
          <a:p>
            <a:pPr>
              <a:defRPr/>
            </a:pPr>
            <a:fld id="{D6D66D51-E2F1-4BB4-9AE7-A427C7FB6430}"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hart">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62000" y="381000"/>
            <a:ext cx="7620000" cy="762000"/>
          </a:xfrm>
        </p:spPr>
        <p:txBody>
          <a:bodyPr/>
          <a:lstStyle/>
          <a:p>
            <a:r>
              <a:rPr lang="fr-FR"/>
              <a:t>Cliquez pour modifier le style du titre</a:t>
            </a:r>
          </a:p>
        </p:txBody>
      </p:sp>
      <p:sp>
        <p:nvSpPr>
          <p:cNvPr id="3" name="Espace réservé du texte 2"/>
          <p:cNvSpPr>
            <a:spLocks noGrp="1"/>
          </p:cNvSpPr>
          <p:nvPr>
            <p:ph type="body" sz="half" idx="1"/>
          </p:nvPr>
        </p:nvSpPr>
        <p:spPr>
          <a:xfrm>
            <a:off x="838200" y="1524000"/>
            <a:ext cx="3695700" cy="464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p:cNvSpPr>
            <a:spLocks noGrp="1"/>
          </p:cNvSpPr>
          <p:nvPr>
            <p:ph type="chart" sz="half" idx="2"/>
          </p:nvPr>
        </p:nvSpPr>
        <p:spPr>
          <a:xfrm>
            <a:off x="4686300" y="1524000"/>
            <a:ext cx="3695700" cy="4648200"/>
          </a:xfrm>
        </p:spPr>
        <p:txBody>
          <a:bodyPr/>
          <a:lstStyle/>
          <a:p>
            <a:pPr lvl="0"/>
            <a:endParaRPr lang="fr-FR" noProof="0"/>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Diapositive de titre">
    <p:bg>
      <p:bgRef idx="1001">
        <a:schemeClr val="bg1"/>
      </p:bgRef>
    </p:bg>
    <p:spTree>
      <p:nvGrpSpPr>
        <p:cNvPr id="1" name=""/>
        <p:cNvGrpSpPr/>
        <p:nvPr/>
      </p:nvGrpSpPr>
      <p:grpSpPr>
        <a:xfrm>
          <a:off x="0" y="0"/>
          <a:ext cx="0" cy="0"/>
          <a:chOff x="0" y="0"/>
          <a:chExt cx="0" cy="0"/>
        </a:xfrm>
      </p:grpSpPr>
      <p:sp>
        <p:nvSpPr>
          <p:cNvPr id="4"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5"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6"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7"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8"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9"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F96DCF53-55C4-4FE7-BD03-F6584B3FDBB3}"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pic>
        <p:nvPicPr>
          <p:cNvPr id="10" name="Image 6" descr="Slide intro dec09 copie.png"/>
          <p:cNvPicPr>
            <a:picLocks noChangeAspect="1"/>
          </p:cNvPicPr>
          <p:nvPr userDrawn="1"/>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1" name="Rectangle 8"/>
          <p:cNvSpPr>
            <a:spLocks noChangeArrowheads="1"/>
          </p:cNvSpPr>
          <p:nvPr userDrawn="1"/>
        </p:nvSpPr>
        <p:spPr bwMode="auto">
          <a:xfrm>
            <a:off x="3140075" y="6500813"/>
            <a:ext cx="2903538" cy="357187"/>
          </a:xfrm>
          <a:prstGeom prst="rect">
            <a:avLst/>
          </a:prstGeom>
          <a:solidFill>
            <a:schemeClr val="bg1"/>
          </a:solidFill>
          <a:ln>
            <a:noFill/>
          </a:ln>
          <a:extLst/>
        </p:spPr>
        <p:txBody>
          <a:bodyPr anchor="ctr"/>
          <a:lstStyle/>
          <a:p>
            <a:pPr algn="ctr">
              <a:defRPr/>
            </a:pPr>
            <a:endParaRPr lang="fr-FR">
              <a:solidFill>
                <a:srgbClr val="008469"/>
              </a:solidFill>
              <a:latin typeface="+mn-lt"/>
              <a:cs typeface="+mn-cs"/>
            </a:endParaRPr>
          </a:p>
        </p:txBody>
      </p:sp>
      <p:sp>
        <p:nvSpPr>
          <p:cNvPr id="3" name="Sous-titre 2"/>
          <p:cNvSpPr>
            <a:spLocks noGrp="1"/>
          </p:cNvSpPr>
          <p:nvPr>
            <p:ph type="subTitle" idx="1"/>
          </p:nvPr>
        </p:nvSpPr>
        <p:spPr>
          <a:xfrm>
            <a:off x="590547" y="6064468"/>
            <a:ext cx="7250169" cy="478216"/>
          </a:xfrm>
        </p:spPr>
        <p:txBody>
          <a:bodyPr/>
          <a:lstStyle>
            <a:lvl1pPr marL="0" indent="0" algn="l">
              <a:buNone/>
              <a:defRPr kumimoji="0" lang="fr-FR" sz="2800" b="0" i="0" u="none" strike="noStrike" kern="0" cap="none" spc="0" normalizeH="0" baseline="0" noProof="0" dirty="0" smtClean="0">
                <a:ln>
                  <a:noFill/>
                </a:ln>
                <a:solidFill>
                  <a:schemeClr val="tx2"/>
                </a:solidFill>
                <a:effectLst/>
                <a:uLnTx/>
                <a:uFillTx/>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14" name="Titre 1"/>
          <p:cNvSpPr>
            <a:spLocks noGrp="1"/>
          </p:cNvSpPr>
          <p:nvPr>
            <p:ph type="ctrTitle"/>
          </p:nvPr>
        </p:nvSpPr>
        <p:spPr>
          <a:xfrm>
            <a:off x="6117021" y="1762563"/>
            <a:ext cx="2806262" cy="1470025"/>
          </a:xfrm>
        </p:spPr>
        <p:txBody>
          <a:bodyPr/>
          <a:lstStyle>
            <a:lvl1pPr>
              <a:defRPr sz="3200"/>
            </a:lvl1pPr>
          </a:lstStyle>
          <a:p>
            <a:r>
              <a:rPr lang="fr-FR"/>
              <a:t>Cliquez pour modifier le style du titre</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1038225" y="3590925"/>
            <a:ext cx="8105775" cy="3267075"/>
          </a:xfrm>
          <a:prstGeom prst="rect">
            <a:avLst/>
          </a:prstGeom>
          <a:noFill/>
          <a:ln w="9525">
            <a:noFill/>
            <a:miter lim="800000"/>
            <a:headEnd/>
            <a:tailEnd/>
          </a:ln>
        </p:spPr>
      </p:pic>
      <p:pic>
        <p:nvPicPr>
          <p:cNvPr id="5" name="Picture 4"/>
          <p:cNvPicPr>
            <a:picLocks noChangeAspect="1" noChangeArrowheads="1"/>
          </p:cNvPicPr>
          <p:nvPr userDrawn="1"/>
        </p:nvPicPr>
        <p:blipFill>
          <a:blip r:embed="rId3"/>
          <a:srcRect/>
          <a:stretch>
            <a:fillRect/>
          </a:stretch>
        </p:blipFill>
        <p:spPr bwMode="auto">
          <a:xfrm>
            <a:off x="0" y="0"/>
            <a:ext cx="4924425" cy="1466850"/>
          </a:xfrm>
          <a:prstGeom prst="rect">
            <a:avLst/>
          </a:prstGeom>
          <a:noFill/>
          <a:ln w="9525">
            <a:noFill/>
            <a:miter lim="800000"/>
            <a:headEnd/>
            <a:tailEnd/>
          </a:ln>
        </p:spPr>
      </p:pic>
      <p:pic>
        <p:nvPicPr>
          <p:cNvPr id="6" name="Picture 7"/>
          <p:cNvPicPr>
            <a:picLocks noChangeAspect="1" noChangeArrowheads="1"/>
          </p:cNvPicPr>
          <p:nvPr userDrawn="1"/>
        </p:nvPicPr>
        <p:blipFill>
          <a:blip r:embed="rId4"/>
          <a:srcRect/>
          <a:stretch>
            <a:fillRect/>
          </a:stretch>
        </p:blipFill>
        <p:spPr bwMode="auto">
          <a:xfrm>
            <a:off x="685800" y="533400"/>
            <a:ext cx="1371600" cy="584200"/>
          </a:xfrm>
          <a:prstGeom prst="rect">
            <a:avLst/>
          </a:prstGeom>
          <a:noFill/>
          <a:ln w="9525">
            <a:noFill/>
            <a:miter lim="800000"/>
            <a:headEnd/>
            <a:tailEnd/>
          </a:ln>
        </p:spPr>
      </p:pic>
      <p:sp>
        <p:nvSpPr>
          <p:cNvPr id="2" name="Title 1"/>
          <p:cNvSpPr>
            <a:spLocks noGrp="1"/>
          </p:cNvSpPr>
          <p:nvPr>
            <p:ph type="ctrTitle"/>
          </p:nvPr>
        </p:nvSpPr>
        <p:spPr>
          <a:xfrm>
            <a:off x="1371600" y="1143000"/>
            <a:ext cx="7391400" cy="1470025"/>
          </a:xfrm>
        </p:spPr>
        <p:txBody>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2670175"/>
            <a:ext cx="73914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6934200" y="6477000"/>
            <a:ext cx="2133600" cy="365125"/>
          </a:xfrm>
        </p:spPr>
        <p:txBody>
          <a:bodyPr/>
          <a:lstStyle>
            <a:lvl1pPr algn="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1_Titre seul">
    <p:spTree>
      <p:nvGrpSpPr>
        <p:cNvPr id="1" name=""/>
        <p:cNvGrpSpPr/>
        <p:nvPr/>
      </p:nvGrpSpPr>
      <p:grpSpPr>
        <a:xfrm>
          <a:off x="0" y="0"/>
          <a:ext cx="0" cy="0"/>
          <a:chOff x="0" y="0"/>
          <a:chExt cx="0" cy="0"/>
        </a:xfrm>
      </p:grpSpPr>
      <p:sp>
        <p:nvSpPr>
          <p:cNvPr id="3"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4"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5"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6"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7"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8"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DCB54F85-C9D5-4FD5-BD7A-DAD210DFDCC0}"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9" name="Forme libre 4"/>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cran">
    <p:spTree>
      <p:nvGrpSpPr>
        <p:cNvPr id="1" name=""/>
        <p:cNvGrpSpPr/>
        <p:nvPr/>
      </p:nvGrpSpPr>
      <p:grpSpPr>
        <a:xfrm>
          <a:off x="0" y="0"/>
          <a:ext cx="0" cy="0"/>
          <a:chOff x="0" y="0"/>
          <a:chExt cx="0" cy="0"/>
        </a:xfrm>
      </p:grpSpPr>
      <p:sp>
        <p:nvSpPr>
          <p:cNvPr id="4"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5"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7"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8"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9"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10"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4F0C537E-02B1-462E-A37E-70C7CECE3F80}"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11" name="Forme libre 4"/>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pic>
        <p:nvPicPr>
          <p:cNvPr id="12" name="Picture 7" descr="logo_sign"/>
          <p:cNvPicPr>
            <a:picLocks noChangeAspect="1" noChangeArrowheads="1"/>
          </p:cNvPicPr>
          <p:nvPr userDrawn="1"/>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
        <p:nvSpPr>
          <p:cNvPr id="6" name="Rectangle 3"/>
          <p:cNvSpPr>
            <a:spLocks noGrp="1" noChangeArrowheads="1"/>
          </p:cNvSpPr>
          <p:nvPr>
            <p:ph idx="1"/>
          </p:nvPr>
        </p:nvSpPr>
        <p:spPr bwMode="auto">
          <a:xfrm>
            <a:off x="457200" y="1268413"/>
            <a:ext cx="7354888" cy="5040312"/>
          </a:xfrm>
          <a:prstGeom prst="rect">
            <a:avLst/>
          </a:prstGeom>
          <a:noFill/>
          <a:ln w="9525">
            <a:noFill/>
            <a:miter lim="800000"/>
            <a:headEnd/>
            <a:tailEnd/>
          </a:ln>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1_Deux contenus">
    <p:spTree>
      <p:nvGrpSpPr>
        <p:cNvPr id="1" name=""/>
        <p:cNvGrpSpPr/>
        <p:nvPr/>
      </p:nvGrpSpPr>
      <p:grpSpPr>
        <a:xfrm>
          <a:off x="0" y="0"/>
          <a:ext cx="0" cy="0"/>
          <a:chOff x="0" y="0"/>
          <a:chExt cx="0" cy="0"/>
        </a:xfrm>
      </p:grpSpPr>
      <p:sp>
        <p:nvSpPr>
          <p:cNvPr id="5"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6"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7"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8"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9"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10"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DE625051-5F1B-43DC-8A5A-0346017D290A}"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11" name="Forme libre 7"/>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
        <p:nvSpPr>
          <p:cNvPr id="3" name="Espace réservé du contenu 2"/>
          <p:cNvSpPr>
            <a:spLocks noGrp="1"/>
          </p:cNvSpPr>
          <p:nvPr>
            <p:ph sz="half" idx="1"/>
          </p:nvPr>
        </p:nvSpPr>
        <p:spPr>
          <a:xfrm>
            <a:off x="457199" y="1268413"/>
            <a:ext cx="3838755" cy="5040312"/>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572000" y="1268413"/>
            <a:ext cx="3864634" cy="5040312"/>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45333" y="71250"/>
            <a:ext cx="6994525" cy="1143000"/>
          </a:xfrm>
        </p:spPr>
        <p:txBody>
          <a:bodyPr/>
          <a:lstStyle>
            <a:lvl1pPr>
              <a:defRPr>
                <a:solidFill>
                  <a:schemeClr val="tx1"/>
                </a:solidFill>
              </a:defRPr>
            </a:lvl1pPr>
          </a:lstStyle>
          <a:p>
            <a:r>
              <a:rPr lang="fr-FR" dirty="0"/>
              <a:t>Cliquez pour modifier le style du titre</a:t>
            </a:r>
          </a:p>
        </p:txBody>
      </p:sp>
      <p:sp>
        <p:nvSpPr>
          <p:cNvPr id="3" name="Espace réservé du contenu 2"/>
          <p:cNvSpPr>
            <a:spLocks noGrp="1"/>
          </p:cNvSpPr>
          <p:nvPr>
            <p:ph idx="1"/>
          </p:nvPr>
        </p:nvSpPr>
        <p:spPr/>
        <p:txBody>
          <a:bodyPr/>
          <a:lstStyle>
            <a:lvl1pPr>
              <a:buFontTx/>
              <a:buBlip>
                <a:blip r:embed="rId2"/>
              </a:buBlip>
              <a:defRPr>
                <a:solidFill>
                  <a:schemeClr val="tx2"/>
                </a:solidFill>
                <a:latin typeface="+mn-lt"/>
              </a:defRPr>
            </a:lvl1pPr>
            <a:lvl2pPr>
              <a:defRPr lang="fr-FR" sz="2200" dirty="0" smtClean="0">
                <a:solidFill>
                  <a:schemeClr val="tx2"/>
                </a:solidFill>
                <a:latin typeface="+mn-lt"/>
              </a:defRPr>
            </a:lvl2pPr>
            <a:lvl3pPr>
              <a:defRPr b="0">
                <a:solidFill>
                  <a:schemeClr val="tx2"/>
                </a:solidFill>
                <a:latin typeface="+mn-lt"/>
              </a:defRPr>
            </a:lvl3pPr>
            <a:lvl4pPr>
              <a:defRPr sz="1600">
                <a:solidFill>
                  <a:schemeClr val="tx2"/>
                </a:solidFill>
                <a:latin typeface="+mn-lt"/>
              </a:defRPr>
            </a:lvl4pPr>
            <a:lvl5pPr>
              <a:buFont typeface="Arial" pitchFamily="34" charset="0"/>
              <a:buChar char="•"/>
              <a:defRPr sz="1400">
                <a:solidFill>
                  <a:schemeClr val="tx2"/>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Disposition personnalisée">
    <p:spTree>
      <p:nvGrpSpPr>
        <p:cNvPr id="1" name=""/>
        <p:cNvGrpSpPr/>
        <p:nvPr/>
      </p:nvGrpSpPr>
      <p:grpSpPr>
        <a:xfrm>
          <a:off x="0" y="0"/>
          <a:ext cx="0" cy="0"/>
          <a:chOff x="0" y="0"/>
          <a:chExt cx="0" cy="0"/>
        </a:xfrm>
      </p:grpSpPr>
      <p:sp>
        <p:nvSpPr>
          <p:cNvPr id="3"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4"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5"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6"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7"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8"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75A47269-6610-43E7-AAFF-7F092C8C5AE7}"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2" name="Titre 1"/>
          <p:cNvSpPr>
            <a:spLocks noGrp="1"/>
          </p:cNvSpPr>
          <p:nvPr>
            <p:ph type="title"/>
          </p:nvPr>
        </p:nvSpPr>
        <p:spPr>
          <a:xfrm>
            <a:off x="409700" y="115888"/>
            <a:ext cx="6994525" cy="1143000"/>
          </a:xfrm>
        </p:spPr>
        <p:txBody>
          <a:bodyPr/>
          <a:lstStyle/>
          <a:p>
            <a:r>
              <a:rPr lang="fr-FR"/>
              <a:t>Cliquez pour modifier le style du titre</a:t>
            </a:r>
          </a:p>
        </p:txBody>
      </p:sp>
      <p:sp>
        <p:nvSpPr>
          <p:cNvPr id="9" name="Espace réservé du pied de page 2"/>
          <p:cNvSpPr>
            <a:spLocks noGrp="1"/>
          </p:cNvSpPr>
          <p:nvPr>
            <p:ph type="ftr" sz="quarter" idx="10"/>
          </p:nvPr>
        </p:nvSpPr>
        <p:spPr>
          <a:xfrm>
            <a:off x="3124200" y="6356350"/>
            <a:ext cx="2895600" cy="365125"/>
          </a:xfrm>
          <a:prstGeom prst="rect">
            <a:avLst/>
          </a:prstGeom>
        </p:spPr>
        <p:txBody>
          <a:bodyPr/>
          <a:lstStyle>
            <a:lvl1pPr algn="l">
              <a:defRPr>
                <a:solidFill>
                  <a:srgbClr val="008469"/>
                </a:solidFill>
                <a:latin typeface="Arial" charset="0"/>
                <a:cs typeface="+mn-cs"/>
              </a:defRPr>
            </a:lvl1pPr>
          </a:lstStyle>
          <a:p>
            <a:pPr>
              <a:defRPr/>
            </a:pPr>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Diapositive de titre">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3"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4"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5"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6"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7"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B32291EC-D3AD-4C12-85D8-CEA877202433}"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8" name="Espace réservé du pied de page 2"/>
          <p:cNvSpPr>
            <a:spLocks noGrp="1"/>
          </p:cNvSpPr>
          <p:nvPr>
            <p:ph type="ftr" sz="quarter" idx="10"/>
          </p:nvPr>
        </p:nvSpPr>
        <p:spPr>
          <a:xfrm>
            <a:off x="3124200" y="6248400"/>
            <a:ext cx="2895600" cy="457200"/>
          </a:xfrm>
          <a:prstGeom prst="rect">
            <a:avLst/>
          </a:prstGeom>
        </p:spPr>
        <p:txBody>
          <a:bodyPr/>
          <a:lstStyle>
            <a:lvl1pPr algn="l">
              <a:defRPr>
                <a:solidFill>
                  <a:srgbClr val="008469"/>
                </a:solidFill>
                <a:latin typeface="Arial" charset="0"/>
                <a:cs typeface="+mn-cs"/>
              </a:defRPr>
            </a:lvl1pPr>
          </a:lstStyle>
          <a:p>
            <a:pPr>
              <a:defRPr/>
            </a:pPr>
            <a:endParaRPr lang="fr-FR"/>
          </a:p>
        </p:txBody>
      </p:sp>
      <p:sp>
        <p:nvSpPr>
          <p:cNvPr id="9" name="Espace réservé du numéro de diapositive 3"/>
          <p:cNvSpPr>
            <a:spLocks noGrp="1"/>
          </p:cNvSpPr>
          <p:nvPr>
            <p:ph type="sldNum" sz="quarter" idx="11"/>
          </p:nvPr>
        </p:nvSpPr>
        <p:spPr>
          <a:xfrm>
            <a:off x="6553200" y="6248400"/>
            <a:ext cx="1905000" cy="457200"/>
          </a:xfrm>
          <a:prstGeom prst="rect">
            <a:avLst/>
          </a:prstGeom>
        </p:spPr>
        <p:txBody>
          <a:bodyPr/>
          <a:lstStyle>
            <a:lvl1pPr algn="l">
              <a:defRPr>
                <a:solidFill>
                  <a:srgbClr val="008469"/>
                </a:solidFill>
                <a:latin typeface="Arial" charset="0"/>
                <a:cs typeface="+mn-cs"/>
              </a:defRPr>
            </a:lvl1pPr>
          </a:lstStyle>
          <a:p>
            <a:pPr>
              <a:defRPr/>
            </a:pPr>
            <a:fld id="{6D618FFD-04FB-460C-8CD2-1847F01AD07A}"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hart">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62000" y="381000"/>
            <a:ext cx="7620000" cy="762000"/>
          </a:xfrm>
        </p:spPr>
        <p:txBody>
          <a:bodyPr/>
          <a:lstStyle/>
          <a:p>
            <a:r>
              <a:rPr lang="fr-FR"/>
              <a:t>Cliquez pour modifier le style du titre</a:t>
            </a:r>
          </a:p>
        </p:txBody>
      </p:sp>
      <p:sp>
        <p:nvSpPr>
          <p:cNvPr id="3" name="Espace réservé du texte 2"/>
          <p:cNvSpPr>
            <a:spLocks noGrp="1"/>
          </p:cNvSpPr>
          <p:nvPr>
            <p:ph type="body" sz="half" idx="1"/>
          </p:nvPr>
        </p:nvSpPr>
        <p:spPr>
          <a:xfrm>
            <a:off x="838200" y="1524000"/>
            <a:ext cx="3695700" cy="464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p:cNvSpPr>
            <a:spLocks noGrp="1"/>
          </p:cNvSpPr>
          <p:nvPr>
            <p:ph type="chart" sz="half" idx="2"/>
          </p:nvPr>
        </p:nvSpPr>
        <p:spPr>
          <a:xfrm>
            <a:off x="4686300" y="1524000"/>
            <a:ext cx="3695700" cy="4648200"/>
          </a:xfrm>
        </p:spPr>
        <p:txBody>
          <a:bodyPr/>
          <a:lstStyle/>
          <a:p>
            <a:pPr lvl="0"/>
            <a:endParaRPr lang="fr-FR" noProof="0"/>
          </a:p>
        </p:txBody>
      </p:sp>
    </p:spTree>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3"/>
          </p:nvPr>
        </p:nvSpPr>
        <p:spPr>
          <a:xfrm>
            <a:off x="457200" y="1143000"/>
            <a:ext cx="8229600" cy="5105400"/>
          </a:xfrm>
        </p:spPr>
        <p:txBody>
          <a:bodyPr/>
          <a:lstStyle>
            <a:lvl3pPr>
              <a:defRPr>
                <a:solidFill>
                  <a:schemeClr val="bg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4"/>
          </p:nvPr>
        </p:nvSpPr>
        <p:spPr/>
        <p:txBody>
          <a:bodyPr/>
          <a:lstStyle>
            <a:lvl1pPr>
              <a:defRPr/>
            </a:lvl1pPr>
          </a:lstStyle>
          <a:p>
            <a:pPr>
              <a:defRPr/>
            </a:pPr>
            <a:r>
              <a:rPr lang="en-US"/>
              <a:t>Copyright © Sage 2009-2010</a:t>
            </a:r>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DE585D3B-9C9A-45FB-8BD8-009952598FF2}" type="slidenum">
              <a:rPr lang="en-US"/>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2837"/>
            <a:ext cx="4038600" cy="5059363"/>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112837"/>
            <a:ext cx="4038600" cy="5059363"/>
          </a:xfrm>
        </p:spPr>
        <p:txBody>
          <a:bodyPr>
            <a:normAutofit/>
          </a:bodyPr>
          <a:lstStyle>
            <a:lvl1pPr>
              <a:defRPr sz="18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53B4F8-52AB-446F-9CD2-C704C88DBAD2}" type="slidenum">
              <a:rPr lang="en-US"/>
              <a:pPr>
                <a:defRPr/>
              </a:pPr>
              <a:t>‹N°›</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ree 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3"/>
          </p:nvPr>
        </p:nvSpPr>
        <p:spPr>
          <a:xfrm>
            <a:off x="457200" y="1143000"/>
            <a:ext cx="8229600" cy="428612"/>
          </a:xfrm>
        </p:spPr>
        <p:txBody>
          <a:bodyPr/>
          <a:lstStyle>
            <a:lvl3pPr>
              <a:defRPr>
                <a:solidFill>
                  <a:schemeClr val="bg1">
                    <a:lumMod val="50000"/>
                  </a:schemeClr>
                </a:solidFill>
              </a:defRPr>
            </a:lvl3pPr>
          </a:lstStyle>
          <a:p>
            <a:pPr lvl="0"/>
            <a:r>
              <a:rPr lang="en-US" dirty="0"/>
              <a:t>Click to edit Master text styles</a:t>
            </a:r>
          </a:p>
        </p:txBody>
      </p:sp>
      <p:sp>
        <p:nvSpPr>
          <p:cNvPr id="4" name="Date Placeholder 3"/>
          <p:cNvSpPr>
            <a:spLocks noGrp="1"/>
          </p:cNvSpPr>
          <p:nvPr>
            <p:ph type="dt" sz="half" idx="14"/>
          </p:nvPr>
        </p:nvSpPr>
        <p:spPr/>
        <p:txBody>
          <a:bodyPr/>
          <a:lstStyle>
            <a:lvl1pPr>
              <a:defRPr/>
            </a:lvl1pPr>
          </a:lstStyle>
          <a:p>
            <a:pPr>
              <a:defRPr/>
            </a:pPr>
            <a:r>
              <a:rPr lang="en-US"/>
              <a:t>Copyright © Sage 2009-2010</a:t>
            </a:r>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9FC521F2-0C43-44BB-A0C8-6EC329DACC3B}" type="slidenum">
              <a:rPr lang="en-US"/>
              <a:pPr>
                <a:defRPr/>
              </a:pPr>
              <a:t>‹N°›</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1038225" y="3590925"/>
            <a:ext cx="8105775" cy="3267075"/>
          </a:xfrm>
          <a:prstGeom prst="rect">
            <a:avLst/>
          </a:prstGeom>
          <a:noFill/>
          <a:ln w="9525">
            <a:noFill/>
            <a:miter lim="800000"/>
            <a:headEnd/>
            <a:tailEnd/>
          </a:ln>
        </p:spPr>
      </p:pic>
      <p:pic>
        <p:nvPicPr>
          <p:cNvPr id="5" name="Picture 4"/>
          <p:cNvPicPr>
            <a:picLocks noChangeAspect="1" noChangeArrowheads="1"/>
          </p:cNvPicPr>
          <p:nvPr userDrawn="1"/>
        </p:nvPicPr>
        <p:blipFill>
          <a:blip r:embed="rId3"/>
          <a:srcRect/>
          <a:stretch>
            <a:fillRect/>
          </a:stretch>
        </p:blipFill>
        <p:spPr bwMode="auto">
          <a:xfrm>
            <a:off x="0" y="0"/>
            <a:ext cx="4924425" cy="1466850"/>
          </a:xfrm>
          <a:prstGeom prst="rect">
            <a:avLst/>
          </a:prstGeom>
          <a:noFill/>
          <a:ln w="9525">
            <a:noFill/>
            <a:miter lim="800000"/>
            <a:headEnd/>
            <a:tailEnd/>
          </a:ln>
        </p:spPr>
      </p:pic>
      <p:pic>
        <p:nvPicPr>
          <p:cNvPr id="6" name="Picture 7"/>
          <p:cNvPicPr>
            <a:picLocks noChangeAspect="1" noChangeArrowheads="1"/>
          </p:cNvPicPr>
          <p:nvPr userDrawn="1"/>
        </p:nvPicPr>
        <p:blipFill>
          <a:blip r:embed="rId4"/>
          <a:srcRect/>
          <a:stretch>
            <a:fillRect/>
          </a:stretch>
        </p:blipFill>
        <p:spPr bwMode="auto">
          <a:xfrm>
            <a:off x="685800" y="533400"/>
            <a:ext cx="1371600" cy="584200"/>
          </a:xfrm>
          <a:prstGeom prst="rect">
            <a:avLst/>
          </a:prstGeom>
          <a:noFill/>
          <a:ln w="9525">
            <a:noFill/>
            <a:miter lim="800000"/>
            <a:headEnd/>
            <a:tailEnd/>
          </a:ln>
        </p:spPr>
      </p:pic>
      <p:sp>
        <p:nvSpPr>
          <p:cNvPr id="2" name="Title 1"/>
          <p:cNvSpPr>
            <a:spLocks noGrp="1"/>
          </p:cNvSpPr>
          <p:nvPr>
            <p:ph type="ctrTitle"/>
          </p:nvPr>
        </p:nvSpPr>
        <p:spPr>
          <a:xfrm>
            <a:off x="1371600" y="1143000"/>
            <a:ext cx="7391400" cy="1470025"/>
          </a:xfrm>
        </p:spPr>
        <p:txBody>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2670175"/>
            <a:ext cx="73914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6934200" y="6477000"/>
            <a:ext cx="2133600" cy="365125"/>
          </a:xfrm>
        </p:spPr>
        <p:txBody>
          <a:bodyPr/>
          <a:lstStyle>
            <a:lvl1pPr algn="r">
              <a:defRPr/>
            </a:lvl1pPr>
          </a:lstStyle>
          <a:p>
            <a:pPr>
              <a:defRPr/>
            </a:pPr>
            <a:r>
              <a:rPr lang="en-US"/>
              <a:t>Copyright © Sage 2009-2010</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2837"/>
            <a:ext cx="4038600" cy="5059363"/>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112837"/>
            <a:ext cx="4038600" cy="5059363"/>
          </a:xfrm>
        </p:spPr>
        <p:txBody>
          <a:bodyPr>
            <a:normAutofit/>
          </a:bodyPr>
          <a:lstStyle>
            <a:lvl1pPr>
              <a:defRPr sz="18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3"/>
          <p:cNvSpPr>
            <a:spLocks noGrp="1"/>
          </p:cNvSpPr>
          <p:nvPr>
            <p:ph type="dt" sz="half" idx="10"/>
          </p:nvPr>
        </p:nvSpPr>
        <p:spPr/>
        <p:txBody>
          <a:bodyPr/>
          <a:lstStyle>
            <a:lvl1pPr>
              <a:defRPr/>
            </a:lvl1pPr>
          </a:lstStyle>
          <a:p>
            <a:pPr>
              <a:defRPr/>
            </a:pPr>
            <a:r>
              <a:rPr lang="en-US"/>
              <a:t>Copyright © Sage 2009-2010</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104E0B-7BC8-474F-86F6-54266449E4BA}" type="slidenum">
              <a:rPr lang="en-US"/>
              <a:pPr>
                <a:defRPr/>
              </a:pPr>
              <a:t>‹N°›</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Copyright © Sage 2009-2010</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895DD7-1437-48FE-A03A-C2F46DE6175D}" type="slidenum">
              <a:rPr lang="en-US"/>
              <a:pPr>
                <a:defRPr/>
              </a:pPr>
              <a:t>‹N°›</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Copyright © Sage 2009-2010</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B2ED5E-A8BC-4330-97D7-EB157B19B84D}" type="slidenum">
              <a:rPr lang="en-US"/>
              <a:pPr>
                <a:defRPr/>
              </a:pPr>
              <a:t>‹N°›</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Copyright © Sage 2009-2010</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843252-A1F4-4C3B-99BF-1E8902A0D171}" type="slidenum">
              <a:rPr lang="en-US"/>
              <a:pPr>
                <a:defRPr/>
              </a:pPr>
              <a:t>‹N°›</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obj">
  <p:cSld name="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srcRect/>
          <a:stretch>
            <a:fillRect/>
          </a:stretch>
        </p:blipFill>
        <p:spPr bwMode="auto">
          <a:xfrm>
            <a:off x="6248400" y="0"/>
            <a:ext cx="2895600" cy="8572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Diapositive de titre">
    <p:bg>
      <p:bgRef idx="1001">
        <a:schemeClr val="bg1"/>
      </p:bgRef>
    </p:bg>
    <p:spTree>
      <p:nvGrpSpPr>
        <p:cNvPr id="1" name=""/>
        <p:cNvGrpSpPr/>
        <p:nvPr/>
      </p:nvGrpSpPr>
      <p:grpSpPr>
        <a:xfrm>
          <a:off x="0" y="0"/>
          <a:ext cx="0" cy="0"/>
          <a:chOff x="0" y="0"/>
          <a:chExt cx="0" cy="0"/>
        </a:xfrm>
      </p:grpSpPr>
      <p:sp>
        <p:nvSpPr>
          <p:cNvPr id="4"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5"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6"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7"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8"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9"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DD4469EF-F618-418F-8F8F-B96D007C8AF7}"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pic>
        <p:nvPicPr>
          <p:cNvPr id="10" name="Image 6" descr="Slide intro dec09 copie.png"/>
          <p:cNvPicPr>
            <a:picLocks noChangeAspect="1"/>
          </p:cNvPicPr>
          <p:nvPr userDrawn="1"/>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1" name="Rectangle 8"/>
          <p:cNvSpPr>
            <a:spLocks noChangeArrowheads="1"/>
          </p:cNvSpPr>
          <p:nvPr userDrawn="1"/>
        </p:nvSpPr>
        <p:spPr bwMode="auto">
          <a:xfrm>
            <a:off x="3140075" y="6500813"/>
            <a:ext cx="2903538" cy="357187"/>
          </a:xfrm>
          <a:prstGeom prst="rect">
            <a:avLst/>
          </a:prstGeom>
          <a:solidFill>
            <a:schemeClr val="bg1"/>
          </a:solidFill>
          <a:ln>
            <a:noFill/>
          </a:ln>
          <a:extLst/>
        </p:spPr>
        <p:txBody>
          <a:bodyPr anchor="ctr"/>
          <a:lstStyle/>
          <a:p>
            <a:pPr algn="ctr">
              <a:defRPr/>
            </a:pPr>
            <a:endParaRPr lang="fr-FR">
              <a:solidFill>
                <a:srgbClr val="008469"/>
              </a:solidFill>
              <a:latin typeface="+mn-lt"/>
              <a:cs typeface="+mn-cs"/>
            </a:endParaRPr>
          </a:p>
        </p:txBody>
      </p:sp>
      <p:sp>
        <p:nvSpPr>
          <p:cNvPr id="3" name="Sous-titre 2"/>
          <p:cNvSpPr>
            <a:spLocks noGrp="1"/>
          </p:cNvSpPr>
          <p:nvPr>
            <p:ph type="subTitle" idx="1"/>
          </p:nvPr>
        </p:nvSpPr>
        <p:spPr>
          <a:xfrm>
            <a:off x="590547" y="6064468"/>
            <a:ext cx="7250169" cy="478216"/>
          </a:xfrm>
        </p:spPr>
        <p:txBody>
          <a:bodyPr/>
          <a:lstStyle>
            <a:lvl1pPr marL="0" indent="0" algn="l">
              <a:buNone/>
              <a:defRPr kumimoji="0" lang="fr-FR" sz="2800" b="0" i="0" u="none" strike="noStrike" kern="0" cap="none" spc="0" normalizeH="0" baseline="0" noProof="0" dirty="0" smtClean="0">
                <a:ln>
                  <a:noFill/>
                </a:ln>
                <a:solidFill>
                  <a:schemeClr val="tx2"/>
                </a:solidFill>
                <a:effectLst/>
                <a:uLnTx/>
                <a:uFillTx/>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14" name="Titre 1"/>
          <p:cNvSpPr>
            <a:spLocks noGrp="1"/>
          </p:cNvSpPr>
          <p:nvPr>
            <p:ph type="ctrTitle"/>
          </p:nvPr>
        </p:nvSpPr>
        <p:spPr>
          <a:xfrm>
            <a:off x="6117021" y="1762563"/>
            <a:ext cx="2806262" cy="1470025"/>
          </a:xfrm>
        </p:spPr>
        <p:txBody>
          <a:bodyPr/>
          <a:lstStyle>
            <a:lvl1pPr>
              <a:defRPr sz="3200"/>
            </a:lvl1pPr>
          </a:lstStyle>
          <a:p>
            <a:r>
              <a:rPr lang="fr-FR"/>
              <a:t>Cliquez pour modifier le style du titre</a:t>
            </a: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1_Titre seul">
    <p:spTree>
      <p:nvGrpSpPr>
        <p:cNvPr id="1" name=""/>
        <p:cNvGrpSpPr/>
        <p:nvPr/>
      </p:nvGrpSpPr>
      <p:grpSpPr>
        <a:xfrm>
          <a:off x="0" y="0"/>
          <a:ext cx="0" cy="0"/>
          <a:chOff x="0" y="0"/>
          <a:chExt cx="0" cy="0"/>
        </a:xfrm>
      </p:grpSpPr>
      <p:sp>
        <p:nvSpPr>
          <p:cNvPr id="3"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4"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5"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6"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7"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8"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F52E774B-1214-4EE9-B1D1-4381CE278772}"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9" name="Forme libre 4"/>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cran">
    <p:spTree>
      <p:nvGrpSpPr>
        <p:cNvPr id="1" name=""/>
        <p:cNvGrpSpPr/>
        <p:nvPr/>
      </p:nvGrpSpPr>
      <p:grpSpPr>
        <a:xfrm>
          <a:off x="0" y="0"/>
          <a:ext cx="0" cy="0"/>
          <a:chOff x="0" y="0"/>
          <a:chExt cx="0" cy="0"/>
        </a:xfrm>
      </p:grpSpPr>
      <p:sp>
        <p:nvSpPr>
          <p:cNvPr id="4"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5"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7"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8"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9"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10"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FB54A643-8B86-44FF-ABA2-34C6759DC16A}"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11" name="Forme libre 4"/>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pic>
        <p:nvPicPr>
          <p:cNvPr id="12" name="Picture 7" descr="logo_sign"/>
          <p:cNvPicPr>
            <a:picLocks noChangeAspect="1" noChangeArrowheads="1"/>
          </p:cNvPicPr>
          <p:nvPr userDrawn="1"/>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
        <p:nvSpPr>
          <p:cNvPr id="6" name="Rectangle 3"/>
          <p:cNvSpPr>
            <a:spLocks noGrp="1" noChangeArrowheads="1"/>
          </p:cNvSpPr>
          <p:nvPr>
            <p:ph idx="1"/>
          </p:nvPr>
        </p:nvSpPr>
        <p:spPr bwMode="auto">
          <a:xfrm>
            <a:off x="457200" y="1268413"/>
            <a:ext cx="7354888" cy="5040312"/>
          </a:xfrm>
          <a:prstGeom prst="rect">
            <a:avLst/>
          </a:prstGeom>
          <a:noFill/>
          <a:ln w="9525">
            <a:noFill/>
            <a:miter lim="800000"/>
            <a:headEnd/>
            <a:tailEnd/>
          </a:ln>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C4E1ED-7BB4-454D-983F-DDB52B64FBD6}" type="slidenum">
              <a:rPr lang="en-US"/>
              <a:pPr>
                <a:defRPr/>
              </a:pPr>
              <a:t>‹N°›</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1_Deux contenus">
    <p:spTree>
      <p:nvGrpSpPr>
        <p:cNvPr id="1" name=""/>
        <p:cNvGrpSpPr/>
        <p:nvPr/>
      </p:nvGrpSpPr>
      <p:grpSpPr>
        <a:xfrm>
          <a:off x="0" y="0"/>
          <a:ext cx="0" cy="0"/>
          <a:chOff x="0" y="0"/>
          <a:chExt cx="0" cy="0"/>
        </a:xfrm>
      </p:grpSpPr>
      <p:sp>
        <p:nvSpPr>
          <p:cNvPr id="5"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6"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7"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8"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9"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10"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78A420B8-1F60-42AA-B6EB-4ABEAC7C9C6D}"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11" name="Forme libre 7"/>
          <p:cNvSpPr/>
          <p:nvPr userDrawn="1"/>
        </p:nvSpPr>
        <p:spPr bwMode="auto">
          <a:xfrm>
            <a:off x="-30163" y="4283075"/>
            <a:ext cx="9174163" cy="2574925"/>
          </a:xfrm>
          <a:custGeom>
            <a:avLst/>
            <a:gdLst>
              <a:gd name="connsiteX0" fmla="*/ 0 w 9144000"/>
              <a:gd name="connsiteY0" fmla="*/ 0 h 2744636"/>
              <a:gd name="connsiteX1" fmla="*/ 9144000 w 9144000"/>
              <a:gd name="connsiteY1" fmla="*/ 0 h 2744636"/>
              <a:gd name="connsiteX2" fmla="*/ 9144000 w 9144000"/>
              <a:gd name="connsiteY2" fmla="*/ 2744636 h 2744636"/>
              <a:gd name="connsiteX3" fmla="*/ 0 w 9144000"/>
              <a:gd name="connsiteY3" fmla="*/ 2744636 h 2744636"/>
              <a:gd name="connsiteX4" fmla="*/ 0 w 9144000"/>
              <a:gd name="connsiteY4" fmla="*/ 0 h 2744636"/>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524000 w 10668000"/>
              <a:gd name="connsiteY0" fmla="*/ 457439 h 3202075"/>
              <a:gd name="connsiteX1" fmla="*/ 10668000 w 10668000"/>
              <a:gd name="connsiteY1" fmla="*/ 457439 h 3202075"/>
              <a:gd name="connsiteX2" fmla="*/ 10668000 w 10668000"/>
              <a:gd name="connsiteY2" fmla="*/ 3202075 h 3202075"/>
              <a:gd name="connsiteX3" fmla="*/ 1524000 w 10668000"/>
              <a:gd name="connsiteY3" fmla="*/ 3202075 h 3202075"/>
              <a:gd name="connsiteX4" fmla="*/ 1524000 w 10668000"/>
              <a:gd name="connsiteY4" fmla="*/ 457439 h 3202075"/>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12071 w 9156071"/>
              <a:gd name="connsiteY0" fmla="*/ 457439 h 3215416"/>
              <a:gd name="connsiteX1" fmla="*/ 9156071 w 9156071"/>
              <a:gd name="connsiteY1" fmla="*/ 457439 h 3215416"/>
              <a:gd name="connsiteX2" fmla="*/ 9156071 w 9156071"/>
              <a:gd name="connsiteY2" fmla="*/ 3202075 h 3215416"/>
              <a:gd name="connsiteX3" fmla="*/ 12071 w 9156071"/>
              <a:gd name="connsiteY3" fmla="*/ 3202075 h 3215416"/>
              <a:gd name="connsiteX4" fmla="*/ 12071 w 9156071"/>
              <a:gd name="connsiteY4" fmla="*/ 457439 h 3215416"/>
              <a:gd name="connsiteX0" fmla="*/ 30179 w 9174179"/>
              <a:gd name="connsiteY0" fmla="*/ 457439 h 3215416"/>
              <a:gd name="connsiteX1" fmla="*/ 9174179 w 9174179"/>
              <a:gd name="connsiteY1" fmla="*/ 457439 h 3215416"/>
              <a:gd name="connsiteX2" fmla="*/ 9174179 w 9174179"/>
              <a:gd name="connsiteY2" fmla="*/ 3202075 h 3215416"/>
              <a:gd name="connsiteX3" fmla="*/ 30179 w 9174179"/>
              <a:gd name="connsiteY3" fmla="*/ 3202075 h 3215416"/>
              <a:gd name="connsiteX4" fmla="*/ 30179 w 9174179"/>
              <a:gd name="connsiteY4" fmla="*/ 457439 h 32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79" h="3215416">
                <a:moveTo>
                  <a:pt x="30179" y="457439"/>
                </a:moveTo>
                <a:cubicBezTo>
                  <a:pt x="1554179" y="0"/>
                  <a:pt x="7116024" y="1186004"/>
                  <a:pt x="9174179" y="457439"/>
                </a:cubicBezTo>
                <a:lnTo>
                  <a:pt x="9174179" y="3202075"/>
                </a:lnTo>
                <a:lnTo>
                  <a:pt x="30179" y="3202075"/>
                </a:lnTo>
                <a:cubicBezTo>
                  <a:pt x="18108" y="3215416"/>
                  <a:pt x="0" y="498417"/>
                  <a:pt x="30179" y="457439"/>
                </a:cubicBezTo>
                <a:close/>
              </a:path>
            </a:pathLst>
          </a:custGeom>
          <a:gradFill flip="none" rotWithShape="1">
            <a:gsLst>
              <a:gs pos="0">
                <a:schemeClr val="tx2"/>
              </a:gs>
              <a:gs pos="73000">
                <a:schemeClr val="bg1">
                  <a:alpha val="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fr-FR" b="1">
              <a:solidFill>
                <a:srgbClr val="008469"/>
              </a:solidFill>
              <a:latin typeface="+mn-lt"/>
              <a:cs typeface="+mn-cs"/>
            </a:endParaRPr>
          </a:p>
        </p:txBody>
      </p:sp>
      <p:sp>
        <p:nvSpPr>
          <p:cNvPr id="2" name="Titre 1"/>
          <p:cNvSpPr>
            <a:spLocks noGrp="1"/>
          </p:cNvSpPr>
          <p:nvPr>
            <p:ph type="title"/>
          </p:nvPr>
        </p:nvSpPr>
        <p:spPr/>
        <p:txBody>
          <a:bodyPr/>
          <a:lstStyle>
            <a:lvl1pPr>
              <a:defRPr>
                <a:solidFill>
                  <a:schemeClr val="tx1"/>
                </a:solidFill>
              </a:defRPr>
            </a:lvl1pPr>
          </a:lstStyle>
          <a:p>
            <a:r>
              <a:rPr lang="fr-FR" dirty="0"/>
              <a:t>Cliquez pour modifier le style du titre</a:t>
            </a:r>
          </a:p>
        </p:txBody>
      </p:sp>
      <p:sp>
        <p:nvSpPr>
          <p:cNvPr id="3" name="Espace réservé du contenu 2"/>
          <p:cNvSpPr>
            <a:spLocks noGrp="1"/>
          </p:cNvSpPr>
          <p:nvPr>
            <p:ph sz="half" idx="1"/>
          </p:nvPr>
        </p:nvSpPr>
        <p:spPr>
          <a:xfrm>
            <a:off x="457199" y="1268413"/>
            <a:ext cx="3838755" cy="5040312"/>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572000" y="1268413"/>
            <a:ext cx="3864634" cy="5040312"/>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45333" y="71250"/>
            <a:ext cx="6994525" cy="1143000"/>
          </a:xfrm>
        </p:spPr>
        <p:txBody>
          <a:bodyPr/>
          <a:lstStyle>
            <a:lvl1pPr>
              <a:defRPr>
                <a:solidFill>
                  <a:schemeClr val="tx1"/>
                </a:solidFill>
              </a:defRPr>
            </a:lvl1pPr>
          </a:lstStyle>
          <a:p>
            <a:r>
              <a:rPr lang="fr-FR" dirty="0"/>
              <a:t>Cliquez pour modifier le style du titre</a:t>
            </a:r>
          </a:p>
        </p:txBody>
      </p:sp>
      <p:sp>
        <p:nvSpPr>
          <p:cNvPr id="3" name="Espace réservé du contenu 2"/>
          <p:cNvSpPr>
            <a:spLocks noGrp="1"/>
          </p:cNvSpPr>
          <p:nvPr>
            <p:ph idx="1"/>
          </p:nvPr>
        </p:nvSpPr>
        <p:spPr/>
        <p:txBody>
          <a:bodyPr/>
          <a:lstStyle>
            <a:lvl1pPr>
              <a:buFontTx/>
              <a:buBlip>
                <a:blip r:embed="rId2"/>
              </a:buBlip>
              <a:defRPr>
                <a:solidFill>
                  <a:schemeClr val="tx2"/>
                </a:solidFill>
                <a:latin typeface="+mn-lt"/>
              </a:defRPr>
            </a:lvl1pPr>
            <a:lvl2pPr>
              <a:defRPr lang="fr-FR" sz="2200" dirty="0" smtClean="0">
                <a:solidFill>
                  <a:schemeClr val="tx2"/>
                </a:solidFill>
                <a:latin typeface="+mn-lt"/>
              </a:defRPr>
            </a:lvl2pPr>
            <a:lvl3pPr>
              <a:defRPr b="0">
                <a:solidFill>
                  <a:schemeClr val="tx2"/>
                </a:solidFill>
                <a:latin typeface="+mn-lt"/>
              </a:defRPr>
            </a:lvl3pPr>
            <a:lvl4pPr>
              <a:defRPr sz="1600">
                <a:solidFill>
                  <a:schemeClr val="tx2"/>
                </a:solidFill>
                <a:latin typeface="+mn-lt"/>
              </a:defRPr>
            </a:lvl4pPr>
            <a:lvl5pPr>
              <a:buFont typeface="Arial" pitchFamily="34" charset="0"/>
              <a:buChar char="•"/>
              <a:defRPr sz="1400">
                <a:solidFill>
                  <a:schemeClr val="tx2"/>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Disposition personnalisée">
    <p:spTree>
      <p:nvGrpSpPr>
        <p:cNvPr id="1" name=""/>
        <p:cNvGrpSpPr/>
        <p:nvPr/>
      </p:nvGrpSpPr>
      <p:grpSpPr>
        <a:xfrm>
          <a:off x="0" y="0"/>
          <a:ext cx="0" cy="0"/>
          <a:chOff x="0" y="0"/>
          <a:chExt cx="0" cy="0"/>
        </a:xfrm>
      </p:grpSpPr>
      <p:sp>
        <p:nvSpPr>
          <p:cNvPr id="3"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4"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5"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6"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7"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8"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15EE7DE9-CF60-43F6-9D8C-E7E87778A0B2}"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2" name="Titre 1"/>
          <p:cNvSpPr>
            <a:spLocks noGrp="1"/>
          </p:cNvSpPr>
          <p:nvPr>
            <p:ph type="title"/>
          </p:nvPr>
        </p:nvSpPr>
        <p:spPr>
          <a:xfrm>
            <a:off x="409700" y="115888"/>
            <a:ext cx="6994525" cy="1143000"/>
          </a:xfrm>
        </p:spPr>
        <p:txBody>
          <a:bodyPr/>
          <a:lstStyle/>
          <a:p>
            <a:r>
              <a:rPr lang="fr-FR"/>
              <a:t>Cliquez pour modifier le style du titre</a:t>
            </a:r>
          </a:p>
        </p:txBody>
      </p:sp>
      <p:sp>
        <p:nvSpPr>
          <p:cNvPr id="9" name="Espace réservé du pied de page 2"/>
          <p:cNvSpPr>
            <a:spLocks noGrp="1"/>
          </p:cNvSpPr>
          <p:nvPr>
            <p:ph type="ftr" sz="quarter" idx="10"/>
          </p:nvPr>
        </p:nvSpPr>
        <p:spPr>
          <a:xfrm>
            <a:off x="3124200" y="6356350"/>
            <a:ext cx="2895600" cy="365125"/>
          </a:xfrm>
          <a:prstGeom prst="rect">
            <a:avLst/>
          </a:prstGeom>
        </p:spPr>
        <p:txBody>
          <a:bodyPr/>
          <a:lstStyle>
            <a:lvl1pPr algn="l">
              <a:defRPr>
                <a:solidFill>
                  <a:srgbClr val="008469"/>
                </a:solidFill>
                <a:latin typeface="Arial" charset="0"/>
                <a:cs typeface="+mn-cs"/>
              </a:defRPr>
            </a:lvl1pPr>
          </a:lstStyle>
          <a:p>
            <a:pPr>
              <a:defRPr/>
            </a:pPr>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9_Diapositive de titre">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3"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4"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5"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6"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7"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248D8840-C6B5-4689-80F9-D7AFF2FF8A8E}"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
        <p:nvSpPr>
          <p:cNvPr id="8" name="Espace réservé du pied de page 2"/>
          <p:cNvSpPr>
            <a:spLocks noGrp="1"/>
          </p:cNvSpPr>
          <p:nvPr>
            <p:ph type="ftr" sz="quarter" idx="10"/>
          </p:nvPr>
        </p:nvSpPr>
        <p:spPr>
          <a:xfrm>
            <a:off x="3124200" y="6248400"/>
            <a:ext cx="2895600" cy="457200"/>
          </a:xfrm>
          <a:prstGeom prst="rect">
            <a:avLst/>
          </a:prstGeom>
        </p:spPr>
        <p:txBody>
          <a:bodyPr/>
          <a:lstStyle>
            <a:lvl1pPr algn="l">
              <a:defRPr>
                <a:solidFill>
                  <a:srgbClr val="008469"/>
                </a:solidFill>
                <a:latin typeface="Arial" charset="0"/>
                <a:cs typeface="+mn-cs"/>
              </a:defRPr>
            </a:lvl1pPr>
          </a:lstStyle>
          <a:p>
            <a:pPr>
              <a:defRPr/>
            </a:pPr>
            <a:endParaRPr lang="fr-FR"/>
          </a:p>
        </p:txBody>
      </p:sp>
      <p:sp>
        <p:nvSpPr>
          <p:cNvPr id="9" name="Espace réservé du numéro de diapositive 3"/>
          <p:cNvSpPr>
            <a:spLocks noGrp="1"/>
          </p:cNvSpPr>
          <p:nvPr>
            <p:ph type="sldNum" sz="quarter" idx="11"/>
          </p:nvPr>
        </p:nvSpPr>
        <p:spPr>
          <a:xfrm>
            <a:off x="6553200" y="6248400"/>
            <a:ext cx="1905000" cy="457200"/>
          </a:xfrm>
          <a:prstGeom prst="rect">
            <a:avLst/>
          </a:prstGeom>
        </p:spPr>
        <p:txBody>
          <a:bodyPr/>
          <a:lstStyle>
            <a:lvl1pPr algn="l">
              <a:defRPr>
                <a:solidFill>
                  <a:srgbClr val="008469"/>
                </a:solidFill>
                <a:latin typeface="Arial" charset="0"/>
                <a:cs typeface="+mn-cs"/>
              </a:defRPr>
            </a:lvl1pPr>
          </a:lstStyle>
          <a:p>
            <a:pPr>
              <a:defRPr/>
            </a:pPr>
            <a:fld id="{8F62DD3A-05E0-4D1C-9849-0DDB1E380233}" type="slidenum">
              <a:rPr lang="fr-FR"/>
              <a:pPr>
                <a:defRPr/>
              </a:pPr>
              <a:t>‹N°›</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hart">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62000" y="381000"/>
            <a:ext cx="7620000" cy="762000"/>
          </a:xfrm>
        </p:spPr>
        <p:txBody>
          <a:bodyPr/>
          <a:lstStyle/>
          <a:p>
            <a:r>
              <a:rPr lang="fr-FR"/>
              <a:t>Cliquez pour modifier le style du titre</a:t>
            </a:r>
          </a:p>
        </p:txBody>
      </p:sp>
      <p:sp>
        <p:nvSpPr>
          <p:cNvPr id="3" name="Espace réservé du texte 2"/>
          <p:cNvSpPr>
            <a:spLocks noGrp="1"/>
          </p:cNvSpPr>
          <p:nvPr>
            <p:ph type="body" sz="half" idx="1"/>
          </p:nvPr>
        </p:nvSpPr>
        <p:spPr>
          <a:xfrm>
            <a:off x="838200" y="1524000"/>
            <a:ext cx="3695700" cy="464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p:cNvSpPr>
            <a:spLocks noGrp="1"/>
          </p:cNvSpPr>
          <p:nvPr>
            <p:ph type="chart" sz="half" idx="2"/>
          </p:nvPr>
        </p:nvSpPr>
        <p:spPr>
          <a:xfrm>
            <a:off x="4686300" y="1524000"/>
            <a:ext cx="3695700" cy="4648200"/>
          </a:xfrm>
        </p:spPr>
        <p:txBody>
          <a:bodyPr/>
          <a:lstStyle/>
          <a:p>
            <a:pPr lvl="0"/>
            <a:endParaRPr lang="fr-FR" noProof="0"/>
          </a:p>
        </p:txBody>
      </p:sp>
    </p:spTree>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3"/>
          </p:nvPr>
        </p:nvSpPr>
        <p:spPr>
          <a:xfrm>
            <a:off x="457200" y="1143000"/>
            <a:ext cx="8229600" cy="5105400"/>
          </a:xfrm>
        </p:spPr>
        <p:txBody>
          <a:bodyPr/>
          <a:lstStyle>
            <a:lvl3pPr>
              <a:defRPr>
                <a:solidFill>
                  <a:schemeClr val="bg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4"/>
          </p:nvPr>
        </p:nvSpPr>
        <p:spPr/>
        <p:txBody>
          <a:bodyPr/>
          <a:lstStyle>
            <a:lvl1pPr fontAlgn="auto">
              <a:spcBef>
                <a:spcPts val="0"/>
              </a:spcBef>
              <a:spcAft>
                <a:spcPts val="0"/>
              </a:spcAft>
              <a:defRPr/>
            </a:lvl1pPr>
          </a:lstStyle>
          <a:p>
            <a:pPr>
              <a:defRPr/>
            </a:pPr>
            <a:fld id="{599BD77F-2701-4CA3-8282-F81F170A1F10}" type="datetime1">
              <a:rPr lang="fr-FR"/>
              <a:pPr>
                <a:defRPr/>
              </a:pPr>
              <a:t>12/02/2023</a:t>
            </a:fld>
            <a:r>
              <a:rPr lang="en-US"/>
              <a:t>Copyright © Sage 2009-2010</a:t>
            </a:r>
          </a:p>
        </p:txBody>
      </p:sp>
      <p:sp>
        <p:nvSpPr>
          <p:cNvPr id="5" name="Footer Placeholder 4"/>
          <p:cNvSpPr>
            <a:spLocks noGrp="1"/>
          </p:cNvSpPr>
          <p:nvPr>
            <p:ph type="ftr" sz="quarter" idx="15"/>
          </p:nvPr>
        </p:nvSpPr>
        <p:spPr/>
        <p:txBody>
          <a:bodyPr/>
          <a:lstStyle>
            <a:lvl1pPr fontAlgn="auto">
              <a:spcBef>
                <a:spcPts val="0"/>
              </a:spcBef>
              <a:spcAft>
                <a:spcPts val="0"/>
              </a:spcAft>
              <a:defRPr/>
            </a:lvl1pPr>
          </a:lstStyle>
          <a:p>
            <a:pPr>
              <a:defRPr/>
            </a:pPr>
            <a:endParaRPr lang="fr-FR"/>
          </a:p>
        </p:txBody>
      </p:sp>
      <p:sp>
        <p:nvSpPr>
          <p:cNvPr id="6" name="Slide Number Placeholder 5"/>
          <p:cNvSpPr>
            <a:spLocks noGrp="1"/>
          </p:cNvSpPr>
          <p:nvPr>
            <p:ph type="sldNum" sz="quarter" idx="16"/>
          </p:nvPr>
        </p:nvSpPr>
        <p:spPr/>
        <p:txBody>
          <a:bodyPr/>
          <a:lstStyle>
            <a:lvl1pPr>
              <a:defRPr/>
            </a:lvl1pPr>
          </a:lstStyle>
          <a:p>
            <a:pPr>
              <a:defRPr/>
            </a:pPr>
            <a:fld id="{83D50482-D858-4ABA-B8EC-B84744BB71F5}" type="slidenum">
              <a:rPr lang="en-US"/>
              <a:pPr>
                <a:defRPr/>
              </a:pPr>
              <a:t>‹N°›</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ree 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3"/>
          </p:nvPr>
        </p:nvSpPr>
        <p:spPr>
          <a:xfrm>
            <a:off x="457200" y="1143000"/>
            <a:ext cx="8229600" cy="428612"/>
          </a:xfrm>
        </p:spPr>
        <p:txBody>
          <a:bodyPr/>
          <a:lstStyle>
            <a:lvl3pPr>
              <a:defRPr>
                <a:solidFill>
                  <a:schemeClr val="bg1">
                    <a:lumMod val="50000"/>
                  </a:schemeClr>
                </a:solidFill>
              </a:defRPr>
            </a:lvl3pPr>
          </a:lstStyle>
          <a:p>
            <a:pPr lvl="0"/>
            <a:r>
              <a:rPr lang="en-US" dirty="0"/>
              <a:t>Click to edit Master text styles</a:t>
            </a:r>
          </a:p>
        </p:txBody>
      </p:sp>
      <p:sp>
        <p:nvSpPr>
          <p:cNvPr id="4" name="Date Placeholder 3"/>
          <p:cNvSpPr>
            <a:spLocks noGrp="1"/>
          </p:cNvSpPr>
          <p:nvPr>
            <p:ph type="dt" sz="half" idx="14"/>
          </p:nvPr>
        </p:nvSpPr>
        <p:spPr/>
        <p:txBody>
          <a:bodyPr/>
          <a:lstStyle>
            <a:lvl1pPr fontAlgn="auto">
              <a:spcBef>
                <a:spcPts val="0"/>
              </a:spcBef>
              <a:spcAft>
                <a:spcPts val="0"/>
              </a:spcAft>
              <a:defRPr/>
            </a:lvl1pPr>
          </a:lstStyle>
          <a:p>
            <a:pPr>
              <a:defRPr/>
            </a:pPr>
            <a:fld id="{3DFD39BC-B147-42AA-A5AA-DD5CCF9F137D}" type="datetime1">
              <a:rPr lang="fr-FR"/>
              <a:pPr>
                <a:defRPr/>
              </a:pPr>
              <a:t>12/02/2023</a:t>
            </a:fld>
            <a:r>
              <a:rPr lang="en-US"/>
              <a:t>Copyright © Sage 2009-2010</a:t>
            </a:r>
          </a:p>
        </p:txBody>
      </p:sp>
      <p:sp>
        <p:nvSpPr>
          <p:cNvPr id="5" name="Footer Placeholder 4"/>
          <p:cNvSpPr>
            <a:spLocks noGrp="1"/>
          </p:cNvSpPr>
          <p:nvPr>
            <p:ph type="ftr" sz="quarter" idx="15"/>
          </p:nvPr>
        </p:nvSpPr>
        <p:spPr/>
        <p:txBody>
          <a:bodyPr/>
          <a:lstStyle>
            <a:lvl1pPr fontAlgn="auto">
              <a:spcBef>
                <a:spcPts val="0"/>
              </a:spcBef>
              <a:spcAft>
                <a:spcPts val="0"/>
              </a:spcAft>
              <a:defRPr/>
            </a:lvl1pPr>
          </a:lstStyle>
          <a:p>
            <a:pPr>
              <a:defRPr/>
            </a:pPr>
            <a:endParaRPr lang="fr-FR"/>
          </a:p>
        </p:txBody>
      </p:sp>
      <p:sp>
        <p:nvSpPr>
          <p:cNvPr id="6" name="Slide Number Placeholder 5"/>
          <p:cNvSpPr>
            <a:spLocks noGrp="1"/>
          </p:cNvSpPr>
          <p:nvPr>
            <p:ph type="sldNum" sz="quarter" idx="16"/>
          </p:nvPr>
        </p:nvSpPr>
        <p:spPr/>
        <p:txBody>
          <a:bodyPr/>
          <a:lstStyle>
            <a:lvl1pPr>
              <a:defRPr/>
            </a:lvl1pPr>
          </a:lstStyle>
          <a:p>
            <a:pPr>
              <a:defRPr/>
            </a:pPr>
            <a:fld id="{988206E4-4720-41FA-BF94-4A1006100A95}" type="slidenum">
              <a:rPr lang="en-US"/>
              <a:pPr>
                <a:defRPr/>
              </a:pPr>
              <a:t>‹N°›</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1038225" y="3590925"/>
            <a:ext cx="8105775" cy="3267075"/>
          </a:xfrm>
          <a:prstGeom prst="rect">
            <a:avLst/>
          </a:prstGeom>
          <a:noFill/>
          <a:ln w="9525">
            <a:noFill/>
            <a:miter lim="800000"/>
            <a:headEnd/>
            <a:tailEnd/>
          </a:ln>
        </p:spPr>
      </p:pic>
      <p:pic>
        <p:nvPicPr>
          <p:cNvPr id="5" name="Picture 4"/>
          <p:cNvPicPr>
            <a:picLocks noChangeAspect="1" noChangeArrowheads="1"/>
          </p:cNvPicPr>
          <p:nvPr userDrawn="1"/>
        </p:nvPicPr>
        <p:blipFill>
          <a:blip r:embed="rId3"/>
          <a:srcRect/>
          <a:stretch>
            <a:fillRect/>
          </a:stretch>
        </p:blipFill>
        <p:spPr bwMode="auto">
          <a:xfrm>
            <a:off x="0" y="0"/>
            <a:ext cx="4924425" cy="1466850"/>
          </a:xfrm>
          <a:prstGeom prst="rect">
            <a:avLst/>
          </a:prstGeom>
          <a:noFill/>
          <a:ln w="9525">
            <a:noFill/>
            <a:miter lim="800000"/>
            <a:headEnd/>
            <a:tailEnd/>
          </a:ln>
        </p:spPr>
      </p:pic>
      <p:pic>
        <p:nvPicPr>
          <p:cNvPr id="6" name="Picture 7"/>
          <p:cNvPicPr>
            <a:picLocks noChangeAspect="1" noChangeArrowheads="1"/>
          </p:cNvPicPr>
          <p:nvPr userDrawn="1"/>
        </p:nvPicPr>
        <p:blipFill>
          <a:blip r:embed="rId4"/>
          <a:srcRect/>
          <a:stretch>
            <a:fillRect/>
          </a:stretch>
        </p:blipFill>
        <p:spPr bwMode="auto">
          <a:xfrm>
            <a:off x="685800" y="533400"/>
            <a:ext cx="1371600" cy="584200"/>
          </a:xfrm>
          <a:prstGeom prst="rect">
            <a:avLst/>
          </a:prstGeom>
          <a:noFill/>
          <a:ln w="9525">
            <a:noFill/>
            <a:miter lim="800000"/>
            <a:headEnd/>
            <a:tailEnd/>
          </a:ln>
        </p:spPr>
      </p:pic>
      <p:sp>
        <p:nvSpPr>
          <p:cNvPr id="2" name="Title 1"/>
          <p:cNvSpPr>
            <a:spLocks noGrp="1"/>
          </p:cNvSpPr>
          <p:nvPr>
            <p:ph type="ctrTitle"/>
          </p:nvPr>
        </p:nvSpPr>
        <p:spPr>
          <a:xfrm>
            <a:off x="1371600" y="1143000"/>
            <a:ext cx="7391400" cy="1470025"/>
          </a:xfrm>
        </p:spPr>
        <p:txBody>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2670175"/>
            <a:ext cx="73914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6934200" y="6477000"/>
            <a:ext cx="2133600" cy="365125"/>
          </a:xfrm>
        </p:spPr>
        <p:txBody>
          <a:bodyPr/>
          <a:lstStyle>
            <a:lvl1pPr algn="r" fontAlgn="auto">
              <a:spcBef>
                <a:spcPts val="0"/>
              </a:spcBef>
              <a:spcAft>
                <a:spcPts val="0"/>
              </a:spcAft>
              <a:defRPr/>
            </a:lvl1pPr>
          </a:lstStyle>
          <a:p>
            <a:pPr>
              <a:defRPr/>
            </a:pPr>
            <a:fld id="{000782A6-298F-42DB-B80C-7352E3E9E8B0}" type="datetime1">
              <a:rPr lang="fr-FR"/>
              <a:pPr>
                <a:defRPr/>
              </a:pPr>
              <a:t>12/02/2023</a:t>
            </a:fld>
            <a:r>
              <a:rPr lang="en-US"/>
              <a:t>Copyright © Sage 2009-2010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1EC15E-46DC-4D81-80F2-1872684EAAF4}" type="slidenum">
              <a:rPr lang="en-US"/>
              <a:pPr>
                <a:defRPr/>
              </a:pPr>
              <a:t>‹N°›</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2837"/>
            <a:ext cx="4038600" cy="5059363"/>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112837"/>
            <a:ext cx="4038600" cy="5059363"/>
          </a:xfrm>
        </p:spPr>
        <p:txBody>
          <a:bodyPr>
            <a:normAutofit/>
          </a:bodyPr>
          <a:lstStyle>
            <a:lvl1pPr>
              <a:defRPr sz="18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E6D5E421-4BE3-458C-A3B7-B2454F0629CB}" type="datetime1">
              <a:rPr lang="fr-FR"/>
              <a:pPr>
                <a:defRPr/>
              </a:pPr>
              <a:t>12/02/2023</a:t>
            </a:fld>
            <a:r>
              <a:rPr lang="en-US"/>
              <a:t>Copyright © Sage 2009-2010</a:t>
            </a:r>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D6987E9-A4B1-4D27-9260-F888D6174A0A}" type="slidenum">
              <a:rPr lang="en-US"/>
              <a:pPr>
                <a:defRPr/>
              </a:pPr>
              <a:t>‹N°›</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fontAlgn="auto">
              <a:spcBef>
                <a:spcPts val="0"/>
              </a:spcBef>
              <a:spcAft>
                <a:spcPts val="0"/>
              </a:spcAft>
              <a:defRPr/>
            </a:lvl1pPr>
          </a:lstStyle>
          <a:p>
            <a:pPr>
              <a:defRPr/>
            </a:pPr>
            <a:fld id="{CA54C4F3-2627-4BA2-9649-D88306B74C41}" type="datetime1">
              <a:rPr lang="fr-FR"/>
              <a:pPr>
                <a:defRPr/>
              </a:pPr>
              <a:t>12/02/2023</a:t>
            </a:fld>
            <a:r>
              <a:rPr lang="en-US"/>
              <a:t>Copyright © Sage 2009-2010</a:t>
            </a:r>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D374695-68D3-4D31-ABF6-42008EBE197D}" type="slidenum">
              <a:rPr lang="en-US"/>
              <a:pPr>
                <a:defRPr/>
              </a:pPr>
              <a:t>‹N°›</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vl1pPr>
          </a:lstStyle>
          <a:p>
            <a:pPr>
              <a:defRPr/>
            </a:pPr>
            <a:fld id="{A6694610-83FC-4518-B525-8807341C2668}" type="datetime1">
              <a:rPr lang="fr-FR"/>
              <a:pPr>
                <a:defRPr/>
              </a:pPr>
              <a:t>12/02/2023</a:t>
            </a:fld>
            <a:r>
              <a:rPr lang="en-US"/>
              <a:t>Copyright © Sage 2009-2010</a:t>
            </a:r>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6FE39AE1-4C0A-498C-8FAB-4DC0A67E33A8}" type="slidenum">
              <a:rPr lang="en-US"/>
              <a:pPr>
                <a:defRPr/>
              </a:pPr>
              <a:t>‹N°›</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F4FDEFAC-B732-41A3-AAD4-134643567A24}" type="datetime1">
              <a:rPr lang="fr-FR"/>
              <a:pPr>
                <a:defRPr/>
              </a:pPr>
              <a:t>12/02/2023</a:t>
            </a:fld>
            <a:r>
              <a:rPr lang="en-US"/>
              <a:t>Copyright © Sage 2009-2010</a:t>
            </a:r>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7637AA6-9A25-49AC-933E-ECB4B54D2C66}" type="slidenum">
              <a:rPr lang="en-US"/>
              <a:pPr>
                <a:defRPr/>
              </a:pPr>
              <a:t>‹N°›</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8F8544-5A04-4367-9509-9881D9B2BF7A}" type="slidenum">
              <a:rPr lang="en-US"/>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apositive de titre">
    <p:bg>
      <p:bgRef idx="1001">
        <a:schemeClr val="bg1"/>
      </p:bgRef>
    </p:bg>
    <p:spTree>
      <p:nvGrpSpPr>
        <p:cNvPr id="1" name=""/>
        <p:cNvGrpSpPr/>
        <p:nvPr/>
      </p:nvGrpSpPr>
      <p:grpSpPr>
        <a:xfrm>
          <a:off x="0" y="0"/>
          <a:ext cx="0" cy="0"/>
          <a:chOff x="0" y="0"/>
          <a:chExt cx="0" cy="0"/>
        </a:xfrm>
      </p:grpSpPr>
      <p:sp>
        <p:nvSpPr>
          <p:cNvPr id="4"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pic>
        <p:nvPicPr>
          <p:cNvPr id="5" name="Picture 7" descr="logo_sign"/>
          <p:cNvPicPr>
            <a:picLocks noChangeAspect="1" noChangeArrowheads="1"/>
          </p:cNvPicPr>
          <p:nvPr/>
        </p:nvPicPr>
        <p:blipFill>
          <a:blip r:embed="rId2"/>
          <a:srcRect l="15625" r="15625" b="31331"/>
          <a:stretch>
            <a:fillRect/>
          </a:stretch>
        </p:blipFill>
        <p:spPr bwMode="auto">
          <a:xfrm>
            <a:off x="8027988" y="6308725"/>
            <a:ext cx="969962" cy="439738"/>
          </a:xfrm>
          <a:prstGeom prst="rect">
            <a:avLst/>
          </a:prstGeom>
          <a:noFill/>
          <a:ln w="9525">
            <a:noFill/>
            <a:miter lim="800000"/>
            <a:headEnd/>
            <a:tailEnd/>
          </a:ln>
        </p:spPr>
      </p:pic>
      <p:pic>
        <p:nvPicPr>
          <p:cNvPr id="6" name="Picture 11" descr="Logo seul ppt"/>
          <p:cNvPicPr>
            <a:picLocks noChangeAspect="1" noChangeArrowheads="1"/>
          </p:cNvPicPr>
          <p:nvPr/>
        </p:nvPicPr>
        <p:blipFill>
          <a:blip r:embed="rId3"/>
          <a:srcRect/>
          <a:stretch>
            <a:fillRect/>
          </a:stretch>
        </p:blipFill>
        <p:spPr bwMode="auto">
          <a:xfrm>
            <a:off x="66675" y="6172200"/>
            <a:ext cx="47625" cy="273050"/>
          </a:xfrm>
          <a:prstGeom prst="rect">
            <a:avLst/>
          </a:prstGeom>
          <a:noFill/>
          <a:ln w="9525">
            <a:noFill/>
            <a:miter lim="800000"/>
            <a:headEnd/>
            <a:tailEnd/>
          </a:ln>
        </p:spPr>
      </p:pic>
      <p:sp>
        <p:nvSpPr>
          <p:cNvPr id="7"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8"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9" name="ZoneTexte 18"/>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7062240F-E8A1-41BD-ACF8-C088B7AFD9CF}"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pic>
        <p:nvPicPr>
          <p:cNvPr id="10" name="Image 6" descr="Slide intro dec09 copie.png"/>
          <p:cNvPicPr>
            <a:picLocks noChangeAspect="1"/>
          </p:cNvPicPr>
          <p:nvPr userDrawn="1"/>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1" name="Rectangle 8"/>
          <p:cNvSpPr>
            <a:spLocks noChangeArrowheads="1"/>
          </p:cNvSpPr>
          <p:nvPr userDrawn="1"/>
        </p:nvSpPr>
        <p:spPr bwMode="auto">
          <a:xfrm>
            <a:off x="3140075" y="6500813"/>
            <a:ext cx="2903538" cy="357187"/>
          </a:xfrm>
          <a:prstGeom prst="rect">
            <a:avLst/>
          </a:prstGeom>
          <a:solidFill>
            <a:schemeClr val="bg1"/>
          </a:solidFill>
          <a:ln>
            <a:noFill/>
          </a:ln>
          <a:extLst/>
        </p:spPr>
        <p:txBody>
          <a:bodyPr anchor="ctr"/>
          <a:lstStyle/>
          <a:p>
            <a:pPr algn="ctr">
              <a:defRPr/>
            </a:pPr>
            <a:endParaRPr lang="fr-FR">
              <a:solidFill>
                <a:srgbClr val="008469"/>
              </a:solidFill>
              <a:latin typeface="+mn-lt"/>
              <a:cs typeface="+mn-cs"/>
            </a:endParaRPr>
          </a:p>
        </p:txBody>
      </p:sp>
      <p:sp>
        <p:nvSpPr>
          <p:cNvPr id="3" name="Sous-titre 2"/>
          <p:cNvSpPr>
            <a:spLocks noGrp="1"/>
          </p:cNvSpPr>
          <p:nvPr>
            <p:ph type="subTitle" idx="1"/>
          </p:nvPr>
        </p:nvSpPr>
        <p:spPr>
          <a:xfrm>
            <a:off x="590547" y="6064468"/>
            <a:ext cx="7250169" cy="478216"/>
          </a:xfrm>
        </p:spPr>
        <p:txBody>
          <a:bodyPr/>
          <a:lstStyle>
            <a:lvl1pPr marL="0" indent="0" algn="l">
              <a:buNone/>
              <a:defRPr kumimoji="0" lang="fr-FR" sz="2800" b="0" i="0" u="none" strike="noStrike" kern="0" cap="none" spc="0" normalizeH="0" baseline="0" noProof="0" dirty="0" smtClean="0">
                <a:ln>
                  <a:noFill/>
                </a:ln>
                <a:solidFill>
                  <a:schemeClr val="tx2"/>
                </a:solidFill>
                <a:effectLst/>
                <a:uLnTx/>
                <a:uFillTx/>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14" name="Titre 1"/>
          <p:cNvSpPr>
            <a:spLocks noGrp="1"/>
          </p:cNvSpPr>
          <p:nvPr>
            <p:ph type="ctrTitle"/>
          </p:nvPr>
        </p:nvSpPr>
        <p:spPr>
          <a:xfrm>
            <a:off x="6117021" y="1762563"/>
            <a:ext cx="2806262" cy="1470025"/>
          </a:xfrm>
        </p:spPr>
        <p:txBody>
          <a:bodyPr/>
          <a:lstStyle>
            <a:lvl1pPr>
              <a:defRPr sz="3200"/>
            </a:lvl1pPr>
          </a:lstStyle>
          <a:p>
            <a:r>
              <a:rPr lang="fr-FR"/>
              <a:t>Cliquez pour modifier le style du titre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8.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image" Target="../media/image10.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8.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5" Type="http://schemas.openxmlformats.org/officeDocument/2006/relationships/image" Target="../media/image10.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7.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5" Type="http://schemas.openxmlformats.org/officeDocument/2006/relationships/image" Target="../media/image10.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3.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2.jpeg"/><Relationship Id="rId5" Type="http://schemas.openxmlformats.org/officeDocument/2006/relationships/slideLayout" Target="../slideLayouts/slideLayout43.xml"/><Relationship Id="rId10" Type="http://schemas.openxmlformats.org/officeDocument/2006/relationships/image" Target="../media/image1.png"/><Relationship Id="rId4" Type="http://schemas.openxmlformats.org/officeDocument/2006/relationships/slideLayout" Target="../slideLayouts/slideLayout4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8.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7.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6.xml"/><Relationship Id="rId5" Type="http://schemas.openxmlformats.org/officeDocument/2006/relationships/slideLayout" Target="../slideLayouts/slideLayout51.xml"/><Relationship Id="rId15" Type="http://schemas.openxmlformats.org/officeDocument/2006/relationships/image" Target="../media/image10.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3.jpe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2.jpeg"/><Relationship Id="rId5" Type="http://schemas.openxmlformats.org/officeDocument/2006/relationships/slideLayout" Target="../slideLayouts/slideLayout61.xml"/><Relationship Id="rId10" Type="http://schemas.openxmlformats.org/officeDocument/2006/relationships/image" Target="../media/image1.png"/><Relationship Id="rId4" Type="http://schemas.openxmlformats.org/officeDocument/2006/relationships/slideLayout" Target="../slideLayouts/slideLayout60.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10"/>
          <a:srcRect/>
          <a:stretch>
            <a:fillRect/>
          </a:stretch>
        </p:blipFill>
        <p:spPr bwMode="auto">
          <a:xfrm>
            <a:off x="6248400" y="0"/>
            <a:ext cx="2895600" cy="857250"/>
          </a:xfrm>
          <a:prstGeom prst="rect">
            <a:avLst/>
          </a:prstGeom>
          <a:noFill/>
          <a:ln w="9525">
            <a:noFill/>
            <a:miter lim="800000"/>
            <a:headEnd/>
            <a:tailEnd/>
          </a:ln>
        </p:spPr>
      </p:pic>
      <p:sp>
        <p:nvSpPr>
          <p:cNvPr id="1027" name="Title Placeholder 1"/>
          <p:cNvSpPr>
            <a:spLocks noGrp="1"/>
          </p:cNvSpPr>
          <p:nvPr>
            <p:ph type="title"/>
          </p:nvPr>
        </p:nvSpPr>
        <p:spPr bwMode="auto">
          <a:xfrm>
            <a:off x="457200" y="3048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981075"/>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0DFC4CA2-2EBC-4615-B567-B32AF09BC0F7}"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762" r:id="rId1"/>
    <p:sldLayoutId id="2147483761" r:id="rId2"/>
    <p:sldLayoutId id="2147483781" r:id="rId3"/>
    <p:sldLayoutId id="2147483760" r:id="rId4"/>
    <p:sldLayoutId id="2147483759" r:id="rId5"/>
    <p:sldLayoutId id="2147483758" r:id="rId6"/>
    <p:sldLayoutId id="2147483757" r:id="rId7"/>
    <p:sldLayoutId id="2147483782" r:id="rId8"/>
  </p:sldLayoutIdLst>
  <p:hf hdr="0" dt="0"/>
  <p:txStyles>
    <p:titleStyle>
      <a:lvl1pPr algn="l" rtl="0" eaLnBrk="0" fontAlgn="base" hangingPunct="0">
        <a:spcBef>
          <a:spcPct val="0"/>
        </a:spcBef>
        <a:spcAft>
          <a:spcPct val="0"/>
        </a:spcAft>
        <a:defRPr sz="2800" b="1" kern="1200">
          <a:solidFill>
            <a:srgbClr val="008469"/>
          </a:solidFill>
          <a:latin typeface="Arial" pitchFamily="34" charset="0"/>
          <a:ea typeface="+mj-ea"/>
          <a:cs typeface="Arial" pitchFamily="34" charset="0"/>
        </a:defRPr>
      </a:lvl1pPr>
      <a:lvl2pPr algn="l" rtl="0" eaLnBrk="0" fontAlgn="base" hangingPunct="0">
        <a:spcBef>
          <a:spcPct val="0"/>
        </a:spcBef>
        <a:spcAft>
          <a:spcPct val="0"/>
        </a:spcAft>
        <a:defRPr sz="2800" b="1">
          <a:solidFill>
            <a:srgbClr val="008469"/>
          </a:solidFill>
          <a:latin typeface="Arial" charset="0"/>
          <a:cs typeface="Arial" charset="0"/>
        </a:defRPr>
      </a:lvl2pPr>
      <a:lvl3pPr algn="l" rtl="0" eaLnBrk="0" fontAlgn="base" hangingPunct="0">
        <a:spcBef>
          <a:spcPct val="0"/>
        </a:spcBef>
        <a:spcAft>
          <a:spcPct val="0"/>
        </a:spcAft>
        <a:defRPr sz="2800" b="1">
          <a:solidFill>
            <a:srgbClr val="008469"/>
          </a:solidFill>
          <a:latin typeface="Arial" charset="0"/>
          <a:cs typeface="Arial" charset="0"/>
        </a:defRPr>
      </a:lvl3pPr>
      <a:lvl4pPr algn="l" rtl="0" eaLnBrk="0" fontAlgn="base" hangingPunct="0">
        <a:spcBef>
          <a:spcPct val="0"/>
        </a:spcBef>
        <a:spcAft>
          <a:spcPct val="0"/>
        </a:spcAft>
        <a:defRPr sz="2800" b="1">
          <a:solidFill>
            <a:srgbClr val="008469"/>
          </a:solidFill>
          <a:latin typeface="Arial" charset="0"/>
          <a:cs typeface="Arial" charset="0"/>
        </a:defRPr>
      </a:lvl4pPr>
      <a:lvl5pPr algn="l" rtl="0" eaLnBrk="0" fontAlgn="base" hangingPunct="0">
        <a:spcBef>
          <a:spcPct val="0"/>
        </a:spcBef>
        <a:spcAft>
          <a:spcPct val="0"/>
        </a:spcAft>
        <a:defRPr sz="2800" b="1">
          <a:solidFill>
            <a:srgbClr val="008469"/>
          </a:solidFill>
          <a:latin typeface="Arial" charset="0"/>
          <a:cs typeface="Arial" charset="0"/>
        </a:defRPr>
      </a:lvl5pPr>
      <a:lvl6pPr marL="457200" algn="l" rtl="0" fontAlgn="base">
        <a:spcBef>
          <a:spcPct val="0"/>
        </a:spcBef>
        <a:spcAft>
          <a:spcPct val="0"/>
        </a:spcAft>
        <a:defRPr sz="2800" b="1">
          <a:solidFill>
            <a:srgbClr val="008469"/>
          </a:solidFill>
          <a:latin typeface="Arial" charset="0"/>
          <a:cs typeface="Arial" charset="0"/>
        </a:defRPr>
      </a:lvl6pPr>
      <a:lvl7pPr marL="914400" algn="l" rtl="0" fontAlgn="base">
        <a:spcBef>
          <a:spcPct val="0"/>
        </a:spcBef>
        <a:spcAft>
          <a:spcPct val="0"/>
        </a:spcAft>
        <a:defRPr sz="2800" b="1">
          <a:solidFill>
            <a:srgbClr val="008469"/>
          </a:solidFill>
          <a:latin typeface="Arial" charset="0"/>
          <a:cs typeface="Arial" charset="0"/>
        </a:defRPr>
      </a:lvl7pPr>
      <a:lvl8pPr marL="1371600" algn="l" rtl="0" fontAlgn="base">
        <a:spcBef>
          <a:spcPct val="0"/>
        </a:spcBef>
        <a:spcAft>
          <a:spcPct val="0"/>
        </a:spcAft>
        <a:defRPr sz="2800" b="1">
          <a:solidFill>
            <a:srgbClr val="008469"/>
          </a:solidFill>
          <a:latin typeface="Arial" charset="0"/>
          <a:cs typeface="Arial" charset="0"/>
        </a:defRPr>
      </a:lvl8pPr>
      <a:lvl9pPr marL="1828800" algn="l" rtl="0" fontAlgn="base">
        <a:spcBef>
          <a:spcPct val="0"/>
        </a:spcBef>
        <a:spcAft>
          <a:spcPct val="0"/>
        </a:spcAft>
        <a:defRPr sz="2800" b="1">
          <a:solidFill>
            <a:srgbClr val="008469"/>
          </a:solidFill>
          <a:latin typeface="Arial" charset="0"/>
          <a:cs typeface="Arial" charset="0"/>
        </a:defRPr>
      </a:lvl9pPr>
    </p:titleStyle>
    <p:bodyStyle>
      <a:lvl1pPr marL="342900" indent="-342900" algn="l" rtl="0" eaLnBrk="0" fontAlgn="base" hangingPunct="0">
        <a:spcBef>
          <a:spcPct val="20000"/>
        </a:spcBef>
        <a:spcAft>
          <a:spcPct val="0"/>
        </a:spcAft>
        <a:buBlip>
          <a:blip r:embed="rId11"/>
        </a:buBlip>
        <a:defRPr b="1"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8469"/>
        </a:buClr>
        <a:buBlip>
          <a:blip r:embed="rId12"/>
        </a:buBlip>
        <a:defRPr sz="1400" b="1"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8469"/>
        </a:buClr>
        <a:buFont typeface="Arial" charset="0"/>
        <a:buChar char="–"/>
        <a:defRPr sz="1200" b="1" kern="1200">
          <a:solidFill>
            <a:srgbClr val="7F7F7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4000" b="-4000"/>
          </a:stretch>
        </a:blipFill>
        <a:effectLst/>
      </p:bgPr>
    </p:bg>
    <p:spTree>
      <p:nvGrpSpPr>
        <p:cNvPr id="1" name=""/>
        <p:cNvGrpSpPr/>
        <p:nvPr/>
      </p:nvGrpSpPr>
      <p:grpSpPr>
        <a:xfrm>
          <a:off x="0" y="0"/>
          <a:ext cx="0" cy="0"/>
          <a:chOff x="0" y="0"/>
          <a:chExt cx="0" cy="0"/>
        </a:xfrm>
      </p:grpSpPr>
      <p:sp>
        <p:nvSpPr>
          <p:cNvPr id="2050"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sp>
        <p:nvSpPr>
          <p:cNvPr id="10243" name="Rectangle 2"/>
          <p:cNvSpPr>
            <a:spLocks noGrp="1" noChangeArrowheads="1"/>
          </p:cNvSpPr>
          <p:nvPr>
            <p:ph type="title"/>
          </p:nvPr>
        </p:nvSpPr>
        <p:spPr bwMode="auto">
          <a:xfrm>
            <a:off x="457200" y="11588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44" name="Rectangle 3"/>
          <p:cNvSpPr>
            <a:spLocks noGrp="1" noChangeArrowheads="1"/>
          </p:cNvSpPr>
          <p:nvPr>
            <p:ph type="body" idx="1"/>
          </p:nvPr>
        </p:nvSpPr>
        <p:spPr bwMode="auto">
          <a:xfrm>
            <a:off x="457200" y="1268413"/>
            <a:ext cx="7354888"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245" name="Picture 7" descr="logo_sign"/>
          <p:cNvPicPr>
            <a:picLocks noChangeAspect="1" noChangeArrowheads="1"/>
          </p:cNvPicPr>
          <p:nvPr/>
        </p:nvPicPr>
        <p:blipFill>
          <a:blip r:embed="rId13"/>
          <a:srcRect l="15625" r="15625" b="31331"/>
          <a:stretch>
            <a:fillRect/>
          </a:stretch>
        </p:blipFill>
        <p:spPr bwMode="auto">
          <a:xfrm>
            <a:off x="8027988" y="6308725"/>
            <a:ext cx="969962" cy="439738"/>
          </a:xfrm>
          <a:prstGeom prst="rect">
            <a:avLst/>
          </a:prstGeom>
          <a:noFill/>
          <a:ln w="9525">
            <a:noFill/>
            <a:miter lim="800000"/>
            <a:headEnd/>
            <a:tailEnd/>
          </a:ln>
        </p:spPr>
      </p:pic>
      <p:pic>
        <p:nvPicPr>
          <p:cNvPr id="10246" name="Picture 11" descr="Logo seul ppt"/>
          <p:cNvPicPr>
            <a:picLocks noChangeAspect="1" noChangeArrowheads="1"/>
          </p:cNvPicPr>
          <p:nvPr/>
        </p:nvPicPr>
        <p:blipFill>
          <a:blip r:embed="rId14"/>
          <a:srcRect/>
          <a:stretch>
            <a:fillRect/>
          </a:stretch>
        </p:blipFill>
        <p:spPr bwMode="auto">
          <a:xfrm>
            <a:off x="66675" y="6172200"/>
            <a:ext cx="47625" cy="273050"/>
          </a:xfrm>
          <a:prstGeom prst="rect">
            <a:avLst/>
          </a:prstGeom>
          <a:noFill/>
          <a:ln w="9525">
            <a:noFill/>
            <a:miter lim="800000"/>
            <a:headEnd/>
            <a:tailEnd/>
          </a:ln>
        </p:spPr>
      </p:pic>
      <p:sp>
        <p:nvSpPr>
          <p:cNvPr id="2055"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2056"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2057" name="ZoneTexte 9"/>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163C7FCC-F3AA-4CB3-A0BB-4CB3D87E8BE5}"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65" r:id="rId5"/>
    <p:sldLayoutId id="2147483787" r:id="rId6"/>
    <p:sldLayoutId id="2147483764" r:id="rId7"/>
    <p:sldLayoutId id="2147483788" r:id="rId8"/>
    <p:sldLayoutId id="2147483763" r:id="rId9"/>
    <p:sldLayoutId id="2147483789" r:id="rId10"/>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Foco" pitchFamily="34" charset="0"/>
        </a:defRPr>
      </a:lvl2pPr>
      <a:lvl3pPr algn="l" rtl="0" eaLnBrk="0" fontAlgn="base" hangingPunct="0">
        <a:spcBef>
          <a:spcPct val="0"/>
        </a:spcBef>
        <a:spcAft>
          <a:spcPct val="0"/>
        </a:spcAft>
        <a:defRPr sz="2800" b="1">
          <a:solidFill>
            <a:schemeClr val="tx1"/>
          </a:solidFill>
          <a:latin typeface="Foco" pitchFamily="34" charset="0"/>
        </a:defRPr>
      </a:lvl3pPr>
      <a:lvl4pPr algn="l" rtl="0" eaLnBrk="0" fontAlgn="base" hangingPunct="0">
        <a:spcBef>
          <a:spcPct val="0"/>
        </a:spcBef>
        <a:spcAft>
          <a:spcPct val="0"/>
        </a:spcAft>
        <a:defRPr sz="2800" b="1">
          <a:solidFill>
            <a:schemeClr val="tx1"/>
          </a:solidFill>
          <a:latin typeface="Foco" pitchFamily="34" charset="0"/>
        </a:defRPr>
      </a:lvl4pPr>
      <a:lvl5pPr algn="l" rtl="0" eaLnBrk="0" fontAlgn="base" hangingPunct="0">
        <a:spcBef>
          <a:spcPct val="0"/>
        </a:spcBef>
        <a:spcAft>
          <a:spcPct val="0"/>
        </a:spcAft>
        <a:defRPr sz="2800" b="1">
          <a:solidFill>
            <a:schemeClr val="tx1"/>
          </a:solidFill>
          <a:latin typeface="Foco" pitchFamily="34" charset="0"/>
        </a:defRPr>
      </a:lvl5pPr>
      <a:lvl6pPr marL="457200" algn="l" rtl="0" eaLnBrk="1" fontAlgn="base" hangingPunct="1">
        <a:spcBef>
          <a:spcPct val="0"/>
        </a:spcBef>
        <a:spcAft>
          <a:spcPct val="0"/>
        </a:spcAft>
        <a:defRPr sz="3200" b="1">
          <a:solidFill>
            <a:srgbClr val="008469"/>
          </a:solidFill>
          <a:latin typeface="Arial" pitchFamily="34" charset="0"/>
        </a:defRPr>
      </a:lvl6pPr>
      <a:lvl7pPr marL="914400" algn="l" rtl="0" eaLnBrk="1" fontAlgn="base" hangingPunct="1">
        <a:spcBef>
          <a:spcPct val="0"/>
        </a:spcBef>
        <a:spcAft>
          <a:spcPct val="0"/>
        </a:spcAft>
        <a:defRPr sz="3200" b="1">
          <a:solidFill>
            <a:srgbClr val="008469"/>
          </a:solidFill>
          <a:latin typeface="Arial" pitchFamily="34" charset="0"/>
        </a:defRPr>
      </a:lvl7pPr>
      <a:lvl8pPr marL="1371600" algn="l" rtl="0" eaLnBrk="1" fontAlgn="base" hangingPunct="1">
        <a:spcBef>
          <a:spcPct val="0"/>
        </a:spcBef>
        <a:spcAft>
          <a:spcPct val="0"/>
        </a:spcAft>
        <a:defRPr sz="3200" b="1">
          <a:solidFill>
            <a:srgbClr val="008469"/>
          </a:solidFill>
          <a:latin typeface="Arial" pitchFamily="34" charset="0"/>
        </a:defRPr>
      </a:lvl8pPr>
      <a:lvl9pPr marL="1828800" algn="l" rtl="0" eaLnBrk="1" fontAlgn="base" hangingPunct="1">
        <a:spcBef>
          <a:spcPct val="0"/>
        </a:spcBef>
        <a:spcAft>
          <a:spcPct val="0"/>
        </a:spcAft>
        <a:defRPr sz="3200" b="1">
          <a:solidFill>
            <a:srgbClr val="008469"/>
          </a:solidFill>
          <a:latin typeface="Arial" pitchFamily="34" charset="0"/>
        </a:defRPr>
      </a:lvl9pPr>
    </p:titleStyle>
    <p:bodyStyle>
      <a:lvl1pPr marL="342900" indent="-342900" algn="l" rtl="0" eaLnBrk="0" fontAlgn="base" hangingPunct="0">
        <a:spcBef>
          <a:spcPts val="1800"/>
        </a:spcBef>
        <a:spcAft>
          <a:spcPct val="0"/>
        </a:spcAft>
        <a:buBlip>
          <a:blip r:embed="rId15"/>
        </a:buBlip>
        <a:defRPr sz="2400" b="1">
          <a:solidFill>
            <a:schemeClr val="tx2"/>
          </a:solidFill>
          <a:latin typeface="+mn-lt"/>
          <a:ea typeface="+mn-ea"/>
          <a:cs typeface="+mn-cs"/>
        </a:defRPr>
      </a:lvl1pPr>
      <a:lvl2pPr marL="742950" indent="-285750" algn="l" rtl="0" eaLnBrk="0" fontAlgn="base" hangingPunct="0">
        <a:spcBef>
          <a:spcPts val="600"/>
        </a:spcBef>
        <a:spcAft>
          <a:spcPts val="600"/>
        </a:spcAft>
        <a:buChar char="–"/>
        <a:defRPr sz="2200">
          <a:solidFill>
            <a:schemeClr val="tx2"/>
          </a:solidFill>
          <a:latin typeface="+mn-lt"/>
        </a:defRPr>
      </a:lvl2pPr>
      <a:lvl3pPr marL="1143000" indent="-228600" algn="l" rtl="0" eaLnBrk="0" fontAlgn="base" hangingPunct="0">
        <a:spcBef>
          <a:spcPct val="20000"/>
        </a:spcBef>
        <a:spcAft>
          <a:spcPct val="0"/>
        </a:spcAft>
        <a:buClr>
          <a:srgbClr val="729A29"/>
        </a:buClr>
        <a:buChar char="•"/>
        <a:defRPr>
          <a:solidFill>
            <a:schemeClr val="tx2"/>
          </a:solidFill>
          <a:latin typeface="+mn-lt"/>
        </a:defRPr>
      </a:lvl3pPr>
      <a:lvl4pPr marL="1600200" indent="-228600" algn="l" rtl="0" eaLnBrk="0" fontAlgn="base" hangingPunct="0">
        <a:spcBef>
          <a:spcPct val="20000"/>
        </a:spcBef>
        <a:spcAft>
          <a:spcPct val="0"/>
        </a:spcAft>
        <a:buChar char="–"/>
        <a:defRPr sz="1600">
          <a:solidFill>
            <a:schemeClr val="tx2"/>
          </a:solidFill>
          <a:latin typeface="+mn-lt"/>
        </a:defRPr>
      </a:lvl4pPr>
      <a:lvl5pPr marL="2057400" indent="-228600" algn="l" rtl="0" eaLnBrk="0" fontAlgn="base" hangingPunct="0">
        <a:spcBef>
          <a:spcPct val="20000"/>
        </a:spcBef>
        <a:spcAft>
          <a:spcPct val="0"/>
        </a:spcAft>
        <a:buFont typeface="Arial" charset="0"/>
        <a:buChar char="•"/>
        <a:defRPr sz="14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4000" b="-4000"/>
          </a:stretch>
        </a:blipFill>
        <a:effectLst/>
      </p:bgPr>
    </p:bg>
    <p:spTree>
      <p:nvGrpSpPr>
        <p:cNvPr id="1" name=""/>
        <p:cNvGrpSpPr/>
        <p:nvPr/>
      </p:nvGrpSpPr>
      <p:grpSpPr>
        <a:xfrm>
          <a:off x="0" y="0"/>
          <a:ext cx="0" cy="0"/>
          <a:chOff x="0" y="0"/>
          <a:chExt cx="0" cy="0"/>
        </a:xfrm>
      </p:grpSpPr>
      <p:sp>
        <p:nvSpPr>
          <p:cNvPr id="2050"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sp>
        <p:nvSpPr>
          <p:cNvPr id="21507" name="Rectangle 2"/>
          <p:cNvSpPr>
            <a:spLocks noGrp="1" noChangeArrowheads="1"/>
          </p:cNvSpPr>
          <p:nvPr>
            <p:ph type="title"/>
          </p:nvPr>
        </p:nvSpPr>
        <p:spPr bwMode="auto">
          <a:xfrm>
            <a:off x="457200" y="11588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1508" name="Rectangle 3"/>
          <p:cNvSpPr>
            <a:spLocks noGrp="1" noChangeArrowheads="1"/>
          </p:cNvSpPr>
          <p:nvPr>
            <p:ph type="body" idx="1"/>
          </p:nvPr>
        </p:nvSpPr>
        <p:spPr bwMode="auto">
          <a:xfrm>
            <a:off x="457200" y="1268413"/>
            <a:ext cx="7354888"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21509" name="Picture 7" descr="logo_sign"/>
          <p:cNvPicPr>
            <a:picLocks noChangeAspect="1" noChangeArrowheads="1"/>
          </p:cNvPicPr>
          <p:nvPr/>
        </p:nvPicPr>
        <p:blipFill>
          <a:blip r:embed="rId13"/>
          <a:srcRect l="15625" r="15625" b="31331"/>
          <a:stretch>
            <a:fillRect/>
          </a:stretch>
        </p:blipFill>
        <p:spPr bwMode="auto">
          <a:xfrm>
            <a:off x="8027988" y="6308725"/>
            <a:ext cx="969962" cy="439738"/>
          </a:xfrm>
          <a:prstGeom prst="rect">
            <a:avLst/>
          </a:prstGeom>
          <a:noFill/>
          <a:ln w="9525">
            <a:noFill/>
            <a:miter lim="800000"/>
            <a:headEnd/>
            <a:tailEnd/>
          </a:ln>
        </p:spPr>
      </p:pic>
      <p:pic>
        <p:nvPicPr>
          <p:cNvPr id="21510" name="Picture 11" descr="Logo seul ppt"/>
          <p:cNvPicPr>
            <a:picLocks noChangeAspect="1" noChangeArrowheads="1"/>
          </p:cNvPicPr>
          <p:nvPr/>
        </p:nvPicPr>
        <p:blipFill>
          <a:blip r:embed="rId14"/>
          <a:srcRect/>
          <a:stretch>
            <a:fillRect/>
          </a:stretch>
        </p:blipFill>
        <p:spPr bwMode="auto">
          <a:xfrm>
            <a:off x="66675" y="6172200"/>
            <a:ext cx="47625" cy="273050"/>
          </a:xfrm>
          <a:prstGeom prst="rect">
            <a:avLst/>
          </a:prstGeom>
          <a:noFill/>
          <a:ln w="9525">
            <a:noFill/>
            <a:miter lim="800000"/>
            <a:headEnd/>
            <a:tailEnd/>
          </a:ln>
        </p:spPr>
      </p:pic>
      <p:sp>
        <p:nvSpPr>
          <p:cNvPr id="2055"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2056"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2057" name="ZoneTexte 9"/>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952603F2-9568-43EF-9C5D-A4FFA8A244CD}"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68" r:id="rId5"/>
    <p:sldLayoutId id="2147483794" r:id="rId6"/>
    <p:sldLayoutId id="2147483767" r:id="rId7"/>
    <p:sldLayoutId id="2147483795" r:id="rId8"/>
    <p:sldLayoutId id="2147483766" r:id="rId9"/>
    <p:sldLayoutId id="2147483796" r:id="rId10"/>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Foco" pitchFamily="34" charset="0"/>
        </a:defRPr>
      </a:lvl2pPr>
      <a:lvl3pPr algn="l" rtl="0" eaLnBrk="0" fontAlgn="base" hangingPunct="0">
        <a:spcBef>
          <a:spcPct val="0"/>
        </a:spcBef>
        <a:spcAft>
          <a:spcPct val="0"/>
        </a:spcAft>
        <a:defRPr sz="2800" b="1">
          <a:solidFill>
            <a:schemeClr val="tx1"/>
          </a:solidFill>
          <a:latin typeface="Foco" pitchFamily="34" charset="0"/>
        </a:defRPr>
      </a:lvl3pPr>
      <a:lvl4pPr algn="l" rtl="0" eaLnBrk="0" fontAlgn="base" hangingPunct="0">
        <a:spcBef>
          <a:spcPct val="0"/>
        </a:spcBef>
        <a:spcAft>
          <a:spcPct val="0"/>
        </a:spcAft>
        <a:defRPr sz="2800" b="1">
          <a:solidFill>
            <a:schemeClr val="tx1"/>
          </a:solidFill>
          <a:latin typeface="Foco" pitchFamily="34" charset="0"/>
        </a:defRPr>
      </a:lvl4pPr>
      <a:lvl5pPr algn="l" rtl="0" eaLnBrk="0" fontAlgn="base" hangingPunct="0">
        <a:spcBef>
          <a:spcPct val="0"/>
        </a:spcBef>
        <a:spcAft>
          <a:spcPct val="0"/>
        </a:spcAft>
        <a:defRPr sz="2800" b="1">
          <a:solidFill>
            <a:schemeClr val="tx1"/>
          </a:solidFill>
          <a:latin typeface="Foco" pitchFamily="34" charset="0"/>
        </a:defRPr>
      </a:lvl5pPr>
      <a:lvl6pPr marL="457200" algn="l" rtl="0" eaLnBrk="1" fontAlgn="base" hangingPunct="1">
        <a:spcBef>
          <a:spcPct val="0"/>
        </a:spcBef>
        <a:spcAft>
          <a:spcPct val="0"/>
        </a:spcAft>
        <a:defRPr sz="3200" b="1">
          <a:solidFill>
            <a:srgbClr val="008469"/>
          </a:solidFill>
          <a:latin typeface="Arial" pitchFamily="34" charset="0"/>
        </a:defRPr>
      </a:lvl6pPr>
      <a:lvl7pPr marL="914400" algn="l" rtl="0" eaLnBrk="1" fontAlgn="base" hangingPunct="1">
        <a:spcBef>
          <a:spcPct val="0"/>
        </a:spcBef>
        <a:spcAft>
          <a:spcPct val="0"/>
        </a:spcAft>
        <a:defRPr sz="3200" b="1">
          <a:solidFill>
            <a:srgbClr val="008469"/>
          </a:solidFill>
          <a:latin typeface="Arial" pitchFamily="34" charset="0"/>
        </a:defRPr>
      </a:lvl7pPr>
      <a:lvl8pPr marL="1371600" algn="l" rtl="0" eaLnBrk="1" fontAlgn="base" hangingPunct="1">
        <a:spcBef>
          <a:spcPct val="0"/>
        </a:spcBef>
        <a:spcAft>
          <a:spcPct val="0"/>
        </a:spcAft>
        <a:defRPr sz="3200" b="1">
          <a:solidFill>
            <a:srgbClr val="008469"/>
          </a:solidFill>
          <a:latin typeface="Arial" pitchFamily="34" charset="0"/>
        </a:defRPr>
      </a:lvl8pPr>
      <a:lvl9pPr marL="1828800" algn="l" rtl="0" eaLnBrk="1" fontAlgn="base" hangingPunct="1">
        <a:spcBef>
          <a:spcPct val="0"/>
        </a:spcBef>
        <a:spcAft>
          <a:spcPct val="0"/>
        </a:spcAft>
        <a:defRPr sz="3200" b="1">
          <a:solidFill>
            <a:srgbClr val="008469"/>
          </a:solidFill>
          <a:latin typeface="Arial" pitchFamily="34" charset="0"/>
        </a:defRPr>
      </a:lvl9pPr>
    </p:titleStyle>
    <p:bodyStyle>
      <a:lvl1pPr marL="342900" indent="-342900" algn="l" rtl="0" eaLnBrk="0" fontAlgn="base" hangingPunct="0">
        <a:spcBef>
          <a:spcPts val="1800"/>
        </a:spcBef>
        <a:spcAft>
          <a:spcPct val="0"/>
        </a:spcAft>
        <a:buBlip>
          <a:blip r:embed="rId15"/>
        </a:buBlip>
        <a:defRPr sz="2400" b="1">
          <a:solidFill>
            <a:schemeClr val="tx2"/>
          </a:solidFill>
          <a:latin typeface="+mn-lt"/>
          <a:ea typeface="+mn-ea"/>
          <a:cs typeface="+mn-cs"/>
        </a:defRPr>
      </a:lvl1pPr>
      <a:lvl2pPr marL="742950" indent="-285750" algn="l" rtl="0" eaLnBrk="0" fontAlgn="base" hangingPunct="0">
        <a:spcBef>
          <a:spcPts val="600"/>
        </a:spcBef>
        <a:spcAft>
          <a:spcPts val="600"/>
        </a:spcAft>
        <a:buChar char="–"/>
        <a:defRPr sz="2200">
          <a:solidFill>
            <a:schemeClr val="tx2"/>
          </a:solidFill>
          <a:latin typeface="+mn-lt"/>
        </a:defRPr>
      </a:lvl2pPr>
      <a:lvl3pPr marL="1143000" indent="-228600" algn="l" rtl="0" eaLnBrk="0" fontAlgn="base" hangingPunct="0">
        <a:spcBef>
          <a:spcPct val="20000"/>
        </a:spcBef>
        <a:spcAft>
          <a:spcPct val="0"/>
        </a:spcAft>
        <a:buClr>
          <a:srgbClr val="729A29"/>
        </a:buClr>
        <a:buChar char="•"/>
        <a:defRPr>
          <a:solidFill>
            <a:schemeClr val="tx2"/>
          </a:solidFill>
          <a:latin typeface="+mn-lt"/>
        </a:defRPr>
      </a:lvl3pPr>
      <a:lvl4pPr marL="1600200" indent="-228600" algn="l" rtl="0" eaLnBrk="0" fontAlgn="base" hangingPunct="0">
        <a:spcBef>
          <a:spcPct val="20000"/>
        </a:spcBef>
        <a:spcAft>
          <a:spcPct val="0"/>
        </a:spcAft>
        <a:buChar char="–"/>
        <a:defRPr sz="1600">
          <a:solidFill>
            <a:schemeClr val="tx2"/>
          </a:solidFill>
          <a:latin typeface="+mn-lt"/>
        </a:defRPr>
      </a:lvl4pPr>
      <a:lvl5pPr marL="2057400" indent="-228600" algn="l" rtl="0" eaLnBrk="0" fontAlgn="base" hangingPunct="0">
        <a:spcBef>
          <a:spcPct val="20000"/>
        </a:spcBef>
        <a:spcAft>
          <a:spcPct val="0"/>
        </a:spcAft>
        <a:buFont typeface="Arial" charset="0"/>
        <a:buChar char="•"/>
        <a:defRPr sz="14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4000" b="-4000"/>
          </a:stretch>
        </a:blipFill>
        <a:effectLst/>
      </p:bgPr>
    </p:bg>
    <p:spTree>
      <p:nvGrpSpPr>
        <p:cNvPr id="1" name=""/>
        <p:cNvGrpSpPr/>
        <p:nvPr/>
      </p:nvGrpSpPr>
      <p:grpSpPr>
        <a:xfrm>
          <a:off x="0" y="0"/>
          <a:ext cx="0" cy="0"/>
          <a:chOff x="0" y="0"/>
          <a:chExt cx="0" cy="0"/>
        </a:xfrm>
      </p:grpSpPr>
      <p:sp>
        <p:nvSpPr>
          <p:cNvPr id="2050"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sp>
        <p:nvSpPr>
          <p:cNvPr id="32771" name="Rectangle 2"/>
          <p:cNvSpPr>
            <a:spLocks noGrp="1" noChangeArrowheads="1"/>
          </p:cNvSpPr>
          <p:nvPr>
            <p:ph type="title"/>
          </p:nvPr>
        </p:nvSpPr>
        <p:spPr bwMode="auto">
          <a:xfrm>
            <a:off x="457200" y="11588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2772" name="Rectangle 3"/>
          <p:cNvSpPr>
            <a:spLocks noGrp="1" noChangeArrowheads="1"/>
          </p:cNvSpPr>
          <p:nvPr>
            <p:ph type="body" idx="1"/>
          </p:nvPr>
        </p:nvSpPr>
        <p:spPr bwMode="auto">
          <a:xfrm>
            <a:off x="457200" y="1268413"/>
            <a:ext cx="7354888"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2773" name="Picture 7" descr="logo_sign"/>
          <p:cNvPicPr>
            <a:picLocks noChangeAspect="1" noChangeArrowheads="1"/>
          </p:cNvPicPr>
          <p:nvPr/>
        </p:nvPicPr>
        <p:blipFill>
          <a:blip r:embed="rId13"/>
          <a:srcRect l="15625" r="15625" b="31331"/>
          <a:stretch>
            <a:fillRect/>
          </a:stretch>
        </p:blipFill>
        <p:spPr bwMode="auto">
          <a:xfrm>
            <a:off x="8027988" y="6308725"/>
            <a:ext cx="969962" cy="439738"/>
          </a:xfrm>
          <a:prstGeom prst="rect">
            <a:avLst/>
          </a:prstGeom>
          <a:noFill/>
          <a:ln w="9525">
            <a:noFill/>
            <a:miter lim="800000"/>
            <a:headEnd/>
            <a:tailEnd/>
          </a:ln>
        </p:spPr>
      </p:pic>
      <p:pic>
        <p:nvPicPr>
          <p:cNvPr id="32774" name="Picture 11" descr="Logo seul ppt"/>
          <p:cNvPicPr>
            <a:picLocks noChangeAspect="1" noChangeArrowheads="1"/>
          </p:cNvPicPr>
          <p:nvPr/>
        </p:nvPicPr>
        <p:blipFill>
          <a:blip r:embed="rId14"/>
          <a:srcRect/>
          <a:stretch>
            <a:fillRect/>
          </a:stretch>
        </p:blipFill>
        <p:spPr bwMode="auto">
          <a:xfrm>
            <a:off x="66675" y="6172200"/>
            <a:ext cx="47625" cy="273050"/>
          </a:xfrm>
          <a:prstGeom prst="rect">
            <a:avLst/>
          </a:prstGeom>
          <a:noFill/>
          <a:ln w="9525">
            <a:noFill/>
            <a:miter lim="800000"/>
            <a:headEnd/>
            <a:tailEnd/>
          </a:ln>
        </p:spPr>
      </p:pic>
      <p:sp>
        <p:nvSpPr>
          <p:cNvPr id="2055"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2056"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2057" name="ZoneTexte 9"/>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E57F201E-EDD1-4E9B-801B-36B70A6DC1CE}"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771" r:id="rId5"/>
    <p:sldLayoutId id="2147483801" r:id="rId6"/>
    <p:sldLayoutId id="2147483770" r:id="rId7"/>
    <p:sldLayoutId id="2147483802" r:id="rId8"/>
    <p:sldLayoutId id="2147483769" r:id="rId9"/>
    <p:sldLayoutId id="2147483803" r:id="rId10"/>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Foco" pitchFamily="34" charset="0"/>
        </a:defRPr>
      </a:lvl2pPr>
      <a:lvl3pPr algn="l" rtl="0" eaLnBrk="0" fontAlgn="base" hangingPunct="0">
        <a:spcBef>
          <a:spcPct val="0"/>
        </a:spcBef>
        <a:spcAft>
          <a:spcPct val="0"/>
        </a:spcAft>
        <a:defRPr sz="2800" b="1">
          <a:solidFill>
            <a:schemeClr val="tx1"/>
          </a:solidFill>
          <a:latin typeface="Foco" pitchFamily="34" charset="0"/>
        </a:defRPr>
      </a:lvl3pPr>
      <a:lvl4pPr algn="l" rtl="0" eaLnBrk="0" fontAlgn="base" hangingPunct="0">
        <a:spcBef>
          <a:spcPct val="0"/>
        </a:spcBef>
        <a:spcAft>
          <a:spcPct val="0"/>
        </a:spcAft>
        <a:defRPr sz="2800" b="1">
          <a:solidFill>
            <a:schemeClr val="tx1"/>
          </a:solidFill>
          <a:latin typeface="Foco" pitchFamily="34" charset="0"/>
        </a:defRPr>
      </a:lvl4pPr>
      <a:lvl5pPr algn="l" rtl="0" eaLnBrk="0" fontAlgn="base" hangingPunct="0">
        <a:spcBef>
          <a:spcPct val="0"/>
        </a:spcBef>
        <a:spcAft>
          <a:spcPct val="0"/>
        </a:spcAft>
        <a:defRPr sz="2800" b="1">
          <a:solidFill>
            <a:schemeClr val="tx1"/>
          </a:solidFill>
          <a:latin typeface="Foco" pitchFamily="34" charset="0"/>
        </a:defRPr>
      </a:lvl5pPr>
      <a:lvl6pPr marL="457200" algn="l" rtl="0" eaLnBrk="1" fontAlgn="base" hangingPunct="1">
        <a:spcBef>
          <a:spcPct val="0"/>
        </a:spcBef>
        <a:spcAft>
          <a:spcPct val="0"/>
        </a:spcAft>
        <a:defRPr sz="3200" b="1">
          <a:solidFill>
            <a:srgbClr val="008469"/>
          </a:solidFill>
          <a:latin typeface="Arial" pitchFamily="34" charset="0"/>
        </a:defRPr>
      </a:lvl6pPr>
      <a:lvl7pPr marL="914400" algn="l" rtl="0" eaLnBrk="1" fontAlgn="base" hangingPunct="1">
        <a:spcBef>
          <a:spcPct val="0"/>
        </a:spcBef>
        <a:spcAft>
          <a:spcPct val="0"/>
        </a:spcAft>
        <a:defRPr sz="3200" b="1">
          <a:solidFill>
            <a:srgbClr val="008469"/>
          </a:solidFill>
          <a:latin typeface="Arial" pitchFamily="34" charset="0"/>
        </a:defRPr>
      </a:lvl7pPr>
      <a:lvl8pPr marL="1371600" algn="l" rtl="0" eaLnBrk="1" fontAlgn="base" hangingPunct="1">
        <a:spcBef>
          <a:spcPct val="0"/>
        </a:spcBef>
        <a:spcAft>
          <a:spcPct val="0"/>
        </a:spcAft>
        <a:defRPr sz="3200" b="1">
          <a:solidFill>
            <a:srgbClr val="008469"/>
          </a:solidFill>
          <a:latin typeface="Arial" pitchFamily="34" charset="0"/>
        </a:defRPr>
      </a:lvl8pPr>
      <a:lvl9pPr marL="1828800" algn="l" rtl="0" eaLnBrk="1" fontAlgn="base" hangingPunct="1">
        <a:spcBef>
          <a:spcPct val="0"/>
        </a:spcBef>
        <a:spcAft>
          <a:spcPct val="0"/>
        </a:spcAft>
        <a:defRPr sz="3200" b="1">
          <a:solidFill>
            <a:srgbClr val="008469"/>
          </a:solidFill>
          <a:latin typeface="Arial" pitchFamily="34" charset="0"/>
        </a:defRPr>
      </a:lvl9pPr>
    </p:titleStyle>
    <p:bodyStyle>
      <a:lvl1pPr marL="342900" indent="-342900" algn="l" rtl="0" eaLnBrk="0" fontAlgn="base" hangingPunct="0">
        <a:spcBef>
          <a:spcPts val="1800"/>
        </a:spcBef>
        <a:spcAft>
          <a:spcPct val="0"/>
        </a:spcAft>
        <a:buBlip>
          <a:blip r:embed="rId15"/>
        </a:buBlip>
        <a:defRPr sz="2400" b="1">
          <a:solidFill>
            <a:schemeClr val="tx2"/>
          </a:solidFill>
          <a:latin typeface="+mn-lt"/>
          <a:ea typeface="+mn-ea"/>
          <a:cs typeface="+mn-cs"/>
        </a:defRPr>
      </a:lvl1pPr>
      <a:lvl2pPr marL="742950" indent="-285750" algn="l" rtl="0" eaLnBrk="0" fontAlgn="base" hangingPunct="0">
        <a:spcBef>
          <a:spcPts val="600"/>
        </a:spcBef>
        <a:spcAft>
          <a:spcPts val="600"/>
        </a:spcAft>
        <a:buChar char="–"/>
        <a:defRPr sz="2200">
          <a:solidFill>
            <a:schemeClr val="tx2"/>
          </a:solidFill>
          <a:latin typeface="+mn-lt"/>
        </a:defRPr>
      </a:lvl2pPr>
      <a:lvl3pPr marL="1143000" indent="-228600" algn="l" rtl="0" eaLnBrk="0" fontAlgn="base" hangingPunct="0">
        <a:spcBef>
          <a:spcPct val="20000"/>
        </a:spcBef>
        <a:spcAft>
          <a:spcPct val="0"/>
        </a:spcAft>
        <a:buClr>
          <a:srgbClr val="729A29"/>
        </a:buClr>
        <a:buChar char="•"/>
        <a:defRPr>
          <a:solidFill>
            <a:schemeClr val="tx2"/>
          </a:solidFill>
          <a:latin typeface="+mn-lt"/>
        </a:defRPr>
      </a:lvl3pPr>
      <a:lvl4pPr marL="1600200" indent="-228600" algn="l" rtl="0" eaLnBrk="0" fontAlgn="base" hangingPunct="0">
        <a:spcBef>
          <a:spcPct val="20000"/>
        </a:spcBef>
        <a:spcAft>
          <a:spcPct val="0"/>
        </a:spcAft>
        <a:buChar char="–"/>
        <a:defRPr sz="1600">
          <a:solidFill>
            <a:schemeClr val="tx2"/>
          </a:solidFill>
          <a:latin typeface="+mn-lt"/>
        </a:defRPr>
      </a:lvl4pPr>
      <a:lvl5pPr marL="2057400" indent="-228600" algn="l" rtl="0" eaLnBrk="0" fontAlgn="base" hangingPunct="0">
        <a:spcBef>
          <a:spcPct val="20000"/>
        </a:spcBef>
        <a:spcAft>
          <a:spcPct val="0"/>
        </a:spcAft>
        <a:buFont typeface="Arial" charset="0"/>
        <a:buChar char="•"/>
        <a:defRPr sz="14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10"/>
          <a:srcRect/>
          <a:stretch>
            <a:fillRect/>
          </a:stretch>
        </p:blipFill>
        <p:spPr bwMode="auto">
          <a:xfrm>
            <a:off x="6248400" y="0"/>
            <a:ext cx="2895600" cy="857250"/>
          </a:xfrm>
          <a:prstGeom prst="rect">
            <a:avLst/>
          </a:prstGeom>
          <a:noFill/>
          <a:ln w="9525">
            <a:noFill/>
            <a:miter lim="800000"/>
            <a:headEnd/>
            <a:tailEnd/>
          </a:ln>
        </p:spPr>
      </p:pic>
      <p:sp>
        <p:nvSpPr>
          <p:cNvPr id="44035" name="Title Placeholder 1"/>
          <p:cNvSpPr>
            <a:spLocks noGrp="1"/>
          </p:cNvSpPr>
          <p:nvPr>
            <p:ph type="title"/>
          </p:nvPr>
        </p:nvSpPr>
        <p:spPr bwMode="auto">
          <a:xfrm>
            <a:off x="457200" y="3048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4036" name="Text Placeholder 2"/>
          <p:cNvSpPr>
            <a:spLocks noGrp="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Arial" pitchFamily="34" charset="0"/>
                <a:cs typeface="Arial" pitchFamily="34" charset="0"/>
              </a:defRPr>
            </a:lvl1pPr>
          </a:lstStyle>
          <a:p>
            <a:pPr>
              <a:defRPr/>
            </a:pPr>
            <a:r>
              <a:rPr lang="en-US"/>
              <a:t>Copyright © Sage 2009-2010</a:t>
            </a:r>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44FC3F64-8C37-4D36-B1E7-3B5D5CDB8D1A}"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777" r:id="rId1"/>
    <p:sldLayoutId id="2147483776" r:id="rId2"/>
    <p:sldLayoutId id="2147483804" r:id="rId3"/>
    <p:sldLayoutId id="2147483775" r:id="rId4"/>
    <p:sldLayoutId id="2147483774" r:id="rId5"/>
    <p:sldLayoutId id="2147483773" r:id="rId6"/>
    <p:sldLayoutId id="2147483772" r:id="rId7"/>
    <p:sldLayoutId id="2147483805" r:id="rId8"/>
  </p:sldLayoutIdLst>
  <p:hf hdr="0" ftr="0" dt="0"/>
  <p:txStyles>
    <p:titleStyle>
      <a:lvl1pPr algn="l" rtl="0" eaLnBrk="0" fontAlgn="base" hangingPunct="0">
        <a:spcBef>
          <a:spcPct val="0"/>
        </a:spcBef>
        <a:spcAft>
          <a:spcPct val="0"/>
        </a:spcAft>
        <a:defRPr sz="2800" kern="1200">
          <a:solidFill>
            <a:srgbClr val="008469"/>
          </a:solidFill>
          <a:latin typeface="Arial" pitchFamily="34" charset="0"/>
          <a:ea typeface="+mj-ea"/>
          <a:cs typeface="Arial" pitchFamily="34" charset="0"/>
        </a:defRPr>
      </a:lvl1pPr>
      <a:lvl2pPr algn="l" rtl="0" eaLnBrk="0" fontAlgn="base" hangingPunct="0">
        <a:spcBef>
          <a:spcPct val="0"/>
        </a:spcBef>
        <a:spcAft>
          <a:spcPct val="0"/>
        </a:spcAft>
        <a:defRPr sz="2800">
          <a:solidFill>
            <a:srgbClr val="008469"/>
          </a:solidFill>
          <a:latin typeface="Arial" charset="0"/>
          <a:cs typeface="Arial" charset="0"/>
        </a:defRPr>
      </a:lvl2pPr>
      <a:lvl3pPr algn="l" rtl="0" eaLnBrk="0" fontAlgn="base" hangingPunct="0">
        <a:spcBef>
          <a:spcPct val="0"/>
        </a:spcBef>
        <a:spcAft>
          <a:spcPct val="0"/>
        </a:spcAft>
        <a:defRPr sz="2800">
          <a:solidFill>
            <a:srgbClr val="008469"/>
          </a:solidFill>
          <a:latin typeface="Arial" charset="0"/>
          <a:cs typeface="Arial" charset="0"/>
        </a:defRPr>
      </a:lvl3pPr>
      <a:lvl4pPr algn="l" rtl="0" eaLnBrk="0" fontAlgn="base" hangingPunct="0">
        <a:spcBef>
          <a:spcPct val="0"/>
        </a:spcBef>
        <a:spcAft>
          <a:spcPct val="0"/>
        </a:spcAft>
        <a:defRPr sz="2800">
          <a:solidFill>
            <a:srgbClr val="008469"/>
          </a:solidFill>
          <a:latin typeface="Arial" charset="0"/>
          <a:cs typeface="Arial" charset="0"/>
        </a:defRPr>
      </a:lvl4pPr>
      <a:lvl5pPr algn="l" rtl="0" eaLnBrk="0" fontAlgn="base" hangingPunct="0">
        <a:spcBef>
          <a:spcPct val="0"/>
        </a:spcBef>
        <a:spcAft>
          <a:spcPct val="0"/>
        </a:spcAft>
        <a:defRPr sz="2800">
          <a:solidFill>
            <a:srgbClr val="008469"/>
          </a:solidFill>
          <a:latin typeface="Arial" charset="0"/>
          <a:cs typeface="Arial" charset="0"/>
        </a:defRPr>
      </a:lvl5pPr>
      <a:lvl6pPr marL="457200" algn="l" rtl="0" fontAlgn="base">
        <a:spcBef>
          <a:spcPct val="0"/>
        </a:spcBef>
        <a:spcAft>
          <a:spcPct val="0"/>
        </a:spcAft>
        <a:defRPr sz="2800">
          <a:solidFill>
            <a:srgbClr val="008469"/>
          </a:solidFill>
          <a:latin typeface="Arial" charset="0"/>
          <a:cs typeface="Arial" charset="0"/>
        </a:defRPr>
      </a:lvl6pPr>
      <a:lvl7pPr marL="914400" algn="l" rtl="0" fontAlgn="base">
        <a:spcBef>
          <a:spcPct val="0"/>
        </a:spcBef>
        <a:spcAft>
          <a:spcPct val="0"/>
        </a:spcAft>
        <a:defRPr sz="2800">
          <a:solidFill>
            <a:srgbClr val="008469"/>
          </a:solidFill>
          <a:latin typeface="Arial" charset="0"/>
          <a:cs typeface="Arial" charset="0"/>
        </a:defRPr>
      </a:lvl7pPr>
      <a:lvl8pPr marL="1371600" algn="l" rtl="0" fontAlgn="base">
        <a:spcBef>
          <a:spcPct val="0"/>
        </a:spcBef>
        <a:spcAft>
          <a:spcPct val="0"/>
        </a:spcAft>
        <a:defRPr sz="2800">
          <a:solidFill>
            <a:srgbClr val="008469"/>
          </a:solidFill>
          <a:latin typeface="Arial" charset="0"/>
          <a:cs typeface="Arial" charset="0"/>
        </a:defRPr>
      </a:lvl8pPr>
      <a:lvl9pPr marL="1828800" algn="l" rtl="0" fontAlgn="base">
        <a:spcBef>
          <a:spcPct val="0"/>
        </a:spcBef>
        <a:spcAft>
          <a:spcPct val="0"/>
        </a:spcAft>
        <a:defRPr sz="2800">
          <a:solidFill>
            <a:srgbClr val="008469"/>
          </a:solidFill>
          <a:latin typeface="Arial" charset="0"/>
          <a:cs typeface="Arial" charset="0"/>
        </a:defRPr>
      </a:lvl9pPr>
    </p:titleStyle>
    <p:bodyStyle>
      <a:lvl1pPr marL="342900" indent="-342900" algn="l" rtl="0" eaLnBrk="0" fontAlgn="base" hangingPunct="0">
        <a:spcBef>
          <a:spcPct val="20000"/>
        </a:spcBef>
        <a:spcAft>
          <a:spcPct val="0"/>
        </a:spcAft>
        <a:buBlip>
          <a:blip r:embed="rId11"/>
        </a:buBlip>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8469"/>
        </a:buClr>
        <a:buBlip>
          <a:blip r:embed="rId12"/>
        </a:buBlip>
        <a:defRPr sz="1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8469"/>
        </a:buClr>
        <a:buFont typeface="Arial" charset="0"/>
        <a:buChar char="–"/>
        <a:defRPr sz="1200" kern="1200">
          <a:solidFill>
            <a:srgbClr val="7F7F7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4000" b="-4000"/>
          </a:stretch>
        </a:blipFill>
        <a:effectLst/>
      </p:bgPr>
    </p:bg>
    <p:spTree>
      <p:nvGrpSpPr>
        <p:cNvPr id="1" name=""/>
        <p:cNvGrpSpPr/>
        <p:nvPr/>
      </p:nvGrpSpPr>
      <p:grpSpPr>
        <a:xfrm>
          <a:off x="0" y="0"/>
          <a:ext cx="0" cy="0"/>
          <a:chOff x="0" y="0"/>
          <a:chExt cx="0" cy="0"/>
        </a:xfrm>
      </p:grpSpPr>
      <p:sp>
        <p:nvSpPr>
          <p:cNvPr id="2050" name="Freeform 4"/>
          <p:cNvSpPr>
            <a:spLocks/>
          </p:cNvSpPr>
          <p:nvPr/>
        </p:nvSpPr>
        <p:spPr bwMode="auto">
          <a:xfrm>
            <a:off x="8701088" y="33338"/>
            <a:ext cx="369887" cy="357187"/>
          </a:xfrm>
          <a:custGeom>
            <a:avLst/>
            <a:gdLst>
              <a:gd name="T0" fmla="*/ 360978 w 2076"/>
              <a:gd name="T1" fmla="*/ 234571 h 2010"/>
              <a:gd name="T2" fmla="*/ 353495 w 2076"/>
              <a:gd name="T3" fmla="*/ 223197 h 2010"/>
              <a:gd name="T4" fmla="*/ 339598 w 2076"/>
              <a:gd name="T5" fmla="*/ 208981 h 2010"/>
              <a:gd name="T6" fmla="*/ 341023 w 2076"/>
              <a:gd name="T7" fmla="*/ 195475 h 2010"/>
              <a:gd name="T8" fmla="*/ 339954 w 2076"/>
              <a:gd name="T9" fmla="*/ 176283 h 2010"/>
              <a:gd name="T10" fmla="*/ 336034 w 2076"/>
              <a:gd name="T11" fmla="*/ 158157 h 2010"/>
              <a:gd name="T12" fmla="*/ 328551 w 2076"/>
              <a:gd name="T13" fmla="*/ 138610 h 2010"/>
              <a:gd name="T14" fmla="*/ 321780 w 2076"/>
              <a:gd name="T15" fmla="*/ 126526 h 2010"/>
              <a:gd name="T16" fmla="*/ 304319 w 2076"/>
              <a:gd name="T17" fmla="*/ 104135 h 2010"/>
              <a:gd name="T18" fmla="*/ 280444 w 2076"/>
              <a:gd name="T19" fmla="*/ 78190 h 2010"/>
              <a:gd name="T20" fmla="*/ 264409 w 2076"/>
              <a:gd name="T21" fmla="*/ 58287 h 2010"/>
              <a:gd name="T22" fmla="*/ 251937 w 2076"/>
              <a:gd name="T23" fmla="*/ 35541 h 2010"/>
              <a:gd name="T24" fmla="*/ 248017 w 2076"/>
              <a:gd name="T25" fmla="*/ 22035 h 2010"/>
              <a:gd name="T26" fmla="*/ 245879 w 2076"/>
              <a:gd name="T27" fmla="*/ 7108 h 2010"/>
              <a:gd name="T28" fmla="*/ 217371 w 2076"/>
              <a:gd name="T29" fmla="*/ 2132 h 2010"/>
              <a:gd name="T30" fmla="*/ 191001 w 2076"/>
              <a:gd name="T31" fmla="*/ 355 h 2010"/>
              <a:gd name="T32" fmla="*/ 153585 w 2076"/>
              <a:gd name="T33" fmla="*/ 1066 h 2010"/>
              <a:gd name="T34" fmla="*/ 120445 w 2076"/>
              <a:gd name="T35" fmla="*/ 7819 h 2010"/>
              <a:gd name="T36" fmla="*/ 101202 w 2076"/>
              <a:gd name="T37" fmla="*/ 14927 h 2010"/>
              <a:gd name="T38" fmla="*/ 81603 w 2076"/>
              <a:gd name="T39" fmla="*/ 24879 h 2010"/>
              <a:gd name="T40" fmla="*/ 63073 w 2076"/>
              <a:gd name="T41" fmla="*/ 36607 h 2010"/>
              <a:gd name="T42" fmla="*/ 46325 w 2076"/>
              <a:gd name="T43" fmla="*/ 50468 h 2010"/>
              <a:gd name="T44" fmla="*/ 31715 w 2076"/>
              <a:gd name="T45" fmla="*/ 66462 h 2010"/>
              <a:gd name="T46" fmla="*/ 19599 w 2076"/>
              <a:gd name="T47" fmla="*/ 83877 h 2010"/>
              <a:gd name="T48" fmla="*/ 9978 w 2076"/>
              <a:gd name="T49" fmla="*/ 103069 h 2010"/>
              <a:gd name="T50" fmla="*/ 3563 w 2076"/>
              <a:gd name="T51" fmla="*/ 124038 h 2010"/>
              <a:gd name="T52" fmla="*/ 0 w 2076"/>
              <a:gd name="T53" fmla="*/ 146073 h 2010"/>
              <a:gd name="T54" fmla="*/ 713 w 2076"/>
              <a:gd name="T55" fmla="*/ 169175 h 2010"/>
              <a:gd name="T56" fmla="*/ 4989 w 2076"/>
              <a:gd name="T57" fmla="*/ 193343 h 2010"/>
              <a:gd name="T58" fmla="*/ 10334 w 2076"/>
              <a:gd name="T59" fmla="*/ 210047 h 2010"/>
              <a:gd name="T60" fmla="*/ 20312 w 2076"/>
              <a:gd name="T61" fmla="*/ 233149 h 2010"/>
              <a:gd name="T62" fmla="*/ 33140 w 2076"/>
              <a:gd name="T63" fmla="*/ 252696 h 2010"/>
              <a:gd name="T64" fmla="*/ 47750 w 2076"/>
              <a:gd name="T65" fmla="*/ 269756 h 2010"/>
              <a:gd name="T66" fmla="*/ 64142 w 2076"/>
              <a:gd name="T67" fmla="*/ 283617 h 2010"/>
              <a:gd name="T68" fmla="*/ 82316 w 2076"/>
              <a:gd name="T69" fmla="*/ 294635 h 2010"/>
              <a:gd name="T70" fmla="*/ 101915 w 2076"/>
              <a:gd name="T71" fmla="*/ 302454 h 2010"/>
              <a:gd name="T72" fmla="*/ 122227 w 2076"/>
              <a:gd name="T73" fmla="*/ 307785 h 2010"/>
              <a:gd name="T74" fmla="*/ 143607 w 2076"/>
              <a:gd name="T75" fmla="*/ 309917 h 2010"/>
              <a:gd name="T76" fmla="*/ 165701 w 2076"/>
              <a:gd name="T77" fmla="*/ 309562 h 2010"/>
              <a:gd name="T78" fmla="*/ 187794 w 2076"/>
              <a:gd name="T79" fmla="*/ 306363 h 2010"/>
              <a:gd name="T80" fmla="*/ 202761 w 2076"/>
              <a:gd name="T81" fmla="*/ 302454 h 2010"/>
              <a:gd name="T82" fmla="*/ 215946 w 2076"/>
              <a:gd name="T83" fmla="*/ 321291 h 2010"/>
              <a:gd name="T84" fmla="*/ 226992 w 2076"/>
              <a:gd name="T85" fmla="*/ 333730 h 2010"/>
              <a:gd name="T86" fmla="*/ 244097 w 2076"/>
              <a:gd name="T87" fmla="*/ 347236 h 2010"/>
              <a:gd name="T88" fmla="*/ 260489 w 2076"/>
              <a:gd name="T89" fmla="*/ 354344 h 2010"/>
              <a:gd name="T90" fmla="*/ 272605 w 2076"/>
              <a:gd name="T91" fmla="*/ 356476 h 2010"/>
              <a:gd name="T92" fmla="*/ 288640 w 2076"/>
              <a:gd name="T93" fmla="*/ 356832 h 2010"/>
              <a:gd name="T94" fmla="*/ 302538 w 2076"/>
              <a:gd name="T95" fmla="*/ 354699 h 2010"/>
              <a:gd name="T96" fmla="*/ 314297 w 2076"/>
              <a:gd name="T97" fmla="*/ 350790 h 2010"/>
              <a:gd name="T98" fmla="*/ 333896 w 2076"/>
              <a:gd name="T99" fmla="*/ 339061 h 2010"/>
              <a:gd name="T100" fmla="*/ 346368 w 2076"/>
              <a:gd name="T101" fmla="*/ 328043 h 2010"/>
              <a:gd name="T102" fmla="*/ 359909 w 2076"/>
              <a:gd name="T103" fmla="*/ 309917 h 2010"/>
              <a:gd name="T104" fmla="*/ 367749 w 2076"/>
              <a:gd name="T105" fmla="*/ 290015 h 2010"/>
              <a:gd name="T106" fmla="*/ 369887 w 2076"/>
              <a:gd name="T107" fmla="*/ 269756 h 2010"/>
              <a:gd name="T108" fmla="*/ 367036 w 2076"/>
              <a:gd name="T109" fmla="*/ 250209 h 2010"/>
              <a:gd name="T110" fmla="*/ 362760 w 2076"/>
              <a:gd name="T111" fmla="*/ 238125 h 2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2010">
                <a:moveTo>
                  <a:pt x="2036" y="1340"/>
                </a:moveTo>
                <a:lnTo>
                  <a:pt x="2036" y="1340"/>
                </a:lnTo>
                <a:lnTo>
                  <a:pt x="2026" y="1320"/>
                </a:lnTo>
                <a:lnTo>
                  <a:pt x="2014" y="1298"/>
                </a:lnTo>
                <a:lnTo>
                  <a:pt x="2000" y="1278"/>
                </a:lnTo>
                <a:lnTo>
                  <a:pt x="1984" y="1256"/>
                </a:lnTo>
                <a:lnTo>
                  <a:pt x="1966" y="1236"/>
                </a:lnTo>
                <a:lnTo>
                  <a:pt x="1948" y="1216"/>
                </a:lnTo>
                <a:lnTo>
                  <a:pt x="1906" y="1176"/>
                </a:lnTo>
                <a:lnTo>
                  <a:pt x="1912" y="1138"/>
                </a:lnTo>
                <a:lnTo>
                  <a:pt x="1914" y="1100"/>
                </a:lnTo>
                <a:lnTo>
                  <a:pt x="1916" y="1064"/>
                </a:lnTo>
                <a:lnTo>
                  <a:pt x="1912" y="1026"/>
                </a:lnTo>
                <a:lnTo>
                  <a:pt x="1908" y="992"/>
                </a:lnTo>
                <a:lnTo>
                  <a:pt x="1902" y="956"/>
                </a:lnTo>
                <a:lnTo>
                  <a:pt x="1894" y="922"/>
                </a:lnTo>
                <a:lnTo>
                  <a:pt x="1886" y="890"/>
                </a:lnTo>
                <a:lnTo>
                  <a:pt x="1876" y="860"/>
                </a:lnTo>
                <a:lnTo>
                  <a:pt x="1866" y="830"/>
                </a:lnTo>
                <a:lnTo>
                  <a:pt x="1844" y="780"/>
                </a:lnTo>
                <a:lnTo>
                  <a:pt x="1824" y="740"/>
                </a:lnTo>
                <a:lnTo>
                  <a:pt x="1806" y="712"/>
                </a:lnTo>
                <a:lnTo>
                  <a:pt x="1774" y="666"/>
                </a:lnTo>
                <a:lnTo>
                  <a:pt x="1742" y="624"/>
                </a:lnTo>
                <a:lnTo>
                  <a:pt x="1708" y="586"/>
                </a:lnTo>
                <a:lnTo>
                  <a:pt x="1674" y="548"/>
                </a:lnTo>
                <a:lnTo>
                  <a:pt x="1606" y="474"/>
                </a:lnTo>
                <a:lnTo>
                  <a:pt x="1574" y="440"/>
                </a:lnTo>
                <a:lnTo>
                  <a:pt x="1542" y="404"/>
                </a:lnTo>
                <a:lnTo>
                  <a:pt x="1512" y="366"/>
                </a:lnTo>
                <a:lnTo>
                  <a:pt x="1484" y="328"/>
                </a:lnTo>
                <a:lnTo>
                  <a:pt x="1458" y="288"/>
                </a:lnTo>
                <a:lnTo>
                  <a:pt x="1434" y="246"/>
                </a:lnTo>
                <a:lnTo>
                  <a:pt x="1414" y="200"/>
                </a:lnTo>
                <a:lnTo>
                  <a:pt x="1406" y="176"/>
                </a:lnTo>
                <a:lnTo>
                  <a:pt x="1398" y="150"/>
                </a:lnTo>
                <a:lnTo>
                  <a:pt x="1392" y="124"/>
                </a:lnTo>
                <a:lnTo>
                  <a:pt x="1386" y="98"/>
                </a:lnTo>
                <a:lnTo>
                  <a:pt x="1382" y="70"/>
                </a:lnTo>
                <a:lnTo>
                  <a:pt x="1380" y="40"/>
                </a:lnTo>
                <a:lnTo>
                  <a:pt x="1298" y="24"/>
                </a:lnTo>
                <a:lnTo>
                  <a:pt x="1220" y="12"/>
                </a:lnTo>
                <a:lnTo>
                  <a:pt x="1146" y="4"/>
                </a:lnTo>
                <a:lnTo>
                  <a:pt x="1072" y="2"/>
                </a:lnTo>
                <a:lnTo>
                  <a:pt x="1000" y="0"/>
                </a:lnTo>
                <a:lnTo>
                  <a:pt x="930" y="0"/>
                </a:lnTo>
                <a:lnTo>
                  <a:pt x="862" y="6"/>
                </a:lnTo>
                <a:lnTo>
                  <a:pt x="798" y="16"/>
                </a:lnTo>
                <a:lnTo>
                  <a:pt x="736" y="28"/>
                </a:lnTo>
                <a:lnTo>
                  <a:pt x="676" y="44"/>
                </a:lnTo>
                <a:lnTo>
                  <a:pt x="622" y="62"/>
                </a:lnTo>
                <a:lnTo>
                  <a:pt x="568" y="84"/>
                </a:lnTo>
                <a:lnTo>
                  <a:pt x="530" y="102"/>
                </a:lnTo>
                <a:lnTo>
                  <a:pt x="494" y="120"/>
                </a:lnTo>
                <a:lnTo>
                  <a:pt x="458" y="140"/>
                </a:lnTo>
                <a:lnTo>
                  <a:pt x="422" y="160"/>
                </a:lnTo>
                <a:lnTo>
                  <a:pt x="388" y="182"/>
                </a:lnTo>
                <a:lnTo>
                  <a:pt x="354" y="206"/>
                </a:lnTo>
                <a:lnTo>
                  <a:pt x="322" y="230"/>
                </a:lnTo>
                <a:lnTo>
                  <a:pt x="290" y="258"/>
                </a:lnTo>
                <a:lnTo>
                  <a:pt x="260" y="284"/>
                </a:lnTo>
                <a:lnTo>
                  <a:pt x="232" y="314"/>
                </a:lnTo>
                <a:lnTo>
                  <a:pt x="204" y="342"/>
                </a:lnTo>
                <a:lnTo>
                  <a:pt x="178" y="374"/>
                </a:lnTo>
                <a:lnTo>
                  <a:pt x="154" y="406"/>
                </a:lnTo>
                <a:lnTo>
                  <a:pt x="132" y="438"/>
                </a:lnTo>
                <a:lnTo>
                  <a:pt x="110" y="472"/>
                </a:lnTo>
                <a:lnTo>
                  <a:pt x="90" y="508"/>
                </a:lnTo>
                <a:lnTo>
                  <a:pt x="72" y="544"/>
                </a:lnTo>
                <a:lnTo>
                  <a:pt x="56" y="580"/>
                </a:lnTo>
                <a:lnTo>
                  <a:pt x="42" y="618"/>
                </a:lnTo>
                <a:lnTo>
                  <a:pt x="30" y="658"/>
                </a:lnTo>
                <a:lnTo>
                  <a:pt x="20" y="698"/>
                </a:lnTo>
                <a:lnTo>
                  <a:pt x="10" y="738"/>
                </a:lnTo>
                <a:lnTo>
                  <a:pt x="4" y="780"/>
                </a:lnTo>
                <a:lnTo>
                  <a:pt x="0" y="822"/>
                </a:lnTo>
                <a:lnTo>
                  <a:pt x="0" y="864"/>
                </a:lnTo>
                <a:lnTo>
                  <a:pt x="0" y="908"/>
                </a:lnTo>
                <a:lnTo>
                  <a:pt x="4" y="952"/>
                </a:lnTo>
                <a:lnTo>
                  <a:pt x="8" y="998"/>
                </a:lnTo>
                <a:lnTo>
                  <a:pt x="16" y="1042"/>
                </a:lnTo>
                <a:lnTo>
                  <a:pt x="28" y="1088"/>
                </a:lnTo>
                <a:lnTo>
                  <a:pt x="40" y="1136"/>
                </a:lnTo>
                <a:lnTo>
                  <a:pt x="58" y="1182"/>
                </a:lnTo>
                <a:lnTo>
                  <a:pt x="74" y="1228"/>
                </a:lnTo>
                <a:lnTo>
                  <a:pt x="94" y="1270"/>
                </a:lnTo>
                <a:lnTo>
                  <a:pt x="114" y="1312"/>
                </a:lnTo>
                <a:lnTo>
                  <a:pt x="136" y="1350"/>
                </a:lnTo>
                <a:lnTo>
                  <a:pt x="160" y="1388"/>
                </a:lnTo>
                <a:lnTo>
                  <a:pt x="186" y="1422"/>
                </a:lnTo>
                <a:lnTo>
                  <a:pt x="212" y="1456"/>
                </a:lnTo>
                <a:lnTo>
                  <a:pt x="240" y="1488"/>
                </a:lnTo>
                <a:lnTo>
                  <a:pt x="268" y="1518"/>
                </a:lnTo>
                <a:lnTo>
                  <a:pt x="298" y="1546"/>
                </a:lnTo>
                <a:lnTo>
                  <a:pt x="328" y="1572"/>
                </a:lnTo>
                <a:lnTo>
                  <a:pt x="360" y="1596"/>
                </a:lnTo>
                <a:lnTo>
                  <a:pt x="394" y="1618"/>
                </a:lnTo>
                <a:lnTo>
                  <a:pt x="428" y="1638"/>
                </a:lnTo>
                <a:lnTo>
                  <a:pt x="462" y="1658"/>
                </a:lnTo>
                <a:lnTo>
                  <a:pt x="498" y="1674"/>
                </a:lnTo>
                <a:lnTo>
                  <a:pt x="534" y="1690"/>
                </a:lnTo>
                <a:lnTo>
                  <a:pt x="572" y="1702"/>
                </a:lnTo>
                <a:lnTo>
                  <a:pt x="610" y="1714"/>
                </a:lnTo>
                <a:lnTo>
                  <a:pt x="648" y="1724"/>
                </a:lnTo>
                <a:lnTo>
                  <a:pt x="686" y="1732"/>
                </a:lnTo>
                <a:lnTo>
                  <a:pt x="726" y="1738"/>
                </a:lnTo>
                <a:lnTo>
                  <a:pt x="766" y="1742"/>
                </a:lnTo>
                <a:lnTo>
                  <a:pt x="806" y="1744"/>
                </a:lnTo>
                <a:lnTo>
                  <a:pt x="848" y="1746"/>
                </a:lnTo>
                <a:lnTo>
                  <a:pt x="888" y="1744"/>
                </a:lnTo>
                <a:lnTo>
                  <a:pt x="930" y="1742"/>
                </a:lnTo>
                <a:lnTo>
                  <a:pt x="972" y="1738"/>
                </a:lnTo>
                <a:lnTo>
                  <a:pt x="1012" y="1732"/>
                </a:lnTo>
                <a:lnTo>
                  <a:pt x="1054" y="1724"/>
                </a:lnTo>
                <a:lnTo>
                  <a:pt x="1096" y="1714"/>
                </a:lnTo>
                <a:lnTo>
                  <a:pt x="1138" y="1702"/>
                </a:lnTo>
                <a:lnTo>
                  <a:pt x="1160" y="1740"/>
                </a:lnTo>
                <a:lnTo>
                  <a:pt x="1186" y="1774"/>
                </a:lnTo>
                <a:lnTo>
                  <a:pt x="1212" y="1808"/>
                </a:lnTo>
                <a:lnTo>
                  <a:pt x="1238" y="1840"/>
                </a:lnTo>
                <a:lnTo>
                  <a:pt x="1274" y="1878"/>
                </a:lnTo>
                <a:lnTo>
                  <a:pt x="1308" y="1908"/>
                </a:lnTo>
                <a:lnTo>
                  <a:pt x="1340" y="1934"/>
                </a:lnTo>
                <a:lnTo>
                  <a:pt x="1370" y="1954"/>
                </a:lnTo>
                <a:lnTo>
                  <a:pt x="1400" y="1972"/>
                </a:lnTo>
                <a:lnTo>
                  <a:pt x="1432" y="1984"/>
                </a:lnTo>
                <a:lnTo>
                  <a:pt x="1462" y="1994"/>
                </a:lnTo>
                <a:lnTo>
                  <a:pt x="1496" y="2002"/>
                </a:lnTo>
                <a:lnTo>
                  <a:pt x="1530" y="2006"/>
                </a:lnTo>
                <a:lnTo>
                  <a:pt x="1562" y="2010"/>
                </a:lnTo>
                <a:lnTo>
                  <a:pt x="1592" y="2010"/>
                </a:lnTo>
                <a:lnTo>
                  <a:pt x="1620" y="2008"/>
                </a:lnTo>
                <a:lnTo>
                  <a:pt x="1648" y="2006"/>
                </a:lnTo>
                <a:lnTo>
                  <a:pt x="1674" y="2002"/>
                </a:lnTo>
                <a:lnTo>
                  <a:pt x="1698" y="1996"/>
                </a:lnTo>
                <a:lnTo>
                  <a:pt x="1722" y="1990"/>
                </a:lnTo>
                <a:lnTo>
                  <a:pt x="1744" y="1982"/>
                </a:lnTo>
                <a:lnTo>
                  <a:pt x="1764" y="1974"/>
                </a:lnTo>
                <a:lnTo>
                  <a:pt x="1804" y="1954"/>
                </a:lnTo>
                <a:lnTo>
                  <a:pt x="1840" y="1930"/>
                </a:lnTo>
                <a:lnTo>
                  <a:pt x="1874" y="1908"/>
                </a:lnTo>
                <a:lnTo>
                  <a:pt x="1912" y="1878"/>
                </a:lnTo>
                <a:lnTo>
                  <a:pt x="1944" y="1846"/>
                </a:lnTo>
                <a:lnTo>
                  <a:pt x="1974" y="1814"/>
                </a:lnTo>
                <a:lnTo>
                  <a:pt x="2000" y="1780"/>
                </a:lnTo>
                <a:lnTo>
                  <a:pt x="2020" y="1744"/>
                </a:lnTo>
                <a:lnTo>
                  <a:pt x="2038" y="1706"/>
                </a:lnTo>
                <a:lnTo>
                  <a:pt x="2052" y="1670"/>
                </a:lnTo>
                <a:lnTo>
                  <a:pt x="2064" y="1632"/>
                </a:lnTo>
                <a:lnTo>
                  <a:pt x="2070" y="1594"/>
                </a:lnTo>
                <a:lnTo>
                  <a:pt x="2074" y="1554"/>
                </a:lnTo>
                <a:lnTo>
                  <a:pt x="2076" y="1518"/>
                </a:lnTo>
                <a:lnTo>
                  <a:pt x="2074" y="1480"/>
                </a:lnTo>
                <a:lnTo>
                  <a:pt x="2068" y="1442"/>
                </a:lnTo>
                <a:lnTo>
                  <a:pt x="2060" y="1408"/>
                </a:lnTo>
                <a:lnTo>
                  <a:pt x="2050" y="1372"/>
                </a:lnTo>
                <a:lnTo>
                  <a:pt x="2036" y="1340"/>
                </a:lnTo>
                <a:close/>
              </a:path>
            </a:pathLst>
          </a:custGeom>
          <a:solidFill>
            <a:schemeClr val="bg2"/>
          </a:solidFill>
          <a:ln>
            <a:noFill/>
          </a:ln>
          <a:extLst/>
        </p:spPr>
        <p:txBody>
          <a:bodyPr/>
          <a:lstStyle/>
          <a:p>
            <a:pPr algn="ctr">
              <a:defRPr/>
            </a:pPr>
            <a:endParaRPr lang="fr-FR">
              <a:solidFill>
                <a:srgbClr val="008469"/>
              </a:solidFill>
              <a:latin typeface="+mn-lt"/>
              <a:cs typeface="+mn-cs"/>
            </a:endParaRPr>
          </a:p>
        </p:txBody>
      </p:sp>
      <p:sp>
        <p:nvSpPr>
          <p:cNvPr id="53251" name="Rectangle 2"/>
          <p:cNvSpPr>
            <a:spLocks noGrp="1" noChangeArrowheads="1"/>
          </p:cNvSpPr>
          <p:nvPr>
            <p:ph type="title"/>
          </p:nvPr>
        </p:nvSpPr>
        <p:spPr bwMode="auto">
          <a:xfrm>
            <a:off x="457200" y="11588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53252" name="Rectangle 3"/>
          <p:cNvSpPr>
            <a:spLocks noGrp="1" noChangeArrowheads="1"/>
          </p:cNvSpPr>
          <p:nvPr>
            <p:ph type="body" idx="1"/>
          </p:nvPr>
        </p:nvSpPr>
        <p:spPr bwMode="auto">
          <a:xfrm>
            <a:off x="457200" y="1268413"/>
            <a:ext cx="7354888"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53253" name="Picture 7" descr="logo_sign"/>
          <p:cNvPicPr>
            <a:picLocks noChangeAspect="1" noChangeArrowheads="1"/>
          </p:cNvPicPr>
          <p:nvPr/>
        </p:nvPicPr>
        <p:blipFill>
          <a:blip r:embed="rId13"/>
          <a:srcRect l="15625" r="15625" b="31331"/>
          <a:stretch>
            <a:fillRect/>
          </a:stretch>
        </p:blipFill>
        <p:spPr bwMode="auto">
          <a:xfrm>
            <a:off x="8027988" y="6308725"/>
            <a:ext cx="969962" cy="439738"/>
          </a:xfrm>
          <a:prstGeom prst="rect">
            <a:avLst/>
          </a:prstGeom>
          <a:noFill/>
          <a:ln w="9525">
            <a:noFill/>
            <a:miter lim="800000"/>
            <a:headEnd/>
            <a:tailEnd/>
          </a:ln>
        </p:spPr>
      </p:pic>
      <p:pic>
        <p:nvPicPr>
          <p:cNvPr id="53254" name="Picture 11" descr="Logo seul ppt"/>
          <p:cNvPicPr>
            <a:picLocks noChangeAspect="1" noChangeArrowheads="1"/>
          </p:cNvPicPr>
          <p:nvPr/>
        </p:nvPicPr>
        <p:blipFill>
          <a:blip r:embed="rId14"/>
          <a:srcRect/>
          <a:stretch>
            <a:fillRect/>
          </a:stretch>
        </p:blipFill>
        <p:spPr bwMode="auto">
          <a:xfrm>
            <a:off x="66675" y="6172200"/>
            <a:ext cx="47625" cy="273050"/>
          </a:xfrm>
          <a:prstGeom prst="rect">
            <a:avLst/>
          </a:prstGeom>
          <a:noFill/>
          <a:ln w="9525">
            <a:noFill/>
            <a:miter lim="800000"/>
            <a:headEnd/>
            <a:tailEnd/>
          </a:ln>
        </p:spPr>
      </p:pic>
      <p:sp>
        <p:nvSpPr>
          <p:cNvPr id="2055" name="Espace réservé du pied de page 57"/>
          <p:cNvSpPr txBox="1">
            <a:spLocks/>
          </p:cNvSpPr>
          <p:nvPr/>
        </p:nvSpPr>
        <p:spPr bwMode="auto">
          <a:xfrm>
            <a:off x="3276600" y="6508750"/>
            <a:ext cx="2895600" cy="365125"/>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defRPr/>
            </a:pPr>
            <a:r>
              <a:rPr lang="fr-FR" sz="700">
                <a:solidFill>
                  <a:srgbClr val="008469"/>
                </a:solidFill>
                <a:cs typeface="+mn-cs"/>
              </a:rPr>
              <a:t>© 2010 Sage - Tous droits réservés </a:t>
            </a:r>
          </a:p>
        </p:txBody>
      </p:sp>
      <p:sp>
        <p:nvSpPr>
          <p:cNvPr id="2056" name="Freeform 18"/>
          <p:cNvSpPr>
            <a:spLocks/>
          </p:cNvSpPr>
          <p:nvPr/>
        </p:nvSpPr>
        <p:spPr bwMode="auto">
          <a:xfrm>
            <a:off x="8572500" y="317500"/>
            <a:ext cx="242888" cy="201613"/>
          </a:xfrm>
          <a:custGeom>
            <a:avLst/>
            <a:gdLst>
              <a:gd name="T0" fmla="*/ 174643 w 1808"/>
              <a:gd name="T1" fmla="*/ 169043 h 1498"/>
              <a:gd name="T2" fmla="*/ 174643 w 1808"/>
              <a:gd name="T3" fmla="*/ 169043 h 1498"/>
              <a:gd name="T4" fmla="*/ 174643 w 1808"/>
              <a:gd name="T5" fmla="*/ 169043 h 1498"/>
              <a:gd name="T6" fmla="*/ 167389 w 1808"/>
              <a:gd name="T7" fmla="*/ 176310 h 1498"/>
              <a:gd name="T8" fmla="*/ 159328 w 1808"/>
              <a:gd name="T9" fmla="*/ 182501 h 1498"/>
              <a:gd name="T10" fmla="*/ 150999 w 1808"/>
              <a:gd name="T11" fmla="*/ 187885 h 1498"/>
              <a:gd name="T12" fmla="*/ 142401 w 1808"/>
              <a:gd name="T13" fmla="*/ 192461 h 1498"/>
              <a:gd name="T14" fmla="*/ 133266 w 1808"/>
              <a:gd name="T15" fmla="*/ 196229 h 1498"/>
              <a:gd name="T16" fmla="*/ 123862 w 1808"/>
              <a:gd name="T17" fmla="*/ 198921 h 1498"/>
              <a:gd name="T18" fmla="*/ 114458 w 1808"/>
              <a:gd name="T19" fmla="*/ 200536 h 1498"/>
              <a:gd name="T20" fmla="*/ 104786 w 1808"/>
              <a:gd name="T21" fmla="*/ 201344 h 1498"/>
              <a:gd name="T22" fmla="*/ 95113 w 1808"/>
              <a:gd name="T23" fmla="*/ 201344 h 1498"/>
              <a:gd name="T24" fmla="*/ 85441 w 1808"/>
              <a:gd name="T25" fmla="*/ 200267 h 1498"/>
              <a:gd name="T26" fmla="*/ 76037 w 1808"/>
              <a:gd name="T27" fmla="*/ 198383 h 1498"/>
              <a:gd name="T28" fmla="*/ 66633 w 1808"/>
              <a:gd name="T29" fmla="*/ 195691 h 1498"/>
              <a:gd name="T30" fmla="*/ 57498 w 1808"/>
              <a:gd name="T31" fmla="*/ 191923 h 1498"/>
              <a:gd name="T32" fmla="*/ 48900 w 1808"/>
              <a:gd name="T33" fmla="*/ 187077 h 1498"/>
              <a:gd name="T34" fmla="*/ 40302 w 1808"/>
              <a:gd name="T35" fmla="*/ 181425 h 1498"/>
              <a:gd name="T36" fmla="*/ 32510 w 1808"/>
              <a:gd name="T37" fmla="*/ 174965 h 1498"/>
              <a:gd name="T38" fmla="*/ 28749 w 1808"/>
              <a:gd name="T39" fmla="*/ 171196 h 1498"/>
              <a:gd name="T40" fmla="*/ 22032 w 1808"/>
              <a:gd name="T41" fmla="*/ 163659 h 1498"/>
              <a:gd name="T42" fmla="*/ 16121 w 1808"/>
              <a:gd name="T43" fmla="*/ 155584 h 1498"/>
              <a:gd name="T44" fmla="*/ 11285 w 1808"/>
              <a:gd name="T45" fmla="*/ 146970 h 1498"/>
              <a:gd name="T46" fmla="*/ 7254 w 1808"/>
              <a:gd name="T47" fmla="*/ 138087 h 1498"/>
              <a:gd name="T48" fmla="*/ 4030 w 1808"/>
              <a:gd name="T49" fmla="*/ 128666 h 1498"/>
              <a:gd name="T50" fmla="*/ 1881 w 1808"/>
              <a:gd name="T51" fmla="*/ 119245 h 1498"/>
              <a:gd name="T52" fmla="*/ 537 w 1808"/>
              <a:gd name="T53" fmla="*/ 109824 h 1498"/>
              <a:gd name="T54" fmla="*/ 0 w 1808"/>
              <a:gd name="T55" fmla="*/ 100134 h 1498"/>
              <a:gd name="T56" fmla="*/ 537 w 1808"/>
              <a:gd name="T57" fmla="*/ 90443 h 1498"/>
              <a:gd name="T58" fmla="*/ 2149 w 1808"/>
              <a:gd name="T59" fmla="*/ 80753 h 1498"/>
              <a:gd name="T60" fmla="*/ 4299 w 1808"/>
              <a:gd name="T61" fmla="*/ 71332 h 1498"/>
              <a:gd name="T62" fmla="*/ 7792 w 1808"/>
              <a:gd name="T63" fmla="*/ 62180 h 1498"/>
              <a:gd name="T64" fmla="*/ 11822 w 1808"/>
              <a:gd name="T65" fmla="*/ 53297 h 1498"/>
              <a:gd name="T66" fmla="*/ 17196 w 1808"/>
              <a:gd name="T67" fmla="*/ 44683 h 1498"/>
              <a:gd name="T68" fmla="*/ 23107 w 1808"/>
              <a:gd name="T69" fmla="*/ 36339 h 1498"/>
              <a:gd name="T70" fmla="*/ 26599 w 1808"/>
              <a:gd name="T71" fmla="*/ 32570 h 1498"/>
              <a:gd name="T72" fmla="*/ 34123 w 1808"/>
              <a:gd name="T73" fmla="*/ 25303 h 1498"/>
              <a:gd name="T74" fmla="*/ 41914 w 1808"/>
              <a:gd name="T75" fmla="*/ 19112 h 1498"/>
              <a:gd name="T76" fmla="*/ 50243 w 1808"/>
              <a:gd name="T77" fmla="*/ 13459 h 1498"/>
              <a:gd name="T78" fmla="*/ 59110 w 1808"/>
              <a:gd name="T79" fmla="*/ 9152 h 1498"/>
              <a:gd name="T80" fmla="*/ 67976 w 1808"/>
              <a:gd name="T81" fmla="*/ 5384 h 1498"/>
              <a:gd name="T82" fmla="*/ 77380 w 1808"/>
              <a:gd name="T83" fmla="*/ 2692 h 1498"/>
              <a:gd name="T84" fmla="*/ 86784 w 1808"/>
              <a:gd name="T85" fmla="*/ 1077 h 1498"/>
              <a:gd name="T86" fmla="*/ 96457 w 1808"/>
              <a:gd name="T87" fmla="*/ 269 h 1498"/>
              <a:gd name="T88" fmla="*/ 106129 w 1808"/>
              <a:gd name="T89" fmla="*/ 269 h 1498"/>
              <a:gd name="T90" fmla="*/ 115802 w 1808"/>
              <a:gd name="T91" fmla="*/ 1077 h 1498"/>
              <a:gd name="T92" fmla="*/ 125206 w 1808"/>
              <a:gd name="T93" fmla="*/ 3230 h 1498"/>
              <a:gd name="T94" fmla="*/ 134609 w 1808"/>
              <a:gd name="T95" fmla="*/ 5922 h 1498"/>
              <a:gd name="T96" fmla="*/ 143745 w 1808"/>
              <a:gd name="T97" fmla="*/ 9690 h 1498"/>
              <a:gd name="T98" fmla="*/ 152611 w 1808"/>
              <a:gd name="T99" fmla="*/ 14536 h 1498"/>
              <a:gd name="T100" fmla="*/ 160940 w 1808"/>
              <a:gd name="T101" fmla="*/ 20188 h 1498"/>
              <a:gd name="T102" fmla="*/ 168732 w 1808"/>
              <a:gd name="T103" fmla="*/ 26648 h 1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08" h="1498">
                <a:moveTo>
                  <a:pt x="1808" y="706"/>
                </a:moveTo>
                <a:lnTo>
                  <a:pt x="1300" y="1256"/>
                </a:lnTo>
                <a:lnTo>
                  <a:pt x="1274" y="1284"/>
                </a:lnTo>
                <a:lnTo>
                  <a:pt x="1246" y="1310"/>
                </a:lnTo>
                <a:lnTo>
                  <a:pt x="1216" y="1334"/>
                </a:lnTo>
                <a:lnTo>
                  <a:pt x="1186" y="1356"/>
                </a:lnTo>
                <a:lnTo>
                  <a:pt x="1156" y="1378"/>
                </a:lnTo>
                <a:lnTo>
                  <a:pt x="1124" y="1396"/>
                </a:lnTo>
                <a:lnTo>
                  <a:pt x="1092" y="1414"/>
                </a:lnTo>
                <a:lnTo>
                  <a:pt x="1060" y="1430"/>
                </a:lnTo>
                <a:lnTo>
                  <a:pt x="1026" y="1444"/>
                </a:lnTo>
                <a:lnTo>
                  <a:pt x="992" y="1458"/>
                </a:lnTo>
                <a:lnTo>
                  <a:pt x="958" y="1468"/>
                </a:lnTo>
                <a:lnTo>
                  <a:pt x="922" y="1478"/>
                </a:lnTo>
                <a:lnTo>
                  <a:pt x="888" y="1484"/>
                </a:lnTo>
                <a:lnTo>
                  <a:pt x="852" y="1490"/>
                </a:lnTo>
                <a:lnTo>
                  <a:pt x="816" y="1494"/>
                </a:lnTo>
                <a:lnTo>
                  <a:pt x="780" y="1496"/>
                </a:lnTo>
                <a:lnTo>
                  <a:pt x="744" y="1498"/>
                </a:lnTo>
                <a:lnTo>
                  <a:pt x="708" y="1496"/>
                </a:lnTo>
                <a:lnTo>
                  <a:pt x="672" y="1494"/>
                </a:lnTo>
                <a:lnTo>
                  <a:pt x="636" y="1488"/>
                </a:lnTo>
                <a:lnTo>
                  <a:pt x="600" y="1482"/>
                </a:lnTo>
                <a:lnTo>
                  <a:pt x="566" y="1474"/>
                </a:lnTo>
                <a:lnTo>
                  <a:pt x="530" y="1466"/>
                </a:lnTo>
                <a:lnTo>
                  <a:pt x="496" y="1454"/>
                </a:lnTo>
                <a:lnTo>
                  <a:pt x="462" y="1440"/>
                </a:lnTo>
                <a:lnTo>
                  <a:pt x="428" y="1426"/>
                </a:lnTo>
                <a:lnTo>
                  <a:pt x="396" y="1408"/>
                </a:lnTo>
                <a:lnTo>
                  <a:pt x="364" y="1390"/>
                </a:lnTo>
                <a:lnTo>
                  <a:pt x="332" y="1370"/>
                </a:lnTo>
                <a:lnTo>
                  <a:pt x="300" y="1348"/>
                </a:lnTo>
                <a:lnTo>
                  <a:pt x="270" y="1324"/>
                </a:lnTo>
                <a:lnTo>
                  <a:pt x="242" y="1300"/>
                </a:lnTo>
                <a:lnTo>
                  <a:pt x="214" y="1272"/>
                </a:lnTo>
                <a:lnTo>
                  <a:pt x="188" y="1244"/>
                </a:lnTo>
                <a:lnTo>
                  <a:pt x="164" y="1216"/>
                </a:lnTo>
                <a:lnTo>
                  <a:pt x="142" y="1186"/>
                </a:lnTo>
                <a:lnTo>
                  <a:pt x="120" y="1156"/>
                </a:lnTo>
                <a:lnTo>
                  <a:pt x="100" y="1124"/>
                </a:lnTo>
                <a:lnTo>
                  <a:pt x="84" y="1092"/>
                </a:lnTo>
                <a:lnTo>
                  <a:pt x="68" y="1058"/>
                </a:lnTo>
                <a:lnTo>
                  <a:pt x="54" y="1026"/>
                </a:lnTo>
                <a:lnTo>
                  <a:pt x="40" y="992"/>
                </a:lnTo>
                <a:lnTo>
                  <a:pt x="30" y="956"/>
                </a:lnTo>
                <a:lnTo>
                  <a:pt x="20" y="922"/>
                </a:lnTo>
                <a:lnTo>
                  <a:pt x="14" y="886"/>
                </a:lnTo>
                <a:lnTo>
                  <a:pt x="8" y="852"/>
                </a:lnTo>
                <a:lnTo>
                  <a:pt x="4" y="816"/>
                </a:lnTo>
                <a:lnTo>
                  <a:pt x="2" y="780"/>
                </a:lnTo>
                <a:lnTo>
                  <a:pt x="0" y="744"/>
                </a:lnTo>
                <a:lnTo>
                  <a:pt x="2" y="708"/>
                </a:lnTo>
                <a:lnTo>
                  <a:pt x="4" y="672"/>
                </a:lnTo>
                <a:lnTo>
                  <a:pt x="8" y="636"/>
                </a:lnTo>
                <a:lnTo>
                  <a:pt x="16" y="600"/>
                </a:lnTo>
                <a:lnTo>
                  <a:pt x="24" y="566"/>
                </a:lnTo>
                <a:lnTo>
                  <a:pt x="32" y="530"/>
                </a:lnTo>
                <a:lnTo>
                  <a:pt x="44" y="496"/>
                </a:lnTo>
                <a:lnTo>
                  <a:pt x="58" y="462"/>
                </a:lnTo>
                <a:lnTo>
                  <a:pt x="72" y="428"/>
                </a:lnTo>
                <a:lnTo>
                  <a:pt x="88" y="396"/>
                </a:lnTo>
                <a:lnTo>
                  <a:pt x="108" y="364"/>
                </a:lnTo>
                <a:lnTo>
                  <a:pt x="128" y="332"/>
                </a:lnTo>
                <a:lnTo>
                  <a:pt x="150" y="300"/>
                </a:lnTo>
                <a:lnTo>
                  <a:pt x="172" y="270"/>
                </a:lnTo>
                <a:lnTo>
                  <a:pt x="198" y="242"/>
                </a:lnTo>
                <a:lnTo>
                  <a:pt x="226" y="214"/>
                </a:lnTo>
                <a:lnTo>
                  <a:pt x="254" y="188"/>
                </a:lnTo>
                <a:lnTo>
                  <a:pt x="282" y="164"/>
                </a:lnTo>
                <a:lnTo>
                  <a:pt x="312" y="142"/>
                </a:lnTo>
                <a:lnTo>
                  <a:pt x="342" y="120"/>
                </a:lnTo>
                <a:lnTo>
                  <a:pt x="374" y="100"/>
                </a:lnTo>
                <a:lnTo>
                  <a:pt x="406" y="84"/>
                </a:lnTo>
                <a:lnTo>
                  <a:pt x="440" y="68"/>
                </a:lnTo>
                <a:lnTo>
                  <a:pt x="472" y="54"/>
                </a:lnTo>
                <a:lnTo>
                  <a:pt x="506" y="40"/>
                </a:lnTo>
                <a:lnTo>
                  <a:pt x="542" y="30"/>
                </a:lnTo>
                <a:lnTo>
                  <a:pt x="576" y="20"/>
                </a:lnTo>
                <a:lnTo>
                  <a:pt x="612" y="14"/>
                </a:lnTo>
                <a:lnTo>
                  <a:pt x="646" y="8"/>
                </a:lnTo>
                <a:lnTo>
                  <a:pt x="682" y="4"/>
                </a:lnTo>
                <a:lnTo>
                  <a:pt x="718" y="2"/>
                </a:lnTo>
                <a:lnTo>
                  <a:pt x="754" y="0"/>
                </a:lnTo>
                <a:lnTo>
                  <a:pt x="790" y="2"/>
                </a:lnTo>
                <a:lnTo>
                  <a:pt x="826" y="4"/>
                </a:lnTo>
                <a:lnTo>
                  <a:pt x="862" y="8"/>
                </a:lnTo>
                <a:lnTo>
                  <a:pt x="898" y="16"/>
                </a:lnTo>
                <a:lnTo>
                  <a:pt x="932" y="24"/>
                </a:lnTo>
                <a:lnTo>
                  <a:pt x="968" y="32"/>
                </a:lnTo>
                <a:lnTo>
                  <a:pt x="1002" y="44"/>
                </a:lnTo>
                <a:lnTo>
                  <a:pt x="1036" y="58"/>
                </a:lnTo>
                <a:lnTo>
                  <a:pt x="1070" y="72"/>
                </a:lnTo>
                <a:lnTo>
                  <a:pt x="1102" y="88"/>
                </a:lnTo>
                <a:lnTo>
                  <a:pt x="1136" y="108"/>
                </a:lnTo>
                <a:lnTo>
                  <a:pt x="1166" y="128"/>
                </a:lnTo>
                <a:lnTo>
                  <a:pt x="1198" y="150"/>
                </a:lnTo>
                <a:lnTo>
                  <a:pt x="1228" y="172"/>
                </a:lnTo>
                <a:lnTo>
                  <a:pt x="1256" y="198"/>
                </a:lnTo>
                <a:lnTo>
                  <a:pt x="1808" y="706"/>
                </a:lnTo>
                <a:close/>
              </a:path>
            </a:pathLst>
          </a:custGeom>
          <a:solidFill>
            <a:srgbClr val="000000"/>
          </a:solidFill>
          <a:ln>
            <a:noFill/>
          </a:ln>
          <a:extLst/>
        </p:spPr>
        <p:txBody>
          <a:bodyPr/>
          <a:lstStyle/>
          <a:p>
            <a:pPr algn="ctr">
              <a:defRPr/>
            </a:pPr>
            <a:endParaRPr lang="fr-FR">
              <a:solidFill>
                <a:srgbClr val="008469"/>
              </a:solidFill>
              <a:latin typeface="+mn-lt"/>
              <a:cs typeface="+mn-cs"/>
            </a:endParaRPr>
          </a:p>
        </p:txBody>
      </p:sp>
      <p:sp>
        <p:nvSpPr>
          <p:cNvPr id="2057" name="ZoneTexte 9"/>
          <p:cNvSpPr txBox="1">
            <a:spLocks noChangeArrowheads="1"/>
          </p:cNvSpPr>
          <p:nvPr/>
        </p:nvSpPr>
        <p:spPr bwMode="auto">
          <a:xfrm>
            <a:off x="8177213" y="76200"/>
            <a:ext cx="85725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defRPr/>
            </a:pPr>
            <a:fld id="{4DD57199-765D-449F-B52F-EC1947746A43}" type="slidenum">
              <a:rPr lang="fr-FR" sz="1200" smtClean="0">
                <a:solidFill>
                  <a:srgbClr val="4D4F53"/>
                </a:solidFill>
                <a:latin typeface="Foco"/>
                <a:cs typeface="+mn-cs"/>
              </a:rPr>
              <a:pPr algn="r" eaLnBrk="1" hangingPunct="1">
                <a:defRPr/>
              </a:pPr>
              <a:t>‹N°›</a:t>
            </a:fld>
            <a:endParaRPr lang="fr-FR" sz="1200">
              <a:solidFill>
                <a:srgbClr val="4D4F53"/>
              </a:solidFill>
              <a:latin typeface="Foco"/>
              <a:cs typeface="+mn-cs"/>
            </a:endParaRP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780" r:id="rId5"/>
    <p:sldLayoutId id="2147483810" r:id="rId6"/>
    <p:sldLayoutId id="2147483779" r:id="rId7"/>
    <p:sldLayoutId id="2147483811" r:id="rId8"/>
    <p:sldLayoutId id="2147483778" r:id="rId9"/>
    <p:sldLayoutId id="2147483812" r:id="rId10"/>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Foco" pitchFamily="34" charset="0"/>
        </a:defRPr>
      </a:lvl2pPr>
      <a:lvl3pPr algn="l" rtl="0" eaLnBrk="0" fontAlgn="base" hangingPunct="0">
        <a:spcBef>
          <a:spcPct val="0"/>
        </a:spcBef>
        <a:spcAft>
          <a:spcPct val="0"/>
        </a:spcAft>
        <a:defRPr sz="2800" b="1">
          <a:solidFill>
            <a:schemeClr val="tx1"/>
          </a:solidFill>
          <a:latin typeface="Foco" pitchFamily="34" charset="0"/>
        </a:defRPr>
      </a:lvl3pPr>
      <a:lvl4pPr algn="l" rtl="0" eaLnBrk="0" fontAlgn="base" hangingPunct="0">
        <a:spcBef>
          <a:spcPct val="0"/>
        </a:spcBef>
        <a:spcAft>
          <a:spcPct val="0"/>
        </a:spcAft>
        <a:defRPr sz="2800" b="1">
          <a:solidFill>
            <a:schemeClr val="tx1"/>
          </a:solidFill>
          <a:latin typeface="Foco" pitchFamily="34" charset="0"/>
        </a:defRPr>
      </a:lvl4pPr>
      <a:lvl5pPr algn="l" rtl="0" eaLnBrk="0" fontAlgn="base" hangingPunct="0">
        <a:spcBef>
          <a:spcPct val="0"/>
        </a:spcBef>
        <a:spcAft>
          <a:spcPct val="0"/>
        </a:spcAft>
        <a:defRPr sz="2800" b="1">
          <a:solidFill>
            <a:schemeClr val="tx1"/>
          </a:solidFill>
          <a:latin typeface="Foco" pitchFamily="34" charset="0"/>
        </a:defRPr>
      </a:lvl5pPr>
      <a:lvl6pPr marL="457200" algn="l" rtl="0" eaLnBrk="1" fontAlgn="base" hangingPunct="1">
        <a:spcBef>
          <a:spcPct val="0"/>
        </a:spcBef>
        <a:spcAft>
          <a:spcPct val="0"/>
        </a:spcAft>
        <a:defRPr sz="3200" b="1">
          <a:solidFill>
            <a:srgbClr val="008469"/>
          </a:solidFill>
          <a:latin typeface="Arial" pitchFamily="34" charset="0"/>
        </a:defRPr>
      </a:lvl6pPr>
      <a:lvl7pPr marL="914400" algn="l" rtl="0" eaLnBrk="1" fontAlgn="base" hangingPunct="1">
        <a:spcBef>
          <a:spcPct val="0"/>
        </a:spcBef>
        <a:spcAft>
          <a:spcPct val="0"/>
        </a:spcAft>
        <a:defRPr sz="3200" b="1">
          <a:solidFill>
            <a:srgbClr val="008469"/>
          </a:solidFill>
          <a:latin typeface="Arial" pitchFamily="34" charset="0"/>
        </a:defRPr>
      </a:lvl7pPr>
      <a:lvl8pPr marL="1371600" algn="l" rtl="0" eaLnBrk="1" fontAlgn="base" hangingPunct="1">
        <a:spcBef>
          <a:spcPct val="0"/>
        </a:spcBef>
        <a:spcAft>
          <a:spcPct val="0"/>
        </a:spcAft>
        <a:defRPr sz="3200" b="1">
          <a:solidFill>
            <a:srgbClr val="008469"/>
          </a:solidFill>
          <a:latin typeface="Arial" pitchFamily="34" charset="0"/>
        </a:defRPr>
      </a:lvl8pPr>
      <a:lvl9pPr marL="1828800" algn="l" rtl="0" eaLnBrk="1" fontAlgn="base" hangingPunct="1">
        <a:spcBef>
          <a:spcPct val="0"/>
        </a:spcBef>
        <a:spcAft>
          <a:spcPct val="0"/>
        </a:spcAft>
        <a:defRPr sz="3200" b="1">
          <a:solidFill>
            <a:srgbClr val="008469"/>
          </a:solidFill>
          <a:latin typeface="Arial" pitchFamily="34" charset="0"/>
        </a:defRPr>
      </a:lvl9pPr>
    </p:titleStyle>
    <p:bodyStyle>
      <a:lvl1pPr marL="342900" indent="-342900" algn="l" rtl="0" eaLnBrk="0" fontAlgn="base" hangingPunct="0">
        <a:spcBef>
          <a:spcPts val="1800"/>
        </a:spcBef>
        <a:spcAft>
          <a:spcPct val="0"/>
        </a:spcAft>
        <a:buBlip>
          <a:blip r:embed="rId15"/>
        </a:buBlip>
        <a:defRPr sz="2400" b="1">
          <a:solidFill>
            <a:schemeClr val="tx2"/>
          </a:solidFill>
          <a:latin typeface="+mn-lt"/>
          <a:ea typeface="+mn-ea"/>
          <a:cs typeface="+mn-cs"/>
        </a:defRPr>
      </a:lvl1pPr>
      <a:lvl2pPr marL="742950" indent="-285750" algn="l" rtl="0" eaLnBrk="0" fontAlgn="base" hangingPunct="0">
        <a:spcBef>
          <a:spcPts val="600"/>
        </a:spcBef>
        <a:spcAft>
          <a:spcPts val="600"/>
        </a:spcAft>
        <a:buChar char="–"/>
        <a:defRPr sz="2200">
          <a:solidFill>
            <a:schemeClr val="tx2"/>
          </a:solidFill>
          <a:latin typeface="+mn-lt"/>
        </a:defRPr>
      </a:lvl2pPr>
      <a:lvl3pPr marL="1143000" indent="-228600" algn="l" rtl="0" eaLnBrk="0" fontAlgn="base" hangingPunct="0">
        <a:spcBef>
          <a:spcPct val="20000"/>
        </a:spcBef>
        <a:spcAft>
          <a:spcPct val="0"/>
        </a:spcAft>
        <a:buClr>
          <a:srgbClr val="729A29"/>
        </a:buClr>
        <a:buChar char="•"/>
        <a:defRPr>
          <a:solidFill>
            <a:schemeClr val="tx2"/>
          </a:solidFill>
          <a:latin typeface="+mn-lt"/>
        </a:defRPr>
      </a:lvl3pPr>
      <a:lvl4pPr marL="1600200" indent="-228600" algn="l" rtl="0" eaLnBrk="0" fontAlgn="base" hangingPunct="0">
        <a:spcBef>
          <a:spcPct val="20000"/>
        </a:spcBef>
        <a:spcAft>
          <a:spcPct val="0"/>
        </a:spcAft>
        <a:buChar char="–"/>
        <a:defRPr sz="1600">
          <a:solidFill>
            <a:schemeClr val="tx2"/>
          </a:solidFill>
          <a:latin typeface="+mn-lt"/>
        </a:defRPr>
      </a:lvl4pPr>
      <a:lvl5pPr marL="2057400" indent="-228600" algn="l" rtl="0" eaLnBrk="0" fontAlgn="base" hangingPunct="0">
        <a:spcBef>
          <a:spcPct val="20000"/>
        </a:spcBef>
        <a:spcAft>
          <a:spcPct val="0"/>
        </a:spcAft>
        <a:buFont typeface="Arial" charset="0"/>
        <a:buChar char="•"/>
        <a:defRPr sz="14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4514" name="Picture 3"/>
          <p:cNvPicPr>
            <a:picLocks noChangeAspect="1" noChangeArrowheads="1"/>
          </p:cNvPicPr>
          <p:nvPr userDrawn="1"/>
        </p:nvPicPr>
        <p:blipFill>
          <a:blip r:embed="rId10"/>
          <a:srcRect/>
          <a:stretch>
            <a:fillRect/>
          </a:stretch>
        </p:blipFill>
        <p:spPr bwMode="auto">
          <a:xfrm>
            <a:off x="6248400" y="0"/>
            <a:ext cx="2895600" cy="857250"/>
          </a:xfrm>
          <a:prstGeom prst="rect">
            <a:avLst/>
          </a:prstGeom>
          <a:noFill/>
          <a:ln w="9525">
            <a:noFill/>
            <a:miter lim="800000"/>
            <a:headEnd/>
            <a:tailEnd/>
          </a:ln>
        </p:spPr>
      </p:pic>
      <p:sp>
        <p:nvSpPr>
          <p:cNvPr id="64515" name="Title Placeholder 1"/>
          <p:cNvSpPr>
            <a:spLocks noGrp="1"/>
          </p:cNvSpPr>
          <p:nvPr>
            <p:ph type="title"/>
          </p:nvPr>
        </p:nvSpPr>
        <p:spPr bwMode="auto">
          <a:xfrm>
            <a:off x="457200" y="3048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6" name="Text Placeholder 2"/>
          <p:cNvSpPr>
            <a:spLocks noGrp="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mn-lt"/>
                <a:cs typeface="Arial" charset="0"/>
              </a:defRPr>
            </a:lvl1pPr>
          </a:lstStyle>
          <a:p>
            <a:pPr>
              <a:defRPr/>
            </a:pPr>
            <a:fld id="{C953FA5A-9F68-4993-B3A0-F35B955C686C}" type="datetime1">
              <a:rPr lang="fr-FR"/>
              <a:pPr>
                <a:defRPr/>
              </a:pPr>
              <a:t>12/02/2023</a:t>
            </a:fld>
            <a:r>
              <a:rPr lang="en-US"/>
              <a:t>Copyright © Sage 2009-2010</a:t>
            </a:r>
          </a:p>
        </p:txBody>
      </p:sp>
      <p:sp>
        <p:nvSpPr>
          <p:cNvPr id="5" name="Footer Placeholder 4"/>
          <p:cNvSpPr>
            <a:spLocks noGrp="1"/>
          </p:cNvSpPr>
          <p:nvPr>
            <p:ph type="ftr" sz="quarter" idx="3"/>
          </p:nvPr>
        </p:nvSpPr>
        <p:spPr>
          <a:xfrm>
            <a:off x="2667000" y="6356350"/>
            <a:ext cx="38100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cs typeface="Arial"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0269412E-F42A-4797-BD76-F92FA1FC3E19}"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Lst>
  <p:hf hdr="0" ftr="0" dt="0"/>
  <p:txStyles>
    <p:titleStyle>
      <a:lvl1pPr algn="l" rtl="0" eaLnBrk="0" fontAlgn="base" hangingPunct="0">
        <a:spcBef>
          <a:spcPct val="0"/>
        </a:spcBef>
        <a:spcAft>
          <a:spcPct val="0"/>
        </a:spcAft>
        <a:defRPr sz="2800" kern="1200">
          <a:solidFill>
            <a:srgbClr val="008469"/>
          </a:solidFill>
          <a:latin typeface="Arial" pitchFamily="34" charset="0"/>
          <a:ea typeface="+mj-ea"/>
          <a:cs typeface="Arial" pitchFamily="34" charset="0"/>
        </a:defRPr>
      </a:lvl1pPr>
      <a:lvl2pPr algn="l" rtl="0" eaLnBrk="0" fontAlgn="base" hangingPunct="0">
        <a:spcBef>
          <a:spcPct val="0"/>
        </a:spcBef>
        <a:spcAft>
          <a:spcPct val="0"/>
        </a:spcAft>
        <a:defRPr sz="2800">
          <a:solidFill>
            <a:srgbClr val="008469"/>
          </a:solidFill>
          <a:latin typeface="Arial" charset="0"/>
          <a:cs typeface="Arial" charset="0"/>
        </a:defRPr>
      </a:lvl2pPr>
      <a:lvl3pPr algn="l" rtl="0" eaLnBrk="0" fontAlgn="base" hangingPunct="0">
        <a:spcBef>
          <a:spcPct val="0"/>
        </a:spcBef>
        <a:spcAft>
          <a:spcPct val="0"/>
        </a:spcAft>
        <a:defRPr sz="2800">
          <a:solidFill>
            <a:srgbClr val="008469"/>
          </a:solidFill>
          <a:latin typeface="Arial" charset="0"/>
          <a:cs typeface="Arial" charset="0"/>
        </a:defRPr>
      </a:lvl3pPr>
      <a:lvl4pPr algn="l" rtl="0" eaLnBrk="0" fontAlgn="base" hangingPunct="0">
        <a:spcBef>
          <a:spcPct val="0"/>
        </a:spcBef>
        <a:spcAft>
          <a:spcPct val="0"/>
        </a:spcAft>
        <a:defRPr sz="2800">
          <a:solidFill>
            <a:srgbClr val="008469"/>
          </a:solidFill>
          <a:latin typeface="Arial" charset="0"/>
          <a:cs typeface="Arial" charset="0"/>
        </a:defRPr>
      </a:lvl4pPr>
      <a:lvl5pPr algn="l" rtl="0" eaLnBrk="0" fontAlgn="base" hangingPunct="0">
        <a:spcBef>
          <a:spcPct val="0"/>
        </a:spcBef>
        <a:spcAft>
          <a:spcPct val="0"/>
        </a:spcAft>
        <a:defRPr sz="2800">
          <a:solidFill>
            <a:srgbClr val="008469"/>
          </a:solidFill>
          <a:latin typeface="Arial" charset="0"/>
          <a:cs typeface="Arial" charset="0"/>
        </a:defRPr>
      </a:lvl5pPr>
      <a:lvl6pPr marL="457200" algn="l" rtl="0" fontAlgn="base">
        <a:spcBef>
          <a:spcPct val="0"/>
        </a:spcBef>
        <a:spcAft>
          <a:spcPct val="0"/>
        </a:spcAft>
        <a:defRPr sz="2800">
          <a:solidFill>
            <a:srgbClr val="008469"/>
          </a:solidFill>
          <a:latin typeface="Arial" charset="0"/>
          <a:cs typeface="Arial" charset="0"/>
        </a:defRPr>
      </a:lvl6pPr>
      <a:lvl7pPr marL="914400" algn="l" rtl="0" fontAlgn="base">
        <a:spcBef>
          <a:spcPct val="0"/>
        </a:spcBef>
        <a:spcAft>
          <a:spcPct val="0"/>
        </a:spcAft>
        <a:defRPr sz="2800">
          <a:solidFill>
            <a:srgbClr val="008469"/>
          </a:solidFill>
          <a:latin typeface="Arial" charset="0"/>
          <a:cs typeface="Arial" charset="0"/>
        </a:defRPr>
      </a:lvl7pPr>
      <a:lvl8pPr marL="1371600" algn="l" rtl="0" fontAlgn="base">
        <a:spcBef>
          <a:spcPct val="0"/>
        </a:spcBef>
        <a:spcAft>
          <a:spcPct val="0"/>
        </a:spcAft>
        <a:defRPr sz="2800">
          <a:solidFill>
            <a:srgbClr val="008469"/>
          </a:solidFill>
          <a:latin typeface="Arial" charset="0"/>
          <a:cs typeface="Arial" charset="0"/>
        </a:defRPr>
      </a:lvl8pPr>
      <a:lvl9pPr marL="1828800" algn="l" rtl="0" fontAlgn="base">
        <a:spcBef>
          <a:spcPct val="0"/>
        </a:spcBef>
        <a:spcAft>
          <a:spcPct val="0"/>
        </a:spcAft>
        <a:defRPr sz="2800">
          <a:solidFill>
            <a:srgbClr val="008469"/>
          </a:solidFill>
          <a:latin typeface="Arial" charset="0"/>
          <a:cs typeface="Arial" charset="0"/>
        </a:defRPr>
      </a:lvl9pPr>
    </p:titleStyle>
    <p:bodyStyle>
      <a:lvl1pPr marL="342900" indent="-342900" algn="l" rtl="0" eaLnBrk="0" fontAlgn="base" hangingPunct="0">
        <a:spcBef>
          <a:spcPct val="20000"/>
        </a:spcBef>
        <a:spcAft>
          <a:spcPct val="0"/>
        </a:spcAft>
        <a:buBlip>
          <a:blip r:embed="rId11"/>
        </a:buBlip>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8469"/>
        </a:buClr>
        <a:buBlip>
          <a:blip r:embed="rId12"/>
        </a:buBlip>
        <a:defRPr sz="1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8469"/>
        </a:buClr>
        <a:buFont typeface="Arial" charset="0"/>
        <a:buChar char="–"/>
        <a:defRPr sz="1200" kern="1200">
          <a:solidFill>
            <a:srgbClr val="7F7F7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gif"/><Relationship Id="rId7"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8.gif"/><Relationship Id="rId4" Type="http://schemas.openxmlformats.org/officeDocument/2006/relationships/image" Target="../media/image15.gif"/><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gif"/><Relationship Id="rId7"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8.gif"/><Relationship Id="rId4" Type="http://schemas.openxmlformats.org/officeDocument/2006/relationships/image" Target="../media/image15.gif"/><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gif"/><Relationship Id="rId7"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8.gif"/><Relationship Id="rId4" Type="http://schemas.openxmlformats.org/officeDocument/2006/relationships/image" Target="../media/image15.gif"/><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5.xml"/><Relationship Id="rId7" Type="http://schemas.openxmlformats.org/officeDocument/2006/relationships/slide" Target="slide4.xml"/><Relationship Id="rId2" Type="http://schemas.openxmlformats.org/officeDocument/2006/relationships/slide" Target="slide14.xml"/><Relationship Id="rId1" Type="http://schemas.openxmlformats.org/officeDocument/2006/relationships/slideLayout" Target="../slideLayouts/slideLayout16.xml"/><Relationship Id="rId6" Type="http://schemas.openxmlformats.org/officeDocument/2006/relationships/slide" Target="slide8.xml"/><Relationship Id="rId5" Type="http://schemas.openxmlformats.org/officeDocument/2006/relationships/slide" Target="slide9.xml"/><Relationship Id="rId10" Type="http://schemas.openxmlformats.org/officeDocument/2006/relationships/slide" Target="slide22.xml"/><Relationship Id="rId4" Type="http://schemas.openxmlformats.org/officeDocument/2006/relationships/slide" Target="slide19.xml"/><Relationship Id="rId9" Type="http://schemas.openxmlformats.org/officeDocument/2006/relationships/slide" Target="slide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3.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6.gif"/><Relationship Id="rId4" Type="http://schemas.openxmlformats.org/officeDocument/2006/relationships/image" Target="../media/image17.gi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gif"/><Relationship Id="rId7"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8.gif"/><Relationship Id="rId4" Type="http://schemas.openxmlformats.org/officeDocument/2006/relationships/image" Target="../media/image15.gif"/><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ctrTitle"/>
          </p:nvPr>
        </p:nvSpPr>
        <p:spPr/>
        <p:txBody>
          <a:bodyPr/>
          <a:lstStyle/>
          <a:p>
            <a:pPr eaLnBrk="1" hangingPunct="1"/>
            <a:r>
              <a:rPr lang="en-GB">
                <a:latin typeface="Arial" charset="0"/>
                <a:cs typeface="Arial" charset="0"/>
              </a:rPr>
              <a:t>Formation Sage ERP X3</a:t>
            </a:r>
          </a:p>
        </p:txBody>
      </p:sp>
      <p:sp>
        <p:nvSpPr>
          <p:cNvPr id="3" name="Subtitle 2"/>
          <p:cNvSpPr>
            <a:spLocks noGrp="1"/>
          </p:cNvSpPr>
          <p:nvPr>
            <p:ph type="subTitle" idx="1"/>
          </p:nvPr>
        </p:nvSpPr>
        <p:spPr/>
        <p:txBody>
          <a:bodyPr rtlCol="0"/>
          <a:lstStyle/>
          <a:p>
            <a:pPr eaLnBrk="1" fontAlgn="auto" hangingPunct="1">
              <a:spcAft>
                <a:spcPts val="0"/>
              </a:spcAft>
              <a:defRPr/>
            </a:pPr>
            <a:r>
              <a:rPr lang="en-GB" dirty="0"/>
              <a:t>Formation CB102: Overview </a:t>
            </a:r>
            <a:r>
              <a:rPr lang="fr-FR" dirty="0"/>
              <a:t>Fonctionnelle</a:t>
            </a:r>
          </a:p>
          <a:p>
            <a:pPr eaLnBrk="1" fontAlgn="auto" hangingPunct="1">
              <a:spcAft>
                <a:spcPts val="0"/>
              </a:spcAft>
              <a:defRPr/>
            </a:pPr>
            <a:endParaRPr lang="en-GB"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GB" dirty="0">
                <a:latin typeface="Arial" charset="0"/>
                <a:cs typeface="Arial" charset="0"/>
              </a:rPr>
              <a:t>Structures </a:t>
            </a:r>
            <a:r>
              <a:rPr lang="en-GB" dirty="0" err="1">
                <a:latin typeface="Arial" charset="0"/>
                <a:cs typeface="Arial" charset="0"/>
              </a:rPr>
              <a:t>Fondamentales</a:t>
            </a:r>
            <a:endParaRPr lang="en-GB" dirty="0">
              <a:latin typeface="Arial" charset="0"/>
              <a:cs typeface="Arial" charset="0"/>
            </a:endParaRPr>
          </a:p>
        </p:txBody>
      </p:sp>
      <p:sp>
        <p:nvSpPr>
          <p:cNvPr id="4" name="Slide Number Placeholder 3"/>
          <p:cNvSpPr>
            <a:spLocks noGrp="1"/>
          </p:cNvSpPr>
          <p:nvPr>
            <p:ph type="sldNum" sz="quarter" idx="16"/>
          </p:nvPr>
        </p:nvSpPr>
        <p:spPr/>
        <p:txBody>
          <a:bodyPr/>
          <a:lstStyle/>
          <a:p>
            <a:pPr>
              <a:defRPr/>
            </a:pPr>
            <a:fld id="{9B359926-2C5C-4B93-8D96-A9A6583C1261}" type="slidenum">
              <a:rPr lang="en-US"/>
              <a:pPr>
                <a:defRPr/>
              </a:pPr>
              <a:t>10</a:t>
            </a:fld>
            <a:endParaRPr lang="en-US" dirty="0"/>
          </a:p>
        </p:txBody>
      </p:sp>
      <p:sp>
        <p:nvSpPr>
          <p:cNvPr id="91139" name="Text Placeholder 4"/>
          <p:cNvSpPr>
            <a:spLocks noGrp="1"/>
          </p:cNvSpPr>
          <p:nvPr>
            <p:ph type="body" sz="quarter" idx="13"/>
          </p:nvPr>
        </p:nvSpPr>
        <p:spPr>
          <a:xfrm>
            <a:off x="457200" y="981075"/>
            <a:ext cx="8229600" cy="5105400"/>
          </a:xfrm>
        </p:spPr>
        <p:txBody>
          <a:bodyPr/>
          <a:lstStyle/>
          <a:p>
            <a:pPr eaLnBrk="1" hangingPunct="1"/>
            <a:r>
              <a:rPr lang="en-GB" dirty="0" smtClean="0">
                <a:latin typeface="Arial" charset="0"/>
                <a:cs typeface="Arial" charset="0"/>
              </a:rPr>
              <a:t>Transactions  : SITE de STOCKAGE</a:t>
            </a:r>
            <a:endParaRPr lang="en-GB" dirty="0">
              <a:latin typeface="Arial" charset="0"/>
              <a:cs typeface="Arial" charset="0"/>
            </a:endParaRPr>
          </a:p>
          <a:p>
            <a:pPr lvl="1" eaLnBrk="1" hangingPunct="1"/>
            <a:endParaRPr lang="en-GB" dirty="0">
              <a:latin typeface="Arial" charset="0"/>
              <a:cs typeface="Arial" charset="0"/>
            </a:endParaRPr>
          </a:p>
        </p:txBody>
      </p:sp>
      <p:pic>
        <p:nvPicPr>
          <p:cNvPr id="91140" name="Picture 5" descr="LegalCompany.gif"/>
          <p:cNvPicPr>
            <a:picLocks noChangeAspect="1"/>
          </p:cNvPicPr>
          <p:nvPr/>
        </p:nvPicPr>
        <p:blipFill>
          <a:blip r:embed="rId3"/>
          <a:srcRect/>
          <a:stretch>
            <a:fillRect/>
          </a:stretch>
        </p:blipFill>
        <p:spPr bwMode="auto">
          <a:xfrm>
            <a:off x="3898900" y="1773238"/>
            <a:ext cx="857250" cy="504825"/>
          </a:xfrm>
          <a:prstGeom prst="rect">
            <a:avLst/>
          </a:prstGeom>
          <a:noFill/>
          <a:ln w="9525">
            <a:noFill/>
            <a:miter lim="800000"/>
            <a:headEnd/>
            <a:tailEnd/>
          </a:ln>
        </p:spPr>
      </p:pic>
      <p:sp>
        <p:nvSpPr>
          <p:cNvPr id="91141" name="TextBox 25"/>
          <p:cNvSpPr txBox="1">
            <a:spLocks noChangeArrowheads="1"/>
          </p:cNvSpPr>
          <p:nvPr/>
        </p:nvSpPr>
        <p:spPr bwMode="auto">
          <a:xfrm>
            <a:off x="4738688" y="1728788"/>
            <a:ext cx="1552575" cy="276225"/>
          </a:xfrm>
          <a:prstGeom prst="rect">
            <a:avLst/>
          </a:prstGeom>
          <a:noFill/>
          <a:ln w="9525">
            <a:noFill/>
            <a:miter lim="800000"/>
            <a:headEnd/>
            <a:tailEnd/>
          </a:ln>
        </p:spPr>
        <p:txBody>
          <a:bodyPr wrap="none">
            <a:spAutoFit/>
          </a:bodyPr>
          <a:lstStyle/>
          <a:p>
            <a:r>
              <a:rPr lang="en-GB" sz="1200" b="1"/>
              <a:t>Compagnie </a:t>
            </a:r>
            <a:r>
              <a:rPr lang="fr-FR" sz="1200" b="1"/>
              <a:t>Légale</a:t>
            </a:r>
          </a:p>
        </p:txBody>
      </p:sp>
      <p:grpSp>
        <p:nvGrpSpPr>
          <p:cNvPr id="91142" name="Groupe 52"/>
          <p:cNvGrpSpPr>
            <a:grpSpLocks/>
          </p:cNvGrpSpPr>
          <p:nvPr/>
        </p:nvGrpSpPr>
        <p:grpSpPr bwMode="auto">
          <a:xfrm>
            <a:off x="3951288" y="2278063"/>
            <a:ext cx="2100262" cy="1168400"/>
            <a:chOff x="3950605" y="2277594"/>
            <a:chExt cx="2101703" cy="1168166"/>
          </a:xfrm>
        </p:grpSpPr>
        <p:pic>
          <p:nvPicPr>
            <p:cNvPr id="91196" name="Picture 8" descr="FinSite.gif"/>
            <p:cNvPicPr>
              <a:picLocks noChangeAspect="1"/>
            </p:cNvPicPr>
            <p:nvPr/>
          </p:nvPicPr>
          <p:blipFill>
            <a:blip r:embed="rId4"/>
            <a:srcRect/>
            <a:stretch>
              <a:fillRect/>
            </a:stretch>
          </p:blipFill>
          <p:spPr bwMode="auto">
            <a:xfrm>
              <a:off x="3950605" y="2931410"/>
              <a:ext cx="752475" cy="514350"/>
            </a:xfrm>
            <a:prstGeom prst="rect">
              <a:avLst/>
            </a:prstGeom>
            <a:noFill/>
            <a:ln w="9525">
              <a:noFill/>
              <a:miter lim="800000"/>
              <a:headEnd/>
              <a:tailEnd/>
            </a:ln>
          </p:spPr>
        </p:pic>
        <p:cxnSp>
          <p:nvCxnSpPr>
            <p:cNvPr id="15" name="Straight Connector 14"/>
            <p:cNvCxnSpPr/>
            <p:nvPr/>
          </p:nvCxnSpPr>
          <p:spPr>
            <a:xfrm rot="16200000" flipH="1">
              <a:off x="4000141" y="2604554"/>
              <a:ext cx="653919"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sp>
          <p:nvSpPr>
            <p:cNvPr id="91198" name="TextBox 26"/>
            <p:cNvSpPr txBox="1">
              <a:spLocks noChangeArrowheads="1"/>
            </p:cNvSpPr>
            <p:nvPr/>
          </p:nvSpPr>
          <p:spPr bwMode="auto">
            <a:xfrm>
              <a:off x="4857750" y="2928938"/>
              <a:ext cx="1194558" cy="276999"/>
            </a:xfrm>
            <a:prstGeom prst="rect">
              <a:avLst/>
            </a:prstGeom>
            <a:noFill/>
            <a:ln w="9525">
              <a:noFill/>
              <a:miter lim="800000"/>
              <a:headEnd/>
              <a:tailEnd/>
            </a:ln>
          </p:spPr>
          <p:txBody>
            <a:bodyPr wrap="none">
              <a:spAutoFit/>
            </a:bodyPr>
            <a:lstStyle/>
            <a:p>
              <a:r>
                <a:rPr lang="en-GB" sz="1200" b="1"/>
                <a:t>Site Financier</a:t>
              </a:r>
            </a:p>
          </p:txBody>
        </p:sp>
      </p:grpSp>
      <p:grpSp>
        <p:nvGrpSpPr>
          <p:cNvPr id="91143" name="Groupe 75"/>
          <p:cNvGrpSpPr>
            <a:grpSpLocks/>
          </p:cNvGrpSpPr>
          <p:nvPr/>
        </p:nvGrpSpPr>
        <p:grpSpPr bwMode="auto">
          <a:xfrm>
            <a:off x="4327525" y="3446463"/>
            <a:ext cx="3600450" cy="1473200"/>
            <a:chOff x="4326842" y="3445760"/>
            <a:chExt cx="3600684" cy="1473576"/>
          </a:xfrm>
        </p:grpSpPr>
        <p:pic>
          <p:nvPicPr>
            <p:cNvPr id="91193" name="Picture 2" descr="\\Vp01-fichiers\mge international operations\__INTERNAL PROJECTS\Training\Templates\Templates\Icônes\NonFinSite.gif"/>
            <p:cNvPicPr>
              <a:picLocks noChangeAspect="1" noChangeArrowheads="1"/>
            </p:cNvPicPr>
            <p:nvPr/>
          </p:nvPicPr>
          <p:blipFill>
            <a:blip r:embed="rId5"/>
            <a:srcRect/>
            <a:stretch>
              <a:fillRect/>
            </a:stretch>
          </p:blipFill>
          <p:spPr bwMode="auto">
            <a:xfrm>
              <a:off x="6876320" y="4221110"/>
              <a:ext cx="837079" cy="383395"/>
            </a:xfrm>
            <a:prstGeom prst="rect">
              <a:avLst/>
            </a:prstGeom>
            <a:noFill/>
            <a:ln w="9525">
              <a:noFill/>
              <a:miter lim="800000"/>
              <a:headEnd/>
              <a:tailEnd/>
            </a:ln>
          </p:spPr>
        </p:pic>
        <p:cxnSp>
          <p:nvCxnSpPr>
            <p:cNvPr id="25" name="Straight Connector 24"/>
            <p:cNvCxnSpPr/>
            <p:nvPr/>
          </p:nvCxnSpPr>
          <p:spPr>
            <a:xfrm>
              <a:off x="4326842" y="3445760"/>
              <a:ext cx="2816408" cy="697090"/>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95" name="TextBox 27"/>
            <p:cNvSpPr txBox="1">
              <a:spLocks noChangeArrowheads="1"/>
            </p:cNvSpPr>
            <p:nvPr/>
          </p:nvSpPr>
          <p:spPr bwMode="auto">
            <a:xfrm>
              <a:off x="6858002" y="4657726"/>
              <a:ext cx="1069524" cy="261610"/>
            </a:xfrm>
            <a:prstGeom prst="rect">
              <a:avLst/>
            </a:prstGeom>
            <a:noFill/>
            <a:ln w="9525">
              <a:noFill/>
              <a:miter lim="800000"/>
              <a:headEnd/>
              <a:tailEnd/>
            </a:ln>
          </p:spPr>
          <p:txBody>
            <a:bodyPr wrap="none">
              <a:spAutoFit/>
            </a:bodyPr>
            <a:lstStyle/>
            <a:p>
              <a:r>
                <a:rPr lang="en-GB" sz="1100" b="1"/>
                <a:t>Site de Vente</a:t>
              </a:r>
              <a:endParaRPr lang="en-GB" sz="1100"/>
            </a:p>
          </p:txBody>
        </p:sp>
      </p:grpSp>
      <p:grpSp>
        <p:nvGrpSpPr>
          <p:cNvPr id="91144" name="Groupe 60"/>
          <p:cNvGrpSpPr>
            <a:grpSpLocks/>
          </p:cNvGrpSpPr>
          <p:nvPr/>
        </p:nvGrpSpPr>
        <p:grpSpPr bwMode="auto">
          <a:xfrm>
            <a:off x="1200150" y="3446463"/>
            <a:ext cx="3127375" cy="1487487"/>
            <a:chOff x="1200145" y="3445762"/>
            <a:chExt cx="3126697" cy="1487862"/>
          </a:xfrm>
        </p:grpSpPr>
        <p:pic>
          <p:nvPicPr>
            <p:cNvPr id="91190" name="Picture 10" descr="StkSite.gif"/>
            <p:cNvPicPr>
              <a:picLocks noChangeAspect="1"/>
            </p:cNvPicPr>
            <p:nvPr/>
          </p:nvPicPr>
          <p:blipFill>
            <a:blip r:embed="rId6"/>
            <a:srcRect/>
            <a:stretch>
              <a:fillRect/>
            </a:stretch>
          </p:blipFill>
          <p:spPr bwMode="auto">
            <a:xfrm>
              <a:off x="1259540" y="4299705"/>
              <a:ext cx="971550" cy="304800"/>
            </a:xfrm>
            <a:prstGeom prst="rect">
              <a:avLst/>
            </a:prstGeom>
            <a:noFill/>
            <a:ln w="9525">
              <a:noFill/>
              <a:miter lim="800000"/>
              <a:headEnd/>
              <a:tailEnd/>
            </a:ln>
          </p:spPr>
        </p:pic>
        <p:cxnSp>
          <p:nvCxnSpPr>
            <p:cNvPr id="17" name="Straight Connector 16"/>
            <p:cNvCxnSpPr/>
            <p:nvPr/>
          </p:nvCxnSpPr>
          <p:spPr>
            <a:xfrm flipV="1">
              <a:off x="1979439" y="3445762"/>
              <a:ext cx="2347403" cy="77489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91192" name="TextBox 31"/>
            <p:cNvSpPr txBox="1">
              <a:spLocks noChangeArrowheads="1"/>
            </p:cNvSpPr>
            <p:nvPr/>
          </p:nvSpPr>
          <p:spPr bwMode="auto">
            <a:xfrm>
              <a:off x="1200145" y="4672014"/>
              <a:ext cx="1313180" cy="261610"/>
            </a:xfrm>
            <a:prstGeom prst="rect">
              <a:avLst/>
            </a:prstGeom>
            <a:noFill/>
            <a:ln w="9525">
              <a:noFill/>
              <a:miter lim="800000"/>
              <a:headEnd/>
              <a:tailEnd/>
            </a:ln>
          </p:spPr>
          <p:txBody>
            <a:bodyPr wrap="none">
              <a:spAutoFit/>
            </a:bodyPr>
            <a:lstStyle/>
            <a:p>
              <a:r>
                <a:rPr lang="en-GB" sz="1100" b="1"/>
                <a:t>Site de Stockage</a:t>
              </a:r>
            </a:p>
          </p:txBody>
        </p:sp>
      </p:grpSp>
      <p:grpSp>
        <p:nvGrpSpPr>
          <p:cNvPr id="91145" name="Groupe 65"/>
          <p:cNvGrpSpPr>
            <a:grpSpLocks/>
          </p:cNvGrpSpPr>
          <p:nvPr/>
        </p:nvGrpSpPr>
        <p:grpSpPr bwMode="auto">
          <a:xfrm>
            <a:off x="2357438" y="3446463"/>
            <a:ext cx="1970087" cy="1473200"/>
            <a:chOff x="2357437" y="3445760"/>
            <a:chExt cx="1969406" cy="1473576"/>
          </a:xfrm>
        </p:grpSpPr>
        <p:pic>
          <p:nvPicPr>
            <p:cNvPr id="91186" name="Picture 7" descr="StkSite.gif"/>
            <p:cNvPicPr>
              <a:picLocks noChangeAspect="1"/>
            </p:cNvPicPr>
            <p:nvPr/>
          </p:nvPicPr>
          <p:blipFill>
            <a:blip r:embed="rId6"/>
            <a:srcRect/>
            <a:stretch>
              <a:fillRect/>
            </a:stretch>
          </p:blipFill>
          <p:spPr bwMode="auto">
            <a:xfrm>
              <a:off x="2680684" y="4299705"/>
              <a:ext cx="971550" cy="304800"/>
            </a:xfrm>
            <a:prstGeom prst="rect">
              <a:avLst/>
            </a:prstGeom>
            <a:noFill/>
            <a:ln w="9525">
              <a:noFill/>
              <a:miter lim="800000"/>
              <a:headEnd/>
              <a:tailEnd/>
            </a:ln>
          </p:spPr>
        </p:pic>
        <p:cxnSp>
          <p:nvCxnSpPr>
            <p:cNvPr id="19" name="Straight Connector 18"/>
            <p:cNvCxnSpPr>
              <a:endCxn id="9" idx="2"/>
            </p:cNvCxnSpPr>
            <p:nvPr/>
          </p:nvCxnSpPr>
          <p:spPr>
            <a:xfrm flipV="1">
              <a:off x="3347695" y="3445760"/>
              <a:ext cx="979148" cy="77489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91188" name="TextBox 30"/>
            <p:cNvSpPr txBox="1">
              <a:spLocks noChangeArrowheads="1"/>
            </p:cNvSpPr>
            <p:nvPr/>
          </p:nvSpPr>
          <p:spPr bwMode="auto">
            <a:xfrm>
              <a:off x="2671758" y="4657726"/>
              <a:ext cx="1313180" cy="261610"/>
            </a:xfrm>
            <a:prstGeom prst="rect">
              <a:avLst/>
            </a:prstGeom>
            <a:noFill/>
            <a:ln w="9525">
              <a:noFill/>
              <a:miter lim="800000"/>
              <a:headEnd/>
              <a:tailEnd/>
            </a:ln>
          </p:spPr>
          <p:txBody>
            <a:bodyPr wrap="none">
              <a:spAutoFit/>
            </a:bodyPr>
            <a:lstStyle/>
            <a:p>
              <a:r>
                <a:rPr lang="en-GB" sz="1100" b="1"/>
                <a:t>Site de Stockage</a:t>
              </a:r>
              <a:endParaRPr lang="en-GB" sz="1100"/>
            </a:p>
          </p:txBody>
        </p:sp>
        <p:sp>
          <p:nvSpPr>
            <p:cNvPr id="33" name="Right Arrow 32"/>
            <p:cNvSpPr/>
            <p:nvPr/>
          </p:nvSpPr>
          <p:spPr>
            <a:xfrm>
              <a:off x="2357437" y="4357218"/>
              <a:ext cx="242803" cy="185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6" name="Groupe 68"/>
          <p:cNvGrpSpPr>
            <a:grpSpLocks/>
          </p:cNvGrpSpPr>
          <p:nvPr/>
        </p:nvGrpSpPr>
        <p:grpSpPr bwMode="auto">
          <a:xfrm>
            <a:off x="3757613" y="3446463"/>
            <a:ext cx="1628775" cy="1487487"/>
            <a:chOff x="3757612" y="3445760"/>
            <a:chExt cx="1629419" cy="1487864"/>
          </a:xfrm>
        </p:grpSpPr>
        <p:pic>
          <p:nvPicPr>
            <p:cNvPr id="91182" name="Picture 9" descr="MfgSite.gif"/>
            <p:cNvPicPr>
              <a:picLocks noChangeAspect="1"/>
            </p:cNvPicPr>
            <p:nvPr/>
          </p:nvPicPr>
          <p:blipFill>
            <a:blip r:embed="rId7"/>
            <a:srcRect/>
            <a:stretch>
              <a:fillRect/>
            </a:stretch>
          </p:blipFill>
          <p:spPr bwMode="auto">
            <a:xfrm>
              <a:off x="4101828" y="4042530"/>
              <a:ext cx="1038225" cy="561975"/>
            </a:xfrm>
            <a:prstGeom prst="rect">
              <a:avLst/>
            </a:prstGeom>
            <a:noFill/>
            <a:ln w="9525">
              <a:noFill/>
              <a:miter lim="800000"/>
              <a:headEnd/>
              <a:tailEnd/>
            </a:ln>
          </p:spPr>
        </p:pic>
        <p:cxnSp>
          <p:nvCxnSpPr>
            <p:cNvPr id="21" name="Straight Connector 20"/>
            <p:cNvCxnSpPr>
              <a:stCxn id="9" idx="2"/>
            </p:cNvCxnSpPr>
            <p:nvPr/>
          </p:nvCxnSpPr>
          <p:spPr>
            <a:xfrm rot="16200000" flipH="1">
              <a:off x="4126907" y="3645015"/>
              <a:ext cx="774896" cy="376386"/>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84" name="TextBox 29"/>
            <p:cNvSpPr txBox="1">
              <a:spLocks noChangeArrowheads="1"/>
            </p:cNvSpPr>
            <p:nvPr/>
          </p:nvSpPr>
          <p:spPr bwMode="auto">
            <a:xfrm>
              <a:off x="3956831" y="4672014"/>
              <a:ext cx="1430200" cy="261610"/>
            </a:xfrm>
            <a:prstGeom prst="rect">
              <a:avLst/>
            </a:prstGeom>
            <a:noFill/>
            <a:ln w="9525">
              <a:noFill/>
              <a:miter lim="800000"/>
              <a:headEnd/>
              <a:tailEnd/>
            </a:ln>
          </p:spPr>
          <p:txBody>
            <a:bodyPr wrap="none">
              <a:spAutoFit/>
            </a:bodyPr>
            <a:lstStyle/>
            <a:p>
              <a:r>
                <a:rPr lang="en-GB" sz="1100" b="1" dirty="0"/>
                <a:t>Site de Production</a:t>
              </a:r>
              <a:endParaRPr lang="en-GB" sz="1100" dirty="0"/>
            </a:p>
          </p:txBody>
        </p:sp>
        <p:sp>
          <p:nvSpPr>
            <p:cNvPr id="34" name="Left-Right Arrow 33"/>
            <p:cNvSpPr/>
            <p:nvPr/>
          </p:nvSpPr>
          <p:spPr>
            <a:xfrm>
              <a:off x="3757612" y="4371507"/>
              <a:ext cx="285863" cy="1714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7" name="Groupe 73"/>
          <p:cNvGrpSpPr>
            <a:grpSpLocks/>
          </p:cNvGrpSpPr>
          <p:nvPr/>
        </p:nvGrpSpPr>
        <p:grpSpPr bwMode="auto">
          <a:xfrm>
            <a:off x="4327525" y="3446463"/>
            <a:ext cx="2343150" cy="1473200"/>
            <a:chOff x="4326843" y="3445759"/>
            <a:chExt cx="2343381" cy="1473577"/>
          </a:xfrm>
        </p:grpSpPr>
        <p:pic>
          <p:nvPicPr>
            <p:cNvPr id="91178" name="Picture 2" descr="\\Vp01-fichiers\mge international operations\__INTERNAL PROJECTS\Training\Templates\Templates\Icônes\NonFinSite.gif"/>
            <p:cNvPicPr>
              <a:picLocks noChangeAspect="1" noChangeArrowheads="1"/>
            </p:cNvPicPr>
            <p:nvPr/>
          </p:nvPicPr>
          <p:blipFill>
            <a:blip r:embed="rId5"/>
            <a:srcRect/>
            <a:stretch>
              <a:fillRect/>
            </a:stretch>
          </p:blipFill>
          <p:spPr bwMode="auto">
            <a:xfrm>
              <a:off x="5589647" y="4221110"/>
              <a:ext cx="837079" cy="383395"/>
            </a:xfrm>
            <a:prstGeom prst="rect">
              <a:avLst/>
            </a:prstGeom>
            <a:noFill/>
            <a:ln w="9525">
              <a:noFill/>
              <a:miter lim="800000"/>
              <a:headEnd/>
              <a:tailEnd/>
            </a:ln>
          </p:spPr>
        </p:pic>
        <p:cxnSp>
          <p:nvCxnSpPr>
            <p:cNvPr id="23" name="Straight Connector 22"/>
            <p:cNvCxnSpPr>
              <a:stCxn id="9" idx="2"/>
            </p:cNvCxnSpPr>
            <p:nvPr/>
          </p:nvCxnSpPr>
          <p:spPr>
            <a:xfrm rot="16200000" flipH="1">
              <a:off x="4750692" y="3021910"/>
              <a:ext cx="711382" cy="1559079"/>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80" name="TextBox 28"/>
            <p:cNvSpPr txBox="1">
              <a:spLocks noChangeArrowheads="1"/>
            </p:cNvSpPr>
            <p:nvPr/>
          </p:nvSpPr>
          <p:spPr bwMode="auto">
            <a:xfrm>
              <a:off x="5600700" y="4657726"/>
              <a:ext cx="1069524" cy="261610"/>
            </a:xfrm>
            <a:prstGeom prst="rect">
              <a:avLst/>
            </a:prstGeom>
            <a:noFill/>
            <a:ln w="9525">
              <a:noFill/>
              <a:miter lim="800000"/>
              <a:headEnd/>
              <a:tailEnd/>
            </a:ln>
          </p:spPr>
          <p:txBody>
            <a:bodyPr wrap="none">
              <a:spAutoFit/>
            </a:bodyPr>
            <a:lstStyle/>
            <a:p>
              <a:r>
                <a:rPr lang="en-GB" sz="1100" b="1"/>
                <a:t>Site de Vente</a:t>
              </a:r>
              <a:endParaRPr lang="en-GB" sz="1100"/>
            </a:p>
          </p:txBody>
        </p:sp>
        <p:sp>
          <p:nvSpPr>
            <p:cNvPr id="35" name="Left-Right Arrow 34"/>
            <p:cNvSpPr/>
            <p:nvPr/>
          </p:nvSpPr>
          <p:spPr>
            <a:xfrm>
              <a:off x="5228632" y="4371508"/>
              <a:ext cx="285778" cy="171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8" name="Groupe 76"/>
          <p:cNvGrpSpPr>
            <a:grpSpLocks/>
          </p:cNvGrpSpPr>
          <p:nvPr/>
        </p:nvGrpSpPr>
        <p:grpSpPr bwMode="auto">
          <a:xfrm>
            <a:off x="927100" y="1846263"/>
            <a:ext cx="2466975" cy="261937"/>
            <a:chOff x="300037" y="2328864"/>
            <a:chExt cx="2466774" cy="261610"/>
          </a:xfrm>
        </p:grpSpPr>
        <p:sp>
          <p:nvSpPr>
            <p:cNvPr id="36" name="Right Arrow 35"/>
            <p:cNvSpPr/>
            <p:nvPr/>
          </p:nvSpPr>
          <p:spPr>
            <a:xfrm>
              <a:off x="700054" y="2371672"/>
              <a:ext cx="242868" cy="18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176" name="TextBox 36"/>
            <p:cNvSpPr txBox="1">
              <a:spLocks noChangeArrowheads="1"/>
            </p:cNvSpPr>
            <p:nvPr/>
          </p:nvSpPr>
          <p:spPr bwMode="auto">
            <a:xfrm>
              <a:off x="1014408" y="2328864"/>
              <a:ext cx="1752403" cy="261610"/>
            </a:xfrm>
            <a:prstGeom prst="rect">
              <a:avLst/>
            </a:prstGeom>
            <a:noFill/>
            <a:ln w="9525">
              <a:noFill/>
              <a:miter lim="800000"/>
              <a:headEnd/>
              <a:tailEnd/>
            </a:ln>
          </p:spPr>
          <p:txBody>
            <a:bodyPr wrap="none">
              <a:spAutoFit/>
            </a:bodyPr>
            <a:lstStyle/>
            <a:p>
              <a:r>
                <a:rPr lang="en-GB" sz="1100" b="1"/>
                <a:t>Mouvements de Stocks</a:t>
              </a:r>
              <a:endParaRPr lang="en-GB" sz="1100"/>
            </a:p>
          </p:txBody>
        </p:sp>
        <p:sp>
          <p:nvSpPr>
            <p:cNvPr id="38" name="Left-Right Arrow 37"/>
            <p:cNvSpPr/>
            <p:nvPr/>
          </p:nvSpPr>
          <p:spPr>
            <a:xfrm>
              <a:off x="300037" y="2385943"/>
              <a:ext cx="285727" cy="1712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69" name="Groupe 74"/>
          <p:cNvGrpSpPr>
            <a:grpSpLocks/>
          </p:cNvGrpSpPr>
          <p:nvPr/>
        </p:nvGrpSpPr>
        <p:grpSpPr bwMode="auto">
          <a:xfrm>
            <a:off x="3744202" y="4686203"/>
            <a:ext cx="2384425" cy="1573213"/>
            <a:chOff x="6317647" y="4662657"/>
            <a:chExt cx="2384728" cy="1572373"/>
          </a:xfrm>
        </p:grpSpPr>
        <p:grpSp>
          <p:nvGrpSpPr>
            <p:cNvPr id="91171" name="Group 54"/>
            <p:cNvGrpSpPr>
              <a:grpSpLocks/>
            </p:cNvGrpSpPr>
            <p:nvPr/>
          </p:nvGrpSpPr>
          <p:grpSpPr bwMode="auto">
            <a:xfrm>
              <a:off x="7537307" y="5779728"/>
              <a:ext cx="1165068" cy="455302"/>
              <a:chOff x="7892149" y="5479477"/>
              <a:chExt cx="1165068" cy="455302"/>
            </a:xfrm>
          </p:grpSpPr>
          <p:pic>
            <p:nvPicPr>
              <p:cNvPr id="91173" name="Picture 50"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91174" name="TextBox 51"/>
              <p:cNvSpPr txBox="1">
                <a:spLocks noChangeArrowheads="1"/>
              </p:cNvSpPr>
              <p:nvPr/>
            </p:nvSpPr>
            <p:spPr bwMode="auto">
              <a:xfrm>
                <a:off x="8072652" y="5503892"/>
                <a:ext cx="984565" cy="430887"/>
              </a:xfrm>
              <a:prstGeom prst="rect">
                <a:avLst/>
              </a:prstGeom>
              <a:noFill/>
              <a:ln w="9525">
                <a:noFill/>
                <a:miter lim="800000"/>
                <a:headEnd/>
                <a:tailEnd/>
              </a:ln>
            </p:spPr>
            <p:txBody>
              <a:bodyPr wrap="none">
                <a:spAutoFit/>
              </a:bodyPr>
              <a:lstStyle/>
              <a:p>
                <a:r>
                  <a:rPr lang="en-GB" sz="1100" dirty="0" err="1"/>
                  <a:t>Commandes</a:t>
                </a:r>
                <a:endParaRPr lang="en-GB" sz="1100" dirty="0"/>
              </a:p>
              <a:p>
                <a:r>
                  <a:rPr lang="en-GB" sz="1100" dirty="0"/>
                  <a:t>d</a:t>
                </a:r>
                <a:r>
                  <a:rPr lang="en-GB" sz="1100" dirty="0" smtClean="0"/>
                  <a:t>e </a:t>
                </a:r>
                <a:r>
                  <a:rPr lang="en-GB" sz="1100" dirty="0" err="1" smtClean="0"/>
                  <a:t>ventes</a:t>
                </a:r>
                <a:endParaRPr lang="en-GB" sz="1100" dirty="0"/>
              </a:p>
            </p:txBody>
          </p:sp>
        </p:grpSp>
        <p:sp>
          <p:nvSpPr>
            <p:cNvPr id="56" name="Arc 55"/>
            <p:cNvSpPr/>
            <p:nvPr/>
          </p:nvSpPr>
          <p:spPr>
            <a:xfrm rot="10388411">
              <a:off x="6317647" y="4662657"/>
              <a:ext cx="1859199" cy="1159843"/>
            </a:xfrm>
            <a:prstGeom prst="arc">
              <a:avLst>
                <a:gd name="adj1" fmla="val 16200000"/>
                <a:gd name="adj2" fmla="val 916060"/>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pic>
        <p:nvPicPr>
          <p:cNvPr id="91157" name="Image 7" descr="400_F_4966905_vAJjyEjLl1lwkDY48BtyraWzKk3YBvUw.jpg"/>
          <p:cNvPicPr>
            <a:picLocks noChangeAspect="1"/>
          </p:cNvPicPr>
          <p:nvPr/>
        </p:nvPicPr>
        <p:blipFill>
          <a:blip r:embed="rId9"/>
          <a:srcRect/>
          <a:stretch>
            <a:fillRect/>
          </a:stretch>
        </p:blipFill>
        <p:spPr bwMode="auto">
          <a:xfrm>
            <a:off x="771356" y="5869844"/>
            <a:ext cx="487907" cy="753166"/>
          </a:xfrm>
          <a:prstGeom prst="rect">
            <a:avLst/>
          </a:prstGeom>
          <a:noFill/>
          <a:ln w="9525">
            <a:noFill/>
            <a:miter lim="800000"/>
            <a:headEnd/>
            <a:tailEnd/>
          </a:ln>
        </p:spPr>
      </p:pic>
      <p:sp>
        <p:nvSpPr>
          <p:cNvPr id="91158" name="TextBox 57"/>
          <p:cNvSpPr txBox="1">
            <a:spLocks noChangeArrowheads="1"/>
          </p:cNvSpPr>
          <p:nvPr/>
        </p:nvSpPr>
        <p:spPr bwMode="auto">
          <a:xfrm>
            <a:off x="1200150" y="6128665"/>
            <a:ext cx="891824" cy="261501"/>
          </a:xfrm>
          <a:prstGeom prst="rect">
            <a:avLst/>
          </a:prstGeom>
          <a:noFill/>
          <a:ln w="9525">
            <a:noFill/>
            <a:miter lim="800000"/>
            <a:headEnd/>
            <a:tailEnd/>
          </a:ln>
        </p:spPr>
        <p:txBody>
          <a:bodyPr wrap="none">
            <a:spAutoFit/>
          </a:bodyPr>
          <a:lstStyle/>
          <a:p>
            <a:pPr algn="r"/>
            <a:r>
              <a:rPr lang="en-GB" sz="1100" dirty="0" err="1"/>
              <a:t>Réceptions</a:t>
            </a:r>
            <a:endParaRPr lang="en-GB" sz="1100" dirty="0"/>
          </a:p>
        </p:txBody>
      </p:sp>
      <p:sp>
        <p:nvSpPr>
          <p:cNvPr id="59" name="Arc 58"/>
          <p:cNvSpPr/>
          <p:nvPr/>
        </p:nvSpPr>
        <p:spPr bwMode="auto">
          <a:xfrm rot="11211589" flipH="1">
            <a:off x="931381" y="4611645"/>
            <a:ext cx="2038350" cy="1158875"/>
          </a:xfrm>
          <a:prstGeom prst="arc">
            <a:avLst>
              <a:gd name="adj1" fmla="val 16200000"/>
              <a:gd name="adj2" fmla="val 764383"/>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nvGrpSpPr>
          <p:cNvPr id="91160" name="Group 65"/>
          <p:cNvGrpSpPr>
            <a:grpSpLocks/>
          </p:cNvGrpSpPr>
          <p:nvPr/>
        </p:nvGrpSpPr>
        <p:grpSpPr bwMode="auto">
          <a:xfrm>
            <a:off x="635043" y="5414635"/>
            <a:ext cx="1729372" cy="303036"/>
            <a:chOff x="7892149" y="5479477"/>
            <a:chExt cx="1728918" cy="303162"/>
          </a:xfrm>
        </p:grpSpPr>
        <p:pic>
          <p:nvPicPr>
            <p:cNvPr id="91161" name="Picture 66"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91162" name="TextBox 67"/>
            <p:cNvSpPr txBox="1">
              <a:spLocks noChangeArrowheads="1"/>
            </p:cNvSpPr>
            <p:nvPr/>
          </p:nvSpPr>
          <p:spPr bwMode="auto">
            <a:xfrm>
              <a:off x="8072652" y="5503892"/>
              <a:ext cx="1548415" cy="261719"/>
            </a:xfrm>
            <a:prstGeom prst="rect">
              <a:avLst/>
            </a:prstGeom>
            <a:noFill/>
            <a:ln w="9525">
              <a:noFill/>
              <a:miter lim="800000"/>
              <a:headEnd/>
              <a:tailEnd/>
            </a:ln>
          </p:spPr>
          <p:txBody>
            <a:bodyPr wrap="none">
              <a:spAutoFit/>
            </a:bodyPr>
            <a:lstStyle/>
            <a:p>
              <a:r>
                <a:rPr lang="en-GB" sz="1100" dirty="0" err="1"/>
                <a:t>Commandes</a:t>
              </a:r>
              <a:r>
                <a:rPr lang="en-GB" sz="1100" dirty="0"/>
                <a:t> </a:t>
              </a:r>
              <a:r>
                <a:rPr lang="en-GB" sz="1100" dirty="0" err="1" smtClean="0"/>
                <a:t>d’achats</a:t>
              </a:r>
              <a:endParaRPr lang="en-GB" sz="1100" dirty="0"/>
            </a:p>
          </p:txBody>
        </p:sp>
      </p:grpSp>
      <p:grpSp>
        <p:nvGrpSpPr>
          <p:cNvPr id="91152" name="Groupe 54"/>
          <p:cNvGrpSpPr>
            <a:grpSpLocks/>
          </p:cNvGrpSpPr>
          <p:nvPr/>
        </p:nvGrpSpPr>
        <p:grpSpPr bwMode="auto">
          <a:xfrm>
            <a:off x="3444875" y="2544762"/>
            <a:ext cx="4548188" cy="1455738"/>
            <a:chOff x="3444544" y="2545208"/>
            <a:chExt cx="4548171" cy="1455461"/>
          </a:xfrm>
        </p:grpSpPr>
        <p:grpSp>
          <p:nvGrpSpPr>
            <p:cNvPr id="91153" name="Group 68"/>
            <p:cNvGrpSpPr>
              <a:grpSpLocks/>
            </p:cNvGrpSpPr>
            <p:nvPr/>
          </p:nvGrpSpPr>
          <p:grpSpPr bwMode="auto">
            <a:xfrm>
              <a:off x="6349952" y="2545208"/>
              <a:ext cx="1642763" cy="303162"/>
              <a:chOff x="7892149" y="5479477"/>
              <a:chExt cx="1642763" cy="303162"/>
            </a:xfrm>
          </p:grpSpPr>
          <p:pic>
            <p:nvPicPr>
              <p:cNvPr id="91155" name="Picture 69"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91156" name="TextBox 70"/>
              <p:cNvSpPr txBox="1">
                <a:spLocks noChangeArrowheads="1"/>
              </p:cNvSpPr>
              <p:nvPr/>
            </p:nvSpPr>
            <p:spPr bwMode="auto">
              <a:xfrm>
                <a:off x="8072652" y="5503892"/>
                <a:ext cx="1462260" cy="261610"/>
              </a:xfrm>
              <a:prstGeom prst="rect">
                <a:avLst/>
              </a:prstGeom>
              <a:noFill/>
              <a:ln w="9525">
                <a:noFill/>
                <a:miter lim="800000"/>
                <a:headEnd/>
                <a:tailEnd/>
              </a:ln>
            </p:spPr>
            <p:txBody>
              <a:bodyPr wrap="none">
                <a:spAutoFit/>
              </a:bodyPr>
              <a:lstStyle/>
              <a:p>
                <a:r>
                  <a:rPr lang="en-GB" sz="1100"/>
                  <a:t>Entrées Comptables</a:t>
                </a:r>
              </a:p>
            </p:txBody>
          </p:sp>
        </p:grpSp>
        <p:sp>
          <p:nvSpPr>
            <p:cNvPr id="72" name="Arc 71"/>
            <p:cNvSpPr/>
            <p:nvPr/>
          </p:nvSpPr>
          <p:spPr>
            <a:xfrm rot="19537728">
              <a:off x="3444544" y="2840428"/>
              <a:ext cx="2954327" cy="1160241"/>
            </a:xfrm>
            <a:prstGeom prst="arc">
              <a:avLst/>
            </a:prstGeom>
            <a:ln>
              <a:headEnd type="triangle"/>
              <a:tailEnd type="non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sp>
        <p:nvSpPr>
          <p:cNvPr id="2" name="Rectangle 1"/>
          <p:cNvSpPr/>
          <p:nvPr/>
        </p:nvSpPr>
        <p:spPr>
          <a:xfrm>
            <a:off x="2600325" y="4052913"/>
            <a:ext cx="1385177" cy="10362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7" name="Group 54"/>
          <p:cNvGrpSpPr>
            <a:grpSpLocks/>
          </p:cNvGrpSpPr>
          <p:nvPr/>
        </p:nvGrpSpPr>
        <p:grpSpPr bwMode="auto">
          <a:xfrm>
            <a:off x="2810873" y="6032313"/>
            <a:ext cx="1413510" cy="303324"/>
            <a:chOff x="7892149" y="5479477"/>
            <a:chExt cx="1413690" cy="303162"/>
          </a:xfrm>
        </p:grpSpPr>
        <p:pic>
          <p:nvPicPr>
            <p:cNvPr id="69" name="Picture 50"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70" name="TextBox 51"/>
            <p:cNvSpPr txBox="1">
              <a:spLocks noChangeArrowheads="1"/>
            </p:cNvSpPr>
            <p:nvPr/>
          </p:nvSpPr>
          <p:spPr bwMode="auto">
            <a:xfrm>
              <a:off x="8072652" y="5503892"/>
              <a:ext cx="1233187" cy="261470"/>
            </a:xfrm>
            <a:prstGeom prst="rect">
              <a:avLst/>
            </a:prstGeom>
            <a:noFill/>
            <a:ln w="9525">
              <a:noFill/>
              <a:miter lim="800000"/>
              <a:headEnd/>
              <a:tailEnd/>
            </a:ln>
          </p:spPr>
          <p:txBody>
            <a:bodyPr wrap="none">
              <a:spAutoFit/>
            </a:bodyPr>
            <a:lstStyle/>
            <a:p>
              <a:r>
                <a:rPr lang="en-GB" sz="1100" dirty="0" err="1" smtClean="0"/>
                <a:t>Gestion</a:t>
              </a:r>
              <a:r>
                <a:rPr lang="en-GB" sz="1100" dirty="0" smtClean="0"/>
                <a:t> de stock</a:t>
              </a:r>
              <a:endParaRPr lang="en-GB" sz="1100" dirty="0"/>
            </a:p>
          </p:txBody>
        </p:sp>
      </p:grpSp>
      <p:sp>
        <p:nvSpPr>
          <p:cNvPr id="68" name="Arc 67"/>
          <p:cNvSpPr/>
          <p:nvPr/>
        </p:nvSpPr>
        <p:spPr bwMode="auto">
          <a:xfrm rot="10388411">
            <a:off x="3160350" y="4715237"/>
            <a:ext cx="1826330" cy="1584507"/>
          </a:xfrm>
          <a:prstGeom prst="arc">
            <a:avLst>
              <a:gd name="adj1" fmla="val 19998195"/>
              <a:gd name="adj2" fmla="val 2076344"/>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2154586419"/>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GB" dirty="0">
                <a:latin typeface="Arial" charset="0"/>
                <a:cs typeface="Arial" charset="0"/>
              </a:rPr>
              <a:t>Structures </a:t>
            </a:r>
            <a:r>
              <a:rPr lang="en-GB" dirty="0" err="1">
                <a:latin typeface="Arial" charset="0"/>
                <a:cs typeface="Arial" charset="0"/>
              </a:rPr>
              <a:t>Fondamentales</a:t>
            </a:r>
            <a:endParaRPr lang="en-GB" dirty="0">
              <a:latin typeface="Arial" charset="0"/>
              <a:cs typeface="Arial" charset="0"/>
            </a:endParaRPr>
          </a:p>
        </p:txBody>
      </p:sp>
      <p:sp>
        <p:nvSpPr>
          <p:cNvPr id="4" name="Slide Number Placeholder 3"/>
          <p:cNvSpPr>
            <a:spLocks noGrp="1"/>
          </p:cNvSpPr>
          <p:nvPr>
            <p:ph type="sldNum" sz="quarter" idx="16"/>
          </p:nvPr>
        </p:nvSpPr>
        <p:spPr/>
        <p:txBody>
          <a:bodyPr/>
          <a:lstStyle/>
          <a:p>
            <a:pPr>
              <a:defRPr/>
            </a:pPr>
            <a:fld id="{9B359926-2C5C-4B93-8D96-A9A6583C1261}" type="slidenum">
              <a:rPr lang="en-US"/>
              <a:pPr>
                <a:defRPr/>
              </a:pPr>
              <a:t>11</a:t>
            </a:fld>
            <a:endParaRPr lang="en-US"/>
          </a:p>
        </p:txBody>
      </p:sp>
      <p:sp>
        <p:nvSpPr>
          <p:cNvPr id="91139" name="Text Placeholder 4"/>
          <p:cNvSpPr>
            <a:spLocks noGrp="1"/>
          </p:cNvSpPr>
          <p:nvPr>
            <p:ph type="body" sz="quarter" idx="13"/>
          </p:nvPr>
        </p:nvSpPr>
        <p:spPr>
          <a:xfrm>
            <a:off x="457200" y="981075"/>
            <a:ext cx="8229600" cy="5105400"/>
          </a:xfrm>
        </p:spPr>
        <p:txBody>
          <a:bodyPr/>
          <a:lstStyle/>
          <a:p>
            <a:pPr eaLnBrk="1" hangingPunct="1"/>
            <a:r>
              <a:rPr lang="en-GB" dirty="0">
                <a:latin typeface="Arial" charset="0"/>
                <a:cs typeface="Arial" charset="0"/>
              </a:rPr>
              <a:t>Transactions  : SITE de </a:t>
            </a:r>
            <a:r>
              <a:rPr lang="en-GB" dirty="0" smtClean="0">
                <a:latin typeface="Arial" charset="0"/>
                <a:cs typeface="Arial" charset="0"/>
              </a:rPr>
              <a:t>FABRICATION</a:t>
            </a:r>
            <a:endParaRPr lang="en-GB" dirty="0">
              <a:latin typeface="Arial" charset="0"/>
              <a:cs typeface="Arial" charset="0"/>
            </a:endParaRPr>
          </a:p>
          <a:p>
            <a:pPr lvl="1" eaLnBrk="1" hangingPunct="1"/>
            <a:endParaRPr lang="en-GB" dirty="0">
              <a:latin typeface="Arial" charset="0"/>
              <a:cs typeface="Arial" charset="0"/>
            </a:endParaRPr>
          </a:p>
        </p:txBody>
      </p:sp>
      <p:pic>
        <p:nvPicPr>
          <p:cNvPr id="91140" name="Picture 5" descr="LegalCompany.gif"/>
          <p:cNvPicPr>
            <a:picLocks noChangeAspect="1"/>
          </p:cNvPicPr>
          <p:nvPr/>
        </p:nvPicPr>
        <p:blipFill>
          <a:blip r:embed="rId3"/>
          <a:srcRect/>
          <a:stretch>
            <a:fillRect/>
          </a:stretch>
        </p:blipFill>
        <p:spPr bwMode="auto">
          <a:xfrm>
            <a:off x="3898900" y="1773238"/>
            <a:ext cx="857250" cy="504825"/>
          </a:xfrm>
          <a:prstGeom prst="rect">
            <a:avLst/>
          </a:prstGeom>
          <a:noFill/>
          <a:ln w="9525">
            <a:noFill/>
            <a:miter lim="800000"/>
            <a:headEnd/>
            <a:tailEnd/>
          </a:ln>
        </p:spPr>
      </p:pic>
      <p:sp>
        <p:nvSpPr>
          <p:cNvPr id="91141" name="TextBox 25"/>
          <p:cNvSpPr txBox="1">
            <a:spLocks noChangeArrowheads="1"/>
          </p:cNvSpPr>
          <p:nvPr/>
        </p:nvSpPr>
        <p:spPr bwMode="auto">
          <a:xfrm>
            <a:off x="4738688" y="1728788"/>
            <a:ext cx="1552575" cy="276225"/>
          </a:xfrm>
          <a:prstGeom prst="rect">
            <a:avLst/>
          </a:prstGeom>
          <a:noFill/>
          <a:ln w="9525">
            <a:noFill/>
            <a:miter lim="800000"/>
            <a:headEnd/>
            <a:tailEnd/>
          </a:ln>
        </p:spPr>
        <p:txBody>
          <a:bodyPr wrap="none">
            <a:spAutoFit/>
          </a:bodyPr>
          <a:lstStyle/>
          <a:p>
            <a:r>
              <a:rPr lang="en-GB" sz="1200" b="1"/>
              <a:t>Compagnie </a:t>
            </a:r>
            <a:r>
              <a:rPr lang="fr-FR" sz="1200" b="1"/>
              <a:t>Légale</a:t>
            </a:r>
          </a:p>
        </p:txBody>
      </p:sp>
      <p:grpSp>
        <p:nvGrpSpPr>
          <p:cNvPr id="91142" name="Groupe 52"/>
          <p:cNvGrpSpPr>
            <a:grpSpLocks/>
          </p:cNvGrpSpPr>
          <p:nvPr/>
        </p:nvGrpSpPr>
        <p:grpSpPr bwMode="auto">
          <a:xfrm>
            <a:off x="3951288" y="2278063"/>
            <a:ext cx="2100262" cy="1168400"/>
            <a:chOff x="3950605" y="2277594"/>
            <a:chExt cx="2101703" cy="1168166"/>
          </a:xfrm>
        </p:grpSpPr>
        <p:pic>
          <p:nvPicPr>
            <p:cNvPr id="91196" name="Picture 8" descr="FinSite.gif"/>
            <p:cNvPicPr>
              <a:picLocks noChangeAspect="1"/>
            </p:cNvPicPr>
            <p:nvPr/>
          </p:nvPicPr>
          <p:blipFill>
            <a:blip r:embed="rId4"/>
            <a:srcRect/>
            <a:stretch>
              <a:fillRect/>
            </a:stretch>
          </p:blipFill>
          <p:spPr bwMode="auto">
            <a:xfrm>
              <a:off x="3950605" y="2931410"/>
              <a:ext cx="752475" cy="514350"/>
            </a:xfrm>
            <a:prstGeom prst="rect">
              <a:avLst/>
            </a:prstGeom>
            <a:noFill/>
            <a:ln w="9525">
              <a:noFill/>
              <a:miter lim="800000"/>
              <a:headEnd/>
              <a:tailEnd/>
            </a:ln>
          </p:spPr>
        </p:pic>
        <p:cxnSp>
          <p:nvCxnSpPr>
            <p:cNvPr id="15" name="Straight Connector 14"/>
            <p:cNvCxnSpPr/>
            <p:nvPr/>
          </p:nvCxnSpPr>
          <p:spPr>
            <a:xfrm rot="16200000" flipH="1">
              <a:off x="4000141" y="2604554"/>
              <a:ext cx="653919"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sp>
          <p:nvSpPr>
            <p:cNvPr id="91198" name="TextBox 26"/>
            <p:cNvSpPr txBox="1">
              <a:spLocks noChangeArrowheads="1"/>
            </p:cNvSpPr>
            <p:nvPr/>
          </p:nvSpPr>
          <p:spPr bwMode="auto">
            <a:xfrm>
              <a:off x="4857750" y="2928938"/>
              <a:ext cx="1194558" cy="276999"/>
            </a:xfrm>
            <a:prstGeom prst="rect">
              <a:avLst/>
            </a:prstGeom>
            <a:noFill/>
            <a:ln w="9525">
              <a:noFill/>
              <a:miter lim="800000"/>
              <a:headEnd/>
              <a:tailEnd/>
            </a:ln>
          </p:spPr>
          <p:txBody>
            <a:bodyPr wrap="none">
              <a:spAutoFit/>
            </a:bodyPr>
            <a:lstStyle/>
            <a:p>
              <a:r>
                <a:rPr lang="en-GB" sz="1200" b="1"/>
                <a:t>Site Financier</a:t>
              </a:r>
            </a:p>
          </p:txBody>
        </p:sp>
      </p:grpSp>
      <p:grpSp>
        <p:nvGrpSpPr>
          <p:cNvPr id="91143" name="Groupe 75"/>
          <p:cNvGrpSpPr>
            <a:grpSpLocks/>
          </p:cNvGrpSpPr>
          <p:nvPr/>
        </p:nvGrpSpPr>
        <p:grpSpPr bwMode="auto">
          <a:xfrm>
            <a:off x="4327525" y="3446463"/>
            <a:ext cx="3600450" cy="1473200"/>
            <a:chOff x="4326842" y="3445760"/>
            <a:chExt cx="3600684" cy="1473576"/>
          </a:xfrm>
        </p:grpSpPr>
        <p:pic>
          <p:nvPicPr>
            <p:cNvPr id="91193" name="Picture 2" descr="\\Vp01-fichiers\mge international operations\__INTERNAL PROJECTS\Training\Templates\Templates\Icônes\NonFinSite.gif"/>
            <p:cNvPicPr>
              <a:picLocks noChangeAspect="1" noChangeArrowheads="1"/>
            </p:cNvPicPr>
            <p:nvPr/>
          </p:nvPicPr>
          <p:blipFill>
            <a:blip r:embed="rId5"/>
            <a:srcRect/>
            <a:stretch>
              <a:fillRect/>
            </a:stretch>
          </p:blipFill>
          <p:spPr bwMode="auto">
            <a:xfrm>
              <a:off x="6876320" y="4221110"/>
              <a:ext cx="837079" cy="383395"/>
            </a:xfrm>
            <a:prstGeom prst="rect">
              <a:avLst/>
            </a:prstGeom>
            <a:noFill/>
            <a:ln w="9525">
              <a:noFill/>
              <a:miter lim="800000"/>
              <a:headEnd/>
              <a:tailEnd/>
            </a:ln>
          </p:spPr>
        </p:pic>
        <p:cxnSp>
          <p:nvCxnSpPr>
            <p:cNvPr id="25" name="Straight Connector 24"/>
            <p:cNvCxnSpPr/>
            <p:nvPr/>
          </p:nvCxnSpPr>
          <p:spPr>
            <a:xfrm>
              <a:off x="4326842" y="3445760"/>
              <a:ext cx="2816408" cy="697090"/>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95" name="TextBox 27"/>
            <p:cNvSpPr txBox="1">
              <a:spLocks noChangeArrowheads="1"/>
            </p:cNvSpPr>
            <p:nvPr/>
          </p:nvSpPr>
          <p:spPr bwMode="auto">
            <a:xfrm>
              <a:off x="6858002" y="4657726"/>
              <a:ext cx="1069524" cy="261610"/>
            </a:xfrm>
            <a:prstGeom prst="rect">
              <a:avLst/>
            </a:prstGeom>
            <a:noFill/>
            <a:ln w="9525">
              <a:noFill/>
              <a:miter lim="800000"/>
              <a:headEnd/>
              <a:tailEnd/>
            </a:ln>
          </p:spPr>
          <p:txBody>
            <a:bodyPr wrap="none">
              <a:spAutoFit/>
            </a:bodyPr>
            <a:lstStyle/>
            <a:p>
              <a:r>
                <a:rPr lang="en-GB" sz="1100" b="1"/>
                <a:t>Site de Vente</a:t>
              </a:r>
              <a:endParaRPr lang="en-GB" sz="1100"/>
            </a:p>
          </p:txBody>
        </p:sp>
      </p:grpSp>
      <p:grpSp>
        <p:nvGrpSpPr>
          <p:cNvPr id="91144" name="Groupe 60"/>
          <p:cNvGrpSpPr>
            <a:grpSpLocks/>
          </p:cNvGrpSpPr>
          <p:nvPr/>
        </p:nvGrpSpPr>
        <p:grpSpPr bwMode="auto">
          <a:xfrm>
            <a:off x="1200150" y="3446463"/>
            <a:ext cx="3127375" cy="1487487"/>
            <a:chOff x="1200145" y="3445762"/>
            <a:chExt cx="3126697" cy="1487862"/>
          </a:xfrm>
        </p:grpSpPr>
        <p:pic>
          <p:nvPicPr>
            <p:cNvPr id="91190" name="Picture 10" descr="StkSite.gif"/>
            <p:cNvPicPr>
              <a:picLocks noChangeAspect="1"/>
            </p:cNvPicPr>
            <p:nvPr/>
          </p:nvPicPr>
          <p:blipFill>
            <a:blip r:embed="rId6"/>
            <a:srcRect/>
            <a:stretch>
              <a:fillRect/>
            </a:stretch>
          </p:blipFill>
          <p:spPr bwMode="auto">
            <a:xfrm>
              <a:off x="1259540" y="4299705"/>
              <a:ext cx="971550" cy="304800"/>
            </a:xfrm>
            <a:prstGeom prst="rect">
              <a:avLst/>
            </a:prstGeom>
            <a:noFill/>
            <a:ln w="9525">
              <a:noFill/>
              <a:miter lim="800000"/>
              <a:headEnd/>
              <a:tailEnd/>
            </a:ln>
          </p:spPr>
        </p:pic>
        <p:cxnSp>
          <p:nvCxnSpPr>
            <p:cNvPr id="17" name="Straight Connector 16"/>
            <p:cNvCxnSpPr/>
            <p:nvPr/>
          </p:nvCxnSpPr>
          <p:spPr>
            <a:xfrm flipV="1">
              <a:off x="1979439" y="3445762"/>
              <a:ext cx="2347403" cy="77489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91192" name="TextBox 31"/>
            <p:cNvSpPr txBox="1">
              <a:spLocks noChangeArrowheads="1"/>
            </p:cNvSpPr>
            <p:nvPr/>
          </p:nvSpPr>
          <p:spPr bwMode="auto">
            <a:xfrm>
              <a:off x="1200145" y="4672014"/>
              <a:ext cx="1313180" cy="261610"/>
            </a:xfrm>
            <a:prstGeom prst="rect">
              <a:avLst/>
            </a:prstGeom>
            <a:noFill/>
            <a:ln w="9525">
              <a:noFill/>
              <a:miter lim="800000"/>
              <a:headEnd/>
              <a:tailEnd/>
            </a:ln>
          </p:spPr>
          <p:txBody>
            <a:bodyPr wrap="none">
              <a:spAutoFit/>
            </a:bodyPr>
            <a:lstStyle/>
            <a:p>
              <a:r>
                <a:rPr lang="en-GB" sz="1100" b="1"/>
                <a:t>Site de Stockage</a:t>
              </a:r>
            </a:p>
          </p:txBody>
        </p:sp>
      </p:grpSp>
      <p:grpSp>
        <p:nvGrpSpPr>
          <p:cNvPr id="91145" name="Groupe 65"/>
          <p:cNvGrpSpPr>
            <a:grpSpLocks/>
          </p:cNvGrpSpPr>
          <p:nvPr/>
        </p:nvGrpSpPr>
        <p:grpSpPr bwMode="auto">
          <a:xfrm>
            <a:off x="2357438" y="3446463"/>
            <a:ext cx="1970087" cy="1473200"/>
            <a:chOff x="2357437" y="3445760"/>
            <a:chExt cx="1969406" cy="1473576"/>
          </a:xfrm>
        </p:grpSpPr>
        <p:pic>
          <p:nvPicPr>
            <p:cNvPr id="91186" name="Picture 7" descr="StkSite.gif"/>
            <p:cNvPicPr>
              <a:picLocks noChangeAspect="1"/>
            </p:cNvPicPr>
            <p:nvPr/>
          </p:nvPicPr>
          <p:blipFill>
            <a:blip r:embed="rId6"/>
            <a:srcRect/>
            <a:stretch>
              <a:fillRect/>
            </a:stretch>
          </p:blipFill>
          <p:spPr bwMode="auto">
            <a:xfrm>
              <a:off x="2680684" y="4299705"/>
              <a:ext cx="971550" cy="304800"/>
            </a:xfrm>
            <a:prstGeom prst="rect">
              <a:avLst/>
            </a:prstGeom>
            <a:noFill/>
            <a:ln w="9525">
              <a:noFill/>
              <a:miter lim="800000"/>
              <a:headEnd/>
              <a:tailEnd/>
            </a:ln>
          </p:spPr>
        </p:pic>
        <p:cxnSp>
          <p:nvCxnSpPr>
            <p:cNvPr id="19" name="Straight Connector 18"/>
            <p:cNvCxnSpPr>
              <a:endCxn id="9" idx="2"/>
            </p:cNvCxnSpPr>
            <p:nvPr/>
          </p:nvCxnSpPr>
          <p:spPr>
            <a:xfrm flipV="1">
              <a:off x="3347695" y="3445760"/>
              <a:ext cx="979148" cy="77489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91188" name="TextBox 30"/>
            <p:cNvSpPr txBox="1">
              <a:spLocks noChangeArrowheads="1"/>
            </p:cNvSpPr>
            <p:nvPr/>
          </p:nvSpPr>
          <p:spPr bwMode="auto">
            <a:xfrm>
              <a:off x="2671758" y="4657726"/>
              <a:ext cx="1313180" cy="261610"/>
            </a:xfrm>
            <a:prstGeom prst="rect">
              <a:avLst/>
            </a:prstGeom>
            <a:noFill/>
            <a:ln w="9525">
              <a:noFill/>
              <a:miter lim="800000"/>
              <a:headEnd/>
              <a:tailEnd/>
            </a:ln>
          </p:spPr>
          <p:txBody>
            <a:bodyPr wrap="none">
              <a:spAutoFit/>
            </a:bodyPr>
            <a:lstStyle/>
            <a:p>
              <a:r>
                <a:rPr lang="en-GB" sz="1100" b="1"/>
                <a:t>Site de Stockage</a:t>
              </a:r>
              <a:endParaRPr lang="en-GB" sz="1100"/>
            </a:p>
          </p:txBody>
        </p:sp>
        <p:sp>
          <p:nvSpPr>
            <p:cNvPr id="33" name="Right Arrow 32"/>
            <p:cNvSpPr/>
            <p:nvPr/>
          </p:nvSpPr>
          <p:spPr>
            <a:xfrm>
              <a:off x="2357437" y="4357218"/>
              <a:ext cx="242803" cy="185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6" name="Groupe 68"/>
          <p:cNvGrpSpPr>
            <a:grpSpLocks/>
          </p:cNvGrpSpPr>
          <p:nvPr/>
        </p:nvGrpSpPr>
        <p:grpSpPr bwMode="auto">
          <a:xfrm>
            <a:off x="3757613" y="3446463"/>
            <a:ext cx="1628775" cy="1487487"/>
            <a:chOff x="3757612" y="3445760"/>
            <a:chExt cx="1629419" cy="1487864"/>
          </a:xfrm>
        </p:grpSpPr>
        <p:pic>
          <p:nvPicPr>
            <p:cNvPr id="91182" name="Picture 9" descr="MfgSite.gif"/>
            <p:cNvPicPr>
              <a:picLocks noChangeAspect="1"/>
            </p:cNvPicPr>
            <p:nvPr/>
          </p:nvPicPr>
          <p:blipFill>
            <a:blip r:embed="rId7"/>
            <a:srcRect/>
            <a:stretch>
              <a:fillRect/>
            </a:stretch>
          </p:blipFill>
          <p:spPr bwMode="auto">
            <a:xfrm>
              <a:off x="4101828" y="4042530"/>
              <a:ext cx="1038225" cy="561975"/>
            </a:xfrm>
            <a:prstGeom prst="rect">
              <a:avLst/>
            </a:prstGeom>
            <a:noFill/>
            <a:ln w="9525">
              <a:noFill/>
              <a:miter lim="800000"/>
              <a:headEnd/>
              <a:tailEnd/>
            </a:ln>
          </p:spPr>
        </p:pic>
        <p:cxnSp>
          <p:nvCxnSpPr>
            <p:cNvPr id="21" name="Straight Connector 20"/>
            <p:cNvCxnSpPr>
              <a:stCxn id="9" idx="2"/>
            </p:cNvCxnSpPr>
            <p:nvPr/>
          </p:nvCxnSpPr>
          <p:spPr>
            <a:xfrm rot="16200000" flipH="1">
              <a:off x="4126907" y="3645015"/>
              <a:ext cx="774896" cy="376386"/>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84" name="TextBox 29"/>
            <p:cNvSpPr txBox="1">
              <a:spLocks noChangeArrowheads="1"/>
            </p:cNvSpPr>
            <p:nvPr/>
          </p:nvSpPr>
          <p:spPr bwMode="auto">
            <a:xfrm>
              <a:off x="3956831" y="4672014"/>
              <a:ext cx="1430200" cy="261610"/>
            </a:xfrm>
            <a:prstGeom prst="rect">
              <a:avLst/>
            </a:prstGeom>
            <a:noFill/>
            <a:ln w="9525">
              <a:noFill/>
              <a:miter lim="800000"/>
              <a:headEnd/>
              <a:tailEnd/>
            </a:ln>
          </p:spPr>
          <p:txBody>
            <a:bodyPr wrap="none">
              <a:spAutoFit/>
            </a:bodyPr>
            <a:lstStyle/>
            <a:p>
              <a:r>
                <a:rPr lang="en-GB" sz="1100" b="1"/>
                <a:t>Site de Production</a:t>
              </a:r>
              <a:endParaRPr lang="en-GB" sz="1100"/>
            </a:p>
          </p:txBody>
        </p:sp>
        <p:sp>
          <p:nvSpPr>
            <p:cNvPr id="34" name="Left-Right Arrow 33"/>
            <p:cNvSpPr/>
            <p:nvPr/>
          </p:nvSpPr>
          <p:spPr>
            <a:xfrm>
              <a:off x="3757612" y="4371507"/>
              <a:ext cx="285863" cy="1714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7" name="Groupe 73"/>
          <p:cNvGrpSpPr>
            <a:grpSpLocks/>
          </p:cNvGrpSpPr>
          <p:nvPr/>
        </p:nvGrpSpPr>
        <p:grpSpPr bwMode="auto">
          <a:xfrm>
            <a:off x="4327525" y="3446463"/>
            <a:ext cx="2343150" cy="1473200"/>
            <a:chOff x="4326843" y="3445759"/>
            <a:chExt cx="2343381" cy="1473577"/>
          </a:xfrm>
        </p:grpSpPr>
        <p:pic>
          <p:nvPicPr>
            <p:cNvPr id="91178" name="Picture 2" descr="\\Vp01-fichiers\mge international operations\__INTERNAL PROJECTS\Training\Templates\Templates\Icônes\NonFinSite.gif"/>
            <p:cNvPicPr>
              <a:picLocks noChangeAspect="1" noChangeArrowheads="1"/>
            </p:cNvPicPr>
            <p:nvPr/>
          </p:nvPicPr>
          <p:blipFill>
            <a:blip r:embed="rId5"/>
            <a:srcRect/>
            <a:stretch>
              <a:fillRect/>
            </a:stretch>
          </p:blipFill>
          <p:spPr bwMode="auto">
            <a:xfrm>
              <a:off x="5589647" y="4221110"/>
              <a:ext cx="837079" cy="383395"/>
            </a:xfrm>
            <a:prstGeom prst="rect">
              <a:avLst/>
            </a:prstGeom>
            <a:noFill/>
            <a:ln w="9525">
              <a:noFill/>
              <a:miter lim="800000"/>
              <a:headEnd/>
              <a:tailEnd/>
            </a:ln>
          </p:spPr>
        </p:pic>
        <p:cxnSp>
          <p:nvCxnSpPr>
            <p:cNvPr id="23" name="Straight Connector 22"/>
            <p:cNvCxnSpPr>
              <a:stCxn id="9" idx="2"/>
            </p:cNvCxnSpPr>
            <p:nvPr/>
          </p:nvCxnSpPr>
          <p:spPr>
            <a:xfrm rot="16200000" flipH="1">
              <a:off x="4750692" y="3021910"/>
              <a:ext cx="711382" cy="1559079"/>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80" name="TextBox 28"/>
            <p:cNvSpPr txBox="1">
              <a:spLocks noChangeArrowheads="1"/>
            </p:cNvSpPr>
            <p:nvPr/>
          </p:nvSpPr>
          <p:spPr bwMode="auto">
            <a:xfrm>
              <a:off x="5600700" y="4657726"/>
              <a:ext cx="1069524" cy="261610"/>
            </a:xfrm>
            <a:prstGeom prst="rect">
              <a:avLst/>
            </a:prstGeom>
            <a:noFill/>
            <a:ln w="9525">
              <a:noFill/>
              <a:miter lim="800000"/>
              <a:headEnd/>
              <a:tailEnd/>
            </a:ln>
          </p:spPr>
          <p:txBody>
            <a:bodyPr wrap="none">
              <a:spAutoFit/>
            </a:bodyPr>
            <a:lstStyle/>
            <a:p>
              <a:r>
                <a:rPr lang="en-GB" sz="1100" b="1"/>
                <a:t>Site de Vente</a:t>
              </a:r>
              <a:endParaRPr lang="en-GB" sz="1100"/>
            </a:p>
          </p:txBody>
        </p:sp>
        <p:sp>
          <p:nvSpPr>
            <p:cNvPr id="35" name="Left-Right Arrow 34"/>
            <p:cNvSpPr/>
            <p:nvPr/>
          </p:nvSpPr>
          <p:spPr>
            <a:xfrm>
              <a:off x="5228632" y="4371508"/>
              <a:ext cx="285778" cy="171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8" name="Groupe 76"/>
          <p:cNvGrpSpPr>
            <a:grpSpLocks/>
          </p:cNvGrpSpPr>
          <p:nvPr/>
        </p:nvGrpSpPr>
        <p:grpSpPr bwMode="auto">
          <a:xfrm>
            <a:off x="927100" y="1846263"/>
            <a:ext cx="2466975" cy="261937"/>
            <a:chOff x="300037" y="2328864"/>
            <a:chExt cx="2466774" cy="261610"/>
          </a:xfrm>
        </p:grpSpPr>
        <p:sp>
          <p:nvSpPr>
            <p:cNvPr id="36" name="Right Arrow 35"/>
            <p:cNvSpPr/>
            <p:nvPr/>
          </p:nvSpPr>
          <p:spPr>
            <a:xfrm>
              <a:off x="700054" y="2371672"/>
              <a:ext cx="242868" cy="18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176" name="TextBox 36"/>
            <p:cNvSpPr txBox="1">
              <a:spLocks noChangeArrowheads="1"/>
            </p:cNvSpPr>
            <p:nvPr/>
          </p:nvSpPr>
          <p:spPr bwMode="auto">
            <a:xfrm>
              <a:off x="1014408" y="2328864"/>
              <a:ext cx="1752403" cy="261610"/>
            </a:xfrm>
            <a:prstGeom prst="rect">
              <a:avLst/>
            </a:prstGeom>
            <a:noFill/>
            <a:ln w="9525">
              <a:noFill/>
              <a:miter lim="800000"/>
              <a:headEnd/>
              <a:tailEnd/>
            </a:ln>
          </p:spPr>
          <p:txBody>
            <a:bodyPr wrap="none">
              <a:spAutoFit/>
            </a:bodyPr>
            <a:lstStyle/>
            <a:p>
              <a:r>
                <a:rPr lang="en-GB" sz="1100" b="1"/>
                <a:t>Mouvements de Stocks</a:t>
              </a:r>
              <a:endParaRPr lang="en-GB" sz="1100"/>
            </a:p>
          </p:txBody>
        </p:sp>
        <p:sp>
          <p:nvSpPr>
            <p:cNvPr id="38" name="Left-Right Arrow 37"/>
            <p:cNvSpPr/>
            <p:nvPr/>
          </p:nvSpPr>
          <p:spPr>
            <a:xfrm>
              <a:off x="300037" y="2385943"/>
              <a:ext cx="285727" cy="1712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52" name="Groupe 54"/>
          <p:cNvGrpSpPr>
            <a:grpSpLocks/>
          </p:cNvGrpSpPr>
          <p:nvPr/>
        </p:nvGrpSpPr>
        <p:grpSpPr bwMode="auto">
          <a:xfrm>
            <a:off x="3444875" y="2544763"/>
            <a:ext cx="4548188" cy="1455737"/>
            <a:chOff x="3444544" y="2545209"/>
            <a:chExt cx="4548171" cy="1455460"/>
          </a:xfrm>
        </p:grpSpPr>
        <p:grpSp>
          <p:nvGrpSpPr>
            <p:cNvPr id="91153" name="Group 68"/>
            <p:cNvGrpSpPr>
              <a:grpSpLocks/>
            </p:cNvGrpSpPr>
            <p:nvPr/>
          </p:nvGrpSpPr>
          <p:grpSpPr bwMode="auto">
            <a:xfrm>
              <a:off x="6349952" y="2545209"/>
              <a:ext cx="1642763" cy="303162"/>
              <a:chOff x="7892149" y="5479477"/>
              <a:chExt cx="1642763" cy="303162"/>
            </a:xfrm>
          </p:grpSpPr>
          <p:pic>
            <p:nvPicPr>
              <p:cNvPr id="91155" name="Picture 69"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91156" name="TextBox 70"/>
              <p:cNvSpPr txBox="1">
                <a:spLocks noChangeArrowheads="1"/>
              </p:cNvSpPr>
              <p:nvPr/>
            </p:nvSpPr>
            <p:spPr bwMode="auto">
              <a:xfrm>
                <a:off x="8072652" y="5503892"/>
                <a:ext cx="1462260" cy="261610"/>
              </a:xfrm>
              <a:prstGeom prst="rect">
                <a:avLst/>
              </a:prstGeom>
              <a:noFill/>
              <a:ln w="9525">
                <a:noFill/>
                <a:miter lim="800000"/>
                <a:headEnd/>
                <a:tailEnd/>
              </a:ln>
            </p:spPr>
            <p:txBody>
              <a:bodyPr wrap="none">
                <a:spAutoFit/>
              </a:bodyPr>
              <a:lstStyle/>
              <a:p>
                <a:r>
                  <a:rPr lang="en-GB" sz="1100" dirty="0"/>
                  <a:t>Entrées </a:t>
                </a:r>
                <a:r>
                  <a:rPr lang="en-GB" sz="1100" dirty="0" err="1"/>
                  <a:t>Comptables</a:t>
                </a:r>
                <a:endParaRPr lang="en-GB" sz="1100" dirty="0"/>
              </a:p>
            </p:txBody>
          </p:sp>
        </p:grpSp>
        <p:sp>
          <p:nvSpPr>
            <p:cNvPr id="72" name="Arc 71"/>
            <p:cNvSpPr/>
            <p:nvPr/>
          </p:nvSpPr>
          <p:spPr>
            <a:xfrm rot="19537728">
              <a:off x="3444544" y="2840428"/>
              <a:ext cx="2954327" cy="1160241"/>
            </a:xfrm>
            <a:prstGeom prst="arc">
              <a:avLst/>
            </a:prstGeom>
            <a:ln>
              <a:headEnd type="triangle"/>
              <a:tailEnd type="non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sp>
        <p:nvSpPr>
          <p:cNvPr id="64" name="Rectangle 63"/>
          <p:cNvSpPr/>
          <p:nvPr/>
        </p:nvSpPr>
        <p:spPr>
          <a:xfrm>
            <a:off x="5371191" y="3939566"/>
            <a:ext cx="1385177" cy="10362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6" name="Groupe 74"/>
          <p:cNvGrpSpPr>
            <a:grpSpLocks/>
          </p:cNvGrpSpPr>
          <p:nvPr/>
        </p:nvGrpSpPr>
        <p:grpSpPr bwMode="auto">
          <a:xfrm>
            <a:off x="6419336" y="4679845"/>
            <a:ext cx="2384425" cy="1573213"/>
            <a:chOff x="6317647" y="4662657"/>
            <a:chExt cx="2384728" cy="1572373"/>
          </a:xfrm>
        </p:grpSpPr>
        <p:grpSp>
          <p:nvGrpSpPr>
            <p:cNvPr id="67" name="Group 54"/>
            <p:cNvGrpSpPr>
              <a:grpSpLocks/>
            </p:cNvGrpSpPr>
            <p:nvPr/>
          </p:nvGrpSpPr>
          <p:grpSpPr bwMode="auto">
            <a:xfrm>
              <a:off x="7537307" y="5779728"/>
              <a:ext cx="1165068" cy="455302"/>
              <a:chOff x="7892149" y="5479477"/>
              <a:chExt cx="1165068" cy="455302"/>
            </a:xfrm>
          </p:grpSpPr>
          <p:pic>
            <p:nvPicPr>
              <p:cNvPr id="69" name="Picture 50"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70" name="TextBox 51"/>
              <p:cNvSpPr txBox="1">
                <a:spLocks noChangeArrowheads="1"/>
              </p:cNvSpPr>
              <p:nvPr/>
            </p:nvSpPr>
            <p:spPr bwMode="auto">
              <a:xfrm>
                <a:off x="8072652" y="5503892"/>
                <a:ext cx="984565" cy="430887"/>
              </a:xfrm>
              <a:prstGeom prst="rect">
                <a:avLst/>
              </a:prstGeom>
              <a:noFill/>
              <a:ln w="9525">
                <a:noFill/>
                <a:miter lim="800000"/>
                <a:headEnd/>
                <a:tailEnd/>
              </a:ln>
            </p:spPr>
            <p:txBody>
              <a:bodyPr wrap="none">
                <a:spAutoFit/>
              </a:bodyPr>
              <a:lstStyle/>
              <a:p>
                <a:r>
                  <a:rPr lang="en-GB" sz="1100" dirty="0" err="1"/>
                  <a:t>Commandes</a:t>
                </a:r>
                <a:endParaRPr lang="en-GB" sz="1100" dirty="0"/>
              </a:p>
              <a:p>
                <a:r>
                  <a:rPr lang="en-GB" sz="1100" dirty="0"/>
                  <a:t>d</a:t>
                </a:r>
                <a:r>
                  <a:rPr lang="en-GB" sz="1100" dirty="0" smtClean="0"/>
                  <a:t>e </a:t>
                </a:r>
                <a:r>
                  <a:rPr lang="en-GB" sz="1100" dirty="0" err="1" smtClean="0"/>
                  <a:t>ventes</a:t>
                </a:r>
                <a:endParaRPr lang="en-GB" sz="1100" dirty="0"/>
              </a:p>
            </p:txBody>
          </p:sp>
        </p:grpSp>
        <p:sp>
          <p:nvSpPr>
            <p:cNvPr id="68" name="Arc 67"/>
            <p:cNvSpPr/>
            <p:nvPr/>
          </p:nvSpPr>
          <p:spPr>
            <a:xfrm rot="10388411">
              <a:off x="6317647" y="4662657"/>
              <a:ext cx="1859199" cy="1159843"/>
            </a:xfrm>
            <a:prstGeom prst="arc">
              <a:avLst>
                <a:gd name="adj1" fmla="val 16200000"/>
                <a:gd name="adj2" fmla="val 916060"/>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pic>
        <p:nvPicPr>
          <p:cNvPr id="71" name="Image 7" descr="400_F_4966905_vAJjyEjLl1lwkDY48BtyraWzKk3YBvUw.jpg"/>
          <p:cNvPicPr>
            <a:picLocks noChangeAspect="1"/>
          </p:cNvPicPr>
          <p:nvPr/>
        </p:nvPicPr>
        <p:blipFill>
          <a:blip r:embed="rId9"/>
          <a:srcRect/>
          <a:stretch>
            <a:fillRect/>
          </a:stretch>
        </p:blipFill>
        <p:spPr bwMode="auto">
          <a:xfrm>
            <a:off x="3446490" y="5863486"/>
            <a:ext cx="487907" cy="753166"/>
          </a:xfrm>
          <a:prstGeom prst="rect">
            <a:avLst/>
          </a:prstGeom>
          <a:noFill/>
          <a:ln w="9525">
            <a:noFill/>
            <a:miter lim="800000"/>
            <a:headEnd/>
            <a:tailEnd/>
          </a:ln>
        </p:spPr>
      </p:pic>
      <p:sp>
        <p:nvSpPr>
          <p:cNvPr id="73" name="TextBox 57"/>
          <p:cNvSpPr txBox="1">
            <a:spLocks noChangeArrowheads="1"/>
          </p:cNvSpPr>
          <p:nvPr/>
        </p:nvSpPr>
        <p:spPr bwMode="auto">
          <a:xfrm>
            <a:off x="3875284" y="6122307"/>
            <a:ext cx="891824" cy="261501"/>
          </a:xfrm>
          <a:prstGeom prst="rect">
            <a:avLst/>
          </a:prstGeom>
          <a:noFill/>
          <a:ln w="9525">
            <a:noFill/>
            <a:miter lim="800000"/>
            <a:headEnd/>
            <a:tailEnd/>
          </a:ln>
        </p:spPr>
        <p:txBody>
          <a:bodyPr wrap="none">
            <a:spAutoFit/>
          </a:bodyPr>
          <a:lstStyle/>
          <a:p>
            <a:pPr algn="r"/>
            <a:r>
              <a:rPr lang="en-GB" sz="1100" dirty="0" err="1"/>
              <a:t>Réceptions</a:t>
            </a:r>
            <a:endParaRPr lang="en-GB" sz="1100" dirty="0"/>
          </a:p>
        </p:txBody>
      </p:sp>
      <p:sp>
        <p:nvSpPr>
          <p:cNvPr id="74" name="Arc 73"/>
          <p:cNvSpPr/>
          <p:nvPr/>
        </p:nvSpPr>
        <p:spPr bwMode="auto">
          <a:xfrm rot="11211589" flipH="1">
            <a:off x="3606515" y="4605287"/>
            <a:ext cx="2038350" cy="1158875"/>
          </a:xfrm>
          <a:prstGeom prst="arc">
            <a:avLst>
              <a:gd name="adj1" fmla="val 16200000"/>
              <a:gd name="adj2" fmla="val 764383"/>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nvGrpSpPr>
          <p:cNvPr id="75" name="Group 65"/>
          <p:cNvGrpSpPr>
            <a:grpSpLocks/>
          </p:cNvGrpSpPr>
          <p:nvPr/>
        </p:nvGrpSpPr>
        <p:grpSpPr bwMode="auto">
          <a:xfrm>
            <a:off x="3310177" y="5408277"/>
            <a:ext cx="1729372" cy="303036"/>
            <a:chOff x="7892149" y="5479477"/>
            <a:chExt cx="1728918" cy="303162"/>
          </a:xfrm>
        </p:grpSpPr>
        <p:pic>
          <p:nvPicPr>
            <p:cNvPr id="76" name="Picture 66"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77" name="TextBox 67"/>
            <p:cNvSpPr txBox="1">
              <a:spLocks noChangeArrowheads="1"/>
            </p:cNvSpPr>
            <p:nvPr/>
          </p:nvSpPr>
          <p:spPr bwMode="auto">
            <a:xfrm>
              <a:off x="8072652" y="5503892"/>
              <a:ext cx="1548415" cy="261719"/>
            </a:xfrm>
            <a:prstGeom prst="rect">
              <a:avLst/>
            </a:prstGeom>
            <a:noFill/>
            <a:ln w="9525">
              <a:noFill/>
              <a:miter lim="800000"/>
              <a:headEnd/>
              <a:tailEnd/>
            </a:ln>
          </p:spPr>
          <p:txBody>
            <a:bodyPr wrap="none">
              <a:spAutoFit/>
            </a:bodyPr>
            <a:lstStyle/>
            <a:p>
              <a:r>
                <a:rPr lang="en-GB" sz="1100" dirty="0" err="1"/>
                <a:t>Commandes</a:t>
              </a:r>
              <a:r>
                <a:rPr lang="en-GB" sz="1100" dirty="0"/>
                <a:t> </a:t>
              </a:r>
              <a:r>
                <a:rPr lang="en-GB" sz="1100" dirty="0" err="1" smtClean="0"/>
                <a:t>d’achats</a:t>
              </a:r>
              <a:endParaRPr lang="en-GB" sz="1100" dirty="0"/>
            </a:p>
          </p:txBody>
        </p:sp>
      </p:grpSp>
      <p:grpSp>
        <p:nvGrpSpPr>
          <p:cNvPr id="78" name="Group 54"/>
          <p:cNvGrpSpPr>
            <a:grpSpLocks/>
          </p:cNvGrpSpPr>
          <p:nvPr/>
        </p:nvGrpSpPr>
        <p:grpSpPr bwMode="auto">
          <a:xfrm>
            <a:off x="5486007" y="6025955"/>
            <a:ext cx="1413510" cy="303324"/>
            <a:chOff x="7892149" y="5479477"/>
            <a:chExt cx="1413690" cy="303162"/>
          </a:xfrm>
        </p:grpSpPr>
        <p:pic>
          <p:nvPicPr>
            <p:cNvPr id="79" name="Picture 50"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80" name="TextBox 51"/>
            <p:cNvSpPr txBox="1">
              <a:spLocks noChangeArrowheads="1"/>
            </p:cNvSpPr>
            <p:nvPr/>
          </p:nvSpPr>
          <p:spPr bwMode="auto">
            <a:xfrm>
              <a:off x="8072652" y="5503892"/>
              <a:ext cx="1233187" cy="261470"/>
            </a:xfrm>
            <a:prstGeom prst="rect">
              <a:avLst/>
            </a:prstGeom>
            <a:noFill/>
            <a:ln w="9525">
              <a:noFill/>
              <a:miter lim="800000"/>
              <a:headEnd/>
              <a:tailEnd/>
            </a:ln>
          </p:spPr>
          <p:txBody>
            <a:bodyPr wrap="none">
              <a:spAutoFit/>
            </a:bodyPr>
            <a:lstStyle/>
            <a:p>
              <a:r>
                <a:rPr lang="en-GB" sz="1100" dirty="0" err="1" smtClean="0"/>
                <a:t>Gestion</a:t>
              </a:r>
              <a:r>
                <a:rPr lang="en-GB" sz="1100" dirty="0" smtClean="0"/>
                <a:t> de stock</a:t>
              </a:r>
              <a:endParaRPr lang="en-GB" sz="1100" dirty="0"/>
            </a:p>
          </p:txBody>
        </p:sp>
      </p:grpSp>
      <p:sp>
        <p:nvSpPr>
          <p:cNvPr id="81" name="Arc 80"/>
          <p:cNvSpPr/>
          <p:nvPr/>
        </p:nvSpPr>
        <p:spPr bwMode="auto">
          <a:xfrm rot="10388411">
            <a:off x="5835484" y="4708879"/>
            <a:ext cx="1826330" cy="1584507"/>
          </a:xfrm>
          <a:prstGeom prst="arc">
            <a:avLst>
              <a:gd name="adj1" fmla="val 19998195"/>
              <a:gd name="adj2" fmla="val 2076344"/>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153373942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GB">
                <a:latin typeface="Arial" charset="0"/>
                <a:cs typeface="Arial" charset="0"/>
              </a:rPr>
              <a:t>Structures Fondamentales</a:t>
            </a:r>
          </a:p>
        </p:txBody>
      </p:sp>
      <p:sp>
        <p:nvSpPr>
          <p:cNvPr id="4" name="Slide Number Placeholder 3"/>
          <p:cNvSpPr>
            <a:spLocks noGrp="1"/>
          </p:cNvSpPr>
          <p:nvPr>
            <p:ph type="sldNum" sz="quarter" idx="16"/>
          </p:nvPr>
        </p:nvSpPr>
        <p:spPr/>
        <p:txBody>
          <a:bodyPr/>
          <a:lstStyle/>
          <a:p>
            <a:pPr>
              <a:defRPr/>
            </a:pPr>
            <a:fld id="{9B359926-2C5C-4B93-8D96-A9A6583C1261}" type="slidenum">
              <a:rPr lang="en-US"/>
              <a:pPr>
                <a:defRPr/>
              </a:pPr>
              <a:t>12</a:t>
            </a:fld>
            <a:endParaRPr lang="en-US"/>
          </a:p>
        </p:txBody>
      </p:sp>
      <p:sp>
        <p:nvSpPr>
          <p:cNvPr id="91139" name="Text Placeholder 4"/>
          <p:cNvSpPr>
            <a:spLocks noGrp="1"/>
          </p:cNvSpPr>
          <p:nvPr>
            <p:ph type="body" sz="quarter" idx="13"/>
          </p:nvPr>
        </p:nvSpPr>
        <p:spPr>
          <a:xfrm>
            <a:off x="457200" y="981075"/>
            <a:ext cx="8229600" cy="5105400"/>
          </a:xfrm>
        </p:spPr>
        <p:txBody>
          <a:bodyPr/>
          <a:lstStyle/>
          <a:p>
            <a:pPr eaLnBrk="1" hangingPunct="1"/>
            <a:r>
              <a:rPr lang="en-GB" dirty="0" err="1">
                <a:latin typeface="Arial" charset="0"/>
                <a:cs typeface="Arial" charset="0"/>
              </a:rPr>
              <a:t>Exemple</a:t>
            </a:r>
            <a:r>
              <a:rPr lang="en-GB" dirty="0">
                <a:latin typeface="Arial" charset="0"/>
                <a:cs typeface="Arial" charset="0"/>
              </a:rPr>
              <a:t> de structure et </a:t>
            </a:r>
            <a:r>
              <a:rPr lang="en-GB" dirty="0" err="1">
                <a:latin typeface="Arial" charset="0"/>
                <a:cs typeface="Arial" charset="0"/>
              </a:rPr>
              <a:t>d’opérations</a:t>
            </a:r>
            <a:r>
              <a:rPr lang="en-GB" dirty="0">
                <a:latin typeface="Arial" charset="0"/>
                <a:cs typeface="Arial" charset="0"/>
              </a:rPr>
              <a:t> </a:t>
            </a:r>
            <a:r>
              <a:rPr lang="en-GB" dirty="0" err="1">
                <a:latin typeface="Arial" charset="0"/>
                <a:cs typeface="Arial" charset="0"/>
              </a:rPr>
              <a:t>basiques</a:t>
            </a:r>
            <a:endParaRPr lang="en-GB" dirty="0">
              <a:latin typeface="Arial" charset="0"/>
              <a:cs typeface="Arial" charset="0"/>
            </a:endParaRPr>
          </a:p>
          <a:p>
            <a:pPr lvl="1" eaLnBrk="1" hangingPunct="1"/>
            <a:endParaRPr lang="en-GB" dirty="0">
              <a:latin typeface="Arial" charset="0"/>
              <a:cs typeface="Arial" charset="0"/>
            </a:endParaRPr>
          </a:p>
        </p:txBody>
      </p:sp>
      <p:pic>
        <p:nvPicPr>
          <p:cNvPr id="91140" name="Picture 5" descr="LegalCompany.gif"/>
          <p:cNvPicPr>
            <a:picLocks noChangeAspect="1"/>
          </p:cNvPicPr>
          <p:nvPr/>
        </p:nvPicPr>
        <p:blipFill>
          <a:blip r:embed="rId3"/>
          <a:srcRect/>
          <a:stretch>
            <a:fillRect/>
          </a:stretch>
        </p:blipFill>
        <p:spPr bwMode="auto">
          <a:xfrm>
            <a:off x="3898900" y="1773238"/>
            <a:ext cx="857250" cy="504825"/>
          </a:xfrm>
          <a:prstGeom prst="rect">
            <a:avLst/>
          </a:prstGeom>
          <a:noFill/>
          <a:ln w="9525">
            <a:noFill/>
            <a:miter lim="800000"/>
            <a:headEnd/>
            <a:tailEnd/>
          </a:ln>
        </p:spPr>
      </p:pic>
      <p:sp>
        <p:nvSpPr>
          <p:cNvPr id="91141" name="TextBox 25"/>
          <p:cNvSpPr txBox="1">
            <a:spLocks noChangeArrowheads="1"/>
          </p:cNvSpPr>
          <p:nvPr/>
        </p:nvSpPr>
        <p:spPr bwMode="auto">
          <a:xfrm>
            <a:off x="4738688" y="1728788"/>
            <a:ext cx="1552575" cy="276225"/>
          </a:xfrm>
          <a:prstGeom prst="rect">
            <a:avLst/>
          </a:prstGeom>
          <a:noFill/>
          <a:ln w="9525">
            <a:noFill/>
            <a:miter lim="800000"/>
            <a:headEnd/>
            <a:tailEnd/>
          </a:ln>
        </p:spPr>
        <p:txBody>
          <a:bodyPr wrap="none">
            <a:spAutoFit/>
          </a:bodyPr>
          <a:lstStyle/>
          <a:p>
            <a:r>
              <a:rPr lang="en-GB" sz="1200" b="1"/>
              <a:t>Compagnie </a:t>
            </a:r>
            <a:r>
              <a:rPr lang="fr-FR" sz="1200" b="1"/>
              <a:t>Légale</a:t>
            </a:r>
          </a:p>
        </p:txBody>
      </p:sp>
      <p:grpSp>
        <p:nvGrpSpPr>
          <p:cNvPr id="91142" name="Groupe 52"/>
          <p:cNvGrpSpPr>
            <a:grpSpLocks/>
          </p:cNvGrpSpPr>
          <p:nvPr/>
        </p:nvGrpSpPr>
        <p:grpSpPr bwMode="auto">
          <a:xfrm>
            <a:off x="3951288" y="2278063"/>
            <a:ext cx="2100262" cy="1168400"/>
            <a:chOff x="3950605" y="2277594"/>
            <a:chExt cx="2101703" cy="1168166"/>
          </a:xfrm>
        </p:grpSpPr>
        <p:pic>
          <p:nvPicPr>
            <p:cNvPr id="91196" name="Picture 8" descr="FinSite.gif"/>
            <p:cNvPicPr>
              <a:picLocks noChangeAspect="1"/>
            </p:cNvPicPr>
            <p:nvPr/>
          </p:nvPicPr>
          <p:blipFill>
            <a:blip r:embed="rId4"/>
            <a:srcRect/>
            <a:stretch>
              <a:fillRect/>
            </a:stretch>
          </p:blipFill>
          <p:spPr bwMode="auto">
            <a:xfrm>
              <a:off x="3950605" y="2931410"/>
              <a:ext cx="752475" cy="514350"/>
            </a:xfrm>
            <a:prstGeom prst="rect">
              <a:avLst/>
            </a:prstGeom>
            <a:noFill/>
            <a:ln w="9525">
              <a:noFill/>
              <a:miter lim="800000"/>
              <a:headEnd/>
              <a:tailEnd/>
            </a:ln>
          </p:spPr>
        </p:pic>
        <p:cxnSp>
          <p:nvCxnSpPr>
            <p:cNvPr id="15" name="Straight Connector 14"/>
            <p:cNvCxnSpPr/>
            <p:nvPr/>
          </p:nvCxnSpPr>
          <p:spPr>
            <a:xfrm rot="16200000" flipH="1">
              <a:off x="4000141" y="2604554"/>
              <a:ext cx="653919"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sp>
          <p:nvSpPr>
            <p:cNvPr id="91198" name="TextBox 26"/>
            <p:cNvSpPr txBox="1">
              <a:spLocks noChangeArrowheads="1"/>
            </p:cNvSpPr>
            <p:nvPr/>
          </p:nvSpPr>
          <p:spPr bwMode="auto">
            <a:xfrm>
              <a:off x="4857750" y="2928938"/>
              <a:ext cx="1194558" cy="276999"/>
            </a:xfrm>
            <a:prstGeom prst="rect">
              <a:avLst/>
            </a:prstGeom>
            <a:noFill/>
            <a:ln w="9525">
              <a:noFill/>
              <a:miter lim="800000"/>
              <a:headEnd/>
              <a:tailEnd/>
            </a:ln>
          </p:spPr>
          <p:txBody>
            <a:bodyPr wrap="none">
              <a:spAutoFit/>
            </a:bodyPr>
            <a:lstStyle/>
            <a:p>
              <a:r>
                <a:rPr lang="en-GB" sz="1200" b="1"/>
                <a:t>Site Financier</a:t>
              </a:r>
            </a:p>
          </p:txBody>
        </p:sp>
      </p:grpSp>
      <p:grpSp>
        <p:nvGrpSpPr>
          <p:cNvPr id="91143" name="Groupe 75"/>
          <p:cNvGrpSpPr>
            <a:grpSpLocks/>
          </p:cNvGrpSpPr>
          <p:nvPr/>
        </p:nvGrpSpPr>
        <p:grpSpPr bwMode="auto">
          <a:xfrm>
            <a:off x="4327525" y="3446463"/>
            <a:ext cx="3600450" cy="1473200"/>
            <a:chOff x="4326842" y="3445760"/>
            <a:chExt cx="3600684" cy="1473576"/>
          </a:xfrm>
        </p:grpSpPr>
        <p:pic>
          <p:nvPicPr>
            <p:cNvPr id="91193" name="Picture 2" descr="\\Vp01-fichiers\mge international operations\__INTERNAL PROJECTS\Training\Templates\Templates\Icônes\NonFinSite.gif"/>
            <p:cNvPicPr>
              <a:picLocks noChangeAspect="1" noChangeArrowheads="1"/>
            </p:cNvPicPr>
            <p:nvPr/>
          </p:nvPicPr>
          <p:blipFill>
            <a:blip r:embed="rId5"/>
            <a:srcRect/>
            <a:stretch>
              <a:fillRect/>
            </a:stretch>
          </p:blipFill>
          <p:spPr bwMode="auto">
            <a:xfrm>
              <a:off x="6876320" y="4221110"/>
              <a:ext cx="837079" cy="383395"/>
            </a:xfrm>
            <a:prstGeom prst="rect">
              <a:avLst/>
            </a:prstGeom>
            <a:noFill/>
            <a:ln w="9525">
              <a:noFill/>
              <a:miter lim="800000"/>
              <a:headEnd/>
              <a:tailEnd/>
            </a:ln>
          </p:spPr>
        </p:pic>
        <p:cxnSp>
          <p:nvCxnSpPr>
            <p:cNvPr id="25" name="Straight Connector 24"/>
            <p:cNvCxnSpPr/>
            <p:nvPr/>
          </p:nvCxnSpPr>
          <p:spPr>
            <a:xfrm>
              <a:off x="4326842" y="3445760"/>
              <a:ext cx="2816408" cy="697090"/>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95" name="TextBox 27"/>
            <p:cNvSpPr txBox="1">
              <a:spLocks noChangeArrowheads="1"/>
            </p:cNvSpPr>
            <p:nvPr/>
          </p:nvSpPr>
          <p:spPr bwMode="auto">
            <a:xfrm>
              <a:off x="6858002" y="4657726"/>
              <a:ext cx="1069524" cy="261610"/>
            </a:xfrm>
            <a:prstGeom prst="rect">
              <a:avLst/>
            </a:prstGeom>
            <a:noFill/>
            <a:ln w="9525">
              <a:noFill/>
              <a:miter lim="800000"/>
              <a:headEnd/>
              <a:tailEnd/>
            </a:ln>
          </p:spPr>
          <p:txBody>
            <a:bodyPr wrap="none">
              <a:spAutoFit/>
            </a:bodyPr>
            <a:lstStyle/>
            <a:p>
              <a:r>
                <a:rPr lang="en-GB" sz="1100" b="1"/>
                <a:t>Site de Vente</a:t>
              </a:r>
              <a:endParaRPr lang="en-GB" sz="1100"/>
            </a:p>
          </p:txBody>
        </p:sp>
      </p:grpSp>
      <p:grpSp>
        <p:nvGrpSpPr>
          <p:cNvPr id="91144" name="Groupe 60"/>
          <p:cNvGrpSpPr>
            <a:grpSpLocks/>
          </p:cNvGrpSpPr>
          <p:nvPr/>
        </p:nvGrpSpPr>
        <p:grpSpPr bwMode="auto">
          <a:xfrm>
            <a:off x="1200150" y="3446463"/>
            <a:ext cx="3127375" cy="1487487"/>
            <a:chOff x="1200145" y="3445762"/>
            <a:chExt cx="3126697" cy="1487862"/>
          </a:xfrm>
        </p:grpSpPr>
        <p:pic>
          <p:nvPicPr>
            <p:cNvPr id="91190" name="Picture 10" descr="StkSite.gif"/>
            <p:cNvPicPr>
              <a:picLocks noChangeAspect="1"/>
            </p:cNvPicPr>
            <p:nvPr/>
          </p:nvPicPr>
          <p:blipFill>
            <a:blip r:embed="rId6"/>
            <a:srcRect/>
            <a:stretch>
              <a:fillRect/>
            </a:stretch>
          </p:blipFill>
          <p:spPr bwMode="auto">
            <a:xfrm>
              <a:off x="1259540" y="4299705"/>
              <a:ext cx="971550" cy="304800"/>
            </a:xfrm>
            <a:prstGeom prst="rect">
              <a:avLst/>
            </a:prstGeom>
            <a:noFill/>
            <a:ln w="9525">
              <a:noFill/>
              <a:miter lim="800000"/>
              <a:headEnd/>
              <a:tailEnd/>
            </a:ln>
          </p:spPr>
        </p:pic>
        <p:cxnSp>
          <p:nvCxnSpPr>
            <p:cNvPr id="17" name="Straight Connector 16"/>
            <p:cNvCxnSpPr/>
            <p:nvPr/>
          </p:nvCxnSpPr>
          <p:spPr>
            <a:xfrm flipV="1">
              <a:off x="1979439" y="3445762"/>
              <a:ext cx="2347403" cy="77489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91192" name="TextBox 31"/>
            <p:cNvSpPr txBox="1">
              <a:spLocks noChangeArrowheads="1"/>
            </p:cNvSpPr>
            <p:nvPr/>
          </p:nvSpPr>
          <p:spPr bwMode="auto">
            <a:xfrm>
              <a:off x="1200145" y="4672014"/>
              <a:ext cx="1313180" cy="261610"/>
            </a:xfrm>
            <a:prstGeom prst="rect">
              <a:avLst/>
            </a:prstGeom>
            <a:noFill/>
            <a:ln w="9525">
              <a:noFill/>
              <a:miter lim="800000"/>
              <a:headEnd/>
              <a:tailEnd/>
            </a:ln>
          </p:spPr>
          <p:txBody>
            <a:bodyPr wrap="none">
              <a:spAutoFit/>
            </a:bodyPr>
            <a:lstStyle/>
            <a:p>
              <a:r>
                <a:rPr lang="en-GB" sz="1100" b="1"/>
                <a:t>Site de Stockage</a:t>
              </a:r>
            </a:p>
          </p:txBody>
        </p:sp>
      </p:grpSp>
      <p:grpSp>
        <p:nvGrpSpPr>
          <p:cNvPr id="91145" name="Groupe 65"/>
          <p:cNvGrpSpPr>
            <a:grpSpLocks/>
          </p:cNvGrpSpPr>
          <p:nvPr/>
        </p:nvGrpSpPr>
        <p:grpSpPr bwMode="auto">
          <a:xfrm>
            <a:off x="2357438" y="3446463"/>
            <a:ext cx="1970087" cy="1473200"/>
            <a:chOff x="2357437" y="3445760"/>
            <a:chExt cx="1969406" cy="1473576"/>
          </a:xfrm>
        </p:grpSpPr>
        <p:pic>
          <p:nvPicPr>
            <p:cNvPr id="91186" name="Picture 7" descr="StkSite.gif"/>
            <p:cNvPicPr>
              <a:picLocks noChangeAspect="1"/>
            </p:cNvPicPr>
            <p:nvPr/>
          </p:nvPicPr>
          <p:blipFill>
            <a:blip r:embed="rId6"/>
            <a:srcRect/>
            <a:stretch>
              <a:fillRect/>
            </a:stretch>
          </p:blipFill>
          <p:spPr bwMode="auto">
            <a:xfrm>
              <a:off x="2680684" y="4299705"/>
              <a:ext cx="971550" cy="304800"/>
            </a:xfrm>
            <a:prstGeom prst="rect">
              <a:avLst/>
            </a:prstGeom>
            <a:noFill/>
            <a:ln w="9525">
              <a:noFill/>
              <a:miter lim="800000"/>
              <a:headEnd/>
              <a:tailEnd/>
            </a:ln>
          </p:spPr>
        </p:pic>
        <p:cxnSp>
          <p:nvCxnSpPr>
            <p:cNvPr id="19" name="Straight Connector 18"/>
            <p:cNvCxnSpPr>
              <a:endCxn id="9" idx="2"/>
            </p:cNvCxnSpPr>
            <p:nvPr/>
          </p:nvCxnSpPr>
          <p:spPr>
            <a:xfrm flipV="1">
              <a:off x="3347695" y="3445760"/>
              <a:ext cx="979148" cy="77489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91188" name="TextBox 30"/>
            <p:cNvSpPr txBox="1">
              <a:spLocks noChangeArrowheads="1"/>
            </p:cNvSpPr>
            <p:nvPr/>
          </p:nvSpPr>
          <p:spPr bwMode="auto">
            <a:xfrm>
              <a:off x="2671758" y="4657726"/>
              <a:ext cx="1313180" cy="261610"/>
            </a:xfrm>
            <a:prstGeom prst="rect">
              <a:avLst/>
            </a:prstGeom>
            <a:noFill/>
            <a:ln w="9525">
              <a:noFill/>
              <a:miter lim="800000"/>
              <a:headEnd/>
              <a:tailEnd/>
            </a:ln>
          </p:spPr>
          <p:txBody>
            <a:bodyPr wrap="none">
              <a:spAutoFit/>
            </a:bodyPr>
            <a:lstStyle/>
            <a:p>
              <a:r>
                <a:rPr lang="en-GB" sz="1100" b="1"/>
                <a:t>Site de Stockage</a:t>
              </a:r>
              <a:endParaRPr lang="en-GB" sz="1100"/>
            </a:p>
          </p:txBody>
        </p:sp>
        <p:sp>
          <p:nvSpPr>
            <p:cNvPr id="33" name="Right Arrow 32"/>
            <p:cNvSpPr/>
            <p:nvPr/>
          </p:nvSpPr>
          <p:spPr>
            <a:xfrm>
              <a:off x="2357437" y="4357218"/>
              <a:ext cx="242803" cy="185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6" name="Groupe 68"/>
          <p:cNvGrpSpPr>
            <a:grpSpLocks/>
          </p:cNvGrpSpPr>
          <p:nvPr/>
        </p:nvGrpSpPr>
        <p:grpSpPr bwMode="auto">
          <a:xfrm>
            <a:off x="3757613" y="3446463"/>
            <a:ext cx="1628775" cy="1487487"/>
            <a:chOff x="3757612" y="3445760"/>
            <a:chExt cx="1629419" cy="1487864"/>
          </a:xfrm>
        </p:grpSpPr>
        <p:pic>
          <p:nvPicPr>
            <p:cNvPr id="91182" name="Picture 9" descr="MfgSite.gif"/>
            <p:cNvPicPr>
              <a:picLocks noChangeAspect="1"/>
            </p:cNvPicPr>
            <p:nvPr/>
          </p:nvPicPr>
          <p:blipFill>
            <a:blip r:embed="rId7"/>
            <a:srcRect/>
            <a:stretch>
              <a:fillRect/>
            </a:stretch>
          </p:blipFill>
          <p:spPr bwMode="auto">
            <a:xfrm>
              <a:off x="4101828" y="4042530"/>
              <a:ext cx="1038225" cy="561975"/>
            </a:xfrm>
            <a:prstGeom prst="rect">
              <a:avLst/>
            </a:prstGeom>
            <a:noFill/>
            <a:ln w="9525">
              <a:noFill/>
              <a:miter lim="800000"/>
              <a:headEnd/>
              <a:tailEnd/>
            </a:ln>
          </p:spPr>
        </p:pic>
        <p:cxnSp>
          <p:nvCxnSpPr>
            <p:cNvPr id="21" name="Straight Connector 20"/>
            <p:cNvCxnSpPr>
              <a:stCxn id="9" idx="2"/>
            </p:cNvCxnSpPr>
            <p:nvPr/>
          </p:nvCxnSpPr>
          <p:spPr>
            <a:xfrm rot="16200000" flipH="1">
              <a:off x="4126907" y="3645015"/>
              <a:ext cx="774896" cy="376386"/>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84" name="TextBox 29"/>
            <p:cNvSpPr txBox="1">
              <a:spLocks noChangeArrowheads="1"/>
            </p:cNvSpPr>
            <p:nvPr/>
          </p:nvSpPr>
          <p:spPr bwMode="auto">
            <a:xfrm>
              <a:off x="3956831" y="4672014"/>
              <a:ext cx="1430200" cy="261610"/>
            </a:xfrm>
            <a:prstGeom prst="rect">
              <a:avLst/>
            </a:prstGeom>
            <a:noFill/>
            <a:ln w="9525">
              <a:noFill/>
              <a:miter lim="800000"/>
              <a:headEnd/>
              <a:tailEnd/>
            </a:ln>
          </p:spPr>
          <p:txBody>
            <a:bodyPr wrap="none">
              <a:spAutoFit/>
            </a:bodyPr>
            <a:lstStyle/>
            <a:p>
              <a:r>
                <a:rPr lang="en-GB" sz="1100" b="1"/>
                <a:t>Site de Production</a:t>
              </a:r>
              <a:endParaRPr lang="en-GB" sz="1100"/>
            </a:p>
          </p:txBody>
        </p:sp>
        <p:sp>
          <p:nvSpPr>
            <p:cNvPr id="34" name="Left-Right Arrow 33"/>
            <p:cNvSpPr/>
            <p:nvPr/>
          </p:nvSpPr>
          <p:spPr>
            <a:xfrm>
              <a:off x="3757612" y="4371507"/>
              <a:ext cx="285863" cy="1714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7" name="Groupe 73"/>
          <p:cNvGrpSpPr>
            <a:grpSpLocks/>
          </p:cNvGrpSpPr>
          <p:nvPr/>
        </p:nvGrpSpPr>
        <p:grpSpPr bwMode="auto">
          <a:xfrm>
            <a:off x="4327525" y="3446463"/>
            <a:ext cx="2343150" cy="1473200"/>
            <a:chOff x="4326843" y="3445759"/>
            <a:chExt cx="2343381" cy="1473577"/>
          </a:xfrm>
        </p:grpSpPr>
        <p:pic>
          <p:nvPicPr>
            <p:cNvPr id="91178" name="Picture 2" descr="\\Vp01-fichiers\mge international operations\__INTERNAL PROJECTS\Training\Templates\Templates\Icônes\NonFinSite.gif"/>
            <p:cNvPicPr>
              <a:picLocks noChangeAspect="1" noChangeArrowheads="1"/>
            </p:cNvPicPr>
            <p:nvPr/>
          </p:nvPicPr>
          <p:blipFill>
            <a:blip r:embed="rId5"/>
            <a:srcRect/>
            <a:stretch>
              <a:fillRect/>
            </a:stretch>
          </p:blipFill>
          <p:spPr bwMode="auto">
            <a:xfrm>
              <a:off x="5589647" y="4221110"/>
              <a:ext cx="837079" cy="383395"/>
            </a:xfrm>
            <a:prstGeom prst="rect">
              <a:avLst/>
            </a:prstGeom>
            <a:noFill/>
            <a:ln w="9525">
              <a:noFill/>
              <a:miter lim="800000"/>
              <a:headEnd/>
              <a:tailEnd/>
            </a:ln>
          </p:spPr>
        </p:pic>
        <p:cxnSp>
          <p:nvCxnSpPr>
            <p:cNvPr id="23" name="Straight Connector 22"/>
            <p:cNvCxnSpPr>
              <a:stCxn id="9" idx="2"/>
            </p:cNvCxnSpPr>
            <p:nvPr/>
          </p:nvCxnSpPr>
          <p:spPr>
            <a:xfrm rot="16200000" flipH="1">
              <a:off x="4750692" y="3021910"/>
              <a:ext cx="711382" cy="1559079"/>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80" name="TextBox 28"/>
            <p:cNvSpPr txBox="1">
              <a:spLocks noChangeArrowheads="1"/>
            </p:cNvSpPr>
            <p:nvPr/>
          </p:nvSpPr>
          <p:spPr bwMode="auto">
            <a:xfrm>
              <a:off x="5600700" y="4657726"/>
              <a:ext cx="1069524" cy="261610"/>
            </a:xfrm>
            <a:prstGeom prst="rect">
              <a:avLst/>
            </a:prstGeom>
            <a:noFill/>
            <a:ln w="9525">
              <a:noFill/>
              <a:miter lim="800000"/>
              <a:headEnd/>
              <a:tailEnd/>
            </a:ln>
          </p:spPr>
          <p:txBody>
            <a:bodyPr wrap="none">
              <a:spAutoFit/>
            </a:bodyPr>
            <a:lstStyle/>
            <a:p>
              <a:r>
                <a:rPr lang="en-GB" sz="1100" b="1"/>
                <a:t>Site de Vente</a:t>
              </a:r>
              <a:endParaRPr lang="en-GB" sz="1100"/>
            </a:p>
          </p:txBody>
        </p:sp>
        <p:sp>
          <p:nvSpPr>
            <p:cNvPr id="35" name="Left-Right Arrow 34"/>
            <p:cNvSpPr/>
            <p:nvPr/>
          </p:nvSpPr>
          <p:spPr>
            <a:xfrm>
              <a:off x="5228632" y="4371508"/>
              <a:ext cx="285778" cy="171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8" name="Groupe 76"/>
          <p:cNvGrpSpPr>
            <a:grpSpLocks/>
          </p:cNvGrpSpPr>
          <p:nvPr/>
        </p:nvGrpSpPr>
        <p:grpSpPr bwMode="auto">
          <a:xfrm>
            <a:off x="927100" y="1846263"/>
            <a:ext cx="2466975" cy="261937"/>
            <a:chOff x="300037" y="2328864"/>
            <a:chExt cx="2466774" cy="261610"/>
          </a:xfrm>
        </p:grpSpPr>
        <p:sp>
          <p:nvSpPr>
            <p:cNvPr id="36" name="Right Arrow 35"/>
            <p:cNvSpPr/>
            <p:nvPr/>
          </p:nvSpPr>
          <p:spPr>
            <a:xfrm>
              <a:off x="700054" y="2371672"/>
              <a:ext cx="242868" cy="18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176" name="TextBox 36"/>
            <p:cNvSpPr txBox="1">
              <a:spLocks noChangeArrowheads="1"/>
            </p:cNvSpPr>
            <p:nvPr/>
          </p:nvSpPr>
          <p:spPr bwMode="auto">
            <a:xfrm>
              <a:off x="1014408" y="2328864"/>
              <a:ext cx="1752403" cy="261610"/>
            </a:xfrm>
            <a:prstGeom prst="rect">
              <a:avLst/>
            </a:prstGeom>
            <a:noFill/>
            <a:ln w="9525">
              <a:noFill/>
              <a:miter lim="800000"/>
              <a:headEnd/>
              <a:tailEnd/>
            </a:ln>
          </p:spPr>
          <p:txBody>
            <a:bodyPr wrap="none">
              <a:spAutoFit/>
            </a:bodyPr>
            <a:lstStyle/>
            <a:p>
              <a:r>
                <a:rPr lang="en-GB" sz="1100" b="1"/>
                <a:t>Mouvements de Stocks</a:t>
              </a:r>
              <a:endParaRPr lang="en-GB" sz="1100"/>
            </a:p>
          </p:txBody>
        </p:sp>
        <p:sp>
          <p:nvSpPr>
            <p:cNvPr id="38" name="Left-Right Arrow 37"/>
            <p:cNvSpPr/>
            <p:nvPr/>
          </p:nvSpPr>
          <p:spPr>
            <a:xfrm>
              <a:off x="300037" y="2385943"/>
              <a:ext cx="285727" cy="1712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52" name="Groupe 54"/>
          <p:cNvGrpSpPr>
            <a:grpSpLocks/>
          </p:cNvGrpSpPr>
          <p:nvPr/>
        </p:nvGrpSpPr>
        <p:grpSpPr bwMode="auto">
          <a:xfrm>
            <a:off x="3444875" y="2544763"/>
            <a:ext cx="4548188" cy="1455737"/>
            <a:chOff x="3444544" y="2545209"/>
            <a:chExt cx="4548171" cy="1455460"/>
          </a:xfrm>
        </p:grpSpPr>
        <p:grpSp>
          <p:nvGrpSpPr>
            <p:cNvPr id="91153" name="Group 68"/>
            <p:cNvGrpSpPr>
              <a:grpSpLocks/>
            </p:cNvGrpSpPr>
            <p:nvPr/>
          </p:nvGrpSpPr>
          <p:grpSpPr bwMode="auto">
            <a:xfrm>
              <a:off x="6349952" y="2545209"/>
              <a:ext cx="1642763" cy="303162"/>
              <a:chOff x="7892149" y="5479477"/>
              <a:chExt cx="1642763" cy="303162"/>
            </a:xfrm>
          </p:grpSpPr>
          <p:pic>
            <p:nvPicPr>
              <p:cNvPr id="91155" name="Picture 69"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91156" name="TextBox 70"/>
              <p:cNvSpPr txBox="1">
                <a:spLocks noChangeArrowheads="1"/>
              </p:cNvSpPr>
              <p:nvPr/>
            </p:nvSpPr>
            <p:spPr bwMode="auto">
              <a:xfrm>
                <a:off x="8072652" y="5503892"/>
                <a:ext cx="1462260" cy="261610"/>
              </a:xfrm>
              <a:prstGeom prst="rect">
                <a:avLst/>
              </a:prstGeom>
              <a:noFill/>
              <a:ln w="9525">
                <a:noFill/>
                <a:miter lim="800000"/>
                <a:headEnd/>
                <a:tailEnd/>
              </a:ln>
            </p:spPr>
            <p:txBody>
              <a:bodyPr wrap="none">
                <a:spAutoFit/>
              </a:bodyPr>
              <a:lstStyle/>
              <a:p>
                <a:r>
                  <a:rPr lang="en-GB" sz="1100"/>
                  <a:t>Entrées Comptables</a:t>
                </a:r>
              </a:p>
            </p:txBody>
          </p:sp>
        </p:grpSp>
        <p:sp>
          <p:nvSpPr>
            <p:cNvPr id="72" name="Arc 71"/>
            <p:cNvSpPr/>
            <p:nvPr/>
          </p:nvSpPr>
          <p:spPr>
            <a:xfrm rot="19537728">
              <a:off x="3444544" y="2840428"/>
              <a:ext cx="2954327" cy="1160241"/>
            </a:xfrm>
            <a:prstGeom prst="arc">
              <a:avLst/>
            </a:prstGeom>
            <a:ln>
              <a:headEnd type="triangle"/>
              <a:tailEnd type="non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sp>
        <p:nvSpPr>
          <p:cNvPr id="64" name="Rectangle 63"/>
          <p:cNvSpPr/>
          <p:nvPr/>
        </p:nvSpPr>
        <p:spPr>
          <a:xfrm>
            <a:off x="3951288" y="4016383"/>
            <a:ext cx="1385177" cy="10362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6" name="Groupe 74"/>
          <p:cNvGrpSpPr>
            <a:grpSpLocks/>
          </p:cNvGrpSpPr>
          <p:nvPr/>
        </p:nvGrpSpPr>
        <p:grpSpPr bwMode="auto">
          <a:xfrm>
            <a:off x="5279963" y="4659306"/>
            <a:ext cx="2235275" cy="1255903"/>
            <a:chOff x="6317647" y="4662657"/>
            <a:chExt cx="2235559" cy="1255232"/>
          </a:xfrm>
        </p:grpSpPr>
        <p:grpSp>
          <p:nvGrpSpPr>
            <p:cNvPr id="67" name="Group 54"/>
            <p:cNvGrpSpPr>
              <a:grpSpLocks/>
            </p:cNvGrpSpPr>
            <p:nvPr/>
          </p:nvGrpSpPr>
          <p:grpSpPr bwMode="auto">
            <a:xfrm>
              <a:off x="7388138" y="5462587"/>
              <a:ext cx="1165068" cy="455302"/>
              <a:chOff x="7742980" y="5162336"/>
              <a:chExt cx="1165068" cy="455302"/>
            </a:xfrm>
          </p:grpSpPr>
          <p:pic>
            <p:nvPicPr>
              <p:cNvPr id="69" name="Picture 50" descr="Document.png"/>
              <p:cNvPicPr>
                <a:picLocks noChangeAspect="1"/>
              </p:cNvPicPr>
              <p:nvPr/>
            </p:nvPicPr>
            <p:blipFill>
              <a:blip r:embed="rId8"/>
              <a:srcRect/>
              <a:stretch>
                <a:fillRect/>
              </a:stretch>
            </p:blipFill>
            <p:spPr bwMode="auto">
              <a:xfrm>
                <a:off x="7742980" y="5162336"/>
                <a:ext cx="241917" cy="303162"/>
              </a:xfrm>
              <a:prstGeom prst="rect">
                <a:avLst/>
              </a:prstGeom>
              <a:noFill/>
              <a:ln w="9525">
                <a:noFill/>
                <a:miter lim="800000"/>
                <a:headEnd/>
                <a:tailEnd/>
              </a:ln>
            </p:spPr>
          </p:pic>
          <p:sp>
            <p:nvSpPr>
              <p:cNvPr id="70" name="TextBox 51"/>
              <p:cNvSpPr txBox="1">
                <a:spLocks noChangeArrowheads="1"/>
              </p:cNvSpPr>
              <p:nvPr/>
            </p:nvSpPr>
            <p:spPr bwMode="auto">
              <a:xfrm>
                <a:off x="7923483" y="5186751"/>
                <a:ext cx="984565" cy="430887"/>
              </a:xfrm>
              <a:prstGeom prst="rect">
                <a:avLst/>
              </a:prstGeom>
              <a:noFill/>
              <a:ln w="9525">
                <a:noFill/>
                <a:miter lim="800000"/>
                <a:headEnd/>
                <a:tailEnd/>
              </a:ln>
            </p:spPr>
            <p:txBody>
              <a:bodyPr wrap="none">
                <a:spAutoFit/>
              </a:bodyPr>
              <a:lstStyle/>
              <a:p>
                <a:r>
                  <a:rPr lang="en-GB" sz="1100" dirty="0" err="1"/>
                  <a:t>Commandes</a:t>
                </a:r>
                <a:endParaRPr lang="en-GB" sz="1100" dirty="0"/>
              </a:p>
              <a:p>
                <a:r>
                  <a:rPr lang="en-GB" sz="1100" dirty="0"/>
                  <a:t>d</a:t>
                </a:r>
                <a:r>
                  <a:rPr lang="en-GB" sz="1100" dirty="0" smtClean="0"/>
                  <a:t>e </a:t>
                </a:r>
                <a:r>
                  <a:rPr lang="en-GB" sz="1100" dirty="0" err="1" smtClean="0"/>
                  <a:t>ventes</a:t>
                </a:r>
                <a:endParaRPr lang="en-GB" sz="1100" dirty="0"/>
              </a:p>
            </p:txBody>
          </p:sp>
        </p:grpSp>
        <p:sp>
          <p:nvSpPr>
            <p:cNvPr id="68" name="Arc 67"/>
            <p:cNvSpPr/>
            <p:nvPr/>
          </p:nvSpPr>
          <p:spPr>
            <a:xfrm rot="10388411">
              <a:off x="6317647" y="4662657"/>
              <a:ext cx="1859199" cy="1159843"/>
            </a:xfrm>
            <a:prstGeom prst="arc">
              <a:avLst>
                <a:gd name="adj1" fmla="val 16200000"/>
                <a:gd name="adj2" fmla="val 916060"/>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pic>
        <p:nvPicPr>
          <p:cNvPr id="71" name="Image 7" descr="400_F_4966905_vAJjyEjLl1lwkDY48BtyraWzKk3YBvUw.jpg"/>
          <p:cNvPicPr>
            <a:picLocks noChangeAspect="1"/>
          </p:cNvPicPr>
          <p:nvPr/>
        </p:nvPicPr>
        <p:blipFill>
          <a:blip r:embed="rId9"/>
          <a:srcRect/>
          <a:stretch>
            <a:fillRect/>
          </a:stretch>
        </p:blipFill>
        <p:spPr bwMode="auto">
          <a:xfrm>
            <a:off x="2026587" y="5940303"/>
            <a:ext cx="487907" cy="753166"/>
          </a:xfrm>
          <a:prstGeom prst="rect">
            <a:avLst/>
          </a:prstGeom>
          <a:noFill/>
          <a:ln w="9525">
            <a:noFill/>
            <a:miter lim="800000"/>
            <a:headEnd/>
            <a:tailEnd/>
          </a:ln>
        </p:spPr>
      </p:pic>
      <p:sp>
        <p:nvSpPr>
          <p:cNvPr id="73" name="TextBox 57"/>
          <p:cNvSpPr txBox="1">
            <a:spLocks noChangeArrowheads="1"/>
          </p:cNvSpPr>
          <p:nvPr/>
        </p:nvSpPr>
        <p:spPr bwMode="auto">
          <a:xfrm>
            <a:off x="2455381" y="6199124"/>
            <a:ext cx="891824" cy="261501"/>
          </a:xfrm>
          <a:prstGeom prst="rect">
            <a:avLst/>
          </a:prstGeom>
          <a:noFill/>
          <a:ln w="9525">
            <a:noFill/>
            <a:miter lim="800000"/>
            <a:headEnd/>
            <a:tailEnd/>
          </a:ln>
        </p:spPr>
        <p:txBody>
          <a:bodyPr wrap="none">
            <a:spAutoFit/>
          </a:bodyPr>
          <a:lstStyle/>
          <a:p>
            <a:pPr algn="r"/>
            <a:r>
              <a:rPr lang="en-GB" sz="1100" dirty="0" err="1"/>
              <a:t>Réceptions</a:t>
            </a:r>
            <a:endParaRPr lang="en-GB" sz="1100" dirty="0"/>
          </a:p>
        </p:txBody>
      </p:sp>
      <p:sp>
        <p:nvSpPr>
          <p:cNvPr id="74" name="Arc 73"/>
          <p:cNvSpPr/>
          <p:nvPr/>
        </p:nvSpPr>
        <p:spPr bwMode="auto">
          <a:xfrm rot="11211589" flipH="1">
            <a:off x="2186612" y="4682104"/>
            <a:ext cx="2038350" cy="1158875"/>
          </a:xfrm>
          <a:prstGeom prst="arc">
            <a:avLst>
              <a:gd name="adj1" fmla="val 16200000"/>
              <a:gd name="adj2" fmla="val 764383"/>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nvGrpSpPr>
          <p:cNvPr id="75" name="Group 65"/>
          <p:cNvGrpSpPr>
            <a:grpSpLocks/>
          </p:cNvGrpSpPr>
          <p:nvPr/>
        </p:nvGrpSpPr>
        <p:grpSpPr bwMode="auto">
          <a:xfrm>
            <a:off x="2223674" y="5485098"/>
            <a:ext cx="1165115" cy="455292"/>
            <a:chOff x="7892149" y="5479477"/>
            <a:chExt cx="1164810" cy="455481"/>
          </a:xfrm>
        </p:grpSpPr>
        <p:pic>
          <p:nvPicPr>
            <p:cNvPr id="76" name="Picture 66"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77" name="TextBox 67"/>
            <p:cNvSpPr txBox="1">
              <a:spLocks noChangeArrowheads="1"/>
            </p:cNvSpPr>
            <p:nvPr/>
          </p:nvSpPr>
          <p:spPr bwMode="auto">
            <a:xfrm>
              <a:off x="8072652" y="5503892"/>
              <a:ext cx="984307" cy="431066"/>
            </a:xfrm>
            <a:prstGeom prst="rect">
              <a:avLst/>
            </a:prstGeom>
            <a:noFill/>
            <a:ln w="9525">
              <a:noFill/>
              <a:miter lim="800000"/>
              <a:headEnd/>
              <a:tailEnd/>
            </a:ln>
          </p:spPr>
          <p:txBody>
            <a:bodyPr wrap="none">
              <a:spAutoFit/>
            </a:bodyPr>
            <a:lstStyle/>
            <a:p>
              <a:r>
                <a:rPr lang="en-GB" sz="1100" dirty="0" err="1" smtClean="0"/>
                <a:t>Commandes</a:t>
              </a:r>
              <a:endParaRPr lang="en-GB" sz="1100" dirty="0" smtClean="0"/>
            </a:p>
            <a:p>
              <a:r>
                <a:rPr lang="en-GB" sz="1100" dirty="0" err="1" smtClean="0"/>
                <a:t>d’achats</a:t>
              </a:r>
              <a:endParaRPr lang="en-GB" sz="1100" dirty="0"/>
            </a:p>
          </p:txBody>
        </p:sp>
      </p:grpSp>
      <p:grpSp>
        <p:nvGrpSpPr>
          <p:cNvPr id="78" name="Group 54"/>
          <p:cNvGrpSpPr>
            <a:grpSpLocks/>
          </p:cNvGrpSpPr>
          <p:nvPr/>
        </p:nvGrpSpPr>
        <p:grpSpPr bwMode="auto">
          <a:xfrm>
            <a:off x="3725998" y="6180074"/>
            <a:ext cx="1413510" cy="303324"/>
            <a:chOff x="7892149" y="5479477"/>
            <a:chExt cx="1413690" cy="303162"/>
          </a:xfrm>
        </p:grpSpPr>
        <p:pic>
          <p:nvPicPr>
            <p:cNvPr id="79" name="Picture 50"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80" name="TextBox 51"/>
            <p:cNvSpPr txBox="1">
              <a:spLocks noChangeArrowheads="1"/>
            </p:cNvSpPr>
            <p:nvPr/>
          </p:nvSpPr>
          <p:spPr bwMode="auto">
            <a:xfrm>
              <a:off x="8072652" y="5503892"/>
              <a:ext cx="1233187" cy="261470"/>
            </a:xfrm>
            <a:prstGeom prst="rect">
              <a:avLst/>
            </a:prstGeom>
            <a:noFill/>
            <a:ln w="9525">
              <a:noFill/>
              <a:miter lim="800000"/>
              <a:headEnd/>
              <a:tailEnd/>
            </a:ln>
          </p:spPr>
          <p:txBody>
            <a:bodyPr wrap="none">
              <a:spAutoFit/>
            </a:bodyPr>
            <a:lstStyle/>
            <a:p>
              <a:r>
                <a:rPr lang="en-GB" sz="1100" dirty="0" err="1" smtClean="0"/>
                <a:t>Gestion</a:t>
              </a:r>
              <a:r>
                <a:rPr lang="en-GB" sz="1100" dirty="0" smtClean="0"/>
                <a:t> de stock</a:t>
              </a:r>
              <a:endParaRPr lang="en-GB" sz="1100" dirty="0"/>
            </a:p>
          </p:txBody>
        </p:sp>
      </p:grpSp>
      <p:sp>
        <p:nvSpPr>
          <p:cNvPr id="81" name="Arc 80"/>
          <p:cNvSpPr/>
          <p:nvPr/>
        </p:nvSpPr>
        <p:spPr bwMode="auto">
          <a:xfrm rot="10388411">
            <a:off x="4295024" y="4769496"/>
            <a:ext cx="1826330" cy="1584507"/>
          </a:xfrm>
          <a:prstGeom prst="arc">
            <a:avLst>
              <a:gd name="adj1" fmla="val 19998195"/>
              <a:gd name="adj2" fmla="val 2076344"/>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nvGrpSpPr>
          <p:cNvPr id="82" name="Groupe 72"/>
          <p:cNvGrpSpPr>
            <a:grpSpLocks/>
          </p:cNvGrpSpPr>
          <p:nvPr/>
        </p:nvGrpSpPr>
        <p:grpSpPr bwMode="auto">
          <a:xfrm>
            <a:off x="4784170" y="4819225"/>
            <a:ext cx="1701800" cy="1566863"/>
            <a:chOff x="4476465" y="4667536"/>
            <a:chExt cx="1702119" cy="1567494"/>
          </a:xfrm>
        </p:grpSpPr>
        <p:grpSp>
          <p:nvGrpSpPr>
            <p:cNvPr id="83" name="Group 61"/>
            <p:cNvGrpSpPr>
              <a:grpSpLocks/>
            </p:cNvGrpSpPr>
            <p:nvPr/>
          </p:nvGrpSpPr>
          <p:grpSpPr bwMode="auto">
            <a:xfrm>
              <a:off x="5162596" y="5779728"/>
              <a:ext cx="1015988" cy="455302"/>
              <a:chOff x="7892149" y="5479477"/>
              <a:chExt cx="1015988" cy="455302"/>
            </a:xfrm>
          </p:grpSpPr>
          <p:pic>
            <p:nvPicPr>
              <p:cNvPr id="85" name="Picture 62"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86" name="TextBox 63"/>
              <p:cNvSpPr txBox="1">
                <a:spLocks noChangeArrowheads="1"/>
              </p:cNvSpPr>
              <p:nvPr/>
            </p:nvSpPr>
            <p:spPr bwMode="auto">
              <a:xfrm>
                <a:off x="8072652" y="5503892"/>
                <a:ext cx="835485" cy="430887"/>
              </a:xfrm>
              <a:prstGeom prst="rect">
                <a:avLst/>
              </a:prstGeom>
              <a:noFill/>
              <a:ln w="9525">
                <a:noFill/>
                <a:miter lim="800000"/>
                <a:headEnd/>
                <a:tailEnd/>
              </a:ln>
            </p:spPr>
            <p:txBody>
              <a:bodyPr wrap="none">
                <a:spAutoFit/>
              </a:bodyPr>
              <a:lstStyle/>
              <a:p>
                <a:r>
                  <a:rPr lang="en-GB" sz="1100" dirty="0" err="1"/>
                  <a:t>Ordres</a:t>
                </a:r>
                <a:r>
                  <a:rPr lang="en-GB" sz="1100" dirty="0"/>
                  <a:t> de</a:t>
                </a:r>
              </a:p>
              <a:p>
                <a:r>
                  <a:rPr lang="en-GB" sz="1100" dirty="0"/>
                  <a:t>fabrication</a:t>
                </a:r>
              </a:p>
            </p:txBody>
          </p:sp>
        </p:grpSp>
        <p:sp>
          <p:nvSpPr>
            <p:cNvPr id="84" name="Arc 83"/>
            <p:cNvSpPr/>
            <p:nvPr/>
          </p:nvSpPr>
          <p:spPr>
            <a:xfrm rot="11657943">
              <a:off x="4476465" y="4667536"/>
              <a:ext cx="1255948" cy="1159342"/>
            </a:xfrm>
            <a:prstGeom prst="arc">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spTree>
    <p:extLst>
      <p:ext uri="{BB962C8B-B14F-4D97-AF65-F5344CB8AC3E}">
        <p14:creationId xmlns:p14="http://schemas.microsoft.com/office/powerpoint/2010/main" val="207380785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ZoneTexte 3"/>
          <p:cNvSpPr txBox="1">
            <a:spLocks noChangeArrowheads="1"/>
          </p:cNvSpPr>
          <p:nvPr/>
        </p:nvSpPr>
        <p:spPr bwMode="auto">
          <a:xfrm>
            <a:off x="1474788" y="2466975"/>
            <a:ext cx="5145087" cy="769938"/>
          </a:xfrm>
          <a:prstGeom prst="rect">
            <a:avLst/>
          </a:prstGeom>
          <a:noFill/>
          <a:ln w="9525">
            <a:noFill/>
            <a:miter lim="800000"/>
            <a:headEnd/>
            <a:tailEnd/>
          </a:ln>
        </p:spPr>
        <p:txBody>
          <a:bodyPr wrap="none">
            <a:spAutoFit/>
          </a:bodyPr>
          <a:lstStyle/>
          <a:p>
            <a:r>
              <a:rPr lang="fr-FR" sz="4400"/>
              <a:t>Exercices 1.2 et 1.3</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a:latin typeface="Arial" charset="0"/>
                <a:cs typeface="Arial" charset="0"/>
              </a:rPr>
              <a:t>Structures Fondamentales</a:t>
            </a:r>
          </a:p>
        </p:txBody>
      </p:sp>
      <p:graphicFrame>
        <p:nvGraphicFramePr>
          <p:cNvPr id="62" name="Diagram 61"/>
          <p:cNvGraphicFramePr/>
          <p:nvPr/>
        </p:nvGraphicFramePr>
        <p:xfrm>
          <a:off x="611450" y="1268700"/>
          <a:ext cx="5496340" cy="3184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 name="Groupe 23"/>
          <p:cNvGrpSpPr>
            <a:grpSpLocks/>
          </p:cNvGrpSpPr>
          <p:nvPr/>
        </p:nvGrpSpPr>
        <p:grpSpPr bwMode="auto">
          <a:xfrm>
            <a:off x="4035425" y="3894138"/>
            <a:ext cx="4214813" cy="2497137"/>
            <a:chOff x="4243653" y="3573020"/>
            <a:chExt cx="4360907" cy="2497834"/>
          </a:xfrm>
        </p:grpSpPr>
        <p:grpSp>
          <p:nvGrpSpPr>
            <p:cNvPr id="2" name="Group 63"/>
            <p:cNvGrpSpPr/>
            <p:nvPr/>
          </p:nvGrpSpPr>
          <p:grpSpPr>
            <a:xfrm>
              <a:off x="4833992" y="4077090"/>
              <a:ext cx="3770568" cy="1993764"/>
              <a:chOff x="1450954" y="1592079"/>
              <a:chExt cx="3770568" cy="2712643"/>
            </a:xfrm>
            <a:scene3d>
              <a:camera prst="orthographicFront"/>
              <a:lightRig rig="flat" dir="t"/>
            </a:scene3d>
          </p:grpSpPr>
          <p:sp>
            <p:nvSpPr>
              <p:cNvPr id="65" name="Rounded Rectangle 64"/>
              <p:cNvSpPr/>
              <p:nvPr/>
            </p:nvSpPr>
            <p:spPr>
              <a:xfrm>
                <a:off x="1450954" y="1592079"/>
                <a:ext cx="3770568" cy="2712643"/>
              </a:xfrm>
              <a:prstGeom prst="roundRect">
                <a:avLst>
                  <a:gd name="adj" fmla="val 105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9" name="Rounded Rectangle 4"/>
              <p:cNvSpPr/>
              <p:nvPr/>
            </p:nvSpPr>
            <p:spPr>
              <a:xfrm>
                <a:off x="2048696" y="1660117"/>
                <a:ext cx="2291197" cy="646649"/>
              </a:xfrm>
              <a:prstGeom prst="rect">
                <a:avLst/>
              </a:prstGeom>
              <a:sp3d/>
            </p:spPr>
            <p:style>
              <a:lnRef idx="0">
                <a:scrgbClr r="0" g="0" b="0"/>
              </a:lnRef>
              <a:fillRef idx="0">
                <a:scrgbClr r="0" g="0" b="0"/>
              </a:fillRef>
              <a:effectRef idx="0">
                <a:scrgbClr r="0" g="0" b="0"/>
              </a:effectRef>
              <a:fontRef idx="minor">
                <a:schemeClr val="dk1"/>
              </a:fontRef>
            </p:style>
            <p:txBody>
              <a:bodyPr lIns="72000" tIns="72000" rIns="72000" bIns="72000" spcCol="1270" anchor="ctr"/>
              <a:lstStyle/>
              <a:p>
                <a:pPr algn="ctr" defTabSz="889000" fontAlgn="auto">
                  <a:lnSpc>
                    <a:spcPct val="90000"/>
                  </a:lnSpc>
                  <a:spcAft>
                    <a:spcPct val="35000"/>
                  </a:spcAft>
                  <a:defRPr/>
                </a:pPr>
                <a:r>
                  <a:rPr lang="en-GB" sz="1600" dirty="0"/>
                  <a:t>Plan de </a:t>
                </a:r>
                <a:r>
                  <a:rPr lang="en-GB" sz="1600" dirty="0" err="1"/>
                  <a:t>Comptes</a:t>
                </a:r>
                <a:endParaRPr lang="en-GB" sz="1600" dirty="0"/>
              </a:p>
            </p:txBody>
          </p:sp>
        </p:grpSp>
        <p:cxnSp>
          <p:nvCxnSpPr>
            <p:cNvPr id="78" name="Straight Connector 77"/>
            <p:cNvCxnSpPr/>
            <p:nvPr/>
          </p:nvCxnSpPr>
          <p:spPr>
            <a:xfrm>
              <a:off x="4243653" y="3573020"/>
              <a:ext cx="954308" cy="1008343"/>
            </a:xfrm>
            <a:prstGeom prst="line">
              <a:avLst/>
            </a:prstGeom>
            <a:ln>
              <a:tailEnd type="none"/>
            </a:ln>
          </p:spPr>
          <p:style>
            <a:lnRef idx="2">
              <a:schemeClr val="accent3"/>
            </a:lnRef>
            <a:fillRef idx="0">
              <a:schemeClr val="accent3"/>
            </a:fillRef>
            <a:effectRef idx="1">
              <a:schemeClr val="accent3"/>
            </a:effectRef>
            <a:fontRef idx="minor">
              <a:schemeClr val="tx1"/>
            </a:fontRef>
          </p:style>
        </p:cxnSp>
      </p:grpSp>
      <p:grpSp>
        <p:nvGrpSpPr>
          <p:cNvPr id="26" name="Groupe 25"/>
          <p:cNvGrpSpPr>
            <a:grpSpLocks/>
          </p:cNvGrpSpPr>
          <p:nvPr/>
        </p:nvGrpSpPr>
        <p:grpSpPr bwMode="auto">
          <a:xfrm>
            <a:off x="4902200" y="4849813"/>
            <a:ext cx="3051175" cy="1274762"/>
            <a:chOff x="4833992" y="4797190"/>
            <a:chExt cx="3050468" cy="1273664"/>
          </a:xfrm>
        </p:grpSpPr>
        <p:grpSp>
          <p:nvGrpSpPr>
            <p:cNvPr id="3" name="Group 83"/>
            <p:cNvGrpSpPr/>
            <p:nvPr/>
          </p:nvGrpSpPr>
          <p:grpSpPr>
            <a:xfrm>
              <a:off x="4833992" y="4797190"/>
              <a:ext cx="3050468" cy="1273664"/>
              <a:chOff x="2171054" y="1592080"/>
              <a:chExt cx="3050468" cy="1273664"/>
            </a:xfrm>
            <a:scene3d>
              <a:camera prst="orthographicFront"/>
              <a:lightRig rig="flat" dir="t"/>
            </a:scene3d>
          </p:grpSpPr>
          <p:sp>
            <p:nvSpPr>
              <p:cNvPr id="97" name="Rounded Rectangle 96"/>
              <p:cNvSpPr/>
              <p:nvPr/>
            </p:nvSpPr>
            <p:spPr>
              <a:xfrm>
                <a:off x="2171054" y="1592080"/>
                <a:ext cx="3050468" cy="1273664"/>
              </a:xfrm>
              <a:prstGeom prst="roundRect">
                <a:avLst>
                  <a:gd name="adj" fmla="val 105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8" name="Rounded Rectangle 4"/>
              <p:cNvSpPr/>
              <p:nvPr/>
            </p:nvSpPr>
            <p:spPr>
              <a:xfrm>
                <a:off x="2210224" y="1631250"/>
                <a:ext cx="2972128" cy="1195324"/>
              </a:xfrm>
              <a:prstGeom prst="rect">
                <a:avLst/>
              </a:prstGeom>
              <a:sp3d/>
            </p:spPr>
            <p:style>
              <a:lnRef idx="0">
                <a:scrgbClr r="0" g="0" b="0"/>
              </a:lnRef>
              <a:fillRef idx="0">
                <a:scrgbClr r="0" g="0" b="0"/>
              </a:fillRef>
              <a:effectRef idx="0">
                <a:scrgbClr r="0" g="0" b="0"/>
              </a:effectRef>
              <a:fontRef idx="minor">
                <a:schemeClr val="dk1"/>
              </a:fontRef>
            </p:style>
            <p:txBody>
              <a:bodyPr lIns="76200" tIns="76200" rIns="76200" bIns="718913" spcCol="1270"/>
              <a:lstStyle/>
              <a:p>
                <a:pPr defTabSz="889000" fontAlgn="auto">
                  <a:lnSpc>
                    <a:spcPct val="90000"/>
                  </a:lnSpc>
                  <a:spcAft>
                    <a:spcPct val="35000"/>
                  </a:spcAft>
                  <a:defRPr/>
                </a:pPr>
                <a:r>
                  <a:rPr lang="en-GB" sz="1600" dirty="0"/>
                  <a:t>Dimensions</a:t>
                </a:r>
              </a:p>
            </p:txBody>
          </p:sp>
        </p:grpSp>
        <p:grpSp>
          <p:nvGrpSpPr>
            <p:cNvPr id="95256" name="Group 85"/>
            <p:cNvGrpSpPr>
              <a:grpSpLocks/>
            </p:cNvGrpSpPr>
            <p:nvPr/>
          </p:nvGrpSpPr>
          <p:grpSpPr bwMode="auto">
            <a:xfrm>
              <a:off x="5639343" y="5370338"/>
              <a:ext cx="708921" cy="573148"/>
              <a:chOff x="2976405" y="2165228"/>
              <a:chExt cx="708921" cy="573148"/>
            </a:xfrm>
          </p:grpSpPr>
          <p:sp>
            <p:nvSpPr>
              <p:cNvPr id="93" name="Rounded Rectangle 92"/>
              <p:cNvSpPr/>
              <p:nvPr/>
            </p:nvSpPr>
            <p:spPr>
              <a:xfrm>
                <a:off x="2975730" y="2164673"/>
                <a:ext cx="709448" cy="574180"/>
              </a:xfrm>
              <a:prstGeom prst="roundRect">
                <a:avLst>
                  <a:gd name="adj" fmla="val 105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4" name="Rounded Rectangle 8"/>
              <p:cNvSpPr/>
              <p:nvPr/>
            </p:nvSpPr>
            <p:spPr>
              <a:xfrm>
                <a:off x="2993188" y="2182121"/>
                <a:ext cx="674532" cy="539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355600" fontAlgn="auto">
                  <a:lnSpc>
                    <a:spcPct val="90000"/>
                  </a:lnSpc>
                  <a:spcAft>
                    <a:spcPct val="35000"/>
                  </a:spcAft>
                  <a:defRPr/>
                </a:pPr>
                <a:r>
                  <a:rPr lang="en-GB" sz="800" dirty="0"/>
                  <a:t>Dimension 2</a:t>
                </a:r>
                <a:br>
                  <a:rPr lang="en-GB" sz="800" dirty="0"/>
                </a:br>
                <a:r>
                  <a:rPr lang="en-GB" sz="800" i="1" dirty="0"/>
                  <a:t>Department</a:t>
                </a:r>
                <a:endParaRPr lang="en-GB" sz="800" dirty="0"/>
              </a:p>
            </p:txBody>
          </p:sp>
        </p:grpSp>
        <p:grpSp>
          <p:nvGrpSpPr>
            <p:cNvPr id="95257" name="Group 86"/>
            <p:cNvGrpSpPr>
              <a:grpSpLocks/>
            </p:cNvGrpSpPr>
            <p:nvPr/>
          </p:nvGrpSpPr>
          <p:grpSpPr bwMode="auto">
            <a:xfrm>
              <a:off x="6368433" y="5370338"/>
              <a:ext cx="708921" cy="573148"/>
              <a:chOff x="3705495" y="2165228"/>
              <a:chExt cx="708921" cy="573148"/>
            </a:xfrm>
          </p:grpSpPr>
          <p:sp>
            <p:nvSpPr>
              <p:cNvPr id="91" name="Rounded Rectangle 90"/>
              <p:cNvSpPr/>
              <p:nvPr/>
            </p:nvSpPr>
            <p:spPr>
              <a:xfrm>
                <a:off x="3705811" y="2164673"/>
                <a:ext cx="707861" cy="574180"/>
              </a:xfrm>
              <a:prstGeom prst="roundRect">
                <a:avLst>
                  <a:gd name="adj" fmla="val 105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Rounded Rectangle 10"/>
              <p:cNvSpPr/>
              <p:nvPr/>
            </p:nvSpPr>
            <p:spPr>
              <a:xfrm>
                <a:off x="3723269" y="2182121"/>
                <a:ext cx="672944" cy="539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355600" fontAlgn="auto">
                  <a:lnSpc>
                    <a:spcPct val="90000"/>
                  </a:lnSpc>
                  <a:spcAft>
                    <a:spcPct val="35000"/>
                  </a:spcAft>
                  <a:defRPr/>
                </a:pPr>
                <a:r>
                  <a:rPr lang="en-GB" sz="800" dirty="0"/>
                  <a:t>Dimension 3</a:t>
                </a:r>
                <a:br>
                  <a:rPr lang="en-GB" sz="800" dirty="0"/>
                </a:br>
                <a:r>
                  <a:rPr lang="en-GB" sz="800" i="1" dirty="0"/>
                  <a:t>Region</a:t>
                </a:r>
                <a:endParaRPr lang="en-GB" sz="800" dirty="0"/>
              </a:p>
            </p:txBody>
          </p:sp>
        </p:grpSp>
        <p:grpSp>
          <p:nvGrpSpPr>
            <p:cNvPr id="95258" name="Group 87"/>
            <p:cNvGrpSpPr>
              <a:grpSpLocks/>
            </p:cNvGrpSpPr>
            <p:nvPr/>
          </p:nvGrpSpPr>
          <p:grpSpPr bwMode="auto">
            <a:xfrm>
              <a:off x="7097522" y="5370338"/>
              <a:ext cx="708921" cy="573148"/>
              <a:chOff x="4434584" y="2165228"/>
              <a:chExt cx="708921" cy="573148"/>
            </a:xfrm>
          </p:grpSpPr>
          <p:sp>
            <p:nvSpPr>
              <p:cNvPr id="89" name="Rounded Rectangle 88"/>
              <p:cNvSpPr/>
              <p:nvPr/>
            </p:nvSpPr>
            <p:spPr>
              <a:xfrm>
                <a:off x="4434304" y="2164673"/>
                <a:ext cx="709449" cy="574180"/>
              </a:xfrm>
              <a:prstGeom prst="roundRect">
                <a:avLst>
                  <a:gd name="adj" fmla="val 105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0" name="Rounded Rectangle 12"/>
              <p:cNvSpPr/>
              <p:nvPr/>
            </p:nvSpPr>
            <p:spPr>
              <a:xfrm>
                <a:off x="4451763" y="2182121"/>
                <a:ext cx="674531" cy="539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355600" fontAlgn="auto">
                  <a:lnSpc>
                    <a:spcPct val="90000"/>
                  </a:lnSpc>
                  <a:spcAft>
                    <a:spcPct val="35000"/>
                  </a:spcAft>
                  <a:defRPr/>
                </a:pPr>
                <a:r>
                  <a:rPr lang="en-GB" sz="2000" dirty="0"/>
                  <a:t>…</a:t>
                </a:r>
              </a:p>
            </p:txBody>
          </p:sp>
        </p:grpSp>
        <p:grpSp>
          <p:nvGrpSpPr>
            <p:cNvPr id="95259" name="Group 84"/>
            <p:cNvGrpSpPr>
              <a:grpSpLocks/>
            </p:cNvGrpSpPr>
            <p:nvPr/>
          </p:nvGrpSpPr>
          <p:grpSpPr bwMode="auto">
            <a:xfrm>
              <a:off x="4910254" y="5370338"/>
              <a:ext cx="708921" cy="573148"/>
              <a:chOff x="2247316" y="2165228"/>
              <a:chExt cx="708921" cy="573148"/>
            </a:xfrm>
          </p:grpSpPr>
          <p:sp>
            <p:nvSpPr>
              <p:cNvPr id="95" name="Rounded Rectangle 94"/>
              <p:cNvSpPr/>
              <p:nvPr/>
            </p:nvSpPr>
            <p:spPr>
              <a:xfrm>
                <a:off x="2247236" y="2164673"/>
                <a:ext cx="709449" cy="574180"/>
              </a:xfrm>
              <a:prstGeom prst="roundRect">
                <a:avLst>
                  <a:gd name="adj" fmla="val 105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6" name="Rounded Rectangle 6"/>
              <p:cNvSpPr/>
              <p:nvPr/>
            </p:nvSpPr>
            <p:spPr>
              <a:xfrm>
                <a:off x="2264695" y="2182121"/>
                <a:ext cx="674531" cy="539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355600" fontAlgn="auto">
                  <a:lnSpc>
                    <a:spcPct val="90000"/>
                  </a:lnSpc>
                  <a:spcAft>
                    <a:spcPct val="35000"/>
                  </a:spcAft>
                  <a:defRPr/>
                </a:pPr>
                <a:r>
                  <a:rPr lang="en-GB" sz="800" dirty="0"/>
                  <a:t>Dimension 1</a:t>
                </a:r>
                <a:br>
                  <a:rPr lang="en-GB" sz="800" dirty="0"/>
                </a:br>
                <a:r>
                  <a:rPr lang="en-GB" sz="800" i="1" dirty="0"/>
                  <a:t>Centre de </a:t>
                </a:r>
                <a:r>
                  <a:rPr lang="en-GB" sz="800" i="1" dirty="0" err="1"/>
                  <a:t>côut</a:t>
                </a:r>
                <a:endParaRPr lang="en-GB" sz="800" dirty="0"/>
              </a:p>
            </p:txBody>
          </p:sp>
        </p:grpSp>
      </p:grpSp>
      <p:sp>
        <p:nvSpPr>
          <p:cNvPr id="95237" name="Rectangle 7"/>
          <p:cNvSpPr>
            <a:spLocks noChangeArrowheads="1"/>
          </p:cNvSpPr>
          <p:nvPr/>
        </p:nvSpPr>
        <p:spPr bwMode="auto">
          <a:xfrm>
            <a:off x="533400" y="768350"/>
            <a:ext cx="3398838" cy="368300"/>
          </a:xfrm>
          <a:prstGeom prst="rect">
            <a:avLst/>
          </a:prstGeom>
          <a:noFill/>
          <a:ln w="9525">
            <a:noFill/>
            <a:miter lim="800000"/>
            <a:headEnd/>
            <a:tailEnd/>
          </a:ln>
        </p:spPr>
        <p:txBody>
          <a:bodyPr>
            <a:spAutoFit/>
          </a:bodyPr>
          <a:lstStyle/>
          <a:p>
            <a:r>
              <a:rPr lang="en-GB" b="1"/>
              <a:t>Imbrications en Comptabilité</a:t>
            </a:r>
          </a:p>
        </p:txBody>
      </p:sp>
      <p:grpSp>
        <p:nvGrpSpPr>
          <p:cNvPr id="30" name="Groupe 29"/>
          <p:cNvGrpSpPr>
            <a:grpSpLocks/>
          </p:cNvGrpSpPr>
          <p:nvPr/>
        </p:nvGrpSpPr>
        <p:grpSpPr bwMode="auto">
          <a:xfrm>
            <a:off x="569913" y="3933825"/>
            <a:ext cx="3644900" cy="2676525"/>
            <a:chOff x="4833992" y="3392995"/>
            <a:chExt cx="3770568" cy="2677859"/>
          </a:xfrm>
        </p:grpSpPr>
        <p:grpSp>
          <p:nvGrpSpPr>
            <p:cNvPr id="31" name="Group 63"/>
            <p:cNvGrpSpPr/>
            <p:nvPr/>
          </p:nvGrpSpPr>
          <p:grpSpPr>
            <a:xfrm>
              <a:off x="4833992" y="4077090"/>
              <a:ext cx="3770568" cy="1993764"/>
              <a:chOff x="1450954" y="1592079"/>
              <a:chExt cx="3770568" cy="2712643"/>
            </a:xfrm>
            <a:scene3d>
              <a:camera prst="orthographicFront"/>
              <a:lightRig rig="flat" dir="t"/>
            </a:scene3d>
          </p:grpSpPr>
          <p:sp>
            <p:nvSpPr>
              <p:cNvPr id="33" name="Rounded Rectangle 64"/>
              <p:cNvSpPr/>
              <p:nvPr/>
            </p:nvSpPr>
            <p:spPr>
              <a:xfrm>
                <a:off x="1450954" y="1592079"/>
                <a:ext cx="3770568" cy="2712643"/>
              </a:xfrm>
              <a:prstGeom prst="roundRect">
                <a:avLst>
                  <a:gd name="adj" fmla="val 105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4" name="Rounded Rectangle 4"/>
              <p:cNvSpPr/>
              <p:nvPr/>
            </p:nvSpPr>
            <p:spPr>
              <a:xfrm>
                <a:off x="2048696" y="1660117"/>
                <a:ext cx="2291197" cy="646649"/>
              </a:xfrm>
              <a:prstGeom prst="rect">
                <a:avLst/>
              </a:prstGeom>
              <a:sp3d/>
            </p:spPr>
            <p:style>
              <a:lnRef idx="0">
                <a:scrgbClr r="0" g="0" b="0"/>
              </a:lnRef>
              <a:fillRef idx="0">
                <a:scrgbClr r="0" g="0" b="0"/>
              </a:fillRef>
              <a:effectRef idx="0">
                <a:scrgbClr r="0" g="0" b="0"/>
              </a:effectRef>
              <a:fontRef idx="minor">
                <a:schemeClr val="dk1"/>
              </a:fontRef>
            </p:style>
            <p:txBody>
              <a:bodyPr lIns="72000" tIns="72000" rIns="72000" bIns="72000" spcCol="1270" anchor="ctr"/>
              <a:lstStyle/>
              <a:p>
                <a:pPr algn="ctr" defTabSz="889000" fontAlgn="auto">
                  <a:lnSpc>
                    <a:spcPct val="90000"/>
                  </a:lnSpc>
                  <a:spcAft>
                    <a:spcPct val="35000"/>
                  </a:spcAft>
                  <a:defRPr/>
                </a:pPr>
                <a:r>
                  <a:rPr lang="en-GB" sz="1600" dirty="0"/>
                  <a:t>Plan de </a:t>
                </a:r>
                <a:r>
                  <a:rPr lang="en-GB" sz="1600" dirty="0" err="1"/>
                  <a:t>Comptes</a:t>
                </a:r>
                <a:endParaRPr lang="en-GB" sz="1600" dirty="0"/>
              </a:p>
            </p:txBody>
          </p:sp>
        </p:grpSp>
        <p:cxnSp>
          <p:nvCxnSpPr>
            <p:cNvPr id="32" name="Straight Connector 77"/>
            <p:cNvCxnSpPr/>
            <p:nvPr/>
          </p:nvCxnSpPr>
          <p:spPr>
            <a:xfrm flipH="1">
              <a:off x="7409014" y="3392995"/>
              <a:ext cx="116598" cy="1188042"/>
            </a:xfrm>
            <a:prstGeom prst="line">
              <a:avLst/>
            </a:prstGeom>
            <a:ln>
              <a:tailEnd type="none"/>
            </a:ln>
          </p:spPr>
          <p:style>
            <a:lnRef idx="2">
              <a:schemeClr val="accent3"/>
            </a:lnRef>
            <a:fillRef idx="0">
              <a:schemeClr val="accent3"/>
            </a:fillRef>
            <a:effectRef idx="1">
              <a:schemeClr val="accent3"/>
            </a:effectRef>
            <a:fontRef idx="minor">
              <a:schemeClr val="tx1"/>
            </a:fontRef>
          </p:style>
        </p:cxnSp>
      </p:grpSp>
      <p:grpSp>
        <p:nvGrpSpPr>
          <p:cNvPr id="35" name="Groupe 34"/>
          <p:cNvGrpSpPr>
            <a:grpSpLocks/>
          </p:cNvGrpSpPr>
          <p:nvPr/>
        </p:nvGrpSpPr>
        <p:grpSpPr bwMode="auto">
          <a:xfrm>
            <a:off x="892175" y="5141913"/>
            <a:ext cx="3051175" cy="1274762"/>
            <a:chOff x="4833992" y="4797190"/>
            <a:chExt cx="3050468" cy="1273664"/>
          </a:xfrm>
        </p:grpSpPr>
        <p:grpSp>
          <p:nvGrpSpPr>
            <p:cNvPr id="36" name="Group 83"/>
            <p:cNvGrpSpPr/>
            <p:nvPr/>
          </p:nvGrpSpPr>
          <p:grpSpPr>
            <a:xfrm>
              <a:off x="4833992" y="4797190"/>
              <a:ext cx="3050468" cy="1273664"/>
              <a:chOff x="2171054" y="1592080"/>
              <a:chExt cx="3050468" cy="1273664"/>
            </a:xfrm>
            <a:scene3d>
              <a:camera prst="orthographicFront"/>
              <a:lightRig rig="flat" dir="t"/>
            </a:scene3d>
          </p:grpSpPr>
          <p:sp>
            <p:nvSpPr>
              <p:cNvPr id="49" name="Rounded Rectangle 96"/>
              <p:cNvSpPr/>
              <p:nvPr/>
            </p:nvSpPr>
            <p:spPr>
              <a:xfrm>
                <a:off x="2171054" y="1592080"/>
                <a:ext cx="3050468" cy="1273664"/>
              </a:xfrm>
              <a:prstGeom prst="roundRect">
                <a:avLst>
                  <a:gd name="adj" fmla="val 105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50" name="Rounded Rectangle 4"/>
              <p:cNvSpPr/>
              <p:nvPr/>
            </p:nvSpPr>
            <p:spPr>
              <a:xfrm>
                <a:off x="2210224" y="1631250"/>
                <a:ext cx="2972128" cy="1195324"/>
              </a:xfrm>
              <a:prstGeom prst="rect">
                <a:avLst/>
              </a:prstGeom>
              <a:sp3d/>
            </p:spPr>
            <p:style>
              <a:lnRef idx="0">
                <a:scrgbClr r="0" g="0" b="0"/>
              </a:lnRef>
              <a:fillRef idx="0">
                <a:scrgbClr r="0" g="0" b="0"/>
              </a:fillRef>
              <a:effectRef idx="0">
                <a:scrgbClr r="0" g="0" b="0"/>
              </a:effectRef>
              <a:fontRef idx="minor">
                <a:schemeClr val="dk1"/>
              </a:fontRef>
            </p:style>
            <p:txBody>
              <a:bodyPr lIns="76200" tIns="76200" rIns="76200" bIns="718913" spcCol="1270"/>
              <a:lstStyle/>
              <a:p>
                <a:pPr defTabSz="889000" fontAlgn="auto">
                  <a:lnSpc>
                    <a:spcPct val="90000"/>
                  </a:lnSpc>
                  <a:spcAft>
                    <a:spcPct val="35000"/>
                  </a:spcAft>
                  <a:defRPr/>
                </a:pPr>
                <a:r>
                  <a:rPr lang="en-GB" sz="1600" dirty="0"/>
                  <a:t>Dimensions</a:t>
                </a:r>
              </a:p>
            </p:txBody>
          </p:sp>
        </p:grpSp>
        <p:grpSp>
          <p:nvGrpSpPr>
            <p:cNvPr id="95241" name="Group 85"/>
            <p:cNvGrpSpPr>
              <a:grpSpLocks/>
            </p:cNvGrpSpPr>
            <p:nvPr/>
          </p:nvGrpSpPr>
          <p:grpSpPr bwMode="auto">
            <a:xfrm>
              <a:off x="5639343" y="5370338"/>
              <a:ext cx="708921" cy="573148"/>
              <a:chOff x="2976405" y="2165228"/>
              <a:chExt cx="708921" cy="573148"/>
            </a:xfrm>
          </p:grpSpPr>
          <p:sp>
            <p:nvSpPr>
              <p:cNvPr id="47" name="Rounded Rectangle 92"/>
              <p:cNvSpPr/>
              <p:nvPr/>
            </p:nvSpPr>
            <p:spPr>
              <a:xfrm>
                <a:off x="2975730" y="2164673"/>
                <a:ext cx="709448" cy="574180"/>
              </a:xfrm>
              <a:prstGeom prst="roundRect">
                <a:avLst>
                  <a:gd name="adj" fmla="val 105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 name="Rounded Rectangle 8"/>
              <p:cNvSpPr/>
              <p:nvPr/>
            </p:nvSpPr>
            <p:spPr>
              <a:xfrm>
                <a:off x="2993188" y="2182121"/>
                <a:ext cx="674532" cy="539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355600" fontAlgn="auto">
                  <a:lnSpc>
                    <a:spcPct val="90000"/>
                  </a:lnSpc>
                  <a:spcAft>
                    <a:spcPct val="35000"/>
                  </a:spcAft>
                  <a:defRPr/>
                </a:pPr>
                <a:r>
                  <a:rPr lang="en-GB" sz="800" dirty="0"/>
                  <a:t>Dimension 2</a:t>
                </a:r>
                <a:br>
                  <a:rPr lang="en-GB" sz="800" dirty="0"/>
                </a:br>
                <a:r>
                  <a:rPr lang="en-GB" sz="800" i="1" dirty="0"/>
                  <a:t>Department</a:t>
                </a:r>
                <a:endParaRPr lang="en-GB" sz="800" dirty="0"/>
              </a:p>
            </p:txBody>
          </p:sp>
        </p:grpSp>
        <p:grpSp>
          <p:nvGrpSpPr>
            <p:cNvPr id="95242" name="Group 86"/>
            <p:cNvGrpSpPr>
              <a:grpSpLocks/>
            </p:cNvGrpSpPr>
            <p:nvPr/>
          </p:nvGrpSpPr>
          <p:grpSpPr bwMode="auto">
            <a:xfrm>
              <a:off x="6368433" y="5370338"/>
              <a:ext cx="708921" cy="573148"/>
              <a:chOff x="3705495" y="2165228"/>
              <a:chExt cx="708921" cy="573148"/>
            </a:xfrm>
          </p:grpSpPr>
          <p:sp>
            <p:nvSpPr>
              <p:cNvPr id="45" name="Rounded Rectangle 90"/>
              <p:cNvSpPr/>
              <p:nvPr/>
            </p:nvSpPr>
            <p:spPr>
              <a:xfrm>
                <a:off x="3705811" y="2164673"/>
                <a:ext cx="707861" cy="574180"/>
              </a:xfrm>
              <a:prstGeom prst="roundRect">
                <a:avLst>
                  <a:gd name="adj" fmla="val 105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Rounded Rectangle 10"/>
              <p:cNvSpPr/>
              <p:nvPr/>
            </p:nvSpPr>
            <p:spPr>
              <a:xfrm>
                <a:off x="3723269" y="2182121"/>
                <a:ext cx="672944" cy="539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355600" fontAlgn="auto">
                  <a:lnSpc>
                    <a:spcPct val="90000"/>
                  </a:lnSpc>
                  <a:spcAft>
                    <a:spcPct val="35000"/>
                  </a:spcAft>
                  <a:defRPr/>
                </a:pPr>
                <a:r>
                  <a:rPr lang="en-GB" sz="800" dirty="0"/>
                  <a:t>Dimension 3</a:t>
                </a:r>
                <a:br>
                  <a:rPr lang="en-GB" sz="800" dirty="0"/>
                </a:br>
                <a:r>
                  <a:rPr lang="en-GB" sz="800" i="1" dirty="0"/>
                  <a:t>Region</a:t>
                </a:r>
                <a:endParaRPr lang="en-GB" sz="800" dirty="0"/>
              </a:p>
            </p:txBody>
          </p:sp>
        </p:grpSp>
        <p:grpSp>
          <p:nvGrpSpPr>
            <p:cNvPr id="95243" name="Group 87"/>
            <p:cNvGrpSpPr>
              <a:grpSpLocks/>
            </p:cNvGrpSpPr>
            <p:nvPr/>
          </p:nvGrpSpPr>
          <p:grpSpPr bwMode="auto">
            <a:xfrm>
              <a:off x="7097522" y="5370338"/>
              <a:ext cx="708921" cy="573148"/>
              <a:chOff x="4434584" y="2165228"/>
              <a:chExt cx="708921" cy="573148"/>
            </a:xfrm>
          </p:grpSpPr>
          <p:sp>
            <p:nvSpPr>
              <p:cNvPr id="43" name="Rounded Rectangle 88"/>
              <p:cNvSpPr/>
              <p:nvPr/>
            </p:nvSpPr>
            <p:spPr>
              <a:xfrm>
                <a:off x="4434304" y="2164673"/>
                <a:ext cx="709449" cy="574180"/>
              </a:xfrm>
              <a:prstGeom prst="roundRect">
                <a:avLst>
                  <a:gd name="adj" fmla="val 105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Rounded Rectangle 12"/>
              <p:cNvSpPr/>
              <p:nvPr/>
            </p:nvSpPr>
            <p:spPr>
              <a:xfrm>
                <a:off x="4451763" y="2182121"/>
                <a:ext cx="674531" cy="539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355600" fontAlgn="auto">
                  <a:lnSpc>
                    <a:spcPct val="90000"/>
                  </a:lnSpc>
                  <a:spcAft>
                    <a:spcPct val="35000"/>
                  </a:spcAft>
                  <a:defRPr/>
                </a:pPr>
                <a:r>
                  <a:rPr lang="en-GB" sz="2000" dirty="0"/>
                  <a:t>…</a:t>
                </a:r>
              </a:p>
            </p:txBody>
          </p:sp>
        </p:grpSp>
        <p:grpSp>
          <p:nvGrpSpPr>
            <p:cNvPr id="95244" name="Group 84"/>
            <p:cNvGrpSpPr>
              <a:grpSpLocks/>
            </p:cNvGrpSpPr>
            <p:nvPr/>
          </p:nvGrpSpPr>
          <p:grpSpPr bwMode="auto">
            <a:xfrm>
              <a:off x="4910254" y="5370338"/>
              <a:ext cx="708921" cy="573148"/>
              <a:chOff x="2247316" y="2165228"/>
              <a:chExt cx="708921" cy="573148"/>
            </a:xfrm>
          </p:grpSpPr>
          <p:sp>
            <p:nvSpPr>
              <p:cNvPr id="41" name="Rounded Rectangle 94"/>
              <p:cNvSpPr/>
              <p:nvPr/>
            </p:nvSpPr>
            <p:spPr>
              <a:xfrm>
                <a:off x="2247236" y="2164673"/>
                <a:ext cx="709449" cy="574180"/>
              </a:xfrm>
              <a:prstGeom prst="roundRect">
                <a:avLst>
                  <a:gd name="adj" fmla="val 105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6"/>
              <p:cNvSpPr/>
              <p:nvPr/>
            </p:nvSpPr>
            <p:spPr>
              <a:xfrm>
                <a:off x="2264695" y="2182121"/>
                <a:ext cx="674531" cy="5392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355600" fontAlgn="auto">
                  <a:lnSpc>
                    <a:spcPct val="90000"/>
                  </a:lnSpc>
                  <a:spcAft>
                    <a:spcPct val="35000"/>
                  </a:spcAft>
                  <a:defRPr/>
                </a:pPr>
                <a:r>
                  <a:rPr lang="en-GB" sz="800" dirty="0"/>
                  <a:t>Dimension 1</a:t>
                </a:r>
                <a:br>
                  <a:rPr lang="en-GB" sz="800" dirty="0"/>
                </a:br>
                <a:r>
                  <a:rPr lang="en-GB" sz="800" i="1" dirty="0"/>
                  <a:t>Centre de </a:t>
                </a:r>
                <a:r>
                  <a:rPr lang="en-GB" sz="800" i="1" dirty="0" err="1"/>
                  <a:t>côut</a:t>
                </a:r>
                <a:endParaRPr lang="en-GB" sz="800" dirty="0"/>
              </a:p>
            </p:txBody>
          </p:sp>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46875" y="6364288"/>
            <a:ext cx="2133600" cy="365125"/>
          </a:xfrm>
        </p:spPr>
        <p:txBody>
          <a:bodyPr/>
          <a:lstStyle/>
          <a:p>
            <a:pPr>
              <a:defRPr/>
            </a:pPr>
            <a:fld id="{20DC8425-8719-4FAC-A82E-25322D947841}" type="slidenum">
              <a:rPr lang="en-US"/>
              <a:pPr>
                <a:defRPr/>
              </a:pPr>
              <a:t>15</a:t>
            </a:fld>
            <a:endParaRPr lang="en-US"/>
          </a:p>
        </p:txBody>
      </p:sp>
      <p:grpSp>
        <p:nvGrpSpPr>
          <p:cNvPr id="27" name="Group 35"/>
          <p:cNvGrpSpPr>
            <a:grpSpLocks/>
          </p:cNvGrpSpPr>
          <p:nvPr/>
        </p:nvGrpSpPr>
        <p:grpSpPr bwMode="auto">
          <a:xfrm>
            <a:off x="2771775" y="3429000"/>
            <a:ext cx="5041900" cy="3024188"/>
            <a:chOff x="2843213" y="3644900"/>
            <a:chExt cx="5041900" cy="3024188"/>
          </a:xfrm>
        </p:grpSpPr>
        <p:sp>
          <p:nvSpPr>
            <p:cNvPr id="28" name="AutoShape 13"/>
            <p:cNvSpPr>
              <a:spLocks noChangeArrowheads="1"/>
            </p:cNvSpPr>
            <p:nvPr/>
          </p:nvSpPr>
          <p:spPr bwMode="auto">
            <a:xfrm>
              <a:off x="3059113" y="4076700"/>
              <a:ext cx="1079500" cy="792163"/>
            </a:xfrm>
            <a:prstGeom prst="foldedCorner">
              <a:avLst>
                <a:gd name="adj" fmla="val 12500"/>
              </a:avLst>
            </a:prstGeom>
            <a:solidFill>
              <a:schemeClr val="accent2">
                <a:lumMod val="50000"/>
                <a:alpha val="69019"/>
              </a:schemeClr>
            </a:solidFill>
            <a:ln w="9525">
              <a:solidFill>
                <a:schemeClr val="tx1"/>
              </a:solidFill>
              <a:round/>
              <a:headEnd/>
              <a:tailEnd/>
            </a:ln>
          </p:spPr>
          <p:txBody>
            <a:bodyPr wrap="none" anchor="ctr"/>
            <a:lstStyle/>
            <a:p>
              <a:pPr algn="ctr" fontAlgn="auto">
                <a:spcBef>
                  <a:spcPts val="0"/>
                </a:spcBef>
                <a:spcAft>
                  <a:spcPts val="0"/>
                </a:spcAft>
                <a:defRPr/>
              </a:pPr>
              <a:r>
                <a:rPr lang="en-US" sz="1200" b="1" dirty="0" err="1">
                  <a:latin typeface="+mn-lt"/>
                  <a:cs typeface="+mn-cs"/>
                </a:rPr>
                <a:t>Référentiel</a:t>
              </a:r>
              <a:r>
                <a:rPr lang="en-US" sz="1200" b="1" dirty="0">
                  <a:latin typeface="+mn-lt"/>
                  <a:cs typeface="+mn-cs"/>
                </a:rPr>
                <a:t> </a:t>
              </a:r>
            </a:p>
            <a:p>
              <a:pPr algn="ctr" fontAlgn="auto">
                <a:spcBef>
                  <a:spcPts val="0"/>
                </a:spcBef>
                <a:spcAft>
                  <a:spcPts val="0"/>
                </a:spcAft>
                <a:defRPr/>
              </a:pPr>
              <a:r>
                <a:rPr lang="en-US" sz="1200" b="1" dirty="0">
                  <a:latin typeface="+mn-lt"/>
                  <a:cs typeface="+mn-cs"/>
                </a:rPr>
                <a:t>Social</a:t>
              </a:r>
            </a:p>
          </p:txBody>
        </p:sp>
        <p:sp>
          <p:nvSpPr>
            <p:cNvPr id="29" name="AutoShape 14"/>
            <p:cNvSpPr>
              <a:spLocks noChangeArrowheads="1"/>
            </p:cNvSpPr>
            <p:nvPr/>
          </p:nvSpPr>
          <p:spPr bwMode="auto">
            <a:xfrm>
              <a:off x="4859338" y="4076700"/>
              <a:ext cx="1079500" cy="720725"/>
            </a:xfrm>
            <a:prstGeom prst="foldedCorner">
              <a:avLst>
                <a:gd name="adj" fmla="val 12500"/>
              </a:avLst>
            </a:prstGeom>
            <a:solidFill>
              <a:schemeClr val="accent2">
                <a:lumMod val="50000"/>
                <a:alpha val="69019"/>
              </a:schemeClr>
            </a:solidFill>
            <a:ln w="9525">
              <a:solidFill>
                <a:schemeClr val="tx1"/>
              </a:solidFill>
              <a:round/>
              <a:headEnd/>
              <a:tailEnd/>
            </a:ln>
          </p:spPr>
          <p:txBody>
            <a:bodyPr wrap="none" anchor="ctr"/>
            <a:lstStyle/>
            <a:p>
              <a:pPr algn="ctr" fontAlgn="auto">
                <a:spcBef>
                  <a:spcPts val="0"/>
                </a:spcBef>
                <a:spcAft>
                  <a:spcPts val="0"/>
                </a:spcAft>
                <a:defRPr/>
              </a:pPr>
              <a:r>
                <a:rPr lang="en-US" sz="1200" b="1" dirty="0" err="1">
                  <a:latin typeface="+mn-lt"/>
                  <a:cs typeface="+mn-cs"/>
                </a:rPr>
                <a:t>Référentiel</a:t>
              </a:r>
              <a:endParaRPr lang="en-US" sz="1200" b="1" dirty="0">
                <a:latin typeface="+mn-lt"/>
                <a:cs typeface="+mn-cs"/>
              </a:endParaRPr>
            </a:p>
            <a:p>
              <a:pPr algn="ctr" fontAlgn="auto">
                <a:spcBef>
                  <a:spcPts val="0"/>
                </a:spcBef>
                <a:spcAft>
                  <a:spcPts val="0"/>
                </a:spcAft>
                <a:defRPr/>
              </a:pPr>
              <a:r>
                <a:rPr lang="en-US" sz="1200" b="1" dirty="0">
                  <a:latin typeface="+mn-lt"/>
                  <a:cs typeface="+mn-cs"/>
                </a:rPr>
                <a:t>IAS/GAAP</a:t>
              </a:r>
            </a:p>
          </p:txBody>
        </p:sp>
        <p:sp>
          <p:nvSpPr>
            <p:cNvPr id="30" name="AutoShape 15"/>
            <p:cNvSpPr>
              <a:spLocks noChangeArrowheads="1"/>
            </p:cNvSpPr>
            <p:nvPr/>
          </p:nvSpPr>
          <p:spPr bwMode="auto">
            <a:xfrm>
              <a:off x="6588126" y="4076700"/>
              <a:ext cx="1079500" cy="720725"/>
            </a:xfrm>
            <a:prstGeom prst="foldedCorner">
              <a:avLst>
                <a:gd name="adj" fmla="val 12500"/>
              </a:avLst>
            </a:prstGeom>
            <a:solidFill>
              <a:schemeClr val="accent2">
                <a:lumMod val="50000"/>
                <a:alpha val="69019"/>
              </a:schemeClr>
            </a:solidFill>
            <a:ln w="9525">
              <a:solidFill>
                <a:schemeClr val="tx1"/>
              </a:solidFill>
              <a:round/>
              <a:headEnd/>
              <a:tailEnd/>
            </a:ln>
          </p:spPr>
          <p:txBody>
            <a:bodyPr wrap="none" anchor="ctr"/>
            <a:lstStyle/>
            <a:p>
              <a:pPr algn="ctr" fontAlgn="auto">
                <a:spcBef>
                  <a:spcPts val="0"/>
                </a:spcBef>
                <a:spcAft>
                  <a:spcPts val="0"/>
                </a:spcAft>
                <a:defRPr/>
              </a:pPr>
              <a:r>
                <a:rPr lang="en-US" sz="1200" b="1" dirty="0" err="1">
                  <a:latin typeface="+mn-lt"/>
                  <a:cs typeface="+mn-cs"/>
                </a:rPr>
                <a:t>Référentiel</a:t>
              </a:r>
              <a:endParaRPr lang="en-US" sz="1200" b="1" dirty="0">
                <a:latin typeface="+mn-lt"/>
                <a:cs typeface="+mn-cs"/>
              </a:endParaRPr>
            </a:p>
            <a:p>
              <a:pPr algn="ctr" fontAlgn="auto">
                <a:spcBef>
                  <a:spcPts val="0"/>
                </a:spcBef>
                <a:spcAft>
                  <a:spcPts val="0"/>
                </a:spcAft>
                <a:defRPr/>
              </a:pPr>
              <a:r>
                <a:rPr lang="en-US" sz="1200" b="1" dirty="0">
                  <a:latin typeface="+mn-lt"/>
                  <a:cs typeface="+mn-cs"/>
                </a:rPr>
                <a:t>Reporting</a:t>
              </a:r>
            </a:p>
          </p:txBody>
        </p:sp>
        <p:sp>
          <p:nvSpPr>
            <p:cNvPr id="97322" name="AutoShape 18"/>
            <p:cNvSpPr>
              <a:spLocks noChangeArrowheads="1"/>
            </p:cNvSpPr>
            <p:nvPr/>
          </p:nvSpPr>
          <p:spPr bwMode="auto">
            <a:xfrm>
              <a:off x="5291111" y="3644900"/>
              <a:ext cx="144462" cy="288925"/>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fr-FR"/>
            </a:p>
          </p:txBody>
        </p:sp>
        <p:sp>
          <p:nvSpPr>
            <p:cNvPr id="97323" name="AutoShape 19"/>
            <p:cNvSpPr>
              <a:spLocks noChangeArrowheads="1"/>
            </p:cNvSpPr>
            <p:nvPr/>
          </p:nvSpPr>
          <p:spPr bwMode="auto">
            <a:xfrm>
              <a:off x="2843213" y="3933825"/>
              <a:ext cx="5041900" cy="2735263"/>
            </a:xfrm>
            <a:prstGeom prst="roundRect">
              <a:avLst>
                <a:gd name="adj" fmla="val 16667"/>
              </a:avLst>
            </a:prstGeom>
            <a:noFill/>
            <a:ln w="9525">
              <a:solidFill>
                <a:srgbClr val="0000FF"/>
              </a:solidFill>
              <a:round/>
              <a:headEnd/>
              <a:tailEnd/>
            </a:ln>
          </p:spPr>
          <p:txBody>
            <a:bodyPr wrap="none" anchor="ctr"/>
            <a:lstStyle/>
            <a:p>
              <a:endParaRPr lang="fr-FR"/>
            </a:p>
          </p:txBody>
        </p:sp>
      </p:grpSp>
      <p:grpSp>
        <p:nvGrpSpPr>
          <p:cNvPr id="33" name="Group 37"/>
          <p:cNvGrpSpPr>
            <a:grpSpLocks/>
          </p:cNvGrpSpPr>
          <p:nvPr/>
        </p:nvGrpSpPr>
        <p:grpSpPr bwMode="auto">
          <a:xfrm>
            <a:off x="2987675" y="5516563"/>
            <a:ext cx="4608513" cy="865187"/>
            <a:chOff x="2987675" y="5661025"/>
            <a:chExt cx="4608513" cy="865188"/>
          </a:xfrm>
        </p:grpSpPr>
        <p:sp>
          <p:nvSpPr>
            <p:cNvPr id="97312" name="AutoShape 25"/>
            <p:cNvSpPr>
              <a:spLocks noChangeArrowheads="1"/>
            </p:cNvSpPr>
            <p:nvPr/>
          </p:nvSpPr>
          <p:spPr bwMode="auto">
            <a:xfrm>
              <a:off x="3150100" y="5949950"/>
              <a:ext cx="989840" cy="360363"/>
            </a:xfrm>
            <a:prstGeom prst="flowChartAlternateProcess">
              <a:avLst/>
            </a:prstGeom>
            <a:solidFill>
              <a:srgbClr val="00B0F0"/>
            </a:solidFill>
            <a:ln w="9525">
              <a:solidFill>
                <a:schemeClr val="tx1"/>
              </a:solidFill>
              <a:miter lim="800000"/>
              <a:headEnd/>
              <a:tailEnd/>
            </a:ln>
          </p:spPr>
          <p:txBody>
            <a:bodyPr wrap="none" anchor="ctr"/>
            <a:lstStyle/>
            <a:p>
              <a:pPr algn="ctr"/>
              <a:endParaRPr lang="en-US" sz="1200" b="1"/>
            </a:p>
            <a:p>
              <a:pPr algn="ctr"/>
              <a:r>
                <a:rPr lang="en-US" sz="1200" b="1"/>
                <a:t>Dimension 1</a:t>
              </a:r>
            </a:p>
            <a:p>
              <a:pPr algn="ctr"/>
              <a:endParaRPr lang="en-US" sz="1200" b="1"/>
            </a:p>
          </p:txBody>
        </p:sp>
        <p:sp>
          <p:nvSpPr>
            <p:cNvPr id="97313" name="AutoShape 26"/>
            <p:cNvSpPr>
              <a:spLocks noChangeArrowheads="1"/>
            </p:cNvSpPr>
            <p:nvPr/>
          </p:nvSpPr>
          <p:spPr bwMode="auto">
            <a:xfrm>
              <a:off x="4806331" y="5949950"/>
              <a:ext cx="989839" cy="358775"/>
            </a:xfrm>
            <a:prstGeom prst="flowChartAlternateProcess">
              <a:avLst/>
            </a:prstGeom>
            <a:solidFill>
              <a:srgbClr val="00B0F0"/>
            </a:solidFill>
            <a:ln w="9525">
              <a:solidFill>
                <a:schemeClr val="tx1"/>
              </a:solidFill>
              <a:miter lim="800000"/>
              <a:headEnd/>
              <a:tailEnd/>
            </a:ln>
          </p:spPr>
          <p:txBody>
            <a:bodyPr wrap="none" anchor="ctr"/>
            <a:lstStyle/>
            <a:p>
              <a:pPr algn="ctr"/>
              <a:endParaRPr lang="en-US" sz="1200" b="1"/>
            </a:p>
            <a:p>
              <a:pPr algn="ctr"/>
              <a:r>
                <a:rPr lang="en-US" sz="1200" b="1"/>
                <a:t>Dimension 2</a:t>
              </a:r>
            </a:p>
            <a:p>
              <a:pPr algn="ctr"/>
              <a:endParaRPr lang="en-US" sz="1200" b="1"/>
            </a:p>
          </p:txBody>
        </p:sp>
        <p:sp>
          <p:nvSpPr>
            <p:cNvPr id="97314" name="AutoShape 27"/>
            <p:cNvSpPr>
              <a:spLocks noChangeArrowheads="1"/>
            </p:cNvSpPr>
            <p:nvPr/>
          </p:nvSpPr>
          <p:spPr bwMode="auto">
            <a:xfrm>
              <a:off x="6227763" y="5949950"/>
              <a:ext cx="1081087" cy="360363"/>
            </a:xfrm>
            <a:prstGeom prst="flowChartAlternateProcess">
              <a:avLst/>
            </a:prstGeom>
            <a:solidFill>
              <a:srgbClr val="00B0F0"/>
            </a:solidFill>
            <a:ln w="9525">
              <a:solidFill>
                <a:schemeClr val="tx1"/>
              </a:solidFill>
              <a:miter lim="800000"/>
              <a:headEnd/>
              <a:tailEnd/>
            </a:ln>
          </p:spPr>
          <p:txBody>
            <a:bodyPr wrap="none" anchor="ctr"/>
            <a:lstStyle/>
            <a:p>
              <a:pPr algn="ctr"/>
              <a:endParaRPr lang="en-US" sz="1200" b="1"/>
            </a:p>
            <a:p>
              <a:pPr algn="ctr"/>
              <a:r>
                <a:rPr lang="en-US" sz="1200" b="1"/>
                <a:t>Dimension 3</a:t>
              </a:r>
            </a:p>
            <a:p>
              <a:pPr algn="ctr"/>
              <a:endParaRPr lang="en-US" sz="1200" b="1"/>
            </a:p>
          </p:txBody>
        </p:sp>
        <p:sp>
          <p:nvSpPr>
            <p:cNvPr id="97315" name="AutoShape 28"/>
            <p:cNvSpPr>
              <a:spLocks noChangeArrowheads="1"/>
            </p:cNvSpPr>
            <p:nvPr/>
          </p:nvSpPr>
          <p:spPr bwMode="auto">
            <a:xfrm>
              <a:off x="4500563" y="5805488"/>
              <a:ext cx="3095625" cy="720725"/>
            </a:xfrm>
            <a:prstGeom prst="roundRect">
              <a:avLst>
                <a:gd name="adj" fmla="val 16667"/>
              </a:avLst>
            </a:prstGeom>
            <a:noFill/>
            <a:ln w="9525">
              <a:solidFill>
                <a:srgbClr val="FF0000"/>
              </a:solidFill>
              <a:round/>
              <a:headEnd/>
              <a:tailEnd/>
            </a:ln>
          </p:spPr>
          <p:txBody>
            <a:bodyPr wrap="none" anchor="ctr"/>
            <a:lstStyle/>
            <a:p>
              <a:endParaRPr lang="fr-FR"/>
            </a:p>
          </p:txBody>
        </p:sp>
        <p:sp>
          <p:nvSpPr>
            <p:cNvPr id="97316" name="AutoShape 29"/>
            <p:cNvSpPr>
              <a:spLocks noChangeArrowheads="1"/>
            </p:cNvSpPr>
            <p:nvPr/>
          </p:nvSpPr>
          <p:spPr bwMode="auto">
            <a:xfrm>
              <a:off x="2987675" y="5876925"/>
              <a:ext cx="3095625" cy="574675"/>
            </a:xfrm>
            <a:prstGeom prst="roundRect">
              <a:avLst>
                <a:gd name="adj" fmla="val 16667"/>
              </a:avLst>
            </a:prstGeom>
            <a:noFill/>
            <a:ln w="9525">
              <a:solidFill>
                <a:srgbClr val="FF0000"/>
              </a:solidFill>
              <a:round/>
              <a:headEnd/>
              <a:tailEnd/>
            </a:ln>
          </p:spPr>
          <p:txBody>
            <a:bodyPr wrap="none" anchor="ctr"/>
            <a:lstStyle/>
            <a:p>
              <a:endParaRPr lang="fr-FR"/>
            </a:p>
          </p:txBody>
        </p:sp>
        <p:sp>
          <p:nvSpPr>
            <p:cNvPr id="97317" name="AutoShape 30"/>
            <p:cNvSpPr>
              <a:spLocks noChangeArrowheads="1"/>
            </p:cNvSpPr>
            <p:nvPr/>
          </p:nvSpPr>
          <p:spPr bwMode="auto">
            <a:xfrm>
              <a:off x="3635375" y="5661025"/>
              <a:ext cx="73025" cy="215900"/>
            </a:xfrm>
            <a:prstGeom prst="downArrow">
              <a:avLst>
                <a:gd name="adj1" fmla="val 50000"/>
                <a:gd name="adj2" fmla="val 73913"/>
              </a:avLst>
            </a:prstGeom>
            <a:solidFill>
              <a:srgbClr val="FF0000"/>
            </a:solidFill>
            <a:ln w="9525">
              <a:solidFill>
                <a:schemeClr val="tx1"/>
              </a:solidFill>
              <a:miter lim="800000"/>
              <a:headEnd/>
              <a:tailEnd/>
            </a:ln>
          </p:spPr>
          <p:txBody>
            <a:bodyPr wrap="none" anchor="ctr"/>
            <a:lstStyle/>
            <a:p>
              <a:endParaRPr lang="fr-FR"/>
            </a:p>
          </p:txBody>
        </p:sp>
        <p:sp>
          <p:nvSpPr>
            <p:cNvPr id="97318" name="AutoShape 31"/>
            <p:cNvSpPr>
              <a:spLocks noChangeArrowheads="1"/>
            </p:cNvSpPr>
            <p:nvPr/>
          </p:nvSpPr>
          <p:spPr bwMode="auto">
            <a:xfrm>
              <a:off x="6156220" y="5661025"/>
              <a:ext cx="71437" cy="144463"/>
            </a:xfrm>
            <a:prstGeom prst="downArrow">
              <a:avLst>
                <a:gd name="adj1" fmla="val 50000"/>
                <a:gd name="adj2" fmla="val 50556"/>
              </a:avLst>
            </a:prstGeom>
            <a:solidFill>
              <a:srgbClr val="FF0000"/>
            </a:solidFill>
            <a:ln w="9525">
              <a:solidFill>
                <a:schemeClr val="tx1"/>
              </a:solidFill>
              <a:miter lim="800000"/>
              <a:headEnd/>
              <a:tailEnd/>
            </a:ln>
          </p:spPr>
          <p:txBody>
            <a:bodyPr wrap="none" anchor="ctr"/>
            <a:lstStyle/>
            <a:p>
              <a:endParaRPr lang="fr-FR"/>
            </a:p>
          </p:txBody>
        </p:sp>
      </p:grpSp>
      <p:grpSp>
        <p:nvGrpSpPr>
          <p:cNvPr id="41" name="Groupe 40"/>
          <p:cNvGrpSpPr>
            <a:grpSpLocks/>
          </p:cNvGrpSpPr>
          <p:nvPr/>
        </p:nvGrpSpPr>
        <p:grpSpPr bwMode="auto">
          <a:xfrm>
            <a:off x="457200" y="1431925"/>
            <a:ext cx="2027238" cy="4824413"/>
            <a:chOff x="457200" y="691975"/>
            <a:chExt cx="2026510" cy="4824353"/>
          </a:xfrm>
        </p:grpSpPr>
        <p:grpSp>
          <p:nvGrpSpPr>
            <p:cNvPr id="97301" name="Group 31"/>
            <p:cNvGrpSpPr>
              <a:grpSpLocks/>
            </p:cNvGrpSpPr>
            <p:nvPr/>
          </p:nvGrpSpPr>
          <p:grpSpPr bwMode="auto">
            <a:xfrm>
              <a:off x="611188" y="1484313"/>
              <a:ext cx="1584325" cy="4032015"/>
              <a:chOff x="611188" y="1484313"/>
              <a:chExt cx="1584325" cy="4032015"/>
            </a:xfrm>
          </p:grpSpPr>
          <p:sp>
            <p:nvSpPr>
              <p:cNvPr id="44" name="AutoShape 8"/>
              <p:cNvSpPr>
                <a:spLocks noChangeArrowheads="1"/>
              </p:cNvSpPr>
              <p:nvPr/>
            </p:nvSpPr>
            <p:spPr bwMode="auto">
              <a:xfrm>
                <a:off x="755543" y="4797199"/>
                <a:ext cx="1225110" cy="719129"/>
              </a:xfrm>
              <a:prstGeom prst="flowChartAlternateProcess">
                <a:avLst/>
              </a:prstGeom>
              <a:solidFill>
                <a:schemeClr val="accent5">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1100" b="1" dirty="0">
                    <a:latin typeface="+mn-lt"/>
                    <a:cs typeface="+mn-cs"/>
                  </a:rPr>
                  <a:t>Plan de </a:t>
                </a:r>
                <a:r>
                  <a:rPr lang="en-US" sz="1100" b="1" dirty="0" err="1">
                    <a:latin typeface="+mn-lt"/>
                    <a:cs typeface="+mn-cs"/>
                  </a:rPr>
                  <a:t>compte</a:t>
                </a:r>
                <a:endParaRPr lang="en-US" sz="900" b="1" dirty="0">
                  <a:latin typeface="+mn-lt"/>
                  <a:cs typeface="+mn-cs"/>
                </a:endParaRPr>
              </a:p>
            </p:txBody>
          </p:sp>
          <p:sp>
            <p:nvSpPr>
              <p:cNvPr id="97306" name="AutoShape 4"/>
              <p:cNvSpPr>
                <a:spLocks noChangeArrowheads="1"/>
              </p:cNvSpPr>
              <p:nvPr/>
            </p:nvSpPr>
            <p:spPr bwMode="auto">
              <a:xfrm>
                <a:off x="1331913" y="2204830"/>
                <a:ext cx="144462" cy="504070"/>
              </a:xfrm>
              <a:prstGeom prst="downArrow">
                <a:avLst>
                  <a:gd name="adj1" fmla="val 50000"/>
                  <a:gd name="adj2" fmla="val 75004"/>
                </a:avLst>
              </a:prstGeom>
              <a:solidFill>
                <a:schemeClr val="accent1"/>
              </a:solidFill>
              <a:ln w="9525">
                <a:solidFill>
                  <a:schemeClr val="tx1"/>
                </a:solidFill>
                <a:miter lim="800000"/>
                <a:headEnd/>
                <a:tailEnd/>
              </a:ln>
            </p:spPr>
            <p:txBody>
              <a:bodyPr wrap="none" anchor="ctr"/>
              <a:lstStyle/>
              <a:p>
                <a:endParaRPr lang="fr-FR"/>
              </a:p>
            </p:txBody>
          </p:sp>
          <p:sp>
            <p:nvSpPr>
              <p:cNvPr id="97307" name="AutoShape 3"/>
              <p:cNvSpPr>
                <a:spLocks noChangeArrowheads="1"/>
              </p:cNvSpPr>
              <p:nvPr/>
            </p:nvSpPr>
            <p:spPr bwMode="auto">
              <a:xfrm>
                <a:off x="611188" y="1484313"/>
                <a:ext cx="1584325" cy="1008062"/>
              </a:xfrm>
              <a:prstGeom prst="flowChartAlternateProcess">
                <a:avLst/>
              </a:prstGeom>
              <a:solidFill>
                <a:schemeClr val="accent2"/>
              </a:solidFill>
              <a:ln w="9525">
                <a:solidFill>
                  <a:schemeClr val="tx1"/>
                </a:solidFill>
                <a:miter lim="800000"/>
                <a:headEnd/>
                <a:tailEnd/>
              </a:ln>
            </p:spPr>
            <p:txBody>
              <a:bodyPr wrap="none" anchor="ctr"/>
              <a:lstStyle/>
              <a:p>
                <a:pPr algn="ctr"/>
                <a:r>
                  <a:rPr lang="fr-FR" sz="1600" b="1"/>
                  <a:t>Compagnie</a:t>
                </a:r>
                <a:r>
                  <a:rPr lang="en-US" sz="1600" b="1"/>
                  <a:t> A</a:t>
                </a:r>
              </a:p>
              <a:p>
                <a:pPr algn="ctr"/>
                <a:r>
                  <a:rPr lang="en-US" sz="1400" b="1"/>
                  <a:t>Sites</a:t>
                </a:r>
              </a:p>
            </p:txBody>
          </p:sp>
          <p:sp>
            <p:nvSpPr>
              <p:cNvPr id="47" name="AutoShape 5"/>
              <p:cNvSpPr>
                <a:spLocks noChangeArrowheads="1"/>
              </p:cNvSpPr>
              <p:nvPr/>
            </p:nvSpPr>
            <p:spPr bwMode="auto">
              <a:xfrm>
                <a:off x="611133" y="2708075"/>
                <a:ext cx="1583756" cy="720716"/>
              </a:xfrm>
              <a:prstGeom prst="flowChartAlternateProcess">
                <a:avLst/>
              </a:prstGeom>
              <a:solidFill>
                <a:schemeClr val="accent2">
                  <a:lumMod val="40000"/>
                  <a:lumOff val="60000"/>
                </a:schemeClr>
              </a:solidFill>
              <a:ln w="9525">
                <a:solidFill>
                  <a:schemeClr val="tx1"/>
                </a:solidFill>
                <a:miter lim="800000"/>
                <a:headEnd/>
                <a:tailEnd/>
              </a:ln>
            </p:spPr>
            <p:txBody>
              <a:bodyPr wrap="none" anchor="ctr"/>
              <a:lstStyle/>
              <a:p>
                <a:pPr algn="ctr" fontAlgn="auto">
                  <a:spcBef>
                    <a:spcPts val="0"/>
                  </a:spcBef>
                  <a:spcAft>
                    <a:spcPts val="0"/>
                  </a:spcAft>
                  <a:defRPr/>
                </a:pPr>
                <a:r>
                  <a:rPr lang="fr-FR" sz="1600" b="1" dirty="0">
                    <a:latin typeface="+mn-lt"/>
                    <a:cs typeface="+mn-cs"/>
                  </a:rPr>
                  <a:t>Modèle</a:t>
                </a:r>
                <a:r>
                  <a:rPr lang="en-US" sz="1600" b="1" dirty="0">
                    <a:latin typeface="+mn-lt"/>
                    <a:cs typeface="+mn-cs"/>
                  </a:rPr>
                  <a:t> </a:t>
                </a:r>
              </a:p>
              <a:p>
                <a:pPr algn="ctr" fontAlgn="auto">
                  <a:spcBef>
                    <a:spcPts val="0"/>
                  </a:spcBef>
                  <a:spcAft>
                    <a:spcPts val="0"/>
                  </a:spcAft>
                  <a:defRPr/>
                </a:pPr>
                <a:r>
                  <a:rPr lang="en-US" sz="1600" b="1" dirty="0" err="1">
                    <a:latin typeface="+mn-lt"/>
                    <a:cs typeface="+mn-cs"/>
                  </a:rPr>
                  <a:t>Comptable</a:t>
                </a:r>
                <a:endParaRPr lang="en-US" sz="1600" b="1" dirty="0">
                  <a:latin typeface="+mn-lt"/>
                  <a:cs typeface="+mn-cs"/>
                </a:endParaRPr>
              </a:p>
            </p:txBody>
          </p:sp>
          <p:sp>
            <p:nvSpPr>
              <p:cNvPr id="97309" name="AutoShape 6"/>
              <p:cNvSpPr>
                <a:spLocks noChangeArrowheads="1"/>
              </p:cNvSpPr>
              <p:nvPr/>
            </p:nvSpPr>
            <p:spPr bwMode="auto">
              <a:xfrm>
                <a:off x="1331913" y="3429000"/>
                <a:ext cx="144462" cy="361950"/>
              </a:xfrm>
              <a:prstGeom prst="downArrow">
                <a:avLst>
                  <a:gd name="adj1" fmla="val 50000"/>
                  <a:gd name="adj2" fmla="val 62638"/>
                </a:avLst>
              </a:prstGeom>
              <a:solidFill>
                <a:schemeClr val="accent1"/>
              </a:solidFill>
              <a:ln w="9525">
                <a:solidFill>
                  <a:schemeClr val="tx1"/>
                </a:solidFill>
                <a:miter lim="800000"/>
                <a:headEnd/>
                <a:tailEnd/>
              </a:ln>
            </p:spPr>
            <p:txBody>
              <a:bodyPr wrap="none" anchor="ctr"/>
              <a:lstStyle/>
              <a:p>
                <a:endParaRPr lang="fr-FR"/>
              </a:p>
            </p:txBody>
          </p:sp>
          <p:sp>
            <p:nvSpPr>
              <p:cNvPr id="49" name="AutoShape 7"/>
              <p:cNvSpPr>
                <a:spLocks noChangeArrowheads="1"/>
              </p:cNvSpPr>
              <p:nvPr/>
            </p:nvSpPr>
            <p:spPr bwMode="auto">
              <a:xfrm>
                <a:off x="826956" y="3789149"/>
                <a:ext cx="1079112" cy="720716"/>
              </a:xfrm>
              <a:prstGeom prst="foldedCorner">
                <a:avLst>
                  <a:gd name="adj" fmla="val 12500"/>
                </a:avLst>
              </a:prstGeom>
              <a:solidFill>
                <a:schemeClr val="accent2">
                  <a:lumMod val="50000"/>
                  <a:alpha val="69019"/>
                </a:schemeClr>
              </a:solidFill>
              <a:ln w="9525">
                <a:solidFill>
                  <a:schemeClr val="tx1"/>
                </a:solidFill>
                <a:round/>
                <a:headEnd/>
                <a:tailEnd/>
              </a:ln>
            </p:spPr>
            <p:txBody>
              <a:bodyPr wrap="none" anchor="ctr"/>
              <a:lstStyle/>
              <a:p>
                <a:pPr algn="ctr" fontAlgn="auto">
                  <a:spcBef>
                    <a:spcPts val="0"/>
                  </a:spcBef>
                  <a:spcAft>
                    <a:spcPts val="0"/>
                  </a:spcAft>
                  <a:defRPr/>
                </a:pPr>
                <a:r>
                  <a:rPr lang="en-US" sz="1600" b="1" dirty="0" err="1">
                    <a:latin typeface="+mn-lt"/>
                    <a:cs typeface="+mn-cs"/>
                  </a:rPr>
                  <a:t>Référentiel</a:t>
                </a:r>
                <a:endParaRPr lang="en-US" sz="1600" b="1" dirty="0">
                  <a:latin typeface="+mn-lt"/>
                  <a:cs typeface="+mn-cs"/>
                </a:endParaRPr>
              </a:p>
              <a:p>
                <a:pPr algn="ctr" fontAlgn="auto">
                  <a:spcBef>
                    <a:spcPts val="0"/>
                  </a:spcBef>
                  <a:spcAft>
                    <a:spcPts val="0"/>
                  </a:spcAft>
                  <a:defRPr/>
                </a:pPr>
                <a:r>
                  <a:rPr lang="en-US" sz="1600" b="1" dirty="0">
                    <a:latin typeface="+mn-lt"/>
                    <a:cs typeface="+mn-cs"/>
                  </a:rPr>
                  <a:t>Social</a:t>
                </a:r>
              </a:p>
            </p:txBody>
          </p:sp>
          <p:sp>
            <p:nvSpPr>
              <p:cNvPr id="97311" name="AutoShape 9"/>
              <p:cNvSpPr>
                <a:spLocks noChangeArrowheads="1"/>
              </p:cNvSpPr>
              <p:nvPr/>
            </p:nvSpPr>
            <p:spPr bwMode="auto">
              <a:xfrm>
                <a:off x="1331108" y="4509150"/>
                <a:ext cx="144462" cy="290513"/>
              </a:xfrm>
              <a:prstGeom prst="downArrow">
                <a:avLst>
                  <a:gd name="adj1" fmla="val 50000"/>
                  <a:gd name="adj2" fmla="val 50275"/>
                </a:avLst>
              </a:prstGeom>
              <a:solidFill>
                <a:schemeClr val="accent1"/>
              </a:solidFill>
              <a:ln w="9525">
                <a:solidFill>
                  <a:schemeClr val="tx1"/>
                </a:solidFill>
                <a:miter lim="800000"/>
                <a:headEnd/>
                <a:tailEnd/>
              </a:ln>
            </p:spPr>
            <p:txBody>
              <a:bodyPr wrap="none" anchor="ctr"/>
              <a:lstStyle/>
              <a:p>
                <a:endParaRPr lang="fr-FR"/>
              </a:p>
            </p:txBody>
          </p:sp>
        </p:grpSp>
        <p:sp>
          <p:nvSpPr>
            <p:cNvPr id="43" name="TextBox 32"/>
            <p:cNvSpPr txBox="1"/>
            <p:nvPr/>
          </p:nvSpPr>
          <p:spPr>
            <a:xfrm>
              <a:off x="457200" y="691975"/>
              <a:ext cx="2026510"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fr-FR" b="1" dirty="0"/>
                <a:t>Structure </a:t>
              </a:r>
              <a:r>
                <a:rPr lang="en-GB" b="1" dirty="0" err="1"/>
                <a:t>Minimale</a:t>
              </a:r>
              <a:endParaRPr lang="en-GB" b="1" dirty="0"/>
            </a:p>
          </p:txBody>
        </p:sp>
      </p:grpSp>
      <p:grpSp>
        <p:nvGrpSpPr>
          <p:cNvPr id="51" name="Group 34"/>
          <p:cNvGrpSpPr>
            <a:grpSpLocks/>
          </p:cNvGrpSpPr>
          <p:nvPr/>
        </p:nvGrpSpPr>
        <p:grpSpPr bwMode="auto">
          <a:xfrm>
            <a:off x="3121025" y="996950"/>
            <a:ext cx="4249738" cy="2560638"/>
            <a:chOff x="3059113" y="868362"/>
            <a:chExt cx="4249737" cy="2561263"/>
          </a:xfrm>
        </p:grpSpPr>
        <p:sp>
          <p:nvSpPr>
            <p:cNvPr id="97293" name="AutoShape 16"/>
            <p:cNvSpPr>
              <a:spLocks noChangeArrowheads="1"/>
            </p:cNvSpPr>
            <p:nvPr/>
          </p:nvSpPr>
          <p:spPr bwMode="auto">
            <a:xfrm rot="1200000">
              <a:off x="5940425" y="2288477"/>
              <a:ext cx="144463" cy="433388"/>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fr-FR"/>
            </a:p>
          </p:txBody>
        </p:sp>
        <p:sp>
          <p:nvSpPr>
            <p:cNvPr id="97294" name="AutoShape 17"/>
            <p:cNvSpPr>
              <a:spLocks noChangeArrowheads="1"/>
            </p:cNvSpPr>
            <p:nvPr/>
          </p:nvSpPr>
          <p:spPr bwMode="auto">
            <a:xfrm rot="-1200000">
              <a:off x="4356100" y="2288477"/>
              <a:ext cx="144463" cy="433388"/>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fr-FR"/>
            </a:p>
          </p:txBody>
        </p:sp>
        <p:sp>
          <p:nvSpPr>
            <p:cNvPr id="97295" name="AutoShape 10"/>
            <p:cNvSpPr>
              <a:spLocks noChangeArrowheads="1"/>
            </p:cNvSpPr>
            <p:nvPr/>
          </p:nvSpPr>
          <p:spPr bwMode="auto">
            <a:xfrm>
              <a:off x="3059113" y="1484313"/>
              <a:ext cx="1584325" cy="1008062"/>
            </a:xfrm>
            <a:prstGeom prst="flowChartAlternateProcess">
              <a:avLst/>
            </a:prstGeom>
            <a:solidFill>
              <a:schemeClr val="accent2"/>
            </a:solidFill>
            <a:ln w="9525">
              <a:solidFill>
                <a:schemeClr val="tx1"/>
              </a:solidFill>
              <a:miter lim="800000"/>
              <a:headEnd/>
              <a:tailEnd/>
            </a:ln>
          </p:spPr>
          <p:txBody>
            <a:bodyPr wrap="none" anchor="ctr"/>
            <a:lstStyle/>
            <a:p>
              <a:pPr algn="ctr"/>
              <a:r>
                <a:rPr lang="en-US" sz="1600" b="1"/>
                <a:t>Compagnie B</a:t>
              </a:r>
            </a:p>
            <a:p>
              <a:pPr algn="ctr"/>
              <a:r>
                <a:rPr lang="en-US" sz="1400" b="1"/>
                <a:t>Sites</a:t>
              </a:r>
            </a:p>
          </p:txBody>
        </p:sp>
        <p:sp>
          <p:nvSpPr>
            <p:cNvPr id="97296" name="AutoShape 11"/>
            <p:cNvSpPr>
              <a:spLocks noChangeArrowheads="1"/>
            </p:cNvSpPr>
            <p:nvPr/>
          </p:nvSpPr>
          <p:spPr bwMode="auto">
            <a:xfrm>
              <a:off x="5724525" y="1484313"/>
              <a:ext cx="1584325" cy="1008062"/>
            </a:xfrm>
            <a:prstGeom prst="flowChartAlternateProcess">
              <a:avLst/>
            </a:prstGeom>
            <a:solidFill>
              <a:schemeClr val="accent2"/>
            </a:solidFill>
            <a:ln w="9525">
              <a:solidFill>
                <a:schemeClr val="tx1"/>
              </a:solidFill>
              <a:miter lim="800000"/>
              <a:headEnd/>
              <a:tailEnd/>
            </a:ln>
          </p:spPr>
          <p:txBody>
            <a:bodyPr wrap="none" anchor="ctr"/>
            <a:lstStyle/>
            <a:p>
              <a:pPr algn="ctr"/>
              <a:r>
                <a:rPr lang="en-US" sz="1600" b="1"/>
                <a:t>Compagnie C</a:t>
              </a:r>
            </a:p>
            <a:p>
              <a:pPr algn="ctr"/>
              <a:r>
                <a:rPr lang="en-US" sz="1400" b="1"/>
                <a:t>Sites</a:t>
              </a:r>
            </a:p>
          </p:txBody>
        </p:sp>
        <p:sp>
          <p:nvSpPr>
            <p:cNvPr id="56" name="AutoShape 12"/>
            <p:cNvSpPr>
              <a:spLocks noChangeArrowheads="1"/>
            </p:cNvSpPr>
            <p:nvPr/>
          </p:nvSpPr>
          <p:spPr bwMode="auto">
            <a:xfrm>
              <a:off x="4427538" y="2708724"/>
              <a:ext cx="1584325" cy="720901"/>
            </a:xfrm>
            <a:prstGeom prst="flowChartAlternateProcess">
              <a:avLst/>
            </a:prstGeom>
            <a:solidFill>
              <a:schemeClr val="accent2">
                <a:lumMod val="60000"/>
                <a:lumOff val="40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1600" b="1" dirty="0" err="1">
                  <a:latin typeface="+mn-lt"/>
                  <a:cs typeface="+mn-cs"/>
                </a:rPr>
                <a:t>Modèle</a:t>
              </a:r>
              <a:endParaRPr lang="en-US" sz="1600" b="1" dirty="0">
                <a:latin typeface="+mn-lt"/>
                <a:cs typeface="+mn-cs"/>
              </a:endParaRPr>
            </a:p>
            <a:p>
              <a:pPr algn="ctr" fontAlgn="auto">
                <a:spcBef>
                  <a:spcPts val="0"/>
                </a:spcBef>
                <a:spcAft>
                  <a:spcPts val="0"/>
                </a:spcAft>
                <a:defRPr/>
              </a:pPr>
              <a:r>
                <a:rPr lang="en-US" sz="1600" b="1" dirty="0" err="1">
                  <a:latin typeface="+mn-lt"/>
                  <a:cs typeface="+mn-cs"/>
                </a:rPr>
                <a:t>Comptable</a:t>
              </a:r>
              <a:endParaRPr lang="en-US" sz="1600" b="1" dirty="0">
                <a:latin typeface="+mn-lt"/>
                <a:cs typeface="+mn-cs"/>
              </a:endParaRPr>
            </a:p>
          </p:txBody>
        </p:sp>
        <p:sp>
          <p:nvSpPr>
            <p:cNvPr id="57" name="TextBox 33"/>
            <p:cNvSpPr txBox="1"/>
            <p:nvPr/>
          </p:nvSpPr>
          <p:spPr>
            <a:xfrm>
              <a:off x="3635375" y="868362"/>
              <a:ext cx="3187968" cy="369332"/>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en-GB" b="1" dirty="0"/>
                <a:t>Plus </a:t>
              </a:r>
              <a:r>
                <a:rPr lang="fr-FR" b="1" dirty="0"/>
                <a:t>complexe</a:t>
              </a:r>
            </a:p>
          </p:txBody>
        </p:sp>
      </p:grpSp>
      <p:sp>
        <p:nvSpPr>
          <p:cNvPr id="58" name="AutoShape 20"/>
          <p:cNvSpPr>
            <a:spLocks noChangeArrowheads="1"/>
          </p:cNvSpPr>
          <p:nvPr/>
        </p:nvSpPr>
        <p:spPr bwMode="auto">
          <a:xfrm>
            <a:off x="2916238" y="4872038"/>
            <a:ext cx="1441450" cy="644525"/>
          </a:xfrm>
          <a:prstGeom prst="flowChartAlternateProcess">
            <a:avLst/>
          </a:prstGeom>
          <a:solidFill>
            <a:schemeClr val="accent5">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endParaRPr lang="en-US" sz="900" b="1" dirty="0">
              <a:latin typeface="+mn-lt"/>
              <a:cs typeface="+mn-cs"/>
            </a:endParaRPr>
          </a:p>
          <a:p>
            <a:pPr algn="ctr" fontAlgn="auto">
              <a:spcBef>
                <a:spcPts val="0"/>
              </a:spcBef>
              <a:spcAft>
                <a:spcPts val="0"/>
              </a:spcAft>
              <a:defRPr/>
            </a:pPr>
            <a:r>
              <a:rPr lang="en-US" sz="1100" b="1" dirty="0">
                <a:latin typeface="+mn-lt"/>
                <a:cs typeface="+mn-cs"/>
              </a:rPr>
              <a:t>Plan de </a:t>
            </a:r>
            <a:r>
              <a:rPr lang="en-US" sz="1100" b="1" dirty="0" err="1">
                <a:latin typeface="+mn-lt"/>
                <a:cs typeface="+mn-cs"/>
              </a:rPr>
              <a:t>compte</a:t>
            </a:r>
            <a:endParaRPr lang="en-US" sz="1100" b="1" dirty="0">
              <a:latin typeface="+mn-lt"/>
              <a:cs typeface="+mn-cs"/>
            </a:endParaRPr>
          </a:p>
          <a:p>
            <a:pPr algn="ctr" fontAlgn="auto">
              <a:spcBef>
                <a:spcPts val="0"/>
              </a:spcBef>
              <a:spcAft>
                <a:spcPts val="0"/>
              </a:spcAft>
              <a:defRPr/>
            </a:pPr>
            <a:r>
              <a:rPr lang="en-US" sz="1100" b="1" dirty="0">
                <a:latin typeface="+mn-lt"/>
                <a:cs typeface="+mn-cs"/>
              </a:rPr>
              <a:t>Social</a:t>
            </a:r>
          </a:p>
          <a:p>
            <a:pPr algn="ctr" fontAlgn="auto">
              <a:spcBef>
                <a:spcPts val="0"/>
              </a:spcBef>
              <a:spcAft>
                <a:spcPts val="0"/>
              </a:spcAft>
              <a:defRPr/>
            </a:pPr>
            <a:endParaRPr lang="en-US" sz="900" b="1" dirty="0">
              <a:latin typeface="+mn-lt"/>
              <a:cs typeface="+mn-cs"/>
            </a:endParaRPr>
          </a:p>
        </p:txBody>
      </p:sp>
      <p:sp>
        <p:nvSpPr>
          <p:cNvPr id="59" name="AutoShape 21"/>
          <p:cNvSpPr>
            <a:spLocks noChangeArrowheads="1"/>
          </p:cNvSpPr>
          <p:nvPr/>
        </p:nvSpPr>
        <p:spPr bwMode="auto">
          <a:xfrm>
            <a:off x="5292725" y="4872038"/>
            <a:ext cx="1800225" cy="644525"/>
          </a:xfrm>
          <a:prstGeom prst="flowChartAlternateProcess">
            <a:avLst/>
          </a:prstGeom>
          <a:solidFill>
            <a:schemeClr val="accent5">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1100" b="1" dirty="0">
                <a:latin typeface="+mn-lt"/>
                <a:cs typeface="+mn-cs"/>
              </a:rPr>
              <a:t>Plan de </a:t>
            </a:r>
            <a:r>
              <a:rPr lang="en-US" sz="1100" b="1" dirty="0" err="1">
                <a:latin typeface="+mn-lt"/>
                <a:cs typeface="+mn-cs"/>
              </a:rPr>
              <a:t>comptes</a:t>
            </a:r>
            <a:endParaRPr lang="en-US" sz="1100" b="1" dirty="0">
              <a:latin typeface="+mn-lt"/>
              <a:cs typeface="+mn-cs"/>
            </a:endParaRPr>
          </a:p>
          <a:p>
            <a:pPr algn="ctr" fontAlgn="auto">
              <a:spcBef>
                <a:spcPts val="0"/>
              </a:spcBef>
              <a:spcAft>
                <a:spcPts val="0"/>
              </a:spcAft>
              <a:defRPr/>
            </a:pPr>
            <a:r>
              <a:rPr lang="en-US" sz="1100" b="1" dirty="0">
                <a:latin typeface="+mn-lt"/>
                <a:cs typeface="+mn-cs"/>
              </a:rPr>
              <a:t>IAS/GAAP</a:t>
            </a:r>
          </a:p>
        </p:txBody>
      </p:sp>
      <p:sp>
        <p:nvSpPr>
          <p:cNvPr id="60" name="AutoShape 18"/>
          <p:cNvSpPr>
            <a:spLocks noChangeArrowheads="1"/>
          </p:cNvSpPr>
          <p:nvPr/>
        </p:nvSpPr>
        <p:spPr bwMode="auto">
          <a:xfrm>
            <a:off x="6696075" y="4581525"/>
            <a:ext cx="144463" cy="288925"/>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fr-FR"/>
          </a:p>
        </p:txBody>
      </p:sp>
      <p:sp>
        <p:nvSpPr>
          <p:cNvPr id="61" name="AutoShape 18"/>
          <p:cNvSpPr>
            <a:spLocks noChangeArrowheads="1"/>
          </p:cNvSpPr>
          <p:nvPr/>
        </p:nvSpPr>
        <p:spPr bwMode="auto">
          <a:xfrm>
            <a:off x="5580063" y="4565650"/>
            <a:ext cx="144462" cy="288925"/>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fr-FR"/>
          </a:p>
        </p:txBody>
      </p:sp>
      <p:sp>
        <p:nvSpPr>
          <p:cNvPr id="62" name="AutoShape 18"/>
          <p:cNvSpPr>
            <a:spLocks noChangeArrowheads="1"/>
          </p:cNvSpPr>
          <p:nvPr/>
        </p:nvSpPr>
        <p:spPr bwMode="auto">
          <a:xfrm>
            <a:off x="3519488" y="4565650"/>
            <a:ext cx="144462" cy="288925"/>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fr-FR"/>
          </a:p>
        </p:txBody>
      </p:sp>
      <p:sp>
        <p:nvSpPr>
          <p:cNvPr id="97291" name="Rectangle 2"/>
          <p:cNvSpPr txBox="1">
            <a:spLocks noChangeArrowheads="1"/>
          </p:cNvSpPr>
          <p:nvPr/>
        </p:nvSpPr>
        <p:spPr bwMode="auto">
          <a:xfrm>
            <a:off x="312738" y="204788"/>
            <a:ext cx="8229600" cy="563562"/>
          </a:xfrm>
          <a:prstGeom prst="rect">
            <a:avLst/>
          </a:prstGeom>
          <a:noFill/>
          <a:ln w="9525">
            <a:noFill/>
            <a:miter lim="800000"/>
            <a:headEnd/>
            <a:tailEnd/>
          </a:ln>
        </p:spPr>
        <p:txBody>
          <a:bodyPr/>
          <a:lstStyle/>
          <a:p>
            <a:r>
              <a:rPr lang="en-US" sz="2800" b="1">
                <a:solidFill>
                  <a:srgbClr val="008469"/>
                </a:solidFill>
              </a:rPr>
              <a:t>Structures Fondamentales</a:t>
            </a:r>
          </a:p>
        </p:txBody>
      </p:sp>
      <p:sp>
        <p:nvSpPr>
          <p:cNvPr id="97292" name="Rectangle 63"/>
          <p:cNvSpPr>
            <a:spLocks noChangeArrowheads="1"/>
          </p:cNvSpPr>
          <p:nvPr/>
        </p:nvSpPr>
        <p:spPr bwMode="auto">
          <a:xfrm>
            <a:off x="388938" y="666750"/>
            <a:ext cx="3398837" cy="646113"/>
          </a:xfrm>
          <a:prstGeom prst="rect">
            <a:avLst/>
          </a:prstGeom>
          <a:noFill/>
          <a:ln w="9525">
            <a:noFill/>
            <a:miter lim="800000"/>
            <a:headEnd/>
            <a:tailEnd/>
          </a:ln>
        </p:spPr>
        <p:txBody>
          <a:bodyPr>
            <a:spAutoFit/>
          </a:bodyPr>
          <a:lstStyle/>
          <a:p>
            <a:r>
              <a:rPr lang="en-GB" b="1"/>
              <a:t>Exemples Structures Comptables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1+#ppt_w/2"/>
                                          </p:val>
                                        </p:tav>
                                        <p:tav tm="100000">
                                          <p:val>
                                            <p:strVal val="#ppt_x"/>
                                          </p:val>
                                        </p:tav>
                                      </p:tavLst>
                                    </p:anim>
                                    <p:anim calcmode="lin" valueType="num">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anim calcmode="lin" valueType="num">
                                      <p:cBhvr>
                                        <p:cTn id="28" dur="1000" fill="hold"/>
                                        <p:tgtEl>
                                          <p:spTgt spid="59"/>
                                        </p:tgtEl>
                                        <p:attrNameLst>
                                          <p:attrName>ppt_x</p:attrName>
                                        </p:attrNameLst>
                                      </p:cBhvr>
                                      <p:tavLst>
                                        <p:tav tm="0">
                                          <p:val>
                                            <p:strVal val="#ppt_x"/>
                                          </p:val>
                                        </p:tav>
                                        <p:tav tm="100000">
                                          <p:val>
                                            <p:strVal val="#ppt_x"/>
                                          </p:val>
                                        </p:tav>
                                      </p:tavLst>
                                    </p:anim>
                                    <p:anim calcmode="lin" valueType="num">
                                      <p:cBhvr>
                                        <p:cTn id="29" dur="1000" fill="hold"/>
                                        <p:tgtEl>
                                          <p:spTgt spid="5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anim calcmode="lin" valueType="num">
                                      <p:cBhvr>
                                        <p:cTn id="33" dur="1000" fill="hold"/>
                                        <p:tgtEl>
                                          <p:spTgt spid="62"/>
                                        </p:tgtEl>
                                        <p:attrNameLst>
                                          <p:attrName>ppt_x</p:attrName>
                                        </p:attrNameLst>
                                      </p:cBhvr>
                                      <p:tavLst>
                                        <p:tav tm="0">
                                          <p:val>
                                            <p:strVal val="#ppt_x"/>
                                          </p:val>
                                        </p:tav>
                                        <p:tav tm="100000">
                                          <p:val>
                                            <p:strVal val="#ppt_x"/>
                                          </p:val>
                                        </p:tav>
                                      </p:tavLst>
                                    </p:anim>
                                    <p:anim calcmode="lin" valueType="num">
                                      <p:cBhvr>
                                        <p:cTn id="34" dur="1000" fill="hold"/>
                                        <p:tgtEl>
                                          <p:spTgt spid="6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10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ZoneTexte 3"/>
          <p:cNvSpPr txBox="1">
            <a:spLocks noChangeArrowheads="1"/>
          </p:cNvSpPr>
          <p:nvPr/>
        </p:nvSpPr>
        <p:spPr bwMode="auto">
          <a:xfrm>
            <a:off x="2724150" y="2613025"/>
            <a:ext cx="3573463" cy="769938"/>
          </a:xfrm>
          <a:prstGeom prst="rect">
            <a:avLst/>
          </a:prstGeom>
          <a:noFill/>
          <a:ln w="9525">
            <a:noFill/>
            <a:miter lim="800000"/>
            <a:headEnd/>
            <a:tailEnd/>
          </a:ln>
        </p:spPr>
        <p:txBody>
          <a:bodyPr wrap="none">
            <a:spAutoFit/>
          </a:bodyPr>
          <a:lstStyle/>
          <a:p>
            <a:r>
              <a:rPr lang="fr-FR" sz="4400"/>
              <a:t>Exercices 1.4</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ctrTitle"/>
          </p:nvPr>
        </p:nvSpPr>
        <p:spPr/>
        <p:txBody>
          <a:bodyPr/>
          <a:lstStyle/>
          <a:p>
            <a:pPr eaLnBrk="1" hangingPunct="1"/>
            <a:r>
              <a:rPr lang="en-GB">
                <a:latin typeface="Arial" charset="0"/>
                <a:cs typeface="Arial" charset="0"/>
              </a:rPr>
              <a:t>CREATIONS DONNEES DE BASE</a:t>
            </a:r>
          </a:p>
        </p:txBody>
      </p:sp>
      <p:sp>
        <p:nvSpPr>
          <p:cNvPr id="3" name="Rectangle 2"/>
          <p:cNvSpPr/>
          <p:nvPr/>
        </p:nvSpPr>
        <p:spPr>
          <a:xfrm>
            <a:off x="4572000" y="2613025"/>
            <a:ext cx="4191000" cy="1323975"/>
          </a:xfrm>
          <a:prstGeom prst="rect">
            <a:avLst/>
          </a:prstGeom>
        </p:spPr>
        <p:txBody>
          <a:bodyPr>
            <a:spAutoFit/>
          </a:bodyPr>
          <a:lstStyle/>
          <a:p>
            <a:pPr lvl="1" fontAlgn="auto">
              <a:spcBef>
                <a:spcPts val="0"/>
              </a:spcBef>
              <a:spcAft>
                <a:spcPts val="0"/>
              </a:spcAft>
              <a:defRPr/>
            </a:pPr>
            <a:r>
              <a:rPr lang="en-GB" sz="1600" dirty="0">
                <a:solidFill>
                  <a:schemeClr val="bg1">
                    <a:lumMod val="50000"/>
                  </a:schemeClr>
                </a:solidFill>
                <a:latin typeface="+mn-lt"/>
                <a:cs typeface="+mn-cs"/>
              </a:rPr>
              <a:t>1. STRUCTURES FONDAMENTALES</a:t>
            </a:r>
          </a:p>
          <a:p>
            <a:pPr lvl="1" fontAlgn="auto">
              <a:spcBef>
                <a:spcPts val="0"/>
              </a:spcBef>
              <a:spcAft>
                <a:spcPts val="0"/>
              </a:spcAft>
              <a:defRPr/>
            </a:pPr>
            <a:r>
              <a:rPr lang="en-GB" sz="1600" b="1" dirty="0">
                <a:solidFill>
                  <a:schemeClr val="bg1">
                    <a:lumMod val="50000"/>
                  </a:schemeClr>
                </a:solidFill>
                <a:latin typeface="+mn-lt"/>
                <a:cs typeface="+mn-cs"/>
              </a:rPr>
              <a:t>2. CREATIONS DONNEES DE BASE</a:t>
            </a:r>
          </a:p>
          <a:p>
            <a:pPr lvl="1" fontAlgn="auto">
              <a:spcBef>
                <a:spcPts val="0"/>
              </a:spcBef>
              <a:spcAft>
                <a:spcPts val="0"/>
              </a:spcAft>
              <a:defRPr/>
            </a:pPr>
            <a:r>
              <a:rPr lang="en-GB" sz="1600" dirty="0">
                <a:solidFill>
                  <a:schemeClr val="bg1">
                    <a:lumMod val="50000"/>
                  </a:schemeClr>
                </a:solidFill>
                <a:latin typeface="+mn-lt"/>
                <a:cs typeface="+mn-cs"/>
              </a:rPr>
              <a:t>3. FLUX – ACHATS</a:t>
            </a:r>
          </a:p>
          <a:p>
            <a:pPr lvl="1" fontAlgn="auto">
              <a:spcBef>
                <a:spcPts val="0"/>
              </a:spcBef>
              <a:spcAft>
                <a:spcPts val="0"/>
              </a:spcAft>
              <a:defRPr/>
            </a:pPr>
            <a:r>
              <a:rPr lang="en-GB" sz="1600" dirty="0">
                <a:solidFill>
                  <a:schemeClr val="bg1">
                    <a:lumMod val="50000"/>
                  </a:schemeClr>
                </a:solidFill>
                <a:latin typeface="+mn-lt"/>
                <a:cs typeface="+mn-cs"/>
              </a:rPr>
              <a:t>4. FLUX – VENTES</a:t>
            </a:r>
          </a:p>
          <a:p>
            <a:pPr lvl="1" fontAlgn="auto">
              <a:spcBef>
                <a:spcPts val="0"/>
              </a:spcBef>
              <a:spcAft>
                <a:spcPts val="0"/>
              </a:spcAft>
              <a:defRPr/>
            </a:pPr>
            <a:r>
              <a:rPr lang="en-GB" sz="1600" dirty="0">
                <a:solidFill>
                  <a:schemeClr val="bg1">
                    <a:lumMod val="50000"/>
                  </a:schemeClr>
                </a:solidFill>
                <a:latin typeface="+mn-lt"/>
                <a:cs typeface="+mn-cs"/>
              </a:rPr>
              <a:t>5. FLUX - MRP</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GB">
                <a:latin typeface="Arial" charset="0"/>
                <a:cs typeface="Arial" charset="0"/>
              </a:rPr>
              <a:t>Tiers/Business Partners</a:t>
            </a:r>
          </a:p>
        </p:txBody>
      </p:sp>
      <p:sp>
        <p:nvSpPr>
          <p:cNvPr id="260099" name="Rectangle 3"/>
          <p:cNvSpPr>
            <a:spLocks noGrp="1" noChangeArrowheads="1"/>
          </p:cNvSpPr>
          <p:nvPr>
            <p:ph type="body" idx="1"/>
          </p:nvPr>
        </p:nvSpPr>
        <p:spPr/>
        <p:txBody>
          <a:bodyPr rtlCol="0">
            <a:normAutofit fontScale="92500" lnSpcReduction="10000"/>
          </a:bodyPr>
          <a:lstStyle/>
          <a:p>
            <a:pPr eaLnBrk="1" fontAlgn="auto" hangingPunct="1">
              <a:spcAft>
                <a:spcPts val="0"/>
              </a:spcAft>
              <a:defRPr/>
            </a:pPr>
            <a:r>
              <a:rPr lang="fr-FR" sz="2000" dirty="0"/>
              <a:t>Types de tiers</a:t>
            </a:r>
          </a:p>
          <a:p>
            <a:pPr lvl="1" eaLnBrk="1" fontAlgn="auto" hangingPunct="1">
              <a:spcAft>
                <a:spcPts val="0"/>
              </a:spcAft>
              <a:defRPr/>
            </a:pPr>
            <a:r>
              <a:rPr lang="fr-FR" sz="1600" b="0" dirty="0"/>
              <a:t>Ceux appartenant à la catégorie Business </a:t>
            </a:r>
            <a:r>
              <a:rPr lang="fr-FR" sz="1600" b="0" dirty="0" err="1"/>
              <a:t>Partners</a:t>
            </a:r>
            <a:r>
              <a:rPr lang="fr-FR" sz="1600" b="0" dirty="0"/>
              <a:t> (clients, fournisseurs, transporteurs, affactureurs, prospects…)</a:t>
            </a:r>
          </a:p>
          <a:p>
            <a:pPr lvl="1" eaLnBrk="1" fontAlgn="auto" hangingPunct="1">
              <a:spcAft>
                <a:spcPts val="0"/>
              </a:spcAft>
              <a:defRPr/>
            </a:pPr>
            <a:r>
              <a:rPr lang="fr-FR" sz="1600" b="0" dirty="0"/>
              <a:t>Ceux n’appartenant pas à la catégorie Business </a:t>
            </a:r>
            <a:r>
              <a:rPr lang="fr-FR" sz="1600" b="0" dirty="0" err="1"/>
              <a:t>Partners</a:t>
            </a:r>
            <a:r>
              <a:rPr lang="fr-FR" sz="1600" b="0" dirty="0"/>
              <a:t> (Leads, Interlocuteurs, Contacts, )</a:t>
            </a:r>
          </a:p>
          <a:p>
            <a:pPr lvl="1" eaLnBrk="1" fontAlgn="auto" hangingPunct="1">
              <a:spcAft>
                <a:spcPts val="0"/>
              </a:spcAft>
              <a:buFontTx/>
              <a:buNone/>
              <a:defRPr/>
            </a:pPr>
            <a:endParaRPr lang="fr-FR" sz="1600" dirty="0"/>
          </a:p>
          <a:p>
            <a:pPr eaLnBrk="1" fontAlgn="auto" hangingPunct="1">
              <a:spcAft>
                <a:spcPts val="0"/>
              </a:spcAft>
              <a:defRPr/>
            </a:pPr>
            <a:r>
              <a:rPr lang="fr-FR" sz="2000" dirty="0"/>
              <a:t>Un BP peut cumuler plusieurs fonctions</a:t>
            </a:r>
          </a:p>
          <a:p>
            <a:pPr lvl="1" eaLnBrk="1" fontAlgn="auto" hangingPunct="1">
              <a:spcAft>
                <a:spcPts val="0"/>
              </a:spcAft>
              <a:defRPr/>
            </a:pPr>
            <a:r>
              <a:rPr lang="fr-FR" sz="1600" b="0" dirty="0"/>
              <a:t>Client</a:t>
            </a:r>
          </a:p>
          <a:p>
            <a:pPr lvl="1" eaLnBrk="1" fontAlgn="auto" hangingPunct="1">
              <a:spcAft>
                <a:spcPts val="0"/>
              </a:spcAft>
              <a:defRPr/>
            </a:pPr>
            <a:r>
              <a:rPr lang="fr-FR" sz="1600" b="0" dirty="0"/>
              <a:t>Fournisseur</a:t>
            </a:r>
          </a:p>
          <a:p>
            <a:pPr lvl="1" eaLnBrk="1" fontAlgn="auto" hangingPunct="1">
              <a:spcAft>
                <a:spcPts val="0"/>
              </a:spcAft>
              <a:defRPr/>
            </a:pPr>
            <a:r>
              <a:rPr lang="fr-FR" sz="1600" b="0" dirty="0"/>
              <a:t>Transporteur, etc.</a:t>
            </a:r>
          </a:p>
          <a:p>
            <a:pPr lvl="1" eaLnBrk="1" fontAlgn="auto" hangingPunct="1">
              <a:spcAft>
                <a:spcPts val="0"/>
              </a:spcAft>
              <a:defRPr/>
            </a:pPr>
            <a:endParaRPr lang="fr-FR" sz="1600" dirty="0"/>
          </a:p>
          <a:p>
            <a:pPr eaLnBrk="1" fontAlgn="auto" hangingPunct="1">
              <a:spcAft>
                <a:spcPts val="0"/>
              </a:spcAft>
              <a:defRPr/>
            </a:pPr>
            <a:r>
              <a:rPr lang="fr-FR" sz="2000" dirty="0"/>
              <a:t>Un tiers possède obligatoirement une fiche BP, et éventuellement une fiche par fonction</a:t>
            </a:r>
          </a:p>
          <a:p>
            <a:pPr eaLnBrk="1" fontAlgn="auto" hangingPunct="1">
              <a:spcAft>
                <a:spcPts val="0"/>
              </a:spcAft>
              <a:buFontTx/>
              <a:buNone/>
              <a:defRPr/>
            </a:pPr>
            <a:endParaRPr lang="fr-FR" sz="2000" dirty="0"/>
          </a:p>
          <a:p>
            <a:pPr eaLnBrk="1" fontAlgn="auto" hangingPunct="1">
              <a:spcAft>
                <a:spcPts val="0"/>
              </a:spcAft>
              <a:defRPr/>
            </a:pPr>
            <a:r>
              <a:rPr lang="fr-FR" sz="2000" dirty="0"/>
              <a:t>La création d’une fiche fonction d’un tiers génère automatiquement la fiche BP dans X3</a:t>
            </a:r>
          </a:p>
          <a:p>
            <a:pPr lvl="1" eaLnBrk="1" fontAlgn="auto" hangingPunct="1">
              <a:spcAft>
                <a:spcPts val="0"/>
              </a:spcAft>
              <a:defRPr/>
            </a:pPr>
            <a:r>
              <a:rPr lang="fr-FR" sz="1600" b="0" dirty="0"/>
              <a:t>Par exemple, lors de la création d’un client, un enregistrement dans le fichier client est généré, et automatiquement un enregistrement est créé dans le fichier des business </a:t>
            </a:r>
            <a:r>
              <a:rPr lang="fr-FR" sz="1600" b="0" dirty="0" err="1"/>
              <a:t>partners</a:t>
            </a:r>
            <a:r>
              <a:rPr lang="fr-FR" sz="1600" b="0" dirty="0"/>
              <a:t>.</a:t>
            </a:r>
          </a:p>
          <a:p>
            <a:pPr lvl="1" algn="r" eaLnBrk="1" fontAlgn="auto" hangingPunct="1">
              <a:spcAft>
                <a:spcPts val="0"/>
              </a:spcAft>
              <a:buFont typeface="Symbol" pitchFamily="18" charset="2"/>
              <a:buNone/>
              <a:defRPr/>
            </a:pPr>
            <a:endParaRPr lang="fr-FR" sz="1600" dirty="0">
              <a:solidFill>
                <a:schemeClr val="hlink"/>
              </a:solidFill>
              <a:sym typeface="Wingdings" pitchFamily="2" charset="2"/>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re 1"/>
          <p:cNvSpPr>
            <a:spLocks noGrp="1"/>
          </p:cNvSpPr>
          <p:nvPr>
            <p:ph type="title"/>
          </p:nvPr>
        </p:nvSpPr>
        <p:spPr/>
        <p:txBody>
          <a:bodyPr/>
          <a:lstStyle/>
          <a:p>
            <a:pPr eaLnBrk="1" hangingPunct="1"/>
            <a:r>
              <a:rPr lang="fr-FR">
                <a:latin typeface="Arial" charset="0"/>
                <a:cs typeface="Arial" charset="0"/>
              </a:rPr>
              <a:t>Création d’un tiers Client</a:t>
            </a:r>
          </a:p>
        </p:txBody>
      </p:sp>
      <p:sp>
        <p:nvSpPr>
          <p:cNvPr id="104450" name="ZoneTexte 3"/>
          <p:cNvSpPr txBox="1">
            <a:spLocks noChangeArrowheads="1"/>
          </p:cNvSpPr>
          <p:nvPr/>
        </p:nvSpPr>
        <p:spPr bwMode="auto">
          <a:xfrm>
            <a:off x="484188" y="782638"/>
            <a:ext cx="3673475" cy="369887"/>
          </a:xfrm>
          <a:prstGeom prst="rect">
            <a:avLst/>
          </a:prstGeom>
          <a:noFill/>
          <a:ln w="9525">
            <a:noFill/>
            <a:miter lim="800000"/>
            <a:headEnd/>
            <a:tailEnd/>
          </a:ln>
        </p:spPr>
        <p:txBody>
          <a:bodyPr>
            <a:spAutoFit/>
          </a:bodyPr>
          <a:lstStyle/>
          <a:p>
            <a:r>
              <a:rPr lang="fr-FR" b="1"/>
              <a:t>Tiers avec fonction déterminée</a:t>
            </a:r>
          </a:p>
        </p:txBody>
      </p:sp>
      <p:sp>
        <p:nvSpPr>
          <p:cNvPr id="6" name="Rectangle à coins arrondis 5"/>
          <p:cNvSpPr/>
          <p:nvPr/>
        </p:nvSpPr>
        <p:spPr>
          <a:xfrm>
            <a:off x="2987675" y="2770188"/>
            <a:ext cx="1368425" cy="719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Clients</a:t>
            </a:r>
          </a:p>
        </p:txBody>
      </p:sp>
      <p:sp>
        <p:nvSpPr>
          <p:cNvPr id="7" name="Parchemin vertical 6"/>
          <p:cNvSpPr/>
          <p:nvPr/>
        </p:nvSpPr>
        <p:spPr>
          <a:xfrm>
            <a:off x="107950" y="1484313"/>
            <a:ext cx="1566863" cy="1439862"/>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Données de base</a:t>
            </a:r>
          </a:p>
        </p:txBody>
      </p:sp>
      <p:sp>
        <p:nvSpPr>
          <p:cNvPr id="8" name="Parchemin vertical 7"/>
          <p:cNvSpPr/>
          <p:nvPr/>
        </p:nvSpPr>
        <p:spPr>
          <a:xfrm>
            <a:off x="1168400" y="2409825"/>
            <a:ext cx="1566863" cy="1439863"/>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Tiers</a:t>
            </a:r>
          </a:p>
        </p:txBody>
      </p:sp>
      <p:sp>
        <p:nvSpPr>
          <p:cNvPr id="9" name="Carré corné 8"/>
          <p:cNvSpPr/>
          <p:nvPr/>
        </p:nvSpPr>
        <p:spPr>
          <a:xfrm>
            <a:off x="4795838" y="4113213"/>
            <a:ext cx="936625" cy="1079500"/>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Client</a:t>
            </a:r>
          </a:p>
        </p:txBody>
      </p:sp>
      <p:sp>
        <p:nvSpPr>
          <p:cNvPr id="15" name="Rectangle avec flèche vers le bas 14"/>
          <p:cNvSpPr/>
          <p:nvPr/>
        </p:nvSpPr>
        <p:spPr>
          <a:xfrm>
            <a:off x="4824413" y="2646363"/>
            <a:ext cx="1943100" cy="142875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Validation Création</a:t>
            </a:r>
          </a:p>
          <a:p>
            <a:pPr algn="ctr" fontAlgn="auto">
              <a:spcBef>
                <a:spcPts val="0"/>
              </a:spcBef>
              <a:spcAft>
                <a:spcPts val="0"/>
              </a:spcAft>
              <a:defRPr/>
            </a:pPr>
            <a:r>
              <a:rPr lang="fr-FR" dirty="0"/>
              <a:t>Fiche Client</a:t>
            </a:r>
          </a:p>
        </p:txBody>
      </p:sp>
      <p:sp>
        <p:nvSpPr>
          <p:cNvPr id="16" name="Carré corné 15"/>
          <p:cNvSpPr/>
          <p:nvPr/>
        </p:nvSpPr>
        <p:spPr>
          <a:xfrm>
            <a:off x="5940425" y="4113213"/>
            <a:ext cx="936625" cy="1079500"/>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BP</a:t>
            </a:r>
          </a:p>
        </p:txBody>
      </p:sp>
      <p:cxnSp>
        <p:nvCxnSpPr>
          <p:cNvPr id="20" name="Connecteur droit avec flèche 19"/>
          <p:cNvCxnSpPr>
            <a:stCxn id="8" idx="3"/>
            <a:endCxn id="6" idx="1"/>
          </p:cNvCxnSpPr>
          <p:nvPr/>
        </p:nvCxnSpPr>
        <p:spPr>
          <a:xfrm>
            <a:off x="2554288" y="3128963"/>
            <a:ext cx="433387"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7" idx="2"/>
            <a:endCxn id="8" idx="1"/>
          </p:cNvCxnSpPr>
          <p:nvPr/>
        </p:nvCxnSpPr>
        <p:spPr>
          <a:xfrm>
            <a:off x="890588" y="2924175"/>
            <a:ext cx="457200" cy="204788"/>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6" idx="3"/>
            <a:endCxn id="15" idx="1"/>
          </p:cNvCxnSpPr>
          <p:nvPr/>
        </p:nvCxnSpPr>
        <p:spPr>
          <a:xfrm flipV="1">
            <a:off x="4356100" y="3111500"/>
            <a:ext cx="468313" cy="17463"/>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80">
                                          <p:stCondLst>
                                            <p:cond delay="0"/>
                                          </p:stCondLst>
                                        </p:cTn>
                                        <p:tgtEl>
                                          <p:spTgt spid="16"/>
                                        </p:tgtEl>
                                      </p:cBhvr>
                                    </p:animEffect>
                                    <p:anim calcmode="lin" valueType="num">
                                      <p:cBhvr>
                                        <p:cTn id="6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2" dur="26">
                                          <p:stCondLst>
                                            <p:cond delay="650"/>
                                          </p:stCondLst>
                                        </p:cTn>
                                        <p:tgtEl>
                                          <p:spTgt spid="16"/>
                                        </p:tgtEl>
                                      </p:cBhvr>
                                      <p:to x="100000" y="60000"/>
                                    </p:animScale>
                                    <p:animScale>
                                      <p:cBhvr>
                                        <p:cTn id="73" dur="166" decel="50000">
                                          <p:stCondLst>
                                            <p:cond delay="676"/>
                                          </p:stCondLst>
                                        </p:cTn>
                                        <p:tgtEl>
                                          <p:spTgt spid="16"/>
                                        </p:tgtEl>
                                      </p:cBhvr>
                                      <p:to x="100000" y="100000"/>
                                    </p:animScale>
                                    <p:animScale>
                                      <p:cBhvr>
                                        <p:cTn id="74" dur="26">
                                          <p:stCondLst>
                                            <p:cond delay="1312"/>
                                          </p:stCondLst>
                                        </p:cTn>
                                        <p:tgtEl>
                                          <p:spTgt spid="16"/>
                                        </p:tgtEl>
                                      </p:cBhvr>
                                      <p:to x="100000" y="80000"/>
                                    </p:animScale>
                                    <p:animScale>
                                      <p:cBhvr>
                                        <p:cTn id="75" dur="166" decel="50000">
                                          <p:stCondLst>
                                            <p:cond delay="1338"/>
                                          </p:stCondLst>
                                        </p:cTn>
                                        <p:tgtEl>
                                          <p:spTgt spid="16"/>
                                        </p:tgtEl>
                                      </p:cBhvr>
                                      <p:to x="100000" y="100000"/>
                                    </p:animScale>
                                    <p:animScale>
                                      <p:cBhvr>
                                        <p:cTn id="76" dur="26">
                                          <p:stCondLst>
                                            <p:cond delay="1642"/>
                                          </p:stCondLst>
                                        </p:cTn>
                                        <p:tgtEl>
                                          <p:spTgt spid="16"/>
                                        </p:tgtEl>
                                      </p:cBhvr>
                                      <p:to x="100000" y="90000"/>
                                    </p:animScale>
                                    <p:animScale>
                                      <p:cBhvr>
                                        <p:cTn id="77" dur="166" decel="50000">
                                          <p:stCondLst>
                                            <p:cond delay="1668"/>
                                          </p:stCondLst>
                                        </p:cTn>
                                        <p:tgtEl>
                                          <p:spTgt spid="16"/>
                                        </p:tgtEl>
                                      </p:cBhvr>
                                      <p:to x="100000" y="100000"/>
                                    </p:animScale>
                                    <p:animScale>
                                      <p:cBhvr>
                                        <p:cTn id="78" dur="26">
                                          <p:stCondLst>
                                            <p:cond delay="1808"/>
                                          </p:stCondLst>
                                        </p:cTn>
                                        <p:tgtEl>
                                          <p:spTgt spid="16"/>
                                        </p:tgtEl>
                                      </p:cBhvr>
                                      <p:to x="100000" y="95000"/>
                                    </p:animScale>
                                    <p:animScale>
                                      <p:cBhvr>
                                        <p:cTn id="7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GB">
                <a:latin typeface="Arial" charset="0"/>
                <a:cs typeface="Arial" charset="0"/>
              </a:rPr>
              <a:t>Introduction</a:t>
            </a:r>
          </a:p>
        </p:txBody>
      </p:sp>
      <p:sp>
        <p:nvSpPr>
          <p:cNvPr id="3" name="Slide Number Placeholder 2"/>
          <p:cNvSpPr>
            <a:spLocks noGrp="1"/>
          </p:cNvSpPr>
          <p:nvPr>
            <p:ph type="sldNum" sz="quarter" idx="16"/>
          </p:nvPr>
        </p:nvSpPr>
        <p:spPr/>
        <p:txBody>
          <a:bodyPr/>
          <a:lstStyle/>
          <a:p>
            <a:pPr>
              <a:defRPr/>
            </a:pPr>
            <a:fld id="{246EC243-4AF7-4842-A779-F6D6F0D0A75A}" type="slidenum">
              <a:rPr lang="en-US"/>
              <a:pPr>
                <a:defRPr/>
              </a:pPr>
              <a:t>2</a:t>
            </a:fld>
            <a:endParaRPr lang="en-US" dirty="0"/>
          </a:p>
        </p:txBody>
      </p:sp>
      <p:sp>
        <p:nvSpPr>
          <p:cNvPr id="4" name="Text Placeholder 3"/>
          <p:cNvSpPr>
            <a:spLocks noGrp="1"/>
          </p:cNvSpPr>
          <p:nvPr>
            <p:ph type="body" sz="quarter" idx="13"/>
          </p:nvPr>
        </p:nvSpPr>
        <p:spPr>
          <a:xfrm>
            <a:off x="457200" y="981075"/>
            <a:ext cx="7715250" cy="5105400"/>
          </a:xfrm>
        </p:spPr>
        <p:txBody>
          <a:bodyPr rtlCol="0">
            <a:normAutofit/>
          </a:bodyPr>
          <a:lstStyle/>
          <a:p>
            <a:pPr eaLnBrk="1" fontAlgn="auto" hangingPunct="1">
              <a:spcAft>
                <a:spcPts val="0"/>
              </a:spcAft>
              <a:defRPr/>
            </a:pPr>
            <a:r>
              <a:rPr lang="fr-FR" sz="2000" dirty="0"/>
              <a:t>Objectifs de cette formation</a:t>
            </a:r>
          </a:p>
          <a:p>
            <a:pPr lvl="1" eaLnBrk="1" fontAlgn="auto" hangingPunct="1">
              <a:spcAft>
                <a:spcPts val="0"/>
              </a:spcAft>
              <a:defRPr/>
            </a:pPr>
            <a:endParaRPr lang="fr-FR" sz="1600" dirty="0"/>
          </a:p>
          <a:p>
            <a:pPr lvl="1" algn="just" eaLnBrk="1" fontAlgn="auto" hangingPunct="1">
              <a:spcAft>
                <a:spcPts val="0"/>
              </a:spcAft>
              <a:defRPr/>
            </a:pPr>
            <a:r>
              <a:rPr lang="fr-FR" sz="1600" dirty="0"/>
              <a:t>Compréhension et manipulation des structures fondamentales de Sage ERP X3. (dossiers/législations, compagnies/sites, tiers, articles)</a:t>
            </a:r>
          </a:p>
          <a:p>
            <a:pPr lvl="1" algn="just" eaLnBrk="1" fontAlgn="auto" hangingPunct="1">
              <a:spcAft>
                <a:spcPts val="0"/>
              </a:spcAft>
              <a:defRPr/>
            </a:pPr>
            <a:endParaRPr lang="fr-FR" sz="1600" dirty="0"/>
          </a:p>
          <a:p>
            <a:pPr lvl="1" algn="just" eaLnBrk="1" fontAlgn="auto" hangingPunct="1">
              <a:spcAft>
                <a:spcPts val="0"/>
              </a:spcAft>
              <a:defRPr/>
            </a:pPr>
            <a:r>
              <a:rPr lang="fr-FR" sz="1600" dirty="0"/>
              <a:t>Compréhension et manipulation des opérations de bases sur des flux simples (création d’un tiers, création d’un article, flux achat, flux vente, MRP).</a:t>
            </a:r>
          </a:p>
          <a:p>
            <a:pPr marL="457200" lvl="1" indent="0" algn="just" eaLnBrk="1" fontAlgn="auto" hangingPunct="1">
              <a:spcAft>
                <a:spcPts val="0"/>
              </a:spcAft>
              <a:buFontTx/>
              <a:buNone/>
              <a:defRPr/>
            </a:pPr>
            <a:endParaRPr lang="fr-FR" sz="1600" dirty="0"/>
          </a:p>
          <a:p>
            <a:pPr lvl="1" algn="just" eaLnBrk="1" fontAlgn="auto" hangingPunct="1">
              <a:spcAft>
                <a:spcPts val="0"/>
              </a:spcAft>
              <a:defRPr/>
            </a:pPr>
            <a:r>
              <a:rPr lang="fr-FR" sz="1600" dirty="0"/>
              <a:t>Visualisation des interactivités entre domaines (Achats/Ventes, Stocks , Compta/Compta Tiers)</a:t>
            </a:r>
          </a:p>
          <a:p>
            <a:pPr lvl="1" algn="just" eaLnBrk="1" fontAlgn="auto" hangingPunct="1">
              <a:spcAft>
                <a:spcPts val="0"/>
              </a:spcAft>
              <a:defRPr/>
            </a:pPr>
            <a:endParaRPr lang="fr-FR" sz="1600" dirty="0"/>
          </a:p>
          <a:p>
            <a:pPr lvl="1" algn="just" eaLnBrk="1" fontAlgn="auto" hangingPunct="1">
              <a:spcAft>
                <a:spcPts val="0"/>
              </a:spcAft>
              <a:defRPr/>
            </a:pPr>
            <a:r>
              <a:rPr lang="fr-FR" sz="1600" dirty="0"/>
              <a:t>Renforcement par la pratique des fonctionnalités d’utilisation courante de Sage ERP X3 vues précédemment (utilisations des listes, des sélections, des menus, des touches fonctions,…)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left)">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wipe(left)">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re 1"/>
          <p:cNvSpPr>
            <a:spLocks noGrp="1"/>
          </p:cNvSpPr>
          <p:nvPr>
            <p:ph type="title"/>
          </p:nvPr>
        </p:nvSpPr>
        <p:spPr/>
        <p:txBody>
          <a:bodyPr/>
          <a:lstStyle/>
          <a:p>
            <a:pPr eaLnBrk="1" hangingPunct="1"/>
            <a:r>
              <a:rPr lang="fr-FR">
                <a:latin typeface="Arial" charset="0"/>
                <a:cs typeface="Arial" charset="0"/>
              </a:rPr>
              <a:t>Création d’un tiers Client</a:t>
            </a:r>
          </a:p>
        </p:txBody>
      </p:sp>
      <p:sp>
        <p:nvSpPr>
          <p:cNvPr id="105474" name="ZoneTexte 3"/>
          <p:cNvSpPr txBox="1">
            <a:spLocks noChangeArrowheads="1"/>
          </p:cNvSpPr>
          <p:nvPr/>
        </p:nvSpPr>
        <p:spPr bwMode="auto">
          <a:xfrm>
            <a:off x="484188" y="782638"/>
            <a:ext cx="4340225" cy="369887"/>
          </a:xfrm>
          <a:prstGeom prst="rect">
            <a:avLst/>
          </a:prstGeom>
          <a:noFill/>
          <a:ln w="9525">
            <a:noFill/>
            <a:miter lim="800000"/>
            <a:headEnd/>
            <a:tailEnd/>
          </a:ln>
        </p:spPr>
        <p:txBody>
          <a:bodyPr>
            <a:spAutoFit/>
          </a:bodyPr>
          <a:lstStyle/>
          <a:p>
            <a:r>
              <a:rPr lang="fr-FR" b="1"/>
              <a:t>Tiers avec fonction indéterminée</a:t>
            </a:r>
          </a:p>
        </p:txBody>
      </p:sp>
      <p:sp>
        <p:nvSpPr>
          <p:cNvPr id="6" name="Rectangle à coins arrondis 5"/>
          <p:cNvSpPr/>
          <p:nvPr/>
        </p:nvSpPr>
        <p:spPr>
          <a:xfrm>
            <a:off x="3708400" y="1844675"/>
            <a:ext cx="136842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Tiers</a:t>
            </a:r>
          </a:p>
        </p:txBody>
      </p:sp>
      <p:sp>
        <p:nvSpPr>
          <p:cNvPr id="7" name="Parchemin vertical 6"/>
          <p:cNvSpPr/>
          <p:nvPr/>
        </p:nvSpPr>
        <p:spPr>
          <a:xfrm>
            <a:off x="107950" y="1484313"/>
            <a:ext cx="1566863" cy="1439862"/>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Données de base</a:t>
            </a:r>
          </a:p>
        </p:txBody>
      </p:sp>
      <p:sp>
        <p:nvSpPr>
          <p:cNvPr id="8" name="Parchemin vertical 7"/>
          <p:cNvSpPr/>
          <p:nvPr/>
        </p:nvSpPr>
        <p:spPr>
          <a:xfrm>
            <a:off x="1600200" y="1484313"/>
            <a:ext cx="1566863" cy="1439862"/>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Tiers</a:t>
            </a:r>
          </a:p>
        </p:txBody>
      </p:sp>
      <p:sp>
        <p:nvSpPr>
          <p:cNvPr id="9" name="Carré corné 8"/>
          <p:cNvSpPr/>
          <p:nvPr/>
        </p:nvSpPr>
        <p:spPr>
          <a:xfrm>
            <a:off x="3924300" y="5505450"/>
            <a:ext cx="935038" cy="1081088"/>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Client</a:t>
            </a:r>
          </a:p>
        </p:txBody>
      </p:sp>
      <p:sp>
        <p:nvSpPr>
          <p:cNvPr id="15" name="Rectangle avec flèche vers le bas 14"/>
          <p:cNvSpPr/>
          <p:nvPr/>
        </p:nvSpPr>
        <p:spPr>
          <a:xfrm>
            <a:off x="5867400" y="1741488"/>
            <a:ext cx="1944688" cy="142875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Validation Création</a:t>
            </a:r>
          </a:p>
          <a:p>
            <a:pPr algn="ctr" fontAlgn="auto">
              <a:spcBef>
                <a:spcPts val="0"/>
              </a:spcBef>
              <a:spcAft>
                <a:spcPts val="0"/>
              </a:spcAft>
              <a:defRPr/>
            </a:pPr>
            <a:r>
              <a:rPr lang="fr-FR" dirty="0"/>
              <a:t>Fiche Tiers</a:t>
            </a:r>
          </a:p>
        </p:txBody>
      </p:sp>
      <p:sp>
        <p:nvSpPr>
          <p:cNvPr id="16" name="Carré corné 15"/>
          <p:cNvSpPr/>
          <p:nvPr/>
        </p:nvSpPr>
        <p:spPr>
          <a:xfrm>
            <a:off x="6372225" y="3225800"/>
            <a:ext cx="936625" cy="1079500"/>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BP</a:t>
            </a:r>
          </a:p>
        </p:txBody>
      </p:sp>
      <p:cxnSp>
        <p:nvCxnSpPr>
          <p:cNvPr id="20" name="Connecteur droit avec flèche 19"/>
          <p:cNvCxnSpPr>
            <a:stCxn id="8" idx="3"/>
            <a:endCxn id="6" idx="1"/>
          </p:cNvCxnSpPr>
          <p:nvPr/>
        </p:nvCxnSpPr>
        <p:spPr>
          <a:xfrm>
            <a:off x="2987675" y="2205038"/>
            <a:ext cx="720725"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7" idx="3"/>
            <a:endCxn id="8" idx="1"/>
          </p:cNvCxnSpPr>
          <p:nvPr/>
        </p:nvCxnSpPr>
        <p:spPr>
          <a:xfrm>
            <a:off x="1493838" y="2205038"/>
            <a:ext cx="287337"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6" idx="3"/>
            <a:endCxn id="15" idx="1"/>
          </p:cNvCxnSpPr>
          <p:nvPr/>
        </p:nvCxnSpPr>
        <p:spPr>
          <a:xfrm>
            <a:off x="5076825" y="2205038"/>
            <a:ext cx="790575" cy="1587"/>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a:spLocks noChangeArrowheads="1"/>
          </p:cNvSpPr>
          <p:nvPr/>
        </p:nvSpPr>
        <p:spPr bwMode="auto">
          <a:xfrm>
            <a:off x="1943100" y="3765550"/>
            <a:ext cx="1512888" cy="1476375"/>
          </a:xfrm>
          <a:prstGeom prst="rect">
            <a:avLst/>
          </a:prstGeom>
          <a:noFill/>
          <a:ln w="9525">
            <a:noFill/>
            <a:miter lim="800000"/>
            <a:headEnd/>
            <a:tailEnd/>
          </a:ln>
        </p:spPr>
        <p:txBody>
          <a:bodyPr>
            <a:spAutoFit/>
          </a:bodyPr>
          <a:lstStyle/>
          <a:p>
            <a:r>
              <a:rPr lang="fr-FR"/>
              <a:t>Il faut indiquer le tiers que l’on vient de créer</a:t>
            </a:r>
          </a:p>
        </p:txBody>
      </p:sp>
      <p:sp>
        <p:nvSpPr>
          <p:cNvPr id="28" name="Triangle isocèle 27"/>
          <p:cNvSpPr/>
          <p:nvPr/>
        </p:nvSpPr>
        <p:spPr>
          <a:xfrm>
            <a:off x="2811463" y="4718050"/>
            <a:ext cx="541337" cy="503238"/>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144000" anchor="ctr"/>
          <a:lstStyle/>
          <a:p>
            <a:pPr algn="ctr" fontAlgn="auto">
              <a:spcBef>
                <a:spcPts val="0"/>
              </a:spcBef>
              <a:spcAft>
                <a:spcPts val="0"/>
              </a:spcAft>
              <a:defRPr/>
            </a:pPr>
            <a:r>
              <a:rPr lang="fr-FR" sz="2000" b="1" dirty="0">
                <a:solidFill>
                  <a:srgbClr val="FF0000"/>
                </a:solidFill>
              </a:rPr>
              <a:t>!</a:t>
            </a:r>
          </a:p>
        </p:txBody>
      </p:sp>
      <p:sp>
        <p:nvSpPr>
          <p:cNvPr id="32" name="Étoile à 8 branches 31"/>
          <p:cNvSpPr/>
          <p:nvPr/>
        </p:nvSpPr>
        <p:spPr>
          <a:xfrm>
            <a:off x="3124200" y="1665288"/>
            <a:ext cx="503238" cy="539750"/>
          </a:xfrm>
          <a:prstGeom prst="star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1</a:t>
            </a:r>
          </a:p>
        </p:txBody>
      </p:sp>
      <p:sp>
        <p:nvSpPr>
          <p:cNvPr id="33" name="Rectangle à coins arrondis 32"/>
          <p:cNvSpPr/>
          <p:nvPr/>
        </p:nvSpPr>
        <p:spPr>
          <a:xfrm>
            <a:off x="3716338" y="2968625"/>
            <a:ext cx="136842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Client</a:t>
            </a:r>
          </a:p>
        </p:txBody>
      </p:sp>
      <p:cxnSp>
        <p:nvCxnSpPr>
          <p:cNvPr id="34" name="Connecteur droit avec flèche 33"/>
          <p:cNvCxnSpPr>
            <a:stCxn id="8" idx="3"/>
            <a:endCxn id="33" idx="1"/>
          </p:cNvCxnSpPr>
          <p:nvPr/>
        </p:nvCxnSpPr>
        <p:spPr>
          <a:xfrm>
            <a:off x="2987675" y="2205038"/>
            <a:ext cx="728663" cy="112395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7" name="Étoile à 8 branches 36"/>
          <p:cNvSpPr/>
          <p:nvPr/>
        </p:nvSpPr>
        <p:spPr>
          <a:xfrm>
            <a:off x="3081338" y="2943225"/>
            <a:ext cx="504825" cy="539750"/>
          </a:xfrm>
          <a:prstGeom prst="star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2</a:t>
            </a:r>
          </a:p>
        </p:txBody>
      </p:sp>
      <p:sp>
        <p:nvSpPr>
          <p:cNvPr id="38" name="Rectangle avec flèche vers le bas 37"/>
          <p:cNvSpPr/>
          <p:nvPr/>
        </p:nvSpPr>
        <p:spPr>
          <a:xfrm>
            <a:off x="3429000" y="4076700"/>
            <a:ext cx="1943100" cy="142875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Validation Création</a:t>
            </a:r>
          </a:p>
          <a:p>
            <a:pPr algn="ctr" fontAlgn="auto">
              <a:spcBef>
                <a:spcPts val="0"/>
              </a:spcBef>
              <a:spcAft>
                <a:spcPts val="0"/>
              </a:spcAft>
              <a:defRPr/>
            </a:pPr>
            <a:r>
              <a:rPr lang="fr-FR" dirty="0"/>
              <a:t>Fiche Client</a:t>
            </a:r>
          </a:p>
        </p:txBody>
      </p:sp>
      <p:cxnSp>
        <p:nvCxnSpPr>
          <p:cNvPr id="41" name="Connecteur droit avec flèche 40"/>
          <p:cNvCxnSpPr>
            <a:stCxn id="33" idx="2"/>
            <a:endCxn id="38" idx="0"/>
          </p:cNvCxnSpPr>
          <p:nvPr/>
        </p:nvCxnSpPr>
        <p:spPr>
          <a:xfrm>
            <a:off x="4400550" y="3689350"/>
            <a:ext cx="0" cy="38735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80">
                                          <p:stCondLst>
                                            <p:cond delay="0"/>
                                          </p:stCondLst>
                                        </p:cTn>
                                        <p:tgtEl>
                                          <p:spTgt spid="16"/>
                                        </p:tgtEl>
                                      </p:cBhvr>
                                    </p:animEffect>
                                    <p:anim calcmode="lin" valueType="num">
                                      <p:cBhvr>
                                        <p:cTn id="5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
                                        </p:tgtEl>
                                      </p:cBhvr>
                                      <p:to x="100000" y="60000"/>
                                    </p:animScale>
                                    <p:animScale>
                                      <p:cBhvr>
                                        <p:cTn id="62" dur="166" decel="50000">
                                          <p:stCondLst>
                                            <p:cond delay="676"/>
                                          </p:stCondLst>
                                        </p:cTn>
                                        <p:tgtEl>
                                          <p:spTgt spid="16"/>
                                        </p:tgtEl>
                                      </p:cBhvr>
                                      <p:to x="100000" y="100000"/>
                                    </p:animScale>
                                    <p:animScale>
                                      <p:cBhvr>
                                        <p:cTn id="63" dur="26">
                                          <p:stCondLst>
                                            <p:cond delay="1312"/>
                                          </p:stCondLst>
                                        </p:cTn>
                                        <p:tgtEl>
                                          <p:spTgt spid="16"/>
                                        </p:tgtEl>
                                      </p:cBhvr>
                                      <p:to x="100000" y="80000"/>
                                    </p:animScale>
                                    <p:animScale>
                                      <p:cBhvr>
                                        <p:cTn id="64" dur="166" decel="50000">
                                          <p:stCondLst>
                                            <p:cond delay="1338"/>
                                          </p:stCondLst>
                                        </p:cTn>
                                        <p:tgtEl>
                                          <p:spTgt spid="16"/>
                                        </p:tgtEl>
                                      </p:cBhvr>
                                      <p:to x="100000" y="100000"/>
                                    </p:animScale>
                                    <p:animScale>
                                      <p:cBhvr>
                                        <p:cTn id="65" dur="26">
                                          <p:stCondLst>
                                            <p:cond delay="1642"/>
                                          </p:stCondLst>
                                        </p:cTn>
                                        <p:tgtEl>
                                          <p:spTgt spid="16"/>
                                        </p:tgtEl>
                                      </p:cBhvr>
                                      <p:to x="100000" y="90000"/>
                                    </p:animScale>
                                    <p:animScale>
                                      <p:cBhvr>
                                        <p:cTn id="66" dur="166" decel="50000">
                                          <p:stCondLst>
                                            <p:cond delay="1668"/>
                                          </p:stCondLst>
                                        </p:cTn>
                                        <p:tgtEl>
                                          <p:spTgt spid="16"/>
                                        </p:tgtEl>
                                      </p:cBhvr>
                                      <p:to x="100000" y="100000"/>
                                    </p:animScale>
                                    <p:animScale>
                                      <p:cBhvr>
                                        <p:cTn id="67" dur="26">
                                          <p:stCondLst>
                                            <p:cond delay="1808"/>
                                          </p:stCondLst>
                                        </p:cTn>
                                        <p:tgtEl>
                                          <p:spTgt spid="16"/>
                                        </p:tgtEl>
                                      </p:cBhvr>
                                      <p:to x="100000" y="95000"/>
                                    </p:animScale>
                                    <p:animScale>
                                      <p:cBhvr>
                                        <p:cTn id="68" dur="166" decel="50000">
                                          <p:stCondLst>
                                            <p:cond delay="1834"/>
                                          </p:stCondLst>
                                        </p:cTn>
                                        <p:tgtEl>
                                          <p:spTgt spid="1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500" fill="hold"/>
                                        <p:tgtEl>
                                          <p:spTgt spid="38"/>
                                        </p:tgtEl>
                                        <p:attrNameLst>
                                          <p:attrName>ppt_w</p:attrName>
                                        </p:attrNameLst>
                                      </p:cBhvr>
                                      <p:tavLst>
                                        <p:tav tm="0">
                                          <p:val>
                                            <p:fltVal val="0"/>
                                          </p:val>
                                        </p:tav>
                                        <p:tav tm="100000">
                                          <p:val>
                                            <p:strVal val="#ppt_w"/>
                                          </p:val>
                                        </p:tav>
                                      </p:tavLst>
                                    </p:anim>
                                    <p:anim calcmode="lin" valueType="num">
                                      <p:cBhvr>
                                        <p:cTn id="91" dur="500" fill="hold"/>
                                        <p:tgtEl>
                                          <p:spTgt spid="38"/>
                                        </p:tgtEl>
                                        <p:attrNameLst>
                                          <p:attrName>ppt_h</p:attrName>
                                        </p:attrNameLst>
                                      </p:cBhvr>
                                      <p:tavLst>
                                        <p:tav tm="0">
                                          <p:val>
                                            <p:fltVal val="0"/>
                                          </p:val>
                                        </p:tav>
                                        <p:tav tm="100000">
                                          <p:val>
                                            <p:strVal val="#ppt_h"/>
                                          </p:val>
                                        </p:tav>
                                      </p:tavLst>
                                    </p:anim>
                                    <p:animEffect transition="in" filter="fade">
                                      <p:cBhvr>
                                        <p:cTn id="92" dur="500"/>
                                        <p:tgtEl>
                                          <p:spTgt spid="38"/>
                                        </p:tgtEl>
                                      </p:cBhvr>
                                    </p:animEffect>
                                  </p:childTnLst>
                                </p:cTn>
                              </p:par>
                              <p:par>
                                <p:cTn id="93" presetID="53" presetClass="entr" presetSubtype="16"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500" fill="hold"/>
                                        <p:tgtEl>
                                          <p:spTgt spid="41"/>
                                        </p:tgtEl>
                                        <p:attrNameLst>
                                          <p:attrName>ppt_w</p:attrName>
                                        </p:attrNameLst>
                                      </p:cBhvr>
                                      <p:tavLst>
                                        <p:tav tm="0">
                                          <p:val>
                                            <p:fltVal val="0"/>
                                          </p:val>
                                        </p:tav>
                                        <p:tav tm="100000">
                                          <p:val>
                                            <p:strVal val="#ppt_w"/>
                                          </p:val>
                                        </p:tav>
                                      </p:tavLst>
                                    </p:anim>
                                    <p:anim calcmode="lin" valueType="num">
                                      <p:cBhvr>
                                        <p:cTn id="96" dur="500" fill="hold"/>
                                        <p:tgtEl>
                                          <p:spTgt spid="41"/>
                                        </p:tgtEl>
                                        <p:attrNameLst>
                                          <p:attrName>ppt_h</p:attrName>
                                        </p:attrNameLst>
                                      </p:cBhvr>
                                      <p:tavLst>
                                        <p:tav tm="0">
                                          <p:val>
                                            <p:fltVal val="0"/>
                                          </p:val>
                                        </p:tav>
                                        <p:tav tm="100000">
                                          <p:val>
                                            <p:strVal val="#ppt_h"/>
                                          </p:val>
                                        </p:tav>
                                      </p:tavLst>
                                    </p:anim>
                                    <p:animEffect transition="in" filter="fade">
                                      <p:cBhvr>
                                        <p:cTn id="97" dur="500"/>
                                        <p:tgtEl>
                                          <p:spTgt spid="41"/>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500" fill="hold"/>
                                        <p:tgtEl>
                                          <p:spTgt spid="28"/>
                                        </p:tgtEl>
                                        <p:attrNameLst>
                                          <p:attrName>ppt_w</p:attrName>
                                        </p:attrNameLst>
                                      </p:cBhvr>
                                      <p:tavLst>
                                        <p:tav tm="0">
                                          <p:val>
                                            <p:fltVal val="0"/>
                                          </p:val>
                                        </p:tav>
                                        <p:tav tm="100000">
                                          <p:val>
                                            <p:strVal val="#ppt_w"/>
                                          </p:val>
                                        </p:tav>
                                      </p:tavLst>
                                    </p:anim>
                                    <p:anim calcmode="lin" valueType="num">
                                      <p:cBhvr>
                                        <p:cTn id="101" dur="500" fill="hold"/>
                                        <p:tgtEl>
                                          <p:spTgt spid="28"/>
                                        </p:tgtEl>
                                        <p:attrNameLst>
                                          <p:attrName>ppt_h</p:attrName>
                                        </p:attrNameLst>
                                      </p:cBhvr>
                                      <p:tavLst>
                                        <p:tav tm="0">
                                          <p:val>
                                            <p:fltVal val="0"/>
                                          </p:val>
                                        </p:tav>
                                        <p:tav tm="100000">
                                          <p:val>
                                            <p:strVal val="#ppt_h"/>
                                          </p:val>
                                        </p:tav>
                                      </p:tavLst>
                                    </p:anim>
                                    <p:animEffect transition="in" filter="fade">
                                      <p:cBhvr>
                                        <p:cTn id="102" dur="500"/>
                                        <p:tgtEl>
                                          <p:spTgt spid="2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wipe(down)">
                                      <p:cBhvr>
                                        <p:cTn id="112" dur="580">
                                          <p:stCondLst>
                                            <p:cond delay="0"/>
                                          </p:stCondLst>
                                        </p:cTn>
                                        <p:tgtEl>
                                          <p:spTgt spid="9"/>
                                        </p:tgtEl>
                                      </p:cBhvr>
                                    </p:animEffect>
                                    <p:anim calcmode="lin" valueType="num">
                                      <p:cBhvr>
                                        <p:cTn id="1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8" dur="26">
                                          <p:stCondLst>
                                            <p:cond delay="650"/>
                                          </p:stCondLst>
                                        </p:cTn>
                                        <p:tgtEl>
                                          <p:spTgt spid="9"/>
                                        </p:tgtEl>
                                      </p:cBhvr>
                                      <p:to x="100000" y="60000"/>
                                    </p:animScale>
                                    <p:animScale>
                                      <p:cBhvr>
                                        <p:cTn id="119" dur="166" decel="50000">
                                          <p:stCondLst>
                                            <p:cond delay="676"/>
                                          </p:stCondLst>
                                        </p:cTn>
                                        <p:tgtEl>
                                          <p:spTgt spid="9"/>
                                        </p:tgtEl>
                                      </p:cBhvr>
                                      <p:to x="100000" y="100000"/>
                                    </p:animScale>
                                    <p:animScale>
                                      <p:cBhvr>
                                        <p:cTn id="120" dur="26">
                                          <p:stCondLst>
                                            <p:cond delay="1312"/>
                                          </p:stCondLst>
                                        </p:cTn>
                                        <p:tgtEl>
                                          <p:spTgt spid="9"/>
                                        </p:tgtEl>
                                      </p:cBhvr>
                                      <p:to x="100000" y="80000"/>
                                    </p:animScale>
                                    <p:animScale>
                                      <p:cBhvr>
                                        <p:cTn id="121" dur="166" decel="50000">
                                          <p:stCondLst>
                                            <p:cond delay="1338"/>
                                          </p:stCondLst>
                                        </p:cTn>
                                        <p:tgtEl>
                                          <p:spTgt spid="9"/>
                                        </p:tgtEl>
                                      </p:cBhvr>
                                      <p:to x="100000" y="100000"/>
                                    </p:animScale>
                                    <p:animScale>
                                      <p:cBhvr>
                                        <p:cTn id="122" dur="26">
                                          <p:stCondLst>
                                            <p:cond delay="1642"/>
                                          </p:stCondLst>
                                        </p:cTn>
                                        <p:tgtEl>
                                          <p:spTgt spid="9"/>
                                        </p:tgtEl>
                                      </p:cBhvr>
                                      <p:to x="100000" y="90000"/>
                                    </p:animScale>
                                    <p:animScale>
                                      <p:cBhvr>
                                        <p:cTn id="123" dur="166" decel="50000">
                                          <p:stCondLst>
                                            <p:cond delay="1668"/>
                                          </p:stCondLst>
                                        </p:cTn>
                                        <p:tgtEl>
                                          <p:spTgt spid="9"/>
                                        </p:tgtEl>
                                      </p:cBhvr>
                                      <p:to x="100000" y="100000"/>
                                    </p:animScale>
                                    <p:animScale>
                                      <p:cBhvr>
                                        <p:cTn id="124" dur="26">
                                          <p:stCondLst>
                                            <p:cond delay="1808"/>
                                          </p:stCondLst>
                                        </p:cTn>
                                        <p:tgtEl>
                                          <p:spTgt spid="9"/>
                                        </p:tgtEl>
                                      </p:cBhvr>
                                      <p:to x="100000" y="95000"/>
                                    </p:animScale>
                                    <p:animScale>
                                      <p:cBhvr>
                                        <p:cTn id="1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animBg="1"/>
      <p:bldP spid="26" grpId="0"/>
      <p:bldP spid="28" grpId="0" animBg="1"/>
      <p:bldP spid="32" grpId="0" animBg="1"/>
      <p:bldP spid="33"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ZoneTexte 3"/>
          <p:cNvSpPr txBox="1">
            <a:spLocks noChangeArrowheads="1"/>
          </p:cNvSpPr>
          <p:nvPr/>
        </p:nvSpPr>
        <p:spPr bwMode="auto">
          <a:xfrm>
            <a:off x="2627313" y="2740025"/>
            <a:ext cx="3292475" cy="769938"/>
          </a:xfrm>
          <a:prstGeom prst="rect">
            <a:avLst/>
          </a:prstGeom>
          <a:noFill/>
          <a:ln w="9525">
            <a:noFill/>
            <a:miter lim="800000"/>
            <a:headEnd/>
            <a:tailEnd/>
          </a:ln>
        </p:spPr>
        <p:txBody>
          <a:bodyPr wrap="none">
            <a:spAutoFit/>
          </a:bodyPr>
          <a:lstStyle/>
          <a:p>
            <a:r>
              <a:rPr lang="fr-FR" sz="4400"/>
              <a:t>Exercice 2.1</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GB">
                <a:latin typeface="Arial" charset="0"/>
                <a:cs typeface="Arial" charset="0"/>
              </a:rPr>
              <a:t>Clients</a:t>
            </a:r>
          </a:p>
        </p:txBody>
      </p:sp>
      <p:sp>
        <p:nvSpPr>
          <p:cNvPr id="262147" name="Rectangle 3"/>
          <p:cNvSpPr>
            <a:spLocks noGrp="1" noChangeArrowheads="1"/>
          </p:cNvSpPr>
          <p:nvPr>
            <p:ph type="body" idx="1"/>
          </p:nvPr>
        </p:nvSpPr>
        <p:spPr>
          <a:xfrm>
            <a:off x="457200" y="868363"/>
            <a:ext cx="8229600" cy="5729287"/>
          </a:xfrm>
        </p:spPr>
        <p:txBody>
          <a:bodyPr rtlCol="0">
            <a:normAutofit fontScale="85000" lnSpcReduction="20000"/>
          </a:bodyPr>
          <a:lstStyle/>
          <a:p>
            <a:pPr eaLnBrk="1" fontAlgn="auto" hangingPunct="1">
              <a:spcAft>
                <a:spcPts val="0"/>
              </a:spcAft>
              <a:defRPr/>
            </a:pPr>
            <a:r>
              <a:rPr lang="fr-FR" dirty="0"/>
              <a:t>Un client est, par création, rattaché à une catégorie client</a:t>
            </a:r>
          </a:p>
          <a:p>
            <a:pPr lvl="1" eaLnBrk="1" fontAlgn="auto" hangingPunct="1">
              <a:spcAft>
                <a:spcPts val="0"/>
              </a:spcAft>
              <a:defRPr/>
            </a:pPr>
            <a:r>
              <a:rPr lang="fr-FR" b="0" dirty="0">
                <a:solidFill>
                  <a:prstClr val="black"/>
                </a:solidFill>
              </a:rPr>
              <a:t>D’une part la catégorie fait hériter des valeurs “pré-remplie” au niveau de la fiche client (donc valeurs éventuellement modifiables)</a:t>
            </a:r>
          </a:p>
          <a:p>
            <a:pPr lvl="1" eaLnBrk="1" fontAlgn="auto" hangingPunct="1">
              <a:spcAft>
                <a:spcPts val="0"/>
              </a:spcAft>
              <a:defRPr/>
            </a:pPr>
            <a:r>
              <a:rPr lang="fr-FR" b="0" dirty="0">
                <a:solidFill>
                  <a:prstClr val="black"/>
                </a:solidFill>
              </a:rPr>
              <a:t>D’autre part la catégorie fait hériter des valeurs à la fiche client qui ne sont pas présente au niveau de cette fiche (donc valeurs non modifiables)</a:t>
            </a:r>
          </a:p>
          <a:p>
            <a:pPr eaLnBrk="1" fontAlgn="auto" hangingPunct="1">
              <a:spcAft>
                <a:spcPts val="0"/>
              </a:spcAft>
              <a:defRPr/>
            </a:pPr>
            <a:r>
              <a:rPr lang="fr-FR" dirty="0"/>
              <a:t>Un client est identifié via</a:t>
            </a:r>
          </a:p>
          <a:p>
            <a:pPr lvl="1" eaLnBrk="1" fontAlgn="auto" hangingPunct="1">
              <a:spcAft>
                <a:spcPts val="0"/>
              </a:spcAft>
              <a:defRPr/>
            </a:pPr>
            <a:r>
              <a:rPr lang="fr-FR" b="0" dirty="0">
                <a:solidFill>
                  <a:prstClr val="black"/>
                </a:solidFill>
              </a:rPr>
              <a:t>Un code interne a X3 (obligatoire, éventuellement renseigné automatiquement)</a:t>
            </a:r>
          </a:p>
          <a:p>
            <a:pPr lvl="1" eaLnBrk="1" fontAlgn="auto" hangingPunct="1">
              <a:spcAft>
                <a:spcPts val="0"/>
              </a:spcAft>
              <a:defRPr/>
            </a:pPr>
            <a:r>
              <a:rPr lang="fr-FR" b="0" dirty="0">
                <a:solidFill>
                  <a:prstClr val="black"/>
                </a:solidFill>
              </a:rPr>
              <a:t>Une raison sociale</a:t>
            </a:r>
          </a:p>
          <a:p>
            <a:pPr lvl="1" eaLnBrk="1" fontAlgn="auto" hangingPunct="1">
              <a:spcAft>
                <a:spcPts val="0"/>
              </a:spcAft>
              <a:defRPr/>
            </a:pPr>
            <a:r>
              <a:rPr lang="fr-FR" b="0" dirty="0">
                <a:solidFill>
                  <a:prstClr val="black"/>
                </a:solidFill>
              </a:rPr>
              <a:t>Un intitulé court</a:t>
            </a:r>
            <a:endParaRPr lang="fr-FR" b="0" dirty="0"/>
          </a:p>
          <a:p>
            <a:pPr eaLnBrk="1" fontAlgn="auto" hangingPunct="1">
              <a:spcAft>
                <a:spcPts val="0"/>
              </a:spcAft>
              <a:defRPr/>
            </a:pPr>
            <a:r>
              <a:rPr lang="fr-FR" dirty="0"/>
              <a:t>Un client peut posséder plusieurs adresses</a:t>
            </a:r>
          </a:p>
          <a:p>
            <a:pPr lvl="1" eaLnBrk="1" fontAlgn="auto" hangingPunct="1">
              <a:spcAft>
                <a:spcPts val="0"/>
              </a:spcAft>
              <a:defRPr/>
            </a:pPr>
            <a:r>
              <a:rPr lang="fr-FR" b="0" dirty="0"/>
              <a:t>Une seule est l’adresse par défaut</a:t>
            </a:r>
          </a:p>
          <a:p>
            <a:pPr lvl="1" eaLnBrk="1" fontAlgn="auto" hangingPunct="1">
              <a:spcAft>
                <a:spcPts val="0"/>
              </a:spcAft>
              <a:defRPr/>
            </a:pPr>
            <a:r>
              <a:rPr lang="fr-FR" b="0" dirty="0"/>
              <a:t>Les autres peuvent être utilisées à loisir pour remplacer l’adresse par défaut dans les flux concernés</a:t>
            </a:r>
          </a:p>
          <a:p>
            <a:pPr eaLnBrk="1" fontAlgn="auto" hangingPunct="1">
              <a:spcAft>
                <a:spcPts val="0"/>
              </a:spcAft>
              <a:defRPr/>
            </a:pPr>
            <a:r>
              <a:rPr lang="fr-FR" dirty="0"/>
              <a:t>Règles d’expéditions et de facturations</a:t>
            </a:r>
          </a:p>
          <a:p>
            <a:pPr eaLnBrk="1" fontAlgn="auto" hangingPunct="1">
              <a:spcAft>
                <a:spcPts val="0"/>
              </a:spcAft>
              <a:defRPr/>
            </a:pPr>
            <a:r>
              <a:rPr lang="fr-FR" dirty="0"/>
              <a:t>Règles de contrôle crédit</a:t>
            </a:r>
          </a:p>
          <a:p>
            <a:pPr eaLnBrk="1" fontAlgn="auto" hangingPunct="1">
              <a:spcAft>
                <a:spcPts val="0"/>
              </a:spcAft>
              <a:defRPr/>
            </a:pPr>
            <a:r>
              <a:rPr lang="fr-FR" dirty="0"/>
              <a:t>Dépendances</a:t>
            </a:r>
          </a:p>
          <a:p>
            <a:pPr lvl="1" eaLnBrk="1" fontAlgn="auto" hangingPunct="1">
              <a:spcAft>
                <a:spcPts val="0"/>
              </a:spcAft>
              <a:defRPr/>
            </a:pPr>
            <a:r>
              <a:rPr lang="fr-FR" b="0" dirty="0"/>
              <a:t>Tiers Facturé, Tiers payeur, Tiers affacturage, Groupe Client </a:t>
            </a:r>
          </a:p>
          <a:p>
            <a:pPr eaLnBrk="1" fontAlgn="auto" hangingPunct="1">
              <a:spcAft>
                <a:spcPts val="0"/>
              </a:spcAft>
              <a:defRPr/>
            </a:pPr>
            <a:r>
              <a:rPr lang="fr-FR" dirty="0"/>
              <a:t>Contacts</a:t>
            </a:r>
          </a:p>
          <a:p>
            <a:pPr lvl="1" eaLnBrk="1" fontAlgn="auto" hangingPunct="1">
              <a:spcAft>
                <a:spcPts val="0"/>
              </a:spcAft>
              <a:defRPr/>
            </a:pPr>
            <a:r>
              <a:rPr lang="fr-FR" b="0" dirty="0"/>
              <a:t>Chacun peut avoir une fonction différente</a:t>
            </a:r>
          </a:p>
          <a:p>
            <a:pPr lvl="1" eaLnBrk="1" fontAlgn="auto" hangingPunct="1">
              <a:spcAft>
                <a:spcPts val="0"/>
              </a:spcAft>
              <a:defRPr/>
            </a:pPr>
            <a:r>
              <a:rPr lang="fr-FR" b="0" dirty="0"/>
              <a:t>Ne font pas partie de la catégorie BP</a:t>
            </a:r>
          </a:p>
          <a:p>
            <a:pPr eaLnBrk="1" fontAlgn="auto" hangingPunct="1">
              <a:spcAft>
                <a:spcPts val="0"/>
              </a:spcAft>
              <a:defRPr/>
            </a:pPr>
            <a:r>
              <a:rPr lang="fr-FR" dirty="0"/>
              <a:t>Représentant</a:t>
            </a:r>
          </a:p>
          <a:p>
            <a:pPr lvl="1" eaLnBrk="1" fontAlgn="auto" hangingPunct="1">
              <a:spcAft>
                <a:spcPts val="0"/>
              </a:spcAft>
              <a:defRPr/>
            </a:pPr>
            <a:r>
              <a:rPr lang="fr-FR" b="0" dirty="0"/>
              <a:t>Par client ou par adresse de livraison</a:t>
            </a:r>
          </a:p>
          <a:p>
            <a:pPr lvl="1" eaLnBrk="1" fontAlgn="auto" hangingPunct="1">
              <a:spcAft>
                <a:spcPts val="0"/>
              </a:spcAft>
              <a:defRPr/>
            </a:pPr>
            <a:r>
              <a:rPr lang="fr-FR" b="0" dirty="0"/>
              <a:t>Font partie de la catégorie BP</a:t>
            </a:r>
          </a:p>
          <a:p>
            <a:pPr eaLnBrk="1" fontAlgn="auto" hangingPunct="1">
              <a:spcAft>
                <a:spcPts val="0"/>
              </a:spcAft>
              <a:defRPr/>
            </a:pPr>
            <a:r>
              <a:rPr lang="fr-FR" dirty="0"/>
              <a:t>Groupes statistiques</a:t>
            </a:r>
          </a:p>
          <a:p>
            <a:pPr eaLnBrk="1" fontAlgn="auto" hangingPunct="1">
              <a:spcAft>
                <a:spcPts val="0"/>
              </a:spcAft>
              <a:defRPr/>
            </a:pPr>
            <a:r>
              <a:rPr lang="fr-FR" dirty="0"/>
              <a:t>Régime de taxe et conditions de paiement</a:t>
            </a:r>
          </a:p>
          <a:p>
            <a:pPr lvl="1" eaLnBrk="1" fontAlgn="auto" hangingPunct="1">
              <a:spcAft>
                <a:spcPts val="0"/>
              </a:spcAft>
              <a:defRPr/>
            </a:pPr>
            <a:r>
              <a:rPr lang="fr-FR" b="0" dirty="0">
                <a:solidFill>
                  <a:prstClr val="black"/>
                </a:solidFill>
              </a:rPr>
              <a:t>Obligatoires</a:t>
            </a:r>
          </a:p>
          <a:p>
            <a:pPr lvl="1" eaLnBrk="1" fontAlgn="auto" hangingPunct="1">
              <a:spcAft>
                <a:spcPts val="0"/>
              </a:spcAft>
              <a:defRPr/>
            </a:pPr>
            <a:r>
              <a:rPr lang="fr-FR" b="0" dirty="0">
                <a:solidFill>
                  <a:prstClr val="black"/>
                </a:solidFill>
              </a:rPr>
              <a:t>Les conditions de paiement incluent la méthode de paiement et le « délai » de règlement</a:t>
            </a:r>
          </a:p>
          <a:p>
            <a:pPr lvl="1" eaLnBrk="1" fontAlgn="auto" hangingPunct="1">
              <a:spcAft>
                <a:spcPts val="0"/>
              </a:spcAft>
              <a:defRPr/>
            </a:pPr>
            <a:r>
              <a:rPr lang="fr-FR" b="0" dirty="0">
                <a:solidFill>
                  <a:prstClr val="black"/>
                </a:solidFill>
              </a:rPr>
              <a:t>Le régime de taxe peut être lié à une législation </a:t>
            </a:r>
          </a:p>
          <a:p>
            <a:pPr lvl="1" eaLnBrk="1" fontAlgn="auto" hangingPunct="1">
              <a:spcAft>
                <a:spcPts val="0"/>
              </a:spcAft>
              <a:defRPr/>
            </a:pPr>
            <a:endParaRPr lang="fr-FR" dirty="0">
              <a:solidFill>
                <a:prstClr val="black"/>
              </a:solidFill>
            </a:endParaRPr>
          </a:p>
          <a:p>
            <a:pPr marL="0" indent="0" eaLnBrk="1" fontAlgn="auto" hangingPunct="1">
              <a:spcAft>
                <a:spcPts val="0"/>
              </a:spcAft>
              <a:buFontTx/>
              <a:buNone/>
              <a:defRPr/>
            </a:pPr>
            <a:endParaRPr lang="fr-FR" dirty="0"/>
          </a:p>
          <a:p>
            <a:pPr lvl="1" eaLnBrk="1" fontAlgn="auto" hangingPunct="1">
              <a:spcAft>
                <a:spcPts val="0"/>
              </a:spcAft>
              <a:defRPr/>
            </a:pPr>
            <a:endParaRPr lang="fr-FR" dirty="0">
              <a:sym typeface="Wingdings" pitchFamily="2" charset="2"/>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re 1"/>
          <p:cNvSpPr>
            <a:spLocks noGrp="1"/>
          </p:cNvSpPr>
          <p:nvPr>
            <p:ph type="title"/>
          </p:nvPr>
        </p:nvSpPr>
        <p:spPr/>
        <p:txBody>
          <a:bodyPr/>
          <a:lstStyle/>
          <a:p>
            <a:pPr eaLnBrk="1" hangingPunct="1"/>
            <a:r>
              <a:rPr lang="fr-FR">
                <a:latin typeface="Arial" charset="0"/>
                <a:cs typeface="Arial" charset="0"/>
              </a:rPr>
              <a:t>Création d’un tiers Fournisseur</a:t>
            </a:r>
          </a:p>
        </p:txBody>
      </p:sp>
      <p:sp>
        <p:nvSpPr>
          <p:cNvPr id="110594" name="ZoneTexte 3"/>
          <p:cNvSpPr txBox="1">
            <a:spLocks noChangeArrowheads="1"/>
          </p:cNvSpPr>
          <p:nvPr/>
        </p:nvSpPr>
        <p:spPr bwMode="auto">
          <a:xfrm>
            <a:off x="484188" y="782638"/>
            <a:ext cx="3673475" cy="369887"/>
          </a:xfrm>
          <a:prstGeom prst="rect">
            <a:avLst/>
          </a:prstGeom>
          <a:noFill/>
          <a:ln w="9525">
            <a:noFill/>
            <a:miter lim="800000"/>
            <a:headEnd/>
            <a:tailEnd/>
          </a:ln>
        </p:spPr>
        <p:txBody>
          <a:bodyPr>
            <a:spAutoFit/>
          </a:bodyPr>
          <a:lstStyle/>
          <a:p>
            <a:r>
              <a:rPr lang="fr-FR" b="1"/>
              <a:t>Tiers avec fonction déterminée</a:t>
            </a:r>
          </a:p>
        </p:txBody>
      </p:sp>
      <p:sp>
        <p:nvSpPr>
          <p:cNvPr id="6" name="Rectangle à coins arrondis 5"/>
          <p:cNvSpPr/>
          <p:nvPr/>
        </p:nvSpPr>
        <p:spPr>
          <a:xfrm>
            <a:off x="2987675" y="2636838"/>
            <a:ext cx="1584325" cy="1008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Fournisseur</a:t>
            </a:r>
          </a:p>
        </p:txBody>
      </p:sp>
      <p:sp>
        <p:nvSpPr>
          <p:cNvPr id="7" name="Parchemin vertical 6"/>
          <p:cNvSpPr/>
          <p:nvPr/>
        </p:nvSpPr>
        <p:spPr>
          <a:xfrm>
            <a:off x="107950" y="1484313"/>
            <a:ext cx="1566863" cy="1439862"/>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Données de base</a:t>
            </a:r>
          </a:p>
        </p:txBody>
      </p:sp>
      <p:sp>
        <p:nvSpPr>
          <p:cNvPr id="8" name="Parchemin vertical 7"/>
          <p:cNvSpPr/>
          <p:nvPr/>
        </p:nvSpPr>
        <p:spPr>
          <a:xfrm>
            <a:off x="1168400" y="2409825"/>
            <a:ext cx="1566863" cy="1439863"/>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Tiers</a:t>
            </a:r>
          </a:p>
        </p:txBody>
      </p:sp>
      <p:sp>
        <p:nvSpPr>
          <p:cNvPr id="9" name="Carré corné 8"/>
          <p:cNvSpPr/>
          <p:nvPr/>
        </p:nvSpPr>
        <p:spPr>
          <a:xfrm>
            <a:off x="4948238" y="4124325"/>
            <a:ext cx="935037" cy="1081088"/>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Four</a:t>
            </a:r>
          </a:p>
        </p:txBody>
      </p:sp>
      <p:sp>
        <p:nvSpPr>
          <p:cNvPr id="15" name="Rectangle avec flèche vers le bas 14"/>
          <p:cNvSpPr/>
          <p:nvPr/>
        </p:nvSpPr>
        <p:spPr>
          <a:xfrm>
            <a:off x="4967288" y="2690813"/>
            <a:ext cx="1944687" cy="142875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Validation Création</a:t>
            </a:r>
          </a:p>
          <a:p>
            <a:pPr algn="ctr" fontAlgn="auto">
              <a:spcBef>
                <a:spcPts val="0"/>
              </a:spcBef>
              <a:spcAft>
                <a:spcPts val="0"/>
              </a:spcAft>
              <a:defRPr/>
            </a:pPr>
            <a:r>
              <a:rPr lang="fr-FR" dirty="0"/>
              <a:t>Fiche Client</a:t>
            </a:r>
          </a:p>
        </p:txBody>
      </p:sp>
      <p:sp>
        <p:nvSpPr>
          <p:cNvPr id="16" name="Carré corné 15"/>
          <p:cNvSpPr/>
          <p:nvPr/>
        </p:nvSpPr>
        <p:spPr>
          <a:xfrm>
            <a:off x="6084888" y="4113213"/>
            <a:ext cx="935037" cy="1079500"/>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BP</a:t>
            </a:r>
          </a:p>
        </p:txBody>
      </p:sp>
      <p:cxnSp>
        <p:nvCxnSpPr>
          <p:cNvPr id="20" name="Connecteur droit avec flèche 19"/>
          <p:cNvCxnSpPr>
            <a:stCxn id="8" idx="3"/>
            <a:endCxn id="6" idx="1"/>
          </p:cNvCxnSpPr>
          <p:nvPr/>
        </p:nvCxnSpPr>
        <p:spPr>
          <a:xfrm>
            <a:off x="2554288" y="3128963"/>
            <a:ext cx="433387" cy="1270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7" idx="2"/>
            <a:endCxn id="8" idx="1"/>
          </p:cNvCxnSpPr>
          <p:nvPr/>
        </p:nvCxnSpPr>
        <p:spPr>
          <a:xfrm>
            <a:off x="890588" y="2924175"/>
            <a:ext cx="457200" cy="204788"/>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6" idx="3"/>
            <a:endCxn id="15" idx="1"/>
          </p:cNvCxnSpPr>
          <p:nvPr/>
        </p:nvCxnSpPr>
        <p:spPr>
          <a:xfrm>
            <a:off x="4572000" y="3141663"/>
            <a:ext cx="395288" cy="1270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80">
                                          <p:stCondLst>
                                            <p:cond delay="0"/>
                                          </p:stCondLst>
                                        </p:cTn>
                                        <p:tgtEl>
                                          <p:spTgt spid="16"/>
                                        </p:tgtEl>
                                      </p:cBhvr>
                                    </p:animEffect>
                                    <p:anim calcmode="lin" valueType="num">
                                      <p:cBhvr>
                                        <p:cTn id="6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2" dur="26">
                                          <p:stCondLst>
                                            <p:cond delay="650"/>
                                          </p:stCondLst>
                                        </p:cTn>
                                        <p:tgtEl>
                                          <p:spTgt spid="16"/>
                                        </p:tgtEl>
                                      </p:cBhvr>
                                      <p:to x="100000" y="60000"/>
                                    </p:animScale>
                                    <p:animScale>
                                      <p:cBhvr>
                                        <p:cTn id="73" dur="166" decel="50000">
                                          <p:stCondLst>
                                            <p:cond delay="676"/>
                                          </p:stCondLst>
                                        </p:cTn>
                                        <p:tgtEl>
                                          <p:spTgt spid="16"/>
                                        </p:tgtEl>
                                      </p:cBhvr>
                                      <p:to x="100000" y="100000"/>
                                    </p:animScale>
                                    <p:animScale>
                                      <p:cBhvr>
                                        <p:cTn id="74" dur="26">
                                          <p:stCondLst>
                                            <p:cond delay="1312"/>
                                          </p:stCondLst>
                                        </p:cTn>
                                        <p:tgtEl>
                                          <p:spTgt spid="16"/>
                                        </p:tgtEl>
                                      </p:cBhvr>
                                      <p:to x="100000" y="80000"/>
                                    </p:animScale>
                                    <p:animScale>
                                      <p:cBhvr>
                                        <p:cTn id="75" dur="166" decel="50000">
                                          <p:stCondLst>
                                            <p:cond delay="1338"/>
                                          </p:stCondLst>
                                        </p:cTn>
                                        <p:tgtEl>
                                          <p:spTgt spid="16"/>
                                        </p:tgtEl>
                                      </p:cBhvr>
                                      <p:to x="100000" y="100000"/>
                                    </p:animScale>
                                    <p:animScale>
                                      <p:cBhvr>
                                        <p:cTn id="76" dur="26">
                                          <p:stCondLst>
                                            <p:cond delay="1642"/>
                                          </p:stCondLst>
                                        </p:cTn>
                                        <p:tgtEl>
                                          <p:spTgt spid="16"/>
                                        </p:tgtEl>
                                      </p:cBhvr>
                                      <p:to x="100000" y="90000"/>
                                    </p:animScale>
                                    <p:animScale>
                                      <p:cBhvr>
                                        <p:cTn id="77" dur="166" decel="50000">
                                          <p:stCondLst>
                                            <p:cond delay="1668"/>
                                          </p:stCondLst>
                                        </p:cTn>
                                        <p:tgtEl>
                                          <p:spTgt spid="16"/>
                                        </p:tgtEl>
                                      </p:cBhvr>
                                      <p:to x="100000" y="100000"/>
                                    </p:animScale>
                                    <p:animScale>
                                      <p:cBhvr>
                                        <p:cTn id="78" dur="26">
                                          <p:stCondLst>
                                            <p:cond delay="1808"/>
                                          </p:stCondLst>
                                        </p:cTn>
                                        <p:tgtEl>
                                          <p:spTgt spid="16"/>
                                        </p:tgtEl>
                                      </p:cBhvr>
                                      <p:to x="100000" y="95000"/>
                                    </p:animScale>
                                    <p:animScale>
                                      <p:cBhvr>
                                        <p:cTn id="7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re 1"/>
          <p:cNvSpPr>
            <a:spLocks noGrp="1"/>
          </p:cNvSpPr>
          <p:nvPr>
            <p:ph type="title"/>
          </p:nvPr>
        </p:nvSpPr>
        <p:spPr/>
        <p:txBody>
          <a:bodyPr/>
          <a:lstStyle/>
          <a:p>
            <a:pPr eaLnBrk="1" hangingPunct="1"/>
            <a:r>
              <a:rPr lang="fr-FR">
                <a:latin typeface="Arial" charset="0"/>
                <a:cs typeface="Arial" charset="0"/>
              </a:rPr>
              <a:t>Création d’un tiers Fournisseur</a:t>
            </a:r>
          </a:p>
        </p:txBody>
      </p:sp>
      <p:sp>
        <p:nvSpPr>
          <p:cNvPr id="111618" name="ZoneTexte 3"/>
          <p:cNvSpPr txBox="1">
            <a:spLocks noChangeArrowheads="1"/>
          </p:cNvSpPr>
          <p:nvPr/>
        </p:nvSpPr>
        <p:spPr bwMode="auto">
          <a:xfrm>
            <a:off x="484188" y="782638"/>
            <a:ext cx="4340225" cy="369887"/>
          </a:xfrm>
          <a:prstGeom prst="rect">
            <a:avLst/>
          </a:prstGeom>
          <a:noFill/>
          <a:ln w="9525">
            <a:noFill/>
            <a:miter lim="800000"/>
            <a:headEnd/>
            <a:tailEnd/>
          </a:ln>
        </p:spPr>
        <p:txBody>
          <a:bodyPr>
            <a:spAutoFit/>
          </a:bodyPr>
          <a:lstStyle/>
          <a:p>
            <a:r>
              <a:rPr lang="fr-FR" b="1"/>
              <a:t>Tiers avec fonction indéterminée</a:t>
            </a:r>
          </a:p>
        </p:txBody>
      </p:sp>
      <p:sp>
        <p:nvSpPr>
          <p:cNvPr id="6" name="Rectangle à coins arrondis 5"/>
          <p:cNvSpPr/>
          <p:nvPr/>
        </p:nvSpPr>
        <p:spPr>
          <a:xfrm>
            <a:off x="3889375" y="1844675"/>
            <a:ext cx="136842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Tiers</a:t>
            </a:r>
          </a:p>
        </p:txBody>
      </p:sp>
      <p:sp>
        <p:nvSpPr>
          <p:cNvPr id="7" name="Parchemin vertical 6"/>
          <p:cNvSpPr/>
          <p:nvPr/>
        </p:nvSpPr>
        <p:spPr>
          <a:xfrm>
            <a:off x="107950" y="1484313"/>
            <a:ext cx="1566863" cy="1439862"/>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Données de base</a:t>
            </a:r>
          </a:p>
        </p:txBody>
      </p:sp>
      <p:sp>
        <p:nvSpPr>
          <p:cNvPr id="8" name="Parchemin vertical 7"/>
          <p:cNvSpPr/>
          <p:nvPr/>
        </p:nvSpPr>
        <p:spPr>
          <a:xfrm>
            <a:off x="1600200" y="1484313"/>
            <a:ext cx="1566863" cy="1439862"/>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Tiers</a:t>
            </a:r>
          </a:p>
        </p:txBody>
      </p:sp>
      <p:sp>
        <p:nvSpPr>
          <p:cNvPr id="9" name="Carré corné 8"/>
          <p:cNvSpPr/>
          <p:nvPr/>
        </p:nvSpPr>
        <p:spPr>
          <a:xfrm>
            <a:off x="4105275" y="5468938"/>
            <a:ext cx="936625" cy="1081087"/>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Four</a:t>
            </a:r>
          </a:p>
        </p:txBody>
      </p:sp>
      <p:sp>
        <p:nvSpPr>
          <p:cNvPr id="15" name="Rectangle avec flèche vers le bas 14"/>
          <p:cNvSpPr/>
          <p:nvPr/>
        </p:nvSpPr>
        <p:spPr>
          <a:xfrm>
            <a:off x="5867400" y="1741488"/>
            <a:ext cx="1944688" cy="142875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Validation Création</a:t>
            </a:r>
          </a:p>
          <a:p>
            <a:pPr algn="ctr" fontAlgn="auto">
              <a:spcBef>
                <a:spcPts val="0"/>
              </a:spcBef>
              <a:spcAft>
                <a:spcPts val="0"/>
              </a:spcAft>
              <a:defRPr/>
            </a:pPr>
            <a:r>
              <a:rPr lang="fr-FR" dirty="0"/>
              <a:t>Fiche Tiers</a:t>
            </a:r>
          </a:p>
        </p:txBody>
      </p:sp>
      <p:sp>
        <p:nvSpPr>
          <p:cNvPr id="16" name="Carré corné 15"/>
          <p:cNvSpPr/>
          <p:nvPr/>
        </p:nvSpPr>
        <p:spPr>
          <a:xfrm>
            <a:off x="6372225" y="3225800"/>
            <a:ext cx="936625" cy="1079500"/>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BP</a:t>
            </a:r>
          </a:p>
        </p:txBody>
      </p:sp>
      <p:cxnSp>
        <p:nvCxnSpPr>
          <p:cNvPr id="20" name="Connecteur droit avec flèche 19"/>
          <p:cNvCxnSpPr>
            <a:stCxn id="8" idx="3"/>
            <a:endCxn id="6" idx="1"/>
          </p:cNvCxnSpPr>
          <p:nvPr/>
        </p:nvCxnSpPr>
        <p:spPr>
          <a:xfrm>
            <a:off x="2987675" y="2205038"/>
            <a:ext cx="901700"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7" idx="3"/>
            <a:endCxn id="8" idx="1"/>
          </p:cNvCxnSpPr>
          <p:nvPr/>
        </p:nvCxnSpPr>
        <p:spPr>
          <a:xfrm>
            <a:off x="1493838" y="2205038"/>
            <a:ext cx="287337"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6" idx="3"/>
            <a:endCxn id="15" idx="1"/>
          </p:cNvCxnSpPr>
          <p:nvPr/>
        </p:nvCxnSpPr>
        <p:spPr>
          <a:xfrm>
            <a:off x="5257800" y="2205038"/>
            <a:ext cx="609600" cy="1587"/>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a:spLocks noChangeArrowheads="1"/>
          </p:cNvSpPr>
          <p:nvPr/>
        </p:nvSpPr>
        <p:spPr bwMode="auto">
          <a:xfrm>
            <a:off x="1943100" y="3765550"/>
            <a:ext cx="1512888" cy="1476375"/>
          </a:xfrm>
          <a:prstGeom prst="rect">
            <a:avLst/>
          </a:prstGeom>
          <a:noFill/>
          <a:ln w="9525">
            <a:noFill/>
            <a:miter lim="800000"/>
            <a:headEnd/>
            <a:tailEnd/>
          </a:ln>
        </p:spPr>
        <p:txBody>
          <a:bodyPr>
            <a:spAutoFit/>
          </a:bodyPr>
          <a:lstStyle/>
          <a:p>
            <a:r>
              <a:rPr lang="fr-FR"/>
              <a:t>Il faut indiquer le tiers que l’on vient de créer</a:t>
            </a:r>
          </a:p>
        </p:txBody>
      </p:sp>
      <p:sp>
        <p:nvSpPr>
          <p:cNvPr id="28" name="Triangle isocèle 27"/>
          <p:cNvSpPr/>
          <p:nvPr/>
        </p:nvSpPr>
        <p:spPr>
          <a:xfrm>
            <a:off x="2811463" y="4718050"/>
            <a:ext cx="541337" cy="503238"/>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144000" anchor="ctr"/>
          <a:lstStyle/>
          <a:p>
            <a:pPr algn="ctr" fontAlgn="auto">
              <a:spcBef>
                <a:spcPts val="0"/>
              </a:spcBef>
              <a:spcAft>
                <a:spcPts val="0"/>
              </a:spcAft>
              <a:defRPr/>
            </a:pPr>
            <a:r>
              <a:rPr lang="fr-FR" sz="2000" b="1" dirty="0">
                <a:solidFill>
                  <a:srgbClr val="FF0000"/>
                </a:solidFill>
              </a:rPr>
              <a:t>!</a:t>
            </a:r>
          </a:p>
        </p:txBody>
      </p:sp>
      <p:sp>
        <p:nvSpPr>
          <p:cNvPr id="32" name="Étoile à 8 branches 31"/>
          <p:cNvSpPr/>
          <p:nvPr/>
        </p:nvSpPr>
        <p:spPr>
          <a:xfrm>
            <a:off x="3124200" y="1665288"/>
            <a:ext cx="503238" cy="539750"/>
          </a:xfrm>
          <a:prstGeom prst="star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1</a:t>
            </a:r>
          </a:p>
        </p:txBody>
      </p:sp>
      <p:sp>
        <p:nvSpPr>
          <p:cNvPr id="33" name="Rectangle à coins arrondis 32"/>
          <p:cNvSpPr/>
          <p:nvPr/>
        </p:nvSpPr>
        <p:spPr>
          <a:xfrm>
            <a:off x="3716338" y="2968625"/>
            <a:ext cx="175577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Fournisseur</a:t>
            </a:r>
          </a:p>
        </p:txBody>
      </p:sp>
      <p:cxnSp>
        <p:nvCxnSpPr>
          <p:cNvPr id="34" name="Connecteur droit avec flèche 33"/>
          <p:cNvCxnSpPr>
            <a:stCxn id="8" idx="3"/>
            <a:endCxn id="33" idx="1"/>
          </p:cNvCxnSpPr>
          <p:nvPr/>
        </p:nvCxnSpPr>
        <p:spPr>
          <a:xfrm>
            <a:off x="2987675" y="2205038"/>
            <a:ext cx="728663" cy="112395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7" name="Étoile à 8 branches 36"/>
          <p:cNvSpPr/>
          <p:nvPr/>
        </p:nvSpPr>
        <p:spPr>
          <a:xfrm>
            <a:off x="3081338" y="2968625"/>
            <a:ext cx="504825" cy="539750"/>
          </a:xfrm>
          <a:prstGeom prst="star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2</a:t>
            </a:r>
          </a:p>
        </p:txBody>
      </p:sp>
      <p:sp>
        <p:nvSpPr>
          <p:cNvPr id="38" name="Rectangle avec flèche vers le bas 37"/>
          <p:cNvSpPr/>
          <p:nvPr/>
        </p:nvSpPr>
        <p:spPr>
          <a:xfrm>
            <a:off x="3548063" y="3997325"/>
            <a:ext cx="2092325" cy="142875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Validation Création</a:t>
            </a:r>
          </a:p>
          <a:p>
            <a:pPr algn="ctr" fontAlgn="auto">
              <a:spcBef>
                <a:spcPts val="0"/>
              </a:spcBef>
              <a:spcAft>
                <a:spcPts val="0"/>
              </a:spcAft>
              <a:defRPr/>
            </a:pPr>
            <a:r>
              <a:rPr lang="fr-FR" dirty="0"/>
              <a:t>Fiche Fournisseur</a:t>
            </a:r>
          </a:p>
        </p:txBody>
      </p:sp>
      <p:cxnSp>
        <p:nvCxnSpPr>
          <p:cNvPr id="41" name="Connecteur droit avec flèche 40"/>
          <p:cNvCxnSpPr>
            <a:stCxn id="33" idx="2"/>
            <a:endCxn id="38" idx="0"/>
          </p:cNvCxnSpPr>
          <p:nvPr/>
        </p:nvCxnSpPr>
        <p:spPr>
          <a:xfrm flipH="1">
            <a:off x="4594225" y="3689350"/>
            <a:ext cx="0" cy="307975"/>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53" presetClass="entr" presetSubtype="1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80">
                                          <p:stCondLst>
                                            <p:cond delay="0"/>
                                          </p:stCondLst>
                                        </p:cTn>
                                        <p:tgtEl>
                                          <p:spTgt spid="16"/>
                                        </p:tgtEl>
                                      </p:cBhvr>
                                    </p:animEffect>
                                    <p:anim calcmode="lin" valueType="num">
                                      <p:cBhvr>
                                        <p:cTn id="5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
                                        </p:tgtEl>
                                      </p:cBhvr>
                                      <p:to x="100000" y="60000"/>
                                    </p:animScale>
                                    <p:animScale>
                                      <p:cBhvr>
                                        <p:cTn id="62" dur="166" decel="50000">
                                          <p:stCondLst>
                                            <p:cond delay="676"/>
                                          </p:stCondLst>
                                        </p:cTn>
                                        <p:tgtEl>
                                          <p:spTgt spid="16"/>
                                        </p:tgtEl>
                                      </p:cBhvr>
                                      <p:to x="100000" y="100000"/>
                                    </p:animScale>
                                    <p:animScale>
                                      <p:cBhvr>
                                        <p:cTn id="63" dur="26">
                                          <p:stCondLst>
                                            <p:cond delay="1312"/>
                                          </p:stCondLst>
                                        </p:cTn>
                                        <p:tgtEl>
                                          <p:spTgt spid="16"/>
                                        </p:tgtEl>
                                      </p:cBhvr>
                                      <p:to x="100000" y="80000"/>
                                    </p:animScale>
                                    <p:animScale>
                                      <p:cBhvr>
                                        <p:cTn id="64" dur="166" decel="50000">
                                          <p:stCondLst>
                                            <p:cond delay="1338"/>
                                          </p:stCondLst>
                                        </p:cTn>
                                        <p:tgtEl>
                                          <p:spTgt spid="16"/>
                                        </p:tgtEl>
                                      </p:cBhvr>
                                      <p:to x="100000" y="100000"/>
                                    </p:animScale>
                                    <p:animScale>
                                      <p:cBhvr>
                                        <p:cTn id="65" dur="26">
                                          <p:stCondLst>
                                            <p:cond delay="1642"/>
                                          </p:stCondLst>
                                        </p:cTn>
                                        <p:tgtEl>
                                          <p:spTgt spid="16"/>
                                        </p:tgtEl>
                                      </p:cBhvr>
                                      <p:to x="100000" y="90000"/>
                                    </p:animScale>
                                    <p:animScale>
                                      <p:cBhvr>
                                        <p:cTn id="66" dur="166" decel="50000">
                                          <p:stCondLst>
                                            <p:cond delay="1668"/>
                                          </p:stCondLst>
                                        </p:cTn>
                                        <p:tgtEl>
                                          <p:spTgt spid="16"/>
                                        </p:tgtEl>
                                      </p:cBhvr>
                                      <p:to x="100000" y="100000"/>
                                    </p:animScale>
                                    <p:animScale>
                                      <p:cBhvr>
                                        <p:cTn id="67" dur="26">
                                          <p:stCondLst>
                                            <p:cond delay="1808"/>
                                          </p:stCondLst>
                                        </p:cTn>
                                        <p:tgtEl>
                                          <p:spTgt spid="16"/>
                                        </p:tgtEl>
                                      </p:cBhvr>
                                      <p:to x="100000" y="95000"/>
                                    </p:animScale>
                                    <p:animScale>
                                      <p:cBhvr>
                                        <p:cTn id="68" dur="166" decel="50000">
                                          <p:stCondLst>
                                            <p:cond delay="1834"/>
                                          </p:stCondLst>
                                        </p:cTn>
                                        <p:tgtEl>
                                          <p:spTgt spid="1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par>
                                <p:cTn id="76" presetID="53" presetClass="entr" presetSubtype="16"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500" fill="hold"/>
                                        <p:tgtEl>
                                          <p:spTgt spid="26"/>
                                        </p:tgtEl>
                                        <p:attrNameLst>
                                          <p:attrName>ppt_w</p:attrName>
                                        </p:attrNameLst>
                                      </p:cBhvr>
                                      <p:tavLst>
                                        <p:tav tm="0">
                                          <p:val>
                                            <p:fltVal val="0"/>
                                          </p:val>
                                        </p:tav>
                                        <p:tav tm="100000">
                                          <p:val>
                                            <p:strVal val="#ppt_w"/>
                                          </p:val>
                                        </p:tav>
                                      </p:tavLst>
                                    </p:anim>
                                    <p:anim calcmode="lin" valueType="num">
                                      <p:cBhvr>
                                        <p:cTn id="101" dur="500" fill="hold"/>
                                        <p:tgtEl>
                                          <p:spTgt spid="26"/>
                                        </p:tgtEl>
                                        <p:attrNameLst>
                                          <p:attrName>ppt_h</p:attrName>
                                        </p:attrNameLst>
                                      </p:cBhvr>
                                      <p:tavLst>
                                        <p:tav tm="0">
                                          <p:val>
                                            <p:fltVal val="0"/>
                                          </p:val>
                                        </p:tav>
                                        <p:tav tm="100000">
                                          <p:val>
                                            <p:strVal val="#ppt_h"/>
                                          </p:val>
                                        </p:tav>
                                      </p:tavLst>
                                    </p:anim>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ppt_w</p:attrName>
                                        </p:attrNameLst>
                                      </p:cBhvr>
                                      <p:tavLst>
                                        <p:tav tm="0">
                                          <p:val>
                                            <p:fltVal val="0"/>
                                          </p:val>
                                        </p:tav>
                                        <p:tav tm="100000">
                                          <p:val>
                                            <p:strVal val="#ppt_w"/>
                                          </p:val>
                                        </p:tav>
                                      </p:tavLst>
                                    </p:anim>
                                    <p:anim calcmode="lin" valueType="num">
                                      <p:cBhvr>
                                        <p:cTn id="108" dur="500" fill="hold"/>
                                        <p:tgtEl>
                                          <p:spTgt spid="28"/>
                                        </p:tgtEl>
                                        <p:attrNameLst>
                                          <p:attrName>ppt_h</p:attrName>
                                        </p:attrNameLst>
                                      </p:cBhvr>
                                      <p:tavLst>
                                        <p:tav tm="0">
                                          <p:val>
                                            <p:fltVal val="0"/>
                                          </p:val>
                                        </p:tav>
                                        <p:tav tm="100000">
                                          <p:val>
                                            <p:strVal val="#ppt_h"/>
                                          </p:val>
                                        </p:tav>
                                      </p:tavLst>
                                    </p:anim>
                                    <p:animEffect transition="in" filter="fade">
                                      <p:cBhvr>
                                        <p:cTn id="109" dur="500"/>
                                        <p:tgtEl>
                                          <p:spTgt spid="28"/>
                                        </p:tgtEl>
                                      </p:cBhvr>
                                    </p:animEffec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wipe(down)">
                                      <p:cBhvr>
                                        <p:cTn id="114" dur="580">
                                          <p:stCondLst>
                                            <p:cond delay="0"/>
                                          </p:stCondLst>
                                        </p:cTn>
                                        <p:tgtEl>
                                          <p:spTgt spid="9"/>
                                        </p:tgtEl>
                                      </p:cBhvr>
                                    </p:animEffect>
                                    <p:anim calcmode="lin" valueType="num">
                                      <p:cBhvr>
                                        <p:cTn id="1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20" dur="26">
                                          <p:stCondLst>
                                            <p:cond delay="650"/>
                                          </p:stCondLst>
                                        </p:cTn>
                                        <p:tgtEl>
                                          <p:spTgt spid="9"/>
                                        </p:tgtEl>
                                      </p:cBhvr>
                                      <p:to x="100000" y="60000"/>
                                    </p:animScale>
                                    <p:animScale>
                                      <p:cBhvr>
                                        <p:cTn id="121" dur="166" decel="50000">
                                          <p:stCondLst>
                                            <p:cond delay="676"/>
                                          </p:stCondLst>
                                        </p:cTn>
                                        <p:tgtEl>
                                          <p:spTgt spid="9"/>
                                        </p:tgtEl>
                                      </p:cBhvr>
                                      <p:to x="100000" y="100000"/>
                                    </p:animScale>
                                    <p:animScale>
                                      <p:cBhvr>
                                        <p:cTn id="122" dur="26">
                                          <p:stCondLst>
                                            <p:cond delay="1312"/>
                                          </p:stCondLst>
                                        </p:cTn>
                                        <p:tgtEl>
                                          <p:spTgt spid="9"/>
                                        </p:tgtEl>
                                      </p:cBhvr>
                                      <p:to x="100000" y="80000"/>
                                    </p:animScale>
                                    <p:animScale>
                                      <p:cBhvr>
                                        <p:cTn id="123" dur="166" decel="50000">
                                          <p:stCondLst>
                                            <p:cond delay="1338"/>
                                          </p:stCondLst>
                                        </p:cTn>
                                        <p:tgtEl>
                                          <p:spTgt spid="9"/>
                                        </p:tgtEl>
                                      </p:cBhvr>
                                      <p:to x="100000" y="100000"/>
                                    </p:animScale>
                                    <p:animScale>
                                      <p:cBhvr>
                                        <p:cTn id="124" dur="26">
                                          <p:stCondLst>
                                            <p:cond delay="1642"/>
                                          </p:stCondLst>
                                        </p:cTn>
                                        <p:tgtEl>
                                          <p:spTgt spid="9"/>
                                        </p:tgtEl>
                                      </p:cBhvr>
                                      <p:to x="100000" y="90000"/>
                                    </p:animScale>
                                    <p:animScale>
                                      <p:cBhvr>
                                        <p:cTn id="125" dur="166" decel="50000">
                                          <p:stCondLst>
                                            <p:cond delay="1668"/>
                                          </p:stCondLst>
                                        </p:cTn>
                                        <p:tgtEl>
                                          <p:spTgt spid="9"/>
                                        </p:tgtEl>
                                      </p:cBhvr>
                                      <p:to x="100000" y="100000"/>
                                    </p:animScale>
                                    <p:animScale>
                                      <p:cBhvr>
                                        <p:cTn id="126" dur="26">
                                          <p:stCondLst>
                                            <p:cond delay="1808"/>
                                          </p:stCondLst>
                                        </p:cTn>
                                        <p:tgtEl>
                                          <p:spTgt spid="9"/>
                                        </p:tgtEl>
                                      </p:cBhvr>
                                      <p:to x="100000" y="95000"/>
                                    </p:animScale>
                                    <p:animScale>
                                      <p:cBhvr>
                                        <p:cTn id="12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animBg="1"/>
      <p:bldP spid="26" grpId="0"/>
      <p:bldP spid="28" grpId="0" animBg="1"/>
      <p:bldP spid="32" grpId="0" animBg="1"/>
      <p:bldP spid="33" grpId="0" animBg="1"/>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ZoneTexte 3"/>
          <p:cNvSpPr txBox="1">
            <a:spLocks noChangeArrowheads="1"/>
          </p:cNvSpPr>
          <p:nvPr/>
        </p:nvSpPr>
        <p:spPr bwMode="auto">
          <a:xfrm>
            <a:off x="2627313" y="2740025"/>
            <a:ext cx="3292475" cy="769938"/>
          </a:xfrm>
          <a:prstGeom prst="rect">
            <a:avLst/>
          </a:prstGeom>
          <a:noFill/>
          <a:ln w="9525">
            <a:noFill/>
            <a:miter lim="800000"/>
            <a:headEnd/>
            <a:tailEnd/>
          </a:ln>
        </p:spPr>
        <p:txBody>
          <a:bodyPr wrap="none">
            <a:spAutoFit/>
          </a:bodyPr>
          <a:lstStyle/>
          <a:p>
            <a:r>
              <a:rPr lang="fr-FR" sz="4400"/>
              <a:t>Exercice 2.2</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GB">
                <a:latin typeface="Arial" charset="0"/>
                <a:cs typeface="Arial" charset="0"/>
              </a:rPr>
              <a:t>Fournisseurs</a:t>
            </a:r>
          </a:p>
        </p:txBody>
      </p:sp>
      <p:sp>
        <p:nvSpPr>
          <p:cNvPr id="262147" name="Rectangle 3"/>
          <p:cNvSpPr>
            <a:spLocks noGrp="1" noChangeArrowheads="1"/>
          </p:cNvSpPr>
          <p:nvPr>
            <p:ph type="body" idx="1"/>
          </p:nvPr>
        </p:nvSpPr>
        <p:spPr>
          <a:xfrm>
            <a:off x="457200" y="868363"/>
            <a:ext cx="8229600" cy="5729287"/>
          </a:xfrm>
        </p:spPr>
        <p:txBody>
          <a:bodyPr rtlCol="0">
            <a:normAutofit fontScale="92500" lnSpcReduction="20000"/>
          </a:bodyPr>
          <a:lstStyle/>
          <a:p>
            <a:pPr eaLnBrk="1" fontAlgn="auto" hangingPunct="1">
              <a:spcAft>
                <a:spcPts val="0"/>
              </a:spcAft>
              <a:defRPr/>
            </a:pPr>
            <a:r>
              <a:rPr lang="fr-FR" dirty="0"/>
              <a:t>Un fournisseur est, par création, rattaché à une catégorie fournisseur</a:t>
            </a:r>
          </a:p>
          <a:p>
            <a:pPr lvl="1" eaLnBrk="1" fontAlgn="auto" hangingPunct="1">
              <a:spcAft>
                <a:spcPts val="0"/>
              </a:spcAft>
              <a:defRPr/>
            </a:pPr>
            <a:r>
              <a:rPr lang="fr-FR" b="0" dirty="0">
                <a:solidFill>
                  <a:prstClr val="black"/>
                </a:solidFill>
              </a:rPr>
              <a:t>D’une part la catégorie fait hériter des valeurs “pré-remplie” au niveau de la fiche fournisseur (donc valeurs éventuellement modifiables)</a:t>
            </a:r>
          </a:p>
          <a:p>
            <a:pPr lvl="1" eaLnBrk="1" fontAlgn="auto" hangingPunct="1">
              <a:spcAft>
                <a:spcPts val="0"/>
              </a:spcAft>
              <a:defRPr/>
            </a:pPr>
            <a:r>
              <a:rPr lang="fr-FR" b="0" dirty="0">
                <a:solidFill>
                  <a:prstClr val="black"/>
                </a:solidFill>
              </a:rPr>
              <a:t>D’autre part la catégorie fait hériter des valeurs à la fiche fournisseur qui ne sont pas présente au niveau de cette fiche (donc valeurs non modifiables)</a:t>
            </a:r>
          </a:p>
          <a:p>
            <a:pPr eaLnBrk="1" fontAlgn="auto" hangingPunct="1">
              <a:spcAft>
                <a:spcPts val="0"/>
              </a:spcAft>
              <a:defRPr/>
            </a:pPr>
            <a:r>
              <a:rPr lang="fr-FR" dirty="0"/>
              <a:t>Un fournisseur est identifié via</a:t>
            </a:r>
          </a:p>
          <a:p>
            <a:pPr lvl="1" eaLnBrk="1" fontAlgn="auto" hangingPunct="1">
              <a:spcAft>
                <a:spcPts val="0"/>
              </a:spcAft>
              <a:defRPr/>
            </a:pPr>
            <a:r>
              <a:rPr lang="fr-FR" b="0" dirty="0">
                <a:solidFill>
                  <a:prstClr val="black"/>
                </a:solidFill>
              </a:rPr>
              <a:t>Un code interne a X3 (obligatoire, renseigné éventuellement automatiquement)</a:t>
            </a:r>
          </a:p>
          <a:p>
            <a:pPr lvl="1" eaLnBrk="1" fontAlgn="auto" hangingPunct="1">
              <a:spcAft>
                <a:spcPts val="0"/>
              </a:spcAft>
              <a:defRPr/>
            </a:pPr>
            <a:r>
              <a:rPr lang="fr-FR" b="0" dirty="0">
                <a:solidFill>
                  <a:prstClr val="black"/>
                </a:solidFill>
              </a:rPr>
              <a:t>Une raison sociale</a:t>
            </a:r>
          </a:p>
          <a:p>
            <a:pPr lvl="1" eaLnBrk="1" fontAlgn="auto" hangingPunct="1">
              <a:spcAft>
                <a:spcPts val="0"/>
              </a:spcAft>
              <a:defRPr/>
            </a:pPr>
            <a:r>
              <a:rPr lang="fr-FR" b="0" dirty="0">
                <a:solidFill>
                  <a:prstClr val="black"/>
                </a:solidFill>
              </a:rPr>
              <a:t>Un intitulé court</a:t>
            </a:r>
            <a:endParaRPr lang="fr-FR" b="0" dirty="0"/>
          </a:p>
          <a:p>
            <a:pPr eaLnBrk="1" fontAlgn="auto" hangingPunct="1">
              <a:spcAft>
                <a:spcPts val="0"/>
              </a:spcAft>
              <a:defRPr/>
            </a:pPr>
            <a:r>
              <a:rPr lang="fr-FR" dirty="0"/>
              <a:t>Un fournisseur peut posséder plusieurs adresses</a:t>
            </a:r>
          </a:p>
          <a:p>
            <a:pPr lvl="1" eaLnBrk="1" fontAlgn="auto" hangingPunct="1">
              <a:spcAft>
                <a:spcPts val="0"/>
              </a:spcAft>
              <a:defRPr/>
            </a:pPr>
            <a:r>
              <a:rPr lang="fr-FR" b="0" dirty="0"/>
              <a:t>Une seule est l’adresse par défaut</a:t>
            </a:r>
          </a:p>
          <a:p>
            <a:pPr lvl="1" eaLnBrk="1" fontAlgn="auto" hangingPunct="1">
              <a:spcAft>
                <a:spcPts val="0"/>
              </a:spcAft>
              <a:defRPr/>
            </a:pPr>
            <a:r>
              <a:rPr lang="fr-FR" b="0" dirty="0"/>
              <a:t>Les autres peuvent être utilisées à loisir pour remplacer l’adresse par défaut dans les flux concernés</a:t>
            </a:r>
          </a:p>
          <a:p>
            <a:pPr eaLnBrk="1" fontAlgn="auto" hangingPunct="1">
              <a:spcAft>
                <a:spcPts val="0"/>
              </a:spcAft>
              <a:defRPr/>
            </a:pPr>
            <a:r>
              <a:rPr lang="fr-FR" dirty="0"/>
              <a:t>Règles d’expéditions et de facturations</a:t>
            </a:r>
          </a:p>
          <a:p>
            <a:pPr eaLnBrk="1" fontAlgn="auto" hangingPunct="1">
              <a:spcAft>
                <a:spcPts val="0"/>
              </a:spcAft>
              <a:defRPr/>
            </a:pPr>
            <a:r>
              <a:rPr lang="fr-FR" dirty="0"/>
              <a:t>Règles de contrôle crédit</a:t>
            </a:r>
          </a:p>
          <a:p>
            <a:pPr eaLnBrk="1" fontAlgn="auto" hangingPunct="1">
              <a:spcAft>
                <a:spcPts val="0"/>
              </a:spcAft>
              <a:defRPr/>
            </a:pPr>
            <a:r>
              <a:rPr lang="fr-FR" dirty="0"/>
              <a:t>Dépendances</a:t>
            </a:r>
          </a:p>
          <a:p>
            <a:pPr lvl="1" eaLnBrk="1" fontAlgn="auto" hangingPunct="1">
              <a:spcAft>
                <a:spcPts val="0"/>
              </a:spcAft>
              <a:defRPr/>
            </a:pPr>
            <a:r>
              <a:rPr lang="fr-FR" b="0" dirty="0"/>
              <a:t>Tiers Facturé, Tiers payeur, Tiers affacturage, Groupe Fournisseur </a:t>
            </a:r>
          </a:p>
          <a:p>
            <a:pPr eaLnBrk="1" fontAlgn="auto" hangingPunct="1">
              <a:spcAft>
                <a:spcPts val="0"/>
              </a:spcAft>
              <a:defRPr/>
            </a:pPr>
            <a:r>
              <a:rPr lang="fr-FR" dirty="0"/>
              <a:t>Contacts</a:t>
            </a:r>
          </a:p>
          <a:p>
            <a:pPr lvl="1" eaLnBrk="1" fontAlgn="auto" hangingPunct="1">
              <a:spcAft>
                <a:spcPts val="0"/>
              </a:spcAft>
              <a:defRPr/>
            </a:pPr>
            <a:r>
              <a:rPr lang="fr-FR" b="0" dirty="0"/>
              <a:t>Chacun peut avoir une fonction différente</a:t>
            </a:r>
          </a:p>
          <a:p>
            <a:pPr lvl="1" eaLnBrk="1" fontAlgn="auto" hangingPunct="1">
              <a:spcAft>
                <a:spcPts val="0"/>
              </a:spcAft>
              <a:defRPr/>
            </a:pPr>
            <a:r>
              <a:rPr lang="fr-FR" b="0" dirty="0"/>
              <a:t>Ne font pas partie de la catégorie BP</a:t>
            </a:r>
          </a:p>
          <a:p>
            <a:pPr eaLnBrk="1" fontAlgn="auto" hangingPunct="1">
              <a:spcAft>
                <a:spcPts val="0"/>
              </a:spcAft>
              <a:defRPr/>
            </a:pPr>
            <a:r>
              <a:rPr lang="fr-FR" dirty="0"/>
              <a:t>Groupes statistiques</a:t>
            </a:r>
          </a:p>
          <a:p>
            <a:pPr eaLnBrk="1" fontAlgn="auto" hangingPunct="1">
              <a:spcAft>
                <a:spcPts val="0"/>
              </a:spcAft>
              <a:defRPr/>
            </a:pPr>
            <a:r>
              <a:rPr lang="fr-FR" dirty="0"/>
              <a:t>Régime de taxe et conditions de paiement</a:t>
            </a:r>
          </a:p>
          <a:p>
            <a:pPr lvl="1" eaLnBrk="1" fontAlgn="auto" hangingPunct="1">
              <a:spcAft>
                <a:spcPts val="0"/>
              </a:spcAft>
              <a:defRPr/>
            </a:pPr>
            <a:r>
              <a:rPr lang="fr-FR" b="0" dirty="0">
                <a:solidFill>
                  <a:prstClr val="black"/>
                </a:solidFill>
              </a:rPr>
              <a:t>Obligatoires</a:t>
            </a:r>
          </a:p>
          <a:p>
            <a:pPr lvl="1" eaLnBrk="1" fontAlgn="auto" hangingPunct="1">
              <a:spcAft>
                <a:spcPts val="0"/>
              </a:spcAft>
              <a:defRPr/>
            </a:pPr>
            <a:r>
              <a:rPr lang="fr-FR" b="0" dirty="0">
                <a:solidFill>
                  <a:prstClr val="black"/>
                </a:solidFill>
              </a:rPr>
              <a:t>Les conditions de paiement incluent la méthode de paiement et le « délai » de règlement</a:t>
            </a:r>
          </a:p>
          <a:p>
            <a:pPr lvl="1" eaLnBrk="1" fontAlgn="auto" hangingPunct="1">
              <a:spcAft>
                <a:spcPts val="0"/>
              </a:spcAft>
              <a:defRPr/>
            </a:pPr>
            <a:r>
              <a:rPr lang="fr-FR" b="0" dirty="0">
                <a:solidFill>
                  <a:prstClr val="black"/>
                </a:solidFill>
              </a:rPr>
              <a:t>Le régime de taxe peut être lié à une législation </a:t>
            </a:r>
          </a:p>
          <a:p>
            <a:pPr lvl="1" eaLnBrk="1" fontAlgn="auto" hangingPunct="1">
              <a:spcAft>
                <a:spcPts val="0"/>
              </a:spcAft>
              <a:defRPr/>
            </a:pPr>
            <a:endParaRPr lang="fr-FR" dirty="0">
              <a:solidFill>
                <a:prstClr val="black"/>
              </a:solidFill>
            </a:endParaRPr>
          </a:p>
          <a:p>
            <a:pPr marL="0" indent="0" eaLnBrk="1" fontAlgn="auto" hangingPunct="1">
              <a:spcAft>
                <a:spcPts val="0"/>
              </a:spcAft>
              <a:buFontTx/>
              <a:buNone/>
              <a:defRPr/>
            </a:pPr>
            <a:endParaRPr lang="fr-FR" dirty="0"/>
          </a:p>
          <a:p>
            <a:pPr lvl="1" eaLnBrk="1" fontAlgn="auto" hangingPunct="1">
              <a:spcAft>
                <a:spcPts val="0"/>
              </a:spcAft>
              <a:defRPr/>
            </a:pPr>
            <a:endParaRPr lang="fr-FR" dirty="0">
              <a:sym typeface="Wingdings" pitchFamily="2" charset="2"/>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7" name="ZoneTexte 3"/>
          <p:cNvSpPr txBox="1">
            <a:spLocks noChangeArrowheads="1"/>
          </p:cNvSpPr>
          <p:nvPr/>
        </p:nvSpPr>
        <p:spPr bwMode="auto">
          <a:xfrm>
            <a:off x="2124075" y="2740025"/>
            <a:ext cx="5143500" cy="769938"/>
          </a:xfrm>
          <a:prstGeom prst="rect">
            <a:avLst/>
          </a:prstGeom>
          <a:noFill/>
          <a:ln w="9525">
            <a:noFill/>
            <a:miter lim="800000"/>
            <a:headEnd/>
            <a:tailEnd/>
          </a:ln>
        </p:spPr>
        <p:txBody>
          <a:bodyPr wrap="none">
            <a:spAutoFit/>
          </a:bodyPr>
          <a:lstStyle/>
          <a:p>
            <a:r>
              <a:rPr lang="fr-FR" sz="4400"/>
              <a:t>Exercices 2.3 et 2.4</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re 1"/>
          <p:cNvSpPr>
            <a:spLocks noGrp="1"/>
          </p:cNvSpPr>
          <p:nvPr>
            <p:ph type="title"/>
          </p:nvPr>
        </p:nvSpPr>
        <p:spPr/>
        <p:txBody>
          <a:bodyPr/>
          <a:lstStyle/>
          <a:p>
            <a:pPr eaLnBrk="1" hangingPunct="1"/>
            <a:r>
              <a:rPr lang="fr-FR">
                <a:latin typeface="Arial" charset="0"/>
                <a:cs typeface="Arial" charset="0"/>
              </a:rPr>
              <a:t>Création d’un Article</a:t>
            </a:r>
          </a:p>
        </p:txBody>
      </p:sp>
      <p:sp>
        <p:nvSpPr>
          <p:cNvPr id="6" name="Rectangle à coins arrondis 5"/>
          <p:cNvSpPr/>
          <p:nvPr/>
        </p:nvSpPr>
        <p:spPr>
          <a:xfrm>
            <a:off x="2987675" y="2636838"/>
            <a:ext cx="1584325" cy="1008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Article</a:t>
            </a:r>
          </a:p>
        </p:txBody>
      </p:sp>
      <p:sp>
        <p:nvSpPr>
          <p:cNvPr id="7" name="Parchemin vertical 6"/>
          <p:cNvSpPr/>
          <p:nvPr/>
        </p:nvSpPr>
        <p:spPr>
          <a:xfrm>
            <a:off x="107950" y="1484313"/>
            <a:ext cx="1566863" cy="1439862"/>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Données de base</a:t>
            </a:r>
          </a:p>
        </p:txBody>
      </p:sp>
      <p:sp>
        <p:nvSpPr>
          <p:cNvPr id="8" name="Parchemin vertical 7"/>
          <p:cNvSpPr/>
          <p:nvPr/>
        </p:nvSpPr>
        <p:spPr>
          <a:xfrm>
            <a:off x="1168400" y="2409825"/>
            <a:ext cx="1566863" cy="1439863"/>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Articles</a:t>
            </a:r>
          </a:p>
        </p:txBody>
      </p:sp>
      <p:sp>
        <p:nvSpPr>
          <p:cNvPr id="9" name="Carré corné 8"/>
          <p:cNvSpPr/>
          <p:nvPr/>
        </p:nvSpPr>
        <p:spPr>
          <a:xfrm>
            <a:off x="5472113" y="4119563"/>
            <a:ext cx="936625" cy="1079500"/>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Article</a:t>
            </a:r>
          </a:p>
        </p:txBody>
      </p:sp>
      <p:sp>
        <p:nvSpPr>
          <p:cNvPr id="15" name="Rectangle avec flèche vers le bas 14"/>
          <p:cNvSpPr/>
          <p:nvPr/>
        </p:nvSpPr>
        <p:spPr>
          <a:xfrm>
            <a:off x="4967288" y="2690813"/>
            <a:ext cx="1944687" cy="142875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Validation Création</a:t>
            </a:r>
          </a:p>
          <a:p>
            <a:pPr algn="ctr" fontAlgn="auto">
              <a:spcBef>
                <a:spcPts val="0"/>
              </a:spcBef>
              <a:spcAft>
                <a:spcPts val="0"/>
              </a:spcAft>
              <a:defRPr/>
            </a:pPr>
            <a:r>
              <a:rPr lang="fr-FR" dirty="0"/>
              <a:t>Fiche Article</a:t>
            </a:r>
          </a:p>
        </p:txBody>
      </p:sp>
      <p:cxnSp>
        <p:nvCxnSpPr>
          <p:cNvPr id="20" name="Connecteur droit avec flèche 19"/>
          <p:cNvCxnSpPr>
            <a:stCxn id="8" idx="3"/>
            <a:endCxn id="6" idx="1"/>
          </p:cNvCxnSpPr>
          <p:nvPr/>
        </p:nvCxnSpPr>
        <p:spPr>
          <a:xfrm>
            <a:off x="2554288" y="3128963"/>
            <a:ext cx="433387" cy="1270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7" idx="2"/>
            <a:endCxn id="8" idx="1"/>
          </p:cNvCxnSpPr>
          <p:nvPr/>
        </p:nvCxnSpPr>
        <p:spPr>
          <a:xfrm>
            <a:off x="890588" y="2924175"/>
            <a:ext cx="457200" cy="204788"/>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6" idx="3"/>
            <a:endCxn id="15" idx="1"/>
          </p:cNvCxnSpPr>
          <p:nvPr/>
        </p:nvCxnSpPr>
        <p:spPr>
          <a:xfrm>
            <a:off x="4572000" y="3141663"/>
            <a:ext cx="395288" cy="1270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80">
                                          <p:stCondLst>
                                            <p:cond delay="0"/>
                                          </p:stCondLst>
                                        </p:cTn>
                                        <p:tgtEl>
                                          <p:spTgt spid="9"/>
                                        </p:tgtEl>
                                      </p:cBhvr>
                                    </p:animEffect>
                                    <p:anim calcmode="lin" valueType="num">
                                      <p:cBhvr>
                                        <p:cTn id="4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1" dur="26">
                                          <p:stCondLst>
                                            <p:cond delay="650"/>
                                          </p:stCondLst>
                                        </p:cTn>
                                        <p:tgtEl>
                                          <p:spTgt spid="9"/>
                                        </p:tgtEl>
                                      </p:cBhvr>
                                      <p:to x="100000" y="60000"/>
                                    </p:animScale>
                                    <p:animScale>
                                      <p:cBhvr>
                                        <p:cTn id="52" dur="166" decel="50000">
                                          <p:stCondLst>
                                            <p:cond delay="676"/>
                                          </p:stCondLst>
                                        </p:cTn>
                                        <p:tgtEl>
                                          <p:spTgt spid="9"/>
                                        </p:tgtEl>
                                      </p:cBhvr>
                                      <p:to x="100000" y="100000"/>
                                    </p:animScale>
                                    <p:animScale>
                                      <p:cBhvr>
                                        <p:cTn id="53" dur="26">
                                          <p:stCondLst>
                                            <p:cond delay="1312"/>
                                          </p:stCondLst>
                                        </p:cTn>
                                        <p:tgtEl>
                                          <p:spTgt spid="9"/>
                                        </p:tgtEl>
                                      </p:cBhvr>
                                      <p:to x="100000" y="80000"/>
                                    </p:animScale>
                                    <p:animScale>
                                      <p:cBhvr>
                                        <p:cTn id="54" dur="166" decel="50000">
                                          <p:stCondLst>
                                            <p:cond delay="1338"/>
                                          </p:stCondLst>
                                        </p:cTn>
                                        <p:tgtEl>
                                          <p:spTgt spid="9"/>
                                        </p:tgtEl>
                                      </p:cBhvr>
                                      <p:to x="100000" y="100000"/>
                                    </p:animScale>
                                    <p:animScale>
                                      <p:cBhvr>
                                        <p:cTn id="55" dur="26">
                                          <p:stCondLst>
                                            <p:cond delay="1642"/>
                                          </p:stCondLst>
                                        </p:cTn>
                                        <p:tgtEl>
                                          <p:spTgt spid="9"/>
                                        </p:tgtEl>
                                      </p:cBhvr>
                                      <p:to x="100000" y="90000"/>
                                    </p:animScale>
                                    <p:animScale>
                                      <p:cBhvr>
                                        <p:cTn id="56" dur="166" decel="50000">
                                          <p:stCondLst>
                                            <p:cond delay="1668"/>
                                          </p:stCondLst>
                                        </p:cTn>
                                        <p:tgtEl>
                                          <p:spTgt spid="9"/>
                                        </p:tgtEl>
                                      </p:cBhvr>
                                      <p:to x="100000" y="100000"/>
                                    </p:animScale>
                                    <p:animScale>
                                      <p:cBhvr>
                                        <p:cTn id="57" dur="26">
                                          <p:stCondLst>
                                            <p:cond delay="1808"/>
                                          </p:stCondLst>
                                        </p:cTn>
                                        <p:tgtEl>
                                          <p:spTgt spid="9"/>
                                        </p:tgtEl>
                                      </p:cBhvr>
                                      <p:to x="100000" y="95000"/>
                                    </p:animScale>
                                    <p:animScale>
                                      <p:cBhvr>
                                        <p:cTn id="5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re 1"/>
          <p:cNvSpPr>
            <a:spLocks noGrp="1"/>
          </p:cNvSpPr>
          <p:nvPr>
            <p:ph type="title"/>
          </p:nvPr>
        </p:nvSpPr>
        <p:spPr/>
        <p:txBody>
          <a:bodyPr/>
          <a:lstStyle/>
          <a:p>
            <a:pPr eaLnBrk="1" hangingPunct="1"/>
            <a:r>
              <a:rPr lang="fr-FR">
                <a:latin typeface="Arial" charset="0"/>
                <a:cs typeface="Arial" charset="0"/>
              </a:rPr>
              <a:t>Création d’un Article/Site</a:t>
            </a:r>
          </a:p>
        </p:txBody>
      </p:sp>
      <p:sp>
        <p:nvSpPr>
          <p:cNvPr id="6" name="Rectangle à coins arrondis 5"/>
          <p:cNvSpPr/>
          <p:nvPr/>
        </p:nvSpPr>
        <p:spPr>
          <a:xfrm>
            <a:off x="3889375" y="1844675"/>
            <a:ext cx="136842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Article</a:t>
            </a:r>
          </a:p>
        </p:txBody>
      </p:sp>
      <p:sp>
        <p:nvSpPr>
          <p:cNvPr id="7" name="Parchemin vertical 6"/>
          <p:cNvSpPr/>
          <p:nvPr/>
        </p:nvSpPr>
        <p:spPr>
          <a:xfrm>
            <a:off x="107950" y="1484313"/>
            <a:ext cx="1566863" cy="1439862"/>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Données de base</a:t>
            </a:r>
          </a:p>
        </p:txBody>
      </p:sp>
      <p:sp>
        <p:nvSpPr>
          <p:cNvPr id="8" name="Parchemin vertical 7"/>
          <p:cNvSpPr/>
          <p:nvPr/>
        </p:nvSpPr>
        <p:spPr>
          <a:xfrm>
            <a:off x="1600200" y="1484313"/>
            <a:ext cx="1566863" cy="1439862"/>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Articles</a:t>
            </a:r>
          </a:p>
        </p:txBody>
      </p:sp>
      <p:sp>
        <p:nvSpPr>
          <p:cNvPr id="9" name="Carré corné 8"/>
          <p:cNvSpPr/>
          <p:nvPr/>
        </p:nvSpPr>
        <p:spPr>
          <a:xfrm>
            <a:off x="4105275" y="5468938"/>
            <a:ext cx="936625" cy="1081087"/>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a:t>
            </a:r>
            <a:r>
              <a:rPr lang="fr-FR" b="1" dirty="0" err="1"/>
              <a:t>ArticleSite</a:t>
            </a:r>
            <a:endParaRPr lang="fr-FR" b="1" dirty="0"/>
          </a:p>
        </p:txBody>
      </p:sp>
      <p:sp>
        <p:nvSpPr>
          <p:cNvPr id="15" name="Rectangle avec flèche vers le bas 14"/>
          <p:cNvSpPr/>
          <p:nvPr/>
        </p:nvSpPr>
        <p:spPr>
          <a:xfrm>
            <a:off x="5867400" y="1741488"/>
            <a:ext cx="1944688" cy="142875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Validation Création</a:t>
            </a:r>
          </a:p>
          <a:p>
            <a:pPr algn="ctr" fontAlgn="auto">
              <a:spcBef>
                <a:spcPts val="0"/>
              </a:spcBef>
              <a:spcAft>
                <a:spcPts val="0"/>
              </a:spcAft>
              <a:defRPr/>
            </a:pPr>
            <a:r>
              <a:rPr lang="fr-FR" dirty="0"/>
              <a:t>Fiche Article</a:t>
            </a:r>
          </a:p>
        </p:txBody>
      </p:sp>
      <p:sp>
        <p:nvSpPr>
          <p:cNvPr id="16" name="Carré corné 15"/>
          <p:cNvSpPr/>
          <p:nvPr/>
        </p:nvSpPr>
        <p:spPr>
          <a:xfrm>
            <a:off x="6372225" y="3225800"/>
            <a:ext cx="936625" cy="1079500"/>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Article</a:t>
            </a:r>
          </a:p>
        </p:txBody>
      </p:sp>
      <p:cxnSp>
        <p:nvCxnSpPr>
          <p:cNvPr id="20" name="Connecteur droit avec flèche 19"/>
          <p:cNvCxnSpPr>
            <a:stCxn id="8" idx="3"/>
            <a:endCxn id="6" idx="1"/>
          </p:cNvCxnSpPr>
          <p:nvPr/>
        </p:nvCxnSpPr>
        <p:spPr>
          <a:xfrm>
            <a:off x="2987675" y="2205038"/>
            <a:ext cx="901700"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7" idx="3"/>
            <a:endCxn id="8" idx="1"/>
          </p:cNvCxnSpPr>
          <p:nvPr/>
        </p:nvCxnSpPr>
        <p:spPr>
          <a:xfrm>
            <a:off x="1493838" y="2205038"/>
            <a:ext cx="287337"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6" idx="3"/>
            <a:endCxn id="15" idx="1"/>
          </p:cNvCxnSpPr>
          <p:nvPr/>
        </p:nvCxnSpPr>
        <p:spPr>
          <a:xfrm>
            <a:off x="5257800" y="2205038"/>
            <a:ext cx="609600" cy="1587"/>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a:spLocks noChangeArrowheads="1"/>
          </p:cNvSpPr>
          <p:nvPr/>
        </p:nvSpPr>
        <p:spPr bwMode="auto">
          <a:xfrm>
            <a:off x="87313" y="3843338"/>
            <a:ext cx="2713037" cy="1200150"/>
          </a:xfrm>
          <a:prstGeom prst="rect">
            <a:avLst/>
          </a:prstGeom>
          <a:noFill/>
          <a:ln w="9525">
            <a:noFill/>
            <a:miter lim="800000"/>
            <a:headEnd/>
            <a:tailEnd/>
          </a:ln>
        </p:spPr>
        <p:txBody>
          <a:bodyPr>
            <a:spAutoFit/>
          </a:bodyPr>
          <a:lstStyle/>
          <a:p>
            <a:r>
              <a:rPr lang="fr-FR"/>
              <a:t>Il est possible d’accéder à la création de la fiche article/site depuis l’écran Article</a:t>
            </a:r>
          </a:p>
        </p:txBody>
      </p:sp>
      <p:sp>
        <p:nvSpPr>
          <p:cNvPr id="28" name="Triangle isocèle 27"/>
          <p:cNvSpPr/>
          <p:nvPr/>
        </p:nvSpPr>
        <p:spPr>
          <a:xfrm>
            <a:off x="3808413" y="2424113"/>
            <a:ext cx="539750" cy="503237"/>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144000" anchor="ctr"/>
          <a:lstStyle/>
          <a:p>
            <a:pPr algn="ctr" fontAlgn="auto">
              <a:spcBef>
                <a:spcPts val="0"/>
              </a:spcBef>
              <a:spcAft>
                <a:spcPts val="0"/>
              </a:spcAft>
              <a:defRPr/>
            </a:pPr>
            <a:r>
              <a:rPr lang="fr-FR" sz="2000" b="1" dirty="0">
                <a:solidFill>
                  <a:srgbClr val="FF0000"/>
                </a:solidFill>
              </a:rPr>
              <a:t>!</a:t>
            </a:r>
          </a:p>
        </p:txBody>
      </p:sp>
      <p:sp>
        <p:nvSpPr>
          <p:cNvPr id="32" name="Étoile à 8 branches 31"/>
          <p:cNvSpPr/>
          <p:nvPr/>
        </p:nvSpPr>
        <p:spPr>
          <a:xfrm>
            <a:off x="3124200" y="1665288"/>
            <a:ext cx="503238" cy="539750"/>
          </a:xfrm>
          <a:prstGeom prst="star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1</a:t>
            </a:r>
          </a:p>
        </p:txBody>
      </p:sp>
      <p:sp>
        <p:nvSpPr>
          <p:cNvPr id="33" name="Rectangle à coins arrondis 32"/>
          <p:cNvSpPr/>
          <p:nvPr/>
        </p:nvSpPr>
        <p:spPr>
          <a:xfrm>
            <a:off x="3716338" y="2968625"/>
            <a:ext cx="175577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Article/Site</a:t>
            </a:r>
          </a:p>
        </p:txBody>
      </p:sp>
      <p:cxnSp>
        <p:nvCxnSpPr>
          <p:cNvPr id="34" name="Connecteur droit avec flèche 33"/>
          <p:cNvCxnSpPr>
            <a:stCxn id="8" idx="3"/>
            <a:endCxn id="33" idx="1"/>
          </p:cNvCxnSpPr>
          <p:nvPr/>
        </p:nvCxnSpPr>
        <p:spPr>
          <a:xfrm>
            <a:off x="2987675" y="2205038"/>
            <a:ext cx="728663" cy="112395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7" name="Étoile à 8 branches 36"/>
          <p:cNvSpPr/>
          <p:nvPr/>
        </p:nvSpPr>
        <p:spPr>
          <a:xfrm>
            <a:off x="3081338" y="2968625"/>
            <a:ext cx="504825" cy="539750"/>
          </a:xfrm>
          <a:prstGeom prst="star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2</a:t>
            </a:r>
          </a:p>
        </p:txBody>
      </p:sp>
      <p:sp>
        <p:nvSpPr>
          <p:cNvPr id="38" name="Rectangle avec flèche vers le bas 37"/>
          <p:cNvSpPr/>
          <p:nvPr/>
        </p:nvSpPr>
        <p:spPr>
          <a:xfrm>
            <a:off x="3548063" y="3997325"/>
            <a:ext cx="2092325" cy="142875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Validation Création</a:t>
            </a:r>
          </a:p>
          <a:p>
            <a:pPr algn="ctr" fontAlgn="auto">
              <a:spcBef>
                <a:spcPts val="0"/>
              </a:spcBef>
              <a:spcAft>
                <a:spcPts val="0"/>
              </a:spcAft>
              <a:defRPr/>
            </a:pPr>
            <a:r>
              <a:rPr lang="fr-FR" dirty="0"/>
              <a:t>Fiche Article/Site</a:t>
            </a:r>
          </a:p>
        </p:txBody>
      </p:sp>
      <p:cxnSp>
        <p:nvCxnSpPr>
          <p:cNvPr id="41" name="Connecteur droit avec flèche 40"/>
          <p:cNvCxnSpPr>
            <a:stCxn id="33" idx="2"/>
            <a:endCxn id="38" idx="0"/>
          </p:cNvCxnSpPr>
          <p:nvPr/>
        </p:nvCxnSpPr>
        <p:spPr>
          <a:xfrm flipH="1">
            <a:off x="4594225" y="3689350"/>
            <a:ext cx="0" cy="307975"/>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Triangle isocèle 20"/>
          <p:cNvSpPr/>
          <p:nvPr/>
        </p:nvSpPr>
        <p:spPr>
          <a:xfrm>
            <a:off x="350838" y="3338513"/>
            <a:ext cx="539750" cy="504825"/>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144000" anchor="ctr"/>
          <a:lstStyle/>
          <a:p>
            <a:pPr algn="ctr" fontAlgn="auto">
              <a:spcBef>
                <a:spcPts val="0"/>
              </a:spcBef>
              <a:spcAft>
                <a:spcPts val="0"/>
              </a:spcAft>
              <a:defRPr/>
            </a:pPr>
            <a:r>
              <a:rPr lang="fr-FR" sz="2000" b="1" dirty="0">
                <a:solidFill>
                  <a:srgbClr val="FF0000"/>
                </a:solidFill>
              </a:rPr>
              <a:t>!</a:t>
            </a:r>
          </a:p>
        </p:txBody>
      </p:sp>
      <p:cxnSp>
        <p:nvCxnSpPr>
          <p:cNvPr id="22" name="Connecteur droit avec flèche 21"/>
          <p:cNvCxnSpPr>
            <a:endCxn id="33" idx="0"/>
          </p:cNvCxnSpPr>
          <p:nvPr/>
        </p:nvCxnSpPr>
        <p:spPr>
          <a:xfrm>
            <a:off x="4572000" y="2565400"/>
            <a:ext cx="22225" cy="403225"/>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1116013" y="3438525"/>
            <a:ext cx="22225" cy="404813"/>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par>
                                <p:cTn id="27" presetID="53" presetClass="entr" presetSubtype="16"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80">
                                          <p:stCondLst>
                                            <p:cond delay="0"/>
                                          </p:stCondLst>
                                        </p:cTn>
                                        <p:tgtEl>
                                          <p:spTgt spid="16"/>
                                        </p:tgtEl>
                                      </p:cBhvr>
                                    </p:animEffect>
                                    <p:anim calcmode="lin" valueType="num">
                                      <p:cBhvr>
                                        <p:cTn id="5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9" dur="26">
                                          <p:stCondLst>
                                            <p:cond delay="650"/>
                                          </p:stCondLst>
                                        </p:cTn>
                                        <p:tgtEl>
                                          <p:spTgt spid="16"/>
                                        </p:tgtEl>
                                      </p:cBhvr>
                                      <p:to x="100000" y="60000"/>
                                    </p:animScale>
                                    <p:animScale>
                                      <p:cBhvr>
                                        <p:cTn id="60" dur="166" decel="50000">
                                          <p:stCondLst>
                                            <p:cond delay="676"/>
                                          </p:stCondLst>
                                        </p:cTn>
                                        <p:tgtEl>
                                          <p:spTgt spid="16"/>
                                        </p:tgtEl>
                                      </p:cBhvr>
                                      <p:to x="100000" y="100000"/>
                                    </p:animScale>
                                    <p:animScale>
                                      <p:cBhvr>
                                        <p:cTn id="61" dur="26">
                                          <p:stCondLst>
                                            <p:cond delay="1312"/>
                                          </p:stCondLst>
                                        </p:cTn>
                                        <p:tgtEl>
                                          <p:spTgt spid="16"/>
                                        </p:tgtEl>
                                      </p:cBhvr>
                                      <p:to x="100000" y="80000"/>
                                    </p:animScale>
                                    <p:animScale>
                                      <p:cBhvr>
                                        <p:cTn id="62" dur="166" decel="50000">
                                          <p:stCondLst>
                                            <p:cond delay="1338"/>
                                          </p:stCondLst>
                                        </p:cTn>
                                        <p:tgtEl>
                                          <p:spTgt spid="16"/>
                                        </p:tgtEl>
                                      </p:cBhvr>
                                      <p:to x="100000" y="100000"/>
                                    </p:animScale>
                                    <p:animScale>
                                      <p:cBhvr>
                                        <p:cTn id="63" dur="26">
                                          <p:stCondLst>
                                            <p:cond delay="1642"/>
                                          </p:stCondLst>
                                        </p:cTn>
                                        <p:tgtEl>
                                          <p:spTgt spid="16"/>
                                        </p:tgtEl>
                                      </p:cBhvr>
                                      <p:to x="100000" y="90000"/>
                                    </p:animScale>
                                    <p:animScale>
                                      <p:cBhvr>
                                        <p:cTn id="64" dur="166" decel="50000">
                                          <p:stCondLst>
                                            <p:cond delay="1668"/>
                                          </p:stCondLst>
                                        </p:cTn>
                                        <p:tgtEl>
                                          <p:spTgt spid="16"/>
                                        </p:tgtEl>
                                      </p:cBhvr>
                                      <p:to x="100000" y="100000"/>
                                    </p:animScale>
                                    <p:animScale>
                                      <p:cBhvr>
                                        <p:cTn id="65" dur="26">
                                          <p:stCondLst>
                                            <p:cond delay="1808"/>
                                          </p:stCondLst>
                                        </p:cTn>
                                        <p:tgtEl>
                                          <p:spTgt spid="16"/>
                                        </p:tgtEl>
                                      </p:cBhvr>
                                      <p:to x="100000" y="95000"/>
                                    </p:animScale>
                                    <p:animScale>
                                      <p:cBhvr>
                                        <p:cTn id="66" dur="166" decel="50000">
                                          <p:stCondLst>
                                            <p:cond delay="1834"/>
                                          </p:stCondLst>
                                        </p:cTn>
                                        <p:tgtEl>
                                          <p:spTgt spid="16"/>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fltVal val="0"/>
                                          </p:val>
                                        </p:tav>
                                        <p:tav tm="100000">
                                          <p:val>
                                            <p:strVal val="#ppt_h"/>
                                          </p:val>
                                        </p:tav>
                                      </p:tavLst>
                                    </p:anim>
                                    <p:animEffect transition="in" filter="fade">
                                      <p:cBhvr>
                                        <p:cTn id="73" dur="500"/>
                                        <p:tgtEl>
                                          <p:spTgt spid="3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par>
                                <p:cTn id="86" presetID="53" presetClass="entr" presetSubtype="16" fill="hold" nodeType="with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fltVal val="0"/>
                                          </p:val>
                                        </p:tav>
                                        <p:tav tm="100000">
                                          <p:val>
                                            <p:strVal val="#ppt_w"/>
                                          </p:val>
                                        </p:tav>
                                      </p:tavLst>
                                    </p:anim>
                                    <p:anim calcmode="lin" valueType="num">
                                      <p:cBhvr>
                                        <p:cTn id="89" dur="500" fill="hold"/>
                                        <p:tgtEl>
                                          <p:spTgt spid="41"/>
                                        </p:tgtEl>
                                        <p:attrNameLst>
                                          <p:attrName>ppt_h</p:attrName>
                                        </p:attrNameLst>
                                      </p:cBhvr>
                                      <p:tavLst>
                                        <p:tav tm="0">
                                          <p:val>
                                            <p:fltVal val="0"/>
                                          </p:val>
                                        </p:tav>
                                        <p:tav tm="100000">
                                          <p:val>
                                            <p:strVal val="#ppt_h"/>
                                          </p:val>
                                        </p:tav>
                                      </p:tavLst>
                                    </p:anim>
                                    <p:animEffect transition="in" filter="fade">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down)">
                                      <p:cBhvr>
                                        <p:cTn id="102" dur="580">
                                          <p:stCondLst>
                                            <p:cond delay="0"/>
                                          </p:stCondLst>
                                        </p:cTn>
                                        <p:tgtEl>
                                          <p:spTgt spid="9"/>
                                        </p:tgtEl>
                                      </p:cBhvr>
                                    </p:animEffect>
                                    <p:anim calcmode="lin" valueType="num">
                                      <p:cBhvr>
                                        <p:cTn id="10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8" dur="26">
                                          <p:stCondLst>
                                            <p:cond delay="650"/>
                                          </p:stCondLst>
                                        </p:cTn>
                                        <p:tgtEl>
                                          <p:spTgt spid="9"/>
                                        </p:tgtEl>
                                      </p:cBhvr>
                                      <p:to x="100000" y="60000"/>
                                    </p:animScale>
                                    <p:animScale>
                                      <p:cBhvr>
                                        <p:cTn id="109" dur="166" decel="50000">
                                          <p:stCondLst>
                                            <p:cond delay="676"/>
                                          </p:stCondLst>
                                        </p:cTn>
                                        <p:tgtEl>
                                          <p:spTgt spid="9"/>
                                        </p:tgtEl>
                                      </p:cBhvr>
                                      <p:to x="100000" y="100000"/>
                                    </p:animScale>
                                    <p:animScale>
                                      <p:cBhvr>
                                        <p:cTn id="110" dur="26">
                                          <p:stCondLst>
                                            <p:cond delay="1312"/>
                                          </p:stCondLst>
                                        </p:cTn>
                                        <p:tgtEl>
                                          <p:spTgt spid="9"/>
                                        </p:tgtEl>
                                      </p:cBhvr>
                                      <p:to x="100000" y="80000"/>
                                    </p:animScale>
                                    <p:animScale>
                                      <p:cBhvr>
                                        <p:cTn id="111" dur="166" decel="50000">
                                          <p:stCondLst>
                                            <p:cond delay="1338"/>
                                          </p:stCondLst>
                                        </p:cTn>
                                        <p:tgtEl>
                                          <p:spTgt spid="9"/>
                                        </p:tgtEl>
                                      </p:cBhvr>
                                      <p:to x="100000" y="100000"/>
                                    </p:animScale>
                                    <p:animScale>
                                      <p:cBhvr>
                                        <p:cTn id="112" dur="26">
                                          <p:stCondLst>
                                            <p:cond delay="1642"/>
                                          </p:stCondLst>
                                        </p:cTn>
                                        <p:tgtEl>
                                          <p:spTgt spid="9"/>
                                        </p:tgtEl>
                                      </p:cBhvr>
                                      <p:to x="100000" y="90000"/>
                                    </p:animScale>
                                    <p:animScale>
                                      <p:cBhvr>
                                        <p:cTn id="113" dur="166" decel="50000">
                                          <p:stCondLst>
                                            <p:cond delay="1668"/>
                                          </p:stCondLst>
                                        </p:cTn>
                                        <p:tgtEl>
                                          <p:spTgt spid="9"/>
                                        </p:tgtEl>
                                      </p:cBhvr>
                                      <p:to x="100000" y="100000"/>
                                    </p:animScale>
                                    <p:animScale>
                                      <p:cBhvr>
                                        <p:cTn id="114" dur="26">
                                          <p:stCondLst>
                                            <p:cond delay="1808"/>
                                          </p:stCondLst>
                                        </p:cTn>
                                        <p:tgtEl>
                                          <p:spTgt spid="9"/>
                                        </p:tgtEl>
                                      </p:cBhvr>
                                      <p:to x="100000" y="95000"/>
                                    </p:animScale>
                                    <p:animScale>
                                      <p:cBhvr>
                                        <p:cTn id="115" dur="166" decel="50000">
                                          <p:stCondLst>
                                            <p:cond delay="1834"/>
                                          </p:stCondLst>
                                        </p:cTn>
                                        <p:tgtEl>
                                          <p:spTgt spid="9"/>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21"/>
                                        </p:tgtEl>
                                        <p:attrNameLst>
                                          <p:attrName>style.visibility</p:attrName>
                                        </p:attrNameLst>
                                      </p:cBhvr>
                                      <p:to>
                                        <p:strVal val="visible"/>
                                      </p:to>
                                    </p:set>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fltVal val="0"/>
                                          </p:val>
                                        </p:tav>
                                        <p:tav tm="100000">
                                          <p:val>
                                            <p:strVal val="#ppt_h"/>
                                          </p:val>
                                        </p:tav>
                                      </p:tavLst>
                                    </p:anim>
                                    <p:animEffect transition="in" filter="fade">
                                      <p:cBhvr>
                                        <p:cTn id="122" dur="500"/>
                                        <p:tgtEl>
                                          <p:spTgt spid="21"/>
                                        </p:tgtEl>
                                      </p:cBhvr>
                                    </p:animEffect>
                                  </p:childTnLst>
                                </p:cTn>
                              </p:par>
                              <p:par>
                                <p:cTn id="123" presetID="53" presetClass="entr" presetSubtype="16" fill="hold"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500" fill="hold"/>
                                        <p:tgtEl>
                                          <p:spTgt spid="25"/>
                                        </p:tgtEl>
                                        <p:attrNameLst>
                                          <p:attrName>ppt_w</p:attrName>
                                        </p:attrNameLst>
                                      </p:cBhvr>
                                      <p:tavLst>
                                        <p:tav tm="0">
                                          <p:val>
                                            <p:fltVal val="0"/>
                                          </p:val>
                                        </p:tav>
                                        <p:tav tm="100000">
                                          <p:val>
                                            <p:strVal val="#ppt_w"/>
                                          </p:val>
                                        </p:tav>
                                      </p:tavLst>
                                    </p:anim>
                                    <p:anim calcmode="lin" valueType="num">
                                      <p:cBhvr>
                                        <p:cTn id="126" dur="500" fill="hold"/>
                                        <p:tgtEl>
                                          <p:spTgt spid="25"/>
                                        </p:tgtEl>
                                        <p:attrNameLst>
                                          <p:attrName>ppt_h</p:attrName>
                                        </p:attrNameLst>
                                      </p:cBhvr>
                                      <p:tavLst>
                                        <p:tav tm="0">
                                          <p:val>
                                            <p:fltVal val="0"/>
                                          </p:val>
                                        </p:tav>
                                        <p:tav tm="100000">
                                          <p:val>
                                            <p:strVal val="#ppt_h"/>
                                          </p:val>
                                        </p:tav>
                                      </p:tavLst>
                                    </p:anim>
                                    <p:animEffect transition="in" filter="fade">
                                      <p:cBhvr>
                                        <p:cTn id="127" dur="500"/>
                                        <p:tgtEl>
                                          <p:spTgt spid="25"/>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26"/>
                                        </p:tgtEl>
                                        <p:attrNameLst>
                                          <p:attrName>style.visibility</p:attrName>
                                        </p:attrNameLst>
                                      </p:cBhvr>
                                      <p:to>
                                        <p:strVal val="visible"/>
                                      </p:to>
                                    </p:set>
                                    <p:anim calcmode="lin" valueType="num">
                                      <p:cBhvr>
                                        <p:cTn id="130" dur="500" fill="hold"/>
                                        <p:tgtEl>
                                          <p:spTgt spid="26"/>
                                        </p:tgtEl>
                                        <p:attrNameLst>
                                          <p:attrName>ppt_w</p:attrName>
                                        </p:attrNameLst>
                                      </p:cBhvr>
                                      <p:tavLst>
                                        <p:tav tm="0">
                                          <p:val>
                                            <p:fltVal val="0"/>
                                          </p:val>
                                        </p:tav>
                                        <p:tav tm="100000">
                                          <p:val>
                                            <p:strVal val="#ppt_w"/>
                                          </p:val>
                                        </p:tav>
                                      </p:tavLst>
                                    </p:anim>
                                    <p:anim calcmode="lin" valueType="num">
                                      <p:cBhvr>
                                        <p:cTn id="131" dur="500" fill="hold"/>
                                        <p:tgtEl>
                                          <p:spTgt spid="26"/>
                                        </p:tgtEl>
                                        <p:attrNameLst>
                                          <p:attrName>ppt_h</p:attrName>
                                        </p:attrNameLst>
                                      </p:cBhvr>
                                      <p:tavLst>
                                        <p:tav tm="0">
                                          <p:val>
                                            <p:fltVal val="0"/>
                                          </p:val>
                                        </p:tav>
                                        <p:tav tm="100000">
                                          <p:val>
                                            <p:strVal val="#ppt_h"/>
                                          </p:val>
                                        </p:tav>
                                      </p:tavLst>
                                    </p:anim>
                                    <p:animEffect transition="in" filter="fade">
                                      <p:cBhvr>
                                        <p:cTn id="132" dur="500"/>
                                        <p:tgtEl>
                                          <p:spTgt spid="26"/>
                                        </p:tgtEl>
                                      </p:cBhvr>
                                    </p:animEffect>
                                  </p:childTnLst>
                                </p:cTn>
                              </p:par>
                              <p:par>
                                <p:cTn id="133" presetID="53" presetClass="entr" presetSubtype="16" fill="hold" nodeType="with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p:cTn id="135" dur="500" fill="hold"/>
                                        <p:tgtEl>
                                          <p:spTgt spid="22"/>
                                        </p:tgtEl>
                                        <p:attrNameLst>
                                          <p:attrName>ppt_w</p:attrName>
                                        </p:attrNameLst>
                                      </p:cBhvr>
                                      <p:tavLst>
                                        <p:tav tm="0">
                                          <p:val>
                                            <p:fltVal val="0"/>
                                          </p:val>
                                        </p:tav>
                                        <p:tav tm="100000">
                                          <p:val>
                                            <p:strVal val="#ppt_w"/>
                                          </p:val>
                                        </p:tav>
                                      </p:tavLst>
                                    </p:anim>
                                    <p:anim calcmode="lin" valueType="num">
                                      <p:cBhvr>
                                        <p:cTn id="136" dur="500" fill="hold"/>
                                        <p:tgtEl>
                                          <p:spTgt spid="22"/>
                                        </p:tgtEl>
                                        <p:attrNameLst>
                                          <p:attrName>ppt_h</p:attrName>
                                        </p:attrNameLst>
                                      </p:cBhvr>
                                      <p:tavLst>
                                        <p:tav tm="0">
                                          <p:val>
                                            <p:fltVal val="0"/>
                                          </p:val>
                                        </p:tav>
                                        <p:tav tm="100000">
                                          <p:val>
                                            <p:strVal val="#ppt_h"/>
                                          </p:val>
                                        </p:tav>
                                      </p:tavLst>
                                    </p:anim>
                                    <p:animEffect transition="in" filter="fade">
                                      <p:cBhvr>
                                        <p:cTn id="137" dur="500"/>
                                        <p:tgtEl>
                                          <p:spTgt spid="22"/>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p:cTn id="140" dur="500" fill="hold"/>
                                        <p:tgtEl>
                                          <p:spTgt spid="28"/>
                                        </p:tgtEl>
                                        <p:attrNameLst>
                                          <p:attrName>ppt_w</p:attrName>
                                        </p:attrNameLst>
                                      </p:cBhvr>
                                      <p:tavLst>
                                        <p:tav tm="0">
                                          <p:val>
                                            <p:fltVal val="0"/>
                                          </p:val>
                                        </p:tav>
                                        <p:tav tm="100000">
                                          <p:val>
                                            <p:strVal val="#ppt_w"/>
                                          </p:val>
                                        </p:tav>
                                      </p:tavLst>
                                    </p:anim>
                                    <p:anim calcmode="lin" valueType="num">
                                      <p:cBhvr>
                                        <p:cTn id="141" dur="500" fill="hold"/>
                                        <p:tgtEl>
                                          <p:spTgt spid="28"/>
                                        </p:tgtEl>
                                        <p:attrNameLst>
                                          <p:attrName>ppt_h</p:attrName>
                                        </p:attrNameLst>
                                      </p:cBhvr>
                                      <p:tavLst>
                                        <p:tav tm="0">
                                          <p:val>
                                            <p:fltVal val="0"/>
                                          </p:val>
                                        </p:tav>
                                        <p:tav tm="100000">
                                          <p:val>
                                            <p:strVal val="#ppt_h"/>
                                          </p:val>
                                        </p:tav>
                                      </p:tavLst>
                                    </p:anim>
                                    <p:animEffect transition="in" filter="fade">
                                      <p:cBhvr>
                                        <p:cTn id="1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animBg="1"/>
      <p:bldP spid="26" grpId="0"/>
      <p:bldP spid="28" grpId="0" animBg="1"/>
      <p:bldP spid="32" grpId="0" animBg="1"/>
      <p:bldP spid="33" grpId="0" animBg="1"/>
      <p:bldP spid="37" grpId="0" animBg="1"/>
      <p:bldP spid="38"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3"/>
          <p:cNvSpPr>
            <a:spLocks noGrp="1"/>
          </p:cNvSpPr>
          <p:nvPr>
            <p:ph type="title"/>
          </p:nvPr>
        </p:nvSpPr>
        <p:spPr/>
        <p:txBody>
          <a:bodyPr/>
          <a:lstStyle/>
          <a:p>
            <a:pPr eaLnBrk="1" hangingPunct="1"/>
            <a:r>
              <a:rPr lang="en-GB">
                <a:latin typeface="Arial" charset="0"/>
                <a:cs typeface="Arial" charset="0"/>
              </a:rPr>
              <a:t>Introduction</a:t>
            </a:r>
          </a:p>
        </p:txBody>
      </p:sp>
      <p:sp>
        <p:nvSpPr>
          <p:cNvPr id="5" name="Text Placeholder 4"/>
          <p:cNvSpPr>
            <a:spLocks noGrp="1"/>
          </p:cNvSpPr>
          <p:nvPr>
            <p:ph type="body" sz="quarter" idx="13"/>
          </p:nvPr>
        </p:nvSpPr>
        <p:spPr>
          <a:xfrm>
            <a:off x="457200" y="981075"/>
            <a:ext cx="8229600" cy="5162550"/>
          </a:xfrm>
        </p:spPr>
        <p:txBody>
          <a:bodyPr rtlCol="0">
            <a:noAutofit/>
          </a:bodyPr>
          <a:lstStyle/>
          <a:p>
            <a:pPr eaLnBrk="1" fontAlgn="auto" hangingPunct="1">
              <a:spcAft>
                <a:spcPts val="0"/>
              </a:spcAft>
              <a:defRPr/>
            </a:pPr>
            <a:r>
              <a:rPr lang="fr-FR" dirty="0"/>
              <a:t>Contenu du cours</a:t>
            </a:r>
          </a:p>
          <a:p>
            <a:pPr marL="0" indent="0" eaLnBrk="1" fontAlgn="auto" hangingPunct="1">
              <a:spcAft>
                <a:spcPts val="0"/>
              </a:spcAft>
              <a:buFontTx/>
              <a:buNone/>
              <a:defRPr/>
            </a:pPr>
            <a:endParaRPr lang="fr-FR" sz="2000" dirty="0"/>
          </a:p>
          <a:p>
            <a:pPr lvl="1" eaLnBrk="1" fontAlgn="auto" hangingPunct="1">
              <a:spcAft>
                <a:spcPts val="0"/>
              </a:spcAft>
              <a:defRPr/>
            </a:pPr>
            <a:r>
              <a:rPr lang="fr-FR" sz="1600" dirty="0"/>
              <a:t>1. STRUCTURES FONDAMENTALES</a:t>
            </a:r>
          </a:p>
          <a:p>
            <a:pPr lvl="1" eaLnBrk="1" fontAlgn="auto" hangingPunct="1">
              <a:spcAft>
                <a:spcPts val="0"/>
              </a:spcAft>
              <a:defRPr/>
            </a:pPr>
            <a:r>
              <a:rPr lang="fr-FR" sz="1600" dirty="0"/>
              <a:t>2. CREATIONS DONNEES DE BASE</a:t>
            </a:r>
          </a:p>
          <a:p>
            <a:pPr lvl="2" eaLnBrk="1" fontAlgn="auto" hangingPunct="1">
              <a:spcAft>
                <a:spcPts val="0"/>
              </a:spcAft>
              <a:buFont typeface="Arial" pitchFamily="34" charset="0"/>
              <a:buChar char="–"/>
              <a:defRPr/>
            </a:pPr>
            <a:r>
              <a:rPr lang="fr-FR" sz="1400" dirty="0"/>
              <a:t>Création de tiers</a:t>
            </a:r>
          </a:p>
          <a:p>
            <a:pPr lvl="2" eaLnBrk="1" fontAlgn="auto" hangingPunct="1">
              <a:spcAft>
                <a:spcPts val="0"/>
              </a:spcAft>
              <a:buFont typeface="Arial" pitchFamily="34" charset="0"/>
              <a:buChar char="–"/>
              <a:defRPr/>
            </a:pPr>
            <a:r>
              <a:rPr lang="fr-FR" sz="1400" dirty="0"/>
              <a:t>Création d’articles</a:t>
            </a:r>
          </a:p>
          <a:p>
            <a:pPr lvl="2" eaLnBrk="1" fontAlgn="auto" hangingPunct="1">
              <a:spcAft>
                <a:spcPts val="0"/>
              </a:spcAft>
              <a:buFont typeface="Arial" pitchFamily="34" charset="0"/>
              <a:buChar char="–"/>
              <a:defRPr/>
            </a:pPr>
            <a:r>
              <a:rPr lang="fr-FR" sz="1400" dirty="0"/>
              <a:t>Principes de tarification</a:t>
            </a:r>
          </a:p>
          <a:p>
            <a:pPr lvl="1" eaLnBrk="1" fontAlgn="auto" hangingPunct="1">
              <a:spcAft>
                <a:spcPts val="0"/>
              </a:spcAft>
              <a:defRPr/>
            </a:pPr>
            <a:r>
              <a:rPr lang="fr-FR" sz="1600" dirty="0"/>
              <a:t>3. FLUX ACHATS</a:t>
            </a:r>
          </a:p>
          <a:p>
            <a:pPr lvl="2" eaLnBrk="1" fontAlgn="auto" hangingPunct="1">
              <a:spcAft>
                <a:spcPts val="0"/>
              </a:spcAft>
              <a:buFont typeface="Arial" pitchFamily="34" charset="0"/>
              <a:buChar char="–"/>
              <a:defRPr/>
            </a:pPr>
            <a:r>
              <a:rPr lang="fr-FR" sz="1400" dirty="0"/>
              <a:t>Création/Réception/Règlement d’une commande d’achat</a:t>
            </a:r>
          </a:p>
          <a:p>
            <a:pPr lvl="2" eaLnBrk="1" fontAlgn="auto" hangingPunct="1">
              <a:spcAft>
                <a:spcPts val="0"/>
              </a:spcAft>
              <a:buFont typeface="Arial" pitchFamily="34" charset="0"/>
              <a:buChar char="–"/>
              <a:defRPr/>
            </a:pPr>
            <a:r>
              <a:rPr lang="fr-FR" sz="1400" dirty="0"/>
              <a:t>Visualisation variations de stock, écritures comptables, Compte Tiers</a:t>
            </a:r>
          </a:p>
          <a:p>
            <a:pPr lvl="1" eaLnBrk="1" fontAlgn="auto" hangingPunct="1">
              <a:spcAft>
                <a:spcPts val="0"/>
              </a:spcAft>
              <a:defRPr/>
            </a:pPr>
            <a:r>
              <a:rPr lang="fr-FR" sz="1600" dirty="0">
                <a:solidFill>
                  <a:prstClr val="black"/>
                </a:solidFill>
              </a:rPr>
              <a:t>4. FLUX VENTES</a:t>
            </a:r>
          </a:p>
          <a:p>
            <a:pPr lvl="2" eaLnBrk="1" fontAlgn="auto" hangingPunct="1">
              <a:spcAft>
                <a:spcPts val="0"/>
              </a:spcAft>
              <a:buFont typeface="Arial" pitchFamily="34" charset="0"/>
              <a:buChar char="–"/>
              <a:defRPr/>
            </a:pPr>
            <a:r>
              <a:rPr lang="fr-FR" sz="1400" dirty="0">
                <a:solidFill>
                  <a:prstClr val="white">
                    <a:lumMod val="50000"/>
                  </a:prstClr>
                </a:solidFill>
              </a:rPr>
              <a:t>Création/Expédition/Facturation d’une commande de vente</a:t>
            </a:r>
          </a:p>
          <a:p>
            <a:pPr lvl="2" eaLnBrk="1" fontAlgn="auto" hangingPunct="1">
              <a:spcAft>
                <a:spcPts val="0"/>
              </a:spcAft>
              <a:buFont typeface="Arial" pitchFamily="34" charset="0"/>
              <a:buChar char="–"/>
              <a:defRPr/>
            </a:pPr>
            <a:r>
              <a:rPr lang="fr-FR" sz="1400" dirty="0"/>
              <a:t>Visualisation variations de stock, écritures comptables, Compte Tiers</a:t>
            </a:r>
          </a:p>
          <a:p>
            <a:pPr lvl="1" eaLnBrk="1" fontAlgn="auto" hangingPunct="1">
              <a:spcAft>
                <a:spcPts val="0"/>
              </a:spcAft>
              <a:defRPr/>
            </a:pPr>
            <a:r>
              <a:rPr lang="fr-FR" sz="1600" dirty="0">
                <a:solidFill>
                  <a:prstClr val="black"/>
                </a:solidFill>
              </a:rPr>
              <a:t>5. FLUX MRP</a:t>
            </a:r>
          </a:p>
          <a:p>
            <a:pPr lvl="2" eaLnBrk="1" fontAlgn="auto" hangingPunct="1">
              <a:spcAft>
                <a:spcPts val="0"/>
              </a:spcAft>
              <a:buFont typeface="Arial" pitchFamily="34" charset="0"/>
              <a:buChar char="–"/>
              <a:defRPr/>
            </a:pPr>
            <a:r>
              <a:rPr lang="fr-FR" sz="1400" dirty="0">
                <a:solidFill>
                  <a:prstClr val="white">
                    <a:lumMod val="50000"/>
                  </a:prstClr>
                </a:solidFill>
              </a:rPr>
              <a:t>Lancement du MRP</a:t>
            </a:r>
          </a:p>
          <a:p>
            <a:pPr lvl="2" eaLnBrk="1" fontAlgn="auto" hangingPunct="1">
              <a:spcAft>
                <a:spcPts val="0"/>
              </a:spcAft>
              <a:buFont typeface="Arial" pitchFamily="34" charset="0"/>
              <a:buChar char="–"/>
              <a:defRPr/>
            </a:pPr>
            <a:r>
              <a:rPr lang="fr-FR" sz="1400" dirty="0">
                <a:solidFill>
                  <a:prstClr val="white">
                    <a:lumMod val="50000"/>
                  </a:prstClr>
                </a:solidFill>
              </a:rPr>
              <a:t>Visualisation des propositions</a:t>
            </a:r>
          </a:p>
          <a:p>
            <a:pPr lvl="2" eaLnBrk="1" fontAlgn="auto" hangingPunct="1">
              <a:spcAft>
                <a:spcPts val="0"/>
              </a:spcAft>
              <a:buFont typeface="Arial" pitchFamily="34" charset="0"/>
              <a:buChar char="–"/>
              <a:defRPr/>
            </a:pPr>
            <a:r>
              <a:rPr lang="fr-FR" sz="1400" dirty="0">
                <a:solidFill>
                  <a:prstClr val="white">
                    <a:lumMod val="50000"/>
                  </a:prstClr>
                </a:solidFill>
              </a:rPr>
              <a:t>Validation d’une proposition</a:t>
            </a:r>
          </a:p>
          <a:p>
            <a:pPr marL="457200" lvl="1" indent="0" eaLnBrk="1" fontAlgn="auto" hangingPunct="1">
              <a:spcAft>
                <a:spcPts val="0"/>
              </a:spcAft>
              <a:buFontTx/>
              <a:buNone/>
              <a:defRPr/>
            </a:pPr>
            <a:endParaRPr lang="fr-FR" sz="1600" dirty="0">
              <a:solidFill>
                <a:prstClr val="black"/>
              </a:solidFill>
            </a:endParaRPr>
          </a:p>
          <a:p>
            <a:pPr lvl="2" eaLnBrk="1" fontAlgn="auto" hangingPunct="1">
              <a:spcAft>
                <a:spcPts val="0"/>
              </a:spcAft>
              <a:buFont typeface="Arial" pitchFamily="34" charset="0"/>
              <a:buChar char="–"/>
              <a:defRPr/>
            </a:pPr>
            <a:endParaRPr lang="fr-FR" sz="1400" dirty="0"/>
          </a:p>
          <a:p>
            <a:pPr lvl="2" eaLnBrk="1" fontAlgn="auto" hangingPunct="1">
              <a:spcAft>
                <a:spcPts val="0"/>
              </a:spcAft>
              <a:buFont typeface="Arial" pitchFamily="34" charset="0"/>
              <a:buNone/>
              <a:defRPr/>
            </a:pPr>
            <a:endParaRPr lang="fr-FR" sz="1400" dirty="0"/>
          </a:p>
        </p:txBody>
      </p:sp>
      <p:sp>
        <p:nvSpPr>
          <p:cNvPr id="6" name="Espace réservé du numéro de diapositive 5"/>
          <p:cNvSpPr>
            <a:spLocks noGrp="1"/>
          </p:cNvSpPr>
          <p:nvPr>
            <p:ph type="sldNum" sz="quarter" idx="16"/>
          </p:nvPr>
        </p:nvSpPr>
        <p:spPr/>
        <p:txBody>
          <a:bodyPr/>
          <a:lstStyle/>
          <a:p>
            <a:pPr>
              <a:defRPr/>
            </a:pPr>
            <a:fld id="{F25374E7-C40E-47D5-9F4E-C2D9D3A21C9D}" type="slidenum">
              <a:rPr lang="en-US"/>
              <a:pPr>
                <a:defRPr/>
              </a:pPr>
              <a:t>3</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up)">
                                      <p:cBhvr>
                                        <p:cTn id="16" dur="500"/>
                                        <p:tgtEl>
                                          <p:spTgt spid="5">
                                            <p:txEl>
                                              <p:pRg st="4" end="4"/>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wipe(up)">
                                      <p:cBhvr>
                                        <p:cTn id="19" dur="500"/>
                                        <p:tgtEl>
                                          <p:spTgt spid="5">
                                            <p:txEl>
                                              <p:pRg st="5" end="5"/>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up)">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500"/>
                                        <p:tgtEl>
                                          <p:spTgt spid="5">
                                            <p:txEl>
                                              <p:pRg st="7" end="7"/>
                                            </p:txEl>
                                          </p:spTgt>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up)">
                                      <p:cBhvr>
                                        <p:cTn id="31" dur="500"/>
                                        <p:tgtEl>
                                          <p:spTgt spid="5">
                                            <p:txEl>
                                              <p:pRg st="8" end="8"/>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wipe(up)">
                                      <p:cBhvr>
                                        <p:cTn id="34" dur="500"/>
                                        <p:tgtEl>
                                          <p:spTgt spid="5">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wipe(up)">
                                      <p:cBhvr>
                                        <p:cTn id="39" dur="500"/>
                                        <p:tgtEl>
                                          <p:spTgt spid="5">
                                            <p:txEl>
                                              <p:pRg st="10" end="10"/>
                                            </p:txEl>
                                          </p:spTgt>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wipe(up)">
                                      <p:cBhvr>
                                        <p:cTn id="43" dur="500"/>
                                        <p:tgtEl>
                                          <p:spTgt spid="5">
                                            <p:txEl>
                                              <p:pRg st="11" end="11"/>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animEffect transition="in" filter="wipe(up)">
                                      <p:cBhvr>
                                        <p:cTn id="46" dur="500"/>
                                        <p:tgtEl>
                                          <p:spTgt spid="5">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Effect transition="in" filter="wipe(up)">
                                      <p:cBhvr>
                                        <p:cTn id="51" dur="500"/>
                                        <p:tgtEl>
                                          <p:spTgt spid="5">
                                            <p:txEl>
                                              <p:pRg st="13" end="13"/>
                                            </p:txEl>
                                          </p:spTgt>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5">
                                            <p:txEl>
                                              <p:pRg st="14" end="14"/>
                                            </p:txEl>
                                          </p:spTgt>
                                        </p:tgtEl>
                                        <p:attrNameLst>
                                          <p:attrName>style.visibility</p:attrName>
                                        </p:attrNameLst>
                                      </p:cBhvr>
                                      <p:to>
                                        <p:strVal val="visible"/>
                                      </p:to>
                                    </p:set>
                                    <p:animEffect transition="in" filter="wipe(up)">
                                      <p:cBhvr>
                                        <p:cTn id="55" dur="500"/>
                                        <p:tgtEl>
                                          <p:spTgt spid="5">
                                            <p:txEl>
                                              <p:pRg st="14" end="14"/>
                                            </p:txEl>
                                          </p:spTgt>
                                        </p:tgtEl>
                                      </p:cBhvr>
                                    </p:animEffect>
                                  </p:childTnLst>
                                </p:cTn>
                              </p:par>
                              <p:par>
                                <p:cTn id="56" presetID="22" presetClass="entr" presetSubtype="1" fill="hold" nodeType="withEffect">
                                  <p:stCondLst>
                                    <p:cond delay="0"/>
                                  </p:stCondLst>
                                  <p:childTnLst>
                                    <p:set>
                                      <p:cBhvr>
                                        <p:cTn id="57" dur="1" fill="hold">
                                          <p:stCondLst>
                                            <p:cond delay="0"/>
                                          </p:stCondLst>
                                        </p:cTn>
                                        <p:tgtEl>
                                          <p:spTgt spid="5">
                                            <p:txEl>
                                              <p:pRg st="15" end="15"/>
                                            </p:txEl>
                                          </p:spTgt>
                                        </p:tgtEl>
                                        <p:attrNameLst>
                                          <p:attrName>style.visibility</p:attrName>
                                        </p:attrNameLst>
                                      </p:cBhvr>
                                      <p:to>
                                        <p:strVal val="visible"/>
                                      </p:to>
                                    </p:set>
                                    <p:animEffect transition="in" filter="wipe(up)">
                                      <p:cBhvr>
                                        <p:cTn id="58" dur="500"/>
                                        <p:tgtEl>
                                          <p:spTgt spid="5">
                                            <p:txEl>
                                              <p:pRg st="15" end="15"/>
                                            </p:txEl>
                                          </p:spTgt>
                                        </p:tgtEl>
                                      </p:cBhvr>
                                    </p:animEffect>
                                  </p:childTnLst>
                                </p:cTn>
                              </p:par>
                              <p:par>
                                <p:cTn id="59" presetID="22" presetClass="entr" presetSubtype="1" fill="hold" nodeType="withEffect">
                                  <p:stCondLst>
                                    <p:cond delay="0"/>
                                  </p:stCondLst>
                                  <p:childTnLst>
                                    <p:set>
                                      <p:cBhvr>
                                        <p:cTn id="60" dur="1" fill="hold">
                                          <p:stCondLst>
                                            <p:cond delay="0"/>
                                          </p:stCondLst>
                                        </p:cTn>
                                        <p:tgtEl>
                                          <p:spTgt spid="5">
                                            <p:txEl>
                                              <p:pRg st="16" end="16"/>
                                            </p:txEl>
                                          </p:spTgt>
                                        </p:tgtEl>
                                        <p:attrNameLst>
                                          <p:attrName>style.visibility</p:attrName>
                                        </p:attrNameLst>
                                      </p:cBhvr>
                                      <p:to>
                                        <p:strVal val="visible"/>
                                      </p:to>
                                    </p:set>
                                    <p:animEffect transition="in" filter="wipe(up)">
                                      <p:cBhvr>
                                        <p:cTn id="61"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3" name="ZoneTexte 3"/>
          <p:cNvSpPr txBox="1">
            <a:spLocks noChangeArrowheads="1"/>
          </p:cNvSpPr>
          <p:nvPr/>
        </p:nvSpPr>
        <p:spPr bwMode="auto">
          <a:xfrm>
            <a:off x="1979613" y="2757488"/>
            <a:ext cx="5145087" cy="769937"/>
          </a:xfrm>
          <a:prstGeom prst="rect">
            <a:avLst/>
          </a:prstGeom>
          <a:noFill/>
          <a:ln w="9525">
            <a:noFill/>
            <a:miter lim="800000"/>
            <a:headEnd/>
            <a:tailEnd/>
          </a:ln>
        </p:spPr>
        <p:txBody>
          <a:bodyPr wrap="none">
            <a:spAutoFit/>
          </a:bodyPr>
          <a:lstStyle/>
          <a:p>
            <a:r>
              <a:rPr lang="fr-FR" sz="4400"/>
              <a:t>Exercices 2.5 et 2.6</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GB">
                <a:latin typeface="Arial" charset="0"/>
                <a:cs typeface="Arial" charset="0"/>
              </a:rPr>
              <a:t>Articles - principes</a:t>
            </a:r>
          </a:p>
        </p:txBody>
      </p:sp>
      <p:sp>
        <p:nvSpPr>
          <p:cNvPr id="116739" name="Rectangle 3"/>
          <p:cNvSpPr>
            <a:spLocks noGrp="1" noChangeArrowheads="1"/>
          </p:cNvSpPr>
          <p:nvPr>
            <p:ph type="body" idx="1"/>
          </p:nvPr>
        </p:nvSpPr>
        <p:spPr>
          <a:xfrm>
            <a:off x="457200" y="981075"/>
            <a:ext cx="8305800" cy="5616575"/>
          </a:xfrm>
        </p:spPr>
        <p:txBody>
          <a:bodyPr rtlCol="0">
            <a:noAutofit/>
          </a:bodyPr>
          <a:lstStyle/>
          <a:p>
            <a:pPr eaLnBrk="1" fontAlgn="auto" hangingPunct="1">
              <a:lnSpc>
                <a:spcPct val="80000"/>
              </a:lnSpc>
              <a:spcAft>
                <a:spcPts val="0"/>
              </a:spcAft>
              <a:defRPr/>
            </a:pPr>
            <a:r>
              <a:rPr lang="en-GB" sz="2000" dirty="0"/>
              <a:t>Les articles </a:t>
            </a:r>
            <a:r>
              <a:rPr lang="en-GB" sz="2000" dirty="0" err="1"/>
              <a:t>sont</a:t>
            </a:r>
            <a:r>
              <a:rPr lang="en-GB" sz="2000" dirty="0"/>
              <a:t> </a:t>
            </a:r>
            <a:r>
              <a:rPr lang="en-GB" sz="2000" dirty="0" err="1"/>
              <a:t>obligatoirement</a:t>
            </a:r>
            <a:r>
              <a:rPr lang="en-GB" sz="2000" dirty="0"/>
              <a:t> </a:t>
            </a:r>
            <a:r>
              <a:rPr lang="en-GB" sz="2000" dirty="0" err="1"/>
              <a:t>rattachés</a:t>
            </a:r>
            <a:r>
              <a:rPr lang="en-GB" sz="2000" dirty="0"/>
              <a:t> à </a:t>
            </a:r>
            <a:r>
              <a:rPr lang="en-GB" sz="2000" dirty="0" err="1"/>
              <a:t>une</a:t>
            </a:r>
            <a:r>
              <a:rPr lang="en-GB" sz="2000" dirty="0"/>
              <a:t> </a:t>
            </a:r>
            <a:r>
              <a:rPr lang="en-GB" sz="2000" dirty="0" err="1"/>
              <a:t>catégorie</a:t>
            </a:r>
            <a:r>
              <a:rPr lang="en-GB" sz="2000" dirty="0"/>
              <a:t> article</a:t>
            </a:r>
          </a:p>
          <a:p>
            <a:pPr lvl="1" eaLnBrk="1" fontAlgn="auto" hangingPunct="1">
              <a:spcAft>
                <a:spcPts val="0"/>
              </a:spcAft>
              <a:defRPr/>
            </a:pPr>
            <a:r>
              <a:rPr lang="fr-FR" sz="1600" b="0" dirty="0">
                <a:solidFill>
                  <a:prstClr val="black"/>
                </a:solidFill>
              </a:rPr>
              <a:t>D’une part la catégorie fait hériter des valeurs “pré-remplie” au niveau de la fiche fournisseur (donc valeurs éventuellement modifiables)</a:t>
            </a:r>
          </a:p>
          <a:p>
            <a:pPr lvl="1" eaLnBrk="1" fontAlgn="auto" hangingPunct="1">
              <a:spcAft>
                <a:spcPts val="0"/>
              </a:spcAft>
              <a:defRPr/>
            </a:pPr>
            <a:r>
              <a:rPr lang="fr-FR" sz="1600" b="0" dirty="0">
                <a:solidFill>
                  <a:prstClr val="black"/>
                </a:solidFill>
              </a:rPr>
              <a:t>D’autre part la catégorie fait hériter des valeurs à la fiche client qui ne sont pas présente au niveau de cette fiche (donc valeurs non modifiables)</a:t>
            </a:r>
          </a:p>
          <a:p>
            <a:pPr lvl="1" eaLnBrk="1" fontAlgn="auto" hangingPunct="1">
              <a:spcAft>
                <a:spcPts val="0"/>
              </a:spcAft>
              <a:defRPr/>
            </a:pPr>
            <a:r>
              <a:rPr lang="fr-FR" sz="1600" b="0" dirty="0">
                <a:solidFill>
                  <a:prstClr val="black"/>
                </a:solidFill>
              </a:rPr>
              <a:t>La catégorie article, et elle seule, décidera des fonctions « flux » de l’article</a:t>
            </a:r>
          </a:p>
          <a:p>
            <a:pPr eaLnBrk="1" fontAlgn="auto" hangingPunct="1">
              <a:lnSpc>
                <a:spcPct val="80000"/>
              </a:lnSpc>
              <a:spcAft>
                <a:spcPts val="0"/>
              </a:spcAft>
              <a:defRPr/>
            </a:pPr>
            <a:r>
              <a:rPr lang="en-GB" sz="2000" dirty="0"/>
              <a:t>Les </a:t>
            </a:r>
            <a:r>
              <a:rPr lang="en-GB" sz="2000" dirty="0" err="1"/>
              <a:t>fonctions</a:t>
            </a:r>
            <a:r>
              <a:rPr lang="en-GB" sz="2000" dirty="0"/>
              <a:t> “flux” d’un article </a:t>
            </a:r>
            <a:r>
              <a:rPr lang="en-GB" sz="2000" dirty="0" err="1"/>
              <a:t>peuvent</a:t>
            </a:r>
            <a:r>
              <a:rPr lang="en-GB" sz="2000" dirty="0"/>
              <a:t> </a:t>
            </a:r>
            <a:r>
              <a:rPr lang="en-GB" sz="2000" dirty="0" err="1"/>
              <a:t>être</a:t>
            </a:r>
            <a:endParaRPr lang="en-GB" sz="2000" dirty="0"/>
          </a:p>
          <a:p>
            <a:pPr lvl="1" eaLnBrk="1" fontAlgn="auto" hangingPunct="1">
              <a:lnSpc>
                <a:spcPct val="90000"/>
              </a:lnSpc>
              <a:spcAft>
                <a:spcPts val="0"/>
              </a:spcAft>
              <a:defRPr/>
            </a:pPr>
            <a:r>
              <a:rPr lang="fr-FR" sz="1600" b="0" dirty="0"/>
              <a:t>Acheté</a:t>
            </a:r>
          </a:p>
          <a:p>
            <a:pPr lvl="1" eaLnBrk="1" fontAlgn="auto" hangingPunct="1">
              <a:lnSpc>
                <a:spcPct val="90000"/>
              </a:lnSpc>
              <a:spcAft>
                <a:spcPts val="0"/>
              </a:spcAft>
              <a:defRPr/>
            </a:pPr>
            <a:r>
              <a:rPr lang="fr-FR" sz="1600" b="0" dirty="0"/>
              <a:t>Vendu</a:t>
            </a:r>
          </a:p>
          <a:p>
            <a:pPr lvl="1" eaLnBrk="1" fontAlgn="auto" hangingPunct="1">
              <a:lnSpc>
                <a:spcPct val="90000"/>
              </a:lnSpc>
              <a:spcAft>
                <a:spcPts val="0"/>
              </a:spcAft>
              <a:defRPr/>
            </a:pPr>
            <a:r>
              <a:rPr lang="fr-FR" sz="1600" b="0" dirty="0"/>
              <a:t>Fabriqué / assemblé</a:t>
            </a:r>
          </a:p>
          <a:p>
            <a:pPr lvl="1" eaLnBrk="1" fontAlgn="auto" hangingPunct="1">
              <a:lnSpc>
                <a:spcPct val="90000"/>
              </a:lnSpc>
              <a:spcAft>
                <a:spcPts val="0"/>
              </a:spcAft>
              <a:defRPr/>
            </a:pPr>
            <a:r>
              <a:rPr lang="fr-FR" sz="1600" b="0" dirty="0"/>
              <a:t>Livrable</a:t>
            </a:r>
          </a:p>
          <a:p>
            <a:pPr lvl="1" eaLnBrk="1" fontAlgn="auto" hangingPunct="1">
              <a:lnSpc>
                <a:spcPct val="90000"/>
              </a:lnSpc>
              <a:spcAft>
                <a:spcPts val="0"/>
              </a:spcAft>
              <a:defRPr/>
            </a:pPr>
            <a:r>
              <a:rPr lang="fr-FR" sz="1600" b="0" dirty="0"/>
              <a:t>Sous-traitance</a:t>
            </a:r>
          </a:p>
          <a:p>
            <a:pPr eaLnBrk="1" fontAlgn="auto" hangingPunct="1">
              <a:lnSpc>
                <a:spcPct val="80000"/>
              </a:lnSpc>
              <a:spcAft>
                <a:spcPts val="0"/>
              </a:spcAft>
              <a:defRPr/>
            </a:pPr>
            <a:r>
              <a:rPr lang="en-GB" sz="2000" dirty="0"/>
              <a:t>Article/site</a:t>
            </a:r>
          </a:p>
          <a:p>
            <a:pPr lvl="1" eaLnBrk="1" fontAlgn="auto" hangingPunct="1">
              <a:lnSpc>
                <a:spcPct val="90000"/>
              </a:lnSpc>
              <a:spcAft>
                <a:spcPts val="0"/>
              </a:spcAft>
              <a:defRPr/>
            </a:pPr>
            <a:r>
              <a:rPr lang="fr-FR" sz="1600" b="0" dirty="0"/>
              <a:t>Un article peut exister sans fiche Article/Site…cependant il ne pourra alors être utilisé dans aucun site</a:t>
            </a:r>
          </a:p>
          <a:p>
            <a:pPr lvl="1" eaLnBrk="1" fontAlgn="auto" hangingPunct="1">
              <a:lnSpc>
                <a:spcPct val="90000"/>
              </a:lnSpc>
              <a:spcAft>
                <a:spcPts val="0"/>
              </a:spcAft>
              <a:defRPr/>
            </a:pPr>
            <a:r>
              <a:rPr lang="fr-FR" sz="1600" b="0" dirty="0"/>
              <a:t>La fiche Article/Site permet de faire varier pour chaque site certains des paramètres de la fiche Article</a:t>
            </a:r>
          </a:p>
          <a:p>
            <a:pPr lvl="1" eaLnBrk="1" fontAlgn="auto" hangingPunct="1">
              <a:lnSpc>
                <a:spcPct val="90000"/>
              </a:lnSpc>
              <a:spcAft>
                <a:spcPts val="0"/>
              </a:spcAft>
              <a:defRPr/>
            </a:pPr>
            <a:r>
              <a:rPr lang="fr-FR" sz="1600" b="0" dirty="0"/>
              <a:t>Certains paramètres, surtout ceux de gestion de stock, de coût, et de </a:t>
            </a:r>
            <a:r>
              <a:rPr lang="fr-FR" sz="1600" b="0" dirty="0" err="1"/>
              <a:t>réappro</a:t>
            </a:r>
            <a:r>
              <a:rPr lang="fr-FR" sz="1600" b="0" dirty="0"/>
              <a:t>, ne sont présent que dans la fiche Article/Site</a:t>
            </a:r>
          </a:p>
          <a:p>
            <a:pPr marL="0" indent="0" eaLnBrk="1" fontAlgn="auto" hangingPunct="1">
              <a:lnSpc>
                <a:spcPct val="80000"/>
              </a:lnSpc>
              <a:spcAft>
                <a:spcPts val="0"/>
              </a:spcAft>
              <a:buFontTx/>
              <a:buNone/>
              <a:defRPr/>
            </a:pPr>
            <a:endParaRPr lang="en-GB" sz="2000" dirty="0"/>
          </a:p>
          <a:p>
            <a:pPr lvl="1" algn="r" eaLnBrk="1" fontAlgn="auto" hangingPunct="1">
              <a:lnSpc>
                <a:spcPct val="90000"/>
              </a:lnSpc>
              <a:spcAft>
                <a:spcPts val="0"/>
              </a:spcAft>
              <a:buFont typeface="Symbol" pitchFamily="18" charset="2"/>
              <a:buNone/>
              <a:defRPr/>
            </a:pPr>
            <a:endParaRPr lang="en-GB" sz="1600" dirty="0">
              <a:solidFill>
                <a:schemeClr val="hlink"/>
              </a:solidFill>
              <a:sym typeface="Wingdings" pitchFamily="2" charset="2"/>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re 1"/>
          <p:cNvSpPr>
            <a:spLocks noGrp="1"/>
          </p:cNvSpPr>
          <p:nvPr>
            <p:ph type="title"/>
          </p:nvPr>
        </p:nvSpPr>
        <p:spPr/>
        <p:txBody>
          <a:bodyPr/>
          <a:lstStyle/>
          <a:p>
            <a:pPr eaLnBrk="1" hangingPunct="1"/>
            <a:r>
              <a:rPr lang="fr-FR">
                <a:latin typeface="Arial" charset="0"/>
                <a:cs typeface="Arial" charset="0"/>
              </a:rPr>
              <a:t>Création d’un Article/Coût</a:t>
            </a:r>
          </a:p>
        </p:txBody>
      </p:sp>
      <p:sp>
        <p:nvSpPr>
          <p:cNvPr id="6" name="Rectangle à coins arrondis 5"/>
          <p:cNvSpPr/>
          <p:nvPr/>
        </p:nvSpPr>
        <p:spPr>
          <a:xfrm>
            <a:off x="3668713" y="1303338"/>
            <a:ext cx="136842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Article</a:t>
            </a:r>
          </a:p>
        </p:txBody>
      </p:sp>
      <p:sp>
        <p:nvSpPr>
          <p:cNvPr id="7" name="Parchemin vertical 6"/>
          <p:cNvSpPr/>
          <p:nvPr/>
        </p:nvSpPr>
        <p:spPr>
          <a:xfrm>
            <a:off x="107950" y="942975"/>
            <a:ext cx="1566863" cy="1441450"/>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Données de base</a:t>
            </a:r>
          </a:p>
        </p:txBody>
      </p:sp>
      <p:sp>
        <p:nvSpPr>
          <p:cNvPr id="8" name="Parchemin vertical 7"/>
          <p:cNvSpPr/>
          <p:nvPr/>
        </p:nvSpPr>
        <p:spPr>
          <a:xfrm>
            <a:off x="1616075" y="942975"/>
            <a:ext cx="1566863" cy="1441450"/>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Articles</a:t>
            </a:r>
          </a:p>
        </p:txBody>
      </p:sp>
      <p:sp>
        <p:nvSpPr>
          <p:cNvPr id="9" name="Carré corné 8"/>
          <p:cNvSpPr/>
          <p:nvPr/>
        </p:nvSpPr>
        <p:spPr>
          <a:xfrm>
            <a:off x="7440613" y="2586038"/>
            <a:ext cx="935037" cy="1079500"/>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a:t>
            </a:r>
            <a:r>
              <a:rPr lang="fr-FR" b="1" dirty="0" err="1"/>
              <a:t>ArticleSite</a:t>
            </a:r>
            <a:endParaRPr lang="fr-FR" b="1" dirty="0"/>
          </a:p>
        </p:txBody>
      </p:sp>
      <p:sp>
        <p:nvSpPr>
          <p:cNvPr id="16" name="Carré corné 15"/>
          <p:cNvSpPr/>
          <p:nvPr/>
        </p:nvSpPr>
        <p:spPr>
          <a:xfrm>
            <a:off x="7451725" y="1171575"/>
            <a:ext cx="936625" cy="1079500"/>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Article</a:t>
            </a:r>
          </a:p>
        </p:txBody>
      </p:sp>
      <p:cxnSp>
        <p:nvCxnSpPr>
          <p:cNvPr id="20" name="Connecteur droit avec flèche 19"/>
          <p:cNvCxnSpPr>
            <a:stCxn id="8" idx="3"/>
            <a:endCxn id="6" idx="1"/>
          </p:cNvCxnSpPr>
          <p:nvPr/>
        </p:nvCxnSpPr>
        <p:spPr>
          <a:xfrm flipV="1">
            <a:off x="3003550" y="1663700"/>
            <a:ext cx="665163"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7" idx="3"/>
            <a:endCxn id="8" idx="1"/>
          </p:cNvCxnSpPr>
          <p:nvPr/>
        </p:nvCxnSpPr>
        <p:spPr>
          <a:xfrm>
            <a:off x="1493838" y="1663700"/>
            <a:ext cx="303212"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6" idx="3"/>
            <a:endCxn id="35" idx="1"/>
          </p:cNvCxnSpPr>
          <p:nvPr/>
        </p:nvCxnSpPr>
        <p:spPr>
          <a:xfrm>
            <a:off x="5037138" y="1663700"/>
            <a:ext cx="482600"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2" name="Étoile à 8 branches 31"/>
          <p:cNvSpPr/>
          <p:nvPr/>
        </p:nvSpPr>
        <p:spPr>
          <a:xfrm>
            <a:off x="3490913" y="808038"/>
            <a:ext cx="504825" cy="539750"/>
          </a:xfrm>
          <a:prstGeom prst="star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1</a:t>
            </a:r>
          </a:p>
        </p:txBody>
      </p:sp>
      <p:cxnSp>
        <p:nvCxnSpPr>
          <p:cNvPr id="34" name="Connecteur droit avec flèche 33"/>
          <p:cNvCxnSpPr>
            <a:stCxn id="8" idx="3"/>
            <a:endCxn id="33" idx="1"/>
          </p:cNvCxnSpPr>
          <p:nvPr/>
        </p:nvCxnSpPr>
        <p:spPr>
          <a:xfrm>
            <a:off x="3003550" y="1663700"/>
            <a:ext cx="471488" cy="1389063"/>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7" name="Étoile à 8 branches 36"/>
          <p:cNvSpPr/>
          <p:nvPr/>
        </p:nvSpPr>
        <p:spPr>
          <a:xfrm>
            <a:off x="3416300" y="2124075"/>
            <a:ext cx="504825" cy="539750"/>
          </a:xfrm>
          <a:prstGeom prst="star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2</a:t>
            </a:r>
          </a:p>
        </p:txBody>
      </p:sp>
      <p:cxnSp>
        <p:nvCxnSpPr>
          <p:cNvPr id="22" name="Connecteur droit avec flèche 21"/>
          <p:cNvCxnSpPr>
            <a:stCxn id="33" idx="2"/>
            <a:endCxn id="67" idx="0"/>
          </p:cNvCxnSpPr>
          <p:nvPr/>
        </p:nvCxnSpPr>
        <p:spPr>
          <a:xfrm flipH="1">
            <a:off x="4352925" y="3413125"/>
            <a:ext cx="0" cy="1154113"/>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Rectangle avec flèche vers la droite 34"/>
          <p:cNvSpPr/>
          <p:nvPr/>
        </p:nvSpPr>
        <p:spPr>
          <a:xfrm>
            <a:off x="5519738" y="1074738"/>
            <a:ext cx="1931987" cy="1176337"/>
          </a:xfrm>
          <a:prstGeom prst="rightArrowCallout">
            <a:avLst>
              <a:gd name="adj1" fmla="val 25000"/>
              <a:gd name="adj2" fmla="val 25000"/>
              <a:gd name="adj3" fmla="val 25000"/>
              <a:gd name="adj4" fmla="val 78804"/>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solidFill>
                  <a:schemeClr val="bg1"/>
                </a:solidFill>
              </a:rPr>
              <a:t>Validation Création</a:t>
            </a:r>
          </a:p>
          <a:p>
            <a:pPr algn="ctr" fontAlgn="auto">
              <a:spcBef>
                <a:spcPts val="0"/>
              </a:spcBef>
              <a:spcAft>
                <a:spcPts val="0"/>
              </a:spcAft>
              <a:defRPr/>
            </a:pPr>
            <a:r>
              <a:rPr lang="fr-FR" dirty="0">
                <a:solidFill>
                  <a:schemeClr val="bg1"/>
                </a:solidFill>
              </a:rPr>
              <a:t>Fiche Article</a:t>
            </a:r>
          </a:p>
        </p:txBody>
      </p:sp>
      <p:sp>
        <p:nvSpPr>
          <p:cNvPr id="42" name="Rectangle avec flèche vers la droite 41"/>
          <p:cNvSpPr/>
          <p:nvPr/>
        </p:nvSpPr>
        <p:spPr>
          <a:xfrm>
            <a:off x="5519738" y="2465388"/>
            <a:ext cx="1931987" cy="1176337"/>
          </a:xfrm>
          <a:prstGeom prst="rightArrowCallout">
            <a:avLst>
              <a:gd name="adj1" fmla="val 25000"/>
              <a:gd name="adj2" fmla="val 25000"/>
              <a:gd name="adj3" fmla="val 25000"/>
              <a:gd name="adj4" fmla="val 78804"/>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solidFill>
                  <a:schemeClr val="bg1"/>
                </a:solidFill>
              </a:rPr>
              <a:t>Validation Création</a:t>
            </a:r>
          </a:p>
          <a:p>
            <a:pPr algn="ctr" fontAlgn="auto">
              <a:spcBef>
                <a:spcPts val="0"/>
              </a:spcBef>
              <a:spcAft>
                <a:spcPts val="0"/>
              </a:spcAft>
              <a:defRPr/>
            </a:pPr>
            <a:r>
              <a:rPr lang="fr-FR" dirty="0">
                <a:solidFill>
                  <a:schemeClr val="bg1"/>
                </a:solidFill>
              </a:rPr>
              <a:t>Fiche Article/Site</a:t>
            </a:r>
          </a:p>
        </p:txBody>
      </p:sp>
      <p:cxnSp>
        <p:nvCxnSpPr>
          <p:cNvPr id="54" name="Connecteur droit avec flèche 53"/>
          <p:cNvCxnSpPr>
            <a:stCxn id="33" idx="3"/>
            <a:endCxn id="42" idx="1"/>
          </p:cNvCxnSpPr>
          <p:nvPr/>
        </p:nvCxnSpPr>
        <p:spPr>
          <a:xfrm>
            <a:off x="5230813" y="3052763"/>
            <a:ext cx="288925"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3" name="Parchemin vertical 62"/>
          <p:cNvSpPr/>
          <p:nvPr/>
        </p:nvSpPr>
        <p:spPr>
          <a:xfrm>
            <a:off x="0" y="2660650"/>
            <a:ext cx="1566863" cy="1439863"/>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Données de base</a:t>
            </a:r>
          </a:p>
        </p:txBody>
      </p:sp>
      <p:sp>
        <p:nvSpPr>
          <p:cNvPr id="64" name="Parchemin vertical 63"/>
          <p:cNvSpPr/>
          <p:nvPr/>
        </p:nvSpPr>
        <p:spPr>
          <a:xfrm>
            <a:off x="414338" y="3722688"/>
            <a:ext cx="1566862" cy="1439862"/>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Articles</a:t>
            </a:r>
          </a:p>
        </p:txBody>
      </p:sp>
      <p:sp>
        <p:nvSpPr>
          <p:cNvPr id="65" name="Parchemin vertical 64"/>
          <p:cNvSpPr/>
          <p:nvPr/>
        </p:nvSpPr>
        <p:spPr>
          <a:xfrm>
            <a:off x="1493838" y="4208463"/>
            <a:ext cx="1566862" cy="1439862"/>
          </a:xfrm>
          <a:prstGeom prst="vertic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Articles Coût</a:t>
            </a:r>
          </a:p>
        </p:txBody>
      </p:sp>
      <p:sp>
        <p:nvSpPr>
          <p:cNvPr id="67" name="Rectangle à coins arrondis 66"/>
          <p:cNvSpPr/>
          <p:nvPr/>
        </p:nvSpPr>
        <p:spPr>
          <a:xfrm>
            <a:off x="3475038" y="4567238"/>
            <a:ext cx="175577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Article/Coût</a:t>
            </a:r>
          </a:p>
        </p:txBody>
      </p:sp>
      <p:cxnSp>
        <p:nvCxnSpPr>
          <p:cNvPr id="68" name="Connecteur droit avec flèche 67"/>
          <p:cNvCxnSpPr>
            <a:stCxn id="65" idx="3"/>
            <a:endCxn id="67" idx="1"/>
          </p:cNvCxnSpPr>
          <p:nvPr/>
        </p:nvCxnSpPr>
        <p:spPr>
          <a:xfrm>
            <a:off x="2881313" y="4927600"/>
            <a:ext cx="593725"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a:off x="4505325" y="2024063"/>
            <a:ext cx="0" cy="2543175"/>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7" name="Étoile à 8 branches 76"/>
          <p:cNvSpPr/>
          <p:nvPr/>
        </p:nvSpPr>
        <p:spPr>
          <a:xfrm>
            <a:off x="3360738" y="4048125"/>
            <a:ext cx="503237" cy="541338"/>
          </a:xfrm>
          <a:prstGeom prst="star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3</a:t>
            </a:r>
          </a:p>
        </p:txBody>
      </p:sp>
      <p:sp>
        <p:nvSpPr>
          <p:cNvPr id="33" name="Rectangle à coins arrondis 32"/>
          <p:cNvSpPr/>
          <p:nvPr/>
        </p:nvSpPr>
        <p:spPr>
          <a:xfrm>
            <a:off x="3475038" y="2692400"/>
            <a:ext cx="175577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Ecran</a:t>
            </a:r>
          </a:p>
          <a:p>
            <a:pPr algn="ctr" fontAlgn="auto">
              <a:spcBef>
                <a:spcPts val="0"/>
              </a:spcBef>
              <a:spcAft>
                <a:spcPts val="0"/>
              </a:spcAft>
              <a:defRPr/>
            </a:pPr>
            <a:r>
              <a:rPr lang="fr-FR" dirty="0"/>
              <a:t>Article/Site</a:t>
            </a:r>
          </a:p>
        </p:txBody>
      </p:sp>
      <p:sp>
        <p:nvSpPr>
          <p:cNvPr id="85" name="Rectangle avec flèche vers la droite 84"/>
          <p:cNvSpPr/>
          <p:nvPr/>
        </p:nvSpPr>
        <p:spPr>
          <a:xfrm>
            <a:off x="5507038" y="4340225"/>
            <a:ext cx="1933575" cy="1176338"/>
          </a:xfrm>
          <a:prstGeom prst="rightArrowCallout">
            <a:avLst>
              <a:gd name="adj1" fmla="val 25000"/>
              <a:gd name="adj2" fmla="val 25000"/>
              <a:gd name="adj3" fmla="val 25000"/>
              <a:gd name="adj4" fmla="val 78804"/>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solidFill>
                  <a:schemeClr val="bg1"/>
                </a:solidFill>
              </a:rPr>
              <a:t>Validation</a:t>
            </a:r>
          </a:p>
          <a:p>
            <a:pPr algn="ctr" fontAlgn="auto">
              <a:spcBef>
                <a:spcPts val="0"/>
              </a:spcBef>
              <a:spcAft>
                <a:spcPts val="0"/>
              </a:spcAft>
              <a:defRPr/>
            </a:pPr>
            <a:r>
              <a:rPr lang="fr-FR" dirty="0">
                <a:solidFill>
                  <a:schemeClr val="bg1"/>
                </a:solidFill>
              </a:rPr>
              <a:t>Fiche Article/Coût</a:t>
            </a:r>
          </a:p>
        </p:txBody>
      </p:sp>
      <p:sp>
        <p:nvSpPr>
          <p:cNvPr id="86" name="Carré corné 85"/>
          <p:cNvSpPr/>
          <p:nvPr/>
        </p:nvSpPr>
        <p:spPr>
          <a:xfrm>
            <a:off x="7440613" y="4402138"/>
            <a:ext cx="935037" cy="1081087"/>
          </a:xfrm>
          <a:prstGeom prst="foldedCorner">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Fiche Article</a:t>
            </a:r>
          </a:p>
          <a:p>
            <a:pPr algn="ctr" fontAlgn="auto">
              <a:spcBef>
                <a:spcPts val="0"/>
              </a:spcBef>
              <a:spcAft>
                <a:spcPts val="0"/>
              </a:spcAft>
              <a:defRPr/>
            </a:pPr>
            <a:r>
              <a:rPr lang="fr-FR" b="1" dirty="0"/>
              <a:t>Coût</a:t>
            </a:r>
          </a:p>
        </p:txBody>
      </p:sp>
      <p:cxnSp>
        <p:nvCxnSpPr>
          <p:cNvPr id="87" name="Connecteur droit avec flèche 86"/>
          <p:cNvCxnSpPr>
            <a:stCxn id="67" idx="3"/>
            <a:endCxn id="85" idx="1"/>
          </p:cNvCxnSpPr>
          <p:nvPr/>
        </p:nvCxnSpPr>
        <p:spPr>
          <a:xfrm>
            <a:off x="5230813" y="4927600"/>
            <a:ext cx="276225"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a:endCxn id="64" idx="1"/>
          </p:cNvCxnSpPr>
          <p:nvPr/>
        </p:nvCxnSpPr>
        <p:spPr>
          <a:xfrm>
            <a:off x="457200" y="4100513"/>
            <a:ext cx="138113" cy="34290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a:stCxn id="64" idx="2"/>
          </p:cNvCxnSpPr>
          <p:nvPr/>
        </p:nvCxnSpPr>
        <p:spPr>
          <a:xfrm>
            <a:off x="1198563" y="5162550"/>
            <a:ext cx="598487" cy="125413"/>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80">
                                          <p:stCondLst>
                                            <p:cond delay="0"/>
                                          </p:stCondLst>
                                        </p:cTn>
                                        <p:tgtEl>
                                          <p:spTgt spid="16"/>
                                        </p:tgtEl>
                                      </p:cBhvr>
                                    </p:animEffect>
                                    <p:anim calcmode="lin" valueType="num">
                                      <p:cBhvr>
                                        <p:cTn id="5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
                                        </p:tgtEl>
                                      </p:cBhvr>
                                      <p:to x="100000" y="60000"/>
                                    </p:animScale>
                                    <p:animScale>
                                      <p:cBhvr>
                                        <p:cTn id="62" dur="166" decel="50000">
                                          <p:stCondLst>
                                            <p:cond delay="676"/>
                                          </p:stCondLst>
                                        </p:cTn>
                                        <p:tgtEl>
                                          <p:spTgt spid="16"/>
                                        </p:tgtEl>
                                      </p:cBhvr>
                                      <p:to x="100000" y="100000"/>
                                    </p:animScale>
                                    <p:animScale>
                                      <p:cBhvr>
                                        <p:cTn id="63" dur="26">
                                          <p:stCondLst>
                                            <p:cond delay="1312"/>
                                          </p:stCondLst>
                                        </p:cTn>
                                        <p:tgtEl>
                                          <p:spTgt spid="16"/>
                                        </p:tgtEl>
                                      </p:cBhvr>
                                      <p:to x="100000" y="80000"/>
                                    </p:animScale>
                                    <p:animScale>
                                      <p:cBhvr>
                                        <p:cTn id="64" dur="166" decel="50000">
                                          <p:stCondLst>
                                            <p:cond delay="1338"/>
                                          </p:stCondLst>
                                        </p:cTn>
                                        <p:tgtEl>
                                          <p:spTgt spid="16"/>
                                        </p:tgtEl>
                                      </p:cBhvr>
                                      <p:to x="100000" y="100000"/>
                                    </p:animScale>
                                    <p:animScale>
                                      <p:cBhvr>
                                        <p:cTn id="65" dur="26">
                                          <p:stCondLst>
                                            <p:cond delay="1642"/>
                                          </p:stCondLst>
                                        </p:cTn>
                                        <p:tgtEl>
                                          <p:spTgt spid="16"/>
                                        </p:tgtEl>
                                      </p:cBhvr>
                                      <p:to x="100000" y="90000"/>
                                    </p:animScale>
                                    <p:animScale>
                                      <p:cBhvr>
                                        <p:cTn id="66" dur="166" decel="50000">
                                          <p:stCondLst>
                                            <p:cond delay="1668"/>
                                          </p:stCondLst>
                                        </p:cTn>
                                        <p:tgtEl>
                                          <p:spTgt spid="16"/>
                                        </p:tgtEl>
                                      </p:cBhvr>
                                      <p:to x="100000" y="100000"/>
                                    </p:animScale>
                                    <p:animScale>
                                      <p:cBhvr>
                                        <p:cTn id="67" dur="26">
                                          <p:stCondLst>
                                            <p:cond delay="1808"/>
                                          </p:stCondLst>
                                        </p:cTn>
                                        <p:tgtEl>
                                          <p:spTgt spid="16"/>
                                        </p:tgtEl>
                                      </p:cBhvr>
                                      <p:to x="100000" y="95000"/>
                                    </p:animScale>
                                    <p:animScale>
                                      <p:cBhvr>
                                        <p:cTn id="68" dur="166" decel="50000">
                                          <p:stCondLst>
                                            <p:cond delay="1834"/>
                                          </p:stCondLst>
                                        </p:cTn>
                                        <p:tgtEl>
                                          <p:spTgt spid="1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500" fill="hold"/>
                                        <p:tgtEl>
                                          <p:spTgt spid="42"/>
                                        </p:tgtEl>
                                        <p:attrNameLst>
                                          <p:attrName>ppt_w</p:attrName>
                                        </p:attrNameLst>
                                      </p:cBhvr>
                                      <p:tavLst>
                                        <p:tav tm="0">
                                          <p:val>
                                            <p:fltVal val="0"/>
                                          </p:val>
                                        </p:tav>
                                        <p:tav tm="100000">
                                          <p:val>
                                            <p:strVal val="#ppt_w"/>
                                          </p:val>
                                        </p:tav>
                                      </p:tavLst>
                                    </p:anim>
                                    <p:anim calcmode="lin" valueType="num">
                                      <p:cBhvr>
                                        <p:cTn id="96" dur="500" fill="hold"/>
                                        <p:tgtEl>
                                          <p:spTgt spid="42"/>
                                        </p:tgtEl>
                                        <p:attrNameLst>
                                          <p:attrName>ppt_h</p:attrName>
                                        </p:attrNameLst>
                                      </p:cBhvr>
                                      <p:tavLst>
                                        <p:tav tm="0">
                                          <p:val>
                                            <p:fltVal val="0"/>
                                          </p:val>
                                        </p:tav>
                                        <p:tav tm="100000">
                                          <p:val>
                                            <p:strVal val="#ppt_h"/>
                                          </p:val>
                                        </p:tav>
                                      </p:tavLst>
                                    </p:anim>
                                    <p:animEffect transition="in" filter="fade">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down)">
                                      <p:cBhvr>
                                        <p:cTn id="102" dur="580">
                                          <p:stCondLst>
                                            <p:cond delay="0"/>
                                          </p:stCondLst>
                                        </p:cTn>
                                        <p:tgtEl>
                                          <p:spTgt spid="9"/>
                                        </p:tgtEl>
                                      </p:cBhvr>
                                    </p:animEffect>
                                    <p:anim calcmode="lin" valueType="num">
                                      <p:cBhvr>
                                        <p:cTn id="10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8" dur="26">
                                          <p:stCondLst>
                                            <p:cond delay="650"/>
                                          </p:stCondLst>
                                        </p:cTn>
                                        <p:tgtEl>
                                          <p:spTgt spid="9"/>
                                        </p:tgtEl>
                                      </p:cBhvr>
                                      <p:to x="100000" y="60000"/>
                                    </p:animScale>
                                    <p:animScale>
                                      <p:cBhvr>
                                        <p:cTn id="109" dur="166" decel="50000">
                                          <p:stCondLst>
                                            <p:cond delay="676"/>
                                          </p:stCondLst>
                                        </p:cTn>
                                        <p:tgtEl>
                                          <p:spTgt spid="9"/>
                                        </p:tgtEl>
                                      </p:cBhvr>
                                      <p:to x="100000" y="100000"/>
                                    </p:animScale>
                                    <p:animScale>
                                      <p:cBhvr>
                                        <p:cTn id="110" dur="26">
                                          <p:stCondLst>
                                            <p:cond delay="1312"/>
                                          </p:stCondLst>
                                        </p:cTn>
                                        <p:tgtEl>
                                          <p:spTgt spid="9"/>
                                        </p:tgtEl>
                                      </p:cBhvr>
                                      <p:to x="100000" y="80000"/>
                                    </p:animScale>
                                    <p:animScale>
                                      <p:cBhvr>
                                        <p:cTn id="111" dur="166" decel="50000">
                                          <p:stCondLst>
                                            <p:cond delay="1338"/>
                                          </p:stCondLst>
                                        </p:cTn>
                                        <p:tgtEl>
                                          <p:spTgt spid="9"/>
                                        </p:tgtEl>
                                      </p:cBhvr>
                                      <p:to x="100000" y="100000"/>
                                    </p:animScale>
                                    <p:animScale>
                                      <p:cBhvr>
                                        <p:cTn id="112" dur="26">
                                          <p:stCondLst>
                                            <p:cond delay="1642"/>
                                          </p:stCondLst>
                                        </p:cTn>
                                        <p:tgtEl>
                                          <p:spTgt spid="9"/>
                                        </p:tgtEl>
                                      </p:cBhvr>
                                      <p:to x="100000" y="90000"/>
                                    </p:animScale>
                                    <p:animScale>
                                      <p:cBhvr>
                                        <p:cTn id="113" dur="166" decel="50000">
                                          <p:stCondLst>
                                            <p:cond delay="1668"/>
                                          </p:stCondLst>
                                        </p:cTn>
                                        <p:tgtEl>
                                          <p:spTgt spid="9"/>
                                        </p:tgtEl>
                                      </p:cBhvr>
                                      <p:to x="100000" y="100000"/>
                                    </p:animScale>
                                    <p:animScale>
                                      <p:cBhvr>
                                        <p:cTn id="114" dur="26">
                                          <p:stCondLst>
                                            <p:cond delay="1808"/>
                                          </p:stCondLst>
                                        </p:cTn>
                                        <p:tgtEl>
                                          <p:spTgt spid="9"/>
                                        </p:tgtEl>
                                      </p:cBhvr>
                                      <p:to x="100000" y="95000"/>
                                    </p:animScale>
                                    <p:animScale>
                                      <p:cBhvr>
                                        <p:cTn id="115" dur="166" decel="50000">
                                          <p:stCondLst>
                                            <p:cond delay="1834"/>
                                          </p:stCondLst>
                                        </p:cTn>
                                        <p:tgtEl>
                                          <p:spTgt spid="9"/>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63"/>
                                        </p:tgtEl>
                                        <p:attrNameLst>
                                          <p:attrName>style.visibility</p:attrName>
                                        </p:attrNameLst>
                                      </p:cBhvr>
                                      <p:to>
                                        <p:strVal val="visible"/>
                                      </p:to>
                                    </p:set>
                                    <p:anim calcmode="lin" valueType="num">
                                      <p:cBhvr>
                                        <p:cTn id="120" dur="500" fill="hold"/>
                                        <p:tgtEl>
                                          <p:spTgt spid="63"/>
                                        </p:tgtEl>
                                        <p:attrNameLst>
                                          <p:attrName>ppt_w</p:attrName>
                                        </p:attrNameLst>
                                      </p:cBhvr>
                                      <p:tavLst>
                                        <p:tav tm="0">
                                          <p:val>
                                            <p:fltVal val="0"/>
                                          </p:val>
                                        </p:tav>
                                        <p:tav tm="100000">
                                          <p:val>
                                            <p:strVal val="#ppt_w"/>
                                          </p:val>
                                        </p:tav>
                                      </p:tavLst>
                                    </p:anim>
                                    <p:anim calcmode="lin" valueType="num">
                                      <p:cBhvr>
                                        <p:cTn id="121" dur="500" fill="hold"/>
                                        <p:tgtEl>
                                          <p:spTgt spid="63"/>
                                        </p:tgtEl>
                                        <p:attrNameLst>
                                          <p:attrName>ppt_h</p:attrName>
                                        </p:attrNameLst>
                                      </p:cBhvr>
                                      <p:tavLst>
                                        <p:tav tm="0">
                                          <p:val>
                                            <p:fltVal val="0"/>
                                          </p:val>
                                        </p:tav>
                                        <p:tav tm="100000">
                                          <p:val>
                                            <p:strVal val="#ppt_h"/>
                                          </p:val>
                                        </p:tav>
                                      </p:tavLst>
                                    </p:anim>
                                    <p:animEffect transition="in" filter="fade">
                                      <p:cBhvr>
                                        <p:cTn id="122" dur="500"/>
                                        <p:tgtEl>
                                          <p:spTgt spid="63"/>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91"/>
                                        </p:tgtEl>
                                        <p:attrNameLst>
                                          <p:attrName>style.visibility</p:attrName>
                                        </p:attrNameLst>
                                      </p:cBhvr>
                                      <p:to>
                                        <p:strVal val="visible"/>
                                      </p:to>
                                    </p:set>
                                    <p:anim calcmode="lin" valueType="num">
                                      <p:cBhvr>
                                        <p:cTn id="127" dur="500" fill="hold"/>
                                        <p:tgtEl>
                                          <p:spTgt spid="91"/>
                                        </p:tgtEl>
                                        <p:attrNameLst>
                                          <p:attrName>ppt_w</p:attrName>
                                        </p:attrNameLst>
                                      </p:cBhvr>
                                      <p:tavLst>
                                        <p:tav tm="0">
                                          <p:val>
                                            <p:fltVal val="0"/>
                                          </p:val>
                                        </p:tav>
                                        <p:tav tm="100000">
                                          <p:val>
                                            <p:strVal val="#ppt_w"/>
                                          </p:val>
                                        </p:tav>
                                      </p:tavLst>
                                    </p:anim>
                                    <p:anim calcmode="lin" valueType="num">
                                      <p:cBhvr>
                                        <p:cTn id="128" dur="500" fill="hold"/>
                                        <p:tgtEl>
                                          <p:spTgt spid="91"/>
                                        </p:tgtEl>
                                        <p:attrNameLst>
                                          <p:attrName>ppt_h</p:attrName>
                                        </p:attrNameLst>
                                      </p:cBhvr>
                                      <p:tavLst>
                                        <p:tav tm="0">
                                          <p:val>
                                            <p:fltVal val="0"/>
                                          </p:val>
                                        </p:tav>
                                        <p:tav tm="100000">
                                          <p:val>
                                            <p:strVal val="#ppt_h"/>
                                          </p:val>
                                        </p:tav>
                                      </p:tavLst>
                                    </p:anim>
                                    <p:animEffect transition="in" filter="fade">
                                      <p:cBhvr>
                                        <p:cTn id="129" dur="500"/>
                                        <p:tgtEl>
                                          <p:spTgt spid="9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nodeType="clickEffect">
                                  <p:stCondLst>
                                    <p:cond delay="0"/>
                                  </p:stCondLst>
                                  <p:childTnLst>
                                    <p:set>
                                      <p:cBhvr>
                                        <p:cTn id="138" dur="1" fill="hold">
                                          <p:stCondLst>
                                            <p:cond delay="0"/>
                                          </p:stCondLst>
                                        </p:cTn>
                                        <p:tgtEl>
                                          <p:spTgt spid="94"/>
                                        </p:tgtEl>
                                        <p:attrNameLst>
                                          <p:attrName>style.visibility</p:attrName>
                                        </p:attrNameLst>
                                      </p:cBhvr>
                                      <p:to>
                                        <p:strVal val="visible"/>
                                      </p:to>
                                    </p:set>
                                    <p:anim calcmode="lin" valueType="num">
                                      <p:cBhvr>
                                        <p:cTn id="139" dur="500" fill="hold"/>
                                        <p:tgtEl>
                                          <p:spTgt spid="94"/>
                                        </p:tgtEl>
                                        <p:attrNameLst>
                                          <p:attrName>ppt_w</p:attrName>
                                        </p:attrNameLst>
                                      </p:cBhvr>
                                      <p:tavLst>
                                        <p:tav tm="0">
                                          <p:val>
                                            <p:fltVal val="0"/>
                                          </p:val>
                                        </p:tav>
                                        <p:tav tm="100000">
                                          <p:val>
                                            <p:strVal val="#ppt_w"/>
                                          </p:val>
                                        </p:tav>
                                      </p:tavLst>
                                    </p:anim>
                                    <p:anim calcmode="lin" valueType="num">
                                      <p:cBhvr>
                                        <p:cTn id="140" dur="500" fill="hold"/>
                                        <p:tgtEl>
                                          <p:spTgt spid="94"/>
                                        </p:tgtEl>
                                        <p:attrNameLst>
                                          <p:attrName>ppt_h</p:attrName>
                                        </p:attrNameLst>
                                      </p:cBhvr>
                                      <p:tavLst>
                                        <p:tav tm="0">
                                          <p:val>
                                            <p:fltVal val="0"/>
                                          </p:val>
                                        </p:tav>
                                        <p:tav tm="100000">
                                          <p:val>
                                            <p:strVal val="#ppt_h"/>
                                          </p:val>
                                        </p:tav>
                                      </p:tavLst>
                                    </p:anim>
                                    <p:animEffect transition="in" filter="fade">
                                      <p:cBhvr>
                                        <p:cTn id="141" dur="500"/>
                                        <p:tgtEl>
                                          <p:spTgt spid="94"/>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p:cTn id="144" dur="500" fill="hold"/>
                                        <p:tgtEl>
                                          <p:spTgt spid="65"/>
                                        </p:tgtEl>
                                        <p:attrNameLst>
                                          <p:attrName>ppt_w</p:attrName>
                                        </p:attrNameLst>
                                      </p:cBhvr>
                                      <p:tavLst>
                                        <p:tav tm="0">
                                          <p:val>
                                            <p:fltVal val="0"/>
                                          </p:val>
                                        </p:tav>
                                        <p:tav tm="100000">
                                          <p:val>
                                            <p:strVal val="#ppt_w"/>
                                          </p:val>
                                        </p:tav>
                                      </p:tavLst>
                                    </p:anim>
                                    <p:anim calcmode="lin" valueType="num">
                                      <p:cBhvr>
                                        <p:cTn id="145" dur="500" fill="hold"/>
                                        <p:tgtEl>
                                          <p:spTgt spid="65"/>
                                        </p:tgtEl>
                                        <p:attrNameLst>
                                          <p:attrName>ppt_h</p:attrName>
                                        </p:attrNameLst>
                                      </p:cBhvr>
                                      <p:tavLst>
                                        <p:tav tm="0">
                                          <p:val>
                                            <p:fltVal val="0"/>
                                          </p:val>
                                        </p:tav>
                                        <p:tav tm="100000">
                                          <p:val>
                                            <p:strVal val="#ppt_h"/>
                                          </p:val>
                                        </p:tav>
                                      </p:tavLst>
                                    </p:anim>
                                    <p:animEffect transition="in" filter="fade">
                                      <p:cBhvr>
                                        <p:cTn id="146" dur="500"/>
                                        <p:tgtEl>
                                          <p:spTgt spid="65"/>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nodeType="clickEffect">
                                  <p:stCondLst>
                                    <p:cond delay="0"/>
                                  </p:stCondLst>
                                  <p:childTnLst>
                                    <p:set>
                                      <p:cBhvr>
                                        <p:cTn id="150" dur="1" fill="hold">
                                          <p:stCondLst>
                                            <p:cond delay="0"/>
                                          </p:stCondLst>
                                        </p:cTn>
                                        <p:tgtEl>
                                          <p:spTgt spid="68"/>
                                        </p:tgtEl>
                                        <p:attrNameLst>
                                          <p:attrName>style.visibility</p:attrName>
                                        </p:attrNameLst>
                                      </p:cBhvr>
                                      <p:to>
                                        <p:strVal val="visible"/>
                                      </p:to>
                                    </p:set>
                                    <p:anim calcmode="lin" valueType="num">
                                      <p:cBhvr>
                                        <p:cTn id="151" dur="500" fill="hold"/>
                                        <p:tgtEl>
                                          <p:spTgt spid="68"/>
                                        </p:tgtEl>
                                        <p:attrNameLst>
                                          <p:attrName>ppt_w</p:attrName>
                                        </p:attrNameLst>
                                      </p:cBhvr>
                                      <p:tavLst>
                                        <p:tav tm="0">
                                          <p:val>
                                            <p:fltVal val="0"/>
                                          </p:val>
                                        </p:tav>
                                        <p:tav tm="100000">
                                          <p:val>
                                            <p:strVal val="#ppt_w"/>
                                          </p:val>
                                        </p:tav>
                                      </p:tavLst>
                                    </p:anim>
                                    <p:anim calcmode="lin" valueType="num">
                                      <p:cBhvr>
                                        <p:cTn id="152" dur="500" fill="hold"/>
                                        <p:tgtEl>
                                          <p:spTgt spid="68"/>
                                        </p:tgtEl>
                                        <p:attrNameLst>
                                          <p:attrName>ppt_h</p:attrName>
                                        </p:attrNameLst>
                                      </p:cBhvr>
                                      <p:tavLst>
                                        <p:tav tm="0">
                                          <p:val>
                                            <p:fltVal val="0"/>
                                          </p:val>
                                        </p:tav>
                                        <p:tav tm="100000">
                                          <p:val>
                                            <p:strVal val="#ppt_h"/>
                                          </p:val>
                                        </p:tav>
                                      </p:tavLst>
                                    </p:anim>
                                    <p:animEffect transition="in" filter="fade">
                                      <p:cBhvr>
                                        <p:cTn id="153" dur="500"/>
                                        <p:tgtEl>
                                          <p:spTgt spid="68"/>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p:cTn id="156" dur="500" fill="hold"/>
                                        <p:tgtEl>
                                          <p:spTgt spid="77"/>
                                        </p:tgtEl>
                                        <p:attrNameLst>
                                          <p:attrName>ppt_w</p:attrName>
                                        </p:attrNameLst>
                                      </p:cBhvr>
                                      <p:tavLst>
                                        <p:tav tm="0">
                                          <p:val>
                                            <p:fltVal val="0"/>
                                          </p:val>
                                        </p:tav>
                                        <p:tav tm="100000">
                                          <p:val>
                                            <p:strVal val="#ppt_w"/>
                                          </p:val>
                                        </p:tav>
                                      </p:tavLst>
                                    </p:anim>
                                    <p:anim calcmode="lin" valueType="num">
                                      <p:cBhvr>
                                        <p:cTn id="157" dur="500" fill="hold"/>
                                        <p:tgtEl>
                                          <p:spTgt spid="77"/>
                                        </p:tgtEl>
                                        <p:attrNameLst>
                                          <p:attrName>ppt_h</p:attrName>
                                        </p:attrNameLst>
                                      </p:cBhvr>
                                      <p:tavLst>
                                        <p:tav tm="0">
                                          <p:val>
                                            <p:fltVal val="0"/>
                                          </p:val>
                                        </p:tav>
                                        <p:tav tm="100000">
                                          <p:val>
                                            <p:strVal val="#ppt_h"/>
                                          </p:val>
                                        </p:tav>
                                      </p:tavLst>
                                    </p:anim>
                                    <p:animEffect transition="in" filter="fade">
                                      <p:cBhvr>
                                        <p:cTn id="158" dur="500"/>
                                        <p:tgtEl>
                                          <p:spTgt spid="77"/>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 calcmode="lin" valueType="num">
                                      <p:cBhvr>
                                        <p:cTn id="161" dur="500" fill="hold"/>
                                        <p:tgtEl>
                                          <p:spTgt spid="67"/>
                                        </p:tgtEl>
                                        <p:attrNameLst>
                                          <p:attrName>ppt_w</p:attrName>
                                        </p:attrNameLst>
                                      </p:cBhvr>
                                      <p:tavLst>
                                        <p:tav tm="0">
                                          <p:val>
                                            <p:fltVal val="0"/>
                                          </p:val>
                                        </p:tav>
                                        <p:tav tm="100000">
                                          <p:val>
                                            <p:strVal val="#ppt_w"/>
                                          </p:val>
                                        </p:tav>
                                      </p:tavLst>
                                    </p:anim>
                                    <p:anim calcmode="lin" valueType="num">
                                      <p:cBhvr>
                                        <p:cTn id="162" dur="500" fill="hold"/>
                                        <p:tgtEl>
                                          <p:spTgt spid="67"/>
                                        </p:tgtEl>
                                        <p:attrNameLst>
                                          <p:attrName>ppt_h</p:attrName>
                                        </p:attrNameLst>
                                      </p:cBhvr>
                                      <p:tavLst>
                                        <p:tav tm="0">
                                          <p:val>
                                            <p:fltVal val="0"/>
                                          </p:val>
                                        </p:tav>
                                        <p:tav tm="100000">
                                          <p:val>
                                            <p:strVal val="#ppt_h"/>
                                          </p:val>
                                        </p:tav>
                                      </p:tavLst>
                                    </p:anim>
                                    <p:animEffect transition="in" filter="fade">
                                      <p:cBhvr>
                                        <p:cTn id="163" dur="500"/>
                                        <p:tgtEl>
                                          <p:spTgt spid="67"/>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nodeType="clickEffect">
                                  <p:stCondLst>
                                    <p:cond delay="0"/>
                                  </p:stCondLst>
                                  <p:childTnLst>
                                    <p:set>
                                      <p:cBhvr>
                                        <p:cTn id="167" dur="1" fill="hold">
                                          <p:stCondLst>
                                            <p:cond delay="0"/>
                                          </p:stCondLst>
                                        </p:cTn>
                                        <p:tgtEl>
                                          <p:spTgt spid="87"/>
                                        </p:tgtEl>
                                        <p:attrNameLst>
                                          <p:attrName>style.visibility</p:attrName>
                                        </p:attrNameLst>
                                      </p:cBhvr>
                                      <p:to>
                                        <p:strVal val="visible"/>
                                      </p:to>
                                    </p:set>
                                    <p:anim calcmode="lin" valueType="num">
                                      <p:cBhvr>
                                        <p:cTn id="168" dur="500" fill="hold"/>
                                        <p:tgtEl>
                                          <p:spTgt spid="87"/>
                                        </p:tgtEl>
                                        <p:attrNameLst>
                                          <p:attrName>ppt_w</p:attrName>
                                        </p:attrNameLst>
                                      </p:cBhvr>
                                      <p:tavLst>
                                        <p:tav tm="0">
                                          <p:val>
                                            <p:fltVal val="0"/>
                                          </p:val>
                                        </p:tav>
                                        <p:tav tm="100000">
                                          <p:val>
                                            <p:strVal val="#ppt_w"/>
                                          </p:val>
                                        </p:tav>
                                      </p:tavLst>
                                    </p:anim>
                                    <p:anim calcmode="lin" valueType="num">
                                      <p:cBhvr>
                                        <p:cTn id="169" dur="500" fill="hold"/>
                                        <p:tgtEl>
                                          <p:spTgt spid="87"/>
                                        </p:tgtEl>
                                        <p:attrNameLst>
                                          <p:attrName>ppt_h</p:attrName>
                                        </p:attrNameLst>
                                      </p:cBhvr>
                                      <p:tavLst>
                                        <p:tav tm="0">
                                          <p:val>
                                            <p:fltVal val="0"/>
                                          </p:val>
                                        </p:tav>
                                        <p:tav tm="100000">
                                          <p:val>
                                            <p:strVal val="#ppt_h"/>
                                          </p:val>
                                        </p:tav>
                                      </p:tavLst>
                                    </p:anim>
                                    <p:animEffect transition="in" filter="fade">
                                      <p:cBhvr>
                                        <p:cTn id="170" dur="500"/>
                                        <p:tgtEl>
                                          <p:spTgt spid="87"/>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85"/>
                                        </p:tgtEl>
                                        <p:attrNameLst>
                                          <p:attrName>style.visibility</p:attrName>
                                        </p:attrNameLst>
                                      </p:cBhvr>
                                      <p:to>
                                        <p:strVal val="visible"/>
                                      </p:to>
                                    </p:set>
                                    <p:anim calcmode="lin" valueType="num">
                                      <p:cBhvr>
                                        <p:cTn id="173" dur="500" fill="hold"/>
                                        <p:tgtEl>
                                          <p:spTgt spid="85"/>
                                        </p:tgtEl>
                                        <p:attrNameLst>
                                          <p:attrName>ppt_w</p:attrName>
                                        </p:attrNameLst>
                                      </p:cBhvr>
                                      <p:tavLst>
                                        <p:tav tm="0">
                                          <p:val>
                                            <p:fltVal val="0"/>
                                          </p:val>
                                        </p:tav>
                                        <p:tav tm="100000">
                                          <p:val>
                                            <p:strVal val="#ppt_w"/>
                                          </p:val>
                                        </p:tav>
                                      </p:tavLst>
                                    </p:anim>
                                    <p:anim calcmode="lin" valueType="num">
                                      <p:cBhvr>
                                        <p:cTn id="174" dur="500" fill="hold"/>
                                        <p:tgtEl>
                                          <p:spTgt spid="85"/>
                                        </p:tgtEl>
                                        <p:attrNameLst>
                                          <p:attrName>ppt_h</p:attrName>
                                        </p:attrNameLst>
                                      </p:cBhvr>
                                      <p:tavLst>
                                        <p:tav tm="0">
                                          <p:val>
                                            <p:fltVal val="0"/>
                                          </p:val>
                                        </p:tav>
                                        <p:tav tm="100000">
                                          <p:val>
                                            <p:strVal val="#ppt_h"/>
                                          </p:val>
                                        </p:tav>
                                      </p:tavLst>
                                    </p:anim>
                                    <p:animEffect transition="in" filter="fade">
                                      <p:cBhvr>
                                        <p:cTn id="175" dur="500"/>
                                        <p:tgtEl>
                                          <p:spTgt spid="85"/>
                                        </p:tgtEl>
                                      </p:cBhvr>
                                    </p:animEffect>
                                  </p:childTnLst>
                                </p:cTn>
                              </p:par>
                            </p:childTnLst>
                          </p:cTn>
                        </p:par>
                      </p:childTnLst>
                    </p:cTn>
                  </p:par>
                  <p:par>
                    <p:cTn id="176" fill="hold">
                      <p:stCondLst>
                        <p:cond delay="indefinite"/>
                      </p:stCondLst>
                      <p:childTnLst>
                        <p:par>
                          <p:cTn id="177" fill="hold">
                            <p:stCondLst>
                              <p:cond delay="0"/>
                            </p:stCondLst>
                            <p:childTnLst>
                              <p:par>
                                <p:cTn id="178" presetID="26" presetClass="entr" presetSubtype="0" fill="hold" grpId="0" nodeType="clickEffect">
                                  <p:stCondLst>
                                    <p:cond delay="0"/>
                                  </p:stCondLst>
                                  <p:childTnLst>
                                    <p:set>
                                      <p:cBhvr>
                                        <p:cTn id="179" dur="1" fill="hold">
                                          <p:stCondLst>
                                            <p:cond delay="0"/>
                                          </p:stCondLst>
                                        </p:cTn>
                                        <p:tgtEl>
                                          <p:spTgt spid="86"/>
                                        </p:tgtEl>
                                        <p:attrNameLst>
                                          <p:attrName>style.visibility</p:attrName>
                                        </p:attrNameLst>
                                      </p:cBhvr>
                                      <p:to>
                                        <p:strVal val="visible"/>
                                      </p:to>
                                    </p:set>
                                    <p:animEffect transition="in" filter="wipe(down)">
                                      <p:cBhvr>
                                        <p:cTn id="180" dur="580">
                                          <p:stCondLst>
                                            <p:cond delay="0"/>
                                          </p:stCondLst>
                                        </p:cTn>
                                        <p:tgtEl>
                                          <p:spTgt spid="86"/>
                                        </p:tgtEl>
                                      </p:cBhvr>
                                    </p:animEffect>
                                    <p:anim calcmode="lin" valueType="num">
                                      <p:cBhvr>
                                        <p:cTn id="181"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186" dur="26">
                                          <p:stCondLst>
                                            <p:cond delay="650"/>
                                          </p:stCondLst>
                                        </p:cTn>
                                        <p:tgtEl>
                                          <p:spTgt spid="86"/>
                                        </p:tgtEl>
                                      </p:cBhvr>
                                      <p:to x="100000" y="60000"/>
                                    </p:animScale>
                                    <p:animScale>
                                      <p:cBhvr>
                                        <p:cTn id="187" dur="166" decel="50000">
                                          <p:stCondLst>
                                            <p:cond delay="676"/>
                                          </p:stCondLst>
                                        </p:cTn>
                                        <p:tgtEl>
                                          <p:spTgt spid="86"/>
                                        </p:tgtEl>
                                      </p:cBhvr>
                                      <p:to x="100000" y="100000"/>
                                    </p:animScale>
                                    <p:animScale>
                                      <p:cBhvr>
                                        <p:cTn id="188" dur="26">
                                          <p:stCondLst>
                                            <p:cond delay="1312"/>
                                          </p:stCondLst>
                                        </p:cTn>
                                        <p:tgtEl>
                                          <p:spTgt spid="86"/>
                                        </p:tgtEl>
                                      </p:cBhvr>
                                      <p:to x="100000" y="80000"/>
                                    </p:animScale>
                                    <p:animScale>
                                      <p:cBhvr>
                                        <p:cTn id="189" dur="166" decel="50000">
                                          <p:stCondLst>
                                            <p:cond delay="1338"/>
                                          </p:stCondLst>
                                        </p:cTn>
                                        <p:tgtEl>
                                          <p:spTgt spid="86"/>
                                        </p:tgtEl>
                                      </p:cBhvr>
                                      <p:to x="100000" y="100000"/>
                                    </p:animScale>
                                    <p:animScale>
                                      <p:cBhvr>
                                        <p:cTn id="190" dur="26">
                                          <p:stCondLst>
                                            <p:cond delay="1642"/>
                                          </p:stCondLst>
                                        </p:cTn>
                                        <p:tgtEl>
                                          <p:spTgt spid="86"/>
                                        </p:tgtEl>
                                      </p:cBhvr>
                                      <p:to x="100000" y="90000"/>
                                    </p:animScale>
                                    <p:animScale>
                                      <p:cBhvr>
                                        <p:cTn id="191" dur="166" decel="50000">
                                          <p:stCondLst>
                                            <p:cond delay="1668"/>
                                          </p:stCondLst>
                                        </p:cTn>
                                        <p:tgtEl>
                                          <p:spTgt spid="86"/>
                                        </p:tgtEl>
                                      </p:cBhvr>
                                      <p:to x="100000" y="100000"/>
                                    </p:animScale>
                                    <p:animScale>
                                      <p:cBhvr>
                                        <p:cTn id="192" dur="26">
                                          <p:stCondLst>
                                            <p:cond delay="1808"/>
                                          </p:stCondLst>
                                        </p:cTn>
                                        <p:tgtEl>
                                          <p:spTgt spid="86"/>
                                        </p:tgtEl>
                                      </p:cBhvr>
                                      <p:to x="100000" y="95000"/>
                                    </p:animScale>
                                    <p:animScale>
                                      <p:cBhvr>
                                        <p:cTn id="193" dur="166" decel="50000">
                                          <p:stCondLst>
                                            <p:cond delay="1834"/>
                                          </p:stCondLst>
                                        </p:cTn>
                                        <p:tgtEl>
                                          <p:spTgt spid="86"/>
                                        </p:tgtEl>
                                      </p:cBhvr>
                                      <p:to x="100000" y="100000"/>
                                    </p:animScale>
                                  </p:childTnLst>
                                </p:cTn>
                              </p:par>
                            </p:childTnLst>
                          </p:cTn>
                        </p:par>
                      </p:childTnLst>
                    </p:cTn>
                  </p:par>
                  <p:par>
                    <p:cTn id="194" fill="hold">
                      <p:stCondLst>
                        <p:cond delay="indefinite"/>
                      </p:stCondLst>
                      <p:childTnLst>
                        <p:par>
                          <p:cTn id="195" fill="hold">
                            <p:stCondLst>
                              <p:cond delay="0"/>
                            </p:stCondLst>
                            <p:childTnLst>
                              <p:par>
                                <p:cTn id="196" presetID="22" presetClass="entr" presetSubtype="1" fill="hold" nodeType="clickEffect">
                                  <p:stCondLst>
                                    <p:cond delay="0"/>
                                  </p:stCondLst>
                                  <p:childTnLst>
                                    <p:set>
                                      <p:cBhvr>
                                        <p:cTn id="197" dur="1" fill="hold">
                                          <p:stCondLst>
                                            <p:cond delay="0"/>
                                          </p:stCondLst>
                                        </p:cTn>
                                        <p:tgtEl>
                                          <p:spTgt spid="81"/>
                                        </p:tgtEl>
                                        <p:attrNameLst>
                                          <p:attrName>style.visibility</p:attrName>
                                        </p:attrNameLst>
                                      </p:cBhvr>
                                      <p:to>
                                        <p:strVal val="visible"/>
                                      </p:to>
                                    </p:set>
                                    <p:animEffect transition="in" filter="wipe(up)">
                                      <p:cBhvr>
                                        <p:cTn id="198" dur="500"/>
                                        <p:tgtEl>
                                          <p:spTgt spid="81"/>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1" fill="hold" nodeType="clickEffect">
                                  <p:stCondLst>
                                    <p:cond delay="0"/>
                                  </p:stCondLst>
                                  <p:childTnLst>
                                    <p:set>
                                      <p:cBhvr>
                                        <p:cTn id="202" dur="1" fill="hold">
                                          <p:stCondLst>
                                            <p:cond delay="0"/>
                                          </p:stCondLst>
                                        </p:cTn>
                                        <p:tgtEl>
                                          <p:spTgt spid="22"/>
                                        </p:tgtEl>
                                        <p:attrNameLst>
                                          <p:attrName>style.visibility</p:attrName>
                                        </p:attrNameLst>
                                      </p:cBhvr>
                                      <p:to>
                                        <p:strVal val="visible"/>
                                      </p:to>
                                    </p:set>
                                    <p:animEffect transition="in" filter="wipe(up)">
                                      <p:cBhvr>
                                        <p:cTn id="2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animBg="1"/>
      <p:bldP spid="32" grpId="0" animBg="1"/>
      <p:bldP spid="37" grpId="0" animBg="1"/>
      <p:bldP spid="35" grpId="0" animBg="1"/>
      <p:bldP spid="42" grpId="0" animBg="1"/>
      <p:bldP spid="63" grpId="0" animBg="1"/>
      <p:bldP spid="64" grpId="0" animBg="1"/>
      <p:bldP spid="65" grpId="0" animBg="1"/>
      <p:bldP spid="67" grpId="0" animBg="1"/>
      <p:bldP spid="77" grpId="0" animBg="1"/>
      <p:bldP spid="33" grpId="0" animBg="1"/>
      <p:bldP spid="85" grpId="0" animBg="1"/>
      <p:bldP spid="8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pPr eaLnBrk="1" hangingPunct="1"/>
            <a:r>
              <a:rPr lang="en-GB">
                <a:latin typeface="Arial" charset="0"/>
                <a:cs typeface="Arial" charset="0"/>
              </a:rPr>
              <a:t>Articles - principes</a:t>
            </a:r>
          </a:p>
        </p:txBody>
      </p:sp>
      <p:sp>
        <p:nvSpPr>
          <p:cNvPr id="116739" name="Rectangle 3"/>
          <p:cNvSpPr>
            <a:spLocks noGrp="1" noChangeArrowheads="1"/>
          </p:cNvSpPr>
          <p:nvPr>
            <p:ph type="body" idx="1"/>
          </p:nvPr>
        </p:nvSpPr>
        <p:spPr>
          <a:xfrm>
            <a:off x="457200" y="981075"/>
            <a:ext cx="8305800" cy="5616575"/>
          </a:xfrm>
        </p:spPr>
        <p:txBody>
          <a:bodyPr rtlCol="0">
            <a:noAutofit/>
          </a:bodyPr>
          <a:lstStyle/>
          <a:p>
            <a:pPr eaLnBrk="1" fontAlgn="auto" hangingPunct="1">
              <a:lnSpc>
                <a:spcPct val="80000"/>
              </a:lnSpc>
              <a:spcAft>
                <a:spcPts val="0"/>
              </a:spcAft>
              <a:defRPr/>
            </a:pPr>
            <a:r>
              <a:rPr lang="en-GB" sz="2000" dirty="0"/>
              <a:t>La fiche article/</a:t>
            </a:r>
            <a:r>
              <a:rPr lang="en-GB" sz="2000" dirty="0" err="1"/>
              <a:t>coût</a:t>
            </a:r>
            <a:r>
              <a:rPr lang="en-GB" sz="2000" dirty="0"/>
              <a:t> </a:t>
            </a:r>
          </a:p>
          <a:p>
            <a:pPr lvl="1" eaLnBrk="1" fontAlgn="auto" hangingPunct="1">
              <a:spcAft>
                <a:spcPts val="0"/>
              </a:spcAft>
              <a:defRPr/>
            </a:pPr>
            <a:r>
              <a:rPr lang="fr-FR" sz="1600" b="0" dirty="0">
                <a:solidFill>
                  <a:prstClr val="black"/>
                </a:solidFill>
              </a:rPr>
              <a:t>Permet de renseigner manuellement les éléments de coût (si ils ne sont pas calculés) par site</a:t>
            </a:r>
          </a:p>
          <a:p>
            <a:pPr lvl="1" eaLnBrk="1" fontAlgn="auto" hangingPunct="1">
              <a:spcAft>
                <a:spcPts val="0"/>
              </a:spcAft>
              <a:defRPr/>
            </a:pPr>
            <a:r>
              <a:rPr lang="fr-FR" sz="1600" b="0" dirty="0">
                <a:solidFill>
                  <a:prstClr val="black"/>
                </a:solidFill>
              </a:rPr>
              <a:t>Permet de visualiser les coûts calculés par X3 pour un article et un site donné</a:t>
            </a:r>
          </a:p>
          <a:p>
            <a:pPr lvl="1" eaLnBrk="1" fontAlgn="auto" hangingPunct="1">
              <a:spcAft>
                <a:spcPts val="0"/>
              </a:spcAft>
              <a:defRPr/>
            </a:pPr>
            <a:r>
              <a:rPr lang="fr-FR" sz="1600" b="0" dirty="0">
                <a:solidFill>
                  <a:prstClr val="black"/>
                </a:solidFill>
              </a:rPr>
              <a:t>Il y a un écran de saisie par type de coût (standard, actualisé, budget,…)</a:t>
            </a:r>
          </a:p>
          <a:p>
            <a:pPr lvl="1" eaLnBrk="1" fontAlgn="auto" hangingPunct="1">
              <a:spcAft>
                <a:spcPts val="0"/>
              </a:spcAft>
              <a:defRPr/>
            </a:pPr>
            <a:r>
              <a:rPr lang="fr-FR" sz="1600" b="0" dirty="0">
                <a:solidFill>
                  <a:prstClr val="black"/>
                </a:solidFill>
              </a:rPr>
              <a:t>Il y a un écran permettant de visualiser tous les coûts différents simultanément</a:t>
            </a:r>
          </a:p>
          <a:p>
            <a:pPr eaLnBrk="1" fontAlgn="auto" hangingPunct="1">
              <a:lnSpc>
                <a:spcPct val="80000"/>
              </a:lnSpc>
              <a:spcAft>
                <a:spcPts val="0"/>
              </a:spcAft>
              <a:defRPr/>
            </a:pPr>
            <a:r>
              <a:rPr lang="en-GB" sz="2000" dirty="0"/>
              <a:t>Nomenclatures et </a:t>
            </a:r>
            <a:r>
              <a:rPr lang="en-GB" sz="2000" dirty="0" err="1"/>
              <a:t>Gammes</a:t>
            </a:r>
            <a:endParaRPr lang="en-GB" sz="2000" dirty="0"/>
          </a:p>
          <a:p>
            <a:pPr lvl="1" eaLnBrk="1" fontAlgn="auto" hangingPunct="1">
              <a:lnSpc>
                <a:spcPct val="90000"/>
              </a:lnSpc>
              <a:spcAft>
                <a:spcPts val="0"/>
              </a:spcAft>
              <a:defRPr/>
            </a:pPr>
            <a:r>
              <a:rPr lang="fr-FR" sz="1600" b="0" dirty="0"/>
              <a:t>Les nomenclatures sont définies indépendamment des sites</a:t>
            </a:r>
          </a:p>
          <a:p>
            <a:pPr lvl="1" eaLnBrk="1" fontAlgn="auto" hangingPunct="1">
              <a:lnSpc>
                <a:spcPct val="90000"/>
              </a:lnSpc>
              <a:spcAft>
                <a:spcPts val="0"/>
              </a:spcAft>
              <a:defRPr/>
            </a:pPr>
            <a:r>
              <a:rPr lang="fr-FR" sz="1600" b="0" dirty="0"/>
              <a:t>Les gammes sont définies par site</a:t>
            </a:r>
          </a:p>
          <a:p>
            <a:pPr lvl="1" eaLnBrk="1" fontAlgn="auto" hangingPunct="1">
              <a:lnSpc>
                <a:spcPct val="90000"/>
              </a:lnSpc>
              <a:spcAft>
                <a:spcPts val="0"/>
              </a:spcAft>
              <a:defRPr/>
            </a:pPr>
            <a:r>
              <a:rPr lang="fr-FR" sz="1600" b="0" dirty="0"/>
              <a:t>Les nomenclatures et gammes peuvent être de type production, alternatif, commercial, sous-traitance, multi-niveau,… </a:t>
            </a:r>
          </a:p>
          <a:p>
            <a:pPr marL="0" indent="0" eaLnBrk="1" fontAlgn="auto" hangingPunct="1">
              <a:lnSpc>
                <a:spcPct val="80000"/>
              </a:lnSpc>
              <a:spcAft>
                <a:spcPts val="0"/>
              </a:spcAft>
              <a:buFontTx/>
              <a:buNone/>
              <a:defRPr/>
            </a:pPr>
            <a:endParaRPr lang="en-GB" sz="2000" dirty="0"/>
          </a:p>
          <a:p>
            <a:pPr lvl="1" algn="r" eaLnBrk="1" fontAlgn="auto" hangingPunct="1">
              <a:lnSpc>
                <a:spcPct val="90000"/>
              </a:lnSpc>
              <a:spcAft>
                <a:spcPts val="0"/>
              </a:spcAft>
              <a:buFont typeface="Symbol" pitchFamily="18" charset="2"/>
              <a:buNone/>
              <a:defRPr/>
            </a:pPr>
            <a:endParaRPr lang="en-GB" sz="1600" dirty="0">
              <a:solidFill>
                <a:schemeClr val="hlink"/>
              </a:solidFill>
              <a:sym typeface="Wingdings" pitchFamily="2" charset="2"/>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087563" y="1600200"/>
            <a:ext cx="5832475" cy="2735263"/>
          </a:xfrm>
          <a:prstGeom prst="rect">
            <a:avLst/>
          </a:prstGeom>
          <a:solidFill>
            <a:schemeClr val="accent1">
              <a:alpha val="4000"/>
            </a:schemeClr>
          </a:solidFill>
          <a:ln w="44450" cap="rnd">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8002" name="Title 1"/>
          <p:cNvSpPr>
            <a:spLocks noGrp="1"/>
          </p:cNvSpPr>
          <p:nvPr>
            <p:ph type="title"/>
          </p:nvPr>
        </p:nvSpPr>
        <p:spPr/>
        <p:txBody>
          <a:bodyPr/>
          <a:lstStyle/>
          <a:p>
            <a:pPr eaLnBrk="1" hangingPunct="1"/>
            <a:r>
              <a:rPr lang="en-GB">
                <a:latin typeface="Arial" charset="0"/>
                <a:cs typeface="Arial" charset="0"/>
              </a:rPr>
              <a:t>Créations de base</a:t>
            </a:r>
          </a:p>
        </p:txBody>
      </p:sp>
      <p:pic>
        <p:nvPicPr>
          <p:cNvPr id="871427" name="Picture 3" descr="C:\Documents and Settings\brian.king\Local Settings\Temporary Internet Files\Content.IE5\4KETBYI4\MC900199284[1].wmf"/>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144020" y="4077090"/>
            <a:ext cx="1619590" cy="1336384"/>
          </a:xfrm>
          <a:prstGeom prst="rect">
            <a:avLst/>
          </a:prstGeom>
          <a:noFill/>
        </p:spPr>
      </p:pic>
      <p:sp>
        <p:nvSpPr>
          <p:cNvPr id="128004" name="TextBox 7"/>
          <p:cNvSpPr txBox="1">
            <a:spLocks noChangeArrowheads="1"/>
          </p:cNvSpPr>
          <p:nvPr/>
        </p:nvSpPr>
        <p:spPr bwMode="auto">
          <a:xfrm>
            <a:off x="257175" y="5413375"/>
            <a:ext cx="5091113" cy="584200"/>
          </a:xfrm>
          <a:prstGeom prst="rect">
            <a:avLst/>
          </a:prstGeom>
          <a:noFill/>
          <a:ln w="9525">
            <a:noFill/>
            <a:miter lim="800000"/>
            <a:headEnd/>
            <a:tailEnd/>
          </a:ln>
        </p:spPr>
        <p:txBody>
          <a:bodyPr>
            <a:spAutoFit/>
          </a:bodyPr>
          <a:lstStyle/>
          <a:p>
            <a:r>
              <a:rPr lang="en-GB" sz="1600"/>
              <a:t>Une nomenclature peut être vue comme la liste des ingrédient d’une recette de cuisine</a:t>
            </a:r>
          </a:p>
        </p:txBody>
      </p:sp>
      <p:sp>
        <p:nvSpPr>
          <p:cNvPr id="10" name="TextBox 9"/>
          <p:cNvSpPr txBox="1"/>
          <p:nvPr/>
        </p:nvSpPr>
        <p:spPr>
          <a:xfrm>
            <a:off x="4103935" y="1784140"/>
            <a:ext cx="2962640" cy="3693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en-GB" b="1" dirty="0" err="1"/>
              <a:t>Produit</a:t>
            </a:r>
            <a:r>
              <a:rPr lang="en-GB" b="1" dirty="0"/>
              <a:t> </a:t>
            </a:r>
            <a:r>
              <a:rPr lang="en-GB" b="1" dirty="0" err="1"/>
              <a:t>Fini</a:t>
            </a:r>
            <a:r>
              <a:rPr lang="en-GB" b="1" dirty="0"/>
              <a:t> (PF)</a:t>
            </a:r>
          </a:p>
        </p:txBody>
      </p:sp>
      <p:sp>
        <p:nvSpPr>
          <p:cNvPr id="11" name="TextBox 10"/>
          <p:cNvSpPr txBox="1"/>
          <p:nvPr/>
        </p:nvSpPr>
        <p:spPr>
          <a:xfrm>
            <a:off x="4896045" y="2153472"/>
            <a:ext cx="2160300"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GB" b="1" dirty="0" err="1"/>
              <a:t>Composant</a:t>
            </a:r>
            <a:r>
              <a:rPr lang="en-GB" b="1" dirty="0"/>
              <a:t> 1</a:t>
            </a:r>
          </a:p>
        </p:txBody>
      </p:sp>
      <p:sp>
        <p:nvSpPr>
          <p:cNvPr id="12" name="TextBox 11"/>
          <p:cNvSpPr txBox="1"/>
          <p:nvPr/>
        </p:nvSpPr>
        <p:spPr>
          <a:xfrm>
            <a:off x="4896045" y="2522804"/>
            <a:ext cx="2160300"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GB" b="1" dirty="0" err="1"/>
              <a:t>Composant</a:t>
            </a:r>
            <a:r>
              <a:rPr lang="en-GB" b="1" dirty="0"/>
              <a:t> 2</a:t>
            </a:r>
          </a:p>
        </p:txBody>
      </p:sp>
      <p:sp>
        <p:nvSpPr>
          <p:cNvPr id="13" name="TextBox 12"/>
          <p:cNvSpPr txBox="1"/>
          <p:nvPr/>
        </p:nvSpPr>
        <p:spPr>
          <a:xfrm>
            <a:off x="4896045" y="2999028"/>
            <a:ext cx="2664370" cy="36933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GB" b="1" dirty="0"/>
              <a:t>Sous-Assemblage</a:t>
            </a:r>
          </a:p>
        </p:txBody>
      </p:sp>
      <p:sp>
        <p:nvSpPr>
          <p:cNvPr id="14" name="TextBox 13"/>
          <p:cNvSpPr txBox="1"/>
          <p:nvPr/>
        </p:nvSpPr>
        <p:spPr>
          <a:xfrm>
            <a:off x="5400115" y="3368360"/>
            <a:ext cx="2160300" cy="3693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GB" b="1" dirty="0" err="1"/>
              <a:t>Composant</a:t>
            </a:r>
            <a:r>
              <a:rPr lang="en-GB" b="1" dirty="0"/>
              <a:t> 3</a:t>
            </a:r>
          </a:p>
        </p:txBody>
      </p:sp>
      <p:sp>
        <p:nvSpPr>
          <p:cNvPr id="15" name="TextBox 14"/>
          <p:cNvSpPr txBox="1"/>
          <p:nvPr/>
        </p:nvSpPr>
        <p:spPr>
          <a:xfrm>
            <a:off x="5400115" y="3791138"/>
            <a:ext cx="2160300" cy="3693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GB" b="1" dirty="0" err="1"/>
              <a:t>Composant</a:t>
            </a:r>
            <a:r>
              <a:rPr lang="en-GB" b="1" dirty="0"/>
              <a:t> 4</a:t>
            </a:r>
          </a:p>
        </p:txBody>
      </p:sp>
      <p:sp>
        <p:nvSpPr>
          <p:cNvPr id="128023" name="TextBox 15"/>
          <p:cNvSpPr txBox="1">
            <a:spLocks noChangeArrowheads="1"/>
          </p:cNvSpPr>
          <p:nvPr/>
        </p:nvSpPr>
        <p:spPr bwMode="auto">
          <a:xfrm>
            <a:off x="2159000" y="1784350"/>
            <a:ext cx="1081088" cy="400050"/>
          </a:xfrm>
          <a:prstGeom prst="rect">
            <a:avLst/>
          </a:prstGeom>
          <a:noFill/>
          <a:ln w="9525">
            <a:noFill/>
            <a:miter lim="800000"/>
            <a:headEnd/>
            <a:tailEnd/>
          </a:ln>
        </p:spPr>
        <p:txBody>
          <a:bodyPr>
            <a:spAutoFit/>
          </a:bodyPr>
          <a:lstStyle/>
          <a:p>
            <a:r>
              <a:rPr lang="en-GB" sz="2000" b="1"/>
              <a:t>Parent</a:t>
            </a:r>
          </a:p>
        </p:txBody>
      </p:sp>
      <p:sp>
        <p:nvSpPr>
          <p:cNvPr id="128024" name="TextBox 16"/>
          <p:cNvSpPr txBox="1">
            <a:spLocks noChangeArrowheads="1"/>
          </p:cNvSpPr>
          <p:nvPr/>
        </p:nvSpPr>
        <p:spPr bwMode="auto">
          <a:xfrm>
            <a:off x="2159000" y="3008313"/>
            <a:ext cx="1081088" cy="400050"/>
          </a:xfrm>
          <a:prstGeom prst="rect">
            <a:avLst/>
          </a:prstGeom>
          <a:noFill/>
          <a:ln w="9525">
            <a:noFill/>
            <a:miter lim="800000"/>
            <a:headEnd/>
            <a:tailEnd/>
          </a:ln>
        </p:spPr>
        <p:txBody>
          <a:bodyPr>
            <a:spAutoFit/>
          </a:bodyPr>
          <a:lstStyle/>
          <a:p>
            <a:r>
              <a:rPr lang="en-GB" sz="2000" b="1"/>
              <a:t>Parent</a:t>
            </a:r>
          </a:p>
        </p:txBody>
      </p:sp>
      <p:sp>
        <p:nvSpPr>
          <p:cNvPr id="128025" name="TextBox 17"/>
          <p:cNvSpPr txBox="1">
            <a:spLocks noChangeArrowheads="1"/>
          </p:cNvSpPr>
          <p:nvPr/>
        </p:nvSpPr>
        <p:spPr bwMode="auto">
          <a:xfrm>
            <a:off x="3240088" y="2176463"/>
            <a:ext cx="1044575" cy="400050"/>
          </a:xfrm>
          <a:prstGeom prst="rect">
            <a:avLst/>
          </a:prstGeom>
          <a:noFill/>
          <a:ln w="9525">
            <a:noFill/>
            <a:miter lim="800000"/>
            <a:headEnd/>
            <a:tailEnd/>
          </a:ln>
        </p:spPr>
        <p:txBody>
          <a:bodyPr>
            <a:spAutoFit/>
          </a:bodyPr>
          <a:lstStyle/>
          <a:p>
            <a:r>
              <a:rPr lang="en-GB" sz="2000" b="1"/>
              <a:t>Enfant</a:t>
            </a:r>
          </a:p>
        </p:txBody>
      </p:sp>
      <p:sp>
        <p:nvSpPr>
          <p:cNvPr id="128026" name="TextBox 18"/>
          <p:cNvSpPr txBox="1">
            <a:spLocks noChangeArrowheads="1"/>
          </p:cNvSpPr>
          <p:nvPr/>
        </p:nvSpPr>
        <p:spPr bwMode="auto">
          <a:xfrm>
            <a:off x="3240088" y="2566988"/>
            <a:ext cx="1116012" cy="400050"/>
          </a:xfrm>
          <a:prstGeom prst="rect">
            <a:avLst/>
          </a:prstGeom>
          <a:noFill/>
          <a:ln w="9525">
            <a:noFill/>
            <a:miter lim="800000"/>
            <a:headEnd/>
            <a:tailEnd/>
          </a:ln>
        </p:spPr>
        <p:txBody>
          <a:bodyPr>
            <a:spAutoFit/>
          </a:bodyPr>
          <a:lstStyle/>
          <a:p>
            <a:r>
              <a:rPr lang="en-GB" sz="2000" b="1"/>
              <a:t>Enfant</a:t>
            </a:r>
          </a:p>
        </p:txBody>
      </p:sp>
      <p:sp>
        <p:nvSpPr>
          <p:cNvPr id="128027" name="TextBox 19"/>
          <p:cNvSpPr txBox="1">
            <a:spLocks noChangeArrowheads="1"/>
          </p:cNvSpPr>
          <p:nvPr/>
        </p:nvSpPr>
        <p:spPr bwMode="auto">
          <a:xfrm>
            <a:off x="3240088" y="2998788"/>
            <a:ext cx="1116012" cy="400050"/>
          </a:xfrm>
          <a:prstGeom prst="rect">
            <a:avLst/>
          </a:prstGeom>
          <a:noFill/>
          <a:ln w="9525">
            <a:noFill/>
            <a:miter lim="800000"/>
            <a:headEnd/>
            <a:tailEnd/>
          </a:ln>
        </p:spPr>
        <p:txBody>
          <a:bodyPr>
            <a:spAutoFit/>
          </a:bodyPr>
          <a:lstStyle/>
          <a:p>
            <a:r>
              <a:rPr lang="en-GB" sz="2000" b="1"/>
              <a:t>Enfant</a:t>
            </a:r>
          </a:p>
        </p:txBody>
      </p:sp>
      <p:sp>
        <p:nvSpPr>
          <p:cNvPr id="128028" name="TextBox 20"/>
          <p:cNvSpPr txBox="1">
            <a:spLocks noChangeArrowheads="1"/>
          </p:cNvSpPr>
          <p:nvPr/>
        </p:nvSpPr>
        <p:spPr bwMode="auto">
          <a:xfrm>
            <a:off x="3240088" y="3368675"/>
            <a:ext cx="1044575" cy="400050"/>
          </a:xfrm>
          <a:prstGeom prst="rect">
            <a:avLst/>
          </a:prstGeom>
          <a:noFill/>
          <a:ln w="9525">
            <a:noFill/>
            <a:miter lim="800000"/>
            <a:headEnd/>
            <a:tailEnd/>
          </a:ln>
        </p:spPr>
        <p:txBody>
          <a:bodyPr>
            <a:spAutoFit/>
          </a:bodyPr>
          <a:lstStyle/>
          <a:p>
            <a:r>
              <a:rPr lang="en-GB" sz="2000" b="1"/>
              <a:t>Enfant</a:t>
            </a:r>
          </a:p>
        </p:txBody>
      </p:sp>
      <p:sp>
        <p:nvSpPr>
          <p:cNvPr id="128029" name="TextBox 21"/>
          <p:cNvSpPr txBox="1">
            <a:spLocks noChangeArrowheads="1"/>
          </p:cNvSpPr>
          <p:nvPr/>
        </p:nvSpPr>
        <p:spPr bwMode="auto">
          <a:xfrm>
            <a:off x="3240088" y="3790950"/>
            <a:ext cx="1260475" cy="400050"/>
          </a:xfrm>
          <a:prstGeom prst="rect">
            <a:avLst/>
          </a:prstGeom>
          <a:noFill/>
          <a:ln w="9525">
            <a:noFill/>
            <a:miter lim="800000"/>
            <a:headEnd/>
            <a:tailEnd/>
          </a:ln>
        </p:spPr>
        <p:txBody>
          <a:bodyPr>
            <a:spAutoFit/>
          </a:bodyPr>
          <a:lstStyle/>
          <a:p>
            <a:r>
              <a:rPr lang="en-GB" sz="2000" b="1"/>
              <a:t>Enfant</a:t>
            </a:r>
          </a:p>
        </p:txBody>
      </p:sp>
      <p:sp>
        <p:nvSpPr>
          <p:cNvPr id="23" name="Rounded Rectangle 22"/>
          <p:cNvSpPr/>
          <p:nvPr/>
        </p:nvSpPr>
        <p:spPr>
          <a:xfrm>
            <a:off x="2159000" y="2892425"/>
            <a:ext cx="5400675" cy="485775"/>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8031" name="ZoneTexte 25"/>
          <p:cNvSpPr txBox="1">
            <a:spLocks noChangeArrowheads="1"/>
          </p:cNvSpPr>
          <p:nvPr/>
        </p:nvSpPr>
        <p:spPr bwMode="auto">
          <a:xfrm>
            <a:off x="457200" y="863600"/>
            <a:ext cx="4891088" cy="369888"/>
          </a:xfrm>
          <a:prstGeom prst="rect">
            <a:avLst/>
          </a:prstGeom>
          <a:noFill/>
          <a:ln w="9525">
            <a:noFill/>
            <a:miter lim="800000"/>
            <a:headEnd/>
            <a:tailEnd/>
          </a:ln>
        </p:spPr>
        <p:txBody>
          <a:bodyPr>
            <a:spAutoFit/>
          </a:bodyPr>
          <a:lstStyle/>
          <a:p>
            <a:r>
              <a:rPr lang="fr-FR" b="1"/>
              <a:t>Notions Prod - Nomenclature</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GB">
                <a:latin typeface="Arial" charset="0"/>
                <a:cs typeface="Arial" charset="0"/>
              </a:rPr>
              <a:t>Créations de base</a:t>
            </a:r>
          </a:p>
        </p:txBody>
      </p:sp>
      <p:sp>
        <p:nvSpPr>
          <p:cNvPr id="4" name="TextBox 9"/>
          <p:cNvSpPr txBox="1"/>
          <p:nvPr/>
        </p:nvSpPr>
        <p:spPr>
          <a:xfrm>
            <a:off x="755470" y="1772770"/>
            <a:ext cx="1697350" cy="92333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en-GB" b="1" dirty="0" err="1"/>
              <a:t>Opération</a:t>
            </a:r>
            <a:r>
              <a:rPr lang="en-GB" b="1" dirty="0"/>
              <a:t> 1 : </a:t>
            </a:r>
            <a:r>
              <a:rPr lang="en-GB" b="1" dirty="0" err="1"/>
              <a:t>Vissage</a:t>
            </a:r>
            <a:r>
              <a:rPr lang="en-GB" b="1" dirty="0"/>
              <a:t>/10 min</a:t>
            </a:r>
          </a:p>
        </p:txBody>
      </p:sp>
      <p:sp>
        <p:nvSpPr>
          <p:cNvPr id="5" name="TextBox 10"/>
          <p:cNvSpPr txBox="1"/>
          <p:nvPr/>
        </p:nvSpPr>
        <p:spPr>
          <a:xfrm>
            <a:off x="2452820" y="2419101"/>
            <a:ext cx="1656230" cy="9233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GB" b="1" dirty="0" err="1"/>
              <a:t>Opération</a:t>
            </a:r>
            <a:r>
              <a:rPr lang="en-GB" b="1" dirty="0"/>
              <a:t> 2 : </a:t>
            </a:r>
            <a:r>
              <a:rPr lang="en-GB" b="1" dirty="0" err="1"/>
              <a:t>Peinture</a:t>
            </a:r>
            <a:r>
              <a:rPr lang="en-GB" b="1" dirty="0"/>
              <a:t>/20 min</a:t>
            </a:r>
          </a:p>
        </p:txBody>
      </p:sp>
      <p:sp>
        <p:nvSpPr>
          <p:cNvPr id="6" name="TextBox 12"/>
          <p:cNvSpPr txBox="1"/>
          <p:nvPr/>
        </p:nvSpPr>
        <p:spPr>
          <a:xfrm>
            <a:off x="4109050" y="3067191"/>
            <a:ext cx="187226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GB" b="1" dirty="0" err="1"/>
              <a:t>Opération</a:t>
            </a:r>
            <a:r>
              <a:rPr lang="en-GB" b="1" dirty="0"/>
              <a:t> 3 : Assemblage/1h</a:t>
            </a:r>
          </a:p>
        </p:txBody>
      </p:sp>
      <p:sp>
        <p:nvSpPr>
          <p:cNvPr id="7" name="TextBox 13"/>
          <p:cNvSpPr txBox="1"/>
          <p:nvPr/>
        </p:nvSpPr>
        <p:spPr>
          <a:xfrm>
            <a:off x="5981310" y="3715281"/>
            <a:ext cx="2088290"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GB" b="1" dirty="0" err="1"/>
              <a:t>Opération</a:t>
            </a:r>
            <a:r>
              <a:rPr lang="en-GB" b="1" dirty="0"/>
              <a:t> 4 : </a:t>
            </a:r>
            <a:r>
              <a:rPr lang="en-GB" b="1" dirty="0" err="1"/>
              <a:t>Inspéction</a:t>
            </a:r>
            <a:r>
              <a:rPr lang="en-GB" b="1" dirty="0"/>
              <a:t>/15min</a:t>
            </a:r>
          </a:p>
        </p:txBody>
      </p:sp>
      <p:sp>
        <p:nvSpPr>
          <p:cNvPr id="130062" name="ZoneTexte 8"/>
          <p:cNvSpPr txBox="1">
            <a:spLocks noChangeArrowheads="1"/>
          </p:cNvSpPr>
          <p:nvPr/>
        </p:nvSpPr>
        <p:spPr bwMode="auto">
          <a:xfrm>
            <a:off x="457200" y="863600"/>
            <a:ext cx="4891088" cy="369888"/>
          </a:xfrm>
          <a:prstGeom prst="rect">
            <a:avLst/>
          </a:prstGeom>
          <a:noFill/>
          <a:ln w="9525">
            <a:noFill/>
            <a:miter lim="800000"/>
            <a:headEnd/>
            <a:tailEnd/>
          </a:ln>
        </p:spPr>
        <p:txBody>
          <a:bodyPr>
            <a:spAutoFit/>
          </a:bodyPr>
          <a:lstStyle/>
          <a:p>
            <a:r>
              <a:rPr lang="fr-FR" b="1"/>
              <a:t>Notions Prod - Gamme</a:t>
            </a:r>
          </a:p>
        </p:txBody>
      </p:sp>
      <p:pic>
        <p:nvPicPr>
          <p:cNvPr id="10" name="Picture 3" descr="C:\Documents and Settings\brian.king\Local Settings\Temporary Internet Files\Content.IE5\4KETBYI4\MC900199284[1].wmf"/>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276431" y="3881197"/>
            <a:ext cx="1619590" cy="1336384"/>
          </a:xfrm>
          <a:prstGeom prst="rect">
            <a:avLst/>
          </a:prstGeom>
          <a:noFill/>
        </p:spPr>
      </p:pic>
      <p:sp>
        <p:nvSpPr>
          <p:cNvPr id="130064" name="TextBox 7"/>
          <p:cNvSpPr txBox="1">
            <a:spLocks noChangeArrowheads="1"/>
          </p:cNvSpPr>
          <p:nvPr/>
        </p:nvSpPr>
        <p:spPr bwMode="auto">
          <a:xfrm>
            <a:off x="388938" y="5218113"/>
            <a:ext cx="5092700" cy="584200"/>
          </a:xfrm>
          <a:prstGeom prst="rect">
            <a:avLst/>
          </a:prstGeom>
          <a:noFill/>
          <a:ln w="9525">
            <a:noFill/>
            <a:miter lim="800000"/>
            <a:headEnd/>
            <a:tailEnd/>
          </a:ln>
        </p:spPr>
        <p:txBody>
          <a:bodyPr>
            <a:spAutoFit/>
          </a:bodyPr>
          <a:lstStyle/>
          <a:p>
            <a:r>
              <a:rPr lang="en-GB" sz="1600"/>
              <a:t>Une gammee peut être vue comme la liste des opérations/temps d’une recette de cuisine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eaLnBrk="1" hangingPunct="1"/>
            <a:r>
              <a:rPr lang="en-GB">
                <a:latin typeface="Arial" charset="0"/>
                <a:cs typeface="Arial" charset="0"/>
              </a:rPr>
              <a:t>Créations de base</a:t>
            </a:r>
          </a:p>
        </p:txBody>
      </p:sp>
      <p:sp>
        <p:nvSpPr>
          <p:cNvPr id="132098" name="Content Placeholder 2"/>
          <p:cNvSpPr>
            <a:spLocks noGrp="1"/>
          </p:cNvSpPr>
          <p:nvPr>
            <p:ph idx="1"/>
          </p:nvPr>
        </p:nvSpPr>
        <p:spPr/>
        <p:txBody>
          <a:bodyPr/>
          <a:lstStyle/>
          <a:p>
            <a:pPr marL="0" indent="0" eaLnBrk="1" hangingPunct="1">
              <a:buFontTx/>
              <a:buNone/>
            </a:pPr>
            <a:r>
              <a:rPr lang="en-US">
                <a:latin typeface="Arial" charset="0"/>
                <a:cs typeface="Arial" charset="0"/>
              </a:rPr>
              <a:t>Les gammes et les nomenclatures sont liées par un numéro d’opération afin de pouvoir générer un OF.</a:t>
            </a:r>
          </a:p>
        </p:txBody>
      </p:sp>
      <p:sp>
        <p:nvSpPr>
          <p:cNvPr id="9" name="TextBox 9"/>
          <p:cNvSpPr txBox="1"/>
          <p:nvPr/>
        </p:nvSpPr>
        <p:spPr>
          <a:xfrm>
            <a:off x="786360" y="2566639"/>
            <a:ext cx="1697350" cy="138499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en-GB" sz="1400" b="1" dirty="0" err="1"/>
              <a:t>Matériaux</a:t>
            </a:r>
            <a:r>
              <a:rPr lang="en-GB" sz="1400" b="1" dirty="0"/>
              <a:t> :</a:t>
            </a:r>
          </a:p>
          <a:p>
            <a:pPr fontAlgn="auto">
              <a:spcBef>
                <a:spcPts val="0"/>
              </a:spcBef>
              <a:spcAft>
                <a:spcPts val="0"/>
              </a:spcAft>
              <a:defRPr/>
            </a:pPr>
            <a:endParaRPr lang="en-GB" sz="1400" b="1" dirty="0"/>
          </a:p>
          <a:p>
            <a:pPr marL="285750" indent="-285750" fontAlgn="auto">
              <a:spcBef>
                <a:spcPts val="0"/>
              </a:spcBef>
              <a:spcAft>
                <a:spcPts val="0"/>
              </a:spcAft>
              <a:buFontTx/>
              <a:buChar char="-"/>
              <a:defRPr/>
            </a:pPr>
            <a:r>
              <a:rPr lang="en-GB" sz="1400" dirty="0"/>
              <a:t>Tubes </a:t>
            </a:r>
            <a:r>
              <a:rPr lang="en-GB" sz="1400" dirty="0" err="1"/>
              <a:t>d’acier</a:t>
            </a:r>
            <a:endParaRPr lang="en-GB" sz="1400" dirty="0"/>
          </a:p>
          <a:p>
            <a:pPr marL="285750" indent="-285750" fontAlgn="auto">
              <a:spcBef>
                <a:spcPts val="0"/>
              </a:spcBef>
              <a:spcAft>
                <a:spcPts val="0"/>
              </a:spcAft>
              <a:buFontTx/>
              <a:buChar char="-"/>
              <a:defRPr/>
            </a:pPr>
            <a:r>
              <a:rPr lang="en-GB" sz="1400" dirty="0" err="1"/>
              <a:t>Écrous</a:t>
            </a:r>
            <a:endParaRPr lang="en-GB" sz="1400" dirty="0"/>
          </a:p>
          <a:p>
            <a:pPr marL="285750" indent="-285750" fontAlgn="auto">
              <a:spcBef>
                <a:spcPts val="0"/>
              </a:spcBef>
              <a:spcAft>
                <a:spcPts val="0"/>
              </a:spcAft>
              <a:buFontTx/>
              <a:buChar char="-"/>
              <a:defRPr/>
            </a:pPr>
            <a:r>
              <a:rPr lang="en-GB" sz="1400" dirty="0" err="1"/>
              <a:t>vis</a:t>
            </a:r>
            <a:endParaRPr lang="en-GB" sz="1400" dirty="0"/>
          </a:p>
          <a:p>
            <a:pPr marL="285750" indent="-285750" fontAlgn="auto">
              <a:spcBef>
                <a:spcPts val="0"/>
              </a:spcBef>
              <a:spcAft>
                <a:spcPts val="0"/>
              </a:spcAft>
              <a:buFontTx/>
              <a:buChar char="-"/>
              <a:defRPr/>
            </a:pPr>
            <a:endParaRPr lang="en-GB" sz="1400" b="1" dirty="0"/>
          </a:p>
        </p:txBody>
      </p:sp>
      <p:sp>
        <p:nvSpPr>
          <p:cNvPr id="10" name="TextBox 10"/>
          <p:cNvSpPr txBox="1"/>
          <p:nvPr/>
        </p:nvSpPr>
        <p:spPr>
          <a:xfrm>
            <a:off x="2483710" y="3212970"/>
            <a:ext cx="1656230" cy="95410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GB" sz="1400" b="1" dirty="0" err="1"/>
              <a:t>Matériaux</a:t>
            </a:r>
            <a:r>
              <a:rPr lang="en-GB" sz="1400" b="1" dirty="0"/>
              <a:t>:</a:t>
            </a:r>
          </a:p>
          <a:p>
            <a:pPr fontAlgn="auto">
              <a:spcBef>
                <a:spcPts val="0"/>
              </a:spcBef>
              <a:spcAft>
                <a:spcPts val="0"/>
              </a:spcAft>
              <a:defRPr/>
            </a:pPr>
            <a:endParaRPr lang="en-GB" sz="1400" b="1" dirty="0"/>
          </a:p>
          <a:p>
            <a:pPr marL="285750" indent="-285750" fontAlgn="auto">
              <a:spcBef>
                <a:spcPts val="0"/>
              </a:spcBef>
              <a:spcAft>
                <a:spcPts val="0"/>
              </a:spcAft>
              <a:buFontTx/>
              <a:buChar char="-"/>
              <a:defRPr/>
            </a:pPr>
            <a:r>
              <a:rPr lang="en-GB" sz="1400" dirty="0" err="1"/>
              <a:t>Peinture</a:t>
            </a:r>
            <a:r>
              <a:rPr lang="en-GB" sz="1400" dirty="0"/>
              <a:t> 1</a:t>
            </a:r>
          </a:p>
          <a:p>
            <a:pPr marL="285750" indent="-285750" fontAlgn="auto">
              <a:spcBef>
                <a:spcPts val="0"/>
              </a:spcBef>
              <a:spcAft>
                <a:spcPts val="0"/>
              </a:spcAft>
              <a:buFontTx/>
              <a:buChar char="-"/>
              <a:defRPr/>
            </a:pPr>
            <a:r>
              <a:rPr lang="en-GB" sz="1400" dirty="0" err="1"/>
              <a:t>Peinture</a:t>
            </a:r>
            <a:r>
              <a:rPr lang="en-GB" sz="1400" dirty="0"/>
              <a:t> 2</a:t>
            </a:r>
          </a:p>
        </p:txBody>
      </p:sp>
      <p:sp>
        <p:nvSpPr>
          <p:cNvPr id="11" name="TextBox 12"/>
          <p:cNvSpPr txBox="1"/>
          <p:nvPr/>
        </p:nvSpPr>
        <p:spPr>
          <a:xfrm>
            <a:off x="4139940" y="3862819"/>
            <a:ext cx="1872260" cy="116955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GB" sz="1400" b="1" dirty="0" err="1"/>
              <a:t>Matériaux</a:t>
            </a:r>
            <a:r>
              <a:rPr lang="en-GB" sz="1400" b="1" dirty="0"/>
              <a:t> :</a:t>
            </a:r>
          </a:p>
          <a:p>
            <a:pPr fontAlgn="auto">
              <a:spcBef>
                <a:spcPts val="0"/>
              </a:spcBef>
              <a:spcAft>
                <a:spcPts val="0"/>
              </a:spcAft>
              <a:defRPr/>
            </a:pPr>
            <a:endParaRPr lang="en-GB" sz="1400" b="1" dirty="0"/>
          </a:p>
          <a:p>
            <a:pPr fontAlgn="auto">
              <a:spcBef>
                <a:spcPts val="0"/>
              </a:spcBef>
              <a:spcAft>
                <a:spcPts val="0"/>
              </a:spcAft>
              <a:buFontTx/>
              <a:buChar char="-"/>
              <a:defRPr/>
            </a:pPr>
            <a:r>
              <a:rPr lang="en-GB" sz="1400" dirty="0"/>
              <a:t> </a:t>
            </a:r>
            <a:r>
              <a:rPr lang="en-GB" sz="1400" dirty="0" err="1"/>
              <a:t>Pneux</a:t>
            </a:r>
            <a:r>
              <a:rPr lang="en-GB" sz="1400" dirty="0"/>
              <a:t> X 2</a:t>
            </a:r>
          </a:p>
          <a:p>
            <a:pPr fontAlgn="auto">
              <a:spcBef>
                <a:spcPts val="0"/>
              </a:spcBef>
              <a:spcAft>
                <a:spcPts val="0"/>
              </a:spcAft>
              <a:buFontTx/>
              <a:buChar char="-"/>
              <a:defRPr/>
            </a:pPr>
            <a:r>
              <a:rPr lang="en-GB" sz="1400" dirty="0"/>
              <a:t> </a:t>
            </a:r>
            <a:r>
              <a:rPr lang="en-GB" sz="1400" dirty="0" err="1"/>
              <a:t>Freins</a:t>
            </a:r>
            <a:r>
              <a:rPr lang="en-GB" sz="1400" dirty="0"/>
              <a:t> x 2</a:t>
            </a:r>
          </a:p>
          <a:p>
            <a:pPr fontAlgn="auto">
              <a:spcBef>
                <a:spcPts val="0"/>
              </a:spcBef>
              <a:spcAft>
                <a:spcPts val="0"/>
              </a:spcAft>
              <a:defRPr/>
            </a:pPr>
            <a:r>
              <a:rPr lang="en-GB" sz="1400" dirty="0"/>
              <a:t>-...</a:t>
            </a:r>
          </a:p>
        </p:txBody>
      </p:sp>
      <p:sp>
        <p:nvSpPr>
          <p:cNvPr id="13" name="TextBox 13"/>
          <p:cNvSpPr txBox="1"/>
          <p:nvPr/>
        </p:nvSpPr>
        <p:spPr>
          <a:xfrm>
            <a:off x="6012200" y="4509150"/>
            <a:ext cx="2088290"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GB" sz="1400" b="1" dirty="0" err="1"/>
              <a:t>Matériaux</a:t>
            </a:r>
            <a:r>
              <a:rPr lang="en-GB" sz="1400" b="1" dirty="0"/>
              <a:t> :</a:t>
            </a:r>
          </a:p>
          <a:p>
            <a:pPr fontAlgn="auto">
              <a:spcBef>
                <a:spcPts val="0"/>
              </a:spcBef>
              <a:spcAft>
                <a:spcPts val="0"/>
              </a:spcAft>
              <a:defRPr/>
            </a:pPr>
            <a:r>
              <a:rPr lang="en-GB" sz="1400" dirty="0"/>
              <a:t>- </a:t>
            </a:r>
            <a:r>
              <a:rPr lang="en-GB" sz="1400" dirty="0" err="1"/>
              <a:t>Autres</a:t>
            </a:r>
            <a:endParaRPr lang="en-GB" sz="1400" dirty="0"/>
          </a:p>
        </p:txBody>
      </p:sp>
      <p:sp>
        <p:nvSpPr>
          <p:cNvPr id="12" name="TextBox 9"/>
          <p:cNvSpPr txBox="1"/>
          <p:nvPr/>
        </p:nvSpPr>
        <p:spPr>
          <a:xfrm>
            <a:off x="786360" y="1643309"/>
            <a:ext cx="1697350" cy="92333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en-GB" b="1" dirty="0" err="1"/>
              <a:t>Opération</a:t>
            </a:r>
            <a:r>
              <a:rPr lang="en-GB" b="1" dirty="0"/>
              <a:t> 1 : </a:t>
            </a:r>
            <a:r>
              <a:rPr lang="en-GB" b="1" dirty="0" err="1"/>
              <a:t>Vissage</a:t>
            </a:r>
            <a:r>
              <a:rPr lang="en-GB" b="1" dirty="0"/>
              <a:t>/10 min</a:t>
            </a:r>
          </a:p>
        </p:txBody>
      </p:sp>
      <p:sp>
        <p:nvSpPr>
          <p:cNvPr id="14" name="TextBox 10"/>
          <p:cNvSpPr txBox="1"/>
          <p:nvPr/>
        </p:nvSpPr>
        <p:spPr>
          <a:xfrm>
            <a:off x="2483710" y="2291399"/>
            <a:ext cx="1656230" cy="9233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GB" b="1" dirty="0" err="1"/>
              <a:t>Opération</a:t>
            </a:r>
            <a:r>
              <a:rPr lang="en-GB" b="1" dirty="0"/>
              <a:t> 2 : </a:t>
            </a:r>
            <a:r>
              <a:rPr lang="en-GB" b="1" dirty="0" err="1"/>
              <a:t>Peinture</a:t>
            </a:r>
            <a:r>
              <a:rPr lang="en-GB" b="1" dirty="0"/>
              <a:t>/20 min</a:t>
            </a:r>
          </a:p>
        </p:txBody>
      </p:sp>
      <p:sp>
        <p:nvSpPr>
          <p:cNvPr id="15" name="TextBox 12"/>
          <p:cNvSpPr txBox="1"/>
          <p:nvPr/>
        </p:nvSpPr>
        <p:spPr>
          <a:xfrm>
            <a:off x="4139940" y="3197580"/>
            <a:ext cx="187226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GB" b="1" dirty="0" err="1"/>
              <a:t>Opération</a:t>
            </a:r>
            <a:r>
              <a:rPr lang="en-GB" b="1" dirty="0"/>
              <a:t> 3 : Assemblage/1h</a:t>
            </a:r>
          </a:p>
        </p:txBody>
      </p:sp>
      <p:sp>
        <p:nvSpPr>
          <p:cNvPr id="16" name="TextBox 13"/>
          <p:cNvSpPr txBox="1"/>
          <p:nvPr/>
        </p:nvSpPr>
        <p:spPr>
          <a:xfrm>
            <a:off x="6012200" y="3862819"/>
            <a:ext cx="2088290"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GB" b="1" dirty="0" err="1"/>
              <a:t>Opération</a:t>
            </a:r>
            <a:r>
              <a:rPr lang="en-GB" b="1" dirty="0"/>
              <a:t> 4 : </a:t>
            </a:r>
            <a:r>
              <a:rPr lang="en-GB" b="1" dirty="0" err="1"/>
              <a:t>Inspéction</a:t>
            </a:r>
            <a:r>
              <a:rPr lang="en-GB" b="1" dirty="0"/>
              <a:t>/15min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5" name="ZoneTexte 3"/>
          <p:cNvSpPr txBox="1">
            <a:spLocks noChangeArrowheads="1"/>
          </p:cNvSpPr>
          <p:nvPr/>
        </p:nvSpPr>
        <p:spPr bwMode="auto">
          <a:xfrm>
            <a:off x="655638" y="2757488"/>
            <a:ext cx="7658100" cy="769937"/>
          </a:xfrm>
          <a:prstGeom prst="rect">
            <a:avLst/>
          </a:prstGeom>
          <a:noFill/>
          <a:ln w="9525">
            <a:noFill/>
            <a:miter lim="800000"/>
            <a:headEnd/>
            <a:tailEnd/>
          </a:ln>
        </p:spPr>
        <p:txBody>
          <a:bodyPr wrap="none">
            <a:spAutoFit/>
          </a:bodyPr>
          <a:lstStyle/>
          <a:p>
            <a:r>
              <a:rPr lang="fr-FR" sz="4400"/>
              <a:t>Exercices 2.7, 2.8, 2.9 et 2.10</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arré corné 34"/>
          <p:cNvSpPr/>
          <p:nvPr/>
        </p:nvSpPr>
        <p:spPr>
          <a:xfrm>
            <a:off x="346075" y="1589088"/>
            <a:ext cx="2447925" cy="4260850"/>
          </a:xfrm>
          <a:prstGeom prst="foldedCorner">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1" name="Rectangle à coins arrondis 30"/>
          <p:cNvSpPr/>
          <p:nvPr/>
        </p:nvSpPr>
        <p:spPr>
          <a:xfrm>
            <a:off x="2867025" y="1589088"/>
            <a:ext cx="5076825" cy="2649537"/>
          </a:xfrm>
          <a:prstGeom prst="roundRect">
            <a:avLst/>
          </a:prstGeom>
          <a:solidFill>
            <a:schemeClr val="accent1">
              <a:lumMod val="40000"/>
              <a:lumOff val="6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5" name="Rectangle 84"/>
          <p:cNvSpPr/>
          <p:nvPr/>
        </p:nvSpPr>
        <p:spPr>
          <a:xfrm>
            <a:off x="2990850" y="3506788"/>
            <a:ext cx="2522538" cy="436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6" name="Rectangle 85"/>
          <p:cNvSpPr/>
          <p:nvPr/>
        </p:nvSpPr>
        <p:spPr>
          <a:xfrm>
            <a:off x="2990850" y="3082925"/>
            <a:ext cx="2522538" cy="43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Rectangle 83"/>
          <p:cNvSpPr/>
          <p:nvPr/>
        </p:nvSpPr>
        <p:spPr>
          <a:xfrm>
            <a:off x="2990850" y="2659063"/>
            <a:ext cx="2522538" cy="436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9" name="Rectangle 28"/>
          <p:cNvSpPr/>
          <p:nvPr/>
        </p:nvSpPr>
        <p:spPr>
          <a:xfrm>
            <a:off x="2990850" y="2235200"/>
            <a:ext cx="2522538" cy="43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6199" name="Titre 1"/>
          <p:cNvSpPr>
            <a:spLocks noGrp="1"/>
          </p:cNvSpPr>
          <p:nvPr>
            <p:ph type="title"/>
          </p:nvPr>
        </p:nvSpPr>
        <p:spPr/>
        <p:txBody>
          <a:bodyPr/>
          <a:lstStyle/>
          <a:p>
            <a:pPr eaLnBrk="1" hangingPunct="1"/>
            <a:r>
              <a:rPr lang="fr-FR">
                <a:latin typeface="Arial" charset="0"/>
                <a:cs typeface="Arial" charset="0"/>
              </a:rPr>
              <a:t>PRINCIPES DE TARIFICATION</a:t>
            </a:r>
          </a:p>
        </p:txBody>
      </p:sp>
      <p:sp>
        <p:nvSpPr>
          <p:cNvPr id="23" name="ZoneTexte 22"/>
          <p:cNvSpPr txBox="1"/>
          <p:nvPr/>
        </p:nvSpPr>
        <p:spPr>
          <a:xfrm>
            <a:off x="792163" y="1589088"/>
            <a:ext cx="1454150" cy="646112"/>
          </a:xfrm>
          <a:prstGeom prst="rect">
            <a:avLst/>
          </a:prstGeom>
          <a:noFill/>
        </p:spPr>
        <p:txBody>
          <a:bodyPr wrap="none">
            <a:spAutoFit/>
          </a:bodyPr>
          <a:lstStyle/>
          <a:p>
            <a:pPr fontAlgn="auto">
              <a:spcBef>
                <a:spcPts val="0"/>
              </a:spcBef>
              <a:spcAft>
                <a:spcPts val="0"/>
              </a:spcAft>
              <a:defRPr/>
            </a:pPr>
            <a:r>
              <a:rPr lang="fr-FR" i="1" dirty="0">
                <a:solidFill>
                  <a:schemeClr val="tx1">
                    <a:lumMod val="75000"/>
                    <a:lumOff val="25000"/>
                  </a:schemeClr>
                </a:solidFill>
                <a:latin typeface="+mn-lt"/>
                <a:cs typeface="+mn-cs"/>
              </a:rPr>
              <a:t>Informations</a:t>
            </a:r>
          </a:p>
          <a:p>
            <a:pPr fontAlgn="auto">
              <a:spcBef>
                <a:spcPts val="0"/>
              </a:spcBef>
              <a:spcAft>
                <a:spcPts val="0"/>
              </a:spcAft>
              <a:defRPr/>
            </a:pPr>
            <a:r>
              <a:rPr lang="fr-FR" i="1" dirty="0">
                <a:solidFill>
                  <a:schemeClr val="tx1">
                    <a:lumMod val="75000"/>
                    <a:lumOff val="25000"/>
                  </a:schemeClr>
                </a:solidFill>
                <a:latin typeface="+mn-lt"/>
                <a:cs typeface="+mn-cs"/>
              </a:rPr>
              <a:t>Commande</a:t>
            </a:r>
          </a:p>
        </p:txBody>
      </p:sp>
      <p:pic>
        <p:nvPicPr>
          <p:cNvPr id="1042" name="Picture 18" descr="C:\Users\GWNIC\AppData\Local\Microsoft\Windows\Temporary Internet Files\Content.IE5\FL1E3FRS\MC900290041[1].wmf"/>
          <p:cNvPicPr>
            <a:picLocks noChangeAspect="1" noChangeArrowheads="1"/>
          </p:cNvPicPr>
          <p:nvPr/>
        </p:nvPicPr>
        <p:blipFill>
          <a:blip r:embed="rId2"/>
          <a:srcRect/>
          <a:stretch>
            <a:fillRect/>
          </a:stretch>
        </p:blipFill>
        <p:spPr bwMode="auto">
          <a:xfrm>
            <a:off x="2994025" y="2274888"/>
            <a:ext cx="250825" cy="384175"/>
          </a:xfrm>
          <a:prstGeom prst="rect">
            <a:avLst/>
          </a:prstGeom>
          <a:noFill/>
          <a:ln w="9525">
            <a:noFill/>
            <a:miter lim="800000"/>
            <a:headEnd/>
            <a:tailEnd/>
          </a:ln>
        </p:spPr>
      </p:pic>
      <p:pic>
        <p:nvPicPr>
          <p:cNvPr id="81" name="Picture 18" descr="C:\Users\GWNIC\AppData\Local\Microsoft\Windows\Temporary Internet Files\Content.IE5\FL1E3FRS\MC900290041[1].wmf"/>
          <p:cNvPicPr>
            <a:picLocks noChangeAspect="1" noChangeArrowheads="1"/>
          </p:cNvPicPr>
          <p:nvPr/>
        </p:nvPicPr>
        <p:blipFill>
          <a:blip r:embed="rId2"/>
          <a:srcRect/>
          <a:stretch>
            <a:fillRect/>
          </a:stretch>
        </p:blipFill>
        <p:spPr bwMode="auto">
          <a:xfrm>
            <a:off x="2990850" y="3551238"/>
            <a:ext cx="250825" cy="384175"/>
          </a:xfrm>
          <a:prstGeom prst="rect">
            <a:avLst/>
          </a:prstGeom>
          <a:noFill/>
          <a:ln w="9525">
            <a:noFill/>
            <a:miter lim="800000"/>
            <a:headEnd/>
            <a:tailEnd/>
          </a:ln>
        </p:spPr>
      </p:pic>
      <p:pic>
        <p:nvPicPr>
          <p:cNvPr id="82" name="Picture 18" descr="C:\Users\GWNIC\AppData\Local\Microsoft\Windows\Temporary Internet Files\Content.IE5\FL1E3FRS\MC900290041[1].wmf"/>
          <p:cNvPicPr>
            <a:picLocks noChangeAspect="1" noChangeArrowheads="1"/>
          </p:cNvPicPr>
          <p:nvPr/>
        </p:nvPicPr>
        <p:blipFill>
          <a:blip r:embed="rId2"/>
          <a:srcRect/>
          <a:stretch>
            <a:fillRect/>
          </a:stretch>
        </p:blipFill>
        <p:spPr bwMode="auto">
          <a:xfrm>
            <a:off x="2994025" y="3095625"/>
            <a:ext cx="250825" cy="384175"/>
          </a:xfrm>
          <a:prstGeom prst="rect">
            <a:avLst/>
          </a:prstGeom>
          <a:noFill/>
          <a:ln w="9525">
            <a:noFill/>
            <a:miter lim="800000"/>
            <a:headEnd/>
            <a:tailEnd/>
          </a:ln>
        </p:spPr>
      </p:pic>
      <p:pic>
        <p:nvPicPr>
          <p:cNvPr id="83" name="Picture 18" descr="C:\Users\GWNIC\AppData\Local\Microsoft\Windows\Temporary Internet Files\Content.IE5\FL1E3FRS\MC900290041[1].wmf"/>
          <p:cNvPicPr>
            <a:picLocks noChangeAspect="1" noChangeArrowheads="1"/>
          </p:cNvPicPr>
          <p:nvPr/>
        </p:nvPicPr>
        <p:blipFill>
          <a:blip r:embed="rId2"/>
          <a:srcRect/>
          <a:stretch>
            <a:fillRect/>
          </a:stretch>
        </p:blipFill>
        <p:spPr bwMode="auto">
          <a:xfrm>
            <a:off x="2990850" y="2700338"/>
            <a:ext cx="250825" cy="385762"/>
          </a:xfrm>
          <a:prstGeom prst="rect">
            <a:avLst/>
          </a:prstGeom>
          <a:noFill/>
          <a:ln w="9525">
            <a:noFill/>
            <a:miter lim="800000"/>
            <a:headEnd/>
            <a:tailEnd/>
          </a:ln>
        </p:spPr>
      </p:pic>
      <p:sp>
        <p:nvSpPr>
          <p:cNvPr id="24" name="ZoneTexte 23"/>
          <p:cNvSpPr txBox="1">
            <a:spLocks noChangeArrowheads="1"/>
          </p:cNvSpPr>
          <p:nvPr/>
        </p:nvSpPr>
        <p:spPr bwMode="auto">
          <a:xfrm>
            <a:off x="3425825" y="2289175"/>
            <a:ext cx="1454150" cy="369888"/>
          </a:xfrm>
          <a:prstGeom prst="rect">
            <a:avLst/>
          </a:prstGeom>
          <a:noFill/>
          <a:ln w="9525">
            <a:noFill/>
            <a:miter lim="800000"/>
            <a:headEnd/>
            <a:tailEnd/>
          </a:ln>
        </p:spPr>
        <p:txBody>
          <a:bodyPr wrap="none">
            <a:spAutoFit/>
          </a:bodyPr>
          <a:lstStyle/>
          <a:p>
            <a:r>
              <a:rPr lang="fr-FR"/>
              <a:t>Date validité</a:t>
            </a:r>
          </a:p>
        </p:txBody>
      </p:sp>
      <p:sp>
        <p:nvSpPr>
          <p:cNvPr id="25" name="ZoneTexte 24"/>
          <p:cNvSpPr txBox="1">
            <a:spLocks noChangeArrowheads="1"/>
          </p:cNvSpPr>
          <p:nvPr/>
        </p:nvSpPr>
        <p:spPr bwMode="auto">
          <a:xfrm>
            <a:off x="3425825" y="2671763"/>
            <a:ext cx="1416050" cy="368300"/>
          </a:xfrm>
          <a:prstGeom prst="rect">
            <a:avLst/>
          </a:prstGeom>
          <a:noFill/>
          <a:ln w="9525">
            <a:noFill/>
            <a:miter lim="800000"/>
            <a:headEnd/>
            <a:tailEnd/>
          </a:ln>
        </p:spPr>
        <p:txBody>
          <a:bodyPr wrap="none">
            <a:spAutoFit/>
          </a:bodyPr>
          <a:lstStyle/>
          <a:p>
            <a:r>
              <a:rPr lang="fr-FR"/>
              <a:t>Code article</a:t>
            </a:r>
          </a:p>
        </p:txBody>
      </p:sp>
      <p:sp>
        <p:nvSpPr>
          <p:cNvPr id="26" name="ZoneTexte 25"/>
          <p:cNvSpPr txBox="1">
            <a:spLocks noChangeArrowheads="1"/>
          </p:cNvSpPr>
          <p:nvPr/>
        </p:nvSpPr>
        <p:spPr bwMode="auto">
          <a:xfrm>
            <a:off x="3425825" y="3101975"/>
            <a:ext cx="1300163" cy="368300"/>
          </a:xfrm>
          <a:prstGeom prst="rect">
            <a:avLst/>
          </a:prstGeom>
          <a:noFill/>
          <a:ln w="9525">
            <a:noFill/>
            <a:miter lim="800000"/>
            <a:headEnd/>
            <a:tailEnd/>
          </a:ln>
        </p:spPr>
        <p:txBody>
          <a:bodyPr wrap="none">
            <a:spAutoFit/>
          </a:bodyPr>
          <a:lstStyle/>
          <a:p>
            <a:r>
              <a:rPr lang="fr-FR"/>
              <a:t>Pays client</a:t>
            </a:r>
          </a:p>
        </p:txBody>
      </p:sp>
      <p:sp>
        <p:nvSpPr>
          <p:cNvPr id="27" name="ZoneTexte 26"/>
          <p:cNvSpPr txBox="1">
            <a:spLocks noChangeArrowheads="1"/>
          </p:cNvSpPr>
          <p:nvPr/>
        </p:nvSpPr>
        <p:spPr bwMode="auto">
          <a:xfrm>
            <a:off x="3425825" y="3514725"/>
            <a:ext cx="1724025" cy="369888"/>
          </a:xfrm>
          <a:prstGeom prst="rect">
            <a:avLst/>
          </a:prstGeom>
          <a:noFill/>
          <a:ln w="9525">
            <a:noFill/>
            <a:miter lim="800000"/>
            <a:headEnd/>
            <a:tailEnd/>
          </a:ln>
        </p:spPr>
        <p:txBody>
          <a:bodyPr wrap="none">
            <a:spAutoFit/>
          </a:bodyPr>
          <a:lstStyle/>
          <a:p>
            <a:r>
              <a:rPr lang="fr-FR"/>
              <a:t>Fourchette Qté</a:t>
            </a:r>
          </a:p>
        </p:txBody>
      </p:sp>
      <p:sp>
        <p:nvSpPr>
          <p:cNvPr id="30" name="ZoneTexte 29"/>
          <p:cNvSpPr txBox="1"/>
          <p:nvPr/>
        </p:nvSpPr>
        <p:spPr>
          <a:xfrm>
            <a:off x="5792788" y="2362200"/>
            <a:ext cx="2106612" cy="1016000"/>
          </a:xfrm>
          <a:prstGeom prst="rect">
            <a:avLst/>
          </a:prstGeom>
          <a:noFill/>
        </p:spPr>
        <p:txBody>
          <a:bodyPr wrap="none">
            <a:spAutoFit/>
          </a:bodyPr>
          <a:lstStyle/>
          <a:p>
            <a:pPr algn="ctr" fontAlgn="auto">
              <a:spcBef>
                <a:spcPts val="0"/>
              </a:spcBef>
              <a:spcAft>
                <a:spcPts val="0"/>
              </a:spcAft>
              <a:defRPr/>
            </a:pPr>
            <a:r>
              <a:rPr lang="fr-FR" sz="2000" b="1" dirty="0">
                <a:solidFill>
                  <a:schemeClr val="accent4">
                    <a:lumMod val="75000"/>
                  </a:schemeClr>
                </a:solidFill>
                <a:latin typeface="+mn-lt"/>
                <a:cs typeface="+mn-cs"/>
              </a:rPr>
              <a:t>Saisie manuelle</a:t>
            </a:r>
          </a:p>
          <a:p>
            <a:pPr algn="ctr" fontAlgn="auto">
              <a:spcBef>
                <a:spcPts val="0"/>
              </a:spcBef>
              <a:spcAft>
                <a:spcPts val="0"/>
              </a:spcAft>
              <a:defRPr/>
            </a:pPr>
            <a:r>
              <a:rPr lang="fr-FR" sz="2000" b="1" dirty="0">
                <a:solidFill>
                  <a:schemeClr val="accent4">
                    <a:lumMod val="75000"/>
                  </a:schemeClr>
                </a:solidFill>
                <a:latin typeface="+mn-lt"/>
                <a:cs typeface="+mn-cs"/>
              </a:rPr>
              <a:t>ou</a:t>
            </a:r>
          </a:p>
          <a:p>
            <a:pPr algn="ctr" fontAlgn="auto">
              <a:spcBef>
                <a:spcPts val="0"/>
              </a:spcBef>
              <a:spcAft>
                <a:spcPts val="0"/>
              </a:spcAft>
              <a:defRPr/>
            </a:pPr>
            <a:r>
              <a:rPr lang="fr-FR" sz="2000" b="1" dirty="0">
                <a:solidFill>
                  <a:schemeClr val="accent4">
                    <a:lumMod val="75000"/>
                  </a:schemeClr>
                </a:solidFill>
                <a:latin typeface="+mn-lt"/>
                <a:cs typeface="+mn-cs"/>
              </a:rPr>
              <a:t>Calcul</a:t>
            </a:r>
          </a:p>
        </p:txBody>
      </p:sp>
      <p:cxnSp>
        <p:nvCxnSpPr>
          <p:cNvPr id="87" name="Connecteur droit 86"/>
          <p:cNvCxnSpPr/>
          <p:nvPr/>
        </p:nvCxnSpPr>
        <p:spPr>
          <a:xfrm>
            <a:off x="346075" y="4122738"/>
            <a:ext cx="2447925" cy="0"/>
          </a:xfrm>
          <a:prstGeom prst="line">
            <a:avLst/>
          </a:prstGeom>
          <a:ln w="254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0" name="ZoneTexte 89"/>
          <p:cNvSpPr txBox="1">
            <a:spLocks noChangeArrowheads="1"/>
          </p:cNvSpPr>
          <p:nvPr/>
        </p:nvSpPr>
        <p:spPr bwMode="auto">
          <a:xfrm>
            <a:off x="327025" y="2295525"/>
            <a:ext cx="1974850" cy="338138"/>
          </a:xfrm>
          <a:prstGeom prst="rect">
            <a:avLst/>
          </a:prstGeom>
          <a:noFill/>
          <a:ln w="9525">
            <a:noFill/>
            <a:miter lim="800000"/>
            <a:headEnd/>
            <a:tailEnd/>
          </a:ln>
        </p:spPr>
        <p:txBody>
          <a:bodyPr wrap="none">
            <a:spAutoFit/>
          </a:bodyPr>
          <a:lstStyle/>
          <a:p>
            <a:r>
              <a:rPr lang="fr-FR" sz="1600"/>
              <a:t>Date de commande</a:t>
            </a:r>
          </a:p>
        </p:txBody>
      </p:sp>
      <p:sp>
        <p:nvSpPr>
          <p:cNvPr id="94" name="ZoneTexte 93"/>
          <p:cNvSpPr txBox="1">
            <a:spLocks noChangeArrowheads="1"/>
          </p:cNvSpPr>
          <p:nvPr/>
        </p:nvSpPr>
        <p:spPr bwMode="auto">
          <a:xfrm>
            <a:off x="447675" y="2701925"/>
            <a:ext cx="1825625" cy="338138"/>
          </a:xfrm>
          <a:prstGeom prst="rect">
            <a:avLst/>
          </a:prstGeom>
          <a:noFill/>
          <a:ln w="9525">
            <a:noFill/>
            <a:miter lim="800000"/>
            <a:headEnd/>
            <a:tailEnd/>
          </a:ln>
        </p:spPr>
        <p:txBody>
          <a:bodyPr wrap="none">
            <a:spAutoFit/>
          </a:bodyPr>
          <a:lstStyle/>
          <a:p>
            <a:r>
              <a:rPr lang="fr-FR" sz="1600"/>
              <a:t>Article commandé</a:t>
            </a:r>
          </a:p>
        </p:txBody>
      </p:sp>
      <p:sp>
        <p:nvSpPr>
          <p:cNvPr id="95" name="ZoneTexte 94"/>
          <p:cNvSpPr txBox="1">
            <a:spLocks noChangeArrowheads="1"/>
          </p:cNvSpPr>
          <p:nvPr/>
        </p:nvSpPr>
        <p:spPr bwMode="auto">
          <a:xfrm>
            <a:off x="874713" y="3078163"/>
            <a:ext cx="765175" cy="338137"/>
          </a:xfrm>
          <a:prstGeom prst="rect">
            <a:avLst/>
          </a:prstGeom>
          <a:noFill/>
          <a:ln w="9525">
            <a:noFill/>
            <a:miter lim="800000"/>
            <a:headEnd/>
            <a:tailEnd/>
          </a:ln>
        </p:spPr>
        <p:txBody>
          <a:bodyPr wrap="none">
            <a:spAutoFit/>
          </a:bodyPr>
          <a:lstStyle/>
          <a:p>
            <a:r>
              <a:rPr lang="fr-FR" sz="1600"/>
              <a:t>Client </a:t>
            </a:r>
          </a:p>
        </p:txBody>
      </p:sp>
      <p:sp>
        <p:nvSpPr>
          <p:cNvPr id="96" name="ZoneTexte 95"/>
          <p:cNvSpPr txBox="1">
            <a:spLocks noChangeArrowheads="1"/>
          </p:cNvSpPr>
          <p:nvPr/>
        </p:nvSpPr>
        <p:spPr bwMode="auto">
          <a:xfrm>
            <a:off x="463550" y="3490913"/>
            <a:ext cx="1701800" cy="339725"/>
          </a:xfrm>
          <a:prstGeom prst="rect">
            <a:avLst/>
          </a:prstGeom>
          <a:noFill/>
          <a:ln w="9525">
            <a:noFill/>
            <a:miter lim="800000"/>
            <a:headEnd/>
            <a:tailEnd/>
          </a:ln>
        </p:spPr>
        <p:txBody>
          <a:bodyPr wrap="none">
            <a:spAutoFit/>
          </a:bodyPr>
          <a:lstStyle/>
          <a:p>
            <a:r>
              <a:rPr lang="fr-FR" sz="1600"/>
              <a:t>Qté commandée</a:t>
            </a:r>
          </a:p>
        </p:txBody>
      </p:sp>
      <p:cxnSp>
        <p:nvCxnSpPr>
          <p:cNvPr id="98" name="Connecteur droit 97"/>
          <p:cNvCxnSpPr/>
          <p:nvPr/>
        </p:nvCxnSpPr>
        <p:spPr>
          <a:xfrm>
            <a:off x="327025" y="2274888"/>
            <a:ext cx="2466975" cy="4762"/>
          </a:xfrm>
          <a:prstGeom prst="line">
            <a:avLst/>
          </a:prstGeom>
          <a:ln w="254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2" name="ZoneTexte 101"/>
          <p:cNvSpPr txBox="1">
            <a:spLocks noChangeArrowheads="1"/>
          </p:cNvSpPr>
          <p:nvPr/>
        </p:nvSpPr>
        <p:spPr bwMode="auto">
          <a:xfrm>
            <a:off x="688975" y="1098550"/>
            <a:ext cx="1557338" cy="369888"/>
          </a:xfrm>
          <a:prstGeom prst="rect">
            <a:avLst/>
          </a:prstGeom>
          <a:noFill/>
          <a:ln w="9525">
            <a:noFill/>
            <a:miter lim="800000"/>
            <a:headEnd/>
            <a:tailEnd/>
          </a:ln>
        </p:spPr>
        <p:txBody>
          <a:bodyPr wrap="none">
            <a:spAutoFit/>
          </a:bodyPr>
          <a:lstStyle/>
          <a:p>
            <a:r>
              <a:rPr lang="fr-FR" b="1"/>
              <a:t>COMMANDE</a:t>
            </a:r>
          </a:p>
        </p:txBody>
      </p:sp>
      <p:sp>
        <p:nvSpPr>
          <p:cNvPr id="106" name="ZoneTexte 105"/>
          <p:cNvSpPr txBox="1">
            <a:spLocks noChangeArrowheads="1"/>
          </p:cNvSpPr>
          <p:nvPr/>
        </p:nvSpPr>
        <p:spPr bwMode="auto">
          <a:xfrm>
            <a:off x="4500563" y="1104900"/>
            <a:ext cx="1603375" cy="369888"/>
          </a:xfrm>
          <a:prstGeom prst="rect">
            <a:avLst/>
          </a:prstGeom>
          <a:noFill/>
          <a:ln w="9525">
            <a:noFill/>
            <a:miter lim="800000"/>
            <a:headEnd/>
            <a:tailEnd/>
          </a:ln>
        </p:spPr>
        <p:txBody>
          <a:bodyPr wrap="none">
            <a:spAutoFit/>
          </a:bodyPr>
          <a:lstStyle/>
          <a:p>
            <a:r>
              <a:rPr lang="fr-FR" b="1"/>
              <a:t>FICHE TARIF</a:t>
            </a:r>
          </a:p>
        </p:txBody>
      </p:sp>
      <p:sp>
        <p:nvSpPr>
          <p:cNvPr id="103" name="ZoneTexte 102"/>
          <p:cNvSpPr txBox="1"/>
          <p:nvPr/>
        </p:nvSpPr>
        <p:spPr>
          <a:xfrm>
            <a:off x="2990850" y="1808163"/>
            <a:ext cx="2659063" cy="400050"/>
          </a:xfrm>
          <a:prstGeom prst="rect">
            <a:avLst/>
          </a:prstGeom>
          <a:noFill/>
        </p:spPr>
        <p:txBody>
          <a:bodyPr wrap="none">
            <a:spAutoFit/>
          </a:bodyPr>
          <a:lstStyle/>
          <a:p>
            <a:pPr fontAlgn="auto">
              <a:spcBef>
                <a:spcPts val="0"/>
              </a:spcBef>
              <a:spcAft>
                <a:spcPts val="0"/>
              </a:spcAft>
              <a:defRPr/>
            </a:pPr>
            <a:r>
              <a:rPr lang="fr-FR" sz="2000" b="1" i="1" dirty="0">
                <a:solidFill>
                  <a:schemeClr val="accent4">
                    <a:lumMod val="75000"/>
                  </a:schemeClr>
                </a:solidFill>
                <a:latin typeface="+mn-lt"/>
                <a:cs typeface="+mn-cs"/>
              </a:rPr>
              <a:t>Critères d’utilisation</a:t>
            </a:r>
          </a:p>
        </p:txBody>
      </p:sp>
      <p:cxnSp>
        <p:nvCxnSpPr>
          <p:cNvPr id="105" name="Connecteur droit 104"/>
          <p:cNvCxnSpPr/>
          <p:nvPr/>
        </p:nvCxnSpPr>
        <p:spPr>
          <a:xfrm>
            <a:off x="5783263" y="1589088"/>
            <a:ext cx="9525" cy="2649537"/>
          </a:xfrm>
          <a:prstGeom prst="line">
            <a:avLst/>
          </a:prstGeom>
          <a:ln w="25400" cmpd="sng">
            <a:solidFill>
              <a:schemeClr val="accent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1181100" y="4238625"/>
            <a:ext cx="573088" cy="339725"/>
          </a:xfrm>
          <a:prstGeom prst="rect">
            <a:avLst/>
          </a:prstGeom>
          <a:noFill/>
        </p:spPr>
        <p:txBody>
          <a:bodyPr wrap="none">
            <a:spAutoFit/>
          </a:bodyPr>
          <a:lstStyle/>
          <a:p>
            <a:pPr fontAlgn="auto">
              <a:spcBef>
                <a:spcPts val="0"/>
              </a:spcBef>
              <a:spcAft>
                <a:spcPts val="0"/>
              </a:spcAft>
              <a:defRPr/>
            </a:pPr>
            <a:r>
              <a:rPr lang="fr-FR" sz="1600" b="1" dirty="0">
                <a:solidFill>
                  <a:schemeClr val="accent4">
                    <a:lumMod val="75000"/>
                  </a:schemeClr>
                </a:solidFill>
                <a:latin typeface="+mn-lt"/>
                <a:cs typeface="+mn-cs"/>
              </a:rPr>
              <a:t>Prix</a:t>
            </a:r>
          </a:p>
        </p:txBody>
      </p:sp>
      <p:sp>
        <p:nvSpPr>
          <p:cNvPr id="112" name="ZoneTexte 111"/>
          <p:cNvSpPr txBox="1"/>
          <p:nvPr/>
        </p:nvSpPr>
        <p:spPr>
          <a:xfrm>
            <a:off x="923925" y="4659313"/>
            <a:ext cx="1085850" cy="339725"/>
          </a:xfrm>
          <a:prstGeom prst="rect">
            <a:avLst/>
          </a:prstGeom>
          <a:noFill/>
        </p:spPr>
        <p:txBody>
          <a:bodyPr wrap="none">
            <a:spAutoFit/>
          </a:bodyPr>
          <a:lstStyle/>
          <a:p>
            <a:pPr fontAlgn="auto">
              <a:spcBef>
                <a:spcPts val="0"/>
              </a:spcBef>
              <a:spcAft>
                <a:spcPts val="0"/>
              </a:spcAft>
              <a:defRPr/>
            </a:pPr>
            <a:r>
              <a:rPr lang="fr-FR" sz="1600" b="1" dirty="0">
                <a:solidFill>
                  <a:schemeClr val="accent4">
                    <a:lumMod val="75000"/>
                  </a:schemeClr>
                </a:solidFill>
                <a:latin typeface="+mn-lt"/>
                <a:cs typeface="+mn-cs"/>
              </a:rPr>
              <a:t>Remise 1</a:t>
            </a:r>
          </a:p>
        </p:txBody>
      </p:sp>
      <p:sp>
        <p:nvSpPr>
          <p:cNvPr id="113" name="ZoneTexte 112"/>
          <p:cNvSpPr txBox="1"/>
          <p:nvPr/>
        </p:nvSpPr>
        <p:spPr>
          <a:xfrm>
            <a:off x="906463" y="5135563"/>
            <a:ext cx="1084262" cy="338137"/>
          </a:xfrm>
          <a:prstGeom prst="rect">
            <a:avLst/>
          </a:prstGeom>
          <a:noFill/>
        </p:spPr>
        <p:txBody>
          <a:bodyPr wrap="none">
            <a:spAutoFit/>
          </a:bodyPr>
          <a:lstStyle/>
          <a:p>
            <a:pPr fontAlgn="auto">
              <a:spcBef>
                <a:spcPts val="0"/>
              </a:spcBef>
              <a:spcAft>
                <a:spcPts val="0"/>
              </a:spcAft>
              <a:defRPr/>
            </a:pPr>
            <a:r>
              <a:rPr lang="fr-FR" sz="1600" b="1" dirty="0">
                <a:solidFill>
                  <a:schemeClr val="accent4">
                    <a:lumMod val="75000"/>
                  </a:schemeClr>
                </a:solidFill>
                <a:latin typeface="+mn-lt"/>
                <a:cs typeface="+mn-cs"/>
              </a:rPr>
              <a:t>Remise 2</a:t>
            </a:r>
          </a:p>
        </p:txBody>
      </p:sp>
      <p:cxnSp>
        <p:nvCxnSpPr>
          <p:cNvPr id="109" name="Connecteur en angle 108"/>
          <p:cNvCxnSpPr/>
          <p:nvPr/>
        </p:nvCxnSpPr>
        <p:spPr>
          <a:xfrm rot="10800000" flipV="1">
            <a:off x="2009775" y="3943350"/>
            <a:ext cx="4433888" cy="465138"/>
          </a:xfrm>
          <a:prstGeom prst="bentConnector3">
            <a:avLst>
              <a:gd name="adj1" fmla="val 624"/>
            </a:avLst>
          </a:prstGeom>
          <a:ln w="635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7" name="Connecteur en angle 116"/>
          <p:cNvCxnSpPr/>
          <p:nvPr/>
        </p:nvCxnSpPr>
        <p:spPr>
          <a:xfrm rot="10800000" flipV="1">
            <a:off x="2009775" y="4408488"/>
            <a:ext cx="4433888" cy="465137"/>
          </a:xfrm>
          <a:prstGeom prst="bentConnector3">
            <a:avLst>
              <a:gd name="adj1" fmla="val 624"/>
            </a:avLst>
          </a:prstGeom>
          <a:ln w="635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8" name="Connecteur en angle 117"/>
          <p:cNvCxnSpPr/>
          <p:nvPr/>
        </p:nvCxnSpPr>
        <p:spPr>
          <a:xfrm rot="10800000" flipV="1">
            <a:off x="2009775" y="4854575"/>
            <a:ext cx="4433888" cy="465138"/>
          </a:xfrm>
          <a:prstGeom prst="bentConnector3">
            <a:avLst>
              <a:gd name="adj1" fmla="val 624"/>
            </a:avLst>
          </a:prstGeom>
          <a:ln w="635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a:grpSpLocks noChangeAspect="1"/>
          </p:cNvGrpSpPr>
          <p:nvPr/>
        </p:nvGrpSpPr>
        <p:grpSpPr bwMode="auto">
          <a:xfrm flipH="1">
            <a:off x="2354263" y="2300288"/>
            <a:ext cx="739775" cy="527050"/>
            <a:chOff x="748" y="1732"/>
            <a:chExt cx="1488" cy="1060"/>
          </a:xfrm>
        </p:grpSpPr>
        <p:sp>
          <p:nvSpPr>
            <p:cNvPr id="136249" name="AutoShape 4"/>
            <p:cNvSpPr>
              <a:spLocks noChangeAspect="1" noChangeArrowheads="1" noTextEdit="1"/>
            </p:cNvSpPr>
            <p:nvPr/>
          </p:nvSpPr>
          <p:spPr bwMode="auto">
            <a:xfrm>
              <a:off x="748" y="1732"/>
              <a:ext cx="1488" cy="1060"/>
            </a:xfrm>
            <a:prstGeom prst="rect">
              <a:avLst/>
            </a:prstGeom>
            <a:noFill/>
            <a:ln w="9525">
              <a:noFill/>
              <a:miter lim="800000"/>
              <a:headEnd/>
              <a:tailEnd/>
            </a:ln>
          </p:spPr>
          <p:txBody>
            <a:bodyPr/>
            <a:lstStyle/>
            <a:p>
              <a:endParaRPr lang="fr-FR"/>
            </a:p>
          </p:txBody>
        </p:sp>
        <p:sp>
          <p:nvSpPr>
            <p:cNvPr id="136250" name="Freeform 6"/>
            <p:cNvSpPr>
              <a:spLocks/>
            </p:cNvSpPr>
            <p:nvPr/>
          </p:nvSpPr>
          <p:spPr bwMode="auto">
            <a:xfrm>
              <a:off x="748" y="2125"/>
              <a:ext cx="1044" cy="224"/>
            </a:xfrm>
            <a:custGeom>
              <a:avLst/>
              <a:gdLst>
                <a:gd name="T0" fmla="*/ 0 w 2087"/>
                <a:gd name="T1" fmla="*/ 112 h 449"/>
                <a:gd name="T2" fmla="*/ 7 w 2087"/>
                <a:gd name="T3" fmla="*/ 112 h 449"/>
                <a:gd name="T4" fmla="*/ 15 w 2087"/>
                <a:gd name="T5" fmla="*/ 112 h 449"/>
                <a:gd name="T6" fmla="*/ 26 w 2087"/>
                <a:gd name="T7" fmla="*/ 112 h 449"/>
                <a:gd name="T8" fmla="*/ 27 w 2087"/>
                <a:gd name="T9" fmla="*/ 103 h 449"/>
                <a:gd name="T10" fmla="*/ 29 w 2087"/>
                <a:gd name="T11" fmla="*/ 95 h 449"/>
                <a:gd name="T12" fmla="*/ 34 w 2087"/>
                <a:gd name="T13" fmla="*/ 87 h 449"/>
                <a:gd name="T14" fmla="*/ 39 w 2087"/>
                <a:gd name="T15" fmla="*/ 81 h 449"/>
                <a:gd name="T16" fmla="*/ 46 w 2087"/>
                <a:gd name="T17" fmla="*/ 75 h 449"/>
                <a:gd name="T18" fmla="*/ 53 w 2087"/>
                <a:gd name="T19" fmla="*/ 71 h 449"/>
                <a:gd name="T20" fmla="*/ 62 w 2087"/>
                <a:gd name="T21" fmla="*/ 69 h 449"/>
                <a:gd name="T22" fmla="*/ 71 w 2087"/>
                <a:gd name="T23" fmla="*/ 68 h 449"/>
                <a:gd name="T24" fmla="*/ 80 w 2087"/>
                <a:gd name="T25" fmla="*/ 69 h 449"/>
                <a:gd name="T26" fmla="*/ 88 w 2087"/>
                <a:gd name="T27" fmla="*/ 71 h 449"/>
                <a:gd name="T28" fmla="*/ 99 w 2087"/>
                <a:gd name="T29" fmla="*/ 78 h 449"/>
                <a:gd name="T30" fmla="*/ 104 w 2087"/>
                <a:gd name="T31" fmla="*/ 83 h 449"/>
                <a:gd name="T32" fmla="*/ 110 w 2087"/>
                <a:gd name="T33" fmla="*/ 90 h 449"/>
                <a:gd name="T34" fmla="*/ 113 w 2087"/>
                <a:gd name="T35" fmla="*/ 98 h 449"/>
                <a:gd name="T36" fmla="*/ 115 w 2087"/>
                <a:gd name="T37" fmla="*/ 107 h 449"/>
                <a:gd name="T38" fmla="*/ 159 w 2087"/>
                <a:gd name="T39" fmla="*/ 87 h 449"/>
                <a:gd name="T40" fmla="*/ 168 w 2087"/>
                <a:gd name="T41" fmla="*/ 89 h 449"/>
                <a:gd name="T42" fmla="*/ 176 w 2087"/>
                <a:gd name="T43" fmla="*/ 94 h 449"/>
                <a:gd name="T44" fmla="*/ 181 w 2087"/>
                <a:gd name="T45" fmla="*/ 102 h 449"/>
                <a:gd name="T46" fmla="*/ 184 w 2087"/>
                <a:gd name="T47" fmla="*/ 112 h 449"/>
                <a:gd name="T48" fmla="*/ 199 w 2087"/>
                <a:gd name="T49" fmla="*/ 112 h 449"/>
                <a:gd name="T50" fmla="*/ 213 w 2087"/>
                <a:gd name="T51" fmla="*/ 112 h 449"/>
                <a:gd name="T52" fmla="*/ 227 w 2087"/>
                <a:gd name="T53" fmla="*/ 112 h 449"/>
                <a:gd name="T54" fmla="*/ 239 w 2087"/>
                <a:gd name="T55" fmla="*/ 112 h 449"/>
                <a:gd name="T56" fmla="*/ 249 w 2087"/>
                <a:gd name="T57" fmla="*/ 112 h 449"/>
                <a:gd name="T58" fmla="*/ 258 w 2087"/>
                <a:gd name="T59" fmla="*/ 112 h 449"/>
                <a:gd name="T60" fmla="*/ 266 w 2087"/>
                <a:gd name="T61" fmla="*/ 112 h 449"/>
                <a:gd name="T62" fmla="*/ 266 w 2087"/>
                <a:gd name="T63" fmla="*/ 103 h 449"/>
                <a:gd name="T64" fmla="*/ 269 w 2087"/>
                <a:gd name="T65" fmla="*/ 95 h 449"/>
                <a:gd name="T66" fmla="*/ 273 w 2087"/>
                <a:gd name="T67" fmla="*/ 87 h 449"/>
                <a:gd name="T68" fmla="*/ 279 w 2087"/>
                <a:gd name="T69" fmla="*/ 81 h 449"/>
                <a:gd name="T70" fmla="*/ 285 w 2087"/>
                <a:gd name="T71" fmla="*/ 75 h 449"/>
                <a:gd name="T72" fmla="*/ 293 w 2087"/>
                <a:gd name="T73" fmla="*/ 71 h 449"/>
                <a:gd name="T74" fmla="*/ 301 w 2087"/>
                <a:gd name="T75" fmla="*/ 69 h 449"/>
                <a:gd name="T76" fmla="*/ 310 w 2087"/>
                <a:gd name="T77" fmla="*/ 68 h 449"/>
                <a:gd name="T78" fmla="*/ 319 w 2087"/>
                <a:gd name="T79" fmla="*/ 69 h 449"/>
                <a:gd name="T80" fmla="*/ 327 w 2087"/>
                <a:gd name="T81" fmla="*/ 71 h 449"/>
                <a:gd name="T82" fmla="*/ 335 w 2087"/>
                <a:gd name="T83" fmla="*/ 75 h 449"/>
                <a:gd name="T84" fmla="*/ 342 w 2087"/>
                <a:gd name="T85" fmla="*/ 81 h 449"/>
                <a:gd name="T86" fmla="*/ 347 w 2087"/>
                <a:gd name="T87" fmla="*/ 87 h 449"/>
                <a:gd name="T88" fmla="*/ 351 w 2087"/>
                <a:gd name="T89" fmla="*/ 95 h 449"/>
                <a:gd name="T90" fmla="*/ 354 w 2087"/>
                <a:gd name="T91" fmla="*/ 103 h 449"/>
                <a:gd name="T92" fmla="*/ 355 w 2087"/>
                <a:gd name="T93" fmla="*/ 112 h 449"/>
                <a:gd name="T94" fmla="*/ 373 w 2087"/>
                <a:gd name="T95" fmla="*/ 112 h 449"/>
                <a:gd name="T96" fmla="*/ 389 w 2087"/>
                <a:gd name="T97" fmla="*/ 112 h 449"/>
                <a:gd name="T98" fmla="*/ 405 w 2087"/>
                <a:gd name="T99" fmla="*/ 112 h 449"/>
                <a:gd name="T100" fmla="*/ 421 w 2087"/>
                <a:gd name="T101" fmla="*/ 112 h 449"/>
                <a:gd name="T102" fmla="*/ 435 w 2087"/>
                <a:gd name="T103" fmla="*/ 112 h 449"/>
                <a:gd name="T104" fmla="*/ 449 w 2087"/>
                <a:gd name="T105" fmla="*/ 112 h 449"/>
                <a:gd name="T106" fmla="*/ 462 w 2087"/>
                <a:gd name="T107" fmla="*/ 112 h 449"/>
                <a:gd name="T108" fmla="*/ 474 w 2087"/>
                <a:gd name="T109" fmla="*/ 112 h 449"/>
                <a:gd name="T110" fmla="*/ 484 w 2087"/>
                <a:gd name="T111" fmla="*/ 112 h 449"/>
                <a:gd name="T112" fmla="*/ 494 w 2087"/>
                <a:gd name="T113" fmla="*/ 112 h 449"/>
                <a:gd name="T114" fmla="*/ 502 w 2087"/>
                <a:gd name="T115" fmla="*/ 112 h 449"/>
                <a:gd name="T116" fmla="*/ 515 w 2087"/>
                <a:gd name="T117" fmla="*/ 112 h 449"/>
                <a:gd name="T118" fmla="*/ 522 w 2087"/>
                <a:gd name="T119" fmla="*/ 112 h 4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87"/>
                <a:gd name="T181" fmla="*/ 0 h 449"/>
                <a:gd name="T182" fmla="*/ 2087 w 2087"/>
                <a:gd name="T183" fmla="*/ 449 h 4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87" h="449">
                  <a:moveTo>
                    <a:pt x="2087" y="449"/>
                  </a:moveTo>
                  <a:lnTo>
                    <a:pt x="2087" y="0"/>
                  </a:lnTo>
                  <a:lnTo>
                    <a:pt x="0" y="0"/>
                  </a:lnTo>
                  <a:lnTo>
                    <a:pt x="0" y="449"/>
                  </a:lnTo>
                  <a:lnTo>
                    <a:pt x="6" y="449"/>
                  </a:lnTo>
                  <a:lnTo>
                    <a:pt x="13" y="449"/>
                  </a:lnTo>
                  <a:lnTo>
                    <a:pt x="25" y="449"/>
                  </a:lnTo>
                  <a:lnTo>
                    <a:pt x="30" y="449"/>
                  </a:lnTo>
                  <a:lnTo>
                    <a:pt x="38" y="449"/>
                  </a:lnTo>
                  <a:lnTo>
                    <a:pt x="48" y="449"/>
                  </a:lnTo>
                  <a:lnTo>
                    <a:pt x="57" y="449"/>
                  </a:lnTo>
                  <a:lnTo>
                    <a:pt x="67" y="449"/>
                  </a:lnTo>
                  <a:lnTo>
                    <a:pt x="78" y="449"/>
                  </a:lnTo>
                  <a:lnTo>
                    <a:pt x="89" y="449"/>
                  </a:lnTo>
                  <a:lnTo>
                    <a:pt x="101" y="449"/>
                  </a:lnTo>
                  <a:lnTo>
                    <a:pt x="101" y="440"/>
                  </a:lnTo>
                  <a:lnTo>
                    <a:pt x="101" y="430"/>
                  </a:lnTo>
                  <a:lnTo>
                    <a:pt x="103" y="421"/>
                  </a:lnTo>
                  <a:lnTo>
                    <a:pt x="105" y="413"/>
                  </a:lnTo>
                  <a:lnTo>
                    <a:pt x="106"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3"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3" y="274"/>
                  </a:lnTo>
                  <a:lnTo>
                    <a:pt x="291" y="274"/>
                  </a:lnTo>
                  <a:lnTo>
                    <a:pt x="300" y="274"/>
                  </a:lnTo>
                  <a:lnTo>
                    <a:pt x="308" y="274"/>
                  </a:lnTo>
                  <a:lnTo>
                    <a:pt x="317" y="278"/>
                  </a:lnTo>
                  <a:lnTo>
                    <a:pt x="325" y="278"/>
                  </a:lnTo>
                  <a:lnTo>
                    <a:pt x="335" y="280"/>
                  </a:lnTo>
                  <a:lnTo>
                    <a:pt x="342" y="282"/>
                  </a:lnTo>
                  <a:lnTo>
                    <a:pt x="352" y="287"/>
                  </a:lnTo>
                  <a:lnTo>
                    <a:pt x="365" y="293"/>
                  </a:lnTo>
                  <a:lnTo>
                    <a:pt x="380" y="303"/>
                  </a:lnTo>
                  <a:lnTo>
                    <a:pt x="386" y="306"/>
                  </a:lnTo>
                  <a:lnTo>
                    <a:pt x="394" y="312"/>
                  </a:lnTo>
                  <a:lnTo>
                    <a:pt x="399" y="318"/>
                  </a:lnTo>
                  <a:lnTo>
                    <a:pt x="407" y="324"/>
                  </a:lnTo>
                  <a:lnTo>
                    <a:pt x="411" y="329"/>
                  </a:lnTo>
                  <a:lnTo>
                    <a:pt x="416" y="335"/>
                  </a:lnTo>
                  <a:lnTo>
                    <a:pt x="424" y="341"/>
                  </a:lnTo>
                  <a:lnTo>
                    <a:pt x="430" y="350"/>
                  </a:lnTo>
                  <a:lnTo>
                    <a:pt x="433" y="356"/>
                  </a:lnTo>
                  <a:lnTo>
                    <a:pt x="437" y="363"/>
                  </a:lnTo>
                  <a:lnTo>
                    <a:pt x="441" y="371"/>
                  </a:lnTo>
                  <a:lnTo>
                    <a:pt x="447" y="381"/>
                  </a:lnTo>
                  <a:lnTo>
                    <a:pt x="447" y="388"/>
                  </a:lnTo>
                  <a:lnTo>
                    <a:pt x="451" y="394"/>
                  </a:lnTo>
                  <a:lnTo>
                    <a:pt x="452" y="403"/>
                  </a:lnTo>
                  <a:lnTo>
                    <a:pt x="456" y="413"/>
                  </a:lnTo>
                  <a:lnTo>
                    <a:pt x="458" y="421"/>
                  </a:lnTo>
                  <a:lnTo>
                    <a:pt x="458" y="430"/>
                  </a:lnTo>
                  <a:lnTo>
                    <a:pt x="460" y="440"/>
                  </a:lnTo>
                  <a:lnTo>
                    <a:pt x="462" y="449"/>
                  </a:lnTo>
                  <a:lnTo>
                    <a:pt x="572" y="449"/>
                  </a:lnTo>
                  <a:lnTo>
                    <a:pt x="633" y="348"/>
                  </a:lnTo>
                  <a:lnTo>
                    <a:pt x="641" y="348"/>
                  </a:lnTo>
                  <a:lnTo>
                    <a:pt x="652" y="350"/>
                  </a:lnTo>
                  <a:lnTo>
                    <a:pt x="662" y="352"/>
                  </a:lnTo>
                  <a:lnTo>
                    <a:pt x="671" y="356"/>
                  </a:lnTo>
                  <a:lnTo>
                    <a:pt x="679" y="360"/>
                  </a:lnTo>
                  <a:lnTo>
                    <a:pt x="686" y="365"/>
                  </a:lnTo>
                  <a:lnTo>
                    <a:pt x="694" y="369"/>
                  </a:lnTo>
                  <a:lnTo>
                    <a:pt x="703" y="377"/>
                  </a:lnTo>
                  <a:lnTo>
                    <a:pt x="709" y="383"/>
                  </a:lnTo>
                  <a:lnTo>
                    <a:pt x="715" y="392"/>
                  </a:lnTo>
                  <a:lnTo>
                    <a:pt x="719" y="402"/>
                  </a:lnTo>
                  <a:lnTo>
                    <a:pt x="724" y="409"/>
                  </a:lnTo>
                  <a:lnTo>
                    <a:pt x="728" y="419"/>
                  </a:lnTo>
                  <a:lnTo>
                    <a:pt x="730" y="428"/>
                  </a:lnTo>
                  <a:lnTo>
                    <a:pt x="732" y="438"/>
                  </a:lnTo>
                  <a:lnTo>
                    <a:pt x="734" y="449"/>
                  </a:lnTo>
                  <a:lnTo>
                    <a:pt x="745" y="449"/>
                  </a:lnTo>
                  <a:lnTo>
                    <a:pt x="762" y="449"/>
                  </a:lnTo>
                  <a:lnTo>
                    <a:pt x="776" y="449"/>
                  </a:lnTo>
                  <a:lnTo>
                    <a:pt x="793" y="449"/>
                  </a:lnTo>
                  <a:lnTo>
                    <a:pt x="804" y="449"/>
                  </a:lnTo>
                  <a:lnTo>
                    <a:pt x="821" y="449"/>
                  </a:lnTo>
                  <a:lnTo>
                    <a:pt x="835" y="449"/>
                  </a:lnTo>
                  <a:lnTo>
                    <a:pt x="852" y="449"/>
                  </a:lnTo>
                  <a:lnTo>
                    <a:pt x="863" y="449"/>
                  </a:lnTo>
                  <a:lnTo>
                    <a:pt x="878" y="449"/>
                  </a:lnTo>
                  <a:lnTo>
                    <a:pt x="892" y="449"/>
                  </a:lnTo>
                  <a:lnTo>
                    <a:pt x="905" y="449"/>
                  </a:lnTo>
                  <a:lnTo>
                    <a:pt x="916" y="449"/>
                  </a:lnTo>
                  <a:lnTo>
                    <a:pt x="930" y="449"/>
                  </a:lnTo>
                  <a:lnTo>
                    <a:pt x="943" y="449"/>
                  </a:lnTo>
                  <a:lnTo>
                    <a:pt x="956"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5" y="403"/>
                  </a:lnTo>
                  <a:lnTo>
                    <a:pt x="1068" y="394"/>
                  </a:lnTo>
                  <a:lnTo>
                    <a:pt x="1070" y="388"/>
                  </a:lnTo>
                  <a:lnTo>
                    <a:pt x="1074" y="381"/>
                  </a:lnTo>
                  <a:lnTo>
                    <a:pt x="1078" y="371"/>
                  </a:lnTo>
                  <a:lnTo>
                    <a:pt x="1082" y="363"/>
                  </a:lnTo>
                  <a:lnTo>
                    <a:pt x="1086" y="356"/>
                  </a:lnTo>
                  <a:lnTo>
                    <a:pt x="1091" y="350"/>
                  </a:lnTo>
                  <a:lnTo>
                    <a:pt x="1097" y="341"/>
                  </a:lnTo>
                  <a:lnTo>
                    <a:pt x="1101" y="335"/>
                  </a:lnTo>
                  <a:lnTo>
                    <a:pt x="1106" y="329"/>
                  </a:lnTo>
                  <a:lnTo>
                    <a:pt x="1114" y="324"/>
                  </a:lnTo>
                  <a:lnTo>
                    <a:pt x="1118" y="318"/>
                  </a:lnTo>
                  <a:lnTo>
                    <a:pt x="1125" y="312"/>
                  </a:lnTo>
                  <a:lnTo>
                    <a:pt x="1131" y="306"/>
                  </a:lnTo>
                  <a:lnTo>
                    <a:pt x="1139" y="301"/>
                  </a:lnTo>
                  <a:lnTo>
                    <a:pt x="1146" y="295"/>
                  </a:lnTo>
                  <a:lnTo>
                    <a:pt x="1154" y="291"/>
                  </a:lnTo>
                  <a:lnTo>
                    <a:pt x="1162" y="289"/>
                  </a:lnTo>
                  <a:lnTo>
                    <a:pt x="1169" y="286"/>
                  </a:lnTo>
                  <a:lnTo>
                    <a:pt x="1177" y="282"/>
                  </a:lnTo>
                  <a:lnTo>
                    <a:pt x="1184" y="278"/>
                  </a:lnTo>
                  <a:lnTo>
                    <a:pt x="1194" y="276"/>
                  </a:lnTo>
                  <a:lnTo>
                    <a:pt x="1202" y="276"/>
                  </a:lnTo>
                  <a:lnTo>
                    <a:pt x="1211" y="272"/>
                  </a:lnTo>
                  <a:lnTo>
                    <a:pt x="1221" y="272"/>
                  </a:lnTo>
                  <a:lnTo>
                    <a:pt x="1230" y="272"/>
                  </a:lnTo>
                  <a:lnTo>
                    <a:pt x="1240" y="272"/>
                  </a:lnTo>
                  <a:lnTo>
                    <a:pt x="1249" y="272"/>
                  </a:lnTo>
                  <a:lnTo>
                    <a:pt x="1257" y="272"/>
                  </a:lnTo>
                  <a:lnTo>
                    <a:pt x="1266" y="272"/>
                  </a:lnTo>
                  <a:lnTo>
                    <a:pt x="1274" y="276"/>
                  </a:lnTo>
                  <a:lnTo>
                    <a:pt x="1283" y="276"/>
                  </a:lnTo>
                  <a:lnTo>
                    <a:pt x="1291" y="278"/>
                  </a:lnTo>
                  <a:lnTo>
                    <a:pt x="1300" y="282"/>
                  </a:lnTo>
                  <a:lnTo>
                    <a:pt x="1308" y="286"/>
                  </a:lnTo>
                  <a:lnTo>
                    <a:pt x="1316" y="289"/>
                  </a:lnTo>
                  <a:lnTo>
                    <a:pt x="1323" y="291"/>
                  </a:lnTo>
                  <a:lnTo>
                    <a:pt x="1331" y="295"/>
                  </a:lnTo>
                  <a:lnTo>
                    <a:pt x="1338" y="301"/>
                  </a:lnTo>
                  <a:lnTo>
                    <a:pt x="1344" y="306"/>
                  </a:lnTo>
                  <a:lnTo>
                    <a:pt x="1352" y="312"/>
                  </a:lnTo>
                  <a:lnTo>
                    <a:pt x="1359" y="318"/>
                  </a:lnTo>
                  <a:lnTo>
                    <a:pt x="1367" y="324"/>
                  </a:lnTo>
                  <a:lnTo>
                    <a:pt x="1371" y="329"/>
                  </a:lnTo>
                  <a:lnTo>
                    <a:pt x="1376"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20" y="440"/>
                  </a:lnTo>
                  <a:lnTo>
                    <a:pt x="1420" y="449"/>
                  </a:lnTo>
                  <a:lnTo>
                    <a:pt x="1437" y="449"/>
                  </a:lnTo>
                  <a:lnTo>
                    <a:pt x="1454" y="449"/>
                  </a:lnTo>
                  <a:lnTo>
                    <a:pt x="1471" y="449"/>
                  </a:lnTo>
                  <a:lnTo>
                    <a:pt x="1489" y="449"/>
                  </a:lnTo>
                  <a:lnTo>
                    <a:pt x="1504" y="449"/>
                  </a:lnTo>
                  <a:lnTo>
                    <a:pt x="1521" y="449"/>
                  </a:lnTo>
                  <a:lnTo>
                    <a:pt x="1536" y="449"/>
                  </a:lnTo>
                  <a:lnTo>
                    <a:pt x="1555" y="449"/>
                  </a:lnTo>
                  <a:lnTo>
                    <a:pt x="1570" y="449"/>
                  </a:lnTo>
                  <a:lnTo>
                    <a:pt x="1586" y="449"/>
                  </a:lnTo>
                  <a:lnTo>
                    <a:pt x="1601" y="449"/>
                  </a:lnTo>
                  <a:lnTo>
                    <a:pt x="1618" y="449"/>
                  </a:lnTo>
                  <a:lnTo>
                    <a:pt x="1633" y="449"/>
                  </a:lnTo>
                  <a:lnTo>
                    <a:pt x="1648" y="449"/>
                  </a:lnTo>
                  <a:lnTo>
                    <a:pt x="1665" y="449"/>
                  </a:lnTo>
                  <a:lnTo>
                    <a:pt x="1681" y="449"/>
                  </a:lnTo>
                  <a:lnTo>
                    <a:pt x="1694" y="449"/>
                  </a:lnTo>
                  <a:lnTo>
                    <a:pt x="1709" y="449"/>
                  </a:lnTo>
                  <a:lnTo>
                    <a:pt x="1724" y="449"/>
                  </a:lnTo>
                  <a:lnTo>
                    <a:pt x="1738" y="449"/>
                  </a:lnTo>
                  <a:lnTo>
                    <a:pt x="1751" y="449"/>
                  </a:lnTo>
                  <a:lnTo>
                    <a:pt x="1766" y="449"/>
                  </a:lnTo>
                  <a:lnTo>
                    <a:pt x="1779" y="449"/>
                  </a:lnTo>
                  <a:lnTo>
                    <a:pt x="1795" y="449"/>
                  </a:lnTo>
                  <a:lnTo>
                    <a:pt x="1806" y="449"/>
                  </a:lnTo>
                  <a:lnTo>
                    <a:pt x="1819" y="449"/>
                  </a:lnTo>
                  <a:lnTo>
                    <a:pt x="1833" y="449"/>
                  </a:lnTo>
                  <a:lnTo>
                    <a:pt x="1846" y="449"/>
                  </a:lnTo>
                  <a:lnTo>
                    <a:pt x="1857" y="449"/>
                  </a:lnTo>
                  <a:lnTo>
                    <a:pt x="1869" y="449"/>
                  </a:lnTo>
                  <a:lnTo>
                    <a:pt x="1880" y="449"/>
                  </a:lnTo>
                  <a:lnTo>
                    <a:pt x="1894" y="449"/>
                  </a:lnTo>
                  <a:lnTo>
                    <a:pt x="1903" y="449"/>
                  </a:lnTo>
                  <a:lnTo>
                    <a:pt x="1913" y="449"/>
                  </a:lnTo>
                  <a:lnTo>
                    <a:pt x="1924" y="449"/>
                  </a:lnTo>
                  <a:lnTo>
                    <a:pt x="1935" y="449"/>
                  </a:lnTo>
                  <a:lnTo>
                    <a:pt x="1945" y="449"/>
                  </a:lnTo>
                  <a:lnTo>
                    <a:pt x="1954" y="449"/>
                  </a:lnTo>
                  <a:lnTo>
                    <a:pt x="1964" y="449"/>
                  </a:lnTo>
                  <a:lnTo>
                    <a:pt x="1973" y="449"/>
                  </a:lnTo>
                  <a:lnTo>
                    <a:pt x="1981" y="449"/>
                  </a:lnTo>
                  <a:lnTo>
                    <a:pt x="1989" y="449"/>
                  </a:lnTo>
                  <a:lnTo>
                    <a:pt x="1998" y="449"/>
                  </a:lnTo>
                  <a:lnTo>
                    <a:pt x="2006" y="449"/>
                  </a:lnTo>
                  <a:lnTo>
                    <a:pt x="2021" y="449"/>
                  </a:lnTo>
                  <a:lnTo>
                    <a:pt x="2036" y="449"/>
                  </a:lnTo>
                  <a:lnTo>
                    <a:pt x="2048" y="449"/>
                  </a:lnTo>
                  <a:lnTo>
                    <a:pt x="2057" y="449"/>
                  </a:lnTo>
                  <a:lnTo>
                    <a:pt x="2065" y="449"/>
                  </a:lnTo>
                  <a:lnTo>
                    <a:pt x="2074" y="449"/>
                  </a:lnTo>
                  <a:lnTo>
                    <a:pt x="2084" y="449"/>
                  </a:lnTo>
                  <a:lnTo>
                    <a:pt x="2087" y="449"/>
                  </a:lnTo>
                  <a:close/>
                </a:path>
              </a:pathLst>
            </a:custGeom>
            <a:solidFill>
              <a:srgbClr val="BA9E00"/>
            </a:solidFill>
            <a:ln w="9525">
              <a:noFill/>
              <a:round/>
              <a:headEnd/>
              <a:tailEnd/>
            </a:ln>
          </p:spPr>
          <p:txBody>
            <a:bodyPr/>
            <a:lstStyle/>
            <a:p>
              <a:endParaRPr lang="fr-FR"/>
            </a:p>
          </p:txBody>
        </p:sp>
        <p:sp>
          <p:nvSpPr>
            <p:cNvPr id="136251" name="Freeform 7"/>
            <p:cNvSpPr>
              <a:spLocks/>
            </p:cNvSpPr>
            <p:nvPr/>
          </p:nvSpPr>
          <p:spPr bwMode="auto">
            <a:xfrm>
              <a:off x="796" y="2125"/>
              <a:ext cx="1042" cy="224"/>
            </a:xfrm>
            <a:custGeom>
              <a:avLst/>
              <a:gdLst>
                <a:gd name="T0" fmla="*/ 0 w 2086"/>
                <a:gd name="T1" fmla="*/ 112 h 449"/>
                <a:gd name="T2" fmla="*/ 9 w 2086"/>
                <a:gd name="T3" fmla="*/ 112 h 449"/>
                <a:gd name="T4" fmla="*/ 22 w 2086"/>
                <a:gd name="T5" fmla="*/ 112 h 449"/>
                <a:gd name="T6" fmla="*/ 26 w 2086"/>
                <a:gd name="T7" fmla="*/ 103 h 449"/>
                <a:gd name="T8" fmla="*/ 29 w 2086"/>
                <a:gd name="T9" fmla="*/ 92 h 449"/>
                <a:gd name="T10" fmla="*/ 35 w 2086"/>
                <a:gd name="T11" fmla="*/ 83 h 449"/>
                <a:gd name="T12" fmla="*/ 43 w 2086"/>
                <a:gd name="T13" fmla="*/ 76 h 449"/>
                <a:gd name="T14" fmla="*/ 52 w 2086"/>
                <a:gd name="T15" fmla="*/ 71 h 449"/>
                <a:gd name="T16" fmla="*/ 63 w 2086"/>
                <a:gd name="T17" fmla="*/ 68 h 449"/>
                <a:gd name="T18" fmla="*/ 74 w 2086"/>
                <a:gd name="T19" fmla="*/ 68 h 449"/>
                <a:gd name="T20" fmla="*/ 85 w 2086"/>
                <a:gd name="T21" fmla="*/ 70 h 449"/>
                <a:gd name="T22" fmla="*/ 95 w 2086"/>
                <a:gd name="T23" fmla="*/ 75 h 449"/>
                <a:gd name="T24" fmla="*/ 102 w 2086"/>
                <a:gd name="T25" fmla="*/ 82 h 449"/>
                <a:gd name="T26" fmla="*/ 108 w 2086"/>
                <a:gd name="T27" fmla="*/ 90 h 449"/>
                <a:gd name="T28" fmla="*/ 113 w 2086"/>
                <a:gd name="T29" fmla="*/ 100 h 449"/>
                <a:gd name="T30" fmla="*/ 115 w 2086"/>
                <a:gd name="T31" fmla="*/ 112 h 449"/>
                <a:gd name="T32" fmla="*/ 122 w 2086"/>
                <a:gd name="T33" fmla="*/ 112 h 449"/>
                <a:gd name="T34" fmla="*/ 132 w 2086"/>
                <a:gd name="T35" fmla="*/ 112 h 449"/>
                <a:gd name="T36" fmla="*/ 135 w 2086"/>
                <a:gd name="T37" fmla="*/ 100 h 449"/>
                <a:gd name="T38" fmla="*/ 143 w 2086"/>
                <a:gd name="T39" fmla="*/ 91 h 449"/>
                <a:gd name="T40" fmla="*/ 155 w 2086"/>
                <a:gd name="T41" fmla="*/ 87 h 449"/>
                <a:gd name="T42" fmla="*/ 167 w 2086"/>
                <a:gd name="T43" fmla="*/ 89 h 449"/>
                <a:gd name="T44" fmla="*/ 177 w 2086"/>
                <a:gd name="T45" fmla="*/ 95 h 449"/>
                <a:gd name="T46" fmla="*/ 182 w 2086"/>
                <a:gd name="T47" fmla="*/ 107 h 449"/>
                <a:gd name="T48" fmla="*/ 194 w 2086"/>
                <a:gd name="T49" fmla="*/ 112 h 449"/>
                <a:gd name="T50" fmla="*/ 212 w 2086"/>
                <a:gd name="T51" fmla="*/ 112 h 449"/>
                <a:gd name="T52" fmla="*/ 229 w 2086"/>
                <a:gd name="T53" fmla="*/ 112 h 449"/>
                <a:gd name="T54" fmla="*/ 243 w 2086"/>
                <a:gd name="T55" fmla="*/ 112 h 449"/>
                <a:gd name="T56" fmla="*/ 255 w 2086"/>
                <a:gd name="T57" fmla="*/ 112 h 449"/>
                <a:gd name="T58" fmla="*/ 265 w 2086"/>
                <a:gd name="T59" fmla="*/ 112 h 449"/>
                <a:gd name="T60" fmla="*/ 265 w 2086"/>
                <a:gd name="T61" fmla="*/ 100 h 449"/>
                <a:gd name="T62" fmla="*/ 269 w 2086"/>
                <a:gd name="T63" fmla="*/ 90 h 449"/>
                <a:gd name="T64" fmla="*/ 276 w 2086"/>
                <a:gd name="T65" fmla="*/ 82 h 449"/>
                <a:gd name="T66" fmla="*/ 284 w 2086"/>
                <a:gd name="T67" fmla="*/ 75 h 449"/>
                <a:gd name="T68" fmla="*/ 294 w 2086"/>
                <a:gd name="T69" fmla="*/ 70 h 449"/>
                <a:gd name="T70" fmla="*/ 305 w 2086"/>
                <a:gd name="T71" fmla="*/ 68 h 449"/>
                <a:gd name="T72" fmla="*/ 316 w 2086"/>
                <a:gd name="T73" fmla="*/ 68 h 449"/>
                <a:gd name="T74" fmla="*/ 326 w 2086"/>
                <a:gd name="T75" fmla="*/ 71 h 449"/>
                <a:gd name="T76" fmla="*/ 339 w 2086"/>
                <a:gd name="T77" fmla="*/ 79 h 449"/>
                <a:gd name="T78" fmla="*/ 346 w 2086"/>
                <a:gd name="T79" fmla="*/ 87 h 449"/>
                <a:gd name="T80" fmla="*/ 351 w 2086"/>
                <a:gd name="T81" fmla="*/ 97 h 449"/>
                <a:gd name="T82" fmla="*/ 354 w 2086"/>
                <a:gd name="T83" fmla="*/ 107 h 449"/>
                <a:gd name="T84" fmla="*/ 367 w 2086"/>
                <a:gd name="T85" fmla="*/ 112 h 449"/>
                <a:gd name="T86" fmla="*/ 388 w 2086"/>
                <a:gd name="T87" fmla="*/ 112 h 449"/>
                <a:gd name="T88" fmla="*/ 407 w 2086"/>
                <a:gd name="T89" fmla="*/ 112 h 449"/>
                <a:gd name="T90" fmla="*/ 426 w 2086"/>
                <a:gd name="T91" fmla="*/ 112 h 449"/>
                <a:gd name="T92" fmla="*/ 444 w 2086"/>
                <a:gd name="T93" fmla="*/ 112 h 449"/>
                <a:gd name="T94" fmla="*/ 460 w 2086"/>
                <a:gd name="T95" fmla="*/ 112 h 449"/>
                <a:gd name="T96" fmla="*/ 475 w 2086"/>
                <a:gd name="T97" fmla="*/ 112 h 449"/>
                <a:gd name="T98" fmla="*/ 488 w 2086"/>
                <a:gd name="T99" fmla="*/ 112 h 449"/>
                <a:gd name="T100" fmla="*/ 498 w 2086"/>
                <a:gd name="T101" fmla="*/ 112 h 449"/>
                <a:gd name="T102" fmla="*/ 513 w 2086"/>
                <a:gd name="T103" fmla="*/ 112 h 449"/>
                <a:gd name="T104" fmla="*/ 521 w 2086"/>
                <a:gd name="T105" fmla="*/ 112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86"/>
                <a:gd name="T160" fmla="*/ 0 h 449"/>
                <a:gd name="T161" fmla="*/ 2086 w 2086"/>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86" h="449">
                  <a:moveTo>
                    <a:pt x="2086" y="449"/>
                  </a:moveTo>
                  <a:lnTo>
                    <a:pt x="2086" y="0"/>
                  </a:lnTo>
                  <a:lnTo>
                    <a:pt x="0" y="0"/>
                  </a:lnTo>
                  <a:lnTo>
                    <a:pt x="0" y="449"/>
                  </a:lnTo>
                  <a:lnTo>
                    <a:pt x="6" y="449"/>
                  </a:lnTo>
                  <a:lnTo>
                    <a:pt x="11" y="449"/>
                  </a:lnTo>
                  <a:lnTo>
                    <a:pt x="25" y="449"/>
                  </a:lnTo>
                  <a:lnTo>
                    <a:pt x="30" y="449"/>
                  </a:lnTo>
                  <a:lnTo>
                    <a:pt x="38" y="449"/>
                  </a:lnTo>
                  <a:lnTo>
                    <a:pt x="48" y="449"/>
                  </a:lnTo>
                  <a:lnTo>
                    <a:pt x="57" y="449"/>
                  </a:lnTo>
                  <a:lnTo>
                    <a:pt x="65" y="449"/>
                  </a:lnTo>
                  <a:lnTo>
                    <a:pt x="76" y="449"/>
                  </a:lnTo>
                  <a:lnTo>
                    <a:pt x="88" y="449"/>
                  </a:lnTo>
                  <a:lnTo>
                    <a:pt x="101" y="449"/>
                  </a:lnTo>
                  <a:lnTo>
                    <a:pt x="101" y="440"/>
                  </a:lnTo>
                  <a:lnTo>
                    <a:pt x="101" y="430"/>
                  </a:lnTo>
                  <a:lnTo>
                    <a:pt x="103" y="421"/>
                  </a:lnTo>
                  <a:lnTo>
                    <a:pt x="105" y="413"/>
                  </a:lnTo>
                  <a:lnTo>
                    <a:pt x="105"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1"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1" y="274"/>
                  </a:lnTo>
                  <a:lnTo>
                    <a:pt x="291" y="274"/>
                  </a:lnTo>
                  <a:lnTo>
                    <a:pt x="299" y="274"/>
                  </a:lnTo>
                  <a:lnTo>
                    <a:pt x="308" y="274"/>
                  </a:lnTo>
                  <a:lnTo>
                    <a:pt x="316" y="278"/>
                  </a:lnTo>
                  <a:lnTo>
                    <a:pt x="323" y="278"/>
                  </a:lnTo>
                  <a:lnTo>
                    <a:pt x="333" y="280"/>
                  </a:lnTo>
                  <a:lnTo>
                    <a:pt x="340" y="282"/>
                  </a:lnTo>
                  <a:lnTo>
                    <a:pt x="350" y="287"/>
                  </a:lnTo>
                  <a:lnTo>
                    <a:pt x="357" y="289"/>
                  </a:lnTo>
                  <a:lnTo>
                    <a:pt x="363" y="293"/>
                  </a:lnTo>
                  <a:lnTo>
                    <a:pt x="371" y="297"/>
                  </a:lnTo>
                  <a:lnTo>
                    <a:pt x="380" y="303"/>
                  </a:lnTo>
                  <a:lnTo>
                    <a:pt x="386" y="306"/>
                  </a:lnTo>
                  <a:lnTo>
                    <a:pt x="392" y="312"/>
                  </a:lnTo>
                  <a:lnTo>
                    <a:pt x="399" y="318"/>
                  </a:lnTo>
                  <a:lnTo>
                    <a:pt x="407" y="324"/>
                  </a:lnTo>
                  <a:lnTo>
                    <a:pt x="411" y="329"/>
                  </a:lnTo>
                  <a:lnTo>
                    <a:pt x="416" y="335"/>
                  </a:lnTo>
                  <a:lnTo>
                    <a:pt x="422" y="341"/>
                  </a:lnTo>
                  <a:lnTo>
                    <a:pt x="428" y="350"/>
                  </a:lnTo>
                  <a:lnTo>
                    <a:pt x="432" y="356"/>
                  </a:lnTo>
                  <a:lnTo>
                    <a:pt x="435" y="363"/>
                  </a:lnTo>
                  <a:lnTo>
                    <a:pt x="439" y="371"/>
                  </a:lnTo>
                  <a:lnTo>
                    <a:pt x="445" y="381"/>
                  </a:lnTo>
                  <a:lnTo>
                    <a:pt x="447" y="388"/>
                  </a:lnTo>
                  <a:lnTo>
                    <a:pt x="451" y="394"/>
                  </a:lnTo>
                  <a:lnTo>
                    <a:pt x="453" y="403"/>
                  </a:lnTo>
                  <a:lnTo>
                    <a:pt x="456" y="413"/>
                  </a:lnTo>
                  <a:lnTo>
                    <a:pt x="456" y="421"/>
                  </a:lnTo>
                  <a:lnTo>
                    <a:pt x="458" y="430"/>
                  </a:lnTo>
                  <a:lnTo>
                    <a:pt x="460" y="440"/>
                  </a:lnTo>
                  <a:lnTo>
                    <a:pt x="462" y="449"/>
                  </a:lnTo>
                  <a:lnTo>
                    <a:pt x="466" y="449"/>
                  </a:lnTo>
                  <a:lnTo>
                    <a:pt x="470" y="449"/>
                  </a:lnTo>
                  <a:lnTo>
                    <a:pt x="481" y="449"/>
                  </a:lnTo>
                  <a:lnTo>
                    <a:pt x="489" y="449"/>
                  </a:lnTo>
                  <a:lnTo>
                    <a:pt x="500" y="449"/>
                  </a:lnTo>
                  <a:lnTo>
                    <a:pt x="506" y="449"/>
                  </a:lnTo>
                  <a:lnTo>
                    <a:pt x="513" y="449"/>
                  </a:lnTo>
                  <a:lnTo>
                    <a:pt x="521" y="449"/>
                  </a:lnTo>
                  <a:lnTo>
                    <a:pt x="530" y="449"/>
                  </a:lnTo>
                  <a:lnTo>
                    <a:pt x="530" y="438"/>
                  </a:lnTo>
                  <a:lnTo>
                    <a:pt x="532" y="428"/>
                  </a:lnTo>
                  <a:lnTo>
                    <a:pt x="532" y="419"/>
                  </a:lnTo>
                  <a:lnTo>
                    <a:pt x="538" y="409"/>
                  </a:lnTo>
                  <a:lnTo>
                    <a:pt x="542" y="402"/>
                  </a:lnTo>
                  <a:lnTo>
                    <a:pt x="546" y="392"/>
                  </a:lnTo>
                  <a:lnTo>
                    <a:pt x="551" y="383"/>
                  </a:lnTo>
                  <a:lnTo>
                    <a:pt x="559" y="377"/>
                  </a:lnTo>
                  <a:lnTo>
                    <a:pt x="565" y="369"/>
                  </a:lnTo>
                  <a:lnTo>
                    <a:pt x="574" y="365"/>
                  </a:lnTo>
                  <a:lnTo>
                    <a:pt x="582" y="360"/>
                  </a:lnTo>
                  <a:lnTo>
                    <a:pt x="591" y="356"/>
                  </a:lnTo>
                  <a:lnTo>
                    <a:pt x="599" y="352"/>
                  </a:lnTo>
                  <a:lnTo>
                    <a:pt x="610" y="350"/>
                  </a:lnTo>
                  <a:lnTo>
                    <a:pt x="622" y="348"/>
                  </a:lnTo>
                  <a:lnTo>
                    <a:pt x="633" y="348"/>
                  </a:lnTo>
                  <a:lnTo>
                    <a:pt x="641" y="348"/>
                  </a:lnTo>
                  <a:lnTo>
                    <a:pt x="650" y="350"/>
                  </a:lnTo>
                  <a:lnTo>
                    <a:pt x="660" y="352"/>
                  </a:lnTo>
                  <a:lnTo>
                    <a:pt x="669" y="356"/>
                  </a:lnTo>
                  <a:lnTo>
                    <a:pt x="679" y="360"/>
                  </a:lnTo>
                  <a:lnTo>
                    <a:pt x="686" y="365"/>
                  </a:lnTo>
                  <a:lnTo>
                    <a:pt x="694" y="369"/>
                  </a:lnTo>
                  <a:lnTo>
                    <a:pt x="703" y="377"/>
                  </a:lnTo>
                  <a:lnTo>
                    <a:pt x="709" y="383"/>
                  </a:lnTo>
                  <a:lnTo>
                    <a:pt x="715" y="392"/>
                  </a:lnTo>
                  <a:lnTo>
                    <a:pt x="719" y="402"/>
                  </a:lnTo>
                  <a:lnTo>
                    <a:pt x="724" y="409"/>
                  </a:lnTo>
                  <a:lnTo>
                    <a:pt x="726" y="419"/>
                  </a:lnTo>
                  <a:lnTo>
                    <a:pt x="730" y="428"/>
                  </a:lnTo>
                  <a:lnTo>
                    <a:pt x="732" y="438"/>
                  </a:lnTo>
                  <a:lnTo>
                    <a:pt x="732" y="449"/>
                  </a:lnTo>
                  <a:lnTo>
                    <a:pt x="745" y="449"/>
                  </a:lnTo>
                  <a:lnTo>
                    <a:pt x="762" y="449"/>
                  </a:lnTo>
                  <a:lnTo>
                    <a:pt x="776" y="449"/>
                  </a:lnTo>
                  <a:lnTo>
                    <a:pt x="791" y="449"/>
                  </a:lnTo>
                  <a:lnTo>
                    <a:pt x="804" y="449"/>
                  </a:lnTo>
                  <a:lnTo>
                    <a:pt x="821" y="449"/>
                  </a:lnTo>
                  <a:lnTo>
                    <a:pt x="835" y="449"/>
                  </a:lnTo>
                  <a:lnTo>
                    <a:pt x="850" y="449"/>
                  </a:lnTo>
                  <a:lnTo>
                    <a:pt x="863" y="449"/>
                  </a:lnTo>
                  <a:lnTo>
                    <a:pt x="878" y="449"/>
                  </a:lnTo>
                  <a:lnTo>
                    <a:pt x="890" y="449"/>
                  </a:lnTo>
                  <a:lnTo>
                    <a:pt x="905" y="449"/>
                  </a:lnTo>
                  <a:lnTo>
                    <a:pt x="916" y="449"/>
                  </a:lnTo>
                  <a:lnTo>
                    <a:pt x="930" y="449"/>
                  </a:lnTo>
                  <a:lnTo>
                    <a:pt x="943" y="449"/>
                  </a:lnTo>
                  <a:lnTo>
                    <a:pt x="954"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3" y="403"/>
                  </a:lnTo>
                  <a:lnTo>
                    <a:pt x="1067" y="394"/>
                  </a:lnTo>
                  <a:lnTo>
                    <a:pt x="1068" y="388"/>
                  </a:lnTo>
                  <a:lnTo>
                    <a:pt x="1072" y="381"/>
                  </a:lnTo>
                  <a:lnTo>
                    <a:pt x="1076" y="371"/>
                  </a:lnTo>
                  <a:lnTo>
                    <a:pt x="1080" y="363"/>
                  </a:lnTo>
                  <a:lnTo>
                    <a:pt x="1084" y="356"/>
                  </a:lnTo>
                  <a:lnTo>
                    <a:pt x="1089" y="350"/>
                  </a:lnTo>
                  <a:lnTo>
                    <a:pt x="1095" y="341"/>
                  </a:lnTo>
                  <a:lnTo>
                    <a:pt x="1101" y="335"/>
                  </a:lnTo>
                  <a:lnTo>
                    <a:pt x="1107" y="329"/>
                  </a:lnTo>
                  <a:lnTo>
                    <a:pt x="1114" y="324"/>
                  </a:lnTo>
                  <a:lnTo>
                    <a:pt x="1118" y="318"/>
                  </a:lnTo>
                  <a:lnTo>
                    <a:pt x="1126" y="312"/>
                  </a:lnTo>
                  <a:lnTo>
                    <a:pt x="1131" y="306"/>
                  </a:lnTo>
                  <a:lnTo>
                    <a:pt x="1139" y="301"/>
                  </a:lnTo>
                  <a:lnTo>
                    <a:pt x="1146" y="295"/>
                  </a:lnTo>
                  <a:lnTo>
                    <a:pt x="1154" y="291"/>
                  </a:lnTo>
                  <a:lnTo>
                    <a:pt x="1160" y="289"/>
                  </a:lnTo>
                  <a:lnTo>
                    <a:pt x="1169" y="286"/>
                  </a:lnTo>
                  <a:lnTo>
                    <a:pt x="1177" y="282"/>
                  </a:lnTo>
                  <a:lnTo>
                    <a:pt x="1184" y="278"/>
                  </a:lnTo>
                  <a:lnTo>
                    <a:pt x="1194" y="276"/>
                  </a:lnTo>
                  <a:lnTo>
                    <a:pt x="1202" y="276"/>
                  </a:lnTo>
                  <a:lnTo>
                    <a:pt x="1211" y="272"/>
                  </a:lnTo>
                  <a:lnTo>
                    <a:pt x="1221" y="272"/>
                  </a:lnTo>
                  <a:lnTo>
                    <a:pt x="1230" y="272"/>
                  </a:lnTo>
                  <a:lnTo>
                    <a:pt x="1240" y="272"/>
                  </a:lnTo>
                  <a:lnTo>
                    <a:pt x="1247" y="272"/>
                  </a:lnTo>
                  <a:lnTo>
                    <a:pt x="1257" y="272"/>
                  </a:lnTo>
                  <a:lnTo>
                    <a:pt x="1266" y="272"/>
                  </a:lnTo>
                  <a:lnTo>
                    <a:pt x="1274" y="276"/>
                  </a:lnTo>
                  <a:lnTo>
                    <a:pt x="1283" y="276"/>
                  </a:lnTo>
                  <a:lnTo>
                    <a:pt x="1291" y="278"/>
                  </a:lnTo>
                  <a:lnTo>
                    <a:pt x="1300" y="282"/>
                  </a:lnTo>
                  <a:lnTo>
                    <a:pt x="1308" y="286"/>
                  </a:lnTo>
                  <a:lnTo>
                    <a:pt x="1323" y="291"/>
                  </a:lnTo>
                  <a:lnTo>
                    <a:pt x="1337" y="301"/>
                  </a:lnTo>
                  <a:lnTo>
                    <a:pt x="1342" y="306"/>
                  </a:lnTo>
                  <a:lnTo>
                    <a:pt x="1350" y="312"/>
                  </a:lnTo>
                  <a:lnTo>
                    <a:pt x="1357" y="318"/>
                  </a:lnTo>
                  <a:lnTo>
                    <a:pt x="1365" y="324"/>
                  </a:lnTo>
                  <a:lnTo>
                    <a:pt x="1369" y="329"/>
                  </a:lnTo>
                  <a:lnTo>
                    <a:pt x="1375"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18" y="440"/>
                  </a:lnTo>
                  <a:lnTo>
                    <a:pt x="1420" y="449"/>
                  </a:lnTo>
                  <a:lnTo>
                    <a:pt x="1435" y="449"/>
                  </a:lnTo>
                  <a:lnTo>
                    <a:pt x="1453" y="449"/>
                  </a:lnTo>
                  <a:lnTo>
                    <a:pt x="1472" y="449"/>
                  </a:lnTo>
                  <a:lnTo>
                    <a:pt x="1489" y="449"/>
                  </a:lnTo>
                  <a:lnTo>
                    <a:pt x="1504" y="449"/>
                  </a:lnTo>
                  <a:lnTo>
                    <a:pt x="1521" y="449"/>
                  </a:lnTo>
                  <a:lnTo>
                    <a:pt x="1536" y="449"/>
                  </a:lnTo>
                  <a:lnTo>
                    <a:pt x="1553" y="449"/>
                  </a:lnTo>
                  <a:lnTo>
                    <a:pt x="1568" y="449"/>
                  </a:lnTo>
                  <a:lnTo>
                    <a:pt x="1586" y="449"/>
                  </a:lnTo>
                  <a:lnTo>
                    <a:pt x="1599" y="449"/>
                  </a:lnTo>
                  <a:lnTo>
                    <a:pt x="1618" y="449"/>
                  </a:lnTo>
                  <a:lnTo>
                    <a:pt x="1631" y="449"/>
                  </a:lnTo>
                  <a:lnTo>
                    <a:pt x="1646" y="449"/>
                  </a:lnTo>
                  <a:lnTo>
                    <a:pt x="1664" y="449"/>
                  </a:lnTo>
                  <a:lnTo>
                    <a:pt x="1679" y="449"/>
                  </a:lnTo>
                  <a:lnTo>
                    <a:pt x="1694" y="449"/>
                  </a:lnTo>
                  <a:lnTo>
                    <a:pt x="1707" y="449"/>
                  </a:lnTo>
                  <a:lnTo>
                    <a:pt x="1722" y="449"/>
                  </a:lnTo>
                  <a:lnTo>
                    <a:pt x="1736" y="449"/>
                  </a:lnTo>
                  <a:lnTo>
                    <a:pt x="1749" y="449"/>
                  </a:lnTo>
                  <a:lnTo>
                    <a:pt x="1764" y="449"/>
                  </a:lnTo>
                  <a:lnTo>
                    <a:pt x="1778" y="449"/>
                  </a:lnTo>
                  <a:lnTo>
                    <a:pt x="1793" y="449"/>
                  </a:lnTo>
                  <a:lnTo>
                    <a:pt x="1804" y="449"/>
                  </a:lnTo>
                  <a:lnTo>
                    <a:pt x="1818" y="449"/>
                  </a:lnTo>
                  <a:lnTo>
                    <a:pt x="1831" y="449"/>
                  </a:lnTo>
                  <a:lnTo>
                    <a:pt x="1844" y="449"/>
                  </a:lnTo>
                  <a:lnTo>
                    <a:pt x="1856" y="449"/>
                  </a:lnTo>
                  <a:lnTo>
                    <a:pt x="1867" y="449"/>
                  </a:lnTo>
                  <a:lnTo>
                    <a:pt x="1878" y="449"/>
                  </a:lnTo>
                  <a:lnTo>
                    <a:pt x="1892" y="449"/>
                  </a:lnTo>
                  <a:lnTo>
                    <a:pt x="1901" y="449"/>
                  </a:lnTo>
                  <a:lnTo>
                    <a:pt x="1911" y="449"/>
                  </a:lnTo>
                  <a:lnTo>
                    <a:pt x="1922" y="449"/>
                  </a:lnTo>
                  <a:lnTo>
                    <a:pt x="1934" y="449"/>
                  </a:lnTo>
                  <a:lnTo>
                    <a:pt x="1943" y="449"/>
                  </a:lnTo>
                  <a:lnTo>
                    <a:pt x="1953" y="449"/>
                  </a:lnTo>
                  <a:lnTo>
                    <a:pt x="1962" y="449"/>
                  </a:lnTo>
                  <a:lnTo>
                    <a:pt x="1972" y="449"/>
                  </a:lnTo>
                  <a:lnTo>
                    <a:pt x="1979" y="449"/>
                  </a:lnTo>
                  <a:lnTo>
                    <a:pt x="1987" y="449"/>
                  </a:lnTo>
                  <a:lnTo>
                    <a:pt x="1996" y="449"/>
                  </a:lnTo>
                  <a:lnTo>
                    <a:pt x="2004" y="449"/>
                  </a:lnTo>
                  <a:lnTo>
                    <a:pt x="2019" y="449"/>
                  </a:lnTo>
                  <a:lnTo>
                    <a:pt x="2034" y="449"/>
                  </a:lnTo>
                  <a:lnTo>
                    <a:pt x="2046" y="449"/>
                  </a:lnTo>
                  <a:lnTo>
                    <a:pt x="2055" y="449"/>
                  </a:lnTo>
                  <a:lnTo>
                    <a:pt x="2063" y="449"/>
                  </a:lnTo>
                  <a:lnTo>
                    <a:pt x="2072" y="449"/>
                  </a:lnTo>
                  <a:lnTo>
                    <a:pt x="2082" y="449"/>
                  </a:lnTo>
                  <a:lnTo>
                    <a:pt x="2086" y="449"/>
                  </a:lnTo>
                  <a:close/>
                </a:path>
              </a:pathLst>
            </a:custGeom>
            <a:solidFill>
              <a:srgbClr val="E8CC4F"/>
            </a:solidFill>
            <a:ln w="9525">
              <a:noFill/>
              <a:round/>
              <a:headEnd/>
              <a:tailEnd/>
            </a:ln>
          </p:spPr>
          <p:txBody>
            <a:bodyPr/>
            <a:lstStyle/>
            <a:p>
              <a:endParaRPr lang="fr-FR"/>
            </a:p>
          </p:txBody>
        </p:sp>
        <p:sp>
          <p:nvSpPr>
            <p:cNvPr id="136252" name="Freeform 8"/>
            <p:cNvSpPr>
              <a:spLocks/>
            </p:cNvSpPr>
            <p:nvPr/>
          </p:nvSpPr>
          <p:spPr bwMode="auto">
            <a:xfrm>
              <a:off x="777" y="2179"/>
              <a:ext cx="798" cy="38"/>
            </a:xfrm>
            <a:custGeom>
              <a:avLst/>
              <a:gdLst>
                <a:gd name="T0" fmla="*/ 399 w 1595"/>
                <a:gd name="T1" fmla="*/ 19 h 76"/>
                <a:gd name="T2" fmla="*/ 0 w 1595"/>
                <a:gd name="T3" fmla="*/ 19 h 76"/>
                <a:gd name="T4" fmla="*/ 0 w 1595"/>
                <a:gd name="T5" fmla="*/ 0 h 76"/>
                <a:gd name="T6" fmla="*/ 399 w 1595"/>
                <a:gd name="T7" fmla="*/ 0 h 76"/>
                <a:gd name="T8" fmla="*/ 399 w 1595"/>
                <a:gd name="T9" fmla="*/ 19 h 76"/>
                <a:gd name="T10" fmla="*/ 399 w 1595"/>
                <a:gd name="T11" fmla="*/ 19 h 76"/>
                <a:gd name="T12" fmla="*/ 0 60000 65536"/>
                <a:gd name="T13" fmla="*/ 0 60000 65536"/>
                <a:gd name="T14" fmla="*/ 0 60000 65536"/>
                <a:gd name="T15" fmla="*/ 0 60000 65536"/>
                <a:gd name="T16" fmla="*/ 0 60000 65536"/>
                <a:gd name="T17" fmla="*/ 0 60000 65536"/>
                <a:gd name="T18" fmla="*/ 0 w 1595"/>
                <a:gd name="T19" fmla="*/ 0 h 76"/>
                <a:gd name="T20" fmla="*/ 1595 w 159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595" h="76">
                  <a:moveTo>
                    <a:pt x="1595" y="76"/>
                  </a:moveTo>
                  <a:lnTo>
                    <a:pt x="0" y="76"/>
                  </a:lnTo>
                  <a:lnTo>
                    <a:pt x="0" y="0"/>
                  </a:lnTo>
                  <a:lnTo>
                    <a:pt x="1595" y="0"/>
                  </a:lnTo>
                  <a:lnTo>
                    <a:pt x="1595" y="76"/>
                  </a:lnTo>
                  <a:close/>
                </a:path>
              </a:pathLst>
            </a:custGeom>
            <a:solidFill>
              <a:srgbClr val="BA9E00"/>
            </a:solidFill>
            <a:ln w="9525">
              <a:noFill/>
              <a:round/>
              <a:headEnd/>
              <a:tailEnd/>
            </a:ln>
          </p:spPr>
          <p:txBody>
            <a:bodyPr/>
            <a:lstStyle/>
            <a:p>
              <a:endParaRPr lang="fr-FR"/>
            </a:p>
          </p:txBody>
        </p:sp>
        <p:sp>
          <p:nvSpPr>
            <p:cNvPr id="136253" name="Freeform 12"/>
            <p:cNvSpPr>
              <a:spLocks/>
            </p:cNvSpPr>
            <p:nvPr/>
          </p:nvSpPr>
          <p:spPr bwMode="auto">
            <a:xfrm>
              <a:off x="1498" y="1942"/>
              <a:ext cx="621" cy="621"/>
            </a:xfrm>
            <a:custGeom>
              <a:avLst/>
              <a:gdLst>
                <a:gd name="T0" fmla="*/ 248 w 1241"/>
                <a:gd name="T1" fmla="*/ 192 h 1242"/>
                <a:gd name="T2" fmla="*/ 261 w 1241"/>
                <a:gd name="T3" fmla="*/ 185 h 1242"/>
                <a:gd name="T4" fmla="*/ 272 w 1241"/>
                <a:gd name="T5" fmla="*/ 175 h 1242"/>
                <a:gd name="T6" fmla="*/ 278 w 1241"/>
                <a:gd name="T7" fmla="*/ 160 h 1242"/>
                <a:gd name="T8" fmla="*/ 279 w 1241"/>
                <a:gd name="T9" fmla="*/ 144 h 1242"/>
                <a:gd name="T10" fmla="*/ 272 w 1241"/>
                <a:gd name="T11" fmla="*/ 125 h 1242"/>
                <a:gd name="T12" fmla="*/ 260 w 1241"/>
                <a:gd name="T13" fmla="*/ 112 h 1242"/>
                <a:gd name="T14" fmla="*/ 268 w 1241"/>
                <a:gd name="T15" fmla="*/ 90 h 1242"/>
                <a:gd name="T16" fmla="*/ 278 w 1241"/>
                <a:gd name="T17" fmla="*/ 68 h 1242"/>
                <a:gd name="T18" fmla="*/ 288 w 1241"/>
                <a:gd name="T19" fmla="*/ 76 h 1242"/>
                <a:gd name="T20" fmla="*/ 298 w 1241"/>
                <a:gd name="T21" fmla="*/ 94 h 1242"/>
                <a:gd name="T22" fmla="*/ 305 w 1241"/>
                <a:gd name="T23" fmla="*/ 114 h 1242"/>
                <a:gd name="T24" fmla="*/ 309 w 1241"/>
                <a:gd name="T25" fmla="*/ 136 h 1242"/>
                <a:gd name="T26" fmla="*/ 310 w 1241"/>
                <a:gd name="T27" fmla="*/ 158 h 1242"/>
                <a:gd name="T28" fmla="*/ 307 w 1241"/>
                <a:gd name="T29" fmla="*/ 186 h 1242"/>
                <a:gd name="T30" fmla="*/ 299 w 1241"/>
                <a:gd name="T31" fmla="*/ 211 h 1242"/>
                <a:gd name="T32" fmla="*/ 287 w 1241"/>
                <a:gd name="T33" fmla="*/ 235 h 1242"/>
                <a:gd name="T34" fmla="*/ 272 w 1241"/>
                <a:gd name="T35" fmla="*/ 257 h 1242"/>
                <a:gd name="T36" fmla="*/ 254 w 1241"/>
                <a:gd name="T37" fmla="*/ 275 h 1242"/>
                <a:gd name="T38" fmla="*/ 232 w 1241"/>
                <a:gd name="T39" fmla="*/ 289 h 1242"/>
                <a:gd name="T40" fmla="*/ 208 w 1241"/>
                <a:gd name="T41" fmla="*/ 301 h 1242"/>
                <a:gd name="T42" fmla="*/ 182 w 1241"/>
                <a:gd name="T43" fmla="*/ 308 h 1242"/>
                <a:gd name="T44" fmla="*/ 155 w 1241"/>
                <a:gd name="T45" fmla="*/ 311 h 1242"/>
                <a:gd name="T46" fmla="*/ 127 w 1241"/>
                <a:gd name="T47" fmla="*/ 308 h 1242"/>
                <a:gd name="T48" fmla="*/ 102 w 1241"/>
                <a:gd name="T49" fmla="*/ 301 h 1242"/>
                <a:gd name="T50" fmla="*/ 78 w 1241"/>
                <a:gd name="T51" fmla="*/ 289 h 1242"/>
                <a:gd name="T52" fmla="*/ 56 w 1241"/>
                <a:gd name="T53" fmla="*/ 275 h 1242"/>
                <a:gd name="T54" fmla="*/ 37 w 1241"/>
                <a:gd name="T55" fmla="*/ 257 h 1242"/>
                <a:gd name="T56" fmla="*/ 22 w 1241"/>
                <a:gd name="T57" fmla="*/ 235 h 1242"/>
                <a:gd name="T58" fmla="*/ 10 w 1241"/>
                <a:gd name="T59" fmla="*/ 211 h 1242"/>
                <a:gd name="T60" fmla="*/ 3 w 1241"/>
                <a:gd name="T61" fmla="*/ 186 h 1242"/>
                <a:gd name="T62" fmla="*/ 0 w 1241"/>
                <a:gd name="T63" fmla="*/ 158 h 1242"/>
                <a:gd name="T64" fmla="*/ 2 w 1241"/>
                <a:gd name="T65" fmla="*/ 132 h 1242"/>
                <a:gd name="T66" fmla="*/ 8 w 1241"/>
                <a:gd name="T67" fmla="*/ 105 h 1242"/>
                <a:gd name="T68" fmla="*/ 18 w 1241"/>
                <a:gd name="T69" fmla="*/ 81 h 1242"/>
                <a:gd name="T70" fmla="*/ 33 w 1241"/>
                <a:gd name="T71" fmla="*/ 59 h 1242"/>
                <a:gd name="T72" fmla="*/ 51 w 1241"/>
                <a:gd name="T73" fmla="*/ 40 h 1242"/>
                <a:gd name="T74" fmla="*/ 71 w 1241"/>
                <a:gd name="T75" fmla="*/ 24 h 1242"/>
                <a:gd name="T76" fmla="*/ 95 w 1241"/>
                <a:gd name="T77" fmla="*/ 12 h 1242"/>
                <a:gd name="T78" fmla="*/ 120 w 1241"/>
                <a:gd name="T79" fmla="*/ 4 h 1242"/>
                <a:gd name="T80" fmla="*/ 147 w 1241"/>
                <a:gd name="T81" fmla="*/ 0 h 1242"/>
                <a:gd name="T82" fmla="*/ 166 w 1241"/>
                <a:gd name="T83" fmla="*/ 0 h 1242"/>
                <a:gd name="T84" fmla="*/ 181 w 1241"/>
                <a:gd name="T85" fmla="*/ 2 h 1242"/>
                <a:gd name="T86" fmla="*/ 196 w 1241"/>
                <a:gd name="T87" fmla="*/ 5 h 1242"/>
                <a:gd name="T88" fmla="*/ 210 w 1241"/>
                <a:gd name="T89" fmla="*/ 10 h 1242"/>
                <a:gd name="T90" fmla="*/ 224 w 1241"/>
                <a:gd name="T91" fmla="*/ 17 h 1242"/>
                <a:gd name="T92" fmla="*/ 237 w 1241"/>
                <a:gd name="T93" fmla="*/ 23 h 1242"/>
                <a:gd name="T94" fmla="*/ 249 w 1241"/>
                <a:gd name="T95" fmla="*/ 31 h 1242"/>
                <a:gd name="T96" fmla="*/ 263 w 1241"/>
                <a:gd name="T97" fmla="*/ 44 h 1242"/>
                <a:gd name="T98" fmla="*/ 273 w 1241"/>
                <a:gd name="T99" fmla="*/ 54 h 1242"/>
                <a:gd name="T100" fmla="*/ 266 w 1241"/>
                <a:gd name="T101" fmla="*/ 74 h 1242"/>
                <a:gd name="T102" fmla="*/ 257 w 1241"/>
                <a:gd name="T103" fmla="*/ 91 h 1242"/>
                <a:gd name="T104" fmla="*/ 252 w 1241"/>
                <a:gd name="T105" fmla="*/ 108 h 1242"/>
                <a:gd name="T106" fmla="*/ 237 w 1241"/>
                <a:gd name="T107" fmla="*/ 104 h 1242"/>
                <a:gd name="T108" fmla="*/ 221 w 1241"/>
                <a:gd name="T109" fmla="*/ 106 h 1242"/>
                <a:gd name="T110" fmla="*/ 208 w 1241"/>
                <a:gd name="T111" fmla="*/ 113 h 1242"/>
                <a:gd name="T112" fmla="*/ 197 w 1241"/>
                <a:gd name="T113" fmla="*/ 124 h 1242"/>
                <a:gd name="T114" fmla="*/ 190 w 1241"/>
                <a:gd name="T115" fmla="*/ 139 h 1242"/>
                <a:gd name="T116" fmla="*/ 190 w 1241"/>
                <a:gd name="T117" fmla="*/ 154 h 1242"/>
                <a:gd name="T118" fmla="*/ 194 w 1241"/>
                <a:gd name="T119" fmla="*/ 169 h 1242"/>
                <a:gd name="T120" fmla="*/ 203 w 1241"/>
                <a:gd name="T121" fmla="*/ 181 h 1242"/>
                <a:gd name="T122" fmla="*/ 215 w 1241"/>
                <a:gd name="T123" fmla="*/ 190 h 1242"/>
                <a:gd name="T124" fmla="*/ 230 w 1241"/>
                <a:gd name="T125" fmla="*/ 194 h 1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41"/>
                <a:gd name="T190" fmla="*/ 0 h 1242"/>
                <a:gd name="T191" fmla="*/ 1241 w 1241"/>
                <a:gd name="T192" fmla="*/ 1242 h 1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41" h="1242">
                  <a:moveTo>
                    <a:pt x="939" y="780"/>
                  </a:moveTo>
                  <a:lnTo>
                    <a:pt x="947" y="778"/>
                  </a:lnTo>
                  <a:lnTo>
                    <a:pt x="956" y="778"/>
                  </a:lnTo>
                  <a:lnTo>
                    <a:pt x="964" y="778"/>
                  </a:lnTo>
                  <a:lnTo>
                    <a:pt x="973" y="776"/>
                  </a:lnTo>
                  <a:lnTo>
                    <a:pt x="981" y="772"/>
                  </a:lnTo>
                  <a:lnTo>
                    <a:pt x="990" y="770"/>
                  </a:lnTo>
                  <a:lnTo>
                    <a:pt x="998" y="767"/>
                  </a:lnTo>
                  <a:lnTo>
                    <a:pt x="1008" y="767"/>
                  </a:lnTo>
                  <a:lnTo>
                    <a:pt x="1015" y="761"/>
                  </a:lnTo>
                  <a:lnTo>
                    <a:pt x="1021" y="757"/>
                  </a:lnTo>
                  <a:lnTo>
                    <a:pt x="1028" y="753"/>
                  </a:lnTo>
                  <a:lnTo>
                    <a:pt x="1038" y="748"/>
                  </a:lnTo>
                  <a:lnTo>
                    <a:pt x="1044" y="742"/>
                  </a:lnTo>
                  <a:lnTo>
                    <a:pt x="1051" y="736"/>
                  </a:lnTo>
                  <a:lnTo>
                    <a:pt x="1057" y="730"/>
                  </a:lnTo>
                  <a:lnTo>
                    <a:pt x="1065" y="727"/>
                  </a:lnTo>
                  <a:lnTo>
                    <a:pt x="1068" y="719"/>
                  </a:lnTo>
                  <a:lnTo>
                    <a:pt x="1074" y="713"/>
                  </a:lnTo>
                  <a:lnTo>
                    <a:pt x="1080" y="706"/>
                  </a:lnTo>
                  <a:lnTo>
                    <a:pt x="1086" y="700"/>
                  </a:lnTo>
                  <a:lnTo>
                    <a:pt x="1091" y="690"/>
                  </a:lnTo>
                  <a:lnTo>
                    <a:pt x="1095" y="683"/>
                  </a:lnTo>
                  <a:lnTo>
                    <a:pt x="1099" y="677"/>
                  </a:lnTo>
                  <a:lnTo>
                    <a:pt x="1103" y="670"/>
                  </a:lnTo>
                  <a:lnTo>
                    <a:pt x="1105" y="660"/>
                  </a:lnTo>
                  <a:lnTo>
                    <a:pt x="1108" y="652"/>
                  </a:lnTo>
                  <a:lnTo>
                    <a:pt x="1110" y="643"/>
                  </a:lnTo>
                  <a:lnTo>
                    <a:pt x="1114" y="635"/>
                  </a:lnTo>
                  <a:lnTo>
                    <a:pt x="1116" y="624"/>
                  </a:lnTo>
                  <a:lnTo>
                    <a:pt x="1116" y="616"/>
                  </a:lnTo>
                  <a:lnTo>
                    <a:pt x="1116" y="607"/>
                  </a:lnTo>
                  <a:lnTo>
                    <a:pt x="1118" y="599"/>
                  </a:lnTo>
                  <a:lnTo>
                    <a:pt x="1116" y="586"/>
                  </a:lnTo>
                  <a:lnTo>
                    <a:pt x="1116" y="575"/>
                  </a:lnTo>
                  <a:lnTo>
                    <a:pt x="1112" y="563"/>
                  </a:lnTo>
                  <a:lnTo>
                    <a:pt x="1110" y="554"/>
                  </a:lnTo>
                  <a:lnTo>
                    <a:pt x="1106" y="542"/>
                  </a:lnTo>
                  <a:lnTo>
                    <a:pt x="1103" y="531"/>
                  </a:lnTo>
                  <a:lnTo>
                    <a:pt x="1099" y="521"/>
                  </a:lnTo>
                  <a:lnTo>
                    <a:pt x="1095" y="512"/>
                  </a:lnTo>
                  <a:lnTo>
                    <a:pt x="1087" y="502"/>
                  </a:lnTo>
                  <a:lnTo>
                    <a:pt x="1082" y="493"/>
                  </a:lnTo>
                  <a:lnTo>
                    <a:pt x="1076" y="483"/>
                  </a:lnTo>
                  <a:lnTo>
                    <a:pt x="1070" y="478"/>
                  </a:lnTo>
                  <a:lnTo>
                    <a:pt x="1063" y="468"/>
                  </a:lnTo>
                  <a:lnTo>
                    <a:pt x="1053" y="460"/>
                  </a:lnTo>
                  <a:lnTo>
                    <a:pt x="1046" y="453"/>
                  </a:lnTo>
                  <a:lnTo>
                    <a:pt x="1038" y="449"/>
                  </a:lnTo>
                  <a:lnTo>
                    <a:pt x="1040" y="438"/>
                  </a:lnTo>
                  <a:lnTo>
                    <a:pt x="1046" y="426"/>
                  </a:lnTo>
                  <a:lnTo>
                    <a:pt x="1049" y="413"/>
                  </a:lnTo>
                  <a:lnTo>
                    <a:pt x="1055" y="401"/>
                  </a:lnTo>
                  <a:lnTo>
                    <a:pt x="1059" y="388"/>
                  </a:lnTo>
                  <a:lnTo>
                    <a:pt x="1067" y="375"/>
                  </a:lnTo>
                  <a:lnTo>
                    <a:pt x="1070" y="362"/>
                  </a:lnTo>
                  <a:lnTo>
                    <a:pt x="1078" y="348"/>
                  </a:lnTo>
                  <a:lnTo>
                    <a:pt x="1082" y="335"/>
                  </a:lnTo>
                  <a:lnTo>
                    <a:pt x="1087" y="322"/>
                  </a:lnTo>
                  <a:lnTo>
                    <a:pt x="1093" y="308"/>
                  </a:lnTo>
                  <a:lnTo>
                    <a:pt x="1099" y="295"/>
                  </a:lnTo>
                  <a:lnTo>
                    <a:pt x="1103" y="284"/>
                  </a:lnTo>
                  <a:lnTo>
                    <a:pt x="1110" y="270"/>
                  </a:lnTo>
                  <a:lnTo>
                    <a:pt x="1114" y="261"/>
                  </a:lnTo>
                  <a:lnTo>
                    <a:pt x="1120" y="253"/>
                  </a:lnTo>
                  <a:lnTo>
                    <a:pt x="1125" y="261"/>
                  </a:lnTo>
                  <a:lnTo>
                    <a:pt x="1133" y="270"/>
                  </a:lnTo>
                  <a:lnTo>
                    <a:pt x="1139" y="282"/>
                  </a:lnTo>
                  <a:lnTo>
                    <a:pt x="1144" y="291"/>
                  </a:lnTo>
                  <a:lnTo>
                    <a:pt x="1150" y="301"/>
                  </a:lnTo>
                  <a:lnTo>
                    <a:pt x="1156" y="312"/>
                  </a:lnTo>
                  <a:lnTo>
                    <a:pt x="1162" y="322"/>
                  </a:lnTo>
                  <a:lnTo>
                    <a:pt x="1169" y="333"/>
                  </a:lnTo>
                  <a:lnTo>
                    <a:pt x="1173" y="343"/>
                  </a:lnTo>
                  <a:lnTo>
                    <a:pt x="1181" y="354"/>
                  </a:lnTo>
                  <a:lnTo>
                    <a:pt x="1184" y="365"/>
                  </a:lnTo>
                  <a:lnTo>
                    <a:pt x="1190" y="377"/>
                  </a:lnTo>
                  <a:lnTo>
                    <a:pt x="1194" y="388"/>
                  </a:lnTo>
                  <a:lnTo>
                    <a:pt x="1198" y="400"/>
                  </a:lnTo>
                  <a:lnTo>
                    <a:pt x="1203" y="411"/>
                  </a:lnTo>
                  <a:lnTo>
                    <a:pt x="1209" y="424"/>
                  </a:lnTo>
                  <a:lnTo>
                    <a:pt x="1211" y="434"/>
                  </a:lnTo>
                  <a:lnTo>
                    <a:pt x="1215" y="445"/>
                  </a:lnTo>
                  <a:lnTo>
                    <a:pt x="1217" y="457"/>
                  </a:lnTo>
                  <a:lnTo>
                    <a:pt x="1221" y="470"/>
                  </a:lnTo>
                  <a:lnTo>
                    <a:pt x="1224" y="481"/>
                  </a:lnTo>
                  <a:lnTo>
                    <a:pt x="1226" y="495"/>
                  </a:lnTo>
                  <a:lnTo>
                    <a:pt x="1230" y="506"/>
                  </a:lnTo>
                  <a:lnTo>
                    <a:pt x="1232" y="519"/>
                  </a:lnTo>
                  <a:lnTo>
                    <a:pt x="1234" y="531"/>
                  </a:lnTo>
                  <a:lnTo>
                    <a:pt x="1236" y="544"/>
                  </a:lnTo>
                  <a:lnTo>
                    <a:pt x="1238" y="557"/>
                  </a:lnTo>
                  <a:lnTo>
                    <a:pt x="1238" y="571"/>
                  </a:lnTo>
                  <a:lnTo>
                    <a:pt x="1238" y="582"/>
                  </a:lnTo>
                  <a:lnTo>
                    <a:pt x="1240" y="595"/>
                  </a:lnTo>
                  <a:lnTo>
                    <a:pt x="1240" y="609"/>
                  </a:lnTo>
                  <a:lnTo>
                    <a:pt x="1241" y="622"/>
                  </a:lnTo>
                  <a:lnTo>
                    <a:pt x="1240" y="635"/>
                  </a:lnTo>
                  <a:lnTo>
                    <a:pt x="1240" y="652"/>
                  </a:lnTo>
                  <a:lnTo>
                    <a:pt x="1238" y="668"/>
                  </a:lnTo>
                  <a:lnTo>
                    <a:pt x="1238" y="683"/>
                  </a:lnTo>
                  <a:lnTo>
                    <a:pt x="1234" y="698"/>
                  </a:lnTo>
                  <a:lnTo>
                    <a:pt x="1232" y="713"/>
                  </a:lnTo>
                  <a:lnTo>
                    <a:pt x="1228" y="730"/>
                  </a:lnTo>
                  <a:lnTo>
                    <a:pt x="1226" y="746"/>
                  </a:lnTo>
                  <a:lnTo>
                    <a:pt x="1222" y="759"/>
                  </a:lnTo>
                  <a:lnTo>
                    <a:pt x="1219" y="774"/>
                  </a:lnTo>
                  <a:lnTo>
                    <a:pt x="1215" y="789"/>
                  </a:lnTo>
                  <a:lnTo>
                    <a:pt x="1211" y="805"/>
                  </a:lnTo>
                  <a:lnTo>
                    <a:pt x="1205" y="818"/>
                  </a:lnTo>
                  <a:lnTo>
                    <a:pt x="1202" y="833"/>
                  </a:lnTo>
                  <a:lnTo>
                    <a:pt x="1196" y="846"/>
                  </a:lnTo>
                  <a:lnTo>
                    <a:pt x="1192" y="862"/>
                  </a:lnTo>
                  <a:lnTo>
                    <a:pt x="1184" y="875"/>
                  </a:lnTo>
                  <a:lnTo>
                    <a:pt x="1177" y="888"/>
                  </a:lnTo>
                  <a:lnTo>
                    <a:pt x="1169" y="902"/>
                  </a:lnTo>
                  <a:lnTo>
                    <a:pt x="1163" y="915"/>
                  </a:lnTo>
                  <a:lnTo>
                    <a:pt x="1156" y="928"/>
                  </a:lnTo>
                  <a:lnTo>
                    <a:pt x="1148" y="941"/>
                  </a:lnTo>
                  <a:lnTo>
                    <a:pt x="1141" y="955"/>
                  </a:lnTo>
                  <a:lnTo>
                    <a:pt x="1133" y="966"/>
                  </a:lnTo>
                  <a:lnTo>
                    <a:pt x="1124" y="978"/>
                  </a:lnTo>
                  <a:lnTo>
                    <a:pt x="1116" y="991"/>
                  </a:lnTo>
                  <a:lnTo>
                    <a:pt x="1106" y="1002"/>
                  </a:lnTo>
                  <a:lnTo>
                    <a:pt x="1097" y="1016"/>
                  </a:lnTo>
                  <a:lnTo>
                    <a:pt x="1087" y="1025"/>
                  </a:lnTo>
                  <a:lnTo>
                    <a:pt x="1078" y="1036"/>
                  </a:lnTo>
                  <a:lnTo>
                    <a:pt x="1068" y="1048"/>
                  </a:lnTo>
                  <a:lnTo>
                    <a:pt x="1059" y="1059"/>
                  </a:lnTo>
                  <a:lnTo>
                    <a:pt x="1048" y="1069"/>
                  </a:lnTo>
                  <a:lnTo>
                    <a:pt x="1036" y="1078"/>
                  </a:lnTo>
                  <a:lnTo>
                    <a:pt x="1025" y="1090"/>
                  </a:lnTo>
                  <a:lnTo>
                    <a:pt x="1013" y="1099"/>
                  </a:lnTo>
                  <a:lnTo>
                    <a:pt x="1000" y="1107"/>
                  </a:lnTo>
                  <a:lnTo>
                    <a:pt x="989" y="1116"/>
                  </a:lnTo>
                  <a:lnTo>
                    <a:pt x="977" y="1126"/>
                  </a:lnTo>
                  <a:lnTo>
                    <a:pt x="966" y="1135"/>
                  </a:lnTo>
                  <a:lnTo>
                    <a:pt x="952" y="1143"/>
                  </a:lnTo>
                  <a:lnTo>
                    <a:pt x="939" y="1149"/>
                  </a:lnTo>
                  <a:lnTo>
                    <a:pt x="928" y="1156"/>
                  </a:lnTo>
                  <a:lnTo>
                    <a:pt x="914" y="1166"/>
                  </a:lnTo>
                  <a:lnTo>
                    <a:pt x="899" y="1171"/>
                  </a:lnTo>
                  <a:lnTo>
                    <a:pt x="886" y="1177"/>
                  </a:lnTo>
                  <a:lnTo>
                    <a:pt x="875" y="1185"/>
                  </a:lnTo>
                  <a:lnTo>
                    <a:pt x="861" y="1192"/>
                  </a:lnTo>
                  <a:lnTo>
                    <a:pt x="846" y="1196"/>
                  </a:lnTo>
                  <a:lnTo>
                    <a:pt x="831" y="1202"/>
                  </a:lnTo>
                  <a:lnTo>
                    <a:pt x="816" y="1208"/>
                  </a:lnTo>
                  <a:lnTo>
                    <a:pt x="802" y="1213"/>
                  </a:lnTo>
                  <a:lnTo>
                    <a:pt x="787" y="1215"/>
                  </a:lnTo>
                  <a:lnTo>
                    <a:pt x="772" y="1219"/>
                  </a:lnTo>
                  <a:lnTo>
                    <a:pt x="757" y="1225"/>
                  </a:lnTo>
                  <a:lnTo>
                    <a:pt x="743" y="1229"/>
                  </a:lnTo>
                  <a:lnTo>
                    <a:pt x="728" y="1230"/>
                  </a:lnTo>
                  <a:lnTo>
                    <a:pt x="711" y="1232"/>
                  </a:lnTo>
                  <a:lnTo>
                    <a:pt x="696" y="1236"/>
                  </a:lnTo>
                  <a:lnTo>
                    <a:pt x="681" y="1238"/>
                  </a:lnTo>
                  <a:lnTo>
                    <a:pt x="665" y="1240"/>
                  </a:lnTo>
                  <a:lnTo>
                    <a:pt x="650" y="1242"/>
                  </a:lnTo>
                  <a:lnTo>
                    <a:pt x="635" y="1242"/>
                  </a:lnTo>
                  <a:lnTo>
                    <a:pt x="620" y="1242"/>
                  </a:lnTo>
                  <a:lnTo>
                    <a:pt x="603" y="1242"/>
                  </a:lnTo>
                  <a:lnTo>
                    <a:pt x="587" y="1242"/>
                  </a:lnTo>
                  <a:lnTo>
                    <a:pt x="570" y="1240"/>
                  </a:lnTo>
                  <a:lnTo>
                    <a:pt x="555" y="1238"/>
                  </a:lnTo>
                  <a:lnTo>
                    <a:pt x="538" y="1236"/>
                  </a:lnTo>
                  <a:lnTo>
                    <a:pt x="523" y="1232"/>
                  </a:lnTo>
                  <a:lnTo>
                    <a:pt x="508" y="1230"/>
                  </a:lnTo>
                  <a:lnTo>
                    <a:pt x="494" y="1229"/>
                  </a:lnTo>
                  <a:lnTo>
                    <a:pt x="477" y="1225"/>
                  </a:lnTo>
                  <a:lnTo>
                    <a:pt x="464" y="1219"/>
                  </a:lnTo>
                  <a:lnTo>
                    <a:pt x="447" y="1215"/>
                  </a:lnTo>
                  <a:lnTo>
                    <a:pt x="433" y="1213"/>
                  </a:lnTo>
                  <a:lnTo>
                    <a:pt x="418" y="1208"/>
                  </a:lnTo>
                  <a:lnTo>
                    <a:pt x="405" y="1202"/>
                  </a:lnTo>
                  <a:lnTo>
                    <a:pt x="392" y="1196"/>
                  </a:lnTo>
                  <a:lnTo>
                    <a:pt x="378" y="1192"/>
                  </a:lnTo>
                  <a:lnTo>
                    <a:pt x="365"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1" y="1059"/>
                  </a:lnTo>
                  <a:lnTo>
                    <a:pt x="169" y="1048"/>
                  </a:lnTo>
                  <a:lnTo>
                    <a:pt x="160" y="1036"/>
                  </a:lnTo>
                  <a:lnTo>
                    <a:pt x="148" y="1025"/>
                  </a:lnTo>
                  <a:lnTo>
                    <a:pt x="139" y="1016"/>
                  </a:lnTo>
                  <a:lnTo>
                    <a:pt x="129" y="1002"/>
                  </a:lnTo>
                  <a:lnTo>
                    <a:pt x="120" y="991"/>
                  </a:lnTo>
                  <a:lnTo>
                    <a:pt x="112" y="978"/>
                  </a:lnTo>
                  <a:lnTo>
                    <a:pt x="105" y="966"/>
                  </a:lnTo>
                  <a:lnTo>
                    <a:pt x="95" y="955"/>
                  </a:lnTo>
                  <a:lnTo>
                    <a:pt x="87" y="941"/>
                  </a:lnTo>
                  <a:lnTo>
                    <a:pt x="78" y="928"/>
                  </a:lnTo>
                  <a:lnTo>
                    <a:pt x="72" y="915"/>
                  </a:lnTo>
                  <a:lnTo>
                    <a:pt x="65" y="902"/>
                  </a:lnTo>
                  <a:lnTo>
                    <a:pt x="59" y="888"/>
                  </a:lnTo>
                  <a:lnTo>
                    <a:pt x="51" y="875"/>
                  </a:lnTo>
                  <a:lnTo>
                    <a:pt x="48" y="862"/>
                  </a:lnTo>
                  <a:lnTo>
                    <a:pt x="40" y="846"/>
                  </a:lnTo>
                  <a:lnTo>
                    <a:pt x="34" y="833"/>
                  </a:lnTo>
                  <a:lnTo>
                    <a:pt x="30" y="818"/>
                  </a:lnTo>
                  <a:lnTo>
                    <a:pt x="25" y="805"/>
                  </a:lnTo>
                  <a:lnTo>
                    <a:pt x="21" y="789"/>
                  </a:lnTo>
                  <a:lnTo>
                    <a:pt x="17" y="774"/>
                  </a:lnTo>
                  <a:lnTo>
                    <a:pt x="13" y="759"/>
                  </a:lnTo>
                  <a:lnTo>
                    <a:pt x="11" y="746"/>
                  </a:lnTo>
                  <a:lnTo>
                    <a:pt x="8" y="730"/>
                  </a:lnTo>
                  <a:lnTo>
                    <a:pt x="6" y="713"/>
                  </a:lnTo>
                  <a:lnTo>
                    <a:pt x="2" y="698"/>
                  </a:lnTo>
                  <a:lnTo>
                    <a:pt x="2" y="683"/>
                  </a:lnTo>
                  <a:lnTo>
                    <a:pt x="0" y="668"/>
                  </a:lnTo>
                  <a:lnTo>
                    <a:pt x="0" y="652"/>
                  </a:lnTo>
                  <a:lnTo>
                    <a:pt x="0" y="635"/>
                  </a:lnTo>
                  <a:lnTo>
                    <a:pt x="0" y="622"/>
                  </a:lnTo>
                  <a:lnTo>
                    <a:pt x="0" y="605"/>
                  </a:lnTo>
                  <a:lnTo>
                    <a:pt x="0" y="590"/>
                  </a:lnTo>
                  <a:lnTo>
                    <a:pt x="0" y="573"/>
                  </a:lnTo>
                  <a:lnTo>
                    <a:pt x="2" y="557"/>
                  </a:lnTo>
                  <a:lnTo>
                    <a:pt x="2" y="540"/>
                  </a:lnTo>
                  <a:lnTo>
                    <a:pt x="6" y="525"/>
                  </a:lnTo>
                  <a:lnTo>
                    <a:pt x="8" y="510"/>
                  </a:lnTo>
                  <a:lnTo>
                    <a:pt x="11" y="495"/>
                  </a:lnTo>
                  <a:lnTo>
                    <a:pt x="13" y="479"/>
                  </a:lnTo>
                  <a:lnTo>
                    <a:pt x="17" y="466"/>
                  </a:lnTo>
                  <a:lnTo>
                    <a:pt x="21" y="449"/>
                  </a:lnTo>
                  <a:lnTo>
                    <a:pt x="25" y="436"/>
                  </a:lnTo>
                  <a:lnTo>
                    <a:pt x="30" y="421"/>
                  </a:lnTo>
                  <a:lnTo>
                    <a:pt x="34" y="407"/>
                  </a:lnTo>
                  <a:lnTo>
                    <a:pt x="40" y="394"/>
                  </a:lnTo>
                  <a:lnTo>
                    <a:pt x="48" y="381"/>
                  </a:lnTo>
                  <a:lnTo>
                    <a:pt x="51" y="365"/>
                  </a:lnTo>
                  <a:lnTo>
                    <a:pt x="59" y="352"/>
                  </a:lnTo>
                  <a:lnTo>
                    <a:pt x="65" y="337"/>
                  </a:lnTo>
                  <a:lnTo>
                    <a:pt x="72" y="324"/>
                  </a:lnTo>
                  <a:lnTo>
                    <a:pt x="78" y="312"/>
                  </a:lnTo>
                  <a:lnTo>
                    <a:pt x="87" y="299"/>
                  </a:lnTo>
                  <a:lnTo>
                    <a:pt x="95" y="286"/>
                  </a:lnTo>
                  <a:lnTo>
                    <a:pt x="105" y="274"/>
                  </a:lnTo>
                  <a:lnTo>
                    <a:pt x="112" y="261"/>
                  </a:lnTo>
                  <a:lnTo>
                    <a:pt x="120" y="247"/>
                  </a:lnTo>
                  <a:lnTo>
                    <a:pt x="129" y="236"/>
                  </a:lnTo>
                  <a:lnTo>
                    <a:pt x="139" y="225"/>
                  </a:lnTo>
                  <a:lnTo>
                    <a:pt x="148" y="211"/>
                  </a:lnTo>
                  <a:lnTo>
                    <a:pt x="160" y="202"/>
                  </a:lnTo>
                  <a:lnTo>
                    <a:pt x="169" y="190"/>
                  </a:lnTo>
                  <a:lnTo>
                    <a:pt x="181" y="183"/>
                  </a:lnTo>
                  <a:lnTo>
                    <a:pt x="190" y="171"/>
                  </a:lnTo>
                  <a:lnTo>
                    <a:pt x="202" y="160"/>
                  </a:lnTo>
                  <a:lnTo>
                    <a:pt x="211" y="149"/>
                  </a:lnTo>
                  <a:lnTo>
                    <a:pt x="224" y="141"/>
                  </a:lnTo>
                  <a:lnTo>
                    <a:pt x="236" y="130"/>
                  </a:lnTo>
                  <a:lnTo>
                    <a:pt x="247" y="122"/>
                  </a:lnTo>
                  <a:lnTo>
                    <a:pt x="259" y="113"/>
                  </a:lnTo>
                  <a:lnTo>
                    <a:pt x="272" y="107"/>
                  </a:lnTo>
                  <a:lnTo>
                    <a:pt x="283" y="97"/>
                  </a:lnTo>
                  <a:lnTo>
                    <a:pt x="297" y="88"/>
                  </a:lnTo>
                  <a:lnTo>
                    <a:pt x="310" y="80"/>
                  </a:lnTo>
                  <a:lnTo>
                    <a:pt x="323" y="74"/>
                  </a:lnTo>
                  <a:lnTo>
                    <a:pt x="335" y="65"/>
                  </a:lnTo>
                  <a:lnTo>
                    <a:pt x="350" y="59"/>
                  </a:lnTo>
                  <a:lnTo>
                    <a:pt x="365" y="54"/>
                  </a:lnTo>
                  <a:lnTo>
                    <a:pt x="378" y="48"/>
                  </a:lnTo>
                  <a:lnTo>
                    <a:pt x="392" y="40"/>
                  </a:lnTo>
                  <a:lnTo>
                    <a:pt x="405" y="35"/>
                  </a:lnTo>
                  <a:lnTo>
                    <a:pt x="418" y="31"/>
                  </a:lnTo>
                  <a:lnTo>
                    <a:pt x="433" y="27"/>
                  </a:lnTo>
                  <a:lnTo>
                    <a:pt x="447" y="23"/>
                  </a:lnTo>
                  <a:lnTo>
                    <a:pt x="464" y="17"/>
                  </a:lnTo>
                  <a:lnTo>
                    <a:pt x="477" y="16"/>
                  </a:lnTo>
                  <a:lnTo>
                    <a:pt x="494" y="12"/>
                  </a:lnTo>
                  <a:lnTo>
                    <a:pt x="508" y="8"/>
                  </a:lnTo>
                  <a:lnTo>
                    <a:pt x="523" y="6"/>
                  </a:lnTo>
                  <a:lnTo>
                    <a:pt x="538" y="4"/>
                  </a:lnTo>
                  <a:lnTo>
                    <a:pt x="555" y="4"/>
                  </a:lnTo>
                  <a:lnTo>
                    <a:pt x="570" y="0"/>
                  </a:lnTo>
                  <a:lnTo>
                    <a:pt x="587" y="0"/>
                  </a:lnTo>
                  <a:lnTo>
                    <a:pt x="603" y="0"/>
                  </a:lnTo>
                  <a:lnTo>
                    <a:pt x="620" y="0"/>
                  </a:lnTo>
                  <a:lnTo>
                    <a:pt x="629" y="0"/>
                  </a:lnTo>
                  <a:lnTo>
                    <a:pt x="637" y="0"/>
                  </a:lnTo>
                  <a:lnTo>
                    <a:pt x="646" y="0"/>
                  </a:lnTo>
                  <a:lnTo>
                    <a:pt x="654" y="0"/>
                  </a:lnTo>
                  <a:lnTo>
                    <a:pt x="663" y="0"/>
                  </a:lnTo>
                  <a:lnTo>
                    <a:pt x="671" y="0"/>
                  </a:lnTo>
                  <a:lnTo>
                    <a:pt x="681" y="2"/>
                  </a:lnTo>
                  <a:lnTo>
                    <a:pt x="690" y="4"/>
                  </a:lnTo>
                  <a:lnTo>
                    <a:pt x="700" y="4"/>
                  </a:lnTo>
                  <a:lnTo>
                    <a:pt x="707" y="6"/>
                  </a:lnTo>
                  <a:lnTo>
                    <a:pt x="717" y="6"/>
                  </a:lnTo>
                  <a:lnTo>
                    <a:pt x="724" y="8"/>
                  </a:lnTo>
                  <a:lnTo>
                    <a:pt x="734" y="8"/>
                  </a:lnTo>
                  <a:lnTo>
                    <a:pt x="741" y="12"/>
                  </a:lnTo>
                  <a:lnTo>
                    <a:pt x="751" y="12"/>
                  </a:lnTo>
                  <a:lnTo>
                    <a:pt x="759" y="16"/>
                  </a:lnTo>
                  <a:lnTo>
                    <a:pt x="766" y="17"/>
                  </a:lnTo>
                  <a:lnTo>
                    <a:pt x="776" y="19"/>
                  </a:lnTo>
                  <a:lnTo>
                    <a:pt x="781" y="21"/>
                  </a:lnTo>
                  <a:lnTo>
                    <a:pt x="791" y="23"/>
                  </a:lnTo>
                  <a:lnTo>
                    <a:pt x="798" y="25"/>
                  </a:lnTo>
                  <a:lnTo>
                    <a:pt x="806" y="29"/>
                  </a:lnTo>
                  <a:lnTo>
                    <a:pt x="816" y="29"/>
                  </a:lnTo>
                  <a:lnTo>
                    <a:pt x="823" y="35"/>
                  </a:lnTo>
                  <a:lnTo>
                    <a:pt x="831" y="36"/>
                  </a:lnTo>
                  <a:lnTo>
                    <a:pt x="840" y="40"/>
                  </a:lnTo>
                  <a:lnTo>
                    <a:pt x="846" y="42"/>
                  </a:lnTo>
                  <a:lnTo>
                    <a:pt x="855" y="48"/>
                  </a:lnTo>
                  <a:lnTo>
                    <a:pt x="863" y="50"/>
                  </a:lnTo>
                  <a:lnTo>
                    <a:pt x="871" y="54"/>
                  </a:lnTo>
                  <a:lnTo>
                    <a:pt x="880" y="57"/>
                  </a:lnTo>
                  <a:lnTo>
                    <a:pt x="888" y="61"/>
                  </a:lnTo>
                  <a:lnTo>
                    <a:pt x="894" y="65"/>
                  </a:lnTo>
                  <a:lnTo>
                    <a:pt x="903" y="67"/>
                  </a:lnTo>
                  <a:lnTo>
                    <a:pt x="909" y="71"/>
                  </a:lnTo>
                  <a:lnTo>
                    <a:pt x="916" y="76"/>
                  </a:lnTo>
                  <a:lnTo>
                    <a:pt x="924" y="80"/>
                  </a:lnTo>
                  <a:lnTo>
                    <a:pt x="932" y="84"/>
                  </a:lnTo>
                  <a:lnTo>
                    <a:pt x="939" y="88"/>
                  </a:lnTo>
                  <a:lnTo>
                    <a:pt x="947" y="94"/>
                  </a:lnTo>
                  <a:lnTo>
                    <a:pt x="952" y="97"/>
                  </a:lnTo>
                  <a:lnTo>
                    <a:pt x="960" y="101"/>
                  </a:lnTo>
                  <a:lnTo>
                    <a:pt x="968" y="107"/>
                  </a:lnTo>
                  <a:lnTo>
                    <a:pt x="975" y="111"/>
                  </a:lnTo>
                  <a:lnTo>
                    <a:pt x="981" y="114"/>
                  </a:lnTo>
                  <a:lnTo>
                    <a:pt x="987" y="120"/>
                  </a:lnTo>
                  <a:lnTo>
                    <a:pt x="994" y="126"/>
                  </a:lnTo>
                  <a:lnTo>
                    <a:pt x="1002" y="132"/>
                  </a:lnTo>
                  <a:lnTo>
                    <a:pt x="1013" y="141"/>
                  </a:lnTo>
                  <a:lnTo>
                    <a:pt x="1027" y="152"/>
                  </a:lnTo>
                  <a:lnTo>
                    <a:pt x="1032" y="158"/>
                  </a:lnTo>
                  <a:lnTo>
                    <a:pt x="1040" y="164"/>
                  </a:lnTo>
                  <a:lnTo>
                    <a:pt x="1046" y="170"/>
                  </a:lnTo>
                  <a:lnTo>
                    <a:pt x="1051" y="177"/>
                  </a:lnTo>
                  <a:lnTo>
                    <a:pt x="1057" y="181"/>
                  </a:lnTo>
                  <a:lnTo>
                    <a:pt x="1063" y="189"/>
                  </a:lnTo>
                  <a:lnTo>
                    <a:pt x="1068" y="194"/>
                  </a:lnTo>
                  <a:lnTo>
                    <a:pt x="1076" y="200"/>
                  </a:lnTo>
                  <a:lnTo>
                    <a:pt x="1080" y="206"/>
                  </a:lnTo>
                  <a:lnTo>
                    <a:pt x="1087" y="213"/>
                  </a:lnTo>
                  <a:lnTo>
                    <a:pt x="1091" y="219"/>
                  </a:lnTo>
                  <a:lnTo>
                    <a:pt x="1099" y="227"/>
                  </a:lnTo>
                  <a:lnTo>
                    <a:pt x="1091" y="236"/>
                  </a:lnTo>
                  <a:lnTo>
                    <a:pt x="1086" y="247"/>
                  </a:lnTo>
                  <a:lnTo>
                    <a:pt x="1080" y="259"/>
                  </a:lnTo>
                  <a:lnTo>
                    <a:pt x="1074" y="270"/>
                  </a:lnTo>
                  <a:lnTo>
                    <a:pt x="1067" y="282"/>
                  </a:lnTo>
                  <a:lnTo>
                    <a:pt x="1061" y="293"/>
                  </a:lnTo>
                  <a:lnTo>
                    <a:pt x="1055" y="303"/>
                  </a:lnTo>
                  <a:lnTo>
                    <a:pt x="1051" y="314"/>
                  </a:lnTo>
                  <a:lnTo>
                    <a:pt x="1046" y="324"/>
                  </a:lnTo>
                  <a:lnTo>
                    <a:pt x="1042" y="335"/>
                  </a:lnTo>
                  <a:lnTo>
                    <a:pt x="1038" y="346"/>
                  </a:lnTo>
                  <a:lnTo>
                    <a:pt x="1032" y="358"/>
                  </a:lnTo>
                  <a:lnTo>
                    <a:pt x="1028" y="367"/>
                  </a:lnTo>
                  <a:lnTo>
                    <a:pt x="1025" y="377"/>
                  </a:lnTo>
                  <a:lnTo>
                    <a:pt x="1021" y="388"/>
                  </a:lnTo>
                  <a:lnTo>
                    <a:pt x="1017" y="398"/>
                  </a:lnTo>
                  <a:lnTo>
                    <a:pt x="1013" y="407"/>
                  </a:lnTo>
                  <a:lnTo>
                    <a:pt x="1009" y="415"/>
                  </a:lnTo>
                  <a:lnTo>
                    <a:pt x="1008" y="424"/>
                  </a:lnTo>
                  <a:lnTo>
                    <a:pt x="1006" y="432"/>
                  </a:lnTo>
                  <a:lnTo>
                    <a:pt x="998" y="428"/>
                  </a:lnTo>
                  <a:lnTo>
                    <a:pt x="989" y="424"/>
                  </a:lnTo>
                  <a:lnTo>
                    <a:pt x="981" y="422"/>
                  </a:lnTo>
                  <a:lnTo>
                    <a:pt x="971" y="422"/>
                  </a:lnTo>
                  <a:lnTo>
                    <a:pt x="962" y="419"/>
                  </a:lnTo>
                  <a:lnTo>
                    <a:pt x="954" y="419"/>
                  </a:lnTo>
                  <a:lnTo>
                    <a:pt x="945" y="419"/>
                  </a:lnTo>
                  <a:lnTo>
                    <a:pt x="939" y="419"/>
                  </a:lnTo>
                  <a:lnTo>
                    <a:pt x="928" y="419"/>
                  </a:lnTo>
                  <a:lnTo>
                    <a:pt x="918" y="419"/>
                  </a:lnTo>
                  <a:lnTo>
                    <a:pt x="911" y="419"/>
                  </a:lnTo>
                  <a:lnTo>
                    <a:pt x="901" y="422"/>
                  </a:lnTo>
                  <a:lnTo>
                    <a:pt x="894" y="422"/>
                  </a:lnTo>
                  <a:lnTo>
                    <a:pt x="884" y="424"/>
                  </a:lnTo>
                  <a:lnTo>
                    <a:pt x="875" y="428"/>
                  </a:lnTo>
                  <a:lnTo>
                    <a:pt x="869" y="432"/>
                  </a:lnTo>
                  <a:lnTo>
                    <a:pt x="859" y="436"/>
                  </a:lnTo>
                  <a:lnTo>
                    <a:pt x="852" y="440"/>
                  </a:lnTo>
                  <a:lnTo>
                    <a:pt x="844" y="443"/>
                  </a:lnTo>
                  <a:lnTo>
                    <a:pt x="836" y="449"/>
                  </a:lnTo>
                  <a:lnTo>
                    <a:pt x="829" y="453"/>
                  </a:lnTo>
                  <a:lnTo>
                    <a:pt x="821" y="459"/>
                  </a:lnTo>
                  <a:lnTo>
                    <a:pt x="816" y="464"/>
                  </a:lnTo>
                  <a:lnTo>
                    <a:pt x="810" y="470"/>
                  </a:lnTo>
                  <a:lnTo>
                    <a:pt x="804" y="476"/>
                  </a:lnTo>
                  <a:lnTo>
                    <a:pt x="798" y="483"/>
                  </a:lnTo>
                  <a:lnTo>
                    <a:pt x="793" y="489"/>
                  </a:lnTo>
                  <a:lnTo>
                    <a:pt x="787" y="497"/>
                  </a:lnTo>
                  <a:lnTo>
                    <a:pt x="781" y="504"/>
                  </a:lnTo>
                  <a:lnTo>
                    <a:pt x="778" y="512"/>
                  </a:lnTo>
                  <a:lnTo>
                    <a:pt x="774" y="519"/>
                  </a:lnTo>
                  <a:lnTo>
                    <a:pt x="770" y="529"/>
                  </a:lnTo>
                  <a:lnTo>
                    <a:pt x="766" y="536"/>
                  </a:lnTo>
                  <a:lnTo>
                    <a:pt x="764" y="544"/>
                  </a:lnTo>
                  <a:lnTo>
                    <a:pt x="760" y="554"/>
                  </a:lnTo>
                  <a:lnTo>
                    <a:pt x="760" y="561"/>
                  </a:lnTo>
                  <a:lnTo>
                    <a:pt x="757" y="571"/>
                  </a:lnTo>
                  <a:lnTo>
                    <a:pt x="757" y="578"/>
                  </a:lnTo>
                  <a:lnTo>
                    <a:pt x="757" y="590"/>
                  </a:lnTo>
                  <a:lnTo>
                    <a:pt x="757" y="599"/>
                  </a:lnTo>
                  <a:lnTo>
                    <a:pt x="757" y="607"/>
                  </a:lnTo>
                  <a:lnTo>
                    <a:pt x="757" y="616"/>
                  </a:lnTo>
                  <a:lnTo>
                    <a:pt x="757" y="624"/>
                  </a:lnTo>
                  <a:lnTo>
                    <a:pt x="760" y="635"/>
                  </a:lnTo>
                  <a:lnTo>
                    <a:pt x="760" y="643"/>
                  </a:lnTo>
                  <a:lnTo>
                    <a:pt x="764" y="652"/>
                  </a:lnTo>
                  <a:lnTo>
                    <a:pt x="766" y="660"/>
                  </a:lnTo>
                  <a:lnTo>
                    <a:pt x="770" y="670"/>
                  </a:lnTo>
                  <a:lnTo>
                    <a:pt x="774" y="677"/>
                  </a:lnTo>
                  <a:lnTo>
                    <a:pt x="778" y="683"/>
                  </a:lnTo>
                  <a:lnTo>
                    <a:pt x="781" y="690"/>
                  </a:lnTo>
                  <a:lnTo>
                    <a:pt x="787" y="700"/>
                  </a:lnTo>
                  <a:lnTo>
                    <a:pt x="793" y="706"/>
                  </a:lnTo>
                  <a:lnTo>
                    <a:pt x="798" y="713"/>
                  </a:lnTo>
                  <a:lnTo>
                    <a:pt x="804" y="719"/>
                  </a:lnTo>
                  <a:lnTo>
                    <a:pt x="810" y="727"/>
                  </a:lnTo>
                  <a:lnTo>
                    <a:pt x="816" y="730"/>
                  </a:lnTo>
                  <a:lnTo>
                    <a:pt x="821" y="736"/>
                  </a:lnTo>
                  <a:lnTo>
                    <a:pt x="829" y="742"/>
                  </a:lnTo>
                  <a:lnTo>
                    <a:pt x="836" y="748"/>
                  </a:lnTo>
                  <a:lnTo>
                    <a:pt x="844" y="753"/>
                  </a:lnTo>
                  <a:lnTo>
                    <a:pt x="852" y="757"/>
                  </a:lnTo>
                  <a:lnTo>
                    <a:pt x="859" y="761"/>
                  </a:lnTo>
                  <a:lnTo>
                    <a:pt x="869" y="767"/>
                  </a:lnTo>
                  <a:lnTo>
                    <a:pt x="875" y="767"/>
                  </a:lnTo>
                  <a:lnTo>
                    <a:pt x="884" y="770"/>
                  </a:lnTo>
                  <a:lnTo>
                    <a:pt x="894" y="772"/>
                  </a:lnTo>
                  <a:lnTo>
                    <a:pt x="901" y="776"/>
                  </a:lnTo>
                  <a:lnTo>
                    <a:pt x="911" y="778"/>
                  </a:lnTo>
                  <a:lnTo>
                    <a:pt x="918" y="778"/>
                  </a:lnTo>
                  <a:lnTo>
                    <a:pt x="928" y="778"/>
                  </a:lnTo>
                  <a:lnTo>
                    <a:pt x="939" y="780"/>
                  </a:lnTo>
                  <a:close/>
                </a:path>
              </a:pathLst>
            </a:custGeom>
            <a:solidFill>
              <a:srgbClr val="BA9E00"/>
            </a:solidFill>
            <a:ln w="9525">
              <a:noFill/>
              <a:round/>
              <a:headEnd/>
              <a:tailEnd/>
            </a:ln>
          </p:spPr>
          <p:txBody>
            <a:bodyPr/>
            <a:lstStyle/>
            <a:p>
              <a:endParaRPr lang="fr-FR"/>
            </a:p>
          </p:txBody>
        </p:sp>
        <p:sp>
          <p:nvSpPr>
            <p:cNvPr id="136254" name="Freeform 13"/>
            <p:cNvSpPr>
              <a:spLocks/>
            </p:cNvSpPr>
            <p:nvPr/>
          </p:nvSpPr>
          <p:spPr bwMode="auto">
            <a:xfrm>
              <a:off x="1554" y="1942"/>
              <a:ext cx="622" cy="621"/>
            </a:xfrm>
            <a:custGeom>
              <a:avLst/>
              <a:gdLst>
                <a:gd name="T0" fmla="*/ 248 w 1243"/>
                <a:gd name="T1" fmla="*/ 192 h 1242"/>
                <a:gd name="T2" fmla="*/ 261 w 1243"/>
                <a:gd name="T3" fmla="*/ 185 h 1242"/>
                <a:gd name="T4" fmla="*/ 272 w 1243"/>
                <a:gd name="T5" fmla="*/ 175 h 1242"/>
                <a:gd name="T6" fmla="*/ 278 w 1243"/>
                <a:gd name="T7" fmla="*/ 160 h 1242"/>
                <a:gd name="T8" fmla="*/ 280 w 1243"/>
                <a:gd name="T9" fmla="*/ 145 h 1242"/>
                <a:gd name="T10" fmla="*/ 276 w 1243"/>
                <a:gd name="T11" fmla="*/ 130 h 1242"/>
                <a:gd name="T12" fmla="*/ 267 w 1243"/>
                <a:gd name="T13" fmla="*/ 117 h 1242"/>
                <a:gd name="T14" fmla="*/ 254 w 1243"/>
                <a:gd name="T15" fmla="*/ 109 h 1242"/>
                <a:gd name="T16" fmla="*/ 239 w 1243"/>
                <a:gd name="T17" fmla="*/ 104 h 1242"/>
                <a:gd name="T18" fmla="*/ 238 w 1243"/>
                <a:gd name="T19" fmla="*/ 96 h 1242"/>
                <a:gd name="T20" fmla="*/ 246 w 1243"/>
                <a:gd name="T21" fmla="*/ 77 h 1242"/>
                <a:gd name="T22" fmla="*/ 254 w 1243"/>
                <a:gd name="T23" fmla="*/ 60 h 1242"/>
                <a:gd name="T24" fmla="*/ 264 w 1243"/>
                <a:gd name="T25" fmla="*/ 44 h 1242"/>
                <a:gd name="T26" fmla="*/ 280 w 1243"/>
                <a:gd name="T27" fmla="*/ 65 h 1242"/>
                <a:gd name="T28" fmla="*/ 293 w 1243"/>
                <a:gd name="T29" fmla="*/ 83 h 1242"/>
                <a:gd name="T30" fmla="*/ 302 w 1243"/>
                <a:gd name="T31" fmla="*/ 104 h 1242"/>
                <a:gd name="T32" fmla="*/ 307 w 1243"/>
                <a:gd name="T33" fmla="*/ 123 h 1242"/>
                <a:gd name="T34" fmla="*/ 310 w 1243"/>
                <a:gd name="T35" fmla="*/ 141 h 1242"/>
                <a:gd name="T36" fmla="*/ 311 w 1243"/>
                <a:gd name="T37" fmla="*/ 155 h 1242"/>
                <a:gd name="T38" fmla="*/ 308 w 1243"/>
                <a:gd name="T39" fmla="*/ 182 h 1242"/>
                <a:gd name="T40" fmla="*/ 301 w 1243"/>
                <a:gd name="T41" fmla="*/ 208 h 1242"/>
                <a:gd name="T42" fmla="*/ 289 w 1243"/>
                <a:gd name="T43" fmla="*/ 232 h 1242"/>
                <a:gd name="T44" fmla="*/ 275 w 1243"/>
                <a:gd name="T45" fmla="*/ 254 h 1242"/>
                <a:gd name="T46" fmla="*/ 257 w 1243"/>
                <a:gd name="T47" fmla="*/ 273 h 1242"/>
                <a:gd name="T48" fmla="*/ 236 w 1243"/>
                <a:gd name="T49" fmla="*/ 288 h 1242"/>
                <a:gd name="T50" fmla="*/ 212 w 1243"/>
                <a:gd name="T51" fmla="*/ 299 h 1242"/>
                <a:gd name="T52" fmla="*/ 187 w 1243"/>
                <a:gd name="T53" fmla="*/ 308 h 1242"/>
                <a:gd name="T54" fmla="*/ 159 w 1243"/>
                <a:gd name="T55" fmla="*/ 311 h 1242"/>
                <a:gd name="T56" fmla="*/ 132 w 1243"/>
                <a:gd name="T57" fmla="*/ 308 h 1242"/>
                <a:gd name="T58" fmla="*/ 105 w 1243"/>
                <a:gd name="T59" fmla="*/ 302 h 1242"/>
                <a:gd name="T60" fmla="*/ 81 w 1243"/>
                <a:gd name="T61" fmla="*/ 292 h 1242"/>
                <a:gd name="T62" fmla="*/ 59 w 1243"/>
                <a:gd name="T63" fmla="*/ 277 h 1242"/>
                <a:gd name="T64" fmla="*/ 40 w 1243"/>
                <a:gd name="T65" fmla="*/ 259 h 1242"/>
                <a:gd name="T66" fmla="*/ 25 w 1243"/>
                <a:gd name="T67" fmla="*/ 238 h 1242"/>
                <a:gd name="T68" fmla="*/ 12 w 1243"/>
                <a:gd name="T69" fmla="*/ 215 h 1242"/>
                <a:gd name="T70" fmla="*/ 4 w 1243"/>
                <a:gd name="T71" fmla="*/ 189 h 1242"/>
                <a:gd name="T72" fmla="*/ 0 w 1243"/>
                <a:gd name="T73" fmla="*/ 163 h 1242"/>
                <a:gd name="T74" fmla="*/ 1 w 1243"/>
                <a:gd name="T75" fmla="*/ 135 h 1242"/>
                <a:gd name="T76" fmla="*/ 7 w 1243"/>
                <a:gd name="T77" fmla="*/ 109 h 1242"/>
                <a:gd name="T78" fmla="*/ 17 w 1243"/>
                <a:gd name="T79" fmla="*/ 83 h 1242"/>
                <a:gd name="T80" fmla="*/ 31 w 1243"/>
                <a:gd name="T81" fmla="*/ 61 h 1242"/>
                <a:gd name="T82" fmla="*/ 48 w 1243"/>
                <a:gd name="T83" fmla="*/ 42 h 1242"/>
                <a:gd name="T84" fmla="*/ 68 w 1243"/>
                <a:gd name="T85" fmla="*/ 26 h 1242"/>
                <a:gd name="T86" fmla="*/ 91 w 1243"/>
                <a:gd name="T87" fmla="*/ 13 h 1242"/>
                <a:gd name="T88" fmla="*/ 116 w 1243"/>
                <a:gd name="T89" fmla="*/ 5 h 1242"/>
                <a:gd name="T90" fmla="*/ 143 w 1243"/>
                <a:gd name="T91" fmla="*/ 0 h 1242"/>
                <a:gd name="T92" fmla="*/ 170 w 1243"/>
                <a:gd name="T93" fmla="*/ 0 h 1242"/>
                <a:gd name="T94" fmla="*/ 194 w 1243"/>
                <a:gd name="T95" fmla="*/ 5 h 1242"/>
                <a:gd name="T96" fmla="*/ 218 w 1243"/>
                <a:gd name="T97" fmla="*/ 12 h 1242"/>
                <a:gd name="T98" fmla="*/ 239 w 1243"/>
                <a:gd name="T99" fmla="*/ 23 h 1242"/>
                <a:gd name="T100" fmla="*/ 258 w 1243"/>
                <a:gd name="T101" fmla="*/ 39 h 1242"/>
                <a:gd name="T102" fmla="*/ 249 w 1243"/>
                <a:gd name="T103" fmla="*/ 53 h 1242"/>
                <a:gd name="T104" fmla="*/ 241 w 1243"/>
                <a:gd name="T105" fmla="*/ 68 h 1242"/>
                <a:gd name="T106" fmla="*/ 232 w 1243"/>
                <a:gd name="T107" fmla="*/ 85 h 1242"/>
                <a:gd name="T108" fmla="*/ 226 w 1243"/>
                <a:gd name="T109" fmla="*/ 101 h 1242"/>
                <a:gd name="T110" fmla="*/ 207 w 1243"/>
                <a:gd name="T111" fmla="*/ 113 h 1242"/>
                <a:gd name="T112" fmla="*/ 192 w 1243"/>
                <a:gd name="T113" fmla="*/ 134 h 1242"/>
                <a:gd name="T114" fmla="*/ 190 w 1243"/>
                <a:gd name="T115" fmla="*/ 152 h 1242"/>
                <a:gd name="T116" fmla="*/ 193 w 1243"/>
                <a:gd name="T117" fmla="*/ 167 h 1242"/>
                <a:gd name="T118" fmla="*/ 201 w 1243"/>
                <a:gd name="T119" fmla="*/ 179 h 1242"/>
                <a:gd name="T120" fmla="*/ 213 w 1243"/>
                <a:gd name="T121" fmla="*/ 189 h 1242"/>
                <a:gd name="T122" fmla="*/ 228 w 1243"/>
                <a:gd name="T123" fmla="*/ 194 h 1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3"/>
                <a:gd name="T187" fmla="*/ 0 h 1242"/>
                <a:gd name="T188" fmla="*/ 1243 w 1243"/>
                <a:gd name="T189" fmla="*/ 1242 h 1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3" h="1242">
                  <a:moveTo>
                    <a:pt x="939" y="780"/>
                  </a:moveTo>
                  <a:lnTo>
                    <a:pt x="949" y="778"/>
                  </a:lnTo>
                  <a:lnTo>
                    <a:pt x="956" y="778"/>
                  </a:lnTo>
                  <a:lnTo>
                    <a:pt x="966" y="778"/>
                  </a:lnTo>
                  <a:lnTo>
                    <a:pt x="974" y="776"/>
                  </a:lnTo>
                  <a:lnTo>
                    <a:pt x="983" y="772"/>
                  </a:lnTo>
                  <a:lnTo>
                    <a:pt x="991" y="770"/>
                  </a:lnTo>
                  <a:lnTo>
                    <a:pt x="1000" y="767"/>
                  </a:lnTo>
                  <a:lnTo>
                    <a:pt x="1010" y="767"/>
                  </a:lnTo>
                  <a:lnTo>
                    <a:pt x="1015" y="761"/>
                  </a:lnTo>
                  <a:lnTo>
                    <a:pt x="1023" y="757"/>
                  </a:lnTo>
                  <a:lnTo>
                    <a:pt x="1031" y="753"/>
                  </a:lnTo>
                  <a:lnTo>
                    <a:pt x="1038" y="748"/>
                  </a:lnTo>
                  <a:lnTo>
                    <a:pt x="1044" y="742"/>
                  </a:lnTo>
                  <a:lnTo>
                    <a:pt x="1051" y="736"/>
                  </a:lnTo>
                  <a:lnTo>
                    <a:pt x="1059" y="730"/>
                  </a:lnTo>
                  <a:lnTo>
                    <a:pt x="1067" y="727"/>
                  </a:lnTo>
                  <a:lnTo>
                    <a:pt x="1070" y="719"/>
                  </a:lnTo>
                  <a:lnTo>
                    <a:pt x="1076" y="713"/>
                  </a:lnTo>
                  <a:lnTo>
                    <a:pt x="1082" y="706"/>
                  </a:lnTo>
                  <a:lnTo>
                    <a:pt x="1088" y="700"/>
                  </a:lnTo>
                  <a:lnTo>
                    <a:pt x="1091" y="690"/>
                  </a:lnTo>
                  <a:lnTo>
                    <a:pt x="1097" y="683"/>
                  </a:lnTo>
                  <a:lnTo>
                    <a:pt x="1101" y="677"/>
                  </a:lnTo>
                  <a:lnTo>
                    <a:pt x="1105" y="670"/>
                  </a:lnTo>
                  <a:lnTo>
                    <a:pt x="1107" y="660"/>
                  </a:lnTo>
                  <a:lnTo>
                    <a:pt x="1109" y="652"/>
                  </a:lnTo>
                  <a:lnTo>
                    <a:pt x="1112" y="643"/>
                  </a:lnTo>
                  <a:lnTo>
                    <a:pt x="1114" y="635"/>
                  </a:lnTo>
                  <a:lnTo>
                    <a:pt x="1116" y="624"/>
                  </a:lnTo>
                  <a:lnTo>
                    <a:pt x="1118" y="616"/>
                  </a:lnTo>
                  <a:lnTo>
                    <a:pt x="1118" y="607"/>
                  </a:lnTo>
                  <a:lnTo>
                    <a:pt x="1120" y="599"/>
                  </a:lnTo>
                  <a:lnTo>
                    <a:pt x="1118" y="590"/>
                  </a:lnTo>
                  <a:lnTo>
                    <a:pt x="1118" y="578"/>
                  </a:lnTo>
                  <a:lnTo>
                    <a:pt x="1116" y="571"/>
                  </a:lnTo>
                  <a:lnTo>
                    <a:pt x="1114" y="561"/>
                  </a:lnTo>
                  <a:lnTo>
                    <a:pt x="1112" y="554"/>
                  </a:lnTo>
                  <a:lnTo>
                    <a:pt x="1109" y="544"/>
                  </a:lnTo>
                  <a:lnTo>
                    <a:pt x="1107" y="536"/>
                  </a:lnTo>
                  <a:lnTo>
                    <a:pt x="1105" y="529"/>
                  </a:lnTo>
                  <a:lnTo>
                    <a:pt x="1101" y="519"/>
                  </a:lnTo>
                  <a:lnTo>
                    <a:pt x="1097" y="512"/>
                  </a:lnTo>
                  <a:lnTo>
                    <a:pt x="1091" y="504"/>
                  </a:lnTo>
                  <a:lnTo>
                    <a:pt x="1088" y="497"/>
                  </a:lnTo>
                  <a:lnTo>
                    <a:pt x="1082" y="489"/>
                  </a:lnTo>
                  <a:lnTo>
                    <a:pt x="1076" y="483"/>
                  </a:lnTo>
                  <a:lnTo>
                    <a:pt x="1070" y="476"/>
                  </a:lnTo>
                  <a:lnTo>
                    <a:pt x="1067" y="470"/>
                  </a:lnTo>
                  <a:lnTo>
                    <a:pt x="1059" y="464"/>
                  </a:lnTo>
                  <a:lnTo>
                    <a:pt x="1051" y="459"/>
                  </a:lnTo>
                  <a:lnTo>
                    <a:pt x="1044" y="453"/>
                  </a:lnTo>
                  <a:lnTo>
                    <a:pt x="1038" y="449"/>
                  </a:lnTo>
                  <a:lnTo>
                    <a:pt x="1031" y="443"/>
                  </a:lnTo>
                  <a:lnTo>
                    <a:pt x="1023" y="440"/>
                  </a:lnTo>
                  <a:lnTo>
                    <a:pt x="1015" y="436"/>
                  </a:lnTo>
                  <a:lnTo>
                    <a:pt x="1010" y="432"/>
                  </a:lnTo>
                  <a:lnTo>
                    <a:pt x="1000" y="428"/>
                  </a:lnTo>
                  <a:lnTo>
                    <a:pt x="991" y="424"/>
                  </a:lnTo>
                  <a:lnTo>
                    <a:pt x="983" y="422"/>
                  </a:lnTo>
                  <a:lnTo>
                    <a:pt x="974" y="422"/>
                  </a:lnTo>
                  <a:lnTo>
                    <a:pt x="966" y="419"/>
                  </a:lnTo>
                  <a:lnTo>
                    <a:pt x="956" y="419"/>
                  </a:lnTo>
                  <a:lnTo>
                    <a:pt x="949" y="419"/>
                  </a:lnTo>
                  <a:lnTo>
                    <a:pt x="939" y="419"/>
                  </a:lnTo>
                  <a:lnTo>
                    <a:pt x="941" y="407"/>
                  </a:lnTo>
                  <a:lnTo>
                    <a:pt x="945" y="396"/>
                  </a:lnTo>
                  <a:lnTo>
                    <a:pt x="951" y="384"/>
                  </a:lnTo>
                  <a:lnTo>
                    <a:pt x="955" y="375"/>
                  </a:lnTo>
                  <a:lnTo>
                    <a:pt x="958" y="362"/>
                  </a:lnTo>
                  <a:lnTo>
                    <a:pt x="964" y="350"/>
                  </a:lnTo>
                  <a:lnTo>
                    <a:pt x="968" y="339"/>
                  </a:lnTo>
                  <a:lnTo>
                    <a:pt x="974" y="329"/>
                  </a:lnTo>
                  <a:lnTo>
                    <a:pt x="979" y="318"/>
                  </a:lnTo>
                  <a:lnTo>
                    <a:pt x="983" y="306"/>
                  </a:lnTo>
                  <a:lnTo>
                    <a:pt x="987" y="295"/>
                  </a:lnTo>
                  <a:lnTo>
                    <a:pt x="991" y="286"/>
                  </a:lnTo>
                  <a:lnTo>
                    <a:pt x="996" y="276"/>
                  </a:lnTo>
                  <a:lnTo>
                    <a:pt x="1000" y="267"/>
                  </a:lnTo>
                  <a:lnTo>
                    <a:pt x="1004" y="259"/>
                  </a:lnTo>
                  <a:lnTo>
                    <a:pt x="1010" y="253"/>
                  </a:lnTo>
                  <a:lnTo>
                    <a:pt x="1013" y="242"/>
                  </a:lnTo>
                  <a:lnTo>
                    <a:pt x="1017" y="230"/>
                  </a:lnTo>
                  <a:lnTo>
                    <a:pt x="1023" y="221"/>
                  </a:lnTo>
                  <a:lnTo>
                    <a:pt x="1031" y="211"/>
                  </a:lnTo>
                  <a:lnTo>
                    <a:pt x="1034" y="202"/>
                  </a:lnTo>
                  <a:lnTo>
                    <a:pt x="1042" y="194"/>
                  </a:lnTo>
                  <a:lnTo>
                    <a:pt x="1048" y="185"/>
                  </a:lnTo>
                  <a:lnTo>
                    <a:pt x="1055" y="177"/>
                  </a:lnTo>
                  <a:lnTo>
                    <a:pt x="1065" y="187"/>
                  </a:lnTo>
                  <a:lnTo>
                    <a:pt x="1074" y="198"/>
                  </a:lnTo>
                  <a:lnTo>
                    <a:pt x="1086" y="208"/>
                  </a:lnTo>
                  <a:lnTo>
                    <a:pt x="1095" y="221"/>
                  </a:lnTo>
                  <a:lnTo>
                    <a:pt x="1103" y="232"/>
                  </a:lnTo>
                  <a:lnTo>
                    <a:pt x="1112" y="244"/>
                  </a:lnTo>
                  <a:lnTo>
                    <a:pt x="1120" y="257"/>
                  </a:lnTo>
                  <a:lnTo>
                    <a:pt x="1131" y="270"/>
                  </a:lnTo>
                  <a:lnTo>
                    <a:pt x="1137" y="282"/>
                  </a:lnTo>
                  <a:lnTo>
                    <a:pt x="1147" y="295"/>
                  </a:lnTo>
                  <a:lnTo>
                    <a:pt x="1154" y="306"/>
                  </a:lnTo>
                  <a:lnTo>
                    <a:pt x="1162" y="320"/>
                  </a:lnTo>
                  <a:lnTo>
                    <a:pt x="1166" y="325"/>
                  </a:lnTo>
                  <a:lnTo>
                    <a:pt x="1169" y="333"/>
                  </a:lnTo>
                  <a:lnTo>
                    <a:pt x="1173" y="341"/>
                  </a:lnTo>
                  <a:lnTo>
                    <a:pt x="1177" y="346"/>
                  </a:lnTo>
                  <a:lnTo>
                    <a:pt x="1185" y="362"/>
                  </a:lnTo>
                  <a:lnTo>
                    <a:pt x="1190" y="377"/>
                  </a:lnTo>
                  <a:lnTo>
                    <a:pt x="1196" y="388"/>
                  </a:lnTo>
                  <a:lnTo>
                    <a:pt x="1202" y="403"/>
                  </a:lnTo>
                  <a:lnTo>
                    <a:pt x="1205" y="419"/>
                  </a:lnTo>
                  <a:lnTo>
                    <a:pt x="1211" y="432"/>
                  </a:lnTo>
                  <a:lnTo>
                    <a:pt x="1215" y="447"/>
                  </a:lnTo>
                  <a:lnTo>
                    <a:pt x="1221" y="462"/>
                  </a:lnTo>
                  <a:lnTo>
                    <a:pt x="1221" y="470"/>
                  </a:lnTo>
                  <a:lnTo>
                    <a:pt x="1224" y="478"/>
                  </a:lnTo>
                  <a:lnTo>
                    <a:pt x="1226" y="485"/>
                  </a:lnTo>
                  <a:lnTo>
                    <a:pt x="1228" y="495"/>
                  </a:lnTo>
                  <a:lnTo>
                    <a:pt x="1230" y="508"/>
                  </a:lnTo>
                  <a:lnTo>
                    <a:pt x="1232" y="523"/>
                  </a:lnTo>
                  <a:lnTo>
                    <a:pt x="1234" y="531"/>
                  </a:lnTo>
                  <a:lnTo>
                    <a:pt x="1236" y="538"/>
                  </a:lnTo>
                  <a:lnTo>
                    <a:pt x="1238" y="548"/>
                  </a:lnTo>
                  <a:lnTo>
                    <a:pt x="1238" y="555"/>
                  </a:lnTo>
                  <a:lnTo>
                    <a:pt x="1238" y="563"/>
                  </a:lnTo>
                  <a:lnTo>
                    <a:pt x="1240" y="571"/>
                  </a:lnTo>
                  <a:lnTo>
                    <a:pt x="1240" y="578"/>
                  </a:lnTo>
                  <a:lnTo>
                    <a:pt x="1242" y="588"/>
                  </a:lnTo>
                  <a:lnTo>
                    <a:pt x="1242" y="595"/>
                  </a:lnTo>
                  <a:lnTo>
                    <a:pt x="1242" y="605"/>
                  </a:lnTo>
                  <a:lnTo>
                    <a:pt x="1242" y="613"/>
                  </a:lnTo>
                  <a:lnTo>
                    <a:pt x="1243" y="622"/>
                  </a:lnTo>
                  <a:lnTo>
                    <a:pt x="1242" y="635"/>
                  </a:lnTo>
                  <a:lnTo>
                    <a:pt x="1242" y="652"/>
                  </a:lnTo>
                  <a:lnTo>
                    <a:pt x="1240" y="668"/>
                  </a:lnTo>
                  <a:lnTo>
                    <a:pt x="1238" y="683"/>
                  </a:lnTo>
                  <a:lnTo>
                    <a:pt x="1236" y="698"/>
                  </a:lnTo>
                  <a:lnTo>
                    <a:pt x="1232" y="713"/>
                  </a:lnTo>
                  <a:lnTo>
                    <a:pt x="1230" y="730"/>
                  </a:lnTo>
                  <a:lnTo>
                    <a:pt x="1228" y="746"/>
                  </a:lnTo>
                  <a:lnTo>
                    <a:pt x="1224" y="759"/>
                  </a:lnTo>
                  <a:lnTo>
                    <a:pt x="1221" y="774"/>
                  </a:lnTo>
                  <a:lnTo>
                    <a:pt x="1215" y="789"/>
                  </a:lnTo>
                  <a:lnTo>
                    <a:pt x="1213" y="805"/>
                  </a:lnTo>
                  <a:lnTo>
                    <a:pt x="1207" y="818"/>
                  </a:lnTo>
                  <a:lnTo>
                    <a:pt x="1202" y="833"/>
                  </a:lnTo>
                  <a:lnTo>
                    <a:pt x="1196" y="846"/>
                  </a:lnTo>
                  <a:lnTo>
                    <a:pt x="1192" y="862"/>
                  </a:lnTo>
                  <a:lnTo>
                    <a:pt x="1185" y="875"/>
                  </a:lnTo>
                  <a:lnTo>
                    <a:pt x="1179" y="888"/>
                  </a:lnTo>
                  <a:lnTo>
                    <a:pt x="1171" y="902"/>
                  </a:lnTo>
                  <a:lnTo>
                    <a:pt x="1166" y="915"/>
                  </a:lnTo>
                  <a:lnTo>
                    <a:pt x="1156" y="928"/>
                  </a:lnTo>
                  <a:lnTo>
                    <a:pt x="1150" y="941"/>
                  </a:lnTo>
                  <a:lnTo>
                    <a:pt x="1143" y="955"/>
                  </a:lnTo>
                  <a:lnTo>
                    <a:pt x="1135" y="966"/>
                  </a:lnTo>
                  <a:lnTo>
                    <a:pt x="1126" y="978"/>
                  </a:lnTo>
                  <a:lnTo>
                    <a:pt x="1116" y="991"/>
                  </a:lnTo>
                  <a:lnTo>
                    <a:pt x="1109" y="1002"/>
                  </a:lnTo>
                  <a:lnTo>
                    <a:pt x="1099" y="1016"/>
                  </a:lnTo>
                  <a:lnTo>
                    <a:pt x="1090" y="1025"/>
                  </a:lnTo>
                  <a:lnTo>
                    <a:pt x="1080" y="1036"/>
                  </a:lnTo>
                  <a:lnTo>
                    <a:pt x="1069" y="1048"/>
                  </a:lnTo>
                  <a:lnTo>
                    <a:pt x="1061" y="1059"/>
                  </a:lnTo>
                  <a:lnTo>
                    <a:pt x="1050" y="1069"/>
                  </a:lnTo>
                  <a:lnTo>
                    <a:pt x="1038" y="1078"/>
                  </a:lnTo>
                  <a:lnTo>
                    <a:pt x="1027" y="1090"/>
                  </a:lnTo>
                  <a:lnTo>
                    <a:pt x="1015" y="1099"/>
                  </a:lnTo>
                  <a:lnTo>
                    <a:pt x="1002" y="1107"/>
                  </a:lnTo>
                  <a:lnTo>
                    <a:pt x="991" y="1116"/>
                  </a:lnTo>
                  <a:lnTo>
                    <a:pt x="979" y="1126"/>
                  </a:lnTo>
                  <a:lnTo>
                    <a:pt x="968" y="1135"/>
                  </a:lnTo>
                  <a:lnTo>
                    <a:pt x="955" y="1143"/>
                  </a:lnTo>
                  <a:lnTo>
                    <a:pt x="941" y="1149"/>
                  </a:lnTo>
                  <a:lnTo>
                    <a:pt x="928" y="1156"/>
                  </a:lnTo>
                  <a:lnTo>
                    <a:pt x="915" y="1166"/>
                  </a:lnTo>
                  <a:lnTo>
                    <a:pt x="901" y="1171"/>
                  </a:lnTo>
                  <a:lnTo>
                    <a:pt x="888" y="1177"/>
                  </a:lnTo>
                  <a:lnTo>
                    <a:pt x="875" y="1185"/>
                  </a:lnTo>
                  <a:lnTo>
                    <a:pt x="863" y="1192"/>
                  </a:lnTo>
                  <a:lnTo>
                    <a:pt x="846" y="1196"/>
                  </a:lnTo>
                  <a:lnTo>
                    <a:pt x="833" y="1202"/>
                  </a:lnTo>
                  <a:lnTo>
                    <a:pt x="818" y="1208"/>
                  </a:lnTo>
                  <a:lnTo>
                    <a:pt x="804" y="1213"/>
                  </a:lnTo>
                  <a:lnTo>
                    <a:pt x="787" y="1215"/>
                  </a:lnTo>
                  <a:lnTo>
                    <a:pt x="774" y="1219"/>
                  </a:lnTo>
                  <a:lnTo>
                    <a:pt x="759" y="1225"/>
                  </a:lnTo>
                  <a:lnTo>
                    <a:pt x="745" y="1229"/>
                  </a:lnTo>
                  <a:lnTo>
                    <a:pt x="728" y="1230"/>
                  </a:lnTo>
                  <a:lnTo>
                    <a:pt x="713" y="1232"/>
                  </a:lnTo>
                  <a:lnTo>
                    <a:pt x="698" y="1236"/>
                  </a:lnTo>
                  <a:lnTo>
                    <a:pt x="683" y="1238"/>
                  </a:lnTo>
                  <a:lnTo>
                    <a:pt x="667" y="1240"/>
                  </a:lnTo>
                  <a:lnTo>
                    <a:pt x="652" y="1242"/>
                  </a:lnTo>
                  <a:lnTo>
                    <a:pt x="635" y="1242"/>
                  </a:lnTo>
                  <a:lnTo>
                    <a:pt x="622" y="1242"/>
                  </a:lnTo>
                  <a:lnTo>
                    <a:pt x="605" y="1242"/>
                  </a:lnTo>
                  <a:lnTo>
                    <a:pt x="588" y="1242"/>
                  </a:lnTo>
                  <a:lnTo>
                    <a:pt x="572" y="1240"/>
                  </a:lnTo>
                  <a:lnTo>
                    <a:pt x="557" y="1238"/>
                  </a:lnTo>
                  <a:lnTo>
                    <a:pt x="540" y="1236"/>
                  </a:lnTo>
                  <a:lnTo>
                    <a:pt x="525" y="1232"/>
                  </a:lnTo>
                  <a:lnTo>
                    <a:pt x="510" y="1230"/>
                  </a:lnTo>
                  <a:lnTo>
                    <a:pt x="494" y="1229"/>
                  </a:lnTo>
                  <a:lnTo>
                    <a:pt x="479" y="1225"/>
                  </a:lnTo>
                  <a:lnTo>
                    <a:pt x="464" y="1219"/>
                  </a:lnTo>
                  <a:lnTo>
                    <a:pt x="449" y="1215"/>
                  </a:lnTo>
                  <a:lnTo>
                    <a:pt x="436" y="1213"/>
                  </a:lnTo>
                  <a:lnTo>
                    <a:pt x="420" y="1208"/>
                  </a:lnTo>
                  <a:lnTo>
                    <a:pt x="405" y="1202"/>
                  </a:lnTo>
                  <a:lnTo>
                    <a:pt x="392" y="1196"/>
                  </a:lnTo>
                  <a:lnTo>
                    <a:pt x="378" y="1192"/>
                  </a:lnTo>
                  <a:lnTo>
                    <a:pt x="363"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3" y="1059"/>
                  </a:lnTo>
                  <a:lnTo>
                    <a:pt x="171" y="1048"/>
                  </a:lnTo>
                  <a:lnTo>
                    <a:pt x="160" y="1036"/>
                  </a:lnTo>
                  <a:lnTo>
                    <a:pt x="148" y="1025"/>
                  </a:lnTo>
                  <a:lnTo>
                    <a:pt x="141" y="1016"/>
                  </a:lnTo>
                  <a:lnTo>
                    <a:pt x="129" y="1002"/>
                  </a:lnTo>
                  <a:lnTo>
                    <a:pt x="122" y="991"/>
                  </a:lnTo>
                  <a:lnTo>
                    <a:pt x="112" y="978"/>
                  </a:lnTo>
                  <a:lnTo>
                    <a:pt x="107" y="966"/>
                  </a:lnTo>
                  <a:lnTo>
                    <a:pt x="97" y="955"/>
                  </a:lnTo>
                  <a:lnTo>
                    <a:pt x="90" y="941"/>
                  </a:lnTo>
                  <a:lnTo>
                    <a:pt x="80" y="928"/>
                  </a:lnTo>
                  <a:lnTo>
                    <a:pt x="74" y="915"/>
                  </a:lnTo>
                  <a:lnTo>
                    <a:pt x="65" y="902"/>
                  </a:lnTo>
                  <a:lnTo>
                    <a:pt x="59" y="888"/>
                  </a:lnTo>
                  <a:lnTo>
                    <a:pt x="53" y="875"/>
                  </a:lnTo>
                  <a:lnTo>
                    <a:pt x="48" y="862"/>
                  </a:lnTo>
                  <a:lnTo>
                    <a:pt x="42" y="846"/>
                  </a:lnTo>
                  <a:lnTo>
                    <a:pt x="36" y="833"/>
                  </a:lnTo>
                  <a:lnTo>
                    <a:pt x="31" y="818"/>
                  </a:lnTo>
                  <a:lnTo>
                    <a:pt x="27" y="805"/>
                  </a:lnTo>
                  <a:lnTo>
                    <a:pt x="23" y="789"/>
                  </a:lnTo>
                  <a:lnTo>
                    <a:pt x="19" y="774"/>
                  </a:lnTo>
                  <a:lnTo>
                    <a:pt x="15" y="759"/>
                  </a:lnTo>
                  <a:lnTo>
                    <a:pt x="13" y="746"/>
                  </a:lnTo>
                  <a:lnTo>
                    <a:pt x="8" y="730"/>
                  </a:lnTo>
                  <a:lnTo>
                    <a:pt x="6" y="713"/>
                  </a:lnTo>
                  <a:lnTo>
                    <a:pt x="4" y="698"/>
                  </a:lnTo>
                  <a:lnTo>
                    <a:pt x="4" y="683"/>
                  </a:lnTo>
                  <a:lnTo>
                    <a:pt x="0" y="668"/>
                  </a:lnTo>
                  <a:lnTo>
                    <a:pt x="0" y="652"/>
                  </a:lnTo>
                  <a:lnTo>
                    <a:pt x="0" y="635"/>
                  </a:lnTo>
                  <a:lnTo>
                    <a:pt x="0" y="622"/>
                  </a:lnTo>
                  <a:lnTo>
                    <a:pt x="0" y="605"/>
                  </a:lnTo>
                  <a:lnTo>
                    <a:pt x="0" y="590"/>
                  </a:lnTo>
                  <a:lnTo>
                    <a:pt x="0" y="573"/>
                  </a:lnTo>
                  <a:lnTo>
                    <a:pt x="4" y="557"/>
                  </a:lnTo>
                  <a:lnTo>
                    <a:pt x="4" y="540"/>
                  </a:lnTo>
                  <a:lnTo>
                    <a:pt x="6" y="525"/>
                  </a:lnTo>
                  <a:lnTo>
                    <a:pt x="8" y="510"/>
                  </a:lnTo>
                  <a:lnTo>
                    <a:pt x="13" y="495"/>
                  </a:lnTo>
                  <a:lnTo>
                    <a:pt x="15" y="479"/>
                  </a:lnTo>
                  <a:lnTo>
                    <a:pt x="19" y="466"/>
                  </a:lnTo>
                  <a:lnTo>
                    <a:pt x="23" y="449"/>
                  </a:lnTo>
                  <a:lnTo>
                    <a:pt x="27" y="436"/>
                  </a:lnTo>
                  <a:lnTo>
                    <a:pt x="31" y="421"/>
                  </a:lnTo>
                  <a:lnTo>
                    <a:pt x="36" y="407"/>
                  </a:lnTo>
                  <a:lnTo>
                    <a:pt x="42" y="392"/>
                  </a:lnTo>
                  <a:lnTo>
                    <a:pt x="48" y="379"/>
                  </a:lnTo>
                  <a:lnTo>
                    <a:pt x="53" y="365"/>
                  </a:lnTo>
                  <a:lnTo>
                    <a:pt x="59" y="350"/>
                  </a:lnTo>
                  <a:lnTo>
                    <a:pt x="65" y="335"/>
                  </a:lnTo>
                  <a:lnTo>
                    <a:pt x="74" y="324"/>
                  </a:lnTo>
                  <a:lnTo>
                    <a:pt x="80" y="310"/>
                  </a:lnTo>
                  <a:lnTo>
                    <a:pt x="90" y="297"/>
                  </a:lnTo>
                  <a:lnTo>
                    <a:pt x="97" y="284"/>
                  </a:lnTo>
                  <a:lnTo>
                    <a:pt x="107" y="272"/>
                  </a:lnTo>
                  <a:lnTo>
                    <a:pt x="112" y="259"/>
                  </a:lnTo>
                  <a:lnTo>
                    <a:pt x="122" y="247"/>
                  </a:lnTo>
                  <a:lnTo>
                    <a:pt x="129" y="234"/>
                  </a:lnTo>
                  <a:lnTo>
                    <a:pt x="141" y="223"/>
                  </a:lnTo>
                  <a:lnTo>
                    <a:pt x="148" y="211"/>
                  </a:lnTo>
                  <a:lnTo>
                    <a:pt x="160" y="200"/>
                  </a:lnTo>
                  <a:lnTo>
                    <a:pt x="171" y="189"/>
                  </a:lnTo>
                  <a:lnTo>
                    <a:pt x="183" y="181"/>
                  </a:lnTo>
                  <a:lnTo>
                    <a:pt x="190" y="170"/>
                  </a:lnTo>
                  <a:lnTo>
                    <a:pt x="202" y="158"/>
                  </a:lnTo>
                  <a:lnTo>
                    <a:pt x="211" y="147"/>
                  </a:lnTo>
                  <a:lnTo>
                    <a:pt x="224" y="139"/>
                  </a:lnTo>
                  <a:lnTo>
                    <a:pt x="236" y="130"/>
                  </a:lnTo>
                  <a:lnTo>
                    <a:pt x="247" y="120"/>
                  </a:lnTo>
                  <a:lnTo>
                    <a:pt x="259" y="111"/>
                  </a:lnTo>
                  <a:lnTo>
                    <a:pt x="272" y="105"/>
                  </a:lnTo>
                  <a:lnTo>
                    <a:pt x="283" y="95"/>
                  </a:lnTo>
                  <a:lnTo>
                    <a:pt x="297" y="88"/>
                  </a:lnTo>
                  <a:lnTo>
                    <a:pt x="310" y="78"/>
                  </a:lnTo>
                  <a:lnTo>
                    <a:pt x="323" y="73"/>
                  </a:lnTo>
                  <a:lnTo>
                    <a:pt x="335" y="65"/>
                  </a:lnTo>
                  <a:lnTo>
                    <a:pt x="350" y="59"/>
                  </a:lnTo>
                  <a:lnTo>
                    <a:pt x="363" y="52"/>
                  </a:lnTo>
                  <a:lnTo>
                    <a:pt x="378" y="48"/>
                  </a:lnTo>
                  <a:lnTo>
                    <a:pt x="392" y="40"/>
                  </a:lnTo>
                  <a:lnTo>
                    <a:pt x="405" y="35"/>
                  </a:lnTo>
                  <a:lnTo>
                    <a:pt x="420" y="29"/>
                  </a:lnTo>
                  <a:lnTo>
                    <a:pt x="436" y="25"/>
                  </a:lnTo>
                  <a:lnTo>
                    <a:pt x="449" y="21"/>
                  </a:lnTo>
                  <a:lnTo>
                    <a:pt x="464" y="17"/>
                  </a:lnTo>
                  <a:lnTo>
                    <a:pt x="479" y="14"/>
                  </a:lnTo>
                  <a:lnTo>
                    <a:pt x="494" y="12"/>
                  </a:lnTo>
                  <a:lnTo>
                    <a:pt x="510" y="6"/>
                  </a:lnTo>
                  <a:lnTo>
                    <a:pt x="525" y="6"/>
                  </a:lnTo>
                  <a:lnTo>
                    <a:pt x="540" y="2"/>
                  </a:lnTo>
                  <a:lnTo>
                    <a:pt x="557" y="2"/>
                  </a:lnTo>
                  <a:lnTo>
                    <a:pt x="572" y="0"/>
                  </a:lnTo>
                  <a:lnTo>
                    <a:pt x="588" y="0"/>
                  </a:lnTo>
                  <a:lnTo>
                    <a:pt x="605" y="0"/>
                  </a:lnTo>
                  <a:lnTo>
                    <a:pt x="622" y="0"/>
                  </a:lnTo>
                  <a:lnTo>
                    <a:pt x="633" y="0"/>
                  </a:lnTo>
                  <a:lnTo>
                    <a:pt x="650" y="0"/>
                  </a:lnTo>
                  <a:lnTo>
                    <a:pt x="664" y="0"/>
                  </a:lnTo>
                  <a:lnTo>
                    <a:pt x="679" y="0"/>
                  </a:lnTo>
                  <a:lnTo>
                    <a:pt x="692" y="0"/>
                  </a:lnTo>
                  <a:lnTo>
                    <a:pt x="707" y="4"/>
                  </a:lnTo>
                  <a:lnTo>
                    <a:pt x="721" y="6"/>
                  </a:lnTo>
                  <a:lnTo>
                    <a:pt x="736" y="10"/>
                  </a:lnTo>
                  <a:lnTo>
                    <a:pt x="749" y="12"/>
                  </a:lnTo>
                  <a:lnTo>
                    <a:pt x="763" y="14"/>
                  </a:lnTo>
                  <a:lnTo>
                    <a:pt x="776" y="17"/>
                  </a:lnTo>
                  <a:lnTo>
                    <a:pt x="791" y="23"/>
                  </a:lnTo>
                  <a:lnTo>
                    <a:pt x="804" y="25"/>
                  </a:lnTo>
                  <a:lnTo>
                    <a:pt x="816" y="29"/>
                  </a:lnTo>
                  <a:lnTo>
                    <a:pt x="829" y="35"/>
                  </a:lnTo>
                  <a:lnTo>
                    <a:pt x="844" y="40"/>
                  </a:lnTo>
                  <a:lnTo>
                    <a:pt x="856" y="46"/>
                  </a:lnTo>
                  <a:lnTo>
                    <a:pt x="869" y="50"/>
                  </a:lnTo>
                  <a:lnTo>
                    <a:pt x="880" y="55"/>
                  </a:lnTo>
                  <a:lnTo>
                    <a:pt x="894" y="63"/>
                  </a:lnTo>
                  <a:lnTo>
                    <a:pt x="905" y="67"/>
                  </a:lnTo>
                  <a:lnTo>
                    <a:pt x="918" y="74"/>
                  </a:lnTo>
                  <a:lnTo>
                    <a:pt x="930" y="82"/>
                  </a:lnTo>
                  <a:lnTo>
                    <a:pt x="943" y="90"/>
                  </a:lnTo>
                  <a:lnTo>
                    <a:pt x="953" y="95"/>
                  </a:lnTo>
                  <a:lnTo>
                    <a:pt x="966" y="103"/>
                  </a:lnTo>
                  <a:lnTo>
                    <a:pt x="975" y="111"/>
                  </a:lnTo>
                  <a:lnTo>
                    <a:pt x="989" y="120"/>
                  </a:lnTo>
                  <a:lnTo>
                    <a:pt x="998" y="130"/>
                  </a:lnTo>
                  <a:lnTo>
                    <a:pt x="1010" y="137"/>
                  </a:lnTo>
                  <a:lnTo>
                    <a:pt x="1021" y="147"/>
                  </a:lnTo>
                  <a:lnTo>
                    <a:pt x="1032" y="156"/>
                  </a:lnTo>
                  <a:lnTo>
                    <a:pt x="1023" y="164"/>
                  </a:lnTo>
                  <a:lnTo>
                    <a:pt x="1015" y="177"/>
                  </a:lnTo>
                  <a:lnTo>
                    <a:pt x="1010" y="183"/>
                  </a:lnTo>
                  <a:lnTo>
                    <a:pt x="1006" y="190"/>
                  </a:lnTo>
                  <a:lnTo>
                    <a:pt x="1002" y="198"/>
                  </a:lnTo>
                  <a:lnTo>
                    <a:pt x="998" y="206"/>
                  </a:lnTo>
                  <a:lnTo>
                    <a:pt x="993" y="213"/>
                  </a:lnTo>
                  <a:lnTo>
                    <a:pt x="989" y="221"/>
                  </a:lnTo>
                  <a:lnTo>
                    <a:pt x="985" y="228"/>
                  </a:lnTo>
                  <a:lnTo>
                    <a:pt x="979" y="236"/>
                  </a:lnTo>
                  <a:lnTo>
                    <a:pt x="974" y="246"/>
                  </a:lnTo>
                  <a:lnTo>
                    <a:pt x="970" y="253"/>
                  </a:lnTo>
                  <a:lnTo>
                    <a:pt x="966" y="263"/>
                  </a:lnTo>
                  <a:lnTo>
                    <a:pt x="962" y="272"/>
                  </a:lnTo>
                  <a:lnTo>
                    <a:pt x="956" y="282"/>
                  </a:lnTo>
                  <a:lnTo>
                    <a:pt x="951" y="291"/>
                  </a:lnTo>
                  <a:lnTo>
                    <a:pt x="945" y="301"/>
                  </a:lnTo>
                  <a:lnTo>
                    <a:pt x="939" y="312"/>
                  </a:lnTo>
                  <a:lnTo>
                    <a:pt x="936" y="320"/>
                  </a:lnTo>
                  <a:lnTo>
                    <a:pt x="932" y="331"/>
                  </a:lnTo>
                  <a:lnTo>
                    <a:pt x="928" y="341"/>
                  </a:lnTo>
                  <a:lnTo>
                    <a:pt x="924" y="352"/>
                  </a:lnTo>
                  <a:lnTo>
                    <a:pt x="920" y="360"/>
                  </a:lnTo>
                  <a:lnTo>
                    <a:pt x="915" y="371"/>
                  </a:lnTo>
                  <a:lnTo>
                    <a:pt x="911" y="379"/>
                  </a:lnTo>
                  <a:lnTo>
                    <a:pt x="909" y="388"/>
                  </a:lnTo>
                  <a:lnTo>
                    <a:pt x="903" y="398"/>
                  </a:lnTo>
                  <a:lnTo>
                    <a:pt x="901" y="407"/>
                  </a:lnTo>
                  <a:lnTo>
                    <a:pt x="897" y="415"/>
                  </a:lnTo>
                  <a:lnTo>
                    <a:pt x="897" y="424"/>
                  </a:lnTo>
                  <a:lnTo>
                    <a:pt x="880" y="426"/>
                  </a:lnTo>
                  <a:lnTo>
                    <a:pt x="867" y="432"/>
                  </a:lnTo>
                  <a:lnTo>
                    <a:pt x="854" y="436"/>
                  </a:lnTo>
                  <a:lnTo>
                    <a:pt x="840" y="445"/>
                  </a:lnTo>
                  <a:lnTo>
                    <a:pt x="827" y="453"/>
                  </a:lnTo>
                  <a:lnTo>
                    <a:pt x="816" y="462"/>
                  </a:lnTo>
                  <a:lnTo>
                    <a:pt x="806" y="472"/>
                  </a:lnTo>
                  <a:lnTo>
                    <a:pt x="799" y="485"/>
                  </a:lnTo>
                  <a:lnTo>
                    <a:pt x="787" y="497"/>
                  </a:lnTo>
                  <a:lnTo>
                    <a:pt x="782" y="510"/>
                  </a:lnTo>
                  <a:lnTo>
                    <a:pt x="774" y="523"/>
                  </a:lnTo>
                  <a:lnTo>
                    <a:pt x="768" y="536"/>
                  </a:lnTo>
                  <a:lnTo>
                    <a:pt x="763" y="550"/>
                  </a:lnTo>
                  <a:lnTo>
                    <a:pt x="761" y="565"/>
                  </a:lnTo>
                  <a:lnTo>
                    <a:pt x="759" y="573"/>
                  </a:lnTo>
                  <a:lnTo>
                    <a:pt x="759" y="582"/>
                  </a:lnTo>
                  <a:lnTo>
                    <a:pt x="759" y="590"/>
                  </a:lnTo>
                  <a:lnTo>
                    <a:pt x="759" y="599"/>
                  </a:lnTo>
                  <a:lnTo>
                    <a:pt x="759" y="607"/>
                  </a:lnTo>
                  <a:lnTo>
                    <a:pt x="759" y="616"/>
                  </a:lnTo>
                  <a:lnTo>
                    <a:pt x="759" y="624"/>
                  </a:lnTo>
                  <a:lnTo>
                    <a:pt x="763" y="635"/>
                  </a:lnTo>
                  <a:lnTo>
                    <a:pt x="763" y="643"/>
                  </a:lnTo>
                  <a:lnTo>
                    <a:pt x="764" y="652"/>
                  </a:lnTo>
                  <a:lnTo>
                    <a:pt x="768" y="660"/>
                  </a:lnTo>
                  <a:lnTo>
                    <a:pt x="772" y="670"/>
                  </a:lnTo>
                  <a:lnTo>
                    <a:pt x="774" y="677"/>
                  </a:lnTo>
                  <a:lnTo>
                    <a:pt x="780" y="683"/>
                  </a:lnTo>
                  <a:lnTo>
                    <a:pt x="783" y="690"/>
                  </a:lnTo>
                  <a:lnTo>
                    <a:pt x="789" y="700"/>
                  </a:lnTo>
                  <a:lnTo>
                    <a:pt x="793" y="706"/>
                  </a:lnTo>
                  <a:lnTo>
                    <a:pt x="799" y="713"/>
                  </a:lnTo>
                  <a:lnTo>
                    <a:pt x="804" y="719"/>
                  </a:lnTo>
                  <a:lnTo>
                    <a:pt x="810" y="727"/>
                  </a:lnTo>
                  <a:lnTo>
                    <a:pt x="816" y="730"/>
                  </a:lnTo>
                  <a:lnTo>
                    <a:pt x="821" y="736"/>
                  </a:lnTo>
                  <a:lnTo>
                    <a:pt x="827" y="742"/>
                  </a:lnTo>
                  <a:lnTo>
                    <a:pt x="837" y="748"/>
                  </a:lnTo>
                  <a:lnTo>
                    <a:pt x="844" y="753"/>
                  </a:lnTo>
                  <a:lnTo>
                    <a:pt x="850" y="757"/>
                  </a:lnTo>
                  <a:lnTo>
                    <a:pt x="859" y="761"/>
                  </a:lnTo>
                  <a:lnTo>
                    <a:pt x="869" y="767"/>
                  </a:lnTo>
                  <a:lnTo>
                    <a:pt x="875" y="767"/>
                  </a:lnTo>
                  <a:lnTo>
                    <a:pt x="884" y="770"/>
                  </a:lnTo>
                  <a:lnTo>
                    <a:pt x="892" y="772"/>
                  </a:lnTo>
                  <a:lnTo>
                    <a:pt x="901" y="776"/>
                  </a:lnTo>
                  <a:lnTo>
                    <a:pt x="909" y="778"/>
                  </a:lnTo>
                  <a:lnTo>
                    <a:pt x="920" y="778"/>
                  </a:lnTo>
                  <a:lnTo>
                    <a:pt x="930" y="778"/>
                  </a:lnTo>
                  <a:lnTo>
                    <a:pt x="939" y="780"/>
                  </a:lnTo>
                  <a:close/>
                </a:path>
              </a:pathLst>
            </a:custGeom>
            <a:solidFill>
              <a:srgbClr val="E8CC4F"/>
            </a:solidFill>
            <a:ln w="9525">
              <a:noFill/>
              <a:round/>
              <a:headEnd/>
              <a:tailEnd/>
            </a:ln>
          </p:spPr>
          <p:txBody>
            <a:bodyPr/>
            <a:lstStyle/>
            <a:p>
              <a:endParaRPr lang="fr-FR"/>
            </a:p>
          </p:txBody>
        </p:sp>
      </p:grpSp>
      <p:grpSp>
        <p:nvGrpSpPr>
          <p:cNvPr id="60" name="Group 5"/>
          <p:cNvGrpSpPr>
            <a:grpSpLocks noChangeAspect="1"/>
          </p:cNvGrpSpPr>
          <p:nvPr/>
        </p:nvGrpSpPr>
        <p:grpSpPr bwMode="auto">
          <a:xfrm flipH="1">
            <a:off x="2354263" y="2697163"/>
            <a:ext cx="739775" cy="527050"/>
            <a:chOff x="748" y="1732"/>
            <a:chExt cx="1488" cy="1060"/>
          </a:xfrm>
        </p:grpSpPr>
        <p:sp>
          <p:nvSpPr>
            <p:cNvPr id="136243" name="AutoShape 4"/>
            <p:cNvSpPr>
              <a:spLocks noChangeAspect="1" noChangeArrowheads="1" noTextEdit="1"/>
            </p:cNvSpPr>
            <p:nvPr/>
          </p:nvSpPr>
          <p:spPr bwMode="auto">
            <a:xfrm>
              <a:off x="748" y="1732"/>
              <a:ext cx="1488" cy="1060"/>
            </a:xfrm>
            <a:prstGeom prst="rect">
              <a:avLst/>
            </a:prstGeom>
            <a:noFill/>
            <a:ln w="9525">
              <a:noFill/>
              <a:miter lim="800000"/>
              <a:headEnd/>
              <a:tailEnd/>
            </a:ln>
          </p:spPr>
          <p:txBody>
            <a:bodyPr/>
            <a:lstStyle/>
            <a:p>
              <a:endParaRPr lang="fr-FR"/>
            </a:p>
          </p:txBody>
        </p:sp>
        <p:sp>
          <p:nvSpPr>
            <p:cNvPr id="136244" name="Freeform 6"/>
            <p:cNvSpPr>
              <a:spLocks/>
            </p:cNvSpPr>
            <p:nvPr/>
          </p:nvSpPr>
          <p:spPr bwMode="auto">
            <a:xfrm>
              <a:off x="748" y="2125"/>
              <a:ext cx="1044" cy="224"/>
            </a:xfrm>
            <a:custGeom>
              <a:avLst/>
              <a:gdLst>
                <a:gd name="T0" fmla="*/ 0 w 2087"/>
                <a:gd name="T1" fmla="*/ 112 h 449"/>
                <a:gd name="T2" fmla="*/ 7 w 2087"/>
                <a:gd name="T3" fmla="*/ 112 h 449"/>
                <a:gd name="T4" fmla="*/ 15 w 2087"/>
                <a:gd name="T5" fmla="*/ 112 h 449"/>
                <a:gd name="T6" fmla="*/ 26 w 2087"/>
                <a:gd name="T7" fmla="*/ 112 h 449"/>
                <a:gd name="T8" fmla="*/ 27 w 2087"/>
                <a:gd name="T9" fmla="*/ 103 h 449"/>
                <a:gd name="T10" fmla="*/ 29 w 2087"/>
                <a:gd name="T11" fmla="*/ 95 h 449"/>
                <a:gd name="T12" fmla="*/ 34 w 2087"/>
                <a:gd name="T13" fmla="*/ 87 h 449"/>
                <a:gd name="T14" fmla="*/ 39 w 2087"/>
                <a:gd name="T15" fmla="*/ 81 h 449"/>
                <a:gd name="T16" fmla="*/ 46 w 2087"/>
                <a:gd name="T17" fmla="*/ 75 h 449"/>
                <a:gd name="T18" fmla="*/ 53 w 2087"/>
                <a:gd name="T19" fmla="*/ 71 h 449"/>
                <a:gd name="T20" fmla="*/ 62 w 2087"/>
                <a:gd name="T21" fmla="*/ 69 h 449"/>
                <a:gd name="T22" fmla="*/ 71 w 2087"/>
                <a:gd name="T23" fmla="*/ 68 h 449"/>
                <a:gd name="T24" fmla="*/ 80 w 2087"/>
                <a:gd name="T25" fmla="*/ 69 h 449"/>
                <a:gd name="T26" fmla="*/ 88 w 2087"/>
                <a:gd name="T27" fmla="*/ 71 h 449"/>
                <a:gd name="T28" fmla="*/ 99 w 2087"/>
                <a:gd name="T29" fmla="*/ 78 h 449"/>
                <a:gd name="T30" fmla="*/ 104 w 2087"/>
                <a:gd name="T31" fmla="*/ 83 h 449"/>
                <a:gd name="T32" fmla="*/ 110 w 2087"/>
                <a:gd name="T33" fmla="*/ 90 h 449"/>
                <a:gd name="T34" fmla="*/ 113 w 2087"/>
                <a:gd name="T35" fmla="*/ 98 h 449"/>
                <a:gd name="T36" fmla="*/ 115 w 2087"/>
                <a:gd name="T37" fmla="*/ 107 h 449"/>
                <a:gd name="T38" fmla="*/ 159 w 2087"/>
                <a:gd name="T39" fmla="*/ 87 h 449"/>
                <a:gd name="T40" fmla="*/ 168 w 2087"/>
                <a:gd name="T41" fmla="*/ 89 h 449"/>
                <a:gd name="T42" fmla="*/ 176 w 2087"/>
                <a:gd name="T43" fmla="*/ 94 h 449"/>
                <a:gd name="T44" fmla="*/ 181 w 2087"/>
                <a:gd name="T45" fmla="*/ 102 h 449"/>
                <a:gd name="T46" fmla="*/ 184 w 2087"/>
                <a:gd name="T47" fmla="*/ 112 h 449"/>
                <a:gd name="T48" fmla="*/ 199 w 2087"/>
                <a:gd name="T49" fmla="*/ 112 h 449"/>
                <a:gd name="T50" fmla="*/ 213 w 2087"/>
                <a:gd name="T51" fmla="*/ 112 h 449"/>
                <a:gd name="T52" fmla="*/ 227 w 2087"/>
                <a:gd name="T53" fmla="*/ 112 h 449"/>
                <a:gd name="T54" fmla="*/ 239 w 2087"/>
                <a:gd name="T55" fmla="*/ 112 h 449"/>
                <a:gd name="T56" fmla="*/ 249 w 2087"/>
                <a:gd name="T57" fmla="*/ 112 h 449"/>
                <a:gd name="T58" fmla="*/ 258 w 2087"/>
                <a:gd name="T59" fmla="*/ 112 h 449"/>
                <a:gd name="T60" fmla="*/ 266 w 2087"/>
                <a:gd name="T61" fmla="*/ 112 h 449"/>
                <a:gd name="T62" fmla="*/ 266 w 2087"/>
                <a:gd name="T63" fmla="*/ 103 h 449"/>
                <a:gd name="T64" fmla="*/ 269 w 2087"/>
                <a:gd name="T65" fmla="*/ 95 h 449"/>
                <a:gd name="T66" fmla="*/ 273 w 2087"/>
                <a:gd name="T67" fmla="*/ 87 h 449"/>
                <a:gd name="T68" fmla="*/ 279 w 2087"/>
                <a:gd name="T69" fmla="*/ 81 h 449"/>
                <a:gd name="T70" fmla="*/ 285 w 2087"/>
                <a:gd name="T71" fmla="*/ 75 h 449"/>
                <a:gd name="T72" fmla="*/ 293 w 2087"/>
                <a:gd name="T73" fmla="*/ 71 h 449"/>
                <a:gd name="T74" fmla="*/ 301 w 2087"/>
                <a:gd name="T75" fmla="*/ 69 h 449"/>
                <a:gd name="T76" fmla="*/ 310 w 2087"/>
                <a:gd name="T77" fmla="*/ 68 h 449"/>
                <a:gd name="T78" fmla="*/ 319 w 2087"/>
                <a:gd name="T79" fmla="*/ 69 h 449"/>
                <a:gd name="T80" fmla="*/ 327 w 2087"/>
                <a:gd name="T81" fmla="*/ 71 h 449"/>
                <a:gd name="T82" fmla="*/ 335 w 2087"/>
                <a:gd name="T83" fmla="*/ 75 h 449"/>
                <a:gd name="T84" fmla="*/ 342 w 2087"/>
                <a:gd name="T85" fmla="*/ 81 h 449"/>
                <a:gd name="T86" fmla="*/ 347 w 2087"/>
                <a:gd name="T87" fmla="*/ 87 h 449"/>
                <a:gd name="T88" fmla="*/ 351 w 2087"/>
                <a:gd name="T89" fmla="*/ 95 h 449"/>
                <a:gd name="T90" fmla="*/ 354 w 2087"/>
                <a:gd name="T91" fmla="*/ 103 h 449"/>
                <a:gd name="T92" fmla="*/ 355 w 2087"/>
                <a:gd name="T93" fmla="*/ 112 h 449"/>
                <a:gd name="T94" fmla="*/ 373 w 2087"/>
                <a:gd name="T95" fmla="*/ 112 h 449"/>
                <a:gd name="T96" fmla="*/ 389 w 2087"/>
                <a:gd name="T97" fmla="*/ 112 h 449"/>
                <a:gd name="T98" fmla="*/ 405 w 2087"/>
                <a:gd name="T99" fmla="*/ 112 h 449"/>
                <a:gd name="T100" fmla="*/ 421 w 2087"/>
                <a:gd name="T101" fmla="*/ 112 h 449"/>
                <a:gd name="T102" fmla="*/ 435 w 2087"/>
                <a:gd name="T103" fmla="*/ 112 h 449"/>
                <a:gd name="T104" fmla="*/ 449 w 2087"/>
                <a:gd name="T105" fmla="*/ 112 h 449"/>
                <a:gd name="T106" fmla="*/ 462 w 2087"/>
                <a:gd name="T107" fmla="*/ 112 h 449"/>
                <a:gd name="T108" fmla="*/ 474 w 2087"/>
                <a:gd name="T109" fmla="*/ 112 h 449"/>
                <a:gd name="T110" fmla="*/ 484 w 2087"/>
                <a:gd name="T111" fmla="*/ 112 h 449"/>
                <a:gd name="T112" fmla="*/ 494 w 2087"/>
                <a:gd name="T113" fmla="*/ 112 h 449"/>
                <a:gd name="T114" fmla="*/ 502 w 2087"/>
                <a:gd name="T115" fmla="*/ 112 h 449"/>
                <a:gd name="T116" fmla="*/ 515 w 2087"/>
                <a:gd name="T117" fmla="*/ 112 h 449"/>
                <a:gd name="T118" fmla="*/ 522 w 2087"/>
                <a:gd name="T119" fmla="*/ 112 h 4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87"/>
                <a:gd name="T181" fmla="*/ 0 h 449"/>
                <a:gd name="T182" fmla="*/ 2087 w 2087"/>
                <a:gd name="T183" fmla="*/ 449 h 4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87" h="449">
                  <a:moveTo>
                    <a:pt x="2087" y="449"/>
                  </a:moveTo>
                  <a:lnTo>
                    <a:pt x="2087" y="0"/>
                  </a:lnTo>
                  <a:lnTo>
                    <a:pt x="0" y="0"/>
                  </a:lnTo>
                  <a:lnTo>
                    <a:pt x="0" y="449"/>
                  </a:lnTo>
                  <a:lnTo>
                    <a:pt x="6" y="449"/>
                  </a:lnTo>
                  <a:lnTo>
                    <a:pt x="13" y="449"/>
                  </a:lnTo>
                  <a:lnTo>
                    <a:pt x="25" y="449"/>
                  </a:lnTo>
                  <a:lnTo>
                    <a:pt x="30" y="449"/>
                  </a:lnTo>
                  <a:lnTo>
                    <a:pt x="38" y="449"/>
                  </a:lnTo>
                  <a:lnTo>
                    <a:pt x="48" y="449"/>
                  </a:lnTo>
                  <a:lnTo>
                    <a:pt x="57" y="449"/>
                  </a:lnTo>
                  <a:lnTo>
                    <a:pt x="67" y="449"/>
                  </a:lnTo>
                  <a:lnTo>
                    <a:pt x="78" y="449"/>
                  </a:lnTo>
                  <a:lnTo>
                    <a:pt x="89" y="449"/>
                  </a:lnTo>
                  <a:lnTo>
                    <a:pt x="101" y="449"/>
                  </a:lnTo>
                  <a:lnTo>
                    <a:pt x="101" y="440"/>
                  </a:lnTo>
                  <a:lnTo>
                    <a:pt x="101" y="430"/>
                  </a:lnTo>
                  <a:lnTo>
                    <a:pt x="103" y="421"/>
                  </a:lnTo>
                  <a:lnTo>
                    <a:pt x="105" y="413"/>
                  </a:lnTo>
                  <a:lnTo>
                    <a:pt x="106"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3"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3" y="274"/>
                  </a:lnTo>
                  <a:lnTo>
                    <a:pt x="291" y="274"/>
                  </a:lnTo>
                  <a:lnTo>
                    <a:pt x="300" y="274"/>
                  </a:lnTo>
                  <a:lnTo>
                    <a:pt x="308" y="274"/>
                  </a:lnTo>
                  <a:lnTo>
                    <a:pt x="317" y="278"/>
                  </a:lnTo>
                  <a:lnTo>
                    <a:pt x="325" y="278"/>
                  </a:lnTo>
                  <a:lnTo>
                    <a:pt x="335" y="280"/>
                  </a:lnTo>
                  <a:lnTo>
                    <a:pt x="342" y="282"/>
                  </a:lnTo>
                  <a:lnTo>
                    <a:pt x="352" y="287"/>
                  </a:lnTo>
                  <a:lnTo>
                    <a:pt x="365" y="293"/>
                  </a:lnTo>
                  <a:lnTo>
                    <a:pt x="380" y="303"/>
                  </a:lnTo>
                  <a:lnTo>
                    <a:pt x="386" y="306"/>
                  </a:lnTo>
                  <a:lnTo>
                    <a:pt x="394" y="312"/>
                  </a:lnTo>
                  <a:lnTo>
                    <a:pt x="399" y="318"/>
                  </a:lnTo>
                  <a:lnTo>
                    <a:pt x="407" y="324"/>
                  </a:lnTo>
                  <a:lnTo>
                    <a:pt x="411" y="329"/>
                  </a:lnTo>
                  <a:lnTo>
                    <a:pt x="416" y="335"/>
                  </a:lnTo>
                  <a:lnTo>
                    <a:pt x="424" y="341"/>
                  </a:lnTo>
                  <a:lnTo>
                    <a:pt x="430" y="350"/>
                  </a:lnTo>
                  <a:lnTo>
                    <a:pt x="433" y="356"/>
                  </a:lnTo>
                  <a:lnTo>
                    <a:pt x="437" y="363"/>
                  </a:lnTo>
                  <a:lnTo>
                    <a:pt x="441" y="371"/>
                  </a:lnTo>
                  <a:lnTo>
                    <a:pt x="447" y="381"/>
                  </a:lnTo>
                  <a:lnTo>
                    <a:pt x="447" y="388"/>
                  </a:lnTo>
                  <a:lnTo>
                    <a:pt x="451" y="394"/>
                  </a:lnTo>
                  <a:lnTo>
                    <a:pt x="452" y="403"/>
                  </a:lnTo>
                  <a:lnTo>
                    <a:pt x="456" y="413"/>
                  </a:lnTo>
                  <a:lnTo>
                    <a:pt x="458" y="421"/>
                  </a:lnTo>
                  <a:lnTo>
                    <a:pt x="458" y="430"/>
                  </a:lnTo>
                  <a:lnTo>
                    <a:pt x="460" y="440"/>
                  </a:lnTo>
                  <a:lnTo>
                    <a:pt x="462" y="449"/>
                  </a:lnTo>
                  <a:lnTo>
                    <a:pt x="572" y="449"/>
                  </a:lnTo>
                  <a:lnTo>
                    <a:pt x="633" y="348"/>
                  </a:lnTo>
                  <a:lnTo>
                    <a:pt x="641" y="348"/>
                  </a:lnTo>
                  <a:lnTo>
                    <a:pt x="652" y="350"/>
                  </a:lnTo>
                  <a:lnTo>
                    <a:pt x="662" y="352"/>
                  </a:lnTo>
                  <a:lnTo>
                    <a:pt x="671" y="356"/>
                  </a:lnTo>
                  <a:lnTo>
                    <a:pt x="679" y="360"/>
                  </a:lnTo>
                  <a:lnTo>
                    <a:pt x="686" y="365"/>
                  </a:lnTo>
                  <a:lnTo>
                    <a:pt x="694" y="369"/>
                  </a:lnTo>
                  <a:lnTo>
                    <a:pt x="703" y="377"/>
                  </a:lnTo>
                  <a:lnTo>
                    <a:pt x="709" y="383"/>
                  </a:lnTo>
                  <a:lnTo>
                    <a:pt x="715" y="392"/>
                  </a:lnTo>
                  <a:lnTo>
                    <a:pt x="719" y="402"/>
                  </a:lnTo>
                  <a:lnTo>
                    <a:pt x="724" y="409"/>
                  </a:lnTo>
                  <a:lnTo>
                    <a:pt x="728" y="419"/>
                  </a:lnTo>
                  <a:lnTo>
                    <a:pt x="730" y="428"/>
                  </a:lnTo>
                  <a:lnTo>
                    <a:pt x="732" y="438"/>
                  </a:lnTo>
                  <a:lnTo>
                    <a:pt x="734" y="449"/>
                  </a:lnTo>
                  <a:lnTo>
                    <a:pt x="745" y="449"/>
                  </a:lnTo>
                  <a:lnTo>
                    <a:pt x="762" y="449"/>
                  </a:lnTo>
                  <a:lnTo>
                    <a:pt x="776" y="449"/>
                  </a:lnTo>
                  <a:lnTo>
                    <a:pt x="793" y="449"/>
                  </a:lnTo>
                  <a:lnTo>
                    <a:pt x="804" y="449"/>
                  </a:lnTo>
                  <a:lnTo>
                    <a:pt x="821" y="449"/>
                  </a:lnTo>
                  <a:lnTo>
                    <a:pt x="835" y="449"/>
                  </a:lnTo>
                  <a:lnTo>
                    <a:pt x="852" y="449"/>
                  </a:lnTo>
                  <a:lnTo>
                    <a:pt x="863" y="449"/>
                  </a:lnTo>
                  <a:lnTo>
                    <a:pt x="878" y="449"/>
                  </a:lnTo>
                  <a:lnTo>
                    <a:pt x="892" y="449"/>
                  </a:lnTo>
                  <a:lnTo>
                    <a:pt x="905" y="449"/>
                  </a:lnTo>
                  <a:lnTo>
                    <a:pt x="916" y="449"/>
                  </a:lnTo>
                  <a:lnTo>
                    <a:pt x="930" y="449"/>
                  </a:lnTo>
                  <a:lnTo>
                    <a:pt x="943" y="449"/>
                  </a:lnTo>
                  <a:lnTo>
                    <a:pt x="956"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5" y="403"/>
                  </a:lnTo>
                  <a:lnTo>
                    <a:pt x="1068" y="394"/>
                  </a:lnTo>
                  <a:lnTo>
                    <a:pt x="1070" y="388"/>
                  </a:lnTo>
                  <a:lnTo>
                    <a:pt x="1074" y="381"/>
                  </a:lnTo>
                  <a:lnTo>
                    <a:pt x="1078" y="371"/>
                  </a:lnTo>
                  <a:lnTo>
                    <a:pt x="1082" y="363"/>
                  </a:lnTo>
                  <a:lnTo>
                    <a:pt x="1086" y="356"/>
                  </a:lnTo>
                  <a:lnTo>
                    <a:pt x="1091" y="350"/>
                  </a:lnTo>
                  <a:lnTo>
                    <a:pt x="1097" y="341"/>
                  </a:lnTo>
                  <a:lnTo>
                    <a:pt x="1101" y="335"/>
                  </a:lnTo>
                  <a:lnTo>
                    <a:pt x="1106" y="329"/>
                  </a:lnTo>
                  <a:lnTo>
                    <a:pt x="1114" y="324"/>
                  </a:lnTo>
                  <a:lnTo>
                    <a:pt x="1118" y="318"/>
                  </a:lnTo>
                  <a:lnTo>
                    <a:pt x="1125" y="312"/>
                  </a:lnTo>
                  <a:lnTo>
                    <a:pt x="1131" y="306"/>
                  </a:lnTo>
                  <a:lnTo>
                    <a:pt x="1139" y="301"/>
                  </a:lnTo>
                  <a:lnTo>
                    <a:pt x="1146" y="295"/>
                  </a:lnTo>
                  <a:lnTo>
                    <a:pt x="1154" y="291"/>
                  </a:lnTo>
                  <a:lnTo>
                    <a:pt x="1162" y="289"/>
                  </a:lnTo>
                  <a:lnTo>
                    <a:pt x="1169" y="286"/>
                  </a:lnTo>
                  <a:lnTo>
                    <a:pt x="1177" y="282"/>
                  </a:lnTo>
                  <a:lnTo>
                    <a:pt x="1184" y="278"/>
                  </a:lnTo>
                  <a:lnTo>
                    <a:pt x="1194" y="276"/>
                  </a:lnTo>
                  <a:lnTo>
                    <a:pt x="1202" y="276"/>
                  </a:lnTo>
                  <a:lnTo>
                    <a:pt x="1211" y="272"/>
                  </a:lnTo>
                  <a:lnTo>
                    <a:pt x="1221" y="272"/>
                  </a:lnTo>
                  <a:lnTo>
                    <a:pt x="1230" y="272"/>
                  </a:lnTo>
                  <a:lnTo>
                    <a:pt x="1240" y="272"/>
                  </a:lnTo>
                  <a:lnTo>
                    <a:pt x="1249" y="272"/>
                  </a:lnTo>
                  <a:lnTo>
                    <a:pt x="1257" y="272"/>
                  </a:lnTo>
                  <a:lnTo>
                    <a:pt x="1266" y="272"/>
                  </a:lnTo>
                  <a:lnTo>
                    <a:pt x="1274" y="276"/>
                  </a:lnTo>
                  <a:lnTo>
                    <a:pt x="1283" y="276"/>
                  </a:lnTo>
                  <a:lnTo>
                    <a:pt x="1291" y="278"/>
                  </a:lnTo>
                  <a:lnTo>
                    <a:pt x="1300" y="282"/>
                  </a:lnTo>
                  <a:lnTo>
                    <a:pt x="1308" y="286"/>
                  </a:lnTo>
                  <a:lnTo>
                    <a:pt x="1316" y="289"/>
                  </a:lnTo>
                  <a:lnTo>
                    <a:pt x="1323" y="291"/>
                  </a:lnTo>
                  <a:lnTo>
                    <a:pt x="1331" y="295"/>
                  </a:lnTo>
                  <a:lnTo>
                    <a:pt x="1338" y="301"/>
                  </a:lnTo>
                  <a:lnTo>
                    <a:pt x="1344" y="306"/>
                  </a:lnTo>
                  <a:lnTo>
                    <a:pt x="1352" y="312"/>
                  </a:lnTo>
                  <a:lnTo>
                    <a:pt x="1359" y="318"/>
                  </a:lnTo>
                  <a:lnTo>
                    <a:pt x="1367" y="324"/>
                  </a:lnTo>
                  <a:lnTo>
                    <a:pt x="1371" y="329"/>
                  </a:lnTo>
                  <a:lnTo>
                    <a:pt x="1376"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20" y="440"/>
                  </a:lnTo>
                  <a:lnTo>
                    <a:pt x="1420" y="449"/>
                  </a:lnTo>
                  <a:lnTo>
                    <a:pt x="1437" y="449"/>
                  </a:lnTo>
                  <a:lnTo>
                    <a:pt x="1454" y="449"/>
                  </a:lnTo>
                  <a:lnTo>
                    <a:pt x="1471" y="449"/>
                  </a:lnTo>
                  <a:lnTo>
                    <a:pt x="1489" y="449"/>
                  </a:lnTo>
                  <a:lnTo>
                    <a:pt x="1504" y="449"/>
                  </a:lnTo>
                  <a:lnTo>
                    <a:pt x="1521" y="449"/>
                  </a:lnTo>
                  <a:lnTo>
                    <a:pt x="1536" y="449"/>
                  </a:lnTo>
                  <a:lnTo>
                    <a:pt x="1555" y="449"/>
                  </a:lnTo>
                  <a:lnTo>
                    <a:pt x="1570" y="449"/>
                  </a:lnTo>
                  <a:lnTo>
                    <a:pt x="1586" y="449"/>
                  </a:lnTo>
                  <a:lnTo>
                    <a:pt x="1601" y="449"/>
                  </a:lnTo>
                  <a:lnTo>
                    <a:pt x="1618" y="449"/>
                  </a:lnTo>
                  <a:lnTo>
                    <a:pt x="1633" y="449"/>
                  </a:lnTo>
                  <a:lnTo>
                    <a:pt x="1648" y="449"/>
                  </a:lnTo>
                  <a:lnTo>
                    <a:pt x="1665" y="449"/>
                  </a:lnTo>
                  <a:lnTo>
                    <a:pt x="1681" y="449"/>
                  </a:lnTo>
                  <a:lnTo>
                    <a:pt x="1694" y="449"/>
                  </a:lnTo>
                  <a:lnTo>
                    <a:pt x="1709" y="449"/>
                  </a:lnTo>
                  <a:lnTo>
                    <a:pt x="1724" y="449"/>
                  </a:lnTo>
                  <a:lnTo>
                    <a:pt x="1738" y="449"/>
                  </a:lnTo>
                  <a:lnTo>
                    <a:pt x="1751" y="449"/>
                  </a:lnTo>
                  <a:lnTo>
                    <a:pt x="1766" y="449"/>
                  </a:lnTo>
                  <a:lnTo>
                    <a:pt x="1779" y="449"/>
                  </a:lnTo>
                  <a:lnTo>
                    <a:pt x="1795" y="449"/>
                  </a:lnTo>
                  <a:lnTo>
                    <a:pt x="1806" y="449"/>
                  </a:lnTo>
                  <a:lnTo>
                    <a:pt x="1819" y="449"/>
                  </a:lnTo>
                  <a:lnTo>
                    <a:pt x="1833" y="449"/>
                  </a:lnTo>
                  <a:lnTo>
                    <a:pt x="1846" y="449"/>
                  </a:lnTo>
                  <a:lnTo>
                    <a:pt x="1857" y="449"/>
                  </a:lnTo>
                  <a:lnTo>
                    <a:pt x="1869" y="449"/>
                  </a:lnTo>
                  <a:lnTo>
                    <a:pt x="1880" y="449"/>
                  </a:lnTo>
                  <a:lnTo>
                    <a:pt x="1894" y="449"/>
                  </a:lnTo>
                  <a:lnTo>
                    <a:pt x="1903" y="449"/>
                  </a:lnTo>
                  <a:lnTo>
                    <a:pt x="1913" y="449"/>
                  </a:lnTo>
                  <a:lnTo>
                    <a:pt x="1924" y="449"/>
                  </a:lnTo>
                  <a:lnTo>
                    <a:pt x="1935" y="449"/>
                  </a:lnTo>
                  <a:lnTo>
                    <a:pt x="1945" y="449"/>
                  </a:lnTo>
                  <a:lnTo>
                    <a:pt x="1954" y="449"/>
                  </a:lnTo>
                  <a:lnTo>
                    <a:pt x="1964" y="449"/>
                  </a:lnTo>
                  <a:lnTo>
                    <a:pt x="1973" y="449"/>
                  </a:lnTo>
                  <a:lnTo>
                    <a:pt x="1981" y="449"/>
                  </a:lnTo>
                  <a:lnTo>
                    <a:pt x="1989" y="449"/>
                  </a:lnTo>
                  <a:lnTo>
                    <a:pt x="1998" y="449"/>
                  </a:lnTo>
                  <a:lnTo>
                    <a:pt x="2006" y="449"/>
                  </a:lnTo>
                  <a:lnTo>
                    <a:pt x="2021" y="449"/>
                  </a:lnTo>
                  <a:lnTo>
                    <a:pt x="2036" y="449"/>
                  </a:lnTo>
                  <a:lnTo>
                    <a:pt x="2048" y="449"/>
                  </a:lnTo>
                  <a:lnTo>
                    <a:pt x="2057" y="449"/>
                  </a:lnTo>
                  <a:lnTo>
                    <a:pt x="2065" y="449"/>
                  </a:lnTo>
                  <a:lnTo>
                    <a:pt x="2074" y="449"/>
                  </a:lnTo>
                  <a:lnTo>
                    <a:pt x="2084" y="449"/>
                  </a:lnTo>
                  <a:lnTo>
                    <a:pt x="2087" y="449"/>
                  </a:lnTo>
                  <a:close/>
                </a:path>
              </a:pathLst>
            </a:custGeom>
            <a:solidFill>
              <a:srgbClr val="BA9E00"/>
            </a:solidFill>
            <a:ln w="9525">
              <a:noFill/>
              <a:round/>
              <a:headEnd/>
              <a:tailEnd/>
            </a:ln>
          </p:spPr>
          <p:txBody>
            <a:bodyPr/>
            <a:lstStyle/>
            <a:p>
              <a:endParaRPr lang="fr-FR"/>
            </a:p>
          </p:txBody>
        </p:sp>
        <p:sp>
          <p:nvSpPr>
            <p:cNvPr id="136245" name="Freeform 7"/>
            <p:cNvSpPr>
              <a:spLocks/>
            </p:cNvSpPr>
            <p:nvPr/>
          </p:nvSpPr>
          <p:spPr bwMode="auto">
            <a:xfrm>
              <a:off x="796" y="2125"/>
              <a:ext cx="1042" cy="224"/>
            </a:xfrm>
            <a:custGeom>
              <a:avLst/>
              <a:gdLst>
                <a:gd name="T0" fmla="*/ 0 w 2086"/>
                <a:gd name="T1" fmla="*/ 112 h 449"/>
                <a:gd name="T2" fmla="*/ 9 w 2086"/>
                <a:gd name="T3" fmla="*/ 112 h 449"/>
                <a:gd name="T4" fmla="*/ 22 w 2086"/>
                <a:gd name="T5" fmla="*/ 112 h 449"/>
                <a:gd name="T6" fmla="*/ 26 w 2086"/>
                <a:gd name="T7" fmla="*/ 103 h 449"/>
                <a:gd name="T8" fmla="*/ 29 w 2086"/>
                <a:gd name="T9" fmla="*/ 92 h 449"/>
                <a:gd name="T10" fmla="*/ 35 w 2086"/>
                <a:gd name="T11" fmla="*/ 83 h 449"/>
                <a:gd name="T12" fmla="*/ 43 w 2086"/>
                <a:gd name="T13" fmla="*/ 76 h 449"/>
                <a:gd name="T14" fmla="*/ 52 w 2086"/>
                <a:gd name="T15" fmla="*/ 71 h 449"/>
                <a:gd name="T16" fmla="*/ 63 w 2086"/>
                <a:gd name="T17" fmla="*/ 68 h 449"/>
                <a:gd name="T18" fmla="*/ 74 w 2086"/>
                <a:gd name="T19" fmla="*/ 68 h 449"/>
                <a:gd name="T20" fmla="*/ 85 w 2086"/>
                <a:gd name="T21" fmla="*/ 70 h 449"/>
                <a:gd name="T22" fmla="*/ 95 w 2086"/>
                <a:gd name="T23" fmla="*/ 75 h 449"/>
                <a:gd name="T24" fmla="*/ 102 w 2086"/>
                <a:gd name="T25" fmla="*/ 82 h 449"/>
                <a:gd name="T26" fmla="*/ 108 w 2086"/>
                <a:gd name="T27" fmla="*/ 90 h 449"/>
                <a:gd name="T28" fmla="*/ 113 w 2086"/>
                <a:gd name="T29" fmla="*/ 100 h 449"/>
                <a:gd name="T30" fmla="*/ 115 w 2086"/>
                <a:gd name="T31" fmla="*/ 112 h 449"/>
                <a:gd name="T32" fmla="*/ 122 w 2086"/>
                <a:gd name="T33" fmla="*/ 112 h 449"/>
                <a:gd name="T34" fmla="*/ 132 w 2086"/>
                <a:gd name="T35" fmla="*/ 112 h 449"/>
                <a:gd name="T36" fmla="*/ 135 w 2086"/>
                <a:gd name="T37" fmla="*/ 100 h 449"/>
                <a:gd name="T38" fmla="*/ 143 w 2086"/>
                <a:gd name="T39" fmla="*/ 91 h 449"/>
                <a:gd name="T40" fmla="*/ 155 w 2086"/>
                <a:gd name="T41" fmla="*/ 87 h 449"/>
                <a:gd name="T42" fmla="*/ 167 w 2086"/>
                <a:gd name="T43" fmla="*/ 89 h 449"/>
                <a:gd name="T44" fmla="*/ 177 w 2086"/>
                <a:gd name="T45" fmla="*/ 95 h 449"/>
                <a:gd name="T46" fmla="*/ 182 w 2086"/>
                <a:gd name="T47" fmla="*/ 107 h 449"/>
                <a:gd name="T48" fmla="*/ 194 w 2086"/>
                <a:gd name="T49" fmla="*/ 112 h 449"/>
                <a:gd name="T50" fmla="*/ 212 w 2086"/>
                <a:gd name="T51" fmla="*/ 112 h 449"/>
                <a:gd name="T52" fmla="*/ 229 w 2086"/>
                <a:gd name="T53" fmla="*/ 112 h 449"/>
                <a:gd name="T54" fmla="*/ 243 w 2086"/>
                <a:gd name="T55" fmla="*/ 112 h 449"/>
                <a:gd name="T56" fmla="*/ 255 w 2086"/>
                <a:gd name="T57" fmla="*/ 112 h 449"/>
                <a:gd name="T58" fmla="*/ 265 w 2086"/>
                <a:gd name="T59" fmla="*/ 112 h 449"/>
                <a:gd name="T60" fmla="*/ 265 w 2086"/>
                <a:gd name="T61" fmla="*/ 100 h 449"/>
                <a:gd name="T62" fmla="*/ 269 w 2086"/>
                <a:gd name="T63" fmla="*/ 90 h 449"/>
                <a:gd name="T64" fmla="*/ 276 w 2086"/>
                <a:gd name="T65" fmla="*/ 82 h 449"/>
                <a:gd name="T66" fmla="*/ 284 w 2086"/>
                <a:gd name="T67" fmla="*/ 75 h 449"/>
                <a:gd name="T68" fmla="*/ 294 w 2086"/>
                <a:gd name="T69" fmla="*/ 70 h 449"/>
                <a:gd name="T70" fmla="*/ 305 w 2086"/>
                <a:gd name="T71" fmla="*/ 68 h 449"/>
                <a:gd name="T72" fmla="*/ 316 w 2086"/>
                <a:gd name="T73" fmla="*/ 68 h 449"/>
                <a:gd name="T74" fmla="*/ 326 w 2086"/>
                <a:gd name="T75" fmla="*/ 71 h 449"/>
                <a:gd name="T76" fmla="*/ 339 w 2086"/>
                <a:gd name="T77" fmla="*/ 79 h 449"/>
                <a:gd name="T78" fmla="*/ 346 w 2086"/>
                <a:gd name="T79" fmla="*/ 87 h 449"/>
                <a:gd name="T80" fmla="*/ 351 w 2086"/>
                <a:gd name="T81" fmla="*/ 97 h 449"/>
                <a:gd name="T82" fmla="*/ 354 w 2086"/>
                <a:gd name="T83" fmla="*/ 107 h 449"/>
                <a:gd name="T84" fmla="*/ 367 w 2086"/>
                <a:gd name="T85" fmla="*/ 112 h 449"/>
                <a:gd name="T86" fmla="*/ 388 w 2086"/>
                <a:gd name="T87" fmla="*/ 112 h 449"/>
                <a:gd name="T88" fmla="*/ 407 w 2086"/>
                <a:gd name="T89" fmla="*/ 112 h 449"/>
                <a:gd name="T90" fmla="*/ 426 w 2086"/>
                <a:gd name="T91" fmla="*/ 112 h 449"/>
                <a:gd name="T92" fmla="*/ 444 w 2086"/>
                <a:gd name="T93" fmla="*/ 112 h 449"/>
                <a:gd name="T94" fmla="*/ 460 w 2086"/>
                <a:gd name="T95" fmla="*/ 112 h 449"/>
                <a:gd name="T96" fmla="*/ 475 w 2086"/>
                <a:gd name="T97" fmla="*/ 112 h 449"/>
                <a:gd name="T98" fmla="*/ 488 w 2086"/>
                <a:gd name="T99" fmla="*/ 112 h 449"/>
                <a:gd name="T100" fmla="*/ 498 w 2086"/>
                <a:gd name="T101" fmla="*/ 112 h 449"/>
                <a:gd name="T102" fmla="*/ 513 w 2086"/>
                <a:gd name="T103" fmla="*/ 112 h 449"/>
                <a:gd name="T104" fmla="*/ 521 w 2086"/>
                <a:gd name="T105" fmla="*/ 112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86"/>
                <a:gd name="T160" fmla="*/ 0 h 449"/>
                <a:gd name="T161" fmla="*/ 2086 w 2086"/>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86" h="449">
                  <a:moveTo>
                    <a:pt x="2086" y="449"/>
                  </a:moveTo>
                  <a:lnTo>
                    <a:pt x="2086" y="0"/>
                  </a:lnTo>
                  <a:lnTo>
                    <a:pt x="0" y="0"/>
                  </a:lnTo>
                  <a:lnTo>
                    <a:pt x="0" y="449"/>
                  </a:lnTo>
                  <a:lnTo>
                    <a:pt x="6" y="449"/>
                  </a:lnTo>
                  <a:lnTo>
                    <a:pt x="11" y="449"/>
                  </a:lnTo>
                  <a:lnTo>
                    <a:pt x="25" y="449"/>
                  </a:lnTo>
                  <a:lnTo>
                    <a:pt x="30" y="449"/>
                  </a:lnTo>
                  <a:lnTo>
                    <a:pt x="38" y="449"/>
                  </a:lnTo>
                  <a:lnTo>
                    <a:pt x="48" y="449"/>
                  </a:lnTo>
                  <a:lnTo>
                    <a:pt x="57" y="449"/>
                  </a:lnTo>
                  <a:lnTo>
                    <a:pt x="65" y="449"/>
                  </a:lnTo>
                  <a:lnTo>
                    <a:pt x="76" y="449"/>
                  </a:lnTo>
                  <a:lnTo>
                    <a:pt x="88" y="449"/>
                  </a:lnTo>
                  <a:lnTo>
                    <a:pt x="101" y="449"/>
                  </a:lnTo>
                  <a:lnTo>
                    <a:pt x="101" y="440"/>
                  </a:lnTo>
                  <a:lnTo>
                    <a:pt x="101" y="430"/>
                  </a:lnTo>
                  <a:lnTo>
                    <a:pt x="103" y="421"/>
                  </a:lnTo>
                  <a:lnTo>
                    <a:pt x="105" y="413"/>
                  </a:lnTo>
                  <a:lnTo>
                    <a:pt x="105"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1"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1" y="274"/>
                  </a:lnTo>
                  <a:lnTo>
                    <a:pt x="291" y="274"/>
                  </a:lnTo>
                  <a:lnTo>
                    <a:pt x="299" y="274"/>
                  </a:lnTo>
                  <a:lnTo>
                    <a:pt x="308" y="274"/>
                  </a:lnTo>
                  <a:lnTo>
                    <a:pt x="316" y="278"/>
                  </a:lnTo>
                  <a:lnTo>
                    <a:pt x="323" y="278"/>
                  </a:lnTo>
                  <a:lnTo>
                    <a:pt x="333" y="280"/>
                  </a:lnTo>
                  <a:lnTo>
                    <a:pt x="340" y="282"/>
                  </a:lnTo>
                  <a:lnTo>
                    <a:pt x="350" y="287"/>
                  </a:lnTo>
                  <a:lnTo>
                    <a:pt x="357" y="289"/>
                  </a:lnTo>
                  <a:lnTo>
                    <a:pt x="363" y="293"/>
                  </a:lnTo>
                  <a:lnTo>
                    <a:pt x="371" y="297"/>
                  </a:lnTo>
                  <a:lnTo>
                    <a:pt x="380" y="303"/>
                  </a:lnTo>
                  <a:lnTo>
                    <a:pt x="386" y="306"/>
                  </a:lnTo>
                  <a:lnTo>
                    <a:pt x="392" y="312"/>
                  </a:lnTo>
                  <a:lnTo>
                    <a:pt x="399" y="318"/>
                  </a:lnTo>
                  <a:lnTo>
                    <a:pt x="407" y="324"/>
                  </a:lnTo>
                  <a:lnTo>
                    <a:pt x="411" y="329"/>
                  </a:lnTo>
                  <a:lnTo>
                    <a:pt x="416" y="335"/>
                  </a:lnTo>
                  <a:lnTo>
                    <a:pt x="422" y="341"/>
                  </a:lnTo>
                  <a:lnTo>
                    <a:pt x="428" y="350"/>
                  </a:lnTo>
                  <a:lnTo>
                    <a:pt x="432" y="356"/>
                  </a:lnTo>
                  <a:lnTo>
                    <a:pt x="435" y="363"/>
                  </a:lnTo>
                  <a:lnTo>
                    <a:pt x="439" y="371"/>
                  </a:lnTo>
                  <a:lnTo>
                    <a:pt x="445" y="381"/>
                  </a:lnTo>
                  <a:lnTo>
                    <a:pt x="447" y="388"/>
                  </a:lnTo>
                  <a:lnTo>
                    <a:pt x="451" y="394"/>
                  </a:lnTo>
                  <a:lnTo>
                    <a:pt x="453" y="403"/>
                  </a:lnTo>
                  <a:lnTo>
                    <a:pt x="456" y="413"/>
                  </a:lnTo>
                  <a:lnTo>
                    <a:pt x="456" y="421"/>
                  </a:lnTo>
                  <a:lnTo>
                    <a:pt x="458" y="430"/>
                  </a:lnTo>
                  <a:lnTo>
                    <a:pt x="460" y="440"/>
                  </a:lnTo>
                  <a:lnTo>
                    <a:pt x="462" y="449"/>
                  </a:lnTo>
                  <a:lnTo>
                    <a:pt x="466" y="449"/>
                  </a:lnTo>
                  <a:lnTo>
                    <a:pt x="470" y="449"/>
                  </a:lnTo>
                  <a:lnTo>
                    <a:pt x="481" y="449"/>
                  </a:lnTo>
                  <a:lnTo>
                    <a:pt x="489" y="449"/>
                  </a:lnTo>
                  <a:lnTo>
                    <a:pt x="500" y="449"/>
                  </a:lnTo>
                  <a:lnTo>
                    <a:pt x="506" y="449"/>
                  </a:lnTo>
                  <a:lnTo>
                    <a:pt x="513" y="449"/>
                  </a:lnTo>
                  <a:lnTo>
                    <a:pt x="521" y="449"/>
                  </a:lnTo>
                  <a:lnTo>
                    <a:pt x="530" y="449"/>
                  </a:lnTo>
                  <a:lnTo>
                    <a:pt x="530" y="438"/>
                  </a:lnTo>
                  <a:lnTo>
                    <a:pt x="532" y="428"/>
                  </a:lnTo>
                  <a:lnTo>
                    <a:pt x="532" y="419"/>
                  </a:lnTo>
                  <a:lnTo>
                    <a:pt x="538" y="409"/>
                  </a:lnTo>
                  <a:lnTo>
                    <a:pt x="542" y="402"/>
                  </a:lnTo>
                  <a:lnTo>
                    <a:pt x="546" y="392"/>
                  </a:lnTo>
                  <a:lnTo>
                    <a:pt x="551" y="383"/>
                  </a:lnTo>
                  <a:lnTo>
                    <a:pt x="559" y="377"/>
                  </a:lnTo>
                  <a:lnTo>
                    <a:pt x="565" y="369"/>
                  </a:lnTo>
                  <a:lnTo>
                    <a:pt x="574" y="365"/>
                  </a:lnTo>
                  <a:lnTo>
                    <a:pt x="582" y="360"/>
                  </a:lnTo>
                  <a:lnTo>
                    <a:pt x="591" y="356"/>
                  </a:lnTo>
                  <a:lnTo>
                    <a:pt x="599" y="352"/>
                  </a:lnTo>
                  <a:lnTo>
                    <a:pt x="610" y="350"/>
                  </a:lnTo>
                  <a:lnTo>
                    <a:pt x="622" y="348"/>
                  </a:lnTo>
                  <a:lnTo>
                    <a:pt x="633" y="348"/>
                  </a:lnTo>
                  <a:lnTo>
                    <a:pt x="641" y="348"/>
                  </a:lnTo>
                  <a:lnTo>
                    <a:pt x="650" y="350"/>
                  </a:lnTo>
                  <a:lnTo>
                    <a:pt x="660" y="352"/>
                  </a:lnTo>
                  <a:lnTo>
                    <a:pt x="669" y="356"/>
                  </a:lnTo>
                  <a:lnTo>
                    <a:pt x="679" y="360"/>
                  </a:lnTo>
                  <a:lnTo>
                    <a:pt x="686" y="365"/>
                  </a:lnTo>
                  <a:lnTo>
                    <a:pt x="694" y="369"/>
                  </a:lnTo>
                  <a:lnTo>
                    <a:pt x="703" y="377"/>
                  </a:lnTo>
                  <a:lnTo>
                    <a:pt x="709" y="383"/>
                  </a:lnTo>
                  <a:lnTo>
                    <a:pt x="715" y="392"/>
                  </a:lnTo>
                  <a:lnTo>
                    <a:pt x="719" y="402"/>
                  </a:lnTo>
                  <a:lnTo>
                    <a:pt x="724" y="409"/>
                  </a:lnTo>
                  <a:lnTo>
                    <a:pt x="726" y="419"/>
                  </a:lnTo>
                  <a:lnTo>
                    <a:pt x="730" y="428"/>
                  </a:lnTo>
                  <a:lnTo>
                    <a:pt x="732" y="438"/>
                  </a:lnTo>
                  <a:lnTo>
                    <a:pt x="732" y="449"/>
                  </a:lnTo>
                  <a:lnTo>
                    <a:pt x="745" y="449"/>
                  </a:lnTo>
                  <a:lnTo>
                    <a:pt x="762" y="449"/>
                  </a:lnTo>
                  <a:lnTo>
                    <a:pt x="776" y="449"/>
                  </a:lnTo>
                  <a:lnTo>
                    <a:pt x="791" y="449"/>
                  </a:lnTo>
                  <a:lnTo>
                    <a:pt x="804" y="449"/>
                  </a:lnTo>
                  <a:lnTo>
                    <a:pt x="821" y="449"/>
                  </a:lnTo>
                  <a:lnTo>
                    <a:pt x="835" y="449"/>
                  </a:lnTo>
                  <a:lnTo>
                    <a:pt x="850" y="449"/>
                  </a:lnTo>
                  <a:lnTo>
                    <a:pt x="863" y="449"/>
                  </a:lnTo>
                  <a:lnTo>
                    <a:pt x="878" y="449"/>
                  </a:lnTo>
                  <a:lnTo>
                    <a:pt x="890" y="449"/>
                  </a:lnTo>
                  <a:lnTo>
                    <a:pt x="905" y="449"/>
                  </a:lnTo>
                  <a:lnTo>
                    <a:pt x="916" y="449"/>
                  </a:lnTo>
                  <a:lnTo>
                    <a:pt x="930" y="449"/>
                  </a:lnTo>
                  <a:lnTo>
                    <a:pt x="943" y="449"/>
                  </a:lnTo>
                  <a:lnTo>
                    <a:pt x="954"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3" y="403"/>
                  </a:lnTo>
                  <a:lnTo>
                    <a:pt x="1067" y="394"/>
                  </a:lnTo>
                  <a:lnTo>
                    <a:pt x="1068" y="388"/>
                  </a:lnTo>
                  <a:lnTo>
                    <a:pt x="1072" y="381"/>
                  </a:lnTo>
                  <a:lnTo>
                    <a:pt x="1076" y="371"/>
                  </a:lnTo>
                  <a:lnTo>
                    <a:pt x="1080" y="363"/>
                  </a:lnTo>
                  <a:lnTo>
                    <a:pt x="1084" y="356"/>
                  </a:lnTo>
                  <a:lnTo>
                    <a:pt x="1089" y="350"/>
                  </a:lnTo>
                  <a:lnTo>
                    <a:pt x="1095" y="341"/>
                  </a:lnTo>
                  <a:lnTo>
                    <a:pt x="1101" y="335"/>
                  </a:lnTo>
                  <a:lnTo>
                    <a:pt x="1107" y="329"/>
                  </a:lnTo>
                  <a:lnTo>
                    <a:pt x="1114" y="324"/>
                  </a:lnTo>
                  <a:lnTo>
                    <a:pt x="1118" y="318"/>
                  </a:lnTo>
                  <a:lnTo>
                    <a:pt x="1126" y="312"/>
                  </a:lnTo>
                  <a:lnTo>
                    <a:pt x="1131" y="306"/>
                  </a:lnTo>
                  <a:lnTo>
                    <a:pt x="1139" y="301"/>
                  </a:lnTo>
                  <a:lnTo>
                    <a:pt x="1146" y="295"/>
                  </a:lnTo>
                  <a:lnTo>
                    <a:pt x="1154" y="291"/>
                  </a:lnTo>
                  <a:lnTo>
                    <a:pt x="1160" y="289"/>
                  </a:lnTo>
                  <a:lnTo>
                    <a:pt x="1169" y="286"/>
                  </a:lnTo>
                  <a:lnTo>
                    <a:pt x="1177" y="282"/>
                  </a:lnTo>
                  <a:lnTo>
                    <a:pt x="1184" y="278"/>
                  </a:lnTo>
                  <a:lnTo>
                    <a:pt x="1194" y="276"/>
                  </a:lnTo>
                  <a:lnTo>
                    <a:pt x="1202" y="276"/>
                  </a:lnTo>
                  <a:lnTo>
                    <a:pt x="1211" y="272"/>
                  </a:lnTo>
                  <a:lnTo>
                    <a:pt x="1221" y="272"/>
                  </a:lnTo>
                  <a:lnTo>
                    <a:pt x="1230" y="272"/>
                  </a:lnTo>
                  <a:lnTo>
                    <a:pt x="1240" y="272"/>
                  </a:lnTo>
                  <a:lnTo>
                    <a:pt x="1247" y="272"/>
                  </a:lnTo>
                  <a:lnTo>
                    <a:pt x="1257" y="272"/>
                  </a:lnTo>
                  <a:lnTo>
                    <a:pt x="1266" y="272"/>
                  </a:lnTo>
                  <a:lnTo>
                    <a:pt x="1274" y="276"/>
                  </a:lnTo>
                  <a:lnTo>
                    <a:pt x="1283" y="276"/>
                  </a:lnTo>
                  <a:lnTo>
                    <a:pt x="1291" y="278"/>
                  </a:lnTo>
                  <a:lnTo>
                    <a:pt x="1300" y="282"/>
                  </a:lnTo>
                  <a:lnTo>
                    <a:pt x="1308" y="286"/>
                  </a:lnTo>
                  <a:lnTo>
                    <a:pt x="1323" y="291"/>
                  </a:lnTo>
                  <a:lnTo>
                    <a:pt x="1337" y="301"/>
                  </a:lnTo>
                  <a:lnTo>
                    <a:pt x="1342" y="306"/>
                  </a:lnTo>
                  <a:lnTo>
                    <a:pt x="1350" y="312"/>
                  </a:lnTo>
                  <a:lnTo>
                    <a:pt x="1357" y="318"/>
                  </a:lnTo>
                  <a:lnTo>
                    <a:pt x="1365" y="324"/>
                  </a:lnTo>
                  <a:lnTo>
                    <a:pt x="1369" y="329"/>
                  </a:lnTo>
                  <a:lnTo>
                    <a:pt x="1375"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18" y="440"/>
                  </a:lnTo>
                  <a:lnTo>
                    <a:pt x="1420" y="449"/>
                  </a:lnTo>
                  <a:lnTo>
                    <a:pt x="1435" y="449"/>
                  </a:lnTo>
                  <a:lnTo>
                    <a:pt x="1453" y="449"/>
                  </a:lnTo>
                  <a:lnTo>
                    <a:pt x="1472" y="449"/>
                  </a:lnTo>
                  <a:lnTo>
                    <a:pt x="1489" y="449"/>
                  </a:lnTo>
                  <a:lnTo>
                    <a:pt x="1504" y="449"/>
                  </a:lnTo>
                  <a:lnTo>
                    <a:pt x="1521" y="449"/>
                  </a:lnTo>
                  <a:lnTo>
                    <a:pt x="1536" y="449"/>
                  </a:lnTo>
                  <a:lnTo>
                    <a:pt x="1553" y="449"/>
                  </a:lnTo>
                  <a:lnTo>
                    <a:pt x="1568" y="449"/>
                  </a:lnTo>
                  <a:lnTo>
                    <a:pt x="1586" y="449"/>
                  </a:lnTo>
                  <a:lnTo>
                    <a:pt x="1599" y="449"/>
                  </a:lnTo>
                  <a:lnTo>
                    <a:pt x="1618" y="449"/>
                  </a:lnTo>
                  <a:lnTo>
                    <a:pt x="1631" y="449"/>
                  </a:lnTo>
                  <a:lnTo>
                    <a:pt x="1646" y="449"/>
                  </a:lnTo>
                  <a:lnTo>
                    <a:pt x="1664" y="449"/>
                  </a:lnTo>
                  <a:lnTo>
                    <a:pt x="1679" y="449"/>
                  </a:lnTo>
                  <a:lnTo>
                    <a:pt x="1694" y="449"/>
                  </a:lnTo>
                  <a:lnTo>
                    <a:pt x="1707" y="449"/>
                  </a:lnTo>
                  <a:lnTo>
                    <a:pt x="1722" y="449"/>
                  </a:lnTo>
                  <a:lnTo>
                    <a:pt x="1736" y="449"/>
                  </a:lnTo>
                  <a:lnTo>
                    <a:pt x="1749" y="449"/>
                  </a:lnTo>
                  <a:lnTo>
                    <a:pt x="1764" y="449"/>
                  </a:lnTo>
                  <a:lnTo>
                    <a:pt x="1778" y="449"/>
                  </a:lnTo>
                  <a:lnTo>
                    <a:pt x="1793" y="449"/>
                  </a:lnTo>
                  <a:lnTo>
                    <a:pt x="1804" y="449"/>
                  </a:lnTo>
                  <a:lnTo>
                    <a:pt x="1818" y="449"/>
                  </a:lnTo>
                  <a:lnTo>
                    <a:pt x="1831" y="449"/>
                  </a:lnTo>
                  <a:lnTo>
                    <a:pt x="1844" y="449"/>
                  </a:lnTo>
                  <a:lnTo>
                    <a:pt x="1856" y="449"/>
                  </a:lnTo>
                  <a:lnTo>
                    <a:pt x="1867" y="449"/>
                  </a:lnTo>
                  <a:lnTo>
                    <a:pt x="1878" y="449"/>
                  </a:lnTo>
                  <a:lnTo>
                    <a:pt x="1892" y="449"/>
                  </a:lnTo>
                  <a:lnTo>
                    <a:pt x="1901" y="449"/>
                  </a:lnTo>
                  <a:lnTo>
                    <a:pt x="1911" y="449"/>
                  </a:lnTo>
                  <a:lnTo>
                    <a:pt x="1922" y="449"/>
                  </a:lnTo>
                  <a:lnTo>
                    <a:pt x="1934" y="449"/>
                  </a:lnTo>
                  <a:lnTo>
                    <a:pt x="1943" y="449"/>
                  </a:lnTo>
                  <a:lnTo>
                    <a:pt x="1953" y="449"/>
                  </a:lnTo>
                  <a:lnTo>
                    <a:pt x="1962" y="449"/>
                  </a:lnTo>
                  <a:lnTo>
                    <a:pt x="1972" y="449"/>
                  </a:lnTo>
                  <a:lnTo>
                    <a:pt x="1979" y="449"/>
                  </a:lnTo>
                  <a:lnTo>
                    <a:pt x="1987" y="449"/>
                  </a:lnTo>
                  <a:lnTo>
                    <a:pt x="1996" y="449"/>
                  </a:lnTo>
                  <a:lnTo>
                    <a:pt x="2004" y="449"/>
                  </a:lnTo>
                  <a:lnTo>
                    <a:pt x="2019" y="449"/>
                  </a:lnTo>
                  <a:lnTo>
                    <a:pt x="2034" y="449"/>
                  </a:lnTo>
                  <a:lnTo>
                    <a:pt x="2046" y="449"/>
                  </a:lnTo>
                  <a:lnTo>
                    <a:pt x="2055" y="449"/>
                  </a:lnTo>
                  <a:lnTo>
                    <a:pt x="2063" y="449"/>
                  </a:lnTo>
                  <a:lnTo>
                    <a:pt x="2072" y="449"/>
                  </a:lnTo>
                  <a:lnTo>
                    <a:pt x="2082" y="449"/>
                  </a:lnTo>
                  <a:lnTo>
                    <a:pt x="2086" y="449"/>
                  </a:lnTo>
                  <a:close/>
                </a:path>
              </a:pathLst>
            </a:custGeom>
            <a:solidFill>
              <a:srgbClr val="E8CC4F"/>
            </a:solidFill>
            <a:ln w="9525">
              <a:noFill/>
              <a:round/>
              <a:headEnd/>
              <a:tailEnd/>
            </a:ln>
          </p:spPr>
          <p:txBody>
            <a:bodyPr/>
            <a:lstStyle/>
            <a:p>
              <a:endParaRPr lang="fr-FR"/>
            </a:p>
          </p:txBody>
        </p:sp>
        <p:sp>
          <p:nvSpPr>
            <p:cNvPr id="136246" name="Freeform 8"/>
            <p:cNvSpPr>
              <a:spLocks/>
            </p:cNvSpPr>
            <p:nvPr/>
          </p:nvSpPr>
          <p:spPr bwMode="auto">
            <a:xfrm>
              <a:off x="777" y="2179"/>
              <a:ext cx="798" cy="38"/>
            </a:xfrm>
            <a:custGeom>
              <a:avLst/>
              <a:gdLst>
                <a:gd name="T0" fmla="*/ 399 w 1595"/>
                <a:gd name="T1" fmla="*/ 19 h 76"/>
                <a:gd name="T2" fmla="*/ 0 w 1595"/>
                <a:gd name="T3" fmla="*/ 19 h 76"/>
                <a:gd name="T4" fmla="*/ 0 w 1595"/>
                <a:gd name="T5" fmla="*/ 0 h 76"/>
                <a:gd name="T6" fmla="*/ 399 w 1595"/>
                <a:gd name="T7" fmla="*/ 0 h 76"/>
                <a:gd name="T8" fmla="*/ 399 w 1595"/>
                <a:gd name="T9" fmla="*/ 19 h 76"/>
                <a:gd name="T10" fmla="*/ 399 w 1595"/>
                <a:gd name="T11" fmla="*/ 19 h 76"/>
                <a:gd name="T12" fmla="*/ 0 60000 65536"/>
                <a:gd name="T13" fmla="*/ 0 60000 65536"/>
                <a:gd name="T14" fmla="*/ 0 60000 65536"/>
                <a:gd name="T15" fmla="*/ 0 60000 65536"/>
                <a:gd name="T16" fmla="*/ 0 60000 65536"/>
                <a:gd name="T17" fmla="*/ 0 60000 65536"/>
                <a:gd name="T18" fmla="*/ 0 w 1595"/>
                <a:gd name="T19" fmla="*/ 0 h 76"/>
                <a:gd name="T20" fmla="*/ 1595 w 159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595" h="76">
                  <a:moveTo>
                    <a:pt x="1595" y="76"/>
                  </a:moveTo>
                  <a:lnTo>
                    <a:pt x="0" y="76"/>
                  </a:lnTo>
                  <a:lnTo>
                    <a:pt x="0" y="0"/>
                  </a:lnTo>
                  <a:lnTo>
                    <a:pt x="1595" y="0"/>
                  </a:lnTo>
                  <a:lnTo>
                    <a:pt x="1595" y="76"/>
                  </a:lnTo>
                  <a:close/>
                </a:path>
              </a:pathLst>
            </a:custGeom>
            <a:solidFill>
              <a:srgbClr val="BA9E00"/>
            </a:solidFill>
            <a:ln w="9525">
              <a:noFill/>
              <a:round/>
              <a:headEnd/>
              <a:tailEnd/>
            </a:ln>
          </p:spPr>
          <p:txBody>
            <a:bodyPr/>
            <a:lstStyle/>
            <a:p>
              <a:endParaRPr lang="fr-FR"/>
            </a:p>
          </p:txBody>
        </p:sp>
        <p:sp>
          <p:nvSpPr>
            <p:cNvPr id="136247" name="Freeform 12"/>
            <p:cNvSpPr>
              <a:spLocks/>
            </p:cNvSpPr>
            <p:nvPr/>
          </p:nvSpPr>
          <p:spPr bwMode="auto">
            <a:xfrm>
              <a:off x="1498" y="1942"/>
              <a:ext cx="621" cy="621"/>
            </a:xfrm>
            <a:custGeom>
              <a:avLst/>
              <a:gdLst>
                <a:gd name="T0" fmla="*/ 248 w 1241"/>
                <a:gd name="T1" fmla="*/ 192 h 1242"/>
                <a:gd name="T2" fmla="*/ 261 w 1241"/>
                <a:gd name="T3" fmla="*/ 185 h 1242"/>
                <a:gd name="T4" fmla="*/ 272 w 1241"/>
                <a:gd name="T5" fmla="*/ 175 h 1242"/>
                <a:gd name="T6" fmla="*/ 278 w 1241"/>
                <a:gd name="T7" fmla="*/ 160 h 1242"/>
                <a:gd name="T8" fmla="*/ 279 w 1241"/>
                <a:gd name="T9" fmla="*/ 144 h 1242"/>
                <a:gd name="T10" fmla="*/ 272 w 1241"/>
                <a:gd name="T11" fmla="*/ 125 h 1242"/>
                <a:gd name="T12" fmla="*/ 260 w 1241"/>
                <a:gd name="T13" fmla="*/ 112 h 1242"/>
                <a:gd name="T14" fmla="*/ 268 w 1241"/>
                <a:gd name="T15" fmla="*/ 90 h 1242"/>
                <a:gd name="T16" fmla="*/ 278 w 1241"/>
                <a:gd name="T17" fmla="*/ 68 h 1242"/>
                <a:gd name="T18" fmla="*/ 288 w 1241"/>
                <a:gd name="T19" fmla="*/ 76 h 1242"/>
                <a:gd name="T20" fmla="*/ 298 w 1241"/>
                <a:gd name="T21" fmla="*/ 94 h 1242"/>
                <a:gd name="T22" fmla="*/ 305 w 1241"/>
                <a:gd name="T23" fmla="*/ 114 h 1242"/>
                <a:gd name="T24" fmla="*/ 309 w 1241"/>
                <a:gd name="T25" fmla="*/ 136 h 1242"/>
                <a:gd name="T26" fmla="*/ 310 w 1241"/>
                <a:gd name="T27" fmla="*/ 158 h 1242"/>
                <a:gd name="T28" fmla="*/ 307 w 1241"/>
                <a:gd name="T29" fmla="*/ 186 h 1242"/>
                <a:gd name="T30" fmla="*/ 299 w 1241"/>
                <a:gd name="T31" fmla="*/ 211 h 1242"/>
                <a:gd name="T32" fmla="*/ 287 w 1241"/>
                <a:gd name="T33" fmla="*/ 235 h 1242"/>
                <a:gd name="T34" fmla="*/ 272 w 1241"/>
                <a:gd name="T35" fmla="*/ 257 h 1242"/>
                <a:gd name="T36" fmla="*/ 254 w 1241"/>
                <a:gd name="T37" fmla="*/ 275 h 1242"/>
                <a:gd name="T38" fmla="*/ 232 w 1241"/>
                <a:gd name="T39" fmla="*/ 289 h 1242"/>
                <a:gd name="T40" fmla="*/ 208 w 1241"/>
                <a:gd name="T41" fmla="*/ 301 h 1242"/>
                <a:gd name="T42" fmla="*/ 182 w 1241"/>
                <a:gd name="T43" fmla="*/ 308 h 1242"/>
                <a:gd name="T44" fmla="*/ 155 w 1241"/>
                <a:gd name="T45" fmla="*/ 311 h 1242"/>
                <a:gd name="T46" fmla="*/ 127 w 1241"/>
                <a:gd name="T47" fmla="*/ 308 h 1242"/>
                <a:gd name="T48" fmla="*/ 102 w 1241"/>
                <a:gd name="T49" fmla="*/ 301 h 1242"/>
                <a:gd name="T50" fmla="*/ 78 w 1241"/>
                <a:gd name="T51" fmla="*/ 289 h 1242"/>
                <a:gd name="T52" fmla="*/ 56 w 1241"/>
                <a:gd name="T53" fmla="*/ 275 h 1242"/>
                <a:gd name="T54" fmla="*/ 37 w 1241"/>
                <a:gd name="T55" fmla="*/ 257 h 1242"/>
                <a:gd name="T56" fmla="*/ 22 w 1241"/>
                <a:gd name="T57" fmla="*/ 235 h 1242"/>
                <a:gd name="T58" fmla="*/ 10 w 1241"/>
                <a:gd name="T59" fmla="*/ 211 h 1242"/>
                <a:gd name="T60" fmla="*/ 3 w 1241"/>
                <a:gd name="T61" fmla="*/ 186 h 1242"/>
                <a:gd name="T62" fmla="*/ 0 w 1241"/>
                <a:gd name="T63" fmla="*/ 158 h 1242"/>
                <a:gd name="T64" fmla="*/ 2 w 1241"/>
                <a:gd name="T65" fmla="*/ 132 h 1242"/>
                <a:gd name="T66" fmla="*/ 8 w 1241"/>
                <a:gd name="T67" fmla="*/ 105 h 1242"/>
                <a:gd name="T68" fmla="*/ 18 w 1241"/>
                <a:gd name="T69" fmla="*/ 81 h 1242"/>
                <a:gd name="T70" fmla="*/ 33 w 1241"/>
                <a:gd name="T71" fmla="*/ 59 h 1242"/>
                <a:gd name="T72" fmla="*/ 51 w 1241"/>
                <a:gd name="T73" fmla="*/ 40 h 1242"/>
                <a:gd name="T74" fmla="*/ 71 w 1241"/>
                <a:gd name="T75" fmla="*/ 24 h 1242"/>
                <a:gd name="T76" fmla="*/ 95 w 1241"/>
                <a:gd name="T77" fmla="*/ 12 h 1242"/>
                <a:gd name="T78" fmla="*/ 120 w 1241"/>
                <a:gd name="T79" fmla="*/ 4 h 1242"/>
                <a:gd name="T80" fmla="*/ 147 w 1241"/>
                <a:gd name="T81" fmla="*/ 0 h 1242"/>
                <a:gd name="T82" fmla="*/ 166 w 1241"/>
                <a:gd name="T83" fmla="*/ 0 h 1242"/>
                <a:gd name="T84" fmla="*/ 181 w 1241"/>
                <a:gd name="T85" fmla="*/ 2 h 1242"/>
                <a:gd name="T86" fmla="*/ 196 w 1241"/>
                <a:gd name="T87" fmla="*/ 5 h 1242"/>
                <a:gd name="T88" fmla="*/ 210 w 1241"/>
                <a:gd name="T89" fmla="*/ 10 h 1242"/>
                <a:gd name="T90" fmla="*/ 224 w 1241"/>
                <a:gd name="T91" fmla="*/ 17 h 1242"/>
                <a:gd name="T92" fmla="*/ 237 w 1241"/>
                <a:gd name="T93" fmla="*/ 23 h 1242"/>
                <a:gd name="T94" fmla="*/ 249 w 1241"/>
                <a:gd name="T95" fmla="*/ 31 h 1242"/>
                <a:gd name="T96" fmla="*/ 263 w 1241"/>
                <a:gd name="T97" fmla="*/ 44 h 1242"/>
                <a:gd name="T98" fmla="*/ 273 w 1241"/>
                <a:gd name="T99" fmla="*/ 54 h 1242"/>
                <a:gd name="T100" fmla="*/ 266 w 1241"/>
                <a:gd name="T101" fmla="*/ 74 h 1242"/>
                <a:gd name="T102" fmla="*/ 257 w 1241"/>
                <a:gd name="T103" fmla="*/ 91 h 1242"/>
                <a:gd name="T104" fmla="*/ 252 w 1241"/>
                <a:gd name="T105" fmla="*/ 108 h 1242"/>
                <a:gd name="T106" fmla="*/ 237 w 1241"/>
                <a:gd name="T107" fmla="*/ 104 h 1242"/>
                <a:gd name="T108" fmla="*/ 221 w 1241"/>
                <a:gd name="T109" fmla="*/ 106 h 1242"/>
                <a:gd name="T110" fmla="*/ 208 w 1241"/>
                <a:gd name="T111" fmla="*/ 113 h 1242"/>
                <a:gd name="T112" fmla="*/ 197 w 1241"/>
                <a:gd name="T113" fmla="*/ 124 h 1242"/>
                <a:gd name="T114" fmla="*/ 190 w 1241"/>
                <a:gd name="T115" fmla="*/ 139 h 1242"/>
                <a:gd name="T116" fmla="*/ 190 w 1241"/>
                <a:gd name="T117" fmla="*/ 154 h 1242"/>
                <a:gd name="T118" fmla="*/ 194 w 1241"/>
                <a:gd name="T119" fmla="*/ 169 h 1242"/>
                <a:gd name="T120" fmla="*/ 203 w 1241"/>
                <a:gd name="T121" fmla="*/ 181 h 1242"/>
                <a:gd name="T122" fmla="*/ 215 w 1241"/>
                <a:gd name="T123" fmla="*/ 190 h 1242"/>
                <a:gd name="T124" fmla="*/ 230 w 1241"/>
                <a:gd name="T125" fmla="*/ 194 h 1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41"/>
                <a:gd name="T190" fmla="*/ 0 h 1242"/>
                <a:gd name="T191" fmla="*/ 1241 w 1241"/>
                <a:gd name="T192" fmla="*/ 1242 h 1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41" h="1242">
                  <a:moveTo>
                    <a:pt x="939" y="780"/>
                  </a:moveTo>
                  <a:lnTo>
                    <a:pt x="947" y="778"/>
                  </a:lnTo>
                  <a:lnTo>
                    <a:pt x="956" y="778"/>
                  </a:lnTo>
                  <a:lnTo>
                    <a:pt x="964" y="778"/>
                  </a:lnTo>
                  <a:lnTo>
                    <a:pt x="973" y="776"/>
                  </a:lnTo>
                  <a:lnTo>
                    <a:pt x="981" y="772"/>
                  </a:lnTo>
                  <a:lnTo>
                    <a:pt x="990" y="770"/>
                  </a:lnTo>
                  <a:lnTo>
                    <a:pt x="998" y="767"/>
                  </a:lnTo>
                  <a:lnTo>
                    <a:pt x="1008" y="767"/>
                  </a:lnTo>
                  <a:lnTo>
                    <a:pt x="1015" y="761"/>
                  </a:lnTo>
                  <a:lnTo>
                    <a:pt x="1021" y="757"/>
                  </a:lnTo>
                  <a:lnTo>
                    <a:pt x="1028" y="753"/>
                  </a:lnTo>
                  <a:lnTo>
                    <a:pt x="1038" y="748"/>
                  </a:lnTo>
                  <a:lnTo>
                    <a:pt x="1044" y="742"/>
                  </a:lnTo>
                  <a:lnTo>
                    <a:pt x="1051" y="736"/>
                  </a:lnTo>
                  <a:lnTo>
                    <a:pt x="1057" y="730"/>
                  </a:lnTo>
                  <a:lnTo>
                    <a:pt x="1065" y="727"/>
                  </a:lnTo>
                  <a:lnTo>
                    <a:pt x="1068" y="719"/>
                  </a:lnTo>
                  <a:lnTo>
                    <a:pt x="1074" y="713"/>
                  </a:lnTo>
                  <a:lnTo>
                    <a:pt x="1080" y="706"/>
                  </a:lnTo>
                  <a:lnTo>
                    <a:pt x="1086" y="700"/>
                  </a:lnTo>
                  <a:lnTo>
                    <a:pt x="1091" y="690"/>
                  </a:lnTo>
                  <a:lnTo>
                    <a:pt x="1095" y="683"/>
                  </a:lnTo>
                  <a:lnTo>
                    <a:pt x="1099" y="677"/>
                  </a:lnTo>
                  <a:lnTo>
                    <a:pt x="1103" y="670"/>
                  </a:lnTo>
                  <a:lnTo>
                    <a:pt x="1105" y="660"/>
                  </a:lnTo>
                  <a:lnTo>
                    <a:pt x="1108" y="652"/>
                  </a:lnTo>
                  <a:lnTo>
                    <a:pt x="1110" y="643"/>
                  </a:lnTo>
                  <a:lnTo>
                    <a:pt x="1114" y="635"/>
                  </a:lnTo>
                  <a:lnTo>
                    <a:pt x="1116" y="624"/>
                  </a:lnTo>
                  <a:lnTo>
                    <a:pt x="1116" y="616"/>
                  </a:lnTo>
                  <a:lnTo>
                    <a:pt x="1116" y="607"/>
                  </a:lnTo>
                  <a:lnTo>
                    <a:pt x="1118" y="599"/>
                  </a:lnTo>
                  <a:lnTo>
                    <a:pt x="1116" y="586"/>
                  </a:lnTo>
                  <a:lnTo>
                    <a:pt x="1116" y="575"/>
                  </a:lnTo>
                  <a:lnTo>
                    <a:pt x="1112" y="563"/>
                  </a:lnTo>
                  <a:lnTo>
                    <a:pt x="1110" y="554"/>
                  </a:lnTo>
                  <a:lnTo>
                    <a:pt x="1106" y="542"/>
                  </a:lnTo>
                  <a:lnTo>
                    <a:pt x="1103" y="531"/>
                  </a:lnTo>
                  <a:lnTo>
                    <a:pt x="1099" y="521"/>
                  </a:lnTo>
                  <a:lnTo>
                    <a:pt x="1095" y="512"/>
                  </a:lnTo>
                  <a:lnTo>
                    <a:pt x="1087" y="502"/>
                  </a:lnTo>
                  <a:lnTo>
                    <a:pt x="1082" y="493"/>
                  </a:lnTo>
                  <a:lnTo>
                    <a:pt x="1076" y="483"/>
                  </a:lnTo>
                  <a:lnTo>
                    <a:pt x="1070" y="478"/>
                  </a:lnTo>
                  <a:lnTo>
                    <a:pt x="1063" y="468"/>
                  </a:lnTo>
                  <a:lnTo>
                    <a:pt x="1053" y="460"/>
                  </a:lnTo>
                  <a:lnTo>
                    <a:pt x="1046" y="453"/>
                  </a:lnTo>
                  <a:lnTo>
                    <a:pt x="1038" y="449"/>
                  </a:lnTo>
                  <a:lnTo>
                    <a:pt x="1040" y="438"/>
                  </a:lnTo>
                  <a:lnTo>
                    <a:pt x="1046" y="426"/>
                  </a:lnTo>
                  <a:lnTo>
                    <a:pt x="1049" y="413"/>
                  </a:lnTo>
                  <a:lnTo>
                    <a:pt x="1055" y="401"/>
                  </a:lnTo>
                  <a:lnTo>
                    <a:pt x="1059" y="388"/>
                  </a:lnTo>
                  <a:lnTo>
                    <a:pt x="1067" y="375"/>
                  </a:lnTo>
                  <a:lnTo>
                    <a:pt x="1070" y="362"/>
                  </a:lnTo>
                  <a:lnTo>
                    <a:pt x="1078" y="348"/>
                  </a:lnTo>
                  <a:lnTo>
                    <a:pt x="1082" y="335"/>
                  </a:lnTo>
                  <a:lnTo>
                    <a:pt x="1087" y="322"/>
                  </a:lnTo>
                  <a:lnTo>
                    <a:pt x="1093" y="308"/>
                  </a:lnTo>
                  <a:lnTo>
                    <a:pt x="1099" y="295"/>
                  </a:lnTo>
                  <a:lnTo>
                    <a:pt x="1103" y="284"/>
                  </a:lnTo>
                  <a:lnTo>
                    <a:pt x="1110" y="270"/>
                  </a:lnTo>
                  <a:lnTo>
                    <a:pt x="1114" y="261"/>
                  </a:lnTo>
                  <a:lnTo>
                    <a:pt x="1120" y="253"/>
                  </a:lnTo>
                  <a:lnTo>
                    <a:pt x="1125" y="261"/>
                  </a:lnTo>
                  <a:lnTo>
                    <a:pt x="1133" y="270"/>
                  </a:lnTo>
                  <a:lnTo>
                    <a:pt x="1139" y="282"/>
                  </a:lnTo>
                  <a:lnTo>
                    <a:pt x="1144" y="291"/>
                  </a:lnTo>
                  <a:lnTo>
                    <a:pt x="1150" y="301"/>
                  </a:lnTo>
                  <a:lnTo>
                    <a:pt x="1156" y="312"/>
                  </a:lnTo>
                  <a:lnTo>
                    <a:pt x="1162" y="322"/>
                  </a:lnTo>
                  <a:lnTo>
                    <a:pt x="1169" y="333"/>
                  </a:lnTo>
                  <a:lnTo>
                    <a:pt x="1173" y="343"/>
                  </a:lnTo>
                  <a:lnTo>
                    <a:pt x="1181" y="354"/>
                  </a:lnTo>
                  <a:lnTo>
                    <a:pt x="1184" y="365"/>
                  </a:lnTo>
                  <a:lnTo>
                    <a:pt x="1190" y="377"/>
                  </a:lnTo>
                  <a:lnTo>
                    <a:pt x="1194" y="388"/>
                  </a:lnTo>
                  <a:lnTo>
                    <a:pt x="1198" y="400"/>
                  </a:lnTo>
                  <a:lnTo>
                    <a:pt x="1203" y="411"/>
                  </a:lnTo>
                  <a:lnTo>
                    <a:pt x="1209" y="424"/>
                  </a:lnTo>
                  <a:lnTo>
                    <a:pt x="1211" y="434"/>
                  </a:lnTo>
                  <a:lnTo>
                    <a:pt x="1215" y="445"/>
                  </a:lnTo>
                  <a:lnTo>
                    <a:pt x="1217" y="457"/>
                  </a:lnTo>
                  <a:lnTo>
                    <a:pt x="1221" y="470"/>
                  </a:lnTo>
                  <a:lnTo>
                    <a:pt x="1224" y="481"/>
                  </a:lnTo>
                  <a:lnTo>
                    <a:pt x="1226" y="495"/>
                  </a:lnTo>
                  <a:lnTo>
                    <a:pt x="1230" y="506"/>
                  </a:lnTo>
                  <a:lnTo>
                    <a:pt x="1232" y="519"/>
                  </a:lnTo>
                  <a:lnTo>
                    <a:pt x="1234" y="531"/>
                  </a:lnTo>
                  <a:lnTo>
                    <a:pt x="1236" y="544"/>
                  </a:lnTo>
                  <a:lnTo>
                    <a:pt x="1238" y="557"/>
                  </a:lnTo>
                  <a:lnTo>
                    <a:pt x="1238" y="571"/>
                  </a:lnTo>
                  <a:lnTo>
                    <a:pt x="1238" y="582"/>
                  </a:lnTo>
                  <a:lnTo>
                    <a:pt x="1240" y="595"/>
                  </a:lnTo>
                  <a:lnTo>
                    <a:pt x="1240" y="609"/>
                  </a:lnTo>
                  <a:lnTo>
                    <a:pt x="1241" y="622"/>
                  </a:lnTo>
                  <a:lnTo>
                    <a:pt x="1240" y="635"/>
                  </a:lnTo>
                  <a:lnTo>
                    <a:pt x="1240" y="652"/>
                  </a:lnTo>
                  <a:lnTo>
                    <a:pt x="1238" y="668"/>
                  </a:lnTo>
                  <a:lnTo>
                    <a:pt x="1238" y="683"/>
                  </a:lnTo>
                  <a:lnTo>
                    <a:pt x="1234" y="698"/>
                  </a:lnTo>
                  <a:lnTo>
                    <a:pt x="1232" y="713"/>
                  </a:lnTo>
                  <a:lnTo>
                    <a:pt x="1228" y="730"/>
                  </a:lnTo>
                  <a:lnTo>
                    <a:pt x="1226" y="746"/>
                  </a:lnTo>
                  <a:lnTo>
                    <a:pt x="1222" y="759"/>
                  </a:lnTo>
                  <a:lnTo>
                    <a:pt x="1219" y="774"/>
                  </a:lnTo>
                  <a:lnTo>
                    <a:pt x="1215" y="789"/>
                  </a:lnTo>
                  <a:lnTo>
                    <a:pt x="1211" y="805"/>
                  </a:lnTo>
                  <a:lnTo>
                    <a:pt x="1205" y="818"/>
                  </a:lnTo>
                  <a:lnTo>
                    <a:pt x="1202" y="833"/>
                  </a:lnTo>
                  <a:lnTo>
                    <a:pt x="1196" y="846"/>
                  </a:lnTo>
                  <a:lnTo>
                    <a:pt x="1192" y="862"/>
                  </a:lnTo>
                  <a:lnTo>
                    <a:pt x="1184" y="875"/>
                  </a:lnTo>
                  <a:lnTo>
                    <a:pt x="1177" y="888"/>
                  </a:lnTo>
                  <a:lnTo>
                    <a:pt x="1169" y="902"/>
                  </a:lnTo>
                  <a:lnTo>
                    <a:pt x="1163" y="915"/>
                  </a:lnTo>
                  <a:lnTo>
                    <a:pt x="1156" y="928"/>
                  </a:lnTo>
                  <a:lnTo>
                    <a:pt x="1148" y="941"/>
                  </a:lnTo>
                  <a:lnTo>
                    <a:pt x="1141" y="955"/>
                  </a:lnTo>
                  <a:lnTo>
                    <a:pt x="1133" y="966"/>
                  </a:lnTo>
                  <a:lnTo>
                    <a:pt x="1124" y="978"/>
                  </a:lnTo>
                  <a:lnTo>
                    <a:pt x="1116" y="991"/>
                  </a:lnTo>
                  <a:lnTo>
                    <a:pt x="1106" y="1002"/>
                  </a:lnTo>
                  <a:lnTo>
                    <a:pt x="1097" y="1016"/>
                  </a:lnTo>
                  <a:lnTo>
                    <a:pt x="1087" y="1025"/>
                  </a:lnTo>
                  <a:lnTo>
                    <a:pt x="1078" y="1036"/>
                  </a:lnTo>
                  <a:lnTo>
                    <a:pt x="1068" y="1048"/>
                  </a:lnTo>
                  <a:lnTo>
                    <a:pt x="1059" y="1059"/>
                  </a:lnTo>
                  <a:lnTo>
                    <a:pt x="1048" y="1069"/>
                  </a:lnTo>
                  <a:lnTo>
                    <a:pt x="1036" y="1078"/>
                  </a:lnTo>
                  <a:lnTo>
                    <a:pt x="1025" y="1090"/>
                  </a:lnTo>
                  <a:lnTo>
                    <a:pt x="1013" y="1099"/>
                  </a:lnTo>
                  <a:lnTo>
                    <a:pt x="1000" y="1107"/>
                  </a:lnTo>
                  <a:lnTo>
                    <a:pt x="989" y="1116"/>
                  </a:lnTo>
                  <a:lnTo>
                    <a:pt x="977" y="1126"/>
                  </a:lnTo>
                  <a:lnTo>
                    <a:pt x="966" y="1135"/>
                  </a:lnTo>
                  <a:lnTo>
                    <a:pt x="952" y="1143"/>
                  </a:lnTo>
                  <a:lnTo>
                    <a:pt x="939" y="1149"/>
                  </a:lnTo>
                  <a:lnTo>
                    <a:pt x="928" y="1156"/>
                  </a:lnTo>
                  <a:lnTo>
                    <a:pt x="914" y="1166"/>
                  </a:lnTo>
                  <a:lnTo>
                    <a:pt x="899" y="1171"/>
                  </a:lnTo>
                  <a:lnTo>
                    <a:pt x="886" y="1177"/>
                  </a:lnTo>
                  <a:lnTo>
                    <a:pt x="875" y="1185"/>
                  </a:lnTo>
                  <a:lnTo>
                    <a:pt x="861" y="1192"/>
                  </a:lnTo>
                  <a:lnTo>
                    <a:pt x="846" y="1196"/>
                  </a:lnTo>
                  <a:lnTo>
                    <a:pt x="831" y="1202"/>
                  </a:lnTo>
                  <a:lnTo>
                    <a:pt x="816" y="1208"/>
                  </a:lnTo>
                  <a:lnTo>
                    <a:pt x="802" y="1213"/>
                  </a:lnTo>
                  <a:lnTo>
                    <a:pt x="787" y="1215"/>
                  </a:lnTo>
                  <a:lnTo>
                    <a:pt x="772" y="1219"/>
                  </a:lnTo>
                  <a:lnTo>
                    <a:pt x="757" y="1225"/>
                  </a:lnTo>
                  <a:lnTo>
                    <a:pt x="743" y="1229"/>
                  </a:lnTo>
                  <a:lnTo>
                    <a:pt x="728" y="1230"/>
                  </a:lnTo>
                  <a:lnTo>
                    <a:pt x="711" y="1232"/>
                  </a:lnTo>
                  <a:lnTo>
                    <a:pt x="696" y="1236"/>
                  </a:lnTo>
                  <a:lnTo>
                    <a:pt x="681" y="1238"/>
                  </a:lnTo>
                  <a:lnTo>
                    <a:pt x="665" y="1240"/>
                  </a:lnTo>
                  <a:lnTo>
                    <a:pt x="650" y="1242"/>
                  </a:lnTo>
                  <a:lnTo>
                    <a:pt x="635" y="1242"/>
                  </a:lnTo>
                  <a:lnTo>
                    <a:pt x="620" y="1242"/>
                  </a:lnTo>
                  <a:lnTo>
                    <a:pt x="603" y="1242"/>
                  </a:lnTo>
                  <a:lnTo>
                    <a:pt x="587" y="1242"/>
                  </a:lnTo>
                  <a:lnTo>
                    <a:pt x="570" y="1240"/>
                  </a:lnTo>
                  <a:lnTo>
                    <a:pt x="555" y="1238"/>
                  </a:lnTo>
                  <a:lnTo>
                    <a:pt x="538" y="1236"/>
                  </a:lnTo>
                  <a:lnTo>
                    <a:pt x="523" y="1232"/>
                  </a:lnTo>
                  <a:lnTo>
                    <a:pt x="508" y="1230"/>
                  </a:lnTo>
                  <a:lnTo>
                    <a:pt x="494" y="1229"/>
                  </a:lnTo>
                  <a:lnTo>
                    <a:pt x="477" y="1225"/>
                  </a:lnTo>
                  <a:lnTo>
                    <a:pt x="464" y="1219"/>
                  </a:lnTo>
                  <a:lnTo>
                    <a:pt x="447" y="1215"/>
                  </a:lnTo>
                  <a:lnTo>
                    <a:pt x="433" y="1213"/>
                  </a:lnTo>
                  <a:lnTo>
                    <a:pt x="418" y="1208"/>
                  </a:lnTo>
                  <a:lnTo>
                    <a:pt x="405" y="1202"/>
                  </a:lnTo>
                  <a:lnTo>
                    <a:pt x="392" y="1196"/>
                  </a:lnTo>
                  <a:lnTo>
                    <a:pt x="378" y="1192"/>
                  </a:lnTo>
                  <a:lnTo>
                    <a:pt x="365"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1" y="1059"/>
                  </a:lnTo>
                  <a:lnTo>
                    <a:pt x="169" y="1048"/>
                  </a:lnTo>
                  <a:lnTo>
                    <a:pt x="160" y="1036"/>
                  </a:lnTo>
                  <a:lnTo>
                    <a:pt x="148" y="1025"/>
                  </a:lnTo>
                  <a:lnTo>
                    <a:pt x="139" y="1016"/>
                  </a:lnTo>
                  <a:lnTo>
                    <a:pt x="129" y="1002"/>
                  </a:lnTo>
                  <a:lnTo>
                    <a:pt x="120" y="991"/>
                  </a:lnTo>
                  <a:lnTo>
                    <a:pt x="112" y="978"/>
                  </a:lnTo>
                  <a:lnTo>
                    <a:pt x="105" y="966"/>
                  </a:lnTo>
                  <a:lnTo>
                    <a:pt x="95" y="955"/>
                  </a:lnTo>
                  <a:lnTo>
                    <a:pt x="87" y="941"/>
                  </a:lnTo>
                  <a:lnTo>
                    <a:pt x="78" y="928"/>
                  </a:lnTo>
                  <a:lnTo>
                    <a:pt x="72" y="915"/>
                  </a:lnTo>
                  <a:lnTo>
                    <a:pt x="65" y="902"/>
                  </a:lnTo>
                  <a:lnTo>
                    <a:pt x="59" y="888"/>
                  </a:lnTo>
                  <a:lnTo>
                    <a:pt x="51" y="875"/>
                  </a:lnTo>
                  <a:lnTo>
                    <a:pt x="48" y="862"/>
                  </a:lnTo>
                  <a:lnTo>
                    <a:pt x="40" y="846"/>
                  </a:lnTo>
                  <a:lnTo>
                    <a:pt x="34" y="833"/>
                  </a:lnTo>
                  <a:lnTo>
                    <a:pt x="30" y="818"/>
                  </a:lnTo>
                  <a:lnTo>
                    <a:pt x="25" y="805"/>
                  </a:lnTo>
                  <a:lnTo>
                    <a:pt x="21" y="789"/>
                  </a:lnTo>
                  <a:lnTo>
                    <a:pt x="17" y="774"/>
                  </a:lnTo>
                  <a:lnTo>
                    <a:pt x="13" y="759"/>
                  </a:lnTo>
                  <a:lnTo>
                    <a:pt x="11" y="746"/>
                  </a:lnTo>
                  <a:lnTo>
                    <a:pt x="8" y="730"/>
                  </a:lnTo>
                  <a:lnTo>
                    <a:pt x="6" y="713"/>
                  </a:lnTo>
                  <a:lnTo>
                    <a:pt x="2" y="698"/>
                  </a:lnTo>
                  <a:lnTo>
                    <a:pt x="2" y="683"/>
                  </a:lnTo>
                  <a:lnTo>
                    <a:pt x="0" y="668"/>
                  </a:lnTo>
                  <a:lnTo>
                    <a:pt x="0" y="652"/>
                  </a:lnTo>
                  <a:lnTo>
                    <a:pt x="0" y="635"/>
                  </a:lnTo>
                  <a:lnTo>
                    <a:pt x="0" y="622"/>
                  </a:lnTo>
                  <a:lnTo>
                    <a:pt x="0" y="605"/>
                  </a:lnTo>
                  <a:lnTo>
                    <a:pt x="0" y="590"/>
                  </a:lnTo>
                  <a:lnTo>
                    <a:pt x="0" y="573"/>
                  </a:lnTo>
                  <a:lnTo>
                    <a:pt x="2" y="557"/>
                  </a:lnTo>
                  <a:lnTo>
                    <a:pt x="2" y="540"/>
                  </a:lnTo>
                  <a:lnTo>
                    <a:pt x="6" y="525"/>
                  </a:lnTo>
                  <a:lnTo>
                    <a:pt x="8" y="510"/>
                  </a:lnTo>
                  <a:lnTo>
                    <a:pt x="11" y="495"/>
                  </a:lnTo>
                  <a:lnTo>
                    <a:pt x="13" y="479"/>
                  </a:lnTo>
                  <a:lnTo>
                    <a:pt x="17" y="466"/>
                  </a:lnTo>
                  <a:lnTo>
                    <a:pt x="21" y="449"/>
                  </a:lnTo>
                  <a:lnTo>
                    <a:pt x="25" y="436"/>
                  </a:lnTo>
                  <a:lnTo>
                    <a:pt x="30" y="421"/>
                  </a:lnTo>
                  <a:lnTo>
                    <a:pt x="34" y="407"/>
                  </a:lnTo>
                  <a:lnTo>
                    <a:pt x="40" y="394"/>
                  </a:lnTo>
                  <a:lnTo>
                    <a:pt x="48" y="381"/>
                  </a:lnTo>
                  <a:lnTo>
                    <a:pt x="51" y="365"/>
                  </a:lnTo>
                  <a:lnTo>
                    <a:pt x="59" y="352"/>
                  </a:lnTo>
                  <a:lnTo>
                    <a:pt x="65" y="337"/>
                  </a:lnTo>
                  <a:lnTo>
                    <a:pt x="72" y="324"/>
                  </a:lnTo>
                  <a:lnTo>
                    <a:pt x="78" y="312"/>
                  </a:lnTo>
                  <a:lnTo>
                    <a:pt x="87" y="299"/>
                  </a:lnTo>
                  <a:lnTo>
                    <a:pt x="95" y="286"/>
                  </a:lnTo>
                  <a:lnTo>
                    <a:pt x="105" y="274"/>
                  </a:lnTo>
                  <a:lnTo>
                    <a:pt x="112" y="261"/>
                  </a:lnTo>
                  <a:lnTo>
                    <a:pt x="120" y="247"/>
                  </a:lnTo>
                  <a:lnTo>
                    <a:pt x="129" y="236"/>
                  </a:lnTo>
                  <a:lnTo>
                    <a:pt x="139" y="225"/>
                  </a:lnTo>
                  <a:lnTo>
                    <a:pt x="148" y="211"/>
                  </a:lnTo>
                  <a:lnTo>
                    <a:pt x="160" y="202"/>
                  </a:lnTo>
                  <a:lnTo>
                    <a:pt x="169" y="190"/>
                  </a:lnTo>
                  <a:lnTo>
                    <a:pt x="181" y="183"/>
                  </a:lnTo>
                  <a:lnTo>
                    <a:pt x="190" y="171"/>
                  </a:lnTo>
                  <a:lnTo>
                    <a:pt x="202" y="160"/>
                  </a:lnTo>
                  <a:lnTo>
                    <a:pt x="211" y="149"/>
                  </a:lnTo>
                  <a:lnTo>
                    <a:pt x="224" y="141"/>
                  </a:lnTo>
                  <a:lnTo>
                    <a:pt x="236" y="130"/>
                  </a:lnTo>
                  <a:lnTo>
                    <a:pt x="247" y="122"/>
                  </a:lnTo>
                  <a:lnTo>
                    <a:pt x="259" y="113"/>
                  </a:lnTo>
                  <a:lnTo>
                    <a:pt x="272" y="107"/>
                  </a:lnTo>
                  <a:lnTo>
                    <a:pt x="283" y="97"/>
                  </a:lnTo>
                  <a:lnTo>
                    <a:pt x="297" y="88"/>
                  </a:lnTo>
                  <a:lnTo>
                    <a:pt x="310" y="80"/>
                  </a:lnTo>
                  <a:lnTo>
                    <a:pt x="323" y="74"/>
                  </a:lnTo>
                  <a:lnTo>
                    <a:pt x="335" y="65"/>
                  </a:lnTo>
                  <a:lnTo>
                    <a:pt x="350" y="59"/>
                  </a:lnTo>
                  <a:lnTo>
                    <a:pt x="365" y="54"/>
                  </a:lnTo>
                  <a:lnTo>
                    <a:pt x="378" y="48"/>
                  </a:lnTo>
                  <a:lnTo>
                    <a:pt x="392" y="40"/>
                  </a:lnTo>
                  <a:lnTo>
                    <a:pt x="405" y="35"/>
                  </a:lnTo>
                  <a:lnTo>
                    <a:pt x="418" y="31"/>
                  </a:lnTo>
                  <a:lnTo>
                    <a:pt x="433" y="27"/>
                  </a:lnTo>
                  <a:lnTo>
                    <a:pt x="447" y="23"/>
                  </a:lnTo>
                  <a:lnTo>
                    <a:pt x="464" y="17"/>
                  </a:lnTo>
                  <a:lnTo>
                    <a:pt x="477" y="16"/>
                  </a:lnTo>
                  <a:lnTo>
                    <a:pt x="494" y="12"/>
                  </a:lnTo>
                  <a:lnTo>
                    <a:pt x="508" y="8"/>
                  </a:lnTo>
                  <a:lnTo>
                    <a:pt x="523" y="6"/>
                  </a:lnTo>
                  <a:lnTo>
                    <a:pt x="538" y="4"/>
                  </a:lnTo>
                  <a:lnTo>
                    <a:pt x="555" y="4"/>
                  </a:lnTo>
                  <a:lnTo>
                    <a:pt x="570" y="0"/>
                  </a:lnTo>
                  <a:lnTo>
                    <a:pt x="587" y="0"/>
                  </a:lnTo>
                  <a:lnTo>
                    <a:pt x="603" y="0"/>
                  </a:lnTo>
                  <a:lnTo>
                    <a:pt x="620" y="0"/>
                  </a:lnTo>
                  <a:lnTo>
                    <a:pt x="629" y="0"/>
                  </a:lnTo>
                  <a:lnTo>
                    <a:pt x="637" y="0"/>
                  </a:lnTo>
                  <a:lnTo>
                    <a:pt x="646" y="0"/>
                  </a:lnTo>
                  <a:lnTo>
                    <a:pt x="654" y="0"/>
                  </a:lnTo>
                  <a:lnTo>
                    <a:pt x="663" y="0"/>
                  </a:lnTo>
                  <a:lnTo>
                    <a:pt x="671" y="0"/>
                  </a:lnTo>
                  <a:lnTo>
                    <a:pt x="681" y="2"/>
                  </a:lnTo>
                  <a:lnTo>
                    <a:pt x="690" y="4"/>
                  </a:lnTo>
                  <a:lnTo>
                    <a:pt x="700" y="4"/>
                  </a:lnTo>
                  <a:lnTo>
                    <a:pt x="707" y="6"/>
                  </a:lnTo>
                  <a:lnTo>
                    <a:pt x="717" y="6"/>
                  </a:lnTo>
                  <a:lnTo>
                    <a:pt x="724" y="8"/>
                  </a:lnTo>
                  <a:lnTo>
                    <a:pt x="734" y="8"/>
                  </a:lnTo>
                  <a:lnTo>
                    <a:pt x="741" y="12"/>
                  </a:lnTo>
                  <a:lnTo>
                    <a:pt x="751" y="12"/>
                  </a:lnTo>
                  <a:lnTo>
                    <a:pt x="759" y="16"/>
                  </a:lnTo>
                  <a:lnTo>
                    <a:pt x="766" y="17"/>
                  </a:lnTo>
                  <a:lnTo>
                    <a:pt x="776" y="19"/>
                  </a:lnTo>
                  <a:lnTo>
                    <a:pt x="781" y="21"/>
                  </a:lnTo>
                  <a:lnTo>
                    <a:pt x="791" y="23"/>
                  </a:lnTo>
                  <a:lnTo>
                    <a:pt x="798" y="25"/>
                  </a:lnTo>
                  <a:lnTo>
                    <a:pt x="806" y="29"/>
                  </a:lnTo>
                  <a:lnTo>
                    <a:pt x="816" y="29"/>
                  </a:lnTo>
                  <a:lnTo>
                    <a:pt x="823" y="35"/>
                  </a:lnTo>
                  <a:lnTo>
                    <a:pt x="831" y="36"/>
                  </a:lnTo>
                  <a:lnTo>
                    <a:pt x="840" y="40"/>
                  </a:lnTo>
                  <a:lnTo>
                    <a:pt x="846" y="42"/>
                  </a:lnTo>
                  <a:lnTo>
                    <a:pt x="855" y="48"/>
                  </a:lnTo>
                  <a:lnTo>
                    <a:pt x="863" y="50"/>
                  </a:lnTo>
                  <a:lnTo>
                    <a:pt x="871" y="54"/>
                  </a:lnTo>
                  <a:lnTo>
                    <a:pt x="880" y="57"/>
                  </a:lnTo>
                  <a:lnTo>
                    <a:pt x="888" y="61"/>
                  </a:lnTo>
                  <a:lnTo>
                    <a:pt x="894" y="65"/>
                  </a:lnTo>
                  <a:lnTo>
                    <a:pt x="903" y="67"/>
                  </a:lnTo>
                  <a:lnTo>
                    <a:pt x="909" y="71"/>
                  </a:lnTo>
                  <a:lnTo>
                    <a:pt x="916" y="76"/>
                  </a:lnTo>
                  <a:lnTo>
                    <a:pt x="924" y="80"/>
                  </a:lnTo>
                  <a:lnTo>
                    <a:pt x="932" y="84"/>
                  </a:lnTo>
                  <a:lnTo>
                    <a:pt x="939" y="88"/>
                  </a:lnTo>
                  <a:lnTo>
                    <a:pt x="947" y="94"/>
                  </a:lnTo>
                  <a:lnTo>
                    <a:pt x="952" y="97"/>
                  </a:lnTo>
                  <a:lnTo>
                    <a:pt x="960" y="101"/>
                  </a:lnTo>
                  <a:lnTo>
                    <a:pt x="968" y="107"/>
                  </a:lnTo>
                  <a:lnTo>
                    <a:pt x="975" y="111"/>
                  </a:lnTo>
                  <a:lnTo>
                    <a:pt x="981" y="114"/>
                  </a:lnTo>
                  <a:lnTo>
                    <a:pt x="987" y="120"/>
                  </a:lnTo>
                  <a:lnTo>
                    <a:pt x="994" y="126"/>
                  </a:lnTo>
                  <a:lnTo>
                    <a:pt x="1002" y="132"/>
                  </a:lnTo>
                  <a:lnTo>
                    <a:pt x="1013" y="141"/>
                  </a:lnTo>
                  <a:lnTo>
                    <a:pt x="1027" y="152"/>
                  </a:lnTo>
                  <a:lnTo>
                    <a:pt x="1032" y="158"/>
                  </a:lnTo>
                  <a:lnTo>
                    <a:pt x="1040" y="164"/>
                  </a:lnTo>
                  <a:lnTo>
                    <a:pt x="1046" y="170"/>
                  </a:lnTo>
                  <a:lnTo>
                    <a:pt x="1051" y="177"/>
                  </a:lnTo>
                  <a:lnTo>
                    <a:pt x="1057" y="181"/>
                  </a:lnTo>
                  <a:lnTo>
                    <a:pt x="1063" y="189"/>
                  </a:lnTo>
                  <a:lnTo>
                    <a:pt x="1068" y="194"/>
                  </a:lnTo>
                  <a:lnTo>
                    <a:pt x="1076" y="200"/>
                  </a:lnTo>
                  <a:lnTo>
                    <a:pt x="1080" y="206"/>
                  </a:lnTo>
                  <a:lnTo>
                    <a:pt x="1087" y="213"/>
                  </a:lnTo>
                  <a:lnTo>
                    <a:pt x="1091" y="219"/>
                  </a:lnTo>
                  <a:lnTo>
                    <a:pt x="1099" y="227"/>
                  </a:lnTo>
                  <a:lnTo>
                    <a:pt x="1091" y="236"/>
                  </a:lnTo>
                  <a:lnTo>
                    <a:pt x="1086" y="247"/>
                  </a:lnTo>
                  <a:lnTo>
                    <a:pt x="1080" y="259"/>
                  </a:lnTo>
                  <a:lnTo>
                    <a:pt x="1074" y="270"/>
                  </a:lnTo>
                  <a:lnTo>
                    <a:pt x="1067" y="282"/>
                  </a:lnTo>
                  <a:lnTo>
                    <a:pt x="1061" y="293"/>
                  </a:lnTo>
                  <a:lnTo>
                    <a:pt x="1055" y="303"/>
                  </a:lnTo>
                  <a:lnTo>
                    <a:pt x="1051" y="314"/>
                  </a:lnTo>
                  <a:lnTo>
                    <a:pt x="1046" y="324"/>
                  </a:lnTo>
                  <a:lnTo>
                    <a:pt x="1042" y="335"/>
                  </a:lnTo>
                  <a:lnTo>
                    <a:pt x="1038" y="346"/>
                  </a:lnTo>
                  <a:lnTo>
                    <a:pt x="1032" y="358"/>
                  </a:lnTo>
                  <a:lnTo>
                    <a:pt x="1028" y="367"/>
                  </a:lnTo>
                  <a:lnTo>
                    <a:pt x="1025" y="377"/>
                  </a:lnTo>
                  <a:lnTo>
                    <a:pt x="1021" y="388"/>
                  </a:lnTo>
                  <a:lnTo>
                    <a:pt x="1017" y="398"/>
                  </a:lnTo>
                  <a:lnTo>
                    <a:pt x="1013" y="407"/>
                  </a:lnTo>
                  <a:lnTo>
                    <a:pt x="1009" y="415"/>
                  </a:lnTo>
                  <a:lnTo>
                    <a:pt x="1008" y="424"/>
                  </a:lnTo>
                  <a:lnTo>
                    <a:pt x="1006" y="432"/>
                  </a:lnTo>
                  <a:lnTo>
                    <a:pt x="998" y="428"/>
                  </a:lnTo>
                  <a:lnTo>
                    <a:pt x="989" y="424"/>
                  </a:lnTo>
                  <a:lnTo>
                    <a:pt x="981" y="422"/>
                  </a:lnTo>
                  <a:lnTo>
                    <a:pt x="971" y="422"/>
                  </a:lnTo>
                  <a:lnTo>
                    <a:pt x="962" y="419"/>
                  </a:lnTo>
                  <a:lnTo>
                    <a:pt x="954" y="419"/>
                  </a:lnTo>
                  <a:lnTo>
                    <a:pt x="945" y="419"/>
                  </a:lnTo>
                  <a:lnTo>
                    <a:pt x="939" y="419"/>
                  </a:lnTo>
                  <a:lnTo>
                    <a:pt x="928" y="419"/>
                  </a:lnTo>
                  <a:lnTo>
                    <a:pt x="918" y="419"/>
                  </a:lnTo>
                  <a:lnTo>
                    <a:pt x="911" y="419"/>
                  </a:lnTo>
                  <a:lnTo>
                    <a:pt x="901" y="422"/>
                  </a:lnTo>
                  <a:lnTo>
                    <a:pt x="894" y="422"/>
                  </a:lnTo>
                  <a:lnTo>
                    <a:pt x="884" y="424"/>
                  </a:lnTo>
                  <a:lnTo>
                    <a:pt x="875" y="428"/>
                  </a:lnTo>
                  <a:lnTo>
                    <a:pt x="869" y="432"/>
                  </a:lnTo>
                  <a:lnTo>
                    <a:pt x="859" y="436"/>
                  </a:lnTo>
                  <a:lnTo>
                    <a:pt x="852" y="440"/>
                  </a:lnTo>
                  <a:lnTo>
                    <a:pt x="844" y="443"/>
                  </a:lnTo>
                  <a:lnTo>
                    <a:pt x="836" y="449"/>
                  </a:lnTo>
                  <a:lnTo>
                    <a:pt x="829" y="453"/>
                  </a:lnTo>
                  <a:lnTo>
                    <a:pt x="821" y="459"/>
                  </a:lnTo>
                  <a:lnTo>
                    <a:pt x="816" y="464"/>
                  </a:lnTo>
                  <a:lnTo>
                    <a:pt x="810" y="470"/>
                  </a:lnTo>
                  <a:lnTo>
                    <a:pt x="804" y="476"/>
                  </a:lnTo>
                  <a:lnTo>
                    <a:pt x="798" y="483"/>
                  </a:lnTo>
                  <a:lnTo>
                    <a:pt x="793" y="489"/>
                  </a:lnTo>
                  <a:lnTo>
                    <a:pt x="787" y="497"/>
                  </a:lnTo>
                  <a:lnTo>
                    <a:pt x="781" y="504"/>
                  </a:lnTo>
                  <a:lnTo>
                    <a:pt x="778" y="512"/>
                  </a:lnTo>
                  <a:lnTo>
                    <a:pt x="774" y="519"/>
                  </a:lnTo>
                  <a:lnTo>
                    <a:pt x="770" y="529"/>
                  </a:lnTo>
                  <a:lnTo>
                    <a:pt x="766" y="536"/>
                  </a:lnTo>
                  <a:lnTo>
                    <a:pt x="764" y="544"/>
                  </a:lnTo>
                  <a:lnTo>
                    <a:pt x="760" y="554"/>
                  </a:lnTo>
                  <a:lnTo>
                    <a:pt x="760" y="561"/>
                  </a:lnTo>
                  <a:lnTo>
                    <a:pt x="757" y="571"/>
                  </a:lnTo>
                  <a:lnTo>
                    <a:pt x="757" y="578"/>
                  </a:lnTo>
                  <a:lnTo>
                    <a:pt x="757" y="590"/>
                  </a:lnTo>
                  <a:lnTo>
                    <a:pt x="757" y="599"/>
                  </a:lnTo>
                  <a:lnTo>
                    <a:pt x="757" y="607"/>
                  </a:lnTo>
                  <a:lnTo>
                    <a:pt x="757" y="616"/>
                  </a:lnTo>
                  <a:lnTo>
                    <a:pt x="757" y="624"/>
                  </a:lnTo>
                  <a:lnTo>
                    <a:pt x="760" y="635"/>
                  </a:lnTo>
                  <a:lnTo>
                    <a:pt x="760" y="643"/>
                  </a:lnTo>
                  <a:lnTo>
                    <a:pt x="764" y="652"/>
                  </a:lnTo>
                  <a:lnTo>
                    <a:pt x="766" y="660"/>
                  </a:lnTo>
                  <a:lnTo>
                    <a:pt x="770" y="670"/>
                  </a:lnTo>
                  <a:lnTo>
                    <a:pt x="774" y="677"/>
                  </a:lnTo>
                  <a:lnTo>
                    <a:pt x="778" y="683"/>
                  </a:lnTo>
                  <a:lnTo>
                    <a:pt x="781" y="690"/>
                  </a:lnTo>
                  <a:lnTo>
                    <a:pt x="787" y="700"/>
                  </a:lnTo>
                  <a:lnTo>
                    <a:pt x="793" y="706"/>
                  </a:lnTo>
                  <a:lnTo>
                    <a:pt x="798" y="713"/>
                  </a:lnTo>
                  <a:lnTo>
                    <a:pt x="804" y="719"/>
                  </a:lnTo>
                  <a:lnTo>
                    <a:pt x="810" y="727"/>
                  </a:lnTo>
                  <a:lnTo>
                    <a:pt x="816" y="730"/>
                  </a:lnTo>
                  <a:lnTo>
                    <a:pt x="821" y="736"/>
                  </a:lnTo>
                  <a:lnTo>
                    <a:pt x="829" y="742"/>
                  </a:lnTo>
                  <a:lnTo>
                    <a:pt x="836" y="748"/>
                  </a:lnTo>
                  <a:lnTo>
                    <a:pt x="844" y="753"/>
                  </a:lnTo>
                  <a:lnTo>
                    <a:pt x="852" y="757"/>
                  </a:lnTo>
                  <a:lnTo>
                    <a:pt x="859" y="761"/>
                  </a:lnTo>
                  <a:lnTo>
                    <a:pt x="869" y="767"/>
                  </a:lnTo>
                  <a:lnTo>
                    <a:pt x="875" y="767"/>
                  </a:lnTo>
                  <a:lnTo>
                    <a:pt x="884" y="770"/>
                  </a:lnTo>
                  <a:lnTo>
                    <a:pt x="894" y="772"/>
                  </a:lnTo>
                  <a:lnTo>
                    <a:pt x="901" y="776"/>
                  </a:lnTo>
                  <a:lnTo>
                    <a:pt x="911" y="778"/>
                  </a:lnTo>
                  <a:lnTo>
                    <a:pt x="918" y="778"/>
                  </a:lnTo>
                  <a:lnTo>
                    <a:pt x="928" y="778"/>
                  </a:lnTo>
                  <a:lnTo>
                    <a:pt x="939" y="780"/>
                  </a:lnTo>
                  <a:close/>
                </a:path>
              </a:pathLst>
            </a:custGeom>
            <a:solidFill>
              <a:srgbClr val="BA9E00"/>
            </a:solidFill>
            <a:ln w="9525">
              <a:noFill/>
              <a:round/>
              <a:headEnd/>
              <a:tailEnd/>
            </a:ln>
          </p:spPr>
          <p:txBody>
            <a:bodyPr/>
            <a:lstStyle/>
            <a:p>
              <a:endParaRPr lang="fr-FR"/>
            </a:p>
          </p:txBody>
        </p:sp>
        <p:sp>
          <p:nvSpPr>
            <p:cNvPr id="136248" name="Freeform 13"/>
            <p:cNvSpPr>
              <a:spLocks/>
            </p:cNvSpPr>
            <p:nvPr/>
          </p:nvSpPr>
          <p:spPr bwMode="auto">
            <a:xfrm>
              <a:off x="1554" y="1942"/>
              <a:ext cx="622" cy="621"/>
            </a:xfrm>
            <a:custGeom>
              <a:avLst/>
              <a:gdLst>
                <a:gd name="T0" fmla="*/ 248 w 1243"/>
                <a:gd name="T1" fmla="*/ 192 h 1242"/>
                <a:gd name="T2" fmla="*/ 261 w 1243"/>
                <a:gd name="T3" fmla="*/ 185 h 1242"/>
                <a:gd name="T4" fmla="*/ 272 w 1243"/>
                <a:gd name="T5" fmla="*/ 175 h 1242"/>
                <a:gd name="T6" fmla="*/ 278 w 1243"/>
                <a:gd name="T7" fmla="*/ 160 h 1242"/>
                <a:gd name="T8" fmla="*/ 280 w 1243"/>
                <a:gd name="T9" fmla="*/ 145 h 1242"/>
                <a:gd name="T10" fmla="*/ 276 w 1243"/>
                <a:gd name="T11" fmla="*/ 130 h 1242"/>
                <a:gd name="T12" fmla="*/ 267 w 1243"/>
                <a:gd name="T13" fmla="*/ 117 h 1242"/>
                <a:gd name="T14" fmla="*/ 254 w 1243"/>
                <a:gd name="T15" fmla="*/ 109 h 1242"/>
                <a:gd name="T16" fmla="*/ 239 w 1243"/>
                <a:gd name="T17" fmla="*/ 104 h 1242"/>
                <a:gd name="T18" fmla="*/ 238 w 1243"/>
                <a:gd name="T19" fmla="*/ 96 h 1242"/>
                <a:gd name="T20" fmla="*/ 246 w 1243"/>
                <a:gd name="T21" fmla="*/ 77 h 1242"/>
                <a:gd name="T22" fmla="*/ 254 w 1243"/>
                <a:gd name="T23" fmla="*/ 60 h 1242"/>
                <a:gd name="T24" fmla="*/ 264 w 1243"/>
                <a:gd name="T25" fmla="*/ 44 h 1242"/>
                <a:gd name="T26" fmla="*/ 280 w 1243"/>
                <a:gd name="T27" fmla="*/ 65 h 1242"/>
                <a:gd name="T28" fmla="*/ 293 w 1243"/>
                <a:gd name="T29" fmla="*/ 83 h 1242"/>
                <a:gd name="T30" fmla="*/ 302 w 1243"/>
                <a:gd name="T31" fmla="*/ 104 h 1242"/>
                <a:gd name="T32" fmla="*/ 307 w 1243"/>
                <a:gd name="T33" fmla="*/ 123 h 1242"/>
                <a:gd name="T34" fmla="*/ 310 w 1243"/>
                <a:gd name="T35" fmla="*/ 141 h 1242"/>
                <a:gd name="T36" fmla="*/ 311 w 1243"/>
                <a:gd name="T37" fmla="*/ 155 h 1242"/>
                <a:gd name="T38" fmla="*/ 308 w 1243"/>
                <a:gd name="T39" fmla="*/ 182 h 1242"/>
                <a:gd name="T40" fmla="*/ 301 w 1243"/>
                <a:gd name="T41" fmla="*/ 208 h 1242"/>
                <a:gd name="T42" fmla="*/ 289 w 1243"/>
                <a:gd name="T43" fmla="*/ 232 h 1242"/>
                <a:gd name="T44" fmla="*/ 275 w 1243"/>
                <a:gd name="T45" fmla="*/ 254 h 1242"/>
                <a:gd name="T46" fmla="*/ 257 w 1243"/>
                <a:gd name="T47" fmla="*/ 273 h 1242"/>
                <a:gd name="T48" fmla="*/ 236 w 1243"/>
                <a:gd name="T49" fmla="*/ 288 h 1242"/>
                <a:gd name="T50" fmla="*/ 212 w 1243"/>
                <a:gd name="T51" fmla="*/ 299 h 1242"/>
                <a:gd name="T52" fmla="*/ 187 w 1243"/>
                <a:gd name="T53" fmla="*/ 308 h 1242"/>
                <a:gd name="T54" fmla="*/ 159 w 1243"/>
                <a:gd name="T55" fmla="*/ 311 h 1242"/>
                <a:gd name="T56" fmla="*/ 132 w 1243"/>
                <a:gd name="T57" fmla="*/ 308 h 1242"/>
                <a:gd name="T58" fmla="*/ 105 w 1243"/>
                <a:gd name="T59" fmla="*/ 302 h 1242"/>
                <a:gd name="T60" fmla="*/ 81 w 1243"/>
                <a:gd name="T61" fmla="*/ 292 h 1242"/>
                <a:gd name="T62" fmla="*/ 59 w 1243"/>
                <a:gd name="T63" fmla="*/ 277 h 1242"/>
                <a:gd name="T64" fmla="*/ 40 w 1243"/>
                <a:gd name="T65" fmla="*/ 259 h 1242"/>
                <a:gd name="T66" fmla="*/ 25 w 1243"/>
                <a:gd name="T67" fmla="*/ 238 h 1242"/>
                <a:gd name="T68" fmla="*/ 12 w 1243"/>
                <a:gd name="T69" fmla="*/ 215 h 1242"/>
                <a:gd name="T70" fmla="*/ 4 w 1243"/>
                <a:gd name="T71" fmla="*/ 189 h 1242"/>
                <a:gd name="T72" fmla="*/ 0 w 1243"/>
                <a:gd name="T73" fmla="*/ 163 h 1242"/>
                <a:gd name="T74" fmla="*/ 1 w 1243"/>
                <a:gd name="T75" fmla="*/ 135 h 1242"/>
                <a:gd name="T76" fmla="*/ 7 w 1243"/>
                <a:gd name="T77" fmla="*/ 109 h 1242"/>
                <a:gd name="T78" fmla="*/ 17 w 1243"/>
                <a:gd name="T79" fmla="*/ 83 h 1242"/>
                <a:gd name="T80" fmla="*/ 31 w 1243"/>
                <a:gd name="T81" fmla="*/ 61 h 1242"/>
                <a:gd name="T82" fmla="*/ 48 w 1243"/>
                <a:gd name="T83" fmla="*/ 42 h 1242"/>
                <a:gd name="T84" fmla="*/ 68 w 1243"/>
                <a:gd name="T85" fmla="*/ 26 h 1242"/>
                <a:gd name="T86" fmla="*/ 91 w 1243"/>
                <a:gd name="T87" fmla="*/ 13 h 1242"/>
                <a:gd name="T88" fmla="*/ 116 w 1243"/>
                <a:gd name="T89" fmla="*/ 5 h 1242"/>
                <a:gd name="T90" fmla="*/ 143 w 1243"/>
                <a:gd name="T91" fmla="*/ 0 h 1242"/>
                <a:gd name="T92" fmla="*/ 170 w 1243"/>
                <a:gd name="T93" fmla="*/ 0 h 1242"/>
                <a:gd name="T94" fmla="*/ 194 w 1243"/>
                <a:gd name="T95" fmla="*/ 5 h 1242"/>
                <a:gd name="T96" fmla="*/ 218 w 1243"/>
                <a:gd name="T97" fmla="*/ 12 h 1242"/>
                <a:gd name="T98" fmla="*/ 239 w 1243"/>
                <a:gd name="T99" fmla="*/ 23 h 1242"/>
                <a:gd name="T100" fmla="*/ 258 w 1243"/>
                <a:gd name="T101" fmla="*/ 39 h 1242"/>
                <a:gd name="T102" fmla="*/ 249 w 1243"/>
                <a:gd name="T103" fmla="*/ 53 h 1242"/>
                <a:gd name="T104" fmla="*/ 241 w 1243"/>
                <a:gd name="T105" fmla="*/ 68 h 1242"/>
                <a:gd name="T106" fmla="*/ 232 w 1243"/>
                <a:gd name="T107" fmla="*/ 85 h 1242"/>
                <a:gd name="T108" fmla="*/ 226 w 1243"/>
                <a:gd name="T109" fmla="*/ 101 h 1242"/>
                <a:gd name="T110" fmla="*/ 207 w 1243"/>
                <a:gd name="T111" fmla="*/ 113 h 1242"/>
                <a:gd name="T112" fmla="*/ 192 w 1243"/>
                <a:gd name="T113" fmla="*/ 134 h 1242"/>
                <a:gd name="T114" fmla="*/ 190 w 1243"/>
                <a:gd name="T115" fmla="*/ 152 h 1242"/>
                <a:gd name="T116" fmla="*/ 193 w 1243"/>
                <a:gd name="T117" fmla="*/ 167 h 1242"/>
                <a:gd name="T118" fmla="*/ 201 w 1243"/>
                <a:gd name="T119" fmla="*/ 179 h 1242"/>
                <a:gd name="T120" fmla="*/ 213 w 1243"/>
                <a:gd name="T121" fmla="*/ 189 h 1242"/>
                <a:gd name="T122" fmla="*/ 228 w 1243"/>
                <a:gd name="T123" fmla="*/ 194 h 1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3"/>
                <a:gd name="T187" fmla="*/ 0 h 1242"/>
                <a:gd name="T188" fmla="*/ 1243 w 1243"/>
                <a:gd name="T189" fmla="*/ 1242 h 1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3" h="1242">
                  <a:moveTo>
                    <a:pt x="939" y="780"/>
                  </a:moveTo>
                  <a:lnTo>
                    <a:pt x="949" y="778"/>
                  </a:lnTo>
                  <a:lnTo>
                    <a:pt x="956" y="778"/>
                  </a:lnTo>
                  <a:lnTo>
                    <a:pt x="966" y="778"/>
                  </a:lnTo>
                  <a:lnTo>
                    <a:pt x="974" y="776"/>
                  </a:lnTo>
                  <a:lnTo>
                    <a:pt x="983" y="772"/>
                  </a:lnTo>
                  <a:lnTo>
                    <a:pt x="991" y="770"/>
                  </a:lnTo>
                  <a:lnTo>
                    <a:pt x="1000" y="767"/>
                  </a:lnTo>
                  <a:lnTo>
                    <a:pt x="1010" y="767"/>
                  </a:lnTo>
                  <a:lnTo>
                    <a:pt x="1015" y="761"/>
                  </a:lnTo>
                  <a:lnTo>
                    <a:pt x="1023" y="757"/>
                  </a:lnTo>
                  <a:lnTo>
                    <a:pt x="1031" y="753"/>
                  </a:lnTo>
                  <a:lnTo>
                    <a:pt x="1038" y="748"/>
                  </a:lnTo>
                  <a:lnTo>
                    <a:pt x="1044" y="742"/>
                  </a:lnTo>
                  <a:lnTo>
                    <a:pt x="1051" y="736"/>
                  </a:lnTo>
                  <a:lnTo>
                    <a:pt x="1059" y="730"/>
                  </a:lnTo>
                  <a:lnTo>
                    <a:pt x="1067" y="727"/>
                  </a:lnTo>
                  <a:lnTo>
                    <a:pt x="1070" y="719"/>
                  </a:lnTo>
                  <a:lnTo>
                    <a:pt x="1076" y="713"/>
                  </a:lnTo>
                  <a:lnTo>
                    <a:pt x="1082" y="706"/>
                  </a:lnTo>
                  <a:lnTo>
                    <a:pt x="1088" y="700"/>
                  </a:lnTo>
                  <a:lnTo>
                    <a:pt x="1091" y="690"/>
                  </a:lnTo>
                  <a:lnTo>
                    <a:pt x="1097" y="683"/>
                  </a:lnTo>
                  <a:lnTo>
                    <a:pt x="1101" y="677"/>
                  </a:lnTo>
                  <a:lnTo>
                    <a:pt x="1105" y="670"/>
                  </a:lnTo>
                  <a:lnTo>
                    <a:pt x="1107" y="660"/>
                  </a:lnTo>
                  <a:lnTo>
                    <a:pt x="1109" y="652"/>
                  </a:lnTo>
                  <a:lnTo>
                    <a:pt x="1112" y="643"/>
                  </a:lnTo>
                  <a:lnTo>
                    <a:pt x="1114" y="635"/>
                  </a:lnTo>
                  <a:lnTo>
                    <a:pt x="1116" y="624"/>
                  </a:lnTo>
                  <a:lnTo>
                    <a:pt x="1118" y="616"/>
                  </a:lnTo>
                  <a:lnTo>
                    <a:pt x="1118" y="607"/>
                  </a:lnTo>
                  <a:lnTo>
                    <a:pt x="1120" y="599"/>
                  </a:lnTo>
                  <a:lnTo>
                    <a:pt x="1118" y="590"/>
                  </a:lnTo>
                  <a:lnTo>
                    <a:pt x="1118" y="578"/>
                  </a:lnTo>
                  <a:lnTo>
                    <a:pt x="1116" y="571"/>
                  </a:lnTo>
                  <a:lnTo>
                    <a:pt x="1114" y="561"/>
                  </a:lnTo>
                  <a:lnTo>
                    <a:pt x="1112" y="554"/>
                  </a:lnTo>
                  <a:lnTo>
                    <a:pt x="1109" y="544"/>
                  </a:lnTo>
                  <a:lnTo>
                    <a:pt x="1107" y="536"/>
                  </a:lnTo>
                  <a:lnTo>
                    <a:pt x="1105" y="529"/>
                  </a:lnTo>
                  <a:lnTo>
                    <a:pt x="1101" y="519"/>
                  </a:lnTo>
                  <a:lnTo>
                    <a:pt x="1097" y="512"/>
                  </a:lnTo>
                  <a:lnTo>
                    <a:pt x="1091" y="504"/>
                  </a:lnTo>
                  <a:lnTo>
                    <a:pt x="1088" y="497"/>
                  </a:lnTo>
                  <a:lnTo>
                    <a:pt x="1082" y="489"/>
                  </a:lnTo>
                  <a:lnTo>
                    <a:pt x="1076" y="483"/>
                  </a:lnTo>
                  <a:lnTo>
                    <a:pt x="1070" y="476"/>
                  </a:lnTo>
                  <a:lnTo>
                    <a:pt x="1067" y="470"/>
                  </a:lnTo>
                  <a:lnTo>
                    <a:pt x="1059" y="464"/>
                  </a:lnTo>
                  <a:lnTo>
                    <a:pt x="1051" y="459"/>
                  </a:lnTo>
                  <a:lnTo>
                    <a:pt x="1044" y="453"/>
                  </a:lnTo>
                  <a:lnTo>
                    <a:pt x="1038" y="449"/>
                  </a:lnTo>
                  <a:lnTo>
                    <a:pt x="1031" y="443"/>
                  </a:lnTo>
                  <a:lnTo>
                    <a:pt x="1023" y="440"/>
                  </a:lnTo>
                  <a:lnTo>
                    <a:pt x="1015" y="436"/>
                  </a:lnTo>
                  <a:lnTo>
                    <a:pt x="1010" y="432"/>
                  </a:lnTo>
                  <a:lnTo>
                    <a:pt x="1000" y="428"/>
                  </a:lnTo>
                  <a:lnTo>
                    <a:pt x="991" y="424"/>
                  </a:lnTo>
                  <a:lnTo>
                    <a:pt x="983" y="422"/>
                  </a:lnTo>
                  <a:lnTo>
                    <a:pt x="974" y="422"/>
                  </a:lnTo>
                  <a:lnTo>
                    <a:pt x="966" y="419"/>
                  </a:lnTo>
                  <a:lnTo>
                    <a:pt x="956" y="419"/>
                  </a:lnTo>
                  <a:lnTo>
                    <a:pt x="949" y="419"/>
                  </a:lnTo>
                  <a:lnTo>
                    <a:pt x="939" y="419"/>
                  </a:lnTo>
                  <a:lnTo>
                    <a:pt x="941" y="407"/>
                  </a:lnTo>
                  <a:lnTo>
                    <a:pt x="945" y="396"/>
                  </a:lnTo>
                  <a:lnTo>
                    <a:pt x="951" y="384"/>
                  </a:lnTo>
                  <a:lnTo>
                    <a:pt x="955" y="375"/>
                  </a:lnTo>
                  <a:lnTo>
                    <a:pt x="958" y="362"/>
                  </a:lnTo>
                  <a:lnTo>
                    <a:pt x="964" y="350"/>
                  </a:lnTo>
                  <a:lnTo>
                    <a:pt x="968" y="339"/>
                  </a:lnTo>
                  <a:lnTo>
                    <a:pt x="974" y="329"/>
                  </a:lnTo>
                  <a:lnTo>
                    <a:pt x="979" y="318"/>
                  </a:lnTo>
                  <a:lnTo>
                    <a:pt x="983" y="306"/>
                  </a:lnTo>
                  <a:lnTo>
                    <a:pt x="987" y="295"/>
                  </a:lnTo>
                  <a:lnTo>
                    <a:pt x="991" y="286"/>
                  </a:lnTo>
                  <a:lnTo>
                    <a:pt x="996" y="276"/>
                  </a:lnTo>
                  <a:lnTo>
                    <a:pt x="1000" y="267"/>
                  </a:lnTo>
                  <a:lnTo>
                    <a:pt x="1004" y="259"/>
                  </a:lnTo>
                  <a:lnTo>
                    <a:pt x="1010" y="253"/>
                  </a:lnTo>
                  <a:lnTo>
                    <a:pt x="1013" y="242"/>
                  </a:lnTo>
                  <a:lnTo>
                    <a:pt x="1017" y="230"/>
                  </a:lnTo>
                  <a:lnTo>
                    <a:pt x="1023" y="221"/>
                  </a:lnTo>
                  <a:lnTo>
                    <a:pt x="1031" y="211"/>
                  </a:lnTo>
                  <a:lnTo>
                    <a:pt x="1034" y="202"/>
                  </a:lnTo>
                  <a:lnTo>
                    <a:pt x="1042" y="194"/>
                  </a:lnTo>
                  <a:lnTo>
                    <a:pt x="1048" y="185"/>
                  </a:lnTo>
                  <a:lnTo>
                    <a:pt x="1055" y="177"/>
                  </a:lnTo>
                  <a:lnTo>
                    <a:pt x="1065" y="187"/>
                  </a:lnTo>
                  <a:lnTo>
                    <a:pt x="1074" y="198"/>
                  </a:lnTo>
                  <a:lnTo>
                    <a:pt x="1086" y="208"/>
                  </a:lnTo>
                  <a:lnTo>
                    <a:pt x="1095" y="221"/>
                  </a:lnTo>
                  <a:lnTo>
                    <a:pt x="1103" y="232"/>
                  </a:lnTo>
                  <a:lnTo>
                    <a:pt x="1112" y="244"/>
                  </a:lnTo>
                  <a:lnTo>
                    <a:pt x="1120" y="257"/>
                  </a:lnTo>
                  <a:lnTo>
                    <a:pt x="1131" y="270"/>
                  </a:lnTo>
                  <a:lnTo>
                    <a:pt x="1137" y="282"/>
                  </a:lnTo>
                  <a:lnTo>
                    <a:pt x="1147" y="295"/>
                  </a:lnTo>
                  <a:lnTo>
                    <a:pt x="1154" y="306"/>
                  </a:lnTo>
                  <a:lnTo>
                    <a:pt x="1162" y="320"/>
                  </a:lnTo>
                  <a:lnTo>
                    <a:pt x="1166" y="325"/>
                  </a:lnTo>
                  <a:lnTo>
                    <a:pt x="1169" y="333"/>
                  </a:lnTo>
                  <a:lnTo>
                    <a:pt x="1173" y="341"/>
                  </a:lnTo>
                  <a:lnTo>
                    <a:pt x="1177" y="346"/>
                  </a:lnTo>
                  <a:lnTo>
                    <a:pt x="1185" y="362"/>
                  </a:lnTo>
                  <a:lnTo>
                    <a:pt x="1190" y="377"/>
                  </a:lnTo>
                  <a:lnTo>
                    <a:pt x="1196" y="388"/>
                  </a:lnTo>
                  <a:lnTo>
                    <a:pt x="1202" y="403"/>
                  </a:lnTo>
                  <a:lnTo>
                    <a:pt x="1205" y="419"/>
                  </a:lnTo>
                  <a:lnTo>
                    <a:pt x="1211" y="432"/>
                  </a:lnTo>
                  <a:lnTo>
                    <a:pt x="1215" y="447"/>
                  </a:lnTo>
                  <a:lnTo>
                    <a:pt x="1221" y="462"/>
                  </a:lnTo>
                  <a:lnTo>
                    <a:pt x="1221" y="470"/>
                  </a:lnTo>
                  <a:lnTo>
                    <a:pt x="1224" y="478"/>
                  </a:lnTo>
                  <a:lnTo>
                    <a:pt x="1226" y="485"/>
                  </a:lnTo>
                  <a:lnTo>
                    <a:pt x="1228" y="495"/>
                  </a:lnTo>
                  <a:lnTo>
                    <a:pt x="1230" y="508"/>
                  </a:lnTo>
                  <a:lnTo>
                    <a:pt x="1232" y="523"/>
                  </a:lnTo>
                  <a:lnTo>
                    <a:pt x="1234" y="531"/>
                  </a:lnTo>
                  <a:lnTo>
                    <a:pt x="1236" y="538"/>
                  </a:lnTo>
                  <a:lnTo>
                    <a:pt x="1238" y="548"/>
                  </a:lnTo>
                  <a:lnTo>
                    <a:pt x="1238" y="555"/>
                  </a:lnTo>
                  <a:lnTo>
                    <a:pt x="1238" y="563"/>
                  </a:lnTo>
                  <a:lnTo>
                    <a:pt x="1240" y="571"/>
                  </a:lnTo>
                  <a:lnTo>
                    <a:pt x="1240" y="578"/>
                  </a:lnTo>
                  <a:lnTo>
                    <a:pt x="1242" y="588"/>
                  </a:lnTo>
                  <a:lnTo>
                    <a:pt x="1242" y="595"/>
                  </a:lnTo>
                  <a:lnTo>
                    <a:pt x="1242" y="605"/>
                  </a:lnTo>
                  <a:lnTo>
                    <a:pt x="1242" y="613"/>
                  </a:lnTo>
                  <a:lnTo>
                    <a:pt x="1243" y="622"/>
                  </a:lnTo>
                  <a:lnTo>
                    <a:pt x="1242" y="635"/>
                  </a:lnTo>
                  <a:lnTo>
                    <a:pt x="1242" y="652"/>
                  </a:lnTo>
                  <a:lnTo>
                    <a:pt x="1240" y="668"/>
                  </a:lnTo>
                  <a:lnTo>
                    <a:pt x="1238" y="683"/>
                  </a:lnTo>
                  <a:lnTo>
                    <a:pt x="1236" y="698"/>
                  </a:lnTo>
                  <a:lnTo>
                    <a:pt x="1232" y="713"/>
                  </a:lnTo>
                  <a:lnTo>
                    <a:pt x="1230" y="730"/>
                  </a:lnTo>
                  <a:lnTo>
                    <a:pt x="1228" y="746"/>
                  </a:lnTo>
                  <a:lnTo>
                    <a:pt x="1224" y="759"/>
                  </a:lnTo>
                  <a:lnTo>
                    <a:pt x="1221" y="774"/>
                  </a:lnTo>
                  <a:lnTo>
                    <a:pt x="1215" y="789"/>
                  </a:lnTo>
                  <a:lnTo>
                    <a:pt x="1213" y="805"/>
                  </a:lnTo>
                  <a:lnTo>
                    <a:pt x="1207" y="818"/>
                  </a:lnTo>
                  <a:lnTo>
                    <a:pt x="1202" y="833"/>
                  </a:lnTo>
                  <a:lnTo>
                    <a:pt x="1196" y="846"/>
                  </a:lnTo>
                  <a:lnTo>
                    <a:pt x="1192" y="862"/>
                  </a:lnTo>
                  <a:lnTo>
                    <a:pt x="1185" y="875"/>
                  </a:lnTo>
                  <a:lnTo>
                    <a:pt x="1179" y="888"/>
                  </a:lnTo>
                  <a:lnTo>
                    <a:pt x="1171" y="902"/>
                  </a:lnTo>
                  <a:lnTo>
                    <a:pt x="1166" y="915"/>
                  </a:lnTo>
                  <a:lnTo>
                    <a:pt x="1156" y="928"/>
                  </a:lnTo>
                  <a:lnTo>
                    <a:pt x="1150" y="941"/>
                  </a:lnTo>
                  <a:lnTo>
                    <a:pt x="1143" y="955"/>
                  </a:lnTo>
                  <a:lnTo>
                    <a:pt x="1135" y="966"/>
                  </a:lnTo>
                  <a:lnTo>
                    <a:pt x="1126" y="978"/>
                  </a:lnTo>
                  <a:lnTo>
                    <a:pt x="1116" y="991"/>
                  </a:lnTo>
                  <a:lnTo>
                    <a:pt x="1109" y="1002"/>
                  </a:lnTo>
                  <a:lnTo>
                    <a:pt x="1099" y="1016"/>
                  </a:lnTo>
                  <a:lnTo>
                    <a:pt x="1090" y="1025"/>
                  </a:lnTo>
                  <a:lnTo>
                    <a:pt x="1080" y="1036"/>
                  </a:lnTo>
                  <a:lnTo>
                    <a:pt x="1069" y="1048"/>
                  </a:lnTo>
                  <a:lnTo>
                    <a:pt x="1061" y="1059"/>
                  </a:lnTo>
                  <a:lnTo>
                    <a:pt x="1050" y="1069"/>
                  </a:lnTo>
                  <a:lnTo>
                    <a:pt x="1038" y="1078"/>
                  </a:lnTo>
                  <a:lnTo>
                    <a:pt x="1027" y="1090"/>
                  </a:lnTo>
                  <a:lnTo>
                    <a:pt x="1015" y="1099"/>
                  </a:lnTo>
                  <a:lnTo>
                    <a:pt x="1002" y="1107"/>
                  </a:lnTo>
                  <a:lnTo>
                    <a:pt x="991" y="1116"/>
                  </a:lnTo>
                  <a:lnTo>
                    <a:pt x="979" y="1126"/>
                  </a:lnTo>
                  <a:lnTo>
                    <a:pt x="968" y="1135"/>
                  </a:lnTo>
                  <a:lnTo>
                    <a:pt x="955" y="1143"/>
                  </a:lnTo>
                  <a:lnTo>
                    <a:pt x="941" y="1149"/>
                  </a:lnTo>
                  <a:lnTo>
                    <a:pt x="928" y="1156"/>
                  </a:lnTo>
                  <a:lnTo>
                    <a:pt x="915" y="1166"/>
                  </a:lnTo>
                  <a:lnTo>
                    <a:pt x="901" y="1171"/>
                  </a:lnTo>
                  <a:lnTo>
                    <a:pt x="888" y="1177"/>
                  </a:lnTo>
                  <a:lnTo>
                    <a:pt x="875" y="1185"/>
                  </a:lnTo>
                  <a:lnTo>
                    <a:pt x="863" y="1192"/>
                  </a:lnTo>
                  <a:lnTo>
                    <a:pt x="846" y="1196"/>
                  </a:lnTo>
                  <a:lnTo>
                    <a:pt x="833" y="1202"/>
                  </a:lnTo>
                  <a:lnTo>
                    <a:pt x="818" y="1208"/>
                  </a:lnTo>
                  <a:lnTo>
                    <a:pt x="804" y="1213"/>
                  </a:lnTo>
                  <a:lnTo>
                    <a:pt x="787" y="1215"/>
                  </a:lnTo>
                  <a:lnTo>
                    <a:pt x="774" y="1219"/>
                  </a:lnTo>
                  <a:lnTo>
                    <a:pt x="759" y="1225"/>
                  </a:lnTo>
                  <a:lnTo>
                    <a:pt x="745" y="1229"/>
                  </a:lnTo>
                  <a:lnTo>
                    <a:pt x="728" y="1230"/>
                  </a:lnTo>
                  <a:lnTo>
                    <a:pt x="713" y="1232"/>
                  </a:lnTo>
                  <a:lnTo>
                    <a:pt x="698" y="1236"/>
                  </a:lnTo>
                  <a:lnTo>
                    <a:pt x="683" y="1238"/>
                  </a:lnTo>
                  <a:lnTo>
                    <a:pt x="667" y="1240"/>
                  </a:lnTo>
                  <a:lnTo>
                    <a:pt x="652" y="1242"/>
                  </a:lnTo>
                  <a:lnTo>
                    <a:pt x="635" y="1242"/>
                  </a:lnTo>
                  <a:lnTo>
                    <a:pt x="622" y="1242"/>
                  </a:lnTo>
                  <a:lnTo>
                    <a:pt x="605" y="1242"/>
                  </a:lnTo>
                  <a:lnTo>
                    <a:pt x="588" y="1242"/>
                  </a:lnTo>
                  <a:lnTo>
                    <a:pt x="572" y="1240"/>
                  </a:lnTo>
                  <a:lnTo>
                    <a:pt x="557" y="1238"/>
                  </a:lnTo>
                  <a:lnTo>
                    <a:pt x="540" y="1236"/>
                  </a:lnTo>
                  <a:lnTo>
                    <a:pt x="525" y="1232"/>
                  </a:lnTo>
                  <a:lnTo>
                    <a:pt x="510" y="1230"/>
                  </a:lnTo>
                  <a:lnTo>
                    <a:pt x="494" y="1229"/>
                  </a:lnTo>
                  <a:lnTo>
                    <a:pt x="479" y="1225"/>
                  </a:lnTo>
                  <a:lnTo>
                    <a:pt x="464" y="1219"/>
                  </a:lnTo>
                  <a:lnTo>
                    <a:pt x="449" y="1215"/>
                  </a:lnTo>
                  <a:lnTo>
                    <a:pt x="436" y="1213"/>
                  </a:lnTo>
                  <a:lnTo>
                    <a:pt x="420" y="1208"/>
                  </a:lnTo>
                  <a:lnTo>
                    <a:pt x="405" y="1202"/>
                  </a:lnTo>
                  <a:lnTo>
                    <a:pt x="392" y="1196"/>
                  </a:lnTo>
                  <a:lnTo>
                    <a:pt x="378" y="1192"/>
                  </a:lnTo>
                  <a:lnTo>
                    <a:pt x="363"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3" y="1059"/>
                  </a:lnTo>
                  <a:lnTo>
                    <a:pt x="171" y="1048"/>
                  </a:lnTo>
                  <a:lnTo>
                    <a:pt x="160" y="1036"/>
                  </a:lnTo>
                  <a:lnTo>
                    <a:pt x="148" y="1025"/>
                  </a:lnTo>
                  <a:lnTo>
                    <a:pt x="141" y="1016"/>
                  </a:lnTo>
                  <a:lnTo>
                    <a:pt x="129" y="1002"/>
                  </a:lnTo>
                  <a:lnTo>
                    <a:pt x="122" y="991"/>
                  </a:lnTo>
                  <a:lnTo>
                    <a:pt x="112" y="978"/>
                  </a:lnTo>
                  <a:lnTo>
                    <a:pt x="107" y="966"/>
                  </a:lnTo>
                  <a:lnTo>
                    <a:pt x="97" y="955"/>
                  </a:lnTo>
                  <a:lnTo>
                    <a:pt x="90" y="941"/>
                  </a:lnTo>
                  <a:lnTo>
                    <a:pt x="80" y="928"/>
                  </a:lnTo>
                  <a:lnTo>
                    <a:pt x="74" y="915"/>
                  </a:lnTo>
                  <a:lnTo>
                    <a:pt x="65" y="902"/>
                  </a:lnTo>
                  <a:lnTo>
                    <a:pt x="59" y="888"/>
                  </a:lnTo>
                  <a:lnTo>
                    <a:pt x="53" y="875"/>
                  </a:lnTo>
                  <a:lnTo>
                    <a:pt x="48" y="862"/>
                  </a:lnTo>
                  <a:lnTo>
                    <a:pt x="42" y="846"/>
                  </a:lnTo>
                  <a:lnTo>
                    <a:pt x="36" y="833"/>
                  </a:lnTo>
                  <a:lnTo>
                    <a:pt x="31" y="818"/>
                  </a:lnTo>
                  <a:lnTo>
                    <a:pt x="27" y="805"/>
                  </a:lnTo>
                  <a:lnTo>
                    <a:pt x="23" y="789"/>
                  </a:lnTo>
                  <a:lnTo>
                    <a:pt x="19" y="774"/>
                  </a:lnTo>
                  <a:lnTo>
                    <a:pt x="15" y="759"/>
                  </a:lnTo>
                  <a:lnTo>
                    <a:pt x="13" y="746"/>
                  </a:lnTo>
                  <a:lnTo>
                    <a:pt x="8" y="730"/>
                  </a:lnTo>
                  <a:lnTo>
                    <a:pt x="6" y="713"/>
                  </a:lnTo>
                  <a:lnTo>
                    <a:pt x="4" y="698"/>
                  </a:lnTo>
                  <a:lnTo>
                    <a:pt x="4" y="683"/>
                  </a:lnTo>
                  <a:lnTo>
                    <a:pt x="0" y="668"/>
                  </a:lnTo>
                  <a:lnTo>
                    <a:pt x="0" y="652"/>
                  </a:lnTo>
                  <a:lnTo>
                    <a:pt x="0" y="635"/>
                  </a:lnTo>
                  <a:lnTo>
                    <a:pt x="0" y="622"/>
                  </a:lnTo>
                  <a:lnTo>
                    <a:pt x="0" y="605"/>
                  </a:lnTo>
                  <a:lnTo>
                    <a:pt x="0" y="590"/>
                  </a:lnTo>
                  <a:lnTo>
                    <a:pt x="0" y="573"/>
                  </a:lnTo>
                  <a:lnTo>
                    <a:pt x="4" y="557"/>
                  </a:lnTo>
                  <a:lnTo>
                    <a:pt x="4" y="540"/>
                  </a:lnTo>
                  <a:lnTo>
                    <a:pt x="6" y="525"/>
                  </a:lnTo>
                  <a:lnTo>
                    <a:pt x="8" y="510"/>
                  </a:lnTo>
                  <a:lnTo>
                    <a:pt x="13" y="495"/>
                  </a:lnTo>
                  <a:lnTo>
                    <a:pt x="15" y="479"/>
                  </a:lnTo>
                  <a:lnTo>
                    <a:pt x="19" y="466"/>
                  </a:lnTo>
                  <a:lnTo>
                    <a:pt x="23" y="449"/>
                  </a:lnTo>
                  <a:lnTo>
                    <a:pt x="27" y="436"/>
                  </a:lnTo>
                  <a:lnTo>
                    <a:pt x="31" y="421"/>
                  </a:lnTo>
                  <a:lnTo>
                    <a:pt x="36" y="407"/>
                  </a:lnTo>
                  <a:lnTo>
                    <a:pt x="42" y="392"/>
                  </a:lnTo>
                  <a:lnTo>
                    <a:pt x="48" y="379"/>
                  </a:lnTo>
                  <a:lnTo>
                    <a:pt x="53" y="365"/>
                  </a:lnTo>
                  <a:lnTo>
                    <a:pt x="59" y="350"/>
                  </a:lnTo>
                  <a:lnTo>
                    <a:pt x="65" y="335"/>
                  </a:lnTo>
                  <a:lnTo>
                    <a:pt x="74" y="324"/>
                  </a:lnTo>
                  <a:lnTo>
                    <a:pt x="80" y="310"/>
                  </a:lnTo>
                  <a:lnTo>
                    <a:pt x="90" y="297"/>
                  </a:lnTo>
                  <a:lnTo>
                    <a:pt x="97" y="284"/>
                  </a:lnTo>
                  <a:lnTo>
                    <a:pt x="107" y="272"/>
                  </a:lnTo>
                  <a:lnTo>
                    <a:pt x="112" y="259"/>
                  </a:lnTo>
                  <a:lnTo>
                    <a:pt x="122" y="247"/>
                  </a:lnTo>
                  <a:lnTo>
                    <a:pt x="129" y="234"/>
                  </a:lnTo>
                  <a:lnTo>
                    <a:pt x="141" y="223"/>
                  </a:lnTo>
                  <a:lnTo>
                    <a:pt x="148" y="211"/>
                  </a:lnTo>
                  <a:lnTo>
                    <a:pt x="160" y="200"/>
                  </a:lnTo>
                  <a:lnTo>
                    <a:pt x="171" y="189"/>
                  </a:lnTo>
                  <a:lnTo>
                    <a:pt x="183" y="181"/>
                  </a:lnTo>
                  <a:lnTo>
                    <a:pt x="190" y="170"/>
                  </a:lnTo>
                  <a:lnTo>
                    <a:pt x="202" y="158"/>
                  </a:lnTo>
                  <a:lnTo>
                    <a:pt x="211" y="147"/>
                  </a:lnTo>
                  <a:lnTo>
                    <a:pt x="224" y="139"/>
                  </a:lnTo>
                  <a:lnTo>
                    <a:pt x="236" y="130"/>
                  </a:lnTo>
                  <a:lnTo>
                    <a:pt x="247" y="120"/>
                  </a:lnTo>
                  <a:lnTo>
                    <a:pt x="259" y="111"/>
                  </a:lnTo>
                  <a:lnTo>
                    <a:pt x="272" y="105"/>
                  </a:lnTo>
                  <a:lnTo>
                    <a:pt x="283" y="95"/>
                  </a:lnTo>
                  <a:lnTo>
                    <a:pt x="297" y="88"/>
                  </a:lnTo>
                  <a:lnTo>
                    <a:pt x="310" y="78"/>
                  </a:lnTo>
                  <a:lnTo>
                    <a:pt x="323" y="73"/>
                  </a:lnTo>
                  <a:lnTo>
                    <a:pt x="335" y="65"/>
                  </a:lnTo>
                  <a:lnTo>
                    <a:pt x="350" y="59"/>
                  </a:lnTo>
                  <a:lnTo>
                    <a:pt x="363" y="52"/>
                  </a:lnTo>
                  <a:lnTo>
                    <a:pt x="378" y="48"/>
                  </a:lnTo>
                  <a:lnTo>
                    <a:pt x="392" y="40"/>
                  </a:lnTo>
                  <a:lnTo>
                    <a:pt x="405" y="35"/>
                  </a:lnTo>
                  <a:lnTo>
                    <a:pt x="420" y="29"/>
                  </a:lnTo>
                  <a:lnTo>
                    <a:pt x="436" y="25"/>
                  </a:lnTo>
                  <a:lnTo>
                    <a:pt x="449" y="21"/>
                  </a:lnTo>
                  <a:lnTo>
                    <a:pt x="464" y="17"/>
                  </a:lnTo>
                  <a:lnTo>
                    <a:pt x="479" y="14"/>
                  </a:lnTo>
                  <a:lnTo>
                    <a:pt x="494" y="12"/>
                  </a:lnTo>
                  <a:lnTo>
                    <a:pt x="510" y="6"/>
                  </a:lnTo>
                  <a:lnTo>
                    <a:pt x="525" y="6"/>
                  </a:lnTo>
                  <a:lnTo>
                    <a:pt x="540" y="2"/>
                  </a:lnTo>
                  <a:lnTo>
                    <a:pt x="557" y="2"/>
                  </a:lnTo>
                  <a:lnTo>
                    <a:pt x="572" y="0"/>
                  </a:lnTo>
                  <a:lnTo>
                    <a:pt x="588" y="0"/>
                  </a:lnTo>
                  <a:lnTo>
                    <a:pt x="605" y="0"/>
                  </a:lnTo>
                  <a:lnTo>
                    <a:pt x="622" y="0"/>
                  </a:lnTo>
                  <a:lnTo>
                    <a:pt x="633" y="0"/>
                  </a:lnTo>
                  <a:lnTo>
                    <a:pt x="650" y="0"/>
                  </a:lnTo>
                  <a:lnTo>
                    <a:pt x="664" y="0"/>
                  </a:lnTo>
                  <a:lnTo>
                    <a:pt x="679" y="0"/>
                  </a:lnTo>
                  <a:lnTo>
                    <a:pt x="692" y="0"/>
                  </a:lnTo>
                  <a:lnTo>
                    <a:pt x="707" y="4"/>
                  </a:lnTo>
                  <a:lnTo>
                    <a:pt x="721" y="6"/>
                  </a:lnTo>
                  <a:lnTo>
                    <a:pt x="736" y="10"/>
                  </a:lnTo>
                  <a:lnTo>
                    <a:pt x="749" y="12"/>
                  </a:lnTo>
                  <a:lnTo>
                    <a:pt x="763" y="14"/>
                  </a:lnTo>
                  <a:lnTo>
                    <a:pt x="776" y="17"/>
                  </a:lnTo>
                  <a:lnTo>
                    <a:pt x="791" y="23"/>
                  </a:lnTo>
                  <a:lnTo>
                    <a:pt x="804" y="25"/>
                  </a:lnTo>
                  <a:lnTo>
                    <a:pt x="816" y="29"/>
                  </a:lnTo>
                  <a:lnTo>
                    <a:pt x="829" y="35"/>
                  </a:lnTo>
                  <a:lnTo>
                    <a:pt x="844" y="40"/>
                  </a:lnTo>
                  <a:lnTo>
                    <a:pt x="856" y="46"/>
                  </a:lnTo>
                  <a:lnTo>
                    <a:pt x="869" y="50"/>
                  </a:lnTo>
                  <a:lnTo>
                    <a:pt x="880" y="55"/>
                  </a:lnTo>
                  <a:lnTo>
                    <a:pt x="894" y="63"/>
                  </a:lnTo>
                  <a:lnTo>
                    <a:pt x="905" y="67"/>
                  </a:lnTo>
                  <a:lnTo>
                    <a:pt x="918" y="74"/>
                  </a:lnTo>
                  <a:lnTo>
                    <a:pt x="930" y="82"/>
                  </a:lnTo>
                  <a:lnTo>
                    <a:pt x="943" y="90"/>
                  </a:lnTo>
                  <a:lnTo>
                    <a:pt x="953" y="95"/>
                  </a:lnTo>
                  <a:lnTo>
                    <a:pt x="966" y="103"/>
                  </a:lnTo>
                  <a:lnTo>
                    <a:pt x="975" y="111"/>
                  </a:lnTo>
                  <a:lnTo>
                    <a:pt x="989" y="120"/>
                  </a:lnTo>
                  <a:lnTo>
                    <a:pt x="998" y="130"/>
                  </a:lnTo>
                  <a:lnTo>
                    <a:pt x="1010" y="137"/>
                  </a:lnTo>
                  <a:lnTo>
                    <a:pt x="1021" y="147"/>
                  </a:lnTo>
                  <a:lnTo>
                    <a:pt x="1032" y="156"/>
                  </a:lnTo>
                  <a:lnTo>
                    <a:pt x="1023" y="164"/>
                  </a:lnTo>
                  <a:lnTo>
                    <a:pt x="1015" y="177"/>
                  </a:lnTo>
                  <a:lnTo>
                    <a:pt x="1010" y="183"/>
                  </a:lnTo>
                  <a:lnTo>
                    <a:pt x="1006" y="190"/>
                  </a:lnTo>
                  <a:lnTo>
                    <a:pt x="1002" y="198"/>
                  </a:lnTo>
                  <a:lnTo>
                    <a:pt x="998" y="206"/>
                  </a:lnTo>
                  <a:lnTo>
                    <a:pt x="993" y="213"/>
                  </a:lnTo>
                  <a:lnTo>
                    <a:pt x="989" y="221"/>
                  </a:lnTo>
                  <a:lnTo>
                    <a:pt x="985" y="228"/>
                  </a:lnTo>
                  <a:lnTo>
                    <a:pt x="979" y="236"/>
                  </a:lnTo>
                  <a:lnTo>
                    <a:pt x="974" y="246"/>
                  </a:lnTo>
                  <a:lnTo>
                    <a:pt x="970" y="253"/>
                  </a:lnTo>
                  <a:lnTo>
                    <a:pt x="966" y="263"/>
                  </a:lnTo>
                  <a:lnTo>
                    <a:pt x="962" y="272"/>
                  </a:lnTo>
                  <a:lnTo>
                    <a:pt x="956" y="282"/>
                  </a:lnTo>
                  <a:lnTo>
                    <a:pt x="951" y="291"/>
                  </a:lnTo>
                  <a:lnTo>
                    <a:pt x="945" y="301"/>
                  </a:lnTo>
                  <a:lnTo>
                    <a:pt x="939" y="312"/>
                  </a:lnTo>
                  <a:lnTo>
                    <a:pt x="936" y="320"/>
                  </a:lnTo>
                  <a:lnTo>
                    <a:pt x="932" y="331"/>
                  </a:lnTo>
                  <a:lnTo>
                    <a:pt x="928" y="341"/>
                  </a:lnTo>
                  <a:lnTo>
                    <a:pt x="924" y="352"/>
                  </a:lnTo>
                  <a:lnTo>
                    <a:pt x="920" y="360"/>
                  </a:lnTo>
                  <a:lnTo>
                    <a:pt x="915" y="371"/>
                  </a:lnTo>
                  <a:lnTo>
                    <a:pt x="911" y="379"/>
                  </a:lnTo>
                  <a:lnTo>
                    <a:pt x="909" y="388"/>
                  </a:lnTo>
                  <a:lnTo>
                    <a:pt x="903" y="398"/>
                  </a:lnTo>
                  <a:lnTo>
                    <a:pt x="901" y="407"/>
                  </a:lnTo>
                  <a:lnTo>
                    <a:pt x="897" y="415"/>
                  </a:lnTo>
                  <a:lnTo>
                    <a:pt x="897" y="424"/>
                  </a:lnTo>
                  <a:lnTo>
                    <a:pt x="880" y="426"/>
                  </a:lnTo>
                  <a:lnTo>
                    <a:pt x="867" y="432"/>
                  </a:lnTo>
                  <a:lnTo>
                    <a:pt x="854" y="436"/>
                  </a:lnTo>
                  <a:lnTo>
                    <a:pt x="840" y="445"/>
                  </a:lnTo>
                  <a:lnTo>
                    <a:pt x="827" y="453"/>
                  </a:lnTo>
                  <a:lnTo>
                    <a:pt x="816" y="462"/>
                  </a:lnTo>
                  <a:lnTo>
                    <a:pt x="806" y="472"/>
                  </a:lnTo>
                  <a:lnTo>
                    <a:pt x="799" y="485"/>
                  </a:lnTo>
                  <a:lnTo>
                    <a:pt x="787" y="497"/>
                  </a:lnTo>
                  <a:lnTo>
                    <a:pt x="782" y="510"/>
                  </a:lnTo>
                  <a:lnTo>
                    <a:pt x="774" y="523"/>
                  </a:lnTo>
                  <a:lnTo>
                    <a:pt x="768" y="536"/>
                  </a:lnTo>
                  <a:lnTo>
                    <a:pt x="763" y="550"/>
                  </a:lnTo>
                  <a:lnTo>
                    <a:pt x="761" y="565"/>
                  </a:lnTo>
                  <a:lnTo>
                    <a:pt x="759" y="573"/>
                  </a:lnTo>
                  <a:lnTo>
                    <a:pt x="759" y="582"/>
                  </a:lnTo>
                  <a:lnTo>
                    <a:pt x="759" y="590"/>
                  </a:lnTo>
                  <a:lnTo>
                    <a:pt x="759" y="599"/>
                  </a:lnTo>
                  <a:lnTo>
                    <a:pt x="759" y="607"/>
                  </a:lnTo>
                  <a:lnTo>
                    <a:pt x="759" y="616"/>
                  </a:lnTo>
                  <a:lnTo>
                    <a:pt x="759" y="624"/>
                  </a:lnTo>
                  <a:lnTo>
                    <a:pt x="763" y="635"/>
                  </a:lnTo>
                  <a:lnTo>
                    <a:pt x="763" y="643"/>
                  </a:lnTo>
                  <a:lnTo>
                    <a:pt x="764" y="652"/>
                  </a:lnTo>
                  <a:lnTo>
                    <a:pt x="768" y="660"/>
                  </a:lnTo>
                  <a:lnTo>
                    <a:pt x="772" y="670"/>
                  </a:lnTo>
                  <a:lnTo>
                    <a:pt x="774" y="677"/>
                  </a:lnTo>
                  <a:lnTo>
                    <a:pt x="780" y="683"/>
                  </a:lnTo>
                  <a:lnTo>
                    <a:pt x="783" y="690"/>
                  </a:lnTo>
                  <a:lnTo>
                    <a:pt x="789" y="700"/>
                  </a:lnTo>
                  <a:lnTo>
                    <a:pt x="793" y="706"/>
                  </a:lnTo>
                  <a:lnTo>
                    <a:pt x="799" y="713"/>
                  </a:lnTo>
                  <a:lnTo>
                    <a:pt x="804" y="719"/>
                  </a:lnTo>
                  <a:lnTo>
                    <a:pt x="810" y="727"/>
                  </a:lnTo>
                  <a:lnTo>
                    <a:pt x="816" y="730"/>
                  </a:lnTo>
                  <a:lnTo>
                    <a:pt x="821" y="736"/>
                  </a:lnTo>
                  <a:lnTo>
                    <a:pt x="827" y="742"/>
                  </a:lnTo>
                  <a:lnTo>
                    <a:pt x="837" y="748"/>
                  </a:lnTo>
                  <a:lnTo>
                    <a:pt x="844" y="753"/>
                  </a:lnTo>
                  <a:lnTo>
                    <a:pt x="850" y="757"/>
                  </a:lnTo>
                  <a:lnTo>
                    <a:pt x="859" y="761"/>
                  </a:lnTo>
                  <a:lnTo>
                    <a:pt x="869" y="767"/>
                  </a:lnTo>
                  <a:lnTo>
                    <a:pt x="875" y="767"/>
                  </a:lnTo>
                  <a:lnTo>
                    <a:pt x="884" y="770"/>
                  </a:lnTo>
                  <a:lnTo>
                    <a:pt x="892" y="772"/>
                  </a:lnTo>
                  <a:lnTo>
                    <a:pt x="901" y="776"/>
                  </a:lnTo>
                  <a:lnTo>
                    <a:pt x="909" y="778"/>
                  </a:lnTo>
                  <a:lnTo>
                    <a:pt x="920" y="778"/>
                  </a:lnTo>
                  <a:lnTo>
                    <a:pt x="930" y="778"/>
                  </a:lnTo>
                  <a:lnTo>
                    <a:pt x="939" y="780"/>
                  </a:lnTo>
                  <a:close/>
                </a:path>
              </a:pathLst>
            </a:custGeom>
            <a:solidFill>
              <a:srgbClr val="E8CC4F"/>
            </a:solidFill>
            <a:ln w="9525">
              <a:noFill/>
              <a:round/>
              <a:headEnd/>
              <a:tailEnd/>
            </a:ln>
          </p:spPr>
          <p:txBody>
            <a:bodyPr/>
            <a:lstStyle/>
            <a:p>
              <a:endParaRPr lang="fr-FR"/>
            </a:p>
          </p:txBody>
        </p:sp>
      </p:grpSp>
      <p:grpSp>
        <p:nvGrpSpPr>
          <p:cNvPr id="67" name="Group 5"/>
          <p:cNvGrpSpPr>
            <a:grpSpLocks noChangeAspect="1"/>
          </p:cNvGrpSpPr>
          <p:nvPr/>
        </p:nvGrpSpPr>
        <p:grpSpPr bwMode="auto">
          <a:xfrm flipH="1">
            <a:off x="2354263" y="3092450"/>
            <a:ext cx="739775" cy="527050"/>
            <a:chOff x="748" y="1732"/>
            <a:chExt cx="1488" cy="1060"/>
          </a:xfrm>
        </p:grpSpPr>
        <p:sp>
          <p:nvSpPr>
            <p:cNvPr id="136237" name="AutoShape 4"/>
            <p:cNvSpPr>
              <a:spLocks noChangeAspect="1" noChangeArrowheads="1" noTextEdit="1"/>
            </p:cNvSpPr>
            <p:nvPr/>
          </p:nvSpPr>
          <p:spPr bwMode="auto">
            <a:xfrm>
              <a:off x="748" y="1732"/>
              <a:ext cx="1488" cy="1060"/>
            </a:xfrm>
            <a:prstGeom prst="rect">
              <a:avLst/>
            </a:prstGeom>
            <a:noFill/>
            <a:ln w="9525">
              <a:noFill/>
              <a:miter lim="800000"/>
              <a:headEnd/>
              <a:tailEnd/>
            </a:ln>
          </p:spPr>
          <p:txBody>
            <a:bodyPr/>
            <a:lstStyle/>
            <a:p>
              <a:endParaRPr lang="fr-FR"/>
            </a:p>
          </p:txBody>
        </p:sp>
        <p:sp>
          <p:nvSpPr>
            <p:cNvPr id="136238" name="Freeform 6"/>
            <p:cNvSpPr>
              <a:spLocks/>
            </p:cNvSpPr>
            <p:nvPr/>
          </p:nvSpPr>
          <p:spPr bwMode="auto">
            <a:xfrm>
              <a:off x="748" y="2125"/>
              <a:ext cx="1044" cy="224"/>
            </a:xfrm>
            <a:custGeom>
              <a:avLst/>
              <a:gdLst>
                <a:gd name="T0" fmla="*/ 0 w 2087"/>
                <a:gd name="T1" fmla="*/ 112 h 449"/>
                <a:gd name="T2" fmla="*/ 7 w 2087"/>
                <a:gd name="T3" fmla="*/ 112 h 449"/>
                <a:gd name="T4" fmla="*/ 15 w 2087"/>
                <a:gd name="T5" fmla="*/ 112 h 449"/>
                <a:gd name="T6" fmla="*/ 26 w 2087"/>
                <a:gd name="T7" fmla="*/ 112 h 449"/>
                <a:gd name="T8" fmla="*/ 27 w 2087"/>
                <a:gd name="T9" fmla="*/ 103 h 449"/>
                <a:gd name="T10" fmla="*/ 29 w 2087"/>
                <a:gd name="T11" fmla="*/ 95 h 449"/>
                <a:gd name="T12" fmla="*/ 34 w 2087"/>
                <a:gd name="T13" fmla="*/ 87 h 449"/>
                <a:gd name="T14" fmla="*/ 39 w 2087"/>
                <a:gd name="T15" fmla="*/ 81 h 449"/>
                <a:gd name="T16" fmla="*/ 46 w 2087"/>
                <a:gd name="T17" fmla="*/ 75 h 449"/>
                <a:gd name="T18" fmla="*/ 53 w 2087"/>
                <a:gd name="T19" fmla="*/ 71 h 449"/>
                <a:gd name="T20" fmla="*/ 62 w 2087"/>
                <a:gd name="T21" fmla="*/ 69 h 449"/>
                <a:gd name="T22" fmla="*/ 71 w 2087"/>
                <a:gd name="T23" fmla="*/ 68 h 449"/>
                <a:gd name="T24" fmla="*/ 80 w 2087"/>
                <a:gd name="T25" fmla="*/ 69 h 449"/>
                <a:gd name="T26" fmla="*/ 88 w 2087"/>
                <a:gd name="T27" fmla="*/ 71 h 449"/>
                <a:gd name="T28" fmla="*/ 99 w 2087"/>
                <a:gd name="T29" fmla="*/ 78 h 449"/>
                <a:gd name="T30" fmla="*/ 104 w 2087"/>
                <a:gd name="T31" fmla="*/ 83 h 449"/>
                <a:gd name="T32" fmla="*/ 110 w 2087"/>
                <a:gd name="T33" fmla="*/ 90 h 449"/>
                <a:gd name="T34" fmla="*/ 113 w 2087"/>
                <a:gd name="T35" fmla="*/ 98 h 449"/>
                <a:gd name="T36" fmla="*/ 115 w 2087"/>
                <a:gd name="T37" fmla="*/ 107 h 449"/>
                <a:gd name="T38" fmla="*/ 159 w 2087"/>
                <a:gd name="T39" fmla="*/ 87 h 449"/>
                <a:gd name="T40" fmla="*/ 168 w 2087"/>
                <a:gd name="T41" fmla="*/ 89 h 449"/>
                <a:gd name="T42" fmla="*/ 176 w 2087"/>
                <a:gd name="T43" fmla="*/ 94 h 449"/>
                <a:gd name="T44" fmla="*/ 181 w 2087"/>
                <a:gd name="T45" fmla="*/ 102 h 449"/>
                <a:gd name="T46" fmla="*/ 184 w 2087"/>
                <a:gd name="T47" fmla="*/ 112 h 449"/>
                <a:gd name="T48" fmla="*/ 199 w 2087"/>
                <a:gd name="T49" fmla="*/ 112 h 449"/>
                <a:gd name="T50" fmla="*/ 213 w 2087"/>
                <a:gd name="T51" fmla="*/ 112 h 449"/>
                <a:gd name="T52" fmla="*/ 227 w 2087"/>
                <a:gd name="T53" fmla="*/ 112 h 449"/>
                <a:gd name="T54" fmla="*/ 239 w 2087"/>
                <a:gd name="T55" fmla="*/ 112 h 449"/>
                <a:gd name="T56" fmla="*/ 249 w 2087"/>
                <a:gd name="T57" fmla="*/ 112 h 449"/>
                <a:gd name="T58" fmla="*/ 258 w 2087"/>
                <a:gd name="T59" fmla="*/ 112 h 449"/>
                <a:gd name="T60" fmla="*/ 266 w 2087"/>
                <a:gd name="T61" fmla="*/ 112 h 449"/>
                <a:gd name="T62" fmla="*/ 266 w 2087"/>
                <a:gd name="T63" fmla="*/ 103 h 449"/>
                <a:gd name="T64" fmla="*/ 269 w 2087"/>
                <a:gd name="T65" fmla="*/ 95 h 449"/>
                <a:gd name="T66" fmla="*/ 273 w 2087"/>
                <a:gd name="T67" fmla="*/ 87 h 449"/>
                <a:gd name="T68" fmla="*/ 279 w 2087"/>
                <a:gd name="T69" fmla="*/ 81 h 449"/>
                <a:gd name="T70" fmla="*/ 285 w 2087"/>
                <a:gd name="T71" fmla="*/ 75 h 449"/>
                <a:gd name="T72" fmla="*/ 293 w 2087"/>
                <a:gd name="T73" fmla="*/ 71 h 449"/>
                <a:gd name="T74" fmla="*/ 301 w 2087"/>
                <a:gd name="T75" fmla="*/ 69 h 449"/>
                <a:gd name="T76" fmla="*/ 310 w 2087"/>
                <a:gd name="T77" fmla="*/ 68 h 449"/>
                <a:gd name="T78" fmla="*/ 319 w 2087"/>
                <a:gd name="T79" fmla="*/ 69 h 449"/>
                <a:gd name="T80" fmla="*/ 327 w 2087"/>
                <a:gd name="T81" fmla="*/ 71 h 449"/>
                <a:gd name="T82" fmla="*/ 335 w 2087"/>
                <a:gd name="T83" fmla="*/ 75 h 449"/>
                <a:gd name="T84" fmla="*/ 342 w 2087"/>
                <a:gd name="T85" fmla="*/ 81 h 449"/>
                <a:gd name="T86" fmla="*/ 347 w 2087"/>
                <a:gd name="T87" fmla="*/ 87 h 449"/>
                <a:gd name="T88" fmla="*/ 351 w 2087"/>
                <a:gd name="T89" fmla="*/ 95 h 449"/>
                <a:gd name="T90" fmla="*/ 354 w 2087"/>
                <a:gd name="T91" fmla="*/ 103 h 449"/>
                <a:gd name="T92" fmla="*/ 355 w 2087"/>
                <a:gd name="T93" fmla="*/ 112 h 449"/>
                <a:gd name="T94" fmla="*/ 373 w 2087"/>
                <a:gd name="T95" fmla="*/ 112 h 449"/>
                <a:gd name="T96" fmla="*/ 389 w 2087"/>
                <a:gd name="T97" fmla="*/ 112 h 449"/>
                <a:gd name="T98" fmla="*/ 405 w 2087"/>
                <a:gd name="T99" fmla="*/ 112 h 449"/>
                <a:gd name="T100" fmla="*/ 421 w 2087"/>
                <a:gd name="T101" fmla="*/ 112 h 449"/>
                <a:gd name="T102" fmla="*/ 435 w 2087"/>
                <a:gd name="T103" fmla="*/ 112 h 449"/>
                <a:gd name="T104" fmla="*/ 449 w 2087"/>
                <a:gd name="T105" fmla="*/ 112 h 449"/>
                <a:gd name="T106" fmla="*/ 462 w 2087"/>
                <a:gd name="T107" fmla="*/ 112 h 449"/>
                <a:gd name="T108" fmla="*/ 474 w 2087"/>
                <a:gd name="T109" fmla="*/ 112 h 449"/>
                <a:gd name="T110" fmla="*/ 484 w 2087"/>
                <a:gd name="T111" fmla="*/ 112 h 449"/>
                <a:gd name="T112" fmla="*/ 494 w 2087"/>
                <a:gd name="T113" fmla="*/ 112 h 449"/>
                <a:gd name="T114" fmla="*/ 502 w 2087"/>
                <a:gd name="T115" fmla="*/ 112 h 449"/>
                <a:gd name="T116" fmla="*/ 515 w 2087"/>
                <a:gd name="T117" fmla="*/ 112 h 449"/>
                <a:gd name="T118" fmla="*/ 522 w 2087"/>
                <a:gd name="T119" fmla="*/ 112 h 4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87"/>
                <a:gd name="T181" fmla="*/ 0 h 449"/>
                <a:gd name="T182" fmla="*/ 2087 w 2087"/>
                <a:gd name="T183" fmla="*/ 449 h 4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87" h="449">
                  <a:moveTo>
                    <a:pt x="2087" y="449"/>
                  </a:moveTo>
                  <a:lnTo>
                    <a:pt x="2087" y="0"/>
                  </a:lnTo>
                  <a:lnTo>
                    <a:pt x="0" y="0"/>
                  </a:lnTo>
                  <a:lnTo>
                    <a:pt x="0" y="449"/>
                  </a:lnTo>
                  <a:lnTo>
                    <a:pt x="6" y="449"/>
                  </a:lnTo>
                  <a:lnTo>
                    <a:pt x="13" y="449"/>
                  </a:lnTo>
                  <a:lnTo>
                    <a:pt x="25" y="449"/>
                  </a:lnTo>
                  <a:lnTo>
                    <a:pt x="30" y="449"/>
                  </a:lnTo>
                  <a:lnTo>
                    <a:pt x="38" y="449"/>
                  </a:lnTo>
                  <a:lnTo>
                    <a:pt x="48" y="449"/>
                  </a:lnTo>
                  <a:lnTo>
                    <a:pt x="57" y="449"/>
                  </a:lnTo>
                  <a:lnTo>
                    <a:pt x="67" y="449"/>
                  </a:lnTo>
                  <a:lnTo>
                    <a:pt x="78" y="449"/>
                  </a:lnTo>
                  <a:lnTo>
                    <a:pt x="89" y="449"/>
                  </a:lnTo>
                  <a:lnTo>
                    <a:pt x="101" y="449"/>
                  </a:lnTo>
                  <a:lnTo>
                    <a:pt x="101" y="440"/>
                  </a:lnTo>
                  <a:lnTo>
                    <a:pt x="101" y="430"/>
                  </a:lnTo>
                  <a:lnTo>
                    <a:pt x="103" y="421"/>
                  </a:lnTo>
                  <a:lnTo>
                    <a:pt x="105" y="413"/>
                  </a:lnTo>
                  <a:lnTo>
                    <a:pt x="106"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3"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3" y="274"/>
                  </a:lnTo>
                  <a:lnTo>
                    <a:pt x="291" y="274"/>
                  </a:lnTo>
                  <a:lnTo>
                    <a:pt x="300" y="274"/>
                  </a:lnTo>
                  <a:lnTo>
                    <a:pt x="308" y="274"/>
                  </a:lnTo>
                  <a:lnTo>
                    <a:pt x="317" y="278"/>
                  </a:lnTo>
                  <a:lnTo>
                    <a:pt x="325" y="278"/>
                  </a:lnTo>
                  <a:lnTo>
                    <a:pt x="335" y="280"/>
                  </a:lnTo>
                  <a:lnTo>
                    <a:pt x="342" y="282"/>
                  </a:lnTo>
                  <a:lnTo>
                    <a:pt x="352" y="287"/>
                  </a:lnTo>
                  <a:lnTo>
                    <a:pt x="365" y="293"/>
                  </a:lnTo>
                  <a:lnTo>
                    <a:pt x="380" y="303"/>
                  </a:lnTo>
                  <a:lnTo>
                    <a:pt x="386" y="306"/>
                  </a:lnTo>
                  <a:lnTo>
                    <a:pt x="394" y="312"/>
                  </a:lnTo>
                  <a:lnTo>
                    <a:pt x="399" y="318"/>
                  </a:lnTo>
                  <a:lnTo>
                    <a:pt x="407" y="324"/>
                  </a:lnTo>
                  <a:lnTo>
                    <a:pt x="411" y="329"/>
                  </a:lnTo>
                  <a:lnTo>
                    <a:pt x="416" y="335"/>
                  </a:lnTo>
                  <a:lnTo>
                    <a:pt x="424" y="341"/>
                  </a:lnTo>
                  <a:lnTo>
                    <a:pt x="430" y="350"/>
                  </a:lnTo>
                  <a:lnTo>
                    <a:pt x="433" y="356"/>
                  </a:lnTo>
                  <a:lnTo>
                    <a:pt x="437" y="363"/>
                  </a:lnTo>
                  <a:lnTo>
                    <a:pt x="441" y="371"/>
                  </a:lnTo>
                  <a:lnTo>
                    <a:pt x="447" y="381"/>
                  </a:lnTo>
                  <a:lnTo>
                    <a:pt x="447" y="388"/>
                  </a:lnTo>
                  <a:lnTo>
                    <a:pt x="451" y="394"/>
                  </a:lnTo>
                  <a:lnTo>
                    <a:pt x="452" y="403"/>
                  </a:lnTo>
                  <a:lnTo>
                    <a:pt x="456" y="413"/>
                  </a:lnTo>
                  <a:lnTo>
                    <a:pt x="458" y="421"/>
                  </a:lnTo>
                  <a:lnTo>
                    <a:pt x="458" y="430"/>
                  </a:lnTo>
                  <a:lnTo>
                    <a:pt x="460" y="440"/>
                  </a:lnTo>
                  <a:lnTo>
                    <a:pt x="462" y="449"/>
                  </a:lnTo>
                  <a:lnTo>
                    <a:pt x="572" y="449"/>
                  </a:lnTo>
                  <a:lnTo>
                    <a:pt x="633" y="348"/>
                  </a:lnTo>
                  <a:lnTo>
                    <a:pt x="641" y="348"/>
                  </a:lnTo>
                  <a:lnTo>
                    <a:pt x="652" y="350"/>
                  </a:lnTo>
                  <a:lnTo>
                    <a:pt x="662" y="352"/>
                  </a:lnTo>
                  <a:lnTo>
                    <a:pt x="671" y="356"/>
                  </a:lnTo>
                  <a:lnTo>
                    <a:pt x="679" y="360"/>
                  </a:lnTo>
                  <a:lnTo>
                    <a:pt x="686" y="365"/>
                  </a:lnTo>
                  <a:lnTo>
                    <a:pt x="694" y="369"/>
                  </a:lnTo>
                  <a:lnTo>
                    <a:pt x="703" y="377"/>
                  </a:lnTo>
                  <a:lnTo>
                    <a:pt x="709" y="383"/>
                  </a:lnTo>
                  <a:lnTo>
                    <a:pt x="715" y="392"/>
                  </a:lnTo>
                  <a:lnTo>
                    <a:pt x="719" y="402"/>
                  </a:lnTo>
                  <a:lnTo>
                    <a:pt x="724" y="409"/>
                  </a:lnTo>
                  <a:lnTo>
                    <a:pt x="728" y="419"/>
                  </a:lnTo>
                  <a:lnTo>
                    <a:pt x="730" y="428"/>
                  </a:lnTo>
                  <a:lnTo>
                    <a:pt x="732" y="438"/>
                  </a:lnTo>
                  <a:lnTo>
                    <a:pt x="734" y="449"/>
                  </a:lnTo>
                  <a:lnTo>
                    <a:pt x="745" y="449"/>
                  </a:lnTo>
                  <a:lnTo>
                    <a:pt x="762" y="449"/>
                  </a:lnTo>
                  <a:lnTo>
                    <a:pt x="776" y="449"/>
                  </a:lnTo>
                  <a:lnTo>
                    <a:pt x="793" y="449"/>
                  </a:lnTo>
                  <a:lnTo>
                    <a:pt x="804" y="449"/>
                  </a:lnTo>
                  <a:lnTo>
                    <a:pt x="821" y="449"/>
                  </a:lnTo>
                  <a:lnTo>
                    <a:pt x="835" y="449"/>
                  </a:lnTo>
                  <a:lnTo>
                    <a:pt x="852" y="449"/>
                  </a:lnTo>
                  <a:lnTo>
                    <a:pt x="863" y="449"/>
                  </a:lnTo>
                  <a:lnTo>
                    <a:pt x="878" y="449"/>
                  </a:lnTo>
                  <a:lnTo>
                    <a:pt x="892" y="449"/>
                  </a:lnTo>
                  <a:lnTo>
                    <a:pt x="905" y="449"/>
                  </a:lnTo>
                  <a:lnTo>
                    <a:pt x="916" y="449"/>
                  </a:lnTo>
                  <a:lnTo>
                    <a:pt x="930" y="449"/>
                  </a:lnTo>
                  <a:lnTo>
                    <a:pt x="943" y="449"/>
                  </a:lnTo>
                  <a:lnTo>
                    <a:pt x="956"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5" y="403"/>
                  </a:lnTo>
                  <a:lnTo>
                    <a:pt x="1068" y="394"/>
                  </a:lnTo>
                  <a:lnTo>
                    <a:pt x="1070" y="388"/>
                  </a:lnTo>
                  <a:lnTo>
                    <a:pt x="1074" y="381"/>
                  </a:lnTo>
                  <a:lnTo>
                    <a:pt x="1078" y="371"/>
                  </a:lnTo>
                  <a:lnTo>
                    <a:pt x="1082" y="363"/>
                  </a:lnTo>
                  <a:lnTo>
                    <a:pt x="1086" y="356"/>
                  </a:lnTo>
                  <a:lnTo>
                    <a:pt x="1091" y="350"/>
                  </a:lnTo>
                  <a:lnTo>
                    <a:pt x="1097" y="341"/>
                  </a:lnTo>
                  <a:lnTo>
                    <a:pt x="1101" y="335"/>
                  </a:lnTo>
                  <a:lnTo>
                    <a:pt x="1106" y="329"/>
                  </a:lnTo>
                  <a:lnTo>
                    <a:pt x="1114" y="324"/>
                  </a:lnTo>
                  <a:lnTo>
                    <a:pt x="1118" y="318"/>
                  </a:lnTo>
                  <a:lnTo>
                    <a:pt x="1125" y="312"/>
                  </a:lnTo>
                  <a:lnTo>
                    <a:pt x="1131" y="306"/>
                  </a:lnTo>
                  <a:lnTo>
                    <a:pt x="1139" y="301"/>
                  </a:lnTo>
                  <a:lnTo>
                    <a:pt x="1146" y="295"/>
                  </a:lnTo>
                  <a:lnTo>
                    <a:pt x="1154" y="291"/>
                  </a:lnTo>
                  <a:lnTo>
                    <a:pt x="1162" y="289"/>
                  </a:lnTo>
                  <a:lnTo>
                    <a:pt x="1169" y="286"/>
                  </a:lnTo>
                  <a:lnTo>
                    <a:pt x="1177" y="282"/>
                  </a:lnTo>
                  <a:lnTo>
                    <a:pt x="1184" y="278"/>
                  </a:lnTo>
                  <a:lnTo>
                    <a:pt x="1194" y="276"/>
                  </a:lnTo>
                  <a:lnTo>
                    <a:pt x="1202" y="276"/>
                  </a:lnTo>
                  <a:lnTo>
                    <a:pt x="1211" y="272"/>
                  </a:lnTo>
                  <a:lnTo>
                    <a:pt x="1221" y="272"/>
                  </a:lnTo>
                  <a:lnTo>
                    <a:pt x="1230" y="272"/>
                  </a:lnTo>
                  <a:lnTo>
                    <a:pt x="1240" y="272"/>
                  </a:lnTo>
                  <a:lnTo>
                    <a:pt x="1249" y="272"/>
                  </a:lnTo>
                  <a:lnTo>
                    <a:pt x="1257" y="272"/>
                  </a:lnTo>
                  <a:lnTo>
                    <a:pt x="1266" y="272"/>
                  </a:lnTo>
                  <a:lnTo>
                    <a:pt x="1274" y="276"/>
                  </a:lnTo>
                  <a:lnTo>
                    <a:pt x="1283" y="276"/>
                  </a:lnTo>
                  <a:lnTo>
                    <a:pt x="1291" y="278"/>
                  </a:lnTo>
                  <a:lnTo>
                    <a:pt x="1300" y="282"/>
                  </a:lnTo>
                  <a:lnTo>
                    <a:pt x="1308" y="286"/>
                  </a:lnTo>
                  <a:lnTo>
                    <a:pt x="1316" y="289"/>
                  </a:lnTo>
                  <a:lnTo>
                    <a:pt x="1323" y="291"/>
                  </a:lnTo>
                  <a:lnTo>
                    <a:pt x="1331" y="295"/>
                  </a:lnTo>
                  <a:lnTo>
                    <a:pt x="1338" y="301"/>
                  </a:lnTo>
                  <a:lnTo>
                    <a:pt x="1344" y="306"/>
                  </a:lnTo>
                  <a:lnTo>
                    <a:pt x="1352" y="312"/>
                  </a:lnTo>
                  <a:lnTo>
                    <a:pt x="1359" y="318"/>
                  </a:lnTo>
                  <a:lnTo>
                    <a:pt x="1367" y="324"/>
                  </a:lnTo>
                  <a:lnTo>
                    <a:pt x="1371" y="329"/>
                  </a:lnTo>
                  <a:lnTo>
                    <a:pt x="1376"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20" y="440"/>
                  </a:lnTo>
                  <a:lnTo>
                    <a:pt x="1420" y="449"/>
                  </a:lnTo>
                  <a:lnTo>
                    <a:pt x="1437" y="449"/>
                  </a:lnTo>
                  <a:lnTo>
                    <a:pt x="1454" y="449"/>
                  </a:lnTo>
                  <a:lnTo>
                    <a:pt x="1471" y="449"/>
                  </a:lnTo>
                  <a:lnTo>
                    <a:pt x="1489" y="449"/>
                  </a:lnTo>
                  <a:lnTo>
                    <a:pt x="1504" y="449"/>
                  </a:lnTo>
                  <a:lnTo>
                    <a:pt x="1521" y="449"/>
                  </a:lnTo>
                  <a:lnTo>
                    <a:pt x="1536" y="449"/>
                  </a:lnTo>
                  <a:lnTo>
                    <a:pt x="1555" y="449"/>
                  </a:lnTo>
                  <a:lnTo>
                    <a:pt x="1570" y="449"/>
                  </a:lnTo>
                  <a:lnTo>
                    <a:pt x="1586" y="449"/>
                  </a:lnTo>
                  <a:lnTo>
                    <a:pt x="1601" y="449"/>
                  </a:lnTo>
                  <a:lnTo>
                    <a:pt x="1618" y="449"/>
                  </a:lnTo>
                  <a:lnTo>
                    <a:pt x="1633" y="449"/>
                  </a:lnTo>
                  <a:lnTo>
                    <a:pt x="1648" y="449"/>
                  </a:lnTo>
                  <a:lnTo>
                    <a:pt x="1665" y="449"/>
                  </a:lnTo>
                  <a:lnTo>
                    <a:pt x="1681" y="449"/>
                  </a:lnTo>
                  <a:lnTo>
                    <a:pt x="1694" y="449"/>
                  </a:lnTo>
                  <a:lnTo>
                    <a:pt x="1709" y="449"/>
                  </a:lnTo>
                  <a:lnTo>
                    <a:pt x="1724" y="449"/>
                  </a:lnTo>
                  <a:lnTo>
                    <a:pt x="1738" y="449"/>
                  </a:lnTo>
                  <a:lnTo>
                    <a:pt x="1751" y="449"/>
                  </a:lnTo>
                  <a:lnTo>
                    <a:pt x="1766" y="449"/>
                  </a:lnTo>
                  <a:lnTo>
                    <a:pt x="1779" y="449"/>
                  </a:lnTo>
                  <a:lnTo>
                    <a:pt x="1795" y="449"/>
                  </a:lnTo>
                  <a:lnTo>
                    <a:pt x="1806" y="449"/>
                  </a:lnTo>
                  <a:lnTo>
                    <a:pt x="1819" y="449"/>
                  </a:lnTo>
                  <a:lnTo>
                    <a:pt x="1833" y="449"/>
                  </a:lnTo>
                  <a:lnTo>
                    <a:pt x="1846" y="449"/>
                  </a:lnTo>
                  <a:lnTo>
                    <a:pt x="1857" y="449"/>
                  </a:lnTo>
                  <a:lnTo>
                    <a:pt x="1869" y="449"/>
                  </a:lnTo>
                  <a:lnTo>
                    <a:pt x="1880" y="449"/>
                  </a:lnTo>
                  <a:lnTo>
                    <a:pt x="1894" y="449"/>
                  </a:lnTo>
                  <a:lnTo>
                    <a:pt x="1903" y="449"/>
                  </a:lnTo>
                  <a:lnTo>
                    <a:pt x="1913" y="449"/>
                  </a:lnTo>
                  <a:lnTo>
                    <a:pt x="1924" y="449"/>
                  </a:lnTo>
                  <a:lnTo>
                    <a:pt x="1935" y="449"/>
                  </a:lnTo>
                  <a:lnTo>
                    <a:pt x="1945" y="449"/>
                  </a:lnTo>
                  <a:lnTo>
                    <a:pt x="1954" y="449"/>
                  </a:lnTo>
                  <a:lnTo>
                    <a:pt x="1964" y="449"/>
                  </a:lnTo>
                  <a:lnTo>
                    <a:pt x="1973" y="449"/>
                  </a:lnTo>
                  <a:lnTo>
                    <a:pt x="1981" y="449"/>
                  </a:lnTo>
                  <a:lnTo>
                    <a:pt x="1989" y="449"/>
                  </a:lnTo>
                  <a:lnTo>
                    <a:pt x="1998" y="449"/>
                  </a:lnTo>
                  <a:lnTo>
                    <a:pt x="2006" y="449"/>
                  </a:lnTo>
                  <a:lnTo>
                    <a:pt x="2021" y="449"/>
                  </a:lnTo>
                  <a:lnTo>
                    <a:pt x="2036" y="449"/>
                  </a:lnTo>
                  <a:lnTo>
                    <a:pt x="2048" y="449"/>
                  </a:lnTo>
                  <a:lnTo>
                    <a:pt x="2057" y="449"/>
                  </a:lnTo>
                  <a:lnTo>
                    <a:pt x="2065" y="449"/>
                  </a:lnTo>
                  <a:lnTo>
                    <a:pt x="2074" y="449"/>
                  </a:lnTo>
                  <a:lnTo>
                    <a:pt x="2084" y="449"/>
                  </a:lnTo>
                  <a:lnTo>
                    <a:pt x="2087" y="449"/>
                  </a:lnTo>
                  <a:close/>
                </a:path>
              </a:pathLst>
            </a:custGeom>
            <a:solidFill>
              <a:srgbClr val="BA9E00"/>
            </a:solidFill>
            <a:ln w="9525">
              <a:noFill/>
              <a:round/>
              <a:headEnd/>
              <a:tailEnd/>
            </a:ln>
          </p:spPr>
          <p:txBody>
            <a:bodyPr/>
            <a:lstStyle/>
            <a:p>
              <a:endParaRPr lang="fr-FR"/>
            </a:p>
          </p:txBody>
        </p:sp>
        <p:sp>
          <p:nvSpPr>
            <p:cNvPr id="136239" name="Freeform 7"/>
            <p:cNvSpPr>
              <a:spLocks/>
            </p:cNvSpPr>
            <p:nvPr/>
          </p:nvSpPr>
          <p:spPr bwMode="auto">
            <a:xfrm>
              <a:off x="796" y="2125"/>
              <a:ext cx="1042" cy="224"/>
            </a:xfrm>
            <a:custGeom>
              <a:avLst/>
              <a:gdLst>
                <a:gd name="T0" fmla="*/ 0 w 2086"/>
                <a:gd name="T1" fmla="*/ 112 h 449"/>
                <a:gd name="T2" fmla="*/ 9 w 2086"/>
                <a:gd name="T3" fmla="*/ 112 h 449"/>
                <a:gd name="T4" fmla="*/ 22 w 2086"/>
                <a:gd name="T5" fmla="*/ 112 h 449"/>
                <a:gd name="T6" fmla="*/ 26 w 2086"/>
                <a:gd name="T7" fmla="*/ 103 h 449"/>
                <a:gd name="T8" fmla="*/ 29 w 2086"/>
                <a:gd name="T9" fmla="*/ 92 h 449"/>
                <a:gd name="T10" fmla="*/ 35 w 2086"/>
                <a:gd name="T11" fmla="*/ 83 h 449"/>
                <a:gd name="T12" fmla="*/ 43 w 2086"/>
                <a:gd name="T13" fmla="*/ 76 h 449"/>
                <a:gd name="T14" fmla="*/ 52 w 2086"/>
                <a:gd name="T15" fmla="*/ 71 h 449"/>
                <a:gd name="T16" fmla="*/ 63 w 2086"/>
                <a:gd name="T17" fmla="*/ 68 h 449"/>
                <a:gd name="T18" fmla="*/ 74 w 2086"/>
                <a:gd name="T19" fmla="*/ 68 h 449"/>
                <a:gd name="T20" fmla="*/ 85 w 2086"/>
                <a:gd name="T21" fmla="*/ 70 h 449"/>
                <a:gd name="T22" fmla="*/ 95 w 2086"/>
                <a:gd name="T23" fmla="*/ 75 h 449"/>
                <a:gd name="T24" fmla="*/ 102 w 2086"/>
                <a:gd name="T25" fmla="*/ 82 h 449"/>
                <a:gd name="T26" fmla="*/ 108 w 2086"/>
                <a:gd name="T27" fmla="*/ 90 h 449"/>
                <a:gd name="T28" fmla="*/ 113 w 2086"/>
                <a:gd name="T29" fmla="*/ 100 h 449"/>
                <a:gd name="T30" fmla="*/ 115 w 2086"/>
                <a:gd name="T31" fmla="*/ 112 h 449"/>
                <a:gd name="T32" fmla="*/ 122 w 2086"/>
                <a:gd name="T33" fmla="*/ 112 h 449"/>
                <a:gd name="T34" fmla="*/ 132 w 2086"/>
                <a:gd name="T35" fmla="*/ 112 h 449"/>
                <a:gd name="T36" fmla="*/ 135 w 2086"/>
                <a:gd name="T37" fmla="*/ 100 h 449"/>
                <a:gd name="T38" fmla="*/ 143 w 2086"/>
                <a:gd name="T39" fmla="*/ 91 h 449"/>
                <a:gd name="T40" fmla="*/ 155 w 2086"/>
                <a:gd name="T41" fmla="*/ 87 h 449"/>
                <a:gd name="T42" fmla="*/ 167 w 2086"/>
                <a:gd name="T43" fmla="*/ 89 h 449"/>
                <a:gd name="T44" fmla="*/ 177 w 2086"/>
                <a:gd name="T45" fmla="*/ 95 h 449"/>
                <a:gd name="T46" fmla="*/ 182 w 2086"/>
                <a:gd name="T47" fmla="*/ 107 h 449"/>
                <a:gd name="T48" fmla="*/ 194 w 2086"/>
                <a:gd name="T49" fmla="*/ 112 h 449"/>
                <a:gd name="T50" fmla="*/ 212 w 2086"/>
                <a:gd name="T51" fmla="*/ 112 h 449"/>
                <a:gd name="T52" fmla="*/ 229 w 2086"/>
                <a:gd name="T53" fmla="*/ 112 h 449"/>
                <a:gd name="T54" fmla="*/ 243 w 2086"/>
                <a:gd name="T55" fmla="*/ 112 h 449"/>
                <a:gd name="T56" fmla="*/ 255 w 2086"/>
                <a:gd name="T57" fmla="*/ 112 h 449"/>
                <a:gd name="T58" fmla="*/ 265 w 2086"/>
                <a:gd name="T59" fmla="*/ 112 h 449"/>
                <a:gd name="T60" fmla="*/ 265 w 2086"/>
                <a:gd name="T61" fmla="*/ 100 h 449"/>
                <a:gd name="T62" fmla="*/ 269 w 2086"/>
                <a:gd name="T63" fmla="*/ 90 h 449"/>
                <a:gd name="T64" fmla="*/ 276 w 2086"/>
                <a:gd name="T65" fmla="*/ 82 h 449"/>
                <a:gd name="T66" fmla="*/ 284 w 2086"/>
                <a:gd name="T67" fmla="*/ 75 h 449"/>
                <a:gd name="T68" fmla="*/ 294 w 2086"/>
                <a:gd name="T69" fmla="*/ 70 h 449"/>
                <a:gd name="T70" fmla="*/ 305 w 2086"/>
                <a:gd name="T71" fmla="*/ 68 h 449"/>
                <a:gd name="T72" fmla="*/ 316 w 2086"/>
                <a:gd name="T73" fmla="*/ 68 h 449"/>
                <a:gd name="T74" fmla="*/ 326 w 2086"/>
                <a:gd name="T75" fmla="*/ 71 h 449"/>
                <a:gd name="T76" fmla="*/ 339 w 2086"/>
                <a:gd name="T77" fmla="*/ 79 h 449"/>
                <a:gd name="T78" fmla="*/ 346 w 2086"/>
                <a:gd name="T79" fmla="*/ 87 h 449"/>
                <a:gd name="T80" fmla="*/ 351 w 2086"/>
                <a:gd name="T81" fmla="*/ 97 h 449"/>
                <a:gd name="T82" fmla="*/ 354 w 2086"/>
                <a:gd name="T83" fmla="*/ 107 h 449"/>
                <a:gd name="T84" fmla="*/ 367 w 2086"/>
                <a:gd name="T85" fmla="*/ 112 h 449"/>
                <a:gd name="T86" fmla="*/ 388 w 2086"/>
                <a:gd name="T87" fmla="*/ 112 h 449"/>
                <a:gd name="T88" fmla="*/ 407 w 2086"/>
                <a:gd name="T89" fmla="*/ 112 h 449"/>
                <a:gd name="T90" fmla="*/ 426 w 2086"/>
                <a:gd name="T91" fmla="*/ 112 h 449"/>
                <a:gd name="T92" fmla="*/ 444 w 2086"/>
                <a:gd name="T93" fmla="*/ 112 h 449"/>
                <a:gd name="T94" fmla="*/ 460 w 2086"/>
                <a:gd name="T95" fmla="*/ 112 h 449"/>
                <a:gd name="T96" fmla="*/ 475 w 2086"/>
                <a:gd name="T97" fmla="*/ 112 h 449"/>
                <a:gd name="T98" fmla="*/ 488 w 2086"/>
                <a:gd name="T99" fmla="*/ 112 h 449"/>
                <a:gd name="T100" fmla="*/ 498 w 2086"/>
                <a:gd name="T101" fmla="*/ 112 h 449"/>
                <a:gd name="T102" fmla="*/ 513 w 2086"/>
                <a:gd name="T103" fmla="*/ 112 h 449"/>
                <a:gd name="T104" fmla="*/ 521 w 2086"/>
                <a:gd name="T105" fmla="*/ 112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86"/>
                <a:gd name="T160" fmla="*/ 0 h 449"/>
                <a:gd name="T161" fmla="*/ 2086 w 2086"/>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86" h="449">
                  <a:moveTo>
                    <a:pt x="2086" y="449"/>
                  </a:moveTo>
                  <a:lnTo>
                    <a:pt x="2086" y="0"/>
                  </a:lnTo>
                  <a:lnTo>
                    <a:pt x="0" y="0"/>
                  </a:lnTo>
                  <a:lnTo>
                    <a:pt x="0" y="449"/>
                  </a:lnTo>
                  <a:lnTo>
                    <a:pt x="6" y="449"/>
                  </a:lnTo>
                  <a:lnTo>
                    <a:pt x="11" y="449"/>
                  </a:lnTo>
                  <a:lnTo>
                    <a:pt x="25" y="449"/>
                  </a:lnTo>
                  <a:lnTo>
                    <a:pt x="30" y="449"/>
                  </a:lnTo>
                  <a:lnTo>
                    <a:pt x="38" y="449"/>
                  </a:lnTo>
                  <a:lnTo>
                    <a:pt x="48" y="449"/>
                  </a:lnTo>
                  <a:lnTo>
                    <a:pt x="57" y="449"/>
                  </a:lnTo>
                  <a:lnTo>
                    <a:pt x="65" y="449"/>
                  </a:lnTo>
                  <a:lnTo>
                    <a:pt x="76" y="449"/>
                  </a:lnTo>
                  <a:lnTo>
                    <a:pt x="88" y="449"/>
                  </a:lnTo>
                  <a:lnTo>
                    <a:pt x="101" y="449"/>
                  </a:lnTo>
                  <a:lnTo>
                    <a:pt x="101" y="440"/>
                  </a:lnTo>
                  <a:lnTo>
                    <a:pt x="101" y="430"/>
                  </a:lnTo>
                  <a:lnTo>
                    <a:pt x="103" y="421"/>
                  </a:lnTo>
                  <a:lnTo>
                    <a:pt x="105" y="413"/>
                  </a:lnTo>
                  <a:lnTo>
                    <a:pt x="105"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1"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1" y="274"/>
                  </a:lnTo>
                  <a:lnTo>
                    <a:pt x="291" y="274"/>
                  </a:lnTo>
                  <a:lnTo>
                    <a:pt x="299" y="274"/>
                  </a:lnTo>
                  <a:lnTo>
                    <a:pt x="308" y="274"/>
                  </a:lnTo>
                  <a:lnTo>
                    <a:pt x="316" y="278"/>
                  </a:lnTo>
                  <a:lnTo>
                    <a:pt x="323" y="278"/>
                  </a:lnTo>
                  <a:lnTo>
                    <a:pt x="333" y="280"/>
                  </a:lnTo>
                  <a:lnTo>
                    <a:pt x="340" y="282"/>
                  </a:lnTo>
                  <a:lnTo>
                    <a:pt x="350" y="287"/>
                  </a:lnTo>
                  <a:lnTo>
                    <a:pt x="357" y="289"/>
                  </a:lnTo>
                  <a:lnTo>
                    <a:pt x="363" y="293"/>
                  </a:lnTo>
                  <a:lnTo>
                    <a:pt x="371" y="297"/>
                  </a:lnTo>
                  <a:lnTo>
                    <a:pt x="380" y="303"/>
                  </a:lnTo>
                  <a:lnTo>
                    <a:pt x="386" y="306"/>
                  </a:lnTo>
                  <a:lnTo>
                    <a:pt x="392" y="312"/>
                  </a:lnTo>
                  <a:lnTo>
                    <a:pt x="399" y="318"/>
                  </a:lnTo>
                  <a:lnTo>
                    <a:pt x="407" y="324"/>
                  </a:lnTo>
                  <a:lnTo>
                    <a:pt x="411" y="329"/>
                  </a:lnTo>
                  <a:lnTo>
                    <a:pt x="416" y="335"/>
                  </a:lnTo>
                  <a:lnTo>
                    <a:pt x="422" y="341"/>
                  </a:lnTo>
                  <a:lnTo>
                    <a:pt x="428" y="350"/>
                  </a:lnTo>
                  <a:lnTo>
                    <a:pt x="432" y="356"/>
                  </a:lnTo>
                  <a:lnTo>
                    <a:pt x="435" y="363"/>
                  </a:lnTo>
                  <a:lnTo>
                    <a:pt x="439" y="371"/>
                  </a:lnTo>
                  <a:lnTo>
                    <a:pt x="445" y="381"/>
                  </a:lnTo>
                  <a:lnTo>
                    <a:pt x="447" y="388"/>
                  </a:lnTo>
                  <a:lnTo>
                    <a:pt x="451" y="394"/>
                  </a:lnTo>
                  <a:lnTo>
                    <a:pt x="453" y="403"/>
                  </a:lnTo>
                  <a:lnTo>
                    <a:pt x="456" y="413"/>
                  </a:lnTo>
                  <a:lnTo>
                    <a:pt x="456" y="421"/>
                  </a:lnTo>
                  <a:lnTo>
                    <a:pt x="458" y="430"/>
                  </a:lnTo>
                  <a:lnTo>
                    <a:pt x="460" y="440"/>
                  </a:lnTo>
                  <a:lnTo>
                    <a:pt x="462" y="449"/>
                  </a:lnTo>
                  <a:lnTo>
                    <a:pt x="466" y="449"/>
                  </a:lnTo>
                  <a:lnTo>
                    <a:pt x="470" y="449"/>
                  </a:lnTo>
                  <a:lnTo>
                    <a:pt x="481" y="449"/>
                  </a:lnTo>
                  <a:lnTo>
                    <a:pt x="489" y="449"/>
                  </a:lnTo>
                  <a:lnTo>
                    <a:pt x="500" y="449"/>
                  </a:lnTo>
                  <a:lnTo>
                    <a:pt x="506" y="449"/>
                  </a:lnTo>
                  <a:lnTo>
                    <a:pt x="513" y="449"/>
                  </a:lnTo>
                  <a:lnTo>
                    <a:pt x="521" y="449"/>
                  </a:lnTo>
                  <a:lnTo>
                    <a:pt x="530" y="449"/>
                  </a:lnTo>
                  <a:lnTo>
                    <a:pt x="530" y="438"/>
                  </a:lnTo>
                  <a:lnTo>
                    <a:pt x="532" y="428"/>
                  </a:lnTo>
                  <a:lnTo>
                    <a:pt x="532" y="419"/>
                  </a:lnTo>
                  <a:lnTo>
                    <a:pt x="538" y="409"/>
                  </a:lnTo>
                  <a:lnTo>
                    <a:pt x="542" y="402"/>
                  </a:lnTo>
                  <a:lnTo>
                    <a:pt x="546" y="392"/>
                  </a:lnTo>
                  <a:lnTo>
                    <a:pt x="551" y="383"/>
                  </a:lnTo>
                  <a:lnTo>
                    <a:pt x="559" y="377"/>
                  </a:lnTo>
                  <a:lnTo>
                    <a:pt x="565" y="369"/>
                  </a:lnTo>
                  <a:lnTo>
                    <a:pt x="574" y="365"/>
                  </a:lnTo>
                  <a:lnTo>
                    <a:pt x="582" y="360"/>
                  </a:lnTo>
                  <a:lnTo>
                    <a:pt x="591" y="356"/>
                  </a:lnTo>
                  <a:lnTo>
                    <a:pt x="599" y="352"/>
                  </a:lnTo>
                  <a:lnTo>
                    <a:pt x="610" y="350"/>
                  </a:lnTo>
                  <a:lnTo>
                    <a:pt x="622" y="348"/>
                  </a:lnTo>
                  <a:lnTo>
                    <a:pt x="633" y="348"/>
                  </a:lnTo>
                  <a:lnTo>
                    <a:pt x="641" y="348"/>
                  </a:lnTo>
                  <a:lnTo>
                    <a:pt x="650" y="350"/>
                  </a:lnTo>
                  <a:lnTo>
                    <a:pt x="660" y="352"/>
                  </a:lnTo>
                  <a:lnTo>
                    <a:pt x="669" y="356"/>
                  </a:lnTo>
                  <a:lnTo>
                    <a:pt x="679" y="360"/>
                  </a:lnTo>
                  <a:lnTo>
                    <a:pt x="686" y="365"/>
                  </a:lnTo>
                  <a:lnTo>
                    <a:pt x="694" y="369"/>
                  </a:lnTo>
                  <a:lnTo>
                    <a:pt x="703" y="377"/>
                  </a:lnTo>
                  <a:lnTo>
                    <a:pt x="709" y="383"/>
                  </a:lnTo>
                  <a:lnTo>
                    <a:pt x="715" y="392"/>
                  </a:lnTo>
                  <a:lnTo>
                    <a:pt x="719" y="402"/>
                  </a:lnTo>
                  <a:lnTo>
                    <a:pt x="724" y="409"/>
                  </a:lnTo>
                  <a:lnTo>
                    <a:pt x="726" y="419"/>
                  </a:lnTo>
                  <a:lnTo>
                    <a:pt x="730" y="428"/>
                  </a:lnTo>
                  <a:lnTo>
                    <a:pt x="732" y="438"/>
                  </a:lnTo>
                  <a:lnTo>
                    <a:pt x="732" y="449"/>
                  </a:lnTo>
                  <a:lnTo>
                    <a:pt x="745" y="449"/>
                  </a:lnTo>
                  <a:lnTo>
                    <a:pt x="762" y="449"/>
                  </a:lnTo>
                  <a:lnTo>
                    <a:pt x="776" y="449"/>
                  </a:lnTo>
                  <a:lnTo>
                    <a:pt x="791" y="449"/>
                  </a:lnTo>
                  <a:lnTo>
                    <a:pt x="804" y="449"/>
                  </a:lnTo>
                  <a:lnTo>
                    <a:pt x="821" y="449"/>
                  </a:lnTo>
                  <a:lnTo>
                    <a:pt x="835" y="449"/>
                  </a:lnTo>
                  <a:lnTo>
                    <a:pt x="850" y="449"/>
                  </a:lnTo>
                  <a:lnTo>
                    <a:pt x="863" y="449"/>
                  </a:lnTo>
                  <a:lnTo>
                    <a:pt x="878" y="449"/>
                  </a:lnTo>
                  <a:lnTo>
                    <a:pt x="890" y="449"/>
                  </a:lnTo>
                  <a:lnTo>
                    <a:pt x="905" y="449"/>
                  </a:lnTo>
                  <a:lnTo>
                    <a:pt x="916" y="449"/>
                  </a:lnTo>
                  <a:lnTo>
                    <a:pt x="930" y="449"/>
                  </a:lnTo>
                  <a:lnTo>
                    <a:pt x="943" y="449"/>
                  </a:lnTo>
                  <a:lnTo>
                    <a:pt x="954"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3" y="403"/>
                  </a:lnTo>
                  <a:lnTo>
                    <a:pt x="1067" y="394"/>
                  </a:lnTo>
                  <a:lnTo>
                    <a:pt x="1068" y="388"/>
                  </a:lnTo>
                  <a:lnTo>
                    <a:pt x="1072" y="381"/>
                  </a:lnTo>
                  <a:lnTo>
                    <a:pt x="1076" y="371"/>
                  </a:lnTo>
                  <a:lnTo>
                    <a:pt x="1080" y="363"/>
                  </a:lnTo>
                  <a:lnTo>
                    <a:pt x="1084" y="356"/>
                  </a:lnTo>
                  <a:lnTo>
                    <a:pt x="1089" y="350"/>
                  </a:lnTo>
                  <a:lnTo>
                    <a:pt x="1095" y="341"/>
                  </a:lnTo>
                  <a:lnTo>
                    <a:pt x="1101" y="335"/>
                  </a:lnTo>
                  <a:lnTo>
                    <a:pt x="1107" y="329"/>
                  </a:lnTo>
                  <a:lnTo>
                    <a:pt x="1114" y="324"/>
                  </a:lnTo>
                  <a:lnTo>
                    <a:pt x="1118" y="318"/>
                  </a:lnTo>
                  <a:lnTo>
                    <a:pt x="1126" y="312"/>
                  </a:lnTo>
                  <a:lnTo>
                    <a:pt x="1131" y="306"/>
                  </a:lnTo>
                  <a:lnTo>
                    <a:pt x="1139" y="301"/>
                  </a:lnTo>
                  <a:lnTo>
                    <a:pt x="1146" y="295"/>
                  </a:lnTo>
                  <a:lnTo>
                    <a:pt x="1154" y="291"/>
                  </a:lnTo>
                  <a:lnTo>
                    <a:pt x="1160" y="289"/>
                  </a:lnTo>
                  <a:lnTo>
                    <a:pt x="1169" y="286"/>
                  </a:lnTo>
                  <a:lnTo>
                    <a:pt x="1177" y="282"/>
                  </a:lnTo>
                  <a:lnTo>
                    <a:pt x="1184" y="278"/>
                  </a:lnTo>
                  <a:lnTo>
                    <a:pt x="1194" y="276"/>
                  </a:lnTo>
                  <a:lnTo>
                    <a:pt x="1202" y="276"/>
                  </a:lnTo>
                  <a:lnTo>
                    <a:pt x="1211" y="272"/>
                  </a:lnTo>
                  <a:lnTo>
                    <a:pt x="1221" y="272"/>
                  </a:lnTo>
                  <a:lnTo>
                    <a:pt x="1230" y="272"/>
                  </a:lnTo>
                  <a:lnTo>
                    <a:pt x="1240" y="272"/>
                  </a:lnTo>
                  <a:lnTo>
                    <a:pt x="1247" y="272"/>
                  </a:lnTo>
                  <a:lnTo>
                    <a:pt x="1257" y="272"/>
                  </a:lnTo>
                  <a:lnTo>
                    <a:pt x="1266" y="272"/>
                  </a:lnTo>
                  <a:lnTo>
                    <a:pt x="1274" y="276"/>
                  </a:lnTo>
                  <a:lnTo>
                    <a:pt x="1283" y="276"/>
                  </a:lnTo>
                  <a:lnTo>
                    <a:pt x="1291" y="278"/>
                  </a:lnTo>
                  <a:lnTo>
                    <a:pt x="1300" y="282"/>
                  </a:lnTo>
                  <a:lnTo>
                    <a:pt x="1308" y="286"/>
                  </a:lnTo>
                  <a:lnTo>
                    <a:pt x="1323" y="291"/>
                  </a:lnTo>
                  <a:lnTo>
                    <a:pt x="1337" y="301"/>
                  </a:lnTo>
                  <a:lnTo>
                    <a:pt x="1342" y="306"/>
                  </a:lnTo>
                  <a:lnTo>
                    <a:pt x="1350" y="312"/>
                  </a:lnTo>
                  <a:lnTo>
                    <a:pt x="1357" y="318"/>
                  </a:lnTo>
                  <a:lnTo>
                    <a:pt x="1365" y="324"/>
                  </a:lnTo>
                  <a:lnTo>
                    <a:pt x="1369" y="329"/>
                  </a:lnTo>
                  <a:lnTo>
                    <a:pt x="1375"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18" y="440"/>
                  </a:lnTo>
                  <a:lnTo>
                    <a:pt x="1420" y="449"/>
                  </a:lnTo>
                  <a:lnTo>
                    <a:pt x="1435" y="449"/>
                  </a:lnTo>
                  <a:lnTo>
                    <a:pt x="1453" y="449"/>
                  </a:lnTo>
                  <a:lnTo>
                    <a:pt x="1472" y="449"/>
                  </a:lnTo>
                  <a:lnTo>
                    <a:pt x="1489" y="449"/>
                  </a:lnTo>
                  <a:lnTo>
                    <a:pt x="1504" y="449"/>
                  </a:lnTo>
                  <a:lnTo>
                    <a:pt x="1521" y="449"/>
                  </a:lnTo>
                  <a:lnTo>
                    <a:pt x="1536" y="449"/>
                  </a:lnTo>
                  <a:lnTo>
                    <a:pt x="1553" y="449"/>
                  </a:lnTo>
                  <a:lnTo>
                    <a:pt x="1568" y="449"/>
                  </a:lnTo>
                  <a:lnTo>
                    <a:pt x="1586" y="449"/>
                  </a:lnTo>
                  <a:lnTo>
                    <a:pt x="1599" y="449"/>
                  </a:lnTo>
                  <a:lnTo>
                    <a:pt x="1618" y="449"/>
                  </a:lnTo>
                  <a:lnTo>
                    <a:pt x="1631" y="449"/>
                  </a:lnTo>
                  <a:lnTo>
                    <a:pt x="1646" y="449"/>
                  </a:lnTo>
                  <a:lnTo>
                    <a:pt x="1664" y="449"/>
                  </a:lnTo>
                  <a:lnTo>
                    <a:pt x="1679" y="449"/>
                  </a:lnTo>
                  <a:lnTo>
                    <a:pt x="1694" y="449"/>
                  </a:lnTo>
                  <a:lnTo>
                    <a:pt x="1707" y="449"/>
                  </a:lnTo>
                  <a:lnTo>
                    <a:pt x="1722" y="449"/>
                  </a:lnTo>
                  <a:lnTo>
                    <a:pt x="1736" y="449"/>
                  </a:lnTo>
                  <a:lnTo>
                    <a:pt x="1749" y="449"/>
                  </a:lnTo>
                  <a:lnTo>
                    <a:pt x="1764" y="449"/>
                  </a:lnTo>
                  <a:lnTo>
                    <a:pt x="1778" y="449"/>
                  </a:lnTo>
                  <a:lnTo>
                    <a:pt x="1793" y="449"/>
                  </a:lnTo>
                  <a:lnTo>
                    <a:pt x="1804" y="449"/>
                  </a:lnTo>
                  <a:lnTo>
                    <a:pt x="1818" y="449"/>
                  </a:lnTo>
                  <a:lnTo>
                    <a:pt x="1831" y="449"/>
                  </a:lnTo>
                  <a:lnTo>
                    <a:pt x="1844" y="449"/>
                  </a:lnTo>
                  <a:lnTo>
                    <a:pt x="1856" y="449"/>
                  </a:lnTo>
                  <a:lnTo>
                    <a:pt x="1867" y="449"/>
                  </a:lnTo>
                  <a:lnTo>
                    <a:pt x="1878" y="449"/>
                  </a:lnTo>
                  <a:lnTo>
                    <a:pt x="1892" y="449"/>
                  </a:lnTo>
                  <a:lnTo>
                    <a:pt x="1901" y="449"/>
                  </a:lnTo>
                  <a:lnTo>
                    <a:pt x="1911" y="449"/>
                  </a:lnTo>
                  <a:lnTo>
                    <a:pt x="1922" y="449"/>
                  </a:lnTo>
                  <a:lnTo>
                    <a:pt x="1934" y="449"/>
                  </a:lnTo>
                  <a:lnTo>
                    <a:pt x="1943" y="449"/>
                  </a:lnTo>
                  <a:lnTo>
                    <a:pt x="1953" y="449"/>
                  </a:lnTo>
                  <a:lnTo>
                    <a:pt x="1962" y="449"/>
                  </a:lnTo>
                  <a:lnTo>
                    <a:pt x="1972" y="449"/>
                  </a:lnTo>
                  <a:lnTo>
                    <a:pt x="1979" y="449"/>
                  </a:lnTo>
                  <a:lnTo>
                    <a:pt x="1987" y="449"/>
                  </a:lnTo>
                  <a:lnTo>
                    <a:pt x="1996" y="449"/>
                  </a:lnTo>
                  <a:lnTo>
                    <a:pt x="2004" y="449"/>
                  </a:lnTo>
                  <a:lnTo>
                    <a:pt x="2019" y="449"/>
                  </a:lnTo>
                  <a:lnTo>
                    <a:pt x="2034" y="449"/>
                  </a:lnTo>
                  <a:lnTo>
                    <a:pt x="2046" y="449"/>
                  </a:lnTo>
                  <a:lnTo>
                    <a:pt x="2055" y="449"/>
                  </a:lnTo>
                  <a:lnTo>
                    <a:pt x="2063" y="449"/>
                  </a:lnTo>
                  <a:lnTo>
                    <a:pt x="2072" y="449"/>
                  </a:lnTo>
                  <a:lnTo>
                    <a:pt x="2082" y="449"/>
                  </a:lnTo>
                  <a:lnTo>
                    <a:pt x="2086" y="449"/>
                  </a:lnTo>
                  <a:close/>
                </a:path>
              </a:pathLst>
            </a:custGeom>
            <a:solidFill>
              <a:srgbClr val="E8CC4F"/>
            </a:solidFill>
            <a:ln w="9525">
              <a:noFill/>
              <a:round/>
              <a:headEnd/>
              <a:tailEnd/>
            </a:ln>
          </p:spPr>
          <p:txBody>
            <a:bodyPr/>
            <a:lstStyle/>
            <a:p>
              <a:endParaRPr lang="fr-FR"/>
            </a:p>
          </p:txBody>
        </p:sp>
        <p:sp>
          <p:nvSpPr>
            <p:cNvPr id="136240" name="Freeform 8"/>
            <p:cNvSpPr>
              <a:spLocks/>
            </p:cNvSpPr>
            <p:nvPr/>
          </p:nvSpPr>
          <p:spPr bwMode="auto">
            <a:xfrm>
              <a:off x="777" y="2179"/>
              <a:ext cx="798" cy="38"/>
            </a:xfrm>
            <a:custGeom>
              <a:avLst/>
              <a:gdLst>
                <a:gd name="T0" fmla="*/ 399 w 1595"/>
                <a:gd name="T1" fmla="*/ 19 h 76"/>
                <a:gd name="T2" fmla="*/ 0 w 1595"/>
                <a:gd name="T3" fmla="*/ 19 h 76"/>
                <a:gd name="T4" fmla="*/ 0 w 1595"/>
                <a:gd name="T5" fmla="*/ 0 h 76"/>
                <a:gd name="T6" fmla="*/ 399 w 1595"/>
                <a:gd name="T7" fmla="*/ 0 h 76"/>
                <a:gd name="T8" fmla="*/ 399 w 1595"/>
                <a:gd name="T9" fmla="*/ 19 h 76"/>
                <a:gd name="T10" fmla="*/ 399 w 1595"/>
                <a:gd name="T11" fmla="*/ 19 h 76"/>
                <a:gd name="T12" fmla="*/ 0 60000 65536"/>
                <a:gd name="T13" fmla="*/ 0 60000 65536"/>
                <a:gd name="T14" fmla="*/ 0 60000 65536"/>
                <a:gd name="T15" fmla="*/ 0 60000 65536"/>
                <a:gd name="T16" fmla="*/ 0 60000 65536"/>
                <a:gd name="T17" fmla="*/ 0 60000 65536"/>
                <a:gd name="T18" fmla="*/ 0 w 1595"/>
                <a:gd name="T19" fmla="*/ 0 h 76"/>
                <a:gd name="T20" fmla="*/ 1595 w 159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595" h="76">
                  <a:moveTo>
                    <a:pt x="1595" y="76"/>
                  </a:moveTo>
                  <a:lnTo>
                    <a:pt x="0" y="76"/>
                  </a:lnTo>
                  <a:lnTo>
                    <a:pt x="0" y="0"/>
                  </a:lnTo>
                  <a:lnTo>
                    <a:pt x="1595" y="0"/>
                  </a:lnTo>
                  <a:lnTo>
                    <a:pt x="1595" y="76"/>
                  </a:lnTo>
                  <a:close/>
                </a:path>
              </a:pathLst>
            </a:custGeom>
            <a:solidFill>
              <a:srgbClr val="BA9E00"/>
            </a:solidFill>
            <a:ln w="9525">
              <a:noFill/>
              <a:round/>
              <a:headEnd/>
              <a:tailEnd/>
            </a:ln>
          </p:spPr>
          <p:txBody>
            <a:bodyPr/>
            <a:lstStyle/>
            <a:p>
              <a:endParaRPr lang="fr-FR"/>
            </a:p>
          </p:txBody>
        </p:sp>
        <p:sp>
          <p:nvSpPr>
            <p:cNvPr id="136241" name="Freeform 12"/>
            <p:cNvSpPr>
              <a:spLocks/>
            </p:cNvSpPr>
            <p:nvPr/>
          </p:nvSpPr>
          <p:spPr bwMode="auto">
            <a:xfrm>
              <a:off x="1498" y="1942"/>
              <a:ext cx="621" cy="621"/>
            </a:xfrm>
            <a:custGeom>
              <a:avLst/>
              <a:gdLst>
                <a:gd name="T0" fmla="*/ 248 w 1241"/>
                <a:gd name="T1" fmla="*/ 192 h 1242"/>
                <a:gd name="T2" fmla="*/ 261 w 1241"/>
                <a:gd name="T3" fmla="*/ 185 h 1242"/>
                <a:gd name="T4" fmla="*/ 272 w 1241"/>
                <a:gd name="T5" fmla="*/ 175 h 1242"/>
                <a:gd name="T6" fmla="*/ 278 w 1241"/>
                <a:gd name="T7" fmla="*/ 160 h 1242"/>
                <a:gd name="T8" fmla="*/ 279 w 1241"/>
                <a:gd name="T9" fmla="*/ 144 h 1242"/>
                <a:gd name="T10" fmla="*/ 272 w 1241"/>
                <a:gd name="T11" fmla="*/ 125 h 1242"/>
                <a:gd name="T12" fmla="*/ 260 w 1241"/>
                <a:gd name="T13" fmla="*/ 112 h 1242"/>
                <a:gd name="T14" fmla="*/ 268 w 1241"/>
                <a:gd name="T15" fmla="*/ 90 h 1242"/>
                <a:gd name="T16" fmla="*/ 278 w 1241"/>
                <a:gd name="T17" fmla="*/ 68 h 1242"/>
                <a:gd name="T18" fmla="*/ 288 w 1241"/>
                <a:gd name="T19" fmla="*/ 76 h 1242"/>
                <a:gd name="T20" fmla="*/ 298 w 1241"/>
                <a:gd name="T21" fmla="*/ 94 h 1242"/>
                <a:gd name="T22" fmla="*/ 305 w 1241"/>
                <a:gd name="T23" fmla="*/ 114 h 1242"/>
                <a:gd name="T24" fmla="*/ 309 w 1241"/>
                <a:gd name="T25" fmla="*/ 136 h 1242"/>
                <a:gd name="T26" fmla="*/ 310 w 1241"/>
                <a:gd name="T27" fmla="*/ 158 h 1242"/>
                <a:gd name="T28" fmla="*/ 307 w 1241"/>
                <a:gd name="T29" fmla="*/ 186 h 1242"/>
                <a:gd name="T30" fmla="*/ 299 w 1241"/>
                <a:gd name="T31" fmla="*/ 211 h 1242"/>
                <a:gd name="T32" fmla="*/ 287 w 1241"/>
                <a:gd name="T33" fmla="*/ 235 h 1242"/>
                <a:gd name="T34" fmla="*/ 272 w 1241"/>
                <a:gd name="T35" fmla="*/ 257 h 1242"/>
                <a:gd name="T36" fmla="*/ 254 w 1241"/>
                <a:gd name="T37" fmla="*/ 275 h 1242"/>
                <a:gd name="T38" fmla="*/ 232 w 1241"/>
                <a:gd name="T39" fmla="*/ 289 h 1242"/>
                <a:gd name="T40" fmla="*/ 208 w 1241"/>
                <a:gd name="T41" fmla="*/ 301 h 1242"/>
                <a:gd name="T42" fmla="*/ 182 w 1241"/>
                <a:gd name="T43" fmla="*/ 308 h 1242"/>
                <a:gd name="T44" fmla="*/ 155 w 1241"/>
                <a:gd name="T45" fmla="*/ 311 h 1242"/>
                <a:gd name="T46" fmla="*/ 127 w 1241"/>
                <a:gd name="T47" fmla="*/ 308 h 1242"/>
                <a:gd name="T48" fmla="*/ 102 w 1241"/>
                <a:gd name="T49" fmla="*/ 301 h 1242"/>
                <a:gd name="T50" fmla="*/ 78 w 1241"/>
                <a:gd name="T51" fmla="*/ 289 h 1242"/>
                <a:gd name="T52" fmla="*/ 56 w 1241"/>
                <a:gd name="T53" fmla="*/ 275 h 1242"/>
                <a:gd name="T54" fmla="*/ 37 w 1241"/>
                <a:gd name="T55" fmla="*/ 257 h 1242"/>
                <a:gd name="T56" fmla="*/ 22 w 1241"/>
                <a:gd name="T57" fmla="*/ 235 h 1242"/>
                <a:gd name="T58" fmla="*/ 10 w 1241"/>
                <a:gd name="T59" fmla="*/ 211 h 1242"/>
                <a:gd name="T60" fmla="*/ 3 w 1241"/>
                <a:gd name="T61" fmla="*/ 186 h 1242"/>
                <a:gd name="T62" fmla="*/ 0 w 1241"/>
                <a:gd name="T63" fmla="*/ 158 h 1242"/>
                <a:gd name="T64" fmla="*/ 2 w 1241"/>
                <a:gd name="T65" fmla="*/ 132 h 1242"/>
                <a:gd name="T66" fmla="*/ 8 w 1241"/>
                <a:gd name="T67" fmla="*/ 105 h 1242"/>
                <a:gd name="T68" fmla="*/ 18 w 1241"/>
                <a:gd name="T69" fmla="*/ 81 h 1242"/>
                <a:gd name="T70" fmla="*/ 33 w 1241"/>
                <a:gd name="T71" fmla="*/ 59 h 1242"/>
                <a:gd name="T72" fmla="*/ 51 w 1241"/>
                <a:gd name="T73" fmla="*/ 40 h 1242"/>
                <a:gd name="T74" fmla="*/ 71 w 1241"/>
                <a:gd name="T75" fmla="*/ 24 h 1242"/>
                <a:gd name="T76" fmla="*/ 95 w 1241"/>
                <a:gd name="T77" fmla="*/ 12 h 1242"/>
                <a:gd name="T78" fmla="*/ 120 w 1241"/>
                <a:gd name="T79" fmla="*/ 4 h 1242"/>
                <a:gd name="T80" fmla="*/ 147 w 1241"/>
                <a:gd name="T81" fmla="*/ 0 h 1242"/>
                <a:gd name="T82" fmla="*/ 166 w 1241"/>
                <a:gd name="T83" fmla="*/ 0 h 1242"/>
                <a:gd name="T84" fmla="*/ 181 w 1241"/>
                <a:gd name="T85" fmla="*/ 2 h 1242"/>
                <a:gd name="T86" fmla="*/ 196 w 1241"/>
                <a:gd name="T87" fmla="*/ 5 h 1242"/>
                <a:gd name="T88" fmla="*/ 210 w 1241"/>
                <a:gd name="T89" fmla="*/ 10 h 1242"/>
                <a:gd name="T90" fmla="*/ 224 w 1241"/>
                <a:gd name="T91" fmla="*/ 17 h 1242"/>
                <a:gd name="T92" fmla="*/ 237 w 1241"/>
                <a:gd name="T93" fmla="*/ 23 h 1242"/>
                <a:gd name="T94" fmla="*/ 249 w 1241"/>
                <a:gd name="T95" fmla="*/ 31 h 1242"/>
                <a:gd name="T96" fmla="*/ 263 w 1241"/>
                <a:gd name="T97" fmla="*/ 44 h 1242"/>
                <a:gd name="T98" fmla="*/ 273 w 1241"/>
                <a:gd name="T99" fmla="*/ 54 h 1242"/>
                <a:gd name="T100" fmla="*/ 266 w 1241"/>
                <a:gd name="T101" fmla="*/ 74 h 1242"/>
                <a:gd name="T102" fmla="*/ 257 w 1241"/>
                <a:gd name="T103" fmla="*/ 91 h 1242"/>
                <a:gd name="T104" fmla="*/ 252 w 1241"/>
                <a:gd name="T105" fmla="*/ 108 h 1242"/>
                <a:gd name="T106" fmla="*/ 237 w 1241"/>
                <a:gd name="T107" fmla="*/ 104 h 1242"/>
                <a:gd name="T108" fmla="*/ 221 w 1241"/>
                <a:gd name="T109" fmla="*/ 106 h 1242"/>
                <a:gd name="T110" fmla="*/ 208 w 1241"/>
                <a:gd name="T111" fmla="*/ 113 h 1242"/>
                <a:gd name="T112" fmla="*/ 197 w 1241"/>
                <a:gd name="T113" fmla="*/ 124 h 1242"/>
                <a:gd name="T114" fmla="*/ 190 w 1241"/>
                <a:gd name="T115" fmla="*/ 139 h 1242"/>
                <a:gd name="T116" fmla="*/ 190 w 1241"/>
                <a:gd name="T117" fmla="*/ 154 h 1242"/>
                <a:gd name="T118" fmla="*/ 194 w 1241"/>
                <a:gd name="T119" fmla="*/ 169 h 1242"/>
                <a:gd name="T120" fmla="*/ 203 w 1241"/>
                <a:gd name="T121" fmla="*/ 181 h 1242"/>
                <a:gd name="T122" fmla="*/ 215 w 1241"/>
                <a:gd name="T123" fmla="*/ 190 h 1242"/>
                <a:gd name="T124" fmla="*/ 230 w 1241"/>
                <a:gd name="T125" fmla="*/ 194 h 1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41"/>
                <a:gd name="T190" fmla="*/ 0 h 1242"/>
                <a:gd name="T191" fmla="*/ 1241 w 1241"/>
                <a:gd name="T192" fmla="*/ 1242 h 1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41" h="1242">
                  <a:moveTo>
                    <a:pt x="939" y="780"/>
                  </a:moveTo>
                  <a:lnTo>
                    <a:pt x="947" y="778"/>
                  </a:lnTo>
                  <a:lnTo>
                    <a:pt x="956" y="778"/>
                  </a:lnTo>
                  <a:lnTo>
                    <a:pt x="964" y="778"/>
                  </a:lnTo>
                  <a:lnTo>
                    <a:pt x="973" y="776"/>
                  </a:lnTo>
                  <a:lnTo>
                    <a:pt x="981" y="772"/>
                  </a:lnTo>
                  <a:lnTo>
                    <a:pt x="990" y="770"/>
                  </a:lnTo>
                  <a:lnTo>
                    <a:pt x="998" y="767"/>
                  </a:lnTo>
                  <a:lnTo>
                    <a:pt x="1008" y="767"/>
                  </a:lnTo>
                  <a:lnTo>
                    <a:pt x="1015" y="761"/>
                  </a:lnTo>
                  <a:lnTo>
                    <a:pt x="1021" y="757"/>
                  </a:lnTo>
                  <a:lnTo>
                    <a:pt x="1028" y="753"/>
                  </a:lnTo>
                  <a:lnTo>
                    <a:pt x="1038" y="748"/>
                  </a:lnTo>
                  <a:lnTo>
                    <a:pt x="1044" y="742"/>
                  </a:lnTo>
                  <a:lnTo>
                    <a:pt x="1051" y="736"/>
                  </a:lnTo>
                  <a:lnTo>
                    <a:pt x="1057" y="730"/>
                  </a:lnTo>
                  <a:lnTo>
                    <a:pt x="1065" y="727"/>
                  </a:lnTo>
                  <a:lnTo>
                    <a:pt x="1068" y="719"/>
                  </a:lnTo>
                  <a:lnTo>
                    <a:pt x="1074" y="713"/>
                  </a:lnTo>
                  <a:lnTo>
                    <a:pt x="1080" y="706"/>
                  </a:lnTo>
                  <a:lnTo>
                    <a:pt x="1086" y="700"/>
                  </a:lnTo>
                  <a:lnTo>
                    <a:pt x="1091" y="690"/>
                  </a:lnTo>
                  <a:lnTo>
                    <a:pt x="1095" y="683"/>
                  </a:lnTo>
                  <a:lnTo>
                    <a:pt x="1099" y="677"/>
                  </a:lnTo>
                  <a:lnTo>
                    <a:pt x="1103" y="670"/>
                  </a:lnTo>
                  <a:lnTo>
                    <a:pt x="1105" y="660"/>
                  </a:lnTo>
                  <a:lnTo>
                    <a:pt x="1108" y="652"/>
                  </a:lnTo>
                  <a:lnTo>
                    <a:pt x="1110" y="643"/>
                  </a:lnTo>
                  <a:lnTo>
                    <a:pt x="1114" y="635"/>
                  </a:lnTo>
                  <a:lnTo>
                    <a:pt x="1116" y="624"/>
                  </a:lnTo>
                  <a:lnTo>
                    <a:pt x="1116" y="616"/>
                  </a:lnTo>
                  <a:lnTo>
                    <a:pt x="1116" y="607"/>
                  </a:lnTo>
                  <a:lnTo>
                    <a:pt x="1118" y="599"/>
                  </a:lnTo>
                  <a:lnTo>
                    <a:pt x="1116" y="586"/>
                  </a:lnTo>
                  <a:lnTo>
                    <a:pt x="1116" y="575"/>
                  </a:lnTo>
                  <a:lnTo>
                    <a:pt x="1112" y="563"/>
                  </a:lnTo>
                  <a:lnTo>
                    <a:pt x="1110" y="554"/>
                  </a:lnTo>
                  <a:lnTo>
                    <a:pt x="1106" y="542"/>
                  </a:lnTo>
                  <a:lnTo>
                    <a:pt x="1103" y="531"/>
                  </a:lnTo>
                  <a:lnTo>
                    <a:pt x="1099" y="521"/>
                  </a:lnTo>
                  <a:lnTo>
                    <a:pt x="1095" y="512"/>
                  </a:lnTo>
                  <a:lnTo>
                    <a:pt x="1087" y="502"/>
                  </a:lnTo>
                  <a:lnTo>
                    <a:pt x="1082" y="493"/>
                  </a:lnTo>
                  <a:lnTo>
                    <a:pt x="1076" y="483"/>
                  </a:lnTo>
                  <a:lnTo>
                    <a:pt x="1070" y="478"/>
                  </a:lnTo>
                  <a:lnTo>
                    <a:pt x="1063" y="468"/>
                  </a:lnTo>
                  <a:lnTo>
                    <a:pt x="1053" y="460"/>
                  </a:lnTo>
                  <a:lnTo>
                    <a:pt x="1046" y="453"/>
                  </a:lnTo>
                  <a:lnTo>
                    <a:pt x="1038" y="449"/>
                  </a:lnTo>
                  <a:lnTo>
                    <a:pt x="1040" y="438"/>
                  </a:lnTo>
                  <a:lnTo>
                    <a:pt x="1046" y="426"/>
                  </a:lnTo>
                  <a:lnTo>
                    <a:pt x="1049" y="413"/>
                  </a:lnTo>
                  <a:lnTo>
                    <a:pt x="1055" y="401"/>
                  </a:lnTo>
                  <a:lnTo>
                    <a:pt x="1059" y="388"/>
                  </a:lnTo>
                  <a:lnTo>
                    <a:pt x="1067" y="375"/>
                  </a:lnTo>
                  <a:lnTo>
                    <a:pt x="1070" y="362"/>
                  </a:lnTo>
                  <a:lnTo>
                    <a:pt x="1078" y="348"/>
                  </a:lnTo>
                  <a:lnTo>
                    <a:pt x="1082" y="335"/>
                  </a:lnTo>
                  <a:lnTo>
                    <a:pt x="1087" y="322"/>
                  </a:lnTo>
                  <a:lnTo>
                    <a:pt x="1093" y="308"/>
                  </a:lnTo>
                  <a:lnTo>
                    <a:pt x="1099" y="295"/>
                  </a:lnTo>
                  <a:lnTo>
                    <a:pt x="1103" y="284"/>
                  </a:lnTo>
                  <a:lnTo>
                    <a:pt x="1110" y="270"/>
                  </a:lnTo>
                  <a:lnTo>
                    <a:pt x="1114" y="261"/>
                  </a:lnTo>
                  <a:lnTo>
                    <a:pt x="1120" y="253"/>
                  </a:lnTo>
                  <a:lnTo>
                    <a:pt x="1125" y="261"/>
                  </a:lnTo>
                  <a:lnTo>
                    <a:pt x="1133" y="270"/>
                  </a:lnTo>
                  <a:lnTo>
                    <a:pt x="1139" y="282"/>
                  </a:lnTo>
                  <a:lnTo>
                    <a:pt x="1144" y="291"/>
                  </a:lnTo>
                  <a:lnTo>
                    <a:pt x="1150" y="301"/>
                  </a:lnTo>
                  <a:lnTo>
                    <a:pt x="1156" y="312"/>
                  </a:lnTo>
                  <a:lnTo>
                    <a:pt x="1162" y="322"/>
                  </a:lnTo>
                  <a:lnTo>
                    <a:pt x="1169" y="333"/>
                  </a:lnTo>
                  <a:lnTo>
                    <a:pt x="1173" y="343"/>
                  </a:lnTo>
                  <a:lnTo>
                    <a:pt x="1181" y="354"/>
                  </a:lnTo>
                  <a:lnTo>
                    <a:pt x="1184" y="365"/>
                  </a:lnTo>
                  <a:lnTo>
                    <a:pt x="1190" y="377"/>
                  </a:lnTo>
                  <a:lnTo>
                    <a:pt x="1194" y="388"/>
                  </a:lnTo>
                  <a:lnTo>
                    <a:pt x="1198" y="400"/>
                  </a:lnTo>
                  <a:lnTo>
                    <a:pt x="1203" y="411"/>
                  </a:lnTo>
                  <a:lnTo>
                    <a:pt x="1209" y="424"/>
                  </a:lnTo>
                  <a:lnTo>
                    <a:pt x="1211" y="434"/>
                  </a:lnTo>
                  <a:lnTo>
                    <a:pt x="1215" y="445"/>
                  </a:lnTo>
                  <a:lnTo>
                    <a:pt x="1217" y="457"/>
                  </a:lnTo>
                  <a:lnTo>
                    <a:pt x="1221" y="470"/>
                  </a:lnTo>
                  <a:lnTo>
                    <a:pt x="1224" y="481"/>
                  </a:lnTo>
                  <a:lnTo>
                    <a:pt x="1226" y="495"/>
                  </a:lnTo>
                  <a:lnTo>
                    <a:pt x="1230" y="506"/>
                  </a:lnTo>
                  <a:lnTo>
                    <a:pt x="1232" y="519"/>
                  </a:lnTo>
                  <a:lnTo>
                    <a:pt x="1234" y="531"/>
                  </a:lnTo>
                  <a:lnTo>
                    <a:pt x="1236" y="544"/>
                  </a:lnTo>
                  <a:lnTo>
                    <a:pt x="1238" y="557"/>
                  </a:lnTo>
                  <a:lnTo>
                    <a:pt x="1238" y="571"/>
                  </a:lnTo>
                  <a:lnTo>
                    <a:pt x="1238" y="582"/>
                  </a:lnTo>
                  <a:lnTo>
                    <a:pt x="1240" y="595"/>
                  </a:lnTo>
                  <a:lnTo>
                    <a:pt x="1240" y="609"/>
                  </a:lnTo>
                  <a:lnTo>
                    <a:pt x="1241" y="622"/>
                  </a:lnTo>
                  <a:lnTo>
                    <a:pt x="1240" y="635"/>
                  </a:lnTo>
                  <a:lnTo>
                    <a:pt x="1240" y="652"/>
                  </a:lnTo>
                  <a:lnTo>
                    <a:pt x="1238" y="668"/>
                  </a:lnTo>
                  <a:lnTo>
                    <a:pt x="1238" y="683"/>
                  </a:lnTo>
                  <a:lnTo>
                    <a:pt x="1234" y="698"/>
                  </a:lnTo>
                  <a:lnTo>
                    <a:pt x="1232" y="713"/>
                  </a:lnTo>
                  <a:lnTo>
                    <a:pt x="1228" y="730"/>
                  </a:lnTo>
                  <a:lnTo>
                    <a:pt x="1226" y="746"/>
                  </a:lnTo>
                  <a:lnTo>
                    <a:pt x="1222" y="759"/>
                  </a:lnTo>
                  <a:lnTo>
                    <a:pt x="1219" y="774"/>
                  </a:lnTo>
                  <a:lnTo>
                    <a:pt x="1215" y="789"/>
                  </a:lnTo>
                  <a:lnTo>
                    <a:pt x="1211" y="805"/>
                  </a:lnTo>
                  <a:lnTo>
                    <a:pt x="1205" y="818"/>
                  </a:lnTo>
                  <a:lnTo>
                    <a:pt x="1202" y="833"/>
                  </a:lnTo>
                  <a:lnTo>
                    <a:pt x="1196" y="846"/>
                  </a:lnTo>
                  <a:lnTo>
                    <a:pt x="1192" y="862"/>
                  </a:lnTo>
                  <a:lnTo>
                    <a:pt x="1184" y="875"/>
                  </a:lnTo>
                  <a:lnTo>
                    <a:pt x="1177" y="888"/>
                  </a:lnTo>
                  <a:lnTo>
                    <a:pt x="1169" y="902"/>
                  </a:lnTo>
                  <a:lnTo>
                    <a:pt x="1163" y="915"/>
                  </a:lnTo>
                  <a:lnTo>
                    <a:pt x="1156" y="928"/>
                  </a:lnTo>
                  <a:lnTo>
                    <a:pt x="1148" y="941"/>
                  </a:lnTo>
                  <a:lnTo>
                    <a:pt x="1141" y="955"/>
                  </a:lnTo>
                  <a:lnTo>
                    <a:pt x="1133" y="966"/>
                  </a:lnTo>
                  <a:lnTo>
                    <a:pt x="1124" y="978"/>
                  </a:lnTo>
                  <a:lnTo>
                    <a:pt x="1116" y="991"/>
                  </a:lnTo>
                  <a:lnTo>
                    <a:pt x="1106" y="1002"/>
                  </a:lnTo>
                  <a:lnTo>
                    <a:pt x="1097" y="1016"/>
                  </a:lnTo>
                  <a:lnTo>
                    <a:pt x="1087" y="1025"/>
                  </a:lnTo>
                  <a:lnTo>
                    <a:pt x="1078" y="1036"/>
                  </a:lnTo>
                  <a:lnTo>
                    <a:pt x="1068" y="1048"/>
                  </a:lnTo>
                  <a:lnTo>
                    <a:pt x="1059" y="1059"/>
                  </a:lnTo>
                  <a:lnTo>
                    <a:pt x="1048" y="1069"/>
                  </a:lnTo>
                  <a:lnTo>
                    <a:pt x="1036" y="1078"/>
                  </a:lnTo>
                  <a:lnTo>
                    <a:pt x="1025" y="1090"/>
                  </a:lnTo>
                  <a:lnTo>
                    <a:pt x="1013" y="1099"/>
                  </a:lnTo>
                  <a:lnTo>
                    <a:pt x="1000" y="1107"/>
                  </a:lnTo>
                  <a:lnTo>
                    <a:pt x="989" y="1116"/>
                  </a:lnTo>
                  <a:lnTo>
                    <a:pt x="977" y="1126"/>
                  </a:lnTo>
                  <a:lnTo>
                    <a:pt x="966" y="1135"/>
                  </a:lnTo>
                  <a:lnTo>
                    <a:pt x="952" y="1143"/>
                  </a:lnTo>
                  <a:lnTo>
                    <a:pt x="939" y="1149"/>
                  </a:lnTo>
                  <a:lnTo>
                    <a:pt x="928" y="1156"/>
                  </a:lnTo>
                  <a:lnTo>
                    <a:pt x="914" y="1166"/>
                  </a:lnTo>
                  <a:lnTo>
                    <a:pt x="899" y="1171"/>
                  </a:lnTo>
                  <a:lnTo>
                    <a:pt x="886" y="1177"/>
                  </a:lnTo>
                  <a:lnTo>
                    <a:pt x="875" y="1185"/>
                  </a:lnTo>
                  <a:lnTo>
                    <a:pt x="861" y="1192"/>
                  </a:lnTo>
                  <a:lnTo>
                    <a:pt x="846" y="1196"/>
                  </a:lnTo>
                  <a:lnTo>
                    <a:pt x="831" y="1202"/>
                  </a:lnTo>
                  <a:lnTo>
                    <a:pt x="816" y="1208"/>
                  </a:lnTo>
                  <a:lnTo>
                    <a:pt x="802" y="1213"/>
                  </a:lnTo>
                  <a:lnTo>
                    <a:pt x="787" y="1215"/>
                  </a:lnTo>
                  <a:lnTo>
                    <a:pt x="772" y="1219"/>
                  </a:lnTo>
                  <a:lnTo>
                    <a:pt x="757" y="1225"/>
                  </a:lnTo>
                  <a:lnTo>
                    <a:pt x="743" y="1229"/>
                  </a:lnTo>
                  <a:lnTo>
                    <a:pt x="728" y="1230"/>
                  </a:lnTo>
                  <a:lnTo>
                    <a:pt x="711" y="1232"/>
                  </a:lnTo>
                  <a:lnTo>
                    <a:pt x="696" y="1236"/>
                  </a:lnTo>
                  <a:lnTo>
                    <a:pt x="681" y="1238"/>
                  </a:lnTo>
                  <a:lnTo>
                    <a:pt x="665" y="1240"/>
                  </a:lnTo>
                  <a:lnTo>
                    <a:pt x="650" y="1242"/>
                  </a:lnTo>
                  <a:lnTo>
                    <a:pt x="635" y="1242"/>
                  </a:lnTo>
                  <a:lnTo>
                    <a:pt x="620" y="1242"/>
                  </a:lnTo>
                  <a:lnTo>
                    <a:pt x="603" y="1242"/>
                  </a:lnTo>
                  <a:lnTo>
                    <a:pt x="587" y="1242"/>
                  </a:lnTo>
                  <a:lnTo>
                    <a:pt x="570" y="1240"/>
                  </a:lnTo>
                  <a:lnTo>
                    <a:pt x="555" y="1238"/>
                  </a:lnTo>
                  <a:lnTo>
                    <a:pt x="538" y="1236"/>
                  </a:lnTo>
                  <a:lnTo>
                    <a:pt x="523" y="1232"/>
                  </a:lnTo>
                  <a:lnTo>
                    <a:pt x="508" y="1230"/>
                  </a:lnTo>
                  <a:lnTo>
                    <a:pt x="494" y="1229"/>
                  </a:lnTo>
                  <a:lnTo>
                    <a:pt x="477" y="1225"/>
                  </a:lnTo>
                  <a:lnTo>
                    <a:pt x="464" y="1219"/>
                  </a:lnTo>
                  <a:lnTo>
                    <a:pt x="447" y="1215"/>
                  </a:lnTo>
                  <a:lnTo>
                    <a:pt x="433" y="1213"/>
                  </a:lnTo>
                  <a:lnTo>
                    <a:pt x="418" y="1208"/>
                  </a:lnTo>
                  <a:lnTo>
                    <a:pt x="405" y="1202"/>
                  </a:lnTo>
                  <a:lnTo>
                    <a:pt x="392" y="1196"/>
                  </a:lnTo>
                  <a:lnTo>
                    <a:pt x="378" y="1192"/>
                  </a:lnTo>
                  <a:lnTo>
                    <a:pt x="365"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1" y="1059"/>
                  </a:lnTo>
                  <a:lnTo>
                    <a:pt x="169" y="1048"/>
                  </a:lnTo>
                  <a:lnTo>
                    <a:pt x="160" y="1036"/>
                  </a:lnTo>
                  <a:lnTo>
                    <a:pt x="148" y="1025"/>
                  </a:lnTo>
                  <a:lnTo>
                    <a:pt x="139" y="1016"/>
                  </a:lnTo>
                  <a:lnTo>
                    <a:pt x="129" y="1002"/>
                  </a:lnTo>
                  <a:lnTo>
                    <a:pt x="120" y="991"/>
                  </a:lnTo>
                  <a:lnTo>
                    <a:pt x="112" y="978"/>
                  </a:lnTo>
                  <a:lnTo>
                    <a:pt x="105" y="966"/>
                  </a:lnTo>
                  <a:lnTo>
                    <a:pt x="95" y="955"/>
                  </a:lnTo>
                  <a:lnTo>
                    <a:pt x="87" y="941"/>
                  </a:lnTo>
                  <a:lnTo>
                    <a:pt x="78" y="928"/>
                  </a:lnTo>
                  <a:lnTo>
                    <a:pt x="72" y="915"/>
                  </a:lnTo>
                  <a:lnTo>
                    <a:pt x="65" y="902"/>
                  </a:lnTo>
                  <a:lnTo>
                    <a:pt x="59" y="888"/>
                  </a:lnTo>
                  <a:lnTo>
                    <a:pt x="51" y="875"/>
                  </a:lnTo>
                  <a:lnTo>
                    <a:pt x="48" y="862"/>
                  </a:lnTo>
                  <a:lnTo>
                    <a:pt x="40" y="846"/>
                  </a:lnTo>
                  <a:lnTo>
                    <a:pt x="34" y="833"/>
                  </a:lnTo>
                  <a:lnTo>
                    <a:pt x="30" y="818"/>
                  </a:lnTo>
                  <a:lnTo>
                    <a:pt x="25" y="805"/>
                  </a:lnTo>
                  <a:lnTo>
                    <a:pt x="21" y="789"/>
                  </a:lnTo>
                  <a:lnTo>
                    <a:pt x="17" y="774"/>
                  </a:lnTo>
                  <a:lnTo>
                    <a:pt x="13" y="759"/>
                  </a:lnTo>
                  <a:lnTo>
                    <a:pt x="11" y="746"/>
                  </a:lnTo>
                  <a:lnTo>
                    <a:pt x="8" y="730"/>
                  </a:lnTo>
                  <a:lnTo>
                    <a:pt x="6" y="713"/>
                  </a:lnTo>
                  <a:lnTo>
                    <a:pt x="2" y="698"/>
                  </a:lnTo>
                  <a:lnTo>
                    <a:pt x="2" y="683"/>
                  </a:lnTo>
                  <a:lnTo>
                    <a:pt x="0" y="668"/>
                  </a:lnTo>
                  <a:lnTo>
                    <a:pt x="0" y="652"/>
                  </a:lnTo>
                  <a:lnTo>
                    <a:pt x="0" y="635"/>
                  </a:lnTo>
                  <a:lnTo>
                    <a:pt x="0" y="622"/>
                  </a:lnTo>
                  <a:lnTo>
                    <a:pt x="0" y="605"/>
                  </a:lnTo>
                  <a:lnTo>
                    <a:pt x="0" y="590"/>
                  </a:lnTo>
                  <a:lnTo>
                    <a:pt x="0" y="573"/>
                  </a:lnTo>
                  <a:lnTo>
                    <a:pt x="2" y="557"/>
                  </a:lnTo>
                  <a:lnTo>
                    <a:pt x="2" y="540"/>
                  </a:lnTo>
                  <a:lnTo>
                    <a:pt x="6" y="525"/>
                  </a:lnTo>
                  <a:lnTo>
                    <a:pt x="8" y="510"/>
                  </a:lnTo>
                  <a:lnTo>
                    <a:pt x="11" y="495"/>
                  </a:lnTo>
                  <a:lnTo>
                    <a:pt x="13" y="479"/>
                  </a:lnTo>
                  <a:lnTo>
                    <a:pt x="17" y="466"/>
                  </a:lnTo>
                  <a:lnTo>
                    <a:pt x="21" y="449"/>
                  </a:lnTo>
                  <a:lnTo>
                    <a:pt x="25" y="436"/>
                  </a:lnTo>
                  <a:lnTo>
                    <a:pt x="30" y="421"/>
                  </a:lnTo>
                  <a:lnTo>
                    <a:pt x="34" y="407"/>
                  </a:lnTo>
                  <a:lnTo>
                    <a:pt x="40" y="394"/>
                  </a:lnTo>
                  <a:lnTo>
                    <a:pt x="48" y="381"/>
                  </a:lnTo>
                  <a:lnTo>
                    <a:pt x="51" y="365"/>
                  </a:lnTo>
                  <a:lnTo>
                    <a:pt x="59" y="352"/>
                  </a:lnTo>
                  <a:lnTo>
                    <a:pt x="65" y="337"/>
                  </a:lnTo>
                  <a:lnTo>
                    <a:pt x="72" y="324"/>
                  </a:lnTo>
                  <a:lnTo>
                    <a:pt x="78" y="312"/>
                  </a:lnTo>
                  <a:lnTo>
                    <a:pt x="87" y="299"/>
                  </a:lnTo>
                  <a:lnTo>
                    <a:pt x="95" y="286"/>
                  </a:lnTo>
                  <a:lnTo>
                    <a:pt x="105" y="274"/>
                  </a:lnTo>
                  <a:lnTo>
                    <a:pt x="112" y="261"/>
                  </a:lnTo>
                  <a:lnTo>
                    <a:pt x="120" y="247"/>
                  </a:lnTo>
                  <a:lnTo>
                    <a:pt x="129" y="236"/>
                  </a:lnTo>
                  <a:lnTo>
                    <a:pt x="139" y="225"/>
                  </a:lnTo>
                  <a:lnTo>
                    <a:pt x="148" y="211"/>
                  </a:lnTo>
                  <a:lnTo>
                    <a:pt x="160" y="202"/>
                  </a:lnTo>
                  <a:lnTo>
                    <a:pt x="169" y="190"/>
                  </a:lnTo>
                  <a:lnTo>
                    <a:pt x="181" y="183"/>
                  </a:lnTo>
                  <a:lnTo>
                    <a:pt x="190" y="171"/>
                  </a:lnTo>
                  <a:lnTo>
                    <a:pt x="202" y="160"/>
                  </a:lnTo>
                  <a:lnTo>
                    <a:pt x="211" y="149"/>
                  </a:lnTo>
                  <a:lnTo>
                    <a:pt x="224" y="141"/>
                  </a:lnTo>
                  <a:lnTo>
                    <a:pt x="236" y="130"/>
                  </a:lnTo>
                  <a:lnTo>
                    <a:pt x="247" y="122"/>
                  </a:lnTo>
                  <a:lnTo>
                    <a:pt x="259" y="113"/>
                  </a:lnTo>
                  <a:lnTo>
                    <a:pt x="272" y="107"/>
                  </a:lnTo>
                  <a:lnTo>
                    <a:pt x="283" y="97"/>
                  </a:lnTo>
                  <a:lnTo>
                    <a:pt x="297" y="88"/>
                  </a:lnTo>
                  <a:lnTo>
                    <a:pt x="310" y="80"/>
                  </a:lnTo>
                  <a:lnTo>
                    <a:pt x="323" y="74"/>
                  </a:lnTo>
                  <a:lnTo>
                    <a:pt x="335" y="65"/>
                  </a:lnTo>
                  <a:lnTo>
                    <a:pt x="350" y="59"/>
                  </a:lnTo>
                  <a:lnTo>
                    <a:pt x="365" y="54"/>
                  </a:lnTo>
                  <a:lnTo>
                    <a:pt x="378" y="48"/>
                  </a:lnTo>
                  <a:lnTo>
                    <a:pt x="392" y="40"/>
                  </a:lnTo>
                  <a:lnTo>
                    <a:pt x="405" y="35"/>
                  </a:lnTo>
                  <a:lnTo>
                    <a:pt x="418" y="31"/>
                  </a:lnTo>
                  <a:lnTo>
                    <a:pt x="433" y="27"/>
                  </a:lnTo>
                  <a:lnTo>
                    <a:pt x="447" y="23"/>
                  </a:lnTo>
                  <a:lnTo>
                    <a:pt x="464" y="17"/>
                  </a:lnTo>
                  <a:lnTo>
                    <a:pt x="477" y="16"/>
                  </a:lnTo>
                  <a:lnTo>
                    <a:pt x="494" y="12"/>
                  </a:lnTo>
                  <a:lnTo>
                    <a:pt x="508" y="8"/>
                  </a:lnTo>
                  <a:lnTo>
                    <a:pt x="523" y="6"/>
                  </a:lnTo>
                  <a:lnTo>
                    <a:pt x="538" y="4"/>
                  </a:lnTo>
                  <a:lnTo>
                    <a:pt x="555" y="4"/>
                  </a:lnTo>
                  <a:lnTo>
                    <a:pt x="570" y="0"/>
                  </a:lnTo>
                  <a:lnTo>
                    <a:pt x="587" y="0"/>
                  </a:lnTo>
                  <a:lnTo>
                    <a:pt x="603" y="0"/>
                  </a:lnTo>
                  <a:lnTo>
                    <a:pt x="620" y="0"/>
                  </a:lnTo>
                  <a:lnTo>
                    <a:pt x="629" y="0"/>
                  </a:lnTo>
                  <a:lnTo>
                    <a:pt x="637" y="0"/>
                  </a:lnTo>
                  <a:lnTo>
                    <a:pt x="646" y="0"/>
                  </a:lnTo>
                  <a:lnTo>
                    <a:pt x="654" y="0"/>
                  </a:lnTo>
                  <a:lnTo>
                    <a:pt x="663" y="0"/>
                  </a:lnTo>
                  <a:lnTo>
                    <a:pt x="671" y="0"/>
                  </a:lnTo>
                  <a:lnTo>
                    <a:pt x="681" y="2"/>
                  </a:lnTo>
                  <a:lnTo>
                    <a:pt x="690" y="4"/>
                  </a:lnTo>
                  <a:lnTo>
                    <a:pt x="700" y="4"/>
                  </a:lnTo>
                  <a:lnTo>
                    <a:pt x="707" y="6"/>
                  </a:lnTo>
                  <a:lnTo>
                    <a:pt x="717" y="6"/>
                  </a:lnTo>
                  <a:lnTo>
                    <a:pt x="724" y="8"/>
                  </a:lnTo>
                  <a:lnTo>
                    <a:pt x="734" y="8"/>
                  </a:lnTo>
                  <a:lnTo>
                    <a:pt x="741" y="12"/>
                  </a:lnTo>
                  <a:lnTo>
                    <a:pt x="751" y="12"/>
                  </a:lnTo>
                  <a:lnTo>
                    <a:pt x="759" y="16"/>
                  </a:lnTo>
                  <a:lnTo>
                    <a:pt x="766" y="17"/>
                  </a:lnTo>
                  <a:lnTo>
                    <a:pt x="776" y="19"/>
                  </a:lnTo>
                  <a:lnTo>
                    <a:pt x="781" y="21"/>
                  </a:lnTo>
                  <a:lnTo>
                    <a:pt x="791" y="23"/>
                  </a:lnTo>
                  <a:lnTo>
                    <a:pt x="798" y="25"/>
                  </a:lnTo>
                  <a:lnTo>
                    <a:pt x="806" y="29"/>
                  </a:lnTo>
                  <a:lnTo>
                    <a:pt x="816" y="29"/>
                  </a:lnTo>
                  <a:lnTo>
                    <a:pt x="823" y="35"/>
                  </a:lnTo>
                  <a:lnTo>
                    <a:pt x="831" y="36"/>
                  </a:lnTo>
                  <a:lnTo>
                    <a:pt x="840" y="40"/>
                  </a:lnTo>
                  <a:lnTo>
                    <a:pt x="846" y="42"/>
                  </a:lnTo>
                  <a:lnTo>
                    <a:pt x="855" y="48"/>
                  </a:lnTo>
                  <a:lnTo>
                    <a:pt x="863" y="50"/>
                  </a:lnTo>
                  <a:lnTo>
                    <a:pt x="871" y="54"/>
                  </a:lnTo>
                  <a:lnTo>
                    <a:pt x="880" y="57"/>
                  </a:lnTo>
                  <a:lnTo>
                    <a:pt x="888" y="61"/>
                  </a:lnTo>
                  <a:lnTo>
                    <a:pt x="894" y="65"/>
                  </a:lnTo>
                  <a:lnTo>
                    <a:pt x="903" y="67"/>
                  </a:lnTo>
                  <a:lnTo>
                    <a:pt x="909" y="71"/>
                  </a:lnTo>
                  <a:lnTo>
                    <a:pt x="916" y="76"/>
                  </a:lnTo>
                  <a:lnTo>
                    <a:pt x="924" y="80"/>
                  </a:lnTo>
                  <a:lnTo>
                    <a:pt x="932" y="84"/>
                  </a:lnTo>
                  <a:lnTo>
                    <a:pt x="939" y="88"/>
                  </a:lnTo>
                  <a:lnTo>
                    <a:pt x="947" y="94"/>
                  </a:lnTo>
                  <a:lnTo>
                    <a:pt x="952" y="97"/>
                  </a:lnTo>
                  <a:lnTo>
                    <a:pt x="960" y="101"/>
                  </a:lnTo>
                  <a:lnTo>
                    <a:pt x="968" y="107"/>
                  </a:lnTo>
                  <a:lnTo>
                    <a:pt x="975" y="111"/>
                  </a:lnTo>
                  <a:lnTo>
                    <a:pt x="981" y="114"/>
                  </a:lnTo>
                  <a:lnTo>
                    <a:pt x="987" y="120"/>
                  </a:lnTo>
                  <a:lnTo>
                    <a:pt x="994" y="126"/>
                  </a:lnTo>
                  <a:lnTo>
                    <a:pt x="1002" y="132"/>
                  </a:lnTo>
                  <a:lnTo>
                    <a:pt x="1013" y="141"/>
                  </a:lnTo>
                  <a:lnTo>
                    <a:pt x="1027" y="152"/>
                  </a:lnTo>
                  <a:lnTo>
                    <a:pt x="1032" y="158"/>
                  </a:lnTo>
                  <a:lnTo>
                    <a:pt x="1040" y="164"/>
                  </a:lnTo>
                  <a:lnTo>
                    <a:pt x="1046" y="170"/>
                  </a:lnTo>
                  <a:lnTo>
                    <a:pt x="1051" y="177"/>
                  </a:lnTo>
                  <a:lnTo>
                    <a:pt x="1057" y="181"/>
                  </a:lnTo>
                  <a:lnTo>
                    <a:pt x="1063" y="189"/>
                  </a:lnTo>
                  <a:lnTo>
                    <a:pt x="1068" y="194"/>
                  </a:lnTo>
                  <a:lnTo>
                    <a:pt x="1076" y="200"/>
                  </a:lnTo>
                  <a:lnTo>
                    <a:pt x="1080" y="206"/>
                  </a:lnTo>
                  <a:lnTo>
                    <a:pt x="1087" y="213"/>
                  </a:lnTo>
                  <a:lnTo>
                    <a:pt x="1091" y="219"/>
                  </a:lnTo>
                  <a:lnTo>
                    <a:pt x="1099" y="227"/>
                  </a:lnTo>
                  <a:lnTo>
                    <a:pt x="1091" y="236"/>
                  </a:lnTo>
                  <a:lnTo>
                    <a:pt x="1086" y="247"/>
                  </a:lnTo>
                  <a:lnTo>
                    <a:pt x="1080" y="259"/>
                  </a:lnTo>
                  <a:lnTo>
                    <a:pt x="1074" y="270"/>
                  </a:lnTo>
                  <a:lnTo>
                    <a:pt x="1067" y="282"/>
                  </a:lnTo>
                  <a:lnTo>
                    <a:pt x="1061" y="293"/>
                  </a:lnTo>
                  <a:lnTo>
                    <a:pt x="1055" y="303"/>
                  </a:lnTo>
                  <a:lnTo>
                    <a:pt x="1051" y="314"/>
                  </a:lnTo>
                  <a:lnTo>
                    <a:pt x="1046" y="324"/>
                  </a:lnTo>
                  <a:lnTo>
                    <a:pt x="1042" y="335"/>
                  </a:lnTo>
                  <a:lnTo>
                    <a:pt x="1038" y="346"/>
                  </a:lnTo>
                  <a:lnTo>
                    <a:pt x="1032" y="358"/>
                  </a:lnTo>
                  <a:lnTo>
                    <a:pt x="1028" y="367"/>
                  </a:lnTo>
                  <a:lnTo>
                    <a:pt x="1025" y="377"/>
                  </a:lnTo>
                  <a:lnTo>
                    <a:pt x="1021" y="388"/>
                  </a:lnTo>
                  <a:lnTo>
                    <a:pt x="1017" y="398"/>
                  </a:lnTo>
                  <a:lnTo>
                    <a:pt x="1013" y="407"/>
                  </a:lnTo>
                  <a:lnTo>
                    <a:pt x="1009" y="415"/>
                  </a:lnTo>
                  <a:lnTo>
                    <a:pt x="1008" y="424"/>
                  </a:lnTo>
                  <a:lnTo>
                    <a:pt x="1006" y="432"/>
                  </a:lnTo>
                  <a:lnTo>
                    <a:pt x="998" y="428"/>
                  </a:lnTo>
                  <a:lnTo>
                    <a:pt x="989" y="424"/>
                  </a:lnTo>
                  <a:lnTo>
                    <a:pt x="981" y="422"/>
                  </a:lnTo>
                  <a:lnTo>
                    <a:pt x="971" y="422"/>
                  </a:lnTo>
                  <a:lnTo>
                    <a:pt x="962" y="419"/>
                  </a:lnTo>
                  <a:lnTo>
                    <a:pt x="954" y="419"/>
                  </a:lnTo>
                  <a:lnTo>
                    <a:pt x="945" y="419"/>
                  </a:lnTo>
                  <a:lnTo>
                    <a:pt x="939" y="419"/>
                  </a:lnTo>
                  <a:lnTo>
                    <a:pt x="928" y="419"/>
                  </a:lnTo>
                  <a:lnTo>
                    <a:pt x="918" y="419"/>
                  </a:lnTo>
                  <a:lnTo>
                    <a:pt x="911" y="419"/>
                  </a:lnTo>
                  <a:lnTo>
                    <a:pt x="901" y="422"/>
                  </a:lnTo>
                  <a:lnTo>
                    <a:pt x="894" y="422"/>
                  </a:lnTo>
                  <a:lnTo>
                    <a:pt x="884" y="424"/>
                  </a:lnTo>
                  <a:lnTo>
                    <a:pt x="875" y="428"/>
                  </a:lnTo>
                  <a:lnTo>
                    <a:pt x="869" y="432"/>
                  </a:lnTo>
                  <a:lnTo>
                    <a:pt x="859" y="436"/>
                  </a:lnTo>
                  <a:lnTo>
                    <a:pt x="852" y="440"/>
                  </a:lnTo>
                  <a:lnTo>
                    <a:pt x="844" y="443"/>
                  </a:lnTo>
                  <a:lnTo>
                    <a:pt x="836" y="449"/>
                  </a:lnTo>
                  <a:lnTo>
                    <a:pt x="829" y="453"/>
                  </a:lnTo>
                  <a:lnTo>
                    <a:pt x="821" y="459"/>
                  </a:lnTo>
                  <a:lnTo>
                    <a:pt x="816" y="464"/>
                  </a:lnTo>
                  <a:lnTo>
                    <a:pt x="810" y="470"/>
                  </a:lnTo>
                  <a:lnTo>
                    <a:pt x="804" y="476"/>
                  </a:lnTo>
                  <a:lnTo>
                    <a:pt x="798" y="483"/>
                  </a:lnTo>
                  <a:lnTo>
                    <a:pt x="793" y="489"/>
                  </a:lnTo>
                  <a:lnTo>
                    <a:pt x="787" y="497"/>
                  </a:lnTo>
                  <a:lnTo>
                    <a:pt x="781" y="504"/>
                  </a:lnTo>
                  <a:lnTo>
                    <a:pt x="778" y="512"/>
                  </a:lnTo>
                  <a:lnTo>
                    <a:pt x="774" y="519"/>
                  </a:lnTo>
                  <a:lnTo>
                    <a:pt x="770" y="529"/>
                  </a:lnTo>
                  <a:lnTo>
                    <a:pt x="766" y="536"/>
                  </a:lnTo>
                  <a:lnTo>
                    <a:pt x="764" y="544"/>
                  </a:lnTo>
                  <a:lnTo>
                    <a:pt x="760" y="554"/>
                  </a:lnTo>
                  <a:lnTo>
                    <a:pt x="760" y="561"/>
                  </a:lnTo>
                  <a:lnTo>
                    <a:pt x="757" y="571"/>
                  </a:lnTo>
                  <a:lnTo>
                    <a:pt x="757" y="578"/>
                  </a:lnTo>
                  <a:lnTo>
                    <a:pt x="757" y="590"/>
                  </a:lnTo>
                  <a:lnTo>
                    <a:pt x="757" y="599"/>
                  </a:lnTo>
                  <a:lnTo>
                    <a:pt x="757" y="607"/>
                  </a:lnTo>
                  <a:lnTo>
                    <a:pt x="757" y="616"/>
                  </a:lnTo>
                  <a:lnTo>
                    <a:pt x="757" y="624"/>
                  </a:lnTo>
                  <a:lnTo>
                    <a:pt x="760" y="635"/>
                  </a:lnTo>
                  <a:lnTo>
                    <a:pt x="760" y="643"/>
                  </a:lnTo>
                  <a:lnTo>
                    <a:pt x="764" y="652"/>
                  </a:lnTo>
                  <a:lnTo>
                    <a:pt x="766" y="660"/>
                  </a:lnTo>
                  <a:lnTo>
                    <a:pt x="770" y="670"/>
                  </a:lnTo>
                  <a:lnTo>
                    <a:pt x="774" y="677"/>
                  </a:lnTo>
                  <a:lnTo>
                    <a:pt x="778" y="683"/>
                  </a:lnTo>
                  <a:lnTo>
                    <a:pt x="781" y="690"/>
                  </a:lnTo>
                  <a:lnTo>
                    <a:pt x="787" y="700"/>
                  </a:lnTo>
                  <a:lnTo>
                    <a:pt x="793" y="706"/>
                  </a:lnTo>
                  <a:lnTo>
                    <a:pt x="798" y="713"/>
                  </a:lnTo>
                  <a:lnTo>
                    <a:pt x="804" y="719"/>
                  </a:lnTo>
                  <a:lnTo>
                    <a:pt x="810" y="727"/>
                  </a:lnTo>
                  <a:lnTo>
                    <a:pt x="816" y="730"/>
                  </a:lnTo>
                  <a:lnTo>
                    <a:pt x="821" y="736"/>
                  </a:lnTo>
                  <a:lnTo>
                    <a:pt x="829" y="742"/>
                  </a:lnTo>
                  <a:lnTo>
                    <a:pt x="836" y="748"/>
                  </a:lnTo>
                  <a:lnTo>
                    <a:pt x="844" y="753"/>
                  </a:lnTo>
                  <a:lnTo>
                    <a:pt x="852" y="757"/>
                  </a:lnTo>
                  <a:lnTo>
                    <a:pt x="859" y="761"/>
                  </a:lnTo>
                  <a:lnTo>
                    <a:pt x="869" y="767"/>
                  </a:lnTo>
                  <a:lnTo>
                    <a:pt x="875" y="767"/>
                  </a:lnTo>
                  <a:lnTo>
                    <a:pt x="884" y="770"/>
                  </a:lnTo>
                  <a:lnTo>
                    <a:pt x="894" y="772"/>
                  </a:lnTo>
                  <a:lnTo>
                    <a:pt x="901" y="776"/>
                  </a:lnTo>
                  <a:lnTo>
                    <a:pt x="911" y="778"/>
                  </a:lnTo>
                  <a:lnTo>
                    <a:pt x="918" y="778"/>
                  </a:lnTo>
                  <a:lnTo>
                    <a:pt x="928" y="778"/>
                  </a:lnTo>
                  <a:lnTo>
                    <a:pt x="939" y="780"/>
                  </a:lnTo>
                  <a:close/>
                </a:path>
              </a:pathLst>
            </a:custGeom>
            <a:solidFill>
              <a:srgbClr val="BA9E00"/>
            </a:solidFill>
            <a:ln w="9525">
              <a:noFill/>
              <a:round/>
              <a:headEnd/>
              <a:tailEnd/>
            </a:ln>
          </p:spPr>
          <p:txBody>
            <a:bodyPr/>
            <a:lstStyle/>
            <a:p>
              <a:endParaRPr lang="fr-FR"/>
            </a:p>
          </p:txBody>
        </p:sp>
        <p:sp>
          <p:nvSpPr>
            <p:cNvPr id="136242" name="Freeform 13"/>
            <p:cNvSpPr>
              <a:spLocks/>
            </p:cNvSpPr>
            <p:nvPr/>
          </p:nvSpPr>
          <p:spPr bwMode="auto">
            <a:xfrm>
              <a:off x="1554" y="1942"/>
              <a:ext cx="622" cy="621"/>
            </a:xfrm>
            <a:custGeom>
              <a:avLst/>
              <a:gdLst>
                <a:gd name="T0" fmla="*/ 248 w 1243"/>
                <a:gd name="T1" fmla="*/ 192 h 1242"/>
                <a:gd name="T2" fmla="*/ 261 w 1243"/>
                <a:gd name="T3" fmla="*/ 185 h 1242"/>
                <a:gd name="T4" fmla="*/ 272 w 1243"/>
                <a:gd name="T5" fmla="*/ 175 h 1242"/>
                <a:gd name="T6" fmla="*/ 278 w 1243"/>
                <a:gd name="T7" fmla="*/ 160 h 1242"/>
                <a:gd name="T8" fmla="*/ 280 w 1243"/>
                <a:gd name="T9" fmla="*/ 145 h 1242"/>
                <a:gd name="T10" fmla="*/ 276 w 1243"/>
                <a:gd name="T11" fmla="*/ 130 h 1242"/>
                <a:gd name="T12" fmla="*/ 267 w 1243"/>
                <a:gd name="T13" fmla="*/ 117 h 1242"/>
                <a:gd name="T14" fmla="*/ 254 w 1243"/>
                <a:gd name="T15" fmla="*/ 109 h 1242"/>
                <a:gd name="T16" fmla="*/ 239 w 1243"/>
                <a:gd name="T17" fmla="*/ 104 h 1242"/>
                <a:gd name="T18" fmla="*/ 238 w 1243"/>
                <a:gd name="T19" fmla="*/ 96 h 1242"/>
                <a:gd name="T20" fmla="*/ 246 w 1243"/>
                <a:gd name="T21" fmla="*/ 77 h 1242"/>
                <a:gd name="T22" fmla="*/ 254 w 1243"/>
                <a:gd name="T23" fmla="*/ 60 h 1242"/>
                <a:gd name="T24" fmla="*/ 264 w 1243"/>
                <a:gd name="T25" fmla="*/ 44 h 1242"/>
                <a:gd name="T26" fmla="*/ 280 w 1243"/>
                <a:gd name="T27" fmla="*/ 65 h 1242"/>
                <a:gd name="T28" fmla="*/ 293 w 1243"/>
                <a:gd name="T29" fmla="*/ 83 h 1242"/>
                <a:gd name="T30" fmla="*/ 302 w 1243"/>
                <a:gd name="T31" fmla="*/ 104 h 1242"/>
                <a:gd name="T32" fmla="*/ 307 w 1243"/>
                <a:gd name="T33" fmla="*/ 123 h 1242"/>
                <a:gd name="T34" fmla="*/ 310 w 1243"/>
                <a:gd name="T35" fmla="*/ 141 h 1242"/>
                <a:gd name="T36" fmla="*/ 311 w 1243"/>
                <a:gd name="T37" fmla="*/ 155 h 1242"/>
                <a:gd name="T38" fmla="*/ 308 w 1243"/>
                <a:gd name="T39" fmla="*/ 182 h 1242"/>
                <a:gd name="T40" fmla="*/ 301 w 1243"/>
                <a:gd name="T41" fmla="*/ 208 h 1242"/>
                <a:gd name="T42" fmla="*/ 289 w 1243"/>
                <a:gd name="T43" fmla="*/ 232 h 1242"/>
                <a:gd name="T44" fmla="*/ 275 w 1243"/>
                <a:gd name="T45" fmla="*/ 254 h 1242"/>
                <a:gd name="T46" fmla="*/ 257 w 1243"/>
                <a:gd name="T47" fmla="*/ 273 h 1242"/>
                <a:gd name="T48" fmla="*/ 236 w 1243"/>
                <a:gd name="T49" fmla="*/ 288 h 1242"/>
                <a:gd name="T50" fmla="*/ 212 w 1243"/>
                <a:gd name="T51" fmla="*/ 299 h 1242"/>
                <a:gd name="T52" fmla="*/ 187 w 1243"/>
                <a:gd name="T53" fmla="*/ 308 h 1242"/>
                <a:gd name="T54" fmla="*/ 159 w 1243"/>
                <a:gd name="T55" fmla="*/ 311 h 1242"/>
                <a:gd name="T56" fmla="*/ 132 w 1243"/>
                <a:gd name="T57" fmla="*/ 308 h 1242"/>
                <a:gd name="T58" fmla="*/ 105 w 1243"/>
                <a:gd name="T59" fmla="*/ 302 h 1242"/>
                <a:gd name="T60" fmla="*/ 81 w 1243"/>
                <a:gd name="T61" fmla="*/ 292 h 1242"/>
                <a:gd name="T62" fmla="*/ 59 w 1243"/>
                <a:gd name="T63" fmla="*/ 277 h 1242"/>
                <a:gd name="T64" fmla="*/ 40 w 1243"/>
                <a:gd name="T65" fmla="*/ 259 h 1242"/>
                <a:gd name="T66" fmla="*/ 25 w 1243"/>
                <a:gd name="T67" fmla="*/ 238 h 1242"/>
                <a:gd name="T68" fmla="*/ 12 w 1243"/>
                <a:gd name="T69" fmla="*/ 215 h 1242"/>
                <a:gd name="T70" fmla="*/ 4 w 1243"/>
                <a:gd name="T71" fmla="*/ 189 h 1242"/>
                <a:gd name="T72" fmla="*/ 0 w 1243"/>
                <a:gd name="T73" fmla="*/ 163 h 1242"/>
                <a:gd name="T74" fmla="*/ 1 w 1243"/>
                <a:gd name="T75" fmla="*/ 135 h 1242"/>
                <a:gd name="T76" fmla="*/ 7 w 1243"/>
                <a:gd name="T77" fmla="*/ 109 h 1242"/>
                <a:gd name="T78" fmla="*/ 17 w 1243"/>
                <a:gd name="T79" fmla="*/ 83 h 1242"/>
                <a:gd name="T80" fmla="*/ 31 w 1243"/>
                <a:gd name="T81" fmla="*/ 61 h 1242"/>
                <a:gd name="T82" fmla="*/ 48 w 1243"/>
                <a:gd name="T83" fmla="*/ 42 h 1242"/>
                <a:gd name="T84" fmla="*/ 68 w 1243"/>
                <a:gd name="T85" fmla="*/ 26 h 1242"/>
                <a:gd name="T86" fmla="*/ 91 w 1243"/>
                <a:gd name="T87" fmla="*/ 13 h 1242"/>
                <a:gd name="T88" fmla="*/ 116 w 1243"/>
                <a:gd name="T89" fmla="*/ 5 h 1242"/>
                <a:gd name="T90" fmla="*/ 143 w 1243"/>
                <a:gd name="T91" fmla="*/ 0 h 1242"/>
                <a:gd name="T92" fmla="*/ 170 w 1243"/>
                <a:gd name="T93" fmla="*/ 0 h 1242"/>
                <a:gd name="T94" fmla="*/ 194 w 1243"/>
                <a:gd name="T95" fmla="*/ 5 h 1242"/>
                <a:gd name="T96" fmla="*/ 218 w 1243"/>
                <a:gd name="T97" fmla="*/ 12 h 1242"/>
                <a:gd name="T98" fmla="*/ 239 w 1243"/>
                <a:gd name="T99" fmla="*/ 23 h 1242"/>
                <a:gd name="T100" fmla="*/ 258 w 1243"/>
                <a:gd name="T101" fmla="*/ 39 h 1242"/>
                <a:gd name="T102" fmla="*/ 249 w 1243"/>
                <a:gd name="T103" fmla="*/ 53 h 1242"/>
                <a:gd name="T104" fmla="*/ 241 w 1243"/>
                <a:gd name="T105" fmla="*/ 68 h 1242"/>
                <a:gd name="T106" fmla="*/ 232 w 1243"/>
                <a:gd name="T107" fmla="*/ 85 h 1242"/>
                <a:gd name="T108" fmla="*/ 226 w 1243"/>
                <a:gd name="T109" fmla="*/ 101 h 1242"/>
                <a:gd name="T110" fmla="*/ 207 w 1243"/>
                <a:gd name="T111" fmla="*/ 113 h 1242"/>
                <a:gd name="T112" fmla="*/ 192 w 1243"/>
                <a:gd name="T113" fmla="*/ 134 h 1242"/>
                <a:gd name="T114" fmla="*/ 190 w 1243"/>
                <a:gd name="T115" fmla="*/ 152 h 1242"/>
                <a:gd name="T116" fmla="*/ 193 w 1243"/>
                <a:gd name="T117" fmla="*/ 167 h 1242"/>
                <a:gd name="T118" fmla="*/ 201 w 1243"/>
                <a:gd name="T119" fmla="*/ 179 h 1242"/>
                <a:gd name="T120" fmla="*/ 213 w 1243"/>
                <a:gd name="T121" fmla="*/ 189 h 1242"/>
                <a:gd name="T122" fmla="*/ 228 w 1243"/>
                <a:gd name="T123" fmla="*/ 194 h 1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3"/>
                <a:gd name="T187" fmla="*/ 0 h 1242"/>
                <a:gd name="T188" fmla="*/ 1243 w 1243"/>
                <a:gd name="T189" fmla="*/ 1242 h 1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3" h="1242">
                  <a:moveTo>
                    <a:pt x="939" y="780"/>
                  </a:moveTo>
                  <a:lnTo>
                    <a:pt x="949" y="778"/>
                  </a:lnTo>
                  <a:lnTo>
                    <a:pt x="956" y="778"/>
                  </a:lnTo>
                  <a:lnTo>
                    <a:pt x="966" y="778"/>
                  </a:lnTo>
                  <a:lnTo>
                    <a:pt x="974" y="776"/>
                  </a:lnTo>
                  <a:lnTo>
                    <a:pt x="983" y="772"/>
                  </a:lnTo>
                  <a:lnTo>
                    <a:pt x="991" y="770"/>
                  </a:lnTo>
                  <a:lnTo>
                    <a:pt x="1000" y="767"/>
                  </a:lnTo>
                  <a:lnTo>
                    <a:pt x="1010" y="767"/>
                  </a:lnTo>
                  <a:lnTo>
                    <a:pt x="1015" y="761"/>
                  </a:lnTo>
                  <a:lnTo>
                    <a:pt x="1023" y="757"/>
                  </a:lnTo>
                  <a:lnTo>
                    <a:pt x="1031" y="753"/>
                  </a:lnTo>
                  <a:lnTo>
                    <a:pt x="1038" y="748"/>
                  </a:lnTo>
                  <a:lnTo>
                    <a:pt x="1044" y="742"/>
                  </a:lnTo>
                  <a:lnTo>
                    <a:pt x="1051" y="736"/>
                  </a:lnTo>
                  <a:lnTo>
                    <a:pt x="1059" y="730"/>
                  </a:lnTo>
                  <a:lnTo>
                    <a:pt x="1067" y="727"/>
                  </a:lnTo>
                  <a:lnTo>
                    <a:pt x="1070" y="719"/>
                  </a:lnTo>
                  <a:lnTo>
                    <a:pt x="1076" y="713"/>
                  </a:lnTo>
                  <a:lnTo>
                    <a:pt x="1082" y="706"/>
                  </a:lnTo>
                  <a:lnTo>
                    <a:pt x="1088" y="700"/>
                  </a:lnTo>
                  <a:lnTo>
                    <a:pt x="1091" y="690"/>
                  </a:lnTo>
                  <a:lnTo>
                    <a:pt x="1097" y="683"/>
                  </a:lnTo>
                  <a:lnTo>
                    <a:pt x="1101" y="677"/>
                  </a:lnTo>
                  <a:lnTo>
                    <a:pt x="1105" y="670"/>
                  </a:lnTo>
                  <a:lnTo>
                    <a:pt x="1107" y="660"/>
                  </a:lnTo>
                  <a:lnTo>
                    <a:pt x="1109" y="652"/>
                  </a:lnTo>
                  <a:lnTo>
                    <a:pt x="1112" y="643"/>
                  </a:lnTo>
                  <a:lnTo>
                    <a:pt x="1114" y="635"/>
                  </a:lnTo>
                  <a:lnTo>
                    <a:pt x="1116" y="624"/>
                  </a:lnTo>
                  <a:lnTo>
                    <a:pt x="1118" y="616"/>
                  </a:lnTo>
                  <a:lnTo>
                    <a:pt x="1118" y="607"/>
                  </a:lnTo>
                  <a:lnTo>
                    <a:pt x="1120" y="599"/>
                  </a:lnTo>
                  <a:lnTo>
                    <a:pt x="1118" y="590"/>
                  </a:lnTo>
                  <a:lnTo>
                    <a:pt x="1118" y="578"/>
                  </a:lnTo>
                  <a:lnTo>
                    <a:pt x="1116" y="571"/>
                  </a:lnTo>
                  <a:lnTo>
                    <a:pt x="1114" y="561"/>
                  </a:lnTo>
                  <a:lnTo>
                    <a:pt x="1112" y="554"/>
                  </a:lnTo>
                  <a:lnTo>
                    <a:pt x="1109" y="544"/>
                  </a:lnTo>
                  <a:lnTo>
                    <a:pt x="1107" y="536"/>
                  </a:lnTo>
                  <a:lnTo>
                    <a:pt x="1105" y="529"/>
                  </a:lnTo>
                  <a:lnTo>
                    <a:pt x="1101" y="519"/>
                  </a:lnTo>
                  <a:lnTo>
                    <a:pt x="1097" y="512"/>
                  </a:lnTo>
                  <a:lnTo>
                    <a:pt x="1091" y="504"/>
                  </a:lnTo>
                  <a:lnTo>
                    <a:pt x="1088" y="497"/>
                  </a:lnTo>
                  <a:lnTo>
                    <a:pt x="1082" y="489"/>
                  </a:lnTo>
                  <a:lnTo>
                    <a:pt x="1076" y="483"/>
                  </a:lnTo>
                  <a:lnTo>
                    <a:pt x="1070" y="476"/>
                  </a:lnTo>
                  <a:lnTo>
                    <a:pt x="1067" y="470"/>
                  </a:lnTo>
                  <a:lnTo>
                    <a:pt x="1059" y="464"/>
                  </a:lnTo>
                  <a:lnTo>
                    <a:pt x="1051" y="459"/>
                  </a:lnTo>
                  <a:lnTo>
                    <a:pt x="1044" y="453"/>
                  </a:lnTo>
                  <a:lnTo>
                    <a:pt x="1038" y="449"/>
                  </a:lnTo>
                  <a:lnTo>
                    <a:pt x="1031" y="443"/>
                  </a:lnTo>
                  <a:lnTo>
                    <a:pt x="1023" y="440"/>
                  </a:lnTo>
                  <a:lnTo>
                    <a:pt x="1015" y="436"/>
                  </a:lnTo>
                  <a:lnTo>
                    <a:pt x="1010" y="432"/>
                  </a:lnTo>
                  <a:lnTo>
                    <a:pt x="1000" y="428"/>
                  </a:lnTo>
                  <a:lnTo>
                    <a:pt x="991" y="424"/>
                  </a:lnTo>
                  <a:lnTo>
                    <a:pt x="983" y="422"/>
                  </a:lnTo>
                  <a:lnTo>
                    <a:pt x="974" y="422"/>
                  </a:lnTo>
                  <a:lnTo>
                    <a:pt x="966" y="419"/>
                  </a:lnTo>
                  <a:lnTo>
                    <a:pt x="956" y="419"/>
                  </a:lnTo>
                  <a:lnTo>
                    <a:pt x="949" y="419"/>
                  </a:lnTo>
                  <a:lnTo>
                    <a:pt x="939" y="419"/>
                  </a:lnTo>
                  <a:lnTo>
                    <a:pt x="941" y="407"/>
                  </a:lnTo>
                  <a:lnTo>
                    <a:pt x="945" y="396"/>
                  </a:lnTo>
                  <a:lnTo>
                    <a:pt x="951" y="384"/>
                  </a:lnTo>
                  <a:lnTo>
                    <a:pt x="955" y="375"/>
                  </a:lnTo>
                  <a:lnTo>
                    <a:pt x="958" y="362"/>
                  </a:lnTo>
                  <a:lnTo>
                    <a:pt x="964" y="350"/>
                  </a:lnTo>
                  <a:lnTo>
                    <a:pt x="968" y="339"/>
                  </a:lnTo>
                  <a:lnTo>
                    <a:pt x="974" y="329"/>
                  </a:lnTo>
                  <a:lnTo>
                    <a:pt x="979" y="318"/>
                  </a:lnTo>
                  <a:lnTo>
                    <a:pt x="983" y="306"/>
                  </a:lnTo>
                  <a:lnTo>
                    <a:pt x="987" y="295"/>
                  </a:lnTo>
                  <a:lnTo>
                    <a:pt x="991" y="286"/>
                  </a:lnTo>
                  <a:lnTo>
                    <a:pt x="996" y="276"/>
                  </a:lnTo>
                  <a:lnTo>
                    <a:pt x="1000" y="267"/>
                  </a:lnTo>
                  <a:lnTo>
                    <a:pt x="1004" y="259"/>
                  </a:lnTo>
                  <a:lnTo>
                    <a:pt x="1010" y="253"/>
                  </a:lnTo>
                  <a:lnTo>
                    <a:pt x="1013" y="242"/>
                  </a:lnTo>
                  <a:lnTo>
                    <a:pt x="1017" y="230"/>
                  </a:lnTo>
                  <a:lnTo>
                    <a:pt x="1023" y="221"/>
                  </a:lnTo>
                  <a:lnTo>
                    <a:pt x="1031" y="211"/>
                  </a:lnTo>
                  <a:lnTo>
                    <a:pt x="1034" y="202"/>
                  </a:lnTo>
                  <a:lnTo>
                    <a:pt x="1042" y="194"/>
                  </a:lnTo>
                  <a:lnTo>
                    <a:pt x="1048" y="185"/>
                  </a:lnTo>
                  <a:lnTo>
                    <a:pt x="1055" y="177"/>
                  </a:lnTo>
                  <a:lnTo>
                    <a:pt x="1065" y="187"/>
                  </a:lnTo>
                  <a:lnTo>
                    <a:pt x="1074" y="198"/>
                  </a:lnTo>
                  <a:lnTo>
                    <a:pt x="1086" y="208"/>
                  </a:lnTo>
                  <a:lnTo>
                    <a:pt x="1095" y="221"/>
                  </a:lnTo>
                  <a:lnTo>
                    <a:pt x="1103" y="232"/>
                  </a:lnTo>
                  <a:lnTo>
                    <a:pt x="1112" y="244"/>
                  </a:lnTo>
                  <a:lnTo>
                    <a:pt x="1120" y="257"/>
                  </a:lnTo>
                  <a:lnTo>
                    <a:pt x="1131" y="270"/>
                  </a:lnTo>
                  <a:lnTo>
                    <a:pt x="1137" y="282"/>
                  </a:lnTo>
                  <a:lnTo>
                    <a:pt x="1147" y="295"/>
                  </a:lnTo>
                  <a:lnTo>
                    <a:pt x="1154" y="306"/>
                  </a:lnTo>
                  <a:lnTo>
                    <a:pt x="1162" y="320"/>
                  </a:lnTo>
                  <a:lnTo>
                    <a:pt x="1166" y="325"/>
                  </a:lnTo>
                  <a:lnTo>
                    <a:pt x="1169" y="333"/>
                  </a:lnTo>
                  <a:lnTo>
                    <a:pt x="1173" y="341"/>
                  </a:lnTo>
                  <a:lnTo>
                    <a:pt x="1177" y="346"/>
                  </a:lnTo>
                  <a:lnTo>
                    <a:pt x="1185" y="362"/>
                  </a:lnTo>
                  <a:lnTo>
                    <a:pt x="1190" y="377"/>
                  </a:lnTo>
                  <a:lnTo>
                    <a:pt x="1196" y="388"/>
                  </a:lnTo>
                  <a:lnTo>
                    <a:pt x="1202" y="403"/>
                  </a:lnTo>
                  <a:lnTo>
                    <a:pt x="1205" y="419"/>
                  </a:lnTo>
                  <a:lnTo>
                    <a:pt x="1211" y="432"/>
                  </a:lnTo>
                  <a:lnTo>
                    <a:pt x="1215" y="447"/>
                  </a:lnTo>
                  <a:lnTo>
                    <a:pt x="1221" y="462"/>
                  </a:lnTo>
                  <a:lnTo>
                    <a:pt x="1221" y="470"/>
                  </a:lnTo>
                  <a:lnTo>
                    <a:pt x="1224" y="478"/>
                  </a:lnTo>
                  <a:lnTo>
                    <a:pt x="1226" y="485"/>
                  </a:lnTo>
                  <a:lnTo>
                    <a:pt x="1228" y="495"/>
                  </a:lnTo>
                  <a:lnTo>
                    <a:pt x="1230" y="508"/>
                  </a:lnTo>
                  <a:lnTo>
                    <a:pt x="1232" y="523"/>
                  </a:lnTo>
                  <a:lnTo>
                    <a:pt x="1234" y="531"/>
                  </a:lnTo>
                  <a:lnTo>
                    <a:pt x="1236" y="538"/>
                  </a:lnTo>
                  <a:lnTo>
                    <a:pt x="1238" y="548"/>
                  </a:lnTo>
                  <a:lnTo>
                    <a:pt x="1238" y="555"/>
                  </a:lnTo>
                  <a:lnTo>
                    <a:pt x="1238" y="563"/>
                  </a:lnTo>
                  <a:lnTo>
                    <a:pt x="1240" y="571"/>
                  </a:lnTo>
                  <a:lnTo>
                    <a:pt x="1240" y="578"/>
                  </a:lnTo>
                  <a:lnTo>
                    <a:pt x="1242" y="588"/>
                  </a:lnTo>
                  <a:lnTo>
                    <a:pt x="1242" y="595"/>
                  </a:lnTo>
                  <a:lnTo>
                    <a:pt x="1242" y="605"/>
                  </a:lnTo>
                  <a:lnTo>
                    <a:pt x="1242" y="613"/>
                  </a:lnTo>
                  <a:lnTo>
                    <a:pt x="1243" y="622"/>
                  </a:lnTo>
                  <a:lnTo>
                    <a:pt x="1242" y="635"/>
                  </a:lnTo>
                  <a:lnTo>
                    <a:pt x="1242" y="652"/>
                  </a:lnTo>
                  <a:lnTo>
                    <a:pt x="1240" y="668"/>
                  </a:lnTo>
                  <a:lnTo>
                    <a:pt x="1238" y="683"/>
                  </a:lnTo>
                  <a:lnTo>
                    <a:pt x="1236" y="698"/>
                  </a:lnTo>
                  <a:lnTo>
                    <a:pt x="1232" y="713"/>
                  </a:lnTo>
                  <a:lnTo>
                    <a:pt x="1230" y="730"/>
                  </a:lnTo>
                  <a:lnTo>
                    <a:pt x="1228" y="746"/>
                  </a:lnTo>
                  <a:lnTo>
                    <a:pt x="1224" y="759"/>
                  </a:lnTo>
                  <a:lnTo>
                    <a:pt x="1221" y="774"/>
                  </a:lnTo>
                  <a:lnTo>
                    <a:pt x="1215" y="789"/>
                  </a:lnTo>
                  <a:lnTo>
                    <a:pt x="1213" y="805"/>
                  </a:lnTo>
                  <a:lnTo>
                    <a:pt x="1207" y="818"/>
                  </a:lnTo>
                  <a:lnTo>
                    <a:pt x="1202" y="833"/>
                  </a:lnTo>
                  <a:lnTo>
                    <a:pt x="1196" y="846"/>
                  </a:lnTo>
                  <a:lnTo>
                    <a:pt x="1192" y="862"/>
                  </a:lnTo>
                  <a:lnTo>
                    <a:pt x="1185" y="875"/>
                  </a:lnTo>
                  <a:lnTo>
                    <a:pt x="1179" y="888"/>
                  </a:lnTo>
                  <a:lnTo>
                    <a:pt x="1171" y="902"/>
                  </a:lnTo>
                  <a:lnTo>
                    <a:pt x="1166" y="915"/>
                  </a:lnTo>
                  <a:lnTo>
                    <a:pt x="1156" y="928"/>
                  </a:lnTo>
                  <a:lnTo>
                    <a:pt x="1150" y="941"/>
                  </a:lnTo>
                  <a:lnTo>
                    <a:pt x="1143" y="955"/>
                  </a:lnTo>
                  <a:lnTo>
                    <a:pt x="1135" y="966"/>
                  </a:lnTo>
                  <a:lnTo>
                    <a:pt x="1126" y="978"/>
                  </a:lnTo>
                  <a:lnTo>
                    <a:pt x="1116" y="991"/>
                  </a:lnTo>
                  <a:lnTo>
                    <a:pt x="1109" y="1002"/>
                  </a:lnTo>
                  <a:lnTo>
                    <a:pt x="1099" y="1016"/>
                  </a:lnTo>
                  <a:lnTo>
                    <a:pt x="1090" y="1025"/>
                  </a:lnTo>
                  <a:lnTo>
                    <a:pt x="1080" y="1036"/>
                  </a:lnTo>
                  <a:lnTo>
                    <a:pt x="1069" y="1048"/>
                  </a:lnTo>
                  <a:lnTo>
                    <a:pt x="1061" y="1059"/>
                  </a:lnTo>
                  <a:lnTo>
                    <a:pt x="1050" y="1069"/>
                  </a:lnTo>
                  <a:lnTo>
                    <a:pt x="1038" y="1078"/>
                  </a:lnTo>
                  <a:lnTo>
                    <a:pt x="1027" y="1090"/>
                  </a:lnTo>
                  <a:lnTo>
                    <a:pt x="1015" y="1099"/>
                  </a:lnTo>
                  <a:lnTo>
                    <a:pt x="1002" y="1107"/>
                  </a:lnTo>
                  <a:lnTo>
                    <a:pt x="991" y="1116"/>
                  </a:lnTo>
                  <a:lnTo>
                    <a:pt x="979" y="1126"/>
                  </a:lnTo>
                  <a:lnTo>
                    <a:pt x="968" y="1135"/>
                  </a:lnTo>
                  <a:lnTo>
                    <a:pt x="955" y="1143"/>
                  </a:lnTo>
                  <a:lnTo>
                    <a:pt x="941" y="1149"/>
                  </a:lnTo>
                  <a:lnTo>
                    <a:pt x="928" y="1156"/>
                  </a:lnTo>
                  <a:lnTo>
                    <a:pt x="915" y="1166"/>
                  </a:lnTo>
                  <a:lnTo>
                    <a:pt x="901" y="1171"/>
                  </a:lnTo>
                  <a:lnTo>
                    <a:pt x="888" y="1177"/>
                  </a:lnTo>
                  <a:lnTo>
                    <a:pt x="875" y="1185"/>
                  </a:lnTo>
                  <a:lnTo>
                    <a:pt x="863" y="1192"/>
                  </a:lnTo>
                  <a:lnTo>
                    <a:pt x="846" y="1196"/>
                  </a:lnTo>
                  <a:lnTo>
                    <a:pt x="833" y="1202"/>
                  </a:lnTo>
                  <a:lnTo>
                    <a:pt x="818" y="1208"/>
                  </a:lnTo>
                  <a:lnTo>
                    <a:pt x="804" y="1213"/>
                  </a:lnTo>
                  <a:lnTo>
                    <a:pt x="787" y="1215"/>
                  </a:lnTo>
                  <a:lnTo>
                    <a:pt x="774" y="1219"/>
                  </a:lnTo>
                  <a:lnTo>
                    <a:pt x="759" y="1225"/>
                  </a:lnTo>
                  <a:lnTo>
                    <a:pt x="745" y="1229"/>
                  </a:lnTo>
                  <a:lnTo>
                    <a:pt x="728" y="1230"/>
                  </a:lnTo>
                  <a:lnTo>
                    <a:pt x="713" y="1232"/>
                  </a:lnTo>
                  <a:lnTo>
                    <a:pt x="698" y="1236"/>
                  </a:lnTo>
                  <a:lnTo>
                    <a:pt x="683" y="1238"/>
                  </a:lnTo>
                  <a:lnTo>
                    <a:pt x="667" y="1240"/>
                  </a:lnTo>
                  <a:lnTo>
                    <a:pt x="652" y="1242"/>
                  </a:lnTo>
                  <a:lnTo>
                    <a:pt x="635" y="1242"/>
                  </a:lnTo>
                  <a:lnTo>
                    <a:pt x="622" y="1242"/>
                  </a:lnTo>
                  <a:lnTo>
                    <a:pt x="605" y="1242"/>
                  </a:lnTo>
                  <a:lnTo>
                    <a:pt x="588" y="1242"/>
                  </a:lnTo>
                  <a:lnTo>
                    <a:pt x="572" y="1240"/>
                  </a:lnTo>
                  <a:lnTo>
                    <a:pt x="557" y="1238"/>
                  </a:lnTo>
                  <a:lnTo>
                    <a:pt x="540" y="1236"/>
                  </a:lnTo>
                  <a:lnTo>
                    <a:pt x="525" y="1232"/>
                  </a:lnTo>
                  <a:lnTo>
                    <a:pt x="510" y="1230"/>
                  </a:lnTo>
                  <a:lnTo>
                    <a:pt x="494" y="1229"/>
                  </a:lnTo>
                  <a:lnTo>
                    <a:pt x="479" y="1225"/>
                  </a:lnTo>
                  <a:lnTo>
                    <a:pt x="464" y="1219"/>
                  </a:lnTo>
                  <a:lnTo>
                    <a:pt x="449" y="1215"/>
                  </a:lnTo>
                  <a:lnTo>
                    <a:pt x="436" y="1213"/>
                  </a:lnTo>
                  <a:lnTo>
                    <a:pt x="420" y="1208"/>
                  </a:lnTo>
                  <a:lnTo>
                    <a:pt x="405" y="1202"/>
                  </a:lnTo>
                  <a:lnTo>
                    <a:pt x="392" y="1196"/>
                  </a:lnTo>
                  <a:lnTo>
                    <a:pt x="378" y="1192"/>
                  </a:lnTo>
                  <a:lnTo>
                    <a:pt x="363"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3" y="1059"/>
                  </a:lnTo>
                  <a:lnTo>
                    <a:pt x="171" y="1048"/>
                  </a:lnTo>
                  <a:lnTo>
                    <a:pt x="160" y="1036"/>
                  </a:lnTo>
                  <a:lnTo>
                    <a:pt x="148" y="1025"/>
                  </a:lnTo>
                  <a:lnTo>
                    <a:pt x="141" y="1016"/>
                  </a:lnTo>
                  <a:lnTo>
                    <a:pt x="129" y="1002"/>
                  </a:lnTo>
                  <a:lnTo>
                    <a:pt x="122" y="991"/>
                  </a:lnTo>
                  <a:lnTo>
                    <a:pt x="112" y="978"/>
                  </a:lnTo>
                  <a:lnTo>
                    <a:pt x="107" y="966"/>
                  </a:lnTo>
                  <a:lnTo>
                    <a:pt x="97" y="955"/>
                  </a:lnTo>
                  <a:lnTo>
                    <a:pt x="90" y="941"/>
                  </a:lnTo>
                  <a:lnTo>
                    <a:pt x="80" y="928"/>
                  </a:lnTo>
                  <a:lnTo>
                    <a:pt x="74" y="915"/>
                  </a:lnTo>
                  <a:lnTo>
                    <a:pt x="65" y="902"/>
                  </a:lnTo>
                  <a:lnTo>
                    <a:pt x="59" y="888"/>
                  </a:lnTo>
                  <a:lnTo>
                    <a:pt x="53" y="875"/>
                  </a:lnTo>
                  <a:lnTo>
                    <a:pt x="48" y="862"/>
                  </a:lnTo>
                  <a:lnTo>
                    <a:pt x="42" y="846"/>
                  </a:lnTo>
                  <a:lnTo>
                    <a:pt x="36" y="833"/>
                  </a:lnTo>
                  <a:lnTo>
                    <a:pt x="31" y="818"/>
                  </a:lnTo>
                  <a:lnTo>
                    <a:pt x="27" y="805"/>
                  </a:lnTo>
                  <a:lnTo>
                    <a:pt x="23" y="789"/>
                  </a:lnTo>
                  <a:lnTo>
                    <a:pt x="19" y="774"/>
                  </a:lnTo>
                  <a:lnTo>
                    <a:pt x="15" y="759"/>
                  </a:lnTo>
                  <a:lnTo>
                    <a:pt x="13" y="746"/>
                  </a:lnTo>
                  <a:lnTo>
                    <a:pt x="8" y="730"/>
                  </a:lnTo>
                  <a:lnTo>
                    <a:pt x="6" y="713"/>
                  </a:lnTo>
                  <a:lnTo>
                    <a:pt x="4" y="698"/>
                  </a:lnTo>
                  <a:lnTo>
                    <a:pt x="4" y="683"/>
                  </a:lnTo>
                  <a:lnTo>
                    <a:pt x="0" y="668"/>
                  </a:lnTo>
                  <a:lnTo>
                    <a:pt x="0" y="652"/>
                  </a:lnTo>
                  <a:lnTo>
                    <a:pt x="0" y="635"/>
                  </a:lnTo>
                  <a:lnTo>
                    <a:pt x="0" y="622"/>
                  </a:lnTo>
                  <a:lnTo>
                    <a:pt x="0" y="605"/>
                  </a:lnTo>
                  <a:lnTo>
                    <a:pt x="0" y="590"/>
                  </a:lnTo>
                  <a:lnTo>
                    <a:pt x="0" y="573"/>
                  </a:lnTo>
                  <a:lnTo>
                    <a:pt x="4" y="557"/>
                  </a:lnTo>
                  <a:lnTo>
                    <a:pt x="4" y="540"/>
                  </a:lnTo>
                  <a:lnTo>
                    <a:pt x="6" y="525"/>
                  </a:lnTo>
                  <a:lnTo>
                    <a:pt x="8" y="510"/>
                  </a:lnTo>
                  <a:lnTo>
                    <a:pt x="13" y="495"/>
                  </a:lnTo>
                  <a:lnTo>
                    <a:pt x="15" y="479"/>
                  </a:lnTo>
                  <a:lnTo>
                    <a:pt x="19" y="466"/>
                  </a:lnTo>
                  <a:lnTo>
                    <a:pt x="23" y="449"/>
                  </a:lnTo>
                  <a:lnTo>
                    <a:pt x="27" y="436"/>
                  </a:lnTo>
                  <a:lnTo>
                    <a:pt x="31" y="421"/>
                  </a:lnTo>
                  <a:lnTo>
                    <a:pt x="36" y="407"/>
                  </a:lnTo>
                  <a:lnTo>
                    <a:pt x="42" y="392"/>
                  </a:lnTo>
                  <a:lnTo>
                    <a:pt x="48" y="379"/>
                  </a:lnTo>
                  <a:lnTo>
                    <a:pt x="53" y="365"/>
                  </a:lnTo>
                  <a:lnTo>
                    <a:pt x="59" y="350"/>
                  </a:lnTo>
                  <a:lnTo>
                    <a:pt x="65" y="335"/>
                  </a:lnTo>
                  <a:lnTo>
                    <a:pt x="74" y="324"/>
                  </a:lnTo>
                  <a:lnTo>
                    <a:pt x="80" y="310"/>
                  </a:lnTo>
                  <a:lnTo>
                    <a:pt x="90" y="297"/>
                  </a:lnTo>
                  <a:lnTo>
                    <a:pt x="97" y="284"/>
                  </a:lnTo>
                  <a:lnTo>
                    <a:pt x="107" y="272"/>
                  </a:lnTo>
                  <a:lnTo>
                    <a:pt x="112" y="259"/>
                  </a:lnTo>
                  <a:lnTo>
                    <a:pt x="122" y="247"/>
                  </a:lnTo>
                  <a:lnTo>
                    <a:pt x="129" y="234"/>
                  </a:lnTo>
                  <a:lnTo>
                    <a:pt x="141" y="223"/>
                  </a:lnTo>
                  <a:lnTo>
                    <a:pt x="148" y="211"/>
                  </a:lnTo>
                  <a:lnTo>
                    <a:pt x="160" y="200"/>
                  </a:lnTo>
                  <a:lnTo>
                    <a:pt x="171" y="189"/>
                  </a:lnTo>
                  <a:lnTo>
                    <a:pt x="183" y="181"/>
                  </a:lnTo>
                  <a:lnTo>
                    <a:pt x="190" y="170"/>
                  </a:lnTo>
                  <a:lnTo>
                    <a:pt x="202" y="158"/>
                  </a:lnTo>
                  <a:lnTo>
                    <a:pt x="211" y="147"/>
                  </a:lnTo>
                  <a:lnTo>
                    <a:pt x="224" y="139"/>
                  </a:lnTo>
                  <a:lnTo>
                    <a:pt x="236" y="130"/>
                  </a:lnTo>
                  <a:lnTo>
                    <a:pt x="247" y="120"/>
                  </a:lnTo>
                  <a:lnTo>
                    <a:pt x="259" y="111"/>
                  </a:lnTo>
                  <a:lnTo>
                    <a:pt x="272" y="105"/>
                  </a:lnTo>
                  <a:lnTo>
                    <a:pt x="283" y="95"/>
                  </a:lnTo>
                  <a:lnTo>
                    <a:pt x="297" y="88"/>
                  </a:lnTo>
                  <a:lnTo>
                    <a:pt x="310" y="78"/>
                  </a:lnTo>
                  <a:lnTo>
                    <a:pt x="323" y="73"/>
                  </a:lnTo>
                  <a:lnTo>
                    <a:pt x="335" y="65"/>
                  </a:lnTo>
                  <a:lnTo>
                    <a:pt x="350" y="59"/>
                  </a:lnTo>
                  <a:lnTo>
                    <a:pt x="363" y="52"/>
                  </a:lnTo>
                  <a:lnTo>
                    <a:pt x="378" y="48"/>
                  </a:lnTo>
                  <a:lnTo>
                    <a:pt x="392" y="40"/>
                  </a:lnTo>
                  <a:lnTo>
                    <a:pt x="405" y="35"/>
                  </a:lnTo>
                  <a:lnTo>
                    <a:pt x="420" y="29"/>
                  </a:lnTo>
                  <a:lnTo>
                    <a:pt x="436" y="25"/>
                  </a:lnTo>
                  <a:lnTo>
                    <a:pt x="449" y="21"/>
                  </a:lnTo>
                  <a:lnTo>
                    <a:pt x="464" y="17"/>
                  </a:lnTo>
                  <a:lnTo>
                    <a:pt x="479" y="14"/>
                  </a:lnTo>
                  <a:lnTo>
                    <a:pt x="494" y="12"/>
                  </a:lnTo>
                  <a:lnTo>
                    <a:pt x="510" y="6"/>
                  </a:lnTo>
                  <a:lnTo>
                    <a:pt x="525" y="6"/>
                  </a:lnTo>
                  <a:lnTo>
                    <a:pt x="540" y="2"/>
                  </a:lnTo>
                  <a:lnTo>
                    <a:pt x="557" y="2"/>
                  </a:lnTo>
                  <a:lnTo>
                    <a:pt x="572" y="0"/>
                  </a:lnTo>
                  <a:lnTo>
                    <a:pt x="588" y="0"/>
                  </a:lnTo>
                  <a:lnTo>
                    <a:pt x="605" y="0"/>
                  </a:lnTo>
                  <a:lnTo>
                    <a:pt x="622" y="0"/>
                  </a:lnTo>
                  <a:lnTo>
                    <a:pt x="633" y="0"/>
                  </a:lnTo>
                  <a:lnTo>
                    <a:pt x="650" y="0"/>
                  </a:lnTo>
                  <a:lnTo>
                    <a:pt x="664" y="0"/>
                  </a:lnTo>
                  <a:lnTo>
                    <a:pt x="679" y="0"/>
                  </a:lnTo>
                  <a:lnTo>
                    <a:pt x="692" y="0"/>
                  </a:lnTo>
                  <a:lnTo>
                    <a:pt x="707" y="4"/>
                  </a:lnTo>
                  <a:lnTo>
                    <a:pt x="721" y="6"/>
                  </a:lnTo>
                  <a:lnTo>
                    <a:pt x="736" y="10"/>
                  </a:lnTo>
                  <a:lnTo>
                    <a:pt x="749" y="12"/>
                  </a:lnTo>
                  <a:lnTo>
                    <a:pt x="763" y="14"/>
                  </a:lnTo>
                  <a:lnTo>
                    <a:pt x="776" y="17"/>
                  </a:lnTo>
                  <a:lnTo>
                    <a:pt x="791" y="23"/>
                  </a:lnTo>
                  <a:lnTo>
                    <a:pt x="804" y="25"/>
                  </a:lnTo>
                  <a:lnTo>
                    <a:pt x="816" y="29"/>
                  </a:lnTo>
                  <a:lnTo>
                    <a:pt x="829" y="35"/>
                  </a:lnTo>
                  <a:lnTo>
                    <a:pt x="844" y="40"/>
                  </a:lnTo>
                  <a:lnTo>
                    <a:pt x="856" y="46"/>
                  </a:lnTo>
                  <a:lnTo>
                    <a:pt x="869" y="50"/>
                  </a:lnTo>
                  <a:lnTo>
                    <a:pt x="880" y="55"/>
                  </a:lnTo>
                  <a:lnTo>
                    <a:pt x="894" y="63"/>
                  </a:lnTo>
                  <a:lnTo>
                    <a:pt x="905" y="67"/>
                  </a:lnTo>
                  <a:lnTo>
                    <a:pt x="918" y="74"/>
                  </a:lnTo>
                  <a:lnTo>
                    <a:pt x="930" y="82"/>
                  </a:lnTo>
                  <a:lnTo>
                    <a:pt x="943" y="90"/>
                  </a:lnTo>
                  <a:lnTo>
                    <a:pt x="953" y="95"/>
                  </a:lnTo>
                  <a:lnTo>
                    <a:pt x="966" y="103"/>
                  </a:lnTo>
                  <a:lnTo>
                    <a:pt x="975" y="111"/>
                  </a:lnTo>
                  <a:lnTo>
                    <a:pt x="989" y="120"/>
                  </a:lnTo>
                  <a:lnTo>
                    <a:pt x="998" y="130"/>
                  </a:lnTo>
                  <a:lnTo>
                    <a:pt x="1010" y="137"/>
                  </a:lnTo>
                  <a:lnTo>
                    <a:pt x="1021" y="147"/>
                  </a:lnTo>
                  <a:lnTo>
                    <a:pt x="1032" y="156"/>
                  </a:lnTo>
                  <a:lnTo>
                    <a:pt x="1023" y="164"/>
                  </a:lnTo>
                  <a:lnTo>
                    <a:pt x="1015" y="177"/>
                  </a:lnTo>
                  <a:lnTo>
                    <a:pt x="1010" y="183"/>
                  </a:lnTo>
                  <a:lnTo>
                    <a:pt x="1006" y="190"/>
                  </a:lnTo>
                  <a:lnTo>
                    <a:pt x="1002" y="198"/>
                  </a:lnTo>
                  <a:lnTo>
                    <a:pt x="998" y="206"/>
                  </a:lnTo>
                  <a:lnTo>
                    <a:pt x="993" y="213"/>
                  </a:lnTo>
                  <a:lnTo>
                    <a:pt x="989" y="221"/>
                  </a:lnTo>
                  <a:lnTo>
                    <a:pt x="985" y="228"/>
                  </a:lnTo>
                  <a:lnTo>
                    <a:pt x="979" y="236"/>
                  </a:lnTo>
                  <a:lnTo>
                    <a:pt x="974" y="246"/>
                  </a:lnTo>
                  <a:lnTo>
                    <a:pt x="970" y="253"/>
                  </a:lnTo>
                  <a:lnTo>
                    <a:pt x="966" y="263"/>
                  </a:lnTo>
                  <a:lnTo>
                    <a:pt x="962" y="272"/>
                  </a:lnTo>
                  <a:lnTo>
                    <a:pt x="956" y="282"/>
                  </a:lnTo>
                  <a:lnTo>
                    <a:pt x="951" y="291"/>
                  </a:lnTo>
                  <a:lnTo>
                    <a:pt x="945" y="301"/>
                  </a:lnTo>
                  <a:lnTo>
                    <a:pt x="939" y="312"/>
                  </a:lnTo>
                  <a:lnTo>
                    <a:pt x="936" y="320"/>
                  </a:lnTo>
                  <a:lnTo>
                    <a:pt x="932" y="331"/>
                  </a:lnTo>
                  <a:lnTo>
                    <a:pt x="928" y="341"/>
                  </a:lnTo>
                  <a:lnTo>
                    <a:pt x="924" y="352"/>
                  </a:lnTo>
                  <a:lnTo>
                    <a:pt x="920" y="360"/>
                  </a:lnTo>
                  <a:lnTo>
                    <a:pt x="915" y="371"/>
                  </a:lnTo>
                  <a:lnTo>
                    <a:pt x="911" y="379"/>
                  </a:lnTo>
                  <a:lnTo>
                    <a:pt x="909" y="388"/>
                  </a:lnTo>
                  <a:lnTo>
                    <a:pt x="903" y="398"/>
                  </a:lnTo>
                  <a:lnTo>
                    <a:pt x="901" y="407"/>
                  </a:lnTo>
                  <a:lnTo>
                    <a:pt x="897" y="415"/>
                  </a:lnTo>
                  <a:lnTo>
                    <a:pt x="897" y="424"/>
                  </a:lnTo>
                  <a:lnTo>
                    <a:pt x="880" y="426"/>
                  </a:lnTo>
                  <a:lnTo>
                    <a:pt x="867" y="432"/>
                  </a:lnTo>
                  <a:lnTo>
                    <a:pt x="854" y="436"/>
                  </a:lnTo>
                  <a:lnTo>
                    <a:pt x="840" y="445"/>
                  </a:lnTo>
                  <a:lnTo>
                    <a:pt x="827" y="453"/>
                  </a:lnTo>
                  <a:lnTo>
                    <a:pt x="816" y="462"/>
                  </a:lnTo>
                  <a:lnTo>
                    <a:pt x="806" y="472"/>
                  </a:lnTo>
                  <a:lnTo>
                    <a:pt x="799" y="485"/>
                  </a:lnTo>
                  <a:lnTo>
                    <a:pt x="787" y="497"/>
                  </a:lnTo>
                  <a:lnTo>
                    <a:pt x="782" y="510"/>
                  </a:lnTo>
                  <a:lnTo>
                    <a:pt x="774" y="523"/>
                  </a:lnTo>
                  <a:lnTo>
                    <a:pt x="768" y="536"/>
                  </a:lnTo>
                  <a:lnTo>
                    <a:pt x="763" y="550"/>
                  </a:lnTo>
                  <a:lnTo>
                    <a:pt x="761" y="565"/>
                  </a:lnTo>
                  <a:lnTo>
                    <a:pt x="759" y="573"/>
                  </a:lnTo>
                  <a:lnTo>
                    <a:pt x="759" y="582"/>
                  </a:lnTo>
                  <a:lnTo>
                    <a:pt x="759" y="590"/>
                  </a:lnTo>
                  <a:lnTo>
                    <a:pt x="759" y="599"/>
                  </a:lnTo>
                  <a:lnTo>
                    <a:pt x="759" y="607"/>
                  </a:lnTo>
                  <a:lnTo>
                    <a:pt x="759" y="616"/>
                  </a:lnTo>
                  <a:lnTo>
                    <a:pt x="759" y="624"/>
                  </a:lnTo>
                  <a:lnTo>
                    <a:pt x="763" y="635"/>
                  </a:lnTo>
                  <a:lnTo>
                    <a:pt x="763" y="643"/>
                  </a:lnTo>
                  <a:lnTo>
                    <a:pt x="764" y="652"/>
                  </a:lnTo>
                  <a:lnTo>
                    <a:pt x="768" y="660"/>
                  </a:lnTo>
                  <a:lnTo>
                    <a:pt x="772" y="670"/>
                  </a:lnTo>
                  <a:lnTo>
                    <a:pt x="774" y="677"/>
                  </a:lnTo>
                  <a:lnTo>
                    <a:pt x="780" y="683"/>
                  </a:lnTo>
                  <a:lnTo>
                    <a:pt x="783" y="690"/>
                  </a:lnTo>
                  <a:lnTo>
                    <a:pt x="789" y="700"/>
                  </a:lnTo>
                  <a:lnTo>
                    <a:pt x="793" y="706"/>
                  </a:lnTo>
                  <a:lnTo>
                    <a:pt x="799" y="713"/>
                  </a:lnTo>
                  <a:lnTo>
                    <a:pt x="804" y="719"/>
                  </a:lnTo>
                  <a:lnTo>
                    <a:pt x="810" y="727"/>
                  </a:lnTo>
                  <a:lnTo>
                    <a:pt x="816" y="730"/>
                  </a:lnTo>
                  <a:lnTo>
                    <a:pt x="821" y="736"/>
                  </a:lnTo>
                  <a:lnTo>
                    <a:pt x="827" y="742"/>
                  </a:lnTo>
                  <a:lnTo>
                    <a:pt x="837" y="748"/>
                  </a:lnTo>
                  <a:lnTo>
                    <a:pt x="844" y="753"/>
                  </a:lnTo>
                  <a:lnTo>
                    <a:pt x="850" y="757"/>
                  </a:lnTo>
                  <a:lnTo>
                    <a:pt x="859" y="761"/>
                  </a:lnTo>
                  <a:lnTo>
                    <a:pt x="869" y="767"/>
                  </a:lnTo>
                  <a:lnTo>
                    <a:pt x="875" y="767"/>
                  </a:lnTo>
                  <a:lnTo>
                    <a:pt x="884" y="770"/>
                  </a:lnTo>
                  <a:lnTo>
                    <a:pt x="892" y="772"/>
                  </a:lnTo>
                  <a:lnTo>
                    <a:pt x="901" y="776"/>
                  </a:lnTo>
                  <a:lnTo>
                    <a:pt x="909" y="778"/>
                  </a:lnTo>
                  <a:lnTo>
                    <a:pt x="920" y="778"/>
                  </a:lnTo>
                  <a:lnTo>
                    <a:pt x="930" y="778"/>
                  </a:lnTo>
                  <a:lnTo>
                    <a:pt x="939" y="780"/>
                  </a:lnTo>
                  <a:close/>
                </a:path>
              </a:pathLst>
            </a:custGeom>
            <a:solidFill>
              <a:srgbClr val="E8CC4F"/>
            </a:solidFill>
            <a:ln w="9525">
              <a:noFill/>
              <a:round/>
              <a:headEnd/>
              <a:tailEnd/>
            </a:ln>
          </p:spPr>
          <p:txBody>
            <a:bodyPr/>
            <a:lstStyle/>
            <a:p>
              <a:endParaRPr lang="fr-FR"/>
            </a:p>
          </p:txBody>
        </p:sp>
      </p:grpSp>
      <p:grpSp>
        <p:nvGrpSpPr>
          <p:cNvPr id="74" name="Group 5"/>
          <p:cNvGrpSpPr>
            <a:grpSpLocks noChangeAspect="1"/>
          </p:cNvGrpSpPr>
          <p:nvPr/>
        </p:nvGrpSpPr>
        <p:grpSpPr bwMode="auto">
          <a:xfrm flipH="1">
            <a:off x="2354263" y="3489325"/>
            <a:ext cx="739775" cy="527050"/>
            <a:chOff x="748" y="1732"/>
            <a:chExt cx="1488" cy="1060"/>
          </a:xfrm>
        </p:grpSpPr>
        <p:sp>
          <p:nvSpPr>
            <p:cNvPr id="136231" name="AutoShape 4"/>
            <p:cNvSpPr>
              <a:spLocks noChangeAspect="1" noChangeArrowheads="1" noTextEdit="1"/>
            </p:cNvSpPr>
            <p:nvPr/>
          </p:nvSpPr>
          <p:spPr bwMode="auto">
            <a:xfrm>
              <a:off x="748" y="1732"/>
              <a:ext cx="1488" cy="1060"/>
            </a:xfrm>
            <a:prstGeom prst="rect">
              <a:avLst/>
            </a:prstGeom>
            <a:noFill/>
            <a:ln w="9525">
              <a:noFill/>
              <a:miter lim="800000"/>
              <a:headEnd/>
              <a:tailEnd/>
            </a:ln>
          </p:spPr>
          <p:txBody>
            <a:bodyPr/>
            <a:lstStyle/>
            <a:p>
              <a:endParaRPr lang="fr-FR"/>
            </a:p>
          </p:txBody>
        </p:sp>
        <p:sp>
          <p:nvSpPr>
            <p:cNvPr id="136232" name="Freeform 6"/>
            <p:cNvSpPr>
              <a:spLocks/>
            </p:cNvSpPr>
            <p:nvPr/>
          </p:nvSpPr>
          <p:spPr bwMode="auto">
            <a:xfrm>
              <a:off x="748" y="2125"/>
              <a:ext cx="1044" cy="224"/>
            </a:xfrm>
            <a:custGeom>
              <a:avLst/>
              <a:gdLst>
                <a:gd name="T0" fmla="*/ 0 w 2087"/>
                <a:gd name="T1" fmla="*/ 112 h 449"/>
                <a:gd name="T2" fmla="*/ 7 w 2087"/>
                <a:gd name="T3" fmla="*/ 112 h 449"/>
                <a:gd name="T4" fmla="*/ 15 w 2087"/>
                <a:gd name="T5" fmla="*/ 112 h 449"/>
                <a:gd name="T6" fmla="*/ 26 w 2087"/>
                <a:gd name="T7" fmla="*/ 112 h 449"/>
                <a:gd name="T8" fmla="*/ 27 w 2087"/>
                <a:gd name="T9" fmla="*/ 103 h 449"/>
                <a:gd name="T10" fmla="*/ 29 w 2087"/>
                <a:gd name="T11" fmla="*/ 95 h 449"/>
                <a:gd name="T12" fmla="*/ 34 w 2087"/>
                <a:gd name="T13" fmla="*/ 87 h 449"/>
                <a:gd name="T14" fmla="*/ 39 w 2087"/>
                <a:gd name="T15" fmla="*/ 81 h 449"/>
                <a:gd name="T16" fmla="*/ 46 w 2087"/>
                <a:gd name="T17" fmla="*/ 75 h 449"/>
                <a:gd name="T18" fmla="*/ 53 w 2087"/>
                <a:gd name="T19" fmla="*/ 71 h 449"/>
                <a:gd name="T20" fmla="*/ 62 w 2087"/>
                <a:gd name="T21" fmla="*/ 69 h 449"/>
                <a:gd name="T22" fmla="*/ 71 w 2087"/>
                <a:gd name="T23" fmla="*/ 68 h 449"/>
                <a:gd name="T24" fmla="*/ 80 w 2087"/>
                <a:gd name="T25" fmla="*/ 69 h 449"/>
                <a:gd name="T26" fmla="*/ 88 w 2087"/>
                <a:gd name="T27" fmla="*/ 71 h 449"/>
                <a:gd name="T28" fmla="*/ 99 w 2087"/>
                <a:gd name="T29" fmla="*/ 78 h 449"/>
                <a:gd name="T30" fmla="*/ 104 w 2087"/>
                <a:gd name="T31" fmla="*/ 83 h 449"/>
                <a:gd name="T32" fmla="*/ 110 w 2087"/>
                <a:gd name="T33" fmla="*/ 90 h 449"/>
                <a:gd name="T34" fmla="*/ 113 w 2087"/>
                <a:gd name="T35" fmla="*/ 98 h 449"/>
                <a:gd name="T36" fmla="*/ 115 w 2087"/>
                <a:gd name="T37" fmla="*/ 107 h 449"/>
                <a:gd name="T38" fmla="*/ 159 w 2087"/>
                <a:gd name="T39" fmla="*/ 87 h 449"/>
                <a:gd name="T40" fmla="*/ 168 w 2087"/>
                <a:gd name="T41" fmla="*/ 89 h 449"/>
                <a:gd name="T42" fmla="*/ 176 w 2087"/>
                <a:gd name="T43" fmla="*/ 94 h 449"/>
                <a:gd name="T44" fmla="*/ 181 w 2087"/>
                <a:gd name="T45" fmla="*/ 102 h 449"/>
                <a:gd name="T46" fmla="*/ 184 w 2087"/>
                <a:gd name="T47" fmla="*/ 112 h 449"/>
                <a:gd name="T48" fmla="*/ 199 w 2087"/>
                <a:gd name="T49" fmla="*/ 112 h 449"/>
                <a:gd name="T50" fmla="*/ 213 w 2087"/>
                <a:gd name="T51" fmla="*/ 112 h 449"/>
                <a:gd name="T52" fmla="*/ 227 w 2087"/>
                <a:gd name="T53" fmla="*/ 112 h 449"/>
                <a:gd name="T54" fmla="*/ 239 w 2087"/>
                <a:gd name="T55" fmla="*/ 112 h 449"/>
                <a:gd name="T56" fmla="*/ 249 w 2087"/>
                <a:gd name="T57" fmla="*/ 112 h 449"/>
                <a:gd name="T58" fmla="*/ 258 w 2087"/>
                <a:gd name="T59" fmla="*/ 112 h 449"/>
                <a:gd name="T60" fmla="*/ 266 w 2087"/>
                <a:gd name="T61" fmla="*/ 112 h 449"/>
                <a:gd name="T62" fmla="*/ 266 w 2087"/>
                <a:gd name="T63" fmla="*/ 103 h 449"/>
                <a:gd name="T64" fmla="*/ 269 w 2087"/>
                <a:gd name="T65" fmla="*/ 95 h 449"/>
                <a:gd name="T66" fmla="*/ 273 w 2087"/>
                <a:gd name="T67" fmla="*/ 87 h 449"/>
                <a:gd name="T68" fmla="*/ 279 w 2087"/>
                <a:gd name="T69" fmla="*/ 81 h 449"/>
                <a:gd name="T70" fmla="*/ 285 w 2087"/>
                <a:gd name="T71" fmla="*/ 75 h 449"/>
                <a:gd name="T72" fmla="*/ 293 w 2087"/>
                <a:gd name="T73" fmla="*/ 71 h 449"/>
                <a:gd name="T74" fmla="*/ 301 w 2087"/>
                <a:gd name="T75" fmla="*/ 69 h 449"/>
                <a:gd name="T76" fmla="*/ 310 w 2087"/>
                <a:gd name="T77" fmla="*/ 68 h 449"/>
                <a:gd name="T78" fmla="*/ 319 w 2087"/>
                <a:gd name="T79" fmla="*/ 69 h 449"/>
                <a:gd name="T80" fmla="*/ 327 w 2087"/>
                <a:gd name="T81" fmla="*/ 71 h 449"/>
                <a:gd name="T82" fmla="*/ 335 w 2087"/>
                <a:gd name="T83" fmla="*/ 75 h 449"/>
                <a:gd name="T84" fmla="*/ 342 w 2087"/>
                <a:gd name="T85" fmla="*/ 81 h 449"/>
                <a:gd name="T86" fmla="*/ 347 w 2087"/>
                <a:gd name="T87" fmla="*/ 87 h 449"/>
                <a:gd name="T88" fmla="*/ 351 w 2087"/>
                <a:gd name="T89" fmla="*/ 95 h 449"/>
                <a:gd name="T90" fmla="*/ 354 w 2087"/>
                <a:gd name="T91" fmla="*/ 103 h 449"/>
                <a:gd name="T92" fmla="*/ 355 w 2087"/>
                <a:gd name="T93" fmla="*/ 112 h 449"/>
                <a:gd name="T94" fmla="*/ 373 w 2087"/>
                <a:gd name="T95" fmla="*/ 112 h 449"/>
                <a:gd name="T96" fmla="*/ 389 w 2087"/>
                <a:gd name="T97" fmla="*/ 112 h 449"/>
                <a:gd name="T98" fmla="*/ 405 w 2087"/>
                <a:gd name="T99" fmla="*/ 112 h 449"/>
                <a:gd name="T100" fmla="*/ 421 w 2087"/>
                <a:gd name="T101" fmla="*/ 112 h 449"/>
                <a:gd name="T102" fmla="*/ 435 w 2087"/>
                <a:gd name="T103" fmla="*/ 112 h 449"/>
                <a:gd name="T104" fmla="*/ 449 w 2087"/>
                <a:gd name="T105" fmla="*/ 112 h 449"/>
                <a:gd name="T106" fmla="*/ 462 w 2087"/>
                <a:gd name="T107" fmla="*/ 112 h 449"/>
                <a:gd name="T108" fmla="*/ 474 w 2087"/>
                <a:gd name="T109" fmla="*/ 112 h 449"/>
                <a:gd name="T110" fmla="*/ 484 w 2087"/>
                <a:gd name="T111" fmla="*/ 112 h 449"/>
                <a:gd name="T112" fmla="*/ 494 w 2087"/>
                <a:gd name="T113" fmla="*/ 112 h 449"/>
                <a:gd name="T114" fmla="*/ 502 w 2087"/>
                <a:gd name="T115" fmla="*/ 112 h 449"/>
                <a:gd name="T116" fmla="*/ 515 w 2087"/>
                <a:gd name="T117" fmla="*/ 112 h 449"/>
                <a:gd name="T118" fmla="*/ 522 w 2087"/>
                <a:gd name="T119" fmla="*/ 112 h 4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87"/>
                <a:gd name="T181" fmla="*/ 0 h 449"/>
                <a:gd name="T182" fmla="*/ 2087 w 2087"/>
                <a:gd name="T183" fmla="*/ 449 h 4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87" h="449">
                  <a:moveTo>
                    <a:pt x="2087" y="449"/>
                  </a:moveTo>
                  <a:lnTo>
                    <a:pt x="2087" y="0"/>
                  </a:lnTo>
                  <a:lnTo>
                    <a:pt x="0" y="0"/>
                  </a:lnTo>
                  <a:lnTo>
                    <a:pt x="0" y="449"/>
                  </a:lnTo>
                  <a:lnTo>
                    <a:pt x="6" y="449"/>
                  </a:lnTo>
                  <a:lnTo>
                    <a:pt x="13" y="449"/>
                  </a:lnTo>
                  <a:lnTo>
                    <a:pt x="25" y="449"/>
                  </a:lnTo>
                  <a:lnTo>
                    <a:pt x="30" y="449"/>
                  </a:lnTo>
                  <a:lnTo>
                    <a:pt x="38" y="449"/>
                  </a:lnTo>
                  <a:lnTo>
                    <a:pt x="48" y="449"/>
                  </a:lnTo>
                  <a:lnTo>
                    <a:pt x="57" y="449"/>
                  </a:lnTo>
                  <a:lnTo>
                    <a:pt x="67" y="449"/>
                  </a:lnTo>
                  <a:lnTo>
                    <a:pt x="78" y="449"/>
                  </a:lnTo>
                  <a:lnTo>
                    <a:pt x="89" y="449"/>
                  </a:lnTo>
                  <a:lnTo>
                    <a:pt x="101" y="449"/>
                  </a:lnTo>
                  <a:lnTo>
                    <a:pt x="101" y="440"/>
                  </a:lnTo>
                  <a:lnTo>
                    <a:pt x="101" y="430"/>
                  </a:lnTo>
                  <a:lnTo>
                    <a:pt x="103" y="421"/>
                  </a:lnTo>
                  <a:lnTo>
                    <a:pt x="105" y="413"/>
                  </a:lnTo>
                  <a:lnTo>
                    <a:pt x="106"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3"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3" y="274"/>
                  </a:lnTo>
                  <a:lnTo>
                    <a:pt x="291" y="274"/>
                  </a:lnTo>
                  <a:lnTo>
                    <a:pt x="300" y="274"/>
                  </a:lnTo>
                  <a:lnTo>
                    <a:pt x="308" y="274"/>
                  </a:lnTo>
                  <a:lnTo>
                    <a:pt x="317" y="278"/>
                  </a:lnTo>
                  <a:lnTo>
                    <a:pt x="325" y="278"/>
                  </a:lnTo>
                  <a:lnTo>
                    <a:pt x="335" y="280"/>
                  </a:lnTo>
                  <a:lnTo>
                    <a:pt x="342" y="282"/>
                  </a:lnTo>
                  <a:lnTo>
                    <a:pt x="352" y="287"/>
                  </a:lnTo>
                  <a:lnTo>
                    <a:pt x="365" y="293"/>
                  </a:lnTo>
                  <a:lnTo>
                    <a:pt x="380" y="303"/>
                  </a:lnTo>
                  <a:lnTo>
                    <a:pt x="386" y="306"/>
                  </a:lnTo>
                  <a:lnTo>
                    <a:pt x="394" y="312"/>
                  </a:lnTo>
                  <a:lnTo>
                    <a:pt x="399" y="318"/>
                  </a:lnTo>
                  <a:lnTo>
                    <a:pt x="407" y="324"/>
                  </a:lnTo>
                  <a:lnTo>
                    <a:pt x="411" y="329"/>
                  </a:lnTo>
                  <a:lnTo>
                    <a:pt x="416" y="335"/>
                  </a:lnTo>
                  <a:lnTo>
                    <a:pt x="424" y="341"/>
                  </a:lnTo>
                  <a:lnTo>
                    <a:pt x="430" y="350"/>
                  </a:lnTo>
                  <a:lnTo>
                    <a:pt x="433" y="356"/>
                  </a:lnTo>
                  <a:lnTo>
                    <a:pt x="437" y="363"/>
                  </a:lnTo>
                  <a:lnTo>
                    <a:pt x="441" y="371"/>
                  </a:lnTo>
                  <a:lnTo>
                    <a:pt x="447" y="381"/>
                  </a:lnTo>
                  <a:lnTo>
                    <a:pt x="447" y="388"/>
                  </a:lnTo>
                  <a:lnTo>
                    <a:pt x="451" y="394"/>
                  </a:lnTo>
                  <a:lnTo>
                    <a:pt x="452" y="403"/>
                  </a:lnTo>
                  <a:lnTo>
                    <a:pt x="456" y="413"/>
                  </a:lnTo>
                  <a:lnTo>
                    <a:pt x="458" y="421"/>
                  </a:lnTo>
                  <a:lnTo>
                    <a:pt x="458" y="430"/>
                  </a:lnTo>
                  <a:lnTo>
                    <a:pt x="460" y="440"/>
                  </a:lnTo>
                  <a:lnTo>
                    <a:pt x="462" y="449"/>
                  </a:lnTo>
                  <a:lnTo>
                    <a:pt x="572" y="449"/>
                  </a:lnTo>
                  <a:lnTo>
                    <a:pt x="633" y="348"/>
                  </a:lnTo>
                  <a:lnTo>
                    <a:pt x="641" y="348"/>
                  </a:lnTo>
                  <a:lnTo>
                    <a:pt x="652" y="350"/>
                  </a:lnTo>
                  <a:lnTo>
                    <a:pt x="662" y="352"/>
                  </a:lnTo>
                  <a:lnTo>
                    <a:pt x="671" y="356"/>
                  </a:lnTo>
                  <a:lnTo>
                    <a:pt x="679" y="360"/>
                  </a:lnTo>
                  <a:lnTo>
                    <a:pt x="686" y="365"/>
                  </a:lnTo>
                  <a:lnTo>
                    <a:pt x="694" y="369"/>
                  </a:lnTo>
                  <a:lnTo>
                    <a:pt x="703" y="377"/>
                  </a:lnTo>
                  <a:lnTo>
                    <a:pt x="709" y="383"/>
                  </a:lnTo>
                  <a:lnTo>
                    <a:pt x="715" y="392"/>
                  </a:lnTo>
                  <a:lnTo>
                    <a:pt x="719" y="402"/>
                  </a:lnTo>
                  <a:lnTo>
                    <a:pt x="724" y="409"/>
                  </a:lnTo>
                  <a:lnTo>
                    <a:pt x="728" y="419"/>
                  </a:lnTo>
                  <a:lnTo>
                    <a:pt x="730" y="428"/>
                  </a:lnTo>
                  <a:lnTo>
                    <a:pt x="732" y="438"/>
                  </a:lnTo>
                  <a:lnTo>
                    <a:pt x="734" y="449"/>
                  </a:lnTo>
                  <a:lnTo>
                    <a:pt x="745" y="449"/>
                  </a:lnTo>
                  <a:lnTo>
                    <a:pt x="762" y="449"/>
                  </a:lnTo>
                  <a:lnTo>
                    <a:pt x="776" y="449"/>
                  </a:lnTo>
                  <a:lnTo>
                    <a:pt x="793" y="449"/>
                  </a:lnTo>
                  <a:lnTo>
                    <a:pt x="804" y="449"/>
                  </a:lnTo>
                  <a:lnTo>
                    <a:pt x="821" y="449"/>
                  </a:lnTo>
                  <a:lnTo>
                    <a:pt x="835" y="449"/>
                  </a:lnTo>
                  <a:lnTo>
                    <a:pt x="852" y="449"/>
                  </a:lnTo>
                  <a:lnTo>
                    <a:pt x="863" y="449"/>
                  </a:lnTo>
                  <a:lnTo>
                    <a:pt x="878" y="449"/>
                  </a:lnTo>
                  <a:lnTo>
                    <a:pt x="892" y="449"/>
                  </a:lnTo>
                  <a:lnTo>
                    <a:pt x="905" y="449"/>
                  </a:lnTo>
                  <a:lnTo>
                    <a:pt x="916" y="449"/>
                  </a:lnTo>
                  <a:lnTo>
                    <a:pt x="930" y="449"/>
                  </a:lnTo>
                  <a:lnTo>
                    <a:pt x="943" y="449"/>
                  </a:lnTo>
                  <a:lnTo>
                    <a:pt x="956"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5" y="403"/>
                  </a:lnTo>
                  <a:lnTo>
                    <a:pt x="1068" y="394"/>
                  </a:lnTo>
                  <a:lnTo>
                    <a:pt x="1070" y="388"/>
                  </a:lnTo>
                  <a:lnTo>
                    <a:pt x="1074" y="381"/>
                  </a:lnTo>
                  <a:lnTo>
                    <a:pt x="1078" y="371"/>
                  </a:lnTo>
                  <a:lnTo>
                    <a:pt x="1082" y="363"/>
                  </a:lnTo>
                  <a:lnTo>
                    <a:pt x="1086" y="356"/>
                  </a:lnTo>
                  <a:lnTo>
                    <a:pt x="1091" y="350"/>
                  </a:lnTo>
                  <a:lnTo>
                    <a:pt x="1097" y="341"/>
                  </a:lnTo>
                  <a:lnTo>
                    <a:pt x="1101" y="335"/>
                  </a:lnTo>
                  <a:lnTo>
                    <a:pt x="1106" y="329"/>
                  </a:lnTo>
                  <a:lnTo>
                    <a:pt x="1114" y="324"/>
                  </a:lnTo>
                  <a:lnTo>
                    <a:pt x="1118" y="318"/>
                  </a:lnTo>
                  <a:lnTo>
                    <a:pt x="1125" y="312"/>
                  </a:lnTo>
                  <a:lnTo>
                    <a:pt x="1131" y="306"/>
                  </a:lnTo>
                  <a:lnTo>
                    <a:pt x="1139" y="301"/>
                  </a:lnTo>
                  <a:lnTo>
                    <a:pt x="1146" y="295"/>
                  </a:lnTo>
                  <a:lnTo>
                    <a:pt x="1154" y="291"/>
                  </a:lnTo>
                  <a:lnTo>
                    <a:pt x="1162" y="289"/>
                  </a:lnTo>
                  <a:lnTo>
                    <a:pt x="1169" y="286"/>
                  </a:lnTo>
                  <a:lnTo>
                    <a:pt x="1177" y="282"/>
                  </a:lnTo>
                  <a:lnTo>
                    <a:pt x="1184" y="278"/>
                  </a:lnTo>
                  <a:lnTo>
                    <a:pt x="1194" y="276"/>
                  </a:lnTo>
                  <a:lnTo>
                    <a:pt x="1202" y="276"/>
                  </a:lnTo>
                  <a:lnTo>
                    <a:pt x="1211" y="272"/>
                  </a:lnTo>
                  <a:lnTo>
                    <a:pt x="1221" y="272"/>
                  </a:lnTo>
                  <a:lnTo>
                    <a:pt x="1230" y="272"/>
                  </a:lnTo>
                  <a:lnTo>
                    <a:pt x="1240" y="272"/>
                  </a:lnTo>
                  <a:lnTo>
                    <a:pt x="1249" y="272"/>
                  </a:lnTo>
                  <a:lnTo>
                    <a:pt x="1257" y="272"/>
                  </a:lnTo>
                  <a:lnTo>
                    <a:pt x="1266" y="272"/>
                  </a:lnTo>
                  <a:lnTo>
                    <a:pt x="1274" y="276"/>
                  </a:lnTo>
                  <a:lnTo>
                    <a:pt x="1283" y="276"/>
                  </a:lnTo>
                  <a:lnTo>
                    <a:pt x="1291" y="278"/>
                  </a:lnTo>
                  <a:lnTo>
                    <a:pt x="1300" y="282"/>
                  </a:lnTo>
                  <a:lnTo>
                    <a:pt x="1308" y="286"/>
                  </a:lnTo>
                  <a:lnTo>
                    <a:pt x="1316" y="289"/>
                  </a:lnTo>
                  <a:lnTo>
                    <a:pt x="1323" y="291"/>
                  </a:lnTo>
                  <a:lnTo>
                    <a:pt x="1331" y="295"/>
                  </a:lnTo>
                  <a:lnTo>
                    <a:pt x="1338" y="301"/>
                  </a:lnTo>
                  <a:lnTo>
                    <a:pt x="1344" y="306"/>
                  </a:lnTo>
                  <a:lnTo>
                    <a:pt x="1352" y="312"/>
                  </a:lnTo>
                  <a:lnTo>
                    <a:pt x="1359" y="318"/>
                  </a:lnTo>
                  <a:lnTo>
                    <a:pt x="1367" y="324"/>
                  </a:lnTo>
                  <a:lnTo>
                    <a:pt x="1371" y="329"/>
                  </a:lnTo>
                  <a:lnTo>
                    <a:pt x="1376"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20" y="440"/>
                  </a:lnTo>
                  <a:lnTo>
                    <a:pt x="1420" y="449"/>
                  </a:lnTo>
                  <a:lnTo>
                    <a:pt x="1437" y="449"/>
                  </a:lnTo>
                  <a:lnTo>
                    <a:pt x="1454" y="449"/>
                  </a:lnTo>
                  <a:lnTo>
                    <a:pt x="1471" y="449"/>
                  </a:lnTo>
                  <a:lnTo>
                    <a:pt x="1489" y="449"/>
                  </a:lnTo>
                  <a:lnTo>
                    <a:pt x="1504" y="449"/>
                  </a:lnTo>
                  <a:lnTo>
                    <a:pt x="1521" y="449"/>
                  </a:lnTo>
                  <a:lnTo>
                    <a:pt x="1536" y="449"/>
                  </a:lnTo>
                  <a:lnTo>
                    <a:pt x="1555" y="449"/>
                  </a:lnTo>
                  <a:lnTo>
                    <a:pt x="1570" y="449"/>
                  </a:lnTo>
                  <a:lnTo>
                    <a:pt x="1586" y="449"/>
                  </a:lnTo>
                  <a:lnTo>
                    <a:pt x="1601" y="449"/>
                  </a:lnTo>
                  <a:lnTo>
                    <a:pt x="1618" y="449"/>
                  </a:lnTo>
                  <a:lnTo>
                    <a:pt x="1633" y="449"/>
                  </a:lnTo>
                  <a:lnTo>
                    <a:pt x="1648" y="449"/>
                  </a:lnTo>
                  <a:lnTo>
                    <a:pt x="1665" y="449"/>
                  </a:lnTo>
                  <a:lnTo>
                    <a:pt x="1681" y="449"/>
                  </a:lnTo>
                  <a:lnTo>
                    <a:pt x="1694" y="449"/>
                  </a:lnTo>
                  <a:lnTo>
                    <a:pt x="1709" y="449"/>
                  </a:lnTo>
                  <a:lnTo>
                    <a:pt x="1724" y="449"/>
                  </a:lnTo>
                  <a:lnTo>
                    <a:pt x="1738" y="449"/>
                  </a:lnTo>
                  <a:lnTo>
                    <a:pt x="1751" y="449"/>
                  </a:lnTo>
                  <a:lnTo>
                    <a:pt x="1766" y="449"/>
                  </a:lnTo>
                  <a:lnTo>
                    <a:pt x="1779" y="449"/>
                  </a:lnTo>
                  <a:lnTo>
                    <a:pt x="1795" y="449"/>
                  </a:lnTo>
                  <a:lnTo>
                    <a:pt x="1806" y="449"/>
                  </a:lnTo>
                  <a:lnTo>
                    <a:pt x="1819" y="449"/>
                  </a:lnTo>
                  <a:lnTo>
                    <a:pt x="1833" y="449"/>
                  </a:lnTo>
                  <a:lnTo>
                    <a:pt x="1846" y="449"/>
                  </a:lnTo>
                  <a:lnTo>
                    <a:pt x="1857" y="449"/>
                  </a:lnTo>
                  <a:lnTo>
                    <a:pt x="1869" y="449"/>
                  </a:lnTo>
                  <a:lnTo>
                    <a:pt x="1880" y="449"/>
                  </a:lnTo>
                  <a:lnTo>
                    <a:pt x="1894" y="449"/>
                  </a:lnTo>
                  <a:lnTo>
                    <a:pt x="1903" y="449"/>
                  </a:lnTo>
                  <a:lnTo>
                    <a:pt x="1913" y="449"/>
                  </a:lnTo>
                  <a:lnTo>
                    <a:pt x="1924" y="449"/>
                  </a:lnTo>
                  <a:lnTo>
                    <a:pt x="1935" y="449"/>
                  </a:lnTo>
                  <a:lnTo>
                    <a:pt x="1945" y="449"/>
                  </a:lnTo>
                  <a:lnTo>
                    <a:pt x="1954" y="449"/>
                  </a:lnTo>
                  <a:lnTo>
                    <a:pt x="1964" y="449"/>
                  </a:lnTo>
                  <a:lnTo>
                    <a:pt x="1973" y="449"/>
                  </a:lnTo>
                  <a:lnTo>
                    <a:pt x="1981" y="449"/>
                  </a:lnTo>
                  <a:lnTo>
                    <a:pt x="1989" y="449"/>
                  </a:lnTo>
                  <a:lnTo>
                    <a:pt x="1998" y="449"/>
                  </a:lnTo>
                  <a:lnTo>
                    <a:pt x="2006" y="449"/>
                  </a:lnTo>
                  <a:lnTo>
                    <a:pt x="2021" y="449"/>
                  </a:lnTo>
                  <a:lnTo>
                    <a:pt x="2036" y="449"/>
                  </a:lnTo>
                  <a:lnTo>
                    <a:pt x="2048" y="449"/>
                  </a:lnTo>
                  <a:lnTo>
                    <a:pt x="2057" y="449"/>
                  </a:lnTo>
                  <a:lnTo>
                    <a:pt x="2065" y="449"/>
                  </a:lnTo>
                  <a:lnTo>
                    <a:pt x="2074" y="449"/>
                  </a:lnTo>
                  <a:lnTo>
                    <a:pt x="2084" y="449"/>
                  </a:lnTo>
                  <a:lnTo>
                    <a:pt x="2087" y="449"/>
                  </a:lnTo>
                  <a:close/>
                </a:path>
              </a:pathLst>
            </a:custGeom>
            <a:solidFill>
              <a:srgbClr val="BA9E00"/>
            </a:solidFill>
            <a:ln w="9525">
              <a:noFill/>
              <a:round/>
              <a:headEnd/>
              <a:tailEnd/>
            </a:ln>
          </p:spPr>
          <p:txBody>
            <a:bodyPr/>
            <a:lstStyle/>
            <a:p>
              <a:endParaRPr lang="fr-FR"/>
            </a:p>
          </p:txBody>
        </p:sp>
        <p:sp>
          <p:nvSpPr>
            <p:cNvPr id="136233" name="Freeform 7"/>
            <p:cNvSpPr>
              <a:spLocks/>
            </p:cNvSpPr>
            <p:nvPr/>
          </p:nvSpPr>
          <p:spPr bwMode="auto">
            <a:xfrm>
              <a:off x="796" y="2125"/>
              <a:ext cx="1042" cy="224"/>
            </a:xfrm>
            <a:custGeom>
              <a:avLst/>
              <a:gdLst>
                <a:gd name="T0" fmla="*/ 0 w 2086"/>
                <a:gd name="T1" fmla="*/ 112 h 449"/>
                <a:gd name="T2" fmla="*/ 9 w 2086"/>
                <a:gd name="T3" fmla="*/ 112 h 449"/>
                <a:gd name="T4" fmla="*/ 22 w 2086"/>
                <a:gd name="T5" fmla="*/ 112 h 449"/>
                <a:gd name="T6" fmla="*/ 26 w 2086"/>
                <a:gd name="T7" fmla="*/ 103 h 449"/>
                <a:gd name="T8" fmla="*/ 29 w 2086"/>
                <a:gd name="T9" fmla="*/ 92 h 449"/>
                <a:gd name="T10" fmla="*/ 35 w 2086"/>
                <a:gd name="T11" fmla="*/ 83 h 449"/>
                <a:gd name="T12" fmla="*/ 43 w 2086"/>
                <a:gd name="T13" fmla="*/ 76 h 449"/>
                <a:gd name="T14" fmla="*/ 52 w 2086"/>
                <a:gd name="T15" fmla="*/ 71 h 449"/>
                <a:gd name="T16" fmla="*/ 63 w 2086"/>
                <a:gd name="T17" fmla="*/ 68 h 449"/>
                <a:gd name="T18" fmla="*/ 74 w 2086"/>
                <a:gd name="T19" fmla="*/ 68 h 449"/>
                <a:gd name="T20" fmla="*/ 85 w 2086"/>
                <a:gd name="T21" fmla="*/ 70 h 449"/>
                <a:gd name="T22" fmla="*/ 95 w 2086"/>
                <a:gd name="T23" fmla="*/ 75 h 449"/>
                <a:gd name="T24" fmla="*/ 102 w 2086"/>
                <a:gd name="T25" fmla="*/ 82 h 449"/>
                <a:gd name="T26" fmla="*/ 108 w 2086"/>
                <a:gd name="T27" fmla="*/ 90 h 449"/>
                <a:gd name="T28" fmla="*/ 113 w 2086"/>
                <a:gd name="T29" fmla="*/ 100 h 449"/>
                <a:gd name="T30" fmla="*/ 115 w 2086"/>
                <a:gd name="T31" fmla="*/ 112 h 449"/>
                <a:gd name="T32" fmla="*/ 122 w 2086"/>
                <a:gd name="T33" fmla="*/ 112 h 449"/>
                <a:gd name="T34" fmla="*/ 132 w 2086"/>
                <a:gd name="T35" fmla="*/ 112 h 449"/>
                <a:gd name="T36" fmla="*/ 135 w 2086"/>
                <a:gd name="T37" fmla="*/ 100 h 449"/>
                <a:gd name="T38" fmla="*/ 143 w 2086"/>
                <a:gd name="T39" fmla="*/ 91 h 449"/>
                <a:gd name="T40" fmla="*/ 155 w 2086"/>
                <a:gd name="T41" fmla="*/ 87 h 449"/>
                <a:gd name="T42" fmla="*/ 167 w 2086"/>
                <a:gd name="T43" fmla="*/ 89 h 449"/>
                <a:gd name="T44" fmla="*/ 177 w 2086"/>
                <a:gd name="T45" fmla="*/ 95 h 449"/>
                <a:gd name="T46" fmla="*/ 182 w 2086"/>
                <a:gd name="T47" fmla="*/ 107 h 449"/>
                <a:gd name="T48" fmla="*/ 194 w 2086"/>
                <a:gd name="T49" fmla="*/ 112 h 449"/>
                <a:gd name="T50" fmla="*/ 212 w 2086"/>
                <a:gd name="T51" fmla="*/ 112 h 449"/>
                <a:gd name="T52" fmla="*/ 229 w 2086"/>
                <a:gd name="T53" fmla="*/ 112 h 449"/>
                <a:gd name="T54" fmla="*/ 243 w 2086"/>
                <a:gd name="T55" fmla="*/ 112 h 449"/>
                <a:gd name="T56" fmla="*/ 255 w 2086"/>
                <a:gd name="T57" fmla="*/ 112 h 449"/>
                <a:gd name="T58" fmla="*/ 265 w 2086"/>
                <a:gd name="T59" fmla="*/ 112 h 449"/>
                <a:gd name="T60" fmla="*/ 265 w 2086"/>
                <a:gd name="T61" fmla="*/ 100 h 449"/>
                <a:gd name="T62" fmla="*/ 269 w 2086"/>
                <a:gd name="T63" fmla="*/ 90 h 449"/>
                <a:gd name="T64" fmla="*/ 276 w 2086"/>
                <a:gd name="T65" fmla="*/ 82 h 449"/>
                <a:gd name="T66" fmla="*/ 284 w 2086"/>
                <a:gd name="T67" fmla="*/ 75 h 449"/>
                <a:gd name="T68" fmla="*/ 294 w 2086"/>
                <a:gd name="T69" fmla="*/ 70 h 449"/>
                <a:gd name="T70" fmla="*/ 305 w 2086"/>
                <a:gd name="T71" fmla="*/ 68 h 449"/>
                <a:gd name="T72" fmla="*/ 316 w 2086"/>
                <a:gd name="T73" fmla="*/ 68 h 449"/>
                <a:gd name="T74" fmla="*/ 326 w 2086"/>
                <a:gd name="T75" fmla="*/ 71 h 449"/>
                <a:gd name="T76" fmla="*/ 339 w 2086"/>
                <a:gd name="T77" fmla="*/ 79 h 449"/>
                <a:gd name="T78" fmla="*/ 346 w 2086"/>
                <a:gd name="T79" fmla="*/ 87 h 449"/>
                <a:gd name="T80" fmla="*/ 351 w 2086"/>
                <a:gd name="T81" fmla="*/ 97 h 449"/>
                <a:gd name="T82" fmla="*/ 354 w 2086"/>
                <a:gd name="T83" fmla="*/ 107 h 449"/>
                <a:gd name="T84" fmla="*/ 367 w 2086"/>
                <a:gd name="T85" fmla="*/ 112 h 449"/>
                <a:gd name="T86" fmla="*/ 388 w 2086"/>
                <a:gd name="T87" fmla="*/ 112 h 449"/>
                <a:gd name="T88" fmla="*/ 407 w 2086"/>
                <a:gd name="T89" fmla="*/ 112 h 449"/>
                <a:gd name="T90" fmla="*/ 426 w 2086"/>
                <a:gd name="T91" fmla="*/ 112 h 449"/>
                <a:gd name="T92" fmla="*/ 444 w 2086"/>
                <a:gd name="T93" fmla="*/ 112 h 449"/>
                <a:gd name="T94" fmla="*/ 460 w 2086"/>
                <a:gd name="T95" fmla="*/ 112 h 449"/>
                <a:gd name="T96" fmla="*/ 475 w 2086"/>
                <a:gd name="T97" fmla="*/ 112 h 449"/>
                <a:gd name="T98" fmla="*/ 488 w 2086"/>
                <a:gd name="T99" fmla="*/ 112 h 449"/>
                <a:gd name="T100" fmla="*/ 498 w 2086"/>
                <a:gd name="T101" fmla="*/ 112 h 449"/>
                <a:gd name="T102" fmla="*/ 513 w 2086"/>
                <a:gd name="T103" fmla="*/ 112 h 449"/>
                <a:gd name="T104" fmla="*/ 521 w 2086"/>
                <a:gd name="T105" fmla="*/ 112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86"/>
                <a:gd name="T160" fmla="*/ 0 h 449"/>
                <a:gd name="T161" fmla="*/ 2086 w 2086"/>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86" h="449">
                  <a:moveTo>
                    <a:pt x="2086" y="449"/>
                  </a:moveTo>
                  <a:lnTo>
                    <a:pt x="2086" y="0"/>
                  </a:lnTo>
                  <a:lnTo>
                    <a:pt x="0" y="0"/>
                  </a:lnTo>
                  <a:lnTo>
                    <a:pt x="0" y="449"/>
                  </a:lnTo>
                  <a:lnTo>
                    <a:pt x="6" y="449"/>
                  </a:lnTo>
                  <a:lnTo>
                    <a:pt x="11" y="449"/>
                  </a:lnTo>
                  <a:lnTo>
                    <a:pt x="25" y="449"/>
                  </a:lnTo>
                  <a:lnTo>
                    <a:pt x="30" y="449"/>
                  </a:lnTo>
                  <a:lnTo>
                    <a:pt x="38" y="449"/>
                  </a:lnTo>
                  <a:lnTo>
                    <a:pt x="48" y="449"/>
                  </a:lnTo>
                  <a:lnTo>
                    <a:pt x="57" y="449"/>
                  </a:lnTo>
                  <a:lnTo>
                    <a:pt x="65" y="449"/>
                  </a:lnTo>
                  <a:lnTo>
                    <a:pt x="76" y="449"/>
                  </a:lnTo>
                  <a:lnTo>
                    <a:pt x="88" y="449"/>
                  </a:lnTo>
                  <a:lnTo>
                    <a:pt x="101" y="449"/>
                  </a:lnTo>
                  <a:lnTo>
                    <a:pt x="101" y="440"/>
                  </a:lnTo>
                  <a:lnTo>
                    <a:pt x="101" y="430"/>
                  </a:lnTo>
                  <a:lnTo>
                    <a:pt x="103" y="421"/>
                  </a:lnTo>
                  <a:lnTo>
                    <a:pt x="105" y="413"/>
                  </a:lnTo>
                  <a:lnTo>
                    <a:pt x="105"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1"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1" y="274"/>
                  </a:lnTo>
                  <a:lnTo>
                    <a:pt x="291" y="274"/>
                  </a:lnTo>
                  <a:lnTo>
                    <a:pt x="299" y="274"/>
                  </a:lnTo>
                  <a:lnTo>
                    <a:pt x="308" y="274"/>
                  </a:lnTo>
                  <a:lnTo>
                    <a:pt x="316" y="278"/>
                  </a:lnTo>
                  <a:lnTo>
                    <a:pt x="323" y="278"/>
                  </a:lnTo>
                  <a:lnTo>
                    <a:pt x="333" y="280"/>
                  </a:lnTo>
                  <a:lnTo>
                    <a:pt x="340" y="282"/>
                  </a:lnTo>
                  <a:lnTo>
                    <a:pt x="350" y="287"/>
                  </a:lnTo>
                  <a:lnTo>
                    <a:pt x="357" y="289"/>
                  </a:lnTo>
                  <a:lnTo>
                    <a:pt x="363" y="293"/>
                  </a:lnTo>
                  <a:lnTo>
                    <a:pt x="371" y="297"/>
                  </a:lnTo>
                  <a:lnTo>
                    <a:pt x="380" y="303"/>
                  </a:lnTo>
                  <a:lnTo>
                    <a:pt x="386" y="306"/>
                  </a:lnTo>
                  <a:lnTo>
                    <a:pt x="392" y="312"/>
                  </a:lnTo>
                  <a:lnTo>
                    <a:pt x="399" y="318"/>
                  </a:lnTo>
                  <a:lnTo>
                    <a:pt x="407" y="324"/>
                  </a:lnTo>
                  <a:lnTo>
                    <a:pt x="411" y="329"/>
                  </a:lnTo>
                  <a:lnTo>
                    <a:pt x="416" y="335"/>
                  </a:lnTo>
                  <a:lnTo>
                    <a:pt x="422" y="341"/>
                  </a:lnTo>
                  <a:lnTo>
                    <a:pt x="428" y="350"/>
                  </a:lnTo>
                  <a:lnTo>
                    <a:pt x="432" y="356"/>
                  </a:lnTo>
                  <a:lnTo>
                    <a:pt x="435" y="363"/>
                  </a:lnTo>
                  <a:lnTo>
                    <a:pt x="439" y="371"/>
                  </a:lnTo>
                  <a:lnTo>
                    <a:pt x="445" y="381"/>
                  </a:lnTo>
                  <a:lnTo>
                    <a:pt x="447" y="388"/>
                  </a:lnTo>
                  <a:lnTo>
                    <a:pt x="451" y="394"/>
                  </a:lnTo>
                  <a:lnTo>
                    <a:pt x="453" y="403"/>
                  </a:lnTo>
                  <a:lnTo>
                    <a:pt x="456" y="413"/>
                  </a:lnTo>
                  <a:lnTo>
                    <a:pt x="456" y="421"/>
                  </a:lnTo>
                  <a:lnTo>
                    <a:pt x="458" y="430"/>
                  </a:lnTo>
                  <a:lnTo>
                    <a:pt x="460" y="440"/>
                  </a:lnTo>
                  <a:lnTo>
                    <a:pt x="462" y="449"/>
                  </a:lnTo>
                  <a:lnTo>
                    <a:pt x="466" y="449"/>
                  </a:lnTo>
                  <a:lnTo>
                    <a:pt x="470" y="449"/>
                  </a:lnTo>
                  <a:lnTo>
                    <a:pt x="481" y="449"/>
                  </a:lnTo>
                  <a:lnTo>
                    <a:pt x="489" y="449"/>
                  </a:lnTo>
                  <a:lnTo>
                    <a:pt x="500" y="449"/>
                  </a:lnTo>
                  <a:lnTo>
                    <a:pt x="506" y="449"/>
                  </a:lnTo>
                  <a:lnTo>
                    <a:pt x="513" y="449"/>
                  </a:lnTo>
                  <a:lnTo>
                    <a:pt x="521" y="449"/>
                  </a:lnTo>
                  <a:lnTo>
                    <a:pt x="530" y="449"/>
                  </a:lnTo>
                  <a:lnTo>
                    <a:pt x="530" y="438"/>
                  </a:lnTo>
                  <a:lnTo>
                    <a:pt x="532" y="428"/>
                  </a:lnTo>
                  <a:lnTo>
                    <a:pt x="532" y="419"/>
                  </a:lnTo>
                  <a:lnTo>
                    <a:pt x="538" y="409"/>
                  </a:lnTo>
                  <a:lnTo>
                    <a:pt x="542" y="402"/>
                  </a:lnTo>
                  <a:lnTo>
                    <a:pt x="546" y="392"/>
                  </a:lnTo>
                  <a:lnTo>
                    <a:pt x="551" y="383"/>
                  </a:lnTo>
                  <a:lnTo>
                    <a:pt x="559" y="377"/>
                  </a:lnTo>
                  <a:lnTo>
                    <a:pt x="565" y="369"/>
                  </a:lnTo>
                  <a:lnTo>
                    <a:pt x="574" y="365"/>
                  </a:lnTo>
                  <a:lnTo>
                    <a:pt x="582" y="360"/>
                  </a:lnTo>
                  <a:lnTo>
                    <a:pt x="591" y="356"/>
                  </a:lnTo>
                  <a:lnTo>
                    <a:pt x="599" y="352"/>
                  </a:lnTo>
                  <a:lnTo>
                    <a:pt x="610" y="350"/>
                  </a:lnTo>
                  <a:lnTo>
                    <a:pt x="622" y="348"/>
                  </a:lnTo>
                  <a:lnTo>
                    <a:pt x="633" y="348"/>
                  </a:lnTo>
                  <a:lnTo>
                    <a:pt x="641" y="348"/>
                  </a:lnTo>
                  <a:lnTo>
                    <a:pt x="650" y="350"/>
                  </a:lnTo>
                  <a:lnTo>
                    <a:pt x="660" y="352"/>
                  </a:lnTo>
                  <a:lnTo>
                    <a:pt x="669" y="356"/>
                  </a:lnTo>
                  <a:lnTo>
                    <a:pt x="679" y="360"/>
                  </a:lnTo>
                  <a:lnTo>
                    <a:pt x="686" y="365"/>
                  </a:lnTo>
                  <a:lnTo>
                    <a:pt x="694" y="369"/>
                  </a:lnTo>
                  <a:lnTo>
                    <a:pt x="703" y="377"/>
                  </a:lnTo>
                  <a:lnTo>
                    <a:pt x="709" y="383"/>
                  </a:lnTo>
                  <a:lnTo>
                    <a:pt x="715" y="392"/>
                  </a:lnTo>
                  <a:lnTo>
                    <a:pt x="719" y="402"/>
                  </a:lnTo>
                  <a:lnTo>
                    <a:pt x="724" y="409"/>
                  </a:lnTo>
                  <a:lnTo>
                    <a:pt x="726" y="419"/>
                  </a:lnTo>
                  <a:lnTo>
                    <a:pt x="730" y="428"/>
                  </a:lnTo>
                  <a:lnTo>
                    <a:pt x="732" y="438"/>
                  </a:lnTo>
                  <a:lnTo>
                    <a:pt x="732" y="449"/>
                  </a:lnTo>
                  <a:lnTo>
                    <a:pt x="745" y="449"/>
                  </a:lnTo>
                  <a:lnTo>
                    <a:pt x="762" y="449"/>
                  </a:lnTo>
                  <a:lnTo>
                    <a:pt x="776" y="449"/>
                  </a:lnTo>
                  <a:lnTo>
                    <a:pt x="791" y="449"/>
                  </a:lnTo>
                  <a:lnTo>
                    <a:pt x="804" y="449"/>
                  </a:lnTo>
                  <a:lnTo>
                    <a:pt x="821" y="449"/>
                  </a:lnTo>
                  <a:lnTo>
                    <a:pt x="835" y="449"/>
                  </a:lnTo>
                  <a:lnTo>
                    <a:pt x="850" y="449"/>
                  </a:lnTo>
                  <a:lnTo>
                    <a:pt x="863" y="449"/>
                  </a:lnTo>
                  <a:lnTo>
                    <a:pt x="878" y="449"/>
                  </a:lnTo>
                  <a:lnTo>
                    <a:pt x="890" y="449"/>
                  </a:lnTo>
                  <a:lnTo>
                    <a:pt x="905" y="449"/>
                  </a:lnTo>
                  <a:lnTo>
                    <a:pt x="916" y="449"/>
                  </a:lnTo>
                  <a:lnTo>
                    <a:pt x="930" y="449"/>
                  </a:lnTo>
                  <a:lnTo>
                    <a:pt x="943" y="449"/>
                  </a:lnTo>
                  <a:lnTo>
                    <a:pt x="954"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3" y="403"/>
                  </a:lnTo>
                  <a:lnTo>
                    <a:pt x="1067" y="394"/>
                  </a:lnTo>
                  <a:lnTo>
                    <a:pt x="1068" y="388"/>
                  </a:lnTo>
                  <a:lnTo>
                    <a:pt x="1072" y="381"/>
                  </a:lnTo>
                  <a:lnTo>
                    <a:pt x="1076" y="371"/>
                  </a:lnTo>
                  <a:lnTo>
                    <a:pt x="1080" y="363"/>
                  </a:lnTo>
                  <a:lnTo>
                    <a:pt x="1084" y="356"/>
                  </a:lnTo>
                  <a:lnTo>
                    <a:pt x="1089" y="350"/>
                  </a:lnTo>
                  <a:lnTo>
                    <a:pt x="1095" y="341"/>
                  </a:lnTo>
                  <a:lnTo>
                    <a:pt x="1101" y="335"/>
                  </a:lnTo>
                  <a:lnTo>
                    <a:pt x="1107" y="329"/>
                  </a:lnTo>
                  <a:lnTo>
                    <a:pt x="1114" y="324"/>
                  </a:lnTo>
                  <a:lnTo>
                    <a:pt x="1118" y="318"/>
                  </a:lnTo>
                  <a:lnTo>
                    <a:pt x="1126" y="312"/>
                  </a:lnTo>
                  <a:lnTo>
                    <a:pt x="1131" y="306"/>
                  </a:lnTo>
                  <a:lnTo>
                    <a:pt x="1139" y="301"/>
                  </a:lnTo>
                  <a:lnTo>
                    <a:pt x="1146" y="295"/>
                  </a:lnTo>
                  <a:lnTo>
                    <a:pt x="1154" y="291"/>
                  </a:lnTo>
                  <a:lnTo>
                    <a:pt x="1160" y="289"/>
                  </a:lnTo>
                  <a:lnTo>
                    <a:pt x="1169" y="286"/>
                  </a:lnTo>
                  <a:lnTo>
                    <a:pt x="1177" y="282"/>
                  </a:lnTo>
                  <a:lnTo>
                    <a:pt x="1184" y="278"/>
                  </a:lnTo>
                  <a:lnTo>
                    <a:pt x="1194" y="276"/>
                  </a:lnTo>
                  <a:lnTo>
                    <a:pt x="1202" y="276"/>
                  </a:lnTo>
                  <a:lnTo>
                    <a:pt x="1211" y="272"/>
                  </a:lnTo>
                  <a:lnTo>
                    <a:pt x="1221" y="272"/>
                  </a:lnTo>
                  <a:lnTo>
                    <a:pt x="1230" y="272"/>
                  </a:lnTo>
                  <a:lnTo>
                    <a:pt x="1240" y="272"/>
                  </a:lnTo>
                  <a:lnTo>
                    <a:pt x="1247" y="272"/>
                  </a:lnTo>
                  <a:lnTo>
                    <a:pt x="1257" y="272"/>
                  </a:lnTo>
                  <a:lnTo>
                    <a:pt x="1266" y="272"/>
                  </a:lnTo>
                  <a:lnTo>
                    <a:pt x="1274" y="276"/>
                  </a:lnTo>
                  <a:lnTo>
                    <a:pt x="1283" y="276"/>
                  </a:lnTo>
                  <a:lnTo>
                    <a:pt x="1291" y="278"/>
                  </a:lnTo>
                  <a:lnTo>
                    <a:pt x="1300" y="282"/>
                  </a:lnTo>
                  <a:lnTo>
                    <a:pt x="1308" y="286"/>
                  </a:lnTo>
                  <a:lnTo>
                    <a:pt x="1323" y="291"/>
                  </a:lnTo>
                  <a:lnTo>
                    <a:pt x="1337" y="301"/>
                  </a:lnTo>
                  <a:lnTo>
                    <a:pt x="1342" y="306"/>
                  </a:lnTo>
                  <a:lnTo>
                    <a:pt x="1350" y="312"/>
                  </a:lnTo>
                  <a:lnTo>
                    <a:pt x="1357" y="318"/>
                  </a:lnTo>
                  <a:lnTo>
                    <a:pt x="1365" y="324"/>
                  </a:lnTo>
                  <a:lnTo>
                    <a:pt x="1369" y="329"/>
                  </a:lnTo>
                  <a:lnTo>
                    <a:pt x="1375"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18" y="440"/>
                  </a:lnTo>
                  <a:lnTo>
                    <a:pt x="1420" y="449"/>
                  </a:lnTo>
                  <a:lnTo>
                    <a:pt x="1435" y="449"/>
                  </a:lnTo>
                  <a:lnTo>
                    <a:pt x="1453" y="449"/>
                  </a:lnTo>
                  <a:lnTo>
                    <a:pt x="1472" y="449"/>
                  </a:lnTo>
                  <a:lnTo>
                    <a:pt x="1489" y="449"/>
                  </a:lnTo>
                  <a:lnTo>
                    <a:pt x="1504" y="449"/>
                  </a:lnTo>
                  <a:lnTo>
                    <a:pt x="1521" y="449"/>
                  </a:lnTo>
                  <a:lnTo>
                    <a:pt x="1536" y="449"/>
                  </a:lnTo>
                  <a:lnTo>
                    <a:pt x="1553" y="449"/>
                  </a:lnTo>
                  <a:lnTo>
                    <a:pt x="1568" y="449"/>
                  </a:lnTo>
                  <a:lnTo>
                    <a:pt x="1586" y="449"/>
                  </a:lnTo>
                  <a:lnTo>
                    <a:pt x="1599" y="449"/>
                  </a:lnTo>
                  <a:lnTo>
                    <a:pt x="1618" y="449"/>
                  </a:lnTo>
                  <a:lnTo>
                    <a:pt x="1631" y="449"/>
                  </a:lnTo>
                  <a:lnTo>
                    <a:pt x="1646" y="449"/>
                  </a:lnTo>
                  <a:lnTo>
                    <a:pt x="1664" y="449"/>
                  </a:lnTo>
                  <a:lnTo>
                    <a:pt x="1679" y="449"/>
                  </a:lnTo>
                  <a:lnTo>
                    <a:pt x="1694" y="449"/>
                  </a:lnTo>
                  <a:lnTo>
                    <a:pt x="1707" y="449"/>
                  </a:lnTo>
                  <a:lnTo>
                    <a:pt x="1722" y="449"/>
                  </a:lnTo>
                  <a:lnTo>
                    <a:pt x="1736" y="449"/>
                  </a:lnTo>
                  <a:lnTo>
                    <a:pt x="1749" y="449"/>
                  </a:lnTo>
                  <a:lnTo>
                    <a:pt x="1764" y="449"/>
                  </a:lnTo>
                  <a:lnTo>
                    <a:pt x="1778" y="449"/>
                  </a:lnTo>
                  <a:lnTo>
                    <a:pt x="1793" y="449"/>
                  </a:lnTo>
                  <a:lnTo>
                    <a:pt x="1804" y="449"/>
                  </a:lnTo>
                  <a:lnTo>
                    <a:pt x="1818" y="449"/>
                  </a:lnTo>
                  <a:lnTo>
                    <a:pt x="1831" y="449"/>
                  </a:lnTo>
                  <a:lnTo>
                    <a:pt x="1844" y="449"/>
                  </a:lnTo>
                  <a:lnTo>
                    <a:pt x="1856" y="449"/>
                  </a:lnTo>
                  <a:lnTo>
                    <a:pt x="1867" y="449"/>
                  </a:lnTo>
                  <a:lnTo>
                    <a:pt x="1878" y="449"/>
                  </a:lnTo>
                  <a:lnTo>
                    <a:pt x="1892" y="449"/>
                  </a:lnTo>
                  <a:lnTo>
                    <a:pt x="1901" y="449"/>
                  </a:lnTo>
                  <a:lnTo>
                    <a:pt x="1911" y="449"/>
                  </a:lnTo>
                  <a:lnTo>
                    <a:pt x="1922" y="449"/>
                  </a:lnTo>
                  <a:lnTo>
                    <a:pt x="1934" y="449"/>
                  </a:lnTo>
                  <a:lnTo>
                    <a:pt x="1943" y="449"/>
                  </a:lnTo>
                  <a:lnTo>
                    <a:pt x="1953" y="449"/>
                  </a:lnTo>
                  <a:lnTo>
                    <a:pt x="1962" y="449"/>
                  </a:lnTo>
                  <a:lnTo>
                    <a:pt x="1972" y="449"/>
                  </a:lnTo>
                  <a:lnTo>
                    <a:pt x="1979" y="449"/>
                  </a:lnTo>
                  <a:lnTo>
                    <a:pt x="1987" y="449"/>
                  </a:lnTo>
                  <a:lnTo>
                    <a:pt x="1996" y="449"/>
                  </a:lnTo>
                  <a:lnTo>
                    <a:pt x="2004" y="449"/>
                  </a:lnTo>
                  <a:lnTo>
                    <a:pt x="2019" y="449"/>
                  </a:lnTo>
                  <a:lnTo>
                    <a:pt x="2034" y="449"/>
                  </a:lnTo>
                  <a:lnTo>
                    <a:pt x="2046" y="449"/>
                  </a:lnTo>
                  <a:lnTo>
                    <a:pt x="2055" y="449"/>
                  </a:lnTo>
                  <a:lnTo>
                    <a:pt x="2063" y="449"/>
                  </a:lnTo>
                  <a:lnTo>
                    <a:pt x="2072" y="449"/>
                  </a:lnTo>
                  <a:lnTo>
                    <a:pt x="2082" y="449"/>
                  </a:lnTo>
                  <a:lnTo>
                    <a:pt x="2086" y="449"/>
                  </a:lnTo>
                  <a:close/>
                </a:path>
              </a:pathLst>
            </a:custGeom>
            <a:solidFill>
              <a:srgbClr val="E8CC4F"/>
            </a:solidFill>
            <a:ln w="9525">
              <a:noFill/>
              <a:round/>
              <a:headEnd/>
              <a:tailEnd/>
            </a:ln>
          </p:spPr>
          <p:txBody>
            <a:bodyPr/>
            <a:lstStyle/>
            <a:p>
              <a:endParaRPr lang="fr-FR"/>
            </a:p>
          </p:txBody>
        </p:sp>
        <p:sp>
          <p:nvSpPr>
            <p:cNvPr id="136234" name="Freeform 8"/>
            <p:cNvSpPr>
              <a:spLocks/>
            </p:cNvSpPr>
            <p:nvPr/>
          </p:nvSpPr>
          <p:spPr bwMode="auto">
            <a:xfrm>
              <a:off x="777" y="2179"/>
              <a:ext cx="798" cy="38"/>
            </a:xfrm>
            <a:custGeom>
              <a:avLst/>
              <a:gdLst>
                <a:gd name="T0" fmla="*/ 399 w 1595"/>
                <a:gd name="T1" fmla="*/ 19 h 76"/>
                <a:gd name="T2" fmla="*/ 0 w 1595"/>
                <a:gd name="T3" fmla="*/ 19 h 76"/>
                <a:gd name="T4" fmla="*/ 0 w 1595"/>
                <a:gd name="T5" fmla="*/ 0 h 76"/>
                <a:gd name="T6" fmla="*/ 399 w 1595"/>
                <a:gd name="T7" fmla="*/ 0 h 76"/>
                <a:gd name="T8" fmla="*/ 399 w 1595"/>
                <a:gd name="T9" fmla="*/ 19 h 76"/>
                <a:gd name="T10" fmla="*/ 399 w 1595"/>
                <a:gd name="T11" fmla="*/ 19 h 76"/>
                <a:gd name="T12" fmla="*/ 0 60000 65536"/>
                <a:gd name="T13" fmla="*/ 0 60000 65536"/>
                <a:gd name="T14" fmla="*/ 0 60000 65536"/>
                <a:gd name="T15" fmla="*/ 0 60000 65536"/>
                <a:gd name="T16" fmla="*/ 0 60000 65536"/>
                <a:gd name="T17" fmla="*/ 0 60000 65536"/>
                <a:gd name="T18" fmla="*/ 0 w 1595"/>
                <a:gd name="T19" fmla="*/ 0 h 76"/>
                <a:gd name="T20" fmla="*/ 1595 w 159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595" h="76">
                  <a:moveTo>
                    <a:pt x="1595" y="76"/>
                  </a:moveTo>
                  <a:lnTo>
                    <a:pt x="0" y="76"/>
                  </a:lnTo>
                  <a:lnTo>
                    <a:pt x="0" y="0"/>
                  </a:lnTo>
                  <a:lnTo>
                    <a:pt x="1595" y="0"/>
                  </a:lnTo>
                  <a:lnTo>
                    <a:pt x="1595" y="76"/>
                  </a:lnTo>
                  <a:close/>
                </a:path>
              </a:pathLst>
            </a:custGeom>
            <a:solidFill>
              <a:srgbClr val="BA9E00"/>
            </a:solidFill>
            <a:ln w="9525">
              <a:noFill/>
              <a:round/>
              <a:headEnd/>
              <a:tailEnd/>
            </a:ln>
          </p:spPr>
          <p:txBody>
            <a:bodyPr/>
            <a:lstStyle/>
            <a:p>
              <a:endParaRPr lang="fr-FR"/>
            </a:p>
          </p:txBody>
        </p:sp>
        <p:sp>
          <p:nvSpPr>
            <p:cNvPr id="136235" name="Freeform 12"/>
            <p:cNvSpPr>
              <a:spLocks/>
            </p:cNvSpPr>
            <p:nvPr/>
          </p:nvSpPr>
          <p:spPr bwMode="auto">
            <a:xfrm>
              <a:off x="1498" y="1942"/>
              <a:ext cx="621" cy="621"/>
            </a:xfrm>
            <a:custGeom>
              <a:avLst/>
              <a:gdLst>
                <a:gd name="T0" fmla="*/ 248 w 1241"/>
                <a:gd name="T1" fmla="*/ 192 h 1242"/>
                <a:gd name="T2" fmla="*/ 261 w 1241"/>
                <a:gd name="T3" fmla="*/ 185 h 1242"/>
                <a:gd name="T4" fmla="*/ 272 w 1241"/>
                <a:gd name="T5" fmla="*/ 175 h 1242"/>
                <a:gd name="T6" fmla="*/ 278 w 1241"/>
                <a:gd name="T7" fmla="*/ 160 h 1242"/>
                <a:gd name="T8" fmla="*/ 279 w 1241"/>
                <a:gd name="T9" fmla="*/ 144 h 1242"/>
                <a:gd name="T10" fmla="*/ 272 w 1241"/>
                <a:gd name="T11" fmla="*/ 125 h 1242"/>
                <a:gd name="T12" fmla="*/ 260 w 1241"/>
                <a:gd name="T13" fmla="*/ 112 h 1242"/>
                <a:gd name="T14" fmla="*/ 268 w 1241"/>
                <a:gd name="T15" fmla="*/ 90 h 1242"/>
                <a:gd name="T16" fmla="*/ 278 w 1241"/>
                <a:gd name="T17" fmla="*/ 68 h 1242"/>
                <a:gd name="T18" fmla="*/ 288 w 1241"/>
                <a:gd name="T19" fmla="*/ 76 h 1242"/>
                <a:gd name="T20" fmla="*/ 298 w 1241"/>
                <a:gd name="T21" fmla="*/ 94 h 1242"/>
                <a:gd name="T22" fmla="*/ 305 w 1241"/>
                <a:gd name="T23" fmla="*/ 114 h 1242"/>
                <a:gd name="T24" fmla="*/ 309 w 1241"/>
                <a:gd name="T25" fmla="*/ 136 h 1242"/>
                <a:gd name="T26" fmla="*/ 310 w 1241"/>
                <a:gd name="T27" fmla="*/ 158 h 1242"/>
                <a:gd name="T28" fmla="*/ 307 w 1241"/>
                <a:gd name="T29" fmla="*/ 186 h 1242"/>
                <a:gd name="T30" fmla="*/ 299 w 1241"/>
                <a:gd name="T31" fmla="*/ 211 h 1242"/>
                <a:gd name="T32" fmla="*/ 287 w 1241"/>
                <a:gd name="T33" fmla="*/ 235 h 1242"/>
                <a:gd name="T34" fmla="*/ 272 w 1241"/>
                <a:gd name="T35" fmla="*/ 257 h 1242"/>
                <a:gd name="T36" fmla="*/ 254 w 1241"/>
                <a:gd name="T37" fmla="*/ 275 h 1242"/>
                <a:gd name="T38" fmla="*/ 232 w 1241"/>
                <a:gd name="T39" fmla="*/ 289 h 1242"/>
                <a:gd name="T40" fmla="*/ 208 w 1241"/>
                <a:gd name="T41" fmla="*/ 301 h 1242"/>
                <a:gd name="T42" fmla="*/ 182 w 1241"/>
                <a:gd name="T43" fmla="*/ 308 h 1242"/>
                <a:gd name="T44" fmla="*/ 155 w 1241"/>
                <a:gd name="T45" fmla="*/ 311 h 1242"/>
                <a:gd name="T46" fmla="*/ 127 w 1241"/>
                <a:gd name="T47" fmla="*/ 308 h 1242"/>
                <a:gd name="T48" fmla="*/ 102 w 1241"/>
                <a:gd name="T49" fmla="*/ 301 h 1242"/>
                <a:gd name="T50" fmla="*/ 78 w 1241"/>
                <a:gd name="T51" fmla="*/ 289 h 1242"/>
                <a:gd name="T52" fmla="*/ 56 w 1241"/>
                <a:gd name="T53" fmla="*/ 275 h 1242"/>
                <a:gd name="T54" fmla="*/ 37 w 1241"/>
                <a:gd name="T55" fmla="*/ 257 h 1242"/>
                <a:gd name="T56" fmla="*/ 22 w 1241"/>
                <a:gd name="T57" fmla="*/ 235 h 1242"/>
                <a:gd name="T58" fmla="*/ 10 w 1241"/>
                <a:gd name="T59" fmla="*/ 211 h 1242"/>
                <a:gd name="T60" fmla="*/ 3 w 1241"/>
                <a:gd name="T61" fmla="*/ 186 h 1242"/>
                <a:gd name="T62" fmla="*/ 0 w 1241"/>
                <a:gd name="T63" fmla="*/ 158 h 1242"/>
                <a:gd name="T64" fmla="*/ 2 w 1241"/>
                <a:gd name="T65" fmla="*/ 132 h 1242"/>
                <a:gd name="T66" fmla="*/ 8 w 1241"/>
                <a:gd name="T67" fmla="*/ 105 h 1242"/>
                <a:gd name="T68" fmla="*/ 18 w 1241"/>
                <a:gd name="T69" fmla="*/ 81 h 1242"/>
                <a:gd name="T70" fmla="*/ 33 w 1241"/>
                <a:gd name="T71" fmla="*/ 59 h 1242"/>
                <a:gd name="T72" fmla="*/ 51 w 1241"/>
                <a:gd name="T73" fmla="*/ 40 h 1242"/>
                <a:gd name="T74" fmla="*/ 71 w 1241"/>
                <a:gd name="T75" fmla="*/ 24 h 1242"/>
                <a:gd name="T76" fmla="*/ 95 w 1241"/>
                <a:gd name="T77" fmla="*/ 12 h 1242"/>
                <a:gd name="T78" fmla="*/ 120 w 1241"/>
                <a:gd name="T79" fmla="*/ 4 h 1242"/>
                <a:gd name="T80" fmla="*/ 147 w 1241"/>
                <a:gd name="T81" fmla="*/ 0 h 1242"/>
                <a:gd name="T82" fmla="*/ 166 w 1241"/>
                <a:gd name="T83" fmla="*/ 0 h 1242"/>
                <a:gd name="T84" fmla="*/ 181 w 1241"/>
                <a:gd name="T85" fmla="*/ 2 h 1242"/>
                <a:gd name="T86" fmla="*/ 196 w 1241"/>
                <a:gd name="T87" fmla="*/ 5 h 1242"/>
                <a:gd name="T88" fmla="*/ 210 w 1241"/>
                <a:gd name="T89" fmla="*/ 10 h 1242"/>
                <a:gd name="T90" fmla="*/ 224 w 1241"/>
                <a:gd name="T91" fmla="*/ 17 h 1242"/>
                <a:gd name="T92" fmla="*/ 237 w 1241"/>
                <a:gd name="T93" fmla="*/ 23 h 1242"/>
                <a:gd name="T94" fmla="*/ 249 w 1241"/>
                <a:gd name="T95" fmla="*/ 31 h 1242"/>
                <a:gd name="T96" fmla="*/ 263 w 1241"/>
                <a:gd name="T97" fmla="*/ 44 h 1242"/>
                <a:gd name="T98" fmla="*/ 273 w 1241"/>
                <a:gd name="T99" fmla="*/ 54 h 1242"/>
                <a:gd name="T100" fmla="*/ 266 w 1241"/>
                <a:gd name="T101" fmla="*/ 74 h 1242"/>
                <a:gd name="T102" fmla="*/ 257 w 1241"/>
                <a:gd name="T103" fmla="*/ 91 h 1242"/>
                <a:gd name="T104" fmla="*/ 252 w 1241"/>
                <a:gd name="T105" fmla="*/ 108 h 1242"/>
                <a:gd name="T106" fmla="*/ 237 w 1241"/>
                <a:gd name="T107" fmla="*/ 104 h 1242"/>
                <a:gd name="T108" fmla="*/ 221 w 1241"/>
                <a:gd name="T109" fmla="*/ 106 h 1242"/>
                <a:gd name="T110" fmla="*/ 208 w 1241"/>
                <a:gd name="T111" fmla="*/ 113 h 1242"/>
                <a:gd name="T112" fmla="*/ 197 w 1241"/>
                <a:gd name="T113" fmla="*/ 124 h 1242"/>
                <a:gd name="T114" fmla="*/ 190 w 1241"/>
                <a:gd name="T115" fmla="*/ 139 h 1242"/>
                <a:gd name="T116" fmla="*/ 190 w 1241"/>
                <a:gd name="T117" fmla="*/ 154 h 1242"/>
                <a:gd name="T118" fmla="*/ 194 w 1241"/>
                <a:gd name="T119" fmla="*/ 169 h 1242"/>
                <a:gd name="T120" fmla="*/ 203 w 1241"/>
                <a:gd name="T121" fmla="*/ 181 h 1242"/>
                <a:gd name="T122" fmla="*/ 215 w 1241"/>
                <a:gd name="T123" fmla="*/ 190 h 1242"/>
                <a:gd name="T124" fmla="*/ 230 w 1241"/>
                <a:gd name="T125" fmla="*/ 194 h 1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41"/>
                <a:gd name="T190" fmla="*/ 0 h 1242"/>
                <a:gd name="T191" fmla="*/ 1241 w 1241"/>
                <a:gd name="T192" fmla="*/ 1242 h 1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41" h="1242">
                  <a:moveTo>
                    <a:pt x="939" y="780"/>
                  </a:moveTo>
                  <a:lnTo>
                    <a:pt x="947" y="778"/>
                  </a:lnTo>
                  <a:lnTo>
                    <a:pt x="956" y="778"/>
                  </a:lnTo>
                  <a:lnTo>
                    <a:pt x="964" y="778"/>
                  </a:lnTo>
                  <a:lnTo>
                    <a:pt x="973" y="776"/>
                  </a:lnTo>
                  <a:lnTo>
                    <a:pt x="981" y="772"/>
                  </a:lnTo>
                  <a:lnTo>
                    <a:pt x="990" y="770"/>
                  </a:lnTo>
                  <a:lnTo>
                    <a:pt x="998" y="767"/>
                  </a:lnTo>
                  <a:lnTo>
                    <a:pt x="1008" y="767"/>
                  </a:lnTo>
                  <a:lnTo>
                    <a:pt x="1015" y="761"/>
                  </a:lnTo>
                  <a:lnTo>
                    <a:pt x="1021" y="757"/>
                  </a:lnTo>
                  <a:lnTo>
                    <a:pt x="1028" y="753"/>
                  </a:lnTo>
                  <a:lnTo>
                    <a:pt x="1038" y="748"/>
                  </a:lnTo>
                  <a:lnTo>
                    <a:pt x="1044" y="742"/>
                  </a:lnTo>
                  <a:lnTo>
                    <a:pt x="1051" y="736"/>
                  </a:lnTo>
                  <a:lnTo>
                    <a:pt x="1057" y="730"/>
                  </a:lnTo>
                  <a:lnTo>
                    <a:pt x="1065" y="727"/>
                  </a:lnTo>
                  <a:lnTo>
                    <a:pt x="1068" y="719"/>
                  </a:lnTo>
                  <a:lnTo>
                    <a:pt x="1074" y="713"/>
                  </a:lnTo>
                  <a:lnTo>
                    <a:pt x="1080" y="706"/>
                  </a:lnTo>
                  <a:lnTo>
                    <a:pt x="1086" y="700"/>
                  </a:lnTo>
                  <a:lnTo>
                    <a:pt x="1091" y="690"/>
                  </a:lnTo>
                  <a:lnTo>
                    <a:pt x="1095" y="683"/>
                  </a:lnTo>
                  <a:lnTo>
                    <a:pt x="1099" y="677"/>
                  </a:lnTo>
                  <a:lnTo>
                    <a:pt x="1103" y="670"/>
                  </a:lnTo>
                  <a:lnTo>
                    <a:pt x="1105" y="660"/>
                  </a:lnTo>
                  <a:lnTo>
                    <a:pt x="1108" y="652"/>
                  </a:lnTo>
                  <a:lnTo>
                    <a:pt x="1110" y="643"/>
                  </a:lnTo>
                  <a:lnTo>
                    <a:pt x="1114" y="635"/>
                  </a:lnTo>
                  <a:lnTo>
                    <a:pt x="1116" y="624"/>
                  </a:lnTo>
                  <a:lnTo>
                    <a:pt x="1116" y="616"/>
                  </a:lnTo>
                  <a:lnTo>
                    <a:pt x="1116" y="607"/>
                  </a:lnTo>
                  <a:lnTo>
                    <a:pt x="1118" y="599"/>
                  </a:lnTo>
                  <a:lnTo>
                    <a:pt x="1116" y="586"/>
                  </a:lnTo>
                  <a:lnTo>
                    <a:pt x="1116" y="575"/>
                  </a:lnTo>
                  <a:lnTo>
                    <a:pt x="1112" y="563"/>
                  </a:lnTo>
                  <a:lnTo>
                    <a:pt x="1110" y="554"/>
                  </a:lnTo>
                  <a:lnTo>
                    <a:pt x="1106" y="542"/>
                  </a:lnTo>
                  <a:lnTo>
                    <a:pt x="1103" y="531"/>
                  </a:lnTo>
                  <a:lnTo>
                    <a:pt x="1099" y="521"/>
                  </a:lnTo>
                  <a:lnTo>
                    <a:pt x="1095" y="512"/>
                  </a:lnTo>
                  <a:lnTo>
                    <a:pt x="1087" y="502"/>
                  </a:lnTo>
                  <a:lnTo>
                    <a:pt x="1082" y="493"/>
                  </a:lnTo>
                  <a:lnTo>
                    <a:pt x="1076" y="483"/>
                  </a:lnTo>
                  <a:lnTo>
                    <a:pt x="1070" y="478"/>
                  </a:lnTo>
                  <a:lnTo>
                    <a:pt x="1063" y="468"/>
                  </a:lnTo>
                  <a:lnTo>
                    <a:pt x="1053" y="460"/>
                  </a:lnTo>
                  <a:lnTo>
                    <a:pt x="1046" y="453"/>
                  </a:lnTo>
                  <a:lnTo>
                    <a:pt x="1038" y="449"/>
                  </a:lnTo>
                  <a:lnTo>
                    <a:pt x="1040" y="438"/>
                  </a:lnTo>
                  <a:lnTo>
                    <a:pt x="1046" y="426"/>
                  </a:lnTo>
                  <a:lnTo>
                    <a:pt x="1049" y="413"/>
                  </a:lnTo>
                  <a:lnTo>
                    <a:pt x="1055" y="401"/>
                  </a:lnTo>
                  <a:lnTo>
                    <a:pt x="1059" y="388"/>
                  </a:lnTo>
                  <a:lnTo>
                    <a:pt x="1067" y="375"/>
                  </a:lnTo>
                  <a:lnTo>
                    <a:pt x="1070" y="362"/>
                  </a:lnTo>
                  <a:lnTo>
                    <a:pt x="1078" y="348"/>
                  </a:lnTo>
                  <a:lnTo>
                    <a:pt x="1082" y="335"/>
                  </a:lnTo>
                  <a:lnTo>
                    <a:pt x="1087" y="322"/>
                  </a:lnTo>
                  <a:lnTo>
                    <a:pt x="1093" y="308"/>
                  </a:lnTo>
                  <a:lnTo>
                    <a:pt x="1099" y="295"/>
                  </a:lnTo>
                  <a:lnTo>
                    <a:pt x="1103" y="284"/>
                  </a:lnTo>
                  <a:lnTo>
                    <a:pt x="1110" y="270"/>
                  </a:lnTo>
                  <a:lnTo>
                    <a:pt x="1114" y="261"/>
                  </a:lnTo>
                  <a:lnTo>
                    <a:pt x="1120" y="253"/>
                  </a:lnTo>
                  <a:lnTo>
                    <a:pt x="1125" y="261"/>
                  </a:lnTo>
                  <a:lnTo>
                    <a:pt x="1133" y="270"/>
                  </a:lnTo>
                  <a:lnTo>
                    <a:pt x="1139" y="282"/>
                  </a:lnTo>
                  <a:lnTo>
                    <a:pt x="1144" y="291"/>
                  </a:lnTo>
                  <a:lnTo>
                    <a:pt x="1150" y="301"/>
                  </a:lnTo>
                  <a:lnTo>
                    <a:pt x="1156" y="312"/>
                  </a:lnTo>
                  <a:lnTo>
                    <a:pt x="1162" y="322"/>
                  </a:lnTo>
                  <a:lnTo>
                    <a:pt x="1169" y="333"/>
                  </a:lnTo>
                  <a:lnTo>
                    <a:pt x="1173" y="343"/>
                  </a:lnTo>
                  <a:lnTo>
                    <a:pt x="1181" y="354"/>
                  </a:lnTo>
                  <a:lnTo>
                    <a:pt x="1184" y="365"/>
                  </a:lnTo>
                  <a:lnTo>
                    <a:pt x="1190" y="377"/>
                  </a:lnTo>
                  <a:lnTo>
                    <a:pt x="1194" y="388"/>
                  </a:lnTo>
                  <a:lnTo>
                    <a:pt x="1198" y="400"/>
                  </a:lnTo>
                  <a:lnTo>
                    <a:pt x="1203" y="411"/>
                  </a:lnTo>
                  <a:lnTo>
                    <a:pt x="1209" y="424"/>
                  </a:lnTo>
                  <a:lnTo>
                    <a:pt x="1211" y="434"/>
                  </a:lnTo>
                  <a:lnTo>
                    <a:pt x="1215" y="445"/>
                  </a:lnTo>
                  <a:lnTo>
                    <a:pt x="1217" y="457"/>
                  </a:lnTo>
                  <a:lnTo>
                    <a:pt x="1221" y="470"/>
                  </a:lnTo>
                  <a:lnTo>
                    <a:pt x="1224" y="481"/>
                  </a:lnTo>
                  <a:lnTo>
                    <a:pt x="1226" y="495"/>
                  </a:lnTo>
                  <a:lnTo>
                    <a:pt x="1230" y="506"/>
                  </a:lnTo>
                  <a:lnTo>
                    <a:pt x="1232" y="519"/>
                  </a:lnTo>
                  <a:lnTo>
                    <a:pt x="1234" y="531"/>
                  </a:lnTo>
                  <a:lnTo>
                    <a:pt x="1236" y="544"/>
                  </a:lnTo>
                  <a:lnTo>
                    <a:pt x="1238" y="557"/>
                  </a:lnTo>
                  <a:lnTo>
                    <a:pt x="1238" y="571"/>
                  </a:lnTo>
                  <a:lnTo>
                    <a:pt x="1238" y="582"/>
                  </a:lnTo>
                  <a:lnTo>
                    <a:pt x="1240" y="595"/>
                  </a:lnTo>
                  <a:lnTo>
                    <a:pt x="1240" y="609"/>
                  </a:lnTo>
                  <a:lnTo>
                    <a:pt x="1241" y="622"/>
                  </a:lnTo>
                  <a:lnTo>
                    <a:pt x="1240" y="635"/>
                  </a:lnTo>
                  <a:lnTo>
                    <a:pt x="1240" y="652"/>
                  </a:lnTo>
                  <a:lnTo>
                    <a:pt x="1238" y="668"/>
                  </a:lnTo>
                  <a:lnTo>
                    <a:pt x="1238" y="683"/>
                  </a:lnTo>
                  <a:lnTo>
                    <a:pt x="1234" y="698"/>
                  </a:lnTo>
                  <a:lnTo>
                    <a:pt x="1232" y="713"/>
                  </a:lnTo>
                  <a:lnTo>
                    <a:pt x="1228" y="730"/>
                  </a:lnTo>
                  <a:lnTo>
                    <a:pt x="1226" y="746"/>
                  </a:lnTo>
                  <a:lnTo>
                    <a:pt x="1222" y="759"/>
                  </a:lnTo>
                  <a:lnTo>
                    <a:pt x="1219" y="774"/>
                  </a:lnTo>
                  <a:lnTo>
                    <a:pt x="1215" y="789"/>
                  </a:lnTo>
                  <a:lnTo>
                    <a:pt x="1211" y="805"/>
                  </a:lnTo>
                  <a:lnTo>
                    <a:pt x="1205" y="818"/>
                  </a:lnTo>
                  <a:lnTo>
                    <a:pt x="1202" y="833"/>
                  </a:lnTo>
                  <a:lnTo>
                    <a:pt x="1196" y="846"/>
                  </a:lnTo>
                  <a:lnTo>
                    <a:pt x="1192" y="862"/>
                  </a:lnTo>
                  <a:lnTo>
                    <a:pt x="1184" y="875"/>
                  </a:lnTo>
                  <a:lnTo>
                    <a:pt x="1177" y="888"/>
                  </a:lnTo>
                  <a:lnTo>
                    <a:pt x="1169" y="902"/>
                  </a:lnTo>
                  <a:lnTo>
                    <a:pt x="1163" y="915"/>
                  </a:lnTo>
                  <a:lnTo>
                    <a:pt x="1156" y="928"/>
                  </a:lnTo>
                  <a:lnTo>
                    <a:pt x="1148" y="941"/>
                  </a:lnTo>
                  <a:lnTo>
                    <a:pt x="1141" y="955"/>
                  </a:lnTo>
                  <a:lnTo>
                    <a:pt x="1133" y="966"/>
                  </a:lnTo>
                  <a:lnTo>
                    <a:pt x="1124" y="978"/>
                  </a:lnTo>
                  <a:lnTo>
                    <a:pt x="1116" y="991"/>
                  </a:lnTo>
                  <a:lnTo>
                    <a:pt x="1106" y="1002"/>
                  </a:lnTo>
                  <a:lnTo>
                    <a:pt x="1097" y="1016"/>
                  </a:lnTo>
                  <a:lnTo>
                    <a:pt x="1087" y="1025"/>
                  </a:lnTo>
                  <a:lnTo>
                    <a:pt x="1078" y="1036"/>
                  </a:lnTo>
                  <a:lnTo>
                    <a:pt x="1068" y="1048"/>
                  </a:lnTo>
                  <a:lnTo>
                    <a:pt x="1059" y="1059"/>
                  </a:lnTo>
                  <a:lnTo>
                    <a:pt x="1048" y="1069"/>
                  </a:lnTo>
                  <a:lnTo>
                    <a:pt x="1036" y="1078"/>
                  </a:lnTo>
                  <a:lnTo>
                    <a:pt x="1025" y="1090"/>
                  </a:lnTo>
                  <a:lnTo>
                    <a:pt x="1013" y="1099"/>
                  </a:lnTo>
                  <a:lnTo>
                    <a:pt x="1000" y="1107"/>
                  </a:lnTo>
                  <a:lnTo>
                    <a:pt x="989" y="1116"/>
                  </a:lnTo>
                  <a:lnTo>
                    <a:pt x="977" y="1126"/>
                  </a:lnTo>
                  <a:lnTo>
                    <a:pt x="966" y="1135"/>
                  </a:lnTo>
                  <a:lnTo>
                    <a:pt x="952" y="1143"/>
                  </a:lnTo>
                  <a:lnTo>
                    <a:pt x="939" y="1149"/>
                  </a:lnTo>
                  <a:lnTo>
                    <a:pt x="928" y="1156"/>
                  </a:lnTo>
                  <a:lnTo>
                    <a:pt x="914" y="1166"/>
                  </a:lnTo>
                  <a:lnTo>
                    <a:pt x="899" y="1171"/>
                  </a:lnTo>
                  <a:lnTo>
                    <a:pt x="886" y="1177"/>
                  </a:lnTo>
                  <a:lnTo>
                    <a:pt x="875" y="1185"/>
                  </a:lnTo>
                  <a:lnTo>
                    <a:pt x="861" y="1192"/>
                  </a:lnTo>
                  <a:lnTo>
                    <a:pt x="846" y="1196"/>
                  </a:lnTo>
                  <a:lnTo>
                    <a:pt x="831" y="1202"/>
                  </a:lnTo>
                  <a:lnTo>
                    <a:pt x="816" y="1208"/>
                  </a:lnTo>
                  <a:lnTo>
                    <a:pt x="802" y="1213"/>
                  </a:lnTo>
                  <a:lnTo>
                    <a:pt x="787" y="1215"/>
                  </a:lnTo>
                  <a:lnTo>
                    <a:pt x="772" y="1219"/>
                  </a:lnTo>
                  <a:lnTo>
                    <a:pt x="757" y="1225"/>
                  </a:lnTo>
                  <a:lnTo>
                    <a:pt x="743" y="1229"/>
                  </a:lnTo>
                  <a:lnTo>
                    <a:pt x="728" y="1230"/>
                  </a:lnTo>
                  <a:lnTo>
                    <a:pt x="711" y="1232"/>
                  </a:lnTo>
                  <a:lnTo>
                    <a:pt x="696" y="1236"/>
                  </a:lnTo>
                  <a:lnTo>
                    <a:pt x="681" y="1238"/>
                  </a:lnTo>
                  <a:lnTo>
                    <a:pt x="665" y="1240"/>
                  </a:lnTo>
                  <a:lnTo>
                    <a:pt x="650" y="1242"/>
                  </a:lnTo>
                  <a:lnTo>
                    <a:pt x="635" y="1242"/>
                  </a:lnTo>
                  <a:lnTo>
                    <a:pt x="620" y="1242"/>
                  </a:lnTo>
                  <a:lnTo>
                    <a:pt x="603" y="1242"/>
                  </a:lnTo>
                  <a:lnTo>
                    <a:pt x="587" y="1242"/>
                  </a:lnTo>
                  <a:lnTo>
                    <a:pt x="570" y="1240"/>
                  </a:lnTo>
                  <a:lnTo>
                    <a:pt x="555" y="1238"/>
                  </a:lnTo>
                  <a:lnTo>
                    <a:pt x="538" y="1236"/>
                  </a:lnTo>
                  <a:lnTo>
                    <a:pt x="523" y="1232"/>
                  </a:lnTo>
                  <a:lnTo>
                    <a:pt x="508" y="1230"/>
                  </a:lnTo>
                  <a:lnTo>
                    <a:pt x="494" y="1229"/>
                  </a:lnTo>
                  <a:lnTo>
                    <a:pt x="477" y="1225"/>
                  </a:lnTo>
                  <a:lnTo>
                    <a:pt x="464" y="1219"/>
                  </a:lnTo>
                  <a:lnTo>
                    <a:pt x="447" y="1215"/>
                  </a:lnTo>
                  <a:lnTo>
                    <a:pt x="433" y="1213"/>
                  </a:lnTo>
                  <a:lnTo>
                    <a:pt x="418" y="1208"/>
                  </a:lnTo>
                  <a:lnTo>
                    <a:pt x="405" y="1202"/>
                  </a:lnTo>
                  <a:lnTo>
                    <a:pt x="392" y="1196"/>
                  </a:lnTo>
                  <a:lnTo>
                    <a:pt x="378" y="1192"/>
                  </a:lnTo>
                  <a:lnTo>
                    <a:pt x="365"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1" y="1059"/>
                  </a:lnTo>
                  <a:lnTo>
                    <a:pt x="169" y="1048"/>
                  </a:lnTo>
                  <a:lnTo>
                    <a:pt x="160" y="1036"/>
                  </a:lnTo>
                  <a:lnTo>
                    <a:pt x="148" y="1025"/>
                  </a:lnTo>
                  <a:lnTo>
                    <a:pt x="139" y="1016"/>
                  </a:lnTo>
                  <a:lnTo>
                    <a:pt x="129" y="1002"/>
                  </a:lnTo>
                  <a:lnTo>
                    <a:pt x="120" y="991"/>
                  </a:lnTo>
                  <a:lnTo>
                    <a:pt x="112" y="978"/>
                  </a:lnTo>
                  <a:lnTo>
                    <a:pt x="105" y="966"/>
                  </a:lnTo>
                  <a:lnTo>
                    <a:pt x="95" y="955"/>
                  </a:lnTo>
                  <a:lnTo>
                    <a:pt x="87" y="941"/>
                  </a:lnTo>
                  <a:lnTo>
                    <a:pt x="78" y="928"/>
                  </a:lnTo>
                  <a:lnTo>
                    <a:pt x="72" y="915"/>
                  </a:lnTo>
                  <a:lnTo>
                    <a:pt x="65" y="902"/>
                  </a:lnTo>
                  <a:lnTo>
                    <a:pt x="59" y="888"/>
                  </a:lnTo>
                  <a:lnTo>
                    <a:pt x="51" y="875"/>
                  </a:lnTo>
                  <a:lnTo>
                    <a:pt x="48" y="862"/>
                  </a:lnTo>
                  <a:lnTo>
                    <a:pt x="40" y="846"/>
                  </a:lnTo>
                  <a:lnTo>
                    <a:pt x="34" y="833"/>
                  </a:lnTo>
                  <a:lnTo>
                    <a:pt x="30" y="818"/>
                  </a:lnTo>
                  <a:lnTo>
                    <a:pt x="25" y="805"/>
                  </a:lnTo>
                  <a:lnTo>
                    <a:pt x="21" y="789"/>
                  </a:lnTo>
                  <a:lnTo>
                    <a:pt x="17" y="774"/>
                  </a:lnTo>
                  <a:lnTo>
                    <a:pt x="13" y="759"/>
                  </a:lnTo>
                  <a:lnTo>
                    <a:pt x="11" y="746"/>
                  </a:lnTo>
                  <a:lnTo>
                    <a:pt x="8" y="730"/>
                  </a:lnTo>
                  <a:lnTo>
                    <a:pt x="6" y="713"/>
                  </a:lnTo>
                  <a:lnTo>
                    <a:pt x="2" y="698"/>
                  </a:lnTo>
                  <a:lnTo>
                    <a:pt x="2" y="683"/>
                  </a:lnTo>
                  <a:lnTo>
                    <a:pt x="0" y="668"/>
                  </a:lnTo>
                  <a:lnTo>
                    <a:pt x="0" y="652"/>
                  </a:lnTo>
                  <a:lnTo>
                    <a:pt x="0" y="635"/>
                  </a:lnTo>
                  <a:lnTo>
                    <a:pt x="0" y="622"/>
                  </a:lnTo>
                  <a:lnTo>
                    <a:pt x="0" y="605"/>
                  </a:lnTo>
                  <a:lnTo>
                    <a:pt x="0" y="590"/>
                  </a:lnTo>
                  <a:lnTo>
                    <a:pt x="0" y="573"/>
                  </a:lnTo>
                  <a:lnTo>
                    <a:pt x="2" y="557"/>
                  </a:lnTo>
                  <a:lnTo>
                    <a:pt x="2" y="540"/>
                  </a:lnTo>
                  <a:lnTo>
                    <a:pt x="6" y="525"/>
                  </a:lnTo>
                  <a:lnTo>
                    <a:pt x="8" y="510"/>
                  </a:lnTo>
                  <a:lnTo>
                    <a:pt x="11" y="495"/>
                  </a:lnTo>
                  <a:lnTo>
                    <a:pt x="13" y="479"/>
                  </a:lnTo>
                  <a:lnTo>
                    <a:pt x="17" y="466"/>
                  </a:lnTo>
                  <a:lnTo>
                    <a:pt x="21" y="449"/>
                  </a:lnTo>
                  <a:lnTo>
                    <a:pt x="25" y="436"/>
                  </a:lnTo>
                  <a:lnTo>
                    <a:pt x="30" y="421"/>
                  </a:lnTo>
                  <a:lnTo>
                    <a:pt x="34" y="407"/>
                  </a:lnTo>
                  <a:lnTo>
                    <a:pt x="40" y="394"/>
                  </a:lnTo>
                  <a:lnTo>
                    <a:pt x="48" y="381"/>
                  </a:lnTo>
                  <a:lnTo>
                    <a:pt x="51" y="365"/>
                  </a:lnTo>
                  <a:lnTo>
                    <a:pt x="59" y="352"/>
                  </a:lnTo>
                  <a:lnTo>
                    <a:pt x="65" y="337"/>
                  </a:lnTo>
                  <a:lnTo>
                    <a:pt x="72" y="324"/>
                  </a:lnTo>
                  <a:lnTo>
                    <a:pt x="78" y="312"/>
                  </a:lnTo>
                  <a:lnTo>
                    <a:pt x="87" y="299"/>
                  </a:lnTo>
                  <a:lnTo>
                    <a:pt x="95" y="286"/>
                  </a:lnTo>
                  <a:lnTo>
                    <a:pt x="105" y="274"/>
                  </a:lnTo>
                  <a:lnTo>
                    <a:pt x="112" y="261"/>
                  </a:lnTo>
                  <a:lnTo>
                    <a:pt x="120" y="247"/>
                  </a:lnTo>
                  <a:lnTo>
                    <a:pt x="129" y="236"/>
                  </a:lnTo>
                  <a:lnTo>
                    <a:pt x="139" y="225"/>
                  </a:lnTo>
                  <a:lnTo>
                    <a:pt x="148" y="211"/>
                  </a:lnTo>
                  <a:lnTo>
                    <a:pt x="160" y="202"/>
                  </a:lnTo>
                  <a:lnTo>
                    <a:pt x="169" y="190"/>
                  </a:lnTo>
                  <a:lnTo>
                    <a:pt x="181" y="183"/>
                  </a:lnTo>
                  <a:lnTo>
                    <a:pt x="190" y="171"/>
                  </a:lnTo>
                  <a:lnTo>
                    <a:pt x="202" y="160"/>
                  </a:lnTo>
                  <a:lnTo>
                    <a:pt x="211" y="149"/>
                  </a:lnTo>
                  <a:lnTo>
                    <a:pt x="224" y="141"/>
                  </a:lnTo>
                  <a:lnTo>
                    <a:pt x="236" y="130"/>
                  </a:lnTo>
                  <a:lnTo>
                    <a:pt x="247" y="122"/>
                  </a:lnTo>
                  <a:lnTo>
                    <a:pt x="259" y="113"/>
                  </a:lnTo>
                  <a:lnTo>
                    <a:pt x="272" y="107"/>
                  </a:lnTo>
                  <a:lnTo>
                    <a:pt x="283" y="97"/>
                  </a:lnTo>
                  <a:lnTo>
                    <a:pt x="297" y="88"/>
                  </a:lnTo>
                  <a:lnTo>
                    <a:pt x="310" y="80"/>
                  </a:lnTo>
                  <a:lnTo>
                    <a:pt x="323" y="74"/>
                  </a:lnTo>
                  <a:lnTo>
                    <a:pt x="335" y="65"/>
                  </a:lnTo>
                  <a:lnTo>
                    <a:pt x="350" y="59"/>
                  </a:lnTo>
                  <a:lnTo>
                    <a:pt x="365" y="54"/>
                  </a:lnTo>
                  <a:lnTo>
                    <a:pt x="378" y="48"/>
                  </a:lnTo>
                  <a:lnTo>
                    <a:pt x="392" y="40"/>
                  </a:lnTo>
                  <a:lnTo>
                    <a:pt x="405" y="35"/>
                  </a:lnTo>
                  <a:lnTo>
                    <a:pt x="418" y="31"/>
                  </a:lnTo>
                  <a:lnTo>
                    <a:pt x="433" y="27"/>
                  </a:lnTo>
                  <a:lnTo>
                    <a:pt x="447" y="23"/>
                  </a:lnTo>
                  <a:lnTo>
                    <a:pt x="464" y="17"/>
                  </a:lnTo>
                  <a:lnTo>
                    <a:pt x="477" y="16"/>
                  </a:lnTo>
                  <a:lnTo>
                    <a:pt x="494" y="12"/>
                  </a:lnTo>
                  <a:lnTo>
                    <a:pt x="508" y="8"/>
                  </a:lnTo>
                  <a:lnTo>
                    <a:pt x="523" y="6"/>
                  </a:lnTo>
                  <a:lnTo>
                    <a:pt x="538" y="4"/>
                  </a:lnTo>
                  <a:lnTo>
                    <a:pt x="555" y="4"/>
                  </a:lnTo>
                  <a:lnTo>
                    <a:pt x="570" y="0"/>
                  </a:lnTo>
                  <a:lnTo>
                    <a:pt x="587" y="0"/>
                  </a:lnTo>
                  <a:lnTo>
                    <a:pt x="603" y="0"/>
                  </a:lnTo>
                  <a:lnTo>
                    <a:pt x="620" y="0"/>
                  </a:lnTo>
                  <a:lnTo>
                    <a:pt x="629" y="0"/>
                  </a:lnTo>
                  <a:lnTo>
                    <a:pt x="637" y="0"/>
                  </a:lnTo>
                  <a:lnTo>
                    <a:pt x="646" y="0"/>
                  </a:lnTo>
                  <a:lnTo>
                    <a:pt x="654" y="0"/>
                  </a:lnTo>
                  <a:lnTo>
                    <a:pt x="663" y="0"/>
                  </a:lnTo>
                  <a:lnTo>
                    <a:pt x="671" y="0"/>
                  </a:lnTo>
                  <a:lnTo>
                    <a:pt x="681" y="2"/>
                  </a:lnTo>
                  <a:lnTo>
                    <a:pt x="690" y="4"/>
                  </a:lnTo>
                  <a:lnTo>
                    <a:pt x="700" y="4"/>
                  </a:lnTo>
                  <a:lnTo>
                    <a:pt x="707" y="6"/>
                  </a:lnTo>
                  <a:lnTo>
                    <a:pt x="717" y="6"/>
                  </a:lnTo>
                  <a:lnTo>
                    <a:pt x="724" y="8"/>
                  </a:lnTo>
                  <a:lnTo>
                    <a:pt x="734" y="8"/>
                  </a:lnTo>
                  <a:lnTo>
                    <a:pt x="741" y="12"/>
                  </a:lnTo>
                  <a:lnTo>
                    <a:pt x="751" y="12"/>
                  </a:lnTo>
                  <a:lnTo>
                    <a:pt x="759" y="16"/>
                  </a:lnTo>
                  <a:lnTo>
                    <a:pt x="766" y="17"/>
                  </a:lnTo>
                  <a:lnTo>
                    <a:pt x="776" y="19"/>
                  </a:lnTo>
                  <a:lnTo>
                    <a:pt x="781" y="21"/>
                  </a:lnTo>
                  <a:lnTo>
                    <a:pt x="791" y="23"/>
                  </a:lnTo>
                  <a:lnTo>
                    <a:pt x="798" y="25"/>
                  </a:lnTo>
                  <a:lnTo>
                    <a:pt x="806" y="29"/>
                  </a:lnTo>
                  <a:lnTo>
                    <a:pt x="816" y="29"/>
                  </a:lnTo>
                  <a:lnTo>
                    <a:pt x="823" y="35"/>
                  </a:lnTo>
                  <a:lnTo>
                    <a:pt x="831" y="36"/>
                  </a:lnTo>
                  <a:lnTo>
                    <a:pt x="840" y="40"/>
                  </a:lnTo>
                  <a:lnTo>
                    <a:pt x="846" y="42"/>
                  </a:lnTo>
                  <a:lnTo>
                    <a:pt x="855" y="48"/>
                  </a:lnTo>
                  <a:lnTo>
                    <a:pt x="863" y="50"/>
                  </a:lnTo>
                  <a:lnTo>
                    <a:pt x="871" y="54"/>
                  </a:lnTo>
                  <a:lnTo>
                    <a:pt x="880" y="57"/>
                  </a:lnTo>
                  <a:lnTo>
                    <a:pt x="888" y="61"/>
                  </a:lnTo>
                  <a:lnTo>
                    <a:pt x="894" y="65"/>
                  </a:lnTo>
                  <a:lnTo>
                    <a:pt x="903" y="67"/>
                  </a:lnTo>
                  <a:lnTo>
                    <a:pt x="909" y="71"/>
                  </a:lnTo>
                  <a:lnTo>
                    <a:pt x="916" y="76"/>
                  </a:lnTo>
                  <a:lnTo>
                    <a:pt x="924" y="80"/>
                  </a:lnTo>
                  <a:lnTo>
                    <a:pt x="932" y="84"/>
                  </a:lnTo>
                  <a:lnTo>
                    <a:pt x="939" y="88"/>
                  </a:lnTo>
                  <a:lnTo>
                    <a:pt x="947" y="94"/>
                  </a:lnTo>
                  <a:lnTo>
                    <a:pt x="952" y="97"/>
                  </a:lnTo>
                  <a:lnTo>
                    <a:pt x="960" y="101"/>
                  </a:lnTo>
                  <a:lnTo>
                    <a:pt x="968" y="107"/>
                  </a:lnTo>
                  <a:lnTo>
                    <a:pt x="975" y="111"/>
                  </a:lnTo>
                  <a:lnTo>
                    <a:pt x="981" y="114"/>
                  </a:lnTo>
                  <a:lnTo>
                    <a:pt x="987" y="120"/>
                  </a:lnTo>
                  <a:lnTo>
                    <a:pt x="994" y="126"/>
                  </a:lnTo>
                  <a:lnTo>
                    <a:pt x="1002" y="132"/>
                  </a:lnTo>
                  <a:lnTo>
                    <a:pt x="1013" y="141"/>
                  </a:lnTo>
                  <a:lnTo>
                    <a:pt x="1027" y="152"/>
                  </a:lnTo>
                  <a:lnTo>
                    <a:pt x="1032" y="158"/>
                  </a:lnTo>
                  <a:lnTo>
                    <a:pt x="1040" y="164"/>
                  </a:lnTo>
                  <a:lnTo>
                    <a:pt x="1046" y="170"/>
                  </a:lnTo>
                  <a:lnTo>
                    <a:pt x="1051" y="177"/>
                  </a:lnTo>
                  <a:lnTo>
                    <a:pt x="1057" y="181"/>
                  </a:lnTo>
                  <a:lnTo>
                    <a:pt x="1063" y="189"/>
                  </a:lnTo>
                  <a:lnTo>
                    <a:pt x="1068" y="194"/>
                  </a:lnTo>
                  <a:lnTo>
                    <a:pt x="1076" y="200"/>
                  </a:lnTo>
                  <a:lnTo>
                    <a:pt x="1080" y="206"/>
                  </a:lnTo>
                  <a:lnTo>
                    <a:pt x="1087" y="213"/>
                  </a:lnTo>
                  <a:lnTo>
                    <a:pt x="1091" y="219"/>
                  </a:lnTo>
                  <a:lnTo>
                    <a:pt x="1099" y="227"/>
                  </a:lnTo>
                  <a:lnTo>
                    <a:pt x="1091" y="236"/>
                  </a:lnTo>
                  <a:lnTo>
                    <a:pt x="1086" y="247"/>
                  </a:lnTo>
                  <a:lnTo>
                    <a:pt x="1080" y="259"/>
                  </a:lnTo>
                  <a:lnTo>
                    <a:pt x="1074" y="270"/>
                  </a:lnTo>
                  <a:lnTo>
                    <a:pt x="1067" y="282"/>
                  </a:lnTo>
                  <a:lnTo>
                    <a:pt x="1061" y="293"/>
                  </a:lnTo>
                  <a:lnTo>
                    <a:pt x="1055" y="303"/>
                  </a:lnTo>
                  <a:lnTo>
                    <a:pt x="1051" y="314"/>
                  </a:lnTo>
                  <a:lnTo>
                    <a:pt x="1046" y="324"/>
                  </a:lnTo>
                  <a:lnTo>
                    <a:pt x="1042" y="335"/>
                  </a:lnTo>
                  <a:lnTo>
                    <a:pt x="1038" y="346"/>
                  </a:lnTo>
                  <a:lnTo>
                    <a:pt x="1032" y="358"/>
                  </a:lnTo>
                  <a:lnTo>
                    <a:pt x="1028" y="367"/>
                  </a:lnTo>
                  <a:lnTo>
                    <a:pt x="1025" y="377"/>
                  </a:lnTo>
                  <a:lnTo>
                    <a:pt x="1021" y="388"/>
                  </a:lnTo>
                  <a:lnTo>
                    <a:pt x="1017" y="398"/>
                  </a:lnTo>
                  <a:lnTo>
                    <a:pt x="1013" y="407"/>
                  </a:lnTo>
                  <a:lnTo>
                    <a:pt x="1009" y="415"/>
                  </a:lnTo>
                  <a:lnTo>
                    <a:pt x="1008" y="424"/>
                  </a:lnTo>
                  <a:lnTo>
                    <a:pt x="1006" y="432"/>
                  </a:lnTo>
                  <a:lnTo>
                    <a:pt x="998" y="428"/>
                  </a:lnTo>
                  <a:lnTo>
                    <a:pt x="989" y="424"/>
                  </a:lnTo>
                  <a:lnTo>
                    <a:pt x="981" y="422"/>
                  </a:lnTo>
                  <a:lnTo>
                    <a:pt x="971" y="422"/>
                  </a:lnTo>
                  <a:lnTo>
                    <a:pt x="962" y="419"/>
                  </a:lnTo>
                  <a:lnTo>
                    <a:pt x="954" y="419"/>
                  </a:lnTo>
                  <a:lnTo>
                    <a:pt x="945" y="419"/>
                  </a:lnTo>
                  <a:lnTo>
                    <a:pt x="939" y="419"/>
                  </a:lnTo>
                  <a:lnTo>
                    <a:pt x="928" y="419"/>
                  </a:lnTo>
                  <a:lnTo>
                    <a:pt x="918" y="419"/>
                  </a:lnTo>
                  <a:lnTo>
                    <a:pt x="911" y="419"/>
                  </a:lnTo>
                  <a:lnTo>
                    <a:pt x="901" y="422"/>
                  </a:lnTo>
                  <a:lnTo>
                    <a:pt x="894" y="422"/>
                  </a:lnTo>
                  <a:lnTo>
                    <a:pt x="884" y="424"/>
                  </a:lnTo>
                  <a:lnTo>
                    <a:pt x="875" y="428"/>
                  </a:lnTo>
                  <a:lnTo>
                    <a:pt x="869" y="432"/>
                  </a:lnTo>
                  <a:lnTo>
                    <a:pt x="859" y="436"/>
                  </a:lnTo>
                  <a:lnTo>
                    <a:pt x="852" y="440"/>
                  </a:lnTo>
                  <a:lnTo>
                    <a:pt x="844" y="443"/>
                  </a:lnTo>
                  <a:lnTo>
                    <a:pt x="836" y="449"/>
                  </a:lnTo>
                  <a:lnTo>
                    <a:pt x="829" y="453"/>
                  </a:lnTo>
                  <a:lnTo>
                    <a:pt x="821" y="459"/>
                  </a:lnTo>
                  <a:lnTo>
                    <a:pt x="816" y="464"/>
                  </a:lnTo>
                  <a:lnTo>
                    <a:pt x="810" y="470"/>
                  </a:lnTo>
                  <a:lnTo>
                    <a:pt x="804" y="476"/>
                  </a:lnTo>
                  <a:lnTo>
                    <a:pt x="798" y="483"/>
                  </a:lnTo>
                  <a:lnTo>
                    <a:pt x="793" y="489"/>
                  </a:lnTo>
                  <a:lnTo>
                    <a:pt x="787" y="497"/>
                  </a:lnTo>
                  <a:lnTo>
                    <a:pt x="781" y="504"/>
                  </a:lnTo>
                  <a:lnTo>
                    <a:pt x="778" y="512"/>
                  </a:lnTo>
                  <a:lnTo>
                    <a:pt x="774" y="519"/>
                  </a:lnTo>
                  <a:lnTo>
                    <a:pt x="770" y="529"/>
                  </a:lnTo>
                  <a:lnTo>
                    <a:pt x="766" y="536"/>
                  </a:lnTo>
                  <a:lnTo>
                    <a:pt x="764" y="544"/>
                  </a:lnTo>
                  <a:lnTo>
                    <a:pt x="760" y="554"/>
                  </a:lnTo>
                  <a:lnTo>
                    <a:pt x="760" y="561"/>
                  </a:lnTo>
                  <a:lnTo>
                    <a:pt x="757" y="571"/>
                  </a:lnTo>
                  <a:lnTo>
                    <a:pt x="757" y="578"/>
                  </a:lnTo>
                  <a:lnTo>
                    <a:pt x="757" y="590"/>
                  </a:lnTo>
                  <a:lnTo>
                    <a:pt x="757" y="599"/>
                  </a:lnTo>
                  <a:lnTo>
                    <a:pt x="757" y="607"/>
                  </a:lnTo>
                  <a:lnTo>
                    <a:pt x="757" y="616"/>
                  </a:lnTo>
                  <a:lnTo>
                    <a:pt x="757" y="624"/>
                  </a:lnTo>
                  <a:lnTo>
                    <a:pt x="760" y="635"/>
                  </a:lnTo>
                  <a:lnTo>
                    <a:pt x="760" y="643"/>
                  </a:lnTo>
                  <a:lnTo>
                    <a:pt x="764" y="652"/>
                  </a:lnTo>
                  <a:lnTo>
                    <a:pt x="766" y="660"/>
                  </a:lnTo>
                  <a:lnTo>
                    <a:pt x="770" y="670"/>
                  </a:lnTo>
                  <a:lnTo>
                    <a:pt x="774" y="677"/>
                  </a:lnTo>
                  <a:lnTo>
                    <a:pt x="778" y="683"/>
                  </a:lnTo>
                  <a:lnTo>
                    <a:pt x="781" y="690"/>
                  </a:lnTo>
                  <a:lnTo>
                    <a:pt x="787" y="700"/>
                  </a:lnTo>
                  <a:lnTo>
                    <a:pt x="793" y="706"/>
                  </a:lnTo>
                  <a:lnTo>
                    <a:pt x="798" y="713"/>
                  </a:lnTo>
                  <a:lnTo>
                    <a:pt x="804" y="719"/>
                  </a:lnTo>
                  <a:lnTo>
                    <a:pt x="810" y="727"/>
                  </a:lnTo>
                  <a:lnTo>
                    <a:pt x="816" y="730"/>
                  </a:lnTo>
                  <a:lnTo>
                    <a:pt x="821" y="736"/>
                  </a:lnTo>
                  <a:lnTo>
                    <a:pt x="829" y="742"/>
                  </a:lnTo>
                  <a:lnTo>
                    <a:pt x="836" y="748"/>
                  </a:lnTo>
                  <a:lnTo>
                    <a:pt x="844" y="753"/>
                  </a:lnTo>
                  <a:lnTo>
                    <a:pt x="852" y="757"/>
                  </a:lnTo>
                  <a:lnTo>
                    <a:pt x="859" y="761"/>
                  </a:lnTo>
                  <a:lnTo>
                    <a:pt x="869" y="767"/>
                  </a:lnTo>
                  <a:lnTo>
                    <a:pt x="875" y="767"/>
                  </a:lnTo>
                  <a:lnTo>
                    <a:pt x="884" y="770"/>
                  </a:lnTo>
                  <a:lnTo>
                    <a:pt x="894" y="772"/>
                  </a:lnTo>
                  <a:lnTo>
                    <a:pt x="901" y="776"/>
                  </a:lnTo>
                  <a:lnTo>
                    <a:pt x="911" y="778"/>
                  </a:lnTo>
                  <a:lnTo>
                    <a:pt x="918" y="778"/>
                  </a:lnTo>
                  <a:lnTo>
                    <a:pt x="928" y="778"/>
                  </a:lnTo>
                  <a:lnTo>
                    <a:pt x="939" y="780"/>
                  </a:lnTo>
                  <a:close/>
                </a:path>
              </a:pathLst>
            </a:custGeom>
            <a:solidFill>
              <a:srgbClr val="BA9E00"/>
            </a:solidFill>
            <a:ln w="9525">
              <a:noFill/>
              <a:round/>
              <a:headEnd/>
              <a:tailEnd/>
            </a:ln>
          </p:spPr>
          <p:txBody>
            <a:bodyPr/>
            <a:lstStyle/>
            <a:p>
              <a:endParaRPr lang="fr-FR"/>
            </a:p>
          </p:txBody>
        </p:sp>
        <p:sp>
          <p:nvSpPr>
            <p:cNvPr id="136236" name="Freeform 13"/>
            <p:cNvSpPr>
              <a:spLocks/>
            </p:cNvSpPr>
            <p:nvPr/>
          </p:nvSpPr>
          <p:spPr bwMode="auto">
            <a:xfrm>
              <a:off x="1554" y="1942"/>
              <a:ext cx="622" cy="621"/>
            </a:xfrm>
            <a:custGeom>
              <a:avLst/>
              <a:gdLst>
                <a:gd name="T0" fmla="*/ 248 w 1243"/>
                <a:gd name="T1" fmla="*/ 192 h 1242"/>
                <a:gd name="T2" fmla="*/ 261 w 1243"/>
                <a:gd name="T3" fmla="*/ 185 h 1242"/>
                <a:gd name="T4" fmla="*/ 272 w 1243"/>
                <a:gd name="T5" fmla="*/ 175 h 1242"/>
                <a:gd name="T6" fmla="*/ 278 w 1243"/>
                <a:gd name="T7" fmla="*/ 160 h 1242"/>
                <a:gd name="T8" fmla="*/ 280 w 1243"/>
                <a:gd name="T9" fmla="*/ 145 h 1242"/>
                <a:gd name="T10" fmla="*/ 276 w 1243"/>
                <a:gd name="T11" fmla="*/ 130 h 1242"/>
                <a:gd name="T12" fmla="*/ 267 w 1243"/>
                <a:gd name="T13" fmla="*/ 117 h 1242"/>
                <a:gd name="T14" fmla="*/ 254 w 1243"/>
                <a:gd name="T15" fmla="*/ 109 h 1242"/>
                <a:gd name="T16" fmla="*/ 239 w 1243"/>
                <a:gd name="T17" fmla="*/ 104 h 1242"/>
                <a:gd name="T18" fmla="*/ 238 w 1243"/>
                <a:gd name="T19" fmla="*/ 96 h 1242"/>
                <a:gd name="T20" fmla="*/ 246 w 1243"/>
                <a:gd name="T21" fmla="*/ 77 h 1242"/>
                <a:gd name="T22" fmla="*/ 254 w 1243"/>
                <a:gd name="T23" fmla="*/ 60 h 1242"/>
                <a:gd name="T24" fmla="*/ 264 w 1243"/>
                <a:gd name="T25" fmla="*/ 44 h 1242"/>
                <a:gd name="T26" fmla="*/ 280 w 1243"/>
                <a:gd name="T27" fmla="*/ 65 h 1242"/>
                <a:gd name="T28" fmla="*/ 293 w 1243"/>
                <a:gd name="T29" fmla="*/ 83 h 1242"/>
                <a:gd name="T30" fmla="*/ 302 w 1243"/>
                <a:gd name="T31" fmla="*/ 104 h 1242"/>
                <a:gd name="T32" fmla="*/ 307 w 1243"/>
                <a:gd name="T33" fmla="*/ 123 h 1242"/>
                <a:gd name="T34" fmla="*/ 310 w 1243"/>
                <a:gd name="T35" fmla="*/ 141 h 1242"/>
                <a:gd name="T36" fmla="*/ 311 w 1243"/>
                <a:gd name="T37" fmla="*/ 155 h 1242"/>
                <a:gd name="T38" fmla="*/ 308 w 1243"/>
                <a:gd name="T39" fmla="*/ 182 h 1242"/>
                <a:gd name="T40" fmla="*/ 301 w 1243"/>
                <a:gd name="T41" fmla="*/ 208 h 1242"/>
                <a:gd name="T42" fmla="*/ 289 w 1243"/>
                <a:gd name="T43" fmla="*/ 232 h 1242"/>
                <a:gd name="T44" fmla="*/ 275 w 1243"/>
                <a:gd name="T45" fmla="*/ 254 h 1242"/>
                <a:gd name="T46" fmla="*/ 257 w 1243"/>
                <a:gd name="T47" fmla="*/ 273 h 1242"/>
                <a:gd name="T48" fmla="*/ 236 w 1243"/>
                <a:gd name="T49" fmla="*/ 288 h 1242"/>
                <a:gd name="T50" fmla="*/ 212 w 1243"/>
                <a:gd name="T51" fmla="*/ 299 h 1242"/>
                <a:gd name="T52" fmla="*/ 187 w 1243"/>
                <a:gd name="T53" fmla="*/ 308 h 1242"/>
                <a:gd name="T54" fmla="*/ 159 w 1243"/>
                <a:gd name="T55" fmla="*/ 311 h 1242"/>
                <a:gd name="T56" fmla="*/ 132 w 1243"/>
                <a:gd name="T57" fmla="*/ 308 h 1242"/>
                <a:gd name="T58" fmla="*/ 105 w 1243"/>
                <a:gd name="T59" fmla="*/ 302 h 1242"/>
                <a:gd name="T60" fmla="*/ 81 w 1243"/>
                <a:gd name="T61" fmla="*/ 292 h 1242"/>
                <a:gd name="T62" fmla="*/ 59 w 1243"/>
                <a:gd name="T63" fmla="*/ 277 h 1242"/>
                <a:gd name="T64" fmla="*/ 40 w 1243"/>
                <a:gd name="T65" fmla="*/ 259 h 1242"/>
                <a:gd name="T66" fmla="*/ 25 w 1243"/>
                <a:gd name="T67" fmla="*/ 238 h 1242"/>
                <a:gd name="T68" fmla="*/ 12 w 1243"/>
                <a:gd name="T69" fmla="*/ 215 h 1242"/>
                <a:gd name="T70" fmla="*/ 4 w 1243"/>
                <a:gd name="T71" fmla="*/ 189 h 1242"/>
                <a:gd name="T72" fmla="*/ 0 w 1243"/>
                <a:gd name="T73" fmla="*/ 163 h 1242"/>
                <a:gd name="T74" fmla="*/ 1 w 1243"/>
                <a:gd name="T75" fmla="*/ 135 h 1242"/>
                <a:gd name="T76" fmla="*/ 7 w 1243"/>
                <a:gd name="T77" fmla="*/ 109 h 1242"/>
                <a:gd name="T78" fmla="*/ 17 w 1243"/>
                <a:gd name="T79" fmla="*/ 83 h 1242"/>
                <a:gd name="T80" fmla="*/ 31 w 1243"/>
                <a:gd name="T81" fmla="*/ 61 h 1242"/>
                <a:gd name="T82" fmla="*/ 48 w 1243"/>
                <a:gd name="T83" fmla="*/ 42 h 1242"/>
                <a:gd name="T84" fmla="*/ 68 w 1243"/>
                <a:gd name="T85" fmla="*/ 26 h 1242"/>
                <a:gd name="T86" fmla="*/ 91 w 1243"/>
                <a:gd name="T87" fmla="*/ 13 h 1242"/>
                <a:gd name="T88" fmla="*/ 116 w 1243"/>
                <a:gd name="T89" fmla="*/ 5 h 1242"/>
                <a:gd name="T90" fmla="*/ 143 w 1243"/>
                <a:gd name="T91" fmla="*/ 0 h 1242"/>
                <a:gd name="T92" fmla="*/ 170 w 1243"/>
                <a:gd name="T93" fmla="*/ 0 h 1242"/>
                <a:gd name="T94" fmla="*/ 194 w 1243"/>
                <a:gd name="T95" fmla="*/ 5 h 1242"/>
                <a:gd name="T96" fmla="*/ 218 w 1243"/>
                <a:gd name="T97" fmla="*/ 12 h 1242"/>
                <a:gd name="T98" fmla="*/ 239 w 1243"/>
                <a:gd name="T99" fmla="*/ 23 h 1242"/>
                <a:gd name="T100" fmla="*/ 258 w 1243"/>
                <a:gd name="T101" fmla="*/ 39 h 1242"/>
                <a:gd name="T102" fmla="*/ 249 w 1243"/>
                <a:gd name="T103" fmla="*/ 53 h 1242"/>
                <a:gd name="T104" fmla="*/ 241 w 1243"/>
                <a:gd name="T105" fmla="*/ 68 h 1242"/>
                <a:gd name="T106" fmla="*/ 232 w 1243"/>
                <a:gd name="T107" fmla="*/ 85 h 1242"/>
                <a:gd name="T108" fmla="*/ 226 w 1243"/>
                <a:gd name="T109" fmla="*/ 101 h 1242"/>
                <a:gd name="T110" fmla="*/ 207 w 1243"/>
                <a:gd name="T111" fmla="*/ 113 h 1242"/>
                <a:gd name="T112" fmla="*/ 192 w 1243"/>
                <a:gd name="T113" fmla="*/ 134 h 1242"/>
                <a:gd name="T114" fmla="*/ 190 w 1243"/>
                <a:gd name="T115" fmla="*/ 152 h 1242"/>
                <a:gd name="T116" fmla="*/ 193 w 1243"/>
                <a:gd name="T117" fmla="*/ 167 h 1242"/>
                <a:gd name="T118" fmla="*/ 201 w 1243"/>
                <a:gd name="T119" fmla="*/ 179 h 1242"/>
                <a:gd name="T120" fmla="*/ 213 w 1243"/>
                <a:gd name="T121" fmla="*/ 189 h 1242"/>
                <a:gd name="T122" fmla="*/ 228 w 1243"/>
                <a:gd name="T123" fmla="*/ 194 h 1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3"/>
                <a:gd name="T187" fmla="*/ 0 h 1242"/>
                <a:gd name="T188" fmla="*/ 1243 w 1243"/>
                <a:gd name="T189" fmla="*/ 1242 h 1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3" h="1242">
                  <a:moveTo>
                    <a:pt x="939" y="780"/>
                  </a:moveTo>
                  <a:lnTo>
                    <a:pt x="949" y="778"/>
                  </a:lnTo>
                  <a:lnTo>
                    <a:pt x="956" y="778"/>
                  </a:lnTo>
                  <a:lnTo>
                    <a:pt x="966" y="778"/>
                  </a:lnTo>
                  <a:lnTo>
                    <a:pt x="974" y="776"/>
                  </a:lnTo>
                  <a:lnTo>
                    <a:pt x="983" y="772"/>
                  </a:lnTo>
                  <a:lnTo>
                    <a:pt x="991" y="770"/>
                  </a:lnTo>
                  <a:lnTo>
                    <a:pt x="1000" y="767"/>
                  </a:lnTo>
                  <a:lnTo>
                    <a:pt x="1010" y="767"/>
                  </a:lnTo>
                  <a:lnTo>
                    <a:pt x="1015" y="761"/>
                  </a:lnTo>
                  <a:lnTo>
                    <a:pt x="1023" y="757"/>
                  </a:lnTo>
                  <a:lnTo>
                    <a:pt x="1031" y="753"/>
                  </a:lnTo>
                  <a:lnTo>
                    <a:pt x="1038" y="748"/>
                  </a:lnTo>
                  <a:lnTo>
                    <a:pt x="1044" y="742"/>
                  </a:lnTo>
                  <a:lnTo>
                    <a:pt x="1051" y="736"/>
                  </a:lnTo>
                  <a:lnTo>
                    <a:pt x="1059" y="730"/>
                  </a:lnTo>
                  <a:lnTo>
                    <a:pt x="1067" y="727"/>
                  </a:lnTo>
                  <a:lnTo>
                    <a:pt x="1070" y="719"/>
                  </a:lnTo>
                  <a:lnTo>
                    <a:pt x="1076" y="713"/>
                  </a:lnTo>
                  <a:lnTo>
                    <a:pt x="1082" y="706"/>
                  </a:lnTo>
                  <a:lnTo>
                    <a:pt x="1088" y="700"/>
                  </a:lnTo>
                  <a:lnTo>
                    <a:pt x="1091" y="690"/>
                  </a:lnTo>
                  <a:lnTo>
                    <a:pt x="1097" y="683"/>
                  </a:lnTo>
                  <a:lnTo>
                    <a:pt x="1101" y="677"/>
                  </a:lnTo>
                  <a:lnTo>
                    <a:pt x="1105" y="670"/>
                  </a:lnTo>
                  <a:lnTo>
                    <a:pt x="1107" y="660"/>
                  </a:lnTo>
                  <a:lnTo>
                    <a:pt x="1109" y="652"/>
                  </a:lnTo>
                  <a:lnTo>
                    <a:pt x="1112" y="643"/>
                  </a:lnTo>
                  <a:lnTo>
                    <a:pt x="1114" y="635"/>
                  </a:lnTo>
                  <a:lnTo>
                    <a:pt x="1116" y="624"/>
                  </a:lnTo>
                  <a:lnTo>
                    <a:pt x="1118" y="616"/>
                  </a:lnTo>
                  <a:lnTo>
                    <a:pt x="1118" y="607"/>
                  </a:lnTo>
                  <a:lnTo>
                    <a:pt x="1120" y="599"/>
                  </a:lnTo>
                  <a:lnTo>
                    <a:pt x="1118" y="590"/>
                  </a:lnTo>
                  <a:lnTo>
                    <a:pt x="1118" y="578"/>
                  </a:lnTo>
                  <a:lnTo>
                    <a:pt x="1116" y="571"/>
                  </a:lnTo>
                  <a:lnTo>
                    <a:pt x="1114" y="561"/>
                  </a:lnTo>
                  <a:lnTo>
                    <a:pt x="1112" y="554"/>
                  </a:lnTo>
                  <a:lnTo>
                    <a:pt x="1109" y="544"/>
                  </a:lnTo>
                  <a:lnTo>
                    <a:pt x="1107" y="536"/>
                  </a:lnTo>
                  <a:lnTo>
                    <a:pt x="1105" y="529"/>
                  </a:lnTo>
                  <a:lnTo>
                    <a:pt x="1101" y="519"/>
                  </a:lnTo>
                  <a:lnTo>
                    <a:pt x="1097" y="512"/>
                  </a:lnTo>
                  <a:lnTo>
                    <a:pt x="1091" y="504"/>
                  </a:lnTo>
                  <a:lnTo>
                    <a:pt x="1088" y="497"/>
                  </a:lnTo>
                  <a:lnTo>
                    <a:pt x="1082" y="489"/>
                  </a:lnTo>
                  <a:lnTo>
                    <a:pt x="1076" y="483"/>
                  </a:lnTo>
                  <a:lnTo>
                    <a:pt x="1070" y="476"/>
                  </a:lnTo>
                  <a:lnTo>
                    <a:pt x="1067" y="470"/>
                  </a:lnTo>
                  <a:lnTo>
                    <a:pt x="1059" y="464"/>
                  </a:lnTo>
                  <a:lnTo>
                    <a:pt x="1051" y="459"/>
                  </a:lnTo>
                  <a:lnTo>
                    <a:pt x="1044" y="453"/>
                  </a:lnTo>
                  <a:lnTo>
                    <a:pt x="1038" y="449"/>
                  </a:lnTo>
                  <a:lnTo>
                    <a:pt x="1031" y="443"/>
                  </a:lnTo>
                  <a:lnTo>
                    <a:pt x="1023" y="440"/>
                  </a:lnTo>
                  <a:lnTo>
                    <a:pt x="1015" y="436"/>
                  </a:lnTo>
                  <a:lnTo>
                    <a:pt x="1010" y="432"/>
                  </a:lnTo>
                  <a:lnTo>
                    <a:pt x="1000" y="428"/>
                  </a:lnTo>
                  <a:lnTo>
                    <a:pt x="991" y="424"/>
                  </a:lnTo>
                  <a:lnTo>
                    <a:pt x="983" y="422"/>
                  </a:lnTo>
                  <a:lnTo>
                    <a:pt x="974" y="422"/>
                  </a:lnTo>
                  <a:lnTo>
                    <a:pt x="966" y="419"/>
                  </a:lnTo>
                  <a:lnTo>
                    <a:pt x="956" y="419"/>
                  </a:lnTo>
                  <a:lnTo>
                    <a:pt x="949" y="419"/>
                  </a:lnTo>
                  <a:lnTo>
                    <a:pt x="939" y="419"/>
                  </a:lnTo>
                  <a:lnTo>
                    <a:pt x="941" y="407"/>
                  </a:lnTo>
                  <a:lnTo>
                    <a:pt x="945" y="396"/>
                  </a:lnTo>
                  <a:lnTo>
                    <a:pt x="951" y="384"/>
                  </a:lnTo>
                  <a:lnTo>
                    <a:pt x="955" y="375"/>
                  </a:lnTo>
                  <a:lnTo>
                    <a:pt x="958" y="362"/>
                  </a:lnTo>
                  <a:lnTo>
                    <a:pt x="964" y="350"/>
                  </a:lnTo>
                  <a:lnTo>
                    <a:pt x="968" y="339"/>
                  </a:lnTo>
                  <a:lnTo>
                    <a:pt x="974" y="329"/>
                  </a:lnTo>
                  <a:lnTo>
                    <a:pt x="979" y="318"/>
                  </a:lnTo>
                  <a:lnTo>
                    <a:pt x="983" y="306"/>
                  </a:lnTo>
                  <a:lnTo>
                    <a:pt x="987" y="295"/>
                  </a:lnTo>
                  <a:lnTo>
                    <a:pt x="991" y="286"/>
                  </a:lnTo>
                  <a:lnTo>
                    <a:pt x="996" y="276"/>
                  </a:lnTo>
                  <a:lnTo>
                    <a:pt x="1000" y="267"/>
                  </a:lnTo>
                  <a:lnTo>
                    <a:pt x="1004" y="259"/>
                  </a:lnTo>
                  <a:lnTo>
                    <a:pt x="1010" y="253"/>
                  </a:lnTo>
                  <a:lnTo>
                    <a:pt x="1013" y="242"/>
                  </a:lnTo>
                  <a:lnTo>
                    <a:pt x="1017" y="230"/>
                  </a:lnTo>
                  <a:lnTo>
                    <a:pt x="1023" y="221"/>
                  </a:lnTo>
                  <a:lnTo>
                    <a:pt x="1031" y="211"/>
                  </a:lnTo>
                  <a:lnTo>
                    <a:pt x="1034" y="202"/>
                  </a:lnTo>
                  <a:lnTo>
                    <a:pt x="1042" y="194"/>
                  </a:lnTo>
                  <a:lnTo>
                    <a:pt x="1048" y="185"/>
                  </a:lnTo>
                  <a:lnTo>
                    <a:pt x="1055" y="177"/>
                  </a:lnTo>
                  <a:lnTo>
                    <a:pt x="1065" y="187"/>
                  </a:lnTo>
                  <a:lnTo>
                    <a:pt x="1074" y="198"/>
                  </a:lnTo>
                  <a:lnTo>
                    <a:pt x="1086" y="208"/>
                  </a:lnTo>
                  <a:lnTo>
                    <a:pt x="1095" y="221"/>
                  </a:lnTo>
                  <a:lnTo>
                    <a:pt x="1103" y="232"/>
                  </a:lnTo>
                  <a:lnTo>
                    <a:pt x="1112" y="244"/>
                  </a:lnTo>
                  <a:lnTo>
                    <a:pt x="1120" y="257"/>
                  </a:lnTo>
                  <a:lnTo>
                    <a:pt x="1131" y="270"/>
                  </a:lnTo>
                  <a:lnTo>
                    <a:pt x="1137" y="282"/>
                  </a:lnTo>
                  <a:lnTo>
                    <a:pt x="1147" y="295"/>
                  </a:lnTo>
                  <a:lnTo>
                    <a:pt x="1154" y="306"/>
                  </a:lnTo>
                  <a:lnTo>
                    <a:pt x="1162" y="320"/>
                  </a:lnTo>
                  <a:lnTo>
                    <a:pt x="1166" y="325"/>
                  </a:lnTo>
                  <a:lnTo>
                    <a:pt x="1169" y="333"/>
                  </a:lnTo>
                  <a:lnTo>
                    <a:pt x="1173" y="341"/>
                  </a:lnTo>
                  <a:lnTo>
                    <a:pt x="1177" y="346"/>
                  </a:lnTo>
                  <a:lnTo>
                    <a:pt x="1185" y="362"/>
                  </a:lnTo>
                  <a:lnTo>
                    <a:pt x="1190" y="377"/>
                  </a:lnTo>
                  <a:lnTo>
                    <a:pt x="1196" y="388"/>
                  </a:lnTo>
                  <a:lnTo>
                    <a:pt x="1202" y="403"/>
                  </a:lnTo>
                  <a:lnTo>
                    <a:pt x="1205" y="419"/>
                  </a:lnTo>
                  <a:lnTo>
                    <a:pt x="1211" y="432"/>
                  </a:lnTo>
                  <a:lnTo>
                    <a:pt x="1215" y="447"/>
                  </a:lnTo>
                  <a:lnTo>
                    <a:pt x="1221" y="462"/>
                  </a:lnTo>
                  <a:lnTo>
                    <a:pt x="1221" y="470"/>
                  </a:lnTo>
                  <a:lnTo>
                    <a:pt x="1224" y="478"/>
                  </a:lnTo>
                  <a:lnTo>
                    <a:pt x="1226" y="485"/>
                  </a:lnTo>
                  <a:lnTo>
                    <a:pt x="1228" y="495"/>
                  </a:lnTo>
                  <a:lnTo>
                    <a:pt x="1230" y="508"/>
                  </a:lnTo>
                  <a:lnTo>
                    <a:pt x="1232" y="523"/>
                  </a:lnTo>
                  <a:lnTo>
                    <a:pt x="1234" y="531"/>
                  </a:lnTo>
                  <a:lnTo>
                    <a:pt x="1236" y="538"/>
                  </a:lnTo>
                  <a:lnTo>
                    <a:pt x="1238" y="548"/>
                  </a:lnTo>
                  <a:lnTo>
                    <a:pt x="1238" y="555"/>
                  </a:lnTo>
                  <a:lnTo>
                    <a:pt x="1238" y="563"/>
                  </a:lnTo>
                  <a:lnTo>
                    <a:pt x="1240" y="571"/>
                  </a:lnTo>
                  <a:lnTo>
                    <a:pt x="1240" y="578"/>
                  </a:lnTo>
                  <a:lnTo>
                    <a:pt x="1242" y="588"/>
                  </a:lnTo>
                  <a:lnTo>
                    <a:pt x="1242" y="595"/>
                  </a:lnTo>
                  <a:lnTo>
                    <a:pt x="1242" y="605"/>
                  </a:lnTo>
                  <a:lnTo>
                    <a:pt x="1242" y="613"/>
                  </a:lnTo>
                  <a:lnTo>
                    <a:pt x="1243" y="622"/>
                  </a:lnTo>
                  <a:lnTo>
                    <a:pt x="1242" y="635"/>
                  </a:lnTo>
                  <a:lnTo>
                    <a:pt x="1242" y="652"/>
                  </a:lnTo>
                  <a:lnTo>
                    <a:pt x="1240" y="668"/>
                  </a:lnTo>
                  <a:lnTo>
                    <a:pt x="1238" y="683"/>
                  </a:lnTo>
                  <a:lnTo>
                    <a:pt x="1236" y="698"/>
                  </a:lnTo>
                  <a:lnTo>
                    <a:pt x="1232" y="713"/>
                  </a:lnTo>
                  <a:lnTo>
                    <a:pt x="1230" y="730"/>
                  </a:lnTo>
                  <a:lnTo>
                    <a:pt x="1228" y="746"/>
                  </a:lnTo>
                  <a:lnTo>
                    <a:pt x="1224" y="759"/>
                  </a:lnTo>
                  <a:lnTo>
                    <a:pt x="1221" y="774"/>
                  </a:lnTo>
                  <a:lnTo>
                    <a:pt x="1215" y="789"/>
                  </a:lnTo>
                  <a:lnTo>
                    <a:pt x="1213" y="805"/>
                  </a:lnTo>
                  <a:lnTo>
                    <a:pt x="1207" y="818"/>
                  </a:lnTo>
                  <a:lnTo>
                    <a:pt x="1202" y="833"/>
                  </a:lnTo>
                  <a:lnTo>
                    <a:pt x="1196" y="846"/>
                  </a:lnTo>
                  <a:lnTo>
                    <a:pt x="1192" y="862"/>
                  </a:lnTo>
                  <a:lnTo>
                    <a:pt x="1185" y="875"/>
                  </a:lnTo>
                  <a:lnTo>
                    <a:pt x="1179" y="888"/>
                  </a:lnTo>
                  <a:lnTo>
                    <a:pt x="1171" y="902"/>
                  </a:lnTo>
                  <a:lnTo>
                    <a:pt x="1166" y="915"/>
                  </a:lnTo>
                  <a:lnTo>
                    <a:pt x="1156" y="928"/>
                  </a:lnTo>
                  <a:lnTo>
                    <a:pt x="1150" y="941"/>
                  </a:lnTo>
                  <a:lnTo>
                    <a:pt x="1143" y="955"/>
                  </a:lnTo>
                  <a:lnTo>
                    <a:pt x="1135" y="966"/>
                  </a:lnTo>
                  <a:lnTo>
                    <a:pt x="1126" y="978"/>
                  </a:lnTo>
                  <a:lnTo>
                    <a:pt x="1116" y="991"/>
                  </a:lnTo>
                  <a:lnTo>
                    <a:pt x="1109" y="1002"/>
                  </a:lnTo>
                  <a:lnTo>
                    <a:pt x="1099" y="1016"/>
                  </a:lnTo>
                  <a:lnTo>
                    <a:pt x="1090" y="1025"/>
                  </a:lnTo>
                  <a:lnTo>
                    <a:pt x="1080" y="1036"/>
                  </a:lnTo>
                  <a:lnTo>
                    <a:pt x="1069" y="1048"/>
                  </a:lnTo>
                  <a:lnTo>
                    <a:pt x="1061" y="1059"/>
                  </a:lnTo>
                  <a:lnTo>
                    <a:pt x="1050" y="1069"/>
                  </a:lnTo>
                  <a:lnTo>
                    <a:pt x="1038" y="1078"/>
                  </a:lnTo>
                  <a:lnTo>
                    <a:pt x="1027" y="1090"/>
                  </a:lnTo>
                  <a:lnTo>
                    <a:pt x="1015" y="1099"/>
                  </a:lnTo>
                  <a:lnTo>
                    <a:pt x="1002" y="1107"/>
                  </a:lnTo>
                  <a:lnTo>
                    <a:pt x="991" y="1116"/>
                  </a:lnTo>
                  <a:lnTo>
                    <a:pt x="979" y="1126"/>
                  </a:lnTo>
                  <a:lnTo>
                    <a:pt x="968" y="1135"/>
                  </a:lnTo>
                  <a:lnTo>
                    <a:pt x="955" y="1143"/>
                  </a:lnTo>
                  <a:lnTo>
                    <a:pt x="941" y="1149"/>
                  </a:lnTo>
                  <a:lnTo>
                    <a:pt x="928" y="1156"/>
                  </a:lnTo>
                  <a:lnTo>
                    <a:pt x="915" y="1166"/>
                  </a:lnTo>
                  <a:lnTo>
                    <a:pt x="901" y="1171"/>
                  </a:lnTo>
                  <a:lnTo>
                    <a:pt x="888" y="1177"/>
                  </a:lnTo>
                  <a:lnTo>
                    <a:pt x="875" y="1185"/>
                  </a:lnTo>
                  <a:lnTo>
                    <a:pt x="863" y="1192"/>
                  </a:lnTo>
                  <a:lnTo>
                    <a:pt x="846" y="1196"/>
                  </a:lnTo>
                  <a:lnTo>
                    <a:pt x="833" y="1202"/>
                  </a:lnTo>
                  <a:lnTo>
                    <a:pt x="818" y="1208"/>
                  </a:lnTo>
                  <a:lnTo>
                    <a:pt x="804" y="1213"/>
                  </a:lnTo>
                  <a:lnTo>
                    <a:pt x="787" y="1215"/>
                  </a:lnTo>
                  <a:lnTo>
                    <a:pt x="774" y="1219"/>
                  </a:lnTo>
                  <a:lnTo>
                    <a:pt x="759" y="1225"/>
                  </a:lnTo>
                  <a:lnTo>
                    <a:pt x="745" y="1229"/>
                  </a:lnTo>
                  <a:lnTo>
                    <a:pt x="728" y="1230"/>
                  </a:lnTo>
                  <a:lnTo>
                    <a:pt x="713" y="1232"/>
                  </a:lnTo>
                  <a:lnTo>
                    <a:pt x="698" y="1236"/>
                  </a:lnTo>
                  <a:lnTo>
                    <a:pt x="683" y="1238"/>
                  </a:lnTo>
                  <a:lnTo>
                    <a:pt x="667" y="1240"/>
                  </a:lnTo>
                  <a:lnTo>
                    <a:pt x="652" y="1242"/>
                  </a:lnTo>
                  <a:lnTo>
                    <a:pt x="635" y="1242"/>
                  </a:lnTo>
                  <a:lnTo>
                    <a:pt x="622" y="1242"/>
                  </a:lnTo>
                  <a:lnTo>
                    <a:pt x="605" y="1242"/>
                  </a:lnTo>
                  <a:lnTo>
                    <a:pt x="588" y="1242"/>
                  </a:lnTo>
                  <a:lnTo>
                    <a:pt x="572" y="1240"/>
                  </a:lnTo>
                  <a:lnTo>
                    <a:pt x="557" y="1238"/>
                  </a:lnTo>
                  <a:lnTo>
                    <a:pt x="540" y="1236"/>
                  </a:lnTo>
                  <a:lnTo>
                    <a:pt x="525" y="1232"/>
                  </a:lnTo>
                  <a:lnTo>
                    <a:pt x="510" y="1230"/>
                  </a:lnTo>
                  <a:lnTo>
                    <a:pt x="494" y="1229"/>
                  </a:lnTo>
                  <a:lnTo>
                    <a:pt x="479" y="1225"/>
                  </a:lnTo>
                  <a:lnTo>
                    <a:pt x="464" y="1219"/>
                  </a:lnTo>
                  <a:lnTo>
                    <a:pt x="449" y="1215"/>
                  </a:lnTo>
                  <a:lnTo>
                    <a:pt x="436" y="1213"/>
                  </a:lnTo>
                  <a:lnTo>
                    <a:pt x="420" y="1208"/>
                  </a:lnTo>
                  <a:lnTo>
                    <a:pt x="405" y="1202"/>
                  </a:lnTo>
                  <a:lnTo>
                    <a:pt x="392" y="1196"/>
                  </a:lnTo>
                  <a:lnTo>
                    <a:pt x="378" y="1192"/>
                  </a:lnTo>
                  <a:lnTo>
                    <a:pt x="363"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3" y="1059"/>
                  </a:lnTo>
                  <a:lnTo>
                    <a:pt x="171" y="1048"/>
                  </a:lnTo>
                  <a:lnTo>
                    <a:pt x="160" y="1036"/>
                  </a:lnTo>
                  <a:lnTo>
                    <a:pt x="148" y="1025"/>
                  </a:lnTo>
                  <a:lnTo>
                    <a:pt x="141" y="1016"/>
                  </a:lnTo>
                  <a:lnTo>
                    <a:pt x="129" y="1002"/>
                  </a:lnTo>
                  <a:lnTo>
                    <a:pt x="122" y="991"/>
                  </a:lnTo>
                  <a:lnTo>
                    <a:pt x="112" y="978"/>
                  </a:lnTo>
                  <a:lnTo>
                    <a:pt x="107" y="966"/>
                  </a:lnTo>
                  <a:lnTo>
                    <a:pt x="97" y="955"/>
                  </a:lnTo>
                  <a:lnTo>
                    <a:pt x="90" y="941"/>
                  </a:lnTo>
                  <a:lnTo>
                    <a:pt x="80" y="928"/>
                  </a:lnTo>
                  <a:lnTo>
                    <a:pt x="74" y="915"/>
                  </a:lnTo>
                  <a:lnTo>
                    <a:pt x="65" y="902"/>
                  </a:lnTo>
                  <a:lnTo>
                    <a:pt x="59" y="888"/>
                  </a:lnTo>
                  <a:lnTo>
                    <a:pt x="53" y="875"/>
                  </a:lnTo>
                  <a:lnTo>
                    <a:pt x="48" y="862"/>
                  </a:lnTo>
                  <a:lnTo>
                    <a:pt x="42" y="846"/>
                  </a:lnTo>
                  <a:lnTo>
                    <a:pt x="36" y="833"/>
                  </a:lnTo>
                  <a:lnTo>
                    <a:pt x="31" y="818"/>
                  </a:lnTo>
                  <a:lnTo>
                    <a:pt x="27" y="805"/>
                  </a:lnTo>
                  <a:lnTo>
                    <a:pt x="23" y="789"/>
                  </a:lnTo>
                  <a:lnTo>
                    <a:pt x="19" y="774"/>
                  </a:lnTo>
                  <a:lnTo>
                    <a:pt x="15" y="759"/>
                  </a:lnTo>
                  <a:lnTo>
                    <a:pt x="13" y="746"/>
                  </a:lnTo>
                  <a:lnTo>
                    <a:pt x="8" y="730"/>
                  </a:lnTo>
                  <a:lnTo>
                    <a:pt x="6" y="713"/>
                  </a:lnTo>
                  <a:lnTo>
                    <a:pt x="4" y="698"/>
                  </a:lnTo>
                  <a:lnTo>
                    <a:pt x="4" y="683"/>
                  </a:lnTo>
                  <a:lnTo>
                    <a:pt x="0" y="668"/>
                  </a:lnTo>
                  <a:lnTo>
                    <a:pt x="0" y="652"/>
                  </a:lnTo>
                  <a:lnTo>
                    <a:pt x="0" y="635"/>
                  </a:lnTo>
                  <a:lnTo>
                    <a:pt x="0" y="622"/>
                  </a:lnTo>
                  <a:lnTo>
                    <a:pt x="0" y="605"/>
                  </a:lnTo>
                  <a:lnTo>
                    <a:pt x="0" y="590"/>
                  </a:lnTo>
                  <a:lnTo>
                    <a:pt x="0" y="573"/>
                  </a:lnTo>
                  <a:lnTo>
                    <a:pt x="4" y="557"/>
                  </a:lnTo>
                  <a:lnTo>
                    <a:pt x="4" y="540"/>
                  </a:lnTo>
                  <a:lnTo>
                    <a:pt x="6" y="525"/>
                  </a:lnTo>
                  <a:lnTo>
                    <a:pt x="8" y="510"/>
                  </a:lnTo>
                  <a:lnTo>
                    <a:pt x="13" y="495"/>
                  </a:lnTo>
                  <a:lnTo>
                    <a:pt x="15" y="479"/>
                  </a:lnTo>
                  <a:lnTo>
                    <a:pt x="19" y="466"/>
                  </a:lnTo>
                  <a:lnTo>
                    <a:pt x="23" y="449"/>
                  </a:lnTo>
                  <a:lnTo>
                    <a:pt x="27" y="436"/>
                  </a:lnTo>
                  <a:lnTo>
                    <a:pt x="31" y="421"/>
                  </a:lnTo>
                  <a:lnTo>
                    <a:pt x="36" y="407"/>
                  </a:lnTo>
                  <a:lnTo>
                    <a:pt x="42" y="392"/>
                  </a:lnTo>
                  <a:lnTo>
                    <a:pt x="48" y="379"/>
                  </a:lnTo>
                  <a:lnTo>
                    <a:pt x="53" y="365"/>
                  </a:lnTo>
                  <a:lnTo>
                    <a:pt x="59" y="350"/>
                  </a:lnTo>
                  <a:lnTo>
                    <a:pt x="65" y="335"/>
                  </a:lnTo>
                  <a:lnTo>
                    <a:pt x="74" y="324"/>
                  </a:lnTo>
                  <a:lnTo>
                    <a:pt x="80" y="310"/>
                  </a:lnTo>
                  <a:lnTo>
                    <a:pt x="90" y="297"/>
                  </a:lnTo>
                  <a:lnTo>
                    <a:pt x="97" y="284"/>
                  </a:lnTo>
                  <a:lnTo>
                    <a:pt x="107" y="272"/>
                  </a:lnTo>
                  <a:lnTo>
                    <a:pt x="112" y="259"/>
                  </a:lnTo>
                  <a:lnTo>
                    <a:pt x="122" y="247"/>
                  </a:lnTo>
                  <a:lnTo>
                    <a:pt x="129" y="234"/>
                  </a:lnTo>
                  <a:lnTo>
                    <a:pt x="141" y="223"/>
                  </a:lnTo>
                  <a:lnTo>
                    <a:pt x="148" y="211"/>
                  </a:lnTo>
                  <a:lnTo>
                    <a:pt x="160" y="200"/>
                  </a:lnTo>
                  <a:lnTo>
                    <a:pt x="171" y="189"/>
                  </a:lnTo>
                  <a:lnTo>
                    <a:pt x="183" y="181"/>
                  </a:lnTo>
                  <a:lnTo>
                    <a:pt x="190" y="170"/>
                  </a:lnTo>
                  <a:lnTo>
                    <a:pt x="202" y="158"/>
                  </a:lnTo>
                  <a:lnTo>
                    <a:pt x="211" y="147"/>
                  </a:lnTo>
                  <a:lnTo>
                    <a:pt x="224" y="139"/>
                  </a:lnTo>
                  <a:lnTo>
                    <a:pt x="236" y="130"/>
                  </a:lnTo>
                  <a:lnTo>
                    <a:pt x="247" y="120"/>
                  </a:lnTo>
                  <a:lnTo>
                    <a:pt x="259" y="111"/>
                  </a:lnTo>
                  <a:lnTo>
                    <a:pt x="272" y="105"/>
                  </a:lnTo>
                  <a:lnTo>
                    <a:pt x="283" y="95"/>
                  </a:lnTo>
                  <a:lnTo>
                    <a:pt x="297" y="88"/>
                  </a:lnTo>
                  <a:lnTo>
                    <a:pt x="310" y="78"/>
                  </a:lnTo>
                  <a:lnTo>
                    <a:pt x="323" y="73"/>
                  </a:lnTo>
                  <a:lnTo>
                    <a:pt x="335" y="65"/>
                  </a:lnTo>
                  <a:lnTo>
                    <a:pt x="350" y="59"/>
                  </a:lnTo>
                  <a:lnTo>
                    <a:pt x="363" y="52"/>
                  </a:lnTo>
                  <a:lnTo>
                    <a:pt x="378" y="48"/>
                  </a:lnTo>
                  <a:lnTo>
                    <a:pt x="392" y="40"/>
                  </a:lnTo>
                  <a:lnTo>
                    <a:pt x="405" y="35"/>
                  </a:lnTo>
                  <a:lnTo>
                    <a:pt x="420" y="29"/>
                  </a:lnTo>
                  <a:lnTo>
                    <a:pt x="436" y="25"/>
                  </a:lnTo>
                  <a:lnTo>
                    <a:pt x="449" y="21"/>
                  </a:lnTo>
                  <a:lnTo>
                    <a:pt x="464" y="17"/>
                  </a:lnTo>
                  <a:lnTo>
                    <a:pt x="479" y="14"/>
                  </a:lnTo>
                  <a:lnTo>
                    <a:pt x="494" y="12"/>
                  </a:lnTo>
                  <a:lnTo>
                    <a:pt x="510" y="6"/>
                  </a:lnTo>
                  <a:lnTo>
                    <a:pt x="525" y="6"/>
                  </a:lnTo>
                  <a:lnTo>
                    <a:pt x="540" y="2"/>
                  </a:lnTo>
                  <a:lnTo>
                    <a:pt x="557" y="2"/>
                  </a:lnTo>
                  <a:lnTo>
                    <a:pt x="572" y="0"/>
                  </a:lnTo>
                  <a:lnTo>
                    <a:pt x="588" y="0"/>
                  </a:lnTo>
                  <a:lnTo>
                    <a:pt x="605" y="0"/>
                  </a:lnTo>
                  <a:lnTo>
                    <a:pt x="622" y="0"/>
                  </a:lnTo>
                  <a:lnTo>
                    <a:pt x="633" y="0"/>
                  </a:lnTo>
                  <a:lnTo>
                    <a:pt x="650" y="0"/>
                  </a:lnTo>
                  <a:lnTo>
                    <a:pt x="664" y="0"/>
                  </a:lnTo>
                  <a:lnTo>
                    <a:pt x="679" y="0"/>
                  </a:lnTo>
                  <a:lnTo>
                    <a:pt x="692" y="0"/>
                  </a:lnTo>
                  <a:lnTo>
                    <a:pt x="707" y="4"/>
                  </a:lnTo>
                  <a:lnTo>
                    <a:pt x="721" y="6"/>
                  </a:lnTo>
                  <a:lnTo>
                    <a:pt x="736" y="10"/>
                  </a:lnTo>
                  <a:lnTo>
                    <a:pt x="749" y="12"/>
                  </a:lnTo>
                  <a:lnTo>
                    <a:pt x="763" y="14"/>
                  </a:lnTo>
                  <a:lnTo>
                    <a:pt x="776" y="17"/>
                  </a:lnTo>
                  <a:lnTo>
                    <a:pt x="791" y="23"/>
                  </a:lnTo>
                  <a:lnTo>
                    <a:pt x="804" y="25"/>
                  </a:lnTo>
                  <a:lnTo>
                    <a:pt x="816" y="29"/>
                  </a:lnTo>
                  <a:lnTo>
                    <a:pt x="829" y="35"/>
                  </a:lnTo>
                  <a:lnTo>
                    <a:pt x="844" y="40"/>
                  </a:lnTo>
                  <a:lnTo>
                    <a:pt x="856" y="46"/>
                  </a:lnTo>
                  <a:lnTo>
                    <a:pt x="869" y="50"/>
                  </a:lnTo>
                  <a:lnTo>
                    <a:pt x="880" y="55"/>
                  </a:lnTo>
                  <a:lnTo>
                    <a:pt x="894" y="63"/>
                  </a:lnTo>
                  <a:lnTo>
                    <a:pt x="905" y="67"/>
                  </a:lnTo>
                  <a:lnTo>
                    <a:pt x="918" y="74"/>
                  </a:lnTo>
                  <a:lnTo>
                    <a:pt x="930" y="82"/>
                  </a:lnTo>
                  <a:lnTo>
                    <a:pt x="943" y="90"/>
                  </a:lnTo>
                  <a:lnTo>
                    <a:pt x="953" y="95"/>
                  </a:lnTo>
                  <a:lnTo>
                    <a:pt x="966" y="103"/>
                  </a:lnTo>
                  <a:lnTo>
                    <a:pt x="975" y="111"/>
                  </a:lnTo>
                  <a:lnTo>
                    <a:pt x="989" y="120"/>
                  </a:lnTo>
                  <a:lnTo>
                    <a:pt x="998" y="130"/>
                  </a:lnTo>
                  <a:lnTo>
                    <a:pt x="1010" y="137"/>
                  </a:lnTo>
                  <a:lnTo>
                    <a:pt x="1021" y="147"/>
                  </a:lnTo>
                  <a:lnTo>
                    <a:pt x="1032" y="156"/>
                  </a:lnTo>
                  <a:lnTo>
                    <a:pt x="1023" y="164"/>
                  </a:lnTo>
                  <a:lnTo>
                    <a:pt x="1015" y="177"/>
                  </a:lnTo>
                  <a:lnTo>
                    <a:pt x="1010" y="183"/>
                  </a:lnTo>
                  <a:lnTo>
                    <a:pt x="1006" y="190"/>
                  </a:lnTo>
                  <a:lnTo>
                    <a:pt x="1002" y="198"/>
                  </a:lnTo>
                  <a:lnTo>
                    <a:pt x="998" y="206"/>
                  </a:lnTo>
                  <a:lnTo>
                    <a:pt x="993" y="213"/>
                  </a:lnTo>
                  <a:lnTo>
                    <a:pt x="989" y="221"/>
                  </a:lnTo>
                  <a:lnTo>
                    <a:pt x="985" y="228"/>
                  </a:lnTo>
                  <a:lnTo>
                    <a:pt x="979" y="236"/>
                  </a:lnTo>
                  <a:lnTo>
                    <a:pt x="974" y="246"/>
                  </a:lnTo>
                  <a:lnTo>
                    <a:pt x="970" y="253"/>
                  </a:lnTo>
                  <a:lnTo>
                    <a:pt x="966" y="263"/>
                  </a:lnTo>
                  <a:lnTo>
                    <a:pt x="962" y="272"/>
                  </a:lnTo>
                  <a:lnTo>
                    <a:pt x="956" y="282"/>
                  </a:lnTo>
                  <a:lnTo>
                    <a:pt x="951" y="291"/>
                  </a:lnTo>
                  <a:lnTo>
                    <a:pt x="945" y="301"/>
                  </a:lnTo>
                  <a:lnTo>
                    <a:pt x="939" y="312"/>
                  </a:lnTo>
                  <a:lnTo>
                    <a:pt x="936" y="320"/>
                  </a:lnTo>
                  <a:lnTo>
                    <a:pt x="932" y="331"/>
                  </a:lnTo>
                  <a:lnTo>
                    <a:pt x="928" y="341"/>
                  </a:lnTo>
                  <a:lnTo>
                    <a:pt x="924" y="352"/>
                  </a:lnTo>
                  <a:lnTo>
                    <a:pt x="920" y="360"/>
                  </a:lnTo>
                  <a:lnTo>
                    <a:pt x="915" y="371"/>
                  </a:lnTo>
                  <a:lnTo>
                    <a:pt x="911" y="379"/>
                  </a:lnTo>
                  <a:lnTo>
                    <a:pt x="909" y="388"/>
                  </a:lnTo>
                  <a:lnTo>
                    <a:pt x="903" y="398"/>
                  </a:lnTo>
                  <a:lnTo>
                    <a:pt x="901" y="407"/>
                  </a:lnTo>
                  <a:lnTo>
                    <a:pt x="897" y="415"/>
                  </a:lnTo>
                  <a:lnTo>
                    <a:pt x="897" y="424"/>
                  </a:lnTo>
                  <a:lnTo>
                    <a:pt x="880" y="426"/>
                  </a:lnTo>
                  <a:lnTo>
                    <a:pt x="867" y="432"/>
                  </a:lnTo>
                  <a:lnTo>
                    <a:pt x="854" y="436"/>
                  </a:lnTo>
                  <a:lnTo>
                    <a:pt x="840" y="445"/>
                  </a:lnTo>
                  <a:lnTo>
                    <a:pt x="827" y="453"/>
                  </a:lnTo>
                  <a:lnTo>
                    <a:pt x="816" y="462"/>
                  </a:lnTo>
                  <a:lnTo>
                    <a:pt x="806" y="472"/>
                  </a:lnTo>
                  <a:lnTo>
                    <a:pt x="799" y="485"/>
                  </a:lnTo>
                  <a:lnTo>
                    <a:pt x="787" y="497"/>
                  </a:lnTo>
                  <a:lnTo>
                    <a:pt x="782" y="510"/>
                  </a:lnTo>
                  <a:lnTo>
                    <a:pt x="774" y="523"/>
                  </a:lnTo>
                  <a:lnTo>
                    <a:pt x="768" y="536"/>
                  </a:lnTo>
                  <a:lnTo>
                    <a:pt x="763" y="550"/>
                  </a:lnTo>
                  <a:lnTo>
                    <a:pt x="761" y="565"/>
                  </a:lnTo>
                  <a:lnTo>
                    <a:pt x="759" y="573"/>
                  </a:lnTo>
                  <a:lnTo>
                    <a:pt x="759" y="582"/>
                  </a:lnTo>
                  <a:lnTo>
                    <a:pt x="759" y="590"/>
                  </a:lnTo>
                  <a:lnTo>
                    <a:pt x="759" y="599"/>
                  </a:lnTo>
                  <a:lnTo>
                    <a:pt x="759" y="607"/>
                  </a:lnTo>
                  <a:lnTo>
                    <a:pt x="759" y="616"/>
                  </a:lnTo>
                  <a:lnTo>
                    <a:pt x="759" y="624"/>
                  </a:lnTo>
                  <a:lnTo>
                    <a:pt x="763" y="635"/>
                  </a:lnTo>
                  <a:lnTo>
                    <a:pt x="763" y="643"/>
                  </a:lnTo>
                  <a:lnTo>
                    <a:pt x="764" y="652"/>
                  </a:lnTo>
                  <a:lnTo>
                    <a:pt x="768" y="660"/>
                  </a:lnTo>
                  <a:lnTo>
                    <a:pt x="772" y="670"/>
                  </a:lnTo>
                  <a:lnTo>
                    <a:pt x="774" y="677"/>
                  </a:lnTo>
                  <a:lnTo>
                    <a:pt x="780" y="683"/>
                  </a:lnTo>
                  <a:lnTo>
                    <a:pt x="783" y="690"/>
                  </a:lnTo>
                  <a:lnTo>
                    <a:pt x="789" y="700"/>
                  </a:lnTo>
                  <a:lnTo>
                    <a:pt x="793" y="706"/>
                  </a:lnTo>
                  <a:lnTo>
                    <a:pt x="799" y="713"/>
                  </a:lnTo>
                  <a:lnTo>
                    <a:pt x="804" y="719"/>
                  </a:lnTo>
                  <a:lnTo>
                    <a:pt x="810" y="727"/>
                  </a:lnTo>
                  <a:lnTo>
                    <a:pt x="816" y="730"/>
                  </a:lnTo>
                  <a:lnTo>
                    <a:pt x="821" y="736"/>
                  </a:lnTo>
                  <a:lnTo>
                    <a:pt x="827" y="742"/>
                  </a:lnTo>
                  <a:lnTo>
                    <a:pt x="837" y="748"/>
                  </a:lnTo>
                  <a:lnTo>
                    <a:pt x="844" y="753"/>
                  </a:lnTo>
                  <a:lnTo>
                    <a:pt x="850" y="757"/>
                  </a:lnTo>
                  <a:lnTo>
                    <a:pt x="859" y="761"/>
                  </a:lnTo>
                  <a:lnTo>
                    <a:pt x="869" y="767"/>
                  </a:lnTo>
                  <a:lnTo>
                    <a:pt x="875" y="767"/>
                  </a:lnTo>
                  <a:lnTo>
                    <a:pt x="884" y="770"/>
                  </a:lnTo>
                  <a:lnTo>
                    <a:pt x="892" y="772"/>
                  </a:lnTo>
                  <a:lnTo>
                    <a:pt x="901" y="776"/>
                  </a:lnTo>
                  <a:lnTo>
                    <a:pt x="909" y="778"/>
                  </a:lnTo>
                  <a:lnTo>
                    <a:pt x="920" y="778"/>
                  </a:lnTo>
                  <a:lnTo>
                    <a:pt x="930" y="778"/>
                  </a:lnTo>
                  <a:lnTo>
                    <a:pt x="939" y="780"/>
                  </a:lnTo>
                  <a:close/>
                </a:path>
              </a:pathLst>
            </a:custGeom>
            <a:solidFill>
              <a:srgbClr val="E8CC4F"/>
            </a:solidFill>
            <a:ln w="9525">
              <a:noFill/>
              <a:round/>
              <a:headEnd/>
              <a:tailEnd/>
            </a:ln>
          </p:spPr>
          <p:txBody>
            <a:bodyPr/>
            <a:lstStyle/>
            <a:p>
              <a:endParaRPr lang="fr-FR"/>
            </a:p>
          </p:txBody>
        </p:sp>
      </p:grpSp>
      <p:sp>
        <p:nvSpPr>
          <p:cNvPr id="121" name="ZoneTexte 120"/>
          <p:cNvSpPr txBox="1"/>
          <p:nvPr/>
        </p:nvSpPr>
        <p:spPr>
          <a:xfrm>
            <a:off x="6027738" y="1808163"/>
            <a:ext cx="1638300" cy="400050"/>
          </a:xfrm>
          <a:prstGeom prst="rect">
            <a:avLst/>
          </a:prstGeom>
          <a:noFill/>
        </p:spPr>
        <p:txBody>
          <a:bodyPr wrap="none">
            <a:spAutoFit/>
          </a:bodyPr>
          <a:lstStyle/>
          <a:p>
            <a:pPr fontAlgn="auto">
              <a:spcBef>
                <a:spcPts val="0"/>
              </a:spcBef>
              <a:spcAft>
                <a:spcPts val="0"/>
              </a:spcAft>
              <a:defRPr/>
            </a:pPr>
            <a:r>
              <a:rPr lang="fr-FR" sz="2000" b="1" i="1" dirty="0">
                <a:solidFill>
                  <a:schemeClr val="accent4">
                    <a:lumMod val="75000"/>
                  </a:schemeClr>
                </a:solidFill>
                <a:latin typeface="+mn-lt"/>
                <a:cs typeface="+mn-cs"/>
              </a:rPr>
              <a:t>Valorisation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500" fill="hold"/>
                                        <p:tgtEl>
                                          <p:spTgt spid="98"/>
                                        </p:tgtEl>
                                        <p:attrNameLst>
                                          <p:attrName>ppt_x</p:attrName>
                                        </p:attrNameLst>
                                      </p:cBhvr>
                                      <p:tavLst>
                                        <p:tav tm="0">
                                          <p:val>
                                            <p:strVal val="#ppt_x"/>
                                          </p:val>
                                        </p:tav>
                                        <p:tav tm="100000">
                                          <p:val>
                                            <p:strVal val="#ppt_x"/>
                                          </p:val>
                                        </p:tav>
                                      </p:tavLst>
                                    </p:anim>
                                    <p:anim calcmode="lin" valueType="num">
                                      <p:cBhvr additive="base">
                                        <p:cTn id="20" dur="500" fill="hold"/>
                                        <p:tgtEl>
                                          <p:spTgt spid="9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500" fill="hold"/>
                                        <p:tgtEl>
                                          <p:spTgt spid="90"/>
                                        </p:tgtEl>
                                        <p:attrNameLst>
                                          <p:attrName>ppt_x</p:attrName>
                                        </p:attrNameLst>
                                      </p:cBhvr>
                                      <p:tavLst>
                                        <p:tav tm="0">
                                          <p:val>
                                            <p:strVal val="#ppt_x"/>
                                          </p:val>
                                        </p:tav>
                                        <p:tav tm="100000">
                                          <p:val>
                                            <p:strVal val="#ppt_x"/>
                                          </p:val>
                                        </p:tav>
                                      </p:tavLst>
                                    </p:anim>
                                    <p:anim calcmode="lin" valueType="num">
                                      <p:cBhvr additive="base">
                                        <p:cTn id="24" dur="500" fill="hold"/>
                                        <p:tgtEl>
                                          <p:spTgt spid="9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500" fill="hold"/>
                                        <p:tgtEl>
                                          <p:spTgt spid="94"/>
                                        </p:tgtEl>
                                        <p:attrNameLst>
                                          <p:attrName>ppt_x</p:attrName>
                                        </p:attrNameLst>
                                      </p:cBhvr>
                                      <p:tavLst>
                                        <p:tav tm="0">
                                          <p:val>
                                            <p:strVal val="#ppt_x"/>
                                          </p:val>
                                        </p:tav>
                                        <p:tav tm="100000">
                                          <p:val>
                                            <p:strVal val="#ppt_x"/>
                                          </p:val>
                                        </p:tav>
                                      </p:tavLst>
                                    </p:anim>
                                    <p:anim calcmode="lin" valueType="num">
                                      <p:cBhvr additive="base">
                                        <p:cTn id="28" dur="500" fill="hold"/>
                                        <p:tgtEl>
                                          <p:spTgt spid="9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500" fill="hold"/>
                                        <p:tgtEl>
                                          <p:spTgt spid="95"/>
                                        </p:tgtEl>
                                        <p:attrNameLst>
                                          <p:attrName>ppt_x</p:attrName>
                                        </p:attrNameLst>
                                      </p:cBhvr>
                                      <p:tavLst>
                                        <p:tav tm="0">
                                          <p:val>
                                            <p:strVal val="#ppt_x"/>
                                          </p:val>
                                        </p:tav>
                                        <p:tav tm="100000">
                                          <p:val>
                                            <p:strVal val="#ppt_x"/>
                                          </p:val>
                                        </p:tav>
                                      </p:tavLst>
                                    </p:anim>
                                    <p:anim calcmode="lin" valueType="num">
                                      <p:cBhvr additive="base">
                                        <p:cTn id="32" dur="500" fill="hold"/>
                                        <p:tgtEl>
                                          <p:spTgt spid="9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500" fill="hold"/>
                                        <p:tgtEl>
                                          <p:spTgt spid="96"/>
                                        </p:tgtEl>
                                        <p:attrNameLst>
                                          <p:attrName>ppt_x</p:attrName>
                                        </p:attrNameLst>
                                      </p:cBhvr>
                                      <p:tavLst>
                                        <p:tav tm="0">
                                          <p:val>
                                            <p:strVal val="#ppt_x"/>
                                          </p:val>
                                        </p:tav>
                                        <p:tav tm="100000">
                                          <p:val>
                                            <p:strVal val="#ppt_x"/>
                                          </p:val>
                                        </p:tav>
                                      </p:tavLst>
                                    </p:anim>
                                    <p:anim calcmode="lin" valueType="num">
                                      <p:cBhvr additive="base">
                                        <p:cTn id="36" dur="500" fill="hold"/>
                                        <p:tgtEl>
                                          <p:spTgt spid="9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additive="base">
                                        <p:cTn id="39" dur="500" fill="hold"/>
                                        <p:tgtEl>
                                          <p:spTgt spid="87"/>
                                        </p:tgtEl>
                                        <p:attrNameLst>
                                          <p:attrName>ppt_x</p:attrName>
                                        </p:attrNameLst>
                                      </p:cBhvr>
                                      <p:tavLst>
                                        <p:tav tm="0">
                                          <p:val>
                                            <p:strVal val="#ppt_x"/>
                                          </p:val>
                                        </p:tav>
                                        <p:tav tm="100000">
                                          <p:val>
                                            <p:strVal val="#ppt_x"/>
                                          </p:val>
                                        </p:tav>
                                      </p:tavLst>
                                    </p:anim>
                                    <p:anim calcmode="lin" valueType="num">
                                      <p:cBhvr additive="base">
                                        <p:cTn id="4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6"/>
                                        </p:tgtEl>
                                        <p:attrNameLst>
                                          <p:attrName>style.visibility</p:attrName>
                                        </p:attrNameLst>
                                      </p:cBhvr>
                                      <p:to>
                                        <p:strVal val="visible"/>
                                      </p:to>
                                    </p:set>
                                    <p:anim calcmode="lin" valueType="num">
                                      <p:cBhvr additive="base">
                                        <p:cTn id="45" dur="500" fill="hold"/>
                                        <p:tgtEl>
                                          <p:spTgt spid="106"/>
                                        </p:tgtEl>
                                        <p:attrNameLst>
                                          <p:attrName>ppt_x</p:attrName>
                                        </p:attrNameLst>
                                      </p:cBhvr>
                                      <p:tavLst>
                                        <p:tav tm="0">
                                          <p:val>
                                            <p:strVal val="#ppt_x"/>
                                          </p:val>
                                        </p:tav>
                                        <p:tav tm="100000">
                                          <p:val>
                                            <p:strVal val="#ppt_x"/>
                                          </p:val>
                                        </p:tav>
                                      </p:tavLst>
                                    </p:anim>
                                    <p:anim calcmode="lin" valueType="num">
                                      <p:cBhvr additive="base">
                                        <p:cTn id="46" dur="500" fill="hold"/>
                                        <p:tgtEl>
                                          <p:spTgt spid="10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additive="base">
                                        <p:cTn id="53" dur="500" fill="hold"/>
                                        <p:tgtEl>
                                          <p:spTgt spid="103"/>
                                        </p:tgtEl>
                                        <p:attrNameLst>
                                          <p:attrName>ppt_x</p:attrName>
                                        </p:attrNameLst>
                                      </p:cBhvr>
                                      <p:tavLst>
                                        <p:tav tm="0">
                                          <p:val>
                                            <p:strVal val="#ppt_x"/>
                                          </p:val>
                                        </p:tav>
                                        <p:tav tm="100000">
                                          <p:val>
                                            <p:strVal val="#ppt_x"/>
                                          </p:val>
                                        </p:tav>
                                      </p:tavLst>
                                    </p:anim>
                                    <p:anim calcmode="lin" valueType="num">
                                      <p:cBhvr additive="base">
                                        <p:cTn id="54" dur="500" fill="hold"/>
                                        <p:tgtEl>
                                          <p:spTgt spid="10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42"/>
                                        </p:tgtEl>
                                        <p:attrNameLst>
                                          <p:attrName>style.visibility</p:attrName>
                                        </p:attrNameLst>
                                      </p:cBhvr>
                                      <p:to>
                                        <p:strVal val="visible"/>
                                      </p:to>
                                    </p:set>
                                    <p:anim calcmode="lin" valueType="num">
                                      <p:cBhvr additive="base">
                                        <p:cTn id="61" dur="500" fill="hold"/>
                                        <p:tgtEl>
                                          <p:spTgt spid="1042"/>
                                        </p:tgtEl>
                                        <p:attrNameLst>
                                          <p:attrName>ppt_x</p:attrName>
                                        </p:attrNameLst>
                                      </p:cBhvr>
                                      <p:tavLst>
                                        <p:tav tm="0">
                                          <p:val>
                                            <p:strVal val="#ppt_x"/>
                                          </p:val>
                                        </p:tav>
                                        <p:tav tm="100000">
                                          <p:val>
                                            <p:strVal val="#ppt_x"/>
                                          </p:val>
                                        </p:tav>
                                      </p:tavLst>
                                    </p:anim>
                                    <p:anim calcmode="lin" valueType="num">
                                      <p:cBhvr additive="base">
                                        <p:cTn id="62" dur="500" fill="hold"/>
                                        <p:tgtEl>
                                          <p:spTgt spid="104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additive="base">
                                        <p:cTn id="73" dur="500" fill="hold"/>
                                        <p:tgtEl>
                                          <p:spTgt spid="83"/>
                                        </p:tgtEl>
                                        <p:attrNameLst>
                                          <p:attrName>ppt_x</p:attrName>
                                        </p:attrNameLst>
                                      </p:cBhvr>
                                      <p:tavLst>
                                        <p:tav tm="0">
                                          <p:val>
                                            <p:strVal val="#ppt_x"/>
                                          </p:val>
                                        </p:tav>
                                        <p:tav tm="100000">
                                          <p:val>
                                            <p:strVal val="#ppt_x"/>
                                          </p:val>
                                        </p:tav>
                                      </p:tavLst>
                                    </p:anim>
                                    <p:anim calcmode="lin" valueType="num">
                                      <p:cBhvr additive="base">
                                        <p:cTn id="74" dur="500" fill="hold"/>
                                        <p:tgtEl>
                                          <p:spTgt spid="8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additive="base">
                                        <p:cTn id="77" dur="500" fill="hold"/>
                                        <p:tgtEl>
                                          <p:spTgt spid="82"/>
                                        </p:tgtEl>
                                        <p:attrNameLst>
                                          <p:attrName>ppt_x</p:attrName>
                                        </p:attrNameLst>
                                      </p:cBhvr>
                                      <p:tavLst>
                                        <p:tav tm="0">
                                          <p:val>
                                            <p:strVal val="#ppt_x"/>
                                          </p:val>
                                        </p:tav>
                                        <p:tav tm="100000">
                                          <p:val>
                                            <p:strVal val="#ppt_x"/>
                                          </p:val>
                                        </p:tav>
                                      </p:tavLst>
                                    </p:anim>
                                    <p:anim calcmode="lin" valueType="num">
                                      <p:cBhvr additive="base">
                                        <p:cTn id="78" dur="500" fill="hold"/>
                                        <p:tgtEl>
                                          <p:spTgt spid="82"/>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500" fill="hold"/>
                                        <p:tgtEl>
                                          <p:spTgt spid="81"/>
                                        </p:tgtEl>
                                        <p:attrNameLst>
                                          <p:attrName>ppt_x</p:attrName>
                                        </p:attrNameLst>
                                      </p:cBhvr>
                                      <p:tavLst>
                                        <p:tav tm="0">
                                          <p:val>
                                            <p:strVal val="#ppt_x"/>
                                          </p:val>
                                        </p:tav>
                                        <p:tav tm="100000">
                                          <p:val>
                                            <p:strVal val="#ppt_x"/>
                                          </p:val>
                                        </p:tav>
                                      </p:tavLst>
                                    </p:anim>
                                    <p:anim calcmode="lin" valueType="num">
                                      <p:cBhvr additive="base">
                                        <p:cTn id="82" dur="500" fill="hold"/>
                                        <p:tgtEl>
                                          <p:spTgt spid="8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anim calcmode="lin" valueType="num">
                                      <p:cBhvr additive="base">
                                        <p:cTn id="89" dur="500" fill="hold"/>
                                        <p:tgtEl>
                                          <p:spTgt spid="84"/>
                                        </p:tgtEl>
                                        <p:attrNameLst>
                                          <p:attrName>ppt_x</p:attrName>
                                        </p:attrNameLst>
                                      </p:cBhvr>
                                      <p:tavLst>
                                        <p:tav tm="0">
                                          <p:val>
                                            <p:strVal val="#ppt_x"/>
                                          </p:val>
                                        </p:tav>
                                        <p:tav tm="100000">
                                          <p:val>
                                            <p:strVal val="#ppt_x"/>
                                          </p:val>
                                        </p:tav>
                                      </p:tavLst>
                                    </p:anim>
                                    <p:anim calcmode="lin" valueType="num">
                                      <p:cBhvr additive="base">
                                        <p:cTn id="90" dur="500" fill="hold"/>
                                        <p:tgtEl>
                                          <p:spTgt spid="8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500" fill="hold"/>
                                        <p:tgtEl>
                                          <p:spTgt spid="85"/>
                                        </p:tgtEl>
                                        <p:attrNameLst>
                                          <p:attrName>ppt_x</p:attrName>
                                        </p:attrNameLst>
                                      </p:cBhvr>
                                      <p:tavLst>
                                        <p:tav tm="0">
                                          <p:val>
                                            <p:strVal val="#ppt_x"/>
                                          </p:val>
                                        </p:tav>
                                        <p:tav tm="100000">
                                          <p:val>
                                            <p:strVal val="#ppt_x"/>
                                          </p:val>
                                        </p:tav>
                                      </p:tavLst>
                                    </p:anim>
                                    <p:anim calcmode="lin" valueType="num">
                                      <p:cBhvr additive="base">
                                        <p:cTn id="102" dur="500" fill="hold"/>
                                        <p:tgtEl>
                                          <p:spTgt spid="8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05"/>
                                        </p:tgtEl>
                                        <p:attrNameLst>
                                          <p:attrName>style.visibility</p:attrName>
                                        </p:attrNameLst>
                                      </p:cBhvr>
                                      <p:to>
                                        <p:strVal val="visible"/>
                                      </p:to>
                                    </p:set>
                                    <p:anim calcmode="lin" valueType="num">
                                      <p:cBhvr additive="base">
                                        <p:cTn id="105" dur="500" fill="hold"/>
                                        <p:tgtEl>
                                          <p:spTgt spid="105"/>
                                        </p:tgtEl>
                                        <p:attrNameLst>
                                          <p:attrName>ppt_x</p:attrName>
                                        </p:attrNameLst>
                                      </p:cBhvr>
                                      <p:tavLst>
                                        <p:tav tm="0">
                                          <p:val>
                                            <p:strVal val="#ppt_x"/>
                                          </p:val>
                                        </p:tav>
                                        <p:tav tm="100000">
                                          <p:val>
                                            <p:strVal val="#ppt_x"/>
                                          </p:val>
                                        </p:tav>
                                      </p:tavLst>
                                    </p:anim>
                                    <p:anim calcmode="lin" valueType="num">
                                      <p:cBhvr additive="base">
                                        <p:cTn id="106" dur="500" fill="hold"/>
                                        <p:tgtEl>
                                          <p:spTgt spid="10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500" fill="hold"/>
                                        <p:tgtEl>
                                          <p:spTgt spid="30"/>
                                        </p:tgtEl>
                                        <p:attrNameLst>
                                          <p:attrName>ppt_x</p:attrName>
                                        </p:attrNameLst>
                                      </p:cBhvr>
                                      <p:tavLst>
                                        <p:tav tm="0">
                                          <p:val>
                                            <p:strVal val="#ppt_x"/>
                                          </p:val>
                                        </p:tav>
                                        <p:tav tm="100000">
                                          <p:val>
                                            <p:strVal val="#ppt_x"/>
                                          </p:val>
                                        </p:tav>
                                      </p:tavLst>
                                    </p:anim>
                                    <p:anim calcmode="lin" valueType="num">
                                      <p:cBhvr additive="base">
                                        <p:cTn id="110" dur="500" fill="hold"/>
                                        <p:tgtEl>
                                          <p:spTgt spid="3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21"/>
                                        </p:tgtEl>
                                        <p:attrNameLst>
                                          <p:attrName>style.visibility</p:attrName>
                                        </p:attrNameLst>
                                      </p:cBhvr>
                                      <p:to>
                                        <p:strVal val="visible"/>
                                      </p:to>
                                    </p:set>
                                    <p:anim calcmode="lin" valueType="num">
                                      <p:cBhvr additive="base">
                                        <p:cTn id="113" dur="500" fill="hold"/>
                                        <p:tgtEl>
                                          <p:spTgt spid="121"/>
                                        </p:tgtEl>
                                        <p:attrNameLst>
                                          <p:attrName>ppt_x</p:attrName>
                                        </p:attrNameLst>
                                      </p:cBhvr>
                                      <p:tavLst>
                                        <p:tav tm="0">
                                          <p:val>
                                            <p:strVal val="#ppt_x"/>
                                          </p:val>
                                        </p:tav>
                                        <p:tav tm="100000">
                                          <p:val>
                                            <p:strVal val="#ppt_x"/>
                                          </p:val>
                                        </p:tav>
                                      </p:tavLst>
                                    </p:anim>
                                    <p:anim calcmode="lin" valueType="num">
                                      <p:cBhvr additive="base">
                                        <p:cTn id="114"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 calcmode="lin" valueType="num">
                                      <p:cBhvr additive="base">
                                        <p:cTn id="119" dur="500" fill="hold"/>
                                        <p:tgtEl>
                                          <p:spTgt spid="6"/>
                                        </p:tgtEl>
                                        <p:attrNameLst>
                                          <p:attrName>ppt_x</p:attrName>
                                        </p:attrNameLst>
                                      </p:cBhvr>
                                      <p:tavLst>
                                        <p:tav tm="0">
                                          <p:val>
                                            <p:strVal val="0-#ppt_w/2"/>
                                          </p:val>
                                        </p:tav>
                                        <p:tav tm="100000">
                                          <p:val>
                                            <p:strVal val="#ppt_x"/>
                                          </p:val>
                                        </p:tav>
                                      </p:tavLst>
                                    </p:anim>
                                    <p:anim calcmode="lin" valueType="num">
                                      <p:cBhvr additive="base">
                                        <p:cTn id="120" dur="500" fill="hold"/>
                                        <p:tgtEl>
                                          <p:spTgt spid="6"/>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0-#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67"/>
                                        </p:tgtEl>
                                        <p:attrNameLst>
                                          <p:attrName>style.visibility</p:attrName>
                                        </p:attrNameLst>
                                      </p:cBhvr>
                                      <p:to>
                                        <p:strVal val="visible"/>
                                      </p:to>
                                    </p:set>
                                    <p:anim calcmode="lin" valueType="num">
                                      <p:cBhvr additive="base">
                                        <p:cTn id="127" dur="500" fill="hold"/>
                                        <p:tgtEl>
                                          <p:spTgt spid="67"/>
                                        </p:tgtEl>
                                        <p:attrNameLst>
                                          <p:attrName>ppt_x</p:attrName>
                                        </p:attrNameLst>
                                      </p:cBhvr>
                                      <p:tavLst>
                                        <p:tav tm="0">
                                          <p:val>
                                            <p:strVal val="0-#ppt_w/2"/>
                                          </p:val>
                                        </p:tav>
                                        <p:tav tm="100000">
                                          <p:val>
                                            <p:strVal val="#ppt_x"/>
                                          </p:val>
                                        </p:tav>
                                      </p:tavLst>
                                    </p:anim>
                                    <p:anim calcmode="lin" valueType="num">
                                      <p:cBhvr additive="base">
                                        <p:cTn id="128" dur="500" fill="hold"/>
                                        <p:tgtEl>
                                          <p:spTgt spid="67"/>
                                        </p:tgtEl>
                                        <p:attrNameLst>
                                          <p:attrName>ppt_y</p:attrName>
                                        </p:attrNameLst>
                                      </p:cBhvr>
                                      <p:tavLst>
                                        <p:tav tm="0">
                                          <p:val>
                                            <p:strVal val="#ppt_y"/>
                                          </p:val>
                                        </p:tav>
                                        <p:tav tm="100000">
                                          <p:val>
                                            <p:strVal val="#ppt_y"/>
                                          </p:val>
                                        </p:tav>
                                      </p:tavLst>
                                    </p:anim>
                                  </p:childTnLst>
                                </p:cTn>
                              </p:par>
                              <p:par>
                                <p:cTn id="129" presetID="2" presetClass="entr" presetSubtype="8" fill="hold"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additive="base">
                                        <p:cTn id="131" dur="500" fill="hold"/>
                                        <p:tgtEl>
                                          <p:spTgt spid="74"/>
                                        </p:tgtEl>
                                        <p:attrNameLst>
                                          <p:attrName>ppt_x</p:attrName>
                                        </p:attrNameLst>
                                      </p:cBhvr>
                                      <p:tavLst>
                                        <p:tav tm="0">
                                          <p:val>
                                            <p:strVal val="0-#ppt_w/2"/>
                                          </p:val>
                                        </p:tav>
                                        <p:tav tm="100000">
                                          <p:val>
                                            <p:strVal val="#ppt_x"/>
                                          </p:val>
                                        </p:tav>
                                      </p:tavLst>
                                    </p:anim>
                                    <p:anim calcmode="lin" valueType="num">
                                      <p:cBhvr additive="base">
                                        <p:cTn id="132"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109"/>
                                        </p:tgtEl>
                                        <p:attrNameLst>
                                          <p:attrName>style.visibility</p:attrName>
                                        </p:attrNameLst>
                                      </p:cBhvr>
                                      <p:to>
                                        <p:strVal val="visible"/>
                                      </p:to>
                                    </p:set>
                                    <p:animEffect transition="in" filter="wipe(up)">
                                      <p:cBhvr>
                                        <p:cTn id="137" dur="500"/>
                                        <p:tgtEl>
                                          <p:spTgt spid="109"/>
                                        </p:tgtEl>
                                      </p:cBhvr>
                                    </p:animEffect>
                                  </p:childTnLst>
                                </p:cTn>
                              </p:par>
                              <p:par>
                                <p:cTn id="138" presetID="22" presetClass="entr" presetSubtype="1" fill="hold" nodeType="withEffect">
                                  <p:stCondLst>
                                    <p:cond delay="0"/>
                                  </p:stCondLst>
                                  <p:childTnLst>
                                    <p:set>
                                      <p:cBhvr>
                                        <p:cTn id="139" dur="1" fill="hold">
                                          <p:stCondLst>
                                            <p:cond delay="0"/>
                                          </p:stCondLst>
                                        </p:cTn>
                                        <p:tgtEl>
                                          <p:spTgt spid="117"/>
                                        </p:tgtEl>
                                        <p:attrNameLst>
                                          <p:attrName>style.visibility</p:attrName>
                                        </p:attrNameLst>
                                      </p:cBhvr>
                                      <p:to>
                                        <p:strVal val="visible"/>
                                      </p:to>
                                    </p:set>
                                    <p:animEffect transition="in" filter="wipe(up)">
                                      <p:cBhvr>
                                        <p:cTn id="140" dur="500"/>
                                        <p:tgtEl>
                                          <p:spTgt spid="117"/>
                                        </p:tgtEl>
                                      </p:cBhvr>
                                    </p:animEffect>
                                  </p:childTnLst>
                                </p:cTn>
                              </p:par>
                              <p:par>
                                <p:cTn id="141" presetID="22" presetClass="entr" presetSubtype="1" fill="hold" nodeType="withEffect">
                                  <p:stCondLst>
                                    <p:cond delay="0"/>
                                  </p:stCondLst>
                                  <p:childTnLst>
                                    <p:set>
                                      <p:cBhvr>
                                        <p:cTn id="142" dur="1" fill="hold">
                                          <p:stCondLst>
                                            <p:cond delay="0"/>
                                          </p:stCondLst>
                                        </p:cTn>
                                        <p:tgtEl>
                                          <p:spTgt spid="118"/>
                                        </p:tgtEl>
                                        <p:attrNameLst>
                                          <p:attrName>style.visibility</p:attrName>
                                        </p:attrNameLst>
                                      </p:cBhvr>
                                      <p:to>
                                        <p:strVal val="visible"/>
                                      </p:to>
                                    </p:set>
                                    <p:animEffect transition="in" filter="wipe(up)">
                                      <p:cBhvr>
                                        <p:cTn id="143" dur="500"/>
                                        <p:tgtEl>
                                          <p:spTgt spid="118"/>
                                        </p:tgtEl>
                                      </p:cBhvr>
                                    </p:animEffect>
                                  </p:childTnLst>
                                </p:cTn>
                              </p:par>
                              <p:par>
                                <p:cTn id="144" presetID="22" presetClass="entr" presetSubtype="1" fill="hold" grpId="0" nodeType="withEffect">
                                  <p:stCondLst>
                                    <p:cond delay="0"/>
                                  </p:stCondLst>
                                  <p:childTnLst>
                                    <p:set>
                                      <p:cBhvr>
                                        <p:cTn id="145" dur="1" fill="hold">
                                          <p:stCondLst>
                                            <p:cond delay="0"/>
                                          </p:stCondLst>
                                        </p:cTn>
                                        <p:tgtEl>
                                          <p:spTgt spid="111"/>
                                        </p:tgtEl>
                                        <p:attrNameLst>
                                          <p:attrName>style.visibility</p:attrName>
                                        </p:attrNameLst>
                                      </p:cBhvr>
                                      <p:to>
                                        <p:strVal val="visible"/>
                                      </p:to>
                                    </p:set>
                                    <p:animEffect transition="in" filter="wipe(up)">
                                      <p:cBhvr>
                                        <p:cTn id="146" dur="500"/>
                                        <p:tgtEl>
                                          <p:spTgt spid="111"/>
                                        </p:tgtEl>
                                      </p:cBhvr>
                                    </p:animEffect>
                                  </p:childTnLst>
                                </p:cTn>
                              </p:par>
                              <p:par>
                                <p:cTn id="147" presetID="22" presetClass="entr" presetSubtype="1" fill="hold" grpId="0" nodeType="withEffect">
                                  <p:stCondLst>
                                    <p:cond delay="0"/>
                                  </p:stCondLst>
                                  <p:childTnLst>
                                    <p:set>
                                      <p:cBhvr>
                                        <p:cTn id="148" dur="1" fill="hold">
                                          <p:stCondLst>
                                            <p:cond delay="0"/>
                                          </p:stCondLst>
                                        </p:cTn>
                                        <p:tgtEl>
                                          <p:spTgt spid="112"/>
                                        </p:tgtEl>
                                        <p:attrNameLst>
                                          <p:attrName>style.visibility</p:attrName>
                                        </p:attrNameLst>
                                      </p:cBhvr>
                                      <p:to>
                                        <p:strVal val="visible"/>
                                      </p:to>
                                    </p:set>
                                    <p:animEffect transition="in" filter="wipe(up)">
                                      <p:cBhvr>
                                        <p:cTn id="149" dur="500"/>
                                        <p:tgtEl>
                                          <p:spTgt spid="112"/>
                                        </p:tgtEl>
                                      </p:cBhvr>
                                    </p:animEffect>
                                  </p:childTnLst>
                                </p:cTn>
                              </p:par>
                              <p:par>
                                <p:cTn id="150" presetID="22" presetClass="entr" presetSubtype="1" fill="hold" grpId="0" nodeType="withEffect">
                                  <p:stCondLst>
                                    <p:cond delay="0"/>
                                  </p:stCondLst>
                                  <p:childTnLst>
                                    <p:set>
                                      <p:cBhvr>
                                        <p:cTn id="151" dur="1" fill="hold">
                                          <p:stCondLst>
                                            <p:cond delay="0"/>
                                          </p:stCondLst>
                                        </p:cTn>
                                        <p:tgtEl>
                                          <p:spTgt spid="113"/>
                                        </p:tgtEl>
                                        <p:attrNameLst>
                                          <p:attrName>style.visibility</p:attrName>
                                        </p:attrNameLst>
                                      </p:cBhvr>
                                      <p:to>
                                        <p:strVal val="visible"/>
                                      </p:to>
                                    </p:set>
                                    <p:animEffect transition="in" filter="wipe(up)">
                                      <p:cBhvr>
                                        <p:cTn id="15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1" grpId="0" animBg="1"/>
      <p:bldP spid="85" grpId="0" animBg="1"/>
      <p:bldP spid="86" grpId="0" animBg="1"/>
      <p:bldP spid="84" grpId="0" animBg="1"/>
      <p:bldP spid="29" grpId="0" animBg="1"/>
      <p:bldP spid="23" grpId="0"/>
      <p:bldP spid="24" grpId="0"/>
      <p:bldP spid="25" grpId="0"/>
      <p:bldP spid="26" grpId="0"/>
      <p:bldP spid="27" grpId="0"/>
      <p:bldP spid="30" grpId="0"/>
      <p:bldP spid="90" grpId="0"/>
      <p:bldP spid="94" grpId="0"/>
      <p:bldP spid="95" grpId="0"/>
      <p:bldP spid="96" grpId="0"/>
      <p:bldP spid="102" grpId="0"/>
      <p:bldP spid="106" grpId="0"/>
      <p:bldP spid="103" grpId="0"/>
      <p:bldP spid="111" grpId="0"/>
      <p:bldP spid="112" grpId="0"/>
      <p:bldP spid="113" grpId="0"/>
      <p:bldP spid="1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re 1"/>
          <p:cNvSpPr>
            <a:spLocks noGrp="1"/>
          </p:cNvSpPr>
          <p:nvPr>
            <p:ph type="title"/>
          </p:nvPr>
        </p:nvSpPr>
        <p:spPr/>
        <p:txBody>
          <a:bodyPr/>
          <a:lstStyle/>
          <a:p>
            <a:pPr eaLnBrk="1" hangingPunct="1"/>
            <a:r>
              <a:rPr lang="fr-FR">
                <a:latin typeface="Arial" charset="0"/>
                <a:cs typeface="Arial" charset="0"/>
              </a:rPr>
              <a:t>PRINCIPES DE TARIFICATION</a:t>
            </a:r>
          </a:p>
        </p:txBody>
      </p:sp>
      <p:sp>
        <p:nvSpPr>
          <p:cNvPr id="3" name="Carré corné 2"/>
          <p:cNvSpPr/>
          <p:nvPr/>
        </p:nvSpPr>
        <p:spPr>
          <a:xfrm>
            <a:off x="106363" y="2254250"/>
            <a:ext cx="1368425" cy="1223963"/>
          </a:xfrm>
          <a:prstGeom prst="foldedCorne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Article commandé</a:t>
            </a:r>
          </a:p>
          <a:p>
            <a:pPr algn="ctr" fontAlgn="auto">
              <a:spcBef>
                <a:spcPts val="0"/>
              </a:spcBef>
              <a:spcAft>
                <a:spcPts val="0"/>
              </a:spcAft>
              <a:defRPr/>
            </a:pPr>
            <a:r>
              <a:rPr lang="fr-FR" dirty="0">
                <a:solidFill>
                  <a:schemeClr val="tx1"/>
                </a:solidFill>
              </a:rPr>
              <a:t>pour vente</a:t>
            </a:r>
          </a:p>
        </p:txBody>
      </p:sp>
      <p:sp>
        <p:nvSpPr>
          <p:cNvPr id="4" name="Bulle ronde 3"/>
          <p:cNvSpPr/>
          <p:nvPr/>
        </p:nvSpPr>
        <p:spPr>
          <a:xfrm>
            <a:off x="1187450" y="998538"/>
            <a:ext cx="1439863" cy="1331912"/>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Quel est mon prix?</a:t>
            </a:r>
          </a:p>
        </p:txBody>
      </p:sp>
      <p:sp>
        <p:nvSpPr>
          <p:cNvPr id="5" name="Organigramme : Décision 4"/>
          <p:cNvSpPr/>
          <p:nvPr/>
        </p:nvSpPr>
        <p:spPr>
          <a:xfrm>
            <a:off x="2125663" y="2060575"/>
            <a:ext cx="2232025" cy="1584325"/>
          </a:xfrm>
          <a:prstGeom prst="flowChartDecisio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Fiche</a:t>
            </a:r>
          </a:p>
          <a:p>
            <a:pPr algn="ctr" fontAlgn="auto">
              <a:spcBef>
                <a:spcPts val="0"/>
              </a:spcBef>
              <a:spcAft>
                <a:spcPts val="0"/>
              </a:spcAft>
              <a:defRPr/>
            </a:pPr>
            <a:r>
              <a:rPr lang="fr-FR" dirty="0"/>
              <a:t>Tarif</a:t>
            </a:r>
          </a:p>
          <a:p>
            <a:pPr algn="ctr" fontAlgn="auto">
              <a:spcBef>
                <a:spcPts val="0"/>
              </a:spcBef>
              <a:spcAft>
                <a:spcPts val="0"/>
              </a:spcAft>
              <a:defRPr/>
            </a:pPr>
            <a:r>
              <a:rPr lang="fr-FR" dirty="0"/>
              <a:t>Existe?</a:t>
            </a:r>
          </a:p>
        </p:txBody>
      </p:sp>
      <p:cxnSp>
        <p:nvCxnSpPr>
          <p:cNvPr id="9" name="Connecteur en angle 8"/>
          <p:cNvCxnSpPr>
            <a:stCxn id="5" idx="0"/>
            <a:endCxn id="17" idx="1"/>
          </p:cNvCxnSpPr>
          <p:nvPr/>
        </p:nvCxnSpPr>
        <p:spPr>
          <a:xfrm rot="5400000" flipH="1" flipV="1">
            <a:off x="3713956" y="1058069"/>
            <a:ext cx="530225" cy="1474788"/>
          </a:xfrm>
          <a:prstGeom prst="bentConnector2">
            <a:avLst/>
          </a:prstGeom>
          <a:ln w="762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3" idx="3"/>
            <a:endCxn id="5" idx="1"/>
          </p:cNvCxnSpPr>
          <p:nvPr/>
        </p:nvCxnSpPr>
        <p:spPr>
          <a:xfrm flipV="1">
            <a:off x="1474788" y="2852738"/>
            <a:ext cx="650875" cy="12700"/>
          </a:xfrm>
          <a:prstGeom prst="straightConnector1">
            <a:avLst/>
          </a:prstGeom>
          <a:ln w="762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4716463" y="998538"/>
            <a:ext cx="2087562" cy="1062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Prix vente fiche article proposé</a:t>
            </a:r>
          </a:p>
        </p:txBody>
      </p:sp>
      <p:cxnSp>
        <p:nvCxnSpPr>
          <p:cNvPr id="22" name="Connecteur droit avec flèche 21"/>
          <p:cNvCxnSpPr>
            <a:stCxn id="5" idx="3"/>
            <a:endCxn id="28" idx="1"/>
          </p:cNvCxnSpPr>
          <p:nvPr/>
        </p:nvCxnSpPr>
        <p:spPr>
          <a:xfrm>
            <a:off x="4357688" y="2852738"/>
            <a:ext cx="1844675" cy="0"/>
          </a:xfrm>
          <a:prstGeom prst="straightConnector1">
            <a:avLst/>
          </a:prstGeom>
          <a:ln w="762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202363" y="2241550"/>
            <a:ext cx="1657350" cy="12239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Tarif Article</a:t>
            </a:r>
          </a:p>
        </p:txBody>
      </p:sp>
      <p:sp>
        <p:nvSpPr>
          <p:cNvPr id="32" name="Rectangle 31"/>
          <p:cNvSpPr/>
          <p:nvPr/>
        </p:nvSpPr>
        <p:spPr>
          <a:xfrm>
            <a:off x="5540375" y="3141663"/>
            <a:ext cx="1657350" cy="122396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Tarif Client</a:t>
            </a:r>
          </a:p>
        </p:txBody>
      </p:sp>
      <p:sp>
        <p:nvSpPr>
          <p:cNvPr id="33" name="Rectangle 32"/>
          <p:cNvSpPr/>
          <p:nvPr/>
        </p:nvSpPr>
        <p:spPr>
          <a:xfrm>
            <a:off x="4692650" y="3963988"/>
            <a:ext cx="1655763" cy="122396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Tarif Critère 1</a:t>
            </a:r>
          </a:p>
        </p:txBody>
      </p:sp>
      <p:sp>
        <p:nvSpPr>
          <p:cNvPr id="34" name="Rectangle 33"/>
          <p:cNvSpPr/>
          <p:nvPr/>
        </p:nvSpPr>
        <p:spPr>
          <a:xfrm>
            <a:off x="3970338" y="5013325"/>
            <a:ext cx="1657350" cy="12239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Tarif </a:t>
            </a:r>
          </a:p>
          <a:p>
            <a:pPr algn="ctr" fontAlgn="auto">
              <a:spcBef>
                <a:spcPts val="0"/>
              </a:spcBef>
              <a:spcAft>
                <a:spcPts val="0"/>
              </a:spcAft>
              <a:defRPr/>
            </a:pPr>
            <a:r>
              <a:rPr lang="fr-FR" dirty="0">
                <a:solidFill>
                  <a:schemeClr val="tx1"/>
                </a:solidFill>
              </a:rPr>
              <a:t>Critère n</a:t>
            </a:r>
          </a:p>
        </p:txBody>
      </p:sp>
      <p:sp>
        <p:nvSpPr>
          <p:cNvPr id="37" name="Flèche en arc 36"/>
          <p:cNvSpPr/>
          <p:nvPr/>
        </p:nvSpPr>
        <p:spPr>
          <a:xfrm rot="7287439">
            <a:off x="6895306" y="3356769"/>
            <a:ext cx="1008063" cy="790575"/>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39" name="Flèche en arc 38"/>
          <p:cNvSpPr/>
          <p:nvPr/>
        </p:nvSpPr>
        <p:spPr>
          <a:xfrm rot="7287439">
            <a:off x="6092826" y="4205287"/>
            <a:ext cx="1008062" cy="79216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40" name="Flèche en arc 39"/>
          <p:cNvSpPr/>
          <p:nvPr/>
        </p:nvSpPr>
        <p:spPr>
          <a:xfrm rot="7287439">
            <a:off x="5339557" y="5037931"/>
            <a:ext cx="1008062" cy="790575"/>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41" name="ZoneTexte 40"/>
          <p:cNvSpPr txBox="1">
            <a:spLocks noChangeArrowheads="1"/>
          </p:cNvSpPr>
          <p:nvPr/>
        </p:nvSpPr>
        <p:spPr bwMode="auto">
          <a:xfrm rot="-2998623">
            <a:off x="7554119" y="3829844"/>
            <a:ext cx="828675" cy="646113"/>
          </a:xfrm>
          <a:prstGeom prst="rect">
            <a:avLst/>
          </a:prstGeom>
          <a:noFill/>
          <a:ln w="9525">
            <a:noFill/>
            <a:miter lim="800000"/>
            <a:headEnd/>
            <a:tailEnd/>
          </a:ln>
        </p:spPr>
        <p:txBody>
          <a:bodyPr>
            <a:spAutoFit/>
          </a:bodyPr>
          <a:lstStyle/>
          <a:p>
            <a:pPr algn="ctr"/>
            <a:r>
              <a:rPr lang="fr-FR"/>
              <a:t>Sauf Si</a:t>
            </a:r>
          </a:p>
        </p:txBody>
      </p:sp>
      <p:sp>
        <p:nvSpPr>
          <p:cNvPr id="44" name="ZoneTexte 43"/>
          <p:cNvSpPr txBox="1">
            <a:spLocks noChangeArrowheads="1"/>
          </p:cNvSpPr>
          <p:nvPr/>
        </p:nvSpPr>
        <p:spPr bwMode="auto">
          <a:xfrm rot="-2998623">
            <a:off x="6782594" y="4690269"/>
            <a:ext cx="828675" cy="646113"/>
          </a:xfrm>
          <a:prstGeom prst="rect">
            <a:avLst/>
          </a:prstGeom>
          <a:noFill/>
          <a:ln w="9525">
            <a:noFill/>
            <a:miter lim="800000"/>
            <a:headEnd/>
            <a:tailEnd/>
          </a:ln>
        </p:spPr>
        <p:txBody>
          <a:bodyPr>
            <a:spAutoFit/>
          </a:bodyPr>
          <a:lstStyle/>
          <a:p>
            <a:pPr algn="ctr"/>
            <a:r>
              <a:rPr lang="fr-FR"/>
              <a:t>Sauf Si</a:t>
            </a:r>
          </a:p>
        </p:txBody>
      </p:sp>
      <p:sp>
        <p:nvSpPr>
          <p:cNvPr id="45" name="ZoneTexte 44"/>
          <p:cNvSpPr txBox="1">
            <a:spLocks noChangeArrowheads="1"/>
          </p:cNvSpPr>
          <p:nvPr/>
        </p:nvSpPr>
        <p:spPr bwMode="auto">
          <a:xfrm rot="-2998623">
            <a:off x="6028531" y="5520532"/>
            <a:ext cx="828675" cy="646112"/>
          </a:xfrm>
          <a:prstGeom prst="rect">
            <a:avLst/>
          </a:prstGeom>
          <a:noFill/>
          <a:ln w="9525">
            <a:noFill/>
            <a:miter lim="800000"/>
            <a:headEnd/>
            <a:tailEnd/>
          </a:ln>
        </p:spPr>
        <p:txBody>
          <a:bodyPr>
            <a:spAutoFit/>
          </a:bodyPr>
          <a:lstStyle/>
          <a:p>
            <a:pPr algn="ctr"/>
            <a:r>
              <a:rPr lang="fr-FR"/>
              <a:t>Sauf Si</a:t>
            </a:r>
          </a:p>
        </p:txBody>
      </p:sp>
      <p:cxnSp>
        <p:nvCxnSpPr>
          <p:cNvPr id="46" name="Connecteur droit avec flèche 45"/>
          <p:cNvCxnSpPr>
            <a:stCxn id="34" idx="1"/>
            <a:endCxn id="49" idx="3"/>
          </p:cNvCxnSpPr>
          <p:nvPr/>
        </p:nvCxnSpPr>
        <p:spPr>
          <a:xfrm flipH="1">
            <a:off x="2281238" y="5624513"/>
            <a:ext cx="1689100" cy="0"/>
          </a:xfrm>
          <a:prstGeom prst="straightConnector1">
            <a:avLst/>
          </a:prstGeom>
          <a:ln w="762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9" name="Rectangle à coins arrondis 48"/>
          <p:cNvSpPr/>
          <p:nvPr/>
        </p:nvSpPr>
        <p:spPr>
          <a:xfrm>
            <a:off x="192088" y="5094288"/>
            <a:ext cx="2089150" cy="1062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Tarif proposé</a:t>
            </a:r>
          </a:p>
        </p:txBody>
      </p:sp>
      <p:sp>
        <p:nvSpPr>
          <p:cNvPr id="51" name="ZoneTexte 50"/>
          <p:cNvSpPr txBox="1">
            <a:spLocks noChangeArrowheads="1"/>
          </p:cNvSpPr>
          <p:nvPr/>
        </p:nvSpPr>
        <p:spPr bwMode="auto">
          <a:xfrm>
            <a:off x="4357688" y="2330450"/>
            <a:ext cx="595312" cy="369888"/>
          </a:xfrm>
          <a:prstGeom prst="rect">
            <a:avLst/>
          </a:prstGeom>
          <a:noFill/>
          <a:ln w="9525">
            <a:noFill/>
            <a:miter lim="800000"/>
            <a:headEnd/>
            <a:tailEnd/>
          </a:ln>
        </p:spPr>
        <p:txBody>
          <a:bodyPr wrap="none">
            <a:spAutoFit/>
          </a:bodyPr>
          <a:lstStyle/>
          <a:p>
            <a:r>
              <a:rPr lang="fr-FR"/>
              <a:t>OUI</a:t>
            </a:r>
          </a:p>
        </p:txBody>
      </p:sp>
      <p:sp>
        <p:nvSpPr>
          <p:cNvPr id="52" name="ZoneTexte 51"/>
          <p:cNvSpPr txBox="1">
            <a:spLocks noChangeArrowheads="1"/>
          </p:cNvSpPr>
          <p:nvPr/>
        </p:nvSpPr>
        <p:spPr bwMode="auto">
          <a:xfrm>
            <a:off x="3241675" y="1035050"/>
            <a:ext cx="698500" cy="369888"/>
          </a:xfrm>
          <a:prstGeom prst="rect">
            <a:avLst/>
          </a:prstGeom>
          <a:noFill/>
          <a:ln w="9525">
            <a:noFill/>
            <a:miter lim="800000"/>
            <a:headEnd/>
            <a:tailEnd/>
          </a:ln>
        </p:spPr>
        <p:txBody>
          <a:bodyPr wrap="none">
            <a:spAutoFit/>
          </a:bodyPr>
          <a:lstStyle/>
          <a:p>
            <a:r>
              <a:rPr lang="fr-FR"/>
              <a:t>NON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500" fill="hold"/>
                                        <p:tgtEl>
                                          <p:spTgt spid="41"/>
                                        </p:tgtEl>
                                        <p:attrNameLst>
                                          <p:attrName>ppt_w</p:attrName>
                                        </p:attrNameLst>
                                      </p:cBhvr>
                                      <p:tavLst>
                                        <p:tav tm="0">
                                          <p:val>
                                            <p:fltVal val="0"/>
                                          </p:val>
                                        </p:tav>
                                        <p:tav tm="100000">
                                          <p:val>
                                            <p:strVal val="#ppt_w"/>
                                          </p:val>
                                        </p:tav>
                                      </p:tavLst>
                                    </p:anim>
                                    <p:anim calcmode="lin" valueType="num">
                                      <p:cBhvr>
                                        <p:cTn id="59" dur="500" fill="hold"/>
                                        <p:tgtEl>
                                          <p:spTgt spid="41"/>
                                        </p:tgtEl>
                                        <p:attrNameLst>
                                          <p:attrName>ppt_h</p:attrName>
                                        </p:attrNameLst>
                                      </p:cBhvr>
                                      <p:tavLst>
                                        <p:tav tm="0">
                                          <p:val>
                                            <p:fltVal val="0"/>
                                          </p:val>
                                        </p:tav>
                                        <p:tav tm="100000">
                                          <p:val>
                                            <p:strVal val="#ppt_h"/>
                                          </p:val>
                                        </p:tav>
                                      </p:tavLst>
                                    </p:anim>
                                    <p:animEffect transition="in" filter="fade">
                                      <p:cBhvr>
                                        <p:cTn id="60" dur="500"/>
                                        <p:tgtEl>
                                          <p:spTgt spid="41"/>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2000"/>
                            </p:stCondLst>
                            <p:childTnLst>
                              <p:par>
                                <p:cTn id="68" presetID="53" presetClass="entr" presetSubtype="16"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p:cTn id="70" dur="500" fill="hold"/>
                                        <p:tgtEl>
                                          <p:spTgt spid="39"/>
                                        </p:tgtEl>
                                        <p:attrNameLst>
                                          <p:attrName>ppt_w</p:attrName>
                                        </p:attrNameLst>
                                      </p:cBhvr>
                                      <p:tavLst>
                                        <p:tav tm="0">
                                          <p:val>
                                            <p:fltVal val="0"/>
                                          </p:val>
                                        </p:tav>
                                        <p:tav tm="100000">
                                          <p:val>
                                            <p:strVal val="#ppt_w"/>
                                          </p:val>
                                        </p:tav>
                                      </p:tavLst>
                                    </p:anim>
                                    <p:anim calcmode="lin" valueType="num">
                                      <p:cBhvr>
                                        <p:cTn id="71" dur="500" fill="hold"/>
                                        <p:tgtEl>
                                          <p:spTgt spid="39"/>
                                        </p:tgtEl>
                                        <p:attrNameLst>
                                          <p:attrName>ppt_h</p:attrName>
                                        </p:attrNameLst>
                                      </p:cBhvr>
                                      <p:tavLst>
                                        <p:tav tm="0">
                                          <p:val>
                                            <p:fltVal val="0"/>
                                          </p:val>
                                        </p:tav>
                                        <p:tav tm="100000">
                                          <p:val>
                                            <p:strVal val="#ppt_h"/>
                                          </p:val>
                                        </p:tav>
                                      </p:tavLst>
                                    </p:anim>
                                    <p:animEffect transition="in" filter="fade">
                                      <p:cBhvr>
                                        <p:cTn id="72" dur="500"/>
                                        <p:tgtEl>
                                          <p:spTgt spid="39"/>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Effect transition="in" filter="fade">
                                      <p:cBhvr>
                                        <p:cTn id="77" dur="500"/>
                                        <p:tgtEl>
                                          <p:spTgt spid="44"/>
                                        </p:tgtEl>
                                      </p:cBhvr>
                                    </p:animEffect>
                                  </p:childTnLst>
                                </p:cTn>
                              </p:par>
                            </p:childTnLst>
                          </p:cTn>
                        </p:par>
                        <p:par>
                          <p:cTn id="78" fill="hold">
                            <p:stCondLst>
                              <p:cond delay="2500"/>
                            </p:stCondLst>
                            <p:childTnLst>
                              <p:par>
                                <p:cTn id="79" presetID="53" presetClass="entr" presetSubtype="16"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par>
                          <p:cTn id="84" fill="hold">
                            <p:stCondLst>
                              <p:cond delay="3000"/>
                            </p:stCondLst>
                            <p:childTnLst>
                              <p:par>
                                <p:cTn id="85" presetID="53" presetClass="entr" presetSubtype="16"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par>
                          <p:cTn id="90" fill="hold">
                            <p:stCondLst>
                              <p:cond delay="3500"/>
                            </p:stCondLst>
                            <p:childTnLst>
                              <p:par>
                                <p:cTn id="91" presetID="53" presetClass="entr" presetSubtype="16" fill="hold" grpId="0" nodeType="after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childTnLst>
                          </p:cTn>
                        </p:par>
                        <p:par>
                          <p:cTn id="96" fill="hold">
                            <p:stCondLst>
                              <p:cond delay="4000"/>
                            </p:stCondLst>
                            <p:childTnLst>
                              <p:par>
                                <p:cTn id="97" presetID="53" presetClass="entr" presetSubtype="16"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p:cTn id="99" dur="500" fill="hold"/>
                                        <p:tgtEl>
                                          <p:spTgt spid="34"/>
                                        </p:tgtEl>
                                        <p:attrNameLst>
                                          <p:attrName>ppt_w</p:attrName>
                                        </p:attrNameLst>
                                      </p:cBhvr>
                                      <p:tavLst>
                                        <p:tav tm="0">
                                          <p:val>
                                            <p:fltVal val="0"/>
                                          </p:val>
                                        </p:tav>
                                        <p:tav tm="100000">
                                          <p:val>
                                            <p:strVal val="#ppt_w"/>
                                          </p:val>
                                        </p:tav>
                                      </p:tavLst>
                                    </p:anim>
                                    <p:anim calcmode="lin" valueType="num">
                                      <p:cBhvr>
                                        <p:cTn id="100" dur="500" fill="hold"/>
                                        <p:tgtEl>
                                          <p:spTgt spid="34"/>
                                        </p:tgtEl>
                                        <p:attrNameLst>
                                          <p:attrName>ppt_h</p:attrName>
                                        </p:attrNameLst>
                                      </p:cBhvr>
                                      <p:tavLst>
                                        <p:tav tm="0">
                                          <p:val>
                                            <p:fltVal val="0"/>
                                          </p:val>
                                        </p:tav>
                                        <p:tav tm="100000">
                                          <p:val>
                                            <p:strVal val="#ppt_h"/>
                                          </p:val>
                                        </p:tav>
                                      </p:tavLst>
                                    </p:anim>
                                    <p:animEffect transition="in" filter="fade">
                                      <p:cBhvr>
                                        <p:cTn id="101" dur="500"/>
                                        <p:tgtEl>
                                          <p:spTgt spid="34"/>
                                        </p:tgtEl>
                                      </p:cBhvr>
                                    </p:animEffect>
                                  </p:childTnLst>
                                </p:cTn>
                              </p:par>
                            </p:childTnLst>
                          </p:cTn>
                        </p:par>
                        <p:par>
                          <p:cTn id="102" fill="hold">
                            <p:stCondLst>
                              <p:cond delay="4500"/>
                            </p:stCondLst>
                            <p:childTnLst>
                              <p:par>
                                <p:cTn id="103" presetID="53" presetClass="entr" presetSubtype="16" fill="hold" nodeType="afterEffect">
                                  <p:stCondLst>
                                    <p:cond delay="2000"/>
                                  </p:stCondLst>
                                  <p:childTnLst>
                                    <p:set>
                                      <p:cBhvr>
                                        <p:cTn id="104" dur="1" fill="hold">
                                          <p:stCondLst>
                                            <p:cond delay="0"/>
                                          </p:stCondLst>
                                        </p:cTn>
                                        <p:tgtEl>
                                          <p:spTgt spid="46"/>
                                        </p:tgtEl>
                                        <p:attrNameLst>
                                          <p:attrName>style.visibility</p:attrName>
                                        </p:attrNameLst>
                                      </p:cBhvr>
                                      <p:to>
                                        <p:strVal val="visible"/>
                                      </p:to>
                                    </p:set>
                                    <p:anim calcmode="lin" valueType="num">
                                      <p:cBhvr>
                                        <p:cTn id="105" dur="500" fill="hold"/>
                                        <p:tgtEl>
                                          <p:spTgt spid="46"/>
                                        </p:tgtEl>
                                        <p:attrNameLst>
                                          <p:attrName>ppt_w</p:attrName>
                                        </p:attrNameLst>
                                      </p:cBhvr>
                                      <p:tavLst>
                                        <p:tav tm="0">
                                          <p:val>
                                            <p:fltVal val="0"/>
                                          </p:val>
                                        </p:tav>
                                        <p:tav tm="100000">
                                          <p:val>
                                            <p:strVal val="#ppt_w"/>
                                          </p:val>
                                        </p:tav>
                                      </p:tavLst>
                                    </p:anim>
                                    <p:anim calcmode="lin" valueType="num">
                                      <p:cBhvr>
                                        <p:cTn id="106" dur="500" fill="hold"/>
                                        <p:tgtEl>
                                          <p:spTgt spid="46"/>
                                        </p:tgtEl>
                                        <p:attrNameLst>
                                          <p:attrName>ppt_h</p:attrName>
                                        </p:attrNameLst>
                                      </p:cBhvr>
                                      <p:tavLst>
                                        <p:tav tm="0">
                                          <p:val>
                                            <p:fltVal val="0"/>
                                          </p:val>
                                        </p:tav>
                                        <p:tav tm="100000">
                                          <p:val>
                                            <p:strVal val="#ppt_h"/>
                                          </p:val>
                                        </p:tav>
                                      </p:tavLst>
                                    </p:anim>
                                    <p:animEffect transition="in" filter="fade">
                                      <p:cBhvr>
                                        <p:cTn id="107" dur="500"/>
                                        <p:tgtEl>
                                          <p:spTgt spid="46"/>
                                        </p:tgtEl>
                                      </p:cBhvr>
                                    </p:animEffect>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p:cTn id="111" dur="500" fill="hold"/>
                                        <p:tgtEl>
                                          <p:spTgt spid="49"/>
                                        </p:tgtEl>
                                        <p:attrNameLst>
                                          <p:attrName>ppt_w</p:attrName>
                                        </p:attrNameLst>
                                      </p:cBhvr>
                                      <p:tavLst>
                                        <p:tav tm="0">
                                          <p:val>
                                            <p:fltVal val="0"/>
                                          </p:val>
                                        </p:tav>
                                        <p:tav tm="100000">
                                          <p:val>
                                            <p:strVal val="#ppt_w"/>
                                          </p:val>
                                        </p:tav>
                                      </p:tavLst>
                                    </p:anim>
                                    <p:anim calcmode="lin" valueType="num">
                                      <p:cBhvr>
                                        <p:cTn id="112" dur="500" fill="hold"/>
                                        <p:tgtEl>
                                          <p:spTgt spid="49"/>
                                        </p:tgtEl>
                                        <p:attrNameLst>
                                          <p:attrName>ppt_h</p:attrName>
                                        </p:attrNameLst>
                                      </p:cBhvr>
                                      <p:tavLst>
                                        <p:tav tm="0">
                                          <p:val>
                                            <p:fltVal val="0"/>
                                          </p:val>
                                        </p:tav>
                                        <p:tav tm="100000">
                                          <p:val>
                                            <p:strVal val="#ppt_h"/>
                                          </p:val>
                                        </p:tav>
                                      </p:tavLst>
                                    </p:anim>
                                    <p:animEffect transition="in" filter="fade">
                                      <p:cBhvr>
                                        <p:cTn id="1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7" grpId="0" animBg="1"/>
      <p:bldP spid="28" grpId="0" animBg="1"/>
      <p:bldP spid="32" grpId="0" animBg="1"/>
      <p:bldP spid="33" grpId="0" animBg="1"/>
      <p:bldP spid="34" grpId="0" animBg="1"/>
      <p:bldP spid="41" grpId="0"/>
      <p:bldP spid="44" grpId="0"/>
      <p:bldP spid="45" grpId="0"/>
      <p:bldP spid="49" grpId="0" animBg="1"/>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ctrTitle"/>
          </p:nvPr>
        </p:nvSpPr>
        <p:spPr/>
        <p:txBody>
          <a:bodyPr/>
          <a:lstStyle/>
          <a:p>
            <a:pPr eaLnBrk="1" hangingPunct="1"/>
            <a:r>
              <a:rPr lang="en-GB">
                <a:latin typeface="Arial" charset="0"/>
                <a:cs typeface="Arial" charset="0"/>
              </a:rPr>
              <a:t>Structures fondamentales</a:t>
            </a:r>
          </a:p>
        </p:txBody>
      </p:sp>
      <p:sp>
        <p:nvSpPr>
          <p:cNvPr id="3" name="Rectangle 2"/>
          <p:cNvSpPr/>
          <p:nvPr/>
        </p:nvSpPr>
        <p:spPr>
          <a:xfrm>
            <a:off x="4572000" y="2613025"/>
            <a:ext cx="4191000" cy="1323975"/>
          </a:xfrm>
          <a:prstGeom prst="rect">
            <a:avLst/>
          </a:prstGeom>
        </p:spPr>
        <p:txBody>
          <a:bodyPr>
            <a:spAutoFit/>
          </a:bodyPr>
          <a:lstStyle/>
          <a:p>
            <a:pPr lvl="1" fontAlgn="auto">
              <a:spcBef>
                <a:spcPts val="0"/>
              </a:spcBef>
              <a:spcAft>
                <a:spcPts val="0"/>
              </a:spcAft>
              <a:defRPr/>
            </a:pPr>
            <a:r>
              <a:rPr lang="en-GB" sz="1600" b="1" dirty="0">
                <a:solidFill>
                  <a:schemeClr val="bg1">
                    <a:lumMod val="50000"/>
                  </a:schemeClr>
                </a:solidFill>
                <a:latin typeface="+mn-lt"/>
                <a:cs typeface="+mn-cs"/>
              </a:rPr>
              <a:t>1. STRUCTURES FONDAMENTALES</a:t>
            </a:r>
          </a:p>
          <a:p>
            <a:pPr lvl="1" fontAlgn="auto">
              <a:spcBef>
                <a:spcPts val="0"/>
              </a:spcBef>
              <a:spcAft>
                <a:spcPts val="0"/>
              </a:spcAft>
              <a:defRPr/>
            </a:pPr>
            <a:r>
              <a:rPr lang="en-GB" sz="1600" dirty="0">
                <a:solidFill>
                  <a:schemeClr val="bg1">
                    <a:lumMod val="50000"/>
                  </a:schemeClr>
                </a:solidFill>
                <a:latin typeface="+mn-lt"/>
                <a:cs typeface="+mn-cs"/>
              </a:rPr>
              <a:t>2. CREATIONS DONNEES DE BASE</a:t>
            </a:r>
          </a:p>
          <a:p>
            <a:pPr lvl="1" fontAlgn="auto">
              <a:spcBef>
                <a:spcPts val="0"/>
              </a:spcBef>
              <a:spcAft>
                <a:spcPts val="0"/>
              </a:spcAft>
              <a:defRPr/>
            </a:pPr>
            <a:r>
              <a:rPr lang="en-GB" sz="1600" dirty="0">
                <a:solidFill>
                  <a:schemeClr val="bg1">
                    <a:lumMod val="50000"/>
                  </a:schemeClr>
                </a:solidFill>
                <a:latin typeface="+mn-lt"/>
                <a:cs typeface="+mn-cs"/>
              </a:rPr>
              <a:t>3. FLUX – ACHATS</a:t>
            </a:r>
          </a:p>
          <a:p>
            <a:pPr lvl="1" fontAlgn="auto">
              <a:spcBef>
                <a:spcPts val="0"/>
              </a:spcBef>
              <a:spcAft>
                <a:spcPts val="0"/>
              </a:spcAft>
              <a:defRPr/>
            </a:pPr>
            <a:r>
              <a:rPr lang="en-GB" sz="1600" dirty="0">
                <a:solidFill>
                  <a:schemeClr val="bg1">
                    <a:lumMod val="50000"/>
                  </a:schemeClr>
                </a:solidFill>
                <a:latin typeface="+mn-lt"/>
                <a:cs typeface="+mn-cs"/>
              </a:rPr>
              <a:t>4. FLUX – VENTES</a:t>
            </a:r>
          </a:p>
          <a:p>
            <a:pPr lvl="1" fontAlgn="auto">
              <a:spcBef>
                <a:spcPts val="0"/>
              </a:spcBef>
              <a:spcAft>
                <a:spcPts val="0"/>
              </a:spcAft>
              <a:defRPr/>
            </a:pPr>
            <a:r>
              <a:rPr lang="en-GB" sz="1600" dirty="0">
                <a:solidFill>
                  <a:schemeClr val="bg1">
                    <a:lumMod val="50000"/>
                  </a:schemeClr>
                </a:solidFill>
                <a:latin typeface="+mn-lt"/>
                <a:cs typeface="+mn-cs"/>
              </a:rPr>
              <a:t>5. FLUX - MRP</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re 1"/>
          <p:cNvSpPr>
            <a:spLocks noGrp="1"/>
          </p:cNvSpPr>
          <p:nvPr>
            <p:ph type="title"/>
          </p:nvPr>
        </p:nvSpPr>
        <p:spPr/>
        <p:txBody>
          <a:bodyPr/>
          <a:lstStyle/>
          <a:p>
            <a:pPr eaLnBrk="1" hangingPunct="1"/>
            <a:r>
              <a:rPr lang="fr-FR">
                <a:latin typeface="Arial" charset="0"/>
                <a:cs typeface="Arial" charset="0"/>
              </a:rPr>
              <a:t>PRINCIPES DE TARIFICATION</a:t>
            </a:r>
          </a:p>
        </p:txBody>
      </p:sp>
      <p:sp>
        <p:nvSpPr>
          <p:cNvPr id="28" name="Rectangle 27"/>
          <p:cNvSpPr/>
          <p:nvPr/>
        </p:nvSpPr>
        <p:spPr>
          <a:xfrm>
            <a:off x="6732588" y="2894013"/>
            <a:ext cx="1655762" cy="122396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Tarif Article</a:t>
            </a:r>
          </a:p>
        </p:txBody>
      </p:sp>
      <p:sp>
        <p:nvSpPr>
          <p:cNvPr id="32" name="Rectangle 31"/>
          <p:cNvSpPr/>
          <p:nvPr/>
        </p:nvSpPr>
        <p:spPr>
          <a:xfrm>
            <a:off x="4640263" y="2894013"/>
            <a:ext cx="1657350" cy="122396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Tarif Client</a:t>
            </a:r>
          </a:p>
        </p:txBody>
      </p:sp>
      <p:sp>
        <p:nvSpPr>
          <p:cNvPr id="33" name="Rectangle 32"/>
          <p:cNvSpPr/>
          <p:nvPr/>
        </p:nvSpPr>
        <p:spPr>
          <a:xfrm>
            <a:off x="2549525" y="2881313"/>
            <a:ext cx="1655763" cy="12255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Tarif  Groupe Article</a:t>
            </a:r>
          </a:p>
        </p:txBody>
      </p:sp>
      <p:sp>
        <p:nvSpPr>
          <p:cNvPr id="34" name="Rectangle 33"/>
          <p:cNvSpPr/>
          <p:nvPr/>
        </p:nvSpPr>
        <p:spPr>
          <a:xfrm>
            <a:off x="457200" y="2881313"/>
            <a:ext cx="1655763" cy="12255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Tarif </a:t>
            </a:r>
          </a:p>
          <a:p>
            <a:pPr algn="ctr" fontAlgn="auto">
              <a:spcBef>
                <a:spcPts val="0"/>
              </a:spcBef>
              <a:spcAft>
                <a:spcPts val="0"/>
              </a:spcAft>
              <a:defRPr/>
            </a:pPr>
            <a:r>
              <a:rPr lang="fr-FR" dirty="0">
                <a:solidFill>
                  <a:schemeClr val="tx1"/>
                </a:solidFill>
              </a:rPr>
              <a:t>Pays Client</a:t>
            </a:r>
          </a:p>
        </p:txBody>
      </p:sp>
      <p:cxnSp>
        <p:nvCxnSpPr>
          <p:cNvPr id="46" name="Connecteur droit avec flèche 45"/>
          <p:cNvCxnSpPr>
            <a:stCxn id="32" idx="2"/>
            <a:endCxn id="49" idx="3"/>
          </p:cNvCxnSpPr>
          <p:nvPr/>
        </p:nvCxnSpPr>
        <p:spPr>
          <a:xfrm flipH="1">
            <a:off x="2520950" y="4117975"/>
            <a:ext cx="2947988" cy="1481138"/>
          </a:xfrm>
          <a:prstGeom prst="straightConnector1">
            <a:avLst/>
          </a:prstGeom>
          <a:ln w="762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9" name="Rectangle à coins arrondis 48"/>
          <p:cNvSpPr/>
          <p:nvPr/>
        </p:nvSpPr>
        <p:spPr>
          <a:xfrm>
            <a:off x="433388" y="5067300"/>
            <a:ext cx="2087562" cy="1062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Tarif proposé</a:t>
            </a:r>
          </a:p>
        </p:txBody>
      </p:sp>
      <p:sp>
        <p:nvSpPr>
          <p:cNvPr id="55" name="Carré corné 54"/>
          <p:cNvSpPr/>
          <p:nvPr/>
        </p:nvSpPr>
        <p:spPr>
          <a:xfrm>
            <a:off x="346075" y="1123950"/>
            <a:ext cx="1489075" cy="1293813"/>
          </a:xfrm>
          <a:prstGeom prst="foldedCorner">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Commande</a:t>
            </a:r>
          </a:p>
        </p:txBody>
      </p:sp>
      <p:grpSp>
        <p:nvGrpSpPr>
          <p:cNvPr id="56" name="Group 5"/>
          <p:cNvGrpSpPr>
            <a:grpSpLocks noChangeAspect="1"/>
          </p:cNvGrpSpPr>
          <p:nvPr/>
        </p:nvGrpSpPr>
        <p:grpSpPr bwMode="auto">
          <a:xfrm flipH="1">
            <a:off x="1476375" y="2520950"/>
            <a:ext cx="431800" cy="307975"/>
            <a:chOff x="748" y="1732"/>
            <a:chExt cx="1488" cy="1060"/>
          </a:xfrm>
        </p:grpSpPr>
        <p:sp>
          <p:nvSpPr>
            <p:cNvPr id="138282" name="AutoShape 4"/>
            <p:cNvSpPr>
              <a:spLocks noChangeAspect="1" noChangeArrowheads="1" noTextEdit="1"/>
            </p:cNvSpPr>
            <p:nvPr/>
          </p:nvSpPr>
          <p:spPr bwMode="auto">
            <a:xfrm>
              <a:off x="748" y="1732"/>
              <a:ext cx="1488" cy="1060"/>
            </a:xfrm>
            <a:prstGeom prst="rect">
              <a:avLst/>
            </a:prstGeom>
            <a:noFill/>
            <a:ln w="9525">
              <a:noFill/>
              <a:miter lim="800000"/>
              <a:headEnd/>
              <a:tailEnd/>
            </a:ln>
          </p:spPr>
          <p:txBody>
            <a:bodyPr/>
            <a:lstStyle/>
            <a:p>
              <a:endParaRPr lang="fr-FR"/>
            </a:p>
          </p:txBody>
        </p:sp>
        <p:sp>
          <p:nvSpPr>
            <p:cNvPr id="138283" name="Freeform 6"/>
            <p:cNvSpPr>
              <a:spLocks/>
            </p:cNvSpPr>
            <p:nvPr/>
          </p:nvSpPr>
          <p:spPr bwMode="auto">
            <a:xfrm>
              <a:off x="748" y="2125"/>
              <a:ext cx="1044" cy="224"/>
            </a:xfrm>
            <a:custGeom>
              <a:avLst/>
              <a:gdLst>
                <a:gd name="T0" fmla="*/ 0 w 2087"/>
                <a:gd name="T1" fmla="*/ 112 h 449"/>
                <a:gd name="T2" fmla="*/ 7 w 2087"/>
                <a:gd name="T3" fmla="*/ 112 h 449"/>
                <a:gd name="T4" fmla="*/ 15 w 2087"/>
                <a:gd name="T5" fmla="*/ 112 h 449"/>
                <a:gd name="T6" fmla="*/ 26 w 2087"/>
                <a:gd name="T7" fmla="*/ 112 h 449"/>
                <a:gd name="T8" fmla="*/ 27 w 2087"/>
                <a:gd name="T9" fmla="*/ 103 h 449"/>
                <a:gd name="T10" fmla="*/ 29 w 2087"/>
                <a:gd name="T11" fmla="*/ 95 h 449"/>
                <a:gd name="T12" fmla="*/ 34 w 2087"/>
                <a:gd name="T13" fmla="*/ 87 h 449"/>
                <a:gd name="T14" fmla="*/ 39 w 2087"/>
                <a:gd name="T15" fmla="*/ 81 h 449"/>
                <a:gd name="T16" fmla="*/ 46 w 2087"/>
                <a:gd name="T17" fmla="*/ 75 h 449"/>
                <a:gd name="T18" fmla="*/ 53 w 2087"/>
                <a:gd name="T19" fmla="*/ 71 h 449"/>
                <a:gd name="T20" fmla="*/ 62 w 2087"/>
                <a:gd name="T21" fmla="*/ 69 h 449"/>
                <a:gd name="T22" fmla="*/ 71 w 2087"/>
                <a:gd name="T23" fmla="*/ 68 h 449"/>
                <a:gd name="T24" fmla="*/ 80 w 2087"/>
                <a:gd name="T25" fmla="*/ 69 h 449"/>
                <a:gd name="T26" fmla="*/ 88 w 2087"/>
                <a:gd name="T27" fmla="*/ 71 h 449"/>
                <a:gd name="T28" fmla="*/ 99 w 2087"/>
                <a:gd name="T29" fmla="*/ 78 h 449"/>
                <a:gd name="T30" fmla="*/ 104 w 2087"/>
                <a:gd name="T31" fmla="*/ 83 h 449"/>
                <a:gd name="T32" fmla="*/ 110 w 2087"/>
                <a:gd name="T33" fmla="*/ 90 h 449"/>
                <a:gd name="T34" fmla="*/ 113 w 2087"/>
                <a:gd name="T35" fmla="*/ 98 h 449"/>
                <a:gd name="T36" fmla="*/ 115 w 2087"/>
                <a:gd name="T37" fmla="*/ 107 h 449"/>
                <a:gd name="T38" fmla="*/ 159 w 2087"/>
                <a:gd name="T39" fmla="*/ 87 h 449"/>
                <a:gd name="T40" fmla="*/ 168 w 2087"/>
                <a:gd name="T41" fmla="*/ 89 h 449"/>
                <a:gd name="T42" fmla="*/ 176 w 2087"/>
                <a:gd name="T43" fmla="*/ 94 h 449"/>
                <a:gd name="T44" fmla="*/ 181 w 2087"/>
                <a:gd name="T45" fmla="*/ 102 h 449"/>
                <a:gd name="T46" fmla="*/ 184 w 2087"/>
                <a:gd name="T47" fmla="*/ 112 h 449"/>
                <a:gd name="T48" fmla="*/ 199 w 2087"/>
                <a:gd name="T49" fmla="*/ 112 h 449"/>
                <a:gd name="T50" fmla="*/ 213 w 2087"/>
                <a:gd name="T51" fmla="*/ 112 h 449"/>
                <a:gd name="T52" fmla="*/ 227 w 2087"/>
                <a:gd name="T53" fmla="*/ 112 h 449"/>
                <a:gd name="T54" fmla="*/ 239 w 2087"/>
                <a:gd name="T55" fmla="*/ 112 h 449"/>
                <a:gd name="T56" fmla="*/ 249 w 2087"/>
                <a:gd name="T57" fmla="*/ 112 h 449"/>
                <a:gd name="T58" fmla="*/ 258 w 2087"/>
                <a:gd name="T59" fmla="*/ 112 h 449"/>
                <a:gd name="T60" fmla="*/ 266 w 2087"/>
                <a:gd name="T61" fmla="*/ 112 h 449"/>
                <a:gd name="T62" fmla="*/ 266 w 2087"/>
                <a:gd name="T63" fmla="*/ 103 h 449"/>
                <a:gd name="T64" fmla="*/ 269 w 2087"/>
                <a:gd name="T65" fmla="*/ 95 h 449"/>
                <a:gd name="T66" fmla="*/ 273 w 2087"/>
                <a:gd name="T67" fmla="*/ 87 h 449"/>
                <a:gd name="T68" fmla="*/ 279 w 2087"/>
                <a:gd name="T69" fmla="*/ 81 h 449"/>
                <a:gd name="T70" fmla="*/ 285 w 2087"/>
                <a:gd name="T71" fmla="*/ 75 h 449"/>
                <a:gd name="T72" fmla="*/ 293 w 2087"/>
                <a:gd name="T73" fmla="*/ 71 h 449"/>
                <a:gd name="T74" fmla="*/ 301 w 2087"/>
                <a:gd name="T75" fmla="*/ 69 h 449"/>
                <a:gd name="T76" fmla="*/ 310 w 2087"/>
                <a:gd name="T77" fmla="*/ 68 h 449"/>
                <a:gd name="T78" fmla="*/ 319 w 2087"/>
                <a:gd name="T79" fmla="*/ 69 h 449"/>
                <a:gd name="T80" fmla="*/ 327 w 2087"/>
                <a:gd name="T81" fmla="*/ 71 h 449"/>
                <a:gd name="T82" fmla="*/ 335 w 2087"/>
                <a:gd name="T83" fmla="*/ 75 h 449"/>
                <a:gd name="T84" fmla="*/ 342 w 2087"/>
                <a:gd name="T85" fmla="*/ 81 h 449"/>
                <a:gd name="T86" fmla="*/ 347 w 2087"/>
                <a:gd name="T87" fmla="*/ 87 h 449"/>
                <a:gd name="T88" fmla="*/ 351 w 2087"/>
                <a:gd name="T89" fmla="*/ 95 h 449"/>
                <a:gd name="T90" fmla="*/ 354 w 2087"/>
                <a:gd name="T91" fmla="*/ 103 h 449"/>
                <a:gd name="T92" fmla="*/ 355 w 2087"/>
                <a:gd name="T93" fmla="*/ 112 h 449"/>
                <a:gd name="T94" fmla="*/ 373 w 2087"/>
                <a:gd name="T95" fmla="*/ 112 h 449"/>
                <a:gd name="T96" fmla="*/ 389 w 2087"/>
                <a:gd name="T97" fmla="*/ 112 h 449"/>
                <a:gd name="T98" fmla="*/ 405 w 2087"/>
                <a:gd name="T99" fmla="*/ 112 h 449"/>
                <a:gd name="T100" fmla="*/ 421 w 2087"/>
                <a:gd name="T101" fmla="*/ 112 h 449"/>
                <a:gd name="T102" fmla="*/ 435 w 2087"/>
                <a:gd name="T103" fmla="*/ 112 h 449"/>
                <a:gd name="T104" fmla="*/ 449 w 2087"/>
                <a:gd name="T105" fmla="*/ 112 h 449"/>
                <a:gd name="T106" fmla="*/ 462 w 2087"/>
                <a:gd name="T107" fmla="*/ 112 h 449"/>
                <a:gd name="T108" fmla="*/ 474 w 2087"/>
                <a:gd name="T109" fmla="*/ 112 h 449"/>
                <a:gd name="T110" fmla="*/ 484 w 2087"/>
                <a:gd name="T111" fmla="*/ 112 h 449"/>
                <a:gd name="T112" fmla="*/ 494 w 2087"/>
                <a:gd name="T113" fmla="*/ 112 h 449"/>
                <a:gd name="T114" fmla="*/ 502 w 2087"/>
                <a:gd name="T115" fmla="*/ 112 h 449"/>
                <a:gd name="T116" fmla="*/ 515 w 2087"/>
                <a:gd name="T117" fmla="*/ 112 h 449"/>
                <a:gd name="T118" fmla="*/ 522 w 2087"/>
                <a:gd name="T119" fmla="*/ 112 h 4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87"/>
                <a:gd name="T181" fmla="*/ 0 h 449"/>
                <a:gd name="T182" fmla="*/ 2087 w 2087"/>
                <a:gd name="T183" fmla="*/ 449 h 4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87" h="449">
                  <a:moveTo>
                    <a:pt x="2087" y="449"/>
                  </a:moveTo>
                  <a:lnTo>
                    <a:pt x="2087" y="0"/>
                  </a:lnTo>
                  <a:lnTo>
                    <a:pt x="0" y="0"/>
                  </a:lnTo>
                  <a:lnTo>
                    <a:pt x="0" y="449"/>
                  </a:lnTo>
                  <a:lnTo>
                    <a:pt x="6" y="449"/>
                  </a:lnTo>
                  <a:lnTo>
                    <a:pt x="13" y="449"/>
                  </a:lnTo>
                  <a:lnTo>
                    <a:pt x="25" y="449"/>
                  </a:lnTo>
                  <a:lnTo>
                    <a:pt x="30" y="449"/>
                  </a:lnTo>
                  <a:lnTo>
                    <a:pt x="38" y="449"/>
                  </a:lnTo>
                  <a:lnTo>
                    <a:pt x="48" y="449"/>
                  </a:lnTo>
                  <a:lnTo>
                    <a:pt x="57" y="449"/>
                  </a:lnTo>
                  <a:lnTo>
                    <a:pt x="67" y="449"/>
                  </a:lnTo>
                  <a:lnTo>
                    <a:pt x="78" y="449"/>
                  </a:lnTo>
                  <a:lnTo>
                    <a:pt x="89" y="449"/>
                  </a:lnTo>
                  <a:lnTo>
                    <a:pt x="101" y="449"/>
                  </a:lnTo>
                  <a:lnTo>
                    <a:pt x="101" y="440"/>
                  </a:lnTo>
                  <a:lnTo>
                    <a:pt x="101" y="430"/>
                  </a:lnTo>
                  <a:lnTo>
                    <a:pt x="103" y="421"/>
                  </a:lnTo>
                  <a:lnTo>
                    <a:pt x="105" y="413"/>
                  </a:lnTo>
                  <a:lnTo>
                    <a:pt x="106"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3"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3" y="274"/>
                  </a:lnTo>
                  <a:lnTo>
                    <a:pt x="291" y="274"/>
                  </a:lnTo>
                  <a:lnTo>
                    <a:pt x="300" y="274"/>
                  </a:lnTo>
                  <a:lnTo>
                    <a:pt x="308" y="274"/>
                  </a:lnTo>
                  <a:lnTo>
                    <a:pt x="317" y="278"/>
                  </a:lnTo>
                  <a:lnTo>
                    <a:pt x="325" y="278"/>
                  </a:lnTo>
                  <a:lnTo>
                    <a:pt x="335" y="280"/>
                  </a:lnTo>
                  <a:lnTo>
                    <a:pt x="342" y="282"/>
                  </a:lnTo>
                  <a:lnTo>
                    <a:pt x="352" y="287"/>
                  </a:lnTo>
                  <a:lnTo>
                    <a:pt x="365" y="293"/>
                  </a:lnTo>
                  <a:lnTo>
                    <a:pt x="380" y="303"/>
                  </a:lnTo>
                  <a:lnTo>
                    <a:pt x="386" y="306"/>
                  </a:lnTo>
                  <a:lnTo>
                    <a:pt x="394" y="312"/>
                  </a:lnTo>
                  <a:lnTo>
                    <a:pt x="399" y="318"/>
                  </a:lnTo>
                  <a:lnTo>
                    <a:pt x="407" y="324"/>
                  </a:lnTo>
                  <a:lnTo>
                    <a:pt x="411" y="329"/>
                  </a:lnTo>
                  <a:lnTo>
                    <a:pt x="416" y="335"/>
                  </a:lnTo>
                  <a:lnTo>
                    <a:pt x="424" y="341"/>
                  </a:lnTo>
                  <a:lnTo>
                    <a:pt x="430" y="350"/>
                  </a:lnTo>
                  <a:lnTo>
                    <a:pt x="433" y="356"/>
                  </a:lnTo>
                  <a:lnTo>
                    <a:pt x="437" y="363"/>
                  </a:lnTo>
                  <a:lnTo>
                    <a:pt x="441" y="371"/>
                  </a:lnTo>
                  <a:lnTo>
                    <a:pt x="447" y="381"/>
                  </a:lnTo>
                  <a:lnTo>
                    <a:pt x="447" y="388"/>
                  </a:lnTo>
                  <a:lnTo>
                    <a:pt x="451" y="394"/>
                  </a:lnTo>
                  <a:lnTo>
                    <a:pt x="452" y="403"/>
                  </a:lnTo>
                  <a:lnTo>
                    <a:pt x="456" y="413"/>
                  </a:lnTo>
                  <a:lnTo>
                    <a:pt x="458" y="421"/>
                  </a:lnTo>
                  <a:lnTo>
                    <a:pt x="458" y="430"/>
                  </a:lnTo>
                  <a:lnTo>
                    <a:pt x="460" y="440"/>
                  </a:lnTo>
                  <a:lnTo>
                    <a:pt x="462" y="449"/>
                  </a:lnTo>
                  <a:lnTo>
                    <a:pt x="572" y="449"/>
                  </a:lnTo>
                  <a:lnTo>
                    <a:pt x="633" y="348"/>
                  </a:lnTo>
                  <a:lnTo>
                    <a:pt x="641" y="348"/>
                  </a:lnTo>
                  <a:lnTo>
                    <a:pt x="652" y="350"/>
                  </a:lnTo>
                  <a:lnTo>
                    <a:pt x="662" y="352"/>
                  </a:lnTo>
                  <a:lnTo>
                    <a:pt x="671" y="356"/>
                  </a:lnTo>
                  <a:lnTo>
                    <a:pt x="679" y="360"/>
                  </a:lnTo>
                  <a:lnTo>
                    <a:pt x="686" y="365"/>
                  </a:lnTo>
                  <a:lnTo>
                    <a:pt x="694" y="369"/>
                  </a:lnTo>
                  <a:lnTo>
                    <a:pt x="703" y="377"/>
                  </a:lnTo>
                  <a:lnTo>
                    <a:pt x="709" y="383"/>
                  </a:lnTo>
                  <a:lnTo>
                    <a:pt x="715" y="392"/>
                  </a:lnTo>
                  <a:lnTo>
                    <a:pt x="719" y="402"/>
                  </a:lnTo>
                  <a:lnTo>
                    <a:pt x="724" y="409"/>
                  </a:lnTo>
                  <a:lnTo>
                    <a:pt x="728" y="419"/>
                  </a:lnTo>
                  <a:lnTo>
                    <a:pt x="730" y="428"/>
                  </a:lnTo>
                  <a:lnTo>
                    <a:pt x="732" y="438"/>
                  </a:lnTo>
                  <a:lnTo>
                    <a:pt x="734" y="449"/>
                  </a:lnTo>
                  <a:lnTo>
                    <a:pt x="745" y="449"/>
                  </a:lnTo>
                  <a:lnTo>
                    <a:pt x="762" y="449"/>
                  </a:lnTo>
                  <a:lnTo>
                    <a:pt x="776" y="449"/>
                  </a:lnTo>
                  <a:lnTo>
                    <a:pt x="793" y="449"/>
                  </a:lnTo>
                  <a:lnTo>
                    <a:pt x="804" y="449"/>
                  </a:lnTo>
                  <a:lnTo>
                    <a:pt x="821" y="449"/>
                  </a:lnTo>
                  <a:lnTo>
                    <a:pt x="835" y="449"/>
                  </a:lnTo>
                  <a:lnTo>
                    <a:pt x="852" y="449"/>
                  </a:lnTo>
                  <a:lnTo>
                    <a:pt x="863" y="449"/>
                  </a:lnTo>
                  <a:lnTo>
                    <a:pt x="878" y="449"/>
                  </a:lnTo>
                  <a:lnTo>
                    <a:pt x="892" y="449"/>
                  </a:lnTo>
                  <a:lnTo>
                    <a:pt x="905" y="449"/>
                  </a:lnTo>
                  <a:lnTo>
                    <a:pt x="916" y="449"/>
                  </a:lnTo>
                  <a:lnTo>
                    <a:pt x="930" y="449"/>
                  </a:lnTo>
                  <a:lnTo>
                    <a:pt x="943" y="449"/>
                  </a:lnTo>
                  <a:lnTo>
                    <a:pt x="956"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5" y="403"/>
                  </a:lnTo>
                  <a:lnTo>
                    <a:pt x="1068" y="394"/>
                  </a:lnTo>
                  <a:lnTo>
                    <a:pt x="1070" y="388"/>
                  </a:lnTo>
                  <a:lnTo>
                    <a:pt x="1074" y="381"/>
                  </a:lnTo>
                  <a:lnTo>
                    <a:pt x="1078" y="371"/>
                  </a:lnTo>
                  <a:lnTo>
                    <a:pt x="1082" y="363"/>
                  </a:lnTo>
                  <a:lnTo>
                    <a:pt x="1086" y="356"/>
                  </a:lnTo>
                  <a:lnTo>
                    <a:pt x="1091" y="350"/>
                  </a:lnTo>
                  <a:lnTo>
                    <a:pt x="1097" y="341"/>
                  </a:lnTo>
                  <a:lnTo>
                    <a:pt x="1101" y="335"/>
                  </a:lnTo>
                  <a:lnTo>
                    <a:pt x="1106" y="329"/>
                  </a:lnTo>
                  <a:lnTo>
                    <a:pt x="1114" y="324"/>
                  </a:lnTo>
                  <a:lnTo>
                    <a:pt x="1118" y="318"/>
                  </a:lnTo>
                  <a:lnTo>
                    <a:pt x="1125" y="312"/>
                  </a:lnTo>
                  <a:lnTo>
                    <a:pt x="1131" y="306"/>
                  </a:lnTo>
                  <a:lnTo>
                    <a:pt x="1139" y="301"/>
                  </a:lnTo>
                  <a:lnTo>
                    <a:pt x="1146" y="295"/>
                  </a:lnTo>
                  <a:lnTo>
                    <a:pt x="1154" y="291"/>
                  </a:lnTo>
                  <a:lnTo>
                    <a:pt x="1162" y="289"/>
                  </a:lnTo>
                  <a:lnTo>
                    <a:pt x="1169" y="286"/>
                  </a:lnTo>
                  <a:lnTo>
                    <a:pt x="1177" y="282"/>
                  </a:lnTo>
                  <a:lnTo>
                    <a:pt x="1184" y="278"/>
                  </a:lnTo>
                  <a:lnTo>
                    <a:pt x="1194" y="276"/>
                  </a:lnTo>
                  <a:lnTo>
                    <a:pt x="1202" y="276"/>
                  </a:lnTo>
                  <a:lnTo>
                    <a:pt x="1211" y="272"/>
                  </a:lnTo>
                  <a:lnTo>
                    <a:pt x="1221" y="272"/>
                  </a:lnTo>
                  <a:lnTo>
                    <a:pt x="1230" y="272"/>
                  </a:lnTo>
                  <a:lnTo>
                    <a:pt x="1240" y="272"/>
                  </a:lnTo>
                  <a:lnTo>
                    <a:pt x="1249" y="272"/>
                  </a:lnTo>
                  <a:lnTo>
                    <a:pt x="1257" y="272"/>
                  </a:lnTo>
                  <a:lnTo>
                    <a:pt x="1266" y="272"/>
                  </a:lnTo>
                  <a:lnTo>
                    <a:pt x="1274" y="276"/>
                  </a:lnTo>
                  <a:lnTo>
                    <a:pt x="1283" y="276"/>
                  </a:lnTo>
                  <a:lnTo>
                    <a:pt x="1291" y="278"/>
                  </a:lnTo>
                  <a:lnTo>
                    <a:pt x="1300" y="282"/>
                  </a:lnTo>
                  <a:lnTo>
                    <a:pt x="1308" y="286"/>
                  </a:lnTo>
                  <a:lnTo>
                    <a:pt x="1316" y="289"/>
                  </a:lnTo>
                  <a:lnTo>
                    <a:pt x="1323" y="291"/>
                  </a:lnTo>
                  <a:lnTo>
                    <a:pt x="1331" y="295"/>
                  </a:lnTo>
                  <a:lnTo>
                    <a:pt x="1338" y="301"/>
                  </a:lnTo>
                  <a:lnTo>
                    <a:pt x="1344" y="306"/>
                  </a:lnTo>
                  <a:lnTo>
                    <a:pt x="1352" y="312"/>
                  </a:lnTo>
                  <a:lnTo>
                    <a:pt x="1359" y="318"/>
                  </a:lnTo>
                  <a:lnTo>
                    <a:pt x="1367" y="324"/>
                  </a:lnTo>
                  <a:lnTo>
                    <a:pt x="1371" y="329"/>
                  </a:lnTo>
                  <a:lnTo>
                    <a:pt x="1376"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20" y="440"/>
                  </a:lnTo>
                  <a:lnTo>
                    <a:pt x="1420" y="449"/>
                  </a:lnTo>
                  <a:lnTo>
                    <a:pt x="1437" y="449"/>
                  </a:lnTo>
                  <a:lnTo>
                    <a:pt x="1454" y="449"/>
                  </a:lnTo>
                  <a:lnTo>
                    <a:pt x="1471" y="449"/>
                  </a:lnTo>
                  <a:lnTo>
                    <a:pt x="1489" y="449"/>
                  </a:lnTo>
                  <a:lnTo>
                    <a:pt x="1504" y="449"/>
                  </a:lnTo>
                  <a:lnTo>
                    <a:pt x="1521" y="449"/>
                  </a:lnTo>
                  <a:lnTo>
                    <a:pt x="1536" y="449"/>
                  </a:lnTo>
                  <a:lnTo>
                    <a:pt x="1555" y="449"/>
                  </a:lnTo>
                  <a:lnTo>
                    <a:pt x="1570" y="449"/>
                  </a:lnTo>
                  <a:lnTo>
                    <a:pt x="1586" y="449"/>
                  </a:lnTo>
                  <a:lnTo>
                    <a:pt x="1601" y="449"/>
                  </a:lnTo>
                  <a:lnTo>
                    <a:pt x="1618" y="449"/>
                  </a:lnTo>
                  <a:lnTo>
                    <a:pt x="1633" y="449"/>
                  </a:lnTo>
                  <a:lnTo>
                    <a:pt x="1648" y="449"/>
                  </a:lnTo>
                  <a:lnTo>
                    <a:pt x="1665" y="449"/>
                  </a:lnTo>
                  <a:lnTo>
                    <a:pt x="1681" y="449"/>
                  </a:lnTo>
                  <a:lnTo>
                    <a:pt x="1694" y="449"/>
                  </a:lnTo>
                  <a:lnTo>
                    <a:pt x="1709" y="449"/>
                  </a:lnTo>
                  <a:lnTo>
                    <a:pt x="1724" y="449"/>
                  </a:lnTo>
                  <a:lnTo>
                    <a:pt x="1738" y="449"/>
                  </a:lnTo>
                  <a:lnTo>
                    <a:pt x="1751" y="449"/>
                  </a:lnTo>
                  <a:lnTo>
                    <a:pt x="1766" y="449"/>
                  </a:lnTo>
                  <a:lnTo>
                    <a:pt x="1779" y="449"/>
                  </a:lnTo>
                  <a:lnTo>
                    <a:pt x="1795" y="449"/>
                  </a:lnTo>
                  <a:lnTo>
                    <a:pt x="1806" y="449"/>
                  </a:lnTo>
                  <a:lnTo>
                    <a:pt x="1819" y="449"/>
                  </a:lnTo>
                  <a:lnTo>
                    <a:pt x="1833" y="449"/>
                  </a:lnTo>
                  <a:lnTo>
                    <a:pt x="1846" y="449"/>
                  </a:lnTo>
                  <a:lnTo>
                    <a:pt x="1857" y="449"/>
                  </a:lnTo>
                  <a:lnTo>
                    <a:pt x="1869" y="449"/>
                  </a:lnTo>
                  <a:lnTo>
                    <a:pt x="1880" y="449"/>
                  </a:lnTo>
                  <a:lnTo>
                    <a:pt x="1894" y="449"/>
                  </a:lnTo>
                  <a:lnTo>
                    <a:pt x="1903" y="449"/>
                  </a:lnTo>
                  <a:lnTo>
                    <a:pt x="1913" y="449"/>
                  </a:lnTo>
                  <a:lnTo>
                    <a:pt x="1924" y="449"/>
                  </a:lnTo>
                  <a:lnTo>
                    <a:pt x="1935" y="449"/>
                  </a:lnTo>
                  <a:lnTo>
                    <a:pt x="1945" y="449"/>
                  </a:lnTo>
                  <a:lnTo>
                    <a:pt x="1954" y="449"/>
                  </a:lnTo>
                  <a:lnTo>
                    <a:pt x="1964" y="449"/>
                  </a:lnTo>
                  <a:lnTo>
                    <a:pt x="1973" y="449"/>
                  </a:lnTo>
                  <a:lnTo>
                    <a:pt x="1981" y="449"/>
                  </a:lnTo>
                  <a:lnTo>
                    <a:pt x="1989" y="449"/>
                  </a:lnTo>
                  <a:lnTo>
                    <a:pt x="1998" y="449"/>
                  </a:lnTo>
                  <a:lnTo>
                    <a:pt x="2006" y="449"/>
                  </a:lnTo>
                  <a:lnTo>
                    <a:pt x="2021" y="449"/>
                  </a:lnTo>
                  <a:lnTo>
                    <a:pt x="2036" y="449"/>
                  </a:lnTo>
                  <a:lnTo>
                    <a:pt x="2048" y="449"/>
                  </a:lnTo>
                  <a:lnTo>
                    <a:pt x="2057" y="449"/>
                  </a:lnTo>
                  <a:lnTo>
                    <a:pt x="2065" y="449"/>
                  </a:lnTo>
                  <a:lnTo>
                    <a:pt x="2074" y="449"/>
                  </a:lnTo>
                  <a:lnTo>
                    <a:pt x="2084" y="449"/>
                  </a:lnTo>
                  <a:lnTo>
                    <a:pt x="2087" y="449"/>
                  </a:lnTo>
                  <a:close/>
                </a:path>
              </a:pathLst>
            </a:custGeom>
            <a:solidFill>
              <a:srgbClr val="BA9E00"/>
            </a:solidFill>
            <a:ln w="9525">
              <a:noFill/>
              <a:round/>
              <a:headEnd/>
              <a:tailEnd/>
            </a:ln>
          </p:spPr>
          <p:txBody>
            <a:bodyPr/>
            <a:lstStyle/>
            <a:p>
              <a:endParaRPr lang="fr-FR"/>
            </a:p>
          </p:txBody>
        </p:sp>
        <p:sp>
          <p:nvSpPr>
            <p:cNvPr id="138284" name="Freeform 7"/>
            <p:cNvSpPr>
              <a:spLocks/>
            </p:cNvSpPr>
            <p:nvPr/>
          </p:nvSpPr>
          <p:spPr bwMode="auto">
            <a:xfrm>
              <a:off x="796" y="2125"/>
              <a:ext cx="1042" cy="224"/>
            </a:xfrm>
            <a:custGeom>
              <a:avLst/>
              <a:gdLst>
                <a:gd name="T0" fmla="*/ 0 w 2086"/>
                <a:gd name="T1" fmla="*/ 112 h 449"/>
                <a:gd name="T2" fmla="*/ 9 w 2086"/>
                <a:gd name="T3" fmla="*/ 112 h 449"/>
                <a:gd name="T4" fmla="*/ 22 w 2086"/>
                <a:gd name="T5" fmla="*/ 112 h 449"/>
                <a:gd name="T6" fmla="*/ 26 w 2086"/>
                <a:gd name="T7" fmla="*/ 103 h 449"/>
                <a:gd name="T8" fmla="*/ 29 w 2086"/>
                <a:gd name="T9" fmla="*/ 92 h 449"/>
                <a:gd name="T10" fmla="*/ 35 w 2086"/>
                <a:gd name="T11" fmla="*/ 83 h 449"/>
                <a:gd name="T12" fmla="*/ 43 w 2086"/>
                <a:gd name="T13" fmla="*/ 76 h 449"/>
                <a:gd name="T14" fmla="*/ 52 w 2086"/>
                <a:gd name="T15" fmla="*/ 71 h 449"/>
                <a:gd name="T16" fmla="*/ 63 w 2086"/>
                <a:gd name="T17" fmla="*/ 68 h 449"/>
                <a:gd name="T18" fmla="*/ 74 w 2086"/>
                <a:gd name="T19" fmla="*/ 68 h 449"/>
                <a:gd name="T20" fmla="*/ 85 w 2086"/>
                <a:gd name="T21" fmla="*/ 70 h 449"/>
                <a:gd name="T22" fmla="*/ 95 w 2086"/>
                <a:gd name="T23" fmla="*/ 75 h 449"/>
                <a:gd name="T24" fmla="*/ 102 w 2086"/>
                <a:gd name="T25" fmla="*/ 82 h 449"/>
                <a:gd name="T26" fmla="*/ 108 w 2086"/>
                <a:gd name="T27" fmla="*/ 90 h 449"/>
                <a:gd name="T28" fmla="*/ 113 w 2086"/>
                <a:gd name="T29" fmla="*/ 100 h 449"/>
                <a:gd name="T30" fmla="*/ 115 w 2086"/>
                <a:gd name="T31" fmla="*/ 112 h 449"/>
                <a:gd name="T32" fmla="*/ 122 w 2086"/>
                <a:gd name="T33" fmla="*/ 112 h 449"/>
                <a:gd name="T34" fmla="*/ 132 w 2086"/>
                <a:gd name="T35" fmla="*/ 112 h 449"/>
                <a:gd name="T36" fmla="*/ 135 w 2086"/>
                <a:gd name="T37" fmla="*/ 100 h 449"/>
                <a:gd name="T38" fmla="*/ 143 w 2086"/>
                <a:gd name="T39" fmla="*/ 91 h 449"/>
                <a:gd name="T40" fmla="*/ 155 w 2086"/>
                <a:gd name="T41" fmla="*/ 87 h 449"/>
                <a:gd name="T42" fmla="*/ 167 w 2086"/>
                <a:gd name="T43" fmla="*/ 89 h 449"/>
                <a:gd name="T44" fmla="*/ 177 w 2086"/>
                <a:gd name="T45" fmla="*/ 95 h 449"/>
                <a:gd name="T46" fmla="*/ 182 w 2086"/>
                <a:gd name="T47" fmla="*/ 107 h 449"/>
                <a:gd name="T48" fmla="*/ 194 w 2086"/>
                <a:gd name="T49" fmla="*/ 112 h 449"/>
                <a:gd name="T50" fmla="*/ 212 w 2086"/>
                <a:gd name="T51" fmla="*/ 112 h 449"/>
                <a:gd name="T52" fmla="*/ 229 w 2086"/>
                <a:gd name="T53" fmla="*/ 112 h 449"/>
                <a:gd name="T54" fmla="*/ 243 w 2086"/>
                <a:gd name="T55" fmla="*/ 112 h 449"/>
                <a:gd name="T56" fmla="*/ 255 w 2086"/>
                <a:gd name="T57" fmla="*/ 112 h 449"/>
                <a:gd name="T58" fmla="*/ 265 w 2086"/>
                <a:gd name="T59" fmla="*/ 112 h 449"/>
                <a:gd name="T60" fmla="*/ 265 w 2086"/>
                <a:gd name="T61" fmla="*/ 100 h 449"/>
                <a:gd name="T62" fmla="*/ 269 w 2086"/>
                <a:gd name="T63" fmla="*/ 90 h 449"/>
                <a:gd name="T64" fmla="*/ 276 w 2086"/>
                <a:gd name="T65" fmla="*/ 82 h 449"/>
                <a:gd name="T66" fmla="*/ 284 w 2086"/>
                <a:gd name="T67" fmla="*/ 75 h 449"/>
                <a:gd name="T68" fmla="*/ 294 w 2086"/>
                <a:gd name="T69" fmla="*/ 70 h 449"/>
                <a:gd name="T70" fmla="*/ 305 w 2086"/>
                <a:gd name="T71" fmla="*/ 68 h 449"/>
                <a:gd name="T72" fmla="*/ 316 w 2086"/>
                <a:gd name="T73" fmla="*/ 68 h 449"/>
                <a:gd name="T74" fmla="*/ 326 w 2086"/>
                <a:gd name="T75" fmla="*/ 71 h 449"/>
                <a:gd name="T76" fmla="*/ 339 w 2086"/>
                <a:gd name="T77" fmla="*/ 79 h 449"/>
                <a:gd name="T78" fmla="*/ 346 w 2086"/>
                <a:gd name="T79" fmla="*/ 87 h 449"/>
                <a:gd name="T80" fmla="*/ 351 w 2086"/>
                <a:gd name="T81" fmla="*/ 97 h 449"/>
                <a:gd name="T82" fmla="*/ 354 w 2086"/>
                <a:gd name="T83" fmla="*/ 107 h 449"/>
                <a:gd name="T84" fmla="*/ 367 w 2086"/>
                <a:gd name="T85" fmla="*/ 112 h 449"/>
                <a:gd name="T86" fmla="*/ 388 w 2086"/>
                <a:gd name="T87" fmla="*/ 112 h 449"/>
                <a:gd name="T88" fmla="*/ 407 w 2086"/>
                <a:gd name="T89" fmla="*/ 112 h 449"/>
                <a:gd name="T90" fmla="*/ 426 w 2086"/>
                <a:gd name="T91" fmla="*/ 112 h 449"/>
                <a:gd name="T92" fmla="*/ 444 w 2086"/>
                <a:gd name="T93" fmla="*/ 112 h 449"/>
                <a:gd name="T94" fmla="*/ 460 w 2086"/>
                <a:gd name="T95" fmla="*/ 112 h 449"/>
                <a:gd name="T96" fmla="*/ 475 w 2086"/>
                <a:gd name="T97" fmla="*/ 112 h 449"/>
                <a:gd name="T98" fmla="*/ 488 w 2086"/>
                <a:gd name="T99" fmla="*/ 112 h 449"/>
                <a:gd name="T100" fmla="*/ 498 w 2086"/>
                <a:gd name="T101" fmla="*/ 112 h 449"/>
                <a:gd name="T102" fmla="*/ 513 w 2086"/>
                <a:gd name="T103" fmla="*/ 112 h 449"/>
                <a:gd name="T104" fmla="*/ 521 w 2086"/>
                <a:gd name="T105" fmla="*/ 112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86"/>
                <a:gd name="T160" fmla="*/ 0 h 449"/>
                <a:gd name="T161" fmla="*/ 2086 w 2086"/>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86" h="449">
                  <a:moveTo>
                    <a:pt x="2086" y="449"/>
                  </a:moveTo>
                  <a:lnTo>
                    <a:pt x="2086" y="0"/>
                  </a:lnTo>
                  <a:lnTo>
                    <a:pt x="0" y="0"/>
                  </a:lnTo>
                  <a:lnTo>
                    <a:pt x="0" y="449"/>
                  </a:lnTo>
                  <a:lnTo>
                    <a:pt x="6" y="449"/>
                  </a:lnTo>
                  <a:lnTo>
                    <a:pt x="11" y="449"/>
                  </a:lnTo>
                  <a:lnTo>
                    <a:pt x="25" y="449"/>
                  </a:lnTo>
                  <a:lnTo>
                    <a:pt x="30" y="449"/>
                  </a:lnTo>
                  <a:lnTo>
                    <a:pt x="38" y="449"/>
                  </a:lnTo>
                  <a:lnTo>
                    <a:pt x="48" y="449"/>
                  </a:lnTo>
                  <a:lnTo>
                    <a:pt x="57" y="449"/>
                  </a:lnTo>
                  <a:lnTo>
                    <a:pt x="65" y="449"/>
                  </a:lnTo>
                  <a:lnTo>
                    <a:pt x="76" y="449"/>
                  </a:lnTo>
                  <a:lnTo>
                    <a:pt x="88" y="449"/>
                  </a:lnTo>
                  <a:lnTo>
                    <a:pt x="101" y="449"/>
                  </a:lnTo>
                  <a:lnTo>
                    <a:pt x="101" y="440"/>
                  </a:lnTo>
                  <a:lnTo>
                    <a:pt x="101" y="430"/>
                  </a:lnTo>
                  <a:lnTo>
                    <a:pt x="103" y="421"/>
                  </a:lnTo>
                  <a:lnTo>
                    <a:pt x="105" y="413"/>
                  </a:lnTo>
                  <a:lnTo>
                    <a:pt x="105"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1"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1" y="274"/>
                  </a:lnTo>
                  <a:lnTo>
                    <a:pt x="291" y="274"/>
                  </a:lnTo>
                  <a:lnTo>
                    <a:pt x="299" y="274"/>
                  </a:lnTo>
                  <a:lnTo>
                    <a:pt x="308" y="274"/>
                  </a:lnTo>
                  <a:lnTo>
                    <a:pt x="316" y="278"/>
                  </a:lnTo>
                  <a:lnTo>
                    <a:pt x="323" y="278"/>
                  </a:lnTo>
                  <a:lnTo>
                    <a:pt x="333" y="280"/>
                  </a:lnTo>
                  <a:lnTo>
                    <a:pt x="340" y="282"/>
                  </a:lnTo>
                  <a:lnTo>
                    <a:pt x="350" y="287"/>
                  </a:lnTo>
                  <a:lnTo>
                    <a:pt x="357" y="289"/>
                  </a:lnTo>
                  <a:lnTo>
                    <a:pt x="363" y="293"/>
                  </a:lnTo>
                  <a:lnTo>
                    <a:pt x="371" y="297"/>
                  </a:lnTo>
                  <a:lnTo>
                    <a:pt x="380" y="303"/>
                  </a:lnTo>
                  <a:lnTo>
                    <a:pt x="386" y="306"/>
                  </a:lnTo>
                  <a:lnTo>
                    <a:pt x="392" y="312"/>
                  </a:lnTo>
                  <a:lnTo>
                    <a:pt x="399" y="318"/>
                  </a:lnTo>
                  <a:lnTo>
                    <a:pt x="407" y="324"/>
                  </a:lnTo>
                  <a:lnTo>
                    <a:pt x="411" y="329"/>
                  </a:lnTo>
                  <a:lnTo>
                    <a:pt x="416" y="335"/>
                  </a:lnTo>
                  <a:lnTo>
                    <a:pt x="422" y="341"/>
                  </a:lnTo>
                  <a:lnTo>
                    <a:pt x="428" y="350"/>
                  </a:lnTo>
                  <a:lnTo>
                    <a:pt x="432" y="356"/>
                  </a:lnTo>
                  <a:lnTo>
                    <a:pt x="435" y="363"/>
                  </a:lnTo>
                  <a:lnTo>
                    <a:pt x="439" y="371"/>
                  </a:lnTo>
                  <a:lnTo>
                    <a:pt x="445" y="381"/>
                  </a:lnTo>
                  <a:lnTo>
                    <a:pt x="447" y="388"/>
                  </a:lnTo>
                  <a:lnTo>
                    <a:pt x="451" y="394"/>
                  </a:lnTo>
                  <a:lnTo>
                    <a:pt x="453" y="403"/>
                  </a:lnTo>
                  <a:lnTo>
                    <a:pt x="456" y="413"/>
                  </a:lnTo>
                  <a:lnTo>
                    <a:pt x="456" y="421"/>
                  </a:lnTo>
                  <a:lnTo>
                    <a:pt x="458" y="430"/>
                  </a:lnTo>
                  <a:lnTo>
                    <a:pt x="460" y="440"/>
                  </a:lnTo>
                  <a:lnTo>
                    <a:pt x="462" y="449"/>
                  </a:lnTo>
                  <a:lnTo>
                    <a:pt x="466" y="449"/>
                  </a:lnTo>
                  <a:lnTo>
                    <a:pt x="470" y="449"/>
                  </a:lnTo>
                  <a:lnTo>
                    <a:pt x="481" y="449"/>
                  </a:lnTo>
                  <a:lnTo>
                    <a:pt x="489" y="449"/>
                  </a:lnTo>
                  <a:lnTo>
                    <a:pt x="500" y="449"/>
                  </a:lnTo>
                  <a:lnTo>
                    <a:pt x="506" y="449"/>
                  </a:lnTo>
                  <a:lnTo>
                    <a:pt x="513" y="449"/>
                  </a:lnTo>
                  <a:lnTo>
                    <a:pt x="521" y="449"/>
                  </a:lnTo>
                  <a:lnTo>
                    <a:pt x="530" y="449"/>
                  </a:lnTo>
                  <a:lnTo>
                    <a:pt x="530" y="438"/>
                  </a:lnTo>
                  <a:lnTo>
                    <a:pt x="532" y="428"/>
                  </a:lnTo>
                  <a:lnTo>
                    <a:pt x="532" y="419"/>
                  </a:lnTo>
                  <a:lnTo>
                    <a:pt x="538" y="409"/>
                  </a:lnTo>
                  <a:lnTo>
                    <a:pt x="542" y="402"/>
                  </a:lnTo>
                  <a:lnTo>
                    <a:pt x="546" y="392"/>
                  </a:lnTo>
                  <a:lnTo>
                    <a:pt x="551" y="383"/>
                  </a:lnTo>
                  <a:lnTo>
                    <a:pt x="559" y="377"/>
                  </a:lnTo>
                  <a:lnTo>
                    <a:pt x="565" y="369"/>
                  </a:lnTo>
                  <a:lnTo>
                    <a:pt x="574" y="365"/>
                  </a:lnTo>
                  <a:lnTo>
                    <a:pt x="582" y="360"/>
                  </a:lnTo>
                  <a:lnTo>
                    <a:pt x="591" y="356"/>
                  </a:lnTo>
                  <a:lnTo>
                    <a:pt x="599" y="352"/>
                  </a:lnTo>
                  <a:lnTo>
                    <a:pt x="610" y="350"/>
                  </a:lnTo>
                  <a:lnTo>
                    <a:pt x="622" y="348"/>
                  </a:lnTo>
                  <a:lnTo>
                    <a:pt x="633" y="348"/>
                  </a:lnTo>
                  <a:lnTo>
                    <a:pt x="641" y="348"/>
                  </a:lnTo>
                  <a:lnTo>
                    <a:pt x="650" y="350"/>
                  </a:lnTo>
                  <a:lnTo>
                    <a:pt x="660" y="352"/>
                  </a:lnTo>
                  <a:lnTo>
                    <a:pt x="669" y="356"/>
                  </a:lnTo>
                  <a:lnTo>
                    <a:pt x="679" y="360"/>
                  </a:lnTo>
                  <a:lnTo>
                    <a:pt x="686" y="365"/>
                  </a:lnTo>
                  <a:lnTo>
                    <a:pt x="694" y="369"/>
                  </a:lnTo>
                  <a:lnTo>
                    <a:pt x="703" y="377"/>
                  </a:lnTo>
                  <a:lnTo>
                    <a:pt x="709" y="383"/>
                  </a:lnTo>
                  <a:lnTo>
                    <a:pt x="715" y="392"/>
                  </a:lnTo>
                  <a:lnTo>
                    <a:pt x="719" y="402"/>
                  </a:lnTo>
                  <a:lnTo>
                    <a:pt x="724" y="409"/>
                  </a:lnTo>
                  <a:lnTo>
                    <a:pt x="726" y="419"/>
                  </a:lnTo>
                  <a:lnTo>
                    <a:pt x="730" y="428"/>
                  </a:lnTo>
                  <a:lnTo>
                    <a:pt x="732" y="438"/>
                  </a:lnTo>
                  <a:lnTo>
                    <a:pt x="732" y="449"/>
                  </a:lnTo>
                  <a:lnTo>
                    <a:pt x="745" y="449"/>
                  </a:lnTo>
                  <a:lnTo>
                    <a:pt x="762" y="449"/>
                  </a:lnTo>
                  <a:lnTo>
                    <a:pt x="776" y="449"/>
                  </a:lnTo>
                  <a:lnTo>
                    <a:pt x="791" y="449"/>
                  </a:lnTo>
                  <a:lnTo>
                    <a:pt x="804" y="449"/>
                  </a:lnTo>
                  <a:lnTo>
                    <a:pt x="821" y="449"/>
                  </a:lnTo>
                  <a:lnTo>
                    <a:pt x="835" y="449"/>
                  </a:lnTo>
                  <a:lnTo>
                    <a:pt x="850" y="449"/>
                  </a:lnTo>
                  <a:lnTo>
                    <a:pt x="863" y="449"/>
                  </a:lnTo>
                  <a:lnTo>
                    <a:pt x="878" y="449"/>
                  </a:lnTo>
                  <a:lnTo>
                    <a:pt x="890" y="449"/>
                  </a:lnTo>
                  <a:lnTo>
                    <a:pt x="905" y="449"/>
                  </a:lnTo>
                  <a:lnTo>
                    <a:pt x="916" y="449"/>
                  </a:lnTo>
                  <a:lnTo>
                    <a:pt x="930" y="449"/>
                  </a:lnTo>
                  <a:lnTo>
                    <a:pt x="943" y="449"/>
                  </a:lnTo>
                  <a:lnTo>
                    <a:pt x="954"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3" y="403"/>
                  </a:lnTo>
                  <a:lnTo>
                    <a:pt x="1067" y="394"/>
                  </a:lnTo>
                  <a:lnTo>
                    <a:pt x="1068" y="388"/>
                  </a:lnTo>
                  <a:lnTo>
                    <a:pt x="1072" y="381"/>
                  </a:lnTo>
                  <a:lnTo>
                    <a:pt x="1076" y="371"/>
                  </a:lnTo>
                  <a:lnTo>
                    <a:pt x="1080" y="363"/>
                  </a:lnTo>
                  <a:lnTo>
                    <a:pt x="1084" y="356"/>
                  </a:lnTo>
                  <a:lnTo>
                    <a:pt x="1089" y="350"/>
                  </a:lnTo>
                  <a:lnTo>
                    <a:pt x="1095" y="341"/>
                  </a:lnTo>
                  <a:lnTo>
                    <a:pt x="1101" y="335"/>
                  </a:lnTo>
                  <a:lnTo>
                    <a:pt x="1107" y="329"/>
                  </a:lnTo>
                  <a:lnTo>
                    <a:pt x="1114" y="324"/>
                  </a:lnTo>
                  <a:lnTo>
                    <a:pt x="1118" y="318"/>
                  </a:lnTo>
                  <a:lnTo>
                    <a:pt x="1126" y="312"/>
                  </a:lnTo>
                  <a:lnTo>
                    <a:pt x="1131" y="306"/>
                  </a:lnTo>
                  <a:lnTo>
                    <a:pt x="1139" y="301"/>
                  </a:lnTo>
                  <a:lnTo>
                    <a:pt x="1146" y="295"/>
                  </a:lnTo>
                  <a:lnTo>
                    <a:pt x="1154" y="291"/>
                  </a:lnTo>
                  <a:lnTo>
                    <a:pt x="1160" y="289"/>
                  </a:lnTo>
                  <a:lnTo>
                    <a:pt x="1169" y="286"/>
                  </a:lnTo>
                  <a:lnTo>
                    <a:pt x="1177" y="282"/>
                  </a:lnTo>
                  <a:lnTo>
                    <a:pt x="1184" y="278"/>
                  </a:lnTo>
                  <a:lnTo>
                    <a:pt x="1194" y="276"/>
                  </a:lnTo>
                  <a:lnTo>
                    <a:pt x="1202" y="276"/>
                  </a:lnTo>
                  <a:lnTo>
                    <a:pt x="1211" y="272"/>
                  </a:lnTo>
                  <a:lnTo>
                    <a:pt x="1221" y="272"/>
                  </a:lnTo>
                  <a:lnTo>
                    <a:pt x="1230" y="272"/>
                  </a:lnTo>
                  <a:lnTo>
                    <a:pt x="1240" y="272"/>
                  </a:lnTo>
                  <a:lnTo>
                    <a:pt x="1247" y="272"/>
                  </a:lnTo>
                  <a:lnTo>
                    <a:pt x="1257" y="272"/>
                  </a:lnTo>
                  <a:lnTo>
                    <a:pt x="1266" y="272"/>
                  </a:lnTo>
                  <a:lnTo>
                    <a:pt x="1274" y="276"/>
                  </a:lnTo>
                  <a:lnTo>
                    <a:pt x="1283" y="276"/>
                  </a:lnTo>
                  <a:lnTo>
                    <a:pt x="1291" y="278"/>
                  </a:lnTo>
                  <a:lnTo>
                    <a:pt x="1300" y="282"/>
                  </a:lnTo>
                  <a:lnTo>
                    <a:pt x="1308" y="286"/>
                  </a:lnTo>
                  <a:lnTo>
                    <a:pt x="1323" y="291"/>
                  </a:lnTo>
                  <a:lnTo>
                    <a:pt x="1337" y="301"/>
                  </a:lnTo>
                  <a:lnTo>
                    <a:pt x="1342" y="306"/>
                  </a:lnTo>
                  <a:lnTo>
                    <a:pt x="1350" y="312"/>
                  </a:lnTo>
                  <a:lnTo>
                    <a:pt x="1357" y="318"/>
                  </a:lnTo>
                  <a:lnTo>
                    <a:pt x="1365" y="324"/>
                  </a:lnTo>
                  <a:lnTo>
                    <a:pt x="1369" y="329"/>
                  </a:lnTo>
                  <a:lnTo>
                    <a:pt x="1375"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18" y="440"/>
                  </a:lnTo>
                  <a:lnTo>
                    <a:pt x="1420" y="449"/>
                  </a:lnTo>
                  <a:lnTo>
                    <a:pt x="1435" y="449"/>
                  </a:lnTo>
                  <a:lnTo>
                    <a:pt x="1453" y="449"/>
                  </a:lnTo>
                  <a:lnTo>
                    <a:pt x="1472" y="449"/>
                  </a:lnTo>
                  <a:lnTo>
                    <a:pt x="1489" y="449"/>
                  </a:lnTo>
                  <a:lnTo>
                    <a:pt x="1504" y="449"/>
                  </a:lnTo>
                  <a:lnTo>
                    <a:pt x="1521" y="449"/>
                  </a:lnTo>
                  <a:lnTo>
                    <a:pt x="1536" y="449"/>
                  </a:lnTo>
                  <a:lnTo>
                    <a:pt x="1553" y="449"/>
                  </a:lnTo>
                  <a:lnTo>
                    <a:pt x="1568" y="449"/>
                  </a:lnTo>
                  <a:lnTo>
                    <a:pt x="1586" y="449"/>
                  </a:lnTo>
                  <a:lnTo>
                    <a:pt x="1599" y="449"/>
                  </a:lnTo>
                  <a:lnTo>
                    <a:pt x="1618" y="449"/>
                  </a:lnTo>
                  <a:lnTo>
                    <a:pt x="1631" y="449"/>
                  </a:lnTo>
                  <a:lnTo>
                    <a:pt x="1646" y="449"/>
                  </a:lnTo>
                  <a:lnTo>
                    <a:pt x="1664" y="449"/>
                  </a:lnTo>
                  <a:lnTo>
                    <a:pt x="1679" y="449"/>
                  </a:lnTo>
                  <a:lnTo>
                    <a:pt x="1694" y="449"/>
                  </a:lnTo>
                  <a:lnTo>
                    <a:pt x="1707" y="449"/>
                  </a:lnTo>
                  <a:lnTo>
                    <a:pt x="1722" y="449"/>
                  </a:lnTo>
                  <a:lnTo>
                    <a:pt x="1736" y="449"/>
                  </a:lnTo>
                  <a:lnTo>
                    <a:pt x="1749" y="449"/>
                  </a:lnTo>
                  <a:lnTo>
                    <a:pt x="1764" y="449"/>
                  </a:lnTo>
                  <a:lnTo>
                    <a:pt x="1778" y="449"/>
                  </a:lnTo>
                  <a:lnTo>
                    <a:pt x="1793" y="449"/>
                  </a:lnTo>
                  <a:lnTo>
                    <a:pt x="1804" y="449"/>
                  </a:lnTo>
                  <a:lnTo>
                    <a:pt x="1818" y="449"/>
                  </a:lnTo>
                  <a:lnTo>
                    <a:pt x="1831" y="449"/>
                  </a:lnTo>
                  <a:lnTo>
                    <a:pt x="1844" y="449"/>
                  </a:lnTo>
                  <a:lnTo>
                    <a:pt x="1856" y="449"/>
                  </a:lnTo>
                  <a:lnTo>
                    <a:pt x="1867" y="449"/>
                  </a:lnTo>
                  <a:lnTo>
                    <a:pt x="1878" y="449"/>
                  </a:lnTo>
                  <a:lnTo>
                    <a:pt x="1892" y="449"/>
                  </a:lnTo>
                  <a:lnTo>
                    <a:pt x="1901" y="449"/>
                  </a:lnTo>
                  <a:lnTo>
                    <a:pt x="1911" y="449"/>
                  </a:lnTo>
                  <a:lnTo>
                    <a:pt x="1922" y="449"/>
                  </a:lnTo>
                  <a:lnTo>
                    <a:pt x="1934" y="449"/>
                  </a:lnTo>
                  <a:lnTo>
                    <a:pt x="1943" y="449"/>
                  </a:lnTo>
                  <a:lnTo>
                    <a:pt x="1953" y="449"/>
                  </a:lnTo>
                  <a:lnTo>
                    <a:pt x="1962" y="449"/>
                  </a:lnTo>
                  <a:lnTo>
                    <a:pt x="1972" y="449"/>
                  </a:lnTo>
                  <a:lnTo>
                    <a:pt x="1979" y="449"/>
                  </a:lnTo>
                  <a:lnTo>
                    <a:pt x="1987" y="449"/>
                  </a:lnTo>
                  <a:lnTo>
                    <a:pt x="1996" y="449"/>
                  </a:lnTo>
                  <a:lnTo>
                    <a:pt x="2004" y="449"/>
                  </a:lnTo>
                  <a:lnTo>
                    <a:pt x="2019" y="449"/>
                  </a:lnTo>
                  <a:lnTo>
                    <a:pt x="2034" y="449"/>
                  </a:lnTo>
                  <a:lnTo>
                    <a:pt x="2046" y="449"/>
                  </a:lnTo>
                  <a:lnTo>
                    <a:pt x="2055" y="449"/>
                  </a:lnTo>
                  <a:lnTo>
                    <a:pt x="2063" y="449"/>
                  </a:lnTo>
                  <a:lnTo>
                    <a:pt x="2072" y="449"/>
                  </a:lnTo>
                  <a:lnTo>
                    <a:pt x="2082" y="449"/>
                  </a:lnTo>
                  <a:lnTo>
                    <a:pt x="2086" y="449"/>
                  </a:lnTo>
                  <a:close/>
                </a:path>
              </a:pathLst>
            </a:custGeom>
            <a:solidFill>
              <a:srgbClr val="E8CC4F"/>
            </a:solidFill>
            <a:ln w="9525">
              <a:noFill/>
              <a:round/>
              <a:headEnd/>
              <a:tailEnd/>
            </a:ln>
          </p:spPr>
          <p:txBody>
            <a:bodyPr/>
            <a:lstStyle/>
            <a:p>
              <a:endParaRPr lang="fr-FR"/>
            </a:p>
          </p:txBody>
        </p:sp>
        <p:sp>
          <p:nvSpPr>
            <p:cNvPr id="138285" name="Freeform 8"/>
            <p:cNvSpPr>
              <a:spLocks/>
            </p:cNvSpPr>
            <p:nvPr/>
          </p:nvSpPr>
          <p:spPr bwMode="auto">
            <a:xfrm>
              <a:off x="777" y="2179"/>
              <a:ext cx="798" cy="38"/>
            </a:xfrm>
            <a:custGeom>
              <a:avLst/>
              <a:gdLst>
                <a:gd name="T0" fmla="*/ 399 w 1595"/>
                <a:gd name="T1" fmla="*/ 19 h 76"/>
                <a:gd name="T2" fmla="*/ 0 w 1595"/>
                <a:gd name="T3" fmla="*/ 19 h 76"/>
                <a:gd name="T4" fmla="*/ 0 w 1595"/>
                <a:gd name="T5" fmla="*/ 0 h 76"/>
                <a:gd name="T6" fmla="*/ 399 w 1595"/>
                <a:gd name="T7" fmla="*/ 0 h 76"/>
                <a:gd name="T8" fmla="*/ 399 w 1595"/>
                <a:gd name="T9" fmla="*/ 19 h 76"/>
                <a:gd name="T10" fmla="*/ 399 w 1595"/>
                <a:gd name="T11" fmla="*/ 19 h 76"/>
                <a:gd name="T12" fmla="*/ 0 60000 65536"/>
                <a:gd name="T13" fmla="*/ 0 60000 65536"/>
                <a:gd name="T14" fmla="*/ 0 60000 65536"/>
                <a:gd name="T15" fmla="*/ 0 60000 65536"/>
                <a:gd name="T16" fmla="*/ 0 60000 65536"/>
                <a:gd name="T17" fmla="*/ 0 60000 65536"/>
                <a:gd name="T18" fmla="*/ 0 w 1595"/>
                <a:gd name="T19" fmla="*/ 0 h 76"/>
                <a:gd name="T20" fmla="*/ 1595 w 159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595" h="76">
                  <a:moveTo>
                    <a:pt x="1595" y="76"/>
                  </a:moveTo>
                  <a:lnTo>
                    <a:pt x="0" y="76"/>
                  </a:lnTo>
                  <a:lnTo>
                    <a:pt x="0" y="0"/>
                  </a:lnTo>
                  <a:lnTo>
                    <a:pt x="1595" y="0"/>
                  </a:lnTo>
                  <a:lnTo>
                    <a:pt x="1595" y="76"/>
                  </a:lnTo>
                  <a:close/>
                </a:path>
              </a:pathLst>
            </a:custGeom>
            <a:solidFill>
              <a:srgbClr val="BA9E00"/>
            </a:solidFill>
            <a:ln w="9525">
              <a:noFill/>
              <a:round/>
              <a:headEnd/>
              <a:tailEnd/>
            </a:ln>
          </p:spPr>
          <p:txBody>
            <a:bodyPr/>
            <a:lstStyle/>
            <a:p>
              <a:endParaRPr lang="fr-FR"/>
            </a:p>
          </p:txBody>
        </p:sp>
        <p:sp>
          <p:nvSpPr>
            <p:cNvPr id="138286" name="Freeform 12"/>
            <p:cNvSpPr>
              <a:spLocks/>
            </p:cNvSpPr>
            <p:nvPr/>
          </p:nvSpPr>
          <p:spPr bwMode="auto">
            <a:xfrm>
              <a:off x="1498" y="1942"/>
              <a:ext cx="621" cy="621"/>
            </a:xfrm>
            <a:custGeom>
              <a:avLst/>
              <a:gdLst>
                <a:gd name="T0" fmla="*/ 248 w 1241"/>
                <a:gd name="T1" fmla="*/ 192 h 1242"/>
                <a:gd name="T2" fmla="*/ 261 w 1241"/>
                <a:gd name="T3" fmla="*/ 185 h 1242"/>
                <a:gd name="T4" fmla="*/ 272 w 1241"/>
                <a:gd name="T5" fmla="*/ 175 h 1242"/>
                <a:gd name="T6" fmla="*/ 278 w 1241"/>
                <a:gd name="T7" fmla="*/ 160 h 1242"/>
                <a:gd name="T8" fmla="*/ 279 w 1241"/>
                <a:gd name="T9" fmla="*/ 144 h 1242"/>
                <a:gd name="T10" fmla="*/ 272 w 1241"/>
                <a:gd name="T11" fmla="*/ 125 h 1242"/>
                <a:gd name="T12" fmla="*/ 260 w 1241"/>
                <a:gd name="T13" fmla="*/ 112 h 1242"/>
                <a:gd name="T14" fmla="*/ 268 w 1241"/>
                <a:gd name="T15" fmla="*/ 90 h 1242"/>
                <a:gd name="T16" fmla="*/ 278 w 1241"/>
                <a:gd name="T17" fmla="*/ 68 h 1242"/>
                <a:gd name="T18" fmla="*/ 288 w 1241"/>
                <a:gd name="T19" fmla="*/ 76 h 1242"/>
                <a:gd name="T20" fmla="*/ 298 w 1241"/>
                <a:gd name="T21" fmla="*/ 94 h 1242"/>
                <a:gd name="T22" fmla="*/ 305 w 1241"/>
                <a:gd name="T23" fmla="*/ 114 h 1242"/>
                <a:gd name="T24" fmla="*/ 309 w 1241"/>
                <a:gd name="T25" fmla="*/ 136 h 1242"/>
                <a:gd name="T26" fmla="*/ 310 w 1241"/>
                <a:gd name="T27" fmla="*/ 158 h 1242"/>
                <a:gd name="T28" fmla="*/ 307 w 1241"/>
                <a:gd name="T29" fmla="*/ 186 h 1242"/>
                <a:gd name="T30" fmla="*/ 299 w 1241"/>
                <a:gd name="T31" fmla="*/ 211 h 1242"/>
                <a:gd name="T32" fmla="*/ 287 w 1241"/>
                <a:gd name="T33" fmla="*/ 235 h 1242"/>
                <a:gd name="T34" fmla="*/ 272 w 1241"/>
                <a:gd name="T35" fmla="*/ 257 h 1242"/>
                <a:gd name="T36" fmla="*/ 254 w 1241"/>
                <a:gd name="T37" fmla="*/ 275 h 1242"/>
                <a:gd name="T38" fmla="*/ 232 w 1241"/>
                <a:gd name="T39" fmla="*/ 289 h 1242"/>
                <a:gd name="T40" fmla="*/ 208 w 1241"/>
                <a:gd name="T41" fmla="*/ 301 h 1242"/>
                <a:gd name="T42" fmla="*/ 182 w 1241"/>
                <a:gd name="T43" fmla="*/ 308 h 1242"/>
                <a:gd name="T44" fmla="*/ 155 w 1241"/>
                <a:gd name="T45" fmla="*/ 311 h 1242"/>
                <a:gd name="T46" fmla="*/ 127 w 1241"/>
                <a:gd name="T47" fmla="*/ 308 h 1242"/>
                <a:gd name="T48" fmla="*/ 102 w 1241"/>
                <a:gd name="T49" fmla="*/ 301 h 1242"/>
                <a:gd name="T50" fmla="*/ 78 w 1241"/>
                <a:gd name="T51" fmla="*/ 289 h 1242"/>
                <a:gd name="T52" fmla="*/ 56 w 1241"/>
                <a:gd name="T53" fmla="*/ 275 h 1242"/>
                <a:gd name="T54" fmla="*/ 37 w 1241"/>
                <a:gd name="T55" fmla="*/ 257 h 1242"/>
                <a:gd name="T56" fmla="*/ 22 w 1241"/>
                <a:gd name="T57" fmla="*/ 235 h 1242"/>
                <a:gd name="T58" fmla="*/ 10 w 1241"/>
                <a:gd name="T59" fmla="*/ 211 h 1242"/>
                <a:gd name="T60" fmla="*/ 3 w 1241"/>
                <a:gd name="T61" fmla="*/ 186 h 1242"/>
                <a:gd name="T62" fmla="*/ 0 w 1241"/>
                <a:gd name="T63" fmla="*/ 158 h 1242"/>
                <a:gd name="T64" fmla="*/ 2 w 1241"/>
                <a:gd name="T65" fmla="*/ 132 h 1242"/>
                <a:gd name="T66" fmla="*/ 8 w 1241"/>
                <a:gd name="T67" fmla="*/ 105 h 1242"/>
                <a:gd name="T68" fmla="*/ 18 w 1241"/>
                <a:gd name="T69" fmla="*/ 81 h 1242"/>
                <a:gd name="T70" fmla="*/ 33 w 1241"/>
                <a:gd name="T71" fmla="*/ 59 h 1242"/>
                <a:gd name="T72" fmla="*/ 51 w 1241"/>
                <a:gd name="T73" fmla="*/ 40 h 1242"/>
                <a:gd name="T74" fmla="*/ 71 w 1241"/>
                <a:gd name="T75" fmla="*/ 24 h 1242"/>
                <a:gd name="T76" fmla="*/ 95 w 1241"/>
                <a:gd name="T77" fmla="*/ 12 h 1242"/>
                <a:gd name="T78" fmla="*/ 120 w 1241"/>
                <a:gd name="T79" fmla="*/ 4 h 1242"/>
                <a:gd name="T80" fmla="*/ 147 w 1241"/>
                <a:gd name="T81" fmla="*/ 0 h 1242"/>
                <a:gd name="T82" fmla="*/ 166 w 1241"/>
                <a:gd name="T83" fmla="*/ 0 h 1242"/>
                <a:gd name="T84" fmla="*/ 181 w 1241"/>
                <a:gd name="T85" fmla="*/ 2 h 1242"/>
                <a:gd name="T86" fmla="*/ 196 w 1241"/>
                <a:gd name="T87" fmla="*/ 5 h 1242"/>
                <a:gd name="T88" fmla="*/ 210 w 1241"/>
                <a:gd name="T89" fmla="*/ 10 h 1242"/>
                <a:gd name="T90" fmla="*/ 224 w 1241"/>
                <a:gd name="T91" fmla="*/ 17 h 1242"/>
                <a:gd name="T92" fmla="*/ 237 w 1241"/>
                <a:gd name="T93" fmla="*/ 23 h 1242"/>
                <a:gd name="T94" fmla="*/ 249 w 1241"/>
                <a:gd name="T95" fmla="*/ 31 h 1242"/>
                <a:gd name="T96" fmla="*/ 263 w 1241"/>
                <a:gd name="T97" fmla="*/ 44 h 1242"/>
                <a:gd name="T98" fmla="*/ 273 w 1241"/>
                <a:gd name="T99" fmla="*/ 54 h 1242"/>
                <a:gd name="T100" fmla="*/ 266 w 1241"/>
                <a:gd name="T101" fmla="*/ 74 h 1242"/>
                <a:gd name="T102" fmla="*/ 257 w 1241"/>
                <a:gd name="T103" fmla="*/ 91 h 1242"/>
                <a:gd name="T104" fmla="*/ 252 w 1241"/>
                <a:gd name="T105" fmla="*/ 108 h 1242"/>
                <a:gd name="T106" fmla="*/ 237 w 1241"/>
                <a:gd name="T107" fmla="*/ 104 h 1242"/>
                <a:gd name="T108" fmla="*/ 221 w 1241"/>
                <a:gd name="T109" fmla="*/ 106 h 1242"/>
                <a:gd name="T110" fmla="*/ 208 w 1241"/>
                <a:gd name="T111" fmla="*/ 113 h 1242"/>
                <a:gd name="T112" fmla="*/ 197 w 1241"/>
                <a:gd name="T113" fmla="*/ 124 h 1242"/>
                <a:gd name="T114" fmla="*/ 190 w 1241"/>
                <a:gd name="T115" fmla="*/ 139 h 1242"/>
                <a:gd name="T116" fmla="*/ 190 w 1241"/>
                <a:gd name="T117" fmla="*/ 154 h 1242"/>
                <a:gd name="T118" fmla="*/ 194 w 1241"/>
                <a:gd name="T119" fmla="*/ 169 h 1242"/>
                <a:gd name="T120" fmla="*/ 203 w 1241"/>
                <a:gd name="T121" fmla="*/ 181 h 1242"/>
                <a:gd name="T122" fmla="*/ 215 w 1241"/>
                <a:gd name="T123" fmla="*/ 190 h 1242"/>
                <a:gd name="T124" fmla="*/ 230 w 1241"/>
                <a:gd name="T125" fmla="*/ 194 h 1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41"/>
                <a:gd name="T190" fmla="*/ 0 h 1242"/>
                <a:gd name="T191" fmla="*/ 1241 w 1241"/>
                <a:gd name="T192" fmla="*/ 1242 h 1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41" h="1242">
                  <a:moveTo>
                    <a:pt x="939" y="780"/>
                  </a:moveTo>
                  <a:lnTo>
                    <a:pt x="947" y="778"/>
                  </a:lnTo>
                  <a:lnTo>
                    <a:pt x="956" y="778"/>
                  </a:lnTo>
                  <a:lnTo>
                    <a:pt x="964" y="778"/>
                  </a:lnTo>
                  <a:lnTo>
                    <a:pt x="973" y="776"/>
                  </a:lnTo>
                  <a:lnTo>
                    <a:pt x="981" y="772"/>
                  </a:lnTo>
                  <a:lnTo>
                    <a:pt x="990" y="770"/>
                  </a:lnTo>
                  <a:lnTo>
                    <a:pt x="998" y="767"/>
                  </a:lnTo>
                  <a:lnTo>
                    <a:pt x="1008" y="767"/>
                  </a:lnTo>
                  <a:lnTo>
                    <a:pt x="1015" y="761"/>
                  </a:lnTo>
                  <a:lnTo>
                    <a:pt x="1021" y="757"/>
                  </a:lnTo>
                  <a:lnTo>
                    <a:pt x="1028" y="753"/>
                  </a:lnTo>
                  <a:lnTo>
                    <a:pt x="1038" y="748"/>
                  </a:lnTo>
                  <a:lnTo>
                    <a:pt x="1044" y="742"/>
                  </a:lnTo>
                  <a:lnTo>
                    <a:pt x="1051" y="736"/>
                  </a:lnTo>
                  <a:lnTo>
                    <a:pt x="1057" y="730"/>
                  </a:lnTo>
                  <a:lnTo>
                    <a:pt x="1065" y="727"/>
                  </a:lnTo>
                  <a:lnTo>
                    <a:pt x="1068" y="719"/>
                  </a:lnTo>
                  <a:lnTo>
                    <a:pt x="1074" y="713"/>
                  </a:lnTo>
                  <a:lnTo>
                    <a:pt x="1080" y="706"/>
                  </a:lnTo>
                  <a:lnTo>
                    <a:pt x="1086" y="700"/>
                  </a:lnTo>
                  <a:lnTo>
                    <a:pt x="1091" y="690"/>
                  </a:lnTo>
                  <a:lnTo>
                    <a:pt x="1095" y="683"/>
                  </a:lnTo>
                  <a:lnTo>
                    <a:pt x="1099" y="677"/>
                  </a:lnTo>
                  <a:lnTo>
                    <a:pt x="1103" y="670"/>
                  </a:lnTo>
                  <a:lnTo>
                    <a:pt x="1105" y="660"/>
                  </a:lnTo>
                  <a:lnTo>
                    <a:pt x="1108" y="652"/>
                  </a:lnTo>
                  <a:lnTo>
                    <a:pt x="1110" y="643"/>
                  </a:lnTo>
                  <a:lnTo>
                    <a:pt x="1114" y="635"/>
                  </a:lnTo>
                  <a:lnTo>
                    <a:pt x="1116" y="624"/>
                  </a:lnTo>
                  <a:lnTo>
                    <a:pt x="1116" y="616"/>
                  </a:lnTo>
                  <a:lnTo>
                    <a:pt x="1116" y="607"/>
                  </a:lnTo>
                  <a:lnTo>
                    <a:pt x="1118" y="599"/>
                  </a:lnTo>
                  <a:lnTo>
                    <a:pt x="1116" y="586"/>
                  </a:lnTo>
                  <a:lnTo>
                    <a:pt x="1116" y="575"/>
                  </a:lnTo>
                  <a:lnTo>
                    <a:pt x="1112" y="563"/>
                  </a:lnTo>
                  <a:lnTo>
                    <a:pt x="1110" y="554"/>
                  </a:lnTo>
                  <a:lnTo>
                    <a:pt x="1106" y="542"/>
                  </a:lnTo>
                  <a:lnTo>
                    <a:pt x="1103" y="531"/>
                  </a:lnTo>
                  <a:lnTo>
                    <a:pt x="1099" y="521"/>
                  </a:lnTo>
                  <a:lnTo>
                    <a:pt x="1095" y="512"/>
                  </a:lnTo>
                  <a:lnTo>
                    <a:pt x="1087" y="502"/>
                  </a:lnTo>
                  <a:lnTo>
                    <a:pt x="1082" y="493"/>
                  </a:lnTo>
                  <a:lnTo>
                    <a:pt x="1076" y="483"/>
                  </a:lnTo>
                  <a:lnTo>
                    <a:pt x="1070" y="478"/>
                  </a:lnTo>
                  <a:lnTo>
                    <a:pt x="1063" y="468"/>
                  </a:lnTo>
                  <a:lnTo>
                    <a:pt x="1053" y="460"/>
                  </a:lnTo>
                  <a:lnTo>
                    <a:pt x="1046" y="453"/>
                  </a:lnTo>
                  <a:lnTo>
                    <a:pt x="1038" y="449"/>
                  </a:lnTo>
                  <a:lnTo>
                    <a:pt x="1040" y="438"/>
                  </a:lnTo>
                  <a:lnTo>
                    <a:pt x="1046" y="426"/>
                  </a:lnTo>
                  <a:lnTo>
                    <a:pt x="1049" y="413"/>
                  </a:lnTo>
                  <a:lnTo>
                    <a:pt x="1055" y="401"/>
                  </a:lnTo>
                  <a:lnTo>
                    <a:pt x="1059" y="388"/>
                  </a:lnTo>
                  <a:lnTo>
                    <a:pt x="1067" y="375"/>
                  </a:lnTo>
                  <a:lnTo>
                    <a:pt x="1070" y="362"/>
                  </a:lnTo>
                  <a:lnTo>
                    <a:pt x="1078" y="348"/>
                  </a:lnTo>
                  <a:lnTo>
                    <a:pt x="1082" y="335"/>
                  </a:lnTo>
                  <a:lnTo>
                    <a:pt x="1087" y="322"/>
                  </a:lnTo>
                  <a:lnTo>
                    <a:pt x="1093" y="308"/>
                  </a:lnTo>
                  <a:lnTo>
                    <a:pt x="1099" y="295"/>
                  </a:lnTo>
                  <a:lnTo>
                    <a:pt x="1103" y="284"/>
                  </a:lnTo>
                  <a:lnTo>
                    <a:pt x="1110" y="270"/>
                  </a:lnTo>
                  <a:lnTo>
                    <a:pt x="1114" y="261"/>
                  </a:lnTo>
                  <a:lnTo>
                    <a:pt x="1120" y="253"/>
                  </a:lnTo>
                  <a:lnTo>
                    <a:pt x="1125" y="261"/>
                  </a:lnTo>
                  <a:lnTo>
                    <a:pt x="1133" y="270"/>
                  </a:lnTo>
                  <a:lnTo>
                    <a:pt x="1139" y="282"/>
                  </a:lnTo>
                  <a:lnTo>
                    <a:pt x="1144" y="291"/>
                  </a:lnTo>
                  <a:lnTo>
                    <a:pt x="1150" y="301"/>
                  </a:lnTo>
                  <a:lnTo>
                    <a:pt x="1156" y="312"/>
                  </a:lnTo>
                  <a:lnTo>
                    <a:pt x="1162" y="322"/>
                  </a:lnTo>
                  <a:lnTo>
                    <a:pt x="1169" y="333"/>
                  </a:lnTo>
                  <a:lnTo>
                    <a:pt x="1173" y="343"/>
                  </a:lnTo>
                  <a:lnTo>
                    <a:pt x="1181" y="354"/>
                  </a:lnTo>
                  <a:lnTo>
                    <a:pt x="1184" y="365"/>
                  </a:lnTo>
                  <a:lnTo>
                    <a:pt x="1190" y="377"/>
                  </a:lnTo>
                  <a:lnTo>
                    <a:pt x="1194" y="388"/>
                  </a:lnTo>
                  <a:lnTo>
                    <a:pt x="1198" y="400"/>
                  </a:lnTo>
                  <a:lnTo>
                    <a:pt x="1203" y="411"/>
                  </a:lnTo>
                  <a:lnTo>
                    <a:pt x="1209" y="424"/>
                  </a:lnTo>
                  <a:lnTo>
                    <a:pt x="1211" y="434"/>
                  </a:lnTo>
                  <a:lnTo>
                    <a:pt x="1215" y="445"/>
                  </a:lnTo>
                  <a:lnTo>
                    <a:pt x="1217" y="457"/>
                  </a:lnTo>
                  <a:lnTo>
                    <a:pt x="1221" y="470"/>
                  </a:lnTo>
                  <a:lnTo>
                    <a:pt x="1224" y="481"/>
                  </a:lnTo>
                  <a:lnTo>
                    <a:pt x="1226" y="495"/>
                  </a:lnTo>
                  <a:lnTo>
                    <a:pt x="1230" y="506"/>
                  </a:lnTo>
                  <a:lnTo>
                    <a:pt x="1232" y="519"/>
                  </a:lnTo>
                  <a:lnTo>
                    <a:pt x="1234" y="531"/>
                  </a:lnTo>
                  <a:lnTo>
                    <a:pt x="1236" y="544"/>
                  </a:lnTo>
                  <a:lnTo>
                    <a:pt x="1238" y="557"/>
                  </a:lnTo>
                  <a:lnTo>
                    <a:pt x="1238" y="571"/>
                  </a:lnTo>
                  <a:lnTo>
                    <a:pt x="1238" y="582"/>
                  </a:lnTo>
                  <a:lnTo>
                    <a:pt x="1240" y="595"/>
                  </a:lnTo>
                  <a:lnTo>
                    <a:pt x="1240" y="609"/>
                  </a:lnTo>
                  <a:lnTo>
                    <a:pt x="1241" y="622"/>
                  </a:lnTo>
                  <a:lnTo>
                    <a:pt x="1240" y="635"/>
                  </a:lnTo>
                  <a:lnTo>
                    <a:pt x="1240" y="652"/>
                  </a:lnTo>
                  <a:lnTo>
                    <a:pt x="1238" y="668"/>
                  </a:lnTo>
                  <a:lnTo>
                    <a:pt x="1238" y="683"/>
                  </a:lnTo>
                  <a:lnTo>
                    <a:pt x="1234" y="698"/>
                  </a:lnTo>
                  <a:lnTo>
                    <a:pt x="1232" y="713"/>
                  </a:lnTo>
                  <a:lnTo>
                    <a:pt x="1228" y="730"/>
                  </a:lnTo>
                  <a:lnTo>
                    <a:pt x="1226" y="746"/>
                  </a:lnTo>
                  <a:lnTo>
                    <a:pt x="1222" y="759"/>
                  </a:lnTo>
                  <a:lnTo>
                    <a:pt x="1219" y="774"/>
                  </a:lnTo>
                  <a:lnTo>
                    <a:pt x="1215" y="789"/>
                  </a:lnTo>
                  <a:lnTo>
                    <a:pt x="1211" y="805"/>
                  </a:lnTo>
                  <a:lnTo>
                    <a:pt x="1205" y="818"/>
                  </a:lnTo>
                  <a:lnTo>
                    <a:pt x="1202" y="833"/>
                  </a:lnTo>
                  <a:lnTo>
                    <a:pt x="1196" y="846"/>
                  </a:lnTo>
                  <a:lnTo>
                    <a:pt x="1192" y="862"/>
                  </a:lnTo>
                  <a:lnTo>
                    <a:pt x="1184" y="875"/>
                  </a:lnTo>
                  <a:lnTo>
                    <a:pt x="1177" y="888"/>
                  </a:lnTo>
                  <a:lnTo>
                    <a:pt x="1169" y="902"/>
                  </a:lnTo>
                  <a:lnTo>
                    <a:pt x="1163" y="915"/>
                  </a:lnTo>
                  <a:lnTo>
                    <a:pt x="1156" y="928"/>
                  </a:lnTo>
                  <a:lnTo>
                    <a:pt x="1148" y="941"/>
                  </a:lnTo>
                  <a:lnTo>
                    <a:pt x="1141" y="955"/>
                  </a:lnTo>
                  <a:lnTo>
                    <a:pt x="1133" y="966"/>
                  </a:lnTo>
                  <a:lnTo>
                    <a:pt x="1124" y="978"/>
                  </a:lnTo>
                  <a:lnTo>
                    <a:pt x="1116" y="991"/>
                  </a:lnTo>
                  <a:lnTo>
                    <a:pt x="1106" y="1002"/>
                  </a:lnTo>
                  <a:lnTo>
                    <a:pt x="1097" y="1016"/>
                  </a:lnTo>
                  <a:lnTo>
                    <a:pt x="1087" y="1025"/>
                  </a:lnTo>
                  <a:lnTo>
                    <a:pt x="1078" y="1036"/>
                  </a:lnTo>
                  <a:lnTo>
                    <a:pt x="1068" y="1048"/>
                  </a:lnTo>
                  <a:lnTo>
                    <a:pt x="1059" y="1059"/>
                  </a:lnTo>
                  <a:lnTo>
                    <a:pt x="1048" y="1069"/>
                  </a:lnTo>
                  <a:lnTo>
                    <a:pt x="1036" y="1078"/>
                  </a:lnTo>
                  <a:lnTo>
                    <a:pt x="1025" y="1090"/>
                  </a:lnTo>
                  <a:lnTo>
                    <a:pt x="1013" y="1099"/>
                  </a:lnTo>
                  <a:lnTo>
                    <a:pt x="1000" y="1107"/>
                  </a:lnTo>
                  <a:lnTo>
                    <a:pt x="989" y="1116"/>
                  </a:lnTo>
                  <a:lnTo>
                    <a:pt x="977" y="1126"/>
                  </a:lnTo>
                  <a:lnTo>
                    <a:pt x="966" y="1135"/>
                  </a:lnTo>
                  <a:lnTo>
                    <a:pt x="952" y="1143"/>
                  </a:lnTo>
                  <a:lnTo>
                    <a:pt x="939" y="1149"/>
                  </a:lnTo>
                  <a:lnTo>
                    <a:pt x="928" y="1156"/>
                  </a:lnTo>
                  <a:lnTo>
                    <a:pt x="914" y="1166"/>
                  </a:lnTo>
                  <a:lnTo>
                    <a:pt x="899" y="1171"/>
                  </a:lnTo>
                  <a:lnTo>
                    <a:pt x="886" y="1177"/>
                  </a:lnTo>
                  <a:lnTo>
                    <a:pt x="875" y="1185"/>
                  </a:lnTo>
                  <a:lnTo>
                    <a:pt x="861" y="1192"/>
                  </a:lnTo>
                  <a:lnTo>
                    <a:pt x="846" y="1196"/>
                  </a:lnTo>
                  <a:lnTo>
                    <a:pt x="831" y="1202"/>
                  </a:lnTo>
                  <a:lnTo>
                    <a:pt x="816" y="1208"/>
                  </a:lnTo>
                  <a:lnTo>
                    <a:pt x="802" y="1213"/>
                  </a:lnTo>
                  <a:lnTo>
                    <a:pt x="787" y="1215"/>
                  </a:lnTo>
                  <a:lnTo>
                    <a:pt x="772" y="1219"/>
                  </a:lnTo>
                  <a:lnTo>
                    <a:pt x="757" y="1225"/>
                  </a:lnTo>
                  <a:lnTo>
                    <a:pt x="743" y="1229"/>
                  </a:lnTo>
                  <a:lnTo>
                    <a:pt x="728" y="1230"/>
                  </a:lnTo>
                  <a:lnTo>
                    <a:pt x="711" y="1232"/>
                  </a:lnTo>
                  <a:lnTo>
                    <a:pt x="696" y="1236"/>
                  </a:lnTo>
                  <a:lnTo>
                    <a:pt x="681" y="1238"/>
                  </a:lnTo>
                  <a:lnTo>
                    <a:pt x="665" y="1240"/>
                  </a:lnTo>
                  <a:lnTo>
                    <a:pt x="650" y="1242"/>
                  </a:lnTo>
                  <a:lnTo>
                    <a:pt x="635" y="1242"/>
                  </a:lnTo>
                  <a:lnTo>
                    <a:pt x="620" y="1242"/>
                  </a:lnTo>
                  <a:lnTo>
                    <a:pt x="603" y="1242"/>
                  </a:lnTo>
                  <a:lnTo>
                    <a:pt x="587" y="1242"/>
                  </a:lnTo>
                  <a:lnTo>
                    <a:pt x="570" y="1240"/>
                  </a:lnTo>
                  <a:lnTo>
                    <a:pt x="555" y="1238"/>
                  </a:lnTo>
                  <a:lnTo>
                    <a:pt x="538" y="1236"/>
                  </a:lnTo>
                  <a:lnTo>
                    <a:pt x="523" y="1232"/>
                  </a:lnTo>
                  <a:lnTo>
                    <a:pt x="508" y="1230"/>
                  </a:lnTo>
                  <a:lnTo>
                    <a:pt x="494" y="1229"/>
                  </a:lnTo>
                  <a:lnTo>
                    <a:pt x="477" y="1225"/>
                  </a:lnTo>
                  <a:lnTo>
                    <a:pt x="464" y="1219"/>
                  </a:lnTo>
                  <a:lnTo>
                    <a:pt x="447" y="1215"/>
                  </a:lnTo>
                  <a:lnTo>
                    <a:pt x="433" y="1213"/>
                  </a:lnTo>
                  <a:lnTo>
                    <a:pt x="418" y="1208"/>
                  </a:lnTo>
                  <a:lnTo>
                    <a:pt x="405" y="1202"/>
                  </a:lnTo>
                  <a:lnTo>
                    <a:pt x="392" y="1196"/>
                  </a:lnTo>
                  <a:lnTo>
                    <a:pt x="378" y="1192"/>
                  </a:lnTo>
                  <a:lnTo>
                    <a:pt x="365"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1" y="1059"/>
                  </a:lnTo>
                  <a:lnTo>
                    <a:pt x="169" y="1048"/>
                  </a:lnTo>
                  <a:lnTo>
                    <a:pt x="160" y="1036"/>
                  </a:lnTo>
                  <a:lnTo>
                    <a:pt x="148" y="1025"/>
                  </a:lnTo>
                  <a:lnTo>
                    <a:pt x="139" y="1016"/>
                  </a:lnTo>
                  <a:lnTo>
                    <a:pt x="129" y="1002"/>
                  </a:lnTo>
                  <a:lnTo>
                    <a:pt x="120" y="991"/>
                  </a:lnTo>
                  <a:lnTo>
                    <a:pt x="112" y="978"/>
                  </a:lnTo>
                  <a:lnTo>
                    <a:pt x="105" y="966"/>
                  </a:lnTo>
                  <a:lnTo>
                    <a:pt x="95" y="955"/>
                  </a:lnTo>
                  <a:lnTo>
                    <a:pt x="87" y="941"/>
                  </a:lnTo>
                  <a:lnTo>
                    <a:pt x="78" y="928"/>
                  </a:lnTo>
                  <a:lnTo>
                    <a:pt x="72" y="915"/>
                  </a:lnTo>
                  <a:lnTo>
                    <a:pt x="65" y="902"/>
                  </a:lnTo>
                  <a:lnTo>
                    <a:pt x="59" y="888"/>
                  </a:lnTo>
                  <a:lnTo>
                    <a:pt x="51" y="875"/>
                  </a:lnTo>
                  <a:lnTo>
                    <a:pt x="48" y="862"/>
                  </a:lnTo>
                  <a:lnTo>
                    <a:pt x="40" y="846"/>
                  </a:lnTo>
                  <a:lnTo>
                    <a:pt x="34" y="833"/>
                  </a:lnTo>
                  <a:lnTo>
                    <a:pt x="30" y="818"/>
                  </a:lnTo>
                  <a:lnTo>
                    <a:pt x="25" y="805"/>
                  </a:lnTo>
                  <a:lnTo>
                    <a:pt x="21" y="789"/>
                  </a:lnTo>
                  <a:lnTo>
                    <a:pt x="17" y="774"/>
                  </a:lnTo>
                  <a:lnTo>
                    <a:pt x="13" y="759"/>
                  </a:lnTo>
                  <a:lnTo>
                    <a:pt x="11" y="746"/>
                  </a:lnTo>
                  <a:lnTo>
                    <a:pt x="8" y="730"/>
                  </a:lnTo>
                  <a:lnTo>
                    <a:pt x="6" y="713"/>
                  </a:lnTo>
                  <a:lnTo>
                    <a:pt x="2" y="698"/>
                  </a:lnTo>
                  <a:lnTo>
                    <a:pt x="2" y="683"/>
                  </a:lnTo>
                  <a:lnTo>
                    <a:pt x="0" y="668"/>
                  </a:lnTo>
                  <a:lnTo>
                    <a:pt x="0" y="652"/>
                  </a:lnTo>
                  <a:lnTo>
                    <a:pt x="0" y="635"/>
                  </a:lnTo>
                  <a:lnTo>
                    <a:pt x="0" y="622"/>
                  </a:lnTo>
                  <a:lnTo>
                    <a:pt x="0" y="605"/>
                  </a:lnTo>
                  <a:lnTo>
                    <a:pt x="0" y="590"/>
                  </a:lnTo>
                  <a:lnTo>
                    <a:pt x="0" y="573"/>
                  </a:lnTo>
                  <a:lnTo>
                    <a:pt x="2" y="557"/>
                  </a:lnTo>
                  <a:lnTo>
                    <a:pt x="2" y="540"/>
                  </a:lnTo>
                  <a:lnTo>
                    <a:pt x="6" y="525"/>
                  </a:lnTo>
                  <a:lnTo>
                    <a:pt x="8" y="510"/>
                  </a:lnTo>
                  <a:lnTo>
                    <a:pt x="11" y="495"/>
                  </a:lnTo>
                  <a:lnTo>
                    <a:pt x="13" y="479"/>
                  </a:lnTo>
                  <a:lnTo>
                    <a:pt x="17" y="466"/>
                  </a:lnTo>
                  <a:lnTo>
                    <a:pt x="21" y="449"/>
                  </a:lnTo>
                  <a:lnTo>
                    <a:pt x="25" y="436"/>
                  </a:lnTo>
                  <a:lnTo>
                    <a:pt x="30" y="421"/>
                  </a:lnTo>
                  <a:lnTo>
                    <a:pt x="34" y="407"/>
                  </a:lnTo>
                  <a:lnTo>
                    <a:pt x="40" y="394"/>
                  </a:lnTo>
                  <a:lnTo>
                    <a:pt x="48" y="381"/>
                  </a:lnTo>
                  <a:lnTo>
                    <a:pt x="51" y="365"/>
                  </a:lnTo>
                  <a:lnTo>
                    <a:pt x="59" y="352"/>
                  </a:lnTo>
                  <a:lnTo>
                    <a:pt x="65" y="337"/>
                  </a:lnTo>
                  <a:lnTo>
                    <a:pt x="72" y="324"/>
                  </a:lnTo>
                  <a:lnTo>
                    <a:pt x="78" y="312"/>
                  </a:lnTo>
                  <a:lnTo>
                    <a:pt x="87" y="299"/>
                  </a:lnTo>
                  <a:lnTo>
                    <a:pt x="95" y="286"/>
                  </a:lnTo>
                  <a:lnTo>
                    <a:pt x="105" y="274"/>
                  </a:lnTo>
                  <a:lnTo>
                    <a:pt x="112" y="261"/>
                  </a:lnTo>
                  <a:lnTo>
                    <a:pt x="120" y="247"/>
                  </a:lnTo>
                  <a:lnTo>
                    <a:pt x="129" y="236"/>
                  </a:lnTo>
                  <a:lnTo>
                    <a:pt x="139" y="225"/>
                  </a:lnTo>
                  <a:lnTo>
                    <a:pt x="148" y="211"/>
                  </a:lnTo>
                  <a:lnTo>
                    <a:pt x="160" y="202"/>
                  </a:lnTo>
                  <a:lnTo>
                    <a:pt x="169" y="190"/>
                  </a:lnTo>
                  <a:lnTo>
                    <a:pt x="181" y="183"/>
                  </a:lnTo>
                  <a:lnTo>
                    <a:pt x="190" y="171"/>
                  </a:lnTo>
                  <a:lnTo>
                    <a:pt x="202" y="160"/>
                  </a:lnTo>
                  <a:lnTo>
                    <a:pt x="211" y="149"/>
                  </a:lnTo>
                  <a:lnTo>
                    <a:pt x="224" y="141"/>
                  </a:lnTo>
                  <a:lnTo>
                    <a:pt x="236" y="130"/>
                  </a:lnTo>
                  <a:lnTo>
                    <a:pt x="247" y="122"/>
                  </a:lnTo>
                  <a:lnTo>
                    <a:pt x="259" y="113"/>
                  </a:lnTo>
                  <a:lnTo>
                    <a:pt x="272" y="107"/>
                  </a:lnTo>
                  <a:lnTo>
                    <a:pt x="283" y="97"/>
                  </a:lnTo>
                  <a:lnTo>
                    <a:pt x="297" y="88"/>
                  </a:lnTo>
                  <a:lnTo>
                    <a:pt x="310" y="80"/>
                  </a:lnTo>
                  <a:lnTo>
                    <a:pt x="323" y="74"/>
                  </a:lnTo>
                  <a:lnTo>
                    <a:pt x="335" y="65"/>
                  </a:lnTo>
                  <a:lnTo>
                    <a:pt x="350" y="59"/>
                  </a:lnTo>
                  <a:lnTo>
                    <a:pt x="365" y="54"/>
                  </a:lnTo>
                  <a:lnTo>
                    <a:pt x="378" y="48"/>
                  </a:lnTo>
                  <a:lnTo>
                    <a:pt x="392" y="40"/>
                  </a:lnTo>
                  <a:lnTo>
                    <a:pt x="405" y="35"/>
                  </a:lnTo>
                  <a:lnTo>
                    <a:pt x="418" y="31"/>
                  </a:lnTo>
                  <a:lnTo>
                    <a:pt x="433" y="27"/>
                  </a:lnTo>
                  <a:lnTo>
                    <a:pt x="447" y="23"/>
                  </a:lnTo>
                  <a:lnTo>
                    <a:pt x="464" y="17"/>
                  </a:lnTo>
                  <a:lnTo>
                    <a:pt x="477" y="16"/>
                  </a:lnTo>
                  <a:lnTo>
                    <a:pt x="494" y="12"/>
                  </a:lnTo>
                  <a:lnTo>
                    <a:pt x="508" y="8"/>
                  </a:lnTo>
                  <a:lnTo>
                    <a:pt x="523" y="6"/>
                  </a:lnTo>
                  <a:lnTo>
                    <a:pt x="538" y="4"/>
                  </a:lnTo>
                  <a:lnTo>
                    <a:pt x="555" y="4"/>
                  </a:lnTo>
                  <a:lnTo>
                    <a:pt x="570" y="0"/>
                  </a:lnTo>
                  <a:lnTo>
                    <a:pt x="587" y="0"/>
                  </a:lnTo>
                  <a:lnTo>
                    <a:pt x="603" y="0"/>
                  </a:lnTo>
                  <a:lnTo>
                    <a:pt x="620" y="0"/>
                  </a:lnTo>
                  <a:lnTo>
                    <a:pt x="629" y="0"/>
                  </a:lnTo>
                  <a:lnTo>
                    <a:pt x="637" y="0"/>
                  </a:lnTo>
                  <a:lnTo>
                    <a:pt x="646" y="0"/>
                  </a:lnTo>
                  <a:lnTo>
                    <a:pt x="654" y="0"/>
                  </a:lnTo>
                  <a:lnTo>
                    <a:pt x="663" y="0"/>
                  </a:lnTo>
                  <a:lnTo>
                    <a:pt x="671" y="0"/>
                  </a:lnTo>
                  <a:lnTo>
                    <a:pt x="681" y="2"/>
                  </a:lnTo>
                  <a:lnTo>
                    <a:pt x="690" y="4"/>
                  </a:lnTo>
                  <a:lnTo>
                    <a:pt x="700" y="4"/>
                  </a:lnTo>
                  <a:lnTo>
                    <a:pt x="707" y="6"/>
                  </a:lnTo>
                  <a:lnTo>
                    <a:pt x="717" y="6"/>
                  </a:lnTo>
                  <a:lnTo>
                    <a:pt x="724" y="8"/>
                  </a:lnTo>
                  <a:lnTo>
                    <a:pt x="734" y="8"/>
                  </a:lnTo>
                  <a:lnTo>
                    <a:pt x="741" y="12"/>
                  </a:lnTo>
                  <a:lnTo>
                    <a:pt x="751" y="12"/>
                  </a:lnTo>
                  <a:lnTo>
                    <a:pt x="759" y="16"/>
                  </a:lnTo>
                  <a:lnTo>
                    <a:pt x="766" y="17"/>
                  </a:lnTo>
                  <a:lnTo>
                    <a:pt x="776" y="19"/>
                  </a:lnTo>
                  <a:lnTo>
                    <a:pt x="781" y="21"/>
                  </a:lnTo>
                  <a:lnTo>
                    <a:pt x="791" y="23"/>
                  </a:lnTo>
                  <a:lnTo>
                    <a:pt x="798" y="25"/>
                  </a:lnTo>
                  <a:lnTo>
                    <a:pt x="806" y="29"/>
                  </a:lnTo>
                  <a:lnTo>
                    <a:pt x="816" y="29"/>
                  </a:lnTo>
                  <a:lnTo>
                    <a:pt x="823" y="35"/>
                  </a:lnTo>
                  <a:lnTo>
                    <a:pt x="831" y="36"/>
                  </a:lnTo>
                  <a:lnTo>
                    <a:pt x="840" y="40"/>
                  </a:lnTo>
                  <a:lnTo>
                    <a:pt x="846" y="42"/>
                  </a:lnTo>
                  <a:lnTo>
                    <a:pt x="855" y="48"/>
                  </a:lnTo>
                  <a:lnTo>
                    <a:pt x="863" y="50"/>
                  </a:lnTo>
                  <a:lnTo>
                    <a:pt x="871" y="54"/>
                  </a:lnTo>
                  <a:lnTo>
                    <a:pt x="880" y="57"/>
                  </a:lnTo>
                  <a:lnTo>
                    <a:pt x="888" y="61"/>
                  </a:lnTo>
                  <a:lnTo>
                    <a:pt x="894" y="65"/>
                  </a:lnTo>
                  <a:lnTo>
                    <a:pt x="903" y="67"/>
                  </a:lnTo>
                  <a:lnTo>
                    <a:pt x="909" y="71"/>
                  </a:lnTo>
                  <a:lnTo>
                    <a:pt x="916" y="76"/>
                  </a:lnTo>
                  <a:lnTo>
                    <a:pt x="924" y="80"/>
                  </a:lnTo>
                  <a:lnTo>
                    <a:pt x="932" y="84"/>
                  </a:lnTo>
                  <a:lnTo>
                    <a:pt x="939" y="88"/>
                  </a:lnTo>
                  <a:lnTo>
                    <a:pt x="947" y="94"/>
                  </a:lnTo>
                  <a:lnTo>
                    <a:pt x="952" y="97"/>
                  </a:lnTo>
                  <a:lnTo>
                    <a:pt x="960" y="101"/>
                  </a:lnTo>
                  <a:lnTo>
                    <a:pt x="968" y="107"/>
                  </a:lnTo>
                  <a:lnTo>
                    <a:pt x="975" y="111"/>
                  </a:lnTo>
                  <a:lnTo>
                    <a:pt x="981" y="114"/>
                  </a:lnTo>
                  <a:lnTo>
                    <a:pt x="987" y="120"/>
                  </a:lnTo>
                  <a:lnTo>
                    <a:pt x="994" y="126"/>
                  </a:lnTo>
                  <a:lnTo>
                    <a:pt x="1002" y="132"/>
                  </a:lnTo>
                  <a:lnTo>
                    <a:pt x="1013" y="141"/>
                  </a:lnTo>
                  <a:lnTo>
                    <a:pt x="1027" y="152"/>
                  </a:lnTo>
                  <a:lnTo>
                    <a:pt x="1032" y="158"/>
                  </a:lnTo>
                  <a:lnTo>
                    <a:pt x="1040" y="164"/>
                  </a:lnTo>
                  <a:lnTo>
                    <a:pt x="1046" y="170"/>
                  </a:lnTo>
                  <a:lnTo>
                    <a:pt x="1051" y="177"/>
                  </a:lnTo>
                  <a:lnTo>
                    <a:pt x="1057" y="181"/>
                  </a:lnTo>
                  <a:lnTo>
                    <a:pt x="1063" y="189"/>
                  </a:lnTo>
                  <a:lnTo>
                    <a:pt x="1068" y="194"/>
                  </a:lnTo>
                  <a:lnTo>
                    <a:pt x="1076" y="200"/>
                  </a:lnTo>
                  <a:lnTo>
                    <a:pt x="1080" y="206"/>
                  </a:lnTo>
                  <a:lnTo>
                    <a:pt x="1087" y="213"/>
                  </a:lnTo>
                  <a:lnTo>
                    <a:pt x="1091" y="219"/>
                  </a:lnTo>
                  <a:lnTo>
                    <a:pt x="1099" y="227"/>
                  </a:lnTo>
                  <a:lnTo>
                    <a:pt x="1091" y="236"/>
                  </a:lnTo>
                  <a:lnTo>
                    <a:pt x="1086" y="247"/>
                  </a:lnTo>
                  <a:lnTo>
                    <a:pt x="1080" y="259"/>
                  </a:lnTo>
                  <a:lnTo>
                    <a:pt x="1074" y="270"/>
                  </a:lnTo>
                  <a:lnTo>
                    <a:pt x="1067" y="282"/>
                  </a:lnTo>
                  <a:lnTo>
                    <a:pt x="1061" y="293"/>
                  </a:lnTo>
                  <a:lnTo>
                    <a:pt x="1055" y="303"/>
                  </a:lnTo>
                  <a:lnTo>
                    <a:pt x="1051" y="314"/>
                  </a:lnTo>
                  <a:lnTo>
                    <a:pt x="1046" y="324"/>
                  </a:lnTo>
                  <a:lnTo>
                    <a:pt x="1042" y="335"/>
                  </a:lnTo>
                  <a:lnTo>
                    <a:pt x="1038" y="346"/>
                  </a:lnTo>
                  <a:lnTo>
                    <a:pt x="1032" y="358"/>
                  </a:lnTo>
                  <a:lnTo>
                    <a:pt x="1028" y="367"/>
                  </a:lnTo>
                  <a:lnTo>
                    <a:pt x="1025" y="377"/>
                  </a:lnTo>
                  <a:lnTo>
                    <a:pt x="1021" y="388"/>
                  </a:lnTo>
                  <a:lnTo>
                    <a:pt x="1017" y="398"/>
                  </a:lnTo>
                  <a:lnTo>
                    <a:pt x="1013" y="407"/>
                  </a:lnTo>
                  <a:lnTo>
                    <a:pt x="1009" y="415"/>
                  </a:lnTo>
                  <a:lnTo>
                    <a:pt x="1008" y="424"/>
                  </a:lnTo>
                  <a:lnTo>
                    <a:pt x="1006" y="432"/>
                  </a:lnTo>
                  <a:lnTo>
                    <a:pt x="998" y="428"/>
                  </a:lnTo>
                  <a:lnTo>
                    <a:pt x="989" y="424"/>
                  </a:lnTo>
                  <a:lnTo>
                    <a:pt x="981" y="422"/>
                  </a:lnTo>
                  <a:lnTo>
                    <a:pt x="971" y="422"/>
                  </a:lnTo>
                  <a:lnTo>
                    <a:pt x="962" y="419"/>
                  </a:lnTo>
                  <a:lnTo>
                    <a:pt x="954" y="419"/>
                  </a:lnTo>
                  <a:lnTo>
                    <a:pt x="945" y="419"/>
                  </a:lnTo>
                  <a:lnTo>
                    <a:pt x="939" y="419"/>
                  </a:lnTo>
                  <a:lnTo>
                    <a:pt x="928" y="419"/>
                  </a:lnTo>
                  <a:lnTo>
                    <a:pt x="918" y="419"/>
                  </a:lnTo>
                  <a:lnTo>
                    <a:pt x="911" y="419"/>
                  </a:lnTo>
                  <a:lnTo>
                    <a:pt x="901" y="422"/>
                  </a:lnTo>
                  <a:lnTo>
                    <a:pt x="894" y="422"/>
                  </a:lnTo>
                  <a:lnTo>
                    <a:pt x="884" y="424"/>
                  </a:lnTo>
                  <a:lnTo>
                    <a:pt x="875" y="428"/>
                  </a:lnTo>
                  <a:lnTo>
                    <a:pt x="869" y="432"/>
                  </a:lnTo>
                  <a:lnTo>
                    <a:pt x="859" y="436"/>
                  </a:lnTo>
                  <a:lnTo>
                    <a:pt x="852" y="440"/>
                  </a:lnTo>
                  <a:lnTo>
                    <a:pt x="844" y="443"/>
                  </a:lnTo>
                  <a:lnTo>
                    <a:pt x="836" y="449"/>
                  </a:lnTo>
                  <a:lnTo>
                    <a:pt x="829" y="453"/>
                  </a:lnTo>
                  <a:lnTo>
                    <a:pt x="821" y="459"/>
                  </a:lnTo>
                  <a:lnTo>
                    <a:pt x="816" y="464"/>
                  </a:lnTo>
                  <a:lnTo>
                    <a:pt x="810" y="470"/>
                  </a:lnTo>
                  <a:lnTo>
                    <a:pt x="804" y="476"/>
                  </a:lnTo>
                  <a:lnTo>
                    <a:pt x="798" y="483"/>
                  </a:lnTo>
                  <a:lnTo>
                    <a:pt x="793" y="489"/>
                  </a:lnTo>
                  <a:lnTo>
                    <a:pt x="787" y="497"/>
                  </a:lnTo>
                  <a:lnTo>
                    <a:pt x="781" y="504"/>
                  </a:lnTo>
                  <a:lnTo>
                    <a:pt x="778" y="512"/>
                  </a:lnTo>
                  <a:lnTo>
                    <a:pt x="774" y="519"/>
                  </a:lnTo>
                  <a:lnTo>
                    <a:pt x="770" y="529"/>
                  </a:lnTo>
                  <a:lnTo>
                    <a:pt x="766" y="536"/>
                  </a:lnTo>
                  <a:lnTo>
                    <a:pt x="764" y="544"/>
                  </a:lnTo>
                  <a:lnTo>
                    <a:pt x="760" y="554"/>
                  </a:lnTo>
                  <a:lnTo>
                    <a:pt x="760" y="561"/>
                  </a:lnTo>
                  <a:lnTo>
                    <a:pt x="757" y="571"/>
                  </a:lnTo>
                  <a:lnTo>
                    <a:pt x="757" y="578"/>
                  </a:lnTo>
                  <a:lnTo>
                    <a:pt x="757" y="590"/>
                  </a:lnTo>
                  <a:lnTo>
                    <a:pt x="757" y="599"/>
                  </a:lnTo>
                  <a:lnTo>
                    <a:pt x="757" y="607"/>
                  </a:lnTo>
                  <a:lnTo>
                    <a:pt x="757" y="616"/>
                  </a:lnTo>
                  <a:lnTo>
                    <a:pt x="757" y="624"/>
                  </a:lnTo>
                  <a:lnTo>
                    <a:pt x="760" y="635"/>
                  </a:lnTo>
                  <a:lnTo>
                    <a:pt x="760" y="643"/>
                  </a:lnTo>
                  <a:lnTo>
                    <a:pt x="764" y="652"/>
                  </a:lnTo>
                  <a:lnTo>
                    <a:pt x="766" y="660"/>
                  </a:lnTo>
                  <a:lnTo>
                    <a:pt x="770" y="670"/>
                  </a:lnTo>
                  <a:lnTo>
                    <a:pt x="774" y="677"/>
                  </a:lnTo>
                  <a:lnTo>
                    <a:pt x="778" y="683"/>
                  </a:lnTo>
                  <a:lnTo>
                    <a:pt x="781" y="690"/>
                  </a:lnTo>
                  <a:lnTo>
                    <a:pt x="787" y="700"/>
                  </a:lnTo>
                  <a:lnTo>
                    <a:pt x="793" y="706"/>
                  </a:lnTo>
                  <a:lnTo>
                    <a:pt x="798" y="713"/>
                  </a:lnTo>
                  <a:lnTo>
                    <a:pt x="804" y="719"/>
                  </a:lnTo>
                  <a:lnTo>
                    <a:pt x="810" y="727"/>
                  </a:lnTo>
                  <a:lnTo>
                    <a:pt x="816" y="730"/>
                  </a:lnTo>
                  <a:lnTo>
                    <a:pt x="821" y="736"/>
                  </a:lnTo>
                  <a:lnTo>
                    <a:pt x="829" y="742"/>
                  </a:lnTo>
                  <a:lnTo>
                    <a:pt x="836" y="748"/>
                  </a:lnTo>
                  <a:lnTo>
                    <a:pt x="844" y="753"/>
                  </a:lnTo>
                  <a:lnTo>
                    <a:pt x="852" y="757"/>
                  </a:lnTo>
                  <a:lnTo>
                    <a:pt x="859" y="761"/>
                  </a:lnTo>
                  <a:lnTo>
                    <a:pt x="869" y="767"/>
                  </a:lnTo>
                  <a:lnTo>
                    <a:pt x="875" y="767"/>
                  </a:lnTo>
                  <a:lnTo>
                    <a:pt x="884" y="770"/>
                  </a:lnTo>
                  <a:lnTo>
                    <a:pt x="894" y="772"/>
                  </a:lnTo>
                  <a:lnTo>
                    <a:pt x="901" y="776"/>
                  </a:lnTo>
                  <a:lnTo>
                    <a:pt x="911" y="778"/>
                  </a:lnTo>
                  <a:lnTo>
                    <a:pt x="918" y="778"/>
                  </a:lnTo>
                  <a:lnTo>
                    <a:pt x="928" y="778"/>
                  </a:lnTo>
                  <a:lnTo>
                    <a:pt x="939" y="780"/>
                  </a:lnTo>
                  <a:close/>
                </a:path>
              </a:pathLst>
            </a:custGeom>
            <a:solidFill>
              <a:srgbClr val="BA9E00"/>
            </a:solidFill>
            <a:ln w="9525">
              <a:noFill/>
              <a:round/>
              <a:headEnd/>
              <a:tailEnd/>
            </a:ln>
          </p:spPr>
          <p:txBody>
            <a:bodyPr/>
            <a:lstStyle/>
            <a:p>
              <a:endParaRPr lang="fr-FR"/>
            </a:p>
          </p:txBody>
        </p:sp>
        <p:sp>
          <p:nvSpPr>
            <p:cNvPr id="138287" name="Freeform 13"/>
            <p:cNvSpPr>
              <a:spLocks/>
            </p:cNvSpPr>
            <p:nvPr/>
          </p:nvSpPr>
          <p:spPr bwMode="auto">
            <a:xfrm>
              <a:off x="1554" y="1942"/>
              <a:ext cx="622" cy="621"/>
            </a:xfrm>
            <a:custGeom>
              <a:avLst/>
              <a:gdLst>
                <a:gd name="T0" fmla="*/ 248 w 1243"/>
                <a:gd name="T1" fmla="*/ 192 h 1242"/>
                <a:gd name="T2" fmla="*/ 261 w 1243"/>
                <a:gd name="T3" fmla="*/ 185 h 1242"/>
                <a:gd name="T4" fmla="*/ 272 w 1243"/>
                <a:gd name="T5" fmla="*/ 175 h 1242"/>
                <a:gd name="T6" fmla="*/ 278 w 1243"/>
                <a:gd name="T7" fmla="*/ 160 h 1242"/>
                <a:gd name="T8" fmla="*/ 280 w 1243"/>
                <a:gd name="T9" fmla="*/ 145 h 1242"/>
                <a:gd name="T10" fmla="*/ 276 w 1243"/>
                <a:gd name="T11" fmla="*/ 130 h 1242"/>
                <a:gd name="T12" fmla="*/ 267 w 1243"/>
                <a:gd name="T13" fmla="*/ 117 h 1242"/>
                <a:gd name="T14" fmla="*/ 254 w 1243"/>
                <a:gd name="T15" fmla="*/ 109 h 1242"/>
                <a:gd name="T16" fmla="*/ 239 w 1243"/>
                <a:gd name="T17" fmla="*/ 104 h 1242"/>
                <a:gd name="T18" fmla="*/ 238 w 1243"/>
                <a:gd name="T19" fmla="*/ 96 h 1242"/>
                <a:gd name="T20" fmla="*/ 246 w 1243"/>
                <a:gd name="T21" fmla="*/ 77 h 1242"/>
                <a:gd name="T22" fmla="*/ 254 w 1243"/>
                <a:gd name="T23" fmla="*/ 60 h 1242"/>
                <a:gd name="T24" fmla="*/ 264 w 1243"/>
                <a:gd name="T25" fmla="*/ 44 h 1242"/>
                <a:gd name="T26" fmla="*/ 280 w 1243"/>
                <a:gd name="T27" fmla="*/ 65 h 1242"/>
                <a:gd name="T28" fmla="*/ 293 w 1243"/>
                <a:gd name="T29" fmla="*/ 83 h 1242"/>
                <a:gd name="T30" fmla="*/ 302 w 1243"/>
                <a:gd name="T31" fmla="*/ 104 h 1242"/>
                <a:gd name="T32" fmla="*/ 307 w 1243"/>
                <a:gd name="T33" fmla="*/ 123 h 1242"/>
                <a:gd name="T34" fmla="*/ 310 w 1243"/>
                <a:gd name="T35" fmla="*/ 141 h 1242"/>
                <a:gd name="T36" fmla="*/ 311 w 1243"/>
                <a:gd name="T37" fmla="*/ 155 h 1242"/>
                <a:gd name="T38" fmla="*/ 308 w 1243"/>
                <a:gd name="T39" fmla="*/ 182 h 1242"/>
                <a:gd name="T40" fmla="*/ 301 w 1243"/>
                <a:gd name="T41" fmla="*/ 208 h 1242"/>
                <a:gd name="T42" fmla="*/ 289 w 1243"/>
                <a:gd name="T43" fmla="*/ 232 h 1242"/>
                <a:gd name="T44" fmla="*/ 275 w 1243"/>
                <a:gd name="T45" fmla="*/ 254 h 1242"/>
                <a:gd name="T46" fmla="*/ 257 w 1243"/>
                <a:gd name="T47" fmla="*/ 273 h 1242"/>
                <a:gd name="T48" fmla="*/ 236 w 1243"/>
                <a:gd name="T49" fmla="*/ 288 h 1242"/>
                <a:gd name="T50" fmla="*/ 212 w 1243"/>
                <a:gd name="T51" fmla="*/ 299 h 1242"/>
                <a:gd name="T52" fmla="*/ 187 w 1243"/>
                <a:gd name="T53" fmla="*/ 308 h 1242"/>
                <a:gd name="T54" fmla="*/ 159 w 1243"/>
                <a:gd name="T55" fmla="*/ 311 h 1242"/>
                <a:gd name="T56" fmla="*/ 132 w 1243"/>
                <a:gd name="T57" fmla="*/ 308 h 1242"/>
                <a:gd name="T58" fmla="*/ 105 w 1243"/>
                <a:gd name="T59" fmla="*/ 302 h 1242"/>
                <a:gd name="T60" fmla="*/ 81 w 1243"/>
                <a:gd name="T61" fmla="*/ 292 h 1242"/>
                <a:gd name="T62" fmla="*/ 59 w 1243"/>
                <a:gd name="T63" fmla="*/ 277 h 1242"/>
                <a:gd name="T64" fmla="*/ 40 w 1243"/>
                <a:gd name="T65" fmla="*/ 259 h 1242"/>
                <a:gd name="T66" fmla="*/ 25 w 1243"/>
                <a:gd name="T67" fmla="*/ 238 h 1242"/>
                <a:gd name="T68" fmla="*/ 12 w 1243"/>
                <a:gd name="T69" fmla="*/ 215 h 1242"/>
                <a:gd name="T70" fmla="*/ 4 w 1243"/>
                <a:gd name="T71" fmla="*/ 189 h 1242"/>
                <a:gd name="T72" fmla="*/ 0 w 1243"/>
                <a:gd name="T73" fmla="*/ 163 h 1242"/>
                <a:gd name="T74" fmla="*/ 1 w 1243"/>
                <a:gd name="T75" fmla="*/ 135 h 1242"/>
                <a:gd name="T76" fmla="*/ 7 w 1243"/>
                <a:gd name="T77" fmla="*/ 109 h 1242"/>
                <a:gd name="T78" fmla="*/ 17 w 1243"/>
                <a:gd name="T79" fmla="*/ 83 h 1242"/>
                <a:gd name="T80" fmla="*/ 31 w 1243"/>
                <a:gd name="T81" fmla="*/ 61 h 1242"/>
                <a:gd name="T82" fmla="*/ 48 w 1243"/>
                <a:gd name="T83" fmla="*/ 42 h 1242"/>
                <a:gd name="T84" fmla="*/ 68 w 1243"/>
                <a:gd name="T85" fmla="*/ 26 h 1242"/>
                <a:gd name="T86" fmla="*/ 91 w 1243"/>
                <a:gd name="T87" fmla="*/ 13 h 1242"/>
                <a:gd name="T88" fmla="*/ 116 w 1243"/>
                <a:gd name="T89" fmla="*/ 5 h 1242"/>
                <a:gd name="T90" fmla="*/ 143 w 1243"/>
                <a:gd name="T91" fmla="*/ 0 h 1242"/>
                <a:gd name="T92" fmla="*/ 170 w 1243"/>
                <a:gd name="T93" fmla="*/ 0 h 1242"/>
                <a:gd name="T94" fmla="*/ 194 w 1243"/>
                <a:gd name="T95" fmla="*/ 5 h 1242"/>
                <a:gd name="T96" fmla="*/ 218 w 1243"/>
                <a:gd name="T97" fmla="*/ 12 h 1242"/>
                <a:gd name="T98" fmla="*/ 239 w 1243"/>
                <a:gd name="T99" fmla="*/ 23 h 1242"/>
                <a:gd name="T100" fmla="*/ 258 w 1243"/>
                <a:gd name="T101" fmla="*/ 39 h 1242"/>
                <a:gd name="T102" fmla="*/ 249 w 1243"/>
                <a:gd name="T103" fmla="*/ 53 h 1242"/>
                <a:gd name="T104" fmla="*/ 241 w 1243"/>
                <a:gd name="T105" fmla="*/ 68 h 1242"/>
                <a:gd name="T106" fmla="*/ 232 w 1243"/>
                <a:gd name="T107" fmla="*/ 85 h 1242"/>
                <a:gd name="T108" fmla="*/ 226 w 1243"/>
                <a:gd name="T109" fmla="*/ 101 h 1242"/>
                <a:gd name="T110" fmla="*/ 207 w 1243"/>
                <a:gd name="T111" fmla="*/ 113 h 1242"/>
                <a:gd name="T112" fmla="*/ 192 w 1243"/>
                <a:gd name="T113" fmla="*/ 134 h 1242"/>
                <a:gd name="T114" fmla="*/ 190 w 1243"/>
                <a:gd name="T115" fmla="*/ 152 h 1242"/>
                <a:gd name="T116" fmla="*/ 193 w 1243"/>
                <a:gd name="T117" fmla="*/ 167 h 1242"/>
                <a:gd name="T118" fmla="*/ 201 w 1243"/>
                <a:gd name="T119" fmla="*/ 179 h 1242"/>
                <a:gd name="T120" fmla="*/ 213 w 1243"/>
                <a:gd name="T121" fmla="*/ 189 h 1242"/>
                <a:gd name="T122" fmla="*/ 228 w 1243"/>
                <a:gd name="T123" fmla="*/ 194 h 1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3"/>
                <a:gd name="T187" fmla="*/ 0 h 1242"/>
                <a:gd name="T188" fmla="*/ 1243 w 1243"/>
                <a:gd name="T189" fmla="*/ 1242 h 1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3" h="1242">
                  <a:moveTo>
                    <a:pt x="939" y="780"/>
                  </a:moveTo>
                  <a:lnTo>
                    <a:pt x="949" y="778"/>
                  </a:lnTo>
                  <a:lnTo>
                    <a:pt x="956" y="778"/>
                  </a:lnTo>
                  <a:lnTo>
                    <a:pt x="966" y="778"/>
                  </a:lnTo>
                  <a:lnTo>
                    <a:pt x="974" y="776"/>
                  </a:lnTo>
                  <a:lnTo>
                    <a:pt x="983" y="772"/>
                  </a:lnTo>
                  <a:lnTo>
                    <a:pt x="991" y="770"/>
                  </a:lnTo>
                  <a:lnTo>
                    <a:pt x="1000" y="767"/>
                  </a:lnTo>
                  <a:lnTo>
                    <a:pt x="1010" y="767"/>
                  </a:lnTo>
                  <a:lnTo>
                    <a:pt x="1015" y="761"/>
                  </a:lnTo>
                  <a:lnTo>
                    <a:pt x="1023" y="757"/>
                  </a:lnTo>
                  <a:lnTo>
                    <a:pt x="1031" y="753"/>
                  </a:lnTo>
                  <a:lnTo>
                    <a:pt x="1038" y="748"/>
                  </a:lnTo>
                  <a:lnTo>
                    <a:pt x="1044" y="742"/>
                  </a:lnTo>
                  <a:lnTo>
                    <a:pt x="1051" y="736"/>
                  </a:lnTo>
                  <a:lnTo>
                    <a:pt x="1059" y="730"/>
                  </a:lnTo>
                  <a:lnTo>
                    <a:pt x="1067" y="727"/>
                  </a:lnTo>
                  <a:lnTo>
                    <a:pt x="1070" y="719"/>
                  </a:lnTo>
                  <a:lnTo>
                    <a:pt x="1076" y="713"/>
                  </a:lnTo>
                  <a:lnTo>
                    <a:pt x="1082" y="706"/>
                  </a:lnTo>
                  <a:lnTo>
                    <a:pt x="1088" y="700"/>
                  </a:lnTo>
                  <a:lnTo>
                    <a:pt x="1091" y="690"/>
                  </a:lnTo>
                  <a:lnTo>
                    <a:pt x="1097" y="683"/>
                  </a:lnTo>
                  <a:lnTo>
                    <a:pt x="1101" y="677"/>
                  </a:lnTo>
                  <a:lnTo>
                    <a:pt x="1105" y="670"/>
                  </a:lnTo>
                  <a:lnTo>
                    <a:pt x="1107" y="660"/>
                  </a:lnTo>
                  <a:lnTo>
                    <a:pt x="1109" y="652"/>
                  </a:lnTo>
                  <a:lnTo>
                    <a:pt x="1112" y="643"/>
                  </a:lnTo>
                  <a:lnTo>
                    <a:pt x="1114" y="635"/>
                  </a:lnTo>
                  <a:lnTo>
                    <a:pt x="1116" y="624"/>
                  </a:lnTo>
                  <a:lnTo>
                    <a:pt x="1118" y="616"/>
                  </a:lnTo>
                  <a:lnTo>
                    <a:pt x="1118" y="607"/>
                  </a:lnTo>
                  <a:lnTo>
                    <a:pt x="1120" y="599"/>
                  </a:lnTo>
                  <a:lnTo>
                    <a:pt x="1118" y="590"/>
                  </a:lnTo>
                  <a:lnTo>
                    <a:pt x="1118" y="578"/>
                  </a:lnTo>
                  <a:lnTo>
                    <a:pt x="1116" y="571"/>
                  </a:lnTo>
                  <a:lnTo>
                    <a:pt x="1114" y="561"/>
                  </a:lnTo>
                  <a:lnTo>
                    <a:pt x="1112" y="554"/>
                  </a:lnTo>
                  <a:lnTo>
                    <a:pt x="1109" y="544"/>
                  </a:lnTo>
                  <a:lnTo>
                    <a:pt x="1107" y="536"/>
                  </a:lnTo>
                  <a:lnTo>
                    <a:pt x="1105" y="529"/>
                  </a:lnTo>
                  <a:lnTo>
                    <a:pt x="1101" y="519"/>
                  </a:lnTo>
                  <a:lnTo>
                    <a:pt x="1097" y="512"/>
                  </a:lnTo>
                  <a:lnTo>
                    <a:pt x="1091" y="504"/>
                  </a:lnTo>
                  <a:lnTo>
                    <a:pt x="1088" y="497"/>
                  </a:lnTo>
                  <a:lnTo>
                    <a:pt x="1082" y="489"/>
                  </a:lnTo>
                  <a:lnTo>
                    <a:pt x="1076" y="483"/>
                  </a:lnTo>
                  <a:lnTo>
                    <a:pt x="1070" y="476"/>
                  </a:lnTo>
                  <a:lnTo>
                    <a:pt x="1067" y="470"/>
                  </a:lnTo>
                  <a:lnTo>
                    <a:pt x="1059" y="464"/>
                  </a:lnTo>
                  <a:lnTo>
                    <a:pt x="1051" y="459"/>
                  </a:lnTo>
                  <a:lnTo>
                    <a:pt x="1044" y="453"/>
                  </a:lnTo>
                  <a:lnTo>
                    <a:pt x="1038" y="449"/>
                  </a:lnTo>
                  <a:lnTo>
                    <a:pt x="1031" y="443"/>
                  </a:lnTo>
                  <a:lnTo>
                    <a:pt x="1023" y="440"/>
                  </a:lnTo>
                  <a:lnTo>
                    <a:pt x="1015" y="436"/>
                  </a:lnTo>
                  <a:lnTo>
                    <a:pt x="1010" y="432"/>
                  </a:lnTo>
                  <a:lnTo>
                    <a:pt x="1000" y="428"/>
                  </a:lnTo>
                  <a:lnTo>
                    <a:pt x="991" y="424"/>
                  </a:lnTo>
                  <a:lnTo>
                    <a:pt x="983" y="422"/>
                  </a:lnTo>
                  <a:lnTo>
                    <a:pt x="974" y="422"/>
                  </a:lnTo>
                  <a:lnTo>
                    <a:pt x="966" y="419"/>
                  </a:lnTo>
                  <a:lnTo>
                    <a:pt x="956" y="419"/>
                  </a:lnTo>
                  <a:lnTo>
                    <a:pt x="949" y="419"/>
                  </a:lnTo>
                  <a:lnTo>
                    <a:pt x="939" y="419"/>
                  </a:lnTo>
                  <a:lnTo>
                    <a:pt x="941" y="407"/>
                  </a:lnTo>
                  <a:lnTo>
                    <a:pt x="945" y="396"/>
                  </a:lnTo>
                  <a:lnTo>
                    <a:pt x="951" y="384"/>
                  </a:lnTo>
                  <a:lnTo>
                    <a:pt x="955" y="375"/>
                  </a:lnTo>
                  <a:lnTo>
                    <a:pt x="958" y="362"/>
                  </a:lnTo>
                  <a:lnTo>
                    <a:pt x="964" y="350"/>
                  </a:lnTo>
                  <a:lnTo>
                    <a:pt x="968" y="339"/>
                  </a:lnTo>
                  <a:lnTo>
                    <a:pt x="974" y="329"/>
                  </a:lnTo>
                  <a:lnTo>
                    <a:pt x="979" y="318"/>
                  </a:lnTo>
                  <a:lnTo>
                    <a:pt x="983" y="306"/>
                  </a:lnTo>
                  <a:lnTo>
                    <a:pt x="987" y="295"/>
                  </a:lnTo>
                  <a:lnTo>
                    <a:pt x="991" y="286"/>
                  </a:lnTo>
                  <a:lnTo>
                    <a:pt x="996" y="276"/>
                  </a:lnTo>
                  <a:lnTo>
                    <a:pt x="1000" y="267"/>
                  </a:lnTo>
                  <a:lnTo>
                    <a:pt x="1004" y="259"/>
                  </a:lnTo>
                  <a:lnTo>
                    <a:pt x="1010" y="253"/>
                  </a:lnTo>
                  <a:lnTo>
                    <a:pt x="1013" y="242"/>
                  </a:lnTo>
                  <a:lnTo>
                    <a:pt x="1017" y="230"/>
                  </a:lnTo>
                  <a:lnTo>
                    <a:pt x="1023" y="221"/>
                  </a:lnTo>
                  <a:lnTo>
                    <a:pt x="1031" y="211"/>
                  </a:lnTo>
                  <a:lnTo>
                    <a:pt x="1034" y="202"/>
                  </a:lnTo>
                  <a:lnTo>
                    <a:pt x="1042" y="194"/>
                  </a:lnTo>
                  <a:lnTo>
                    <a:pt x="1048" y="185"/>
                  </a:lnTo>
                  <a:lnTo>
                    <a:pt x="1055" y="177"/>
                  </a:lnTo>
                  <a:lnTo>
                    <a:pt x="1065" y="187"/>
                  </a:lnTo>
                  <a:lnTo>
                    <a:pt x="1074" y="198"/>
                  </a:lnTo>
                  <a:lnTo>
                    <a:pt x="1086" y="208"/>
                  </a:lnTo>
                  <a:lnTo>
                    <a:pt x="1095" y="221"/>
                  </a:lnTo>
                  <a:lnTo>
                    <a:pt x="1103" y="232"/>
                  </a:lnTo>
                  <a:lnTo>
                    <a:pt x="1112" y="244"/>
                  </a:lnTo>
                  <a:lnTo>
                    <a:pt x="1120" y="257"/>
                  </a:lnTo>
                  <a:lnTo>
                    <a:pt x="1131" y="270"/>
                  </a:lnTo>
                  <a:lnTo>
                    <a:pt x="1137" y="282"/>
                  </a:lnTo>
                  <a:lnTo>
                    <a:pt x="1147" y="295"/>
                  </a:lnTo>
                  <a:lnTo>
                    <a:pt x="1154" y="306"/>
                  </a:lnTo>
                  <a:lnTo>
                    <a:pt x="1162" y="320"/>
                  </a:lnTo>
                  <a:lnTo>
                    <a:pt x="1166" y="325"/>
                  </a:lnTo>
                  <a:lnTo>
                    <a:pt x="1169" y="333"/>
                  </a:lnTo>
                  <a:lnTo>
                    <a:pt x="1173" y="341"/>
                  </a:lnTo>
                  <a:lnTo>
                    <a:pt x="1177" y="346"/>
                  </a:lnTo>
                  <a:lnTo>
                    <a:pt x="1185" y="362"/>
                  </a:lnTo>
                  <a:lnTo>
                    <a:pt x="1190" y="377"/>
                  </a:lnTo>
                  <a:lnTo>
                    <a:pt x="1196" y="388"/>
                  </a:lnTo>
                  <a:lnTo>
                    <a:pt x="1202" y="403"/>
                  </a:lnTo>
                  <a:lnTo>
                    <a:pt x="1205" y="419"/>
                  </a:lnTo>
                  <a:lnTo>
                    <a:pt x="1211" y="432"/>
                  </a:lnTo>
                  <a:lnTo>
                    <a:pt x="1215" y="447"/>
                  </a:lnTo>
                  <a:lnTo>
                    <a:pt x="1221" y="462"/>
                  </a:lnTo>
                  <a:lnTo>
                    <a:pt x="1221" y="470"/>
                  </a:lnTo>
                  <a:lnTo>
                    <a:pt x="1224" y="478"/>
                  </a:lnTo>
                  <a:lnTo>
                    <a:pt x="1226" y="485"/>
                  </a:lnTo>
                  <a:lnTo>
                    <a:pt x="1228" y="495"/>
                  </a:lnTo>
                  <a:lnTo>
                    <a:pt x="1230" y="508"/>
                  </a:lnTo>
                  <a:lnTo>
                    <a:pt x="1232" y="523"/>
                  </a:lnTo>
                  <a:lnTo>
                    <a:pt x="1234" y="531"/>
                  </a:lnTo>
                  <a:lnTo>
                    <a:pt x="1236" y="538"/>
                  </a:lnTo>
                  <a:lnTo>
                    <a:pt x="1238" y="548"/>
                  </a:lnTo>
                  <a:lnTo>
                    <a:pt x="1238" y="555"/>
                  </a:lnTo>
                  <a:lnTo>
                    <a:pt x="1238" y="563"/>
                  </a:lnTo>
                  <a:lnTo>
                    <a:pt x="1240" y="571"/>
                  </a:lnTo>
                  <a:lnTo>
                    <a:pt x="1240" y="578"/>
                  </a:lnTo>
                  <a:lnTo>
                    <a:pt x="1242" y="588"/>
                  </a:lnTo>
                  <a:lnTo>
                    <a:pt x="1242" y="595"/>
                  </a:lnTo>
                  <a:lnTo>
                    <a:pt x="1242" y="605"/>
                  </a:lnTo>
                  <a:lnTo>
                    <a:pt x="1242" y="613"/>
                  </a:lnTo>
                  <a:lnTo>
                    <a:pt x="1243" y="622"/>
                  </a:lnTo>
                  <a:lnTo>
                    <a:pt x="1242" y="635"/>
                  </a:lnTo>
                  <a:lnTo>
                    <a:pt x="1242" y="652"/>
                  </a:lnTo>
                  <a:lnTo>
                    <a:pt x="1240" y="668"/>
                  </a:lnTo>
                  <a:lnTo>
                    <a:pt x="1238" y="683"/>
                  </a:lnTo>
                  <a:lnTo>
                    <a:pt x="1236" y="698"/>
                  </a:lnTo>
                  <a:lnTo>
                    <a:pt x="1232" y="713"/>
                  </a:lnTo>
                  <a:lnTo>
                    <a:pt x="1230" y="730"/>
                  </a:lnTo>
                  <a:lnTo>
                    <a:pt x="1228" y="746"/>
                  </a:lnTo>
                  <a:lnTo>
                    <a:pt x="1224" y="759"/>
                  </a:lnTo>
                  <a:lnTo>
                    <a:pt x="1221" y="774"/>
                  </a:lnTo>
                  <a:lnTo>
                    <a:pt x="1215" y="789"/>
                  </a:lnTo>
                  <a:lnTo>
                    <a:pt x="1213" y="805"/>
                  </a:lnTo>
                  <a:lnTo>
                    <a:pt x="1207" y="818"/>
                  </a:lnTo>
                  <a:lnTo>
                    <a:pt x="1202" y="833"/>
                  </a:lnTo>
                  <a:lnTo>
                    <a:pt x="1196" y="846"/>
                  </a:lnTo>
                  <a:lnTo>
                    <a:pt x="1192" y="862"/>
                  </a:lnTo>
                  <a:lnTo>
                    <a:pt x="1185" y="875"/>
                  </a:lnTo>
                  <a:lnTo>
                    <a:pt x="1179" y="888"/>
                  </a:lnTo>
                  <a:lnTo>
                    <a:pt x="1171" y="902"/>
                  </a:lnTo>
                  <a:lnTo>
                    <a:pt x="1166" y="915"/>
                  </a:lnTo>
                  <a:lnTo>
                    <a:pt x="1156" y="928"/>
                  </a:lnTo>
                  <a:lnTo>
                    <a:pt x="1150" y="941"/>
                  </a:lnTo>
                  <a:lnTo>
                    <a:pt x="1143" y="955"/>
                  </a:lnTo>
                  <a:lnTo>
                    <a:pt x="1135" y="966"/>
                  </a:lnTo>
                  <a:lnTo>
                    <a:pt x="1126" y="978"/>
                  </a:lnTo>
                  <a:lnTo>
                    <a:pt x="1116" y="991"/>
                  </a:lnTo>
                  <a:lnTo>
                    <a:pt x="1109" y="1002"/>
                  </a:lnTo>
                  <a:lnTo>
                    <a:pt x="1099" y="1016"/>
                  </a:lnTo>
                  <a:lnTo>
                    <a:pt x="1090" y="1025"/>
                  </a:lnTo>
                  <a:lnTo>
                    <a:pt x="1080" y="1036"/>
                  </a:lnTo>
                  <a:lnTo>
                    <a:pt x="1069" y="1048"/>
                  </a:lnTo>
                  <a:lnTo>
                    <a:pt x="1061" y="1059"/>
                  </a:lnTo>
                  <a:lnTo>
                    <a:pt x="1050" y="1069"/>
                  </a:lnTo>
                  <a:lnTo>
                    <a:pt x="1038" y="1078"/>
                  </a:lnTo>
                  <a:lnTo>
                    <a:pt x="1027" y="1090"/>
                  </a:lnTo>
                  <a:lnTo>
                    <a:pt x="1015" y="1099"/>
                  </a:lnTo>
                  <a:lnTo>
                    <a:pt x="1002" y="1107"/>
                  </a:lnTo>
                  <a:lnTo>
                    <a:pt x="991" y="1116"/>
                  </a:lnTo>
                  <a:lnTo>
                    <a:pt x="979" y="1126"/>
                  </a:lnTo>
                  <a:lnTo>
                    <a:pt x="968" y="1135"/>
                  </a:lnTo>
                  <a:lnTo>
                    <a:pt x="955" y="1143"/>
                  </a:lnTo>
                  <a:lnTo>
                    <a:pt x="941" y="1149"/>
                  </a:lnTo>
                  <a:lnTo>
                    <a:pt x="928" y="1156"/>
                  </a:lnTo>
                  <a:lnTo>
                    <a:pt x="915" y="1166"/>
                  </a:lnTo>
                  <a:lnTo>
                    <a:pt x="901" y="1171"/>
                  </a:lnTo>
                  <a:lnTo>
                    <a:pt x="888" y="1177"/>
                  </a:lnTo>
                  <a:lnTo>
                    <a:pt x="875" y="1185"/>
                  </a:lnTo>
                  <a:lnTo>
                    <a:pt x="863" y="1192"/>
                  </a:lnTo>
                  <a:lnTo>
                    <a:pt x="846" y="1196"/>
                  </a:lnTo>
                  <a:lnTo>
                    <a:pt x="833" y="1202"/>
                  </a:lnTo>
                  <a:lnTo>
                    <a:pt x="818" y="1208"/>
                  </a:lnTo>
                  <a:lnTo>
                    <a:pt x="804" y="1213"/>
                  </a:lnTo>
                  <a:lnTo>
                    <a:pt x="787" y="1215"/>
                  </a:lnTo>
                  <a:lnTo>
                    <a:pt x="774" y="1219"/>
                  </a:lnTo>
                  <a:lnTo>
                    <a:pt x="759" y="1225"/>
                  </a:lnTo>
                  <a:lnTo>
                    <a:pt x="745" y="1229"/>
                  </a:lnTo>
                  <a:lnTo>
                    <a:pt x="728" y="1230"/>
                  </a:lnTo>
                  <a:lnTo>
                    <a:pt x="713" y="1232"/>
                  </a:lnTo>
                  <a:lnTo>
                    <a:pt x="698" y="1236"/>
                  </a:lnTo>
                  <a:lnTo>
                    <a:pt x="683" y="1238"/>
                  </a:lnTo>
                  <a:lnTo>
                    <a:pt x="667" y="1240"/>
                  </a:lnTo>
                  <a:lnTo>
                    <a:pt x="652" y="1242"/>
                  </a:lnTo>
                  <a:lnTo>
                    <a:pt x="635" y="1242"/>
                  </a:lnTo>
                  <a:lnTo>
                    <a:pt x="622" y="1242"/>
                  </a:lnTo>
                  <a:lnTo>
                    <a:pt x="605" y="1242"/>
                  </a:lnTo>
                  <a:lnTo>
                    <a:pt x="588" y="1242"/>
                  </a:lnTo>
                  <a:lnTo>
                    <a:pt x="572" y="1240"/>
                  </a:lnTo>
                  <a:lnTo>
                    <a:pt x="557" y="1238"/>
                  </a:lnTo>
                  <a:lnTo>
                    <a:pt x="540" y="1236"/>
                  </a:lnTo>
                  <a:lnTo>
                    <a:pt x="525" y="1232"/>
                  </a:lnTo>
                  <a:lnTo>
                    <a:pt x="510" y="1230"/>
                  </a:lnTo>
                  <a:lnTo>
                    <a:pt x="494" y="1229"/>
                  </a:lnTo>
                  <a:lnTo>
                    <a:pt x="479" y="1225"/>
                  </a:lnTo>
                  <a:lnTo>
                    <a:pt x="464" y="1219"/>
                  </a:lnTo>
                  <a:lnTo>
                    <a:pt x="449" y="1215"/>
                  </a:lnTo>
                  <a:lnTo>
                    <a:pt x="436" y="1213"/>
                  </a:lnTo>
                  <a:lnTo>
                    <a:pt x="420" y="1208"/>
                  </a:lnTo>
                  <a:lnTo>
                    <a:pt x="405" y="1202"/>
                  </a:lnTo>
                  <a:lnTo>
                    <a:pt x="392" y="1196"/>
                  </a:lnTo>
                  <a:lnTo>
                    <a:pt x="378" y="1192"/>
                  </a:lnTo>
                  <a:lnTo>
                    <a:pt x="363"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3" y="1059"/>
                  </a:lnTo>
                  <a:lnTo>
                    <a:pt x="171" y="1048"/>
                  </a:lnTo>
                  <a:lnTo>
                    <a:pt x="160" y="1036"/>
                  </a:lnTo>
                  <a:lnTo>
                    <a:pt x="148" y="1025"/>
                  </a:lnTo>
                  <a:lnTo>
                    <a:pt x="141" y="1016"/>
                  </a:lnTo>
                  <a:lnTo>
                    <a:pt x="129" y="1002"/>
                  </a:lnTo>
                  <a:lnTo>
                    <a:pt x="122" y="991"/>
                  </a:lnTo>
                  <a:lnTo>
                    <a:pt x="112" y="978"/>
                  </a:lnTo>
                  <a:lnTo>
                    <a:pt x="107" y="966"/>
                  </a:lnTo>
                  <a:lnTo>
                    <a:pt x="97" y="955"/>
                  </a:lnTo>
                  <a:lnTo>
                    <a:pt x="90" y="941"/>
                  </a:lnTo>
                  <a:lnTo>
                    <a:pt x="80" y="928"/>
                  </a:lnTo>
                  <a:lnTo>
                    <a:pt x="74" y="915"/>
                  </a:lnTo>
                  <a:lnTo>
                    <a:pt x="65" y="902"/>
                  </a:lnTo>
                  <a:lnTo>
                    <a:pt x="59" y="888"/>
                  </a:lnTo>
                  <a:lnTo>
                    <a:pt x="53" y="875"/>
                  </a:lnTo>
                  <a:lnTo>
                    <a:pt x="48" y="862"/>
                  </a:lnTo>
                  <a:lnTo>
                    <a:pt x="42" y="846"/>
                  </a:lnTo>
                  <a:lnTo>
                    <a:pt x="36" y="833"/>
                  </a:lnTo>
                  <a:lnTo>
                    <a:pt x="31" y="818"/>
                  </a:lnTo>
                  <a:lnTo>
                    <a:pt x="27" y="805"/>
                  </a:lnTo>
                  <a:lnTo>
                    <a:pt x="23" y="789"/>
                  </a:lnTo>
                  <a:lnTo>
                    <a:pt x="19" y="774"/>
                  </a:lnTo>
                  <a:lnTo>
                    <a:pt x="15" y="759"/>
                  </a:lnTo>
                  <a:lnTo>
                    <a:pt x="13" y="746"/>
                  </a:lnTo>
                  <a:lnTo>
                    <a:pt x="8" y="730"/>
                  </a:lnTo>
                  <a:lnTo>
                    <a:pt x="6" y="713"/>
                  </a:lnTo>
                  <a:lnTo>
                    <a:pt x="4" y="698"/>
                  </a:lnTo>
                  <a:lnTo>
                    <a:pt x="4" y="683"/>
                  </a:lnTo>
                  <a:lnTo>
                    <a:pt x="0" y="668"/>
                  </a:lnTo>
                  <a:lnTo>
                    <a:pt x="0" y="652"/>
                  </a:lnTo>
                  <a:lnTo>
                    <a:pt x="0" y="635"/>
                  </a:lnTo>
                  <a:lnTo>
                    <a:pt x="0" y="622"/>
                  </a:lnTo>
                  <a:lnTo>
                    <a:pt x="0" y="605"/>
                  </a:lnTo>
                  <a:lnTo>
                    <a:pt x="0" y="590"/>
                  </a:lnTo>
                  <a:lnTo>
                    <a:pt x="0" y="573"/>
                  </a:lnTo>
                  <a:lnTo>
                    <a:pt x="4" y="557"/>
                  </a:lnTo>
                  <a:lnTo>
                    <a:pt x="4" y="540"/>
                  </a:lnTo>
                  <a:lnTo>
                    <a:pt x="6" y="525"/>
                  </a:lnTo>
                  <a:lnTo>
                    <a:pt x="8" y="510"/>
                  </a:lnTo>
                  <a:lnTo>
                    <a:pt x="13" y="495"/>
                  </a:lnTo>
                  <a:lnTo>
                    <a:pt x="15" y="479"/>
                  </a:lnTo>
                  <a:lnTo>
                    <a:pt x="19" y="466"/>
                  </a:lnTo>
                  <a:lnTo>
                    <a:pt x="23" y="449"/>
                  </a:lnTo>
                  <a:lnTo>
                    <a:pt x="27" y="436"/>
                  </a:lnTo>
                  <a:lnTo>
                    <a:pt x="31" y="421"/>
                  </a:lnTo>
                  <a:lnTo>
                    <a:pt x="36" y="407"/>
                  </a:lnTo>
                  <a:lnTo>
                    <a:pt x="42" y="392"/>
                  </a:lnTo>
                  <a:lnTo>
                    <a:pt x="48" y="379"/>
                  </a:lnTo>
                  <a:lnTo>
                    <a:pt x="53" y="365"/>
                  </a:lnTo>
                  <a:lnTo>
                    <a:pt x="59" y="350"/>
                  </a:lnTo>
                  <a:lnTo>
                    <a:pt x="65" y="335"/>
                  </a:lnTo>
                  <a:lnTo>
                    <a:pt x="74" y="324"/>
                  </a:lnTo>
                  <a:lnTo>
                    <a:pt x="80" y="310"/>
                  </a:lnTo>
                  <a:lnTo>
                    <a:pt x="90" y="297"/>
                  </a:lnTo>
                  <a:lnTo>
                    <a:pt x="97" y="284"/>
                  </a:lnTo>
                  <a:lnTo>
                    <a:pt x="107" y="272"/>
                  </a:lnTo>
                  <a:lnTo>
                    <a:pt x="112" y="259"/>
                  </a:lnTo>
                  <a:lnTo>
                    <a:pt x="122" y="247"/>
                  </a:lnTo>
                  <a:lnTo>
                    <a:pt x="129" y="234"/>
                  </a:lnTo>
                  <a:lnTo>
                    <a:pt x="141" y="223"/>
                  </a:lnTo>
                  <a:lnTo>
                    <a:pt x="148" y="211"/>
                  </a:lnTo>
                  <a:lnTo>
                    <a:pt x="160" y="200"/>
                  </a:lnTo>
                  <a:lnTo>
                    <a:pt x="171" y="189"/>
                  </a:lnTo>
                  <a:lnTo>
                    <a:pt x="183" y="181"/>
                  </a:lnTo>
                  <a:lnTo>
                    <a:pt x="190" y="170"/>
                  </a:lnTo>
                  <a:lnTo>
                    <a:pt x="202" y="158"/>
                  </a:lnTo>
                  <a:lnTo>
                    <a:pt x="211" y="147"/>
                  </a:lnTo>
                  <a:lnTo>
                    <a:pt x="224" y="139"/>
                  </a:lnTo>
                  <a:lnTo>
                    <a:pt x="236" y="130"/>
                  </a:lnTo>
                  <a:lnTo>
                    <a:pt x="247" y="120"/>
                  </a:lnTo>
                  <a:lnTo>
                    <a:pt x="259" y="111"/>
                  </a:lnTo>
                  <a:lnTo>
                    <a:pt x="272" y="105"/>
                  </a:lnTo>
                  <a:lnTo>
                    <a:pt x="283" y="95"/>
                  </a:lnTo>
                  <a:lnTo>
                    <a:pt x="297" y="88"/>
                  </a:lnTo>
                  <a:lnTo>
                    <a:pt x="310" y="78"/>
                  </a:lnTo>
                  <a:lnTo>
                    <a:pt x="323" y="73"/>
                  </a:lnTo>
                  <a:lnTo>
                    <a:pt x="335" y="65"/>
                  </a:lnTo>
                  <a:lnTo>
                    <a:pt x="350" y="59"/>
                  </a:lnTo>
                  <a:lnTo>
                    <a:pt x="363" y="52"/>
                  </a:lnTo>
                  <a:lnTo>
                    <a:pt x="378" y="48"/>
                  </a:lnTo>
                  <a:lnTo>
                    <a:pt x="392" y="40"/>
                  </a:lnTo>
                  <a:lnTo>
                    <a:pt x="405" y="35"/>
                  </a:lnTo>
                  <a:lnTo>
                    <a:pt x="420" y="29"/>
                  </a:lnTo>
                  <a:lnTo>
                    <a:pt x="436" y="25"/>
                  </a:lnTo>
                  <a:lnTo>
                    <a:pt x="449" y="21"/>
                  </a:lnTo>
                  <a:lnTo>
                    <a:pt x="464" y="17"/>
                  </a:lnTo>
                  <a:lnTo>
                    <a:pt x="479" y="14"/>
                  </a:lnTo>
                  <a:lnTo>
                    <a:pt x="494" y="12"/>
                  </a:lnTo>
                  <a:lnTo>
                    <a:pt x="510" y="6"/>
                  </a:lnTo>
                  <a:lnTo>
                    <a:pt x="525" y="6"/>
                  </a:lnTo>
                  <a:lnTo>
                    <a:pt x="540" y="2"/>
                  </a:lnTo>
                  <a:lnTo>
                    <a:pt x="557" y="2"/>
                  </a:lnTo>
                  <a:lnTo>
                    <a:pt x="572" y="0"/>
                  </a:lnTo>
                  <a:lnTo>
                    <a:pt x="588" y="0"/>
                  </a:lnTo>
                  <a:lnTo>
                    <a:pt x="605" y="0"/>
                  </a:lnTo>
                  <a:lnTo>
                    <a:pt x="622" y="0"/>
                  </a:lnTo>
                  <a:lnTo>
                    <a:pt x="633" y="0"/>
                  </a:lnTo>
                  <a:lnTo>
                    <a:pt x="650" y="0"/>
                  </a:lnTo>
                  <a:lnTo>
                    <a:pt x="664" y="0"/>
                  </a:lnTo>
                  <a:lnTo>
                    <a:pt x="679" y="0"/>
                  </a:lnTo>
                  <a:lnTo>
                    <a:pt x="692" y="0"/>
                  </a:lnTo>
                  <a:lnTo>
                    <a:pt x="707" y="4"/>
                  </a:lnTo>
                  <a:lnTo>
                    <a:pt x="721" y="6"/>
                  </a:lnTo>
                  <a:lnTo>
                    <a:pt x="736" y="10"/>
                  </a:lnTo>
                  <a:lnTo>
                    <a:pt x="749" y="12"/>
                  </a:lnTo>
                  <a:lnTo>
                    <a:pt x="763" y="14"/>
                  </a:lnTo>
                  <a:lnTo>
                    <a:pt x="776" y="17"/>
                  </a:lnTo>
                  <a:lnTo>
                    <a:pt x="791" y="23"/>
                  </a:lnTo>
                  <a:lnTo>
                    <a:pt x="804" y="25"/>
                  </a:lnTo>
                  <a:lnTo>
                    <a:pt x="816" y="29"/>
                  </a:lnTo>
                  <a:lnTo>
                    <a:pt x="829" y="35"/>
                  </a:lnTo>
                  <a:lnTo>
                    <a:pt x="844" y="40"/>
                  </a:lnTo>
                  <a:lnTo>
                    <a:pt x="856" y="46"/>
                  </a:lnTo>
                  <a:lnTo>
                    <a:pt x="869" y="50"/>
                  </a:lnTo>
                  <a:lnTo>
                    <a:pt x="880" y="55"/>
                  </a:lnTo>
                  <a:lnTo>
                    <a:pt x="894" y="63"/>
                  </a:lnTo>
                  <a:lnTo>
                    <a:pt x="905" y="67"/>
                  </a:lnTo>
                  <a:lnTo>
                    <a:pt x="918" y="74"/>
                  </a:lnTo>
                  <a:lnTo>
                    <a:pt x="930" y="82"/>
                  </a:lnTo>
                  <a:lnTo>
                    <a:pt x="943" y="90"/>
                  </a:lnTo>
                  <a:lnTo>
                    <a:pt x="953" y="95"/>
                  </a:lnTo>
                  <a:lnTo>
                    <a:pt x="966" y="103"/>
                  </a:lnTo>
                  <a:lnTo>
                    <a:pt x="975" y="111"/>
                  </a:lnTo>
                  <a:lnTo>
                    <a:pt x="989" y="120"/>
                  </a:lnTo>
                  <a:lnTo>
                    <a:pt x="998" y="130"/>
                  </a:lnTo>
                  <a:lnTo>
                    <a:pt x="1010" y="137"/>
                  </a:lnTo>
                  <a:lnTo>
                    <a:pt x="1021" y="147"/>
                  </a:lnTo>
                  <a:lnTo>
                    <a:pt x="1032" y="156"/>
                  </a:lnTo>
                  <a:lnTo>
                    <a:pt x="1023" y="164"/>
                  </a:lnTo>
                  <a:lnTo>
                    <a:pt x="1015" y="177"/>
                  </a:lnTo>
                  <a:lnTo>
                    <a:pt x="1010" y="183"/>
                  </a:lnTo>
                  <a:lnTo>
                    <a:pt x="1006" y="190"/>
                  </a:lnTo>
                  <a:lnTo>
                    <a:pt x="1002" y="198"/>
                  </a:lnTo>
                  <a:lnTo>
                    <a:pt x="998" y="206"/>
                  </a:lnTo>
                  <a:lnTo>
                    <a:pt x="993" y="213"/>
                  </a:lnTo>
                  <a:lnTo>
                    <a:pt x="989" y="221"/>
                  </a:lnTo>
                  <a:lnTo>
                    <a:pt x="985" y="228"/>
                  </a:lnTo>
                  <a:lnTo>
                    <a:pt x="979" y="236"/>
                  </a:lnTo>
                  <a:lnTo>
                    <a:pt x="974" y="246"/>
                  </a:lnTo>
                  <a:lnTo>
                    <a:pt x="970" y="253"/>
                  </a:lnTo>
                  <a:lnTo>
                    <a:pt x="966" y="263"/>
                  </a:lnTo>
                  <a:lnTo>
                    <a:pt x="962" y="272"/>
                  </a:lnTo>
                  <a:lnTo>
                    <a:pt x="956" y="282"/>
                  </a:lnTo>
                  <a:lnTo>
                    <a:pt x="951" y="291"/>
                  </a:lnTo>
                  <a:lnTo>
                    <a:pt x="945" y="301"/>
                  </a:lnTo>
                  <a:lnTo>
                    <a:pt x="939" y="312"/>
                  </a:lnTo>
                  <a:lnTo>
                    <a:pt x="936" y="320"/>
                  </a:lnTo>
                  <a:lnTo>
                    <a:pt x="932" y="331"/>
                  </a:lnTo>
                  <a:lnTo>
                    <a:pt x="928" y="341"/>
                  </a:lnTo>
                  <a:lnTo>
                    <a:pt x="924" y="352"/>
                  </a:lnTo>
                  <a:lnTo>
                    <a:pt x="920" y="360"/>
                  </a:lnTo>
                  <a:lnTo>
                    <a:pt x="915" y="371"/>
                  </a:lnTo>
                  <a:lnTo>
                    <a:pt x="911" y="379"/>
                  </a:lnTo>
                  <a:lnTo>
                    <a:pt x="909" y="388"/>
                  </a:lnTo>
                  <a:lnTo>
                    <a:pt x="903" y="398"/>
                  </a:lnTo>
                  <a:lnTo>
                    <a:pt x="901" y="407"/>
                  </a:lnTo>
                  <a:lnTo>
                    <a:pt x="897" y="415"/>
                  </a:lnTo>
                  <a:lnTo>
                    <a:pt x="897" y="424"/>
                  </a:lnTo>
                  <a:lnTo>
                    <a:pt x="880" y="426"/>
                  </a:lnTo>
                  <a:lnTo>
                    <a:pt x="867" y="432"/>
                  </a:lnTo>
                  <a:lnTo>
                    <a:pt x="854" y="436"/>
                  </a:lnTo>
                  <a:lnTo>
                    <a:pt x="840" y="445"/>
                  </a:lnTo>
                  <a:lnTo>
                    <a:pt x="827" y="453"/>
                  </a:lnTo>
                  <a:lnTo>
                    <a:pt x="816" y="462"/>
                  </a:lnTo>
                  <a:lnTo>
                    <a:pt x="806" y="472"/>
                  </a:lnTo>
                  <a:lnTo>
                    <a:pt x="799" y="485"/>
                  </a:lnTo>
                  <a:lnTo>
                    <a:pt x="787" y="497"/>
                  </a:lnTo>
                  <a:lnTo>
                    <a:pt x="782" y="510"/>
                  </a:lnTo>
                  <a:lnTo>
                    <a:pt x="774" y="523"/>
                  </a:lnTo>
                  <a:lnTo>
                    <a:pt x="768" y="536"/>
                  </a:lnTo>
                  <a:lnTo>
                    <a:pt x="763" y="550"/>
                  </a:lnTo>
                  <a:lnTo>
                    <a:pt x="761" y="565"/>
                  </a:lnTo>
                  <a:lnTo>
                    <a:pt x="759" y="573"/>
                  </a:lnTo>
                  <a:lnTo>
                    <a:pt x="759" y="582"/>
                  </a:lnTo>
                  <a:lnTo>
                    <a:pt x="759" y="590"/>
                  </a:lnTo>
                  <a:lnTo>
                    <a:pt x="759" y="599"/>
                  </a:lnTo>
                  <a:lnTo>
                    <a:pt x="759" y="607"/>
                  </a:lnTo>
                  <a:lnTo>
                    <a:pt x="759" y="616"/>
                  </a:lnTo>
                  <a:lnTo>
                    <a:pt x="759" y="624"/>
                  </a:lnTo>
                  <a:lnTo>
                    <a:pt x="763" y="635"/>
                  </a:lnTo>
                  <a:lnTo>
                    <a:pt x="763" y="643"/>
                  </a:lnTo>
                  <a:lnTo>
                    <a:pt x="764" y="652"/>
                  </a:lnTo>
                  <a:lnTo>
                    <a:pt x="768" y="660"/>
                  </a:lnTo>
                  <a:lnTo>
                    <a:pt x="772" y="670"/>
                  </a:lnTo>
                  <a:lnTo>
                    <a:pt x="774" y="677"/>
                  </a:lnTo>
                  <a:lnTo>
                    <a:pt x="780" y="683"/>
                  </a:lnTo>
                  <a:lnTo>
                    <a:pt x="783" y="690"/>
                  </a:lnTo>
                  <a:lnTo>
                    <a:pt x="789" y="700"/>
                  </a:lnTo>
                  <a:lnTo>
                    <a:pt x="793" y="706"/>
                  </a:lnTo>
                  <a:lnTo>
                    <a:pt x="799" y="713"/>
                  </a:lnTo>
                  <a:lnTo>
                    <a:pt x="804" y="719"/>
                  </a:lnTo>
                  <a:lnTo>
                    <a:pt x="810" y="727"/>
                  </a:lnTo>
                  <a:lnTo>
                    <a:pt x="816" y="730"/>
                  </a:lnTo>
                  <a:lnTo>
                    <a:pt x="821" y="736"/>
                  </a:lnTo>
                  <a:lnTo>
                    <a:pt x="827" y="742"/>
                  </a:lnTo>
                  <a:lnTo>
                    <a:pt x="837" y="748"/>
                  </a:lnTo>
                  <a:lnTo>
                    <a:pt x="844" y="753"/>
                  </a:lnTo>
                  <a:lnTo>
                    <a:pt x="850" y="757"/>
                  </a:lnTo>
                  <a:lnTo>
                    <a:pt x="859" y="761"/>
                  </a:lnTo>
                  <a:lnTo>
                    <a:pt x="869" y="767"/>
                  </a:lnTo>
                  <a:lnTo>
                    <a:pt x="875" y="767"/>
                  </a:lnTo>
                  <a:lnTo>
                    <a:pt x="884" y="770"/>
                  </a:lnTo>
                  <a:lnTo>
                    <a:pt x="892" y="772"/>
                  </a:lnTo>
                  <a:lnTo>
                    <a:pt x="901" y="776"/>
                  </a:lnTo>
                  <a:lnTo>
                    <a:pt x="909" y="778"/>
                  </a:lnTo>
                  <a:lnTo>
                    <a:pt x="920" y="778"/>
                  </a:lnTo>
                  <a:lnTo>
                    <a:pt x="930" y="778"/>
                  </a:lnTo>
                  <a:lnTo>
                    <a:pt x="939" y="780"/>
                  </a:lnTo>
                  <a:close/>
                </a:path>
              </a:pathLst>
            </a:custGeom>
            <a:solidFill>
              <a:srgbClr val="E8CC4F"/>
            </a:solidFill>
            <a:ln w="9525">
              <a:noFill/>
              <a:round/>
              <a:headEnd/>
              <a:tailEnd/>
            </a:ln>
          </p:spPr>
          <p:txBody>
            <a:bodyPr/>
            <a:lstStyle/>
            <a:p>
              <a:endParaRPr lang="fr-FR"/>
            </a:p>
          </p:txBody>
        </p:sp>
      </p:grpSp>
      <p:grpSp>
        <p:nvGrpSpPr>
          <p:cNvPr id="63" name="Group 5"/>
          <p:cNvGrpSpPr>
            <a:grpSpLocks noChangeAspect="1"/>
          </p:cNvGrpSpPr>
          <p:nvPr/>
        </p:nvGrpSpPr>
        <p:grpSpPr bwMode="auto">
          <a:xfrm flipH="1">
            <a:off x="3292475" y="2497138"/>
            <a:ext cx="431800" cy="306387"/>
            <a:chOff x="748" y="1732"/>
            <a:chExt cx="1488" cy="1060"/>
          </a:xfrm>
        </p:grpSpPr>
        <p:sp>
          <p:nvSpPr>
            <p:cNvPr id="138276" name="AutoShape 4"/>
            <p:cNvSpPr>
              <a:spLocks noChangeAspect="1" noChangeArrowheads="1" noTextEdit="1"/>
            </p:cNvSpPr>
            <p:nvPr/>
          </p:nvSpPr>
          <p:spPr bwMode="auto">
            <a:xfrm>
              <a:off x="748" y="1732"/>
              <a:ext cx="1488" cy="1060"/>
            </a:xfrm>
            <a:prstGeom prst="rect">
              <a:avLst/>
            </a:prstGeom>
            <a:noFill/>
            <a:ln w="9525">
              <a:noFill/>
              <a:miter lim="800000"/>
              <a:headEnd/>
              <a:tailEnd/>
            </a:ln>
          </p:spPr>
          <p:txBody>
            <a:bodyPr/>
            <a:lstStyle/>
            <a:p>
              <a:endParaRPr lang="fr-FR"/>
            </a:p>
          </p:txBody>
        </p:sp>
        <p:sp>
          <p:nvSpPr>
            <p:cNvPr id="138277" name="Freeform 6"/>
            <p:cNvSpPr>
              <a:spLocks/>
            </p:cNvSpPr>
            <p:nvPr/>
          </p:nvSpPr>
          <p:spPr bwMode="auto">
            <a:xfrm>
              <a:off x="748" y="2125"/>
              <a:ext cx="1044" cy="224"/>
            </a:xfrm>
            <a:custGeom>
              <a:avLst/>
              <a:gdLst>
                <a:gd name="T0" fmla="*/ 0 w 2087"/>
                <a:gd name="T1" fmla="*/ 112 h 449"/>
                <a:gd name="T2" fmla="*/ 7 w 2087"/>
                <a:gd name="T3" fmla="*/ 112 h 449"/>
                <a:gd name="T4" fmla="*/ 15 w 2087"/>
                <a:gd name="T5" fmla="*/ 112 h 449"/>
                <a:gd name="T6" fmla="*/ 26 w 2087"/>
                <a:gd name="T7" fmla="*/ 112 h 449"/>
                <a:gd name="T8" fmla="*/ 27 w 2087"/>
                <a:gd name="T9" fmla="*/ 103 h 449"/>
                <a:gd name="T10" fmla="*/ 29 w 2087"/>
                <a:gd name="T11" fmla="*/ 95 h 449"/>
                <a:gd name="T12" fmla="*/ 34 w 2087"/>
                <a:gd name="T13" fmla="*/ 87 h 449"/>
                <a:gd name="T14" fmla="*/ 39 w 2087"/>
                <a:gd name="T15" fmla="*/ 81 h 449"/>
                <a:gd name="T16" fmla="*/ 46 w 2087"/>
                <a:gd name="T17" fmla="*/ 75 h 449"/>
                <a:gd name="T18" fmla="*/ 53 w 2087"/>
                <a:gd name="T19" fmla="*/ 71 h 449"/>
                <a:gd name="T20" fmla="*/ 62 w 2087"/>
                <a:gd name="T21" fmla="*/ 69 h 449"/>
                <a:gd name="T22" fmla="*/ 71 w 2087"/>
                <a:gd name="T23" fmla="*/ 68 h 449"/>
                <a:gd name="T24" fmla="*/ 80 w 2087"/>
                <a:gd name="T25" fmla="*/ 69 h 449"/>
                <a:gd name="T26" fmla="*/ 88 w 2087"/>
                <a:gd name="T27" fmla="*/ 71 h 449"/>
                <a:gd name="T28" fmla="*/ 99 w 2087"/>
                <a:gd name="T29" fmla="*/ 78 h 449"/>
                <a:gd name="T30" fmla="*/ 104 w 2087"/>
                <a:gd name="T31" fmla="*/ 83 h 449"/>
                <a:gd name="T32" fmla="*/ 110 w 2087"/>
                <a:gd name="T33" fmla="*/ 90 h 449"/>
                <a:gd name="T34" fmla="*/ 113 w 2087"/>
                <a:gd name="T35" fmla="*/ 98 h 449"/>
                <a:gd name="T36" fmla="*/ 115 w 2087"/>
                <a:gd name="T37" fmla="*/ 107 h 449"/>
                <a:gd name="T38" fmla="*/ 159 w 2087"/>
                <a:gd name="T39" fmla="*/ 87 h 449"/>
                <a:gd name="T40" fmla="*/ 168 w 2087"/>
                <a:gd name="T41" fmla="*/ 89 h 449"/>
                <a:gd name="T42" fmla="*/ 176 w 2087"/>
                <a:gd name="T43" fmla="*/ 94 h 449"/>
                <a:gd name="T44" fmla="*/ 181 w 2087"/>
                <a:gd name="T45" fmla="*/ 102 h 449"/>
                <a:gd name="T46" fmla="*/ 184 w 2087"/>
                <a:gd name="T47" fmla="*/ 112 h 449"/>
                <a:gd name="T48" fmla="*/ 199 w 2087"/>
                <a:gd name="T49" fmla="*/ 112 h 449"/>
                <a:gd name="T50" fmla="*/ 213 w 2087"/>
                <a:gd name="T51" fmla="*/ 112 h 449"/>
                <a:gd name="T52" fmla="*/ 227 w 2087"/>
                <a:gd name="T53" fmla="*/ 112 h 449"/>
                <a:gd name="T54" fmla="*/ 239 w 2087"/>
                <a:gd name="T55" fmla="*/ 112 h 449"/>
                <a:gd name="T56" fmla="*/ 249 w 2087"/>
                <a:gd name="T57" fmla="*/ 112 h 449"/>
                <a:gd name="T58" fmla="*/ 258 w 2087"/>
                <a:gd name="T59" fmla="*/ 112 h 449"/>
                <a:gd name="T60" fmla="*/ 266 w 2087"/>
                <a:gd name="T61" fmla="*/ 112 h 449"/>
                <a:gd name="T62" fmla="*/ 266 w 2087"/>
                <a:gd name="T63" fmla="*/ 103 h 449"/>
                <a:gd name="T64" fmla="*/ 269 w 2087"/>
                <a:gd name="T65" fmla="*/ 95 h 449"/>
                <a:gd name="T66" fmla="*/ 273 w 2087"/>
                <a:gd name="T67" fmla="*/ 87 h 449"/>
                <a:gd name="T68" fmla="*/ 279 w 2087"/>
                <a:gd name="T69" fmla="*/ 81 h 449"/>
                <a:gd name="T70" fmla="*/ 285 w 2087"/>
                <a:gd name="T71" fmla="*/ 75 h 449"/>
                <a:gd name="T72" fmla="*/ 293 w 2087"/>
                <a:gd name="T73" fmla="*/ 71 h 449"/>
                <a:gd name="T74" fmla="*/ 301 w 2087"/>
                <a:gd name="T75" fmla="*/ 69 h 449"/>
                <a:gd name="T76" fmla="*/ 310 w 2087"/>
                <a:gd name="T77" fmla="*/ 68 h 449"/>
                <a:gd name="T78" fmla="*/ 319 w 2087"/>
                <a:gd name="T79" fmla="*/ 69 h 449"/>
                <a:gd name="T80" fmla="*/ 327 w 2087"/>
                <a:gd name="T81" fmla="*/ 71 h 449"/>
                <a:gd name="T82" fmla="*/ 335 w 2087"/>
                <a:gd name="T83" fmla="*/ 75 h 449"/>
                <a:gd name="T84" fmla="*/ 342 w 2087"/>
                <a:gd name="T85" fmla="*/ 81 h 449"/>
                <a:gd name="T86" fmla="*/ 347 w 2087"/>
                <a:gd name="T87" fmla="*/ 87 h 449"/>
                <a:gd name="T88" fmla="*/ 351 w 2087"/>
                <a:gd name="T89" fmla="*/ 95 h 449"/>
                <a:gd name="T90" fmla="*/ 354 w 2087"/>
                <a:gd name="T91" fmla="*/ 103 h 449"/>
                <a:gd name="T92" fmla="*/ 355 w 2087"/>
                <a:gd name="T93" fmla="*/ 112 h 449"/>
                <a:gd name="T94" fmla="*/ 373 w 2087"/>
                <a:gd name="T95" fmla="*/ 112 h 449"/>
                <a:gd name="T96" fmla="*/ 389 w 2087"/>
                <a:gd name="T97" fmla="*/ 112 h 449"/>
                <a:gd name="T98" fmla="*/ 405 w 2087"/>
                <a:gd name="T99" fmla="*/ 112 h 449"/>
                <a:gd name="T100" fmla="*/ 421 w 2087"/>
                <a:gd name="T101" fmla="*/ 112 h 449"/>
                <a:gd name="T102" fmla="*/ 435 w 2087"/>
                <a:gd name="T103" fmla="*/ 112 h 449"/>
                <a:gd name="T104" fmla="*/ 449 w 2087"/>
                <a:gd name="T105" fmla="*/ 112 h 449"/>
                <a:gd name="T106" fmla="*/ 462 w 2087"/>
                <a:gd name="T107" fmla="*/ 112 h 449"/>
                <a:gd name="T108" fmla="*/ 474 w 2087"/>
                <a:gd name="T109" fmla="*/ 112 h 449"/>
                <a:gd name="T110" fmla="*/ 484 w 2087"/>
                <a:gd name="T111" fmla="*/ 112 h 449"/>
                <a:gd name="T112" fmla="*/ 494 w 2087"/>
                <a:gd name="T113" fmla="*/ 112 h 449"/>
                <a:gd name="T114" fmla="*/ 502 w 2087"/>
                <a:gd name="T115" fmla="*/ 112 h 449"/>
                <a:gd name="T116" fmla="*/ 515 w 2087"/>
                <a:gd name="T117" fmla="*/ 112 h 449"/>
                <a:gd name="T118" fmla="*/ 522 w 2087"/>
                <a:gd name="T119" fmla="*/ 112 h 4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87"/>
                <a:gd name="T181" fmla="*/ 0 h 449"/>
                <a:gd name="T182" fmla="*/ 2087 w 2087"/>
                <a:gd name="T183" fmla="*/ 449 h 4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87" h="449">
                  <a:moveTo>
                    <a:pt x="2087" y="449"/>
                  </a:moveTo>
                  <a:lnTo>
                    <a:pt x="2087" y="0"/>
                  </a:lnTo>
                  <a:lnTo>
                    <a:pt x="0" y="0"/>
                  </a:lnTo>
                  <a:lnTo>
                    <a:pt x="0" y="449"/>
                  </a:lnTo>
                  <a:lnTo>
                    <a:pt x="6" y="449"/>
                  </a:lnTo>
                  <a:lnTo>
                    <a:pt x="13" y="449"/>
                  </a:lnTo>
                  <a:lnTo>
                    <a:pt x="25" y="449"/>
                  </a:lnTo>
                  <a:lnTo>
                    <a:pt x="30" y="449"/>
                  </a:lnTo>
                  <a:lnTo>
                    <a:pt x="38" y="449"/>
                  </a:lnTo>
                  <a:lnTo>
                    <a:pt x="48" y="449"/>
                  </a:lnTo>
                  <a:lnTo>
                    <a:pt x="57" y="449"/>
                  </a:lnTo>
                  <a:lnTo>
                    <a:pt x="67" y="449"/>
                  </a:lnTo>
                  <a:lnTo>
                    <a:pt x="78" y="449"/>
                  </a:lnTo>
                  <a:lnTo>
                    <a:pt x="89" y="449"/>
                  </a:lnTo>
                  <a:lnTo>
                    <a:pt x="101" y="449"/>
                  </a:lnTo>
                  <a:lnTo>
                    <a:pt x="101" y="440"/>
                  </a:lnTo>
                  <a:lnTo>
                    <a:pt x="101" y="430"/>
                  </a:lnTo>
                  <a:lnTo>
                    <a:pt x="103" y="421"/>
                  </a:lnTo>
                  <a:lnTo>
                    <a:pt x="105" y="413"/>
                  </a:lnTo>
                  <a:lnTo>
                    <a:pt x="106"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3"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3" y="274"/>
                  </a:lnTo>
                  <a:lnTo>
                    <a:pt x="291" y="274"/>
                  </a:lnTo>
                  <a:lnTo>
                    <a:pt x="300" y="274"/>
                  </a:lnTo>
                  <a:lnTo>
                    <a:pt x="308" y="274"/>
                  </a:lnTo>
                  <a:lnTo>
                    <a:pt x="317" y="278"/>
                  </a:lnTo>
                  <a:lnTo>
                    <a:pt x="325" y="278"/>
                  </a:lnTo>
                  <a:lnTo>
                    <a:pt x="335" y="280"/>
                  </a:lnTo>
                  <a:lnTo>
                    <a:pt x="342" y="282"/>
                  </a:lnTo>
                  <a:lnTo>
                    <a:pt x="352" y="287"/>
                  </a:lnTo>
                  <a:lnTo>
                    <a:pt x="365" y="293"/>
                  </a:lnTo>
                  <a:lnTo>
                    <a:pt x="380" y="303"/>
                  </a:lnTo>
                  <a:lnTo>
                    <a:pt x="386" y="306"/>
                  </a:lnTo>
                  <a:lnTo>
                    <a:pt x="394" y="312"/>
                  </a:lnTo>
                  <a:lnTo>
                    <a:pt x="399" y="318"/>
                  </a:lnTo>
                  <a:lnTo>
                    <a:pt x="407" y="324"/>
                  </a:lnTo>
                  <a:lnTo>
                    <a:pt x="411" y="329"/>
                  </a:lnTo>
                  <a:lnTo>
                    <a:pt x="416" y="335"/>
                  </a:lnTo>
                  <a:lnTo>
                    <a:pt x="424" y="341"/>
                  </a:lnTo>
                  <a:lnTo>
                    <a:pt x="430" y="350"/>
                  </a:lnTo>
                  <a:lnTo>
                    <a:pt x="433" y="356"/>
                  </a:lnTo>
                  <a:lnTo>
                    <a:pt x="437" y="363"/>
                  </a:lnTo>
                  <a:lnTo>
                    <a:pt x="441" y="371"/>
                  </a:lnTo>
                  <a:lnTo>
                    <a:pt x="447" y="381"/>
                  </a:lnTo>
                  <a:lnTo>
                    <a:pt x="447" y="388"/>
                  </a:lnTo>
                  <a:lnTo>
                    <a:pt x="451" y="394"/>
                  </a:lnTo>
                  <a:lnTo>
                    <a:pt x="452" y="403"/>
                  </a:lnTo>
                  <a:lnTo>
                    <a:pt x="456" y="413"/>
                  </a:lnTo>
                  <a:lnTo>
                    <a:pt x="458" y="421"/>
                  </a:lnTo>
                  <a:lnTo>
                    <a:pt x="458" y="430"/>
                  </a:lnTo>
                  <a:lnTo>
                    <a:pt x="460" y="440"/>
                  </a:lnTo>
                  <a:lnTo>
                    <a:pt x="462" y="449"/>
                  </a:lnTo>
                  <a:lnTo>
                    <a:pt x="572" y="449"/>
                  </a:lnTo>
                  <a:lnTo>
                    <a:pt x="633" y="348"/>
                  </a:lnTo>
                  <a:lnTo>
                    <a:pt x="641" y="348"/>
                  </a:lnTo>
                  <a:lnTo>
                    <a:pt x="652" y="350"/>
                  </a:lnTo>
                  <a:lnTo>
                    <a:pt x="662" y="352"/>
                  </a:lnTo>
                  <a:lnTo>
                    <a:pt x="671" y="356"/>
                  </a:lnTo>
                  <a:lnTo>
                    <a:pt x="679" y="360"/>
                  </a:lnTo>
                  <a:lnTo>
                    <a:pt x="686" y="365"/>
                  </a:lnTo>
                  <a:lnTo>
                    <a:pt x="694" y="369"/>
                  </a:lnTo>
                  <a:lnTo>
                    <a:pt x="703" y="377"/>
                  </a:lnTo>
                  <a:lnTo>
                    <a:pt x="709" y="383"/>
                  </a:lnTo>
                  <a:lnTo>
                    <a:pt x="715" y="392"/>
                  </a:lnTo>
                  <a:lnTo>
                    <a:pt x="719" y="402"/>
                  </a:lnTo>
                  <a:lnTo>
                    <a:pt x="724" y="409"/>
                  </a:lnTo>
                  <a:lnTo>
                    <a:pt x="728" y="419"/>
                  </a:lnTo>
                  <a:lnTo>
                    <a:pt x="730" y="428"/>
                  </a:lnTo>
                  <a:lnTo>
                    <a:pt x="732" y="438"/>
                  </a:lnTo>
                  <a:lnTo>
                    <a:pt x="734" y="449"/>
                  </a:lnTo>
                  <a:lnTo>
                    <a:pt x="745" y="449"/>
                  </a:lnTo>
                  <a:lnTo>
                    <a:pt x="762" y="449"/>
                  </a:lnTo>
                  <a:lnTo>
                    <a:pt x="776" y="449"/>
                  </a:lnTo>
                  <a:lnTo>
                    <a:pt x="793" y="449"/>
                  </a:lnTo>
                  <a:lnTo>
                    <a:pt x="804" y="449"/>
                  </a:lnTo>
                  <a:lnTo>
                    <a:pt x="821" y="449"/>
                  </a:lnTo>
                  <a:lnTo>
                    <a:pt x="835" y="449"/>
                  </a:lnTo>
                  <a:lnTo>
                    <a:pt x="852" y="449"/>
                  </a:lnTo>
                  <a:lnTo>
                    <a:pt x="863" y="449"/>
                  </a:lnTo>
                  <a:lnTo>
                    <a:pt x="878" y="449"/>
                  </a:lnTo>
                  <a:lnTo>
                    <a:pt x="892" y="449"/>
                  </a:lnTo>
                  <a:lnTo>
                    <a:pt x="905" y="449"/>
                  </a:lnTo>
                  <a:lnTo>
                    <a:pt x="916" y="449"/>
                  </a:lnTo>
                  <a:lnTo>
                    <a:pt x="930" y="449"/>
                  </a:lnTo>
                  <a:lnTo>
                    <a:pt x="943" y="449"/>
                  </a:lnTo>
                  <a:lnTo>
                    <a:pt x="956"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5" y="403"/>
                  </a:lnTo>
                  <a:lnTo>
                    <a:pt x="1068" y="394"/>
                  </a:lnTo>
                  <a:lnTo>
                    <a:pt x="1070" y="388"/>
                  </a:lnTo>
                  <a:lnTo>
                    <a:pt x="1074" y="381"/>
                  </a:lnTo>
                  <a:lnTo>
                    <a:pt x="1078" y="371"/>
                  </a:lnTo>
                  <a:lnTo>
                    <a:pt x="1082" y="363"/>
                  </a:lnTo>
                  <a:lnTo>
                    <a:pt x="1086" y="356"/>
                  </a:lnTo>
                  <a:lnTo>
                    <a:pt x="1091" y="350"/>
                  </a:lnTo>
                  <a:lnTo>
                    <a:pt x="1097" y="341"/>
                  </a:lnTo>
                  <a:lnTo>
                    <a:pt x="1101" y="335"/>
                  </a:lnTo>
                  <a:lnTo>
                    <a:pt x="1106" y="329"/>
                  </a:lnTo>
                  <a:lnTo>
                    <a:pt x="1114" y="324"/>
                  </a:lnTo>
                  <a:lnTo>
                    <a:pt x="1118" y="318"/>
                  </a:lnTo>
                  <a:lnTo>
                    <a:pt x="1125" y="312"/>
                  </a:lnTo>
                  <a:lnTo>
                    <a:pt x="1131" y="306"/>
                  </a:lnTo>
                  <a:lnTo>
                    <a:pt x="1139" y="301"/>
                  </a:lnTo>
                  <a:lnTo>
                    <a:pt x="1146" y="295"/>
                  </a:lnTo>
                  <a:lnTo>
                    <a:pt x="1154" y="291"/>
                  </a:lnTo>
                  <a:lnTo>
                    <a:pt x="1162" y="289"/>
                  </a:lnTo>
                  <a:lnTo>
                    <a:pt x="1169" y="286"/>
                  </a:lnTo>
                  <a:lnTo>
                    <a:pt x="1177" y="282"/>
                  </a:lnTo>
                  <a:lnTo>
                    <a:pt x="1184" y="278"/>
                  </a:lnTo>
                  <a:lnTo>
                    <a:pt x="1194" y="276"/>
                  </a:lnTo>
                  <a:lnTo>
                    <a:pt x="1202" y="276"/>
                  </a:lnTo>
                  <a:lnTo>
                    <a:pt x="1211" y="272"/>
                  </a:lnTo>
                  <a:lnTo>
                    <a:pt x="1221" y="272"/>
                  </a:lnTo>
                  <a:lnTo>
                    <a:pt x="1230" y="272"/>
                  </a:lnTo>
                  <a:lnTo>
                    <a:pt x="1240" y="272"/>
                  </a:lnTo>
                  <a:lnTo>
                    <a:pt x="1249" y="272"/>
                  </a:lnTo>
                  <a:lnTo>
                    <a:pt x="1257" y="272"/>
                  </a:lnTo>
                  <a:lnTo>
                    <a:pt x="1266" y="272"/>
                  </a:lnTo>
                  <a:lnTo>
                    <a:pt x="1274" y="276"/>
                  </a:lnTo>
                  <a:lnTo>
                    <a:pt x="1283" y="276"/>
                  </a:lnTo>
                  <a:lnTo>
                    <a:pt x="1291" y="278"/>
                  </a:lnTo>
                  <a:lnTo>
                    <a:pt x="1300" y="282"/>
                  </a:lnTo>
                  <a:lnTo>
                    <a:pt x="1308" y="286"/>
                  </a:lnTo>
                  <a:lnTo>
                    <a:pt x="1316" y="289"/>
                  </a:lnTo>
                  <a:lnTo>
                    <a:pt x="1323" y="291"/>
                  </a:lnTo>
                  <a:lnTo>
                    <a:pt x="1331" y="295"/>
                  </a:lnTo>
                  <a:lnTo>
                    <a:pt x="1338" y="301"/>
                  </a:lnTo>
                  <a:lnTo>
                    <a:pt x="1344" y="306"/>
                  </a:lnTo>
                  <a:lnTo>
                    <a:pt x="1352" y="312"/>
                  </a:lnTo>
                  <a:lnTo>
                    <a:pt x="1359" y="318"/>
                  </a:lnTo>
                  <a:lnTo>
                    <a:pt x="1367" y="324"/>
                  </a:lnTo>
                  <a:lnTo>
                    <a:pt x="1371" y="329"/>
                  </a:lnTo>
                  <a:lnTo>
                    <a:pt x="1376"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20" y="440"/>
                  </a:lnTo>
                  <a:lnTo>
                    <a:pt x="1420" y="449"/>
                  </a:lnTo>
                  <a:lnTo>
                    <a:pt x="1437" y="449"/>
                  </a:lnTo>
                  <a:lnTo>
                    <a:pt x="1454" y="449"/>
                  </a:lnTo>
                  <a:lnTo>
                    <a:pt x="1471" y="449"/>
                  </a:lnTo>
                  <a:lnTo>
                    <a:pt x="1489" y="449"/>
                  </a:lnTo>
                  <a:lnTo>
                    <a:pt x="1504" y="449"/>
                  </a:lnTo>
                  <a:lnTo>
                    <a:pt x="1521" y="449"/>
                  </a:lnTo>
                  <a:lnTo>
                    <a:pt x="1536" y="449"/>
                  </a:lnTo>
                  <a:lnTo>
                    <a:pt x="1555" y="449"/>
                  </a:lnTo>
                  <a:lnTo>
                    <a:pt x="1570" y="449"/>
                  </a:lnTo>
                  <a:lnTo>
                    <a:pt x="1586" y="449"/>
                  </a:lnTo>
                  <a:lnTo>
                    <a:pt x="1601" y="449"/>
                  </a:lnTo>
                  <a:lnTo>
                    <a:pt x="1618" y="449"/>
                  </a:lnTo>
                  <a:lnTo>
                    <a:pt x="1633" y="449"/>
                  </a:lnTo>
                  <a:lnTo>
                    <a:pt x="1648" y="449"/>
                  </a:lnTo>
                  <a:lnTo>
                    <a:pt x="1665" y="449"/>
                  </a:lnTo>
                  <a:lnTo>
                    <a:pt x="1681" y="449"/>
                  </a:lnTo>
                  <a:lnTo>
                    <a:pt x="1694" y="449"/>
                  </a:lnTo>
                  <a:lnTo>
                    <a:pt x="1709" y="449"/>
                  </a:lnTo>
                  <a:lnTo>
                    <a:pt x="1724" y="449"/>
                  </a:lnTo>
                  <a:lnTo>
                    <a:pt x="1738" y="449"/>
                  </a:lnTo>
                  <a:lnTo>
                    <a:pt x="1751" y="449"/>
                  </a:lnTo>
                  <a:lnTo>
                    <a:pt x="1766" y="449"/>
                  </a:lnTo>
                  <a:lnTo>
                    <a:pt x="1779" y="449"/>
                  </a:lnTo>
                  <a:lnTo>
                    <a:pt x="1795" y="449"/>
                  </a:lnTo>
                  <a:lnTo>
                    <a:pt x="1806" y="449"/>
                  </a:lnTo>
                  <a:lnTo>
                    <a:pt x="1819" y="449"/>
                  </a:lnTo>
                  <a:lnTo>
                    <a:pt x="1833" y="449"/>
                  </a:lnTo>
                  <a:lnTo>
                    <a:pt x="1846" y="449"/>
                  </a:lnTo>
                  <a:lnTo>
                    <a:pt x="1857" y="449"/>
                  </a:lnTo>
                  <a:lnTo>
                    <a:pt x="1869" y="449"/>
                  </a:lnTo>
                  <a:lnTo>
                    <a:pt x="1880" y="449"/>
                  </a:lnTo>
                  <a:lnTo>
                    <a:pt x="1894" y="449"/>
                  </a:lnTo>
                  <a:lnTo>
                    <a:pt x="1903" y="449"/>
                  </a:lnTo>
                  <a:lnTo>
                    <a:pt x="1913" y="449"/>
                  </a:lnTo>
                  <a:lnTo>
                    <a:pt x="1924" y="449"/>
                  </a:lnTo>
                  <a:lnTo>
                    <a:pt x="1935" y="449"/>
                  </a:lnTo>
                  <a:lnTo>
                    <a:pt x="1945" y="449"/>
                  </a:lnTo>
                  <a:lnTo>
                    <a:pt x="1954" y="449"/>
                  </a:lnTo>
                  <a:lnTo>
                    <a:pt x="1964" y="449"/>
                  </a:lnTo>
                  <a:lnTo>
                    <a:pt x="1973" y="449"/>
                  </a:lnTo>
                  <a:lnTo>
                    <a:pt x="1981" y="449"/>
                  </a:lnTo>
                  <a:lnTo>
                    <a:pt x="1989" y="449"/>
                  </a:lnTo>
                  <a:lnTo>
                    <a:pt x="1998" y="449"/>
                  </a:lnTo>
                  <a:lnTo>
                    <a:pt x="2006" y="449"/>
                  </a:lnTo>
                  <a:lnTo>
                    <a:pt x="2021" y="449"/>
                  </a:lnTo>
                  <a:lnTo>
                    <a:pt x="2036" y="449"/>
                  </a:lnTo>
                  <a:lnTo>
                    <a:pt x="2048" y="449"/>
                  </a:lnTo>
                  <a:lnTo>
                    <a:pt x="2057" y="449"/>
                  </a:lnTo>
                  <a:lnTo>
                    <a:pt x="2065" y="449"/>
                  </a:lnTo>
                  <a:lnTo>
                    <a:pt x="2074" y="449"/>
                  </a:lnTo>
                  <a:lnTo>
                    <a:pt x="2084" y="449"/>
                  </a:lnTo>
                  <a:lnTo>
                    <a:pt x="2087" y="449"/>
                  </a:lnTo>
                  <a:close/>
                </a:path>
              </a:pathLst>
            </a:custGeom>
            <a:solidFill>
              <a:srgbClr val="BA9E00"/>
            </a:solidFill>
            <a:ln w="9525">
              <a:noFill/>
              <a:round/>
              <a:headEnd/>
              <a:tailEnd/>
            </a:ln>
          </p:spPr>
          <p:txBody>
            <a:bodyPr/>
            <a:lstStyle/>
            <a:p>
              <a:endParaRPr lang="fr-FR"/>
            </a:p>
          </p:txBody>
        </p:sp>
        <p:sp>
          <p:nvSpPr>
            <p:cNvPr id="138278" name="Freeform 7"/>
            <p:cNvSpPr>
              <a:spLocks/>
            </p:cNvSpPr>
            <p:nvPr/>
          </p:nvSpPr>
          <p:spPr bwMode="auto">
            <a:xfrm>
              <a:off x="796" y="2125"/>
              <a:ext cx="1042" cy="224"/>
            </a:xfrm>
            <a:custGeom>
              <a:avLst/>
              <a:gdLst>
                <a:gd name="T0" fmla="*/ 0 w 2086"/>
                <a:gd name="T1" fmla="*/ 112 h 449"/>
                <a:gd name="T2" fmla="*/ 9 w 2086"/>
                <a:gd name="T3" fmla="*/ 112 h 449"/>
                <a:gd name="T4" fmla="*/ 22 w 2086"/>
                <a:gd name="T5" fmla="*/ 112 h 449"/>
                <a:gd name="T6" fmla="*/ 26 w 2086"/>
                <a:gd name="T7" fmla="*/ 103 h 449"/>
                <a:gd name="T8" fmla="*/ 29 w 2086"/>
                <a:gd name="T9" fmla="*/ 92 h 449"/>
                <a:gd name="T10" fmla="*/ 35 w 2086"/>
                <a:gd name="T11" fmla="*/ 83 h 449"/>
                <a:gd name="T12" fmla="*/ 43 w 2086"/>
                <a:gd name="T13" fmla="*/ 76 h 449"/>
                <a:gd name="T14" fmla="*/ 52 w 2086"/>
                <a:gd name="T15" fmla="*/ 71 h 449"/>
                <a:gd name="T16" fmla="*/ 63 w 2086"/>
                <a:gd name="T17" fmla="*/ 68 h 449"/>
                <a:gd name="T18" fmla="*/ 74 w 2086"/>
                <a:gd name="T19" fmla="*/ 68 h 449"/>
                <a:gd name="T20" fmla="*/ 85 w 2086"/>
                <a:gd name="T21" fmla="*/ 70 h 449"/>
                <a:gd name="T22" fmla="*/ 95 w 2086"/>
                <a:gd name="T23" fmla="*/ 75 h 449"/>
                <a:gd name="T24" fmla="*/ 102 w 2086"/>
                <a:gd name="T25" fmla="*/ 82 h 449"/>
                <a:gd name="T26" fmla="*/ 108 w 2086"/>
                <a:gd name="T27" fmla="*/ 90 h 449"/>
                <a:gd name="T28" fmla="*/ 113 w 2086"/>
                <a:gd name="T29" fmla="*/ 100 h 449"/>
                <a:gd name="T30" fmla="*/ 115 w 2086"/>
                <a:gd name="T31" fmla="*/ 112 h 449"/>
                <a:gd name="T32" fmla="*/ 122 w 2086"/>
                <a:gd name="T33" fmla="*/ 112 h 449"/>
                <a:gd name="T34" fmla="*/ 132 w 2086"/>
                <a:gd name="T35" fmla="*/ 112 h 449"/>
                <a:gd name="T36" fmla="*/ 135 w 2086"/>
                <a:gd name="T37" fmla="*/ 100 h 449"/>
                <a:gd name="T38" fmla="*/ 143 w 2086"/>
                <a:gd name="T39" fmla="*/ 91 h 449"/>
                <a:gd name="T40" fmla="*/ 155 w 2086"/>
                <a:gd name="T41" fmla="*/ 87 h 449"/>
                <a:gd name="T42" fmla="*/ 167 w 2086"/>
                <a:gd name="T43" fmla="*/ 89 h 449"/>
                <a:gd name="T44" fmla="*/ 177 w 2086"/>
                <a:gd name="T45" fmla="*/ 95 h 449"/>
                <a:gd name="T46" fmla="*/ 182 w 2086"/>
                <a:gd name="T47" fmla="*/ 107 h 449"/>
                <a:gd name="T48" fmla="*/ 194 w 2086"/>
                <a:gd name="T49" fmla="*/ 112 h 449"/>
                <a:gd name="T50" fmla="*/ 212 w 2086"/>
                <a:gd name="T51" fmla="*/ 112 h 449"/>
                <a:gd name="T52" fmla="*/ 229 w 2086"/>
                <a:gd name="T53" fmla="*/ 112 h 449"/>
                <a:gd name="T54" fmla="*/ 243 w 2086"/>
                <a:gd name="T55" fmla="*/ 112 h 449"/>
                <a:gd name="T56" fmla="*/ 255 w 2086"/>
                <a:gd name="T57" fmla="*/ 112 h 449"/>
                <a:gd name="T58" fmla="*/ 265 w 2086"/>
                <a:gd name="T59" fmla="*/ 112 h 449"/>
                <a:gd name="T60" fmla="*/ 265 w 2086"/>
                <a:gd name="T61" fmla="*/ 100 h 449"/>
                <a:gd name="T62" fmla="*/ 269 w 2086"/>
                <a:gd name="T63" fmla="*/ 90 h 449"/>
                <a:gd name="T64" fmla="*/ 276 w 2086"/>
                <a:gd name="T65" fmla="*/ 82 h 449"/>
                <a:gd name="T66" fmla="*/ 284 w 2086"/>
                <a:gd name="T67" fmla="*/ 75 h 449"/>
                <a:gd name="T68" fmla="*/ 294 w 2086"/>
                <a:gd name="T69" fmla="*/ 70 h 449"/>
                <a:gd name="T70" fmla="*/ 305 w 2086"/>
                <a:gd name="T71" fmla="*/ 68 h 449"/>
                <a:gd name="T72" fmla="*/ 316 w 2086"/>
                <a:gd name="T73" fmla="*/ 68 h 449"/>
                <a:gd name="T74" fmla="*/ 326 w 2086"/>
                <a:gd name="T75" fmla="*/ 71 h 449"/>
                <a:gd name="T76" fmla="*/ 339 w 2086"/>
                <a:gd name="T77" fmla="*/ 79 h 449"/>
                <a:gd name="T78" fmla="*/ 346 w 2086"/>
                <a:gd name="T79" fmla="*/ 87 h 449"/>
                <a:gd name="T80" fmla="*/ 351 w 2086"/>
                <a:gd name="T81" fmla="*/ 97 h 449"/>
                <a:gd name="T82" fmla="*/ 354 w 2086"/>
                <a:gd name="T83" fmla="*/ 107 h 449"/>
                <a:gd name="T84" fmla="*/ 367 w 2086"/>
                <a:gd name="T85" fmla="*/ 112 h 449"/>
                <a:gd name="T86" fmla="*/ 388 w 2086"/>
                <a:gd name="T87" fmla="*/ 112 h 449"/>
                <a:gd name="T88" fmla="*/ 407 w 2086"/>
                <a:gd name="T89" fmla="*/ 112 h 449"/>
                <a:gd name="T90" fmla="*/ 426 w 2086"/>
                <a:gd name="T91" fmla="*/ 112 h 449"/>
                <a:gd name="T92" fmla="*/ 444 w 2086"/>
                <a:gd name="T93" fmla="*/ 112 h 449"/>
                <a:gd name="T94" fmla="*/ 460 w 2086"/>
                <a:gd name="T95" fmla="*/ 112 h 449"/>
                <a:gd name="T96" fmla="*/ 475 w 2086"/>
                <a:gd name="T97" fmla="*/ 112 h 449"/>
                <a:gd name="T98" fmla="*/ 488 w 2086"/>
                <a:gd name="T99" fmla="*/ 112 h 449"/>
                <a:gd name="T100" fmla="*/ 498 w 2086"/>
                <a:gd name="T101" fmla="*/ 112 h 449"/>
                <a:gd name="T102" fmla="*/ 513 w 2086"/>
                <a:gd name="T103" fmla="*/ 112 h 449"/>
                <a:gd name="T104" fmla="*/ 521 w 2086"/>
                <a:gd name="T105" fmla="*/ 112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86"/>
                <a:gd name="T160" fmla="*/ 0 h 449"/>
                <a:gd name="T161" fmla="*/ 2086 w 2086"/>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86" h="449">
                  <a:moveTo>
                    <a:pt x="2086" y="449"/>
                  </a:moveTo>
                  <a:lnTo>
                    <a:pt x="2086" y="0"/>
                  </a:lnTo>
                  <a:lnTo>
                    <a:pt x="0" y="0"/>
                  </a:lnTo>
                  <a:lnTo>
                    <a:pt x="0" y="449"/>
                  </a:lnTo>
                  <a:lnTo>
                    <a:pt x="6" y="449"/>
                  </a:lnTo>
                  <a:lnTo>
                    <a:pt x="11" y="449"/>
                  </a:lnTo>
                  <a:lnTo>
                    <a:pt x="25" y="449"/>
                  </a:lnTo>
                  <a:lnTo>
                    <a:pt x="30" y="449"/>
                  </a:lnTo>
                  <a:lnTo>
                    <a:pt x="38" y="449"/>
                  </a:lnTo>
                  <a:lnTo>
                    <a:pt x="48" y="449"/>
                  </a:lnTo>
                  <a:lnTo>
                    <a:pt x="57" y="449"/>
                  </a:lnTo>
                  <a:lnTo>
                    <a:pt x="65" y="449"/>
                  </a:lnTo>
                  <a:lnTo>
                    <a:pt x="76" y="449"/>
                  </a:lnTo>
                  <a:lnTo>
                    <a:pt x="88" y="449"/>
                  </a:lnTo>
                  <a:lnTo>
                    <a:pt x="101" y="449"/>
                  </a:lnTo>
                  <a:lnTo>
                    <a:pt x="101" y="440"/>
                  </a:lnTo>
                  <a:lnTo>
                    <a:pt x="101" y="430"/>
                  </a:lnTo>
                  <a:lnTo>
                    <a:pt x="103" y="421"/>
                  </a:lnTo>
                  <a:lnTo>
                    <a:pt x="105" y="413"/>
                  </a:lnTo>
                  <a:lnTo>
                    <a:pt x="105"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1"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1" y="274"/>
                  </a:lnTo>
                  <a:lnTo>
                    <a:pt x="291" y="274"/>
                  </a:lnTo>
                  <a:lnTo>
                    <a:pt x="299" y="274"/>
                  </a:lnTo>
                  <a:lnTo>
                    <a:pt x="308" y="274"/>
                  </a:lnTo>
                  <a:lnTo>
                    <a:pt x="316" y="278"/>
                  </a:lnTo>
                  <a:lnTo>
                    <a:pt x="323" y="278"/>
                  </a:lnTo>
                  <a:lnTo>
                    <a:pt x="333" y="280"/>
                  </a:lnTo>
                  <a:lnTo>
                    <a:pt x="340" y="282"/>
                  </a:lnTo>
                  <a:lnTo>
                    <a:pt x="350" y="287"/>
                  </a:lnTo>
                  <a:lnTo>
                    <a:pt x="357" y="289"/>
                  </a:lnTo>
                  <a:lnTo>
                    <a:pt x="363" y="293"/>
                  </a:lnTo>
                  <a:lnTo>
                    <a:pt x="371" y="297"/>
                  </a:lnTo>
                  <a:lnTo>
                    <a:pt x="380" y="303"/>
                  </a:lnTo>
                  <a:lnTo>
                    <a:pt x="386" y="306"/>
                  </a:lnTo>
                  <a:lnTo>
                    <a:pt x="392" y="312"/>
                  </a:lnTo>
                  <a:lnTo>
                    <a:pt x="399" y="318"/>
                  </a:lnTo>
                  <a:lnTo>
                    <a:pt x="407" y="324"/>
                  </a:lnTo>
                  <a:lnTo>
                    <a:pt x="411" y="329"/>
                  </a:lnTo>
                  <a:lnTo>
                    <a:pt x="416" y="335"/>
                  </a:lnTo>
                  <a:lnTo>
                    <a:pt x="422" y="341"/>
                  </a:lnTo>
                  <a:lnTo>
                    <a:pt x="428" y="350"/>
                  </a:lnTo>
                  <a:lnTo>
                    <a:pt x="432" y="356"/>
                  </a:lnTo>
                  <a:lnTo>
                    <a:pt x="435" y="363"/>
                  </a:lnTo>
                  <a:lnTo>
                    <a:pt x="439" y="371"/>
                  </a:lnTo>
                  <a:lnTo>
                    <a:pt x="445" y="381"/>
                  </a:lnTo>
                  <a:lnTo>
                    <a:pt x="447" y="388"/>
                  </a:lnTo>
                  <a:lnTo>
                    <a:pt x="451" y="394"/>
                  </a:lnTo>
                  <a:lnTo>
                    <a:pt x="453" y="403"/>
                  </a:lnTo>
                  <a:lnTo>
                    <a:pt x="456" y="413"/>
                  </a:lnTo>
                  <a:lnTo>
                    <a:pt x="456" y="421"/>
                  </a:lnTo>
                  <a:lnTo>
                    <a:pt x="458" y="430"/>
                  </a:lnTo>
                  <a:lnTo>
                    <a:pt x="460" y="440"/>
                  </a:lnTo>
                  <a:lnTo>
                    <a:pt x="462" y="449"/>
                  </a:lnTo>
                  <a:lnTo>
                    <a:pt x="466" y="449"/>
                  </a:lnTo>
                  <a:lnTo>
                    <a:pt x="470" y="449"/>
                  </a:lnTo>
                  <a:lnTo>
                    <a:pt x="481" y="449"/>
                  </a:lnTo>
                  <a:lnTo>
                    <a:pt x="489" y="449"/>
                  </a:lnTo>
                  <a:lnTo>
                    <a:pt x="500" y="449"/>
                  </a:lnTo>
                  <a:lnTo>
                    <a:pt x="506" y="449"/>
                  </a:lnTo>
                  <a:lnTo>
                    <a:pt x="513" y="449"/>
                  </a:lnTo>
                  <a:lnTo>
                    <a:pt x="521" y="449"/>
                  </a:lnTo>
                  <a:lnTo>
                    <a:pt x="530" y="449"/>
                  </a:lnTo>
                  <a:lnTo>
                    <a:pt x="530" y="438"/>
                  </a:lnTo>
                  <a:lnTo>
                    <a:pt x="532" y="428"/>
                  </a:lnTo>
                  <a:lnTo>
                    <a:pt x="532" y="419"/>
                  </a:lnTo>
                  <a:lnTo>
                    <a:pt x="538" y="409"/>
                  </a:lnTo>
                  <a:lnTo>
                    <a:pt x="542" y="402"/>
                  </a:lnTo>
                  <a:lnTo>
                    <a:pt x="546" y="392"/>
                  </a:lnTo>
                  <a:lnTo>
                    <a:pt x="551" y="383"/>
                  </a:lnTo>
                  <a:lnTo>
                    <a:pt x="559" y="377"/>
                  </a:lnTo>
                  <a:lnTo>
                    <a:pt x="565" y="369"/>
                  </a:lnTo>
                  <a:lnTo>
                    <a:pt x="574" y="365"/>
                  </a:lnTo>
                  <a:lnTo>
                    <a:pt x="582" y="360"/>
                  </a:lnTo>
                  <a:lnTo>
                    <a:pt x="591" y="356"/>
                  </a:lnTo>
                  <a:lnTo>
                    <a:pt x="599" y="352"/>
                  </a:lnTo>
                  <a:lnTo>
                    <a:pt x="610" y="350"/>
                  </a:lnTo>
                  <a:lnTo>
                    <a:pt x="622" y="348"/>
                  </a:lnTo>
                  <a:lnTo>
                    <a:pt x="633" y="348"/>
                  </a:lnTo>
                  <a:lnTo>
                    <a:pt x="641" y="348"/>
                  </a:lnTo>
                  <a:lnTo>
                    <a:pt x="650" y="350"/>
                  </a:lnTo>
                  <a:lnTo>
                    <a:pt x="660" y="352"/>
                  </a:lnTo>
                  <a:lnTo>
                    <a:pt x="669" y="356"/>
                  </a:lnTo>
                  <a:lnTo>
                    <a:pt x="679" y="360"/>
                  </a:lnTo>
                  <a:lnTo>
                    <a:pt x="686" y="365"/>
                  </a:lnTo>
                  <a:lnTo>
                    <a:pt x="694" y="369"/>
                  </a:lnTo>
                  <a:lnTo>
                    <a:pt x="703" y="377"/>
                  </a:lnTo>
                  <a:lnTo>
                    <a:pt x="709" y="383"/>
                  </a:lnTo>
                  <a:lnTo>
                    <a:pt x="715" y="392"/>
                  </a:lnTo>
                  <a:lnTo>
                    <a:pt x="719" y="402"/>
                  </a:lnTo>
                  <a:lnTo>
                    <a:pt x="724" y="409"/>
                  </a:lnTo>
                  <a:lnTo>
                    <a:pt x="726" y="419"/>
                  </a:lnTo>
                  <a:lnTo>
                    <a:pt x="730" y="428"/>
                  </a:lnTo>
                  <a:lnTo>
                    <a:pt x="732" y="438"/>
                  </a:lnTo>
                  <a:lnTo>
                    <a:pt x="732" y="449"/>
                  </a:lnTo>
                  <a:lnTo>
                    <a:pt x="745" y="449"/>
                  </a:lnTo>
                  <a:lnTo>
                    <a:pt x="762" y="449"/>
                  </a:lnTo>
                  <a:lnTo>
                    <a:pt x="776" y="449"/>
                  </a:lnTo>
                  <a:lnTo>
                    <a:pt x="791" y="449"/>
                  </a:lnTo>
                  <a:lnTo>
                    <a:pt x="804" y="449"/>
                  </a:lnTo>
                  <a:lnTo>
                    <a:pt x="821" y="449"/>
                  </a:lnTo>
                  <a:lnTo>
                    <a:pt x="835" y="449"/>
                  </a:lnTo>
                  <a:lnTo>
                    <a:pt x="850" y="449"/>
                  </a:lnTo>
                  <a:lnTo>
                    <a:pt x="863" y="449"/>
                  </a:lnTo>
                  <a:lnTo>
                    <a:pt x="878" y="449"/>
                  </a:lnTo>
                  <a:lnTo>
                    <a:pt x="890" y="449"/>
                  </a:lnTo>
                  <a:lnTo>
                    <a:pt x="905" y="449"/>
                  </a:lnTo>
                  <a:lnTo>
                    <a:pt x="916" y="449"/>
                  </a:lnTo>
                  <a:lnTo>
                    <a:pt x="930" y="449"/>
                  </a:lnTo>
                  <a:lnTo>
                    <a:pt x="943" y="449"/>
                  </a:lnTo>
                  <a:lnTo>
                    <a:pt x="954"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3" y="403"/>
                  </a:lnTo>
                  <a:lnTo>
                    <a:pt x="1067" y="394"/>
                  </a:lnTo>
                  <a:lnTo>
                    <a:pt x="1068" y="388"/>
                  </a:lnTo>
                  <a:lnTo>
                    <a:pt x="1072" y="381"/>
                  </a:lnTo>
                  <a:lnTo>
                    <a:pt x="1076" y="371"/>
                  </a:lnTo>
                  <a:lnTo>
                    <a:pt x="1080" y="363"/>
                  </a:lnTo>
                  <a:lnTo>
                    <a:pt x="1084" y="356"/>
                  </a:lnTo>
                  <a:lnTo>
                    <a:pt x="1089" y="350"/>
                  </a:lnTo>
                  <a:lnTo>
                    <a:pt x="1095" y="341"/>
                  </a:lnTo>
                  <a:lnTo>
                    <a:pt x="1101" y="335"/>
                  </a:lnTo>
                  <a:lnTo>
                    <a:pt x="1107" y="329"/>
                  </a:lnTo>
                  <a:lnTo>
                    <a:pt x="1114" y="324"/>
                  </a:lnTo>
                  <a:lnTo>
                    <a:pt x="1118" y="318"/>
                  </a:lnTo>
                  <a:lnTo>
                    <a:pt x="1126" y="312"/>
                  </a:lnTo>
                  <a:lnTo>
                    <a:pt x="1131" y="306"/>
                  </a:lnTo>
                  <a:lnTo>
                    <a:pt x="1139" y="301"/>
                  </a:lnTo>
                  <a:lnTo>
                    <a:pt x="1146" y="295"/>
                  </a:lnTo>
                  <a:lnTo>
                    <a:pt x="1154" y="291"/>
                  </a:lnTo>
                  <a:lnTo>
                    <a:pt x="1160" y="289"/>
                  </a:lnTo>
                  <a:lnTo>
                    <a:pt x="1169" y="286"/>
                  </a:lnTo>
                  <a:lnTo>
                    <a:pt x="1177" y="282"/>
                  </a:lnTo>
                  <a:lnTo>
                    <a:pt x="1184" y="278"/>
                  </a:lnTo>
                  <a:lnTo>
                    <a:pt x="1194" y="276"/>
                  </a:lnTo>
                  <a:lnTo>
                    <a:pt x="1202" y="276"/>
                  </a:lnTo>
                  <a:lnTo>
                    <a:pt x="1211" y="272"/>
                  </a:lnTo>
                  <a:lnTo>
                    <a:pt x="1221" y="272"/>
                  </a:lnTo>
                  <a:lnTo>
                    <a:pt x="1230" y="272"/>
                  </a:lnTo>
                  <a:lnTo>
                    <a:pt x="1240" y="272"/>
                  </a:lnTo>
                  <a:lnTo>
                    <a:pt x="1247" y="272"/>
                  </a:lnTo>
                  <a:lnTo>
                    <a:pt x="1257" y="272"/>
                  </a:lnTo>
                  <a:lnTo>
                    <a:pt x="1266" y="272"/>
                  </a:lnTo>
                  <a:lnTo>
                    <a:pt x="1274" y="276"/>
                  </a:lnTo>
                  <a:lnTo>
                    <a:pt x="1283" y="276"/>
                  </a:lnTo>
                  <a:lnTo>
                    <a:pt x="1291" y="278"/>
                  </a:lnTo>
                  <a:lnTo>
                    <a:pt x="1300" y="282"/>
                  </a:lnTo>
                  <a:lnTo>
                    <a:pt x="1308" y="286"/>
                  </a:lnTo>
                  <a:lnTo>
                    <a:pt x="1323" y="291"/>
                  </a:lnTo>
                  <a:lnTo>
                    <a:pt x="1337" y="301"/>
                  </a:lnTo>
                  <a:lnTo>
                    <a:pt x="1342" y="306"/>
                  </a:lnTo>
                  <a:lnTo>
                    <a:pt x="1350" y="312"/>
                  </a:lnTo>
                  <a:lnTo>
                    <a:pt x="1357" y="318"/>
                  </a:lnTo>
                  <a:lnTo>
                    <a:pt x="1365" y="324"/>
                  </a:lnTo>
                  <a:lnTo>
                    <a:pt x="1369" y="329"/>
                  </a:lnTo>
                  <a:lnTo>
                    <a:pt x="1375"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18" y="440"/>
                  </a:lnTo>
                  <a:lnTo>
                    <a:pt x="1420" y="449"/>
                  </a:lnTo>
                  <a:lnTo>
                    <a:pt x="1435" y="449"/>
                  </a:lnTo>
                  <a:lnTo>
                    <a:pt x="1453" y="449"/>
                  </a:lnTo>
                  <a:lnTo>
                    <a:pt x="1472" y="449"/>
                  </a:lnTo>
                  <a:lnTo>
                    <a:pt x="1489" y="449"/>
                  </a:lnTo>
                  <a:lnTo>
                    <a:pt x="1504" y="449"/>
                  </a:lnTo>
                  <a:lnTo>
                    <a:pt x="1521" y="449"/>
                  </a:lnTo>
                  <a:lnTo>
                    <a:pt x="1536" y="449"/>
                  </a:lnTo>
                  <a:lnTo>
                    <a:pt x="1553" y="449"/>
                  </a:lnTo>
                  <a:lnTo>
                    <a:pt x="1568" y="449"/>
                  </a:lnTo>
                  <a:lnTo>
                    <a:pt x="1586" y="449"/>
                  </a:lnTo>
                  <a:lnTo>
                    <a:pt x="1599" y="449"/>
                  </a:lnTo>
                  <a:lnTo>
                    <a:pt x="1618" y="449"/>
                  </a:lnTo>
                  <a:lnTo>
                    <a:pt x="1631" y="449"/>
                  </a:lnTo>
                  <a:lnTo>
                    <a:pt x="1646" y="449"/>
                  </a:lnTo>
                  <a:lnTo>
                    <a:pt x="1664" y="449"/>
                  </a:lnTo>
                  <a:lnTo>
                    <a:pt x="1679" y="449"/>
                  </a:lnTo>
                  <a:lnTo>
                    <a:pt x="1694" y="449"/>
                  </a:lnTo>
                  <a:lnTo>
                    <a:pt x="1707" y="449"/>
                  </a:lnTo>
                  <a:lnTo>
                    <a:pt x="1722" y="449"/>
                  </a:lnTo>
                  <a:lnTo>
                    <a:pt x="1736" y="449"/>
                  </a:lnTo>
                  <a:lnTo>
                    <a:pt x="1749" y="449"/>
                  </a:lnTo>
                  <a:lnTo>
                    <a:pt x="1764" y="449"/>
                  </a:lnTo>
                  <a:lnTo>
                    <a:pt x="1778" y="449"/>
                  </a:lnTo>
                  <a:lnTo>
                    <a:pt x="1793" y="449"/>
                  </a:lnTo>
                  <a:lnTo>
                    <a:pt x="1804" y="449"/>
                  </a:lnTo>
                  <a:lnTo>
                    <a:pt x="1818" y="449"/>
                  </a:lnTo>
                  <a:lnTo>
                    <a:pt x="1831" y="449"/>
                  </a:lnTo>
                  <a:lnTo>
                    <a:pt x="1844" y="449"/>
                  </a:lnTo>
                  <a:lnTo>
                    <a:pt x="1856" y="449"/>
                  </a:lnTo>
                  <a:lnTo>
                    <a:pt x="1867" y="449"/>
                  </a:lnTo>
                  <a:lnTo>
                    <a:pt x="1878" y="449"/>
                  </a:lnTo>
                  <a:lnTo>
                    <a:pt x="1892" y="449"/>
                  </a:lnTo>
                  <a:lnTo>
                    <a:pt x="1901" y="449"/>
                  </a:lnTo>
                  <a:lnTo>
                    <a:pt x="1911" y="449"/>
                  </a:lnTo>
                  <a:lnTo>
                    <a:pt x="1922" y="449"/>
                  </a:lnTo>
                  <a:lnTo>
                    <a:pt x="1934" y="449"/>
                  </a:lnTo>
                  <a:lnTo>
                    <a:pt x="1943" y="449"/>
                  </a:lnTo>
                  <a:lnTo>
                    <a:pt x="1953" y="449"/>
                  </a:lnTo>
                  <a:lnTo>
                    <a:pt x="1962" y="449"/>
                  </a:lnTo>
                  <a:lnTo>
                    <a:pt x="1972" y="449"/>
                  </a:lnTo>
                  <a:lnTo>
                    <a:pt x="1979" y="449"/>
                  </a:lnTo>
                  <a:lnTo>
                    <a:pt x="1987" y="449"/>
                  </a:lnTo>
                  <a:lnTo>
                    <a:pt x="1996" y="449"/>
                  </a:lnTo>
                  <a:lnTo>
                    <a:pt x="2004" y="449"/>
                  </a:lnTo>
                  <a:lnTo>
                    <a:pt x="2019" y="449"/>
                  </a:lnTo>
                  <a:lnTo>
                    <a:pt x="2034" y="449"/>
                  </a:lnTo>
                  <a:lnTo>
                    <a:pt x="2046" y="449"/>
                  </a:lnTo>
                  <a:lnTo>
                    <a:pt x="2055" y="449"/>
                  </a:lnTo>
                  <a:lnTo>
                    <a:pt x="2063" y="449"/>
                  </a:lnTo>
                  <a:lnTo>
                    <a:pt x="2072" y="449"/>
                  </a:lnTo>
                  <a:lnTo>
                    <a:pt x="2082" y="449"/>
                  </a:lnTo>
                  <a:lnTo>
                    <a:pt x="2086" y="449"/>
                  </a:lnTo>
                  <a:close/>
                </a:path>
              </a:pathLst>
            </a:custGeom>
            <a:solidFill>
              <a:srgbClr val="E8CC4F"/>
            </a:solidFill>
            <a:ln w="9525">
              <a:noFill/>
              <a:round/>
              <a:headEnd/>
              <a:tailEnd/>
            </a:ln>
          </p:spPr>
          <p:txBody>
            <a:bodyPr/>
            <a:lstStyle/>
            <a:p>
              <a:endParaRPr lang="fr-FR"/>
            </a:p>
          </p:txBody>
        </p:sp>
        <p:sp>
          <p:nvSpPr>
            <p:cNvPr id="138279" name="Freeform 8"/>
            <p:cNvSpPr>
              <a:spLocks/>
            </p:cNvSpPr>
            <p:nvPr/>
          </p:nvSpPr>
          <p:spPr bwMode="auto">
            <a:xfrm>
              <a:off x="777" y="2179"/>
              <a:ext cx="798" cy="38"/>
            </a:xfrm>
            <a:custGeom>
              <a:avLst/>
              <a:gdLst>
                <a:gd name="T0" fmla="*/ 399 w 1595"/>
                <a:gd name="T1" fmla="*/ 19 h 76"/>
                <a:gd name="T2" fmla="*/ 0 w 1595"/>
                <a:gd name="T3" fmla="*/ 19 h 76"/>
                <a:gd name="T4" fmla="*/ 0 w 1595"/>
                <a:gd name="T5" fmla="*/ 0 h 76"/>
                <a:gd name="T6" fmla="*/ 399 w 1595"/>
                <a:gd name="T7" fmla="*/ 0 h 76"/>
                <a:gd name="T8" fmla="*/ 399 w 1595"/>
                <a:gd name="T9" fmla="*/ 19 h 76"/>
                <a:gd name="T10" fmla="*/ 399 w 1595"/>
                <a:gd name="T11" fmla="*/ 19 h 76"/>
                <a:gd name="T12" fmla="*/ 0 60000 65536"/>
                <a:gd name="T13" fmla="*/ 0 60000 65536"/>
                <a:gd name="T14" fmla="*/ 0 60000 65536"/>
                <a:gd name="T15" fmla="*/ 0 60000 65536"/>
                <a:gd name="T16" fmla="*/ 0 60000 65536"/>
                <a:gd name="T17" fmla="*/ 0 60000 65536"/>
                <a:gd name="T18" fmla="*/ 0 w 1595"/>
                <a:gd name="T19" fmla="*/ 0 h 76"/>
                <a:gd name="T20" fmla="*/ 1595 w 159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595" h="76">
                  <a:moveTo>
                    <a:pt x="1595" y="76"/>
                  </a:moveTo>
                  <a:lnTo>
                    <a:pt x="0" y="76"/>
                  </a:lnTo>
                  <a:lnTo>
                    <a:pt x="0" y="0"/>
                  </a:lnTo>
                  <a:lnTo>
                    <a:pt x="1595" y="0"/>
                  </a:lnTo>
                  <a:lnTo>
                    <a:pt x="1595" y="76"/>
                  </a:lnTo>
                  <a:close/>
                </a:path>
              </a:pathLst>
            </a:custGeom>
            <a:solidFill>
              <a:srgbClr val="BA9E00"/>
            </a:solidFill>
            <a:ln w="9525">
              <a:noFill/>
              <a:round/>
              <a:headEnd/>
              <a:tailEnd/>
            </a:ln>
          </p:spPr>
          <p:txBody>
            <a:bodyPr/>
            <a:lstStyle/>
            <a:p>
              <a:endParaRPr lang="fr-FR"/>
            </a:p>
          </p:txBody>
        </p:sp>
        <p:sp>
          <p:nvSpPr>
            <p:cNvPr id="138280" name="Freeform 12"/>
            <p:cNvSpPr>
              <a:spLocks/>
            </p:cNvSpPr>
            <p:nvPr/>
          </p:nvSpPr>
          <p:spPr bwMode="auto">
            <a:xfrm>
              <a:off x="1498" y="1942"/>
              <a:ext cx="621" cy="621"/>
            </a:xfrm>
            <a:custGeom>
              <a:avLst/>
              <a:gdLst>
                <a:gd name="T0" fmla="*/ 248 w 1241"/>
                <a:gd name="T1" fmla="*/ 192 h 1242"/>
                <a:gd name="T2" fmla="*/ 261 w 1241"/>
                <a:gd name="T3" fmla="*/ 185 h 1242"/>
                <a:gd name="T4" fmla="*/ 272 w 1241"/>
                <a:gd name="T5" fmla="*/ 175 h 1242"/>
                <a:gd name="T6" fmla="*/ 278 w 1241"/>
                <a:gd name="T7" fmla="*/ 160 h 1242"/>
                <a:gd name="T8" fmla="*/ 279 w 1241"/>
                <a:gd name="T9" fmla="*/ 144 h 1242"/>
                <a:gd name="T10" fmla="*/ 272 w 1241"/>
                <a:gd name="T11" fmla="*/ 125 h 1242"/>
                <a:gd name="T12" fmla="*/ 260 w 1241"/>
                <a:gd name="T13" fmla="*/ 112 h 1242"/>
                <a:gd name="T14" fmla="*/ 268 w 1241"/>
                <a:gd name="T15" fmla="*/ 90 h 1242"/>
                <a:gd name="T16" fmla="*/ 278 w 1241"/>
                <a:gd name="T17" fmla="*/ 68 h 1242"/>
                <a:gd name="T18" fmla="*/ 288 w 1241"/>
                <a:gd name="T19" fmla="*/ 76 h 1242"/>
                <a:gd name="T20" fmla="*/ 298 w 1241"/>
                <a:gd name="T21" fmla="*/ 94 h 1242"/>
                <a:gd name="T22" fmla="*/ 305 w 1241"/>
                <a:gd name="T23" fmla="*/ 114 h 1242"/>
                <a:gd name="T24" fmla="*/ 309 w 1241"/>
                <a:gd name="T25" fmla="*/ 136 h 1242"/>
                <a:gd name="T26" fmla="*/ 310 w 1241"/>
                <a:gd name="T27" fmla="*/ 158 h 1242"/>
                <a:gd name="T28" fmla="*/ 307 w 1241"/>
                <a:gd name="T29" fmla="*/ 186 h 1242"/>
                <a:gd name="T30" fmla="*/ 299 w 1241"/>
                <a:gd name="T31" fmla="*/ 211 h 1242"/>
                <a:gd name="T32" fmla="*/ 287 w 1241"/>
                <a:gd name="T33" fmla="*/ 235 h 1242"/>
                <a:gd name="T34" fmla="*/ 272 w 1241"/>
                <a:gd name="T35" fmla="*/ 257 h 1242"/>
                <a:gd name="T36" fmla="*/ 254 w 1241"/>
                <a:gd name="T37" fmla="*/ 275 h 1242"/>
                <a:gd name="T38" fmla="*/ 232 w 1241"/>
                <a:gd name="T39" fmla="*/ 289 h 1242"/>
                <a:gd name="T40" fmla="*/ 208 w 1241"/>
                <a:gd name="T41" fmla="*/ 301 h 1242"/>
                <a:gd name="T42" fmla="*/ 182 w 1241"/>
                <a:gd name="T43" fmla="*/ 308 h 1242"/>
                <a:gd name="T44" fmla="*/ 155 w 1241"/>
                <a:gd name="T45" fmla="*/ 311 h 1242"/>
                <a:gd name="T46" fmla="*/ 127 w 1241"/>
                <a:gd name="T47" fmla="*/ 308 h 1242"/>
                <a:gd name="T48" fmla="*/ 102 w 1241"/>
                <a:gd name="T49" fmla="*/ 301 h 1242"/>
                <a:gd name="T50" fmla="*/ 78 w 1241"/>
                <a:gd name="T51" fmla="*/ 289 h 1242"/>
                <a:gd name="T52" fmla="*/ 56 w 1241"/>
                <a:gd name="T53" fmla="*/ 275 h 1242"/>
                <a:gd name="T54" fmla="*/ 37 w 1241"/>
                <a:gd name="T55" fmla="*/ 257 h 1242"/>
                <a:gd name="T56" fmla="*/ 22 w 1241"/>
                <a:gd name="T57" fmla="*/ 235 h 1242"/>
                <a:gd name="T58" fmla="*/ 10 w 1241"/>
                <a:gd name="T59" fmla="*/ 211 h 1242"/>
                <a:gd name="T60" fmla="*/ 3 w 1241"/>
                <a:gd name="T61" fmla="*/ 186 h 1242"/>
                <a:gd name="T62" fmla="*/ 0 w 1241"/>
                <a:gd name="T63" fmla="*/ 158 h 1242"/>
                <a:gd name="T64" fmla="*/ 2 w 1241"/>
                <a:gd name="T65" fmla="*/ 132 h 1242"/>
                <a:gd name="T66" fmla="*/ 8 w 1241"/>
                <a:gd name="T67" fmla="*/ 105 h 1242"/>
                <a:gd name="T68" fmla="*/ 18 w 1241"/>
                <a:gd name="T69" fmla="*/ 81 h 1242"/>
                <a:gd name="T70" fmla="*/ 33 w 1241"/>
                <a:gd name="T71" fmla="*/ 59 h 1242"/>
                <a:gd name="T72" fmla="*/ 51 w 1241"/>
                <a:gd name="T73" fmla="*/ 40 h 1242"/>
                <a:gd name="T74" fmla="*/ 71 w 1241"/>
                <a:gd name="T75" fmla="*/ 24 h 1242"/>
                <a:gd name="T76" fmla="*/ 95 w 1241"/>
                <a:gd name="T77" fmla="*/ 12 h 1242"/>
                <a:gd name="T78" fmla="*/ 120 w 1241"/>
                <a:gd name="T79" fmla="*/ 4 h 1242"/>
                <a:gd name="T80" fmla="*/ 147 w 1241"/>
                <a:gd name="T81" fmla="*/ 0 h 1242"/>
                <a:gd name="T82" fmla="*/ 166 w 1241"/>
                <a:gd name="T83" fmla="*/ 0 h 1242"/>
                <a:gd name="T84" fmla="*/ 181 w 1241"/>
                <a:gd name="T85" fmla="*/ 2 h 1242"/>
                <a:gd name="T86" fmla="*/ 196 w 1241"/>
                <a:gd name="T87" fmla="*/ 5 h 1242"/>
                <a:gd name="T88" fmla="*/ 210 w 1241"/>
                <a:gd name="T89" fmla="*/ 10 h 1242"/>
                <a:gd name="T90" fmla="*/ 224 w 1241"/>
                <a:gd name="T91" fmla="*/ 17 h 1242"/>
                <a:gd name="T92" fmla="*/ 237 w 1241"/>
                <a:gd name="T93" fmla="*/ 23 h 1242"/>
                <a:gd name="T94" fmla="*/ 249 w 1241"/>
                <a:gd name="T95" fmla="*/ 31 h 1242"/>
                <a:gd name="T96" fmla="*/ 263 w 1241"/>
                <a:gd name="T97" fmla="*/ 44 h 1242"/>
                <a:gd name="T98" fmla="*/ 273 w 1241"/>
                <a:gd name="T99" fmla="*/ 54 h 1242"/>
                <a:gd name="T100" fmla="*/ 266 w 1241"/>
                <a:gd name="T101" fmla="*/ 74 h 1242"/>
                <a:gd name="T102" fmla="*/ 257 w 1241"/>
                <a:gd name="T103" fmla="*/ 91 h 1242"/>
                <a:gd name="T104" fmla="*/ 252 w 1241"/>
                <a:gd name="T105" fmla="*/ 108 h 1242"/>
                <a:gd name="T106" fmla="*/ 237 w 1241"/>
                <a:gd name="T107" fmla="*/ 104 h 1242"/>
                <a:gd name="T108" fmla="*/ 221 w 1241"/>
                <a:gd name="T109" fmla="*/ 106 h 1242"/>
                <a:gd name="T110" fmla="*/ 208 w 1241"/>
                <a:gd name="T111" fmla="*/ 113 h 1242"/>
                <a:gd name="T112" fmla="*/ 197 w 1241"/>
                <a:gd name="T113" fmla="*/ 124 h 1242"/>
                <a:gd name="T114" fmla="*/ 190 w 1241"/>
                <a:gd name="T115" fmla="*/ 139 h 1242"/>
                <a:gd name="T116" fmla="*/ 190 w 1241"/>
                <a:gd name="T117" fmla="*/ 154 h 1242"/>
                <a:gd name="T118" fmla="*/ 194 w 1241"/>
                <a:gd name="T119" fmla="*/ 169 h 1242"/>
                <a:gd name="T120" fmla="*/ 203 w 1241"/>
                <a:gd name="T121" fmla="*/ 181 h 1242"/>
                <a:gd name="T122" fmla="*/ 215 w 1241"/>
                <a:gd name="T123" fmla="*/ 190 h 1242"/>
                <a:gd name="T124" fmla="*/ 230 w 1241"/>
                <a:gd name="T125" fmla="*/ 194 h 1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41"/>
                <a:gd name="T190" fmla="*/ 0 h 1242"/>
                <a:gd name="T191" fmla="*/ 1241 w 1241"/>
                <a:gd name="T192" fmla="*/ 1242 h 1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41" h="1242">
                  <a:moveTo>
                    <a:pt x="939" y="780"/>
                  </a:moveTo>
                  <a:lnTo>
                    <a:pt x="947" y="778"/>
                  </a:lnTo>
                  <a:lnTo>
                    <a:pt x="956" y="778"/>
                  </a:lnTo>
                  <a:lnTo>
                    <a:pt x="964" y="778"/>
                  </a:lnTo>
                  <a:lnTo>
                    <a:pt x="973" y="776"/>
                  </a:lnTo>
                  <a:lnTo>
                    <a:pt x="981" y="772"/>
                  </a:lnTo>
                  <a:lnTo>
                    <a:pt x="990" y="770"/>
                  </a:lnTo>
                  <a:lnTo>
                    <a:pt x="998" y="767"/>
                  </a:lnTo>
                  <a:lnTo>
                    <a:pt x="1008" y="767"/>
                  </a:lnTo>
                  <a:lnTo>
                    <a:pt x="1015" y="761"/>
                  </a:lnTo>
                  <a:lnTo>
                    <a:pt x="1021" y="757"/>
                  </a:lnTo>
                  <a:lnTo>
                    <a:pt x="1028" y="753"/>
                  </a:lnTo>
                  <a:lnTo>
                    <a:pt x="1038" y="748"/>
                  </a:lnTo>
                  <a:lnTo>
                    <a:pt x="1044" y="742"/>
                  </a:lnTo>
                  <a:lnTo>
                    <a:pt x="1051" y="736"/>
                  </a:lnTo>
                  <a:lnTo>
                    <a:pt x="1057" y="730"/>
                  </a:lnTo>
                  <a:lnTo>
                    <a:pt x="1065" y="727"/>
                  </a:lnTo>
                  <a:lnTo>
                    <a:pt x="1068" y="719"/>
                  </a:lnTo>
                  <a:lnTo>
                    <a:pt x="1074" y="713"/>
                  </a:lnTo>
                  <a:lnTo>
                    <a:pt x="1080" y="706"/>
                  </a:lnTo>
                  <a:lnTo>
                    <a:pt x="1086" y="700"/>
                  </a:lnTo>
                  <a:lnTo>
                    <a:pt x="1091" y="690"/>
                  </a:lnTo>
                  <a:lnTo>
                    <a:pt x="1095" y="683"/>
                  </a:lnTo>
                  <a:lnTo>
                    <a:pt x="1099" y="677"/>
                  </a:lnTo>
                  <a:lnTo>
                    <a:pt x="1103" y="670"/>
                  </a:lnTo>
                  <a:lnTo>
                    <a:pt x="1105" y="660"/>
                  </a:lnTo>
                  <a:lnTo>
                    <a:pt x="1108" y="652"/>
                  </a:lnTo>
                  <a:lnTo>
                    <a:pt x="1110" y="643"/>
                  </a:lnTo>
                  <a:lnTo>
                    <a:pt x="1114" y="635"/>
                  </a:lnTo>
                  <a:lnTo>
                    <a:pt x="1116" y="624"/>
                  </a:lnTo>
                  <a:lnTo>
                    <a:pt x="1116" y="616"/>
                  </a:lnTo>
                  <a:lnTo>
                    <a:pt x="1116" y="607"/>
                  </a:lnTo>
                  <a:lnTo>
                    <a:pt x="1118" y="599"/>
                  </a:lnTo>
                  <a:lnTo>
                    <a:pt x="1116" y="586"/>
                  </a:lnTo>
                  <a:lnTo>
                    <a:pt x="1116" y="575"/>
                  </a:lnTo>
                  <a:lnTo>
                    <a:pt x="1112" y="563"/>
                  </a:lnTo>
                  <a:lnTo>
                    <a:pt x="1110" y="554"/>
                  </a:lnTo>
                  <a:lnTo>
                    <a:pt x="1106" y="542"/>
                  </a:lnTo>
                  <a:lnTo>
                    <a:pt x="1103" y="531"/>
                  </a:lnTo>
                  <a:lnTo>
                    <a:pt x="1099" y="521"/>
                  </a:lnTo>
                  <a:lnTo>
                    <a:pt x="1095" y="512"/>
                  </a:lnTo>
                  <a:lnTo>
                    <a:pt x="1087" y="502"/>
                  </a:lnTo>
                  <a:lnTo>
                    <a:pt x="1082" y="493"/>
                  </a:lnTo>
                  <a:lnTo>
                    <a:pt x="1076" y="483"/>
                  </a:lnTo>
                  <a:lnTo>
                    <a:pt x="1070" y="478"/>
                  </a:lnTo>
                  <a:lnTo>
                    <a:pt x="1063" y="468"/>
                  </a:lnTo>
                  <a:lnTo>
                    <a:pt x="1053" y="460"/>
                  </a:lnTo>
                  <a:lnTo>
                    <a:pt x="1046" y="453"/>
                  </a:lnTo>
                  <a:lnTo>
                    <a:pt x="1038" y="449"/>
                  </a:lnTo>
                  <a:lnTo>
                    <a:pt x="1040" y="438"/>
                  </a:lnTo>
                  <a:lnTo>
                    <a:pt x="1046" y="426"/>
                  </a:lnTo>
                  <a:lnTo>
                    <a:pt x="1049" y="413"/>
                  </a:lnTo>
                  <a:lnTo>
                    <a:pt x="1055" y="401"/>
                  </a:lnTo>
                  <a:lnTo>
                    <a:pt x="1059" y="388"/>
                  </a:lnTo>
                  <a:lnTo>
                    <a:pt x="1067" y="375"/>
                  </a:lnTo>
                  <a:lnTo>
                    <a:pt x="1070" y="362"/>
                  </a:lnTo>
                  <a:lnTo>
                    <a:pt x="1078" y="348"/>
                  </a:lnTo>
                  <a:lnTo>
                    <a:pt x="1082" y="335"/>
                  </a:lnTo>
                  <a:lnTo>
                    <a:pt x="1087" y="322"/>
                  </a:lnTo>
                  <a:lnTo>
                    <a:pt x="1093" y="308"/>
                  </a:lnTo>
                  <a:lnTo>
                    <a:pt x="1099" y="295"/>
                  </a:lnTo>
                  <a:lnTo>
                    <a:pt x="1103" y="284"/>
                  </a:lnTo>
                  <a:lnTo>
                    <a:pt x="1110" y="270"/>
                  </a:lnTo>
                  <a:lnTo>
                    <a:pt x="1114" y="261"/>
                  </a:lnTo>
                  <a:lnTo>
                    <a:pt x="1120" y="253"/>
                  </a:lnTo>
                  <a:lnTo>
                    <a:pt x="1125" y="261"/>
                  </a:lnTo>
                  <a:lnTo>
                    <a:pt x="1133" y="270"/>
                  </a:lnTo>
                  <a:lnTo>
                    <a:pt x="1139" y="282"/>
                  </a:lnTo>
                  <a:lnTo>
                    <a:pt x="1144" y="291"/>
                  </a:lnTo>
                  <a:lnTo>
                    <a:pt x="1150" y="301"/>
                  </a:lnTo>
                  <a:lnTo>
                    <a:pt x="1156" y="312"/>
                  </a:lnTo>
                  <a:lnTo>
                    <a:pt x="1162" y="322"/>
                  </a:lnTo>
                  <a:lnTo>
                    <a:pt x="1169" y="333"/>
                  </a:lnTo>
                  <a:lnTo>
                    <a:pt x="1173" y="343"/>
                  </a:lnTo>
                  <a:lnTo>
                    <a:pt x="1181" y="354"/>
                  </a:lnTo>
                  <a:lnTo>
                    <a:pt x="1184" y="365"/>
                  </a:lnTo>
                  <a:lnTo>
                    <a:pt x="1190" y="377"/>
                  </a:lnTo>
                  <a:lnTo>
                    <a:pt x="1194" y="388"/>
                  </a:lnTo>
                  <a:lnTo>
                    <a:pt x="1198" y="400"/>
                  </a:lnTo>
                  <a:lnTo>
                    <a:pt x="1203" y="411"/>
                  </a:lnTo>
                  <a:lnTo>
                    <a:pt x="1209" y="424"/>
                  </a:lnTo>
                  <a:lnTo>
                    <a:pt x="1211" y="434"/>
                  </a:lnTo>
                  <a:lnTo>
                    <a:pt x="1215" y="445"/>
                  </a:lnTo>
                  <a:lnTo>
                    <a:pt x="1217" y="457"/>
                  </a:lnTo>
                  <a:lnTo>
                    <a:pt x="1221" y="470"/>
                  </a:lnTo>
                  <a:lnTo>
                    <a:pt x="1224" y="481"/>
                  </a:lnTo>
                  <a:lnTo>
                    <a:pt x="1226" y="495"/>
                  </a:lnTo>
                  <a:lnTo>
                    <a:pt x="1230" y="506"/>
                  </a:lnTo>
                  <a:lnTo>
                    <a:pt x="1232" y="519"/>
                  </a:lnTo>
                  <a:lnTo>
                    <a:pt x="1234" y="531"/>
                  </a:lnTo>
                  <a:lnTo>
                    <a:pt x="1236" y="544"/>
                  </a:lnTo>
                  <a:lnTo>
                    <a:pt x="1238" y="557"/>
                  </a:lnTo>
                  <a:lnTo>
                    <a:pt x="1238" y="571"/>
                  </a:lnTo>
                  <a:lnTo>
                    <a:pt x="1238" y="582"/>
                  </a:lnTo>
                  <a:lnTo>
                    <a:pt x="1240" y="595"/>
                  </a:lnTo>
                  <a:lnTo>
                    <a:pt x="1240" y="609"/>
                  </a:lnTo>
                  <a:lnTo>
                    <a:pt x="1241" y="622"/>
                  </a:lnTo>
                  <a:lnTo>
                    <a:pt x="1240" y="635"/>
                  </a:lnTo>
                  <a:lnTo>
                    <a:pt x="1240" y="652"/>
                  </a:lnTo>
                  <a:lnTo>
                    <a:pt x="1238" y="668"/>
                  </a:lnTo>
                  <a:lnTo>
                    <a:pt x="1238" y="683"/>
                  </a:lnTo>
                  <a:lnTo>
                    <a:pt x="1234" y="698"/>
                  </a:lnTo>
                  <a:lnTo>
                    <a:pt x="1232" y="713"/>
                  </a:lnTo>
                  <a:lnTo>
                    <a:pt x="1228" y="730"/>
                  </a:lnTo>
                  <a:lnTo>
                    <a:pt x="1226" y="746"/>
                  </a:lnTo>
                  <a:lnTo>
                    <a:pt x="1222" y="759"/>
                  </a:lnTo>
                  <a:lnTo>
                    <a:pt x="1219" y="774"/>
                  </a:lnTo>
                  <a:lnTo>
                    <a:pt x="1215" y="789"/>
                  </a:lnTo>
                  <a:lnTo>
                    <a:pt x="1211" y="805"/>
                  </a:lnTo>
                  <a:lnTo>
                    <a:pt x="1205" y="818"/>
                  </a:lnTo>
                  <a:lnTo>
                    <a:pt x="1202" y="833"/>
                  </a:lnTo>
                  <a:lnTo>
                    <a:pt x="1196" y="846"/>
                  </a:lnTo>
                  <a:lnTo>
                    <a:pt x="1192" y="862"/>
                  </a:lnTo>
                  <a:lnTo>
                    <a:pt x="1184" y="875"/>
                  </a:lnTo>
                  <a:lnTo>
                    <a:pt x="1177" y="888"/>
                  </a:lnTo>
                  <a:lnTo>
                    <a:pt x="1169" y="902"/>
                  </a:lnTo>
                  <a:lnTo>
                    <a:pt x="1163" y="915"/>
                  </a:lnTo>
                  <a:lnTo>
                    <a:pt x="1156" y="928"/>
                  </a:lnTo>
                  <a:lnTo>
                    <a:pt x="1148" y="941"/>
                  </a:lnTo>
                  <a:lnTo>
                    <a:pt x="1141" y="955"/>
                  </a:lnTo>
                  <a:lnTo>
                    <a:pt x="1133" y="966"/>
                  </a:lnTo>
                  <a:lnTo>
                    <a:pt x="1124" y="978"/>
                  </a:lnTo>
                  <a:lnTo>
                    <a:pt x="1116" y="991"/>
                  </a:lnTo>
                  <a:lnTo>
                    <a:pt x="1106" y="1002"/>
                  </a:lnTo>
                  <a:lnTo>
                    <a:pt x="1097" y="1016"/>
                  </a:lnTo>
                  <a:lnTo>
                    <a:pt x="1087" y="1025"/>
                  </a:lnTo>
                  <a:lnTo>
                    <a:pt x="1078" y="1036"/>
                  </a:lnTo>
                  <a:lnTo>
                    <a:pt x="1068" y="1048"/>
                  </a:lnTo>
                  <a:lnTo>
                    <a:pt x="1059" y="1059"/>
                  </a:lnTo>
                  <a:lnTo>
                    <a:pt x="1048" y="1069"/>
                  </a:lnTo>
                  <a:lnTo>
                    <a:pt x="1036" y="1078"/>
                  </a:lnTo>
                  <a:lnTo>
                    <a:pt x="1025" y="1090"/>
                  </a:lnTo>
                  <a:lnTo>
                    <a:pt x="1013" y="1099"/>
                  </a:lnTo>
                  <a:lnTo>
                    <a:pt x="1000" y="1107"/>
                  </a:lnTo>
                  <a:lnTo>
                    <a:pt x="989" y="1116"/>
                  </a:lnTo>
                  <a:lnTo>
                    <a:pt x="977" y="1126"/>
                  </a:lnTo>
                  <a:lnTo>
                    <a:pt x="966" y="1135"/>
                  </a:lnTo>
                  <a:lnTo>
                    <a:pt x="952" y="1143"/>
                  </a:lnTo>
                  <a:lnTo>
                    <a:pt x="939" y="1149"/>
                  </a:lnTo>
                  <a:lnTo>
                    <a:pt x="928" y="1156"/>
                  </a:lnTo>
                  <a:lnTo>
                    <a:pt x="914" y="1166"/>
                  </a:lnTo>
                  <a:lnTo>
                    <a:pt x="899" y="1171"/>
                  </a:lnTo>
                  <a:lnTo>
                    <a:pt x="886" y="1177"/>
                  </a:lnTo>
                  <a:lnTo>
                    <a:pt x="875" y="1185"/>
                  </a:lnTo>
                  <a:lnTo>
                    <a:pt x="861" y="1192"/>
                  </a:lnTo>
                  <a:lnTo>
                    <a:pt x="846" y="1196"/>
                  </a:lnTo>
                  <a:lnTo>
                    <a:pt x="831" y="1202"/>
                  </a:lnTo>
                  <a:lnTo>
                    <a:pt x="816" y="1208"/>
                  </a:lnTo>
                  <a:lnTo>
                    <a:pt x="802" y="1213"/>
                  </a:lnTo>
                  <a:lnTo>
                    <a:pt x="787" y="1215"/>
                  </a:lnTo>
                  <a:lnTo>
                    <a:pt x="772" y="1219"/>
                  </a:lnTo>
                  <a:lnTo>
                    <a:pt x="757" y="1225"/>
                  </a:lnTo>
                  <a:lnTo>
                    <a:pt x="743" y="1229"/>
                  </a:lnTo>
                  <a:lnTo>
                    <a:pt x="728" y="1230"/>
                  </a:lnTo>
                  <a:lnTo>
                    <a:pt x="711" y="1232"/>
                  </a:lnTo>
                  <a:lnTo>
                    <a:pt x="696" y="1236"/>
                  </a:lnTo>
                  <a:lnTo>
                    <a:pt x="681" y="1238"/>
                  </a:lnTo>
                  <a:lnTo>
                    <a:pt x="665" y="1240"/>
                  </a:lnTo>
                  <a:lnTo>
                    <a:pt x="650" y="1242"/>
                  </a:lnTo>
                  <a:lnTo>
                    <a:pt x="635" y="1242"/>
                  </a:lnTo>
                  <a:lnTo>
                    <a:pt x="620" y="1242"/>
                  </a:lnTo>
                  <a:lnTo>
                    <a:pt x="603" y="1242"/>
                  </a:lnTo>
                  <a:lnTo>
                    <a:pt x="587" y="1242"/>
                  </a:lnTo>
                  <a:lnTo>
                    <a:pt x="570" y="1240"/>
                  </a:lnTo>
                  <a:lnTo>
                    <a:pt x="555" y="1238"/>
                  </a:lnTo>
                  <a:lnTo>
                    <a:pt x="538" y="1236"/>
                  </a:lnTo>
                  <a:lnTo>
                    <a:pt x="523" y="1232"/>
                  </a:lnTo>
                  <a:lnTo>
                    <a:pt x="508" y="1230"/>
                  </a:lnTo>
                  <a:lnTo>
                    <a:pt x="494" y="1229"/>
                  </a:lnTo>
                  <a:lnTo>
                    <a:pt x="477" y="1225"/>
                  </a:lnTo>
                  <a:lnTo>
                    <a:pt x="464" y="1219"/>
                  </a:lnTo>
                  <a:lnTo>
                    <a:pt x="447" y="1215"/>
                  </a:lnTo>
                  <a:lnTo>
                    <a:pt x="433" y="1213"/>
                  </a:lnTo>
                  <a:lnTo>
                    <a:pt x="418" y="1208"/>
                  </a:lnTo>
                  <a:lnTo>
                    <a:pt x="405" y="1202"/>
                  </a:lnTo>
                  <a:lnTo>
                    <a:pt x="392" y="1196"/>
                  </a:lnTo>
                  <a:lnTo>
                    <a:pt x="378" y="1192"/>
                  </a:lnTo>
                  <a:lnTo>
                    <a:pt x="365"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1" y="1059"/>
                  </a:lnTo>
                  <a:lnTo>
                    <a:pt x="169" y="1048"/>
                  </a:lnTo>
                  <a:lnTo>
                    <a:pt x="160" y="1036"/>
                  </a:lnTo>
                  <a:lnTo>
                    <a:pt x="148" y="1025"/>
                  </a:lnTo>
                  <a:lnTo>
                    <a:pt x="139" y="1016"/>
                  </a:lnTo>
                  <a:lnTo>
                    <a:pt x="129" y="1002"/>
                  </a:lnTo>
                  <a:lnTo>
                    <a:pt x="120" y="991"/>
                  </a:lnTo>
                  <a:lnTo>
                    <a:pt x="112" y="978"/>
                  </a:lnTo>
                  <a:lnTo>
                    <a:pt x="105" y="966"/>
                  </a:lnTo>
                  <a:lnTo>
                    <a:pt x="95" y="955"/>
                  </a:lnTo>
                  <a:lnTo>
                    <a:pt x="87" y="941"/>
                  </a:lnTo>
                  <a:lnTo>
                    <a:pt x="78" y="928"/>
                  </a:lnTo>
                  <a:lnTo>
                    <a:pt x="72" y="915"/>
                  </a:lnTo>
                  <a:lnTo>
                    <a:pt x="65" y="902"/>
                  </a:lnTo>
                  <a:lnTo>
                    <a:pt x="59" y="888"/>
                  </a:lnTo>
                  <a:lnTo>
                    <a:pt x="51" y="875"/>
                  </a:lnTo>
                  <a:lnTo>
                    <a:pt x="48" y="862"/>
                  </a:lnTo>
                  <a:lnTo>
                    <a:pt x="40" y="846"/>
                  </a:lnTo>
                  <a:lnTo>
                    <a:pt x="34" y="833"/>
                  </a:lnTo>
                  <a:lnTo>
                    <a:pt x="30" y="818"/>
                  </a:lnTo>
                  <a:lnTo>
                    <a:pt x="25" y="805"/>
                  </a:lnTo>
                  <a:lnTo>
                    <a:pt x="21" y="789"/>
                  </a:lnTo>
                  <a:lnTo>
                    <a:pt x="17" y="774"/>
                  </a:lnTo>
                  <a:lnTo>
                    <a:pt x="13" y="759"/>
                  </a:lnTo>
                  <a:lnTo>
                    <a:pt x="11" y="746"/>
                  </a:lnTo>
                  <a:lnTo>
                    <a:pt x="8" y="730"/>
                  </a:lnTo>
                  <a:lnTo>
                    <a:pt x="6" y="713"/>
                  </a:lnTo>
                  <a:lnTo>
                    <a:pt x="2" y="698"/>
                  </a:lnTo>
                  <a:lnTo>
                    <a:pt x="2" y="683"/>
                  </a:lnTo>
                  <a:lnTo>
                    <a:pt x="0" y="668"/>
                  </a:lnTo>
                  <a:lnTo>
                    <a:pt x="0" y="652"/>
                  </a:lnTo>
                  <a:lnTo>
                    <a:pt x="0" y="635"/>
                  </a:lnTo>
                  <a:lnTo>
                    <a:pt x="0" y="622"/>
                  </a:lnTo>
                  <a:lnTo>
                    <a:pt x="0" y="605"/>
                  </a:lnTo>
                  <a:lnTo>
                    <a:pt x="0" y="590"/>
                  </a:lnTo>
                  <a:lnTo>
                    <a:pt x="0" y="573"/>
                  </a:lnTo>
                  <a:lnTo>
                    <a:pt x="2" y="557"/>
                  </a:lnTo>
                  <a:lnTo>
                    <a:pt x="2" y="540"/>
                  </a:lnTo>
                  <a:lnTo>
                    <a:pt x="6" y="525"/>
                  </a:lnTo>
                  <a:lnTo>
                    <a:pt x="8" y="510"/>
                  </a:lnTo>
                  <a:lnTo>
                    <a:pt x="11" y="495"/>
                  </a:lnTo>
                  <a:lnTo>
                    <a:pt x="13" y="479"/>
                  </a:lnTo>
                  <a:lnTo>
                    <a:pt x="17" y="466"/>
                  </a:lnTo>
                  <a:lnTo>
                    <a:pt x="21" y="449"/>
                  </a:lnTo>
                  <a:lnTo>
                    <a:pt x="25" y="436"/>
                  </a:lnTo>
                  <a:lnTo>
                    <a:pt x="30" y="421"/>
                  </a:lnTo>
                  <a:lnTo>
                    <a:pt x="34" y="407"/>
                  </a:lnTo>
                  <a:lnTo>
                    <a:pt x="40" y="394"/>
                  </a:lnTo>
                  <a:lnTo>
                    <a:pt x="48" y="381"/>
                  </a:lnTo>
                  <a:lnTo>
                    <a:pt x="51" y="365"/>
                  </a:lnTo>
                  <a:lnTo>
                    <a:pt x="59" y="352"/>
                  </a:lnTo>
                  <a:lnTo>
                    <a:pt x="65" y="337"/>
                  </a:lnTo>
                  <a:lnTo>
                    <a:pt x="72" y="324"/>
                  </a:lnTo>
                  <a:lnTo>
                    <a:pt x="78" y="312"/>
                  </a:lnTo>
                  <a:lnTo>
                    <a:pt x="87" y="299"/>
                  </a:lnTo>
                  <a:lnTo>
                    <a:pt x="95" y="286"/>
                  </a:lnTo>
                  <a:lnTo>
                    <a:pt x="105" y="274"/>
                  </a:lnTo>
                  <a:lnTo>
                    <a:pt x="112" y="261"/>
                  </a:lnTo>
                  <a:lnTo>
                    <a:pt x="120" y="247"/>
                  </a:lnTo>
                  <a:lnTo>
                    <a:pt x="129" y="236"/>
                  </a:lnTo>
                  <a:lnTo>
                    <a:pt x="139" y="225"/>
                  </a:lnTo>
                  <a:lnTo>
                    <a:pt x="148" y="211"/>
                  </a:lnTo>
                  <a:lnTo>
                    <a:pt x="160" y="202"/>
                  </a:lnTo>
                  <a:lnTo>
                    <a:pt x="169" y="190"/>
                  </a:lnTo>
                  <a:lnTo>
                    <a:pt x="181" y="183"/>
                  </a:lnTo>
                  <a:lnTo>
                    <a:pt x="190" y="171"/>
                  </a:lnTo>
                  <a:lnTo>
                    <a:pt x="202" y="160"/>
                  </a:lnTo>
                  <a:lnTo>
                    <a:pt x="211" y="149"/>
                  </a:lnTo>
                  <a:lnTo>
                    <a:pt x="224" y="141"/>
                  </a:lnTo>
                  <a:lnTo>
                    <a:pt x="236" y="130"/>
                  </a:lnTo>
                  <a:lnTo>
                    <a:pt x="247" y="122"/>
                  </a:lnTo>
                  <a:lnTo>
                    <a:pt x="259" y="113"/>
                  </a:lnTo>
                  <a:lnTo>
                    <a:pt x="272" y="107"/>
                  </a:lnTo>
                  <a:lnTo>
                    <a:pt x="283" y="97"/>
                  </a:lnTo>
                  <a:lnTo>
                    <a:pt x="297" y="88"/>
                  </a:lnTo>
                  <a:lnTo>
                    <a:pt x="310" y="80"/>
                  </a:lnTo>
                  <a:lnTo>
                    <a:pt x="323" y="74"/>
                  </a:lnTo>
                  <a:lnTo>
                    <a:pt x="335" y="65"/>
                  </a:lnTo>
                  <a:lnTo>
                    <a:pt x="350" y="59"/>
                  </a:lnTo>
                  <a:lnTo>
                    <a:pt x="365" y="54"/>
                  </a:lnTo>
                  <a:lnTo>
                    <a:pt x="378" y="48"/>
                  </a:lnTo>
                  <a:lnTo>
                    <a:pt x="392" y="40"/>
                  </a:lnTo>
                  <a:lnTo>
                    <a:pt x="405" y="35"/>
                  </a:lnTo>
                  <a:lnTo>
                    <a:pt x="418" y="31"/>
                  </a:lnTo>
                  <a:lnTo>
                    <a:pt x="433" y="27"/>
                  </a:lnTo>
                  <a:lnTo>
                    <a:pt x="447" y="23"/>
                  </a:lnTo>
                  <a:lnTo>
                    <a:pt x="464" y="17"/>
                  </a:lnTo>
                  <a:lnTo>
                    <a:pt x="477" y="16"/>
                  </a:lnTo>
                  <a:lnTo>
                    <a:pt x="494" y="12"/>
                  </a:lnTo>
                  <a:lnTo>
                    <a:pt x="508" y="8"/>
                  </a:lnTo>
                  <a:lnTo>
                    <a:pt x="523" y="6"/>
                  </a:lnTo>
                  <a:lnTo>
                    <a:pt x="538" y="4"/>
                  </a:lnTo>
                  <a:lnTo>
                    <a:pt x="555" y="4"/>
                  </a:lnTo>
                  <a:lnTo>
                    <a:pt x="570" y="0"/>
                  </a:lnTo>
                  <a:lnTo>
                    <a:pt x="587" y="0"/>
                  </a:lnTo>
                  <a:lnTo>
                    <a:pt x="603" y="0"/>
                  </a:lnTo>
                  <a:lnTo>
                    <a:pt x="620" y="0"/>
                  </a:lnTo>
                  <a:lnTo>
                    <a:pt x="629" y="0"/>
                  </a:lnTo>
                  <a:lnTo>
                    <a:pt x="637" y="0"/>
                  </a:lnTo>
                  <a:lnTo>
                    <a:pt x="646" y="0"/>
                  </a:lnTo>
                  <a:lnTo>
                    <a:pt x="654" y="0"/>
                  </a:lnTo>
                  <a:lnTo>
                    <a:pt x="663" y="0"/>
                  </a:lnTo>
                  <a:lnTo>
                    <a:pt x="671" y="0"/>
                  </a:lnTo>
                  <a:lnTo>
                    <a:pt x="681" y="2"/>
                  </a:lnTo>
                  <a:lnTo>
                    <a:pt x="690" y="4"/>
                  </a:lnTo>
                  <a:lnTo>
                    <a:pt x="700" y="4"/>
                  </a:lnTo>
                  <a:lnTo>
                    <a:pt x="707" y="6"/>
                  </a:lnTo>
                  <a:lnTo>
                    <a:pt x="717" y="6"/>
                  </a:lnTo>
                  <a:lnTo>
                    <a:pt x="724" y="8"/>
                  </a:lnTo>
                  <a:lnTo>
                    <a:pt x="734" y="8"/>
                  </a:lnTo>
                  <a:lnTo>
                    <a:pt x="741" y="12"/>
                  </a:lnTo>
                  <a:lnTo>
                    <a:pt x="751" y="12"/>
                  </a:lnTo>
                  <a:lnTo>
                    <a:pt x="759" y="16"/>
                  </a:lnTo>
                  <a:lnTo>
                    <a:pt x="766" y="17"/>
                  </a:lnTo>
                  <a:lnTo>
                    <a:pt x="776" y="19"/>
                  </a:lnTo>
                  <a:lnTo>
                    <a:pt x="781" y="21"/>
                  </a:lnTo>
                  <a:lnTo>
                    <a:pt x="791" y="23"/>
                  </a:lnTo>
                  <a:lnTo>
                    <a:pt x="798" y="25"/>
                  </a:lnTo>
                  <a:lnTo>
                    <a:pt x="806" y="29"/>
                  </a:lnTo>
                  <a:lnTo>
                    <a:pt x="816" y="29"/>
                  </a:lnTo>
                  <a:lnTo>
                    <a:pt x="823" y="35"/>
                  </a:lnTo>
                  <a:lnTo>
                    <a:pt x="831" y="36"/>
                  </a:lnTo>
                  <a:lnTo>
                    <a:pt x="840" y="40"/>
                  </a:lnTo>
                  <a:lnTo>
                    <a:pt x="846" y="42"/>
                  </a:lnTo>
                  <a:lnTo>
                    <a:pt x="855" y="48"/>
                  </a:lnTo>
                  <a:lnTo>
                    <a:pt x="863" y="50"/>
                  </a:lnTo>
                  <a:lnTo>
                    <a:pt x="871" y="54"/>
                  </a:lnTo>
                  <a:lnTo>
                    <a:pt x="880" y="57"/>
                  </a:lnTo>
                  <a:lnTo>
                    <a:pt x="888" y="61"/>
                  </a:lnTo>
                  <a:lnTo>
                    <a:pt x="894" y="65"/>
                  </a:lnTo>
                  <a:lnTo>
                    <a:pt x="903" y="67"/>
                  </a:lnTo>
                  <a:lnTo>
                    <a:pt x="909" y="71"/>
                  </a:lnTo>
                  <a:lnTo>
                    <a:pt x="916" y="76"/>
                  </a:lnTo>
                  <a:lnTo>
                    <a:pt x="924" y="80"/>
                  </a:lnTo>
                  <a:lnTo>
                    <a:pt x="932" y="84"/>
                  </a:lnTo>
                  <a:lnTo>
                    <a:pt x="939" y="88"/>
                  </a:lnTo>
                  <a:lnTo>
                    <a:pt x="947" y="94"/>
                  </a:lnTo>
                  <a:lnTo>
                    <a:pt x="952" y="97"/>
                  </a:lnTo>
                  <a:lnTo>
                    <a:pt x="960" y="101"/>
                  </a:lnTo>
                  <a:lnTo>
                    <a:pt x="968" y="107"/>
                  </a:lnTo>
                  <a:lnTo>
                    <a:pt x="975" y="111"/>
                  </a:lnTo>
                  <a:lnTo>
                    <a:pt x="981" y="114"/>
                  </a:lnTo>
                  <a:lnTo>
                    <a:pt x="987" y="120"/>
                  </a:lnTo>
                  <a:lnTo>
                    <a:pt x="994" y="126"/>
                  </a:lnTo>
                  <a:lnTo>
                    <a:pt x="1002" y="132"/>
                  </a:lnTo>
                  <a:lnTo>
                    <a:pt x="1013" y="141"/>
                  </a:lnTo>
                  <a:lnTo>
                    <a:pt x="1027" y="152"/>
                  </a:lnTo>
                  <a:lnTo>
                    <a:pt x="1032" y="158"/>
                  </a:lnTo>
                  <a:lnTo>
                    <a:pt x="1040" y="164"/>
                  </a:lnTo>
                  <a:lnTo>
                    <a:pt x="1046" y="170"/>
                  </a:lnTo>
                  <a:lnTo>
                    <a:pt x="1051" y="177"/>
                  </a:lnTo>
                  <a:lnTo>
                    <a:pt x="1057" y="181"/>
                  </a:lnTo>
                  <a:lnTo>
                    <a:pt x="1063" y="189"/>
                  </a:lnTo>
                  <a:lnTo>
                    <a:pt x="1068" y="194"/>
                  </a:lnTo>
                  <a:lnTo>
                    <a:pt x="1076" y="200"/>
                  </a:lnTo>
                  <a:lnTo>
                    <a:pt x="1080" y="206"/>
                  </a:lnTo>
                  <a:lnTo>
                    <a:pt x="1087" y="213"/>
                  </a:lnTo>
                  <a:lnTo>
                    <a:pt x="1091" y="219"/>
                  </a:lnTo>
                  <a:lnTo>
                    <a:pt x="1099" y="227"/>
                  </a:lnTo>
                  <a:lnTo>
                    <a:pt x="1091" y="236"/>
                  </a:lnTo>
                  <a:lnTo>
                    <a:pt x="1086" y="247"/>
                  </a:lnTo>
                  <a:lnTo>
                    <a:pt x="1080" y="259"/>
                  </a:lnTo>
                  <a:lnTo>
                    <a:pt x="1074" y="270"/>
                  </a:lnTo>
                  <a:lnTo>
                    <a:pt x="1067" y="282"/>
                  </a:lnTo>
                  <a:lnTo>
                    <a:pt x="1061" y="293"/>
                  </a:lnTo>
                  <a:lnTo>
                    <a:pt x="1055" y="303"/>
                  </a:lnTo>
                  <a:lnTo>
                    <a:pt x="1051" y="314"/>
                  </a:lnTo>
                  <a:lnTo>
                    <a:pt x="1046" y="324"/>
                  </a:lnTo>
                  <a:lnTo>
                    <a:pt x="1042" y="335"/>
                  </a:lnTo>
                  <a:lnTo>
                    <a:pt x="1038" y="346"/>
                  </a:lnTo>
                  <a:lnTo>
                    <a:pt x="1032" y="358"/>
                  </a:lnTo>
                  <a:lnTo>
                    <a:pt x="1028" y="367"/>
                  </a:lnTo>
                  <a:lnTo>
                    <a:pt x="1025" y="377"/>
                  </a:lnTo>
                  <a:lnTo>
                    <a:pt x="1021" y="388"/>
                  </a:lnTo>
                  <a:lnTo>
                    <a:pt x="1017" y="398"/>
                  </a:lnTo>
                  <a:lnTo>
                    <a:pt x="1013" y="407"/>
                  </a:lnTo>
                  <a:lnTo>
                    <a:pt x="1009" y="415"/>
                  </a:lnTo>
                  <a:lnTo>
                    <a:pt x="1008" y="424"/>
                  </a:lnTo>
                  <a:lnTo>
                    <a:pt x="1006" y="432"/>
                  </a:lnTo>
                  <a:lnTo>
                    <a:pt x="998" y="428"/>
                  </a:lnTo>
                  <a:lnTo>
                    <a:pt x="989" y="424"/>
                  </a:lnTo>
                  <a:lnTo>
                    <a:pt x="981" y="422"/>
                  </a:lnTo>
                  <a:lnTo>
                    <a:pt x="971" y="422"/>
                  </a:lnTo>
                  <a:lnTo>
                    <a:pt x="962" y="419"/>
                  </a:lnTo>
                  <a:lnTo>
                    <a:pt x="954" y="419"/>
                  </a:lnTo>
                  <a:lnTo>
                    <a:pt x="945" y="419"/>
                  </a:lnTo>
                  <a:lnTo>
                    <a:pt x="939" y="419"/>
                  </a:lnTo>
                  <a:lnTo>
                    <a:pt x="928" y="419"/>
                  </a:lnTo>
                  <a:lnTo>
                    <a:pt x="918" y="419"/>
                  </a:lnTo>
                  <a:lnTo>
                    <a:pt x="911" y="419"/>
                  </a:lnTo>
                  <a:lnTo>
                    <a:pt x="901" y="422"/>
                  </a:lnTo>
                  <a:lnTo>
                    <a:pt x="894" y="422"/>
                  </a:lnTo>
                  <a:lnTo>
                    <a:pt x="884" y="424"/>
                  </a:lnTo>
                  <a:lnTo>
                    <a:pt x="875" y="428"/>
                  </a:lnTo>
                  <a:lnTo>
                    <a:pt x="869" y="432"/>
                  </a:lnTo>
                  <a:lnTo>
                    <a:pt x="859" y="436"/>
                  </a:lnTo>
                  <a:lnTo>
                    <a:pt x="852" y="440"/>
                  </a:lnTo>
                  <a:lnTo>
                    <a:pt x="844" y="443"/>
                  </a:lnTo>
                  <a:lnTo>
                    <a:pt x="836" y="449"/>
                  </a:lnTo>
                  <a:lnTo>
                    <a:pt x="829" y="453"/>
                  </a:lnTo>
                  <a:lnTo>
                    <a:pt x="821" y="459"/>
                  </a:lnTo>
                  <a:lnTo>
                    <a:pt x="816" y="464"/>
                  </a:lnTo>
                  <a:lnTo>
                    <a:pt x="810" y="470"/>
                  </a:lnTo>
                  <a:lnTo>
                    <a:pt x="804" y="476"/>
                  </a:lnTo>
                  <a:lnTo>
                    <a:pt x="798" y="483"/>
                  </a:lnTo>
                  <a:lnTo>
                    <a:pt x="793" y="489"/>
                  </a:lnTo>
                  <a:lnTo>
                    <a:pt x="787" y="497"/>
                  </a:lnTo>
                  <a:lnTo>
                    <a:pt x="781" y="504"/>
                  </a:lnTo>
                  <a:lnTo>
                    <a:pt x="778" y="512"/>
                  </a:lnTo>
                  <a:lnTo>
                    <a:pt x="774" y="519"/>
                  </a:lnTo>
                  <a:lnTo>
                    <a:pt x="770" y="529"/>
                  </a:lnTo>
                  <a:lnTo>
                    <a:pt x="766" y="536"/>
                  </a:lnTo>
                  <a:lnTo>
                    <a:pt x="764" y="544"/>
                  </a:lnTo>
                  <a:lnTo>
                    <a:pt x="760" y="554"/>
                  </a:lnTo>
                  <a:lnTo>
                    <a:pt x="760" y="561"/>
                  </a:lnTo>
                  <a:lnTo>
                    <a:pt x="757" y="571"/>
                  </a:lnTo>
                  <a:lnTo>
                    <a:pt x="757" y="578"/>
                  </a:lnTo>
                  <a:lnTo>
                    <a:pt x="757" y="590"/>
                  </a:lnTo>
                  <a:lnTo>
                    <a:pt x="757" y="599"/>
                  </a:lnTo>
                  <a:lnTo>
                    <a:pt x="757" y="607"/>
                  </a:lnTo>
                  <a:lnTo>
                    <a:pt x="757" y="616"/>
                  </a:lnTo>
                  <a:lnTo>
                    <a:pt x="757" y="624"/>
                  </a:lnTo>
                  <a:lnTo>
                    <a:pt x="760" y="635"/>
                  </a:lnTo>
                  <a:lnTo>
                    <a:pt x="760" y="643"/>
                  </a:lnTo>
                  <a:lnTo>
                    <a:pt x="764" y="652"/>
                  </a:lnTo>
                  <a:lnTo>
                    <a:pt x="766" y="660"/>
                  </a:lnTo>
                  <a:lnTo>
                    <a:pt x="770" y="670"/>
                  </a:lnTo>
                  <a:lnTo>
                    <a:pt x="774" y="677"/>
                  </a:lnTo>
                  <a:lnTo>
                    <a:pt x="778" y="683"/>
                  </a:lnTo>
                  <a:lnTo>
                    <a:pt x="781" y="690"/>
                  </a:lnTo>
                  <a:lnTo>
                    <a:pt x="787" y="700"/>
                  </a:lnTo>
                  <a:lnTo>
                    <a:pt x="793" y="706"/>
                  </a:lnTo>
                  <a:lnTo>
                    <a:pt x="798" y="713"/>
                  </a:lnTo>
                  <a:lnTo>
                    <a:pt x="804" y="719"/>
                  </a:lnTo>
                  <a:lnTo>
                    <a:pt x="810" y="727"/>
                  </a:lnTo>
                  <a:lnTo>
                    <a:pt x="816" y="730"/>
                  </a:lnTo>
                  <a:lnTo>
                    <a:pt x="821" y="736"/>
                  </a:lnTo>
                  <a:lnTo>
                    <a:pt x="829" y="742"/>
                  </a:lnTo>
                  <a:lnTo>
                    <a:pt x="836" y="748"/>
                  </a:lnTo>
                  <a:lnTo>
                    <a:pt x="844" y="753"/>
                  </a:lnTo>
                  <a:lnTo>
                    <a:pt x="852" y="757"/>
                  </a:lnTo>
                  <a:lnTo>
                    <a:pt x="859" y="761"/>
                  </a:lnTo>
                  <a:lnTo>
                    <a:pt x="869" y="767"/>
                  </a:lnTo>
                  <a:lnTo>
                    <a:pt x="875" y="767"/>
                  </a:lnTo>
                  <a:lnTo>
                    <a:pt x="884" y="770"/>
                  </a:lnTo>
                  <a:lnTo>
                    <a:pt x="894" y="772"/>
                  </a:lnTo>
                  <a:lnTo>
                    <a:pt x="901" y="776"/>
                  </a:lnTo>
                  <a:lnTo>
                    <a:pt x="911" y="778"/>
                  </a:lnTo>
                  <a:lnTo>
                    <a:pt x="918" y="778"/>
                  </a:lnTo>
                  <a:lnTo>
                    <a:pt x="928" y="778"/>
                  </a:lnTo>
                  <a:lnTo>
                    <a:pt x="939" y="780"/>
                  </a:lnTo>
                  <a:close/>
                </a:path>
              </a:pathLst>
            </a:custGeom>
            <a:solidFill>
              <a:srgbClr val="BA9E00"/>
            </a:solidFill>
            <a:ln w="9525">
              <a:noFill/>
              <a:round/>
              <a:headEnd/>
              <a:tailEnd/>
            </a:ln>
          </p:spPr>
          <p:txBody>
            <a:bodyPr/>
            <a:lstStyle/>
            <a:p>
              <a:endParaRPr lang="fr-FR"/>
            </a:p>
          </p:txBody>
        </p:sp>
        <p:sp>
          <p:nvSpPr>
            <p:cNvPr id="138281" name="Freeform 13"/>
            <p:cNvSpPr>
              <a:spLocks/>
            </p:cNvSpPr>
            <p:nvPr/>
          </p:nvSpPr>
          <p:spPr bwMode="auto">
            <a:xfrm>
              <a:off x="1554" y="1942"/>
              <a:ext cx="622" cy="621"/>
            </a:xfrm>
            <a:custGeom>
              <a:avLst/>
              <a:gdLst>
                <a:gd name="T0" fmla="*/ 248 w 1243"/>
                <a:gd name="T1" fmla="*/ 192 h 1242"/>
                <a:gd name="T2" fmla="*/ 261 w 1243"/>
                <a:gd name="T3" fmla="*/ 185 h 1242"/>
                <a:gd name="T4" fmla="*/ 272 w 1243"/>
                <a:gd name="T5" fmla="*/ 175 h 1242"/>
                <a:gd name="T6" fmla="*/ 278 w 1243"/>
                <a:gd name="T7" fmla="*/ 160 h 1242"/>
                <a:gd name="T8" fmla="*/ 280 w 1243"/>
                <a:gd name="T9" fmla="*/ 145 h 1242"/>
                <a:gd name="T10" fmla="*/ 276 w 1243"/>
                <a:gd name="T11" fmla="*/ 130 h 1242"/>
                <a:gd name="T12" fmla="*/ 267 w 1243"/>
                <a:gd name="T13" fmla="*/ 117 h 1242"/>
                <a:gd name="T14" fmla="*/ 254 w 1243"/>
                <a:gd name="T15" fmla="*/ 109 h 1242"/>
                <a:gd name="T16" fmla="*/ 239 w 1243"/>
                <a:gd name="T17" fmla="*/ 104 h 1242"/>
                <a:gd name="T18" fmla="*/ 238 w 1243"/>
                <a:gd name="T19" fmla="*/ 96 h 1242"/>
                <a:gd name="T20" fmla="*/ 246 w 1243"/>
                <a:gd name="T21" fmla="*/ 77 h 1242"/>
                <a:gd name="T22" fmla="*/ 254 w 1243"/>
                <a:gd name="T23" fmla="*/ 60 h 1242"/>
                <a:gd name="T24" fmla="*/ 264 w 1243"/>
                <a:gd name="T25" fmla="*/ 44 h 1242"/>
                <a:gd name="T26" fmla="*/ 280 w 1243"/>
                <a:gd name="T27" fmla="*/ 65 h 1242"/>
                <a:gd name="T28" fmla="*/ 293 w 1243"/>
                <a:gd name="T29" fmla="*/ 83 h 1242"/>
                <a:gd name="T30" fmla="*/ 302 w 1243"/>
                <a:gd name="T31" fmla="*/ 104 h 1242"/>
                <a:gd name="T32" fmla="*/ 307 w 1243"/>
                <a:gd name="T33" fmla="*/ 123 h 1242"/>
                <a:gd name="T34" fmla="*/ 310 w 1243"/>
                <a:gd name="T35" fmla="*/ 141 h 1242"/>
                <a:gd name="T36" fmla="*/ 311 w 1243"/>
                <a:gd name="T37" fmla="*/ 155 h 1242"/>
                <a:gd name="T38" fmla="*/ 308 w 1243"/>
                <a:gd name="T39" fmla="*/ 182 h 1242"/>
                <a:gd name="T40" fmla="*/ 301 w 1243"/>
                <a:gd name="T41" fmla="*/ 208 h 1242"/>
                <a:gd name="T42" fmla="*/ 289 w 1243"/>
                <a:gd name="T43" fmla="*/ 232 h 1242"/>
                <a:gd name="T44" fmla="*/ 275 w 1243"/>
                <a:gd name="T45" fmla="*/ 254 h 1242"/>
                <a:gd name="T46" fmla="*/ 257 w 1243"/>
                <a:gd name="T47" fmla="*/ 273 h 1242"/>
                <a:gd name="T48" fmla="*/ 236 w 1243"/>
                <a:gd name="T49" fmla="*/ 288 h 1242"/>
                <a:gd name="T50" fmla="*/ 212 w 1243"/>
                <a:gd name="T51" fmla="*/ 299 h 1242"/>
                <a:gd name="T52" fmla="*/ 187 w 1243"/>
                <a:gd name="T53" fmla="*/ 308 h 1242"/>
                <a:gd name="T54" fmla="*/ 159 w 1243"/>
                <a:gd name="T55" fmla="*/ 311 h 1242"/>
                <a:gd name="T56" fmla="*/ 132 w 1243"/>
                <a:gd name="T57" fmla="*/ 308 h 1242"/>
                <a:gd name="T58" fmla="*/ 105 w 1243"/>
                <a:gd name="T59" fmla="*/ 302 h 1242"/>
                <a:gd name="T60" fmla="*/ 81 w 1243"/>
                <a:gd name="T61" fmla="*/ 292 h 1242"/>
                <a:gd name="T62" fmla="*/ 59 w 1243"/>
                <a:gd name="T63" fmla="*/ 277 h 1242"/>
                <a:gd name="T64" fmla="*/ 40 w 1243"/>
                <a:gd name="T65" fmla="*/ 259 h 1242"/>
                <a:gd name="T66" fmla="*/ 25 w 1243"/>
                <a:gd name="T67" fmla="*/ 238 h 1242"/>
                <a:gd name="T68" fmla="*/ 12 w 1243"/>
                <a:gd name="T69" fmla="*/ 215 h 1242"/>
                <a:gd name="T70" fmla="*/ 4 w 1243"/>
                <a:gd name="T71" fmla="*/ 189 h 1242"/>
                <a:gd name="T72" fmla="*/ 0 w 1243"/>
                <a:gd name="T73" fmla="*/ 163 h 1242"/>
                <a:gd name="T74" fmla="*/ 1 w 1243"/>
                <a:gd name="T75" fmla="*/ 135 h 1242"/>
                <a:gd name="T76" fmla="*/ 7 w 1243"/>
                <a:gd name="T77" fmla="*/ 109 h 1242"/>
                <a:gd name="T78" fmla="*/ 17 w 1243"/>
                <a:gd name="T79" fmla="*/ 83 h 1242"/>
                <a:gd name="T80" fmla="*/ 31 w 1243"/>
                <a:gd name="T81" fmla="*/ 61 h 1242"/>
                <a:gd name="T82" fmla="*/ 48 w 1243"/>
                <a:gd name="T83" fmla="*/ 42 h 1242"/>
                <a:gd name="T84" fmla="*/ 68 w 1243"/>
                <a:gd name="T85" fmla="*/ 26 h 1242"/>
                <a:gd name="T86" fmla="*/ 91 w 1243"/>
                <a:gd name="T87" fmla="*/ 13 h 1242"/>
                <a:gd name="T88" fmla="*/ 116 w 1243"/>
                <a:gd name="T89" fmla="*/ 5 h 1242"/>
                <a:gd name="T90" fmla="*/ 143 w 1243"/>
                <a:gd name="T91" fmla="*/ 0 h 1242"/>
                <a:gd name="T92" fmla="*/ 170 w 1243"/>
                <a:gd name="T93" fmla="*/ 0 h 1242"/>
                <a:gd name="T94" fmla="*/ 194 w 1243"/>
                <a:gd name="T95" fmla="*/ 5 h 1242"/>
                <a:gd name="T96" fmla="*/ 218 w 1243"/>
                <a:gd name="T97" fmla="*/ 12 h 1242"/>
                <a:gd name="T98" fmla="*/ 239 w 1243"/>
                <a:gd name="T99" fmla="*/ 23 h 1242"/>
                <a:gd name="T100" fmla="*/ 258 w 1243"/>
                <a:gd name="T101" fmla="*/ 39 h 1242"/>
                <a:gd name="T102" fmla="*/ 249 w 1243"/>
                <a:gd name="T103" fmla="*/ 53 h 1242"/>
                <a:gd name="T104" fmla="*/ 241 w 1243"/>
                <a:gd name="T105" fmla="*/ 68 h 1242"/>
                <a:gd name="T106" fmla="*/ 232 w 1243"/>
                <a:gd name="T107" fmla="*/ 85 h 1242"/>
                <a:gd name="T108" fmla="*/ 226 w 1243"/>
                <a:gd name="T109" fmla="*/ 101 h 1242"/>
                <a:gd name="T110" fmla="*/ 207 w 1243"/>
                <a:gd name="T111" fmla="*/ 113 h 1242"/>
                <a:gd name="T112" fmla="*/ 192 w 1243"/>
                <a:gd name="T113" fmla="*/ 134 h 1242"/>
                <a:gd name="T114" fmla="*/ 190 w 1243"/>
                <a:gd name="T115" fmla="*/ 152 h 1242"/>
                <a:gd name="T116" fmla="*/ 193 w 1243"/>
                <a:gd name="T117" fmla="*/ 167 h 1242"/>
                <a:gd name="T118" fmla="*/ 201 w 1243"/>
                <a:gd name="T119" fmla="*/ 179 h 1242"/>
                <a:gd name="T120" fmla="*/ 213 w 1243"/>
                <a:gd name="T121" fmla="*/ 189 h 1242"/>
                <a:gd name="T122" fmla="*/ 228 w 1243"/>
                <a:gd name="T123" fmla="*/ 194 h 1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3"/>
                <a:gd name="T187" fmla="*/ 0 h 1242"/>
                <a:gd name="T188" fmla="*/ 1243 w 1243"/>
                <a:gd name="T189" fmla="*/ 1242 h 1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3" h="1242">
                  <a:moveTo>
                    <a:pt x="939" y="780"/>
                  </a:moveTo>
                  <a:lnTo>
                    <a:pt x="949" y="778"/>
                  </a:lnTo>
                  <a:lnTo>
                    <a:pt x="956" y="778"/>
                  </a:lnTo>
                  <a:lnTo>
                    <a:pt x="966" y="778"/>
                  </a:lnTo>
                  <a:lnTo>
                    <a:pt x="974" y="776"/>
                  </a:lnTo>
                  <a:lnTo>
                    <a:pt x="983" y="772"/>
                  </a:lnTo>
                  <a:lnTo>
                    <a:pt x="991" y="770"/>
                  </a:lnTo>
                  <a:lnTo>
                    <a:pt x="1000" y="767"/>
                  </a:lnTo>
                  <a:lnTo>
                    <a:pt x="1010" y="767"/>
                  </a:lnTo>
                  <a:lnTo>
                    <a:pt x="1015" y="761"/>
                  </a:lnTo>
                  <a:lnTo>
                    <a:pt x="1023" y="757"/>
                  </a:lnTo>
                  <a:lnTo>
                    <a:pt x="1031" y="753"/>
                  </a:lnTo>
                  <a:lnTo>
                    <a:pt x="1038" y="748"/>
                  </a:lnTo>
                  <a:lnTo>
                    <a:pt x="1044" y="742"/>
                  </a:lnTo>
                  <a:lnTo>
                    <a:pt x="1051" y="736"/>
                  </a:lnTo>
                  <a:lnTo>
                    <a:pt x="1059" y="730"/>
                  </a:lnTo>
                  <a:lnTo>
                    <a:pt x="1067" y="727"/>
                  </a:lnTo>
                  <a:lnTo>
                    <a:pt x="1070" y="719"/>
                  </a:lnTo>
                  <a:lnTo>
                    <a:pt x="1076" y="713"/>
                  </a:lnTo>
                  <a:lnTo>
                    <a:pt x="1082" y="706"/>
                  </a:lnTo>
                  <a:lnTo>
                    <a:pt x="1088" y="700"/>
                  </a:lnTo>
                  <a:lnTo>
                    <a:pt x="1091" y="690"/>
                  </a:lnTo>
                  <a:lnTo>
                    <a:pt x="1097" y="683"/>
                  </a:lnTo>
                  <a:lnTo>
                    <a:pt x="1101" y="677"/>
                  </a:lnTo>
                  <a:lnTo>
                    <a:pt x="1105" y="670"/>
                  </a:lnTo>
                  <a:lnTo>
                    <a:pt x="1107" y="660"/>
                  </a:lnTo>
                  <a:lnTo>
                    <a:pt x="1109" y="652"/>
                  </a:lnTo>
                  <a:lnTo>
                    <a:pt x="1112" y="643"/>
                  </a:lnTo>
                  <a:lnTo>
                    <a:pt x="1114" y="635"/>
                  </a:lnTo>
                  <a:lnTo>
                    <a:pt x="1116" y="624"/>
                  </a:lnTo>
                  <a:lnTo>
                    <a:pt x="1118" y="616"/>
                  </a:lnTo>
                  <a:lnTo>
                    <a:pt x="1118" y="607"/>
                  </a:lnTo>
                  <a:lnTo>
                    <a:pt x="1120" y="599"/>
                  </a:lnTo>
                  <a:lnTo>
                    <a:pt x="1118" y="590"/>
                  </a:lnTo>
                  <a:lnTo>
                    <a:pt x="1118" y="578"/>
                  </a:lnTo>
                  <a:lnTo>
                    <a:pt x="1116" y="571"/>
                  </a:lnTo>
                  <a:lnTo>
                    <a:pt x="1114" y="561"/>
                  </a:lnTo>
                  <a:lnTo>
                    <a:pt x="1112" y="554"/>
                  </a:lnTo>
                  <a:lnTo>
                    <a:pt x="1109" y="544"/>
                  </a:lnTo>
                  <a:lnTo>
                    <a:pt x="1107" y="536"/>
                  </a:lnTo>
                  <a:lnTo>
                    <a:pt x="1105" y="529"/>
                  </a:lnTo>
                  <a:lnTo>
                    <a:pt x="1101" y="519"/>
                  </a:lnTo>
                  <a:lnTo>
                    <a:pt x="1097" y="512"/>
                  </a:lnTo>
                  <a:lnTo>
                    <a:pt x="1091" y="504"/>
                  </a:lnTo>
                  <a:lnTo>
                    <a:pt x="1088" y="497"/>
                  </a:lnTo>
                  <a:lnTo>
                    <a:pt x="1082" y="489"/>
                  </a:lnTo>
                  <a:lnTo>
                    <a:pt x="1076" y="483"/>
                  </a:lnTo>
                  <a:lnTo>
                    <a:pt x="1070" y="476"/>
                  </a:lnTo>
                  <a:lnTo>
                    <a:pt x="1067" y="470"/>
                  </a:lnTo>
                  <a:lnTo>
                    <a:pt x="1059" y="464"/>
                  </a:lnTo>
                  <a:lnTo>
                    <a:pt x="1051" y="459"/>
                  </a:lnTo>
                  <a:lnTo>
                    <a:pt x="1044" y="453"/>
                  </a:lnTo>
                  <a:lnTo>
                    <a:pt x="1038" y="449"/>
                  </a:lnTo>
                  <a:lnTo>
                    <a:pt x="1031" y="443"/>
                  </a:lnTo>
                  <a:lnTo>
                    <a:pt x="1023" y="440"/>
                  </a:lnTo>
                  <a:lnTo>
                    <a:pt x="1015" y="436"/>
                  </a:lnTo>
                  <a:lnTo>
                    <a:pt x="1010" y="432"/>
                  </a:lnTo>
                  <a:lnTo>
                    <a:pt x="1000" y="428"/>
                  </a:lnTo>
                  <a:lnTo>
                    <a:pt x="991" y="424"/>
                  </a:lnTo>
                  <a:lnTo>
                    <a:pt x="983" y="422"/>
                  </a:lnTo>
                  <a:lnTo>
                    <a:pt x="974" y="422"/>
                  </a:lnTo>
                  <a:lnTo>
                    <a:pt x="966" y="419"/>
                  </a:lnTo>
                  <a:lnTo>
                    <a:pt x="956" y="419"/>
                  </a:lnTo>
                  <a:lnTo>
                    <a:pt x="949" y="419"/>
                  </a:lnTo>
                  <a:lnTo>
                    <a:pt x="939" y="419"/>
                  </a:lnTo>
                  <a:lnTo>
                    <a:pt x="941" y="407"/>
                  </a:lnTo>
                  <a:lnTo>
                    <a:pt x="945" y="396"/>
                  </a:lnTo>
                  <a:lnTo>
                    <a:pt x="951" y="384"/>
                  </a:lnTo>
                  <a:lnTo>
                    <a:pt x="955" y="375"/>
                  </a:lnTo>
                  <a:lnTo>
                    <a:pt x="958" y="362"/>
                  </a:lnTo>
                  <a:lnTo>
                    <a:pt x="964" y="350"/>
                  </a:lnTo>
                  <a:lnTo>
                    <a:pt x="968" y="339"/>
                  </a:lnTo>
                  <a:lnTo>
                    <a:pt x="974" y="329"/>
                  </a:lnTo>
                  <a:lnTo>
                    <a:pt x="979" y="318"/>
                  </a:lnTo>
                  <a:lnTo>
                    <a:pt x="983" y="306"/>
                  </a:lnTo>
                  <a:lnTo>
                    <a:pt x="987" y="295"/>
                  </a:lnTo>
                  <a:lnTo>
                    <a:pt x="991" y="286"/>
                  </a:lnTo>
                  <a:lnTo>
                    <a:pt x="996" y="276"/>
                  </a:lnTo>
                  <a:lnTo>
                    <a:pt x="1000" y="267"/>
                  </a:lnTo>
                  <a:lnTo>
                    <a:pt x="1004" y="259"/>
                  </a:lnTo>
                  <a:lnTo>
                    <a:pt x="1010" y="253"/>
                  </a:lnTo>
                  <a:lnTo>
                    <a:pt x="1013" y="242"/>
                  </a:lnTo>
                  <a:lnTo>
                    <a:pt x="1017" y="230"/>
                  </a:lnTo>
                  <a:lnTo>
                    <a:pt x="1023" y="221"/>
                  </a:lnTo>
                  <a:lnTo>
                    <a:pt x="1031" y="211"/>
                  </a:lnTo>
                  <a:lnTo>
                    <a:pt x="1034" y="202"/>
                  </a:lnTo>
                  <a:lnTo>
                    <a:pt x="1042" y="194"/>
                  </a:lnTo>
                  <a:lnTo>
                    <a:pt x="1048" y="185"/>
                  </a:lnTo>
                  <a:lnTo>
                    <a:pt x="1055" y="177"/>
                  </a:lnTo>
                  <a:lnTo>
                    <a:pt x="1065" y="187"/>
                  </a:lnTo>
                  <a:lnTo>
                    <a:pt x="1074" y="198"/>
                  </a:lnTo>
                  <a:lnTo>
                    <a:pt x="1086" y="208"/>
                  </a:lnTo>
                  <a:lnTo>
                    <a:pt x="1095" y="221"/>
                  </a:lnTo>
                  <a:lnTo>
                    <a:pt x="1103" y="232"/>
                  </a:lnTo>
                  <a:lnTo>
                    <a:pt x="1112" y="244"/>
                  </a:lnTo>
                  <a:lnTo>
                    <a:pt x="1120" y="257"/>
                  </a:lnTo>
                  <a:lnTo>
                    <a:pt x="1131" y="270"/>
                  </a:lnTo>
                  <a:lnTo>
                    <a:pt x="1137" y="282"/>
                  </a:lnTo>
                  <a:lnTo>
                    <a:pt x="1147" y="295"/>
                  </a:lnTo>
                  <a:lnTo>
                    <a:pt x="1154" y="306"/>
                  </a:lnTo>
                  <a:lnTo>
                    <a:pt x="1162" y="320"/>
                  </a:lnTo>
                  <a:lnTo>
                    <a:pt x="1166" y="325"/>
                  </a:lnTo>
                  <a:lnTo>
                    <a:pt x="1169" y="333"/>
                  </a:lnTo>
                  <a:lnTo>
                    <a:pt x="1173" y="341"/>
                  </a:lnTo>
                  <a:lnTo>
                    <a:pt x="1177" y="346"/>
                  </a:lnTo>
                  <a:lnTo>
                    <a:pt x="1185" y="362"/>
                  </a:lnTo>
                  <a:lnTo>
                    <a:pt x="1190" y="377"/>
                  </a:lnTo>
                  <a:lnTo>
                    <a:pt x="1196" y="388"/>
                  </a:lnTo>
                  <a:lnTo>
                    <a:pt x="1202" y="403"/>
                  </a:lnTo>
                  <a:lnTo>
                    <a:pt x="1205" y="419"/>
                  </a:lnTo>
                  <a:lnTo>
                    <a:pt x="1211" y="432"/>
                  </a:lnTo>
                  <a:lnTo>
                    <a:pt x="1215" y="447"/>
                  </a:lnTo>
                  <a:lnTo>
                    <a:pt x="1221" y="462"/>
                  </a:lnTo>
                  <a:lnTo>
                    <a:pt x="1221" y="470"/>
                  </a:lnTo>
                  <a:lnTo>
                    <a:pt x="1224" y="478"/>
                  </a:lnTo>
                  <a:lnTo>
                    <a:pt x="1226" y="485"/>
                  </a:lnTo>
                  <a:lnTo>
                    <a:pt x="1228" y="495"/>
                  </a:lnTo>
                  <a:lnTo>
                    <a:pt x="1230" y="508"/>
                  </a:lnTo>
                  <a:lnTo>
                    <a:pt x="1232" y="523"/>
                  </a:lnTo>
                  <a:lnTo>
                    <a:pt x="1234" y="531"/>
                  </a:lnTo>
                  <a:lnTo>
                    <a:pt x="1236" y="538"/>
                  </a:lnTo>
                  <a:lnTo>
                    <a:pt x="1238" y="548"/>
                  </a:lnTo>
                  <a:lnTo>
                    <a:pt x="1238" y="555"/>
                  </a:lnTo>
                  <a:lnTo>
                    <a:pt x="1238" y="563"/>
                  </a:lnTo>
                  <a:lnTo>
                    <a:pt x="1240" y="571"/>
                  </a:lnTo>
                  <a:lnTo>
                    <a:pt x="1240" y="578"/>
                  </a:lnTo>
                  <a:lnTo>
                    <a:pt x="1242" y="588"/>
                  </a:lnTo>
                  <a:lnTo>
                    <a:pt x="1242" y="595"/>
                  </a:lnTo>
                  <a:lnTo>
                    <a:pt x="1242" y="605"/>
                  </a:lnTo>
                  <a:lnTo>
                    <a:pt x="1242" y="613"/>
                  </a:lnTo>
                  <a:lnTo>
                    <a:pt x="1243" y="622"/>
                  </a:lnTo>
                  <a:lnTo>
                    <a:pt x="1242" y="635"/>
                  </a:lnTo>
                  <a:lnTo>
                    <a:pt x="1242" y="652"/>
                  </a:lnTo>
                  <a:lnTo>
                    <a:pt x="1240" y="668"/>
                  </a:lnTo>
                  <a:lnTo>
                    <a:pt x="1238" y="683"/>
                  </a:lnTo>
                  <a:lnTo>
                    <a:pt x="1236" y="698"/>
                  </a:lnTo>
                  <a:lnTo>
                    <a:pt x="1232" y="713"/>
                  </a:lnTo>
                  <a:lnTo>
                    <a:pt x="1230" y="730"/>
                  </a:lnTo>
                  <a:lnTo>
                    <a:pt x="1228" y="746"/>
                  </a:lnTo>
                  <a:lnTo>
                    <a:pt x="1224" y="759"/>
                  </a:lnTo>
                  <a:lnTo>
                    <a:pt x="1221" y="774"/>
                  </a:lnTo>
                  <a:lnTo>
                    <a:pt x="1215" y="789"/>
                  </a:lnTo>
                  <a:lnTo>
                    <a:pt x="1213" y="805"/>
                  </a:lnTo>
                  <a:lnTo>
                    <a:pt x="1207" y="818"/>
                  </a:lnTo>
                  <a:lnTo>
                    <a:pt x="1202" y="833"/>
                  </a:lnTo>
                  <a:lnTo>
                    <a:pt x="1196" y="846"/>
                  </a:lnTo>
                  <a:lnTo>
                    <a:pt x="1192" y="862"/>
                  </a:lnTo>
                  <a:lnTo>
                    <a:pt x="1185" y="875"/>
                  </a:lnTo>
                  <a:lnTo>
                    <a:pt x="1179" y="888"/>
                  </a:lnTo>
                  <a:lnTo>
                    <a:pt x="1171" y="902"/>
                  </a:lnTo>
                  <a:lnTo>
                    <a:pt x="1166" y="915"/>
                  </a:lnTo>
                  <a:lnTo>
                    <a:pt x="1156" y="928"/>
                  </a:lnTo>
                  <a:lnTo>
                    <a:pt x="1150" y="941"/>
                  </a:lnTo>
                  <a:lnTo>
                    <a:pt x="1143" y="955"/>
                  </a:lnTo>
                  <a:lnTo>
                    <a:pt x="1135" y="966"/>
                  </a:lnTo>
                  <a:lnTo>
                    <a:pt x="1126" y="978"/>
                  </a:lnTo>
                  <a:lnTo>
                    <a:pt x="1116" y="991"/>
                  </a:lnTo>
                  <a:lnTo>
                    <a:pt x="1109" y="1002"/>
                  </a:lnTo>
                  <a:lnTo>
                    <a:pt x="1099" y="1016"/>
                  </a:lnTo>
                  <a:lnTo>
                    <a:pt x="1090" y="1025"/>
                  </a:lnTo>
                  <a:lnTo>
                    <a:pt x="1080" y="1036"/>
                  </a:lnTo>
                  <a:lnTo>
                    <a:pt x="1069" y="1048"/>
                  </a:lnTo>
                  <a:lnTo>
                    <a:pt x="1061" y="1059"/>
                  </a:lnTo>
                  <a:lnTo>
                    <a:pt x="1050" y="1069"/>
                  </a:lnTo>
                  <a:lnTo>
                    <a:pt x="1038" y="1078"/>
                  </a:lnTo>
                  <a:lnTo>
                    <a:pt x="1027" y="1090"/>
                  </a:lnTo>
                  <a:lnTo>
                    <a:pt x="1015" y="1099"/>
                  </a:lnTo>
                  <a:lnTo>
                    <a:pt x="1002" y="1107"/>
                  </a:lnTo>
                  <a:lnTo>
                    <a:pt x="991" y="1116"/>
                  </a:lnTo>
                  <a:lnTo>
                    <a:pt x="979" y="1126"/>
                  </a:lnTo>
                  <a:lnTo>
                    <a:pt x="968" y="1135"/>
                  </a:lnTo>
                  <a:lnTo>
                    <a:pt x="955" y="1143"/>
                  </a:lnTo>
                  <a:lnTo>
                    <a:pt x="941" y="1149"/>
                  </a:lnTo>
                  <a:lnTo>
                    <a:pt x="928" y="1156"/>
                  </a:lnTo>
                  <a:lnTo>
                    <a:pt x="915" y="1166"/>
                  </a:lnTo>
                  <a:lnTo>
                    <a:pt x="901" y="1171"/>
                  </a:lnTo>
                  <a:lnTo>
                    <a:pt x="888" y="1177"/>
                  </a:lnTo>
                  <a:lnTo>
                    <a:pt x="875" y="1185"/>
                  </a:lnTo>
                  <a:lnTo>
                    <a:pt x="863" y="1192"/>
                  </a:lnTo>
                  <a:lnTo>
                    <a:pt x="846" y="1196"/>
                  </a:lnTo>
                  <a:lnTo>
                    <a:pt x="833" y="1202"/>
                  </a:lnTo>
                  <a:lnTo>
                    <a:pt x="818" y="1208"/>
                  </a:lnTo>
                  <a:lnTo>
                    <a:pt x="804" y="1213"/>
                  </a:lnTo>
                  <a:lnTo>
                    <a:pt x="787" y="1215"/>
                  </a:lnTo>
                  <a:lnTo>
                    <a:pt x="774" y="1219"/>
                  </a:lnTo>
                  <a:lnTo>
                    <a:pt x="759" y="1225"/>
                  </a:lnTo>
                  <a:lnTo>
                    <a:pt x="745" y="1229"/>
                  </a:lnTo>
                  <a:lnTo>
                    <a:pt x="728" y="1230"/>
                  </a:lnTo>
                  <a:lnTo>
                    <a:pt x="713" y="1232"/>
                  </a:lnTo>
                  <a:lnTo>
                    <a:pt x="698" y="1236"/>
                  </a:lnTo>
                  <a:lnTo>
                    <a:pt x="683" y="1238"/>
                  </a:lnTo>
                  <a:lnTo>
                    <a:pt x="667" y="1240"/>
                  </a:lnTo>
                  <a:lnTo>
                    <a:pt x="652" y="1242"/>
                  </a:lnTo>
                  <a:lnTo>
                    <a:pt x="635" y="1242"/>
                  </a:lnTo>
                  <a:lnTo>
                    <a:pt x="622" y="1242"/>
                  </a:lnTo>
                  <a:lnTo>
                    <a:pt x="605" y="1242"/>
                  </a:lnTo>
                  <a:lnTo>
                    <a:pt x="588" y="1242"/>
                  </a:lnTo>
                  <a:lnTo>
                    <a:pt x="572" y="1240"/>
                  </a:lnTo>
                  <a:lnTo>
                    <a:pt x="557" y="1238"/>
                  </a:lnTo>
                  <a:lnTo>
                    <a:pt x="540" y="1236"/>
                  </a:lnTo>
                  <a:lnTo>
                    <a:pt x="525" y="1232"/>
                  </a:lnTo>
                  <a:lnTo>
                    <a:pt x="510" y="1230"/>
                  </a:lnTo>
                  <a:lnTo>
                    <a:pt x="494" y="1229"/>
                  </a:lnTo>
                  <a:lnTo>
                    <a:pt x="479" y="1225"/>
                  </a:lnTo>
                  <a:lnTo>
                    <a:pt x="464" y="1219"/>
                  </a:lnTo>
                  <a:lnTo>
                    <a:pt x="449" y="1215"/>
                  </a:lnTo>
                  <a:lnTo>
                    <a:pt x="436" y="1213"/>
                  </a:lnTo>
                  <a:lnTo>
                    <a:pt x="420" y="1208"/>
                  </a:lnTo>
                  <a:lnTo>
                    <a:pt x="405" y="1202"/>
                  </a:lnTo>
                  <a:lnTo>
                    <a:pt x="392" y="1196"/>
                  </a:lnTo>
                  <a:lnTo>
                    <a:pt x="378" y="1192"/>
                  </a:lnTo>
                  <a:lnTo>
                    <a:pt x="363"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3" y="1059"/>
                  </a:lnTo>
                  <a:lnTo>
                    <a:pt x="171" y="1048"/>
                  </a:lnTo>
                  <a:lnTo>
                    <a:pt x="160" y="1036"/>
                  </a:lnTo>
                  <a:lnTo>
                    <a:pt x="148" y="1025"/>
                  </a:lnTo>
                  <a:lnTo>
                    <a:pt x="141" y="1016"/>
                  </a:lnTo>
                  <a:lnTo>
                    <a:pt x="129" y="1002"/>
                  </a:lnTo>
                  <a:lnTo>
                    <a:pt x="122" y="991"/>
                  </a:lnTo>
                  <a:lnTo>
                    <a:pt x="112" y="978"/>
                  </a:lnTo>
                  <a:lnTo>
                    <a:pt x="107" y="966"/>
                  </a:lnTo>
                  <a:lnTo>
                    <a:pt x="97" y="955"/>
                  </a:lnTo>
                  <a:lnTo>
                    <a:pt x="90" y="941"/>
                  </a:lnTo>
                  <a:lnTo>
                    <a:pt x="80" y="928"/>
                  </a:lnTo>
                  <a:lnTo>
                    <a:pt x="74" y="915"/>
                  </a:lnTo>
                  <a:lnTo>
                    <a:pt x="65" y="902"/>
                  </a:lnTo>
                  <a:lnTo>
                    <a:pt x="59" y="888"/>
                  </a:lnTo>
                  <a:lnTo>
                    <a:pt x="53" y="875"/>
                  </a:lnTo>
                  <a:lnTo>
                    <a:pt x="48" y="862"/>
                  </a:lnTo>
                  <a:lnTo>
                    <a:pt x="42" y="846"/>
                  </a:lnTo>
                  <a:lnTo>
                    <a:pt x="36" y="833"/>
                  </a:lnTo>
                  <a:lnTo>
                    <a:pt x="31" y="818"/>
                  </a:lnTo>
                  <a:lnTo>
                    <a:pt x="27" y="805"/>
                  </a:lnTo>
                  <a:lnTo>
                    <a:pt x="23" y="789"/>
                  </a:lnTo>
                  <a:lnTo>
                    <a:pt x="19" y="774"/>
                  </a:lnTo>
                  <a:lnTo>
                    <a:pt x="15" y="759"/>
                  </a:lnTo>
                  <a:lnTo>
                    <a:pt x="13" y="746"/>
                  </a:lnTo>
                  <a:lnTo>
                    <a:pt x="8" y="730"/>
                  </a:lnTo>
                  <a:lnTo>
                    <a:pt x="6" y="713"/>
                  </a:lnTo>
                  <a:lnTo>
                    <a:pt x="4" y="698"/>
                  </a:lnTo>
                  <a:lnTo>
                    <a:pt x="4" y="683"/>
                  </a:lnTo>
                  <a:lnTo>
                    <a:pt x="0" y="668"/>
                  </a:lnTo>
                  <a:lnTo>
                    <a:pt x="0" y="652"/>
                  </a:lnTo>
                  <a:lnTo>
                    <a:pt x="0" y="635"/>
                  </a:lnTo>
                  <a:lnTo>
                    <a:pt x="0" y="622"/>
                  </a:lnTo>
                  <a:lnTo>
                    <a:pt x="0" y="605"/>
                  </a:lnTo>
                  <a:lnTo>
                    <a:pt x="0" y="590"/>
                  </a:lnTo>
                  <a:lnTo>
                    <a:pt x="0" y="573"/>
                  </a:lnTo>
                  <a:lnTo>
                    <a:pt x="4" y="557"/>
                  </a:lnTo>
                  <a:lnTo>
                    <a:pt x="4" y="540"/>
                  </a:lnTo>
                  <a:lnTo>
                    <a:pt x="6" y="525"/>
                  </a:lnTo>
                  <a:lnTo>
                    <a:pt x="8" y="510"/>
                  </a:lnTo>
                  <a:lnTo>
                    <a:pt x="13" y="495"/>
                  </a:lnTo>
                  <a:lnTo>
                    <a:pt x="15" y="479"/>
                  </a:lnTo>
                  <a:lnTo>
                    <a:pt x="19" y="466"/>
                  </a:lnTo>
                  <a:lnTo>
                    <a:pt x="23" y="449"/>
                  </a:lnTo>
                  <a:lnTo>
                    <a:pt x="27" y="436"/>
                  </a:lnTo>
                  <a:lnTo>
                    <a:pt x="31" y="421"/>
                  </a:lnTo>
                  <a:lnTo>
                    <a:pt x="36" y="407"/>
                  </a:lnTo>
                  <a:lnTo>
                    <a:pt x="42" y="392"/>
                  </a:lnTo>
                  <a:lnTo>
                    <a:pt x="48" y="379"/>
                  </a:lnTo>
                  <a:lnTo>
                    <a:pt x="53" y="365"/>
                  </a:lnTo>
                  <a:lnTo>
                    <a:pt x="59" y="350"/>
                  </a:lnTo>
                  <a:lnTo>
                    <a:pt x="65" y="335"/>
                  </a:lnTo>
                  <a:lnTo>
                    <a:pt x="74" y="324"/>
                  </a:lnTo>
                  <a:lnTo>
                    <a:pt x="80" y="310"/>
                  </a:lnTo>
                  <a:lnTo>
                    <a:pt x="90" y="297"/>
                  </a:lnTo>
                  <a:lnTo>
                    <a:pt x="97" y="284"/>
                  </a:lnTo>
                  <a:lnTo>
                    <a:pt x="107" y="272"/>
                  </a:lnTo>
                  <a:lnTo>
                    <a:pt x="112" y="259"/>
                  </a:lnTo>
                  <a:lnTo>
                    <a:pt x="122" y="247"/>
                  </a:lnTo>
                  <a:lnTo>
                    <a:pt x="129" y="234"/>
                  </a:lnTo>
                  <a:lnTo>
                    <a:pt x="141" y="223"/>
                  </a:lnTo>
                  <a:lnTo>
                    <a:pt x="148" y="211"/>
                  </a:lnTo>
                  <a:lnTo>
                    <a:pt x="160" y="200"/>
                  </a:lnTo>
                  <a:lnTo>
                    <a:pt x="171" y="189"/>
                  </a:lnTo>
                  <a:lnTo>
                    <a:pt x="183" y="181"/>
                  </a:lnTo>
                  <a:lnTo>
                    <a:pt x="190" y="170"/>
                  </a:lnTo>
                  <a:lnTo>
                    <a:pt x="202" y="158"/>
                  </a:lnTo>
                  <a:lnTo>
                    <a:pt x="211" y="147"/>
                  </a:lnTo>
                  <a:lnTo>
                    <a:pt x="224" y="139"/>
                  </a:lnTo>
                  <a:lnTo>
                    <a:pt x="236" y="130"/>
                  </a:lnTo>
                  <a:lnTo>
                    <a:pt x="247" y="120"/>
                  </a:lnTo>
                  <a:lnTo>
                    <a:pt x="259" y="111"/>
                  </a:lnTo>
                  <a:lnTo>
                    <a:pt x="272" y="105"/>
                  </a:lnTo>
                  <a:lnTo>
                    <a:pt x="283" y="95"/>
                  </a:lnTo>
                  <a:lnTo>
                    <a:pt x="297" y="88"/>
                  </a:lnTo>
                  <a:lnTo>
                    <a:pt x="310" y="78"/>
                  </a:lnTo>
                  <a:lnTo>
                    <a:pt x="323" y="73"/>
                  </a:lnTo>
                  <a:lnTo>
                    <a:pt x="335" y="65"/>
                  </a:lnTo>
                  <a:lnTo>
                    <a:pt x="350" y="59"/>
                  </a:lnTo>
                  <a:lnTo>
                    <a:pt x="363" y="52"/>
                  </a:lnTo>
                  <a:lnTo>
                    <a:pt x="378" y="48"/>
                  </a:lnTo>
                  <a:lnTo>
                    <a:pt x="392" y="40"/>
                  </a:lnTo>
                  <a:lnTo>
                    <a:pt x="405" y="35"/>
                  </a:lnTo>
                  <a:lnTo>
                    <a:pt x="420" y="29"/>
                  </a:lnTo>
                  <a:lnTo>
                    <a:pt x="436" y="25"/>
                  </a:lnTo>
                  <a:lnTo>
                    <a:pt x="449" y="21"/>
                  </a:lnTo>
                  <a:lnTo>
                    <a:pt x="464" y="17"/>
                  </a:lnTo>
                  <a:lnTo>
                    <a:pt x="479" y="14"/>
                  </a:lnTo>
                  <a:lnTo>
                    <a:pt x="494" y="12"/>
                  </a:lnTo>
                  <a:lnTo>
                    <a:pt x="510" y="6"/>
                  </a:lnTo>
                  <a:lnTo>
                    <a:pt x="525" y="6"/>
                  </a:lnTo>
                  <a:lnTo>
                    <a:pt x="540" y="2"/>
                  </a:lnTo>
                  <a:lnTo>
                    <a:pt x="557" y="2"/>
                  </a:lnTo>
                  <a:lnTo>
                    <a:pt x="572" y="0"/>
                  </a:lnTo>
                  <a:lnTo>
                    <a:pt x="588" y="0"/>
                  </a:lnTo>
                  <a:lnTo>
                    <a:pt x="605" y="0"/>
                  </a:lnTo>
                  <a:lnTo>
                    <a:pt x="622" y="0"/>
                  </a:lnTo>
                  <a:lnTo>
                    <a:pt x="633" y="0"/>
                  </a:lnTo>
                  <a:lnTo>
                    <a:pt x="650" y="0"/>
                  </a:lnTo>
                  <a:lnTo>
                    <a:pt x="664" y="0"/>
                  </a:lnTo>
                  <a:lnTo>
                    <a:pt x="679" y="0"/>
                  </a:lnTo>
                  <a:lnTo>
                    <a:pt x="692" y="0"/>
                  </a:lnTo>
                  <a:lnTo>
                    <a:pt x="707" y="4"/>
                  </a:lnTo>
                  <a:lnTo>
                    <a:pt x="721" y="6"/>
                  </a:lnTo>
                  <a:lnTo>
                    <a:pt x="736" y="10"/>
                  </a:lnTo>
                  <a:lnTo>
                    <a:pt x="749" y="12"/>
                  </a:lnTo>
                  <a:lnTo>
                    <a:pt x="763" y="14"/>
                  </a:lnTo>
                  <a:lnTo>
                    <a:pt x="776" y="17"/>
                  </a:lnTo>
                  <a:lnTo>
                    <a:pt x="791" y="23"/>
                  </a:lnTo>
                  <a:lnTo>
                    <a:pt x="804" y="25"/>
                  </a:lnTo>
                  <a:lnTo>
                    <a:pt x="816" y="29"/>
                  </a:lnTo>
                  <a:lnTo>
                    <a:pt x="829" y="35"/>
                  </a:lnTo>
                  <a:lnTo>
                    <a:pt x="844" y="40"/>
                  </a:lnTo>
                  <a:lnTo>
                    <a:pt x="856" y="46"/>
                  </a:lnTo>
                  <a:lnTo>
                    <a:pt x="869" y="50"/>
                  </a:lnTo>
                  <a:lnTo>
                    <a:pt x="880" y="55"/>
                  </a:lnTo>
                  <a:lnTo>
                    <a:pt x="894" y="63"/>
                  </a:lnTo>
                  <a:lnTo>
                    <a:pt x="905" y="67"/>
                  </a:lnTo>
                  <a:lnTo>
                    <a:pt x="918" y="74"/>
                  </a:lnTo>
                  <a:lnTo>
                    <a:pt x="930" y="82"/>
                  </a:lnTo>
                  <a:lnTo>
                    <a:pt x="943" y="90"/>
                  </a:lnTo>
                  <a:lnTo>
                    <a:pt x="953" y="95"/>
                  </a:lnTo>
                  <a:lnTo>
                    <a:pt x="966" y="103"/>
                  </a:lnTo>
                  <a:lnTo>
                    <a:pt x="975" y="111"/>
                  </a:lnTo>
                  <a:lnTo>
                    <a:pt x="989" y="120"/>
                  </a:lnTo>
                  <a:lnTo>
                    <a:pt x="998" y="130"/>
                  </a:lnTo>
                  <a:lnTo>
                    <a:pt x="1010" y="137"/>
                  </a:lnTo>
                  <a:lnTo>
                    <a:pt x="1021" y="147"/>
                  </a:lnTo>
                  <a:lnTo>
                    <a:pt x="1032" y="156"/>
                  </a:lnTo>
                  <a:lnTo>
                    <a:pt x="1023" y="164"/>
                  </a:lnTo>
                  <a:lnTo>
                    <a:pt x="1015" y="177"/>
                  </a:lnTo>
                  <a:lnTo>
                    <a:pt x="1010" y="183"/>
                  </a:lnTo>
                  <a:lnTo>
                    <a:pt x="1006" y="190"/>
                  </a:lnTo>
                  <a:lnTo>
                    <a:pt x="1002" y="198"/>
                  </a:lnTo>
                  <a:lnTo>
                    <a:pt x="998" y="206"/>
                  </a:lnTo>
                  <a:lnTo>
                    <a:pt x="993" y="213"/>
                  </a:lnTo>
                  <a:lnTo>
                    <a:pt x="989" y="221"/>
                  </a:lnTo>
                  <a:lnTo>
                    <a:pt x="985" y="228"/>
                  </a:lnTo>
                  <a:lnTo>
                    <a:pt x="979" y="236"/>
                  </a:lnTo>
                  <a:lnTo>
                    <a:pt x="974" y="246"/>
                  </a:lnTo>
                  <a:lnTo>
                    <a:pt x="970" y="253"/>
                  </a:lnTo>
                  <a:lnTo>
                    <a:pt x="966" y="263"/>
                  </a:lnTo>
                  <a:lnTo>
                    <a:pt x="962" y="272"/>
                  </a:lnTo>
                  <a:lnTo>
                    <a:pt x="956" y="282"/>
                  </a:lnTo>
                  <a:lnTo>
                    <a:pt x="951" y="291"/>
                  </a:lnTo>
                  <a:lnTo>
                    <a:pt x="945" y="301"/>
                  </a:lnTo>
                  <a:lnTo>
                    <a:pt x="939" y="312"/>
                  </a:lnTo>
                  <a:lnTo>
                    <a:pt x="936" y="320"/>
                  </a:lnTo>
                  <a:lnTo>
                    <a:pt x="932" y="331"/>
                  </a:lnTo>
                  <a:lnTo>
                    <a:pt x="928" y="341"/>
                  </a:lnTo>
                  <a:lnTo>
                    <a:pt x="924" y="352"/>
                  </a:lnTo>
                  <a:lnTo>
                    <a:pt x="920" y="360"/>
                  </a:lnTo>
                  <a:lnTo>
                    <a:pt x="915" y="371"/>
                  </a:lnTo>
                  <a:lnTo>
                    <a:pt x="911" y="379"/>
                  </a:lnTo>
                  <a:lnTo>
                    <a:pt x="909" y="388"/>
                  </a:lnTo>
                  <a:lnTo>
                    <a:pt x="903" y="398"/>
                  </a:lnTo>
                  <a:lnTo>
                    <a:pt x="901" y="407"/>
                  </a:lnTo>
                  <a:lnTo>
                    <a:pt x="897" y="415"/>
                  </a:lnTo>
                  <a:lnTo>
                    <a:pt x="897" y="424"/>
                  </a:lnTo>
                  <a:lnTo>
                    <a:pt x="880" y="426"/>
                  </a:lnTo>
                  <a:lnTo>
                    <a:pt x="867" y="432"/>
                  </a:lnTo>
                  <a:lnTo>
                    <a:pt x="854" y="436"/>
                  </a:lnTo>
                  <a:lnTo>
                    <a:pt x="840" y="445"/>
                  </a:lnTo>
                  <a:lnTo>
                    <a:pt x="827" y="453"/>
                  </a:lnTo>
                  <a:lnTo>
                    <a:pt x="816" y="462"/>
                  </a:lnTo>
                  <a:lnTo>
                    <a:pt x="806" y="472"/>
                  </a:lnTo>
                  <a:lnTo>
                    <a:pt x="799" y="485"/>
                  </a:lnTo>
                  <a:lnTo>
                    <a:pt x="787" y="497"/>
                  </a:lnTo>
                  <a:lnTo>
                    <a:pt x="782" y="510"/>
                  </a:lnTo>
                  <a:lnTo>
                    <a:pt x="774" y="523"/>
                  </a:lnTo>
                  <a:lnTo>
                    <a:pt x="768" y="536"/>
                  </a:lnTo>
                  <a:lnTo>
                    <a:pt x="763" y="550"/>
                  </a:lnTo>
                  <a:lnTo>
                    <a:pt x="761" y="565"/>
                  </a:lnTo>
                  <a:lnTo>
                    <a:pt x="759" y="573"/>
                  </a:lnTo>
                  <a:lnTo>
                    <a:pt x="759" y="582"/>
                  </a:lnTo>
                  <a:lnTo>
                    <a:pt x="759" y="590"/>
                  </a:lnTo>
                  <a:lnTo>
                    <a:pt x="759" y="599"/>
                  </a:lnTo>
                  <a:lnTo>
                    <a:pt x="759" y="607"/>
                  </a:lnTo>
                  <a:lnTo>
                    <a:pt x="759" y="616"/>
                  </a:lnTo>
                  <a:lnTo>
                    <a:pt x="759" y="624"/>
                  </a:lnTo>
                  <a:lnTo>
                    <a:pt x="763" y="635"/>
                  </a:lnTo>
                  <a:lnTo>
                    <a:pt x="763" y="643"/>
                  </a:lnTo>
                  <a:lnTo>
                    <a:pt x="764" y="652"/>
                  </a:lnTo>
                  <a:lnTo>
                    <a:pt x="768" y="660"/>
                  </a:lnTo>
                  <a:lnTo>
                    <a:pt x="772" y="670"/>
                  </a:lnTo>
                  <a:lnTo>
                    <a:pt x="774" y="677"/>
                  </a:lnTo>
                  <a:lnTo>
                    <a:pt x="780" y="683"/>
                  </a:lnTo>
                  <a:lnTo>
                    <a:pt x="783" y="690"/>
                  </a:lnTo>
                  <a:lnTo>
                    <a:pt x="789" y="700"/>
                  </a:lnTo>
                  <a:lnTo>
                    <a:pt x="793" y="706"/>
                  </a:lnTo>
                  <a:lnTo>
                    <a:pt x="799" y="713"/>
                  </a:lnTo>
                  <a:lnTo>
                    <a:pt x="804" y="719"/>
                  </a:lnTo>
                  <a:lnTo>
                    <a:pt x="810" y="727"/>
                  </a:lnTo>
                  <a:lnTo>
                    <a:pt x="816" y="730"/>
                  </a:lnTo>
                  <a:lnTo>
                    <a:pt x="821" y="736"/>
                  </a:lnTo>
                  <a:lnTo>
                    <a:pt x="827" y="742"/>
                  </a:lnTo>
                  <a:lnTo>
                    <a:pt x="837" y="748"/>
                  </a:lnTo>
                  <a:lnTo>
                    <a:pt x="844" y="753"/>
                  </a:lnTo>
                  <a:lnTo>
                    <a:pt x="850" y="757"/>
                  </a:lnTo>
                  <a:lnTo>
                    <a:pt x="859" y="761"/>
                  </a:lnTo>
                  <a:lnTo>
                    <a:pt x="869" y="767"/>
                  </a:lnTo>
                  <a:lnTo>
                    <a:pt x="875" y="767"/>
                  </a:lnTo>
                  <a:lnTo>
                    <a:pt x="884" y="770"/>
                  </a:lnTo>
                  <a:lnTo>
                    <a:pt x="892" y="772"/>
                  </a:lnTo>
                  <a:lnTo>
                    <a:pt x="901" y="776"/>
                  </a:lnTo>
                  <a:lnTo>
                    <a:pt x="909" y="778"/>
                  </a:lnTo>
                  <a:lnTo>
                    <a:pt x="920" y="778"/>
                  </a:lnTo>
                  <a:lnTo>
                    <a:pt x="930" y="778"/>
                  </a:lnTo>
                  <a:lnTo>
                    <a:pt x="939" y="780"/>
                  </a:lnTo>
                  <a:close/>
                </a:path>
              </a:pathLst>
            </a:custGeom>
            <a:solidFill>
              <a:srgbClr val="E8CC4F"/>
            </a:solidFill>
            <a:ln w="9525">
              <a:noFill/>
              <a:round/>
              <a:headEnd/>
              <a:tailEnd/>
            </a:ln>
          </p:spPr>
          <p:txBody>
            <a:bodyPr/>
            <a:lstStyle/>
            <a:p>
              <a:endParaRPr lang="fr-FR"/>
            </a:p>
          </p:txBody>
        </p:sp>
      </p:grpSp>
      <p:grpSp>
        <p:nvGrpSpPr>
          <p:cNvPr id="70" name="Group 5"/>
          <p:cNvGrpSpPr>
            <a:grpSpLocks noChangeAspect="1"/>
          </p:cNvGrpSpPr>
          <p:nvPr/>
        </p:nvGrpSpPr>
        <p:grpSpPr bwMode="auto">
          <a:xfrm flipH="1">
            <a:off x="5303838" y="2530475"/>
            <a:ext cx="430212" cy="306388"/>
            <a:chOff x="748" y="1732"/>
            <a:chExt cx="1488" cy="1060"/>
          </a:xfrm>
        </p:grpSpPr>
        <p:sp>
          <p:nvSpPr>
            <p:cNvPr id="138270" name="AutoShape 4"/>
            <p:cNvSpPr>
              <a:spLocks noChangeAspect="1" noChangeArrowheads="1" noTextEdit="1"/>
            </p:cNvSpPr>
            <p:nvPr/>
          </p:nvSpPr>
          <p:spPr bwMode="auto">
            <a:xfrm>
              <a:off x="748" y="1732"/>
              <a:ext cx="1488" cy="1060"/>
            </a:xfrm>
            <a:prstGeom prst="rect">
              <a:avLst/>
            </a:prstGeom>
            <a:noFill/>
            <a:ln w="9525">
              <a:noFill/>
              <a:miter lim="800000"/>
              <a:headEnd/>
              <a:tailEnd/>
            </a:ln>
          </p:spPr>
          <p:txBody>
            <a:bodyPr/>
            <a:lstStyle/>
            <a:p>
              <a:endParaRPr lang="fr-FR"/>
            </a:p>
          </p:txBody>
        </p:sp>
        <p:sp>
          <p:nvSpPr>
            <p:cNvPr id="138271" name="Freeform 6"/>
            <p:cNvSpPr>
              <a:spLocks/>
            </p:cNvSpPr>
            <p:nvPr/>
          </p:nvSpPr>
          <p:spPr bwMode="auto">
            <a:xfrm>
              <a:off x="748" y="2125"/>
              <a:ext cx="1044" cy="224"/>
            </a:xfrm>
            <a:custGeom>
              <a:avLst/>
              <a:gdLst>
                <a:gd name="T0" fmla="*/ 0 w 2087"/>
                <a:gd name="T1" fmla="*/ 112 h 449"/>
                <a:gd name="T2" fmla="*/ 7 w 2087"/>
                <a:gd name="T3" fmla="*/ 112 h 449"/>
                <a:gd name="T4" fmla="*/ 15 w 2087"/>
                <a:gd name="T5" fmla="*/ 112 h 449"/>
                <a:gd name="T6" fmla="*/ 26 w 2087"/>
                <a:gd name="T7" fmla="*/ 112 h 449"/>
                <a:gd name="T8" fmla="*/ 27 w 2087"/>
                <a:gd name="T9" fmla="*/ 103 h 449"/>
                <a:gd name="T10" fmla="*/ 29 w 2087"/>
                <a:gd name="T11" fmla="*/ 95 h 449"/>
                <a:gd name="T12" fmla="*/ 34 w 2087"/>
                <a:gd name="T13" fmla="*/ 87 h 449"/>
                <a:gd name="T14" fmla="*/ 39 w 2087"/>
                <a:gd name="T15" fmla="*/ 81 h 449"/>
                <a:gd name="T16" fmla="*/ 46 w 2087"/>
                <a:gd name="T17" fmla="*/ 75 h 449"/>
                <a:gd name="T18" fmla="*/ 53 w 2087"/>
                <a:gd name="T19" fmla="*/ 71 h 449"/>
                <a:gd name="T20" fmla="*/ 62 w 2087"/>
                <a:gd name="T21" fmla="*/ 69 h 449"/>
                <a:gd name="T22" fmla="*/ 71 w 2087"/>
                <a:gd name="T23" fmla="*/ 68 h 449"/>
                <a:gd name="T24" fmla="*/ 80 w 2087"/>
                <a:gd name="T25" fmla="*/ 69 h 449"/>
                <a:gd name="T26" fmla="*/ 88 w 2087"/>
                <a:gd name="T27" fmla="*/ 71 h 449"/>
                <a:gd name="T28" fmla="*/ 99 w 2087"/>
                <a:gd name="T29" fmla="*/ 78 h 449"/>
                <a:gd name="T30" fmla="*/ 104 w 2087"/>
                <a:gd name="T31" fmla="*/ 83 h 449"/>
                <a:gd name="T32" fmla="*/ 110 w 2087"/>
                <a:gd name="T33" fmla="*/ 90 h 449"/>
                <a:gd name="T34" fmla="*/ 113 w 2087"/>
                <a:gd name="T35" fmla="*/ 98 h 449"/>
                <a:gd name="T36" fmla="*/ 115 w 2087"/>
                <a:gd name="T37" fmla="*/ 107 h 449"/>
                <a:gd name="T38" fmla="*/ 159 w 2087"/>
                <a:gd name="T39" fmla="*/ 87 h 449"/>
                <a:gd name="T40" fmla="*/ 168 w 2087"/>
                <a:gd name="T41" fmla="*/ 89 h 449"/>
                <a:gd name="T42" fmla="*/ 176 w 2087"/>
                <a:gd name="T43" fmla="*/ 94 h 449"/>
                <a:gd name="T44" fmla="*/ 181 w 2087"/>
                <a:gd name="T45" fmla="*/ 102 h 449"/>
                <a:gd name="T46" fmla="*/ 184 w 2087"/>
                <a:gd name="T47" fmla="*/ 112 h 449"/>
                <a:gd name="T48" fmla="*/ 199 w 2087"/>
                <a:gd name="T49" fmla="*/ 112 h 449"/>
                <a:gd name="T50" fmla="*/ 213 w 2087"/>
                <a:gd name="T51" fmla="*/ 112 h 449"/>
                <a:gd name="T52" fmla="*/ 227 w 2087"/>
                <a:gd name="T53" fmla="*/ 112 h 449"/>
                <a:gd name="T54" fmla="*/ 239 w 2087"/>
                <a:gd name="T55" fmla="*/ 112 h 449"/>
                <a:gd name="T56" fmla="*/ 249 w 2087"/>
                <a:gd name="T57" fmla="*/ 112 h 449"/>
                <a:gd name="T58" fmla="*/ 258 w 2087"/>
                <a:gd name="T59" fmla="*/ 112 h 449"/>
                <a:gd name="T60" fmla="*/ 266 w 2087"/>
                <a:gd name="T61" fmla="*/ 112 h 449"/>
                <a:gd name="T62" fmla="*/ 266 w 2087"/>
                <a:gd name="T63" fmla="*/ 103 h 449"/>
                <a:gd name="T64" fmla="*/ 269 w 2087"/>
                <a:gd name="T65" fmla="*/ 95 h 449"/>
                <a:gd name="T66" fmla="*/ 273 w 2087"/>
                <a:gd name="T67" fmla="*/ 87 h 449"/>
                <a:gd name="T68" fmla="*/ 279 w 2087"/>
                <a:gd name="T69" fmla="*/ 81 h 449"/>
                <a:gd name="T70" fmla="*/ 285 w 2087"/>
                <a:gd name="T71" fmla="*/ 75 h 449"/>
                <a:gd name="T72" fmla="*/ 293 w 2087"/>
                <a:gd name="T73" fmla="*/ 71 h 449"/>
                <a:gd name="T74" fmla="*/ 301 w 2087"/>
                <a:gd name="T75" fmla="*/ 69 h 449"/>
                <a:gd name="T76" fmla="*/ 310 w 2087"/>
                <a:gd name="T77" fmla="*/ 68 h 449"/>
                <a:gd name="T78" fmla="*/ 319 w 2087"/>
                <a:gd name="T79" fmla="*/ 69 h 449"/>
                <a:gd name="T80" fmla="*/ 327 w 2087"/>
                <a:gd name="T81" fmla="*/ 71 h 449"/>
                <a:gd name="T82" fmla="*/ 335 w 2087"/>
                <a:gd name="T83" fmla="*/ 75 h 449"/>
                <a:gd name="T84" fmla="*/ 342 w 2087"/>
                <a:gd name="T85" fmla="*/ 81 h 449"/>
                <a:gd name="T86" fmla="*/ 347 w 2087"/>
                <a:gd name="T87" fmla="*/ 87 h 449"/>
                <a:gd name="T88" fmla="*/ 351 w 2087"/>
                <a:gd name="T89" fmla="*/ 95 h 449"/>
                <a:gd name="T90" fmla="*/ 354 w 2087"/>
                <a:gd name="T91" fmla="*/ 103 h 449"/>
                <a:gd name="T92" fmla="*/ 355 w 2087"/>
                <a:gd name="T93" fmla="*/ 112 h 449"/>
                <a:gd name="T94" fmla="*/ 373 w 2087"/>
                <a:gd name="T95" fmla="*/ 112 h 449"/>
                <a:gd name="T96" fmla="*/ 389 w 2087"/>
                <a:gd name="T97" fmla="*/ 112 h 449"/>
                <a:gd name="T98" fmla="*/ 405 w 2087"/>
                <a:gd name="T99" fmla="*/ 112 h 449"/>
                <a:gd name="T100" fmla="*/ 421 w 2087"/>
                <a:gd name="T101" fmla="*/ 112 h 449"/>
                <a:gd name="T102" fmla="*/ 435 w 2087"/>
                <a:gd name="T103" fmla="*/ 112 h 449"/>
                <a:gd name="T104" fmla="*/ 449 w 2087"/>
                <a:gd name="T105" fmla="*/ 112 h 449"/>
                <a:gd name="T106" fmla="*/ 462 w 2087"/>
                <a:gd name="T107" fmla="*/ 112 h 449"/>
                <a:gd name="T108" fmla="*/ 474 w 2087"/>
                <a:gd name="T109" fmla="*/ 112 h 449"/>
                <a:gd name="T110" fmla="*/ 484 w 2087"/>
                <a:gd name="T111" fmla="*/ 112 h 449"/>
                <a:gd name="T112" fmla="*/ 494 w 2087"/>
                <a:gd name="T113" fmla="*/ 112 h 449"/>
                <a:gd name="T114" fmla="*/ 502 w 2087"/>
                <a:gd name="T115" fmla="*/ 112 h 449"/>
                <a:gd name="T116" fmla="*/ 515 w 2087"/>
                <a:gd name="T117" fmla="*/ 112 h 449"/>
                <a:gd name="T118" fmla="*/ 522 w 2087"/>
                <a:gd name="T119" fmla="*/ 112 h 4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87"/>
                <a:gd name="T181" fmla="*/ 0 h 449"/>
                <a:gd name="T182" fmla="*/ 2087 w 2087"/>
                <a:gd name="T183" fmla="*/ 449 h 4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87" h="449">
                  <a:moveTo>
                    <a:pt x="2087" y="449"/>
                  </a:moveTo>
                  <a:lnTo>
                    <a:pt x="2087" y="0"/>
                  </a:lnTo>
                  <a:lnTo>
                    <a:pt x="0" y="0"/>
                  </a:lnTo>
                  <a:lnTo>
                    <a:pt x="0" y="449"/>
                  </a:lnTo>
                  <a:lnTo>
                    <a:pt x="6" y="449"/>
                  </a:lnTo>
                  <a:lnTo>
                    <a:pt x="13" y="449"/>
                  </a:lnTo>
                  <a:lnTo>
                    <a:pt x="25" y="449"/>
                  </a:lnTo>
                  <a:lnTo>
                    <a:pt x="30" y="449"/>
                  </a:lnTo>
                  <a:lnTo>
                    <a:pt x="38" y="449"/>
                  </a:lnTo>
                  <a:lnTo>
                    <a:pt x="48" y="449"/>
                  </a:lnTo>
                  <a:lnTo>
                    <a:pt x="57" y="449"/>
                  </a:lnTo>
                  <a:lnTo>
                    <a:pt x="67" y="449"/>
                  </a:lnTo>
                  <a:lnTo>
                    <a:pt x="78" y="449"/>
                  </a:lnTo>
                  <a:lnTo>
                    <a:pt x="89" y="449"/>
                  </a:lnTo>
                  <a:lnTo>
                    <a:pt x="101" y="449"/>
                  </a:lnTo>
                  <a:lnTo>
                    <a:pt x="101" y="440"/>
                  </a:lnTo>
                  <a:lnTo>
                    <a:pt x="101" y="430"/>
                  </a:lnTo>
                  <a:lnTo>
                    <a:pt x="103" y="421"/>
                  </a:lnTo>
                  <a:lnTo>
                    <a:pt x="105" y="413"/>
                  </a:lnTo>
                  <a:lnTo>
                    <a:pt x="106"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3"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3" y="274"/>
                  </a:lnTo>
                  <a:lnTo>
                    <a:pt x="291" y="274"/>
                  </a:lnTo>
                  <a:lnTo>
                    <a:pt x="300" y="274"/>
                  </a:lnTo>
                  <a:lnTo>
                    <a:pt x="308" y="274"/>
                  </a:lnTo>
                  <a:lnTo>
                    <a:pt x="317" y="278"/>
                  </a:lnTo>
                  <a:lnTo>
                    <a:pt x="325" y="278"/>
                  </a:lnTo>
                  <a:lnTo>
                    <a:pt x="335" y="280"/>
                  </a:lnTo>
                  <a:lnTo>
                    <a:pt x="342" y="282"/>
                  </a:lnTo>
                  <a:lnTo>
                    <a:pt x="352" y="287"/>
                  </a:lnTo>
                  <a:lnTo>
                    <a:pt x="365" y="293"/>
                  </a:lnTo>
                  <a:lnTo>
                    <a:pt x="380" y="303"/>
                  </a:lnTo>
                  <a:lnTo>
                    <a:pt x="386" y="306"/>
                  </a:lnTo>
                  <a:lnTo>
                    <a:pt x="394" y="312"/>
                  </a:lnTo>
                  <a:lnTo>
                    <a:pt x="399" y="318"/>
                  </a:lnTo>
                  <a:lnTo>
                    <a:pt x="407" y="324"/>
                  </a:lnTo>
                  <a:lnTo>
                    <a:pt x="411" y="329"/>
                  </a:lnTo>
                  <a:lnTo>
                    <a:pt x="416" y="335"/>
                  </a:lnTo>
                  <a:lnTo>
                    <a:pt x="424" y="341"/>
                  </a:lnTo>
                  <a:lnTo>
                    <a:pt x="430" y="350"/>
                  </a:lnTo>
                  <a:lnTo>
                    <a:pt x="433" y="356"/>
                  </a:lnTo>
                  <a:lnTo>
                    <a:pt x="437" y="363"/>
                  </a:lnTo>
                  <a:lnTo>
                    <a:pt x="441" y="371"/>
                  </a:lnTo>
                  <a:lnTo>
                    <a:pt x="447" y="381"/>
                  </a:lnTo>
                  <a:lnTo>
                    <a:pt x="447" y="388"/>
                  </a:lnTo>
                  <a:lnTo>
                    <a:pt x="451" y="394"/>
                  </a:lnTo>
                  <a:lnTo>
                    <a:pt x="452" y="403"/>
                  </a:lnTo>
                  <a:lnTo>
                    <a:pt x="456" y="413"/>
                  </a:lnTo>
                  <a:lnTo>
                    <a:pt x="458" y="421"/>
                  </a:lnTo>
                  <a:lnTo>
                    <a:pt x="458" y="430"/>
                  </a:lnTo>
                  <a:lnTo>
                    <a:pt x="460" y="440"/>
                  </a:lnTo>
                  <a:lnTo>
                    <a:pt x="462" y="449"/>
                  </a:lnTo>
                  <a:lnTo>
                    <a:pt x="572" y="449"/>
                  </a:lnTo>
                  <a:lnTo>
                    <a:pt x="633" y="348"/>
                  </a:lnTo>
                  <a:lnTo>
                    <a:pt x="641" y="348"/>
                  </a:lnTo>
                  <a:lnTo>
                    <a:pt x="652" y="350"/>
                  </a:lnTo>
                  <a:lnTo>
                    <a:pt x="662" y="352"/>
                  </a:lnTo>
                  <a:lnTo>
                    <a:pt x="671" y="356"/>
                  </a:lnTo>
                  <a:lnTo>
                    <a:pt x="679" y="360"/>
                  </a:lnTo>
                  <a:lnTo>
                    <a:pt x="686" y="365"/>
                  </a:lnTo>
                  <a:lnTo>
                    <a:pt x="694" y="369"/>
                  </a:lnTo>
                  <a:lnTo>
                    <a:pt x="703" y="377"/>
                  </a:lnTo>
                  <a:lnTo>
                    <a:pt x="709" y="383"/>
                  </a:lnTo>
                  <a:lnTo>
                    <a:pt x="715" y="392"/>
                  </a:lnTo>
                  <a:lnTo>
                    <a:pt x="719" y="402"/>
                  </a:lnTo>
                  <a:lnTo>
                    <a:pt x="724" y="409"/>
                  </a:lnTo>
                  <a:lnTo>
                    <a:pt x="728" y="419"/>
                  </a:lnTo>
                  <a:lnTo>
                    <a:pt x="730" y="428"/>
                  </a:lnTo>
                  <a:lnTo>
                    <a:pt x="732" y="438"/>
                  </a:lnTo>
                  <a:lnTo>
                    <a:pt x="734" y="449"/>
                  </a:lnTo>
                  <a:lnTo>
                    <a:pt x="745" y="449"/>
                  </a:lnTo>
                  <a:lnTo>
                    <a:pt x="762" y="449"/>
                  </a:lnTo>
                  <a:lnTo>
                    <a:pt x="776" y="449"/>
                  </a:lnTo>
                  <a:lnTo>
                    <a:pt x="793" y="449"/>
                  </a:lnTo>
                  <a:lnTo>
                    <a:pt x="804" y="449"/>
                  </a:lnTo>
                  <a:lnTo>
                    <a:pt x="821" y="449"/>
                  </a:lnTo>
                  <a:lnTo>
                    <a:pt x="835" y="449"/>
                  </a:lnTo>
                  <a:lnTo>
                    <a:pt x="852" y="449"/>
                  </a:lnTo>
                  <a:lnTo>
                    <a:pt x="863" y="449"/>
                  </a:lnTo>
                  <a:lnTo>
                    <a:pt x="878" y="449"/>
                  </a:lnTo>
                  <a:lnTo>
                    <a:pt x="892" y="449"/>
                  </a:lnTo>
                  <a:lnTo>
                    <a:pt x="905" y="449"/>
                  </a:lnTo>
                  <a:lnTo>
                    <a:pt x="916" y="449"/>
                  </a:lnTo>
                  <a:lnTo>
                    <a:pt x="930" y="449"/>
                  </a:lnTo>
                  <a:lnTo>
                    <a:pt x="943" y="449"/>
                  </a:lnTo>
                  <a:lnTo>
                    <a:pt x="956"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5" y="403"/>
                  </a:lnTo>
                  <a:lnTo>
                    <a:pt x="1068" y="394"/>
                  </a:lnTo>
                  <a:lnTo>
                    <a:pt x="1070" y="388"/>
                  </a:lnTo>
                  <a:lnTo>
                    <a:pt x="1074" y="381"/>
                  </a:lnTo>
                  <a:lnTo>
                    <a:pt x="1078" y="371"/>
                  </a:lnTo>
                  <a:lnTo>
                    <a:pt x="1082" y="363"/>
                  </a:lnTo>
                  <a:lnTo>
                    <a:pt x="1086" y="356"/>
                  </a:lnTo>
                  <a:lnTo>
                    <a:pt x="1091" y="350"/>
                  </a:lnTo>
                  <a:lnTo>
                    <a:pt x="1097" y="341"/>
                  </a:lnTo>
                  <a:lnTo>
                    <a:pt x="1101" y="335"/>
                  </a:lnTo>
                  <a:lnTo>
                    <a:pt x="1106" y="329"/>
                  </a:lnTo>
                  <a:lnTo>
                    <a:pt x="1114" y="324"/>
                  </a:lnTo>
                  <a:lnTo>
                    <a:pt x="1118" y="318"/>
                  </a:lnTo>
                  <a:lnTo>
                    <a:pt x="1125" y="312"/>
                  </a:lnTo>
                  <a:lnTo>
                    <a:pt x="1131" y="306"/>
                  </a:lnTo>
                  <a:lnTo>
                    <a:pt x="1139" y="301"/>
                  </a:lnTo>
                  <a:lnTo>
                    <a:pt x="1146" y="295"/>
                  </a:lnTo>
                  <a:lnTo>
                    <a:pt x="1154" y="291"/>
                  </a:lnTo>
                  <a:lnTo>
                    <a:pt x="1162" y="289"/>
                  </a:lnTo>
                  <a:lnTo>
                    <a:pt x="1169" y="286"/>
                  </a:lnTo>
                  <a:lnTo>
                    <a:pt x="1177" y="282"/>
                  </a:lnTo>
                  <a:lnTo>
                    <a:pt x="1184" y="278"/>
                  </a:lnTo>
                  <a:lnTo>
                    <a:pt x="1194" y="276"/>
                  </a:lnTo>
                  <a:lnTo>
                    <a:pt x="1202" y="276"/>
                  </a:lnTo>
                  <a:lnTo>
                    <a:pt x="1211" y="272"/>
                  </a:lnTo>
                  <a:lnTo>
                    <a:pt x="1221" y="272"/>
                  </a:lnTo>
                  <a:lnTo>
                    <a:pt x="1230" y="272"/>
                  </a:lnTo>
                  <a:lnTo>
                    <a:pt x="1240" y="272"/>
                  </a:lnTo>
                  <a:lnTo>
                    <a:pt x="1249" y="272"/>
                  </a:lnTo>
                  <a:lnTo>
                    <a:pt x="1257" y="272"/>
                  </a:lnTo>
                  <a:lnTo>
                    <a:pt x="1266" y="272"/>
                  </a:lnTo>
                  <a:lnTo>
                    <a:pt x="1274" y="276"/>
                  </a:lnTo>
                  <a:lnTo>
                    <a:pt x="1283" y="276"/>
                  </a:lnTo>
                  <a:lnTo>
                    <a:pt x="1291" y="278"/>
                  </a:lnTo>
                  <a:lnTo>
                    <a:pt x="1300" y="282"/>
                  </a:lnTo>
                  <a:lnTo>
                    <a:pt x="1308" y="286"/>
                  </a:lnTo>
                  <a:lnTo>
                    <a:pt x="1316" y="289"/>
                  </a:lnTo>
                  <a:lnTo>
                    <a:pt x="1323" y="291"/>
                  </a:lnTo>
                  <a:lnTo>
                    <a:pt x="1331" y="295"/>
                  </a:lnTo>
                  <a:lnTo>
                    <a:pt x="1338" y="301"/>
                  </a:lnTo>
                  <a:lnTo>
                    <a:pt x="1344" y="306"/>
                  </a:lnTo>
                  <a:lnTo>
                    <a:pt x="1352" y="312"/>
                  </a:lnTo>
                  <a:lnTo>
                    <a:pt x="1359" y="318"/>
                  </a:lnTo>
                  <a:lnTo>
                    <a:pt x="1367" y="324"/>
                  </a:lnTo>
                  <a:lnTo>
                    <a:pt x="1371" y="329"/>
                  </a:lnTo>
                  <a:lnTo>
                    <a:pt x="1376"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20" y="440"/>
                  </a:lnTo>
                  <a:lnTo>
                    <a:pt x="1420" y="449"/>
                  </a:lnTo>
                  <a:lnTo>
                    <a:pt x="1437" y="449"/>
                  </a:lnTo>
                  <a:lnTo>
                    <a:pt x="1454" y="449"/>
                  </a:lnTo>
                  <a:lnTo>
                    <a:pt x="1471" y="449"/>
                  </a:lnTo>
                  <a:lnTo>
                    <a:pt x="1489" y="449"/>
                  </a:lnTo>
                  <a:lnTo>
                    <a:pt x="1504" y="449"/>
                  </a:lnTo>
                  <a:lnTo>
                    <a:pt x="1521" y="449"/>
                  </a:lnTo>
                  <a:lnTo>
                    <a:pt x="1536" y="449"/>
                  </a:lnTo>
                  <a:lnTo>
                    <a:pt x="1555" y="449"/>
                  </a:lnTo>
                  <a:lnTo>
                    <a:pt x="1570" y="449"/>
                  </a:lnTo>
                  <a:lnTo>
                    <a:pt x="1586" y="449"/>
                  </a:lnTo>
                  <a:lnTo>
                    <a:pt x="1601" y="449"/>
                  </a:lnTo>
                  <a:lnTo>
                    <a:pt x="1618" y="449"/>
                  </a:lnTo>
                  <a:lnTo>
                    <a:pt x="1633" y="449"/>
                  </a:lnTo>
                  <a:lnTo>
                    <a:pt x="1648" y="449"/>
                  </a:lnTo>
                  <a:lnTo>
                    <a:pt x="1665" y="449"/>
                  </a:lnTo>
                  <a:lnTo>
                    <a:pt x="1681" y="449"/>
                  </a:lnTo>
                  <a:lnTo>
                    <a:pt x="1694" y="449"/>
                  </a:lnTo>
                  <a:lnTo>
                    <a:pt x="1709" y="449"/>
                  </a:lnTo>
                  <a:lnTo>
                    <a:pt x="1724" y="449"/>
                  </a:lnTo>
                  <a:lnTo>
                    <a:pt x="1738" y="449"/>
                  </a:lnTo>
                  <a:lnTo>
                    <a:pt x="1751" y="449"/>
                  </a:lnTo>
                  <a:lnTo>
                    <a:pt x="1766" y="449"/>
                  </a:lnTo>
                  <a:lnTo>
                    <a:pt x="1779" y="449"/>
                  </a:lnTo>
                  <a:lnTo>
                    <a:pt x="1795" y="449"/>
                  </a:lnTo>
                  <a:lnTo>
                    <a:pt x="1806" y="449"/>
                  </a:lnTo>
                  <a:lnTo>
                    <a:pt x="1819" y="449"/>
                  </a:lnTo>
                  <a:lnTo>
                    <a:pt x="1833" y="449"/>
                  </a:lnTo>
                  <a:lnTo>
                    <a:pt x="1846" y="449"/>
                  </a:lnTo>
                  <a:lnTo>
                    <a:pt x="1857" y="449"/>
                  </a:lnTo>
                  <a:lnTo>
                    <a:pt x="1869" y="449"/>
                  </a:lnTo>
                  <a:lnTo>
                    <a:pt x="1880" y="449"/>
                  </a:lnTo>
                  <a:lnTo>
                    <a:pt x="1894" y="449"/>
                  </a:lnTo>
                  <a:lnTo>
                    <a:pt x="1903" y="449"/>
                  </a:lnTo>
                  <a:lnTo>
                    <a:pt x="1913" y="449"/>
                  </a:lnTo>
                  <a:lnTo>
                    <a:pt x="1924" y="449"/>
                  </a:lnTo>
                  <a:lnTo>
                    <a:pt x="1935" y="449"/>
                  </a:lnTo>
                  <a:lnTo>
                    <a:pt x="1945" y="449"/>
                  </a:lnTo>
                  <a:lnTo>
                    <a:pt x="1954" y="449"/>
                  </a:lnTo>
                  <a:lnTo>
                    <a:pt x="1964" y="449"/>
                  </a:lnTo>
                  <a:lnTo>
                    <a:pt x="1973" y="449"/>
                  </a:lnTo>
                  <a:lnTo>
                    <a:pt x="1981" y="449"/>
                  </a:lnTo>
                  <a:lnTo>
                    <a:pt x="1989" y="449"/>
                  </a:lnTo>
                  <a:lnTo>
                    <a:pt x="1998" y="449"/>
                  </a:lnTo>
                  <a:lnTo>
                    <a:pt x="2006" y="449"/>
                  </a:lnTo>
                  <a:lnTo>
                    <a:pt x="2021" y="449"/>
                  </a:lnTo>
                  <a:lnTo>
                    <a:pt x="2036" y="449"/>
                  </a:lnTo>
                  <a:lnTo>
                    <a:pt x="2048" y="449"/>
                  </a:lnTo>
                  <a:lnTo>
                    <a:pt x="2057" y="449"/>
                  </a:lnTo>
                  <a:lnTo>
                    <a:pt x="2065" y="449"/>
                  </a:lnTo>
                  <a:lnTo>
                    <a:pt x="2074" y="449"/>
                  </a:lnTo>
                  <a:lnTo>
                    <a:pt x="2084" y="449"/>
                  </a:lnTo>
                  <a:lnTo>
                    <a:pt x="2087" y="449"/>
                  </a:lnTo>
                  <a:close/>
                </a:path>
              </a:pathLst>
            </a:custGeom>
            <a:solidFill>
              <a:srgbClr val="BA9E00"/>
            </a:solidFill>
            <a:ln w="9525">
              <a:noFill/>
              <a:round/>
              <a:headEnd/>
              <a:tailEnd/>
            </a:ln>
          </p:spPr>
          <p:txBody>
            <a:bodyPr/>
            <a:lstStyle/>
            <a:p>
              <a:endParaRPr lang="fr-FR"/>
            </a:p>
          </p:txBody>
        </p:sp>
        <p:sp>
          <p:nvSpPr>
            <p:cNvPr id="138272" name="Freeform 7"/>
            <p:cNvSpPr>
              <a:spLocks/>
            </p:cNvSpPr>
            <p:nvPr/>
          </p:nvSpPr>
          <p:spPr bwMode="auto">
            <a:xfrm>
              <a:off x="796" y="2125"/>
              <a:ext cx="1042" cy="224"/>
            </a:xfrm>
            <a:custGeom>
              <a:avLst/>
              <a:gdLst>
                <a:gd name="T0" fmla="*/ 0 w 2086"/>
                <a:gd name="T1" fmla="*/ 112 h 449"/>
                <a:gd name="T2" fmla="*/ 9 w 2086"/>
                <a:gd name="T3" fmla="*/ 112 h 449"/>
                <a:gd name="T4" fmla="*/ 22 w 2086"/>
                <a:gd name="T5" fmla="*/ 112 h 449"/>
                <a:gd name="T6" fmla="*/ 26 w 2086"/>
                <a:gd name="T7" fmla="*/ 103 h 449"/>
                <a:gd name="T8" fmla="*/ 29 w 2086"/>
                <a:gd name="T9" fmla="*/ 92 h 449"/>
                <a:gd name="T10" fmla="*/ 35 w 2086"/>
                <a:gd name="T11" fmla="*/ 83 h 449"/>
                <a:gd name="T12" fmla="*/ 43 w 2086"/>
                <a:gd name="T13" fmla="*/ 76 h 449"/>
                <a:gd name="T14" fmla="*/ 52 w 2086"/>
                <a:gd name="T15" fmla="*/ 71 h 449"/>
                <a:gd name="T16" fmla="*/ 63 w 2086"/>
                <a:gd name="T17" fmla="*/ 68 h 449"/>
                <a:gd name="T18" fmla="*/ 74 w 2086"/>
                <a:gd name="T19" fmla="*/ 68 h 449"/>
                <a:gd name="T20" fmla="*/ 85 w 2086"/>
                <a:gd name="T21" fmla="*/ 70 h 449"/>
                <a:gd name="T22" fmla="*/ 95 w 2086"/>
                <a:gd name="T23" fmla="*/ 75 h 449"/>
                <a:gd name="T24" fmla="*/ 102 w 2086"/>
                <a:gd name="T25" fmla="*/ 82 h 449"/>
                <a:gd name="T26" fmla="*/ 108 w 2086"/>
                <a:gd name="T27" fmla="*/ 90 h 449"/>
                <a:gd name="T28" fmla="*/ 113 w 2086"/>
                <a:gd name="T29" fmla="*/ 100 h 449"/>
                <a:gd name="T30" fmla="*/ 115 w 2086"/>
                <a:gd name="T31" fmla="*/ 112 h 449"/>
                <a:gd name="T32" fmla="*/ 122 w 2086"/>
                <a:gd name="T33" fmla="*/ 112 h 449"/>
                <a:gd name="T34" fmla="*/ 132 w 2086"/>
                <a:gd name="T35" fmla="*/ 112 h 449"/>
                <a:gd name="T36" fmla="*/ 135 w 2086"/>
                <a:gd name="T37" fmla="*/ 100 h 449"/>
                <a:gd name="T38" fmla="*/ 143 w 2086"/>
                <a:gd name="T39" fmla="*/ 91 h 449"/>
                <a:gd name="T40" fmla="*/ 155 w 2086"/>
                <a:gd name="T41" fmla="*/ 87 h 449"/>
                <a:gd name="T42" fmla="*/ 167 w 2086"/>
                <a:gd name="T43" fmla="*/ 89 h 449"/>
                <a:gd name="T44" fmla="*/ 177 w 2086"/>
                <a:gd name="T45" fmla="*/ 95 h 449"/>
                <a:gd name="T46" fmla="*/ 182 w 2086"/>
                <a:gd name="T47" fmla="*/ 107 h 449"/>
                <a:gd name="T48" fmla="*/ 194 w 2086"/>
                <a:gd name="T49" fmla="*/ 112 h 449"/>
                <a:gd name="T50" fmla="*/ 212 w 2086"/>
                <a:gd name="T51" fmla="*/ 112 h 449"/>
                <a:gd name="T52" fmla="*/ 229 w 2086"/>
                <a:gd name="T53" fmla="*/ 112 h 449"/>
                <a:gd name="T54" fmla="*/ 243 w 2086"/>
                <a:gd name="T55" fmla="*/ 112 h 449"/>
                <a:gd name="T56" fmla="*/ 255 w 2086"/>
                <a:gd name="T57" fmla="*/ 112 h 449"/>
                <a:gd name="T58" fmla="*/ 265 w 2086"/>
                <a:gd name="T59" fmla="*/ 112 h 449"/>
                <a:gd name="T60" fmla="*/ 265 w 2086"/>
                <a:gd name="T61" fmla="*/ 100 h 449"/>
                <a:gd name="T62" fmla="*/ 269 w 2086"/>
                <a:gd name="T63" fmla="*/ 90 h 449"/>
                <a:gd name="T64" fmla="*/ 276 w 2086"/>
                <a:gd name="T65" fmla="*/ 82 h 449"/>
                <a:gd name="T66" fmla="*/ 284 w 2086"/>
                <a:gd name="T67" fmla="*/ 75 h 449"/>
                <a:gd name="T68" fmla="*/ 294 w 2086"/>
                <a:gd name="T69" fmla="*/ 70 h 449"/>
                <a:gd name="T70" fmla="*/ 305 w 2086"/>
                <a:gd name="T71" fmla="*/ 68 h 449"/>
                <a:gd name="T72" fmla="*/ 316 w 2086"/>
                <a:gd name="T73" fmla="*/ 68 h 449"/>
                <a:gd name="T74" fmla="*/ 326 w 2086"/>
                <a:gd name="T75" fmla="*/ 71 h 449"/>
                <a:gd name="T76" fmla="*/ 339 w 2086"/>
                <a:gd name="T77" fmla="*/ 79 h 449"/>
                <a:gd name="T78" fmla="*/ 346 w 2086"/>
                <a:gd name="T79" fmla="*/ 87 h 449"/>
                <a:gd name="T80" fmla="*/ 351 w 2086"/>
                <a:gd name="T81" fmla="*/ 97 h 449"/>
                <a:gd name="T82" fmla="*/ 354 w 2086"/>
                <a:gd name="T83" fmla="*/ 107 h 449"/>
                <a:gd name="T84" fmla="*/ 367 w 2086"/>
                <a:gd name="T85" fmla="*/ 112 h 449"/>
                <a:gd name="T86" fmla="*/ 388 w 2086"/>
                <a:gd name="T87" fmla="*/ 112 h 449"/>
                <a:gd name="T88" fmla="*/ 407 w 2086"/>
                <a:gd name="T89" fmla="*/ 112 h 449"/>
                <a:gd name="T90" fmla="*/ 426 w 2086"/>
                <a:gd name="T91" fmla="*/ 112 h 449"/>
                <a:gd name="T92" fmla="*/ 444 w 2086"/>
                <a:gd name="T93" fmla="*/ 112 h 449"/>
                <a:gd name="T94" fmla="*/ 460 w 2086"/>
                <a:gd name="T95" fmla="*/ 112 h 449"/>
                <a:gd name="T96" fmla="*/ 475 w 2086"/>
                <a:gd name="T97" fmla="*/ 112 h 449"/>
                <a:gd name="T98" fmla="*/ 488 w 2086"/>
                <a:gd name="T99" fmla="*/ 112 h 449"/>
                <a:gd name="T100" fmla="*/ 498 w 2086"/>
                <a:gd name="T101" fmla="*/ 112 h 449"/>
                <a:gd name="T102" fmla="*/ 513 w 2086"/>
                <a:gd name="T103" fmla="*/ 112 h 449"/>
                <a:gd name="T104" fmla="*/ 521 w 2086"/>
                <a:gd name="T105" fmla="*/ 112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86"/>
                <a:gd name="T160" fmla="*/ 0 h 449"/>
                <a:gd name="T161" fmla="*/ 2086 w 2086"/>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86" h="449">
                  <a:moveTo>
                    <a:pt x="2086" y="449"/>
                  </a:moveTo>
                  <a:lnTo>
                    <a:pt x="2086" y="0"/>
                  </a:lnTo>
                  <a:lnTo>
                    <a:pt x="0" y="0"/>
                  </a:lnTo>
                  <a:lnTo>
                    <a:pt x="0" y="449"/>
                  </a:lnTo>
                  <a:lnTo>
                    <a:pt x="6" y="449"/>
                  </a:lnTo>
                  <a:lnTo>
                    <a:pt x="11" y="449"/>
                  </a:lnTo>
                  <a:lnTo>
                    <a:pt x="25" y="449"/>
                  </a:lnTo>
                  <a:lnTo>
                    <a:pt x="30" y="449"/>
                  </a:lnTo>
                  <a:lnTo>
                    <a:pt x="38" y="449"/>
                  </a:lnTo>
                  <a:lnTo>
                    <a:pt x="48" y="449"/>
                  </a:lnTo>
                  <a:lnTo>
                    <a:pt x="57" y="449"/>
                  </a:lnTo>
                  <a:lnTo>
                    <a:pt x="65" y="449"/>
                  </a:lnTo>
                  <a:lnTo>
                    <a:pt x="76" y="449"/>
                  </a:lnTo>
                  <a:lnTo>
                    <a:pt x="88" y="449"/>
                  </a:lnTo>
                  <a:lnTo>
                    <a:pt x="101" y="449"/>
                  </a:lnTo>
                  <a:lnTo>
                    <a:pt x="101" y="440"/>
                  </a:lnTo>
                  <a:lnTo>
                    <a:pt x="101" y="430"/>
                  </a:lnTo>
                  <a:lnTo>
                    <a:pt x="103" y="421"/>
                  </a:lnTo>
                  <a:lnTo>
                    <a:pt x="105" y="413"/>
                  </a:lnTo>
                  <a:lnTo>
                    <a:pt x="105"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1"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1" y="274"/>
                  </a:lnTo>
                  <a:lnTo>
                    <a:pt x="291" y="274"/>
                  </a:lnTo>
                  <a:lnTo>
                    <a:pt x="299" y="274"/>
                  </a:lnTo>
                  <a:lnTo>
                    <a:pt x="308" y="274"/>
                  </a:lnTo>
                  <a:lnTo>
                    <a:pt x="316" y="278"/>
                  </a:lnTo>
                  <a:lnTo>
                    <a:pt x="323" y="278"/>
                  </a:lnTo>
                  <a:lnTo>
                    <a:pt x="333" y="280"/>
                  </a:lnTo>
                  <a:lnTo>
                    <a:pt x="340" y="282"/>
                  </a:lnTo>
                  <a:lnTo>
                    <a:pt x="350" y="287"/>
                  </a:lnTo>
                  <a:lnTo>
                    <a:pt x="357" y="289"/>
                  </a:lnTo>
                  <a:lnTo>
                    <a:pt x="363" y="293"/>
                  </a:lnTo>
                  <a:lnTo>
                    <a:pt x="371" y="297"/>
                  </a:lnTo>
                  <a:lnTo>
                    <a:pt x="380" y="303"/>
                  </a:lnTo>
                  <a:lnTo>
                    <a:pt x="386" y="306"/>
                  </a:lnTo>
                  <a:lnTo>
                    <a:pt x="392" y="312"/>
                  </a:lnTo>
                  <a:lnTo>
                    <a:pt x="399" y="318"/>
                  </a:lnTo>
                  <a:lnTo>
                    <a:pt x="407" y="324"/>
                  </a:lnTo>
                  <a:lnTo>
                    <a:pt x="411" y="329"/>
                  </a:lnTo>
                  <a:lnTo>
                    <a:pt x="416" y="335"/>
                  </a:lnTo>
                  <a:lnTo>
                    <a:pt x="422" y="341"/>
                  </a:lnTo>
                  <a:lnTo>
                    <a:pt x="428" y="350"/>
                  </a:lnTo>
                  <a:lnTo>
                    <a:pt x="432" y="356"/>
                  </a:lnTo>
                  <a:lnTo>
                    <a:pt x="435" y="363"/>
                  </a:lnTo>
                  <a:lnTo>
                    <a:pt x="439" y="371"/>
                  </a:lnTo>
                  <a:lnTo>
                    <a:pt x="445" y="381"/>
                  </a:lnTo>
                  <a:lnTo>
                    <a:pt x="447" y="388"/>
                  </a:lnTo>
                  <a:lnTo>
                    <a:pt x="451" y="394"/>
                  </a:lnTo>
                  <a:lnTo>
                    <a:pt x="453" y="403"/>
                  </a:lnTo>
                  <a:lnTo>
                    <a:pt x="456" y="413"/>
                  </a:lnTo>
                  <a:lnTo>
                    <a:pt x="456" y="421"/>
                  </a:lnTo>
                  <a:lnTo>
                    <a:pt x="458" y="430"/>
                  </a:lnTo>
                  <a:lnTo>
                    <a:pt x="460" y="440"/>
                  </a:lnTo>
                  <a:lnTo>
                    <a:pt x="462" y="449"/>
                  </a:lnTo>
                  <a:lnTo>
                    <a:pt x="466" y="449"/>
                  </a:lnTo>
                  <a:lnTo>
                    <a:pt x="470" y="449"/>
                  </a:lnTo>
                  <a:lnTo>
                    <a:pt x="481" y="449"/>
                  </a:lnTo>
                  <a:lnTo>
                    <a:pt x="489" y="449"/>
                  </a:lnTo>
                  <a:lnTo>
                    <a:pt x="500" y="449"/>
                  </a:lnTo>
                  <a:lnTo>
                    <a:pt x="506" y="449"/>
                  </a:lnTo>
                  <a:lnTo>
                    <a:pt x="513" y="449"/>
                  </a:lnTo>
                  <a:lnTo>
                    <a:pt x="521" y="449"/>
                  </a:lnTo>
                  <a:lnTo>
                    <a:pt x="530" y="449"/>
                  </a:lnTo>
                  <a:lnTo>
                    <a:pt x="530" y="438"/>
                  </a:lnTo>
                  <a:lnTo>
                    <a:pt x="532" y="428"/>
                  </a:lnTo>
                  <a:lnTo>
                    <a:pt x="532" y="419"/>
                  </a:lnTo>
                  <a:lnTo>
                    <a:pt x="538" y="409"/>
                  </a:lnTo>
                  <a:lnTo>
                    <a:pt x="542" y="402"/>
                  </a:lnTo>
                  <a:lnTo>
                    <a:pt x="546" y="392"/>
                  </a:lnTo>
                  <a:lnTo>
                    <a:pt x="551" y="383"/>
                  </a:lnTo>
                  <a:lnTo>
                    <a:pt x="559" y="377"/>
                  </a:lnTo>
                  <a:lnTo>
                    <a:pt x="565" y="369"/>
                  </a:lnTo>
                  <a:lnTo>
                    <a:pt x="574" y="365"/>
                  </a:lnTo>
                  <a:lnTo>
                    <a:pt x="582" y="360"/>
                  </a:lnTo>
                  <a:lnTo>
                    <a:pt x="591" y="356"/>
                  </a:lnTo>
                  <a:lnTo>
                    <a:pt x="599" y="352"/>
                  </a:lnTo>
                  <a:lnTo>
                    <a:pt x="610" y="350"/>
                  </a:lnTo>
                  <a:lnTo>
                    <a:pt x="622" y="348"/>
                  </a:lnTo>
                  <a:lnTo>
                    <a:pt x="633" y="348"/>
                  </a:lnTo>
                  <a:lnTo>
                    <a:pt x="641" y="348"/>
                  </a:lnTo>
                  <a:lnTo>
                    <a:pt x="650" y="350"/>
                  </a:lnTo>
                  <a:lnTo>
                    <a:pt x="660" y="352"/>
                  </a:lnTo>
                  <a:lnTo>
                    <a:pt x="669" y="356"/>
                  </a:lnTo>
                  <a:lnTo>
                    <a:pt x="679" y="360"/>
                  </a:lnTo>
                  <a:lnTo>
                    <a:pt x="686" y="365"/>
                  </a:lnTo>
                  <a:lnTo>
                    <a:pt x="694" y="369"/>
                  </a:lnTo>
                  <a:lnTo>
                    <a:pt x="703" y="377"/>
                  </a:lnTo>
                  <a:lnTo>
                    <a:pt x="709" y="383"/>
                  </a:lnTo>
                  <a:lnTo>
                    <a:pt x="715" y="392"/>
                  </a:lnTo>
                  <a:lnTo>
                    <a:pt x="719" y="402"/>
                  </a:lnTo>
                  <a:lnTo>
                    <a:pt x="724" y="409"/>
                  </a:lnTo>
                  <a:lnTo>
                    <a:pt x="726" y="419"/>
                  </a:lnTo>
                  <a:lnTo>
                    <a:pt x="730" y="428"/>
                  </a:lnTo>
                  <a:lnTo>
                    <a:pt x="732" y="438"/>
                  </a:lnTo>
                  <a:lnTo>
                    <a:pt x="732" y="449"/>
                  </a:lnTo>
                  <a:lnTo>
                    <a:pt x="745" y="449"/>
                  </a:lnTo>
                  <a:lnTo>
                    <a:pt x="762" y="449"/>
                  </a:lnTo>
                  <a:lnTo>
                    <a:pt x="776" y="449"/>
                  </a:lnTo>
                  <a:lnTo>
                    <a:pt x="791" y="449"/>
                  </a:lnTo>
                  <a:lnTo>
                    <a:pt x="804" y="449"/>
                  </a:lnTo>
                  <a:lnTo>
                    <a:pt x="821" y="449"/>
                  </a:lnTo>
                  <a:lnTo>
                    <a:pt x="835" y="449"/>
                  </a:lnTo>
                  <a:lnTo>
                    <a:pt x="850" y="449"/>
                  </a:lnTo>
                  <a:lnTo>
                    <a:pt x="863" y="449"/>
                  </a:lnTo>
                  <a:lnTo>
                    <a:pt x="878" y="449"/>
                  </a:lnTo>
                  <a:lnTo>
                    <a:pt x="890" y="449"/>
                  </a:lnTo>
                  <a:lnTo>
                    <a:pt x="905" y="449"/>
                  </a:lnTo>
                  <a:lnTo>
                    <a:pt x="916" y="449"/>
                  </a:lnTo>
                  <a:lnTo>
                    <a:pt x="930" y="449"/>
                  </a:lnTo>
                  <a:lnTo>
                    <a:pt x="943" y="449"/>
                  </a:lnTo>
                  <a:lnTo>
                    <a:pt x="954"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3" y="403"/>
                  </a:lnTo>
                  <a:lnTo>
                    <a:pt x="1067" y="394"/>
                  </a:lnTo>
                  <a:lnTo>
                    <a:pt x="1068" y="388"/>
                  </a:lnTo>
                  <a:lnTo>
                    <a:pt x="1072" y="381"/>
                  </a:lnTo>
                  <a:lnTo>
                    <a:pt x="1076" y="371"/>
                  </a:lnTo>
                  <a:lnTo>
                    <a:pt x="1080" y="363"/>
                  </a:lnTo>
                  <a:lnTo>
                    <a:pt x="1084" y="356"/>
                  </a:lnTo>
                  <a:lnTo>
                    <a:pt x="1089" y="350"/>
                  </a:lnTo>
                  <a:lnTo>
                    <a:pt x="1095" y="341"/>
                  </a:lnTo>
                  <a:lnTo>
                    <a:pt x="1101" y="335"/>
                  </a:lnTo>
                  <a:lnTo>
                    <a:pt x="1107" y="329"/>
                  </a:lnTo>
                  <a:lnTo>
                    <a:pt x="1114" y="324"/>
                  </a:lnTo>
                  <a:lnTo>
                    <a:pt x="1118" y="318"/>
                  </a:lnTo>
                  <a:lnTo>
                    <a:pt x="1126" y="312"/>
                  </a:lnTo>
                  <a:lnTo>
                    <a:pt x="1131" y="306"/>
                  </a:lnTo>
                  <a:lnTo>
                    <a:pt x="1139" y="301"/>
                  </a:lnTo>
                  <a:lnTo>
                    <a:pt x="1146" y="295"/>
                  </a:lnTo>
                  <a:lnTo>
                    <a:pt x="1154" y="291"/>
                  </a:lnTo>
                  <a:lnTo>
                    <a:pt x="1160" y="289"/>
                  </a:lnTo>
                  <a:lnTo>
                    <a:pt x="1169" y="286"/>
                  </a:lnTo>
                  <a:lnTo>
                    <a:pt x="1177" y="282"/>
                  </a:lnTo>
                  <a:lnTo>
                    <a:pt x="1184" y="278"/>
                  </a:lnTo>
                  <a:lnTo>
                    <a:pt x="1194" y="276"/>
                  </a:lnTo>
                  <a:lnTo>
                    <a:pt x="1202" y="276"/>
                  </a:lnTo>
                  <a:lnTo>
                    <a:pt x="1211" y="272"/>
                  </a:lnTo>
                  <a:lnTo>
                    <a:pt x="1221" y="272"/>
                  </a:lnTo>
                  <a:lnTo>
                    <a:pt x="1230" y="272"/>
                  </a:lnTo>
                  <a:lnTo>
                    <a:pt x="1240" y="272"/>
                  </a:lnTo>
                  <a:lnTo>
                    <a:pt x="1247" y="272"/>
                  </a:lnTo>
                  <a:lnTo>
                    <a:pt x="1257" y="272"/>
                  </a:lnTo>
                  <a:lnTo>
                    <a:pt x="1266" y="272"/>
                  </a:lnTo>
                  <a:lnTo>
                    <a:pt x="1274" y="276"/>
                  </a:lnTo>
                  <a:lnTo>
                    <a:pt x="1283" y="276"/>
                  </a:lnTo>
                  <a:lnTo>
                    <a:pt x="1291" y="278"/>
                  </a:lnTo>
                  <a:lnTo>
                    <a:pt x="1300" y="282"/>
                  </a:lnTo>
                  <a:lnTo>
                    <a:pt x="1308" y="286"/>
                  </a:lnTo>
                  <a:lnTo>
                    <a:pt x="1323" y="291"/>
                  </a:lnTo>
                  <a:lnTo>
                    <a:pt x="1337" y="301"/>
                  </a:lnTo>
                  <a:lnTo>
                    <a:pt x="1342" y="306"/>
                  </a:lnTo>
                  <a:lnTo>
                    <a:pt x="1350" y="312"/>
                  </a:lnTo>
                  <a:lnTo>
                    <a:pt x="1357" y="318"/>
                  </a:lnTo>
                  <a:lnTo>
                    <a:pt x="1365" y="324"/>
                  </a:lnTo>
                  <a:lnTo>
                    <a:pt x="1369" y="329"/>
                  </a:lnTo>
                  <a:lnTo>
                    <a:pt x="1375"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18" y="440"/>
                  </a:lnTo>
                  <a:lnTo>
                    <a:pt x="1420" y="449"/>
                  </a:lnTo>
                  <a:lnTo>
                    <a:pt x="1435" y="449"/>
                  </a:lnTo>
                  <a:lnTo>
                    <a:pt x="1453" y="449"/>
                  </a:lnTo>
                  <a:lnTo>
                    <a:pt x="1472" y="449"/>
                  </a:lnTo>
                  <a:lnTo>
                    <a:pt x="1489" y="449"/>
                  </a:lnTo>
                  <a:lnTo>
                    <a:pt x="1504" y="449"/>
                  </a:lnTo>
                  <a:lnTo>
                    <a:pt x="1521" y="449"/>
                  </a:lnTo>
                  <a:lnTo>
                    <a:pt x="1536" y="449"/>
                  </a:lnTo>
                  <a:lnTo>
                    <a:pt x="1553" y="449"/>
                  </a:lnTo>
                  <a:lnTo>
                    <a:pt x="1568" y="449"/>
                  </a:lnTo>
                  <a:lnTo>
                    <a:pt x="1586" y="449"/>
                  </a:lnTo>
                  <a:lnTo>
                    <a:pt x="1599" y="449"/>
                  </a:lnTo>
                  <a:lnTo>
                    <a:pt x="1618" y="449"/>
                  </a:lnTo>
                  <a:lnTo>
                    <a:pt x="1631" y="449"/>
                  </a:lnTo>
                  <a:lnTo>
                    <a:pt x="1646" y="449"/>
                  </a:lnTo>
                  <a:lnTo>
                    <a:pt x="1664" y="449"/>
                  </a:lnTo>
                  <a:lnTo>
                    <a:pt x="1679" y="449"/>
                  </a:lnTo>
                  <a:lnTo>
                    <a:pt x="1694" y="449"/>
                  </a:lnTo>
                  <a:lnTo>
                    <a:pt x="1707" y="449"/>
                  </a:lnTo>
                  <a:lnTo>
                    <a:pt x="1722" y="449"/>
                  </a:lnTo>
                  <a:lnTo>
                    <a:pt x="1736" y="449"/>
                  </a:lnTo>
                  <a:lnTo>
                    <a:pt x="1749" y="449"/>
                  </a:lnTo>
                  <a:lnTo>
                    <a:pt x="1764" y="449"/>
                  </a:lnTo>
                  <a:lnTo>
                    <a:pt x="1778" y="449"/>
                  </a:lnTo>
                  <a:lnTo>
                    <a:pt x="1793" y="449"/>
                  </a:lnTo>
                  <a:lnTo>
                    <a:pt x="1804" y="449"/>
                  </a:lnTo>
                  <a:lnTo>
                    <a:pt x="1818" y="449"/>
                  </a:lnTo>
                  <a:lnTo>
                    <a:pt x="1831" y="449"/>
                  </a:lnTo>
                  <a:lnTo>
                    <a:pt x="1844" y="449"/>
                  </a:lnTo>
                  <a:lnTo>
                    <a:pt x="1856" y="449"/>
                  </a:lnTo>
                  <a:lnTo>
                    <a:pt x="1867" y="449"/>
                  </a:lnTo>
                  <a:lnTo>
                    <a:pt x="1878" y="449"/>
                  </a:lnTo>
                  <a:lnTo>
                    <a:pt x="1892" y="449"/>
                  </a:lnTo>
                  <a:lnTo>
                    <a:pt x="1901" y="449"/>
                  </a:lnTo>
                  <a:lnTo>
                    <a:pt x="1911" y="449"/>
                  </a:lnTo>
                  <a:lnTo>
                    <a:pt x="1922" y="449"/>
                  </a:lnTo>
                  <a:lnTo>
                    <a:pt x="1934" y="449"/>
                  </a:lnTo>
                  <a:lnTo>
                    <a:pt x="1943" y="449"/>
                  </a:lnTo>
                  <a:lnTo>
                    <a:pt x="1953" y="449"/>
                  </a:lnTo>
                  <a:lnTo>
                    <a:pt x="1962" y="449"/>
                  </a:lnTo>
                  <a:lnTo>
                    <a:pt x="1972" y="449"/>
                  </a:lnTo>
                  <a:lnTo>
                    <a:pt x="1979" y="449"/>
                  </a:lnTo>
                  <a:lnTo>
                    <a:pt x="1987" y="449"/>
                  </a:lnTo>
                  <a:lnTo>
                    <a:pt x="1996" y="449"/>
                  </a:lnTo>
                  <a:lnTo>
                    <a:pt x="2004" y="449"/>
                  </a:lnTo>
                  <a:lnTo>
                    <a:pt x="2019" y="449"/>
                  </a:lnTo>
                  <a:lnTo>
                    <a:pt x="2034" y="449"/>
                  </a:lnTo>
                  <a:lnTo>
                    <a:pt x="2046" y="449"/>
                  </a:lnTo>
                  <a:lnTo>
                    <a:pt x="2055" y="449"/>
                  </a:lnTo>
                  <a:lnTo>
                    <a:pt x="2063" y="449"/>
                  </a:lnTo>
                  <a:lnTo>
                    <a:pt x="2072" y="449"/>
                  </a:lnTo>
                  <a:lnTo>
                    <a:pt x="2082" y="449"/>
                  </a:lnTo>
                  <a:lnTo>
                    <a:pt x="2086" y="449"/>
                  </a:lnTo>
                  <a:close/>
                </a:path>
              </a:pathLst>
            </a:custGeom>
            <a:solidFill>
              <a:srgbClr val="E8CC4F"/>
            </a:solidFill>
            <a:ln w="9525">
              <a:noFill/>
              <a:round/>
              <a:headEnd/>
              <a:tailEnd/>
            </a:ln>
          </p:spPr>
          <p:txBody>
            <a:bodyPr/>
            <a:lstStyle/>
            <a:p>
              <a:endParaRPr lang="fr-FR"/>
            </a:p>
          </p:txBody>
        </p:sp>
        <p:sp>
          <p:nvSpPr>
            <p:cNvPr id="138273" name="Freeform 8"/>
            <p:cNvSpPr>
              <a:spLocks/>
            </p:cNvSpPr>
            <p:nvPr/>
          </p:nvSpPr>
          <p:spPr bwMode="auto">
            <a:xfrm>
              <a:off x="777" y="2179"/>
              <a:ext cx="798" cy="38"/>
            </a:xfrm>
            <a:custGeom>
              <a:avLst/>
              <a:gdLst>
                <a:gd name="T0" fmla="*/ 399 w 1595"/>
                <a:gd name="T1" fmla="*/ 19 h 76"/>
                <a:gd name="T2" fmla="*/ 0 w 1595"/>
                <a:gd name="T3" fmla="*/ 19 h 76"/>
                <a:gd name="T4" fmla="*/ 0 w 1595"/>
                <a:gd name="T5" fmla="*/ 0 h 76"/>
                <a:gd name="T6" fmla="*/ 399 w 1595"/>
                <a:gd name="T7" fmla="*/ 0 h 76"/>
                <a:gd name="T8" fmla="*/ 399 w 1595"/>
                <a:gd name="T9" fmla="*/ 19 h 76"/>
                <a:gd name="T10" fmla="*/ 399 w 1595"/>
                <a:gd name="T11" fmla="*/ 19 h 76"/>
                <a:gd name="T12" fmla="*/ 0 60000 65536"/>
                <a:gd name="T13" fmla="*/ 0 60000 65536"/>
                <a:gd name="T14" fmla="*/ 0 60000 65536"/>
                <a:gd name="T15" fmla="*/ 0 60000 65536"/>
                <a:gd name="T16" fmla="*/ 0 60000 65536"/>
                <a:gd name="T17" fmla="*/ 0 60000 65536"/>
                <a:gd name="T18" fmla="*/ 0 w 1595"/>
                <a:gd name="T19" fmla="*/ 0 h 76"/>
                <a:gd name="T20" fmla="*/ 1595 w 159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595" h="76">
                  <a:moveTo>
                    <a:pt x="1595" y="76"/>
                  </a:moveTo>
                  <a:lnTo>
                    <a:pt x="0" y="76"/>
                  </a:lnTo>
                  <a:lnTo>
                    <a:pt x="0" y="0"/>
                  </a:lnTo>
                  <a:lnTo>
                    <a:pt x="1595" y="0"/>
                  </a:lnTo>
                  <a:lnTo>
                    <a:pt x="1595" y="76"/>
                  </a:lnTo>
                  <a:close/>
                </a:path>
              </a:pathLst>
            </a:custGeom>
            <a:solidFill>
              <a:srgbClr val="BA9E00"/>
            </a:solidFill>
            <a:ln w="9525">
              <a:noFill/>
              <a:round/>
              <a:headEnd/>
              <a:tailEnd/>
            </a:ln>
          </p:spPr>
          <p:txBody>
            <a:bodyPr/>
            <a:lstStyle/>
            <a:p>
              <a:endParaRPr lang="fr-FR"/>
            </a:p>
          </p:txBody>
        </p:sp>
        <p:sp>
          <p:nvSpPr>
            <p:cNvPr id="138274" name="Freeform 12"/>
            <p:cNvSpPr>
              <a:spLocks/>
            </p:cNvSpPr>
            <p:nvPr/>
          </p:nvSpPr>
          <p:spPr bwMode="auto">
            <a:xfrm>
              <a:off x="1498" y="1942"/>
              <a:ext cx="621" cy="621"/>
            </a:xfrm>
            <a:custGeom>
              <a:avLst/>
              <a:gdLst>
                <a:gd name="T0" fmla="*/ 248 w 1241"/>
                <a:gd name="T1" fmla="*/ 192 h 1242"/>
                <a:gd name="T2" fmla="*/ 261 w 1241"/>
                <a:gd name="T3" fmla="*/ 185 h 1242"/>
                <a:gd name="T4" fmla="*/ 272 w 1241"/>
                <a:gd name="T5" fmla="*/ 175 h 1242"/>
                <a:gd name="T6" fmla="*/ 278 w 1241"/>
                <a:gd name="T7" fmla="*/ 160 h 1242"/>
                <a:gd name="T8" fmla="*/ 279 w 1241"/>
                <a:gd name="T9" fmla="*/ 144 h 1242"/>
                <a:gd name="T10" fmla="*/ 272 w 1241"/>
                <a:gd name="T11" fmla="*/ 125 h 1242"/>
                <a:gd name="T12" fmla="*/ 260 w 1241"/>
                <a:gd name="T13" fmla="*/ 112 h 1242"/>
                <a:gd name="T14" fmla="*/ 268 w 1241"/>
                <a:gd name="T15" fmla="*/ 90 h 1242"/>
                <a:gd name="T16" fmla="*/ 278 w 1241"/>
                <a:gd name="T17" fmla="*/ 68 h 1242"/>
                <a:gd name="T18" fmla="*/ 288 w 1241"/>
                <a:gd name="T19" fmla="*/ 76 h 1242"/>
                <a:gd name="T20" fmla="*/ 298 w 1241"/>
                <a:gd name="T21" fmla="*/ 94 h 1242"/>
                <a:gd name="T22" fmla="*/ 305 w 1241"/>
                <a:gd name="T23" fmla="*/ 114 h 1242"/>
                <a:gd name="T24" fmla="*/ 309 w 1241"/>
                <a:gd name="T25" fmla="*/ 136 h 1242"/>
                <a:gd name="T26" fmla="*/ 310 w 1241"/>
                <a:gd name="T27" fmla="*/ 158 h 1242"/>
                <a:gd name="T28" fmla="*/ 307 w 1241"/>
                <a:gd name="T29" fmla="*/ 186 h 1242"/>
                <a:gd name="T30" fmla="*/ 299 w 1241"/>
                <a:gd name="T31" fmla="*/ 211 h 1242"/>
                <a:gd name="T32" fmla="*/ 287 w 1241"/>
                <a:gd name="T33" fmla="*/ 235 h 1242"/>
                <a:gd name="T34" fmla="*/ 272 w 1241"/>
                <a:gd name="T35" fmla="*/ 257 h 1242"/>
                <a:gd name="T36" fmla="*/ 254 w 1241"/>
                <a:gd name="T37" fmla="*/ 275 h 1242"/>
                <a:gd name="T38" fmla="*/ 232 w 1241"/>
                <a:gd name="T39" fmla="*/ 289 h 1242"/>
                <a:gd name="T40" fmla="*/ 208 w 1241"/>
                <a:gd name="T41" fmla="*/ 301 h 1242"/>
                <a:gd name="T42" fmla="*/ 182 w 1241"/>
                <a:gd name="T43" fmla="*/ 308 h 1242"/>
                <a:gd name="T44" fmla="*/ 155 w 1241"/>
                <a:gd name="T45" fmla="*/ 311 h 1242"/>
                <a:gd name="T46" fmla="*/ 127 w 1241"/>
                <a:gd name="T47" fmla="*/ 308 h 1242"/>
                <a:gd name="T48" fmla="*/ 102 w 1241"/>
                <a:gd name="T49" fmla="*/ 301 h 1242"/>
                <a:gd name="T50" fmla="*/ 78 w 1241"/>
                <a:gd name="T51" fmla="*/ 289 h 1242"/>
                <a:gd name="T52" fmla="*/ 56 w 1241"/>
                <a:gd name="T53" fmla="*/ 275 h 1242"/>
                <a:gd name="T54" fmla="*/ 37 w 1241"/>
                <a:gd name="T55" fmla="*/ 257 h 1242"/>
                <a:gd name="T56" fmla="*/ 22 w 1241"/>
                <a:gd name="T57" fmla="*/ 235 h 1242"/>
                <a:gd name="T58" fmla="*/ 10 w 1241"/>
                <a:gd name="T59" fmla="*/ 211 h 1242"/>
                <a:gd name="T60" fmla="*/ 3 w 1241"/>
                <a:gd name="T61" fmla="*/ 186 h 1242"/>
                <a:gd name="T62" fmla="*/ 0 w 1241"/>
                <a:gd name="T63" fmla="*/ 158 h 1242"/>
                <a:gd name="T64" fmla="*/ 2 w 1241"/>
                <a:gd name="T65" fmla="*/ 132 h 1242"/>
                <a:gd name="T66" fmla="*/ 8 w 1241"/>
                <a:gd name="T67" fmla="*/ 105 h 1242"/>
                <a:gd name="T68" fmla="*/ 18 w 1241"/>
                <a:gd name="T69" fmla="*/ 81 h 1242"/>
                <a:gd name="T70" fmla="*/ 33 w 1241"/>
                <a:gd name="T71" fmla="*/ 59 h 1242"/>
                <a:gd name="T72" fmla="*/ 51 w 1241"/>
                <a:gd name="T73" fmla="*/ 40 h 1242"/>
                <a:gd name="T74" fmla="*/ 71 w 1241"/>
                <a:gd name="T75" fmla="*/ 24 h 1242"/>
                <a:gd name="T76" fmla="*/ 95 w 1241"/>
                <a:gd name="T77" fmla="*/ 12 h 1242"/>
                <a:gd name="T78" fmla="*/ 120 w 1241"/>
                <a:gd name="T79" fmla="*/ 4 h 1242"/>
                <a:gd name="T80" fmla="*/ 147 w 1241"/>
                <a:gd name="T81" fmla="*/ 0 h 1242"/>
                <a:gd name="T82" fmla="*/ 166 w 1241"/>
                <a:gd name="T83" fmla="*/ 0 h 1242"/>
                <a:gd name="T84" fmla="*/ 181 w 1241"/>
                <a:gd name="T85" fmla="*/ 2 h 1242"/>
                <a:gd name="T86" fmla="*/ 196 w 1241"/>
                <a:gd name="T87" fmla="*/ 5 h 1242"/>
                <a:gd name="T88" fmla="*/ 210 w 1241"/>
                <a:gd name="T89" fmla="*/ 10 h 1242"/>
                <a:gd name="T90" fmla="*/ 224 w 1241"/>
                <a:gd name="T91" fmla="*/ 17 h 1242"/>
                <a:gd name="T92" fmla="*/ 237 w 1241"/>
                <a:gd name="T93" fmla="*/ 23 h 1242"/>
                <a:gd name="T94" fmla="*/ 249 w 1241"/>
                <a:gd name="T95" fmla="*/ 31 h 1242"/>
                <a:gd name="T96" fmla="*/ 263 w 1241"/>
                <a:gd name="T97" fmla="*/ 44 h 1242"/>
                <a:gd name="T98" fmla="*/ 273 w 1241"/>
                <a:gd name="T99" fmla="*/ 54 h 1242"/>
                <a:gd name="T100" fmla="*/ 266 w 1241"/>
                <a:gd name="T101" fmla="*/ 74 h 1242"/>
                <a:gd name="T102" fmla="*/ 257 w 1241"/>
                <a:gd name="T103" fmla="*/ 91 h 1242"/>
                <a:gd name="T104" fmla="*/ 252 w 1241"/>
                <a:gd name="T105" fmla="*/ 108 h 1242"/>
                <a:gd name="T106" fmla="*/ 237 w 1241"/>
                <a:gd name="T107" fmla="*/ 104 h 1242"/>
                <a:gd name="T108" fmla="*/ 221 w 1241"/>
                <a:gd name="T109" fmla="*/ 106 h 1242"/>
                <a:gd name="T110" fmla="*/ 208 w 1241"/>
                <a:gd name="T111" fmla="*/ 113 h 1242"/>
                <a:gd name="T112" fmla="*/ 197 w 1241"/>
                <a:gd name="T113" fmla="*/ 124 h 1242"/>
                <a:gd name="T114" fmla="*/ 190 w 1241"/>
                <a:gd name="T115" fmla="*/ 139 h 1242"/>
                <a:gd name="T116" fmla="*/ 190 w 1241"/>
                <a:gd name="T117" fmla="*/ 154 h 1242"/>
                <a:gd name="T118" fmla="*/ 194 w 1241"/>
                <a:gd name="T119" fmla="*/ 169 h 1242"/>
                <a:gd name="T120" fmla="*/ 203 w 1241"/>
                <a:gd name="T121" fmla="*/ 181 h 1242"/>
                <a:gd name="T122" fmla="*/ 215 w 1241"/>
                <a:gd name="T123" fmla="*/ 190 h 1242"/>
                <a:gd name="T124" fmla="*/ 230 w 1241"/>
                <a:gd name="T125" fmla="*/ 194 h 1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41"/>
                <a:gd name="T190" fmla="*/ 0 h 1242"/>
                <a:gd name="T191" fmla="*/ 1241 w 1241"/>
                <a:gd name="T192" fmla="*/ 1242 h 1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41" h="1242">
                  <a:moveTo>
                    <a:pt x="939" y="780"/>
                  </a:moveTo>
                  <a:lnTo>
                    <a:pt x="947" y="778"/>
                  </a:lnTo>
                  <a:lnTo>
                    <a:pt x="956" y="778"/>
                  </a:lnTo>
                  <a:lnTo>
                    <a:pt x="964" y="778"/>
                  </a:lnTo>
                  <a:lnTo>
                    <a:pt x="973" y="776"/>
                  </a:lnTo>
                  <a:lnTo>
                    <a:pt x="981" y="772"/>
                  </a:lnTo>
                  <a:lnTo>
                    <a:pt x="990" y="770"/>
                  </a:lnTo>
                  <a:lnTo>
                    <a:pt x="998" y="767"/>
                  </a:lnTo>
                  <a:lnTo>
                    <a:pt x="1008" y="767"/>
                  </a:lnTo>
                  <a:lnTo>
                    <a:pt x="1015" y="761"/>
                  </a:lnTo>
                  <a:lnTo>
                    <a:pt x="1021" y="757"/>
                  </a:lnTo>
                  <a:lnTo>
                    <a:pt x="1028" y="753"/>
                  </a:lnTo>
                  <a:lnTo>
                    <a:pt x="1038" y="748"/>
                  </a:lnTo>
                  <a:lnTo>
                    <a:pt x="1044" y="742"/>
                  </a:lnTo>
                  <a:lnTo>
                    <a:pt x="1051" y="736"/>
                  </a:lnTo>
                  <a:lnTo>
                    <a:pt x="1057" y="730"/>
                  </a:lnTo>
                  <a:lnTo>
                    <a:pt x="1065" y="727"/>
                  </a:lnTo>
                  <a:lnTo>
                    <a:pt x="1068" y="719"/>
                  </a:lnTo>
                  <a:lnTo>
                    <a:pt x="1074" y="713"/>
                  </a:lnTo>
                  <a:lnTo>
                    <a:pt x="1080" y="706"/>
                  </a:lnTo>
                  <a:lnTo>
                    <a:pt x="1086" y="700"/>
                  </a:lnTo>
                  <a:lnTo>
                    <a:pt x="1091" y="690"/>
                  </a:lnTo>
                  <a:lnTo>
                    <a:pt x="1095" y="683"/>
                  </a:lnTo>
                  <a:lnTo>
                    <a:pt x="1099" y="677"/>
                  </a:lnTo>
                  <a:lnTo>
                    <a:pt x="1103" y="670"/>
                  </a:lnTo>
                  <a:lnTo>
                    <a:pt x="1105" y="660"/>
                  </a:lnTo>
                  <a:lnTo>
                    <a:pt x="1108" y="652"/>
                  </a:lnTo>
                  <a:lnTo>
                    <a:pt x="1110" y="643"/>
                  </a:lnTo>
                  <a:lnTo>
                    <a:pt x="1114" y="635"/>
                  </a:lnTo>
                  <a:lnTo>
                    <a:pt x="1116" y="624"/>
                  </a:lnTo>
                  <a:lnTo>
                    <a:pt x="1116" y="616"/>
                  </a:lnTo>
                  <a:lnTo>
                    <a:pt x="1116" y="607"/>
                  </a:lnTo>
                  <a:lnTo>
                    <a:pt x="1118" y="599"/>
                  </a:lnTo>
                  <a:lnTo>
                    <a:pt x="1116" y="586"/>
                  </a:lnTo>
                  <a:lnTo>
                    <a:pt x="1116" y="575"/>
                  </a:lnTo>
                  <a:lnTo>
                    <a:pt x="1112" y="563"/>
                  </a:lnTo>
                  <a:lnTo>
                    <a:pt x="1110" y="554"/>
                  </a:lnTo>
                  <a:lnTo>
                    <a:pt x="1106" y="542"/>
                  </a:lnTo>
                  <a:lnTo>
                    <a:pt x="1103" y="531"/>
                  </a:lnTo>
                  <a:lnTo>
                    <a:pt x="1099" y="521"/>
                  </a:lnTo>
                  <a:lnTo>
                    <a:pt x="1095" y="512"/>
                  </a:lnTo>
                  <a:lnTo>
                    <a:pt x="1087" y="502"/>
                  </a:lnTo>
                  <a:lnTo>
                    <a:pt x="1082" y="493"/>
                  </a:lnTo>
                  <a:lnTo>
                    <a:pt x="1076" y="483"/>
                  </a:lnTo>
                  <a:lnTo>
                    <a:pt x="1070" y="478"/>
                  </a:lnTo>
                  <a:lnTo>
                    <a:pt x="1063" y="468"/>
                  </a:lnTo>
                  <a:lnTo>
                    <a:pt x="1053" y="460"/>
                  </a:lnTo>
                  <a:lnTo>
                    <a:pt x="1046" y="453"/>
                  </a:lnTo>
                  <a:lnTo>
                    <a:pt x="1038" y="449"/>
                  </a:lnTo>
                  <a:lnTo>
                    <a:pt x="1040" y="438"/>
                  </a:lnTo>
                  <a:lnTo>
                    <a:pt x="1046" y="426"/>
                  </a:lnTo>
                  <a:lnTo>
                    <a:pt x="1049" y="413"/>
                  </a:lnTo>
                  <a:lnTo>
                    <a:pt x="1055" y="401"/>
                  </a:lnTo>
                  <a:lnTo>
                    <a:pt x="1059" y="388"/>
                  </a:lnTo>
                  <a:lnTo>
                    <a:pt x="1067" y="375"/>
                  </a:lnTo>
                  <a:lnTo>
                    <a:pt x="1070" y="362"/>
                  </a:lnTo>
                  <a:lnTo>
                    <a:pt x="1078" y="348"/>
                  </a:lnTo>
                  <a:lnTo>
                    <a:pt x="1082" y="335"/>
                  </a:lnTo>
                  <a:lnTo>
                    <a:pt x="1087" y="322"/>
                  </a:lnTo>
                  <a:lnTo>
                    <a:pt x="1093" y="308"/>
                  </a:lnTo>
                  <a:lnTo>
                    <a:pt x="1099" y="295"/>
                  </a:lnTo>
                  <a:lnTo>
                    <a:pt x="1103" y="284"/>
                  </a:lnTo>
                  <a:lnTo>
                    <a:pt x="1110" y="270"/>
                  </a:lnTo>
                  <a:lnTo>
                    <a:pt x="1114" y="261"/>
                  </a:lnTo>
                  <a:lnTo>
                    <a:pt x="1120" y="253"/>
                  </a:lnTo>
                  <a:lnTo>
                    <a:pt x="1125" y="261"/>
                  </a:lnTo>
                  <a:lnTo>
                    <a:pt x="1133" y="270"/>
                  </a:lnTo>
                  <a:lnTo>
                    <a:pt x="1139" y="282"/>
                  </a:lnTo>
                  <a:lnTo>
                    <a:pt x="1144" y="291"/>
                  </a:lnTo>
                  <a:lnTo>
                    <a:pt x="1150" y="301"/>
                  </a:lnTo>
                  <a:lnTo>
                    <a:pt x="1156" y="312"/>
                  </a:lnTo>
                  <a:lnTo>
                    <a:pt x="1162" y="322"/>
                  </a:lnTo>
                  <a:lnTo>
                    <a:pt x="1169" y="333"/>
                  </a:lnTo>
                  <a:lnTo>
                    <a:pt x="1173" y="343"/>
                  </a:lnTo>
                  <a:lnTo>
                    <a:pt x="1181" y="354"/>
                  </a:lnTo>
                  <a:lnTo>
                    <a:pt x="1184" y="365"/>
                  </a:lnTo>
                  <a:lnTo>
                    <a:pt x="1190" y="377"/>
                  </a:lnTo>
                  <a:lnTo>
                    <a:pt x="1194" y="388"/>
                  </a:lnTo>
                  <a:lnTo>
                    <a:pt x="1198" y="400"/>
                  </a:lnTo>
                  <a:lnTo>
                    <a:pt x="1203" y="411"/>
                  </a:lnTo>
                  <a:lnTo>
                    <a:pt x="1209" y="424"/>
                  </a:lnTo>
                  <a:lnTo>
                    <a:pt x="1211" y="434"/>
                  </a:lnTo>
                  <a:lnTo>
                    <a:pt x="1215" y="445"/>
                  </a:lnTo>
                  <a:lnTo>
                    <a:pt x="1217" y="457"/>
                  </a:lnTo>
                  <a:lnTo>
                    <a:pt x="1221" y="470"/>
                  </a:lnTo>
                  <a:lnTo>
                    <a:pt x="1224" y="481"/>
                  </a:lnTo>
                  <a:lnTo>
                    <a:pt x="1226" y="495"/>
                  </a:lnTo>
                  <a:lnTo>
                    <a:pt x="1230" y="506"/>
                  </a:lnTo>
                  <a:lnTo>
                    <a:pt x="1232" y="519"/>
                  </a:lnTo>
                  <a:lnTo>
                    <a:pt x="1234" y="531"/>
                  </a:lnTo>
                  <a:lnTo>
                    <a:pt x="1236" y="544"/>
                  </a:lnTo>
                  <a:lnTo>
                    <a:pt x="1238" y="557"/>
                  </a:lnTo>
                  <a:lnTo>
                    <a:pt x="1238" y="571"/>
                  </a:lnTo>
                  <a:lnTo>
                    <a:pt x="1238" y="582"/>
                  </a:lnTo>
                  <a:lnTo>
                    <a:pt x="1240" y="595"/>
                  </a:lnTo>
                  <a:lnTo>
                    <a:pt x="1240" y="609"/>
                  </a:lnTo>
                  <a:lnTo>
                    <a:pt x="1241" y="622"/>
                  </a:lnTo>
                  <a:lnTo>
                    <a:pt x="1240" y="635"/>
                  </a:lnTo>
                  <a:lnTo>
                    <a:pt x="1240" y="652"/>
                  </a:lnTo>
                  <a:lnTo>
                    <a:pt x="1238" y="668"/>
                  </a:lnTo>
                  <a:lnTo>
                    <a:pt x="1238" y="683"/>
                  </a:lnTo>
                  <a:lnTo>
                    <a:pt x="1234" y="698"/>
                  </a:lnTo>
                  <a:lnTo>
                    <a:pt x="1232" y="713"/>
                  </a:lnTo>
                  <a:lnTo>
                    <a:pt x="1228" y="730"/>
                  </a:lnTo>
                  <a:lnTo>
                    <a:pt x="1226" y="746"/>
                  </a:lnTo>
                  <a:lnTo>
                    <a:pt x="1222" y="759"/>
                  </a:lnTo>
                  <a:lnTo>
                    <a:pt x="1219" y="774"/>
                  </a:lnTo>
                  <a:lnTo>
                    <a:pt x="1215" y="789"/>
                  </a:lnTo>
                  <a:lnTo>
                    <a:pt x="1211" y="805"/>
                  </a:lnTo>
                  <a:lnTo>
                    <a:pt x="1205" y="818"/>
                  </a:lnTo>
                  <a:lnTo>
                    <a:pt x="1202" y="833"/>
                  </a:lnTo>
                  <a:lnTo>
                    <a:pt x="1196" y="846"/>
                  </a:lnTo>
                  <a:lnTo>
                    <a:pt x="1192" y="862"/>
                  </a:lnTo>
                  <a:lnTo>
                    <a:pt x="1184" y="875"/>
                  </a:lnTo>
                  <a:lnTo>
                    <a:pt x="1177" y="888"/>
                  </a:lnTo>
                  <a:lnTo>
                    <a:pt x="1169" y="902"/>
                  </a:lnTo>
                  <a:lnTo>
                    <a:pt x="1163" y="915"/>
                  </a:lnTo>
                  <a:lnTo>
                    <a:pt x="1156" y="928"/>
                  </a:lnTo>
                  <a:lnTo>
                    <a:pt x="1148" y="941"/>
                  </a:lnTo>
                  <a:lnTo>
                    <a:pt x="1141" y="955"/>
                  </a:lnTo>
                  <a:lnTo>
                    <a:pt x="1133" y="966"/>
                  </a:lnTo>
                  <a:lnTo>
                    <a:pt x="1124" y="978"/>
                  </a:lnTo>
                  <a:lnTo>
                    <a:pt x="1116" y="991"/>
                  </a:lnTo>
                  <a:lnTo>
                    <a:pt x="1106" y="1002"/>
                  </a:lnTo>
                  <a:lnTo>
                    <a:pt x="1097" y="1016"/>
                  </a:lnTo>
                  <a:lnTo>
                    <a:pt x="1087" y="1025"/>
                  </a:lnTo>
                  <a:lnTo>
                    <a:pt x="1078" y="1036"/>
                  </a:lnTo>
                  <a:lnTo>
                    <a:pt x="1068" y="1048"/>
                  </a:lnTo>
                  <a:lnTo>
                    <a:pt x="1059" y="1059"/>
                  </a:lnTo>
                  <a:lnTo>
                    <a:pt x="1048" y="1069"/>
                  </a:lnTo>
                  <a:lnTo>
                    <a:pt x="1036" y="1078"/>
                  </a:lnTo>
                  <a:lnTo>
                    <a:pt x="1025" y="1090"/>
                  </a:lnTo>
                  <a:lnTo>
                    <a:pt x="1013" y="1099"/>
                  </a:lnTo>
                  <a:lnTo>
                    <a:pt x="1000" y="1107"/>
                  </a:lnTo>
                  <a:lnTo>
                    <a:pt x="989" y="1116"/>
                  </a:lnTo>
                  <a:lnTo>
                    <a:pt x="977" y="1126"/>
                  </a:lnTo>
                  <a:lnTo>
                    <a:pt x="966" y="1135"/>
                  </a:lnTo>
                  <a:lnTo>
                    <a:pt x="952" y="1143"/>
                  </a:lnTo>
                  <a:lnTo>
                    <a:pt x="939" y="1149"/>
                  </a:lnTo>
                  <a:lnTo>
                    <a:pt x="928" y="1156"/>
                  </a:lnTo>
                  <a:lnTo>
                    <a:pt x="914" y="1166"/>
                  </a:lnTo>
                  <a:lnTo>
                    <a:pt x="899" y="1171"/>
                  </a:lnTo>
                  <a:lnTo>
                    <a:pt x="886" y="1177"/>
                  </a:lnTo>
                  <a:lnTo>
                    <a:pt x="875" y="1185"/>
                  </a:lnTo>
                  <a:lnTo>
                    <a:pt x="861" y="1192"/>
                  </a:lnTo>
                  <a:lnTo>
                    <a:pt x="846" y="1196"/>
                  </a:lnTo>
                  <a:lnTo>
                    <a:pt x="831" y="1202"/>
                  </a:lnTo>
                  <a:lnTo>
                    <a:pt x="816" y="1208"/>
                  </a:lnTo>
                  <a:lnTo>
                    <a:pt x="802" y="1213"/>
                  </a:lnTo>
                  <a:lnTo>
                    <a:pt x="787" y="1215"/>
                  </a:lnTo>
                  <a:lnTo>
                    <a:pt x="772" y="1219"/>
                  </a:lnTo>
                  <a:lnTo>
                    <a:pt x="757" y="1225"/>
                  </a:lnTo>
                  <a:lnTo>
                    <a:pt x="743" y="1229"/>
                  </a:lnTo>
                  <a:lnTo>
                    <a:pt x="728" y="1230"/>
                  </a:lnTo>
                  <a:lnTo>
                    <a:pt x="711" y="1232"/>
                  </a:lnTo>
                  <a:lnTo>
                    <a:pt x="696" y="1236"/>
                  </a:lnTo>
                  <a:lnTo>
                    <a:pt x="681" y="1238"/>
                  </a:lnTo>
                  <a:lnTo>
                    <a:pt x="665" y="1240"/>
                  </a:lnTo>
                  <a:lnTo>
                    <a:pt x="650" y="1242"/>
                  </a:lnTo>
                  <a:lnTo>
                    <a:pt x="635" y="1242"/>
                  </a:lnTo>
                  <a:lnTo>
                    <a:pt x="620" y="1242"/>
                  </a:lnTo>
                  <a:lnTo>
                    <a:pt x="603" y="1242"/>
                  </a:lnTo>
                  <a:lnTo>
                    <a:pt x="587" y="1242"/>
                  </a:lnTo>
                  <a:lnTo>
                    <a:pt x="570" y="1240"/>
                  </a:lnTo>
                  <a:lnTo>
                    <a:pt x="555" y="1238"/>
                  </a:lnTo>
                  <a:lnTo>
                    <a:pt x="538" y="1236"/>
                  </a:lnTo>
                  <a:lnTo>
                    <a:pt x="523" y="1232"/>
                  </a:lnTo>
                  <a:lnTo>
                    <a:pt x="508" y="1230"/>
                  </a:lnTo>
                  <a:lnTo>
                    <a:pt x="494" y="1229"/>
                  </a:lnTo>
                  <a:lnTo>
                    <a:pt x="477" y="1225"/>
                  </a:lnTo>
                  <a:lnTo>
                    <a:pt x="464" y="1219"/>
                  </a:lnTo>
                  <a:lnTo>
                    <a:pt x="447" y="1215"/>
                  </a:lnTo>
                  <a:lnTo>
                    <a:pt x="433" y="1213"/>
                  </a:lnTo>
                  <a:lnTo>
                    <a:pt x="418" y="1208"/>
                  </a:lnTo>
                  <a:lnTo>
                    <a:pt x="405" y="1202"/>
                  </a:lnTo>
                  <a:lnTo>
                    <a:pt x="392" y="1196"/>
                  </a:lnTo>
                  <a:lnTo>
                    <a:pt x="378" y="1192"/>
                  </a:lnTo>
                  <a:lnTo>
                    <a:pt x="365"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1" y="1059"/>
                  </a:lnTo>
                  <a:lnTo>
                    <a:pt x="169" y="1048"/>
                  </a:lnTo>
                  <a:lnTo>
                    <a:pt x="160" y="1036"/>
                  </a:lnTo>
                  <a:lnTo>
                    <a:pt x="148" y="1025"/>
                  </a:lnTo>
                  <a:lnTo>
                    <a:pt x="139" y="1016"/>
                  </a:lnTo>
                  <a:lnTo>
                    <a:pt x="129" y="1002"/>
                  </a:lnTo>
                  <a:lnTo>
                    <a:pt x="120" y="991"/>
                  </a:lnTo>
                  <a:lnTo>
                    <a:pt x="112" y="978"/>
                  </a:lnTo>
                  <a:lnTo>
                    <a:pt x="105" y="966"/>
                  </a:lnTo>
                  <a:lnTo>
                    <a:pt x="95" y="955"/>
                  </a:lnTo>
                  <a:lnTo>
                    <a:pt x="87" y="941"/>
                  </a:lnTo>
                  <a:lnTo>
                    <a:pt x="78" y="928"/>
                  </a:lnTo>
                  <a:lnTo>
                    <a:pt x="72" y="915"/>
                  </a:lnTo>
                  <a:lnTo>
                    <a:pt x="65" y="902"/>
                  </a:lnTo>
                  <a:lnTo>
                    <a:pt x="59" y="888"/>
                  </a:lnTo>
                  <a:lnTo>
                    <a:pt x="51" y="875"/>
                  </a:lnTo>
                  <a:lnTo>
                    <a:pt x="48" y="862"/>
                  </a:lnTo>
                  <a:lnTo>
                    <a:pt x="40" y="846"/>
                  </a:lnTo>
                  <a:lnTo>
                    <a:pt x="34" y="833"/>
                  </a:lnTo>
                  <a:lnTo>
                    <a:pt x="30" y="818"/>
                  </a:lnTo>
                  <a:lnTo>
                    <a:pt x="25" y="805"/>
                  </a:lnTo>
                  <a:lnTo>
                    <a:pt x="21" y="789"/>
                  </a:lnTo>
                  <a:lnTo>
                    <a:pt x="17" y="774"/>
                  </a:lnTo>
                  <a:lnTo>
                    <a:pt x="13" y="759"/>
                  </a:lnTo>
                  <a:lnTo>
                    <a:pt x="11" y="746"/>
                  </a:lnTo>
                  <a:lnTo>
                    <a:pt x="8" y="730"/>
                  </a:lnTo>
                  <a:lnTo>
                    <a:pt x="6" y="713"/>
                  </a:lnTo>
                  <a:lnTo>
                    <a:pt x="2" y="698"/>
                  </a:lnTo>
                  <a:lnTo>
                    <a:pt x="2" y="683"/>
                  </a:lnTo>
                  <a:lnTo>
                    <a:pt x="0" y="668"/>
                  </a:lnTo>
                  <a:lnTo>
                    <a:pt x="0" y="652"/>
                  </a:lnTo>
                  <a:lnTo>
                    <a:pt x="0" y="635"/>
                  </a:lnTo>
                  <a:lnTo>
                    <a:pt x="0" y="622"/>
                  </a:lnTo>
                  <a:lnTo>
                    <a:pt x="0" y="605"/>
                  </a:lnTo>
                  <a:lnTo>
                    <a:pt x="0" y="590"/>
                  </a:lnTo>
                  <a:lnTo>
                    <a:pt x="0" y="573"/>
                  </a:lnTo>
                  <a:lnTo>
                    <a:pt x="2" y="557"/>
                  </a:lnTo>
                  <a:lnTo>
                    <a:pt x="2" y="540"/>
                  </a:lnTo>
                  <a:lnTo>
                    <a:pt x="6" y="525"/>
                  </a:lnTo>
                  <a:lnTo>
                    <a:pt x="8" y="510"/>
                  </a:lnTo>
                  <a:lnTo>
                    <a:pt x="11" y="495"/>
                  </a:lnTo>
                  <a:lnTo>
                    <a:pt x="13" y="479"/>
                  </a:lnTo>
                  <a:lnTo>
                    <a:pt x="17" y="466"/>
                  </a:lnTo>
                  <a:lnTo>
                    <a:pt x="21" y="449"/>
                  </a:lnTo>
                  <a:lnTo>
                    <a:pt x="25" y="436"/>
                  </a:lnTo>
                  <a:lnTo>
                    <a:pt x="30" y="421"/>
                  </a:lnTo>
                  <a:lnTo>
                    <a:pt x="34" y="407"/>
                  </a:lnTo>
                  <a:lnTo>
                    <a:pt x="40" y="394"/>
                  </a:lnTo>
                  <a:lnTo>
                    <a:pt x="48" y="381"/>
                  </a:lnTo>
                  <a:lnTo>
                    <a:pt x="51" y="365"/>
                  </a:lnTo>
                  <a:lnTo>
                    <a:pt x="59" y="352"/>
                  </a:lnTo>
                  <a:lnTo>
                    <a:pt x="65" y="337"/>
                  </a:lnTo>
                  <a:lnTo>
                    <a:pt x="72" y="324"/>
                  </a:lnTo>
                  <a:lnTo>
                    <a:pt x="78" y="312"/>
                  </a:lnTo>
                  <a:lnTo>
                    <a:pt x="87" y="299"/>
                  </a:lnTo>
                  <a:lnTo>
                    <a:pt x="95" y="286"/>
                  </a:lnTo>
                  <a:lnTo>
                    <a:pt x="105" y="274"/>
                  </a:lnTo>
                  <a:lnTo>
                    <a:pt x="112" y="261"/>
                  </a:lnTo>
                  <a:lnTo>
                    <a:pt x="120" y="247"/>
                  </a:lnTo>
                  <a:lnTo>
                    <a:pt x="129" y="236"/>
                  </a:lnTo>
                  <a:lnTo>
                    <a:pt x="139" y="225"/>
                  </a:lnTo>
                  <a:lnTo>
                    <a:pt x="148" y="211"/>
                  </a:lnTo>
                  <a:lnTo>
                    <a:pt x="160" y="202"/>
                  </a:lnTo>
                  <a:lnTo>
                    <a:pt x="169" y="190"/>
                  </a:lnTo>
                  <a:lnTo>
                    <a:pt x="181" y="183"/>
                  </a:lnTo>
                  <a:lnTo>
                    <a:pt x="190" y="171"/>
                  </a:lnTo>
                  <a:lnTo>
                    <a:pt x="202" y="160"/>
                  </a:lnTo>
                  <a:lnTo>
                    <a:pt x="211" y="149"/>
                  </a:lnTo>
                  <a:lnTo>
                    <a:pt x="224" y="141"/>
                  </a:lnTo>
                  <a:lnTo>
                    <a:pt x="236" y="130"/>
                  </a:lnTo>
                  <a:lnTo>
                    <a:pt x="247" y="122"/>
                  </a:lnTo>
                  <a:lnTo>
                    <a:pt x="259" y="113"/>
                  </a:lnTo>
                  <a:lnTo>
                    <a:pt x="272" y="107"/>
                  </a:lnTo>
                  <a:lnTo>
                    <a:pt x="283" y="97"/>
                  </a:lnTo>
                  <a:lnTo>
                    <a:pt x="297" y="88"/>
                  </a:lnTo>
                  <a:lnTo>
                    <a:pt x="310" y="80"/>
                  </a:lnTo>
                  <a:lnTo>
                    <a:pt x="323" y="74"/>
                  </a:lnTo>
                  <a:lnTo>
                    <a:pt x="335" y="65"/>
                  </a:lnTo>
                  <a:lnTo>
                    <a:pt x="350" y="59"/>
                  </a:lnTo>
                  <a:lnTo>
                    <a:pt x="365" y="54"/>
                  </a:lnTo>
                  <a:lnTo>
                    <a:pt x="378" y="48"/>
                  </a:lnTo>
                  <a:lnTo>
                    <a:pt x="392" y="40"/>
                  </a:lnTo>
                  <a:lnTo>
                    <a:pt x="405" y="35"/>
                  </a:lnTo>
                  <a:lnTo>
                    <a:pt x="418" y="31"/>
                  </a:lnTo>
                  <a:lnTo>
                    <a:pt x="433" y="27"/>
                  </a:lnTo>
                  <a:lnTo>
                    <a:pt x="447" y="23"/>
                  </a:lnTo>
                  <a:lnTo>
                    <a:pt x="464" y="17"/>
                  </a:lnTo>
                  <a:lnTo>
                    <a:pt x="477" y="16"/>
                  </a:lnTo>
                  <a:lnTo>
                    <a:pt x="494" y="12"/>
                  </a:lnTo>
                  <a:lnTo>
                    <a:pt x="508" y="8"/>
                  </a:lnTo>
                  <a:lnTo>
                    <a:pt x="523" y="6"/>
                  </a:lnTo>
                  <a:lnTo>
                    <a:pt x="538" y="4"/>
                  </a:lnTo>
                  <a:lnTo>
                    <a:pt x="555" y="4"/>
                  </a:lnTo>
                  <a:lnTo>
                    <a:pt x="570" y="0"/>
                  </a:lnTo>
                  <a:lnTo>
                    <a:pt x="587" y="0"/>
                  </a:lnTo>
                  <a:lnTo>
                    <a:pt x="603" y="0"/>
                  </a:lnTo>
                  <a:lnTo>
                    <a:pt x="620" y="0"/>
                  </a:lnTo>
                  <a:lnTo>
                    <a:pt x="629" y="0"/>
                  </a:lnTo>
                  <a:lnTo>
                    <a:pt x="637" y="0"/>
                  </a:lnTo>
                  <a:lnTo>
                    <a:pt x="646" y="0"/>
                  </a:lnTo>
                  <a:lnTo>
                    <a:pt x="654" y="0"/>
                  </a:lnTo>
                  <a:lnTo>
                    <a:pt x="663" y="0"/>
                  </a:lnTo>
                  <a:lnTo>
                    <a:pt x="671" y="0"/>
                  </a:lnTo>
                  <a:lnTo>
                    <a:pt x="681" y="2"/>
                  </a:lnTo>
                  <a:lnTo>
                    <a:pt x="690" y="4"/>
                  </a:lnTo>
                  <a:lnTo>
                    <a:pt x="700" y="4"/>
                  </a:lnTo>
                  <a:lnTo>
                    <a:pt x="707" y="6"/>
                  </a:lnTo>
                  <a:lnTo>
                    <a:pt x="717" y="6"/>
                  </a:lnTo>
                  <a:lnTo>
                    <a:pt x="724" y="8"/>
                  </a:lnTo>
                  <a:lnTo>
                    <a:pt x="734" y="8"/>
                  </a:lnTo>
                  <a:lnTo>
                    <a:pt x="741" y="12"/>
                  </a:lnTo>
                  <a:lnTo>
                    <a:pt x="751" y="12"/>
                  </a:lnTo>
                  <a:lnTo>
                    <a:pt x="759" y="16"/>
                  </a:lnTo>
                  <a:lnTo>
                    <a:pt x="766" y="17"/>
                  </a:lnTo>
                  <a:lnTo>
                    <a:pt x="776" y="19"/>
                  </a:lnTo>
                  <a:lnTo>
                    <a:pt x="781" y="21"/>
                  </a:lnTo>
                  <a:lnTo>
                    <a:pt x="791" y="23"/>
                  </a:lnTo>
                  <a:lnTo>
                    <a:pt x="798" y="25"/>
                  </a:lnTo>
                  <a:lnTo>
                    <a:pt x="806" y="29"/>
                  </a:lnTo>
                  <a:lnTo>
                    <a:pt x="816" y="29"/>
                  </a:lnTo>
                  <a:lnTo>
                    <a:pt x="823" y="35"/>
                  </a:lnTo>
                  <a:lnTo>
                    <a:pt x="831" y="36"/>
                  </a:lnTo>
                  <a:lnTo>
                    <a:pt x="840" y="40"/>
                  </a:lnTo>
                  <a:lnTo>
                    <a:pt x="846" y="42"/>
                  </a:lnTo>
                  <a:lnTo>
                    <a:pt x="855" y="48"/>
                  </a:lnTo>
                  <a:lnTo>
                    <a:pt x="863" y="50"/>
                  </a:lnTo>
                  <a:lnTo>
                    <a:pt x="871" y="54"/>
                  </a:lnTo>
                  <a:lnTo>
                    <a:pt x="880" y="57"/>
                  </a:lnTo>
                  <a:lnTo>
                    <a:pt x="888" y="61"/>
                  </a:lnTo>
                  <a:lnTo>
                    <a:pt x="894" y="65"/>
                  </a:lnTo>
                  <a:lnTo>
                    <a:pt x="903" y="67"/>
                  </a:lnTo>
                  <a:lnTo>
                    <a:pt x="909" y="71"/>
                  </a:lnTo>
                  <a:lnTo>
                    <a:pt x="916" y="76"/>
                  </a:lnTo>
                  <a:lnTo>
                    <a:pt x="924" y="80"/>
                  </a:lnTo>
                  <a:lnTo>
                    <a:pt x="932" y="84"/>
                  </a:lnTo>
                  <a:lnTo>
                    <a:pt x="939" y="88"/>
                  </a:lnTo>
                  <a:lnTo>
                    <a:pt x="947" y="94"/>
                  </a:lnTo>
                  <a:lnTo>
                    <a:pt x="952" y="97"/>
                  </a:lnTo>
                  <a:lnTo>
                    <a:pt x="960" y="101"/>
                  </a:lnTo>
                  <a:lnTo>
                    <a:pt x="968" y="107"/>
                  </a:lnTo>
                  <a:lnTo>
                    <a:pt x="975" y="111"/>
                  </a:lnTo>
                  <a:lnTo>
                    <a:pt x="981" y="114"/>
                  </a:lnTo>
                  <a:lnTo>
                    <a:pt x="987" y="120"/>
                  </a:lnTo>
                  <a:lnTo>
                    <a:pt x="994" y="126"/>
                  </a:lnTo>
                  <a:lnTo>
                    <a:pt x="1002" y="132"/>
                  </a:lnTo>
                  <a:lnTo>
                    <a:pt x="1013" y="141"/>
                  </a:lnTo>
                  <a:lnTo>
                    <a:pt x="1027" y="152"/>
                  </a:lnTo>
                  <a:lnTo>
                    <a:pt x="1032" y="158"/>
                  </a:lnTo>
                  <a:lnTo>
                    <a:pt x="1040" y="164"/>
                  </a:lnTo>
                  <a:lnTo>
                    <a:pt x="1046" y="170"/>
                  </a:lnTo>
                  <a:lnTo>
                    <a:pt x="1051" y="177"/>
                  </a:lnTo>
                  <a:lnTo>
                    <a:pt x="1057" y="181"/>
                  </a:lnTo>
                  <a:lnTo>
                    <a:pt x="1063" y="189"/>
                  </a:lnTo>
                  <a:lnTo>
                    <a:pt x="1068" y="194"/>
                  </a:lnTo>
                  <a:lnTo>
                    <a:pt x="1076" y="200"/>
                  </a:lnTo>
                  <a:lnTo>
                    <a:pt x="1080" y="206"/>
                  </a:lnTo>
                  <a:lnTo>
                    <a:pt x="1087" y="213"/>
                  </a:lnTo>
                  <a:lnTo>
                    <a:pt x="1091" y="219"/>
                  </a:lnTo>
                  <a:lnTo>
                    <a:pt x="1099" y="227"/>
                  </a:lnTo>
                  <a:lnTo>
                    <a:pt x="1091" y="236"/>
                  </a:lnTo>
                  <a:lnTo>
                    <a:pt x="1086" y="247"/>
                  </a:lnTo>
                  <a:lnTo>
                    <a:pt x="1080" y="259"/>
                  </a:lnTo>
                  <a:lnTo>
                    <a:pt x="1074" y="270"/>
                  </a:lnTo>
                  <a:lnTo>
                    <a:pt x="1067" y="282"/>
                  </a:lnTo>
                  <a:lnTo>
                    <a:pt x="1061" y="293"/>
                  </a:lnTo>
                  <a:lnTo>
                    <a:pt x="1055" y="303"/>
                  </a:lnTo>
                  <a:lnTo>
                    <a:pt x="1051" y="314"/>
                  </a:lnTo>
                  <a:lnTo>
                    <a:pt x="1046" y="324"/>
                  </a:lnTo>
                  <a:lnTo>
                    <a:pt x="1042" y="335"/>
                  </a:lnTo>
                  <a:lnTo>
                    <a:pt x="1038" y="346"/>
                  </a:lnTo>
                  <a:lnTo>
                    <a:pt x="1032" y="358"/>
                  </a:lnTo>
                  <a:lnTo>
                    <a:pt x="1028" y="367"/>
                  </a:lnTo>
                  <a:lnTo>
                    <a:pt x="1025" y="377"/>
                  </a:lnTo>
                  <a:lnTo>
                    <a:pt x="1021" y="388"/>
                  </a:lnTo>
                  <a:lnTo>
                    <a:pt x="1017" y="398"/>
                  </a:lnTo>
                  <a:lnTo>
                    <a:pt x="1013" y="407"/>
                  </a:lnTo>
                  <a:lnTo>
                    <a:pt x="1009" y="415"/>
                  </a:lnTo>
                  <a:lnTo>
                    <a:pt x="1008" y="424"/>
                  </a:lnTo>
                  <a:lnTo>
                    <a:pt x="1006" y="432"/>
                  </a:lnTo>
                  <a:lnTo>
                    <a:pt x="998" y="428"/>
                  </a:lnTo>
                  <a:lnTo>
                    <a:pt x="989" y="424"/>
                  </a:lnTo>
                  <a:lnTo>
                    <a:pt x="981" y="422"/>
                  </a:lnTo>
                  <a:lnTo>
                    <a:pt x="971" y="422"/>
                  </a:lnTo>
                  <a:lnTo>
                    <a:pt x="962" y="419"/>
                  </a:lnTo>
                  <a:lnTo>
                    <a:pt x="954" y="419"/>
                  </a:lnTo>
                  <a:lnTo>
                    <a:pt x="945" y="419"/>
                  </a:lnTo>
                  <a:lnTo>
                    <a:pt x="939" y="419"/>
                  </a:lnTo>
                  <a:lnTo>
                    <a:pt x="928" y="419"/>
                  </a:lnTo>
                  <a:lnTo>
                    <a:pt x="918" y="419"/>
                  </a:lnTo>
                  <a:lnTo>
                    <a:pt x="911" y="419"/>
                  </a:lnTo>
                  <a:lnTo>
                    <a:pt x="901" y="422"/>
                  </a:lnTo>
                  <a:lnTo>
                    <a:pt x="894" y="422"/>
                  </a:lnTo>
                  <a:lnTo>
                    <a:pt x="884" y="424"/>
                  </a:lnTo>
                  <a:lnTo>
                    <a:pt x="875" y="428"/>
                  </a:lnTo>
                  <a:lnTo>
                    <a:pt x="869" y="432"/>
                  </a:lnTo>
                  <a:lnTo>
                    <a:pt x="859" y="436"/>
                  </a:lnTo>
                  <a:lnTo>
                    <a:pt x="852" y="440"/>
                  </a:lnTo>
                  <a:lnTo>
                    <a:pt x="844" y="443"/>
                  </a:lnTo>
                  <a:lnTo>
                    <a:pt x="836" y="449"/>
                  </a:lnTo>
                  <a:lnTo>
                    <a:pt x="829" y="453"/>
                  </a:lnTo>
                  <a:lnTo>
                    <a:pt x="821" y="459"/>
                  </a:lnTo>
                  <a:lnTo>
                    <a:pt x="816" y="464"/>
                  </a:lnTo>
                  <a:lnTo>
                    <a:pt x="810" y="470"/>
                  </a:lnTo>
                  <a:lnTo>
                    <a:pt x="804" y="476"/>
                  </a:lnTo>
                  <a:lnTo>
                    <a:pt x="798" y="483"/>
                  </a:lnTo>
                  <a:lnTo>
                    <a:pt x="793" y="489"/>
                  </a:lnTo>
                  <a:lnTo>
                    <a:pt x="787" y="497"/>
                  </a:lnTo>
                  <a:lnTo>
                    <a:pt x="781" y="504"/>
                  </a:lnTo>
                  <a:lnTo>
                    <a:pt x="778" y="512"/>
                  </a:lnTo>
                  <a:lnTo>
                    <a:pt x="774" y="519"/>
                  </a:lnTo>
                  <a:lnTo>
                    <a:pt x="770" y="529"/>
                  </a:lnTo>
                  <a:lnTo>
                    <a:pt x="766" y="536"/>
                  </a:lnTo>
                  <a:lnTo>
                    <a:pt x="764" y="544"/>
                  </a:lnTo>
                  <a:lnTo>
                    <a:pt x="760" y="554"/>
                  </a:lnTo>
                  <a:lnTo>
                    <a:pt x="760" y="561"/>
                  </a:lnTo>
                  <a:lnTo>
                    <a:pt x="757" y="571"/>
                  </a:lnTo>
                  <a:lnTo>
                    <a:pt x="757" y="578"/>
                  </a:lnTo>
                  <a:lnTo>
                    <a:pt x="757" y="590"/>
                  </a:lnTo>
                  <a:lnTo>
                    <a:pt x="757" y="599"/>
                  </a:lnTo>
                  <a:lnTo>
                    <a:pt x="757" y="607"/>
                  </a:lnTo>
                  <a:lnTo>
                    <a:pt x="757" y="616"/>
                  </a:lnTo>
                  <a:lnTo>
                    <a:pt x="757" y="624"/>
                  </a:lnTo>
                  <a:lnTo>
                    <a:pt x="760" y="635"/>
                  </a:lnTo>
                  <a:lnTo>
                    <a:pt x="760" y="643"/>
                  </a:lnTo>
                  <a:lnTo>
                    <a:pt x="764" y="652"/>
                  </a:lnTo>
                  <a:lnTo>
                    <a:pt x="766" y="660"/>
                  </a:lnTo>
                  <a:lnTo>
                    <a:pt x="770" y="670"/>
                  </a:lnTo>
                  <a:lnTo>
                    <a:pt x="774" y="677"/>
                  </a:lnTo>
                  <a:lnTo>
                    <a:pt x="778" y="683"/>
                  </a:lnTo>
                  <a:lnTo>
                    <a:pt x="781" y="690"/>
                  </a:lnTo>
                  <a:lnTo>
                    <a:pt x="787" y="700"/>
                  </a:lnTo>
                  <a:lnTo>
                    <a:pt x="793" y="706"/>
                  </a:lnTo>
                  <a:lnTo>
                    <a:pt x="798" y="713"/>
                  </a:lnTo>
                  <a:lnTo>
                    <a:pt x="804" y="719"/>
                  </a:lnTo>
                  <a:lnTo>
                    <a:pt x="810" y="727"/>
                  </a:lnTo>
                  <a:lnTo>
                    <a:pt x="816" y="730"/>
                  </a:lnTo>
                  <a:lnTo>
                    <a:pt x="821" y="736"/>
                  </a:lnTo>
                  <a:lnTo>
                    <a:pt x="829" y="742"/>
                  </a:lnTo>
                  <a:lnTo>
                    <a:pt x="836" y="748"/>
                  </a:lnTo>
                  <a:lnTo>
                    <a:pt x="844" y="753"/>
                  </a:lnTo>
                  <a:lnTo>
                    <a:pt x="852" y="757"/>
                  </a:lnTo>
                  <a:lnTo>
                    <a:pt x="859" y="761"/>
                  </a:lnTo>
                  <a:lnTo>
                    <a:pt x="869" y="767"/>
                  </a:lnTo>
                  <a:lnTo>
                    <a:pt x="875" y="767"/>
                  </a:lnTo>
                  <a:lnTo>
                    <a:pt x="884" y="770"/>
                  </a:lnTo>
                  <a:lnTo>
                    <a:pt x="894" y="772"/>
                  </a:lnTo>
                  <a:lnTo>
                    <a:pt x="901" y="776"/>
                  </a:lnTo>
                  <a:lnTo>
                    <a:pt x="911" y="778"/>
                  </a:lnTo>
                  <a:lnTo>
                    <a:pt x="918" y="778"/>
                  </a:lnTo>
                  <a:lnTo>
                    <a:pt x="928" y="778"/>
                  </a:lnTo>
                  <a:lnTo>
                    <a:pt x="939" y="780"/>
                  </a:lnTo>
                  <a:close/>
                </a:path>
              </a:pathLst>
            </a:custGeom>
            <a:solidFill>
              <a:srgbClr val="BA9E00"/>
            </a:solidFill>
            <a:ln w="9525">
              <a:noFill/>
              <a:round/>
              <a:headEnd/>
              <a:tailEnd/>
            </a:ln>
          </p:spPr>
          <p:txBody>
            <a:bodyPr/>
            <a:lstStyle/>
            <a:p>
              <a:endParaRPr lang="fr-FR"/>
            </a:p>
          </p:txBody>
        </p:sp>
        <p:sp>
          <p:nvSpPr>
            <p:cNvPr id="138275" name="Freeform 13"/>
            <p:cNvSpPr>
              <a:spLocks/>
            </p:cNvSpPr>
            <p:nvPr/>
          </p:nvSpPr>
          <p:spPr bwMode="auto">
            <a:xfrm>
              <a:off x="1554" y="1942"/>
              <a:ext cx="622" cy="621"/>
            </a:xfrm>
            <a:custGeom>
              <a:avLst/>
              <a:gdLst>
                <a:gd name="T0" fmla="*/ 248 w 1243"/>
                <a:gd name="T1" fmla="*/ 192 h 1242"/>
                <a:gd name="T2" fmla="*/ 261 w 1243"/>
                <a:gd name="T3" fmla="*/ 185 h 1242"/>
                <a:gd name="T4" fmla="*/ 272 w 1243"/>
                <a:gd name="T5" fmla="*/ 175 h 1242"/>
                <a:gd name="T6" fmla="*/ 278 w 1243"/>
                <a:gd name="T7" fmla="*/ 160 h 1242"/>
                <a:gd name="T8" fmla="*/ 280 w 1243"/>
                <a:gd name="T9" fmla="*/ 145 h 1242"/>
                <a:gd name="T10" fmla="*/ 276 w 1243"/>
                <a:gd name="T11" fmla="*/ 130 h 1242"/>
                <a:gd name="T12" fmla="*/ 267 w 1243"/>
                <a:gd name="T13" fmla="*/ 117 h 1242"/>
                <a:gd name="T14" fmla="*/ 254 w 1243"/>
                <a:gd name="T15" fmla="*/ 109 h 1242"/>
                <a:gd name="T16" fmla="*/ 239 w 1243"/>
                <a:gd name="T17" fmla="*/ 104 h 1242"/>
                <a:gd name="T18" fmla="*/ 238 w 1243"/>
                <a:gd name="T19" fmla="*/ 96 h 1242"/>
                <a:gd name="T20" fmla="*/ 246 w 1243"/>
                <a:gd name="T21" fmla="*/ 77 h 1242"/>
                <a:gd name="T22" fmla="*/ 254 w 1243"/>
                <a:gd name="T23" fmla="*/ 60 h 1242"/>
                <a:gd name="T24" fmla="*/ 264 w 1243"/>
                <a:gd name="T25" fmla="*/ 44 h 1242"/>
                <a:gd name="T26" fmla="*/ 280 w 1243"/>
                <a:gd name="T27" fmla="*/ 65 h 1242"/>
                <a:gd name="T28" fmla="*/ 293 w 1243"/>
                <a:gd name="T29" fmla="*/ 83 h 1242"/>
                <a:gd name="T30" fmla="*/ 302 w 1243"/>
                <a:gd name="T31" fmla="*/ 104 h 1242"/>
                <a:gd name="T32" fmla="*/ 307 w 1243"/>
                <a:gd name="T33" fmla="*/ 123 h 1242"/>
                <a:gd name="T34" fmla="*/ 310 w 1243"/>
                <a:gd name="T35" fmla="*/ 141 h 1242"/>
                <a:gd name="T36" fmla="*/ 311 w 1243"/>
                <a:gd name="T37" fmla="*/ 155 h 1242"/>
                <a:gd name="T38" fmla="*/ 308 w 1243"/>
                <a:gd name="T39" fmla="*/ 182 h 1242"/>
                <a:gd name="T40" fmla="*/ 301 w 1243"/>
                <a:gd name="T41" fmla="*/ 208 h 1242"/>
                <a:gd name="T42" fmla="*/ 289 w 1243"/>
                <a:gd name="T43" fmla="*/ 232 h 1242"/>
                <a:gd name="T44" fmla="*/ 275 w 1243"/>
                <a:gd name="T45" fmla="*/ 254 h 1242"/>
                <a:gd name="T46" fmla="*/ 257 w 1243"/>
                <a:gd name="T47" fmla="*/ 273 h 1242"/>
                <a:gd name="T48" fmla="*/ 236 w 1243"/>
                <a:gd name="T49" fmla="*/ 288 h 1242"/>
                <a:gd name="T50" fmla="*/ 212 w 1243"/>
                <a:gd name="T51" fmla="*/ 299 h 1242"/>
                <a:gd name="T52" fmla="*/ 187 w 1243"/>
                <a:gd name="T53" fmla="*/ 308 h 1242"/>
                <a:gd name="T54" fmla="*/ 159 w 1243"/>
                <a:gd name="T55" fmla="*/ 311 h 1242"/>
                <a:gd name="T56" fmla="*/ 132 w 1243"/>
                <a:gd name="T57" fmla="*/ 308 h 1242"/>
                <a:gd name="T58" fmla="*/ 105 w 1243"/>
                <a:gd name="T59" fmla="*/ 302 h 1242"/>
                <a:gd name="T60" fmla="*/ 81 w 1243"/>
                <a:gd name="T61" fmla="*/ 292 h 1242"/>
                <a:gd name="T62" fmla="*/ 59 w 1243"/>
                <a:gd name="T63" fmla="*/ 277 h 1242"/>
                <a:gd name="T64" fmla="*/ 40 w 1243"/>
                <a:gd name="T65" fmla="*/ 259 h 1242"/>
                <a:gd name="T66" fmla="*/ 25 w 1243"/>
                <a:gd name="T67" fmla="*/ 238 h 1242"/>
                <a:gd name="T68" fmla="*/ 12 w 1243"/>
                <a:gd name="T69" fmla="*/ 215 h 1242"/>
                <a:gd name="T70" fmla="*/ 4 w 1243"/>
                <a:gd name="T71" fmla="*/ 189 h 1242"/>
                <a:gd name="T72" fmla="*/ 0 w 1243"/>
                <a:gd name="T73" fmla="*/ 163 h 1242"/>
                <a:gd name="T74" fmla="*/ 1 w 1243"/>
                <a:gd name="T75" fmla="*/ 135 h 1242"/>
                <a:gd name="T76" fmla="*/ 7 w 1243"/>
                <a:gd name="T77" fmla="*/ 109 h 1242"/>
                <a:gd name="T78" fmla="*/ 17 w 1243"/>
                <a:gd name="T79" fmla="*/ 83 h 1242"/>
                <a:gd name="T80" fmla="*/ 31 w 1243"/>
                <a:gd name="T81" fmla="*/ 61 h 1242"/>
                <a:gd name="T82" fmla="*/ 48 w 1243"/>
                <a:gd name="T83" fmla="*/ 42 h 1242"/>
                <a:gd name="T84" fmla="*/ 68 w 1243"/>
                <a:gd name="T85" fmla="*/ 26 h 1242"/>
                <a:gd name="T86" fmla="*/ 91 w 1243"/>
                <a:gd name="T87" fmla="*/ 13 h 1242"/>
                <a:gd name="T88" fmla="*/ 116 w 1243"/>
                <a:gd name="T89" fmla="*/ 5 h 1242"/>
                <a:gd name="T90" fmla="*/ 143 w 1243"/>
                <a:gd name="T91" fmla="*/ 0 h 1242"/>
                <a:gd name="T92" fmla="*/ 170 w 1243"/>
                <a:gd name="T93" fmla="*/ 0 h 1242"/>
                <a:gd name="T94" fmla="*/ 194 w 1243"/>
                <a:gd name="T95" fmla="*/ 5 h 1242"/>
                <a:gd name="T96" fmla="*/ 218 w 1243"/>
                <a:gd name="T97" fmla="*/ 12 h 1242"/>
                <a:gd name="T98" fmla="*/ 239 w 1243"/>
                <a:gd name="T99" fmla="*/ 23 h 1242"/>
                <a:gd name="T100" fmla="*/ 258 w 1243"/>
                <a:gd name="T101" fmla="*/ 39 h 1242"/>
                <a:gd name="T102" fmla="*/ 249 w 1243"/>
                <a:gd name="T103" fmla="*/ 53 h 1242"/>
                <a:gd name="T104" fmla="*/ 241 w 1243"/>
                <a:gd name="T105" fmla="*/ 68 h 1242"/>
                <a:gd name="T106" fmla="*/ 232 w 1243"/>
                <a:gd name="T107" fmla="*/ 85 h 1242"/>
                <a:gd name="T108" fmla="*/ 226 w 1243"/>
                <a:gd name="T109" fmla="*/ 101 h 1242"/>
                <a:gd name="T110" fmla="*/ 207 w 1243"/>
                <a:gd name="T111" fmla="*/ 113 h 1242"/>
                <a:gd name="T112" fmla="*/ 192 w 1243"/>
                <a:gd name="T113" fmla="*/ 134 h 1242"/>
                <a:gd name="T114" fmla="*/ 190 w 1243"/>
                <a:gd name="T115" fmla="*/ 152 h 1242"/>
                <a:gd name="T116" fmla="*/ 193 w 1243"/>
                <a:gd name="T117" fmla="*/ 167 h 1242"/>
                <a:gd name="T118" fmla="*/ 201 w 1243"/>
                <a:gd name="T119" fmla="*/ 179 h 1242"/>
                <a:gd name="T120" fmla="*/ 213 w 1243"/>
                <a:gd name="T121" fmla="*/ 189 h 1242"/>
                <a:gd name="T122" fmla="*/ 228 w 1243"/>
                <a:gd name="T123" fmla="*/ 194 h 1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3"/>
                <a:gd name="T187" fmla="*/ 0 h 1242"/>
                <a:gd name="T188" fmla="*/ 1243 w 1243"/>
                <a:gd name="T189" fmla="*/ 1242 h 1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3" h="1242">
                  <a:moveTo>
                    <a:pt x="939" y="780"/>
                  </a:moveTo>
                  <a:lnTo>
                    <a:pt x="949" y="778"/>
                  </a:lnTo>
                  <a:lnTo>
                    <a:pt x="956" y="778"/>
                  </a:lnTo>
                  <a:lnTo>
                    <a:pt x="966" y="778"/>
                  </a:lnTo>
                  <a:lnTo>
                    <a:pt x="974" y="776"/>
                  </a:lnTo>
                  <a:lnTo>
                    <a:pt x="983" y="772"/>
                  </a:lnTo>
                  <a:lnTo>
                    <a:pt x="991" y="770"/>
                  </a:lnTo>
                  <a:lnTo>
                    <a:pt x="1000" y="767"/>
                  </a:lnTo>
                  <a:lnTo>
                    <a:pt x="1010" y="767"/>
                  </a:lnTo>
                  <a:lnTo>
                    <a:pt x="1015" y="761"/>
                  </a:lnTo>
                  <a:lnTo>
                    <a:pt x="1023" y="757"/>
                  </a:lnTo>
                  <a:lnTo>
                    <a:pt x="1031" y="753"/>
                  </a:lnTo>
                  <a:lnTo>
                    <a:pt x="1038" y="748"/>
                  </a:lnTo>
                  <a:lnTo>
                    <a:pt x="1044" y="742"/>
                  </a:lnTo>
                  <a:lnTo>
                    <a:pt x="1051" y="736"/>
                  </a:lnTo>
                  <a:lnTo>
                    <a:pt x="1059" y="730"/>
                  </a:lnTo>
                  <a:lnTo>
                    <a:pt x="1067" y="727"/>
                  </a:lnTo>
                  <a:lnTo>
                    <a:pt x="1070" y="719"/>
                  </a:lnTo>
                  <a:lnTo>
                    <a:pt x="1076" y="713"/>
                  </a:lnTo>
                  <a:lnTo>
                    <a:pt x="1082" y="706"/>
                  </a:lnTo>
                  <a:lnTo>
                    <a:pt x="1088" y="700"/>
                  </a:lnTo>
                  <a:lnTo>
                    <a:pt x="1091" y="690"/>
                  </a:lnTo>
                  <a:lnTo>
                    <a:pt x="1097" y="683"/>
                  </a:lnTo>
                  <a:lnTo>
                    <a:pt x="1101" y="677"/>
                  </a:lnTo>
                  <a:lnTo>
                    <a:pt x="1105" y="670"/>
                  </a:lnTo>
                  <a:lnTo>
                    <a:pt x="1107" y="660"/>
                  </a:lnTo>
                  <a:lnTo>
                    <a:pt x="1109" y="652"/>
                  </a:lnTo>
                  <a:lnTo>
                    <a:pt x="1112" y="643"/>
                  </a:lnTo>
                  <a:lnTo>
                    <a:pt x="1114" y="635"/>
                  </a:lnTo>
                  <a:lnTo>
                    <a:pt x="1116" y="624"/>
                  </a:lnTo>
                  <a:lnTo>
                    <a:pt x="1118" y="616"/>
                  </a:lnTo>
                  <a:lnTo>
                    <a:pt x="1118" y="607"/>
                  </a:lnTo>
                  <a:lnTo>
                    <a:pt x="1120" y="599"/>
                  </a:lnTo>
                  <a:lnTo>
                    <a:pt x="1118" y="590"/>
                  </a:lnTo>
                  <a:lnTo>
                    <a:pt x="1118" y="578"/>
                  </a:lnTo>
                  <a:lnTo>
                    <a:pt x="1116" y="571"/>
                  </a:lnTo>
                  <a:lnTo>
                    <a:pt x="1114" y="561"/>
                  </a:lnTo>
                  <a:lnTo>
                    <a:pt x="1112" y="554"/>
                  </a:lnTo>
                  <a:lnTo>
                    <a:pt x="1109" y="544"/>
                  </a:lnTo>
                  <a:lnTo>
                    <a:pt x="1107" y="536"/>
                  </a:lnTo>
                  <a:lnTo>
                    <a:pt x="1105" y="529"/>
                  </a:lnTo>
                  <a:lnTo>
                    <a:pt x="1101" y="519"/>
                  </a:lnTo>
                  <a:lnTo>
                    <a:pt x="1097" y="512"/>
                  </a:lnTo>
                  <a:lnTo>
                    <a:pt x="1091" y="504"/>
                  </a:lnTo>
                  <a:lnTo>
                    <a:pt x="1088" y="497"/>
                  </a:lnTo>
                  <a:lnTo>
                    <a:pt x="1082" y="489"/>
                  </a:lnTo>
                  <a:lnTo>
                    <a:pt x="1076" y="483"/>
                  </a:lnTo>
                  <a:lnTo>
                    <a:pt x="1070" y="476"/>
                  </a:lnTo>
                  <a:lnTo>
                    <a:pt x="1067" y="470"/>
                  </a:lnTo>
                  <a:lnTo>
                    <a:pt x="1059" y="464"/>
                  </a:lnTo>
                  <a:lnTo>
                    <a:pt x="1051" y="459"/>
                  </a:lnTo>
                  <a:lnTo>
                    <a:pt x="1044" y="453"/>
                  </a:lnTo>
                  <a:lnTo>
                    <a:pt x="1038" y="449"/>
                  </a:lnTo>
                  <a:lnTo>
                    <a:pt x="1031" y="443"/>
                  </a:lnTo>
                  <a:lnTo>
                    <a:pt x="1023" y="440"/>
                  </a:lnTo>
                  <a:lnTo>
                    <a:pt x="1015" y="436"/>
                  </a:lnTo>
                  <a:lnTo>
                    <a:pt x="1010" y="432"/>
                  </a:lnTo>
                  <a:lnTo>
                    <a:pt x="1000" y="428"/>
                  </a:lnTo>
                  <a:lnTo>
                    <a:pt x="991" y="424"/>
                  </a:lnTo>
                  <a:lnTo>
                    <a:pt x="983" y="422"/>
                  </a:lnTo>
                  <a:lnTo>
                    <a:pt x="974" y="422"/>
                  </a:lnTo>
                  <a:lnTo>
                    <a:pt x="966" y="419"/>
                  </a:lnTo>
                  <a:lnTo>
                    <a:pt x="956" y="419"/>
                  </a:lnTo>
                  <a:lnTo>
                    <a:pt x="949" y="419"/>
                  </a:lnTo>
                  <a:lnTo>
                    <a:pt x="939" y="419"/>
                  </a:lnTo>
                  <a:lnTo>
                    <a:pt x="941" y="407"/>
                  </a:lnTo>
                  <a:lnTo>
                    <a:pt x="945" y="396"/>
                  </a:lnTo>
                  <a:lnTo>
                    <a:pt x="951" y="384"/>
                  </a:lnTo>
                  <a:lnTo>
                    <a:pt x="955" y="375"/>
                  </a:lnTo>
                  <a:lnTo>
                    <a:pt x="958" y="362"/>
                  </a:lnTo>
                  <a:lnTo>
                    <a:pt x="964" y="350"/>
                  </a:lnTo>
                  <a:lnTo>
                    <a:pt x="968" y="339"/>
                  </a:lnTo>
                  <a:lnTo>
                    <a:pt x="974" y="329"/>
                  </a:lnTo>
                  <a:lnTo>
                    <a:pt x="979" y="318"/>
                  </a:lnTo>
                  <a:lnTo>
                    <a:pt x="983" y="306"/>
                  </a:lnTo>
                  <a:lnTo>
                    <a:pt x="987" y="295"/>
                  </a:lnTo>
                  <a:lnTo>
                    <a:pt x="991" y="286"/>
                  </a:lnTo>
                  <a:lnTo>
                    <a:pt x="996" y="276"/>
                  </a:lnTo>
                  <a:lnTo>
                    <a:pt x="1000" y="267"/>
                  </a:lnTo>
                  <a:lnTo>
                    <a:pt x="1004" y="259"/>
                  </a:lnTo>
                  <a:lnTo>
                    <a:pt x="1010" y="253"/>
                  </a:lnTo>
                  <a:lnTo>
                    <a:pt x="1013" y="242"/>
                  </a:lnTo>
                  <a:lnTo>
                    <a:pt x="1017" y="230"/>
                  </a:lnTo>
                  <a:lnTo>
                    <a:pt x="1023" y="221"/>
                  </a:lnTo>
                  <a:lnTo>
                    <a:pt x="1031" y="211"/>
                  </a:lnTo>
                  <a:lnTo>
                    <a:pt x="1034" y="202"/>
                  </a:lnTo>
                  <a:lnTo>
                    <a:pt x="1042" y="194"/>
                  </a:lnTo>
                  <a:lnTo>
                    <a:pt x="1048" y="185"/>
                  </a:lnTo>
                  <a:lnTo>
                    <a:pt x="1055" y="177"/>
                  </a:lnTo>
                  <a:lnTo>
                    <a:pt x="1065" y="187"/>
                  </a:lnTo>
                  <a:lnTo>
                    <a:pt x="1074" y="198"/>
                  </a:lnTo>
                  <a:lnTo>
                    <a:pt x="1086" y="208"/>
                  </a:lnTo>
                  <a:lnTo>
                    <a:pt x="1095" y="221"/>
                  </a:lnTo>
                  <a:lnTo>
                    <a:pt x="1103" y="232"/>
                  </a:lnTo>
                  <a:lnTo>
                    <a:pt x="1112" y="244"/>
                  </a:lnTo>
                  <a:lnTo>
                    <a:pt x="1120" y="257"/>
                  </a:lnTo>
                  <a:lnTo>
                    <a:pt x="1131" y="270"/>
                  </a:lnTo>
                  <a:lnTo>
                    <a:pt x="1137" y="282"/>
                  </a:lnTo>
                  <a:lnTo>
                    <a:pt x="1147" y="295"/>
                  </a:lnTo>
                  <a:lnTo>
                    <a:pt x="1154" y="306"/>
                  </a:lnTo>
                  <a:lnTo>
                    <a:pt x="1162" y="320"/>
                  </a:lnTo>
                  <a:lnTo>
                    <a:pt x="1166" y="325"/>
                  </a:lnTo>
                  <a:lnTo>
                    <a:pt x="1169" y="333"/>
                  </a:lnTo>
                  <a:lnTo>
                    <a:pt x="1173" y="341"/>
                  </a:lnTo>
                  <a:lnTo>
                    <a:pt x="1177" y="346"/>
                  </a:lnTo>
                  <a:lnTo>
                    <a:pt x="1185" y="362"/>
                  </a:lnTo>
                  <a:lnTo>
                    <a:pt x="1190" y="377"/>
                  </a:lnTo>
                  <a:lnTo>
                    <a:pt x="1196" y="388"/>
                  </a:lnTo>
                  <a:lnTo>
                    <a:pt x="1202" y="403"/>
                  </a:lnTo>
                  <a:lnTo>
                    <a:pt x="1205" y="419"/>
                  </a:lnTo>
                  <a:lnTo>
                    <a:pt x="1211" y="432"/>
                  </a:lnTo>
                  <a:lnTo>
                    <a:pt x="1215" y="447"/>
                  </a:lnTo>
                  <a:lnTo>
                    <a:pt x="1221" y="462"/>
                  </a:lnTo>
                  <a:lnTo>
                    <a:pt x="1221" y="470"/>
                  </a:lnTo>
                  <a:lnTo>
                    <a:pt x="1224" y="478"/>
                  </a:lnTo>
                  <a:lnTo>
                    <a:pt x="1226" y="485"/>
                  </a:lnTo>
                  <a:lnTo>
                    <a:pt x="1228" y="495"/>
                  </a:lnTo>
                  <a:lnTo>
                    <a:pt x="1230" y="508"/>
                  </a:lnTo>
                  <a:lnTo>
                    <a:pt x="1232" y="523"/>
                  </a:lnTo>
                  <a:lnTo>
                    <a:pt x="1234" y="531"/>
                  </a:lnTo>
                  <a:lnTo>
                    <a:pt x="1236" y="538"/>
                  </a:lnTo>
                  <a:lnTo>
                    <a:pt x="1238" y="548"/>
                  </a:lnTo>
                  <a:lnTo>
                    <a:pt x="1238" y="555"/>
                  </a:lnTo>
                  <a:lnTo>
                    <a:pt x="1238" y="563"/>
                  </a:lnTo>
                  <a:lnTo>
                    <a:pt x="1240" y="571"/>
                  </a:lnTo>
                  <a:lnTo>
                    <a:pt x="1240" y="578"/>
                  </a:lnTo>
                  <a:lnTo>
                    <a:pt x="1242" y="588"/>
                  </a:lnTo>
                  <a:lnTo>
                    <a:pt x="1242" y="595"/>
                  </a:lnTo>
                  <a:lnTo>
                    <a:pt x="1242" y="605"/>
                  </a:lnTo>
                  <a:lnTo>
                    <a:pt x="1242" y="613"/>
                  </a:lnTo>
                  <a:lnTo>
                    <a:pt x="1243" y="622"/>
                  </a:lnTo>
                  <a:lnTo>
                    <a:pt x="1242" y="635"/>
                  </a:lnTo>
                  <a:lnTo>
                    <a:pt x="1242" y="652"/>
                  </a:lnTo>
                  <a:lnTo>
                    <a:pt x="1240" y="668"/>
                  </a:lnTo>
                  <a:lnTo>
                    <a:pt x="1238" y="683"/>
                  </a:lnTo>
                  <a:lnTo>
                    <a:pt x="1236" y="698"/>
                  </a:lnTo>
                  <a:lnTo>
                    <a:pt x="1232" y="713"/>
                  </a:lnTo>
                  <a:lnTo>
                    <a:pt x="1230" y="730"/>
                  </a:lnTo>
                  <a:lnTo>
                    <a:pt x="1228" y="746"/>
                  </a:lnTo>
                  <a:lnTo>
                    <a:pt x="1224" y="759"/>
                  </a:lnTo>
                  <a:lnTo>
                    <a:pt x="1221" y="774"/>
                  </a:lnTo>
                  <a:lnTo>
                    <a:pt x="1215" y="789"/>
                  </a:lnTo>
                  <a:lnTo>
                    <a:pt x="1213" y="805"/>
                  </a:lnTo>
                  <a:lnTo>
                    <a:pt x="1207" y="818"/>
                  </a:lnTo>
                  <a:lnTo>
                    <a:pt x="1202" y="833"/>
                  </a:lnTo>
                  <a:lnTo>
                    <a:pt x="1196" y="846"/>
                  </a:lnTo>
                  <a:lnTo>
                    <a:pt x="1192" y="862"/>
                  </a:lnTo>
                  <a:lnTo>
                    <a:pt x="1185" y="875"/>
                  </a:lnTo>
                  <a:lnTo>
                    <a:pt x="1179" y="888"/>
                  </a:lnTo>
                  <a:lnTo>
                    <a:pt x="1171" y="902"/>
                  </a:lnTo>
                  <a:lnTo>
                    <a:pt x="1166" y="915"/>
                  </a:lnTo>
                  <a:lnTo>
                    <a:pt x="1156" y="928"/>
                  </a:lnTo>
                  <a:lnTo>
                    <a:pt x="1150" y="941"/>
                  </a:lnTo>
                  <a:lnTo>
                    <a:pt x="1143" y="955"/>
                  </a:lnTo>
                  <a:lnTo>
                    <a:pt x="1135" y="966"/>
                  </a:lnTo>
                  <a:lnTo>
                    <a:pt x="1126" y="978"/>
                  </a:lnTo>
                  <a:lnTo>
                    <a:pt x="1116" y="991"/>
                  </a:lnTo>
                  <a:lnTo>
                    <a:pt x="1109" y="1002"/>
                  </a:lnTo>
                  <a:lnTo>
                    <a:pt x="1099" y="1016"/>
                  </a:lnTo>
                  <a:lnTo>
                    <a:pt x="1090" y="1025"/>
                  </a:lnTo>
                  <a:lnTo>
                    <a:pt x="1080" y="1036"/>
                  </a:lnTo>
                  <a:lnTo>
                    <a:pt x="1069" y="1048"/>
                  </a:lnTo>
                  <a:lnTo>
                    <a:pt x="1061" y="1059"/>
                  </a:lnTo>
                  <a:lnTo>
                    <a:pt x="1050" y="1069"/>
                  </a:lnTo>
                  <a:lnTo>
                    <a:pt x="1038" y="1078"/>
                  </a:lnTo>
                  <a:lnTo>
                    <a:pt x="1027" y="1090"/>
                  </a:lnTo>
                  <a:lnTo>
                    <a:pt x="1015" y="1099"/>
                  </a:lnTo>
                  <a:lnTo>
                    <a:pt x="1002" y="1107"/>
                  </a:lnTo>
                  <a:lnTo>
                    <a:pt x="991" y="1116"/>
                  </a:lnTo>
                  <a:lnTo>
                    <a:pt x="979" y="1126"/>
                  </a:lnTo>
                  <a:lnTo>
                    <a:pt x="968" y="1135"/>
                  </a:lnTo>
                  <a:lnTo>
                    <a:pt x="955" y="1143"/>
                  </a:lnTo>
                  <a:lnTo>
                    <a:pt x="941" y="1149"/>
                  </a:lnTo>
                  <a:lnTo>
                    <a:pt x="928" y="1156"/>
                  </a:lnTo>
                  <a:lnTo>
                    <a:pt x="915" y="1166"/>
                  </a:lnTo>
                  <a:lnTo>
                    <a:pt x="901" y="1171"/>
                  </a:lnTo>
                  <a:lnTo>
                    <a:pt x="888" y="1177"/>
                  </a:lnTo>
                  <a:lnTo>
                    <a:pt x="875" y="1185"/>
                  </a:lnTo>
                  <a:lnTo>
                    <a:pt x="863" y="1192"/>
                  </a:lnTo>
                  <a:lnTo>
                    <a:pt x="846" y="1196"/>
                  </a:lnTo>
                  <a:lnTo>
                    <a:pt x="833" y="1202"/>
                  </a:lnTo>
                  <a:lnTo>
                    <a:pt x="818" y="1208"/>
                  </a:lnTo>
                  <a:lnTo>
                    <a:pt x="804" y="1213"/>
                  </a:lnTo>
                  <a:lnTo>
                    <a:pt x="787" y="1215"/>
                  </a:lnTo>
                  <a:lnTo>
                    <a:pt x="774" y="1219"/>
                  </a:lnTo>
                  <a:lnTo>
                    <a:pt x="759" y="1225"/>
                  </a:lnTo>
                  <a:lnTo>
                    <a:pt x="745" y="1229"/>
                  </a:lnTo>
                  <a:lnTo>
                    <a:pt x="728" y="1230"/>
                  </a:lnTo>
                  <a:lnTo>
                    <a:pt x="713" y="1232"/>
                  </a:lnTo>
                  <a:lnTo>
                    <a:pt x="698" y="1236"/>
                  </a:lnTo>
                  <a:lnTo>
                    <a:pt x="683" y="1238"/>
                  </a:lnTo>
                  <a:lnTo>
                    <a:pt x="667" y="1240"/>
                  </a:lnTo>
                  <a:lnTo>
                    <a:pt x="652" y="1242"/>
                  </a:lnTo>
                  <a:lnTo>
                    <a:pt x="635" y="1242"/>
                  </a:lnTo>
                  <a:lnTo>
                    <a:pt x="622" y="1242"/>
                  </a:lnTo>
                  <a:lnTo>
                    <a:pt x="605" y="1242"/>
                  </a:lnTo>
                  <a:lnTo>
                    <a:pt x="588" y="1242"/>
                  </a:lnTo>
                  <a:lnTo>
                    <a:pt x="572" y="1240"/>
                  </a:lnTo>
                  <a:lnTo>
                    <a:pt x="557" y="1238"/>
                  </a:lnTo>
                  <a:lnTo>
                    <a:pt x="540" y="1236"/>
                  </a:lnTo>
                  <a:lnTo>
                    <a:pt x="525" y="1232"/>
                  </a:lnTo>
                  <a:lnTo>
                    <a:pt x="510" y="1230"/>
                  </a:lnTo>
                  <a:lnTo>
                    <a:pt x="494" y="1229"/>
                  </a:lnTo>
                  <a:lnTo>
                    <a:pt x="479" y="1225"/>
                  </a:lnTo>
                  <a:lnTo>
                    <a:pt x="464" y="1219"/>
                  </a:lnTo>
                  <a:lnTo>
                    <a:pt x="449" y="1215"/>
                  </a:lnTo>
                  <a:lnTo>
                    <a:pt x="436" y="1213"/>
                  </a:lnTo>
                  <a:lnTo>
                    <a:pt x="420" y="1208"/>
                  </a:lnTo>
                  <a:lnTo>
                    <a:pt x="405" y="1202"/>
                  </a:lnTo>
                  <a:lnTo>
                    <a:pt x="392" y="1196"/>
                  </a:lnTo>
                  <a:lnTo>
                    <a:pt x="378" y="1192"/>
                  </a:lnTo>
                  <a:lnTo>
                    <a:pt x="363"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3" y="1059"/>
                  </a:lnTo>
                  <a:lnTo>
                    <a:pt x="171" y="1048"/>
                  </a:lnTo>
                  <a:lnTo>
                    <a:pt x="160" y="1036"/>
                  </a:lnTo>
                  <a:lnTo>
                    <a:pt x="148" y="1025"/>
                  </a:lnTo>
                  <a:lnTo>
                    <a:pt x="141" y="1016"/>
                  </a:lnTo>
                  <a:lnTo>
                    <a:pt x="129" y="1002"/>
                  </a:lnTo>
                  <a:lnTo>
                    <a:pt x="122" y="991"/>
                  </a:lnTo>
                  <a:lnTo>
                    <a:pt x="112" y="978"/>
                  </a:lnTo>
                  <a:lnTo>
                    <a:pt x="107" y="966"/>
                  </a:lnTo>
                  <a:lnTo>
                    <a:pt x="97" y="955"/>
                  </a:lnTo>
                  <a:lnTo>
                    <a:pt x="90" y="941"/>
                  </a:lnTo>
                  <a:lnTo>
                    <a:pt x="80" y="928"/>
                  </a:lnTo>
                  <a:lnTo>
                    <a:pt x="74" y="915"/>
                  </a:lnTo>
                  <a:lnTo>
                    <a:pt x="65" y="902"/>
                  </a:lnTo>
                  <a:lnTo>
                    <a:pt x="59" y="888"/>
                  </a:lnTo>
                  <a:lnTo>
                    <a:pt x="53" y="875"/>
                  </a:lnTo>
                  <a:lnTo>
                    <a:pt x="48" y="862"/>
                  </a:lnTo>
                  <a:lnTo>
                    <a:pt x="42" y="846"/>
                  </a:lnTo>
                  <a:lnTo>
                    <a:pt x="36" y="833"/>
                  </a:lnTo>
                  <a:lnTo>
                    <a:pt x="31" y="818"/>
                  </a:lnTo>
                  <a:lnTo>
                    <a:pt x="27" y="805"/>
                  </a:lnTo>
                  <a:lnTo>
                    <a:pt x="23" y="789"/>
                  </a:lnTo>
                  <a:lnTo>
                    <a:pt x="19" y="774"/>
                  </a:lnTo>
                  <a:lnTo>
                    <a:pt x="15" y="759"/>
                  </a:lnTo>
                  <a:lnTo>
                    <a:pt x="13" y="746"/>
                  </a:lnTo>
                  <a:lnTo>
                    <a:pt x="8" y="730"/>
                  </a:lnTo>
                  <a:lnTo>
                    <a:pt x="6" y="713"/>
                  </a:lnTo>
                  <a:lnTo>
                    <a:pt x="4" y="698"/>
                  </a:lnTo>
                  <a:lnTo>
                    <a:pt x="4" y="683"/>
                  </a:lnTo>
                  <a:lnTo>
                    <a:pt x="0" y="668"/>
                  </a:lnTo>
                  <a:lnTo>
                    <a:pt x="0" y="652"/>
                  </a:lnTo>
                  <a:lnTo>
                    <a:pt x="0" y="635"/>
                  </a:lnTo>
                  <a:lnTo>
                    <a:pt x="0" y="622"/>
                  </a:lnTo>
                  <a:lnTo>
                    <a:pt x="0" y="605"/>
                  </a:lnTo>
                  <a:lnTo>
                    <a:pt x="0" y="590"/>
                  </a:lnTo>
                  <a:lnTo>
                    <a:pt x="0" y="573"/>
                  </a:lnTo>
                  <a:lnTo>
                    <a:pt x="4" y="557"/>
                  </a:lnTo>
                  <a:lnTo>
                    <a:pt x="4" y="540"/>
                  </a:lnTo>
                  <a:lnTo>
                    <a:pt x="6" y="525"/>
                  </a:lnTo>
                  <a:lnTo>
                    <a:pt x="8" y="510"/>
                  </a:lnTo>
                  <a:lnTo>
                    <a:pt x="13" y="495"/>
                  </a:lnTo>
                  <a:lnTo>
                    <a:pt x="15" y="479"/>
                  </a:lnTo>
                  <a:lnTo>
                    <a:pt x="19" y="466"/>
                  </a:lnTo>
                  <a:lnTo>
                    <a:pt x="23" y="449"/>
                  </a:lnTo>
                  <a:lnTo>
                    <a:pt x="27" y="436"/>
                  </a:lnTo>
                  <a:lnTo>
                    <a:pt x="31" y="421"/>
                  </a:lnTo>
                  <a:lnTo>
                    <a:pt x="36" y="407"/>
                  </a:lnTo>
                  <a:lnTo>
                    <a:pt x="42" y="392"/>
                  </a:lnTo>
                  <a:lnTo>
                    <a:pt x="48" y="379"/>
                  </a:lnTo>
                  <a:lnTo>
                    <a:pt x="53" y="365"/>
                  </a:lnTo>
                  <a:lnTo>
                    <a:pt x="59" y="350"/>
                  </a:lnTo>
                  <a:lnTo>
                    <a:pt x="65" y="335"/>
                  </a:lnTo>
                  <a:lnTo>
                    <a:pt x="74" y="324"/>
                  </a:lnTo>
                  <a:lnTo>
                    <a:pt x="80" y="310"/>
                  </a:lnTo>
                  <a:lnTo>
                    <a:pt x="90" y="297"/>
                  </a:lnTo>
                  <a:lnTo>
                    <a:pt x="97" y="284"/>
                  </a:lnTo>
                  <a:lnTo>
                    <a:pt x="107" y="272"/>
                  </a:lnTo>
                  <a:lnTo>
                    <a:pt x="112" y="259"/>
                  </a:lnTo>
                  <a:lnTo>
                    <a:pt x="122" y="247"/>
                  </a:lnTo>
                  <a:lnTo>
                    <a:pt x="129" y="234"/>
                  </a:lnTo>
                  <a:lnTo>
                    <a:pt x="141" y="223"/>
                  </a:lnTo>
                  <a:lnTo>
                    <a:pt x="148" y="211"/>
                  </a:lnTo>
                  <a:lnTo>
                    <a:pt x="160" y="200"/>
                  </a:lnTo>
                  <a:lnTo>
                    <a:pt x="171" y="189"/>
                  </a:lnTo>
                  <a:lnTo>
                    <a:pt x="183" y="181"/>
                  </a:lnTo>
                  <a:lnTo>
                    <a:pt x="190" y="170"/>
                  </a:lnTo>
                  <a:lnTo>
                    <a:pt x="202" y="158"/>
                  </a:lnTo>
                  <a:lnTo>
                    <a:pt x="211" y="147"/>
                  </a:lnTo>
                  <a:lnTo>
                    <a:pt x="224" y="139"/>
                  </a:lnTo>
                  <a:lnTo>
                    <a:pt x="236" y="130"/>
                  </a:lnTo>
                  <a:lnTo>
                    <a:pt x="247" y="120"/>
                  </a:lnTo>
                  <a:lnTo>
                    <a:pt x="259" y="111"/>
                  </a:lnTo>
                  <a:lnTo>
                    <a:pt x="272" y="105"/>
                  </a:lnTo>
                  <a:lnTo>
                    <a:pt x="283" y="95"/>
                  </a:lnTo>
                  <a:lnTo>
                    <a:pt x="297" y="88"/>
                  </a:lnTo>
                  <a:lnTo>
                    <a:pt x="310" y="78"/>
                  </a:lnTo>
                  <a:lnTo>
                    <a:pt x="323" y="73"/>
                  </a:lnTo>
                  <a:lnTo>
                    <a:pt x="335" y="65"/>
                  </a:lnTo>
                  <a:lnTo>
                    <a:pt x="350" y="59"/>
                  </a:lnTo>
                  <a:lnTo>
                    <a:pt x="363" y="52"/>
                  </a:lnTo>
                  <a:lnTo>
                    <a:pt x="378" y="48"/>
                  </a:lnTo>
                  <a:lnTo>
                    <a:pt x="392" y="40"/>
                  </a:lnTo>
                  <a:lnTo>
                    <a:pt x="405" y="35"/>
                  </a:lnTo>
                  <a:lnTo>
                    <a:pt x="420" y="29"/>
                  </a:lnTo>
                  <a:lnTo>
                    <a:pt x="436" y="25"/>
                  </a:lnTo>
                  <a:lnTo>
                    <a:pt x="449" y="21"/>
                  </a:lnTo>
                  <a:lnTo>
                    <a:pt x="464" y="17"/>
                  </a:lnTo>
                  <a:lnTo>
                    <a:pt x="479" y="14"/>
                  </a:lnTo>
                  <a:lnTo>
                    <a:pt x="494" y="12"/>
                  </a:lnTo>
                  <a:lnTo>
                    <a:pt x="510" y="6"/>
                  </a:lnTo>
                  <a:lnTo>
                    <a:pt x="525" y="6"/>
                  </a:lnTo>
                  <a:lnTo>
                    <a:pt x="540" y="2"/>
                  </a:lnTo>
                  <a:lnTo>
                    <a:pt x="557" y="2"/>
                  </a:lnTo>
                  <a:lnTo>
                    <a:pt x="572" y="0"/>
                  </a:lnTo>
                  <a:lnTo>
                    <a:pt x="588" y="0"/>
                  </a:lnTo>
                  <a:lnTo>
                    <a:pt x="605" y="0"/>
                  </a:lnTo>
                  <a:lnTo>
                    <a:pt x="622" y="0"/>
                  </a:lnTo>
                  <a:lnTo>
                    <a:pt x="633" y="0"/>
                  </a:lnTo>
                  <a:lnTo>
                    <a:pt x="650" y="0"/>
                  </a:lnTo>
                  <a:lnTo>
                    <a:pt x="664" y="0"/>
                  </a:lnTo>
                  <a:lnTo>
                    <a:pt x="679" y="0"/>
                  </a:lnTo>
                  <a:lnTo>
                    <a:pt x="692" y="0"/>
                  </a:lnTo>
                  <a:lnTo>
                    <a:pt x="707" y="4"/>
                  </a:lnTo>
                  <a:lnTo>
                    <a:pt x="721" y="6"/>
                  </a:lnTo>
                  <a:lnTo>
                    <a:pt x="736" y="10"/>
                  </a:lnTo>
                  <a:lnTo>
                    <a:pt x="749" y="12"/>
                  </a:lnTo>
                  <a:lnTo>
                    <a:pt x="763" y="14"/>
                  </a:lnTo>
                  <a:lnTo>
                    <a:pt x="776" y="17"/>
                  </a:lnTo>
                  <a:lnTo>
                    <a:pt x="791" y="23"/>
                  </a:lnTo>
                  <a:lnTo>
                    <a:pt x="804" y="25"/>
                  </a:lnTo>
                  <a:lnTo>
                    <a:pt x="816" y="29"/>
                  </a:lnTo>
                  <a:lnTo>
                    <a:pt x="829" y="35"/>
                  </a:lnTo>
                  <a:lnTo>
                    <a:pt x="844" y="40"/>
                  </a:lnTo>
                  <a:lnTo>
                    <a:pt x="856" y="46"/>
                  </a:lnTo>
                  <a:lnTo>
                    <a:pt x="869" y="50"/>
                  </a:lnTo>
                  <a:lnTo>
                    <a:pt x="880" y="55"/>
                  </a:lnTo>
                  <a:lnTo>
                    <a:pt x="894" y="63"/>
                  </a:lnTo>
                  <a:lnTo>
                    <a:pt x="905" y="67"/>
                  </a:lnTo>
                  <a:lnTo>
                    <a:pt x="918" y="74"/>
                  </a:lnTo>
                  <a:lnTo>
                    <a:pt x="930" y="82"/>
                  </a:lnTo>
                  <a:lnTo>
                    <a:pt x="943" y="90"/>
                  </a:lnTo>
                  <a:lnTo>
                    <a:pt x="953" y="95"/>
                  </a:lnTo>
                  <a:lnTo>
                    <a:pt x="966" y="103"/>
                  </a:lnTo>
                  <a:lnTo>
                    <a:pt x="975" y="111"/>
                  </a:lnTo>
                  <a:lnTo>
                    <a:pt x="989" y="120"/>
                  </a:lnTo>
                  <a:lnTo>
                    <a:pt x="998" y="130"/>
                  </a:lnTo>
                  <a:lnTo>
                    <a:pt x="1010" y="137"/>
                  </a:lnTo>
                  <a:lnTo>
                    <a:pt x="1021" y="147"/>
                  </a:lnTo>
                  <a:lnTo>
                    <a:pt x="1032" y="156"/>
                  </a:lnTo>
                  <a:lnTo>
                    <a:pt x="1023" y="164"/>
                  </a:lnTo>
                  <a:lnTo>
                    <a:pt x="1015" y="177"/>
                  </a:lnTo>
                  <a:lnTo>
                    <a:pt x="1010" y="183"/>
                  </a:lnTo>
                  <a:lnTo>
                    <a:pt x="1006" y="190"/>
                  </a:lnTo>
                  <a:lnTo>
                    <a:pt x="1002" y="198"/>
                  </a:lnTo>
                  <a:lnTo>
                    <a:pt x="998" y="206"/>
                  </a:lnTo>
                  <a:lnTo>
                    <a:pt x="993" y="213"/>
                  </a:lnTo>
                  <a:lnTo>
                    <a:pt x="989" y="221"/>
                  </a:lnTo>
                  <a:lnTo>
                    <a:pt x="985" y="228"/>
                  </a:lnTo>
                  <a:lnTo>
                    <a:pt x="979" y="236"/>
                  </a:lnTo>
                  <a:lnTo>
                    <a:pt x="974" y="246"/>
                  </a:lnTo>
                  <a:lnTo>
                    <a:pt x="970" y="253"/>
                  </a:lnTo>
                  <a:lnTo>
                    <a:pt x="966" y="263"/>
                  </a:lnTo>
                  <a:lnTo>
                    <a:pt x="962" y="272"/>
                  </a:lnTo>
                  <a:lnTo>
                    <a:pt x="956" y="282"/>
                  </a:lnTo>
                  <a:lnTo>
                    <a:pt x="951" y="291"/>
                  </a:lnTo>
                  <a:lnTo>
                    <a:pt x="945" y="301"/>
                  </a:lnTo>
                  <a:lnTo>
                    <a:pt x="939" y="312"/>
                  </a:lnTo>
                  <a:lnTo>
                    <a:pt x="936" y="320"/>
                  </a:lnTo>
                  <a:lnTo>
                    <a:pt x="932" y="331"/>
                  </a:lnTo>
                  <a:lnTo>
                    <a:pt x="928" y="341"/>
                  </a:lnTo>
                  <a:lnTo>
                    <a:pt x="924" y="352"/>
                  </a:lnTo>
                  <a:lnTo>
                    <a:pt x="920" y="360"/>
                  </a:lnTo>
                  <a:lnTo>
                    <a:pt x="915" y="371"/>
                  </a:lnTo>
                  <a:lnTo>
                    <a:pt x="911" y="379"/>
                  </a:lnTo>
                  <a:lnTo>
                    <a:pt x="909" y="388"/>
                  </a:lnTo>
                  <a:lnTo>
                    <a:pt x="903" y="398"/>
                  </a:lnTo>
                  <a:lnTo>
                    <a:pt x="901" y="407"/>
                  </a:lnTo>
                  <a:lnTo>
                    <a:pt x="897" y="415"/>
                  </a:lnTo>
                  <a:lnTo>
                    <a:pt x="897" y="424"/>
                  </a:lnTo>
                  <a:lnTo>
                    <a:pt x="880" y="426"/>
                  </a:lnTo>
                  <a:lnTo>
                    <a:pt x="867" y="432"/>
                  </a:lnTo>
                  <a:lnTo>
                    <a:pt x="854" y="436"/>
                  </a:lnTo>
                  <a:lnTo>
                    <a:pt x="840" y="445"/>
                  </a:lnTo>
                  <a:lnTo>
                    <a:pt x="827" y="453"/>
                  </a:lnTo>
                  <a:lnTo>
                    <a:pt x="816" y="462"/>
                  </a:lnTo>
                  <a:lnTo>
                    <a:pt x="806" y="472"/>
                  </a:lnTo>
                  <a:lnTo>
                    <a:pt x="799" y="485"/>
                  </a:lnTo>
                  <a:lnTo>
                    <a:pt x="787" y="497"/>
                  </a:lnTo>
                  <a:lnTo>
                    <a:pt x="782" y="510"/>
                  </a:lnTo>
                  <a:lnTo>
                    <a:pt x="774" y="523"/>
                  </a:lnTo>
                  <a:lnTo>
                    <a:pt x="768" y="536"/>
                  </a:lnTo>
                  <a:lnTo>
                    <a:pt x="763" y="550"/>
                  </a:lnTo>
                  <a:lnTo>
                    <a:pt x="761" y="565"/>
                  </a:lnTo>
                  <a:lnTo>
                    <a:pt x="759" y="573"/>
                  </a:lnTo>
                  <a:lnTo>
                    <a:pt x="759" y="582"/>
                  </a:lnTo>
                  <a:lnTo>
                    <a:pt x="759" y="590"/>
                  </a:lnTo>
                  <a:lnTo>
                    <a:pt x="759" y="599"/>
                  </a:lnTo>
                  <a:lnTo>
                    <a:pt x="759" y="607"/>
                  </a:lnTo>
                  <a:lnTo>
                    <a:pt x="759" y="616"/>
                  </a:lnTo>
                  <a:lnTo>
                    <a:pt x="759" y="624"/>
                  </a:lnTo>
                  <a:lnTo>
                    <a:pt x="763" y="635"/>
                  </a:lnTo>
                  <a:lnTo>
                    <a:pt x="763" y="643"/>
                  </a:lnTo>
                  <a:lnTo>
                    <a:pt x="764" y="652"/>
                  </a:lnTo>
                  <a:lnTo>
                    <a:pt x="768" y="660"/>
                  </a:lnTo>
                  <a:lnTo>
                    <a:pt x="772" y="670"/>
                  </a:lnTo>
                  <a:lnTo>
                    <a:pt x="774" y="677"/>
                  </a:lnTo>
                  <a:lnTo>
                    <a:pt x="780" y="683"/>
                  </a:lnTo>
                  <a:lnTo>
                    <a:pt x="783" y="690"/>
                  </a:lnTo>
                  <a:lnTo>
                    <a:pt x="789" y="700"/>
                  </a:lnTo>
                  <a:lnTo>
                    <a:pt x="793" y="706"/>
                  </a:lnTo>
                  <a:lnTo>
                    <a:pt x="799" y="713"/>
                  </a:lnTo>
                  <a:lnTo>
                    <a:pt x="804" y="719"/>
                  </a:lnTo>
                  <a:lnTo>
                    <a:pt x="810" y="727"/>
                  </a:lnTo>
                  <a:lnTo>
                    <a:pt x="816" y="730"/>
                  </a:lnTo>
                  <a:lnTo>
                    <a:pt x="821" y="736"/>
                  </a:lnTo>
                  <a:lnTo>
                    <a:pt x="827" y="742"/>
                  </a:lnTo>
                  <a:lnTo>
                    <a:pt x="837" y="748"/>
                  </a:lnTo>
                  <a:lnTo>
                    <a:pt x="844" y="753"/>
                  </a:lnTo>
                  <a:lnTo>
                    <a:pt x="850" y="757"/>
                  </a:lnTo>
                  <a:lnTo>
                    <a:pt x="859" y="761"/>
                  </a:lnTo>
                  <a:lnTo>
                    <a:pt x="869" y="767"/>
                  </a:lnTo>
                  <a:lnTo>
                    <a:pt x="875" y="767"/>
                  </a:lnTo>
                  <a:lnTo>
                    <a:pt x="884" y="770"/>
                  </a:lnTo>
                  <a:lnTo>
                    <a:pt x="892" y="772"/>
                  </a:lnTo>
                  <a:lnTo>
                    <a:pt x="901" y="776"/>
                  </a:lnTo>
                  <a:lnTo>
                    <a:pt x="909" y="778"/>
                  </a:lnTo>
                  <a:lnTo>
                    <a:pt x="920" y="778"/>
                  </a:lnTo>
                  <a:lnTo>
                    <a:pt x="930" y="778"/>
                  </a:lnTo>
                  <a:lnTo>
                    <a:pt x="939" y="780"/>
                  </a:lnTo>
                  <a:close/>
                </a:path>
              </a:pathLst>
            </a:custGeom>
            <a:solidFill>
              <a:srgbClr val="E8CC4F"/>
            </a:solidFill>
            <a:ln w="9525">
              <a:noFill/>
              <a:round/>
              <a:headEnd/>
              <a:tailEnd/>
            </a:ln>
          </p:spPr>
          <p:txBody>
            <a:bodyPr/>
            <a:lstStyle/>
            <a:p>
              <a:endParaRPr lang="fr-FR"/>
            </a:p>
          </p:txBody>
        </p:sp>
      </p:grpSp>
      <p:grpSp>
        <p:nvGrpSpPr>
          <p:cNvPr id="77" name="Group 5"/>
          <p:cNvGrpSpPr>
            <a:grpSpLocks noChangeAspect="1"/>
          </p:cNvGrpSpPr>
          <p:nvPr/>
        </p:nvGrpSpPr>
        <p:grpSpPr bwMode="auto">
          <a:xfrm flipH="1">
            <a:off x="7450138" y="2530475"/>
            <a:ext cx="430212" cy="306388"/>
            <a:chOff x="748" y="1732"/>
            <a:chExt cx="1488" cy="1060"/>
          </a:xfrm>
        </p:grpSpPr>
        <p:sp>
          <p:nvSpPr>
            <p:cNvPr id="138264" name="AutoShape 4"/>
            <p:cNvSpPr>
              <a:spLocks noChangeAspect="1" noChangeArrowheads="1" noTextEdit="1"/>
            </p:cNvSpPr>
            <p:nvPr/>
          </p:nvSpPr>
          <p:spPr bwMode="auto">
            <a:xfrm>
              <a:off x="748" y="1732"/>
              <a:ext cx="1488" cy="1060"/>
            </a:xfrm>
            <a:prstGeom prst="rect">
              <a:avLst/>
            </a:prstGeom>
            <a:noFill/>
            <a:ln w="9525">
              <a:noFill/>
              <a:miter lim="800000"/>
              <a:headEnd/>
              <a:tailEnd/>
            </a:ln>
          </p:spPr>
          <p:txBody>
            <a:bodyPr/>
            <a:lstStyle/>
            <a:p>
              <a:endParaRPr lang="fr-FR"/>
            </a:p>
          </p:txBody>
        </p:sp>
        <p:sp>
          <p:nvSpPr>
            <p:cNvPr id="138265" name="Freeform 6"/>
            <p:cNvSpPr>
              <a:spLocks/>
            </p:cNvSpPr>
            <p:nvPr/>
          </p:nvSpPr>
          <p:spPr bwMode="auto">
            <a:xfrm>
              <a:off x="748" y="2125"/>
              <a:ext cx="1044" cy="224"/>
            </a:xfrm>
            <a:custGeom>
              <a:avLst/>
              <a:gdLst>
                <a:gd name="T0" fmla="*/ 0 w 2087"/>
                <a:gd name="T1" fmla="*/ 112 h 449"/>
                <a:gd name="T2" fmla="*/ 7 w 2087"/>
                <a:gd name="T3" fmla="*/ 112 h 449"/>
                <a:gd name="T4" fmla="*/ 15 w 2087"/>
                <a:gd name="T5" fmla="*/ 112 h 449"/>
                <a:gd name="T6" fmla="*/ 26 w 2087"/>
                <a:gd name="T7" fmla="*/ 112 h 449"/>
                <a:gd name="T8" fmla="*/ 27 w 2087"/>
                <a:gd name="T9" fmla="*/ 103 h 449"/>
                <a:gd name="T10" fmla="*/ 29 w 2087"/>
                <a:gd name="T11" fmla="*/ 95 h 449"/>
                <a:gd name="T12" fmla="*/ 34 w 2087"/>
                <a:gd name="T13" fmla="*/ 87 h 449"/>
                <a:gd name="T14" fmla="*/ 39 w 2087"/>
                <a:gd name="T15" fmla="*/ 81 h 449"/>
                <a:gd name="T16" fmla="*/ 46 w 2087"/>
                <a:gd name="T17" fmla="*/ 75 h 449"/>
                <a:gd name="T18" fmla="*/ 53 w 2087"/>
                <a:gd name="T19" fmla="*/ 71 h 449"/>
                <a:gd name="T20" fmla="*/ 62 w 2087"/>
                <a:gd name="T21" fmla="*/ 69 h 449"/>
                <a:gd name="T22" fmla="*/ 71 w 2087"/>
                <a:gd name="T23" fmla="*/ 68 h 449"/>
                <a:gd name="T24" fmla="*/ 80 w 2087"/>
                <a:gd name="T25" fmla="*/ 69 h 449"/>
                <a:gd name="T26" fmla="*/ 88 w 2087"/>
                <a:gd name="T27" fmla="*/ 71 h 449"/>
                <a:gd name="T28" fmla="*/ 99 w 2087"/>
                <a:gd name="T29" fmla="*/ 78 h 449"/>
                <a:gd name="T30" fmla="*/ 104 w 2087"/>
                <a:gd name="T31" fmla="*/ 83 h 449"/>
                <a:gd name="T32" fmla="*/ 110 w 2087"/>
                <a:gd name="T33" fmla="*/ 90 h 449"/>
                <a:gd name="T34" fmla="*/ 113 w 2087"/>
                <a:gd name="T35" fmla="*/ 98 h 449"/>
                <a:gd name="T36" fmla="*/ 115 w 2087"/>
                <a:gd name="T37" fmla="*/ 107 h 449"/>
                <a:gd name="T38" fmla="*/ 159 w 2087"/>
                <a:gd name="T39" fmla="*/ 87 h 449"/>
                <a:gd name="T40" fmla="*/ 168 w 2087"/>
                <a:gd name="T41" fmla="*/ 89 h 449"/>
                <a:gd name="T42" fmla="*/ 176 w 2087"/>
                <a:gd name="T43" fmla="*/ 94 h 449"/>
                <a:gd name="T44" fmla="*/ 181 w 2087"/>
                <a:gd name="T45" fmla="*/ 102 h 449"/>
                <a:gd name="T46" fmla="*/ 184 w 2087"/>
                <a:gd name="T47" fmla="*/ 112 h 449"/>
                <a:gd name="T48" fmla="*/ 199 w 2087"/>
                <a:gd name="T49" fmla="*/ 112 h 449"/>
                <a:gd name="T50" fmla="*/ 213 w 2087"/>
                <a:gd name="T51" fmla="*/ 112 h 449"/>
                <a:gd name="T52" fmla="*/ 227 w 2087"/>
                <a:gd name="T53" fmla="*/ 112 h 449"/>
                <a:gd name="T54" fmla="*/ 239 w 2087"/>
                <a:gd name="T55" fmla="*/ 112 h 449"/>
                <a:gd name="T56" fmla="*/ 249 w 2087"/>
                <a:gd name="T57" fmla="*/ 112 h 449"/>
                <a:gd name="T58" fmla="*/ 258 w 2087"/>
                <a:gd name="T59" fmla="*/ 112 h 449"/>
                <a:gd name="T60" fmla="*/ 266 w 2087"/>
                <a:gd name="T61" fmla="*/ 112 h 449"/>
                <a:gd name="T62" fmla="*/ 266 w 2087"/>
                <a:gd name="T63" fmla="*/ 103 h 449"/>
                <a:gd name="T64" fmla="*/ 269 w 2087"/>
                <a:gd name="T65" fmla="*/ 95 h 449"/>
                <a:gd name="T66" fmla="*/ 273 w 2087"/>
                <a:gd name="T67" fmla="*/ 87 h 449"/>
                <a:gd name="T68" fmla="*/ 279 w 2087"/>
                <a:gd name="T69" fmla="*/ 81 h 449"/>
                <a:gd name="T70" fmla="*/ 285 w 2087"/>
                <a:gd name="T71" fmla="*/ 75 h 449"/>
                <a:gd name="T72" fmla="*/ 293 w 2087"/>
                <a:gd name="T73" fmla="*/ 71 h 449"/>
                <a:gd name="T74" fmla="*/ 301 w 2087"/>
                <a:gd name="T75" fmla="*/ 69 h 449"/>
                <a:gd name="T76" fmla="*/ 310 w 2087"/>
                <a:gd name="T77" fmla="*/ 68 h 449"/>
                <a:gd name="T78" fmla="*/ 319 w 2087"/>
                <a:gd name="T79" fmla="*/ 69 h 449"/>
                <a:gd name="T80" fmla="*/ 327 w 2087"/>
                <a:gd name="T81" fmla="*/ 71 h 449"/>
                <a:gd name="T82" fmla="*/ 335 w 2087"/>
                <a:gd name="T83" fmla="*/ 75 h 449"/>
                <a:gd name="T84" fmla="*/ 342 w 2087"/>
                <a:gd name="T85" fmla="*/ 81 h 449"/>
                <a:gd name="T86" fmla="*/ 347 w 2087"/>
                <a:gd name="T87" fmla="*/ 87 h 449"/>
                <a:gd name="T88" fmla="*/ 351 w 2087"/>
                <a:gd name="T89" fmla="*/ 95 h 449"/>
                <a:gd name="T90" fmla="*/ 354 w 2087"/>
                <a:gd name="T91" fmla="*/ 103 h 449"/>
                <a:gd name="T92" fmla="*/ 355 w 2087"/>
                <a:gd name="T93" fmla="*/ 112 h 449"/>
                <a:gd name="T94" fmla="*/ 373 w 2087"/>
                <a:gd name="T95" fmla="*/ 112 h 449"/>
                <a:gd name="T96" fmla="*/ 389 w 2087"/>
                <a:gd name="T97" fmla="*/ 112 h 449"/>
                <a:gd name="T98" fmla="*/ 405 w 2087"/>
                <a:gd name="T99" fmla="*/ 112 h 449"/>
                <a:gd name="T100" fmla="*/ 421 w 2087"/>
                <a:gd name="T101" fmla="*/ 112 h 449"/>
                <a:gd name="T102" fmla="*/ 435 w 2087"/>
                <a:gd name="T103" fmla="*/ 112 h 449"/>
                <a:gd name="T104" fmla="*/ 449 w 2087"/>
                <a:gd name="T105" fmla="*/ 112 h 449"/>
                <a:gd name="T106" fmla="*/ 462 w 2087"/>
                <a:gd name="T107" fmla="*/ 112 h 449"/>
                <a:gd name="T108" fmla="*/ 474 w 2087"/>
                <a:gd name="T109" fmla="*/ 112 h 449"/>
                <a:gd name="T110" fmla="*/ 484 w 2087"/>
                <a:gd name="T111" fmla="*/ 112 h 449"/>
                <a:gd name="T112" fmla="*/ 494 w 2087"/>
                <a:gd name="T113" fmla="*/ 112 h 449"/>
                <a:gd name="T114" fmla="*/ 502 w 2087"/>
                <a:gd name="T115" fmla="*/ 112 h 449"/>
                <a:gd name="T116" fmla="*/ 515 w 2087"/>
                <a:gd name="T117" fmla="*/ 112 h 449"/>
                <a:gd name="T118" fmla="*/ 522 w 2087"/>
                <a:gd name="T119" fmla="*/ 112 h 4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87"/>
                <a:gd name="T181" fmla="*/ 0 h 449"/>
                <a:gd name="T182" fmla="*/ 2087 w 2087"/>
                <a:gd name="T183" fmla="*/ 449 h 4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87" h="449">
                  <a:moveTo>
                    <a:pt x="2087" y="449"/>
                  </a:moveTo>
                  <a:lnTo>
                    <a:pt x="2087" y="0"/>
                  </a:lnTo>
                  <a:lnTo>
                    <a:pt x="0" y="0"/>
                  </a:lnTo>
                  <a:lnTo>
                    <a:pt x="0" y="449"/>
                  </a:lnTo>
                  <a:lnTo>
                    <a:pt x="6" y="449"/>
                  </a:lnTo>
                  <a:lnTo>
                    <a:pt x="13" y="449"/>
                  </a:lnTo>
                  <a:lnTo>
                    <a:pt x="25" y="449"/>
                  </a:lnTo>
                  <a:lnTo>
                    <a:pt x="30" y="449"/>
                  </a:lnTo>
                  <a:lnTo>
                    <a:pt x="38" y="449"/>
                  </a:lnTo>
                  <a:lnTo>
                    <a:pt x="48" y="449"/>
                  </a:lnTo>
                  <a:lnTo>
                    <a:pt x="57" y="449"/>
                  </a:lnTo>
                  <a:lnTo>
                    <a:pt x="67" y="449"/>
                  </a:lnTo>
                  <a:lnTo>
                    <a:pt x="78" y="449"/>
                  </a:lnTo>
                  <a:lnTo>
                    <a:pt x="89" y="449"/>
                  </a:lnTo>
                  <a:lnTo>
                    <a:pt x="101" y="449"/>
                  </a:lnTo>
                  <a:lnTo>
                    <a:pt x="101" y="440"/>
                  </a:lnTo>
                  <a:lnTo>
                    <a:pt x="101" y="430"/>
                  </a:lnTo>
                  <a:lnTo>
                    <a:pt x="103" y="421"/>
                  </a:lnTo>
                  <a:lnTo>
                    <a:pt x="105" y="413"/>
                  </a:lnTo>
                  <a:lnTo>
                    <a:pt x="106"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3"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3" y="274"/>
                  </a:lnTo>
                  <a:lnTo>
                    <a:pt x="291" y="274"/>
                  </a:lnTo>
                  <a:lnTo>
                    <a:pt x="300" y="274"/>
                  </a:lnTo>
                  <a:lnTo>
                    <a:pt x="308" y="274"/>
                  </a:lnTo>
                  <a:lnTo>
                    <a:pt x="317" y="278"/>
                  </a:lnTo>
                  <a:lnTo>
                    <a:pt x="325" y="278"/>
                  </a:lnTo>
                  <a:lnTo>
                    <a:pt x="335" y="280"/>
                  </a:lnTo>
                  <a:lnTo>
                    <a:pt x="342" y="282"/>
                  </a:lnTo>
                  <a:lnTo>
                    <a:pt x="352" y="287"/>
                  </a:lnTo>
                  <a:lnTo>
                    <a:pt x="365" y="293"/>
                  </a:lnTo>
                  <a:lnTo>
                    <a:pt x="380" y="303"/>
                  </a:lnTo>
                  <a:lnTo>
                    <a:pt x="386" y="306"/>
                  </a:lnTo>
                  <a:lnTo>
                    <a:pt x="394" y="312"/>
                  </a:lnTo>
                  <a:lnTo>
                    <a:pt x="399" y="318"/>
                  </a:lnTo>
                  <a:lnTo>
                    <a:pt x="407" y="324"/>
                  </a:lnTo>
                  <a:lnTo>
                    <a:pt x="411" y="329"/>
                  </a:lnTo>
                  <a:lnTo>
                    <a:pt x="416" y="335"/>
                  </a:lnTo>
                  <a:lnTo>
                    <a:pt x="424" y="341"/>
                  </a:lnTo>
                  <a:lnTo>
                    <a:pt x="430" y="350"/>
                  </a:lnTo>
                  <a:lnTo>
                    <a:pt x="433" y="356"/>
                  </a:lnTo>
                  <a:lnTo>
                    <a:pt x="437" y="363"/>
                  </a:lnTo>
                  <a:lnTo>
                    <a:pt x="441" y="371"/>
                  </a:lnTo>
                  <a:lnTo>
                    <a:pt x="447" y="381"/>
                  </a:lnTo>
                  <a:lnTo>
                    <a:pt x="447" y="388"/>
                  </a:lnTo>
                  <a:lnTo>
                    <a:pt x="451" y="394"/>
                  </a:lnTo>
                  <a:lnTo>
                    <a:pt x="452" y="403"/>
                  </a:lnTo>
                  <a:lnTo>
                    <a:pt x="456" y="413"/>
                  </a:lnTo>
                  <a:lnTo>
                    <a:pt x="458" y="421"/>
                  </a:lnTo>
                  <a:lnTo>
                    <a:pt x="458" y="430"/>
                  </a:lnTo>
                  <a:lnTo>
                    <a:pt x="460" y="440"/>
                  </a:lnTo>
                  <a:lnTo>
                    <a:pt x="462" y="449"/>
                  </a:lnTo>
                  <a:lnTo>
                    <a:pt x="572" y="449"/>
                  </a:lnTo>
                  <a:lnTo>
                    <a:pt x="633" y="348"/>
                  </a:lnTo>
                  <a:lnTo>
                    <a:pt x="641" y="348"/>
                  </a:lnTo>
                  <a:lnTo>
                    <a:pt x="652" y="350"/>
                  </a:lnTo>
                  <a:lnTo>
                    <a:pt x="662" y="352"/>
                  </a:lnTo>
                  <a:lnTo>
                    <a:pt x="671" y="356"/>
                  </a:lnTo>
                  <a:lnTo>
                    <a:pt x="679" y="360"/>
                  </a:lnTo>
                  <a:lnTo>
                    <a:pt x="686" y="365"/>
                  </a:lnTo>
                  <a:lnTo>
                    <a:pt x="694" y="369"/>
                  </a:lnTo>
                  <a:lnTo>
                    <a:pt x="703" y="377"/>
                  </a:lnTo>
                  <a:lnTo>
                    <a:pt x="709" y="383"/>
                  </a:lnTo>
                  <a:lnTo>
                    <a:pt x="715" y="392"/>
                  </a:lnTo>
                  <a:lnTo>
                    <a:pt x="719" y="402"/>
                  </a:lnTo>
                  <a:lnTo>
                    <a:pt x="724" y="409"/>
                  </a:lnTo>
                  <a:lnTo>
                    <a:pt x="728" y="419"/>
                  </a:lnTo>
                  <a:lnTo>
                    <a:pt x="730" y="428"/>
                  </a:lnTo>
                  <a:lnTo>
                    <a:pt x="732" y="438"/>
                  </a:lnTo>
                  <a:lnTo>
                    <a:pt x="734" y="449"/>
                  </a:lnTo>
                  <a:lnTo>
                    <a:pt x="745" y="449"/>
                  </a:lnTo>
                  <a:lnTo>
                    <a:pt x="762" y="449"/>
                  </a:lnTo>
                  <a:lnTo>
                    <a:pt x="776" y="449"/>
                  </a:lnTo>
                  <a:lnTo>
                    <a:pt x="793" y="449"/>
                  </a:lnTo>
                  <a:lnTo>
                    <a:pt x="804" y="449"/>
                  </a:lnTo>
                  <a:lnTo>
                    <a:pt x="821" y="449"/>
                  </a:lnTo>
                  <a:lnTo>
                    <a:pt x="835" y="449"/>
                  </a:lnTo>
                  <a:lnTo>
                    <a:pt x="852" y="449"/>
                  </a:lnTo>
                  <a:lnTo>
                    <a:pt x="863" y="449"/>
                  </a:lnTo>
                  <a:lnTo>
                    <a:pt x="878" y="449"/>
                  </a:lnTo>
                  <a:lnTo>
                    <a:pt x="892" y="449"/>
                  </a:lnTo>
                  <a:lnTo>
                    <a:pt x="905" y="449"/>
                  </a:lnTo>
                  <a:lnTo>
                    <a:pt x="916" y="449"/>
                  </a:lnTo>
                  <a:lnTo>
                    <a:pt x="930" y="449"/>
                  </a:lnTo>
                  <a:lnTo>
                    <a:pt x="943" y="449"/>
                  </a:lnTo>
                  <a:lnTo>
                    <a:pt x="956"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5" y="403"/>
                  </a:lnTo>
                  <a:lnTo>
                    <a:pt x="1068" y="394"/>
                  </a:lnTo>
                  <a:lnTo>
                    <a:pt x="1070" y="388"/>
                  </a:lnTo>
                  <a:lnTo>
                    <a:pt x="1074" y="381"/>
                  </a:lnTo>
                  <a:lnTo>
                    <a:pt x="1078" y="371"/>
                  </a:lnTo>
                  <a:lnTo>
                    <a:pt x="1082" y="363"/>
                  </a:lnTo>
                  <a:lnTo>
                    <a:pt x="1086" y="356"/>
                  </a:lnTo>
                  <a:lnTo>
                    <a:pt x="1091" y="350"/>
                  </a:lnTo>
                  <a:lnTo>
                    <a:pt x="1097" y="341"/>
                  </a:lnTo>
                  <a:lnTo>
                    <a:pt x="1101" y="335"/>
                  </a:lnTo>
                  <a:lnTo>
                    <a:pt x="1106" y="329"/>
                  </a:lnTo>
                  <a:lnTo>
                    <a:pt x="1114" y="324"/>
                  </a:lnTo>
                  <a:lnTo>
                    <a:pt x="1118" y="318"/>
                  </a:lnTo>
                  <a:lnTo>
                    <a:pt x="1125" y="312"/>
                  </a:lnTo>
                  <a:lnTo>
                    <a:pt x="1131" y="306"/>
                  </a:lnTo>
                  <a:lnTo>
                    <a:pt x="1139" y="301"/>
                  </a:lnTo>
                  <a:lnTo>
                    <a:pt x="1146" y="295"/>
                  </a:lnTo>
                  <a:lnTo>
                    <a:pt x="1154" y="291"/>
                  </a:lnTo>
                  <a:lnTo>
                    <a:pt x="1162" y="289"/>
                  </a:lnTo>
                  <a:lnTo>
                    <a:pt x="1169" y="286"/>
                  </a:lnTo>
                  <a:lnTo>
                    <a:pt x="1177" y="282"/>
                  </a:lnTo>
                  <a:lnTo>
                    <a:pt x="1184" y="278"/>
                  </a:lnTo>
                  <a:lnTo>
                    <a:pt x="1194" y="276"/>
                  </a:lnTo>
                  <a:lnTo>
                    <a:pt x="1202" y="276"/>
                  </a:lnTo>
                  <a:lnTo>
                    <a:pt x="1211" y="272"/>
                  </a:lnTo>
                  <a:lnTo>
                    <a:pt x="1221" y="272"/>
                  </a:lnTo>
                  <a:lnTo>
                    <a:pt x="1230" y="272"/>
                  </a:lnTo>
                  <a:lnTo>
                    <a:pt x="1240" y="272"/>
                  </a:lnTo>
                  <a:lnTo>
                    <a:pt x="1249" y="272"/>
                  </a:lnTo>
                  <a:lnTo>
                    <a:pt x="1257" y="272"/>
                  </a:lnTo>
                  <a:lnTo>
                    <a:pt x="1266" y="272"/>
                  </a:lnTo>
                  <a:lnTo>
                    <a:pt x="1274" y="276"/>
                  </a:lnTo>
                  <a:lnTo>
                    <a:pt x="1283" y="276"/>
                  </a:lnTo>
                  <a:lnTo>
                    <a:pt x="1291" y="278"/>
                  </a:lnTo>
                  <a:lnTo>
                    <a:pt x="1300" y="282"/>
                  </a:lnTo>
                  <a:lnTo>
                    <a:pt x="1308" y="286"/>
                  </a:lnTo>
                  <a:lnTo>
                    <a:pt x="1316" y="289"/>
                  </a:lnTo>
                  <a:lnTo>
                    <a:pt x="1323" y="291"/>
                  </a:lnTo>
                  <a:lnTo>
                    <a:pt x="1331" y="295"/>
                  </a:lnTo>
                  <a:lnTo>
                    <a:pt x="1338" y="301"/>
                  </a:lnTo>
                  <a:lnTo>
                    <a:pt x="1344" y="306"/>
                  </a:lnTo>
                  <a:lnTo>
                    <a:pt x="1352" y="312"/>
                  </a:lnTo>
                  <a:lnTo>
                    <a:pt x="1359" y="318"/>
                  </a:lnTo>
                  <a:lnTo>
                    <a:pt x="1367" y="324"/>
                  </a:lnTo>
                  <a:lnTo>
                    <a:pt x="1371" y="329"/>
                  </a:lnTo>
                  <a:lnTo>
                    <a:pt x="1376"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20" y="440"/>
                  </a:lnTo>
                  <a:lnTo>
                    <a:pt x="1420" y="449"/>
                  </a:lnTo>
                  <a:lnTo>
                    <a:pt x="1437" y="449"/>
                  </a:lnTo>
                  <a:lnTo>
                    <a:pt x="1454" y="449"/>
                  </a:lnTo>
                  <a:lnTo>
                    <a:pt x="1471" y="449"/>
                  </a:lnTo>
                  <a:lnTo>
                    <a:pt x="1489" y="449"/>
                  </a:lnTo>
                  <a:lnTo>
                    <a:pt x="1504" y="449"/>
                  </a:lnTo>
                  <a:lnTo>
                    <a:pt x="1521" y="449"/>
                  </a:lnTo>
                  <a:lnTo>
                    <a:pt x="1536" y="449"/>
                  </a:lnTo>
                  <a:lnTo>
                    <a:pt x="1555" y="449"/>
                  </a:lnTo>
                  <a:lnTo>
                    <a:pt x="1570" y="449"/>
                  </a:lnTo>
                  <a:lnTo>
                    <a:pt x="1586" y="449"/>
                  </a:lnTo>
                  <a:lnTo>
                    <a:pt x="1601" y="449"/>
                  </a:lnTo>
                  <a:lnTo>
                    <a:pt x="1618" y="449"/>
                  </a:lnTo>
                  <a:lnTo>
                    <a:pt x="1633" y="449"/>
                  </a:lnTo>
                  <a:lnTo>
                    <a:pt x="1648" y="449"/>
                  </a:lnTo>
                  <a:lnTo>
                    <a:pt x="1665" y="449"/>
                  </a:lnTo>
                  <a:lnTo>
                    <a:pt x="1681" y="449"/>
                  </a:lnTo>
                  <a:lnTo>
                    <a:pt x="1694" y="449"/>
                  </a:lnTo>
                  <a:lnTo>
                    <a:pt x="1709" y="449"/>
                  </a:lnTo>
                  <a:lnTo>
                    <a:pt x="1724" y="449"/>
                  </a:lnTo>
                  <a:lnTo>
                    <a:pt x="1738" y="449"/>
                  </a:lnTo>
                  <a:lnTo>
                    <a:pt x="1751" y="449"/>
                  </a:lnTo>
                  <a:lnTo>
                    <a:pt x="1766" y="449"/>
                  </a:lnTo>
                  <a:lnTo>
                    <a:pt x="1779" y="449"/>
                  </a:lnTo>
                  <a:lnTo>
                    <a:pt x="1795" y="449"/>
                  </a:lnTo>
                  <a:lnTo>
                    <a:pt x="1806" y="449"/>
                  </a:lnTo>
                  <a:lnTo>
                    <a:pt x="1819" y="449"/>
                  </a:lnTo>
                  <a:lnTo>
                    <a:pt x="1833" y="449"/>
                  </a:lnTo>
                  <a:lnTo>
                    <a:pt x="1846" y="449"/>
                  </a:lnTo>
                  <a:lnTo>
                    <a:pt x="1857" y="449"/>
                  </a:lnTo>
                  <a:lnTo>
                    <a:pt x="1869" y="449"/>
                  </a:lnTo>
                  <a:lnTo>
                    <a:pt x="1880" y="449"/>
                  </a:lnTo>
                  <a:lnTo>
                    <a:pt x="1894" y="449"/>
                  </a:lnTo>
                  <a:lnTo>
                    <a:pt x="1903" y="449"/>
                  </a:lnTo>
                  <a:lnTo>
                    <a:pt x="1913" y="449"/>
                  </a:lnTo>
                  <a:lnTo>
                    <a:pt x="1924" y="449"/>
                  </a:lnTo>
                  <a:lnTo>
                    <a:pt x="1935" y="449"/>
                  </a:lnTo>
                  <a:lnTo>
                    <a:pt x="1945" y="449"/>
                  </a:lnTo>
                  <a:lnTo>
                    <a:pt x="1954" y="449"/>
                  </a:lnTo>
                  <a:lnTo>
                    <a:pt x="1964" y="449"/>
                  </a:lnTo>
                  <a:lnTo>
                    <a:pt x="1973" y="449"/>
                  </a:lnTo>
                  <a:lnTo>
                    <a:pt x="1981" y="449"/>
                  </a:lnTo>
                  <a:lnTo>
                    <a:pt x="1989" y="449"/>
                  </a:lnTo>
                  <a:lnTo>
                    <a:pt x="1998" y="449"/>
                  </a:lnTo>
                  <a:lnTo>
                    <a:pt x="2006" y="449"/>
                  </a:lnTo>
                  <a:lnTo>
                    <a:pt x="2021" y="449"/>
                  </a:lnTo>
                  <a:lnTo>
                    <a:pt x="2036" y="449"/>
                  </a:lnTo>
                  <a:lnTo>
                    <a:pt x="2048" y="449"/>
                  </a:lnTo>
                  <a:lnTo>
                    <a:pt x="2057" y="449"/>
                  </a:lnTo>
                  <a:lnTo>
                    <a:pt x="2065" y="449"/>
                  </a:lnTo>
                  <a:lnTo>
                    <a:pt x="2074" y="449"/>
                  </a:lnTo>
                  <a:lnTo>
                    <a:pt x="2084" y="449"/>
                  </a:lnTo>
                  <a:lnTo>
                    <a:pt x="2087" y="449"/>
                  </a:lnTo>
                  <a:close/>
                </a:path>
              </a:pathLst>
            </a:custGeom>
            <a:solidFill>
              <a:srgbClr val="BA9E00"/>
            </a:solidFill>
            <a:ln w="9525">
              <a:noFill/>
              <a:round/>
              <a:headEnd/>
              <a:tailEnd/>
            </a:ln>
          </p:spPr>
          <p:txBody>
            <a:bodyPr/>
            <a:lstStyle/>
            <a:p>
              <a:endParaRPr lang="fr-FR"/>
            </a:p>
          </p:txBody>
        </p:sp>
        <p:sp>
          <p:nvSpPr>
            <p:cNvPr id="138266" name="Freeform 7"/>
            <p:cNvSpPr>
              <a:spLocks/>
            </p:cNvSpPr>
            <p:nvPr/>
          </p:nvSpPr>
          <p:spPr bwMode="auto">
            <a:xfrm>
              <a:off x="796" y="2125"/>
              <a:ext cx="1042" cy="224"/>
            </a:xfrm>
            <a:custGeom>
              <a:avLst/>
              <a:gdLst>
                <a:gd name="T0" fmla="*/ 0 w 2086"/>
                <a:gd name="T1" fmla="*/ 112 h 449"/>
                <a:gd name="T2" fmla="*/ 9 w 2086"/>
                <a:gd name="T3" fmla="*/ 112 h 449"/>
                <a:gd name="T4" fmla="*/ 22 w 2086"/>
                <a:gd name="T5" fmla="*/ 112 h 449"/>
                <a:gd name="T6" fmla="*/ 26 w 2086"/>
                <a:gd name="T7" fmla="*/ 103 h 449"/>
                <a:gd name="T8" fmla="*/ 29 w 2086"/>
                <a:gd name="T9" fmla="*/ 92 h 449"/>
                <a:gd name="T10" fmla="*/ 35 w 2086"/>
                <a:gd name="T11" fmla="*/ 83 h 449"/>
                <a:gd name="T12" fmla="*/ 43 w 2086"/>
                <a:gd name="T13" fmla="*/ 76 h 449"/>
                <a:gd name="T14" fmla="*/ 52 w 2086"/>
                <a:gd name="T15" fmla="*/ 71 h 449"/>
                <a:gd name="T16" fmla="*/ 63 w 2086"/>
                <a:gd name="T17" fmla="*/ 68 h 449"/>
                <a:gd name="T18" fmla="*/ 74 w 2086"/>
                <a:gd name="T19" fmla="*/ 68 h 449"/>
                <a:gd name="T20" fmla="*/ 85 w 2086"/>
                <a:gd name="T21" fmla="*/ 70 h 449"/>
                <a:gd name="T22" fmla="*/ 95 w 2086"/>
                <a:gd name="T23" fmla="*/ 75 h 449"/>
                <a:gd name="T24" fmla="*/ 102 w 2086"/>
                <a:gd name="T25" fmla="*/ 82 h 449"/>
                <a:gd name="T26" fmla="*/ 108 w 2086"/>
                <a:gd name="T27" fmla="*/ 90 h 449"/>
                <a:gd name="T28" fmla="*/ 113 w 2086"/>
                <a:gd name="T29" fmla="*/ 100 h 449"/>
                <a:gd name="T30" fmla="*/ 115 w 2086"/>
                <a:gd name="T31" fmla="*/ 112 h 449"/>
                <a:gd name="T32" fmla="*/ 122 w 2086"/>
                <a:gd name="T33" fmla="*/ 112 h 449"/>
                <a:gd name="T34" fmla="*/ 132 w 2086"/>
                <a:gd name="T35" fmla="*/ 112 h 449"/>
                <a:gd name="T36" fmla="*/ 135 w 2086"/>
                <a:gd name="T37" fmla="*/ 100 h 449"/>
                <a:gd name="T38" fmla="*/ 143 w 2086"/>
                <a:gd name="T39" fmla="*/ 91 h 449"/>
                <a:gd name="T40" fmla="*/ 155 w 2086"/>
                <a:gd name="T41" fmla="*/ 87 h 449"/>
                <a:gd name="T42" fmla="*/ 167 w 2086"/>
                <a:gd name="T43" fmla="*/ 89 h 449"/>
                <a:gd name="T44" fmla="*/ 177 w 2086"/>
                <a:gd name="T45" fmla="*/ 95 h 449"/>
                <a:gd name="T46" fmla="*/ 182 w 2086"/>
                <a:gd name="T47" fmla="*/ 107 h 449"/>
                <a:gd name="T48" fmla="*/ 194 w 2086"/>
                <a:gd name="T49" fmla="*/ 112 h 449"/>
                <a:gd name="T50" fmla="*/ 212 w 2086"/>
                <a:gd name="T51" fmla="*/ 112 h 449"/>
                <a:gd name="T52" fmla="*/ 229 w 2086"/>
                <a:gd name="T53" fmla="*/ 112 h 449"/>
                <a:gd name="T54" fmla="*/ 243 w 2086"/>
                <a:gd name="T55" fmla="*/ 112 h 449"/>
                <a:gd name="T56" fmla="*/ 255 w 2086"/>
                <a:gd name="T57" fmla="*/ 112 h 449"/>
                <a:gd name="T58" fmla="*/ 265 w 2086"/>
                <a:gd name="T59" fmla="*/ 112 h 449"/>
                <a:gd name="T60" fmla="*/ 265 w 2086"/>
                <a:gd name="T61" fmla="*/ 100 h 449"/>
                <a:gd name="T62" fmla="*/ 269 w 2086"/>
                <a:gd name="T63" fmla="*/ 90 h 449"/>
                <a:gd name="T64" fmla="*/ 276 w 2086"/>
                <a:gd name="T65" fmla="*/ 82 h 449"/>
                <a:gd name="T66" fmla="*/ 284 w 2086"/>
                <a:gd name="T67" fmla="*/ 75 h 449"/>
                <a:gd name="T68" fmla="*/ 294 w 2086"/>
                <a:gd name="T69" fmla="*/ 70 h 449"/>
                <a:gd name="T70" fmla="*/ 305 w 2086"/>
                <a:gd name="T71" fmla="*/ 68 h 449"/>
                <a:gd name="T72" fmla="*/ 316 w 2086"/>
                <a:gd name="T73" fmla="*/ 68 h 449"/>
                <a:gd name="T74" fmla="*/ 326 w 2086"/>
                <a:gd name="T75" fmla="*/ 71 h 449"/>
                <a:gd name="T76" fmla="*/ 339 w 2086"/>
                <a:gd name="T77" fmla="*/ 79 h 449"/>
                <a:gd name="T78" fmla="*/ 346 w 2086"/>
                <a:gd name="T79" fmla="*/ 87 h 449"/>
                <a:gd name="T80" fmla="*/ 351 w 2086"/>
                <a:gd name="T81" fmla="*/ 97 h 449"/>
                <a:gd name="T82" fmla="*/ 354 w 2086"/>
                <a:gd name="T83" fmla="*/ 107 h 449"/>
                <a:gd name="T84" fmla="*/ 367 w 2086"/>
                <a:gd name="T85" fmla="*/ 112 h 449"/>
                <a:gd name="T86" fmla="*/ 388 w 2086"/>
                <a:gd name="T87" fmla="*/ 112 h 449"/>
                <a:gd name="T88" fmla="*/ 407 w 2086"/>
                <a:gd name="T89" fmla="*/ 112 h 449"/>
                <a:gd name="T90" fmla="*/ 426 w 2086"/>
                <a:gd name="T91" fmla="*/ 112 h 449"/>
                <a:gd name="T92" fmla="*/ 444 w 2086"/>
                <a:gd name="T93" fmla="*/ 112 h 449"/>
                <a:gd name="T94" fmla="*/ 460 w 2086"/>
                <a:gd name="T95" fmla="*/ 112 h 449"/>
                <a:gd name="T96" fmla="*/ 475 w 2086"/>
                <a:gd name="T97" fmla="*/ 112 h 449"/>
                <a:gd name="T98" fmla="*/ 488 w 2086"/>
                <a:gd name="T99" fmla="*/ 112 h 449"/>
                <a:gd name="T100" fmla="*/ 498 w 2086"/>
                <a:gd name="T101" fmla="*/ 112 h 449"/>
                <a:gd name="T102" fmla="*/ 513 w 2086"/>
                <a:gd name="T103" fmla="*/ 112 h 449"/>
                <a:gd name="T104" fmla="*/ 521 w 2086"/>
                <a:gd name="T105" fmla="*/ 112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86"/>
                <a:gd name="T160" fmla="*/ 0 h 449"/>
                <a:gd name="T161" fmla="*/ 2086 w 2086"/>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86" h="449">
                  <a:moveTo>
                    <a:pt x="2086" y="449"/>
                  </a:moveTo>
                  <a:lnTo>
                    <a:pt x="2086" y="0"/>
                  </a:lnTo>
                  <a:lnTo>
                    <a:pt x="0" y="0"/>
                  </a:lnTo>
                  <a:lnTo>
                    <a:pt x="0" y="449"/>
                  </a:lnTo>
                  <a:lnTo>
                    <a:pt x="6" y="449"/>
                  </a:lnTo>
                  <a:lnTo>
                    <a:pt x="11" y="449"/>
                  </a:lnTo>
                  <a:lnTo>
                    <a:pt x="25" y="449"/>
                  </a:lnTo>
                  <a:lnTo>
                    <a:pt x="30" y="449"/>
                  </a:lnTo>
                  <a:lnTo>
                    <a:pt x="38" y="449"/>
                  </a:lnTo>
                  <a:lnTo>
                    <a:pt x="48" y="449"/>
                  </a:lnTo>
                  <a:lnTo>
                    <a:pt x="57" y="449"/>
                  </a:lnTo>
                  <a:lnTo>
                    <a:pt x="65" y="449"/>
                  </a:lnTo>
                  <a:lnTo>
                    <a:pt x="76" y="449"/>
                  </a:lnTo>
                  <a:lnTo>
                    <a:pt x="88" y="449"/>
                  </a:lnTo>
                  <a:lnTo>
                    <a:pt x="101" y="449"/>
                  </a:lnTo>
                  <a:lnTo>
                    <a:pt x="101" y="440"/>
                  </a:lnTo>
                  <a:lnTo>
                    <a:pt x="101" y="430"/>
                  </a:lnTo>
                  <a:lnTo>
                    <a:pt x="103" y="421"/>
                  </a:lnTo>
                  <a:lnTo>
                    <a:pt x="105" y="413"/>
                  </a:lnTo>
                  <a:lnTo>
                    <a:pt x="105" y="403"/>
                  </a:lnTo>
                  <a:lnTo>
                    <a:pt x="108" y="394"/>
                  </a:lnTo>
                  <a:lnTo>
                    <a:pt x="112" y="388"/>
                  </a:lnTo>
                  <a:lnTo>
                    <a:pt x="116" y="381"/>
                  </a:lnTo>
                  <a:lnTo>
                    <a:pt x="118" y="371"/>
                  </a:lnTo>
                  <a:lnTo>
                    <a:pt x="124" y="363"/>
                  </a:lnTo>
                  <a:lnTo>
                    <a:pt x="127" y="356"/>
                  </a:lnTo>
                  <a:lnTo>
                    <a:pt x="133" y="350"/>
                  </a:lnTo>
                  <a:lnTo>
                    <a:pt x="137" y="341"/>
                  </a:lnTo>
                  <a:lnTo>
                    <a:pt x="143" y="335"/>
                  </a:lnTo>
                  <a:lnTo>
                    <a:pt x="148" y="329"/>
                  </a:lnTo>
                  <a:lnTo>
                    <a:pt x="156" y="324"/>
                  </a:lnTo>
                  <a:lnTo>
                    <a:pt x="160" y="318"/>
                  </a:lnTo>
                  <a:lnTo>
                    <a:pt x="167" y="312"/>
                  </a:lnTo>
                  <a:lnTo>
                    <a:pt x="173" y="306"/>
                  </a:lnTo>
                  <a:lnTo>
                    <a:pt x="181" y="303"/>
                  </a:lnTo>
                  <a:lnTo>
                    <a:pt x="188" y="297"/>
                  </a:lnTo>
                  <a:lnTo>
                    <a:pt x="196" y="293"/>
                  </a:lnTo>
                  <a:lnTo>
                    <a:pt x="203" y="289"/>
                  </a:lnTo>
                  <a:lnTo>
                    <a:pt x="211" y="287"/>
                  </a:lnTo>
                  <a:lnTo>
                    <a:pt x="219" y="282"/>
                  </a:lnTo>
                  <a:lnTo>
                    <a:pt x="228" y="280"/>
                  </a:lnTo>
                  <a:lnTo>
                    <a:pt x="236" y="278"/>
                  </a:lnTo>
                  <a:lnTo>
                    <a:pt x="245" y="278"/>
                  </a:lnTo>
                  <a:lnTo>
                    <a:pt x="253" y="274"/>
                  </a:lnTo>
                  <a:lnTo>
                    <a:pt x="264" y="274"/>
                  </a:lnTo>
                  <a:lnTo>
                    <a:pt x="272" y="274"/>
                  </a:lnTo>
                  <a:lnTo>
                    <a:pt x="281" y="274"/>
                  </a:lnTo>
                  <a:lnTo>
                    <a:pt x="291" y="274"/>
                  </a:lnTo>
                  <a:lnTo>
                    <a:pt x="299" y="274"/>
                  </a:lnTo>
                  <a:lnTo>
                    <a:pt x="308" y="274"/>
                  </a:lnTo>
                  <a:lnTo>
                    <a:pt x="316" y="278"/>
                  </a:lnTo>
                  <a:lnTo>
                    <a:pt x="323" y="278"/>
                  </a:lnTo>
                  <a:lnTo>
                    <a:pt x="333" y="280"/>
                  </a:lnTo>
                  <a:lnTo>
                    <a:pt x="340" y="282"/>
                  </a:lnTo>
                  <a:lnTo>
                    <a:pt x="350" y="287"/>
                  </a:lnTo>
                  <a:lnTo>
                    <a:pt x="357" y="289"/>
                  </a:lnTo>
                  <a:lnTo>
                    <a:pt x="363" y="293"/>
                  </a:lnTo>
                  <a:lnTo>
                    <a:pt x="371" y="297"/>
                  </a:lnTo>
                  <a:lnTo>
                    <a:pt x="380" y="303"/>
                  </a:lnTo>
                  <a:lnTo>
                    <a:pt x="386" y="306"/>
                  </a:lnTo>
                  <a:lnTo>
                    <a:pt x="392" y="312"/>
                  </a:lnTo>
                  <a:lnTo>
                    <a:pt x="399" y="318"/>
                  </a:lnTo>
                  <a:lnTo>
                    <a:pt x="407" y="324"/>
                  </a:lnTo>
                  <a:lnTo>
                    <a:pt x="411" y="329"/>
                  </a:lnTo>
                  <a:lnTo>
                    <a:pt x="416" y="335"/>
                  </a:lnTo>
                  <a:lnTo>
                    <a:pt x="422" y="341"/>
                  </a:lnTo>
                  <a:lnTo>
                    <a:pt x="428" y="350"/>
                  </a:lnTo>
                  <a:lnTo>
                    <a:pt x="432" y="356"/>
                  </a:lnTo>
                  <a:lnTo>
                    <a:pt x="435" y="363"/>
                  </a:lnTo>
                  <a:lnTo>
                    <a:pt x="439" y="371"/>
                  </a:lnTo>
                  <a:lnTo>
                    <a:pt x="445" y="381"/>
                  </a:lnTo>
                  <a:lnTo>
                    <a:pt x="447" y="388"/>
                  </a:lnTo>
                  <a:lnTo>
                    <a:pt x="451" y="394"/>
                  </a:lnTo>
                  <a:lnTo>
                    <a:pt x="453" y="403"/>
                  </a:lnTo>
                  <a:lnTo>
                    <a:pt x="456" y="413"/>
                  </a:lnTo>
                  <a:lnTo>
                    <a:pt x="456" y="421"/>
                  </a:lnTo>
                  <a:lnTo>
                    <a:pt x="458" y="430"/>
                  </a:lnTo>
                  <a:lnTo>
                    <a:pt x="460" y="440"/>
                  </a:lnTo>
                  <a:lnTo>
                    <a:pt x="462" y="449"/>
                  </a:lnTo>
                  <a:lnTo>
                    <a:pt x="466" y="449"/>
                  </a:lnTo>
                  <a:lnTo>
                    <a:pt x="470" y="449"/>
                  </a:lnTo>
                  <a:lnTo>
                    <a:pt x="481" y="449"/>
                  </a:lnTo>
                  <a:lnTo>
                    <a:pt x="489" y="449"/>
                  </a:lnTo>
                  <a:lnTo>
                    <a:pt x="500" y="449"/>
                  </a:lnTo>
                  <a:lnTo>
                    <a:pt x="506" y="449"/>
                  </a:lnTo>
                  <a:lnTo>
                    <a:pt x="513" y="449"/>
                  </a:lnTo>
                  <a:lnTo>
                    <a:pt x="521" y="449"/>
                  </a:lnTo>
                  <a:lnTo>
                    <a:pt x="530" y="449"/>
                  </a:lnTo>
                  <a:lnTo>
                    <a:pt x="530" y="438"/>
                  </a:lnTo>
                  <a:lnTo>
                    <a:pt x="532" y="428"/>
                  </a:lnTo>
                  <a:lnTo>
                    <a:pt x="532" y="419"/>
                  </a:lnTo>
                  <a:lnTo>
                    <a:pt x="538" y="409"/>
                  </a:lnTo>
                  <a:lnTo>
                    <a:pt x="542" y="402"/>
                  </a:lnTo>
                  <a:lnTo>
                    <a:pt x="546" y="392"/>
                  </a:lnTo>
                  <a:lnTo>
                    <a:pt x="551" y="383"/>
                  </a:lnTo>
                  <a:lnTo>
                    <a:pt x="559" y="377"/>
                  </a:lnTo>
                  <a:lnTo>
                    <a:pt x="565" y="369"/>
                  </a:lnTo>
                  <a:lnTo>
                    <a:pt x="574" y="365"/>
                  </a:lnTo>
                  <a:lnTo>
                    <a:pt x="582" y="360"/>
                  </a:lnTo>
                  <a:lnTo>
                    <a:pt x="591" y="356"/>
                  </a:lnTo>
                  <a:lnTo>
                    <a:pt x="599" y="352"/>
                  </a:lnTo>
                  <a:lnTo>
                    <a:pt x="610" y="350"/>
                  </a:lnTo>
                  <a:lnTo>
                    <a:pt x="622" y="348"/>
                  </a:lnTo>
                  <a:lnTo>
                    <a:pt x="633" y="348"/>
                  </a:lnTo>
                  <a:lnTo>
                    <a:pt x="641" y="348"/>
                  </a:lnTo>
                  <a:lnTo>
                    <a:pt x="650" y="350"/>
                  </a:lnTo>
                  <a:lnTo>
                    <a:pt x="660" y="352"/>
                  </a:lnTo>
                  <a:lnTo>
                    <a:pt x="669" y="356"/>
                  </a:lnTo>
                  <a:lnTo>
                    <a:pt x="679" y="360"/>
                  </a:lnTo>
                  <a:lnTo>
                    <a:pt x="686" y="365"/>
                  </a:lnTo>
                  <a:lnTo>
                    <a:pt x="694" y="369"/>
                  </a:lnTo>
                  <a:lnTo>
                    <a:pt x="703" y="377"/>
                  </a:lnTo>
                  <a:lnTo>
                    <a:pt x="709" y="383"/>
                  </a:lnTo>
                  <a:lnTo>
                    <a:pt x="715" y="392"/>
                  </a:lnTo>
                  <a:lnTo>
                    <a:pt x="719" y="402"/>
                  </a:lnTo>
                  <a:lnTo>
                    <a:pt x="724" y="409"/>
                  </a:lnTo>
                  <a:lnTo>
                    <a:pt x="726" y="419"/>
                  </a:lnTo>
                  <a:lnTo>
                    <a:pt x="730" y="428"/>
                  </a:lnTo>
                  <a:lnTo>
                    <a:pt x="732" y="438"/>
                  </a:lnTo>
                  <a:lnTo>
                    <a:pt x="732" y="449"/>
                  </a:lnTo>
                  <a:lnTo>
                    <a:pt x="745" y="449"/>
                  </a:lnTo>
                  <a:lnTo>
                    <a:pt x="762" y="449"/>
                  </a:lnTo>
                  <a:lnTo>
                    <a:pt x="776" y="449"/>
                  </a:lnTo>
                  <a:lnTo>
                    <a:pt x="791" y="449"/>
                  </a:lnTo>
                  <a:lnTo>
                    <a:pt x="804" y="449"/>
                  </a:lnTo>
                  <a:lnTo>
                    <a:pt x="821" y="449"/>
                  </a:lnTo>
                  <a:lnTo>
                    <a:pt x="835" y="449"/>
                  </a:lnTo>
                  <a:lnTo>
                    <a:pt x="850" y="449"/>
                  </a:lnTo>
                  <a:lnTo>
                    <a:pt x="863" y="449"/>
                  </a:lnTo>
                  <a:lnTo>
                    <a:pt x="878" y="449"/>
                  </a:lnTo>
                  <a:lnTo>
                    <a:pt x="890" y="449"/>
                  </a:lnTo>
                  <a:lnTo>
                    <a:pt x="905" y="449"/>
                  </a:lnTo>
                  <a:lnTo>
                    <a:pt x="916" y="449"/>
                  </a:lnTo>
                  <a:lnTo>
                    <a:pt x="930" y="449"/>
                  </a:lnTo>
                  <a:lnTo>
                    <a:pt x="943" y="449"/>
                  </a:lnTo>
                  <a:lnTo>
                    <a:pt x="954" y="449"/>
                  </a:lnTo>
                  <a:lnTo>
                    <a:pt x="966" y="449"/>
                  </a:lnTo>
                  <a:lnTo>
                    <a:pt x="975" y="449"/>
                  </a:lnTo>
                  <a:lnTo>
                    <a:pt x="985" y="449"/>
                  </a:lnTo>
                  <a:lnTo>
                    <a:pt x="996" y="449"/>
                  </a:lnTo>
                  <a:lnTo>
                    <a:pt x="1004" y="449"/>
                  </a:lnTo>
                  <a:lnTo>
                    <a:pt x="1013" y="449"/>
                  </a:lnTo>
                  <a:lnTo>
                    <a:pt x="1021" y="449"/>
                  </a:lnTo>
                  <a:lnTo>
                    <a:pt x="1030" y="449"/>
                  </a:lnTo>
                  <a:lnTo>
                    <a:pt x="1042" y="449"/>
                  </a:lnTo>
                  <a:lnTo>
                    <a:pt x="1051" y="449"/>
                  </a:lnTo>
                  <a:lnTo>
                    <a:pt x="1057" y="449"/>
                  </a:lnTo>
                  <a:lnTo>
                    <a:pt x="1061" y="449"/>
                  </a:lnTo>
                  <a:lnTo>
                    <a:pt x="1061" y="440"/>
                  </a:lnTo>
                  <a:lnTo>
                    <a:pt x="1061" y="430"/>
                  </a:lnTo>
                  <a:lnTo>
                    <a:pt x="1061" y="421"/>
                  </a:lnTo>
                  <a:lnTo>
                    <a:pt x="1063" y="413"/>
                  </a:lnTo>
                  <a:lnTo>
                    <a:pt x="1063" y="403"/>
                  </a:lnTo>
                  <a:lnTo>
                    <a:pt x="1067" y="394"/>
                  </a:lnTo>
                  <a:lnTo>
                    <a:pt x="1068" y="388"/>
                  </a:lnTo>
                  <a:lnTo>
                    <a:pt x="1072" y="381"/>
                  </a:lnTo>
                  <a:lnTo>
                    <a:pt x="1076" y="371"/>
                  </a:lnTo>
                  <a:lnTo>
                    <a:pt x="1080" y="363"/>
                  </a:lnTo>
                  <a:lnTo>
                    <a:pt x="1084" y="356"/>
                  </a:lnTo>
                  <a:lnTo>
                    <a:pt x="1089" y="350"/>
                  </a:lnTo>
                  <a:lnTo>
                    <a:pt x="1095" y="341"/>
                  </a:lnTo>
                  <a:lnTo>
                    <a:pt x="1101" y="335"/>
                  </a:lnTo>
                  <a:lnTo>
                    <a:pt x="1107" y="329"/>
                  </a:lnTo>
                  <a:lnTo>
                    <a:pt x="1114" y="324"/>
                  </a:lnTo>
                  <a:lnTo>
                    <a:pt x="1118" y="318"/>
                  </a:lnTo>
                  <a:lnTo>
                    <a:pt x="1126" y="312"/>
                  </a:lnTo>
                  <a:lnTo>
                    <a:pt x="1131" y="306"/>
                  </a:lnTo>
                  <a:lnTo>
                    <a:pt x="1139" y="301"/>
                  </a:lnTo>
                  <a:lnTo>
                    <a:pt x="1146" y="295"/>
                  </a:lnTo>
                  <a:lnTo>
                    <a:pt x="1154" y="291"/>
                  </a:lnTo>
                  <a:lnTo>
                    <a:pt x="1160" y="289"/>
                  </a:lnTo>
                  <a:lnTo>
                    <a:pt x="1169" y="286"/>
                  </a:lnTo>
                  <a:lnTo>
                    <a:pt x="1177" y="282"/>
                  </a:lnTo>
                  <a:lnTo>
                    <a:pt x="1184" y="278"/>
                  </a:lnTo>
                  <a:lnTo>
                    <a:pt x="1194" y="276"/>
                  </a:lnTo>
                  <a:lnTo>
                    <a:pt x="1202" y="276"/>
                  </a:lnTo>
                  <a:lnTo>
                    <a:pt x="1211" y="272"/>
                  </a:lnTo>
                  <a:lnTo>
                    <a:pt x="1221" y="272"/>
                  </a:lnTo>
                  <a:lnTo>
                    <a:pt x="1230" y="272"/>
                  </a:lnTo>
                  <a:lnTo>
                    <a:pt x="1240" y="272"/>
                  </a:lnTo>
                  <a:lnTo>
                    <a:pt x="1247" y="272"/>
                  </a:lnTo>
                  <a:lnTo>
                    <a:pt x="1257" y="272"/>
                  </a:lnTo>
                  <a:lnTo>
                    <a:pt x="1266" y="272"/>
                  </a:lnTo>
                  <a:lnTo>
                    <a:pt x="1274" y="276"/>
                  </a:lnTo>
                  <a:lnTo>
                    <a:pt x="1283" y="276"/>
                  </a:lnTo>
                  <a:lnTo>
                    <a:pt x="1291" y="278"/>
                  </a:lnTo>
                  <a:lnTo>
                    <a:pt x="1300" y="282"/>
                  </a:lnTo>
                  <a:lnTo>
                    <a:pt x="1308" y="286"/>
                  </a:lnTo>
                  <a:lnTo>
                    <a:pt x="1323" y="291"/>
                  </a:lnTo>
                  <a:lnTo>
                    <a:pt x="1337" y="301"/>
                  </a:lnTo>
                  <a:lnTo>
                    <a:pt x="1342" y="306"/>
                  </a:lnTo>
                  <a:lnTo>
                    <a:pt x="1350" y="312"/>
                  </a:lnTo>
                  <a:lnTo>
                    <a:pt x="1357" y="318"/>
                  </a:lnTo>
                  <a:lnTo>
                    <a:pt x="1365" y="324"/>
                  </a:lnTo>
                  <a:lnTo>
                    <a:pt x="1369" y="329"/>
                  </a:lnTo>
                  <a:lnTo>
                    <a:pt x="1375" y="335"/>
                  </a:lnTo>
                  <a:lnTo>
                    <a:pt x="1380" y="341"/>
                  </a:lnTo>
                  <a:lnTo>
                    <a:pt x="1386" y="350"/>
                  </a:lnTo>
                  <a:lnTo>
                    <a:pt x="1390" y="356"/>
                  </a:lnTo>
                  <a:lnTo>
                    <a:pt x="1395" y="363"/>
                  </a:lnTo>
                  <a:lnTo>
                    <a:pt x="1399" y="371"/>
                  </a:lnTo>
                  <a:lnTo>
                    <a:pt x="1403" y="381"/>
                  </a:lnTo>
                  <a:lnTo>
                    <a:pt x="1407" y="388"/>
                  </a:lnTo>
                  <a:lnTo>
                    <a:pt x="1409" y="394"/>
                  </a:lnTo>
                  <a:lnTo>
                    <a:pt x="1413" y="403"/>
                  </a:lnTo>
                  <a:lnTo>
                    <a:pt x="1414" y="413"/>
                  </a:lnTo>
                  <a:lnTo>
                    <a:pt x="1416" y="421"/>
                  </a:lnTo>
                  <a:lnTo>
                    <a:pt x="1418" y="430"/>
                  </a:lnTo>
                  <a:lnTo>
                    <a:pt x="1418" y="440"/>
                  </a:lnTo>
                  <a:lnTo>
                    <a:pt x="1420" y="449"/>
                  </a:lnTo>
                  <a:lnTo>
                    <a:pt x="1435" y="449"/>
                  </a:lnTo>
                  <a:lnTo>
                    <a:pt x="1453" y="449"/>
                  </a:lnTo>
                  <a:lnTo>
                    <a:pt x="1472" y="449"/>
                  </a:lnTo>
                  <a:lnTo>
                    <a:pt x="1489" y="449"/>
                  </a:lnTo>
                  <a:lnTo>
                    <a:pt x="1504" y="449"/>
                  </a:lnTo>
                  <a:lnTo>
                    <a:pt x="1521" y="449"/>
                  </a:lnTo>
                  <a:lnTo>
                    <a:pt x="1536" y="449"/>
                  </a:lnTo>
                  <a:lnTo>
                    <a:pt x="1553" y="449"/>
                  </a:lnTo>
                  <a:lnTo>
                    <a:pt x="1568" y="449"/>
                  </a:lnTo>
                  <a:lnTo>
                    <a:pt x="1586" y="449"/>
                  </a:lnTo>
                  <a:lnTo>
                    <a:pt x="1599" y="449"/>
                  </a:lnTo>
                  <a:lnTo>
                    <a:pt x="1618" y="449"/>
                  </a:lnTo>
                  <a:lnTo>
                    <a:pt x="1631" y="449"/>
                  </a:lnTo>
                  <a:lnTo>
                    <a:pt x="1646" y="449"/>
                  </a:lnTo>
                  <a:lnTo>
                    <a:pt x="1664" y="449"/>
                  </a:lnTo>
                  <a:lnTo>
                    <a:pt x="1679" y="449"/>
                  </a:lnTo>
                  <a:lnTo>
                    <a:pt x="1694" y="449"/>
                  </a:lnTo>
                  <a:lnTo>
                    <a:pt x="1707" y="449"/>
                  </a:lnTo>
                  <a:lnTo>
                    <a:pt x="1722" y="449"/>
                  </a:lnTo>
                  <a:lnTo>
                    <a:pt x="1736" y="449"/>
                  </a:lnTo>
                  <a:lnTo>
                    <a:pt x="1749" y="449"/>
                  </a:lnTo>
                  <a:lnTo>
                    <a:pt x="1764" y="449"/>
                  </a:lnTo>
                  <a:lnTo>
                    <a:pt x="1778" y="449"/>
                  </a:lnTo>
                  <a:lnTo>
                    <a:pt x="1793" y="449"/>
                  </a:lnTo>
                  <a:lnTo>
                    <a:pt x="1804" y="449"/>
                  </a:lnTo>
                  <a:lnTo>
                    <a:pt x="1818" y="449"/>
                  </a:lnTo>
                  <a:lnTo>
                    <a:pt x="1831" y="449"/>
                  </a:lnTo>
                  <a:lnTo>
                    <a:pt x="1844" y="449"/>
                  </a:lnTo>
                  <a:lnTo>
                    <a:pt x="1856" y="449"/>
                  </a:lnTo>
                  <a:lnTo>
                    <a:pt x="1867" y="449"/>
                  </a:lnTo>
                  <a:lnTo>
                    <a:pt x="1878" y="449"/>
                  </a:lnTo>
                  <a:lnTo>
                    <a:pt x="1892" y="449"/>
                  </a:lnTo>
                  <a:lnTo>
                    <a:pt x="1901" y="449"/>
                  </a:lnTo>
                  <a:lnTo>
                    <a:pt x="1911" y="449"/>
                  </a:lnTo>
                  <a:lnTo>
                    <a:pt x="1922" y="449"/>
                  </a:lnTo>
                  <a:lnTo>
                    <a:pt x="1934" y="449"/>
                  </a:lnTo>
                  <a:lnTo>
                    <a:pt x="1943" y="449"/>
                  </a:lnTo>
                  <a:lnTo>
                    <a:pt x="1953" y="449"/>
                  </a:lnTo>
                  <a:lnTo>
                    <a:pt x="1962" y="449"/>
                  </a:lnTo>
                  <a:lnTo>
                    <a:pt x="1972" y="449"/>
                  </a:lnTo>
                  <a:lnTo>
                    <a:pt x="1979" y="449"/>
                  </a:lnTo>
                  <a:lnTo>
                    <a:pt x="1987" y="449"/>
                  </a:lnTo>
                  <a:lnTo>
                    <a:pt x="1996" y="449"/>
                  </a:lnTo>
                  <a:lnTo>
                    <a:pt x="2004" y="449"/>
                  </a:lnTo>
                  <a:lnTo>
                    <a:pt x="2019" y="449"/>
                  </a:lnTo>
                  <a:lnTo>
                    <a:pt x="2034" y="449"/>
                  </a:lnTo>
                  <a:lnTo>
                    <a:pt x="2046" y="449"/>
                  </a:lnTo>
                  <a:lnTo>
                    <a:pt x="2055" y="449"/>
                  </a:lnTo>
                  <a:lnTo>
                    <a:pt x="2063" y="449"/>
                  </a:lnTo>
                  <a:lnTo>
                    <a:pt x="2072" y="449"/>
                  </a:lnTo>
                  <a:lnTo>
                    <a:pt x="2082" y="449"/>
                  </a:lnTo>
                  <a:lnTo>
                    <a:pt x="2086" y="449"/>
                  </a:lnTo>
                  <a:close/>
                </a:path>
              </a:pathLst>
            </a:custGeom>
            <a:solidFill>
              <a:srgbClr val="E8CC4F"/>
            </a:solidFill>
            <a:ln w="9525">
              <a:noFill/>
              <a:round/>
              <a:headEnd/>
              <a:tailEnd/>
            </a:ln>
          </p:spPr>
          <p:txBody>
            <a:bodyPr/>
            <a:lstStyle/>
            <a:p>
              <a:endParaRPr lang="fr-FR"/>
            </a:p>
          </p:txBody>
        </p:sp>
        <p:sp>
          <p:nvSpPr>
            <p:cNvPr id="138267" name="Freeform 8"/>
            <p:cNvSpPr>
              <a:spLocks/>
            </p:cNvSpPr>
            <p:nvPr/>
          </p:nvSpPr>
          <p:spPr bwMode="auto">
            <a:xfrm>
              <a:off x="777" y="2179"/>
              <a:ext cx="798" cy="38"/>
            </a:xfrm>
            <a:custGeom>
              <a:avLst/>
              <a:gdLst>
                <a:gd name="T0" fmla="*/ 399 w 1595"/>
                <a:gd name="T1" fmla="*/ 19 h 76"/>
                <a:gd name="T2" fmla="*/ 0 w 1595"/>
                <a:gd name="T3" fmla="*/ 19 h 76"/>
                <a:gd name="T4" fmla="*/ 0 w 1595"/>
                <a:gd name="T5" fmla="*/ 0 h 76"/>
                <a:gd name="T6" fmla="*/ 399 w 1595"/>
                <a:gd name="T7" fmla="*/ 0 h 76"/>
                <a:gd name="T8" fmla="*/ 399 w 1595"/>
                <a:gd name="T9" fmla="*/ 19 h 76"/>
                <a:gd name="T10" fmla="*/ 399 w 1595"/>
                <a:gd name="T11" fmla="*/ 19 h 76"/>
                <a:gd name="T12" fmla="*/ 0 60000 65536"/>
                <a:gd name="T13" fmla="*/ 0 60000 65536"/>
                <a:gd name="T14" fmla="*/ 0 60000 65536"/>
                <a:gd name="T15" fmla="*/ 0 60000 65536"/>
                <a:gd name="T16" fmla="*/ 0 60000 65536"/>
                <a:gd name="T17" fmla="*/ 0 60000 65536"/>
                <a:gd name="T18" fmla="*/ 0 w 1595"/>
                <a:gd name="T19" fmla="*/ 0 h 76"/>
                <a:gd name="T20" fmla="*/ 1595 w 159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595" h="76">
                  <a:moveTo>
                    <a:pt x="1595" y="76"/>
                  </a:moveTo>
                  <a:lnTo>
                    <a:pt x="0" y="76"/>
                  </a:lnTo>
                  <a:lnTo>
                    <a:pt x="0" y="0"/>
                  </a:lnTo>
                  <a:lnTo>
                    <a:pt x="1595" y="0"/>
                  </a:lnTo>
                  <a:lnTo>
                    <a:pt x="1595" y="76"/>
                  </a:lnTo>
                  <a:close/>
                </a:path>
              </a:pathLst>
            </a:custGeom>
            <a:solidFill>
              <a:srgbClr val="BA9E00"/>
            </a:solidFill>
            <a:ln w="9525">
              <a:noFill/>
              <a:round/>
              <a:headEnd/>
              <a:tailEnd/>
            </a:ln>
          </p:spPr>
          <p:txBody>
            <a:bodyPr/>
            <a:lstStyle/>
            <a:p>
              <a:endParaRPr lang="fr-FR"/>
            </a:p>
          </p:txBody>
        </p:sp>
        <p:sp>
          <p:nvSpPr>
            <p:cNvPr id="138268" name="Freeform 12"/>
            <p:cNvSpPr>
              <a:spLocks/>
            </p:cNvSpPr>
            <p:nvPr/>
          </p:nvSpPr>
          <p:spPr bwMode="auto">
            <a:xfrm>
              <a:off x="1498" y="1942"/>
              <a:ext cx="621" cy="621"/>
            </a:xfrm>
            <a:custGeom>
              <a:avLst/>
              <a:gdLst>
                <a:gd name="T0" fmla="*/ 248 w 1241"/>
                <a:gd name="T1" fmla="*/ 192 h 1242"/>
                <a:gd name="T2" fmla="*/ 261 w 1241"/>
                <a:gd name="T3" fmla="*/ 185 h 1242"/>
                <a:gd name="T4" fmla="*/ 272 w 1241"/>
                <a:gd name="T5" fmla="*/ 175 h 1242"/>
                <a:gd name="T6" fmla="*/ 278 w 1241"/>
                <a:gd name="T7" fmla="*/ 160 h 1242"/>
                <a:gd name="T8" fmla="*/ 279 w 1241"/>
                <a:gd name="T9" fmla="*/ 144 h 1242"/>
                <a:gd name="T10" fmla="*/ 272 w 1241"/>
                <a:gd name="T11" fmla="*/ 125 h 1242"/>
                <a:gd name="T12" fmla="*/ 260 w 1241"/>
                <a:gd name="T13" fmla="*/ 112 h 1242"/>
                <a:gd name="T14" fmla="*/ 268 w 1241"/>
                <a:gd name="T15" fmla="*/ 90 h 1242"/>
                <a:gd name="T16" fmla="*/ 278 w 1241"/>
                <a:gd name="T17" fmla="*/ 68 h 1242"/>
                <a:gd name="T18" fmla="*/ 288 w 1241"/>
                <a:gd name="T19" fmla="*/ 76 h 1242"/>
                <a:gd name="T20" fmla="*/ 298 w 1241"/>
                <a:gd name="T21" fmla="*/ 94 h 1242"/>
                <a:gd name="T22" fmla="*/ 305 w 1241"/>
                <a:gd name="T23" fmla="*/ 114 h 1242"/>
                <a:gd name="T24" fmla="*/ 309 w 1241"/>
                <a:gd name="T25" fmla="*/ 136 h 1242"/>
                <a:gd name="T26" fmla="*/ 310 w 1241"/>
                <a:gd name="T27" fmla="*/ 158 h 1242"/>
                <a:gd name="T28" fmla="*/ 307 w 1241"/>
                <a:gd name="T29" fmla="*/ 186 h 1242"/>
                <a:gd name="T30" fmla="*/ 299 w 1241"/>
                <a:gd name="T31" fmla="*/ 211 h 1242"/>
                <a:gd name="T32" fmla="*/ 287 w 1241"/>
                <a:gd name="T33" fmla="*/ 235 h 1242"/>
                <a:gd name="T34" fmla="*/ 272 w 1241"/>
                <a:gd name="T35" fmla="*/ 257 h 1242"/>
                <a:gd name="T36" fmla="*/ 254 w 1241"/>
                <a:gd name="T37" fmla="*/ 275 h 1242"/>
                <a:gd name="T38" fmla="*/ 232 w 1241"/>
                <a:gd name="T39" fmla="*/ 289 h 1242"/>
                <a:gd name="T40" fmla="*/ 208 w 1241"/>
                <a:gd name="T41" fmla="*/ 301 h 1242"/>
                <a:gd name="T42" fmla="*/ 182 w 1241"/>
                <a:gd name="T43" fmla="*/ 308 h 1242"/>
                <a:gd name="T44" fmla="*/ 155 w 1241"/>
                <a:gd name="T45" fmla="*/ 311 h 1242"/>
                <a:gd name="T46" fmla="*/ 127 w 1241"/>
                <a:gd name="T47" fmla="*/ 308 h 1242"/>
                <a:gd name="T48" fmla="*/ 102 w 1241"/>
                <a:gd name="T49" fmla="*/ 301 h 1242"/>
                <a:gd name="T50" fmla="*/ 78 w 1241"/>
                <a:gd name="T51" fmla="*/ 289 h 1242"/>
                <a:gd name="T52" fmla="*/ 56 w 1241"/>
                <a:gd name="T53" fmla="*/ 275 h 1242"/>
                <a:gd name="T54" fmla="*/ 37 w 1241"/>
                <a:gd name="T55" fmla="*/ 257 h 1242"/>
                <a:gd name="T56" fmla="*/ 22 w 1241"/>
                <a:gd name="T57" fmla="*/ 235 h 1242"/>
                <a:gd name="T58" fmla="*/ 10 w 1241"/>
                <a:gd name="T59" fmla="*/ 211 h 1242"/>
                <a:gd name="T60" fmla="*/ 3 w 1241"/>
                <a:gd name="T61" fmla="*/ 186 h 1242"/>
                <a:gd name="T62" fmla="*/ 0 w 1241"/>
                <a:gd name="T63" fmla="*/ 158 h 1242"/>
                <a:gd name="T64" fmla="*/ 2 w 1241"/>
                <a:gd name="T65" fmla="*/ 132 h 1242"/>
                <a:gd name="T66" fmla="*/ 8 w 1241"/>
                <a:gd name="T67" fmla="*/ 105 h 1242"/>
                <a:gd name="T68" fmla="*/ 18 w 1241"/>
                <a:gd name="T69" fmla="*/ 81 h 1242"/>
                <a:gd name="T70" fmla="*/ 33 w 1241"/>
                <a:gd name="T71" fmla="*/ 59 h 1242"/>
                <a:gd name="T72" fmla="*/ 51 w 1241"/>
                <a:gd name="T73" fmla="*/ 40 h 1242"/>
                <a:gd name="T74" fmla="*/ 71 w 1241"/>
                <a:gd name="T75" fmla="*/ 24 h 1242"/>
                <a:gd name="T76" fmla="*/ 95 w 1241"/>
                <a:gd name="T77" fmla="*/ 12 h 1242"/>
                <a:gd name="T78" fmla="*/ 120 w 1241"/>
                <a:gd name="T79" fmla="*/ 4 h 1242"/>
                <a:gd name="T80" fmla="*/ 147 w 1241"/>
                <a:gd name="T81" fmla="*/ 0 h 1242"/>
                <a:gd name="T82" fmla="*/ 166 w 1241"/>
                <a:gd name="T83" fmla="*/ 0 h 1242"/>
                <a:gd name="T84" fmla="*/ 181 w 1241"/>
                <a:gd name="T85" fmla="*/ 2 h 1242"/>
                <a:gd name="T86" fmla="*/ 196 w 1241"/>
                <a:gd name="T87" fmla="*/ 5 h 1242"/>
                <a:gd name="T88" fmla="*/ 210 w 1241"/>
                <a:gd name="T89" fmla="*/ 10 h 1242"/>
                <a:gd name="T90" fmla="*/ 224 w 1241"/>
                <a:gd name="T91" fmla="*/ 17 h 1242"/>
                <a:gd name="T92" fmla="*/ 237 w 1241"/>
                <a:gd name="T93" fmla="*/ 23 h 1242"/>
                <a:gd name="T94" fmla="*/ 249 w 1241"/>
                <a:gd name="T95" fmla="*/ 31 h 1242"/>
                <a:gd name="T96" fmla="*/ 263 w 1241"/>
                <a:gd name="T97" fmla="*/ 44 h 1242"/>
                <a:gd name="T98" fmla="*/ 273 w 1241"/>
                <a:gd name="T99" fmla="*/ 54 h 1242"/>
                <a:gd name="T100" fmla="*/ 266 w 1241"/>
                <a:gd name="T101" fmla="*/ 74 h 1242"/>
                <a:gd name="T102" fmla="*/ 257 w 1241"/>
                <a:gd name="T103" fmla="*/ 91 h 1242"/>
                <a:gd name="T104" fmla="*/ 252 w 1241"/>
                <a:gd name="T105" fmla="*/ 108 h 1242"/>
                <a:gd name="T106" fmla="*/ 237 w 1241"/>
                <a:gd name="T107" fmla="*/ 104 h 1242"/>
                <a:gd name="T108" fmla="*/ 221 w 1241"/>
                <a:gd name="T109" fmla="*/ 106 h 1242"/>
                <a:gd name="T110" fmla="*/ 208 w 1241"/>
                <a:gd name="T111" fmla="*/ 113 h 1242"/>
                <a:gd name="T112" fmla="*/ 197 w 1241"/>
                <a:gd name="T113" fmla="*/ 124 h 1242"/>
                <a:gd name="T114" fmla="*/ 190 w 1241"/>
                <a:gd name="T115" fmla="*/ 139 h 1242"/>
                <a:gd name="T116" fmla="*/ 190 w 1241"/>
                <a:gd name="T117" fmla="*/ 154 h 1242"/>
                <a:gd name="T118" fmla="*/ 194 w 1241"/>
                <a:gd name="T119" fmla="*/ 169 h 1242"/>
                <a:gd name="T120" fmla="*/ 203 w 1241"/>
                <a:gd name="T121" fmla="*/ 181 h 1242"/>
                <a:gd name="T122" fmla="*/ 215 w 1241"/>
                <a:gd name="T123" fmla="*/ 190 h 1242"/>
                <a:gd name="T124" fmla="*/ 230 w 1241"/>
                <a:gd name="T125" fmla="*/ 194 h 1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41"/>
                <a:gd name="T190" fmla="*/ 0 h 1242"/>
                <a:gd name="T191" fmla="*/ 1241 w 1241"/>
                <a:gd name="T192" fmla="*/ 1242 h 1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41" h="1242">
                  <a:moveTo>
                    <a:pt x="939" y="780"/>
                  </a:moveTo>
                  <a:lnTo>
                    <a:pt x="947" y="778"/>
                  </a:lnTo>
                  <a:lnTo>
                    <a:pt x="956" y="778"/>
                  </a:lnTo>
                  <a:lnTo>
                    <a:pt x="964" y="778"/>
                  </a:lnTo>
                  <a:lnTo>
                    <a:pt x="973" y="776"/>
                  </a:lnTo>
                  <a:lnTo>
                    <a:pt x="981" y="772"/>
                  </a:lnTo>
                  <a:lnTo>
                    <a:pt x="990" y="770"/>
                  </a:lnTo>
                  <a:lnTo>
                    <a:pt x="998" y="767"/>
                  </a:lnTo>
                  <a:lnTo>
                    <a:pt x="1008" y="767"/>
                  </a:lnTo>
                  <a:lnTo>
                    <a:pt x="1015" y="761"/>
                  </a:lnTo>
                  <a:lnTo>
                    <a:pt x="1021" y="757"/>
                  </a:lnTo>
                  <a:lnTo>
                    <a:pt x="1028" y="753"/>
                  </a:lnTo>
                  <a:lnTo>
                    <a:pt x="1038" y="748"/>
                  </a:lnTo>
                  <a:lnTo>
                    <a:pt x="1044" y="742"/>
                  </a:lnTo>
                  <a:lnTo>
                    <a:pt x="1051" y="736"/>
                  </a:lnTo>
                  <a:lnTo>
                    <a:pt x="1057" y="730"/>
                  </a:lnTo>
                  <a:lnTo>
                    <a:pt x="1065" y="727"/>
                  </a:lnTo>
                  <a:lnTo>
                    <a:pt x="1068" y="719"/>
                  </a:lnTo>
                  <a:lnTo>
                    <a:pt x="1074" y="713"/>
                  </a:lnTo>
                  <a:lnTo>
                    <a:pt x="1080" y="706"/>
                  </a:lnTo>
                  <a:lnTo>
                    <a:pt x="1086" y="700"/>
                  </a:lnTo>
                  <a:lnTo>
                    <a:pt x="1091" y="690"/>
                  </a:lnTo>
                  <a:lnTo>
                    <a:pt x="1095" y="683"/>
                  </a:lnTo>
                  <a:lnTo>
                    <a:pt x="1099" y="677"/>
                  </a:lnTo>
                  <a:lnTo>
                    <a:pt x="1103" y="670"/>
                  </a:lnTo>
                  <a:lnTo>
                    <a:pt x="1105" y="660"/>
                  </a:lnTo>
                  <a:lnTo>
                    <a:pt x="1108" y="652"/>
                  </a:lnTo>
                  <a:lnTo>
                    <a:pt x="1110" y="643"/>
                  </a:lnTo>
                  <a:lnTo>
                    <a:pt x="1114" y="635"/>
                  </a:lnTo>
                  <a:lnTo>
                    <a:pt x="1116" y="624"/>
                  </a:lnTo>
                  <a:lnTo>
                    <a:pt x="1116" y="616"/>
                  </a:lnTo>
                  <a:lnTo>
                    <a:pt x="1116" y="607"/>
                  </a:lnTo>
                  <a:lnTo>
                    <a:pt x="1118" y="599"/>
                  </a:lnTo>
                  <a:lnTo>
                    <a:pt x="1116" y="586"/>
                  </a:lnTo>
                  <a:lnTo>
                    <a:pt x="1116" y="575"/>
                  </a:lnTo>
                  <a:lnTo>
                    <a:pt x="1112" y="563"/>
                  </a:lnTo>
                  <a:lnTo>
                    <a:pt x="1110" y="554"/>
                  </a:lnTo>
                  <a:lnTo>
                    <a:pt x="1106" y="542"/>
                  </a:lnTo>
                  <a:lnTo>
                    <a:pt x="1103" y="531"/>
                  </a:lnTo>
                  <a:lnTo>
                    <a:pt x="1099" y="521"/>
                  </a:lnTo>
                  <a:lnTo>
                    <a:pt x="1095" y="512"/>
                  </a:lnTo>
                  <a:lnTo>
                    <a:pt x="1087" y="502"/>
                  </a:lnTo>
                  <a:lnTo>
                    <a:pt x="1082" y="493"/>
                  </a:lnTo>
                  <a:lnTo>
                    <a:pt x="1076" y="483"/>
                  </a:lnTo>
                  <a:lnTo>
                    <a:pt x="1070" y="478"/>
                  </a:lnTo>
                  <a:lnTo>
                    <a:pt x="1063" y="468"/>
                  </a:lnTo>
                  <a:lnTo>
                    <a:pt x="1053" y="460"/>
                  </a:lnTo>
                  <a:lnTo>
                    <a:pt x="1046" y="453"/>
                  </a:lnTo>
                  <a:lnTo>
                    <a:pt x="1038" y="449"/>
                  </a:lnTo>
                  <a:lnTo>
                    <a:pt x="1040" y="438"/>
                  </a:lnTo>
                  <a:lnTo>
                    <a:pt x="1046" y="426"/>
                  </a:lnTo>
                  <a:lnTo>
                    <a:pt x="1049" y="413"/>
                  </a:lnTo>
                  <a:lnTo>
                    <a:pt x="1055" y="401"/>
                  </a:lnTo>
                  <a:lnTo>
                    <a:pt x="1059" y="388"/>
                  </a:lnTo>
                  <a:lnTo>
                    <a:pt x="1067" y="375"/>
                  </a:lnTo>
                  <a:lnTo>
                    <a:pt x="1070" y="362"/>
                  </a:lnTo>
                  <a:lnTo>
                    <a:pt x="1078" y="348"/>
                  </a:lnTo>
                  <a:lnTo>
                    <a:pt x="1082" y="335"/>
                  </a:lnTo>
                  <a:lnTo>
                    <a:pt x="1087" y="322"/>
                  </a:lnTo>
                  <a:lnTo>
                    <a:pt x="1093" y="308"/>
                  </a:lnTo>
                  <a:lnTo>
                    <a:pt x="1099" y="295"/>
                  </a:lnTo>
                  <a:lnTo>
                    <a:pt x="1103" y="284"/>
                  </a:lnTo>
                  <a:lnTo>
                    <a:pt x="1110" y="270"/>
                  </a:lnTo>
                  <a:lnTo>
                    <a:pt x="1114" y="261"/>
                  </a:lnTo>
                  <a:lnTo>
                    <a:pt x="1120" y="253"/>
                  </a:lnTo>
                  <a:lnTo>
                    <a:pt x="1125" y="261"/>
                  </a:lnTo>
                  <a:lnTo>
                    <a:pt x="1133" y="270"/>
                  </a:lnTo>
                  <a:lnTo>
                    <a:pt x="1139" y="282"/>
                  </a:lnTo>
                  <a:lnTo>
                    <a:pt x="1144" y="291"/>
                  </a:lnTo>
                  <a:lnTo>
                    <a:pt x="1150" y="301"/>
                  </a:lnTo>
                  <a:lnTo>
                    <a:pt x="1156" y="312"/>
                  </a:lnTo>
                  <a:lnTo>
                    <a:pt x="1162" y="322"/>
                  </a:lnTo>
                  <a:lnTo>
                    <a:pt x="1169" y="333"/>
                  </a:lnTo>
                  <a:lnTo>
                    <a:pt x="1173" y="343"/>
                  </a:lnTo>
                  <a:lnTo>
                    <a:pt x="1181" y="354"/>
                  </a:lnTo>
                  <a:lnTo>
                    <a:pt x="1184" y="365"/>
                  </a:lnTo>
                  <a:lnTo>
                    <a:pt x="1190" y="377"/>
                  </a:lnTo>
                  <a:lnTo>
                    <a:pt x="1194" y="388"/>
                  </a:lnTo>
                  <a:lnTo>
                    <a:pt x="1198" y="400"/>
                  </a:lnTo>
                  <a:lnTo>
                    <a:pt x="1203" y="411"/>
                  </a:lnTo>
                  <a:lnTo>
                    <a:pt x="1209" y="424"/>
                  </a:lnTo>
                  <a:lnTo>
                    <a:pt x="1211" y="434"/>
                  </a:lnTo>
                  <a:lnTo>
                    <a:pt x="1215" y="445"/>
                  </a:lnTo>
                  <a:lnTo>
                    <a:pt x="1217" y="457"/>
                  </a:lnTo>
                  <a:lnTo>
                    <a:pt x="1221" y="470"/>
                  </a:lnTo>
                  <a:lnTo>
                    <a:pt x="1224" y="481"/>
                  </a:lnTo>
                  <a:lnTo>
                    <a:pt x="1226" y="495"/>
                  </a:lnTo>
                  <a:lnTo>
                    <a:pt x="1230" y="506"/>
                  </a:lnTo>
                  <a:lnTo>
                    <a:pt x="1232" y="519"/>
                  </a:lnTo>
                  <a:lnTo>
                    <a:pt x="1234" y="531"/>
                  </a:lnTo>
                  <a:lnTo>
                    <a:pt x="1236" y="544"/>
                  </a:lnTo>
                  <a:lnTo>
                    <a:pt x="1238" y="557"/>
                  </a:lnTo>
                  <a:lnTo>
                    <a:pt x="1238" y="571"/>
                  </a:lnTo>
                  <a:lnTo>
                    <a:pt x="1238" y="582"/>
                  </a:lnTo>
                  <a:lnTo>
                    <a:pt x="1240" y="595"/>
                  </a:lnTo>
                  <a:lnTo>
                    <a:pt x="1240" y="609"/>
                  </a:lnTo>
                  <a:lnTo>
                    <a:pt x="1241" y="622"/>
                  </a:lnTo>
                  <a:lnTo>
                    <a:pt x="1240" y="635"/>
                  </a:lnTo>
                  <a:lnTo>
                    <a:pt x="1240" y="652"/>
                  </a:lnTo>
                  <a:lnTo>
                    <a:pt x="1238" y="668"/>
                  </a:lnTo>
                  <a:lnTo>
                    <a:pt x="1238" y="683"/>
                  </a:lnTo>
                  <a:lnTo>
                    <a:pt x="1234" y="698"/>
                  </a:lnTo>
                  <a:lnTo>
                    <a:pt x="1232" y="713"/>
                  </a:lnTo>
                  <a:lnTo>
                    <a:pt x="1228" y="730"/>
                  </a:lnTo>
                  <a:lnTo>
                    <a:pt x="1226" y="746"/>
                  </a:lnTo>
                  <a:lnTo>
                    <a:pt x="1222" y="759"/>
                  </a:lnTo>
                  <a:lnTo>
                    <a:pt x="1219" y="774"/>
                  </a:lnTo>
                  <a:lnTo>
                    <a:pt x="1215" y="789"/>
                  </a:lnTo>
                  <a:lnTo>
                    <a:pt x="1211" y="805"/>
                  </a:lnTo>
                  <a:lnTo>
                    <a:pt x="1205" y="818"/>
                  </a:lnTo>
                  <a:lnTo>
                    <a:pt x="1202" y="833"/>
                  </a:lnTo>
                  <a:lnTo>
                    <a:pt x="1196" y="846"/>
                  </a:lnTo>
                  <a:lnTo>
                    <a:pt x="1192" y="862"/>
                  </a:lnTo>
                  <a:lnTo>
                    <a:pt x="1184" y="875"/>
                  </a:lnTo>
                  <a:lnTo>
                    <a:pt x="1177" y="888"/>
                  </a:lnTo>
                  <a:lnTo>
                    <a:pt x="1169" y="902"/>
                  </a:lnTo>
                  <a:lnTo>
                    <a:pt x="1163" y="915"/>
                  </a:lnTo>
                  <a:lnTo>
                    <a:pt x="1156" y="928"/>
                  </a:lnTo>
                  <a:lnTo>
                    <a:pt x="1148" y="941"/>
                  </a:lnTo>
                  <a:lnTo>
                    <a:pt x="1141" y="955"/>
                  </a:lnTo>
                  <a:lnTo>
                    <a:pt x="1133" y="966"/>
                  </a:lnTo>
                  <a:lnTo>
                    <a:pt x="1124" y="978"/>
                  </a:lnTo>
                  <a:lnTo>
                    <a:pt x="1116" y="991"/>
                  </a:lnTo>
                  <a:lnTo>
                    <a:pt x="1106" y="1002"/>
                  </a:lnTo>
                  <a:lnTo>
                    <a:pt x="1097" y="1016"/>
                  </a:lnTo>
                  <a:lnTo>
                    <a:pt x="1087" y="1025"/>
                  </a:lnTo>
                  <a:lnTo>
                    <a:pt x="1078" y="1036"/>
                  </a:lnTo>
                  <a:lnTo>
                    <a:pt x="1068" y="1048"/>
                  </a:lnTo>
                  <a:lnTo>
                    <a:pt x="1059" y="1059"/>
                  </a:lnTo>
                  <a:lnTo>
                    <a:pt x="1048" y="1069"/>
                  </a:lnTo>
                  <a:lnTo>
                    <a:pt x="1036" y="1078"/>
                  </a:lnTo>
                  <a:lnTo>
                    <a:pt x="1025" y="1090"/>
                  </a:lnTo>
                  <a:lnTo>
                    <a:pt x="1013" y="1099"/>
                  </a:lnTo>
                  <a:lnTo>
                    <a:pt x="1000" y="1107"/>
                  </a:lnTo>
                  <a:lnTo>
                    <a:pt x="989" y="1116"/>
                  </a:lnTo>
                  <a:lnTo>
                    <a:pt x="977" y="1126"/>
                  </a:lnTo>
                  <a:lnTo>
                    <a:pt x="966" y="1135"/>
                  </a:lnTo>
                  <a:lnTo>
                    <a:pt x="952" y="1143"/>
                  </a:lnTo>
                  <a:lnTo>
                    <a:pt x="939" y="1149"/>
                  </a:lnTo>
                  <a:lnTo>
                    <a:pt x="928" y="1156"/>
                  </a:lnTo>
                  <a:lnTo>
                    <a:pt x="914" y="1166"/>
                  </a:lnTo>
                  <a:lnTo>
                    <a:pt x="899" y="1171"/>
                  </a:lnTo>
                  <a:lnTo>
                    <a:pt x="886" y="1177"/>
                  </a:lnTo>
                  <a:lnTo>
                    <a:pt x="875" y="1185"/>
                  </a:lnTo>
                  <a:lnTo>
                    <a:pt x="861" y="1192"/>
                  </a:lnTo>
                  <a:lnTo>
                    <a:pt x="846" y="1196"/>
                  </a:lnTo>
                  <a:lnTo>
                    <a:pt x="831" y="1202"/>
                  </a:lnTo>
                  <a:lnTo>
                    <a:pt x="816" y="1208"/>
                  </a:lnTo>
                  <a:lnTo>
                    <a:pt x="802" y="1213"/>
                  </a:lnTo>
                  <a:lnTo>
                    <a:pt x="787" y="1215"/>
                  </a:lnTo>
                  <a:lnTo>
                    <a:pt x="772" y="1219"/>
                  </a:lnTo>
                  <a:lnTo>
                    <a:pt x="757" y="1225"/>
                  </a:lnTo>
                  <a:lnTo>
                    <a:pt x="743" y="1229"/>
                  </a:lnTo>
                  <a:lnTo>
                    <a:pt x="728" y="1230"/>
                  </a:lnTo>
                  <a:lnTo>
                    <a:pt x="711" y="1232"/>
                  </a:lnTo>
                  <a:lnTo>
                    <a:pt x="696" y="1236"/>
                  </a:lnTo>
                  <a:lnTo>
                    <a:pt x="681" y="1238"/>
                  </a:lnTo>
                  <a:lnTo>
                    <a:pt x="665" y="1240"/>
                  </a:lnTo>
                  <a:lnTo>
                    <a:pt x="650" y="1242"/>
                  </a:lnTo>
                  <a:lnTo>
                    <a:pt x="635" y="1242"/>
                  </a:lnTo>
                  <a:lnTo>
                    <a:pt x="620" y="1242"/>
                  </a:lnTo>
                  <a:lnTo>
                    <a:pt x="603" y="1242"/>
                  </a:lnTo>
                  <a:lnTo>
                    <a:pt x="587" y="1242"/>
                  </a:lnTo>
                  <a:lnTo>
                    <a:pt x="570" y="1240"/>
                  </a:lnTo>
                  <a:lnTo>
                    <a:pt x="555" y="1238"/>
                  </a:lnTo>
                  <a:lnTo>
                    <a:pt x="538" y="1236"/>
                  </a:lnTo>
                  <a:lnTo>
                    <a:pt x="523" y="1232"/>
                  </a:lnTo>
                  <a:lnTo>
                    <a:pt x="508" y="1230"/>
                  </a:lnTo>
                  <a:lnTo>
                    <a:pt x="494" y="1229"/>
                  </a:lnTo>
                  <a:lnTo>
                    <a:pt x="477" y="1225"/>
                  </a:lnTo>
                  <a:lnTo>
                    <a:pt x="464" y="1219"/>
                  </a:lnTo>
                  <a:lnTo>
                    <a:pt x="447" y="1215"/>
                  </a:lnTo>
                  <a:lnTo>
                    <a:pt x="433" y="1213"/>
                  </a:lnTo>
                  <a:lnTo>
                    <a:pt x="418" y="1208"/>
                  </a:lnTo>
                  <a:lnTo>
                    <a:pt x="405" y="1202"/>
                  </a:lnTo>
                  <a:lnTo>
                    <a:pt x="392" y="1196"/>
                  </a:lnTo>
                  <a:lnTo>
                    <a:pt x="378" y="1192"/>
                  </a:lnTo>
                  <a:lnTo>
                    <a:pt x="365"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1" y="1059"/>
                  </a:lnTo>
                  <a:lnTo>
                    <a:pt x="169" y="1048"/>
                  </a:lnTo>
                  <a:lnTo>
                    <a:pt x="160" y="1036"/>
                  </a:lnTo>
                  <a:lnTo>
                    <a:pt x="148" y="1025"/>
                  </a:lnTo>
                  <a:lnTo>
                    <a:pt x="139" y="1016"/>
                  </a:lnTo>
                  <a:lnTo>
                    <a:pt x="129" y="1002"/>
                  </a:lnTo>
                  <a:lnTo>
                    <a:pt x="120" y="991"/>
                  </a:lnTo>
                  <a:lnTo>
                    <a:pt x="112" y="978"/>
                  </a:lnTo>
                  <a:lnTo>
                    <a:pt x="105" y="966"/>
                  </a:lnTo>
                  <a:lnTo>
                    <a:pt x="95" y="955"/>
                  </a:lnTo>
                  <a:lnTo>
                    <a:pt x="87" y="941"/>
                  </a:lnTo>
                  <a:lnTo>
                    <a:pt x="78" y="928"/>
                  </a:lnTo>
                  <a:lnTo>
                    <a:pt x="72" y="915"/>
                  </a:lnTo>
                  <a:lnTo>
                    <a:pt x="65" y="902"/>
                  </a:lnTo>
                  <a:lnTo>
                    <a:pt x="59" y="888"/>
                  </a:lnTo>
                  <a:lnTo>
                    <a:pt x="51" y="875"/>
                  </a:lnTo>
                  <a:lnTo>
                    <a:pt x="48" y="862"/>
                  </a:lnTo>
                  <a:lnTo>
                    <a:pt x="40" y="846"/>
                  </a:lnTo>
                  <a:lnTo>
                    <a:pt x="34" y="833"/>
                  </a:lnTo>
                  <a:lnTo>
                    <a:pt x="30" y="818"/>
                  </a:lnTo>
                  <a:lnTo>
                    <a:pt x="25" y="805"/>
                  </a:lnTo>
                  <a:lnTo>
                    <a:pt x="21" y="789"/>
                  </a:lnTo>
                  <a:lnTo>
                    <a:pt x="17" y="774"/>
                  </a:lnTo>
                  <a:lnTo>
                    <a:pt x="13" y="759"/>
                  </a:lnTo>
                  <a:lnTo>
                    <a:pt x="11" y="746"/>
                  </a:lnTo>
                  <a:lnTo>
                    <a:pt x="8" y="730"/>
                  </a:lnTo>
                  <a:lnTo>
                    <a:pt x="6" y="713"/>
                  </a:lnTo>
                  <a:lnTo>
                    <a:pt x="2" y="698"/>
                  </a:lnTo>
                  <a:lnTo>
                    <a:pt x="2" y="683"/>
                  </a:lnTo>
                  <a:lnTo>
                    <a:pt x="0" y="668"/>
                  </a:lnTo>
                  <a:lnTo>
                    <a:pt x="0" y="652"/>
                  </a:lnTo>
                  <a:lnTo>
                    <a:pt x="0" y="635"/>
                  </a:lnTo>
                  <a:lnTo>
                    <a:pt x="0" y="622"/>
                  </a:lnTo>
                  <a:lnTo>
                    <a:pt x="0" y="605"/>
                  </a:lnTo>
                  <a:lnTo>
                    <a:pt x="0" y="590"/>
                  </a:lnTo>
                  <a:lnTo>
                    <a:pt x="0" y="573"/>
                  </a:lnTo>
                  <a:lnTo>
                    <a:pt x="2" y="557"/>
                  </a:lnTo>
                  <a:lnTo>
                    <a:pt x="2" y="540"/>
                  </a:lnTo>
                  <a:lnTo>
                    <a:pt x="6" y="525"/>
                  </a:lnTo>
                  <a:lnTo>
                    <a:pt x="8" y="510"/>
                  </a:lnTo>
                  <a:lnTo>
                    <a:pt x="11" y="495"/>
                  </a:lnTo>
                  <a:lnTo>
                    <a:pt x="13" y="479"/>
                  </a:lnTo>
                  <a:lnTo>
                    <a:pt x="17" y="466"/>
                  </a:lnTo>
                  <a:lnTo>
                    <a:pt x="21" y="449"/>
                  </a:lnTo>
                  <a:lnTo>
                    <a:pt x="25" y="436"/>
                  </a:lnTo>
                  <a:lnTo>
                    <a:pt x="30" y="421"/>
                  </a:lnTo>
                  <a:lnTo>
                    <a:pt x="34" y="407"/>
                  </a:lnTo>
                  <a:lnTo>
                    <a:pt x="40" y="394"/>
                  </a:lnTo>
                  <a:lnTo>
                    <a:pt x="48" y="381"/>
                  </a:lnTo>
                  <a:lnTo>
                    <a:pt x="51" y="365"/>
                  </a:lnTo>
                  <a:lnTo>
                    <a:pt x="59" y="352"/>
                  </a:lnTo>
                  <a:lnTo>
                    <a:pt x="65" y="337"/>
                  </a:lnTo>
                  <a:lnTo>
                    <a:pt x="72" y="324"/>
                  </a:lnTo>
                  <a:lnTo>
                    <a:pt x="78" y="312"/>
                  </a:lnTo>
                  <a:lnTo>
                    <a:pt x="87" y="299"/>
                  </a:lnTo>
                  <a:lnTo>
                    <a:pt x="95" y="286"/>
                  </a:lnTo>
                  <a:lnTo>
                    <a:pt x="105" y="274"/>
                  </a:lnTo>
                  <a:lnTo>
                    <a:pt x="112" y="261"/>
                  </a:lnTo>
                  <a:lnTo>
                    <a:pt x="120" y="247"/>
                  </a:lnTo>
                  <a:lnTo>
                    <a:pt x="129" y="236"/>
                  </a:lnTo>
                  <a:lnTo>
                    <a:pt x="139" y="225"/>
                  </a:lnTo>
                  <a:lnTo>
                    <a:pt x="148" y="211"/>
                  </a:lnTo>
                  <a:lnTo>
                    <a:pt x="160" y="202"/>
                  </a:lnTo>
                  <a:lnTo>
                    <a:pt x="169" y="190"/>
                  </a:lnTo>
                  <a:lnTo>
                    <a:pt x="181" y="183"/>
                  </a:lnTo>
                  <a:lnTo>
                    <a:pt x="190" y="171"/>
                  </a:lnTo>
                  <a:lnTo>
                    <a:pt x="202" y="160"/>
                  </a:lnTo>
                  <a:lnTo>
                    <a:pt x="211" y="149"/>
                  </a:lnTo>
                  <a:lnTo>
                    <a:pt x="224" y="141"/>
                  </a:lnTo>
                  <a:lnTo>
                    <a:pt x="236" y="130"/>
                  </a:lnTo>
                  <a:lnTo>
                    <a:pt x="247" y="122"/>
                  </a:lnTo>
                  <a:lnTo>
                    <a:pt x="259" y="113"/>
                  </a:lnTo>
                  <a:lnTo>
                    <a:pt x="272" y="107"/>
                  </a:lnTo>
                  <a:lnTo>
                    <a:pt x="283" y="97"/>
                  </a:lnTo>
                  <a:lnTo>
                    <a:pt x="297" y="88"/>
                  </a:lnTo>
                  <a:lnTo>
                    <a:pt x="310" y="80"/>
                  </a:lnTo>
                  <a:lnTo>
                    <a:pt x="323" y="74"/>
                  </a:lnTo>
                  <a:lnTo>
                    <a:pt x="335" y="65"/>
                  </a:lnTo>
                  <a:lnTo>
                    <a:pt x="350" y="59"/>
                  </a:lnTo>
                  <a:lnTo>
                    <a:pt x="365" y="54"/>
                  </a:lnTo>
                  <a:lnTo>
                    <a:pt x="378" y="48"/>
                  </a:lnTo>
                  <a:lnTo>
                    <a:pt x="392" y="40"/>
                  </a:lnTo>
                  <a:lnTo>
                    <a:pt x="405" y="35"/>
                  </a:lnTo>
                  <a:lnTo>
                    <a:pt x="418" y="31"/>
                  </a:lnTo>
                  <a:lnTo>
                    <a:pt x="433" y="27"/>
                  </a:lnTo>
                  <a:lnTo>
                    <a:pt x="447" y="23"/>
                  </a:lnTo>
                  <a:lnTo>
                    <a:pt x="464" y="17"/>
                  </a:lnTo>
                  <a:lnTo>
                    <a:pt x="477" y="16"/>
                  </a:lnTo>
                  <a:lnTo>
                    <a:pt x="494" y="12"/>
                  </a:lnTo>
                  <a:lnTo>
                    <a:pt x="508" y="8"/>
                  </a:lnTo>
                  <a:lnTo>
                    <a:pt x="523" y="6"/>
                  </a:lnTo>
                  <a:lnTo>
                    <a:pt x="538" y="4"/>
                  </a:lnTo>
                  <a:lnTo>
                    <a:pt x="555" y="4"/>
                  </a:lnTo>
                  <a:lnTo>
                    <a:pt x="570" y="0"/>
                  </a:lnTo>
                  <a:lnTo>
                    <a:pt x="587" y="0"/>
                  </a:lnTo>
                  <a:lnTo>
                    <a:pt x="603" y="0"/>
                  </a:lnTo>
                  <a:lnTo>
                    <a:pt x="620" y="0"/>
                  </a:lnTo>
                  <a:lnTo>
                    <a:pt x="629" y="0"/>
                  </a:lnTo>
                  <a:lnTo>
                    <a:pt x="637" y="0"/>
                  </a:lnTo>
                  <a:lnTo>
                    <a:pt x="646" y="0"/>
                  </a:lnTo>
                  <a:lnTo>
                    <a:pt x="654" y="0"/>
                  </a:lnTo>
                  <a:lnTo>
                    <a:pt x="663" y="0"/>
                  </a:lnTo>
                  <a:lnTo>
                    <a:pt x="671" y="0"/>
                  </a:lnTo>
                  <a:lnTo>
                    <a:pt x="681" y="2"/>
                  </a:lnTo>
                  <a:lnTo>
                    <a:pt x="690" y="4"/>
                  </a:lnTo>
                  <a:lnTo>
                    <a:pt x="700" y="4"/>
                  </a:lnTo>
                  <a:lnTo>
                    <a:pt x="707" y="6"/>
                  </a:lnTo>
                  <a:lnTo>
                    <a:pt x="717" y="6"/>
                  </a:lnTo>
                  <a:lnTo>
                    <a:pt x="724" y="8"/>
                  </a:lnTo>
                  <a:lnTo>
                    <a:pt x="734" y="8"/>
                  </a:lnTo>
                  <a:lnTo>
                    <a:pt x="741" y="12"/>
                  </a:lnTo>
                  <a:lnTo>
                    <a:pt x="751" y="12"/>
                  </a:lnTo>
                  <a:lnTo>
                    <a:pt x="759" y="16"/>
                  </a:lnTo>
                  <a:lnTo>
                    <a:pt x="766" y="17"/>
                  </a:lnTo>
                  <a:lnTo>
                    <a:pt x="776" y="19"/>
                  </a:lnTo>
                  <a:lnTo>
                    <a:pt x="781" y="21"/>
                  </a:lnTo>
                  <a:lnTo>
                    <a:pt x="791" y="23"/>
                  </a:lnTo>
                  <a:lnTo>
                    <a:pt x="798" y="25"/>
                  </a:lnTo>
                  <a:lnTo>
                    <a:pt x="806" y="29"/>
                  </a:lnTo>
                  <a:lnTo>
                    <a:pt x="816" y="29"/>
                  </a:lnTo>
                  <a:lnTo>
                    <a:pt x="823" y="35"/>
                  </a:lnTo>
                  <a:lnTo>
                    <a:pt x="831" y="36"/>
                  </a:lnTo>
                  <a:lnTo>
                    <a:pt x="840" y="40"/>
                  </a:lnTo>
                  <a:lnTo>
                    <a:pt x="846" y="42"/>
                  </a:lnTo>
                  <a:lnTo>
                    <a:pt x="855" y="48"/>
                  </a:lnTo>
                  <a:lnTo>
                    <a:pt x="863" y="50"/>
                  </a:lnTo>
                  <a:lnTo>
                    <a:pt x="871" y="54"/>
                  </a:lnTo>
                  <a:lnTo>
                    <a:pt x="880" y="57"/>
                  </a:lnTo>
                  <a:lnTo>
                    <a:pt x="888" y="61"/>
                  </a:lnTo>
                  <a:lnTo>
                    <a:pt x="894" y="65"/>
                  </a:lnTo>
                  <a:lnTo>
                    <a:pt x="903" y="67"/>
                  </a:lnTo>
                  <a:lnTo>
                    <a:pt x="909" y="71"/>
                  </a:lnTo>
                  <a:lnTo>
                    <a:pt x="916" y="76"/>
                  </a:lnTo>
                  <a:lnTo>
                    <a:pt x="924" y="80"/>
                  </a:lnTo>
                  <a:lnTo>
                    <a:pt x="932" y="84"/>
                  </a:lnTo>
                  <a:lnTo>
                    <a:pt x="939" y="88"/>
                  </a:lnTo>
                  <a:lnTo>
                    <a:pt x="947" y="94"/>
                  </a:lnTo>
                  <a:lnTo>
                    <a:pt x="952" y="97"/>
                  </a:lnTo>
                  <a:lnTo>
                    <a:pt x="960" y="101"/>
                  </a:lnTo>
                  <a:lnTo>
                    <a:pt x="968" y="107"/>
                  </a:lnTo>
                  <a:lnTo>
                    <a:pt x="975" y="111"/>
                  </a:lnTo>
                  <a:lnTo>
                    <a:pt x="981" y="114"/>
                  </a:lnTo>
                  <a:lnTo>
                    <a:pt x="987" y="120"/>
                  </a:lnTo>
                  <a:lnTo>
                    <a:pt x="994" y="126"/>
                  </a:lnTo>
                  <a:lnTo>
                    <a:pt x="1002" y="132"/>
                  </a:lnTo>
                  <a:lnTo>
                    <a:pt x="1013" y="141"/>
                  </a:lnTo>
                  <a:lnTo>
                    <a:pt x="1027" y="152"/>
                  </a:lnTo>
                  <a:lnTo>
                    <a:pt x="1032" y="158"/>
                  </a:lnTo>
                  <a:lnTo>
                    <a:pt x="1040" y="164"/>
                  </a:lnTo>
                  <a:lnTo>
                    <a:pt x="1046" y="170"/>
                  </a:lnTo>
                  <a:lnTo>
                    <a:pt x="1051" y="177"/>
                  </a:lnTo>
                  <a:lnTo>
                    <a:pt x="1057" y="181"/>
                  </a:lnTo>
                  <a:lnTo>
                    <a:pt x="1063" y="189"/>
                  </a:lnTo>
                  <a:lnTo>
                    <a:pt x="1068" y="194"/>
                  </a:lnTo>
                  <a:lnTo>
                    <a:pt x="1076" y="200"/>
                  </a:lnTo>
                  <a:lnTo>
                    <a:pt x="1080" y="206"/>
                  </a:lnTo>
                  <a:lnTo>
                    <a:pt x="1087" y="213"/>
                  </a:lnTo>
                  <a:lnTo>
                    <a:pt x="1091" y="219"/>
                  </a:lnTo>
                  <a:lnTo>
                    <a:pt x="1099" y="227"/>
                  </a:lnTo>
                  <a:lnTo>
                    <a:pt x="1091" y="236"/>
                  </a:lnTo>
                  <a:lnTo>
                    <a:pt x="1086" y="247"/>
                  </a:lnTo>
                  <a:lnTo>
                    <a:pt x="1080" y="259"/>
                  </a:lnTo>
                  <a:lnTo>
                    <a:pt x="1074" y="270"/>
                  </a:lnTo>
                  <a:lnTo>
                    <a:pt x="1067" y="282"/>
                  </a:lnTo>
                  <a:lnTo>
                    <a:pt x="1061" y="293"/>
                  </a:lnTo>
                  <a:lnTo>
                    <a:pt x="1055" y="303"/>
                  </a:lnTo>
                  <a:lnTo>
                    <a:pt x="1051" y="314"/>
                  </a:lnTo>
                  <a:lnTo>
                    <a:pt x="1046" y="324"/>
                  </a:lnTo>
                  <a:lnTo>
                    <a:pt x="1042" y="335"/>
                  </a:lnTo>
                  <a:lnTo>
                    <a:pt x="1038" y="346"/>
                  </a:lnTo>
                  <a:lnTo>
                    <a:pt x="1032" y="358"/>
                  </a:lnTo>
                  <a:lnTo>
                    <a:pt x="1028" y="367"/>
                  </a:lnTo>
                  <a:lnTo>
                    <a:pt x="1025" y="377"/>
                  </a:lnTo>
                  <a:lnTo>
                    <a:pt x="1021" y="388"/>
                  </a:lnTo>
                  <a:lnTo>
                    <a:pt x="1017" y="398"/>
                  </a:lnTo>
                  <a:lnTo>
                    <a:pt x="1013" y="407"/>
                  </a:lnTo>
                  <a:lnTo>
                    <a:pt x="1009" y="415"/>
                  </a:lnTo>
                  <a:lnTo>
                    <a:pt x="1008" y="424"/>
                  </a:lnTo>
                  <a:lnTo>
                    <a:pt x="1006" y="432"/>
                  </a:lnTo>
                  <a:lnTo>
                    <a:pt x="998" y="428"/>
                  </a:lnTo>
                  <a:lnTo>
                    <a:pt x="989" y="424"/>
                  </a:lnTo>
                  <a:lnTo>
                    <a:pt x="981" y="422"/>
                  </a:lnTo>
                  <a:lnTo>
                    <a:pt x="971" y="422"/>
                  </a:lnTo>
                  <a:lnTo>
                    <a:pt x="962" y="419"/>
                  </a:lnTo>
                  <a:lnTo>
                    <a:pt x="954" y="419"/>
                  </a:lnTo>
                  <a:lnTo>
                    <a:pt x="945" y="419"/>
                  </a:lnTo>
                  <a:lnTo>
                    <a:pt x="939" y="419"/>
                  </a:lnTo>
                  <a:lnTo>
                    <a:pt x="928" y="419"/>
                  </a:lnTo>
                  <a:lnTo>
                    <a:pt x="918" y="419"/>
                  </a:lnTo>
                  <a:lnTo>
                    <a:pt x="911" y="419"/>
                  </a:lnTo>
                  <a:lnTo>
                    <a:pt x="901" y="422"/>
                  </a:lnTo>
                  <a:lnTo>
                    <a:pt x="894" y="422"/>
                  </a:lnTo>
                  <a:lnTo>
                    <a:pt x="884" y="424"/>
                  </a:lnTo>
                  <a:lnTo>
                    <a:pt x="875" y="428"/>
                  </a:lnTo>
                  <a:lnTo>
                    <a:pt x="869" y="432"/>
                  </a:lnTo>
                  <a:lnTo>
                    <a:pt x="859" y="436"/>
                  </a:lnTo>
                  <a:lnTo>
                    <a:pt x="852" y="440"/>
                  </a:lnTo>
                  <a:lnTo>
                    <a:pt x="844" y="443"/>
                  </a:lnTo>
                  <a:lnTo>
                    <a:pt x="836" y="449"/>
                  </a:lnTo>
                  <a:lnTo>
                    <a:pt x="829" y="453"/>
                  </a:lnTo>
                  <a:lnTo>
                    <a:pt x="821" y="459"/>
                  </a:lnTo>
                  <a:lnTo>
                    <a:pt x="816" y="464"/>
                  </a:lnTo>
                  <a:lnTo>
                    <a:pt x="810" y="470"/>
                  </a:lnTo>
                  <a:lnTo>
                    <a:pt x="804" y="476"/>
                  </a:lnTo>
                  <a:lnTo>
                    <a:pt x="798" y="483"/>
                  </a:lnTo>
                  <a:lnTo>
                    <a:pt x="793" y="489"/>
                  </a:lnTo>
                  <a:lnTo>
                    <a:pt x="787" y="497"/>
                  </a:lnTo>
                  <a:lnTo>
                    <a:pt x="781" y="504"/>
                  </a:lnTo>
                  <a:lnTo>
                    <a:pt x="778" y="512"/>
                  </a:lnTo>
                  <a:lnTo>
                    <a:pt x="774" y="519"/>
                  </a:lnTo>
                  <a:lnTo>
                    <a:pt x="770" y="529"/>
                  </a:lnTo>
                  <a:lnTo>
                    <a:pt x="766" y="536"/>
                  </a:lnTo>
                  <a:lnTo>
                    <a:pt x="764" y="544"/>
                  </a:lnTo>
                  <a:lnTo>
                    <a:pt x="760" y="554"/>
                  </a:lnTo>
                  <a:lnTo>
                    <a:pt x="760" y="561"/>
                  </a:lnTo>
                  <a:lnTo>
                    <a:pt x="757" y="571"/>
                  </a:lnTo>
                  <a:lnTo>
                    <a:pt x="757" y="578"/>
                  </a:lnTo>
                  <a:lnTo>
                    <a:pt x="757" y="590"/>
                  </a:lnTo>
                  <a:lnTo>
                    <a:pt x="757" y="599"/>
                  </a:lnTo>
                  <a:lnTo>
                    <a:pt x="757" y="607"/>
                  </a:lnTo>
                  <a:lnTo>
                    <a:pt x="757" y="616"/>
                  </a:lnTo>
                  <a:lnTo>
                    <a:pt x="757" y="624"/>
                  </a:lnTo>
                  <a:lnTo>
                    <a:pt x="760" y="635"/>
                  </a:lnTo>
                  <a:lnTo>
                    <a:pt x="760" y="643"/>
                  </a:lnTo>
                  <a:lnTo>
                    <a:pt x="764" y="652"/>
                  </a:lnTo>
                  <a:lnTo>
                    <a:pt x="766" y="660"/>
                  </a:lnTo>
                  <a:lnTo>
                    <a:pt x="770" y="670"/>
                  </a:lnTo>
                  <a:lnTo>
                    <a:pt x="774" y="677"/>
                  </a:lnTo>
                  <a:lnTo>
                    <a:pt x="778" y="683"/>
                  </a:lnTo>
                  <a:lnTo>
                    <a:pt x="781" y="690"/>
                  </a:lnTo>
                  <a:lnTo>
                    <a:pt x="787" y="700"/>
                  </a:lnTo>
                  <a:lnTo>
                    <a:pt x="793" y="706"/>
                  </a:lnTo>
                  <a:lnTo>
                    <a:pt x="798" y="713"/>
                  </a:lnTo>
                  <a:lnTo>
                    <a:pt x="804" y="719"/>
                  </a:lnTo>
                  <a:lnTo>
                    <a:pt x="810" y="727"/>
                  </a:lnTo>
                  <a:lnTo>
                    <a:pt x="816" y="730"/>
                  </a:lnTo>
                  <a:lnTo>
                    <a:pt x="821" y="736"/>
                  </a:lnTo>
                  <a:lnTo>
                    <a:pt x="829" y="742"/>
                  </a:lnTo>
                  <a:lnTo>
                    <a:pt x="836" y="748"/>
                  </a:lnTo>
                  <a:lnTo>
                    <a:pt x="844" y="753"/>
                  </a:lnTo>
                  <a:lnTo>
                    <a:pt x="852" y="757"/>
                  </a:lnTo>
                  <a:lnTo>
                    <a:pt x="859" y="761"/>
                  </a:lnTo>
                  <a:lnTo>
                    <a:pt x="869" y="767"/>
                  </a:lnTo>
                  <a:lnTo>
                    <a:pt x="875" y="767"/>
                  </a:lnTo>
                  <a:lnTo>
                    <a:pt x="884" y="770"/>
                  </a:lnTo>
                  <a:lnTo>
                    <a:pt x="894" y="772"/>
                  </a:lnTo>
                  <a:lnTo>
                    <a:pt x="901" y="776"/>
                  </a:lnTo>
                  <a:lnTo>
                    <a:pt x="911" y="778"/>
                  </a:lnTo>
                  <a:lnTo>
                    <a:pt x="918" y="778"/>
                  </a:lnTo>
                  <a:lnTo>
                    <a:pt x="928" y="778"/>
                  </a:lnTo>
                  <a:lnTo>
                    <a:pt x="939" y="780"/>
                  </a:lnTo>
                  <a:close/>
                </a:path>
              </a:pathLst>
            </a:custGeom>
            <a:solidFill>
              <a:srgbClr val="BA9E00"/>
            </a:solidFill>
            <a:ln w="9525">
              <a:noFill/>
              <a:round/>
              <a:headEnd/>
              <a:tailEnd/>
            </a:ln>
          </p:spPr>
          <p:txBody>
            <a:bodyPr/>
            <a:lstStyle/>
            <a:p>
              <a:endParaRPr lang="fr-FR"/>
            </a:p>
          </p:txBody>
        </p:sp>
        <p:sp>
          <p:nvSpPr>
            <p:cNvPr id="138269" name="Freeform 13"/>
            <p:cNvSpPr>
              <a:spLocks/>
            </p:cNvSpPr>
            <p:nvPr/>
          </p:nvSpPr>
          <p:spPr bwMode="auto">
            <a:xfrm>
              <a:off x="1554" y="1942"/>
              <a:ext cx="622" cy="621"/>
            </a:xfrm>
            <a:custGeom>
              <a:avLst/>
              <a:gdLst>
                <a:gd name="T0" fmla="*/ 248 w 1243"/>
                <a:gd name="T1" fmla="*/ 192 h 1242"/>
                <a:gd name="T2" fmla="*/ 261 w 1243"/>
                <a:gd name="T3" fmla="*/ 185 h 1242"/>
                <a:gd name="T4" fmla="*/ 272 w 1243"/>
                <a:gd name="T5" fmla="*/ 175 h 1242"/>
                <a:gd name="T6" fmla="*/ 278 w 1243"/>
                <a:gd name="T7" fmla="*/ 160 h 1242"/>
                <a:gd name="T8" fmla="*/ 280 w 1243"/>
                <a:gd name="T9" fmla="*/ 145 h 1242"/>
                <a:gd name="T10" fmla="*/ 276 w 1243"/>
                <a:gd name="T11" fmla="*/ 130 h 1242"/>
                <a:gd name="T12" fmla="*/ 267 w 1243"/>
                <a:gd name="T13" fmla="*/ 117 h 1242"/>
                <a:gd name="T14" fmla="*/ 254 w 1243"/>
                <a:gd name="T15" fmla="*/ 109 h 1242"/>
                <a:gd name="T16" fmla="*/ 239 w 1243"/>
                <a:gd name="T17" fmla="*/ 104 h 1242"/>
                <a:gd name="T18" fmla="*/ 238 w 1243"/>
                <a:gd name="T19" fmla="*/ 96 h 1242"/>
                <a:gd name="T20" fmla="*/ 246 w 1243"/>
                <a:gd name="T21" fmla="*/ 77 h 1242"/>
                <a:gd name="T22" fmla="*/ 254 w 1243"/>
                <a:gd name="T23" fmla="*/ 60 h 1242"/>
                <a:gd name="T24" fmla="*/ 264 w 1243"/>
                <a:gd name="T25" fmla="*/ 44 h 1242"/>
                <a:gd name="T26" fmla="*/ 280 w 1243"/>
                <a:gd name="T27" fmla="*/ 65 h 1242"/>
                <a:gd name="T28" fmla="*/ 293 w 1243"/>
                <a:gd name="T29" fmla="*/ 83 h 1242"/>
                <a:gd name="T30" fmla="*/ 302 w 1243"/>
                <a:gd name="T31" fmla="*/ 104 h 1242"/>
                <a:gd name="T32" fmla="*/ 307 w 1243"/>
                <a:gd name="T33" fmla="*/ 123 h 1242"/>
                <a:gd name="T34" fmla="*/ 310 w 1243"/>
                <a:gd name="T35" fmla="*/ 141 h 1242"/>
                <a:gd name="T36" fmla="*/ 311 w 1243"/>
                <a:gd name="T37" fmla="*/ 155 h 1242"/>
                <a:gd name="T38" fmla="*/ 308 w 1243"/>
                <a:gd name="T39" fmla="*/ 182 h 1242"/>
                <a:gd name="T40" fmla="*/ 301 w 1243"/>
                <a:gd name="T41" fmla="*/ 208 h 1242"/>
                <a:gd name="T42" fmla="*/ 289 w 1243"/>
                <a:gd name="T43" fmla="*/ 232 h 1242"/>
                <a:gd name="T44" fmla="*/ 275 w 1243"/>
                <a:gd name="T45" fmla="*/ 254 h 1242"/>
                <a:gd name="T46" fmla="*/ 257 w 1243"/>
                <a:gd name="T47" fmla="*/ 273 h 1242"/>
                <a:gd name="T48" fmla="*/ 236 w 1243"/>
                <a:gd name="T49" fmla="*/ 288 h 1242"/>
                <a:gd name="T50" fmla="*/ 212 w 1243"/>
                <a:gd name="T51" fmla="*/ 299 h 1242"/>
                <a:gd name="T52" fmla="*/ 187 w 1243"/>
                <a:gd name="T53" fmla="*/ 308 h 1242"/>
                <a:gd name="T54" fmla="*/ 159 w 1243"/>
                <a:gd name="T55" fmla="*/ 311 h 1242"/>
                <a:gd name="T56" fmla="*/ 132 w 1243"/>
                <a:gd name="T57" fmla="*/ 308 h 1242"/>
                <a:gd name="T58" fmla="*/ 105 w 1243"/>
                <a:gd name="T59" fmla="*/ 302 h 1242"/>
                <a:gd name="T60" fmla="*/ 81 w 1243"/>
                <a:gd name="T61" fmla="*/ 292 h 1242"/>
                <a:gd name="T62" fmla="*/ 59 w 1243"/>
                <a:gd name="T63" fmla="*/ 277 h 1242"/>
                <a:gd name="T64" fmla="*/ 40 w 1243"/>
                <a:gd name="T65" fmla="*/ 259 h 1242"/>
                <a:gd name="T66" fmla="*/ 25 w 1243"/>
                <a:gd name="T67" fmla="*/ 238 h 1242"/>
                <a:gd name="T68" fmla="*/ 12 w 1243"/>
                <a:gd name="T69" fmla="*/ 215 h 1242"/>
                <a:gd name="T70" fmla="*/ 4 w 1243"/>
                <a:gd name="T71" fmla="*/ 189 h 1242"/>
                <a:gd name="T72" fmla="*/ 0 w 1243"/>
                <a:gd name="T73" fmla="*/ 163 h 1242"/>
                <a:gd name="T74" fmla="*/ 1 w 1243"/>
                <a:gd name="T75" fmla="*/ 135 h 1242"/>
                <a:gd name="T76" fmla="*/ 7 w 1243"/>
                <a:gd name="T77" fmla="*/ 109 h 1242"/>
                <a:gd name="T78" fmla="*/ 17 w 1243"/>
                <a:gd name="T79" fmla="*/ 83 h 1242"/>
                <a:gd name="T80" fmla="*/ 31 w 1243"/>
                <a:gd name="T81" fmla="*/ 61 h 1242"/>
                <a:gd name="T82" fmla="*/ 48 w 1243"/>
                <a:gd name="T83" fmla="*/ 42 h 1242"/>
                <a:gd name="T84" fmla="*/ 68 w 1243"/>
                <a:gd name="T85" fmla="*/ 26 h 1242"/>
                <a:gd name="T86" fmla="*/ 91 w 1243"/>
                <a:gd name="T87" fmla="*/ 13 h 1242"/>
                <a:gd name="T88" fmla="*/ 116 w 1243"/>
                <a:gd name="T89" fmla="*/ 5 h 1242"/>
                <a:gd name="T90" fmla="*/ 143 w 1243"/>
                <a:gd name="T91" fmla="*/ 0 h 1242"/>
                <a:gd name="T92" fmla="*/ 170 w 1243"/>
                <a:gd name="T93" fmla="*/ 0 h 1242"/>
                <a:gd name="T94" fmla="*/ 194 w 1243"/>
                <a:gd name="T95" fmla="*/ 5 h 1242"/>
                <a:gd name="T96" fmla="*/ 218 w 1243"/>
                <a:gd name="T97" fmla="*/ 12 h 1242"/>
                <a:gd name="T98" fmla="*/ 239 w 1243"/>
                <a:gd name="T99" fmla="*/ 23 h 1242"/>
                <a:gd name="T100" fmla="*/ 258 w 1243"/>
                <a:gd name="T101" fmla="*/ 39 h 1242"/>
                <a:gd name="T102" fmla="*/ 249 w 1243"/>
                <a:gd name="T103" fmla="*/ 53 h 1242"/>
                <a:gd name="T104" fmla="*/ 241 w 1243"/>
                <a:gd name="T105" fmla="*/ 68 h 1242"/>
                <a:gd name="T106" fmla="*/ 232 w 1243"/>
                <a:gd name="T107" fmla="*/ 85 h 1242"/>
                <a:gd name="T108" fmla="*/ 226 w 1243"/>
                <a:gd name="T109" fmla="*/ 101 h 1242"/>
                <a:gd name="T110" fmla="*/ 207 w 1243"/>
                <a:gd name="T111" fmla="*/ 113 h 1242"/>
                <a:gd name="T112" fmla="*/ 192 w 1243"/>
                <a:gd name="T113" fmla="*/ 134 h 1242"/>
                <a:gd name="T114" fmla="*/ 190 w 1243"/>
                <a:gd name="T115" fmla="*/ 152 h 1242"/>
                <a:gd name="T116" fmla="*/ 193 w 1243"/>
                <a:gd name="T117" fmla="*/ 167 h 1242"/>
                <a:gd name="T118" fmla="*/ 201 w 1243"/>
                <a:gd name="T119" fmla="*/ 179 h 1242"/>
                <a:gd name="T120" fmla="*/ 213 w 1243"/>
                <a:gd name="T121" fmla="*/ 189 h 1242"/>
                <a:gd name="T122" fmla="*/ 228 w 1243"/>
                <a:gd name="T123" fmla="*/ 194 h 1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3"/>
                <a:gd name="T187" fmla="*/ 0 h 1242"/>
                <a:gd name="T188" fmla="*/ 1243 w 1243"/>
                <a:gd name="T189" fmla="*/ 1242 h 1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3" h="1242">
                  <a:moveTo>
                    <a:pt x="939" y="780"/>
                  </a:moveTo>
                  <a:lnTo>
                    <a:pt x="949" y="778"/>
                  </a:lnTo>
                  <a:lnTo>
                    <a:pt x="956" y="778"/>
                  </a:lnTo>
                  <a:lnTo>
                    <a:pt x="966" y="778"/>
                  </a:lnTo>
                  <a:lnTo>
                    <a:pt x="974" y="776"/>
                  </a:lnTo>
                  <a:lnTo>
                    <a:pt x="983" y="772"/>
                  </a:lnTo>
                  <a:lnTo>
                    <a:pt x="991" y="770"/>
                  </a:lnTo>
                  <a:lnTo>
                    <a:pt x="1000" y="767"/>
                  </a:lnTo>
                  <a:lnTo>
                    <a:pt x="1010" y="767"/>
                  </a:lnTo>
                  <a:lnTo>
                    <a:pt x="1015" y="761"/>
                  </a:lnTo>
                  <a:lnTo>
                    <a:pt x="1023" y="757"/>
                  </a:lnTo>
                  <a:lnTo>
                    <a:pt x="1031" y="753"/>
                  </a:lnTo>
                  <a:lnTo>
                    <a:pt x="1038" y="748"/>
                  </a:lnTo>
                  <a:lnTo>
                    <a:pt x="1044" y="742"/>
                  </a:lnTo>
                  <a:lnTo>
                    <a:pt x="1051" y="736"/>
                  </a:lnTo>
                  <a:lnTo>
                    <a:pt x="1059" y="730"/>
                  </a:lnTo>
                  <a:lnTo>
                    <a:pt x="1067" y="727"/>
                  </a:lnTo>
                  <a:lnTo>
                    <a:pt x="1070" y="719"/>
                  </a:lnTo>
                  <a:lnTo>
                    <a:pt x="1076" y="713"/>
                  </a:lnTo>
                  <a:lnTo>
                    <a:pt x="1082" y="706"/>
                  </a:lnTo>
                  <a:lnTo>
                    <a:pt x="1088" y="700"/>
                  </a:lnTo>
                  <a:lnTo>
                    <a:pt x="1091" y="690"/>
                  </a:lnTo>
                  <a:lnTo>
                    <a:pt x="1097" y="683"/>
                  </a:lnTo>
                  <a:lnTo>
                    <a:pt x="1101" y="677"/>
                  </a:lnTo>
                  <a:lnTo>
                    <a:pt x="1105" y="670"/>
                  </a:lnTo>
                  <a:lnTo>
                    <a:pt x="1107" y="660"/>
                  </a:lnTo>
                  <a:lnTo>
                    <a:pt x="1109" y="652"/>
                  </a:lnTo>
                  <a:lnTo>
                    <a:pt x="1112" y="643"/>
                  </a:lnTo>
                  <a:lnTo>
                    <a:pt x="1114" y="635"/>
                  </a:lnTo>
                  <a:lnTo>
                    <a:pt x="1116" y="624"/>
                  </a:lnTo>
                  <a:lnTo>
                    <a:pt x="1118" y="616"/>
                  </a:lnTo>
                  <a:lnTo>
                    <a:pt x="1118" y="607"/>
                  </a:lnTo>
                  <a:lnTo>
                    <a:pt x="1120" y="599"/>
                  </a:lnTo>
                  <a:lnTo>
                    <a:pt x="1118" y="590"/>
                  </a:lnTo>
                  <a:lnTo>
                    <a:pt x="1118" y="578"/>
                  </a:lnTo>
                  <a:lnTo>
                    <a:pt x="1116" y="571"/>
                  </a:lnTo>
                  <a:lnTo>
                    <a:pt x="1114" y="561"/>
                  </a:lnTo>
                  <a:lnTo>
                    <a:pt x="1112" y="554"/>
                  </a:lnTo>
                  <a:lnTo>
                    <a:pt x="1109" y="544"/>
                  </a:lnTo>
                  <a:lnTo>
                    <a:pt x="1107" y="536"/>
                  </a:lnTo>
                  <a:lnTo>
                    <a:pt x="1105" y="529"/>
                  </a:lnTo>
                  <a:lnTo>
                    <a:pt x="1101" y="519"/>
                  </a:lnTo>
                  <a:lnTo>
                    <a:pt x="1097" y="512"/>
                  </a:lnTo>
                  <a:lnTo>
                    <a:pt x="1091" y="504"/>
                  </a:lnTo>
                  <a:lnTo>
                    <a:pt x="1088" y="497"/>
                  </a:lnTo>
                  <a:lnTo>
                    <a:pt x="1082" y="489"/>
                  </a:lnTo>
                  <a:lnTo>
                    <a:pt x="1076" y="483"/>
                  </a:lnTo>
                  <a:lnTo>
                    <a:pt x="1070" y="476"/>
                  </a:lnTo>
                  <a:lnTo>
                    <a:pt x="1067" y="470"/>
                  </a:lnTo>
                  <a:lnTo>
                    <a:pt x="1059" y="464"/>
                  </a:lnTo>
                  <a:lnTo>
                    <a:pt x="1051" y="459"/>
                  </a:lnTo>
                  <a:lnTo>
                    <a:pt x="1044" y="453"/>
                  </a:lnTo>
                  <a:lnTo>
                    <a:pt x="1038" y="449"/>
                  </a:lnTo>
                  <a:lnTo>
                    <a:pt x="1031" y="443"/>
                  </a:lnTo>
                  <a:lnTo>
                    <a:pt x="1023" y="440"/>
                  </a:lnTo>
                  <a:lnTo>
                    <a:pt x="1015" y="436"/>
                  </a:lnTo>
                  <a:lnTo>
                    <a:pt x="1010" y="432"/>
                  </a:lnTo>
                  <a:lnTo>
                    <a:pt x="1000" y="428"/>
                  </a:lnTo>
                  <a:lnTo>
                    <a:pt x="991" y="424"/>
                  </a:lnTo>
                  <a:lnTo>
                    <a:pt x="983" y="422"/>
                  </a:lnTo>
                  <a:lnTo>
                    <a:pt x="974" y="422"/>
                  </a:lnTo>
                  <a:lnTo>
                    <a:pt x="966" y="419"/>
                  </a:lnTo>
                  <a:lnTo>
                    <a:pt x="956" y="419"/>
                  </a:lnTo>
                  <a:lnTo>
                    <a:pt x="949" y="419"/>
                  </a:lnTo>
                  <a:lnTo>
                    <a:pt x="939" y="419"/>
                  </a:lnTo>
                  <a:lnTo>
                    <a:pt x="941" y="407"/>
                  </a:lnTo>
                  <a:lnTo>
                    <a:pt x="945" y="396"/>
                  </a:lnTo>
                  <a:lnTo>
                    <a:pt x="951" y="384"/>
                  </a:lnTo>
                  <a:lnTo>
                    <a:pt x="955" y="375"/>
                  </a:lnTo>
                  <a:lnTo>
                    <a:pt x="958" y="362"/>
                  </a:lnTo>
                  <a:lnTo>
                    <a:pt x="964" y="350"/>
                  </a:lnTo>
                  <a:lnTo>
                    <a:pt x="968" y="339"/>
                  </a:lnTo>
                  <a:lnTo>
                    <a:pt x="974" y="329"/>
                  </a:lnTo>
                  <a:lnTo>
                    <a:pt x="979" y="318"/>
                  </a:lnTo>
                  <a:lnTo>
                    <a:pt x="983" y="306"/>
                  </a:lnTo>
                  <a:lnTo>
                    <a:pt x="987" y="295"/>
                  </a:lnTo>
                  <a:lnTo>
                    <a:pt x="991" y="286"/>
                  </a:lnTo>
                  <a:lnTo>
                    <a:pt x="996" y="276"/>
                  </a:lnTo>
                  <a:lnTo>
                    <a:pt x="1000" y="267"/>
                  </a:lnTo>
                  <a:lnTo>
                    <a:pt x="1004" y="259"/>
                  </a:lnTo>
                  <a:lnTo>
                    <a:pt x="1010" y="253"/>
                  </a:lnTo>
                  <a:lnTo>
                    <a:pt x="1013" y="242"/>
                  </a:lnTo>
                  <a:lnTo>
                    <a:pt x="1017" y="230"/>
                  </a:lnTo>
                  <a:lnTo>
                    <a:pt x="1023" y="221"/>
                  </a:lnTo>
                  <a:lnTo>
                    <a:pt x="1031" y="211"/>
                  </a:lnTo>
                  <a:lnTo>
                    <a:pt x="1034" y="202"/>
                  </a:lnTo>
                  <a:lnTo>
                    <a:pt x="1042" y="194"/>
                  </a:lnTo>
                  <a:lnTo>
                    <a:pt x="1048" y="185"/>
                  </a:lnTo>
                  <a:lnTo>
                    <a:pt x="1055" y="177"/>
                  </a:lnTo>
                  <a:lnTo>
                    <a:pt x="1065" y="187"/>
                  </a:lnTo>
                  <a:lnTo>
                    <a:pt x="1074" y="198"/>
                  </a:lnTo>
                  <a:lnTo>
                    <a:pt x="1086" y="208"/>
                  </a:lnTo>
                  <a:lnTo>
                    <a:pt x="1095" y="221"/>
                  </a:lnTo>
                  <a:lnTo>
                    <a:pt x="1103" y="232"/>
                  </a:lnTo>
                  <a:lnTo>
                    <a:pt x="1112" y="244"/>
                  </a:lnTo>
                  <a:lnTo>
                    <a:pt x="1120" y="257"/>
                  </a:lnTo>
                  <a:lnTo>
                    <a:pt x="1131" y="270"/>
                  </a:lnTo>
                  <a:lnTo>
                    <a:pt x="1137" y="282"/>
                  </a:lnTo>
                  <a:lnTo>
                    <a:pt x="1147" y="295"/>
                  </a:lnTo>
                  <a:lnTo>
                    <a:pt x="1154" y="306"/>
                  </a:lnTo>
                  <a:lnTo>
                    <a:pt x="1162" y="320"/>
                  </a:lnTo>
                  <a:lnTo>
                    <a:pt x="1166" y="325"/>
                  </a:lnTo>
                  <a:lnTo>
                    <a:pt x="1169" y="333"/>
                  </a:lnTo>
                  <a:lnTo>
                    <a:pt x="1173" y="341"/>
                  </a:lnTo>
                  <a:lnTo>
                    <a:pt x="1177" y="346"/>
                  </a:lnTo>
                  <a:lnTo>
                    <a:pt x="1185" y="362"/>
                  </a:lnTo>
                  <a:lnTo>
                    <a:pt x="1190" y="377"/>
                  </a:lnTo>
                  <a:lnTo>
                    <a:pt x="1196" y="388"/>
                  </a:lnTo>
                  <a:lnTo>
                    <a:pt x="1202" y="403"/>
                  </a:lnTo>
                  <a:lnTo>
                    <a:pt x="1205" y="419"/>
                  </a:lnTo>
                  <a:lnTo>
                    <a:pt x="1211" y="432"/>
                  </a:lnTo>
                  <a:lnTo>
                    <a:pt x="1215" y="447"/>
                  </a:lnTo>
                  <a:lnTo>
                    <a:pt x="1221" y="462"/>
                  </a:lnTo>
                  <a:lnTo>
                    <a:pt x="1221" y="470"/>
                  </a:lnTo>
                  <a:lnTo>
                    <a:pt x="1224" y="478"/>
                  </a:lnTo>
                  <a:lnTo>
                    <a:pt x="1226" y="485"/>
                  </a:lnTo>
                  <a:lnTo>
                    <a:pt x="1228" y="495"/>
                  </a:lnTo>
                  <a:lnTo>
                    <a:pt x="1230" y="508"/>
                  </a:lnTo>
                  <a:lnTo>
                    <a:pt x="1232" y="523"/>
                  </a:lnTo>
                  <a:lnTo>
                    <a:pt x="1234" y="531"/>
                  </a:lnTo>
                  <a:lnTo>
                    <a:pt x="1236" y="538"/>
                  </a:lnTo>
                  <a:lnTo>
                    <a:pt x="1238" y="548"/>
                  </a:lnTo>
                  <a:lnTo>
                    <a:pt x="1238" y="555"/>
                  </a:lnTo>
                  <a:lnTo>
                    <a:pt x="1238" y="563"/>
                  </a:lnTo>
                  <a:lnTo>
                    <a:pt x="1240" y="571"/>
                  </a:lnTo>
                  <a:lnTo>
                    <a:pt x="1240" y="578"/>
                  </a:lnTo>
                  <a:lnTo>
                    <a:pt x="1242" y="588"/>
                  </a:lnTo>
                  <a:lnTo>
                    <a:pt x="1242" y="595"/>
                  </a:lnTo>
                  <a:lnTo>
                    <a:pt x="1242" y="605"/>
                  </a:lnTo>
                  <a:lnTo>
                    <a:pt x="1242" y="613"/>
                  </a:lnTo>
                  <a:lnTo>
                    <a:pt x="1243" y="622"/>
                  </a:lnTo>
                  <a:lnTo>
                    <a:pt x="1242" y="635"/>
                  </a:lnTo>
                  <a:lnTo>
                    <a:pt x="1242" y="652"/>
                  </a:lnTo>
                  <a:lnTo>
                    <a:pt x="1240" y="668"/>
                  </a:lnTo>
                  <a:lnTo>
                    <a:pt x="1238" y="683"/>
                  </a:lnTo>
                  <a:lnTo>
                    <a:pt x="1236" y="698"/>
                  </a:lnTo>
                  <a:lnTo>
                    <a:pt x="1232" y="713"/>
                  </a:lnTo>
                  <a:lnTo>
                    <a:pt x="1230" y="730"/>
                  </a:lnTo>
                  <a:lnTo>
                    <a:pt x="1228" y="746"/>
                  </a:lnTo>
                  <a:lnTo>
                    <a:pt x="1224" y="759"/>
                  </a:lnTo>
                  <a:lnTo>
                    <a:pt x="1221" y="774"/>
                  </a:lnTo>
                  <a:lnTo>
                    <a:pt x="1215" y="789"/>
                  </a:lnTo>
                  <a:lnTo>
                    <a:pt x="1213" y="805"/>
                  </a:lnTo>
                  <a:lnTo>
                    <a:pt x="1207" y="818"/>
                  </a:lnTo>
                  <a:lnTo>
                    <a:pt x="1202" y="833"/>
                  </a:lnTo>
                  <a:lnTo>
                    <a:pt x="1196" y="846"/>
                  </a:lnTo>
                  <a:lnTo>
                    <a:pt x="1192" y="862"/>
                  </a:lnTo>
                  <a:lnTo>
                    <a:pt x="1185" y="875"/>
                  </a:lnTo>
                  <a:lnTo>
                    <a:pt x="1179" y="888"/>
                  </a:lnTo>
                  <a:lnTo>
                    <a:pt x="1171" y="902"/>
                  </a:lnTo>
                  <a:lnTo>
                    <a:pt x="1166" y="915"/>
                  </a:lnTo>
                  <a:lnTo>
                    <a:pt x="1156" y="928"/>
                  </a:lnTo>
                  <a:lnTo>
                    <a:pt x="1150" y="941"/>
                  </a:lnTo>
                  <a:lnTo>
                    <a:pt x="1143" y="955"/>
                  </a:lnTo>
                  <a:lnTo>
                    <a:pt x="1135" y="966"/>
                  </a:lnTo>
                  <a:lnTo>
                    <a:pt x="1126" y="978"/>
                  </a:lnTo>
                  <a:lnTo>
                    <a:pt x="1116" y="991"/>
                  </a:lnTo>
                  <a:lnTo>
                    <a:pt x="1109" y="1002"/>
                  </a:lnTo>
                  <a:lnTo>
                    <a:pt x="1099" y="1016"/>
                  </a:lnTo>
                  <a:lnTo>
                    <a:pt x="1090" y="1025"/>
                  </a:lnTo>
                  <a:lnTo>
                    <a:pt x="1080" y="1036"/>
                  </a:lnTo>
                  <a:lnTo>
                    <a:pt x="1069" y="1048"/>
                  </a:lnTo>
                  <a:lnTo>
                    <a:pt x="1061" y="1059"/>
                  </a:lnTo>
                  <a:lnTo>
                    <a:pt x="1050" y="1069"/>
                  </a:lnTo>
                  <a:lnTo>
                    <a:pt x="1038" y="1078"/>
                  </a:lnTo>
                  <a:lnTo>
                    <a:pt x="1027" y="1090"/>
                  </a:lnTo>
                  <a:lnTo>
                    <a:pt x="1015" y="1099"/>
                  </a:lnTo>
                  <a:lnTo>
                    <a:pt x="1002" y="1107"/>
                  </a:lnTo>
                  <a:lnTo>
                    <a:pt x="991" y="1116"/>
                  </a:lnTo>
                  <a:lnTo>
                    <a:pt x="979" y="1126"/>
                  </a:lnTo>
                  <a:lnTo>
                    <a:pt x="968" y="1135"/>
                  </a:lnTo>
                  <a:lnTo>
                    <a:pt x="955" y="1143"/>
                  </a:lnTo>
                  <a:lnTo>
                    <a:pt x="941" y="1149"/>
                  </a:lnTo>
                  <a:lnTo>
                    <a:pt x="928" y="1156"/>
                  </a:lnTo>
                  <a:lnTo>
                    <a:pt x="915" y="1166"/>
                  </a:lnTo>
                  <a:lnTo>
                    <a:pt x="901" y="1171"/>
                  </a:lnTo>
                  <a:lnTo>
                    <a:pt x="888" y="1177"/>
                  </a:lnTo>
                  <a:lnTo>
                    <a:pt x="875" y="1185"/>
                  </a:lnTo>
                  <a:lnTo>
                    <a:pt x="863" y="1192"/>
                  </a:lnTo>
                  <a:lnTo>
                    <a:pt x="846" y="1196"/>
                  </a:lnTo>
                  <a:lnTo>
                    <a:pt x="833" y="1202"/>
                  </a:lnTo>
                  <a:lnTo>
                    <a:pt x="818" y="1208"/>
                  </a:lnTo>
                  <a:lnTo>
                    <a:pt x="804" y="1213"/>
                  </a:lnTo>
                  <a:lnTo>
                    <a:pt x="787" y="1215"/>
                  </a:lnTo>
                  <a:lnTo>
                    <a:pt x="774" y="1219"/>
                  </a:lnTo>
                  <a:lnTo>
                    <a:pt x="759" y="1225"/>
                  </a:lnTo>
                  <a:lnTo>
                    <a:pt x="745" y="1229"/>
                  </a:lnTo>
                  <a:lnTo>
                    <a:pt x="728" y="1230"/>
                  </a:lnTo>
                  <a:lnTo>
                    <a:pt x="713" y="1232"/>
                  </a:lnTo>
                  <a:lnTo>
                    <a:pt x="698" y="1236"/>
                  </a:lnTo>
                  <a:lnTo>
                    <a:pt x="683" y="1238"/>
                  </a:lnTo>
                  <a:lnTo>
                    <a:pt x="667" y="1240"/>
                  </a:lnTo>
                  <a:lnTo>
                    <a:pt x="652" y="1242"/>
                  </a:lnTo>
                  <a:lnTo>
                    <a:pt x="635" y="1242"/>
                  </a:lnTo>
                  <a:lnTo>
                    <a:pt x="622" y="1242"/>
                  </a:lnTo>
                  <a:lnTo>
                    <a:pt x="605" y="1242"/>
                  </a:lnTo>
                  <a:lnTo>
                    <a:pt x="588" y="1242"/>
                  </a:lnTo>
                  <a:lnTo>
                    <a:pt x="572" y="1240"/>
                  </a:lnTo>
                  <a:lnTo>
                    <a:pt x="557" y="1238"/>
                  </a:lnTo>
                  <a:lnTo>
                    <a:pt x="540" y="1236"/>
                  </a:lnTo>
                  <a:lnTo>
                    <a:pt x="525" y="1232"/>
                  </a:lnTo>
                  <a:lnTo>
                    <a:pt x="510" y="1230"/>
                  </a:lnTo>
                  <a:lnTo>
                    <a:pt x="494" y="1229"/>
                  </a:lnTo>
                  <a:lnTo>
                    <a:pt x="479" y="1225"/>
                  </a:lnTo>
                  <a:lnTo>
                    <a:pt x="464" y="1219"/>
                  </a:lnTo>
                  <a:lnTo>
                    <a:pt x="449" y="1215"/>
                  </a:lnTo>
                  <a:lnTo>
                    <a:pt x="436" y="1213"/>
                  </a:lnTo>
                  <a:lnTo>
                    <a:pt x="420" y="1208"/>
                  </a:lnTo>
                  <a:lnTo>
                    <a:pt x="405" y="1202"/>
                  </a:lnTo>
                  <a:lnTo>
                    <a:pt x="392" y="1196"/>
                  </a:lnTo>
                  <a:lnTo>
                    <a:pt x="378" y="1192"/>
                  </a:lnTo>
                  <a:lnTo>
                    <a:pt x="363" y="1185"/>
                  </a:lnTo>
                  <a:lnTo>
                    <a:pt x="350" y="1177"/>
                  </a:lnTo>
                  <a:lnTo>
                    <a:pt x="335" y="1171"/>
                  </a:lnTo>
                  <a:lnTo>
                    <a:pt x="323" y="1166"/>
                  </a:lnTo>
                  <a:lnTo>
                    <a:pt x="310" y="1156"/>
                  </a:lnTo>
                  <a:lnTo>
                    <a:pt x="297" y="1149"/>
                  </a:lnTo>
                  <a:lnTo>
                    <a:pt x="283" y="1143"/>
                  </a:lnTo>
                  <a:lnTo>
                    <a:pt x="272" y="1135"/>
                  </a:lnTo>
                  <a:lnTo>
                    <a:pt x="259" y="1126"/>
                  </a:lnTo>
                  <a:lnTo>
                    <a:pt x="247" y="1116"/>
                  </a:lnTo>
                  <a:lnTo>
                    <a:pt x="236" y="1107"/>
                  </a:lnTo>
                  <a:lnTo>
                    <a:pt x="224" y="1099"/>
                  </a:lnTo>
                  <a:lnTo>
                    <a:pt x="211" y="1090"/>
                  </a:lnTo>
                  <a:lnTo>
                    <a:pt x="202" y="1078"/>
                  </a:lnTo>
                  <a:lnTo>
                    <a:pt x="190" y="1069"/>
                  </a:lnTo>
                  <a:lnTo>
                    <a:pt x="183" y="1059"/>
                  </a:lnTo>
                  <a:lnTo>
                    <a:pt x="171" y="1048"/>
                  </a:lnTo>
                  <a:lnTo>
                    <a:pt x="160" y="1036"/>
                  </a:lnTo>
                  <a:lnTo>
                    <a:pt x="148" y="1025"/>
                  </a:lnTo>
                  <a:lnTo>
                    <a:pt x="141" y="1016"/>
                  </a:lnTo>
                  <a:lnTo>
                    <a:pt x="129" y="1002"/>
                  </a:lnTo>
                  <a:lnTo>
                    <a:pt x="122" y="991"/>
                  </a:lnTo>
                  <a:lnTo>
                    <a:pt x="112" y="978"/>
                  </a:lnTo>
                  <a:lnTo>
                    <a:pt x="107" y="966"/>
                  </a:lnTo>
                  <a:lnTo>
                    <a:pt x="97" y="955"/>
                  </a:lnTo>
                  <a:lnTo>
                    <a:pt x="90" y="941"/>
                  </a:lnTo>
                  <a:lnTo>
                    <a:pt x="80" y="928"/>
                  </a:lnTo>
                  <a:lnTo>
                    <a:pt x="74" y="915"/>
                  </a:lnTo>
                  <a:lnTo>
                    <a:pt x="65" y="902"/>
                  </a:lnTo>
                  <a:lnTo>
                    <a:pt x="59" y="888"/>
                  </a:lnTo>
                  <a:lnTo>
                    <a:pt x="53" y="875"/>
                  </a:lnTo>
                  <a:lnTo>
                    <a:pt x="48" y="862"/>
                  </a:lnTo>
                  <a:lnTo>
                    <a:pt x="42" y="846"/>
                  </a:lnTo>
                  <a:lnTo>
                    <a:pt x="36" y="833"/>
                  </a:lnTo>
                  <a:lnTo>
                    <a:pt x="31" y="818"/>
                  </a:lnTo>
                  <a:lnTo>
                    <a:pt x="27" y="805"/>
                  </a:lnTo>
                  <a:lnTo>
                    <a:pt x="23" y="789"/>
                  </a:lnTo>
                  <a:lnTo>
                    <a:pt x="19" y="774"/>
                  </a:lnTo>
                  <a:lnTo>
                    <a:pt x="15" y="759"/>
                  </a:lnTo>
                  <a:lnTo>
                    <a:pt x="13" y="746"/>
                  </a:lnTo>
                  <a:lnTo>
                    <a:pt x="8" y="730"/>
                  </a:lnTo>
                  <a:lnTo>
                    <a:pt x="6" y="713"/>
                  </a:lnTo>
                  <a:lnTo>
                    <a:pt x="4" y="698"/>
                  </a:lnTo>
                  <a:lnTo>
                    <a:pt x="4" y="683"/>
                  </a:lnTo>
                  <a:lnTo>
                    <a:pt x="0" y="668"/>
                  </a:lnTo>
                  <a:lnTo>
                    <a:pt x="0" y="652"/>
                  </a:lnTo>
                  <a:lnTo>
                    <a:pt x="0" y="635"/>
                  </a:lnTo>
                  <a:lnTo>
                    <a:pt x="0" y="622"/>
                  </a:lnTo>
                  <a:lnTo>
                    <a:pt x="0" y="605"/>
                  </a:lnTo>
                  <a:lnTo>
                    <a:pt x="0" y="590"/>
                  </a:lnTo>
                  <a:lnTo>
                    <a:pt x="0" y="573"/>
                  </a:lnTo>
                  <a:lnTo>
                    <a:pt x="4" y="557"/>
                  </a:lnTo>
                  <a:lnTo>
                    <a:pt x="4" y="540"/>
                  </a:lnTo>
                  <a:lnTo>
                    <a:pt x="6" y="525"/>
                  </a:lnTo>
                  <a:lnTo>
                    <a:pt x="8" y="510"/>
                  </a:lnTo>
                  <a:lnTo>
                    <a:pt x="13" y="495"/>
                  </a:lnTo>
                  <a:lnTo>
                    <a:pt x="15" y="479"/>
                  </a:lnTo>
                  <a:lnTo>
                    <a:pt x="19" y="466"/>
                  </a:lnTo>
                  <a:lnTo>
                    <a:pt x="23" y="449"/>
                  </a:lnTo>
                  <a:lnTo>
                    <a:pt x="27" y="436"/>
                  </a:lnTo>
                  <a:lnTo>
                    <a:pt x="31" y="421"/>
                  </a:lnTo>
                  <a:lnTo>
                    <a:pt x="36" y="407"/>
                  </a:lnTo>
                  <a:lnTo>
                    <a:pt x="42" y="392"/>
                  </a:lnTo>
                  <a:lnTo>
                    <a:pt x="48" y="379"/>
                  </a:lnTo>
                  <a:lnTo>
                    <a:pt x="53" y="365"/>
                  </a:lnTo>
                  <a:lnTo>
                    <a:pt x="59" y="350"/>
                  </a:lnTo>
                  <a:lnTo>
                    <a:pt x="65" y="335"/>
                  </a:lnTo>
                  <a:lnTo>
                    <a:pt x="74" y="324"/>
                  </a:lnTo>
                  <a:lnTo>
                    <a:pt x="80" y="310"/>
                  </a:lnTo>
                  <a:lnTo>
                    <a:pt x="90" y="297"/>
                  </a:lnTo>
                  <a:lnTo>
                    <a:pt x="97" y="284"/>
                  </a:lnTo>
                  <a:lnTo>
                    <a:pt x="107" y="272"/>
                  </a:lnTo>
                  <a:lnTo>
                    <a:pt x="112" y="259"/>
                  </a:lnTo>
                  <a:lnTo>
                    <a:pt x="122" y="247"/>
                  </a:lnTo>
                  <a:lnTo>
                    <a:pt x="129" y="234"/>
                  </a:lnTo>
                  <a:lnTo>
                    <a:pt x="141" y="223"/>
                  </a:lnTo>
                  <a:lnTo>
                    <a:pt x="148" y="211"/>
                  </a:lnTo>
                  <a:lnTo>
                    <a:pt x="160" y="200"/>
                  </a:lnTo>
                  <a:lnTo>
                    <a:pt x="171" y="189"/>
                  </a:lnTo>
                  <a:lnTo>
                    <a:pt x="183" y="181"/>
                  </a:lnTo>
                  <a:lnTo>
                    <a:pt x="190" y="170"/>
                  </a:lnTo>
                  <a:lnTo>
                    <a:pt x="202" y="158"/>
                  </a:lnTo>
                  <a:lnTo>
                    <a:pt x="211" y="147"/>
                  </a:lnTo>
                  <a:lnTo>
                    <a:pt x="224" y="139"/>
                  </a:lnTo>
                  <a:lnTo>
                    <a:pt x="236" y="130"/>
                  </a:lnTo>
                  <a:lnTo>
                    <a:pt x="247" y="120"/>
                  </a:lnTo>
                  <a:lnTo>
                    <a:pt x="259" y="111"/>
                  </a:lnTo>
                  <a:lnTo>
                    <a:pt x="272" y="105"/>
                  </a:lnTo>
                  <a:lnTo>
                    <a:pt x="283" y="95"/>
                  </a:lnTo>
                  <a:lnTo>
                    <a:pt x="297" y="88"/>
                  </a:lnTo>
                  <a:lnTo>
                    <a:pt x="310" y="78"/>
                  </a:lnTo>
                  <a:lnTo>
                    <a:pt x="323" y="73"/>
                  </a:lnTo>
                  <a:lnTo>
                    <a:pt x="335" y="65"/>
                  </a:lnTo>
                  <a:lnTo>
                    <a:pt x="350" y="59"/>
                  </a:lnTo>
                  <a:lnTo>
                    <a:pt x="363" y="52"/>
                  </a:lnTo>
                  <a:lnTo>
                    <a:pt x="378" y="48"/>
                  </a:lnTo>
                  <a:lnTo>
                    <a:pt x="392" y="40"/>
                  </a:lnTo>
                  <a:lnTo>
                    <a:pt x="405" y="35"/>
                  </a:lnTo>
                  <a:lnTo>
                    <a:pt x="420" y="29"/>
                  </a:lnTo>
                  <a:lnTo>
                    <a:pt x="436" y="25"/>
                  </a:lnTo>
                  <a:lnTo>
                    <a:pt x="449" y="21"/>
                  </a:lnTo>
                  <a:lnTo>
                    <a:pt x="464" y="17"/>
                  </a:lnTo>
                  <a:lnTo>
                    <a:pt x="479" y="14"/>
                  </a:lnTo>
                  <a:lnTo>
                    <a:pt x="494" y="12"/>
                  </a:lnTo>
                  <a:lnTo>
                    <a:pt x="510" y="6"/>
                  </a:lnTo>
                  <a:lnTo>
                    <a:pt x="525" y="6"/>
                  </a:lnTo>
                  <a:lnTo>
                    <a:pt x="540" y="2"/>
                  </a:lnTo>
                  <a:lnTo>
                    <a:pt x="557" y="2"/>
                  </a:lnTo>
                  <a:lnTo>
                    <a:pt x="572" y="0"/>
                  </a:lnTo>
                  <a:lnTo>
                    <a:pt x="588" y="0"/>
                  </a:lnTo>
                  <a:lnTo>
                    <a:pt x="605" y="0"/>
                  </a:lnTo>
                  <a:lnTo>
                    <a:pt x="622" y="0"/>
                  </a:lnTo>
                  <a:lnTo>
                    <a:pt x="633" y="0"/>
                  </a:lnTo>
                  <a:lnTo>
                    <a:pt x="650" y="0"/>
                  </a:lnTo>
                  <a:lnTo>
                    <a:pt x="664" y="0"/>
                  </a:lnTo>
                  <a:lnTo>
                    <a:pt x="679" y="0"/>
                  </a:lnTo>
                  <a:lnTo>
                    <a:pt x="692" y="0"/>
                  </a:lnTo>
                  <a:lnTo>
                    <a:pt x="707" y="4"/>
                  </a:lnTo>
                  <a:lnTo>
                    <a:pt x="721" y="6"/>
                  </a:lnTo>
                  <a:lnTo>
                    <a:pt x="736" y="10"/>
                  </a:lnTo>
                  <a:lnTo>
                    <a:pt x="749" y="12"/>
                  </a:lnTo>
                  <a:lnTo>
                    <a:pt x="763" y="14"/>
                  </a:lnTo>
                  <a:lnTo>
                    <a:pt x="776" y="17"/>
                  </a:lnTo>
                  <a:lnTo>
                    <a:pt x="791" y="23"/>
                  </a:lnTo>
                  <a:lnTo>
                    <a:pt x="804" y="25"/>
                  </a:lnTo>
                  <a:lnTo>
                    <a:pt x="816" y="29"/>
                  </a:lnTo>
                  <a:lnTo>
                    <a:pt x="829" y="35"/>
                  </a:lnTo>
                  <a:lnTo>
                    <a:pt x="844" y="40"/>
                  </a:lnTo>
                  <a:lnTo>
                    <a:pt x="856" y="46"/>
                  </a:lnTo>
                  <a:lnTo>
                    <a:pt x="869" y="50"/>
                  </a:lnTo>
                  <a:lnTo>
                    <a:pt x="880" y="55"/>
                  </a:lnTo>
                  <a:lnTo>
                    <a:pt x="894" y="63"/>
                  </a:lnTo>
                  <a:lnTo>
                    <a:pt x="905" y="67"/>
                  </a:lnTo>
                  <a:lnTo>
                    <a:pt x="918" y="74"/>
                  </a:lnTo>
                  <a:lnTo>
                    <a:pt x="930" y="82"/>
                  </a:lnTo>
                  <a:lnTo>
                    <a:pt x="943" y="90"/>
                  </a:lnTo>
                  <a:lnTo>
                    <a:pt x="953" y="95"/>
                  </a:lnTo>
                  <a:lnTo>
                    <a:pt x="966" y="103"/>
                  </a:lnTo>
                  <a:lnTo>
                    <a:pt x="975" y="111"/>
                  </a:lnTo>
                  <a:lnTo>
                    <a:pt x="989" y="120"/>
                  </a:lnTo>
                  <a:lnTo>
                    <a:pt x="998" y="130"/>
                  </a:lnTo>
                  <a:lnTo>
                    <a:pt x="1010" y="137"/>
                  </a:lnTo>
                  <a:lnTo>
                    <a:pt x="1021" y="147"/>
                  </a:lnTo>
                  <a:lnTo>
                    <a:pt x="1032" y="156"/>
                  </a:lnTo>
                  <a:lnTo>
                    <a:pt x="1023" y="164"/>
                  </a:lnTo>
                  <a:lnTo>
                    <a:pt x="1015" y="177"/>
                  </a:lnTo>
                  <a:lnTo>
                    <a:pt x="1010" y="183"/>
                  </a:lnTo>
                  <a:lnTo>
                    <a:pt x="1006" y="190"/>
                  </a:lnTo>
                  <a:lnTo>
                    <a:pt x="1002" y="198"/>
                  </a:lnTo>
                  <a:lnTo>
                    <a:pt x="998" y="206"/>
                  </a:lnTo>
                  <a:lnTo>
                    <a:pt x="993" y="213"/>
                  </a:lnTo>
                  <a:lnTo>
                    <a:pt x="989" y="221"/>
                  </a:lnTo>
                  <a:lnTo>
                    <a:pt x="985" y="228"/>
                  </a:lnTo>
                  <a:lnTo>
                    <a:pt x="979" y="236"/>
                  </a:lnTo>
                  <a:lnTo>
                    <a:pt x="974" y="246"/>
                  </a:lnTo>
                  <a:lnTo>
                    <a:pt x="970" y="253"/>
                  </a:lnTo>
                  <a:lnTo>
                    <a:pt x="966" y="263"/>
                  </a:lnTo>
                  <a:lnTo>
                    <a:pt x="962" y="272"/>
                  </a:lnTo>
                  <a:lnTo>
                    <a:pt x="956" y="282"/>
                  </a:lnTo>
                  <a:lnTo>
                    <a:pt x="951" y="291"/>
                  </a:lnTo>
                  <a:lnTo>
                    <a:pt x="945" y="301"/>
                  </a:lnTo>
                  <a:lnTo>
                    <a:pt x="939" y="312"/>
                  </a:lnTo>
                  <a:lnTo>
                    <a:pt x="936" y="320"/>
                  </a:lnTo>
                  <a:lnTo>
                    <a:pt x="932" y="331"/>
                  </a:lnTo>
                  <a:lnTo>
                    <a:pt x="928" y="341"/>
                  </a:lnTo>
                  <a:lnTo>
                    <a:pt x="924" y="352"/>
                  </a:lnTo>
                  <a:lnTo>
                    <a:pt x="920" y="360"/>
                  </a:lnTo>
                  <a:lnTo>
                    <a:pt x="915" y="371"/>
                  </a:lnTo>
                  <a:lnTo>
                    <a:pt x="911" y="379"/>
                  </a:lnTo>
                  <a:lnTo>
                    <a:pt x="909" y="388"/>
                  </a:lnTo>
                  <a:lnTo>
                    <a:pt x="903" y="398"/>
                  </a:lnTo>
                  <a:lnTo>
                    <a:pt x="901" y="407"/>
                  </a:lnTo>
                  <a:lnTo>
                    <a:pt x="897" y="415"/>
                  </a:lnTo>
                  <a:lnTo>
                    <a:pt x="897" y="424"/>
                  </a:lnTo>
                  <a:lnTo>
                    <a:pt x="880" y="426"/>
                  </a:lnTo>
                  <a:lnTo>
                    <a:pt x="867" y="432"/>
                  </a:lnTo>
                  <a:lnTo>
                    <a:pt x="854" y="436"/>
                  </a:lnTo>
                  <a:lnTo>
                    <a:pt x="840" y="445"/>
                  </a:lnTo>
                  <a:lnTo>
                    <a:pt x="827" y="453"/>
                  </a:lnTo>
                  <a:lnTo>
                    <a:pt x="816" y="462"/>
                  </a:lnTo>
                  <a:lnTo>
                    <a:pt x="806" y="472"/>
                  </a:lnTo>
                  <a:lnTo>
                    <a:pt x="799" y="485"/>
                  </a:lnTo>
                  <a:lnTo>
                    <a:pt x="787" y="497"/>
                  </a:lnTo>
                  <a:lnTo>
                    <a:pt x="782" y="510"/>
                  </a:lnTo>
                  <a:lnTo>
                    <a:pt x="774" y="523"/>
                  </a:lnTo>
                  <a:lnTo>
                    <a:pt x="768" y="536"/>
                  </a:lnTo>
                  <a:lnTo>
                    <a:pt x="763" y="550"/>
                  </a:lnTo>
                  <a:lnTo>
                    <a:pt x="761" y="565"/>
                  </a:lnTo>
                  <a:lnTo>
                    <a:pt x="759" y="573"/>
                  </a:lnTo>
                  <a:lnTo>
                    <a:pt x="759" y="582"/>
                  </a:lnTo>
                  <a:lnTo>
                    <a:pt x="759" y="590"/>
                  </a:lnTo>
                  <a:lnTo>
                    <a:pt x="759" y="599"/>
                  </a:lnTo>
                  <a:lnTo>
                    <a:pt x="759" y="607"/>
                  </a:lnTo>
                  <a:lnTo>
                    <a:pt x="759" y="616"/>
                  </a:lnTo>
                  <a:lnTo>
                    <a:pt x="759" y="624"/>
                  </a:lnTo>
                  <a:lnTo>
                    <a:pt x="763" y="635"/>
                  </a:lnTo>
                  <a:lnTo>
                    <a:pt x="763" y="643"/>
                  </a:lnTo>
                  <a:lnTo>
                    <a:pt x="764" y="652"/>
                  </a:lnTo>
                  <a:lnTo>
                    <a:pt x="768" y="660"/>
                  </a:lnTo>
                  <a:lnTo>
                    <a:pt x="772" y="670"/>
                  </a:lnTo>
                  <a:lnTo>
                    <a:pt x="774" y="677"/>
                  </a:lnTo>
                  <a:lnTo>
                    <a:pt x="780" y="683"/>
                  </a:lnTo>
                  <a:lnTo>
                    <a:pt x="783" y="690"/>
                  </a:lnTo>
                  <a:lnTo>
                    <a:pt x="789" y="700"/>
                  </a:lnTo>
                  <a:lnTo>
                    <a:pt x="793" y="706"/>
                  </a:lnTo>
                  <a:lnTo>
                    <a:pt x="799" y="713"/>
                  </a:lnTo>
                  <a:lnTo>
                    <a:pt x="804" y="719"/>
                  </a:lnTo>
                  <a:lnTo>
                    <a:pt x="810" y="727"/>
                  </a:lnTo>
                  <a:lnTo>
                    <a:pt x="816" y="730"/>
                  </a:lnTo>
                  <a:lnTo>
                    <a:pt x="821" y="736"/>
                  </a:lnTo>
                  <a:lnTo>
                    <a:pt x="827" y="742"/>
                  </a:lnTo>
                  <a:lnTo>
                    <a:pt x="837" y="748"/>
                  </a:lnTo>
                  <a:lnTo>
                    <a:pt x="844" y="753"/>
                  </a:lnTo>
                  <a:lnTo>
                    <a:pt x="850" y="757"/>
                  </a:lnTo>
                  <a:lnTo>
                    <a:pt x="859" y="761"/>
                  </a:lnTo>
                  <a:lnTo>
                    <a:pt x="869" y="767"/>
                  </a:lnTo>
                  <a:lnTo>
                    <a:pt x="875" y="767"/>
                  </a:lnTo>
                  <a:lnTo>
                    <a:pt x="884" y="770"/>
                  </a:lnTo>
                  <a:lnTo>
                    <a:pt x="892" y="772"/>
                  </a:lnTo>
                  <a:lnTo>
                    <a:pt x="901" y="776"/>
                  </a:lnTo>
                  <a:lnTo>
                    <a:pt x="909" y="778"/>
                  </a:lnTo>
                  <a:lnTo>
                    <a:pt x="920" y="778"/>
                  </a:lnTo>
                  <a:lnTo>
                    <a:pt x="930" y="778"/>
                  </a:lnTo>
                  <a:lnTo>
                    <a:pt x="939" y="780"/>
                  </a:lnTo>
                  <a:close/>
                </a:path>
              </a:pathLst>
            </a:custGeom>
            <a:solidFill>
              <a:srgbClr val="E8CC4F"/>
            </a:solidFill>
            <a:ln w="9525">
              <a:noFill/>
              <a:round/>
              <a:headEnd/>
              <a:tailEnd/>
            </a:ln>
          </p:spPr>
          <p:txBody>
            <a:bodyPr/>
            <a:lstStyle/>
            <a:p>
              <a:endParaRPr lang="fr-FR"/>
            </a:p>
          </p:txBody>
        </p:sp>
      </p:grpSp>
      <p:cxnSp>
        <p:nvCxnSpPr>
          <p:cNvPr id="84" name="Connecteur droit avec flèche 83"/>
          <p:cNvCxnSpPr>
            <a:stCxn id="55" idx="3"/>
            <a:endCxn id="34" idx="0"/>
          </p:cNvCxnSpPr>
          <p:nvPr/>
        </p:nvCxnSpPr>
        <p:spPr>
          <a:xfrm flipH="1">
            <a:off x="1285875" y="1771650"/>
            <a:ext cx="549275" cy="1109663"/>
          </a:xfrm>
          <a:prstGeom prst="straightConnector1">
            <a:avLst/>
          </a:prstGeom>
          <a:ln w="50800" cmpd="sng">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a:stCxn id="55" idx="3"/>
            <a:endCxn id="33" idx="0"/>
          </p:cNvCxnSpPr>
          <p:nvPr/>
        </p:nvCxnSpPr>
        <p:spPr>
          <a:xfrm>
            <a:off x="1835150" y="1771650"/>
            <a:ext cx="1541463" cy="1109663"/>
          </a:xfrm>
          <a:prstGeom prst="straightConnector1">
            <a:avLst/>
          </a:prstGeom>
          <a:ln w="50800" cmpd="sng">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a:stCxn id="55" idx="3"/>
            <a:endCxn id="28" idx="0"/>
          </p:cNvCxnSpPr>
          <p:nvPr/>
        </p:nvCxnSpPr>
        <p:spPr>
          <a:xfrm>
            <a:off x="1835150" y="1771650"/>
            <a:ext cx="5724525" cy="1122363"/>
          </a:xfrm>
          <a:prstGeom prst="straightConnector1">
            <a:avLst/>
          </a:prstGeom>
          <a:ln w="50800" cmpd="sng">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 name="Bulle ronde 3"/>
          <p:cNvSpPr/>
          <p:nvPr/>
        </p:nvSpPr>
        <p:spPr>
          <a:xfrm>
            <a:off x="5148263" y="868363"/>
            <a:ext cx="1439862" cy="1331912"/>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Quel Tarif sera choisi?</a:t>
            </a:r>
          </a:p>
        </p:txBody>
      </p:sp>
      <p:sp>
        <p:nvSpPr>
          <p:cNvPr id="97" name="ZoneTexte 96"/>
          <p:cNvSpPr txBox="1">
            <a:spLocks noChangeArrowheads="1"/>
          </p:cNvSpPr>
          <p:nvPr/>
        </p:nvSpPr>
        <p:spPr bwMode="auto">
          <a:xfrm>
            <a:off x="4708525" y="4652963"/>
            <a:ext cx="1620838" cy="584200"/>
          </a:xfrm>
          <a:prstGeom prst="rect">
            <a:avLst/>
          </a:prstGeom>
          <a:noFill/>
          <a:ln w="9525">
            <a:noFill/>
            <a:miter lim="800000"/>
            <a:headEnd/>
            <a:tailEnd/>
          </a:ln>
        </p:spPr>
        <p:txBody>
          <a:bodyPr wrap="none">
            <a:spAutoFit/>
          </a:bodyPr>
          <a:lstStyle/>
          <a:p>
            <a:r>
              <a:rPr lang="fr-FR" sz="3200" b="1">
                <a:solidFill>
                  <a:srgbClr val="FF0000"/>
                </a:solidFill>
              </a:rPr>
              <a:t>Priorité</a:t>
            </a:r>
          </a:p>
        </p:txBody>
      </p:sp>
      <p:sp>
        <p:nvSpPr>
          <p:cNvPr id="98" name="ZoneTexte 97"/>
          <p:cNvSpPr txBox="1">
            <a:spLocks noChangeArrowheads="1"/>
          </p:cNvSpPr>
          <p:nvPr/>
        </p:nvSpPr>
        <p:spPr bwMode="auto">
          <a:xfrm>
            <a:off x="1636713" y="3717925"/>
            <a:ext cx="441325" cy="369888"/>
          </a:xfrm>
          <a:prstGeom prst="rect">
            <a:avLst/>
          </a:prstGeom>
          <a:noFill/>
          <a:ln w="9525">
            <a:noFill/>
            <a:miter lim="800000"/>
            <a:headEnd/>
            <a:tailEnd/>
          </a:ln>
        </p:spPr>
        <p:txBody>
          <a:bodyPr wrap="none">
            <a:spAutoFit/>
          </a:bodyPr>
          <a:lstStyle/>
          <a:p>
            <a:r>
              <a:rPr lang="fr-FR" b="1">
                <a:solidFill>
                  <a:srgbClr val="FF0000"/>
                </a:solidFill>
              </a:rPr>
              <a:t>60</a:t>
            </a:r>
          </a:p>
        </p:txBody>
      </p:sp>
      <p:sp>
        <p:nvSpPr>
          <p:cNvPr id="100" name="ZoneTexte 99"/>
          <p:cNvSpPr txBox="1">
            <a:spLocks noChangeArrowheads="1"/>
          </p:cNvSpPr>
          <p:nvPr/>
        </p:nvSpPr>
        <p:spPr bwMode="auto">
          <a:xfrm>
            <a:off x="3709988" y="3695700"/>
            <a:ext cx="441325" cy="369888"/>
          </a:xfrm>
          <a:prstGeom prst="rect">
            <a:avLst/>
          </a:prstGeom>
          <a:noFill/>
          <a:ln w="9525">
            <a:noFill/>
            <a:miter lim="800000"/>
            <a:headEnd/>
            <a:tailEnd/>
          </a:ln>
        </p:spPr>
        <p:txBody>
          <a:bodyPr wrap="none">
            <a:spAutoFit/>
          </a:bodyPr>
          <a:lstStyle/>
          <a:p>
            <a:r>
              <a:rPr lang="fr-FR" b="1">
                <a:solidFill>
                  <a:srgbClr val="FF0000"/>
                </a:solidFill>
              </a:rPr>
              <a:t>50</a:t>
            </a:r>
          </a:p>
        </p:txBody>
      </p:sp>
      <p:sp>
        <p:nvSpPr>
          <p:cNvPr id="102" name="ZoneTexte 101"/>
          <p:cNvSpPr txBox="1">
            <a:spLocks noChangeArrowheads="1"/>
          </p:cNvSpPr>
          <p:nvPr/>
        </p:nvSpPr>
        <p:spPr bwMode="auto">
          <a:xfrm>
            <a:off x="7866063" y="3695700"/>
            <a:ext cx="441325" cy="369888"/>
          </a:xfrm>
          <a:prstGeom prst="rect">
            <a:avLst/>
          </a:prstGeom>
          <a:noFill/>
          <a:ln w="9525">
            <a:noFill/>
            <a:miter lim="800000"/>
            <a:headEnd/>
            <a:tailEnd/>
          </a:ln>
        </p:spPr>
        <p:txBody>
          <a:bodyPr wrap="none">
            <a:spAutoFit/>
          </a:bodyPr>
          <a:lstStyle/>
          <a:p>
            <a:r>
              <a:rPr lang="fr-FR" b="1">
                <a:solidFill>
                  <a:srgbClr val="FF0000"/>
                </a:solidFill>
              </a:rPr>
              <a:t>40</a:t>
            </a:r>
          </a:p>
        </p:txBody>
      </p:sp>
      <p:sp>
        <p:nvSpPr>
          <p:cNvPr id="108" name="Rectangle 107"/>
          <p:cNvSpPr/>
          <p:nvPr/>
        </p:nvSpPr>
        <p:spPr>
          <a:xfrm>
            <a:off x="4640263" y="2906713"/>
            <a:ext cx="1657350" cy="12239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Tarif Client</a:t>
            </a:r>
          </a:p>
        </p:txBody>
      </p:sp>
      <p:sp>
        <p:nvSpPr>
          <p:cNvPr id="101" name="ZoneTexte 100"/>
          <p:cNvSpPr txBox="1">
            <a:spLocks noChangeArrowheads="1"/>
          </p:cNvSpPr>
          <p:nvPr/>
        </p:nvSpPr>
        <p:spPr bwMode="auto">
          <a:xfrm>
            <a:off x="5768975" y="3695700"/>
            <a:ext cx="441325" cy="369888"/>
          </a:xfrm>
          <a:prstGeom prst="rect">
            <a:avLst/>
          </a:prstGeom>
          <a:noFill/>
          <a:ln w="9525">
            <a:noFill/>
            <a:miter lim="800000"/>
            <a:headEnd/>
            <a:tailEnd/>
          </a:ln>
        </p:spPr>
        <p:txBody>
          <a:bodyPr wrap="none">
            <a:spAutoFit/>
          </a:bodyPr>
          <a:lstStyle/>
          <a:p>
            <a:r>
              <a:rPr lang="fr-FR" b="1">
                <a:solidFill>
                  <a:srgbClr val="FF0000"/>
                </a:solidFill>
              </a:rPr>
              <a:t>30</a:t>
            </a:r>
          </a:p>
        </p:txBody>
      </p:sp>
      <p:cxnSp>
        <p:nvCxnSpPr>
          <p:cNvPr id="90" name="Connecteur droit avec flèche 89"/>
          <p:cNvCxnSpPr>
            <a:stCxn id="55" idx="3"/>
            <a:endCxn id="32" idx="0"/>
          </p:cNvCxnSpPr>
          <p:nvPr/>
        </p:nvCxnSpPr>
        <p:spPr>
          <a:xfrm>
            <a:off x="1835150" y="1771650"/>
            <a:ext cx="3633788" cy="1122363"/>
          </a:xfrm>
          <a:prstGeom prst="straightConnector1">
            <a:avLst/>
          </a:prstGeom>
          <a:ln w="50800" cmpd="sng">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p:cTn id="21" dur="500" fill="hold"/>
                                        <p:tgtEl>
                                          <p:spTgt spid="87"/>
                                        </p:tgtEl>
                                        <p:attrNameLst>
                                          <p:attrName>ppt_w</p:attrName>
                                        </p:attrNameLst>
                                      </p:cBhvr>
                                      <p:tavLst>
                                        <p:tav tm="0">
                                          <p:val>
                                            <p:fltVal val="0"/>
                                          </p:val>
                                        </p:tav>
                                        <p:tav tm="100000">
                                          <p:val>
                                            <p:strVal val="#ppt_w"/>
                                          </p:val>
                                        </p:tav>
                                      </p:tavLst>
                                    </p:anim>
                                    <p:anim calcmode="lin" valueType="num">
                                      <p:cBhvr>
                                        <p:cTn id="22" dur="500" fill="hold"/>
                                        <p:tgtEl>
                                          <p:spTgt spid="87"/>
                                        </p:tgtEl>
                                        <p:attrNameLst>
                                          <p:attrName>ppt_h</p:attrName>
                                        </p:attrNameLst>
                                      </p:cBhvr>
                                      <p:tavLst>
                                        <p:tav tm="0">
                                          <p:val>
                                            <p:fltVal val="0"/>
                                          </p:val>
                                        </p:tav>
                                        <p:tav tm="100000">
                                          <p:val>
                                            <p:strVal val="#ppt_h"/>
                                          </p:val>
                                        </p:tav>
                                      </p:tavLst>
                                    </p:anim>
                                    <p:animEffect transition="in" filter="fade">
                                      <p:cBhvr>
                                        <p:cTn id="23" dur="500"/>
                                        <p:tgtEl>
                                          <p:spTgt spid="87"/>
                                        </p:tgtEl>
                                      </p:cBhvr>
                                    </p:animEffect>
                                  </p:childTnLst>
                                </p:cTn>
                              </p:par>
                              <p:par>
                                <p:cTn id="24" presetID="53" presetClass="entr" presetSubtype="16"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p:cTn id="26" dur="500" fill="hold"/>
                                        <p:tgtEl>
                                          <p:spTgt spid="63"/>
                                        </p:tgtEl>
                                        <p:attrNameLst>
                                          <p:attrName>ppt_w</p:attrName>
                                        </p:attrNameLst>
                                      </p:cBhvr>
                                      <p:tavLst>
                                        <p:tav tm="0">
                                          <p:val>
                                            <p:fltVal val="0"/>
                                          </p:val>
                                        </p:tav>
                                        <p:tav tm="100000">
                                          <p:val>
                                            <p:strVal val="#ppt_w"/>
                                          </p:val>
                                        </p:tav>
                                      </p:tavLst>
                                    </p:anim>
                                    <p:anim calcmode="lin" valueType="num">
                                      <p:cBhvr>
                                        <p:cTn id="27" dur="500" fill="hold"/>
                                        <p:tgtEl>
                                          <p:spTgt spid="63"/>
                                        </p:tgtEl>
                                        <p:attrNameLst>
                                          <p:attrName>ppt_h</p:attrName>
                                        </p:attrNameLst>
                                      </p:cBhvr>
                                      <p:tavLst>
                                        <p:tav tm="0">
                                          <p:val>
                                            <p:fltVal val="0"/>
                                          </p:val>
                                        </p:tav>
                                        <p:tav tm="100000">
                                          <p:val>
                                            <p:strVal val="#ppt_h"/>
                                          </p:val>
                                        </p:tav>
                                      </p:tavLst>
                                    </p:anim>
                                    <p:animEffect transition="in" filter="fade">
                                      <p:cBhvr>
                                        <p:cTn id="28" dur="500"/>
                                        <p:tgtEl>
                                          <p:spTgt spid="63"/>
                                        </p:tgtEl>
                                      </p:cBhvr>
                                    </p:animEffect>
                                  </p:childTnLst>
                                </p:cTn>
                              </p:par>
                              <p:par>
                                <p:cTn id="29" presetID="53" presetClass="entr" presetSubtype="16"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par>
                                <p:cTn id="34" presetID="53" presetClass="entr" presetSubtype="16"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p:cTn id="36" dur="500" fill="hold"/>
                                        <p:tgtEl>
                                          <p:spTgt spid="70"/>
                                        </p:tgtEl>
                                        <p:attrNameLst>
                                          <p:attrName>ppt_w</p:attrName>
                                        </p:attrNameLst>
                                      </p:cBhvr>
                                      <p:tavLst>
                                        <p:tav tm="0">
                                          <p:val>
                                            <p:fltVal val="0"/>
                                          </p:val>
                                        </p:tav>
                                        <p:tav tm="100000">
                                          <p:val>
                                            <p:strVal val="#ppt_w"/>
                                          </p:val>
                                        </p:tav>
                                      </p:tavLst>
                                    </p:anim>
                                    <p:anim calcmode="lin" valueType="num">
                                      <p:cBhvr>
                                        <p:cTn id="37" dur="500" fill="hold"/>
                                        <p:tgtEl>
                                          <p:spTgt spid="70"/>
                                        </p:tgtEl>
                                        <p:attrNameLst>
                                          <p:attrName>ppt_h</p:attrName>
                                        </p:attrNameLst>
                                      </p:cBhvr>
                                      <p:tavLst>
                                        <p:tav tm="0">
                                          <p:val>
                                            <p:fltVal val="0"/>
                                          </p:val>
                                        </p:tav>
                                        <p:tav tm="100000">
                                          <p:val>
                                            <p:strVal val="#ppt_h"/>
                                          </p:val>
                                        </p:tav>
                                      </p:tavLst>
                                    </p:anim>
                                    <p:animEffect transition="in" filter="fade">
                                      <p:cBhvr>
                                        <p:cTn id="38" dur="500"/>
                                        <p:tgtEl>
                                          <p:spTgt spid="70"/>
                                        </p:tgtEl>
                                      </p:cBhvr>
                                    </p:animEffect>
                                  </p:childTnLst>
                                </p:cTn>
                              </p:par>
                              <p:par>
                                <p:cTn id="39" presetID="53" presetClass="entr" presetSubtype="16"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p:cTn id="41" dur="500" fill="hold"/>
                                        <p:tgtEl>
                                          <p:spTgt spid="93"/>
                                        </p:tgtEl>
                                        <p:attrNameLst>
                                          <p:attrName>ppt_w</p:attrName>
                                        </p:attrNameLst>
                                      </p:cBhvr>
                                      <p:tavLst>
                                        <p:tav tm="0">
                                          <p:val>
                                            <p:fltVal val="0"/>
                                          </p:val>
                                        </p:tav>
                                        <p:tav tm="100000">
                                          <p:val>
                                            <p:strVal val="#ppt_w"/>
                                          </p:val>
                                        </p:tav>
                                      </p:tavLst>
                                    </p:anim>
                                    <p:anim calcmode="lin" valueType="num">
                                      <p:cBhvr>
                                        <p:cTn id="42" dur="500" fill="hold"/>
                                        <p:tgtEl>
                                          <p:spTgt spid="93"/>
                                        </p:tgtEl>
                                        <p:attrNameLst>
                                          <p:attrName>ppt_h</p:attrName>
                                        </p:attrNameLst>
                                      </p:cBhvr>
                                      <p:tavLst>
                                        <p:tav tm="0">
                                          <p:val>
                                            <p:fltVal val="0"/>
                                          </p:val>
                                        </p:tav>
                                        <p:tav tm="100000">
                                          <p:val>
                                            <p:strVal val="#ppt_h"/>
                                          </p:val>
                                        </p:tav>
                                      </p:tavLst>
                                    </p:anim>
                                    <p:animEffect transition="in" filter="fade">
                                      <p:cBhvr>
                                        <p:cTn id="43" dur="500"/>
                                        <p:tgtEl>
                                          <p:spTgt spid="93"/>
                                        </p:tgtEl>
                                      </p:cBhvr>
                                    </p:animEffect>
                                  </p:childTnLst>
                                </p:cTn>
                              </p:par>
                              <p:par>
                                <p:cTn id="44" presetID="53" presetClass="entr" presetSubtype="16"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p:cTn id="46" dur="500" fill="hold"/>
                                        <p:tgtEl>
                                          <p:spTgt spid="77"/>
                                        </p:tgtEl>
                                        <p:attrNameLst>
                                          <p:attrName>ppt_w</p:attrName>
                                        </p:attrNameLst>
                                      </p:cBhvr>
                                      <p:tavLst>
                                        <p:tav tm="0">
                                          <p:val>
                                            <p:fltVal val="0"/>
                                          </p:val>
                                        </p:tav>
                                        <p:tav tm="100000">
                                          <p:val>
                                            <p:strVal val="#ppt_w"/>
                                          </p:val>
                                        </p:tav>
                                      </p:tavLst>
                                    </p:anim>
                                    <p:anim calcmode="lin" valueType="num">
                                      <p:cBhvr>
                                        <p:cTn id="47" dur="500" fill="hold"/>
                                        <p:tgtEl>
                                          <p:spTgt spid="77"/>
                                        </p:tgtEl>
                                        <p:attrNameLst>
                                          <p:attrName>ppt_h</p:attrName>
                                        </p:attrNameLst>
                                      </p:cBhvr>
                                      <p:tavLst>
                                        <p:tav tm="0">
                                          <p:val>
                                            <p:fltVal val="0"/>
                                          </p:val>
                                        </p:tav>
                                        <p:tav tm="100000">
                                          <p:val>
                                            <p:strVal val="#ppt_h"/>
                                          </p:val>
                                        </p:tav>
                                      </p:tavLst>
                                    </p:anim>
                                    <p:animEffect transition="in" filter="fade">
                                      <p:cBhvr>
                                        <p:cTn id="48" dur="500"/>
                                        <p:tgtEl>
                                          <p:spTgt spid="7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down)">
                                      <p:cBhvr>
                                        <p:cTn id="73" dur="580">
                                          <p:stCondLst>
                                            <p:cond delay="0"/>
                                          </p:stCondLst>
                                        </p:cTn>
                                        <p:tgtEl>
                                          <p:spTgt spid="4"/>
                                        </p:tgtEl>
                                      </p:cBhvr>
                                    </p:animEffect>
                                    <p:anim calcmode="lin" valueType="num">
                                      <p:cBhvr>
                                        <p:cTn id="7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9" dur="26">
                                          <p:stCondLst>
                                            <p:cond delay="650"/>
                                          </p:stCondLst>
                                        </p:cTn>
                                        <p:tgtEl>
                                          <p:spTgt spid="4"/>
                                        </p:tgtEl>
                                      </p:cBhvr>
                                      <p:to x="100000" y="60000"/>
                                    </p:animScale>
                                    <p:animScale>
                                      <p:cBhvr>
                                        <p:cTn id="80" dur="166" decel="50000">
                                          <p:stCondLst>
                                            <p:cond delay="676"/>
                                          </p:stCondLst>
                                        </p:cTn>
                                        <p:tgtEl>
                                          <p:spTgt spid="4"/>
                                        </p:tgtEl>
                                      </p:cBhvr>
                                      <p:to x="100000" y="100000"/>
                                    </p:animScale>
                                    <p:animScale>
                                      <p:cBhvr>
                                        <p:cTn id="81" dur="26">
                                          <p:stCondLst>
                                            <p:cond delay="1312"/>
                                          </p:stCondLst>
                                        </p:cTn>
                                        <p:tgtEl>
                                          <p:spTgt spid="4"/>
                                        </p:tgtEl>
                                      </p:cBhvr>
                                      <p:to x="100000" y="80000"/>
                                    </p:animScale>
                                    <p:animScale>
                                      <p:cBhvr>
                                        <p:cTn id="82" dur="166" decel="50000">
                                          <p:stCondLst>
                                            <p:cond delay="1338"/>
                                          </p:stCondLst>
                                        </p:cTn>
                                        <p:tgtEl>
                                          <p:spTgt spid="4"/>
                                        </p:tgtEl>
                                      </p:cBhvr>
                                      <p:to x="100000" y="100000"/>
                                    </p:animScale>
                                    <p:animScale>
                                      <p:cBhvr>
                                        <p:cTn id="83" dur="26">
                                          <p:stCondLst>
                                            <p:cond delay="1642"/>
                                          </p:stCondLst>
                                        </p:cTn>
                                        <p:tgtEl>
                                          <p:spTgt spid="4"/>
                                        </p:tgtEl>
                                      </p:cBhvr>
                                      <p:to x="100000" y="90000"/>
                                    </p:animScale>
                                    <p:animScale>
                                      <p:cBhvr>
                                        <p:cTn id="84" dur="166" decel="50000">
                                          <p:stCondLst>
                                            <p:cond delay="1668"/>
                                          </p:stCondLst>
                                        </p:cTn>
                                        <p:tgtEl>
                                          <p:spTgt spid="4"/>
                                        </p:tgtEl>
                                      </p:cBhvr>
                                      <p:to x="100000" y="100000"/>
                                    </p:animScale>
                                    <p:animScale>
                                      <p:cBhvr>
                                        <p:cTn id="85" dur="26">
                                          <p:stCondLst>
                                            <p:cond delay="1808"/>
                                          </p:stCondLst>
                                        </p:cTn>
                                        <p:tgtEl>
                                          <p:spTgt spid="4"/>
                                        </p:tgtEl>
                                      </p:cBhvr>
                                      <p:to x="100000" y="95000"/>
                                    </p:animScale>
                                    <p:animScale>
                                      <p:cBhvr>
                                        <p:cTn id="86" dur="166" decel="50000">
                                          <p:stCondLst>
                                            <p:cond delay="1834"/>
                                          </p:stCondLst>
                                        </p:cTn>
                                        <p:tgtEl>
                                          <p:spTgt spid="4"/>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97"/>
                                        </p:tgtEl>
                                        <p:attrNameLst>
                                          <p:attrName>style.visibility</p:attrName>
                                        </p:attrNameLst>
                                      </p:cBhvr>
                                      <p:to>
                                        <p:strVal val="visible"/>
                                      </p:to>
                                    </p:set>
                                    <p:animEffect transition="in" filter="fade">
                                      <p:cBhvr>
                                        <p:cTn id="91" dur="1000"/>
                                        <p:tgtEl>
                                          <p:spTgt spid="97"/>
                                        </p:tgtEl>
                                      </p:cBhvr>
                                    </p:animEffect>
                                    <p:anim calcmode="lin" valueType="num">
                                      <p:cBhvr>
                                        <p:cTn id="92" dur="1000" fill="hold"/>
                                        <p:tgtEl>
                                          <p:spTgt spid="97"/>
                                        </p:tgtEl>
                                        <p:attrNameLst>
                                          <p:attrName>ppt_x</p:attrName>
                                        </p:attrNameLst>
                                      </p:cBhvr>
                                      <p:tavLst>
                                        <p:tav tm="0">
                                          <p:val>
                                            <p:strVal val="#ppt_x"/>
                                          </p:val>
                                        </p:tav>
                                        <p:tav tm="100000">
                                          <p:val>
                                            <p:strVal val="#ppt_x"/>
                                          </p:val>
                                        </p:tav>
                                      </p:tavLst>
                                    </p:anim>
                                    <p:anim calcmode="lin" valueType="num">
                                      <p:cBhvr>
                                        <p:cTn id="93" dur="1000" fill="hold"/>
                                        <p:tgtEl>
                                          <p:spTgt spid="9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02"/>
                                        </p:tgtEl>
                                        <p:attrNameLst>
                                          <p:attrName>style.visibility</p:attrName>
                                        </p:attrNameLst>
                                      </p:cBhvr>
                                      <p:to>
                                        <p:strVal val="visible"/>
                                      </p:to>
                                    </p:set>
                                    <p:animEffect transition="in" filter="fade">
                                      <p:cBhvr>
                                        <p:cTn id="96" dur="1000"/>
                                        <p:tgtEl>
                                          <p:spTgt spid="102"/>
                                        </p:tgtEl>
                                      </p:cBhvr>
                                    </p:animEffect>
                                    <p:anim calcmode="lin" valueType="num">
                                      <p:cBhvr>
                                        <p:cTn id="97" dur="1000" fill="hold"/>
                                        <p:tgtEl>
                                          <p:spTgt spid="102"/>
                                        </p:tgtEl>
                                        <p:attrNameLst>
                                          <p:attrName>ppt_x</p:attrName>
                                        </p:attrNameLst>
                                      </p:cBhvr>
                                      <p:tavLst>
                                        <p:tav tm="0">
                                          <p:val>
                                            <p:strVal val="#ppt_x"/>
                                          </p:val>
                                        </p:tav>
                                        <p:tav tm="100000">
                                          <p:val>
                                            <p:strVal val="#ppt_x"/>
                                          </p:val>
                                        </p:tav>
                                      </p:tavLst>
                                    </p:anim>
                                    <p:anim calcmode="lin" valueType="num">
                                      <p:cBhvr>
                                        <p:cTn id="98" dur="1000" fill="hold"/>
                                        <p:tgtEl>
                                          <p:spTgt spid="10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01"/>
                                        </p:tgtEl>
                                        <p:attrNameLst>
                                          <p:attrName>style.visibility</p:attrName>
                                        </p:attrNameLst>
                                      </p:cBhvr>
                                      <p:to>
                                        <p:strVal val="visible"/>
                                      </p:to>
                                    </p:set>
                                    <p:animEffect transition="in" filter="fade">
                                      <p:cBhvr>
                                        <p:cTn id="101" dur="1000"/>
                                        <p:tgtEl>
                                          <p:spTgt spid="101"/>
                                        </p:tgtEl>
                                      </p:cBhvr>
                                    </p:animEffect>
                                    <p:anim calcmode="lin" valueType="num">
                                      <p:cBhvr>
                                        <p:cTn id="102" dur="1000" fill="hold"/>
                                        <p:tgtEl>
                                          <p:spTgt spid="101"/>
                                        </p:tgtEl>
                                        <p:attrNameLst>
                                          <p:attrName>ppt_x</p:attrName>
                                        </p:attrNameLst>
                                      </p:cBhvr>
                                      <p:tavLst>
                                        <p:tav tm="0">
                                          <p:val>
                                            <p:strVal val="#ppt_x"/>
                                          </p:val>
                                        </p:tav>
                                        <p:tav tm="100000">
                                          <p:val>
                                            <p:strVal val="#ppt_x"/>
                                          </p:val>
                                        </p:tav>
                                      </p:tavLst>
                                    </p:anim>
                                    <p:anim calcmode="lin" valueType="num">
                                      <p:cBhvr>
                                        <p:cTn id="103" dur="1000" fill="hold"/>
                                        <p:tgtEl>
                                          <p:spTgt spid="101"/>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fade">
                                      <p:cBhvr>
                                        <p:cTn id="106" dur="1000"/>
                                        <p:tgtEl>
                                          <p:spTgt spid="100"/>
                                        </p:tgtEl>
                                      </p:cBhvr>
                                    </p:animEffect>
                                    <p:anim calcmode="lin" valueType="num">
                                      <p:cBhvr>
                                        <p:cTn id="107" dur="1000" fill="hold"/>
                                        <p:tgtEl>
                                          <p:spTgt spid="100"/>
                                        </p:tgtEl>
                                        <p:attrNameLst>
                                          <p:attrName>ppt_x</p:attrName>
                                        </p:attrNameLst>
                                      </p:cBhvr>
                                      <p:tavLst>
                                        <p:tav tm="0">
                                          <p:val>
                                            <p:strVal val="#ppt_x"/>
                                          </p:val>
                                        </p:tav>
                                        <p:tav tm="100000">
                                          <p:val>
                                            <p:strVal val="#ppt_x"/>
                                          </p:val>
                                        </p:tav>
                                      </p:tavLst>
                                    </p:anim>
                                    <p:anim calcmode="lin" valueType="num">
                                      <p:cBhvr>
                                        <p:cTn id="108" dur="1000" fill="hold"/>
                                        <p:tgtEl>
                                          <p:spTgt spid="100"/>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98"/>
                                        </p:tgtEl>
                                        <p:attrNameLst>
                                          <p:attrName>style.visibility</p:attrName>
                                        </p:attrNameLst>
                                      </p:cBhvr>
                                      <p:to>
                                        <p:strVal val="visible"/>
                                      </p:to>
                                    </p:set>
                                    <p:animEffect transition="in" filter="fade">
                                      <p:cBhvr>
                                        <p:cTn id="111" dur="1000"/>
                                        <p:tgtEl>
                                          <p:spTgt spid="98"/>
                                        </p:tgtEl>
                                      </p:cBhvr>
                                    </p:animEffect>
                                    <p:anim calcmode="lin" valueType="num">
                                      <p:cBhvr>
                                        <p:cTn id="112" dur="1000" fill="hold"/>
                                        <p:tgtEl>
                                          <p:spTgt spid="98"/>
                                        </p:tgtEl>
                                        <p:attrNameLst>
                                          <p:attrName>ppt_x</p:attrName>
                                        </p:attrNameLst>
                                      </p:cBhvr>
                                      <p:tavLst>
                                        <p:tav tm="0">
                                          <p:val>
                                            <p:strVal val="#ppt_x"/>
                                          </p:val>
                                        </p:tav>
                                        <p:tav tm="100000">
                                          <p:val>
                                            <p:strVal val="#ppt_x"/>
                                          </p:val>
                                        </p:tav>
                                      </p:tavLst>
                                    </p:anim>
                                    <p:anim calcmode="lin" valueType="num">
                                      <p:cBhvr>
                                        <p:cTn id="113"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08"/>
                                        </p:tgtEl>
                                        <p:attrNameLst>
                                          <p:attrName>style.visibility</p:attrName>
                                        </p:attrNameLst>
                                      </p:cBhvr>
                                      <p:to>
                                        <p:strVal val="visible"/>
                                      </p:to>
                                    </p:set>
                                    <p:animEffect transition="in" filter="fade">
                                      <p:cBhvr>
                                        <p:cTn id="118" dur="500"/>
                                        <p:tgtEl>
                                          <p:spTgt spid="108"/>
                                        </p:tgtEl>
                                      </p:cBhvr>
                                    </p:animEffect>
                                  </p:childTnLst>
                                </p:cTn>
                              </p:par>
                              <p:par>
                                <p:cTn id="119" presetID="10" presetClass="entr" presetSubtype="0" fill="hold" nodeType="withEffect">
                                  <p:stCondLst>
                                    <p:cond delay="0"/>
                                  </p:stCondLst>
                                  <p:childTnLst>
                                    <p:set>
                                      <p:cBhvr>
                                        <p:cTn id="120" dur="1" fill="hold">
                                          <p:stCondLst>
                                            <p:cond delay="0"/>
                                          </p:stCondLst>
                                        </p:cTn>
                                        <p:tgtEl>
                                          <p:spTgt spid="46"/>
                                        </p:tgtEl>
                                        <p:attrNameLst>
                                          <p:attrName>style.visibility</p:attrName>
                                        </p:attrNameLst>
                                      </p:cBhvr>
                                      <p:to>
                                        <p:strVal val="visible"/>
                                      </p:to>
                                    </p:set>
                                    <p:animEffect transition="in" filter="fade">
                                      <p:cBhvr>
                                        <p:cTn id="121" dur="500"/>
                                        <p:tgtEl>
                                          <p:spTgt spid="4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3" grpId="0" animBg="1"/>
      <p:bldP spid="34" grpId="0" animBg="1"/>
      <p:bldP spid="49" grpId="0" animBg="1"/>
      <p:bldP spid="55" grpId="0" animBg="1"/>
      <p:bldP spid="4" grpId="0" animBg="1"/>
      <p:bldP spid="97" grpId="0"/>
      <p:bldP spid="98" grpId="0"/>
      <p:bldP spid="100" grpId="0"/>
      <p:bldP spid="102" grpId="0"/>
      <p:bldP spid="108" grpId="0" animBg="1"/>
      <p:bldP spid="101"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5" name="ZoneTexte 3"/>
          <p:cNvSpPr txBox="1">
            <a:spLocks noChangeArrowheads="1"/>
          </p:cNvSpPr>
          <p:nvPr/>
        </p:nvSpPr>
        <p:spPr bwMode="auto">
          <a:xfrm>
            <a:off x="2771775" y="2757488"/>
            <a:ext cx="3563938" cy="769937"/>
          </a:xfrm>
          <a:prstGeom prst="rect">
            <a:avLst/>
          </a:prstGeom>
          <a:noFill/>
          <a:ln w="9525">
            <a:noFill/>
            <a:miter lim="800000"/>
            <a:headEnd/>
            <a:tailEnd/>
          </a:ln>
        </p:spPr>
        <p:txBody>
          <a:bodyPr wrap="none">
            <a:spAutoFit/>
          </a:bodyPr>
          <a:lstStyle/>
          <a:p>
            <a:r>
              <a:rPr lang="fr-FR" sz="4400"/>
              <a:t>Exercice 2.11</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ctrTitle"/>
          </p:nvPr>
        </p:nvSpPr>
        <p:spPr/>
        <p:txBody>
          <a:bodyPr/>
          <a:lstStyle/>
          <a:p>
            <a:pPr eaLnBrk="1" hangingPunct="1"/>
            <a:r>
              <a:rPr lang="en-GB">
                <a:latin typeface="Arial" charset="0"/>
                <a:cs typeface="Arial" charset="0"/>
              </a:rPr>
              <a:t>FLUX ACHATS</a:t>
            </a:r>
          </a:p>
        </p:txBody>
      </p:sp>
      <p:sp>
        <p:nvSpPr>
          <p:cNvPr id="3" name="Rectangle 2"/>
          <p:cNvSpPr/>
          <p:nvPr/>
        </p:nvSpPr>
        <p:spPr>
          <a:xfrm>
            <a:off x="4572000" y="2613025"/>
            <a:ext cx="4191000" cy="1323975"/>
          </a:xfrm>
          <a:prstGeom prst="rect">
            <a:avLst/>
          </a:prstGeom>
        </p:spPr>
        <p:txBody>
          <a:bodyPr>
            <a:spAutoFit/>
          </a:bodyPr>
          <a:lstStyle/>
          <a:p>
            <a:pPr lvl="1" fontAlgn="auto">
              <a:spcBef>
                <a:spcPts val="0"/>
              </a:spcBef>
              <a:spcAft>
                <a:spcPts val="0"/>
              </a:spcAft>
              <a:defRPr/>
            </a:pPr>
            <a:r>
              <a:rPr lang="en-GB" sz="1600" dirty="0">
                <a:solidFill>
                  <a:schemeClr val="bg1">
                    <a:lumMod val="50000"/>
                  </a:schemeClr>
                </a:solidFill>
                <a:latin typeface="+mn-lt"/>
                <a:cs typeface="+mn-cs"/>
              </a:rPr>
              <a:t>1. STRUCTURES FONDAMENTALES</a:t>
            </a:r>
          </a:p>
          <a:p>
            <a:pPr lvl="1" fontAlgn="auto">
              <a:spcBef>
                <a:spcPts val="0"/>
              </a:spcBef>
              <a:spcAft>
                <a:spcPts val="0"/>
              </a:spcAft>
              <a:defRPr/>
            </a:pPr>
            <a:r>
              <a:rPr lang="en-GB" sz="1600" dirty="0">
                <a:solidFill>
                  <a:schemeClr val="bg1">
                    <a:lumMod val="50000"/>
                  </a:schemeClr>
                </a:solidFill>
                <a:latin typeface="+mn-lt"/>
                <a:cs typeface="+mn-cs"/>
              </a:rPr>
              <a:t>2. CREATIONS DONNEES DE BASE</a:t>
            </a:r>
          </a:p>
          <a:p>
            <a:pPr lvl="1" fontAlgn="auto">
              <a:spcBef>
                <a:spcPts val="0"/>
              </a:spcBef>
              <a:spcAft>
                <a:spcPts val="0"/>
              </a:spcAft>
              <a:defRPr/>
            </a:pPr>
            <a:r>
              <a:rPr lang="en-GB" sz="1600" b="1" dirty="0">
                <a:solidFill>
                  <a:schemeClr val="bg1">
                    <a:lumMod val="50000"/>
                  </a:schemeClr>
                </a:solidFill>
                <a:latin typeface="+mn-lt"/>
                <a:cs typeface="+mn-cs"/>
              </a:rPr>
              <a:t>3. FLUX – ACHATS</a:t>
            </a:r>
          </a:p>
          <a:p>
            <a:pPr lvl="1" fontAlgn="auto">
              <a:spcBef>
                <a:spcPts val="0"/>
              </a:spcBef>
              <a:spcAft>
                <a:spcPts val="0"/>
              </a:spcAft>
              <a:defRPr/>
            </a:pPr>
            <a:r>
              <a:rPr lang="en-GB" sz="1600" dirty="0">
                <a:solidFill>
                  <a:schemeClr val="bg1">
                    <a:lumMod val="50000"/>
                  </a:schemeClr>
                </a:solidFill>
                <a:latin typeface="+mn-lt"/>
                <a:cs typeface="+mn-cs"/>
              </a:rPr>
              <a:t>4. FLUX – VENTES</a:t>
            </a:r>
          </a:p>
          <a:p>
            <a:pPr lvl="1" fontAlgn="auto">
              <a:spcBef>
                <a:spcPts val="0"/>
              </a:spcBef>
              <a:spcAft>
                <a:spcPts val="0"/>
              </a:spcAft>
              <a:defRPr/>
            </a:pPr>
            <a:r>
              <a:rPr lang="en-GB" sz="1600" dirty="0">
                <a:solidFill>
                  <a:schemeClr val="bg1">
                    <a:lumMod val="50000"/>
                  </a:schemeClr>
                </a:solidFill>
                <a:latin typeface="+mn-lt"/>
                <a:cs typeface="+mn-cs"/>
              </a:rPr>
              <a:t>5. FLUX - MRP</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pPr eaLnBrk="1" hangingPunct="1"/>
            <a:r>
              <a:rPr lang="en-GB">
                <a:latin typeface="Arial" charset="0"/>
                <a:cs typeface="Arial" charset="0"/>
              </a:rPr>
              <a:t>FLUX ACHATS</a:t>
            </a:r>
          </a:p>
        </p:txBody>
      </p:sp>
      <p:graphicFrame>
        <p:nvGraphicFramePr>
          <p:cNvPr id="17" name="Diagramme 16"/>
          <p:cNvGraphicFramePr/>
          <p:nvPr/>
        </p:nvGraphicFramePr>
        <p:xfrm>
          <a:off x="107380" y="1124680"/>
          <a:ext cx="8857230" cy="433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re 1"/>
          <p:cNvSpPr>
            <a:spLocks noGrp="1"/>
          </p:cNvSpPr>
          <p:nvPr>
            <p:ph type="title"/>
          </p:nvPr>
        </p:nvSpPr>
        <p:spPr/>
        <p:txBody>
          <a:bodyPr/>
          <a:lstStyle/>
          <a:p>
            <a:r>
              <a:rPr lang="fr-FR"/>
              <a:t>Les métiers liés aux flux achats</a:t>
            </a:r>
            <a:br>
              <a:rPr lang="fr-FR"/>
            </a:br>
            <a:endParaRPr lang="fr-FR"/>
          </a:p>
        </p:txBody>
      </p:sp>
      <p:sp>
        <p:nvSpPr>
          <p:cNvPr id="5" name="AutoShape 13"/>
          <p:cNvSpPr>
            <a:spLocks noChangeArrowheads="1"/>
          </p:cNvSpPr>
          <p:nvPr/>
        </p:nvSpPr>
        <p:spPr bwMode="auto">
          <a:xfrm>
            <a:off x="568325" y="1168400"/>
            <a:ext cx="3540125" cy="2436813"/>
          </a:xfrm>
          <a:prstGeom prst="roundRect">
            <a:avLst>
              <a:gd name="adj" fmla="val 16667"/>
            </a:avLst>
          </a:prstGeom>
          <a:solidFill>
            <a:schemeClr val="bg2"/>
          </a:solidFill>
          <a:ln w="9525">
            <a:solidFill>
              <a:schemeClr val="hlink"/>
            </a:solidFill>
            <a:round/>
            <a:headEnd/>
            <a:tailEnd/>
          </a:ln>
          <a:effectLst>
            <a:outerShdw blurRad="50800" dist="38100" dir="8100000" algn="tr" rotWithShape="0">
              <a:prstClr val="black">
                <a:alpha val="40000"/>
              </a:prstClr>
            </a:outerShdw>
          </a:effectLst>
        </p:spPr>
        <p:txBody>
          <a:bodyPr anchor="ctr">
            <a:spAutoFit/>
          </a:bodyPr>
          <a:lstStyle/>
          <a:p>
            <a:pPr algn="ctr">
              <a:spcBef>
                <a:spcPct val="40000"/>
              </a:spcBef>
              <a:spcAft>
                <a:spcPct val="40000"/>
              </a:spcAft>
              <a:defRPr/>
            </a:pPr>
            <a:r>
              <a:rPr lang="fr-FR" sz="2000" b="1" cap="small" dirty="0">
                <a:solidFill>
                  <a:srgbClr val="008469"/>
                </a:solidFill>
                <a:effectLst>
                  <a:outerShdw blurRad="38100" dist="38100" dir="2700000" algn="tl">
                    <a:srgbClr val="C0C0C0"/>
                  </a:outerShdw>
                </a:effectLst>
                <a:latin typeface="Calibri" pitchFamily="34" charset="0"/>
                <a:cs typeface="+mn-cs"/>
              </a:rPr>
              <a:t>Approvisionneur</a:t>
            </a: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p:txBody>
      </p:sp>
      <p:sp>
        <p:nvSpPr>
          <p:cNvPr id="6" name="AutoShape 14"/>
          <p:cNvSpPr>
            <a:spLocks noChangeArrowheads="1"/>
          </p:cNvSpPr>
          <p:nvPr/>
        </p:nvSpPr>
        <p:spPr bwMode="auto">
          <a:xfrm>
            <a:off x="4703763" y="1169988"/>
            <a:ext cx="3543300" cy="2436812"/>
          </a:xfrm>
          <a:prstGeom prst="roundRect">
            <a:avLst>
              <a:gd name="adj" fmla="val 16667"/>
            </a:avLst>
          </a:prstGeom>
          <a:solidFill>
            <a:schemeClr val="bg2"/>
          </a:solidFill>
          <a:ln w="9525">
            <a:solidFill>
              <a:schemeClr val="hlink"/>
            </a:solidFill>
            <a:round/>
            <a:headEnd/>
            <a:tailEnd/>
          </a:ln>
          <a:effectLst>
            <a:outerShdw blurRad="50800" dist="38100" dir="8100000" algn="tr" rotWithShape="0">
              <a:prstClr val="black">
                <a:alpha val="40000"/>
              </a:prstClr>
            </a:outerShdw>
          </a:effectLst>
        </p:spPr>
        <p:txBody>
          <a:bodyPr anchor="ctr">
            <a:spAutoFit/>
          </a:bodyPr>
          <a:lstStyle/>
          <a:p>
            <a:pPr algn="ctr">
              <a:spcAft>
                <a:spcPct val="40000"/>
              </a:spcAft>
              <a:defRPr/>
            </a:pPr>
            <a:r>
              <a:rPr lang="fr-FR" sz="2000" b="1" cap="small" dirty="0">
                <a:solidFill>
                  <a:srgbClr val="008469"/>
                </a:solidFill>
                <a:effectLst>
                  <a:outerShdw blurRad="38100" dist="38100" dir="2700000" algn="tl">
                    <a:srgbClr val="C0C0C0"/>
                  </a:outerShdw>
                </a:effectLst>
                <a:latin typeface="Calibri" pitchFamily="34" charset="0"/>
                <a:cs typeface="+mn-cs"/>
              </a:rPr>
              <a:t>Acheteur</a:t>
            </a: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p:txBody>
      </p:sp>
      <p:sp>
        <p:nvSpPr>
          <p:cNvPr id="7" name="AutoShape 15"/>
          <p:cNvSpPr>
            <a:spLocks noChangeArrowheads="1"/>
          </p:cNvSpPr>
          <p:nvPr/>
        </p:nvSpPr>
        <p:spPr bwMode="auto">
          <a:xfrm>
            <a:off x="568325" y="3771900"/>
            <a:ext cx="3543300" cy="2451100"/>
          </a:xfrm>
          <a:prstGeom prst="roundRect">
            <a:avLst>
              <a:gd name="adj" fmla="val 16667"/>
            </a:avLst>
          </a:prstGeom>
          <a:solidFill>
            <a:schemeClr val="bg2"/>
          </a:solidFill>
          <a:ln w="9525">
            <a:solidFill>
              <a:schemeClr val="hlink"/>
            </a:solidFill>
            <a:round/>
            <a:headEnd/>
            <a:tailEnd/>
          </a:ln>
          <a:effectLst>
            <a:outerShdw blurRad="50800" dist="38100" dir="8100000" algn="tr" rotWithShape="0">
              <a:prstClr val="black">
                <a:alpha val="40000"/>
              </a:prstClr>
            </a:outerShdw>
          </a:effectLst>
        </p:spPr>
        <p:txBody>
          <a:bodyPr>
            <a:spAutoFit/>
          </a:bodyPr>
          <a:lstStyle/>
          <a:p>
            <a:pPr algn="ctr">
              <a:spcAft>
                <a:spcPct val="40000"/>
              </a:spcAft>
              <a:defRPr/>
            </a:pPr>
            <a:r>
              <a:rPr lang="fr-FR" sz="2000" b="1" cap="small" dirty="0">
                <a:solidFill>
                  <a:srgbClr val="008469"/>
                </a:solidFill>
                <a:effectLst>
                  <a:outerShdw blurRad="38100" dist="38100" dir="2700000" algn="tl">
                    <a:srgbClr val="C0C0C0"/>
                  </a:outerShdw>
                </a:effectLst>
                <a:latin typeface="Calibri" pitchFamily="34" charset="0"/>
                <a:cs typeface="+mn-cs"/>
              </a:rPr>
              <a:t>Magasinier</a:t>
            </a: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p:txBody>
      </p:sp>
      <p:sp>
        <p:nvSpPr>
          <p:cNvPr id="8" name="AutoShape 16"/>
          <p:cNvSpPr>
            <a:spLocks noChangeArrowheads="1"/>
          </p:cNvSpPr>
          <p:nvPr/>
        </p:nvSpPr>
        <p:spPr bwMode="auto">
          <a:xfrm>
            <a:off x="4703763" y="3771900"/>
            <a:ext cx="3543300" cy="2451100"/>
          </a:xfrm>
          <a:prstGeom prst="roundRect">
            <a:avLst>
              <a:gd name="adj" fmla="val 16667"/>
            </a:avLst>
          </a:prstGeom>
          <a:solidFill>
            <a:schemeClr val="bg2"/>
          </a:solidFill>
          <a:ln w="9525">
            <a:solidFill>
              <a:schemeClr val="hlink"/>
            </a:solidFill>
            <a:round/>
            <a:headEnd/>
            <a:tailEnd/>
          </a:ln>
          <a:effectLst>
            <a:outerShdw blurRad="50800" dist="38100" dir="8100000" algn="tr" rotWithShape="0">
              <a:prstClr val="black">
                <a:alpha val="40000"/>
              </a:prstClr>
            </a:outerShdw>
          </a:effectLst>
        </p:spPr>
        <p:txBody>
          <a:bodyPr>
            <a:spAutoFit/>
          </a:bodyPr>
          <a:lstStyle/>
          <a:p>
            <a:pPr algn="ctr">
              <a:spcAft>
                <a:spcPct val="40000"/>
              </a:spcAft>
              <a:defRPr/>
            </a:pPr>
            <a:r>
              <a:rPr lang="fr-FR" sz="2000" b="1" cap="small" dirty="0">
                <a:solidFill>
                  <a:srgbClr val="008469"/>
                </a:solidFill>
                <a:effectLst>
                  <a:outerShdw blurRad="38100" dist="38100" dir="2700000" algn="tl">
                    <a:srgbClr val="C0C0C0"/>
                  </a:outerShdw>
                </a:effectLst>
                <a:latin typeface="Calibri" pitchFamily="34" charset="0"/>
                <a:cs typeface="+mn-cs"/>
              </a:rPr>
              <a:t>Comptabilité</a:t>
            </a:r>
            <a:r>
              <a:rPr lang="fr-FR" sz="2000" b="1" dirty="0">
                <a:solidFill>
                  <a:srgbClr val="008469"/>
                </a:solidFill>
                <a:effectLst>
                  <a:outerShdw blurRad="38100" dist="38100" dir="2700000" algn="tl">
                    <a:srgbClr val="C0C0C0"/>
                  </a:outerShdw>
                </a:effectLst>
                <a:latin typeface="Calibri" pitchFamily="34" charset="0"/>
                <a:cs typeface="+mn-cs"/>
              </a:rPr>
              <a:t> </a:t>
            </a:r>
            <a:r>
              <a:rPr lang="fr-FR" sz="2000" b="1" cap="small" dirty="0">
                <a:solidFill>
                  <a:srgbClr val="008469"/>
                </a:solidFill>
                <a:effectLst>
                  <a:outerShdw blurRad="38100" dist="38100" dir="2700000" algn="tl">
                    <a:srgbClr val="C0C0C0"/>
                  </a:outerShdw>
                </a:effectLst>
                <a:latin typeface="Calibri" pitchFamily="34" charset="0"/>
                <a:cs typeface="+mn-cs"/>
              </a:rPr>
              <a:t>fournisseur</a:t>
            </a: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p:txBody>
      </p:sp>
      <p:cxnSp>
        <p:nvCxnSpPr>
          <p:cNvPr id="144390" name="AutoShape 17"/>
          <p:cNvCxnSpPr>
            <a:cxnSpLocks noChangeShapeType="1"/>
          </p:cNvCxnSpPr>
          <p:nvPr/>
        </p:nvCxnSpPr>
        <p:spPr bwMode="auto">
          <a:xfrm>
            <a:off x="596900" y="1739900"/>
            <a:ext cx="3482975" cy="0"/>
          </a:xfrm>
          <a:prstGeom prst="straightConnector1">
            <a:avLst/>
          </a:prstGeom>
          <a:noFill/>
          <a:ln w="9525">
            <a:solidFill>
              <a:schemeClr val="hlink"/>
            </a:solidFill>
            <a:round/>
            <a:headEnd/>
            <a:tailEnd/>
          </a:ln>
        </p:spPr>
      </p:cxnSp>
      <p:cxnSp>
        <p:nvCxnSpPr>
          <p:cNvPr id="144391" name="AutoShape 18"/>
          <p:cNvCxnSpPr>
            <a:cxnSpLocks noChangeShapeType="1"/>
          </p:cNvCxnSpPr>
          <p:nvPr/>
        </p:nvCxnSpPr>
        <p:spPr bwMode="auto">
          <a:xfrm>
            <a:off x="603250" y="4402138"/>
            <a:ext cx="3470275" cy="0"/>
          </a:xfrm>
          <a:prstGeom prst="straightConnector1">
            <a:avLst/>
          </a:prstGeom>
          <a:noFill/>
          <a:ln w="9525">
            <a:solidFill>
              <a:schemeClr val="hlink"/>
            </a:solidFill>
            <a:round/>
            <a:headEnd/>
            <a:tailEnd/>
          </a:ln>
        </p:spPr>
      </p:cxnSp>
      <p:cxnSp>
        <p:nvCxnSpPr>
          <p:cNvPr id="144392" name="AutoShape 19"/>
          <p:cNvCxnSpPr>
            <a:cxnSpLocks noChangeShapeType="1"/>
          </p:cNvCxnSpPr>
          <p:nvPr/>
        </p:nvCxnSpPr>
        <p:spPr bwMode="auto">
          <a:xfrm>
            <a:off x="4752975" y="1741488"/>
            <a:ext cx="3470275" cy="0"/>
          </a:xfrm>
          <a:prstGeom prst="straightConnector1">
            <a:avLst/>
          </a:prstGeom>
          <a:noFill/>
          <a:ln w="9525">
            <a:solidFill>
              <a:schemeClr val="hlink"/>
            </a:solidFill>
            <a:round/>
            <a:headEnd/>
            <a:tailEnd/>
          </a:ln>
        </p:spPr>
      </p:cxnSp>
      <p:cxnSp>
        <p:nvCxnSpPr>
          <p:cNvPr id="144393" name="AutoShape 20"/>
          <p:cNvCxnSpPr>
            <a:cxnSpLocks noChangeShapeType="1"/>
          </p:cNvCxnSpPr>
          <p:nvPr/>
        </p:nvCxnSpPr>
        <p:spPr bwMode="auto">
          <a:xfrm>
            <a:off x="4740275" y="4402138"/>
            <a:ext cx="3470275" cy="0"/>
          </a:xfrm>
          <a:prstGeom prst="straightConnector1">
            <a:avLst/>
          </a:prstGeom>
          <a:noFill/>
          <a:ln w="9525">
            <a:solidFill>
              <a:schemeClr val="hlink"/>
            </a:solidFill>
            <a:round/>
            <a:headEnd/>
            <a:tailEnd/>
          </a:ln>
        </p:spPr>
      </p:cxnSp>
      <p:sp>
        <p:nvSpPr>
          <p:cNvPr id="13" name="AutoShape 22"/>
          <p:cNvSpPr>
            <a:spLocks noChangeArrowheads="1"/>
          </p:cNvSpPr>
          <p:nvPr/>
        </p:nvSpPr>
        <p:spPr bwMode="auto">
          <a:xfrm>
            <a:off x="636728" y="2129966"/>
            <a:ext cx="1673225" cy="340519"/>
          </a:xfrm>
          <a:prstGeom prst="roundRect">
            <a:avLst>
              <a:gd name="adj" fmla="val 16667"/>
            </a:avLst>
          </a:prstGeom>
          <a:solidFill>
            <a:schemeClr val="tx2"/>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i="1" cap="small" dirty="0">
                <a:solidFill>
                  <a:srgbClr val="FFFFFF"/>
                </a:solidFill>
                <a:latin typeface="Calibri" pitchFamily="34" charset="0"/>
                <a:cs typeface="+mn-cs"/>
              </a:rPr>
              <a:t>CBN</a:t>
            </a:r>
          </a:p>
        </p:txBody>
      </p:sp>
      <p:sp>
        <p:nvSpPr>
          <p:cNvPr id="14" name="AutoShape 23"/>
          <p:cNvSpPr>
            <a:spLocks noChangeArrowheads="1"/>
          </p:cNvSpPr>
          <p:nvPr/>
        </p:nvSpPr>
        <p:spPr bwMode="auto">
          <a:xfrm>
            <a:off x="636728" y="2587166"/>
            <a:ext cx="1673225" cy="340519"/>
          </a:xfrm>
          <a:prstGeom prst="roundRect">
            <a:avLst>
              <a:gd name="adj" fmla="val 16667"/>
            </a:avLst>
          </a:prstGeom>
          <a:solidFill>
            <a:schemeClr val="tx2"/>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i="1" cap="small" dirty="0" err="1">
                <a:solidFill>
                  <a:srgbClr val="FFFFFF"/>
                </a:solidFill>
                <a:latin typeface="Calibri" pitchFamily="34" charset="0"/>
                <a:cs typeface="+mn-cs"/>
              </a:rPr>
              <a:t>Réappro</a:t>
            </a:r>
            <a:r>
              <a:rPr lang="fr-FR" sz="1400" b="1" i="1" cap="small" dirty="0">
                <a:solidFill>
                  <a:srgbClr val="FFFFFF"/>
                </a:solidFill>
                <a:latin typeface="Calibri" pitchFamily="34" charset="0"/>
                <a:cs typeface="+mn-cs"/>
              </a:rPr>
              <a:t> hors MRP</a:t>
            </a:r>
          </a:p>
        </p:txBody>
      </p:sp>
      <p:sp>
        <p:nvSpPr>
          <p:cNvPr id="15" name="AutoShape 24"/>
          <p:cNvSpPr>
            <a:spLocks noChangeArrowheads="1"/>
          </p:cNvSpPr>
          <p:nvPr/>
        </p:nvSpPr>
        <p:spPr bwMode="auto">
          <a:xfrm>
            <a:off x="2363928" y="21299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Demande d’achat</a:t>
            </a:r>
          </a:p>
        </p:txBody>
      </p:sp>
      <p:sp>
        <p:nvSpPr>
          <p:cNvPr id="16" name="AutoShape 25"/>
          <p:cNvSpPr>
            <a:spLocks noChangeArrowheads="1"/>
          </p:cNvSpPr>
          <p:nvPr/>
        </p:nvSpPr>
        <p:spPr bwMode="auto">
          <a:xfrm>
            <a:off x="2357578" y="25871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Demande livraison</a:t>
            </a:r>
          </a:p>
        </p:txBody>
      </p:sp>
      <p:sp>
        <p:nvSpPr>
          <p:cNvPr id="17" name="AutoShape 28"/>
          <p:cNvSpPr>
            <a:spLocks noChangeArrowheads="1"/>
          </p:cNvSpPr>
          <p:nvPr/>
        </p:nvSpPr>
        <p:spPr bwMode="auto">
          <a:xfrm>
            <a:off x="636728" y="30443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Planning global</a:t>
            </a:r>
          </a:p>
        </p:txBody>
      </p:sp>
      <p:sp>
        <p:nvSpPr>
          <p:cNvPr id="18" name="AutoShape 30"/>
          <p:cNvSpPr>
            <a:spLocks noChangeArrowheads="1"/>
          </p:cNvSpPr>
          <p:nvPr/>
        </p:nvSpPr>
        <p:spPr bwMode="auto">
          <a:xfrm>
            <a:off x="2363928" y="30443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Regroupement</a:t>
            </a:r>
          </a:p>
        </p:txBody>
      </p:sp>
      <p:sp>
        <p:nvSpPr>
          <p:cNvPr id="19" name="AutoShape 32"/>
          <p:cNvSpPr>
            <a:spLocks noChangeArrowheads="1"/>
          </p:cNvSpPr>
          <p:nvPr/>
        </p:nvSpPr>
        <p:spPr bwMode="auto">
          <a:xfrm>
            <a:off x="4763507" y="21299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Tarifs</a:t>
            </a:r>
          </a:p>
        </p:txBody>
      </p:sp>
      <p:sp>
        <p:nvSpPr>
          <p:cNvPr id="20" name="AutoShape 33"/>
          <p:cNvSpPr>
            <a:spLocks noChangeArrowheads="1"/>
          </p:cNvSpPr>
          <p:nvPr/>
        </p:nvSpPr>
        <p:spPr bwMode="auto">
          <a:xfrm>
            <a:off x="4763507" y="25871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Commandes</a:t>
            </a:r>
          </a:p>
        </p:txBody>
      </p:sp>
      <p:sp>
        <p:nvSpPr>
          <p:cNvPr id="21" name="AutoShape 34"/>
          <p:cNvSpPr>
            <a:spLocks noChangeArrowheads="1"/>
          </p:cNvSpPr>
          <p:nvPr/>
        </p:nvSpPr>
        <p:spPr bwMode="auto">
          <a:xfrm>
            <a:off x="6490707" y="21299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Appel d’offres</a:t>
            </a:r>
          </a:p>
        </p:txBody>
      </p:sp>
      <p:sp>
        <p:nvSpPr>
          <p:cNvPr id="22" name="AutoShape 35"/>
          <p:cNvSpPr>
            <a:spLocks noChangeArrowheads="1"/>
          </p:cNvSpPr>
          <p:nvPr/>
        </p:nvSpPr>
        <p:spPr bwMode="auto">
          <a:xfrm>
            <a:off x="6484357" y="25871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Contrats</a:t>
            </a:r>
          </a:p>
        </p:txBody>
      </p:sp>
      <p:sp>
        <p:nvSpPr>
          <p:cNvPr id="23" name="AutoShape 36"/>
          <p:cNvSpPr>
            <a:spLocks noChangeArrowheads="1"/>
          </p:cNvSpPr>
          <p:nvPr/>
        </p:nvSpPr>
        <p:spPr bwMode="auto">
          <a:xfrm>
            <a:off x="4763507" y="30443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Planning global</a:t>
            </a:r>
          </a:p>
        </p:txBody>
      </p:sp>
      <p:sp>
        <p:nvSpPr>
          <p:cNvPr id="24" name="AutoShape 37"/>
          <p:cNvSpPr>
            <a:spLocks noChangeArrowheads="1"/>
          </p:cNvSpPr>
          <p:nvPr/>
        </p:nvSpPr>
        <p:spPr bwMode="auto">
          <a:xfrm>
            <a:off x="6490707" y="30443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Plan de l’acheteur</a:t>
            </a:r>
          </a:p>
        </p:txBody>
      </p:sp>
      <p:sp>
        <p:nvSpPr>
          <p:cNvPr id="25" name="AutoShape 39"/>
          <p:cNvSpPr>
            <a:spLocks noChangeArrowheads="1"/>
          </p:cNvSpPr>
          <p:nvPr/>
        </p:nvSpPr>
        <p:spPr bwMode="auto">
          <a:xfrm>
            <a:off x="619266" y="4782678"/>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Réceptions</a:t>
            </a:r>
          </a:p>
        </p:txBody>
      </p:sp>
      <p:sp>
        <p:nvSpPr>
          <p:cNvPr id="26" name="AutoShape 40"/>
          <p:cNvSpPr>
            <a:spLocks noChangeArrowheads="1"/>
          </p:cNvSpPr>
          <p:nvPr/>
        </p:nvSpPr>
        <p:spPr bwMode="auto">
          <a:xfrm>
            <a:off x="1501916" y="523511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Consultations</a:t>
            </a:r>
          </a:p>
        </p:txBody>
      </p:sp>
      <p:sp>
        <p:nvSpPr>
          <p:cNvPr id="27" name="AutoShape 41"/>
          <p:cNvSpPr>
            <a:spLocks noChangeArrowheads="1"/>
          </p:cNvSpPr>
          <p:nvPr/>
        </p:nvSpPr>
        <p:spPr bwMode="auto">
          <a:xfrm>
            <a:off x="2346466" y="4782678"/>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Retours</a:t>
            </a:r>
          </a:p>
        </p:txBody>
      </p:sp>
      <p:sp>
        <p:nvSpPr>
          <p:cNvPr id="28" name="AutoShape 43"/>
          <p:cNvSpPr>
            <a:spLocks noChangeArrowheads="1"/>
          </p:cNvSpPr>
          <p:nvPr/>
        </p:nvSpPr>
        <p:spPr bwMode="auto">
          <a:xfrm>
            <a:off x="4785732" y="47715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Factures</a:t>
            </a:r>
          </a:p>
        </p:txBody>
      </p:sp>
      <p:sp>
        <p:nvSpPr>
          <p:cNvPr id="29" name="AutoShape 44"/>
          <p:cNvSpPr>
            <a:spLocks noChangeArrowheads="1"/>
          </p:cNvSpPr>
          <p:nvPr/>
        </p:nvSpPr>
        <p:spPr bwMode="auto">
          <a:xfrm>
            <a:off x="5637155" y="5233528"/>
            <a:ext cx="1756260"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Comptabilisation</a:t>
            </a:r>
          </a:p>
        </p:txBody>
      </p:sp>
      <p:sp>
        <p:nvSpPr>
          <p:cNvPr id="30" name="AutoShape 45"/>
          <p:cNvSpPr>
            <a:spLocks noChangeArrowheads="1"/>
          </p:cNvSpPr>
          <p:nvPr/>
        </p:nvSpPr>
        <p:spPr bwMode="auto">
          <a:xfrm>
            <a:off x="6512932" y="47715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Avoirs</a:t>
            </a:r>
          </a:p>
        </p:txBody>
      </p:sp>
      <p:sp>
        <p:nvSpPr>
          <p:cNvPr id="31" name="AutoShape 51"/>
          <p:cNvSpPr>
            <a:spLocks noChangeArrowheads="1"/>
          </p:cNvSpPr>
          <p:nvPr/>
        </p:nvSpPr>
        <p:spPr bwMode="auto">
          <a:xfrm>
            <a:off x="5637155" y="5698666"/>
            <a:ext cx="1756260" cy="340519"/>
          </a:xfrm>
          <a:prstGeom prst="roundRect">
            <a:avLst>
              <a:gd name="adj" fmla="val 16667"/>
            </a:avLst>
          </a:prstGeom>
          <a:solidFill>
            <a:schemeClr val="tx2"/>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i="1" cap="small" dirty="0">
                <a:solidFill>
                  <a:srgbClr val="FFFFFF"/>
                </a:solidFill>
                <a:latin typeface="Calibri" pitchFamily="34" charset="0"/>
                <a:cs typeface="+mn-cs"/>
              </a:rPr>
              <a:t>Règlements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09" name="Rectangle 2"/>
          <p:cNvSpPr>
            <a:spLocks noGrp="1" noChangeArrowheads="1"/>
          </p:cNvSpPr>
          <p:nvPr>
            <p:ph type="title" idx="4294967295"/>
          </p:nvPr>
        </p:nvSpPr>
        <p:spPr/>
        <p:txBody>
          <a:bodyPr/>
          <a:lstStyle/>
          <a:p>
            <a:pPr eaLnBrk="1" hangingPunct="1"/>
            <a:r>
              <a:rPr lang="en-GB">
                <a:latin typeface="Arial" charset="0"/>
                <a:cs typeface="Arial" charset="0"/>
              </a:rPr>
              <a:t>Principaux flux achats</a:t>
            </a:r>
          </a:p>
        </p:txBody>
      </p:sp>
      <p:grpSp>
        <p:nvGrpSpPr>
          <p:cNvPr id="145410" name="Group 44"/>
          <p:cNvGrpSpPr>
            <a:grpSpLocks/>
          </p:cNvGrpSpPr>
          <p:nvPr/>
        </p:nvGrpSpPr>
        <p:grpSpPr bwMode="auto">
          <a:xfrm>
            <a:off x="2238375" y="2511425"/>
            <a:ext cx="6743700" cy="592138"/>
            <a:chOff x="777407" y="1762442"/>
            <a:chExt cx="6743830" cy="592528"/>
          </a:xfrm>
        </p:grpSpPr>
        <p:cxnSp>
          <p:nvCxnSpPr>
            <p:cNvPr id="23" name="Straight Connector 22"/>
            <p:cNvCxnSpPr>
              <a:endCxn id="42" idx="2"/>
            </p:cNvCxnSpPr>
            <p:nvPr/>
          </p:nvCxnSpPr>
          <p:spPr>
            <a:xfrm>
              <a:off x="1074276" y="1868875"/>
              <a:ext cx="5740511" cy="12708"/>
            </a:xfrm>
            <a:prstGeom prst="line">
              <a:avLst/>
            </a:prstGeom>
          </p:spPr>
          <p:style>
            <a:lnRef idx="3">
              <a:schemeClr val="accent5"/>
            </a:lnRef>
            <a:fillRef idx="0">
              <a:schemeClr val="accent5"/>
            </a:fillRef>
            <a:effectRef idx="2">
              <a:schemeClr val="accent5"/>
            </a:effectRef>
            <a:fontRef idx="minor">
              <a:schemeClr val="tx1"/>
            </a:fontRef>
          </p:style>
        </p:cxnSp>
        <p:sp>
          <p:nvSpPr>
            <p:cNvPr id="24" name="Isosceles Triangle 23"/>
            <p:cNvSpPr/>
            <p:nvPr/>
          </p:nvSpPr>
          <p:spPr>
            <a:xfrm rot="2659805">
              <a:off x="777407" y="1978484"/>
              <a:ext cx="139703" cy="160444"/>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nvGrpSpPr>
            <p:cNvPr id="145487" name="Group 92"/>
            <p:cNvGrpSpPr>
              <a:grpSpLocks/>
            </p:cNvGrpSpPr>
            <p:nvPr/>
          </p:nvGrpSpPr>
          <p:grpSpPr bwMode="auto">
            <a:xfrm>
              <a:off x="859964" y="1762442"/>
              <a:ext cx="1247912" cy="567371"/>
              <a:chOff x="435812" y="785794"/>
              <a:chExt cx="1247912" cy="567371"/>
            </a:xfrm>
          </p:grpSpPr>
          <p:sp>
            <p:nvSpPr>
              <p:cNvPr id="145500" name="TextBox 25"/>
              <p:cNvSpPr txBox="1">
                <a:spLocks noChangeArrowheads="1"/>
              </p:cNvSpPr>
              <p:nvPr/>
            </p:nvSpPr>
            <p:spPr bwMode="auto">
              <a:xfrm>
                <a:off x="543576" y="983590"/>
                <a:ext cx="1140148" cy="369575"/>
              </a:xfrm>
              <a:prstGeom prst="rect">
                <a:avLst/>
              </a:prstGeom>
              <a:noFill/>
              <a:ln w="9525">
                <a:noFill/>
                <a:miter lim="800000"/>
                <a:headEnd/>
                <a:tailEnd/>
              </a:ln>
            </p:spPr>
            <p:txBody>
              <a:bodyPr wrap="none">
                <a:spAutoFit/>
              </a:bodyPr>
              <a:lstStyle/>
              <a:p>
                <a:r>
                  <a:rPr lang="en-GB" sz="900" b="1">
                    <a:solidFill>
                      <a:srgbClr val="000000"/>
                    </a:solidFill>
                  </a:rPr>
                  <a:t>Demande d’achat</a:t>
                </a:r>
                <a:br>
                  <a:rPr lang="en-GB" sz="900" b="1">
                    <a:solidFill>
                      <a:srgbClr val="000000"/>
                    </a:solidFill>
                  </a:rPr>
                </a:br>
                <a:r>
                  <a:rPr lang="en-GB" sz="900">
                    <a:solidFill>
                      <a:srgbClr val="000000"/>
                    </a:solidFill>
                  </a:rPr>
                  <a:t>(GESPSH)</a:t>
                </a:r>
              </a:p>
            </p:txBody>
          </p:sp>
          <p:sp>
            <p:nvSpPr>
              <p:cNvPr id="27" name="Oval 26"/>
              <p:cNvSpPr/>
              <p:nvPr/>
            </p:nvSpPr>
            <p:spPr>
              <a:xfrm flipH="1">
                <a:off x="435807" y="785794"/>
                <a:ext cx="214317" cy="21445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grpSp>
          <p:nvGrpSpPr>
            <p:cNvPr id="145488" name="Group 92"/>
            <p:cNvGrpSpPr>
              <a:grpSpLocks/>
            </p:cNvGrpSpPr>
            <p:nvPr/>
          </p:nvGrpSpPr>
          <p:grpSpPr bwMode="auto">
            <a:xfrm>
              <a:off x="3019138" y="1775150"/>
              <a:ext cx="1356750" cy="567363"/>
              <a:chOff x="435986" y="785802"/>
              <a:chExt cx="1356750" cy="567363"/>
            </a:xfrm>
          </p:grpSpPr>
          <p:sp>
            <p:nvSpPr>
              <p:cNvPr id="145498" name="TextBox 32"/>
              <p:cNvSpPr txBox="1">
                <a:spLocks noChangeArrowheads="1"/>
              </p:cNvSpPr>
              <p:nvPr/>
            </p:nvSpPr>
            <p:spPr bwMode="auto">
              <a:xfrm>
                <a:off x="543576" y="983590"/>
                <a:ext cx="1249160" cy="369575"/>
              </a:xfrm>
              <a:prstGeom prst="rect">
                <a:avLst/>
              </a:prstGeom>
              <a:noFill/>
              <a:ln w="9525">
                <a:noFill/>
                <a:miter lim="800000"/>
                <a:headEnd/>
                <a:tailEnd/>
              </a:ln>
            </p:spPr>
            <p:txBody>
              <a:bodyPr wrap="none">
                <a:spAutoFit/>
              </a:bodyPr>
              <a:lstStyle/>
              <a:p>
                <a:r>
                  <a:rPr lang="en-GB" sz="900" b="1">
                    <a:solidFill>
                      <a:srgbClr val="000000"/>
                    </a:solidFill>
                  </a:rPr>
                  <a:t>Commande d’achat</a:t>
                </a:r>
                <a:br>
                  <a:rPr lang="en-GB" sz="900" b="1">
                    <a:solidFill>
                      <a:srgbClr val="000000"/>
                    </a:solidFill>
                  </a:rPr>
                </a:br>
                <a:r>
                  <a:rPr lang="en-GB" sz="900">
                    <a:solidFill>
                      <a:srgbClr val="000000"/>
                    </a:solidFill>
                  </a:rPr>
                  <a:t>(GESPOH)</a:t>
                </a:r>
              </a:p>
            </p:txBody>
          </p:sp>
          <p:sp>
            <p:nvSpPr>
              <p:cNvPr id="34" name="Oval 33"/>
              <p:cNvSpPr/>
              <p:nvPr/>
            </p:nvSpPr>
            <p:spPr>
              <a:xfrm flipH="1">
                <a:off x="435848" y="785802"/>
                <a:ext cx="214317" cy="21445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35" name="Isosceles Triangle 34"/>
            <p:cNvSpPr/>
            <p:nvPr/>
          </p:nvSpPr>
          <p:spPr>
            <a:xfrm rot="2659805">
              <a:off x="2923748" y="1940359"/>
              <a:ext cx="139703" cy="160444"/>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nvGrpSpPr>
            <p:cNvPr id="145490" name="Group 92"/>
            <p:cNvGrpSpPr>
              <a:grpSpLocks/>
            </p:cNvGrpSpPr>
            <p:nvPr/>
          </p:nvGrpSpPr>
          <p:grpSpPr bwMode="auto">
            <a:xfrm>
              <a:off x="5153171" y="1787842"/>
              <a:ext cx="843256" cy="567128"/>
              <a:chOff x="436419" y="785794"/>
              <a:chExt cx="843256" cy="567128"/>
            </a:xfrm>
          </p:grpSpPr>
          <p:sp>
            <p:nvSpPr>
              <p:cNvPr id="145496" name="TextBox 36"/>
              <p:cNvSpPr txBox="1">
                <a:spLocks noChangeArrowheads="1"/>
              </p:cNvSpPr>
              <p:nvPr/>
            </p:nvSpPr>
            <p:spPr bwMode="auto">
              <a:xfrm>
                <a:off x="543576" y="983590"/>
                <a:ext cx="736099" cy="369332"/>
              </a:xfrm>
              <a:prstGeom prst="rect">
                <a:avLst/>
              </a:prstGeom>
              <a:noFill/>
              <a:ln w="9525">
                <a:noFill/>
                <a:miter lim="800000"/>
                <a:headEnd/>
                <a:tailEnd/>
              </a:ln>
            </p:spPr>
            <p:txBody>
              <a:bodyPr wrap="none">
                <a:spAutoFit/>
              </a:bodyPr>
              <a:lstStyle/>
              <a:p>
                <a:r>
                  <a:rPr lang="en-GB" sz="900" b="1">
                    <a:solidFill>
                      <a:srgbClr val="000000"/>
                    </a:solidFill>
                  </a:rPr>
                  <a:t>Reception</a:t>
                </a:r>
              </a:p>
              <a:p>
                <a:r>
                  <a:rPr lang="en-GB" sz="900">
                    <a:solidFill>
                      <a:srgbClr val="000000"/>
                    </a:solidFill>
                  </a:rPr>
                  <a:t>(GESPTH)</a:t>
                </a:r>
              </a:p>
            </p:txBody>
          </p:sp>
          <p:sp>
            <p:nvSpPr>
              <p:cNvPr id="38" name="Oval 37"/>
              <p:cNvSpPr/>
              <p:nvPr/>
            </p:nvSpPr>
            <p:spPr>
              <a:xfrm flipH="1">
                <a:off x="435889" y="785811"/>
                <a:ext cx="214317" cy="21445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39" name="Isosceles Triangle 38"/>
            <p:cNvSpPr/>
            <p:nvPr/>
          </p:nvSpPr>
          <p:spPr>
            <a:xfrm rot="2659805">
              <a:off x="5057390" y="2016609"/>
              <a:ext cx="139703" cy="160444"/>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nvGrpSpPr>
            <p:cNvPr id="145492" name="Group 92"/>
            <p:cNvGrpSpPr>
              <a:grpSpLocks/>
            </p:cNvGrpSpPr>
            <p:nvPr/>
          </p:nvGrpSpPr>
          <p:grpSpPr bwMode="auto">
            <a:xfrm>
              <a:off x="6600827" y="1775150"/>
              <a:ext cx="920410" cy="567363"/>
              <a:chOff x="436275" y="785802"/>
              <a:chExt cx="920410" cy="567363"/>
            </a:xfrm>
          </p:grpSpPr>
          <p:sp>
            <p:nvSpPr>
              <p:cNvPr id="145494" name="TextBox 40"/>
              <p:cNvSpPr txBox="1">
                <a:spLocks noChangeArrowheads="1"/>
              </p:cNvSpPr>
              <p:nvPr/>
            </p:nvSpPr>
            <p:spPr bwMode="auto">
              <a:xfrm>
                <a:off x="543576" y="983590"/>
                <a:ext cx="813109" cy="369575"/>
              </a:xfrm>
              <a:prstGeom prst="rect">
                <a:avLst/>
              </a:prstGeom>
              <a:noFill/>
              <a:ln w="9525">
                <a:noFill/>
                <a:miter lim="800000"/>
                <a:headEnd/>
                <a:tailEnd/>
              </a:ln>
            </p:spPr>
            <p:txBody>
              <a:bodyPr wrap="none">
                <a:spAutoFit/>
              </a:bodyPr>
              <a:lstStyle/>
              <a:p>
                <a:r>
                  <a:rPr lang="en-GB" sz="900" b="1">
                    <a:solidFill>
                      <a:srgbClr val="000000"/>
                    </a:solidFill>
                  </a:rPr>
                  <a:t>Facturation</a:t>
                </a:r>
              </a:p>
              <a:p>
                <a:r>
                  <a:rPr lang="en-GB" sz="900">
                    <a:solidFill>
                      <a:srgbClr val="000000"/>
                    </a:solidFill>
                  </a:rPr>
                  <a:t>(GESPIH)</a:t>
                </a:r>
              </a:p>
            </p:txBody>
          </p:sp>
          <p:sp>
            <p:nvSpPr>
              <p:cNvPr id="42" name="Oval 41"/>
              <p:cNvSpPr/>
              <p:nvPr/>
            </p:nvSpPr>
            <p:spPr>
              <a:xfrm flipH="1">
                <a:off x="435917" y="785802"/>
                <a:ext cx="214317" cy="21445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44" name="Isosceles Triangle 43"/>
            <p:cNvSpPr/>
            <p:nvPr/>
          </p:nvSpPr>
          <p:spPr>
            <a:xfrm rot="2659805">
              <a:off x="6543318" y="2003901"/>
              <a:ext cx="139703" cy="160444"/>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grpSp>
        <p:nvGrpSpPr>
          <p:cNvPr id="145411" name="Group 82"/>
          <p:cNvGrpSpPr>
            <a:grpSpLocks/>
          </p:cNvGrpSpPr>
          <p:nvPr/>
        </p:nvGrpSpPr>
        <p:grpSpPr bwMode="auto">
          <a:xfrm>
            <a:off x="4410075" y="3387725"/>
            <a:ext cx="4597400" cy="579438"/>
            <a:chOff x="2911008" y="3324542"/>
            <a:chExt cx="4597560" cy="579828"/>
          </a:xfrm>
        </p:grpSpPr>
        <p:cxnSp>
          <p:nvCxnSpPr>
            <p:cNvPr id="47" name="Straight Connector 46"/>
            <p:cNvCxnSpPr>
              <a:stCxn id="61" idx="6"/>
              <a:endCxn id="57" idx="2"/>
            </p:cNvCxnSpPr>
            <p:nvPr/>
          </p:nvCxnSpPr>
          <p:spPr>
            <a:xfrm rot="10800000" flipH="1">
              <a:off x="3006261" y="3430977"/>
              <a:ext cx="3795845" cy="0"/>
            </a:xfrm>
            <a:prstGeom prst="line">
              <a:avLst/>
            </a:prstGeom>
          </p:spPr>
          <p:style>
            <a:lnRef idx="3">
              <a:schemeClr val="accent5"/>
            </a:lnRef>
            <a:fillRef idx="0">
              <a:schemeClr val="accent5"/>
            </a:fillRef>
            <a:effectRef idx="2">
              <a:schemeClr val="accent5"/>
            </a:effectRef>
            <a:fontRef idx="minor">
              <a:schemeClr val="tx1"/>
            </a:fontRef>
          </p:style>
        </p:cxnSp>
        <p:grpSp>
          <p:nvGrpSpPr>
            <p:cNvPr id="145473" name="Group 92"/>
            <p:cNvGrpSpPr>
              <a:grpSpLocks/>
            </p:cNvGrpSpPr>
            <p:nvPr/>
          </p:nvGrpSpPr>
          <p:grpSpPr bwMode="auto">
            <a:xfrm>
              <a:off x="3006269" y="3324542"/>
              <a:ext cx="1356968" cy="567377"/>
              <a:chOff x="435817" y="785794"/>
              <a:chExt cx="1356968" cy="567377"/>
            </a:xfrm>
          </p:grpSpPr>
          <p:sp>
            <p:nvSpPr>
              <p:cNvPr id="145483" name="TextBox 59"/>
              <p:cNvSpPr txBox="1">
                <a:spLocks noChangeArrowheads="1"/>
              </p:cNvSpPr>
              <p:nvPr/>
            </p:nvSpPr>
            <p:spPr bwMode="auto">
              <a:xfrm>
                <a:off x="543576" y="983590"/>
                <a:ext cx="1249209" cy="369581"/>
              </a:xfrm>
              <a:prstGeom prst="rect">
                <a:avLst/>
              </a:prstGeom>
              <a:noFill/>
              <a:ln w="9525">
                <a:noFill/>
                <a:miter lim="800000"/>
                <a:headEnd/>
                <a:tailEnd/>
              </a:ln>
            </p:spPr>
            <p:txBody>
              <a:bodyPr wrap="none">
                <a:spAutoFit/>
              </a:bodyPr>
              <a:lstStyle/>
              <a:p>
                <a:r>
                  <a:rPr lang="en-GB" sz="900" b="1">
                    <a:solidFill>
                      <a:srgbClr val="000000"/>
                    </a:solidFill>
                  </a:rPr>
                  <a:t>Commande d’achat</a:t>
                </a:r>
                <a:br>
                  <a:rPr lang="en-GB" sz="900" b="1">
                    <a:solidFill>
                      <a:srgbClr val="000000"/>
                    </a:solidFill>
                  </a:rPr>
                </a:br>
                <a:r>
                  <a:rPr lang="en-GB" sz="900">
                    <a:solidFill>
                      <a:srgbClr val="000000"/>
                    </a:solidFill>
                  </a:rPr>
                  <a:t>(GESPOH)</a:t>
                </a:r>
              </a:p>
            </p:txBody>
          </p:sp>
          <p:sp>
            <p:nvSpPr>
              <p:cNvPr id="61" name="Oval 60"/>
              <p:cNvSpPr/>
              <p:nvPr/>
            </p:nvSpPr>
            <p:spPr>
              <a:xfrm flipH="1">
                <a:off x="435809" y="785794"/>
                <a:ext cx="214320" cy="214457"/>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51" name="Isosceles Triangle 50"/>
            <p:cNvSpPr/>
            <p:nvPr/>
          </p:nvSpPr>
          <p:spPr>
            <a:xfrm rot="2659805">
              <a:off x="2911008" y="3489753"/>
              <a:ext cx="139705" cy="160446"/>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nvGrpSpPr>
            <p:cNvPr id="145475" name="Group 92"/>
            <p:cNvGrpSpPr>
              <a:grpSpLocks/>
            </p:cNvGrpSpPr>
            <p:nvPr/>
          </p:nvGrpSpPr>
          <p:grpSpPr bwMode="auto">
            <a:xfrm>
              <a:off x="5140471" y="3337242"/>
              <a:ext cx="843256" cy="567128"/>
              <a:chOff x="436419" y="785794"/>
              <a:chExt cx="843256" cy="567128"/>
            </a:xfrm>
          </p:grpSpPr>
          <p:sp>
            <p:nvSpPr>
              <p:cNvPr id="145481" name="TextBox 57"/>
              <p:cNvSpPr txBox="1">
                <a:spLocks noChangeArrowheads="1"/>
              </p:cNvSpPr>
              <p:nvPr/>
            </p:nvSpPr>
            <p:spPr bwMode="auto">
              <a:xfrm>
                <a:off x="543576" y="983590"/>
                <a:ext cx="736099" cy="369332"/>
              </a:xfrm>
              <a:prstGeom prst="rect">
                <a:avLst/>
              </a:prstGeom>
              <a:noFill/>
              <a:ln w="9525">
                <a:noFill/>
                <a:miter lim="800000"/>
                <a:headEnd/>
                <a:tailEnd/>
              </a:ln>
            </p:spPr>
            <p:txBody>
              <a:bodyPr wrap="none">
                <a:spAutoFit/>
              </a:bodyPr>
              <a:lstStyle/>
              <a:p>
                <a:r>
                  <a:rPr lang="en-GB" sz="900" b="1">
                    <a:solidFill>
                      <a:srgbClr val="000000"/>
                    </a:solidFill>
                  </a:rPr>
                  <a:t>Reception</a:t>
                </a:r>
              </a:p>
              <a:p>
                <a:r>
                  <a:rPr lang="en-GB" sz="900">
                    <a:solidFill>
                      <a:srgbClr val="000000"/>
                    </a:solidFill>
                  </a:rPr>
                  <a:t>(GESPTH)</a:t>
                </a:r>
              </a:p>
            </p:txBody>
          </p:sp>
          <p:sp>
            <p:nvSpPr>
              <p:cNvPr id="59" name="Oval 58"/>
              <p:cNvSpPr/>
              <p:nvPr/>
            </p:nvSpPr>
            <p:spPr>
              <a:xfrm flipH="1">
                <a:off x="435884" y="785803"/>
                <a:ext cx="214320" cy="214457"/>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53" name="Isosceles Triangle 52"/>
            <p:cNvSpPr/>
            <p:nvPr/>
          </p:nvSpPr>
          <p:spPr>
            <a:xfrm rot="2659805">
              <a:off x="5044682" y="3566004"/>
              <a:ext cx="139705" cy="160446"/>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nvGrpSpPr>
            <p:cNvPr id="145477" name="Group 92"/>
            <p:cNvGrpSpPr>
              <a:grpSpLocks/>
            </p:cNvGrpSpPr>
            <p:nvPr/>
          </p:nvGrpSpPr>
          <p:grpSpPr bwMode="auto">
            <a:xfrm>
              <a:off x="6588096" y="3324542"/>
              <a:ext cx="920472" cy="567377"/>
              <a:chOff x="436244" y="785794"/>
              <a:chExt cx="920472" cy="567377"/>
            </a:xfrm>
          </p:grpSpPr>
          <p:sp>
            <p:nvSpPr>
              <p:cNvPr id="145479" name="TextBox 55"/>
              <p:cNvSpPr txBox="1">
                <a:spLocks noChangeArrowheads="1"/>
              </p:cNvSpPr>
              <p:nvPr/>
            </p:nvSpPr>
            <p:spPr bwMode="auto">
              <a:xfrm>
                <a:off x="543576" y="983590"/>
                <a:ext cx="813140" cy="369581"/>
              </a:xfrm>
              <a:prstGeom prst="rect">
                <a:avLst/>
              </a:prstGeom>
              <a:noFill/>
              <a:ln w="9525">
                <a:noFill/>
                <a:miter lim="800000"/>
                <a:headEnd/>
                <a:tailEnd/>
              </a:ln>
            </p:spPr>
            <p:txBody>
              <a:bodyPr wrap="none">
                <a:spAutoFit/>
              </a:bodyPr>
              <a:lstStyle/>
              <a:p>
                <a:r>
                  <a:rPr lang="en-GB" sz="900" b="1">
                    <a:solidFill>
                      <a:srgbClr val="000000"/>
                    </a:solidFill>
                  </a:rPr>
                  <a:t>Facturation</a:t>
                </a:r>
              </a:p>
              <a:p>
                <a:r>
                  <a:rPr lang="en-GB" sz="900">
                    <a:solidFill>
                      <a:srgbClr val="000000"/>
                    </a:solidFill>
                  </a:rPr>
                  <a:t>(GESPIH)</a:t>
                </a:r>
              </a:p>
            </p:txBody>
          </p:sp>
          <p:sp>
            <p:nvSpPr>
              <p:cNvPr id="57" name="Oval 56"/>
              <p:cNvSpPr/>
              <p:nvPr/>
            </p:nvSpPr>
            <p:spPr>
              <a:xfrm flipH="1">
                <a:off x="435934" y="785794"/>
                <a:ext cx="214320" cy="214457"/>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55" name="Isosceles Triangle 54"/>
            <p:cNvSpPr/>
            <p:nvPr/>
          </p:nvSpPr>
          <p:spPr>
            <a:xfrm rot="2659805">
              <a:off x="6530634" y="3553296"/>
              <a:ext cx="139705" cy="160446"/>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grpSp>
        <p:nvGrpSpPr>
          <p:cNvPr id="145412" name="Group 84"/>
          <p:cNvGrpSpPr>
            <a:grpSpLocks/>
          </p:cNvGrpSpPr>
          <p:nvPr/>
        </p:nvGrpSpPr>
        <p:grpSpPr bwMode="auto">
          <a:xfrm>
            <a:off x="4460875" y="4352925"/>
            <a:ext cx="4597400" cy="566738"/>
            <a:chOff x="2961808" y="4023042"/>
            <a:chExt cx="4597560" cy="567382"/>
          </a:xfrm>
        </p:grpSpPr>
        <p:cxnSp>
          <p:nvCxnSpPr>
            <p:cNvPr id="66" name="Straight Connector 65"/>
            <p:cNvCxnSpPr>
              <a:stCxn id="80" idx="6"/>
              <a:endCxn id="76" idx="2"/>
            </p:cNvCxnSpPr>
            <p:nvPr/>
          </p:nvCxnSpPr>
          <p:spPr>
            <a:xfrm rot="10800000" flipH="1">
              <a:off x="3057061" y="4129526"/>
              <a:ext cx="3795845" cy="0"/>
            </a:xfrm>
            <a:prstGeom prst="line">
              <a:avLst/>
            </a:prstGeom>
          </p:spPr>
          <p:style>
            <a:lnRef idx="3">
              <a:schemeClr val="accent5"/>
            </a:lnRef>
            <a:fillRef idx="0">
              <a:schemeClr val="accent5"/>
            </a:fillRef>
            <a:effectRef idx="2">
              <a:schemeClr val="accent5"/>
            </a:effectRef>
            <a:fontRef idx="minor">
              <a:schemeClr val="tx1"/>
            </a:fontRef>
          </p:style>
        </p:cxnSp>
        <p:grpSp>
          <p:nvGrpSpPr>
            <p:cNvPr id="145464" name="Group 92"/>
            <p:cNvGrpSpPr>
              <a:grpSpLocks/>
            </p:cNvGrpSpPr>
            <p:nvPr/>
          </p:nvGrpSpPr>
          <p:grpSpPr bwMode="auto">
            <a:xfrm>
              <a:off x="3057069" y="4023042"/>
              <a:ext cx="1356968" cy="567382"/>
              <a:chOff x="435817" y="785794"/>
              <a:chExt cx="1356968" cy="567382"/>
            </a:xfrm>
          </p:grpSpPr>
          <p:sp>
            <p:nvSpPr>
              <p:cNvPr id="145470" name="TextBox 78"/>
              <p:cNvSpPr txBox="1">
                <a:spLocks noChangeArrowheads="1"/>
              </p:cNvSpPr>
              <p:nvPr/>
            </p:nvSpPr>
            <p:spPr bwMode="auto">
              <a:xfrm>
                <a:off x="543576" y="983590"/>
                <a:ext cx="1249209" cy="369586"/>
              </a:xfrm>
              <a:prstGeom prst="rect">
                <a:avLst/>
              </a:prstGeom>
              <a:noFill/>
              <a:ln w="9525">
                <a:noFill/>
                <a:miter lim="800000"/>
                <a:headEnd/>
                <a:tailEnd/>
              </a:ln>
            </p:spPr>
            <p:txBody>
              <a:bodyPr wrap="none">
                <a:spAutoFit/>
              </a:bodyPr>
              <a:lstStyle/>
              <a:p>
                <a:r>
                  <a:rPr lang="en-GB" sz="900" b="1">
                    <a:solidFill>
                      <a:srgbClr val="000000"/>
                    </a:solidFill>
                  </a:rPr>
                  <a:t>Commande d’achat</a:t>
                </a:r>
                <a:br>
                  <a:rPr lang="en-GB" sz="900" b="1">
                    <a:solidFill>
                      <a:srgbClr val="000000"/>
                    </a:solidFill>
                  </a:rPr>
                </a:br>
                <a:r>
                  <a:rPr lang="en-GB" sz="900">
                    <a:solidFill>
                      <a:srgbClr val="000000"/>
                    </a:solidFill>
                  </a:rPr>
                  <a:t>(GESPOH)</a:t>
                </a:r>
              </a:p>
            </p:txBody>
          </p:sp>
          <p:sp>
            <p:nvSpPr>
              <p:cNvPr id="80" name="Oval 79"/>
              <p:cNvSpPr/>
              <p:nvPr/>
            </p:nvSpPr>
            <p:spPr>
              <a:xfrm flipH="1">
                <a:off x="435809" y="785794"/>
                <a:ext cx="214320" cy="214557"/>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70" name="Isosceles Triangle 69"/>
            <p:cNvSpPr/>
            <p:nvPr/>
          </p:nvSpPr>
          <p:spPr>
            <a:xfrm rot="2659805">
              <a:off x="2961808" y="4188330"/>
              <a:ext cx="139705" cy="160520"/>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nvGrpSpPr>
            <p:cNvPr id="145466" name="Group 92"/>
            <p:cNvGrpSpPr>
              <a:grpSpLocks/>
            </p:cNvGrpSpPr>
            <p:nvPr/>
          </p:nvGrpSpPr>
          <p:grpSpPr bwMode="auto">
            <a:xfrm>
              <a:off x="6638896" y="4023042"/>
              <a:ext cx="920472" cy="567382"/>
              <a:chOff x="436244" y="785794"/>
              <a:chExt cx="920472" cy="567382"/>
            </a:xfrm>
          </p:grpSpPr>
          <p:sp>
            <p:nvSpPr>
              <p:cNvPr id="145468" name="TextBox 74"/>
              <p:cNvSpPr txBox="1">
                <a:spLocks noChangeArrowheads="1"/>
              </p:cNvSpPr>
              <p:nvPr/>
            </p:nvSpPr>
            <p:spPr bwMode="auto">
              <a:xfrm>
                <a:off x="543576" y="983590"/>
                <a:ext cx="813140" cy="369586"/>
              </a:xfrm>
              <a:prstGeom prst="rect">
                <a:avLst/>
              </a:prstGeom>
              <a:noFill/>
              <a:ln w="9525">
                <a:noFill/>
                <a:miter lim="800000"/>
                <a:headEnd/>
                <a:tailEnd/>
              </a:ln>
            </p:spPr>
            <p:txBody>
              <a:bodyPr wrap="none">
                <a:spAutoFit/>
              </a:bodyPr>
              <a:lstStyle/>
              <a:p>
                <a:r>
                  <a:rPr lang="en-GB" sz="900" b="1">
                    <a:solidFill>
                      <a:srgbClr val="000000"/>
                    </a:solidFill>
                  </a:rPr>
                  <a:t>Facturation</a:t>
                </a:r>
              </a:p>
              <a:p>
                <a:r>
                  <a:rPr lang="en-GB" sz="900">
                    <a:solidFill>
                      <a:srgbClr val="000000"/>
                    </a:solidFill>
                  </a:rPr>
                  <a:t>(GESPIH)</a:t>
                </a:r>
              </a:p>
            </p:txBody>
          </p:sp>
          <p:sp>
            <p:nvSpPr>
              <p:cNvPr id="76" name="Oval 75"/>
              <p:cNvSpPr/>
              <p:nvPr/>
            </p:nvSpPr>
            <p:spPr>
              <a:xfrm flipH="1">
                <a:off x="435934" y="785794"/>
                <a:ext cx="214320" cy="214557"/>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74" name="Isosceles Triangle 73"/>
            <p:cNvSpPr/>
            <p:nvPr/>
          </p:nvSpPr>
          <p:spPr>
            <a:xfrm rot="2659805">
              <a:off x="6581434" y="4251902"/>
              <a:ext cx="139705" cy="160520"/>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grpSp>
        <p:nvGrpSpPr>
          <p:cNvPr id="145413" name="Group 129"/>
          <p:cNvGrpSpPr>
            <a:grpSpLocks/>
          </p:cNvGrpSpPr>
          <p:nvPr/>
        </p:nvGrpSpPr>
        <p:grpSpPr bwMode="auto">
          <a:xfrm>
            <a:off x="6556375" y="5254625"/>
            <a:ext cx="2463800" cy="579438"/>
            <a:chOff x="5793906" y="5483542"/>
            <a:chExt cx="2464051" cy="579828"/>
          </a:xfrm>
        </p:grpSpPr>
        <p:cxnSp>
          <p:nvCxnSpPr>
            <p:cNvPr id="87" name="Straight Connector 86"/>
            <p:cNvCxnSpPr/>
            <p:nvPr/>
          </p:nvCxnSpPr>
          <p:spPr>
            <a:xfrm rot="10800000" flipH="1">
              <a:off x="5889166" y="5589977"/>
              <a:ext cx="1662282" cy="12709"/>
            </a:xfrm>
            <a:prstGeom prst="line">
              <a:avLst/>
            </a:prstGeom>
          </p:spPr>
          <p:style>
            <a:lnRef idx="3">
              <a:schemeClr val="accent5"/>
            </a:lnRef>
            <a:fillRef idx="0">
              <a:schemeClr val="accent5"/>
            </a:fillRef>
            <a:effectRef idx="2">
              <a:schemeClr val="accent5"/>
            </a:effectRef>
            <a:fontRef idx="minor">
              <a:schemeClr val="tx1"/>
            </a:fontRef>
          </p:style>
        </p:cxnSp>
        <p:grpSp>
          <p:nvGrpSpPr>
            <p:cNvPr id="145455" name="Group 92"/>
            <p:cNvGrpSpPr>
              <a:grpSpLocks/>
            </p:cNvGrpSpPr>
            <p:nvPr/>
          </p:nvGrpSpPr>
          <p:grpSpPr bwMode="auto">
            <a:xfrm>
              <a:off x="5889771" y="5496242"/>
              <a:ext cx="843256" cy="567128"/>
              <a:chOff x="436419" y="785794"/>
              <a:chExt cx="843256" cy="567128"/>
            </a:xfrm>
          </p:grpSpPr>
          <p:sp>
            <p:nvSpPr>
              <p:cNvPr id="145461" name="TextBox 95"/>
              <p:cNvSpPr txBox="1">
                <a:spLocks noChangeArrowheads="1"/>
              </p:cNvSpPr>
              <p:nvPr/>
            </p:nvSpPr>
            <p:spPr bwMode="auto">
              <a:xfrm>
                <a:off x="543576" y="983590"/>
                <a:ext cx="736099" cy="369332"/>
              </a:xfrm>
              <a:prstGeom prst="rect">
                <a:avLst/>
              </a:prstGeom>
              <a:noFill/>
              <a:ln w="9525">
                <a:noFill/>
                <a:miter lim="800000"/>
                <a:headEnd/>
                <a:tailEnd/>
              </a:ln>
            </p:spPr>
            <p:txBody>
              <a:bodyPr wrap="none">
                <a:spAutoFit/>
              </a:bodyPr>
              <a:lstStyle/>
              <a:p>
                <a:r>
                  <a:rPr lang="en-GB" sz="900" b="1">
                    <a:solidFill>
                      <a:srgbClr val="000000"/>
                    </a:solidFill>
                  </a:rPr>
                  <a:t>Reception</a:t>
                </a:r>
              </a:p>
              <a:p>
                <a:r>
                  <a:rPr lang="en-GB" sz="900">
                    <a:solidFill>
                      <a:srgbClr val="000000"/>
                    </a:solidFill>
                  </a:rPr>
                  <a:t>(GESPTH)</a:t>
                </a:r>
              </a:p>
            </p:txBody>
          </p:sp>
          <p:sp>
            <p:nvSpPr>
              <p:cNvPr id="97" name="Oval 96"/>
              <p:cNvSpPr/>
              <p:nvPr/>
            </p:nvSpPr>
            <p:spPr>
              <a:xfrm flipH="1">
                <a:off x="435814" y="785803"/>
                <a:ext cx="214335" cy="214457"/>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91" name="Isosceles Triangle 90"/>
            <p:cNvSpPr/>
            <p:nvPr/>
          </p:nvSpPr>
          <p:spPr>
            <a:xfrm rot="2659805">
              <a:off x="5793906" y="5725004"/>
              <a:ext cx="139714" cy="160446"/>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nvGrpSpPr>
            <p:cNvPr id="145457" name="Group 92"/>
            <p:cNvGrpSpPr>
              <a:grpSpLocks/>
            </p:cNvGrpSpPr>
            <p:nvPr/>
          </p:nvGrpSpPr>
          <p:grpSpPr bwMode="auto">
            <a:xfrm>
              <a:off x="7337308" y="5483542"/>
              <a:ext cx="920649" cy="567377"/>
              <a:chOff x="436156" y="785794"/>
              <a:chExt cx="920649" cy="567377"/>
            </a:xfrm>
          </p:grpSpPr>
          <p:sp>
            <p:nvSpPr>
              <p:cNvPr id="145459" name="TextBox 93"/>
              <p:cNvSpPr txBox="1">
                <a:spLocks noChangeArrowheads="1"/>
              </p:cNvSpPr>
              <p:nvPr/>
            </p:nvSpPr>
            <p:spPr bwMode="auto">
              <a:xfrm>
                <a:off x="543576" y="983590"/>
                <a:ext cx="813229" cy="369581"/>
              </a:xfrm>
              <a:prstGeom prst="rect">
                <a:avLst/>
              </a:prstGeom>
              <a:noFill/>
              <a:ln w="9525">
                <a:noFill/>
                <a:miter lim="800000"/>
                <a:headEnd/>
                <a:tailEnd/>
              </a:ln>
            </p:spPr>
            <p:txBody>
              <a:bodyPr wrap="none">
                <a:spAutoFit/>
              </a:bodyPr>
              <a:lstStyle/>
              <a:p>
                <a:r>
                  <a:rPr lang="en-GB" sz="900" b="1">
                    <a:solidFill>
                      <a:srgbClr val="000000"/>
                    </a:solidFill>
                  </a:rPr>
                  <a:t>Facturation</a:t>
                </a:r>
              </a:p>
              <a:p>
                <a:r>
                  <a:rPr lang="en-GB" sz="900">
                    <a:solidFill>
                      <a:srgbClr val="000000"/>
                    </a:solidFill>
                  </a:rPr>
                  <a:t>(GESPIH)</a:t>
                </a:r>
              </a:p>
            </p:txBody>
          </p:sp>
          <p:sp>
            <p:nvSpPr>
              <p:cNvPr id="95" name="Oval 94"/>
              <p:cNvSpPr/>
              <p:nvPr/>
            </p:nvSpPr>
            <p:spPr>
              <a:xfrm flipH="1">
                <a:off x="435961" y="785794"/>
                <a:ext cx="214335" cy="214457"/>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93" name="Isosceles Triangle 92"/>
            <p:cNvSpPr/>
            <p:nvPr/>
          </p:nvSpPr>
          <p:spPr>
            <a:xfrm rot="2659805">
              <a:off x="7279957" y="5712296"/>
              <a:ext cx="139714" cy="160446"/>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grpSp>
        <p:nvGrpSpPr>
          <p:cNvPr id="145414" name="Group 92"/>
          <p:cNvGrpSpPr>
            <a:grpSpLocks/>
          </p:cNvGrpSpPr>
          <p:nvPr/>
        </p:nvGrpSpPr>
        <p:grpSpPr bwMode="auto">
          <a:xfrm>
            <a:off x="8137525" y="6100763"/>
            <a:ext cx="920750" cy="566737"/>
            <a:chOff x="436419" y="785794"/>
            <a:chExt cx="920121" cy="567383"/>
          </a:xfrm>
        </p:grpSpPr>
        <p:sp>
          <p:nvSpPr>
            <p:cNvPr id="145452" name="TextBox 101"/>
            <p:cNvSpPr txBox="1">
              <a:spLocks noChangeArrowheads="1"/>
            </p:cNvSpPr>
            <p:nvPr/>
          </p:nvSpPr>
          <p:spPr bwMode="auto">
            <a:xfrm>
              <a:off x="543576" y="983590"/>
              <a:ext cx="812964" cy="369587"/>
            </a:xfrm>
            <a:prstGeom prst="rect">
              <a:avLst/>
            </a:prstGeom>
            <a:noFill/>
            <a:ln w="9525">
              <a:noFill/>
              <a:miter lim="800000"/>
              <a:headEnd/>
              <a:tailEnd/>
            </a:ln>
          </p:spPr>
          <p:txBody>
            <a:bodyPr wrap="none">
              <a:spAutoFit/>
            </a:bodyPr>
            <a:lstStyle/>
            <a:p>
              <a:r>
                <a:rPr lang="en-GB" sz="900" b="1">
                  <a:solidFill>
                    <a:srgbClr val="000000"/>
                  </a:solidFill>
                </a:rPr>
                <a:t>Facturation</a:t>
              </a:r>
            </a:p>
            <a:p>
              <a:r>
                <a:rPr lang="en-GB" sz="900">
                  <a:solidFill>
                    <a:srgbClr val="000000"/>
                  </a:solidFill>
                </a:rPr>
                <a:t>(GESPIH)</a:t>
              </a:r>
            </a:p>
          </p:txBody>
        </p:sp>
        <p:sp>
          <p:nvSpPr>
            <p:cNvPr id="103" name="Oval 102"/>
            <p:cNvSpPr/>
            <p:nvPr/>
          </p:nvSpPr>
          <p:spPr>
            <a:xfrm flipH="1">
              <a:off x="436419" y="785794"/>
              <a:ext cx="214167" cy="214556"/>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104" name="Isosceles Triangle 103"/>
          <p:cNvSpPr/>
          <p:nvPr/>
        </p:nvSpPr>
        <p:spPr>
          <a:xfrm rot="2659805">
            <a:off x="8016875" y="6270625"/>
            <a:ext cx="139700" cy="161925"/>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nvGrpSpPr>
          <p:cNvPr id="145416" name="Group 92"/>
          <p:cNvGrpSpPr>
            <a:grpSpLocks/>
          </p:cNvGrpSpPr>
          <p:nvPr/>
        </p:nvGrpSpPr>
        <p:grpSpPr bwMode="auto">
          <a:xfrm>
            <a:off x="8112125" y="1711325"/>
            <a:ext cx="920750" cy="566738"/>
            <a:chOff x="436419" y="785794"/>
            <a:chExt cx="920121" cy="567382"/>
          </a:xfrm>
        </p:grpSpPr>
        <p:sp>
          <p:nvSpPr>
            <p:cNvPr id="145450" name="TextBox 116"/>
            <p:cNvSpPr txBox="1">
              <a:spLocks noChangeArrowheads="1"/>
            </p:cNvSpPr>
            <p:nvPr/>
          </p:nvSpPr>
          <p:spPr bwMode="auto">
            <a:xfrm>
              <a:off x="543576" y="983590"/>
              <a:ext cx="812964" cy="369586"/>
            </a:xfrm>
            <a:prstGeom prst="rect">
              <a:avLst/>
            </a:prstGeom>
            <a:noFill/>
            <a:ln w="9525">
              <a:noFill/>
              <a:miter lim="800000"/>
              <a:headEnd/>
              <a:tailEnd/>
            </a:ln>
          </p:spPr>
          <p:txBody>
            <a:bodyPr wrap="none">
              <a:spAutoFit/>
            </a:bodyPr>
            <a:lstStyle/>
            <a:p>
              <a:r>
                <a:rPr lang="en-GB" sz="900" b="1">
                  <a:solidFill>
                    <a:srgbClr val="000000"/>
                  </a:solidFill>
                </a:rPr>
                <a:t>Facturation</a:t>
              </a:r>
            </a:p>
            <a:p>
              <a:r>
                <a:rPr lang="en-GB" sz="900">
                  <a:solidFill>
                    <a:srgbClr val="000000"/>
                  </a:solidFill>
                </a:rPr>
                <a:t>(GESPIH)</a:t>
              </a:r>
            </a:p>
          </p:txBody>
        </p:sp>
        <p:sp>
          <p:nvSpPr>
            <p:cNvPr id="118" name="Oval 117"/>
            <p:cNvSpPr/>
            <p:nvPr/>
          </p:nvSpPr>
          <p:spPr>
            <a:xfrm flipH="1">
              <a:off x="436419" y="785794"/>
              <a:ext cx="214167" cy="214557"/>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grpSp>
        <p:nvGrpSpPr>
          <p:cNvPr id="145417" name="Group 99"/>
          <p:cNvGrpSpPr>
            <a:grpSpLocks/>
          </p:cNvGrpSpPr>
          <p:nvPr/>
        </p:nvGrpSpPr>
        <p:grpSpPr bwMode="auto">
          <a:xfrm>
            <a:off x="1038225" y="1685925"/>
            <a:ext cx="7288213" cy="604838"/>
            <a:chOff x="1038371" y="1686242"/>
            <a:chExt cx="7288214" cy="605228"/>
          </a:xfrm>
        </p:grpSpPr>
        <p:cxnSp>
          <p:nvCxnSpPr>
            <p:cNvPr id="108" name="Straight Connector 107"/>
            <p:cNvCxnSpPr>
              <a:stCxn id="127" idx="2"/>
              <a:endCxn id="118" idx="2"/>
            </p:cNvCxnSpPr>
            <p:nvPr/>
          </p:nvCxnSpPr>
          <p:spPr>
            <a:xfrm>
              <a:off x="1252684" y="1818090"/>
              <a:ext cx="7073901" cy="0"/>
            </a:xfrm>
            <a:prstGeom prst="line">
              <a:avLst/>
            </a:prstGeom>
          </p:spPr>
          <p:style>
            <a:lnRef idx="3">
              <a:schemeClr val="accent5"/>
            </a:lnRef>
            <a:fillRef idx="0">
              <a:schemeClr val="accent5"/>
            </a:fillRef>
            <a:effectRef idx="2">
              <a:schemeClr val="accent5"/>
            </a:effectRef>
            <a:fontRef idx="minor">
              <a:schemeClr val="tx1"/>
            </a:fontRef>
          </p:style>
        </p:cxnSp>
        <p:sp>
          <p:nvSpPr>
            <p:cNvPr id="109" name="Isosceles Triangle 108"/>
            <p:cNvSpPr/>
            <p:nvPr/>
          </p:nvSpPr>
          <p:spPr>
            <a:xfrm rot="2659805">
              <a:off x="2606821" y="1889573"/>
              <a:ext cx="139700" cy="160441"/>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nvGrpSpPr>
            <p:cNvPr id="145434" name="Group 92"/>
            <p:cNvGrpSpPr>
              <a:grpSpLocks/>
            </p:cNvGrpSpPr>
            <p:nvPr/>
          </p:nvGrpSpPr>
          <p:grpSpPr bwMode="auto">
            <a:xfrm>
              <a:off x="2689371" y="1686242"/>
              <a:ext cx="1003556" cy="428777"/>
              <a:chOff x="436419" y="785794"/>
              <a:chExt cx="1003556" cy="428777"/>
            </a:xfrm>
          </p:grpSpPr>
          <p:sp>
            <p:nvSpPr>
              <p:cNvPr id="145448" name="TextBox 122"/>
              <p:cNvSpPr txBox="1">
                <a:spLocks noChangeArrowheads="1"/>
              </p:cNvSpPr>
              <p:nvPr/>
            </p:nvSpPr>
            <p:spPr bwMode="auto">
              <a:xfrm>
                <a:off x="543576" y="983590"/>
                <a:ext cx="896399" cy="230981"/>
              </a:xfrm>
              <a:prstGeom prst="rect">
                <a:avLst/>
              </a:prstGeom>
              <a:noFill/>
              <a:ln w="9525">
                <a:noFill/>
                <a:miter lim="800000"/>
                <a:headEnd/>
                <a:tailEnd/>
              </a:ln>
            </p:spPr>
            <p:txBody>
              <a:bodyPr wrap="none">
                <a:spAutoFit/>
              </a:bodyPr>
              <a:lstStyle/>
              <a:p>
                <a:r>
                  <a:rPr lang="en-GB" sz="900" b="1">
                    <a:solidFill>
                      <a:srgbClr val="000000"/>
                    </a:solidFill>
                  </a:rPr>
                  <a:t>Appel d’offre</a:t>
                </a:r>
                <a:endParaRPr lang="en-GB" sz="900">
                  <a:solidFill>
                    <a:srgbClr val="000000"/>
                  </a:solidFill>
                </a:endParaRPr>
              </a:p>
            </p:txBody>
          </p:sp>
          <p:sp>
            <p:nvSpPr>
              <p:cNvPr id="124" name="Oval 123"/>
              <p:cNvSpPr/>
              <p:nvPr/>
            </p:nvSpPr>
            <p:spPr>
              <a:xfrm flipH="1">
                <a:off x="436419" y="785794"/>
                <a:ext cx="214313" cy="214451"/>
              </a:xfrm>
              <a:prstGeom prst="ellipse">
                <a:avLst/>
              </a:prstGeom>
              <a:solidFill>
                <a:schemeClr val="bg1"/>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grpSp>
          <p:nvGrpSpPr>
            <p:cNvPr id="145435" name="Group 92"/>
            <p:cNvGrpSpPr>
              <a:grpSpLocks/>
            </p:cNvGrpSpPr>
            <p:nvPr/>
          </p:nvGrpSpPr>
          <p:grpSpPr bwMode="auto">
            <a:xfrm>
              <a:off x="4530871" y="1711658"/>
              <a:ext cx="1356217" cy="567350"/>
              <a:chOff x="436419" y="785810"/>
              <a:chExt cx="1356217" cy="567350"/>
            </a:xfrm>
          </p:grpSpPr>
          <p:sp>
            <p:nvSpPr>
              <p:cNvPr id="145446" name="TextBox 120"/>
              <p:cNvSpPr txBox="1">
                <a:spLocks noChangeArrowheads="1"/>
              </p:cNvSpPr>
              <p:nvPr/>
            </p:nvSpPr>
            <p:spPr bwMode="auto">
              <a:xfrm>
                <a:off x="543576" y="983590"/>
                <a:ext cx="1249060" cy="369570"/>
              </a:xfrm>
              <a:prstGeom prst="rect">
                <a:avLst/>
              </a:prstGeom>
              <a:noFill/>
              <a:ln w="9525">
                <a:noFill/>
                <a:miter lim="800000"/>
                <a:headEnd/>
                <a:tailEnd/>
              </a:ln>
            </p:spPr>
            <p:txBody>
              <a:bodyPr wrap="none">
                <a:spAutoFit/>
              </a:bodyPr>
              <a:lstStyle/>
              <a:p>
                <a:r>
                  <a:rPr lang="en-GB" sz="900" b="1">
                    <a:solidFill>
                      <a:srgbClr val="000000"/>
                    </a:solidFill>
                  </a:rPr>
                  <a:t>Commande d’achat</a:t>
                </a:r>
                <a:br>
                  <a:rPr lang="en-GB" sz="900" b="1">
                    <a:solidFill>
                      <a:srgbClr val="000000"/>
                    </a:solidFill>
                  </a:rPr>
                </a:br>
                <a:r>
                  <a:rPr lang="en-GB" sz="900">
                    <a:solidFill>
                      <a:srgbClr val="000000"/>
                    </a:solidFill>
                  </a:rPr>
                  <a:t>(GESPOH)</a:t>
                </a:r>
              </a:p>
            </p:txBody>
          </p:sp>
          <p:sp>
            <p:nvSpPr>
              <p:cNvPr id="122" name="Oval 121"/>
              <p:cNvSpPr/>
              <p:nvPr/>
            </p:nvSpPr>
            <p:spPr>
              <a:xfrm flipH="1">
                <a:off x="436419" y="785810"/>
                <a:ext cx="214313" cy="214451"/>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112" name="Isosceles Triangle 111"/>
            <p:cNvSpPr/>
            <p:nvPr/>
          </p:nvSpPr>
          <p:spPr>
            <a:xfrm rot="2659805">
              <a:off x="4435621" y="1876865"/>
              <a:ext cx="139700" cy="160441"/>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nvGrpSpPr>
            <p:cNvPr id="145437" name="Group 92"/>
            <p:cNvGrpSpPr>
              <a:grpSpLocks/>
            </p:cNvGrpSpPr>
            <p:nvPr/>
          </p:nvGrpSpPr>
          <p:grpSpPr bwMode="auto">
            <a:xfrm>
              <a:off x="6664471" y="1724342"/>
              <a:ext cx="843256" cy="567128"/>
              <a:chOff x="436419" y="785794"/>
              <a:chExt cx="843256" cy="567128"/>
            </a:xfrm>
          </p:grpSpPr>
          <p:sp>
            <p:nvSpPr>
              <p:cNvPr id="145444" name="TextBox 118"/>
              <p:cNvSpPr txBox="1">
                <a:spLocks noChangeArrowheads="1"/>
              </p:cNvSpPr>
              <p:nvPr/>
            </p:nvSpPr>
            <p:spPr bwMode="auto">
              <a:xfrm>
                <a:off x="543576" y="983590"/>
                <a:ext cx="736099" cy="369332"/>
              </a:xfrm>
              <a:prstGeom prst="rect">
                <a:avLst/>
              </a:prstGeom>
              <a:noFill/>
              <a:ln w="9525">
                <a:noFill/>
                <a:miter lim="800000"/>
                <a:headEnd/>
                <a:tailEnd/>
              </a:ln>
            </p:spPr>
            <p:txBody>
              <a:bodyPr wrap="none">
                <a:spAutoFit/>
              </a:bodyPr>
              <a:lstStyle/>
              <a:p>
                <a:r>
                  <a:rPr lang="en-GB" sz="900" b="1">
                    <a:solidFill>
                      <a:srgbClr val="000000"/>
                    </a:solidFill>
                  </a:rPr>
                  <a:t>Reception</a:t>
                </a:r>
              </a:p>
              <a:p>
                <a:r>
                  <a:rPr lang="en-GB" sz="900">
                    <a:solidFill>
                      <a:srgbClr val="000000"/>
                    </a:solidFill>
                  </a:rPr>
                  <a:t>(GESPTH)</a:t>
                </a:r>
              </a:p>
            </p:txBody>
          </p:sp>
          <p:sp>
            <p:nvSpPr>
              <p:cNvPr id="120" name="Oval 119"/>
              <p:cNvSpPr/>
              <p:nvPr/>
            </p:nvSpPr>
            <p:spPr>
              <a:xfrm flipH="1">
                <a:off x="436420" y="785819"/>
                <a:ext cx="214313" cy="214451"/>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114" name="Isosceles Triangle 113"/>
            <p:cNvSpPr/>
            <p:nvPr/>
          </p:nvSpPr>
          <p:spPr>
            <a:xfrm rot="2659805">
              <a:off x="6569222" y="1953114"/>
              <a:ext cx="139700" cy="160441"/>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sp>
          <p:nvSpPr>
            <p:cNvPr id="116" name="Isosceles Triangle 115"/>
            <p:cNvSpPr/>
            <p:nvPr/>
          </p:nvSpPr>
          <p:spPr>
            <a:xfrm rot="2659805">
              <a:off x="8055122" y="1940406"/>
              <a:ext cx="139700" cy="160441"/>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nvGrpSpPr>
            <p:cNvPr id="145440" name="Group 92"/>
            <p:cNvGrpSpPr>
              <a:grpSpLocks/>
            </p:cNvGrpSpPr>
            <p:nvPr/>
          </p:nvGrpSpPr>
          <p:grpSpPr bwMode="auto">
            <a:xfrm>
              <a:off x="1038371" y="1711658"/>
              <a:ext cx="1247213" cy="567350"/>
              <a:chOff x="436419" y="785810"/>
              <a:chExt cx="1247213" cy="567350"/>
            </a:xfrm>
          </p:grpSpPr>
          <p:sp>
            <p:nvSpPr>
              <p:cNvPr id="145442" name="TextBox 125"/>
              <p:cNvSpPr txBox="1">
                <a:spLocks noChangeArrowheads="1"/>
              </p:cNvSpPr>
              <p:nvPr/>
            </p:nvSpPr>
            <p:spPr bwMode="auto">
              <a:xfrm>
                <a:off x="543576" y="983590"/>
                <a:ext cx="1140056" cy="369570"/>
              </a:xfrm>
              <a:prstGeom prst="rect">
                <a:avLst/>
              </a:prstGeom>
              <a:noFill/>
              <a:ln w="9525">
                <a:noFill/>
                <a:miter lim="800000"/>
                <a:headEnd/>
                <a:tailEnd/>
              </a:ln>
            </p:spPr>
            <p:txBody>
              <a:bodyPr wrap="none">
                <a:spAutoFit/>
              </a:bodyPr>
              <a:lstStyle/>
              <a:p>
                <a:r>
                  <a:rPr lang="en-GB" sz="900" b="1">
                    <a:solidFill>
                      <a:srgbClr val="000000"/>
                    </a:solidFill>
                  </a:rPr>
                  <a:t>Demande d’achat</a:t>
                </a:r>
                <a:br>
                  <a:rPr lang="en-GB" sz="900" b="1">
                    <a:solidFill>
                      <a:srgbClr val="000000"/>
                    </a:solidFill>
                  </a:rPr>
                </a:br>
                <a:r>
                  <a:rPr lang="en-GB" sz="900">
                    <a:solidFill>
                      <a:srgbClr val="000000"/>
                    </a:solidFill>
                  </a:rPr>
                  <a:t>(GESPSH)</a:t>
                </a:r>
              </a:p>
            </p:txBody>
          </p:sp>
          <p:sp>
            <p:nvSpPr>
              <p:cNvPr id="127" name="Oval 126"/>
              <p:cNvSpPr/>
              <p:nvPr/>
            </p:nvSpPr>
            <p:spPr>
              <a:xfrm flipH="1">
                <a:off x="436419" y="785810"/>
                <a:ext cx="214313" cy="214451"/>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GB" dirty="0">
                  <a:solidFill>
                    <a:prstClr val="black"/>
                  </a:solidFill>
                </a:endParaRPr>
              </a:p>
            </p:txBody>
          </p:sp>
        </p:grpSp>
        <p:sp>
          <p:nvSpPr>
            <p:cNvPr id="129" name="Isosceles Triangle 128"/>
            <p:cNvSpPr/>
            <p:nvPr/>
          </p:nvSpPr>
          <p:spPr>
            <a:xfrm rot="2659805">
              <a:off x="1044721" y="1876865"/>
              <a:ext cx="139700" cy="160441"/>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dirty="0">
                <a:solidFill>
                  <a:prstClr val="white"/>
                </a:solidFill>
              </a:endParaRPr>
            </a:p>
          </p:txBody>
        </p:sp>
      </p:grpSp>
      <p:grpSp>
        <p:nvGrpSpPr>
          <p:cNvPr id="137" name="Group 136"/>
          <p:cNvGrpSpPr>
            <a:grpSpLocks/>
          </p:cNvGrpSpPr>
          <p:nvPr/>
        </p:nvGrpSpPr>
        <p:grpSpPr bwMode="auto">
          <a:xfrm>
            <a:off x="319088" y="4689475"/>
            <a:ext cx="2473325" cy="1031875"/>
            <a:chOff x="408215" y="5642430"/>
            <a:chExt cx="2472872" cy="1032053"/>
          </a:xfrm>
        </p:grpSpPr>
        <p:sp>
          <p:nvSpPr>
            <p:cNvPr id="82" name="Rectangle 81"/>
            <p:cNvSpPr/>
            <p:nvPr/>
          </p:nvSpPr>
          <p:spPr>
            <a:xfrm>
              <a:off x="408215" y="6079068"/>
              <a:ext cx="1034860" cy="230227"/>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GB" sz="900" b="1" dirty="0" err="1">
                  <a:solidFill>
                    <a:prstClr val="black"/>
                  </a:solidFill>
                </a:rPr>
                <a:t>Fournisseur</a:t>
              </a:r>
              <a:endParaRPr lang="en-GB" sz="800" dirty="0">
                <a:solidFill>
                  <a:prstClr val="black"/>
                </a:solidFill>
              </a:endParaRPr>
            </a:p>
          </p:txBody>
        </p:sp>
        <p:cxnSp>
          <p:nvCxnSpPr>
            <p:cNvPr id="84" name="Forme 54"/>
            <p:cNvCxnSpPr>
              <a:stCxn id="82" idx="0"/>
              <a:endCxn id="89" idx="1"/>
            </p:cNvCxnSpPr>
            <p:nvPr/>
          </p:nvCxnSpPr>
          <p:spPr>
            <a:xfrm rot="5400000" flipH="1" flipV="1">
              <a:off x="977182" y="5759197"/>
              <a:ext cx="268334" cy="371407"/>
            </a:xfrm>
            <a:prstGeom prst="bentConnector2">
              <a:avLst/>
            </a:prstGeom>
            <a:ln>
              <a:tailEnd type="arrow"/>
            </a:ln>
          </p:spPr>
          <p:style>
            <a:lnRef idx="1">
              <a:schemeClr val="accent5"/>
            </a:lnRef>
            <a:fillRef idx="0">
              <a:schemeClr val="accent5"/>
            </a:fillRef>
            <a:effectRef idx="0">
              <a:schemeClr val="accent5"/>
            </a:effectRef>
            <a:fontRef idx="minor">
              <a:schemeClr val="tx1"/>
            </a:fontRef>
          </p:style>
        </p:cxnSp>
        <p:sp>
          <p:nvSpPr>
            <p:cNvPr id="86" name="Rectangle 85"/>
            <p:cNvSpPr/>
            <p:nvPr/>
          </p:nvSpPr>
          <p:spPr>
            <a:xfrm>
              <a:off x="1846227" y="6129877"/>
              <a:ext cx="1034860" cy="230227"/>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GB" sz="900" b="1" dirty="0">
                  <a:solidFill>
                    <a:prstClr val="black"/>
                  </a:solidFill>
                </a:rPr>
                <a:t>Article(s)</a:t>
              </a:r>
              <a:endParaRPr lang="en-GB" sz="800" dirty="0">
                <a:solidFill>
                  <a:prstClr val="black"/>
                </a:solidFill>
              </a:endParaRPr>
            </a:p>
          </p:txBody>
        </p:sp>
        <p:sp>
          <p:nvSpPr>
            <p:cNvPr id="88" name="Rectangle 87"/>
            <p:cNvSpPr/>
            <p:nvPr/>
          </p:nvSpPr>
          <p:spPr>
            <a:xfrm>
              <a:off x="1149441" y="6444256"/>
              <a:ext cx="1034860" cy="230227"/>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fr-FR" sz="900" b="1" dirty="0">
                  <a:solidFill>
                    <a:prstClr val="black"/>
                  </a:solidFill>
                </a:rPr>
                <a:t>Tarifs</a:t>
              </a:r>
              <a:endParaRPr lang="fr-FR" sz="1000" b="1" dirty="0">
                <a:solidFill>
                  <a:prstClr val="black"/>
                </a:solidFill>
              </a:endParaRPr>
            </a:p>
          </p:txBody>
        </p:sp>
        <p:sp>
          <p:nvSpPr>
            <p:cNvPr id="89" name="Organigramme : Décision 155"/>
            <p:cNvSpPr/>
            <p:nvPr/>
          </p:nvSpPr>
          <p:spPr>
            <a:xfrm>
              <a:off x="1297052" y="5642430"/>
              <a:ext cx="734877" cy="338196"/>
            </a:xfrm>
            <a:prstGeom prst="flowChartDecision">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fr-FR" sz="800" dirty="0">
                  <a:solidFill>
                    <a:prstClr val="white"/>
                  </a:solidFill>
                </a:rPr>
                <a:t>ET</a:t>
              </a:r>
            </a:p>
          </p:txBody>
        </p:sp>
        <p:cxnSp>
          <p:nvCxnSpPr>
            <p:cNvPr id="98" name="Forme 159"/>
            <p:cNvCxnSpPr>
              <a:stCxn id="86" idx="0"/>
              <a:endCxn id="89" idx="3"/>
            </p:cNvCxnSpPr>
            <p:nvPr/>
          </p:nvCxnSpPr>
          <p:spPr>
            <a:xfrm rot="16200000" flipV="1">
              <a:off x="2038222" y="5804442"/>
              <a:ext cx="319143" cy="331727"/>
            </a:xfrm>
            <a:prstGeom prst="bentConnector2">
              <a:avLst/>
            </a:prstGeom>
            <a:ln>
              <a:tailEnd type="arrow"/>
            </a:ln>
          </p:spPr>
          <p:style>
            <a:lnRef idx="1">
              <a:schemeClr val="accent5"/>
            </a:lnRef>
            <a:fillRef idx="0">
              <a:schemeClr val="accent5"/>
            </a:fillRef>
            <a:effectRef idx="0">
              <a:schemeClr val="accent5"/>
            </a:effectRef>
            <a:fontRef idx="minor">
              <a:schemeClr val="tx1"/>
            </a:fontRef>
          </p:style>
        </p:cxnSp>
        <p:cxnSp>
          <p:nvCxnSpPr>
            <p:cNvPr id="99" name="Forme 165"/>
            <p:cNvCxnSpPr>
              <a:stCxn id="88" idx="0"/>
              <a:endCxn id="89" idx="2"/>
            </p:cNvCxnSpPr>
            <p:nvPr/>
          </p:nvCxnSpPr>
          <p:spPr>
            <a:xfrm rot="16200000" flipV="1">
              <a:off x="1434264" y="6211647"/>
              <a:ext cx="463630" cy="1587"/>
            </a:xfrm>
            <a:prstGeom prst="bentConnector3">
              <a:avLst>
                <a:gd name="adj1" fmla="val 50000"/>
              </a:avLst>
            </a:prstGeom>
            <a:ln>
              <a:prstDash val="dash"/>
              <a:tailEnd type="arrow"/>
            </a:ln>
          </p:spPr>
          <p:style>
            <a:lnRef idx="1">
              <a:schemeClr val="accent5"/>
            </a:lnRef>
            <a:fillRef idx="0">
              <a:schemeClr val="accent5"/>
            </a:fillRef>
            <a:effectRef idx="0">
              <a:schemeClr val="accent5"/>
            </a:effectRef>
            <a:fontRef idx="minor">
              <a:schemeClr val="tx1"/>
            </a:fontRef>
          </p:style>
        </p:cxnSp>
      </p:grpSp>
      <p:grpSp>
        <p:nvGrpSpPr>
          <p:cNvPr id="152" name="Group 151"/>
          <p:cNvGrpSpPr>
            <a:grpSpLocks/>
          </p:cNvGrpSpPr>
          <p:nvPr/>
        </p:nvGrpSpPr>
        <p:grpSpPr bwMode="auto">
          <a:xfrm>
            <a:off x="1181100" y="3276600"/>
            <a:ext cx="2514600" cy="1866900"/>
            <a:chOff x="1181100" y="3276600"/>
            <a:chExt cx="2514600" cy="1866900"/>
          </a:xfrm>
        </p:grpSpPr>
        <p:cxnSp>
          <p:nvCxnSpPr>
            <p:cNvPr id="138" name="Straight Arrow Connector 137"/>
            <p:cNvCxnSpPr/>
            <p:nvPr/>
          </p:nvCxnSpPr>
          <p:spPr>
            <a:xfrm rot="5400000" flipH="1" flipV="1">
              <a:off x="552450" y="3905250"/>
              <a:ext cx="1270000" cy="127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41" name="Straight Arrow Connector 140"/>
            <p:cNvCxnSpPr/>
            <p:nvPr/>
          </p:nvCxnSpPr>
          <p:spPr>
            <a:xfrm rot="5400000" flipH="1" flipV="1">
              <a:off x="1123950" y="3714750"/>
              <a:ext cx="1206500" cy="4318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44" name="Straight Arrow Connector 143"/>
            <p:cNvCxnSpPr/>
            <p:nvPr/>
          </p:nvCxnSpPr>
          <p:spPr>
            <a:xfrm rot="5400000" flipH="1" flipV="1">
              <a:off x="1854200" y="3733800"/>
              <a:ext cx="952500" cy="8001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46" name="Straight Arrow Connector 145"/>
            <p:cNvCxnSpPr/>
            <p:nvPr/>
          </p:nvCxnSpPr>
          <p:spPr>
            <a:xfrm flipV="1">
              <a:off x="2413000" y="4279900"/>
              <a:ext cx="927100" cy="4318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49" name="Straight Arrow Connector 148"/>
            <p:cNvCxnSpPr/>
            <p:nvPr/>
          </p:nvCxnSpPr>
          <p:spPr>
            <a:xfrm>
              <a:off x="2425700" y="4800600"/>
              <a:ext cx="1270000" cy="3429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152"/>
                                        </p:tgtEl>
                                        <p:attrNameLst>
                                          <p:attrName>style.visibility</p:attrName>
                                        </p:attrNameLst>
                                      </p:cBhvr>
                                      <p:to>
                                        <p:strVal val="visible"/>
                                      </p:to>
                                    </p:set>
                                    <p:animEffect transition="in" filter="checkerboard(across)">
                                      <p:cBhvr>
                                        <p:cTn id="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2700" y="11113"/>
            <a:ext cx="6994525" cy="1143000"/>
          </a:xfrm>
          <a:prstGeom prst="rect">
            <a:avLst/>
          </a:prstGeom>
        </p:spPr>
        <p:txBody>
          <a:bodyPr/>
          <a:lstStyle/>
          <a:p>
            <a:pPr eaLnBrk="0" hangingPunct="0">
              <a:defRPr/>
            </a:pPr>
            <a:r>
              <a:rPr lang="fr-FR" sz="2800" b="1" kern="0">
                <a:solidFill>
                  <a:srgbClr val="008469"/>
                </a:solidFill>
                <a:latin typeface="Foco"/>
                <a:cs typeface="+mn-cs"/>
              </a:rPr>
              <a:t>Quelques exemples de flux</a:t>
            </a:r>
            <a:endParaRPr lang="fr-FR" sz="2800" b="1" kern="0" dirty="0">
              <a:solidFill>
                <a:srgbClr val="008469"/>
              </a:solidFill>
              <a:latin typeface="Foco"/>
              <a:cs typeface="+mn-cs"/>
            </a:endParaRPr>
          </a:p>
        </p:txBody>
      </p:sp>
      <p:sp>
        <p:nvSpPr>
          <p:cNvPr id="147458" name="Rectangle 2"/>
          <p:cNvSpPr>
            <a:spLocks noChangeArrowheads="1"/>
          </p:cNvSpPr>
          <p:nvPr/>
        </p:nvSpPr>
        <p:spPr bwMode="auto">
          <a:xfrm>
            <a:off x="3733800" y="1135063"/>
            <a:ext cx="5257800" cy="304800"/>
          </a:xfrm>
          <a:prstGeom prst="rect">
            <a:avLst/>
          </a:prstGeom>
          <a:noFill/>
          <a:ln w="9525">
            <a:noFill/>
            <a:miter lim="800000"/>
            <a:headEnd/>
            <a:tailEnd/>
          </a:ln>
        </p:spPr>
        <p:txBody>
          <a:bodyPr/>
          <a:lstStyle/>
          <a:p>
            <a:pPr algn="r" eaLnBrk="0" hangingPunct="0"/>
            <a:endParaRPr lang="fr-FR" sz="1400">
              <a:solidFill>
                <a:srgbClr val="008469"/>
              </a:solidFill>
            </a:endParaRPr>
          </a:p>
        </p:txBody>
      </p:sp>
      <p:sp>
        <p:nvSpPr>
          <p:cNvPr id="5" name="AutoShape 27"/>
          <p:cNvSpPr>
            <a:spLocks noChangeArrowheads="1"/>
          </p:cNvSpPr>
          <p:nvPr/>
        </p:nvSpPr>
        <p:spPr bwMode="auto">
          <a:xfrm>
            <a:off x="340313" y="881750"/>
            <a:ext cx="2398276" cy="5562600"/>
          </a:xfrm>
          <a:prstGeom prst="roundRect">
            <a:avLst>
              <a:gd name="adj" fmla="val 16667"/>
            </a:avLst>
          </a:prstGeom>
          <a:solidFill>
            <a:schemeClr val="tx2">
              <a:alpha val="2000"/>
            </a:schemeClr>
          </a:solidFill>
          <a:ln w="19050">
            <a:solidFill>
              <a:schemeClr val="tx1"/>
            </a:solidFill>
            <a:round/>
            <a:headEnd/>
            <a:tailEnd/>
          </a:ln>
          <a:effectLst>
            <a:innerShdw blurRad="63500" dist="50800" dir="13500000">
              <a:prstClr val="black">
                <a:alpha val="50000"/>
              </a:prstClr>
            </a:innerShdw>
          </a:effectLst>
        </p:spPr>
        <p:txBody>
          <a:bodyPr wrap="none" tIns="0" anchorCtr="1"/>
          <a:lstStyle/>
          <a:p>
            <a:pPr algn="ctr" eaLnBrk="0" hangingPunct="0">
              <a:defRPr/>
            </a:pPr>
            <a:r>
              <a:rPr lang="fr-FR" b="1" cap="small" dirty="0">
                <a:solidFill>
                  <a:srgbClr val="008469"/>
                </a:solidFill>
                <a:effectLst>
                  <a:outerShdw blurRad="38100" dist="38100" dir="2700000" algn="tl">
                    <a:srgbClr val="000000">
                      <a:alpha val="43137"/>
                    </a:srgbClr>
                  </a:outerShdw>
                </a:effectLst>
                <a:latin typeface="Calibri" pitchFamily="34" charset="0"/>
                <a:cs typeface="+mn-cs"/>
              </a:rPr>
              <a:t>Approvisionnements</a:t>
            </a:r>
          </a:p>
        </p:txBody>
      </p:sp>
      <p:sp>
        <p:nvSpPr>
          <p:cNvPr id="6" name="AutoShape 28"/>
          <p:cNvSpPr>
            <a:spLocks noChangeArrowheads="1"/>
          </p:cNvSpPr>
          <p:nvPr/>
        </p:nvSpPr>
        <p:spPr bwMode="auto">
          <a:xfrm>
            <a:off x="3074131" y="881750"/>
            <a:ext cx="2362200" cy="5562600"/>
          </a:xfrm>
          <a:prstGeom prst="roundRect">
            <a:avLst>
              <a:gd name="adj" fmla="val 16667"/>
            </a:avLst>
          </a:prstGeom>
          <a:solidFill>
            <a:schemeClr val="tx2">
              <a:alpha val="2000"/>
            </a:schemeClr>
          </a:solidFill>
          <a:ln w="19050">
            <a:solidFill>
              <a:schemeClr val="tx1"/>
            </a:solidFill>
            <a:round/>
            <a:headEnd/>
            <a:tailEnd/>
          </a:ln>
          <a:effectLst>
            <a:innerShdw blurRad="63500" dist="50800" dir="13500000">
              <a:prstClr val="black">
                <a:alpha val="50000"/>
              </a:prstClr>
            </a:innerShdw>
          </a:effectLst>
        </p:spPr>
        <p:txBody>
          <a:bodyPr wrap="none" tIns="0" anchorCtr="1"/>
          <a:lstStyle/>
          <a:p>
            <a:pPr algn="ctr" eaLnBrk="0" hangingPunct="0">
              <a:defRPr/>
            </a:pPr>
            <a:r>
              <a:rPr lang="fr-FR" b="1" cap="small" dirty="0">
                <a:solidFill>
                  <a:srgbClr val="008469"/>
                </a:solidFill>
                <a:effectLst>
                  <a:outerShdw blurRad="38100" dist="38100" dir="2700000" algn="tl">
                    <a:srgbClr val="000000">
                      <a:alpha val="43137"/>
                    </a:srgbClr>
                  </a:outerShdw>
                </a:effectLst>
                <a:latin typeface="Calibri" pitchFamily="34" charset="0"/>
                <a:cs typeface="+mn-cs"/>
              </a:rPr>
              <a:t>Achats généraux</a:t>
            </a:r>
          </a:p>
        </p:txBody>
      </p:sp>
      <p:sp>
        <p:nvSpPr>
          <p:cNvPr id="7" name="AutoShape 29"/>
          <p:cNvSpPr>
            <a:spLocks noChangeArrowheads="1"/>
          </p:cNvSpPr>
          <p:nvPr/>
        </p:nvSpPr>
        <p:spPr bwMode="auto">
          <a:xfrm>
            <a:off x="5836928" y="881749"/>
            <a:ext cx="2362200" cy="5464459"/>
          </a:xfrm>
          <a:prstGeom prst="roundRect">
            <a:avLst>
              <a:gd name="adj" fmla="val 16667"/>
            </a:avLst>
          </a:prstGeom>
          <a:solidFill>
            <a:schemeClr val="tx2">
              <a:alpha val="2000"/>
            </a:schemeClr>
          </a:solidFill>
          <a:ln w="19050">
            <a:solidFill>
              <a:schemeClr val="tx1"/>
            </a:solidFill>
            <a:round/>
            <a:headEnd/>
            <a:tailEnd/>
          </a:ln>
          <a:effectLst>
            <a:innerShdw blurRad="63500" dist="50800" dir="13500000">
              <a:prstClr val="black">
                <a:alpha val="50000"/>
              </a:prstClr>
            </a:innerShdw>
          </a:effectLst>
        </p:spPr>
        <p:txBody>
          <a:bodyPr wrap="none" tIns="0" anchorCtr="1"/>
          <a:lstStyle/>
          <a:p>
            <a:pPr algn="ctr" eaLnBrk="0" hangingPunct="0">
              <a:defRPr/>
            </a:pPr>
            <a:r>
              <a:rPr lang="fr-FR" b="1" cap="small" dirty="0">
                <a:solidFill>
                  <a:srgbClr val="008469"/>
                </a:solidFill>
                <a:effectLst>
                  <a:outerShdw blurRad="38100" dist="38100" dir="2700000" algn="tl">
                    <a:srgbClr val="000000">
                      <a:alpha val="43137"/>
                    </a:srgbClr>
                  </a:outerShdw>
                </a:effectLst>
                <a:latin typeface="Calibri" pitchFamily="34" charset="0"/>
                <a:cs typeface="+mn-cs"/>
              </a:rPr>
              <a:t>Investissements</a:t>
            </a:r>
          </a:p>
        </p:txBody>
      </p:sp>
      <p:sp>
        <p:nvSpPr>
          <p:cNvPr id="8" name="Oval 30">
            <a:hlinkClick r:id="rId2" action="ppaction://hlinksldjump"/>
          </p:cNvPr>
          <p:cNvSpPr>
            <a:spLocks noChangeArrowheads="1"/>
          </p:cNvSpPr>
          <p:nvPr/>
        </p:nvSpPr>
        <p:spPr bwMode="auto">
          <a:xfrm>
            <a:off x="5989638" y="1490663"/>
            <a:ext cx="1600200" cy="381000"/>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DA</a:t>
            </a:r>
          </a:p>
        </p:txBody>
      </p:sp>
      <p:sp>
        <p:nvSpPr>
          <p:cNvPr id="9" name="Oval 31">
            <a:hlinkClick r:id="rId3" action="ppaction://hlinksldjump"/>
          </p:cNvPr>
          <p:cNvSpPr>
            <a:spLocks noChangeArrowheads="1"/>
          </p:cNvSpPr>
          <p:nvPr/>
        </p:nvSpPr>
        <p:spPr bwMode="auto">
          <a:xfrm>
            <a:off x="5989638" y="3167063"/>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Commande</a:t>
            </a:r>
          </a:p>
        </p:txBody>
      </p:sp>
      <p:sp>
        <p:nvSpPr>
          <p:cNvPr id="10" name="Oval 32">
            <a:hlinkClick r:id="rId4" action="ppaction://hlinksldjump"/>
          </p:cNvPr>
          <p:cNvSpPr>
            <a:spLocks noChangeArrowheads="1"/>
          </p:cNvSpPr>
          <p:nvPr/>
        </p:nvSpPr>
        <p:spPr bwMode="auto">
          <a:xfrm>
            <a:off x="5989638" y="5468938"/>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Facture</a:t>
            </a:r>
          </a:p>
        </p:txBody>
      </p:sp>
      <p:sp>
        <p:nvSpPr>
          <p:cNvPr id="11" name="Oval 33">
            <a:hlinkClick r:id="rId5" action="ppaction://hlinksldjump"/>
          </p:cNvPr>
          <p:cNvSpPr>
            <a:spLocks noChangeArrowheads="1"/>
          </p:cNvSpPr>
          <p:nvPr/>
        </p:nvSpPr>
        <p:spPr bwMode="auto">
          <a:xfrm>
            <a:off x="6446838" y="2252663"/>
            <a:ext cx="1600200" cy="381000"/>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Appel d’offre</a:t>
            </a:r>
          </a:p>
        </p:txBody>
      </p:sp>
      <p:cxnSp>
        <p:nvCxnSpPr>
          <p:cNvPr id="147472" name="AutoShape 34"/>
          <p:cNvCxnSpPr>
            <a:cxnSpLocks noChangeShapeType="1"/>
            <a:stCxn id="8" idx="4"/>
            <a:endCxn id="11" idx="7"/>
          </p:cNvCxnSpPr>
          <p:nvPr/>
        </p:nvCxnSpPr>
        <p:spPr bwMode="auto">
          <a:xfrm rot="16200000" flipH="1">
            <a:off x="7082632" y="1578769"/>
            <a:ext cx="436562" cy="1022350"/>
          </a:xfrm>
          <a:prstGeom prst="curvedConnector3">
            <a:avLst>
              <a:gd name="adj1" fmla="val 43634"/>
            </a:avLst>
          </a:prstGeom>
          <a:noFill/>
          <a:ln w="19050">
            <a:solidFill>
              <a:schemeClr val="tx2"/>
            </a:solidFill>
            <a:round/>
            <a:headEnd/>
            <a:tailEnd type="triangle" w="med" len="med"/>
          </a:ln>
        </p:spPr>
      </p:cxnSp>
      <p:cxnSp>
        <p:nvCxnSpPr>
          <p:cNvPr id="147473" name="AutoShape 35"/>
          <p:cNvCxnSpPr>
            <a:cxnSpLocks noChangeShapeType="1"/>
            <a:stCxn id="11" idx="4"/>
            <a:endCxn id="9" idx="0"/>
          </p:cNvCxnSpPr>
          <p:nvPr/>
        </p:nvCxnSpPr>
        <p:spPr bwMode="auto">
          <a:xfrm rot="5400000">
            <a:off x="6751638" y="2671763"/>
            <a:ext cx="533400" cy="457200"/>
          </a:xfrm>
          <a:prstGeom prst="curvedConnector3">
            <a:avLst>
              <a:gd name="adj1" fmla="val 50000"/>
            </a:avLst>
          </a:prstGeom>
          <a:noFill/>
          <a:ln w="19050">
            <a:solidFill>
              <a:schemeClr val="tx2"/>
            </a:solidFill>
            <a:round/>
            <a:headEnd/>
            <a:tailEnd type="triangle" w="med" len="med"/>
          </a:ln>
        </p:spPr>
      </p:cxnSp>
      <p:cxnSp>
        <p:nvCxnSpPr>
          <p:cNvPr id="147474" name="AutoShape 36"/>
          <p:cNvCxnSpPr>
            <a:cxnSpLocks noChangeShapeType="1"/>
            <a:stCxn id="9" idx="4"/>
            <a:endCxn id="10" idx="0"/>
          </p:cNvCxnSpPr>
          <p:nvPr/>
        </p:nvCxnSpPr>
        <p:spPr bwMode="auto">
          <a:xfrm>
            <a:off x="6789738" y="3548063"/>
            <a:ext cx="0" cy="1920875"/>
          </a:xfrm>
          <a:prstGeom prst="straightConnector1">
            <a:avLst/>
          </a:prstGeom>
          <a:noFill/>
          <a:ln w="19050">
            <a:solidFill>
              <a:schemeClr val="tx2"/>
            </a:solidFill>
            <a:round/>
            <a:headEnd/>
            <a:tailEnd type="triangle" w="med" len="med"/>
          </a:ln>
        </p:spPr>
      </p:cxnSp>
      <p:sp>
        <p:nvSpPr>
          <p:cNvPr id="15" name="Oval 37">
            <a:hlinkClick r:id="rId4" action="ppaction://hlinksldjump"/>
          </p:cNvPr>
          <p:cNvSpPr>
            <a:spLocks noChangeArrowheads="1"/>
          </p:cNvSpPr>
          <p:nvPr/>
        </p:nvSpPr>
        <p:spPr bwMode="auto">
          <a:xfrm>
            <a:off x="452438" y="5468938"/>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Facture</a:t>
            </a:r>
          </a:p>
        </p:txBody>
      </p:sp>
      <p:sp>
        <p:nvSpPr>
          <p:cNvPr id="16" name="Oval 38">
            <a:hlinkClick r:id="rId6" action="ppaction://hlinksldjump"/>
          </p:cNvPr>
          <p:cNvSpPr>
            <a:spLocks noChangeArrowheads="1"/>
          </p:cNvSpPr>
          <p:nvPr/>
        </p:nvSpPr>
        <p:spPr bwMode="auto">
          <a:xfrm>
            <a:off x="1062038" y="4411663"/>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Réception</a:t>
            </a:r>
          </a:p>
        </p:txBody>
      </p:sp>
      <p:sp>
        <p:nvSpPr>
          <p:cNvPr id="17" name="Oval 39">
            <a:hlinkClick r:id="rId7" action="ppaction://hlinksldjump"/>
          </p:cNvPr>
          <p:cNvSpPr>
            <a:spLocks noChangeArrowheads="1"/>
          </p:cNvSpPr>
          <p:nvPr/>
        </p:nvSpPr>
        <p:spPr bwMode="auto">
          <a:xfrm>
            <a:off x="452438" y="3167063"/>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Demande</a:t>
            </a:r>
          </a:p>
          <a:p>
            <a:pPr algn="ctr" eaLnBrk="0" hangingPunct="0">
              <a:defRPr/>
            </a:pPr>
            <a:r>
              <a:rPr lang="fr-FR" sz="1200" cap="small" dirty="0">
                <a:solidFill>
                  <a:srgbClr val="FFFFFF"/>
                </a:solidFill>
                <a:latin typeface="Verdana" pitchFamily="34" charset="0"/>
                <a:cs typeface="+mn-cs"/>
              </a:rPr>
              <a:t>Livraison</a:t>
            </a:r>
          </a:p>
        </p:txBody>
      </p:sp>
      <p:sp>
        <p:nvSpPr>
          <p:cNvPr id="18" name="Oval 40"/>
          <p:cNvSpPr>
            <a:spLocks noChangeArrowheads="1"/>
          </p:cNvSpPr>
          <p:nvPr/>
        </p:nvSpPr>
        <p:spPr bwMode="auto">
          <a:xfrm>
            <a:off x="727075" y="1414463"/>
            <a:ext cx="1600200" cy="533400"/>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CBN</a:t>
            </a:r>
          </a:p>
          <a:p>
            <a:pPr algn="ctr" eaLnBrk="0" hangingPunct="0">
              <a:defRPr/>
            </a:pPr>
            <a:r>
              <a:rPr lang="fr-FR" sz="1200" cap="small" dirty="0">
                <a:solidFill>
                  <a:srgbClr val="008469"/>
                </a:solidFill>
                <a:latin typeface="Verdana" pitchFamily="34" charset="0"/>
                <a:cs typeface="+mn-cs"/>
              </a:rPr>
              <a:t>Suggestions</a:t>
            </a:r>
          </a:p>
        </p:txBody>
      </p:sp>
      <p:sp>
        <p:nvSpPr>
          <p:cNvPr id="19" name="Oval 41">
            <a:hlinkClick r:id="rId7" action="ppaction://hlinksldjump"/>
          </p:cNvPr>
          <p:cNvSpPr>
            <a:spLocks noChangeArrowheads="1"/>
          </p:cNvSpPr>
          <p:nvPr/>
        </p:nvSpPr>
        <p:spPr bwMode="auto">
          <a:xfrm>
            <a:off x="1062038" y="2252663"/>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Contrat</a:t>
            </a:r>
          </a:p>
        </p:txBody>
      </p:sp>
      <p:cxnSp>
        <p:nvCxnSpPr>
          <p:cNvPr id="147480" name="AutoShape 42"/>
          <p:cNvCxnSpPr>
            <a:cxnSpLocks noChangeShapeType="1"/>
            <a:stCxn id="19" idx="5"/>
            <a:endCxn id="17" idx="6"/>
          </p:cNvCxnSpPr>
          <p:nvPr/>
        </p:nvCxnSpPr>
        <p:spPr bwMode="auto">
          <a:xfrm rot="5400000">
            <a:off x="1850231" y="2780507"/>
            <a:ext cx="779463" cy="374650"/>
          </a:xfrm>
          <a:prstGeom prst="curvedConnector2">
            <a:avLst/>
          </a:prstGeom>
          <a:noFill/>
          <a:ln w="19050">
            <a:solidFill>
              <a:schemeClr val="tx2"/>
            </a:solidFill>
            <a:round/>
            <a:headEnd/>
            <a:tailEnd type="triangle" w="med" len="med"/>
          </a:ln>
        </p:spPr>
      </p:cxnSp>
      <p:cxnSp>
        <p:nvCxnSpPr>
          <p:cNvPr id="147481" name="AutoShape 43"/>
          <p:cNvCxnSpPr>
            <a:cxnSpLocks noChangeShapeType="1"/>
            <a:stCxn id="18" idx="3"/>
            <a:endCxn id="17" idx="1"/>
          </p:cNvCxnSpPr>
          <p:nvPr/>
        </p:nvCxnSpPr>
        <p:spPr bwMode="auto">
          <a:xfrm rot="5400000">
            <a:off x="147638" y="2409825"/>
            <a:ext cx="1354138" cy="274637"/>
          </a:xfrm>
          <a:prstGeom prst="curvedConnector3">
            <a:avLst>
              <a:gd name="adj1" fmla="val 50000"/>
            </a:avLst>
          </a:prstGeom>
          <a:noFill/>
          <a:ln w="19050">
            <a:solidFill>
              <a:schemeClr val="tx2"/>
            </a:solidFill>
            <a:round/>
            <a:headEnd/>
            <a:tailEnd type="triangle" w="med" len="med"/>
          </a:ln>
        </p:spPr>
      </p:cxnSp>
      <p:cxnSp>
        <p:nvCxnSpPr>
          <p:cNvPr id="147482" name="AutoShape 44"/>
          <p:cNvCxnSpPr>
            <a:cxnSpLocks noChangeShapeType="1"/>
            <a:stCxn id="17" idx="5"/>
            <a:endCxn id="16" idx="7"/>
          </p:cNvCxnSpPr>
          <p:nvPr/>
        </p:nvCxnSpPr>
        <p:spPr bwMode="auto">
          <a:xfrm rot="16200000" flipH="1">
            <a:off x="1635125" y="3675063"/>
            <a:ext cx="974725" cy="609600"/>
          </a:xfrm>
          <a:prstGeom prst="curvedConnector3">
            <a:avLst>
              <a:gd name="adj1" fmla="val 50000"/>
            </a:avLst>
          </a:prstGeom>
          <a:noFill/>
          <a:ln w="19050">
            <a:solidFill>
              <a:schemeClr val="tx2"/>
            </a:solidFill>
            <a:round/>
            <a:headEnd/>
            <a:tailEnd type="triangle" w="med" len="med"/>
          </a:ln>
        </p:spPr>
      </p:cxnSp>
      <p:cxnSp>
        <p:nvCxnSpPr>
          <p:cNvPr id="147483" name="AutoShape 45"/>
          <p:cNvCxnSpPr>
            <a:cxnSpLocks noChangeShapeType="1"/>
            <a:stCxn id="16" idx="4"/>
            <a:endCxn id="15" idx="0"/>
          </p:cNvCxnSpPr>
          <p:nvPr/>
        </p:nvCxnSpPr>
        <p:spPr bwMode="auto">
          <a:xfrm rot="5400000">
            <a:off x="1219200" y="4826001"/>
            <a:ext cx="676275" cy="609600"/>
          </a:xfrm>
          <a:prstGeom prst="curvedConnector3">
            <a:avLst>
              <a:gd name="adj1" fmla="val 50000"/>
            </a:avLst>
          </a:prstGeom>
          <a:noFill/>
          <a:ln w="19050">
            <a:solidFill>
              <a:schemeClr val="tx2"/>
            </a:solidFill>
            <a:round/>
            <a:headEnd/>
            <a:tailEnd type="triangle" w="med" len="med"/>
          </a:ln>
        </p:spPr>
      </p:cxnSp>
      <p:sp>
        <p:nvSpPr>
          <p:cNvPr id="24" name="Oval 46">
            <a:hlinkClick r:id="rId7" action="ppaction://hlinksldjump"/>
          </p:cNvPr>
          <p:cNvSpPr>
            <a:spLocks noChangeArrowheads="1"/>
          </p:cNvSpPr>
          <p:nvPr/>
        </p:nvSpPr>
        <p:spPr bwMode="auto">
          <a:xfrm>
            <a:off x="3683000" y="2252663"/>
            <a:ext cx="1600200" cy="381000"/>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Tarifs</a:t>
            </a:r>
          </a:p>
        </p:txBody>
      </p:sp>
      <p:sp>
        <p:nvSpPr>
          <p:cNvPr id="25" name="Oval 47">
            <a:hlinkClick r:id="rId8" action="ppaction://hlinksldjump"/>
          </p:cNvPr>
          <p:cNvSpPr>
            <a:spLocks noChangeArrowheads="1"/>
          </p:cNvSpPr>
          <p:nvPr/>
        </p:nvSpPr>
        <p:spPr bwMode="auto">
          <a:xfrm>
            <a:off x="3225800" y="3167063"/>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Planning global</a:t>
            </a:r>
          </a:p>
        </p:txBody>
      </p:sp>
      <p:sp>
        <p:nvSpPr>
          <p:cNvPr id="26" name="Oval 48">
            <a:hlinkClick r:id="rId2" action="ppaction://hlinksldjump"/>
          </p:cNvPr>
          <p:cNvSpPr>
            <a:spLocks noChangeArrowheads="1"/>
          </p:cNvSpPr>
          <p:nvPr/>
        </p:nvSpPr>
        <p:spPr bwMode="auto">
          <a:xfrm>
            <a:off x="3759200" y="1490663"/>
            <a:ext cx="1600200" cy="381000"/>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DA</a:t>
            </a:r>
          </a:p>
        </p:txBody>
      </p:sp>
      <p:cxnSp>
        <p:nvCxnSpPr>
          <p:cNvPr id="147487" name="AutoShape 49"/>
          <p:cNvCxnSpPr>
            <a:cxnSpLocks noChangeShapeType="1"/>
            <a:stCxn id="24" idx="5"/>
            <a:endCxn id="25" idx="6"/>
          </p:cNvCxnSpPr>
          <p:nvPr/>
        </p:nvCxnSpPr>
        <p:spPr bwMode="auto">
          <a:xfrm rot="5400000">
            <a:off x="4547393" y="2856707"/>
            <a:ext cx="779463" cy="222250"/>
          </a:xfrm>
          <a:prstGeom prst="curvedConnector2">
            <a:avLst/>
          </a:prstGeom>
          <a:noFill/>
          <a:ln w="19050">
            <a:solidFill>
              <a:schemeClr val="tx2"/>
            </a:solidFill>
            <a:round/>
            <a:headEnd/>
            <a:tailEnd type="triangle" w="med" len="med"/>
          </a:ln>
        </p:spPr>
      </p:cxnSp>
      <p:sp>
        <p:nvSpPr>
          <p:cNvPr id="28" name="Oval 50">
            <a:hlinkClick r:id="rId4" action="ppaction://hlinksldjump"/>
          </p:cNvPr>
          <p:cNvSpPr>
            <a:spLocks noChangeArrowheads="1"/>
          </p:cNvSpPr>
          <p:nvPr/>
        </p:nvSpPr>
        <p:spPr bwMode="auto">
          <a:xfrm>
            <a:off x="3759200" y="5468938"/>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Facture</a:t>
            </a:r>
          </a:p>
        </p:txBody>
      </p:sp>
      <p:sp>
        <p:nvSpPr>
          <p:cNvPr id="29" name="Oval 51">
            <a:hlinkClick r:id="rId9" action="ppaction://hlinksldjump"/>
          </p:cNvPr>
          <p:cNvSpPr>
            <a:spLocks noChangeArrowheads="1"/>
          </p:cNvSpPr>
          <p:nvPr/>
        </p:nvSpPr>
        <p:spPr bwMode="auto">
          <a:xfrm>
            <a:off x="6523038" y="3929063"/>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Signature</a:t>
            </a:r>
          </a:p>
        </p:txBody>
      </p:sp>
      <p:cxnSp>
        <p:nvCxnSpPr>
          <p:cNvPr id="147490" name="AutoShape 52"/>
          <p:cNvCxnSpPr>
            <a:cxnSpLocks noChangeShapeType="1"/>
            <a:stCxn id="26" idx="2"/>
            <a:endCxn id="25" idx="1"/>
          </p:cNvCxnSpPr>
          <p:nvPr/>
        </p:nvCxnSpPr>
        <p:spPr bwMode="auto">
          <a:xfrm rot="10800000" flipV="1">
            <a:off x="3460750" y="1681163"/>
            <a:ext cx="298450" cy="1541462"/>
          </a:xfrm>
          <a:prstGeom prst="curvedConnector2">
            <a:avLst/>
          </a:prstGeom>
          <a:noFill/>
          <a:ln w="19050">
            <a:solidFill>
              <a:schemeClr val="tx2"/>
            </a:solidFill>
            <a:round/>
            <a:headEnd/>
            <a:tailEnd type="triangle" w="med" len="med"/>
          </a:ln>
        </p:spPr>
      </p:cxnSp>
      <p:sp>
        <p:nvSpPr>
          <p:cNvPr id="31" name="Oval 53">
            <a:hlinkClick r:id="rId10" action="ppaction://hlinksldjump"/>
          </p:cNvPr>
          <p:cNvSpPr>
            <a:spLocks noChangeArrowheads="1"/>
          </p:cNvSpPr>
          <p:nvPr/>
        </p:nvSpPr>
        <p:spPr bwMode="auto">
          <a:xfrm>
            <a:off x="3136900" y="5033963"/>
            <a:ext cx="1066800" cy="238125"/>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Retour</a:t>
            </a:r>
          </a:p>
        </p:txBody>
      </p:sp>
      <p:sp>
        <p:nvSpPr>
          <p:cNvPr id="32" name="Oval 54">
            <a:hlinkClick r:id="rId4" action="ppaction://hlinksldjump"/>
          </p:cNvPr>
          <p:cNvSpPr>
            <a:spLocks noChangeArrowheads="1"/>
          </p:cNvSpPr>
          <p:nvPr/>
        </p:nvSpPr>
        <p:spPr bwMode="auto">
          <a:xfrm>
            <a:off x="3302000" y="5976938"/>
            <a:ext cx="1066800" cy="238125"/>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Avoir</a:t>
            </a:r>
          </a:p>
        </p:txBody>
      </p:sp>
      <p:cxnSp>
        <p:nvCxnSpPr>
          <p:cNvPr id="147493" name="AutoShape 55"/>
          <p:cNvCxnSpPr>
            <a:cxnSpLocks noChangeShapeType="1"/>
            <a:stCxn id="25" idx="5"/>
            <a:endCxn id="36" idx="7"/>
          </p:cNvCxnSpPr>
          <p:nvPr/>
        </p:nvCxnSpPr>
        <p:spPr bwMode="auto">
          <a:xfrm rot="16200000" flipH="1">
            <a:off x="4370387" y="3713163"/>
            <a:ext cx="974725" cy="533400"/>
          </a:xfrm>
          <a:prstGeom prst="curvedConnector3">
            <a:avLst>
              <a:gd name="adj1" fmla="val 50000"/>
            </a:avLst>
          </a:prstGeom>
          <a:noFill/>
          <a:ln w="19050">
            <a:solidFill>
              <a:schemeClr val="tx2"/>
            </a:solidFill>
            <a:round/>
            <a:headEnd/>
            <a:tailEnd type="triangle" w="med" len="med"/>
          </a:ln>
        </p:spPr>
      </p:cxnSp>
      <p:cxnSp>
        <p:nvCxnSpPr>
          <p:cNvPr id="147494" name="AutoShape 56"/>
          <p:cNvCxnSpPr>
            <a:cxnSpLocks noChangeShapeType="1"/>
            <a:stCxn id="36" idx="5"/>
            <a:endCxn id="28" idx="0"/>
          </p:cNvCxnSpPr>
          <p:nvPr/>
        </p:nvCxnSpPr>
        <p:spPr bwMode="auto">
          <a:xfrm rot="5400000">
            <a:off x="4475956" y="4820444"/>
            <a:ext cx="731838" cy="565150"/>
          </a:xfrm>
          <a:prstGeom prst="curvedConnector3">
            <a:avLst>
              <a:gd name="adj1" fmla="val 53796"/>
            </a:avLst>
          </a:prstGeom>
          <a:noFill/>
          <a:ln w="19050">
            <a:solidFill>
              <a:schemeClr val="tx2"/>
            </a:solidFill>
            <a:round/>
            <a:headEnd/>
            <a:tailEnd type="triangle" w="med" len="med"/>
          </a:ln>
        </p:spPr>
      </p:cxnSp>
      <p:cxnSp>
        <p:nvCxnSpPr>
          <p:cNvPr id="147495" name="AutoShape 57"/>
          <p:cNvCxnSpPr>
            <a:cxnSpLocks noChangeShapeType="1"/>
            <a:stCxn id="36" idx="2"/>
            <a:endCxn id="31" idx="0"/>
          </p:cNvCxnSpPr>
          <p:nvPr/>
        </p:nvCxnSpPr>
        <p:spPr bwMode="auto">
          <a:xfrm rot="10800000" flipV="1">
            <a:off x="3670300" y="4602163"/>
            <a:ext cx="88900" cy="431800"/>
          </a:xfrm>
          <a:prstGeom prst="curvedConnector2">
            <a:avLst/>
          </a:prstGeom>
          <a:noFill/>
          <a:ln w="19050">
            <a:solidFill>
              <a:schemeClr val="tx2"/>
            </a:solidFill>
            <a:round/>
            <a:headEnd/>
            <a:tailEnd type="triangle" w="med" len="med"/>
          </a:ln>
        </p:spPr>
      </p:cxnSp>
      <p:sp>
        <p:nvSpPr>
          <p:cNvPr id="36" name="Oval 59">
            <a:hlinkClick r:id="rId6" action="ppaction://hlinksldjump"/>
          </p:cNvPr>
          <p:cNvSpPr>
            <a:spLocks noChangeArrowheads="1"/>
          </p:cNvSpPr>
          <p:nvPr/>
        </p:nvSpPr>
        <p:spPr bwMode="auto">
          <a:xfrm>
            <a:off x="3759200" y="4411663"/>
            <a:ext cx="1600200" cy="381000"/>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Réception</a:t>
            </a:r>
          </a:p>
        </p:txBody>
      </p:sp>
      <p:cxnSp>
        <p:nvCxnSpPr>
          <p:cNvPr id="147497" name="AutoShape 63"/>
          <p:cNvCxnSpPr>
            <a:cxnSpLocks noChangeShapeType="1"/>
            <a:stCxn id="31" idx="3"/>
            <a:endCxn id="32" idx="0"/>
          </p:cNvCxnSpPr>
          <p:nvPr/>
        </p:nvCxnSpPr>
        <p:spPr bwMode="auto">
          <a:xfrm rot="16200000" flipH="1">
            <a:off x="3194050" y="5335588"/>
            <a:ext cx="739775" cy="542925"/>
          </a:xfrm>
          <a:prstGeom prst="curvedConnector3">
            <a:avLst>
              <a:gd name="adj1" fmla="val 52361"/>
            </a:avLst>
          </a:prstGeom>
          <a:noFill/>
          <a:ln w="19050">
            <a:solidFill>
              <a:schemeClr val="tx2"/>
            </a:solidFill>
            <a:round/>
            <a:headEnd/>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1" name="ZoneTexte 3"/>
          <p:cNvSpPr txBox="1">
            <a:spLocks noChangeArrowheads="1"/>
          </p:cNvSpPr>
          <p:nvPr/>
        </p:nvSpPr>
        <p:spPr bwMode="auto">
          <a:xfrm>
            <a:off x="2771775" y="2757488"/>
            <a:ext cx="3290888" cy="769937"/>
          </a:xfrm>
          <a:prstGeom prst="rect">
            <a:avLst/>
          </a:prstGeom>
          <a:noFill/>
          <a:ln w="9525">
            <a:noFill/>
            <a:miter lim="800000"/>
            <a:headEnd/>
            <a:tailEnd/>
          </a:ln>
        </p:spPr>
        <p:txBody>
          <a:bodyPr wrap="none">
            <a:spAutoFit/>
          </a:bodyPr>
          <a:lstStyle/>
          <a:p>
            <a:r>
              <a:rPr lang="fr-FR" sz="4400"/>
              <a:t>Exercice 3.1</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pPr eaLnBrk="1" hangingPunct="1"/>
            <a:r>
              <a:rPr lang="en-GB">
                <a:latin typeface="Arial" charset="0"/>
                <a:cs typeface="Arial" charset="0"/>
              </a:rPr>
              <a:t>FLUX ACHATS</a:t>
            </a:r>
          </a:p>
        </p:txBody>
      </p:sp>
      <p:sp>
        <p:nvSpPr>
          <p:cNvPr id="150530" name="ZoneTexte 2"/>
          <p:cNvSpPr txBox="1">
            <a:spLocks noChangeArrowheads="1"/>
          </p:cNvSpPr>
          <p:nvPr/>
        </p:nvSpPr>
        <p:spPr bwMode="auto">
          <a:xfrm>
            <a:off x="617538" y="863600"/>
            <a:ext cx="5538787" cy="369888"/>
          </a:xfrm>
          <a:prstGeom prst="rect">
            <a:avLst/>
          </a:prstGeom>
          <a:noFill/>
          <a:ln w="9525">
            <a:noFill/>
            <a:miter lim="800000"/>
            <a:headEnd/>
            <a:tailEnd/>
          </a:ln>
        </p:spPr>
        <p:txBody>
          <a:bodyPr>
            <a:spAutoFit/>
          </a:bodyPr>
          <a:lstStyle/>
          <a:p>
            <a:r>
              <a:rPr lang="fr-FR" b="1"/>
              <a:t>Caractéristiques principales d’une commande</a:t>
            </a:r>
          </a:p>
        </p:txBody>
      </p:sp>
      <p:sp>
        <p:nvSpPr>
          <p:cNvPr id="150531" name="Rectangle 5"/>
          <p:cNvSpPr>
            <a:spLocks noChangeArrowheads="1"/>
          </p:cNvSpPr>
          <p:nvPr/>
        </p:nvSpPr>
        <p:spPr bwMode="auto">
          <a:xfrm>
            <a:off x="617538" y="1270000"/>
            <a:ext cx="8069262" cy="5287963"/>
          </a:xfrm>
          <a:prstGeom prst="rect">
            <a:avLst/>
          </a:prstGeom>
          <a:noFill/>
          <a:ln w="9525">
            <a:noFill/>
            <a:miter lim="800000"/>
            <a:headEnd/>
            <a:tailEnd/>
          </a:ln>
        </p:spPr>
        <p:txBody>
          <a:bodyPr>
            <a:spAutoFit/>
          </a:bodyPr>
          <a:lstStyle/>
          <a:p>
            <a:pPr marL="342900" indent="-342900">
              <a:lnSpc>
                <a:spcPct val="80000"/>
              </a:lnSpc>
              <a:spcBef>
                <a:spcPct val="20000"/>
              </a:spcBef>
              <a:buFontTx/>
              <a:buBlip>
                <a:blip r:embed="rId2"/>
              </a:buBlip>
            </a:pPr>
            <a:r>
              <a:rPr lang="en-GB" sz="2000" b="1">
                <a:solidFill>
                  <a:srgbClr val="000000"/>
                </a:solidFill>
              </a:rPr>
              <a:t>Les tiers </a:t>
            </a:r>
          </a:p>
          <a:p>
            <a:pPr marL="742950" lvl="1" indent="-285750">
              <a:spcBef>
                <a:spcPct val="20000"/>
              </a:spcBef>
              <a:buClr>
                <a:srgbClr val="008469"/>
              </a:buClr>
              <a:buFontTx/>
              <a:buBlip>
                <a:blip r:embed="rId3"/>
              </a:buBlip>
            </a:pPr>
            <a:r>
              <a:rPr lang="fr-FR" sz="1600">
                <a:solidFill>
                  <a:srgbClr val="000000"/>
                </a:solidFill>
              </a:rPr>
              <a:t>Le tiers Fournisseur est bien sûr obligatoire</a:t>
            </a:r>
          </a:p>
          <a:p>
            <a:pPr marL="742950" lvl="1" indent="-285750">
              <a:spcBef>
                <a:spcPct val="20000"/>
              </a:spcBef>
              <a:buClr>
                <a:srgbClr val="008469"/>
              </a:buClr>
              <a:buFontTx/>
              <a:buBlip>
                <a:blip r:embed="rId3"/>
              </a:buBlip>
            </a:pPr>
            <a:r>
              <a:rPr lang="fr-FR" sz="1600">
                <a:solidFill>
                  <a:srgbClr val="000000"/>
                </a:solidFill>
              </a:rPr>
              <a:t>Des tiers différents du tiers Fournisseurs peuvent être indiqués pour la facturation</a:t>
            </a:r>
          </a:p>
          <a:p>
            <a:pPr marL="742950" lvl="1" indent="-285750">
              <a:spcBef>
                <a:spcPct val="20000"/>
              </a:spcBef>
              <a:buClr>
                <a:srgbClr val="008469"/>
              </a:buClr>
              <a:buFontTx/>
              <a:buBlip>
                <a:blip r:embed="rId3"/>
              </a:buBlip>
            </a:pPr>
            <a:r>
              <a:rPr lang="fr-FR" sz="1600">
                <a:solidFill>
                  <a:srgbClr val="000000"/>
                </a:solidFill>
              </a:rPr>
              <a:t>Des adresses autres que l’adresse par défaut du tiers Fournisseur peuvent être indiquées</a:t>
            </a:r>
          </a:p>
          <a:p>
            <a:pPr marL="342900" indent="-342900">
              <a:lnSpc>
                <a:spcPct val="80000"/>
              </a:lnSpc>
              <a:spcBef>
                <a:spcPct val="20000"/>
              </a:spcBef>
              <a:buFontTx/>
              <a:buBlip>
                <a:blip r:embed="rId2"/>
              </a:buBlip>
            </a:pPr>
            <a:r>
              <a:rPr lang="en-GB" sz="2000" b="1">
                <a:solidFill>
                  <a:srgbClr val="000000"/>
                </a:solidFill>
              </a:rPr>
              <a:t>Devises et Conditions de </a:t>
            </a:r>
            <a:r>
              <a:rPr lang="fr-FR" sz="2000" b="1">
                <a:solidFill>
                  <a:srgbClr val="000000"/>
                </a:solidFill>
              </a:rPr>
              <a:t>Paie</a:t>
            </a:r>
            <a:r>
              <a:rPr lang="en-GB" sz="2000" b="1">
                <a:solidFill>
                  <a:srgbClr val="000000"/>
                </a:solidFill>
              </a:rPr>
              <a:t>ment</a:t>
            </a:r>
          </a:p>
          <a:p>
            <a:pPr marL="742950" lvl="1" indent="-285750">
              <a:lnSpc>
                <a:spcPct val="90000"/>
              </a:lnSpc>
              <a:spcBef>
                <a:spcPct val="20000"/>
              </a:spcBef>
              <a:buClr>
                <a:srgbClr val="008469"/>
              </a:buClr>
              <a:buFontTx/>
              <a:buBlip>
                <a:blip r:embed="rId3"/>
              </a:buBlip>
            </a:pPr>
            <a:r>
              <a:rPr lang="fr-FR" sz="1600">
                <a:solidFill>
                  <a:srgbClr val="000000"/>
                </a:solidFill>
              </a:rPr>
              <a:t>Obligatoires, la devise et les conditions de paiement proviennent de la fiche tiers Fournisseur</a:t>
            </a:r>
          </a:p>
          <a:p>
            <a:pPr marL="742950" lvl="1" indent="-285750">
              <a:lnSpc>
                <a:spcPct val="90000"/>
              </a:lnSpc>
              <a:spcBef>
                <a:spcPct val="20000"/>
              </a:spcBef>
              <a:buClr>
                <a:srgbClr val="008469"/>
              </a:buClr>
              <a:buFontTx/>
              <a:buBlip>
                <a:blip r:embed="rId3"/>
              </a:buBlip>
            </a:pPr>
            <a:r>
              <a:rPr lang="fr-FR" sz="1600">
                <a:solidFill>
                  <a:srgbClr val="000000"/>
                </a:solidFill>
              </a:rPr>
              <a:t>Modifiables si besoin, elles deviennent figées dès qu’une facturation est lancée</a:t>
            </a:r>
          </a:p>
          <a:p>
            <a:pPr marL="342900" indent="-342900">
              <a:lnSpc>
                <a:spcPct val="80000"/>
              </a:lnSpc>
              <a:spcBef>
                <a:spcPct val="20000"/>
              </a:spcBef>
              <a:buFontTx/>
              <a:buBlip>
                <a:blip r:embed="rId2"/>
              </a:buBlip>
            </a:pPr>
            <a:r>
              <a:rPr lang="en-GB" sz="2000" b="1">
                <a:solidFill>
                  <a:srgbClr val="000000"/>
                </a:solidFill>
              </a:rPr>
              <a:t>Mode livraison et transporteur</a:t>
            </a:r>
          </a:p>
          <a:p>
            <a:pPr marL="742950" lvl="1" indent="-285750">
              <a:lnSpc>
                <a:spcPct val="90000"/>
              </a:lnSpc>
              <a:spcBef>
                <a:spcPct val="20000"/>
              </a:spcBef>
              <a:buClr>
                <a:srgbClr val="008469"/>
              </a:buClr>
              <a:buFontTx/>
              <a:buBlip>
                <a:blip r:embed="rId3"/>
              </a:buBlip>
            </a:pPr>
            <a:r>
              <a:rPr lang="fr-FR" sz="1600">
                <a:solidFill>
                  <a:srgbClr val="000000"/>
                </a:solidFill>
              </a:rPr>
              <a:t>Modifiables, ces informations proviennent par défaut de la fiche tiers du fournisseur</a:t>
            </a:r>
            <a:endParaRPr lang="en-GB" sz="2000" b="1">
              <a:solidFill>
                <a:srgbClr val="000000"/>
              </a:solidFill>
            </a:endParaRPr>
          </a:p>
          <a:p>
            <a:pPr marL="342900" indent="-342900">
              <a:lnSpc>
                <a:spcPct val="80000"/>
              </a:lnSpc>
              <a:spcBef>
                <a:spcPct val="20000"/>
              </a:spcBef>
              <a:buFontTx/>
              <a:buBlip>
                <a:blip r:embed="rId2"/>
              </a:buBlip>
            </a:pPr>
            <a:r>
              <a:rPr lang="en-GB" sz="2000" b="1">
                <a:solidFill>
                  <a:srgbClr val="000000"/>
                </a:solidFill>
              </a:rPr>
              <a:t>Lignes de commande</a:t>
            </a:r>
          </a:p>
          <a:p>
            <a:pPr marL="742950" lvl="1" indent="-285750">
              <a:lnSpc>
                <a:spcPct val="90000"/>
              </a:lnSpc>
              <a:spcBef>
                <a:spcPct val="20000"/>
              </a:spcBef>
              <a:buClr>
                <a:srgbClr val="008469"/>
              </a:buClr>
              <a:buFontTx/>
              <a:buBlip>
                <a:blip r:embed="rId3"/>
              </a:buBlip>
            </a:pPr>
            <a:r>
              <a:rPr lang="fr-FR" sz="1600">
                <a:solidFill>
                  <a:srgbClr val="000000"/>
                </a:solidFill>
              </a:rPr>
              <a:t>Indiquent les articles/quantités/prix</a:t>
            </a:r>
          </a:p>
          <a:p>
            <a:pPr marL="342900" indent="-342900">
              <a:lnSpc>
                <a:spcPct val="80000"/>
              </a:lnSpc>
              <a:spcBef>
                <a:spcPct val="20000"/>
              </a:spcBef>
              <a:buFontTx/>
              <a:buBlip>
                <a:blip r:embed="rId2"/>
              </a:buBlip>
            </a:pPr>
            <a:r>
              <a:rPr lang="en-GB" sz="2000" b="1">
                <a:solidFill>
                  <a:srgbClr val="000000"/>
                </a:solidFill>
              </a:rPr>
              <a:t>Eléments supplementaires de facturation</a:t>
            </a:r>
          </a:p>
          <a:p>
            <a:pPr marL="742950" lvl="1" indent="-285750">
              <a:lnSpc>
                <a:spcPct val="90000"/>
              </a:lnSpc>
              <a:spcBef>
                <a:spcPct val="20000"/>
              </a:spcBef>
              <a:buClr>
                <a:srgbClr val="008469"/>
              </a:buClr>
              <a:buFontTx/>
              <a:buBlip>
                <a:blip r:embed="rId3"/>
              </a:buBlip>
            </a:pPr>
            <a:r>
              <a:rPr lang="fr-FR" sz="1600">
                <a:solidFill>
                  <a:srgbClr val="000000"/>
                </a:solidFill>
              </a:rPr>
              <a:t>Eventuellement rajoutables à la commande d’achat (frais de transport, …)</a:t>
            </a:r>
          </a:p>
          <a:p>
            <a:pPr marL="742950" lvl="1" indent="-285750">
              <a:lnSpc>
                <a:spcPct val="90000"/>
              </a:lnSpc>
              <a:spcBef>
                <a:spcPct val="20000"/>
              </a:spcBef>
              <a:buClr>
                <a:srgbClr val="008469"/>
              </a:buClr>
              <a:buFontTx/>
              <a:buBlip>
                <a:blip r:embed="rId3"/>
              </a:buBlip>
            </a:pPr>
            <a:endParaRPr lang="fr-FR" sz="1600">
              <a:solidFill>
                <a:srgbClr val="000000"/>
              </a:solidFill>
            </a:endParaRPr>
          </a:p>
          <a:p>
            <a:pPr marL="742950" lvl="1" indent="-285750">
              <a:lnSpc>
                <a:spcPct val="90000"/>
              </a:lnSpc>
              <a:spcBef>
                <a:spcPct val="20000"/>
              </a:spcBef>
              <a:buClr>
                <a:srgbClr val="008469"/>
              </a:buClr>
              <a:buFontTx/>
              <a:buBlip>
                <a:blip r:embed="rId3"/>
              </a:buBlip>
            </a:pPr>
            <a:endParaRPr lang="fr-FR" sz="1600">
              <a:solidFill>
                <a:srgbClr val="000000"/>
              </a:solidFill>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3" name="ZoneTexte 3"/>
          <p:cNvSpPr txBox="1">
            <a:spLocks noChangeArrowheads="1"/>
          </p:cNvSpPr>
          <p:nvPr/>
        </p:nvSpPr>
        <p:spPr bwMode="auto">
          <a:xfrm>
            <a:off x="2771775" y="2757488"/>
            <a:ext cx="3290888" cy="769937"/>
          </a:xfrm>
          <a:prstGeom prst="rect">
            <a:avLst/>
          </a:prstGeom>
          <a:noFill/>
          <a:ln w="9525">
            <a:noFill/>
            <a:miter lim="800000"/>
            <a:headEnd/>
            <a:tailEnd/>
          </a:ln>
        </p:spPr>
        <p:txBody>
          <a:bodyPr wrap="none">
            <a:spAutoFit/>
          </a:bodyPr>
          <a:lstStyle/>
          <a:p>
            <a:r>
              <a:rPr lang="fr-FR" sz="4400"/>
              <a:t>Exercice 3.2</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l="2493" t="6088" r="5370" b="7742"/>
          <a:stretch>
            <a:fillRect/>
          </a:stretch>
        </p:blipFill>
        <p:spPr bwMode="auto">
          <a:xfrm>
            <a:off x="438150" y="1243013"/>
            <a:ext cx="8023225" cy="5191125"/>
          </a:xfrm>
          <a:prstGeom prst="rect">
            <a:avLst/>
          </a:prstGeom>
          <a:noFill/>
          <a:ln w="9525">
            <a:noFill/>
            <a:miter lim="800000"/>
            <a:headEnd/>
            <a:tailEnd/>
          </a:ln>
        </p:spPr>
      </p:pic>
      <p:sp>
        <p:nvSpPr>
          <p:cNvPr id="4" name="Titre 4"/>
          <p:cNvSpPr txBox="1">
            <a:spLocks/>
          </p:cNvSpPr>
          <p:nvPr/>
        </p:nvSpPr>
        <p:spPr>
          <a:xfrm>
            <a:off x="457200" y="115888"/>
            <a:ext cx="6994525" cy="1143000"/>
          </a:xfrm>
          <a:prstGeom prst="rect">
            <a:avLst/>
          </a:prstGeom>
        </p:spPr>
        <p:txBody>
          <a:bodyPr/>
          <a:lstStyle/>
          <a:p>
            <a:pPr eaLnBrk="0" hangingPunct="0">
              <a:defRPr/>
            </a:pPr>
            <a:r>
              <a:rPr lang="fr-FR" sz="2800" b="1" kern="0" dirty="0">
                <a:solidFill>
                  <a:schemeClr val="accent1">
                    <a:lumMod val="75000"/>
                  </a:schemeClr>
                </a:solidFill>
                <a:latin typeface="+mj-lt"/>
                <a:ea typeface="+mj-ea"/>
                <a:cs typeface="+mj-cs"/>
              </a:rPr>
              <a:t>Sage ERP X3</a:t>
            </a:r>
          </a:p>
          <a:p>
            <a:pPr eaLnBrk="0" hangingPunct="0">
              <a:defRPr/>
            </a:pPr>
            <a:r>
              <a:rPr lang="fr-FR" sz="2800" b="1" kern="0" dirty="0">
                <a:solidFill>
                  <a:schemeClr val="accent1">
                    <a:lumMod val="75000"/>
                  </a:schemeClr>
                </a:solidFill>
                <a:latin typeface="+mj-lt"/>
                <a:ea typeface="+mj-ea"/>
                <a:cs typeface="+mj-cs"/>
              </a:rPr>
              <a:t>Une couverture fonctionnelle étendue</a:t>
            </a:r>
          </a:p>
        </p:txBody>
      </p:sp>
      <p:sp>
        <p:nvSpPr>
          <p:cNvPr id="83971" name="Espace réservé du numéro de diapositive 3"/>
          <p:cNvSpPr txBox="1">
            <a:spLocks/>
          </p:cNvSpPr>
          <p:nvPr/>
        </p:nvSpPr>
        <p:spPr bwMode="auto">
          <a:xfrm>
            <a:off x="6897688" y="0"/>
            <a:ext cx="2133600" cy="365125"/>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pPr eaLnBrk="1" hangingPunct="1"/>
            <a:r>
              <a:rPr lang="en-GB">
                <a:latin typeface="Arial" charset="0"/>
                <a:cs typeface="Arial" charset="0"/>
              </a:rPr>
              <a:t>FLUX ACHATS</a:t>
            </a:r>
          </a:p>
        </p:txBody>
      </p:sp>
      <p:sp>
        <p:nvSpPr>
          <p:cNvPr id="153602" name="ZoneTexte 2"/>
          <p:cNvSpPr txBox="1">
            <a:spLocks noChangeArrowheads="1"/>
          </p:cNvSpPr>
          <p:nvPr/>
        </p:nvSpPr>
        <p:spPr bwMode="auto">
          <a:xfrm>
            <a:off x="617538" y="863600"/>
            <a:ext cx="5538787" cy="369888"/>
          </a:xfrm>
          <a:prstGeom prst="rect">
            <a:avLst/>
          </a:prstGeom>
          <a:noFill/>
          <a:ln w="9525">
            <a:noFill/>
            <a:miter lim="800000"/>
            <a:headEnd/>
            <a:tailEnd/>
          </a:ln>
        </p:spPr>
        <p:txBody>
          <a:bodyPr>
            <a:spAutoFit/>
          </a:bodyPr>
          <a:lstStyle/>
          <a:p>
            <a:r>
              <a:rPr lang="fr-FR" b="1"/>
              <a:t>Caractéristiques principales d’une réception</a:t>
            </a:r>
          </a:p>
        </p:txBody>
      </p:sp>
      <p:sp>
        <p:nvSpPr>
          <p:cNvPr id="153603" name="Rectangle 5"/>
          <p:cNvSpPr>
            <a:spLocks noChangeArrowheads="1"/>
          </p:cNvSpPr>
          <p:nvPr/>
        </p:nvSpPr>
        <p:spPr bwMode="auto">
          <a:xfrm>
            <a:off x="617538" y="1270000"/>
            <a:ext cx="8069262" cy="3268663"/>
          </a:xfrm>
          <a:prstGeom prst="rect">
            <a:avLst/>
          </a:prstGeom>
          <a:noFill/>
          <a:ln w="9525">
            <a:noFill/>
            <a:miter lim="800000"/>
            <a:headEnd/>
            <a:tailEnd/>
          </a:ln>
        </p:spPr>
        <p:txBody>
          <a:bodyPr>
            <a:spAutoFit/>
          </a:bodyPr>
          <a:lstStyle/>
          <a:p>
            <a:pPr marL="342900" indent="-342900">
              <a:lnSpc>
                <a:spcPct val="80000"/>
              </a:lnSpc>
              <a:spcBef>
                <a:spcPct val="20000"/>
              </a:spcBef>
              <a:buFontTx/>
              <a:buBlip>
                <a:blip r:embed="rId2"/>
              </a:buBlip>
            </a:pPr>
            <a:r>
              <a:rPr lang="en-GB" sz="2000" b="1">
                <a:solidFill>
                  <a:srgbClr val="000000"/>
                </a:solidFill>
              </a:rPr>
              <a:t>Source</a:t>
            </a:r>
          </a:p>
          <a:p>
            <a:pPr marL="742950" lvl="1" indent="-285750">
              <a:spcBef>
                <a:spcPct val="20000"/>
              </a:spcBef>
              <a:buClr>
                <a:srgbClr val="008469"/>
              </a:buClr>
              <a:buFontTx/>
              <a:buBlip>
                <a:blip r:embed="rId3"/>
              </a:buBlip>
            </a:pPr>
            <a:r>
              <a:rPr lang="fr-FR" sz="1600">
                <a:solidFill>
                  <a:srgbClr val="000000"/>
                </a:solidFill>
              </a:rPr>
              <a:t>Réception sur une ou plusieurs commandes (picking liste gauche)</a:t>
            </a:r>
          </a:p>
          <a:p>
            <a:pPr marL="742950" lvl="1" indent="-285750">
              <a:spcBef>
                <a:spcPct val="20000"/>
              </a:spcBef>
              <a:buClr>
                <a:srgbClr val="008469"/>
              </a:buClr>
              <a:buFontTx/>
              <a:buBlip>
                <a:blip r:embed="rId3"/>
              </a:buBlip>
            </a:pPr>
            <a:r>
              <a:rPr lang="fr-FR" sz="1600">
                <a:solidFill>
                  <a:srgbClr val="000000"/>
                </a:solidFill>
              </a:rPr>
              <a:t>Réception ad-hoc en indiquant uniquement le tiers fournisseur</a:t>
            </a:r>
          </a:p>
          <a:p>
            <a:pPr marL="742950" lvl="1" indent="-285750">
              <a:spcBef>
                <a:spcPct val="20000"/>
              </a:spcBef>
              <a:buClr>
                <a:srgbClr val="008469"/>
              </a:buClr>
              <a:buFontTx/>
              <a:buBlip>
                <a:blip r:embed="rId3"/>
              </a:buBlip>
            </a:pPr>
            <a:r>
              <a:rPr lang="fr-FR" sz="1600">
                <a:solidFill>
                  <a:srgbClr val="000000"/>
                </a:solidFill>
              </a:rPr>
              <a:t>Articles stockés ou non stockés</a:t>
            </a:r>
          </a:p>
          <a:p>
            <a:pPr marL="342900" indent="-342900">
              <a:lnSpc>
                <a:spcPct val="80000"/>
              </a:lnSpc>
              <a:spcBef>
                <a:spcPct val="20000"/>
              </a:spcBef>
              <a:buFontTx/>
              <a:buBlip>
                <a:blip r:embed="rId2"/>
              </a:buBlip>
            </a:pPr>
            <a:r>
              <a:rPr lang="en-GB" sz="2000" b="1">
                <a:solidFill>
                  <a:srgbClr val="000000"/>
                </a:solidFill>
              </a:rPr>
              <a:t>Site/Emplacement de réception</a:t>
            </a:r>
          </a:p>
          <a:p>
            <a:pPr marL="742950" lvl="1" indent="-285750">
              <a:spcBef>
                <a:spcPct val="20000"/>
              </a:spcBef>
              <a:buClr>
                <a:srgbClr val="008469"/>
              </a:buClr>
              <a:buFontTx/>
              <a:buBlip>
                <a:blip r:embed="rId3"/>
              </a:buBlip>
            </a:pPr>
            <a:r>
              <a:rPr lang="fr-FR" sz="1600">
                <a:solidFill>
                  <a:srgbClr val="000000"/>
                </a:solidFill>
              </a:rPr>
              <a:t>Quai de réception ou un emplacement du site</a:t>
            </a:r>
          </a:p>
          <a:p>
            <a:pPr marL="742950" lvl="1" indent="-285750">
              <a:spcBef>
                <a:spcPct val="20000"/>
              </a:spcBef>
              <a:buClr>
                <a:srgbClr val="008469"/>
              </a:buClr>
              <a:buFontTx/>
              <a:buBlip>
                <a:blip r:embed="rId3"/>
              </a:buBlip>
            </a:pPr>
            <a:r>
              <a:rPr lang="fr-FR" sz="1600">
                <a:solidFill>
                  <a:srgbClr val="000000"/>
                </a:solidFill>
              </a:rPr>
              <a:t>Un emplacement paramétré du site</a:t>
            </a:r>
          </a:p>
          <a:p>
            <a:pPr marL="742950" lvl="1" indent="-285750">
              <a:spcBef>
                <a:spcPct val="20000"/>
              </a:spcBef>
              <a:buClr>
                <a:srgbClr val="008469"/>
              </a:buClr>
              <a:buFontTx/>
              <a:buBlip>
                <a:blip r:embed="rId3"/>
              </a:buBlip>
            </a:pPr>
            <a:r>
              <a:rPr lang="fr-FR" sz="1600">
                <a:solidFill>
                  <a:srgbClr val="000000"/>
                </a:solidFill>
              </a:rPr>
              <a:t>Emplacement par défaut du site</a:t>
            </a:r>
          </a:p>
          <a:p>
            <a:pPr marL="342900" indent="-342900">
              <a:lnSpc>
                <a:spcPct val="80000"/>
              </a:lnSpc>
              <a:spcBef>
                <a:spcPct val="20000"/>
              </a:spcBef>
              <a:buFontTx/>
              <a:buBlip>
                <a:blip r:embed="rId2"/>
              </a:buBlip>
            </a:pPr>
            <a:r>
              <a:rPr lang="en-GB" sz="2000" b="1">
                <a:solidFill>
                  <a:srgbClr val="000000"/>
                </a:solidFill>
              </a:rPr>
              <a:t>Lignes de réception</a:t>
            </a:r>
          </a:p>
          <a:p>
            <a:pPr marL="742950" lvl="1" indent="-285750">
              <a:lnSpc>
                <a:spcPct val="90000"/>
              </a:lnSpc>
              <a:spcBef>
                <a:spcPct val="20000"/>
              </a:spcBef>
              <a:buClr>
                <a:srgbClr val="008469"/>
              </a:buClr>
              <a:buFontTx/>
              <a:buBlip>
                <a:blip r:embed="rId3"/>
              </a:buBlip>
            </a:pPr>
            <a:r>
              <a:rPr lang="fr-FR" sz="1600">
                <a:solidFill>
                  <a:srgbClr val="000000"/>
                </a:solidFill>
              </a:rPr>
              <a:t>Indiquent les articles/quantités</a:t>
            </a:r>
          </a:p>
          <a:p>
            <a:pPr marL="742950" lvl="1" indent="-285750">
              <a:lnSpc>
                <a:spcPct val="90000"/>
              </a:lnSpc>
              <a:spcBef>
                <a:spcPct val="20000"/>
              </a:spcBef>
              <a:buClr>
                <a:srgbClr val="008469"/>
              </a:buClr>
              <a:buFontTx/>
              <a:buBlip>
                <a:blip r:embed="rId3"/>
              </a:buBlip>
            </a:pPr>
            <a:r>
              <a:rPr lang="fr-FR" sz="1600">
                <a:solidFill>
                  <a:srgbClr val="000000"/>
                </a:solidFill>
              </a:rPr>
              <a:t>Eventuellement alimentées via un terminal portable</a:t>
            </a: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5" name="ZoneTexte 3"/>
          <p:cNvSpPr txBox="1">
            <a:spLocks noChangeArrowheads="1"/>
          </p:cNvSpPr>
          <p:nvPr/>
        </p:nvSpPr>
        <p:spPr bwMode="auto">
          <a:xfrm>
            <a:off x="2771775" y="2757488"/>
            <a:ext cx="3290888" cy="769937"/>
          </a:xfrm>
          <a:prstGeom prst="rect">
            <a:avLst/>
          </a:prstGeom>
          <a:noFill/>
          <a:ln w="9525">
            <a:noFill/>
            <a:miter lim="800000"/>
            <a:headEnd/>
            <a:tailEnd/>
          </a:ln>
        </p:spPr>
        <p:txBody>
          <a:bodyPr wrap="none">
            <a:spAutoFit/>
          </a:bodyPr>
          <a:lstStyle/>
          <a:p>
            <a:r>
              <a:rPr lang="fr-FR" sz="4400"/>
              <a:t>Exercice 3.3</a:t>
            </a: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p:txBody>
          <a:bodyPr/>
          <a:lstStyle/>
          <a:p>
            <a:pPr eaLnBrk="1" hangingPunct="1"/>
            <a:r>
              <a:rPr lang="en-GB">
                <a:latin typeface="Arial" charset="0"/>
                <a:cs typeface="Arial" charset="0"/>
              </a:rPr>
              <a:t>FLUX ACHATS</a:t>
            </a:r>
          </a:p>
        </p:txBody>
      </p:sp>
      <p:sp>
        <p:nvSpPr>
          <p:cNvPr id="156674" name="ZoneTexte 2"/>
          <p:cNvSpPr txBox="1">
            <a:spLocks noChangeArrowheads="1"/>
          </p:cNvSpPr>
          <p:nvPr/>
        </p:nvSpPr>
        <p:spPr bwMode="auto">
          <a:xfrm>
            <a:off x="617538" y="863600"/>
            <a:ext cx="5538787" cy="369888"/>
          </a:xfrm>
          <a:prstGeom prst="rect">
            <a:avLst/>
          </a:prstGeom>
          <a:noFill/>
          <a:ln w="9525">
            <a:noFill/>
            <a:miter lim="800000"/>
            <a:headEnd/>
            <a:tailEnd/>
          </a:ln>
        </p:spPr>
        <p:txBody>
          <a:bodyPr>
            <a:spAutoFit/>
          </a:bodyPr>
          <a:lstStyle/>
          <a:p>
            <a:r>
              <a:rPr lang="fr-FR" b="1"/>
              <a:t>Caractéristiques principales d’une facture achat</a:t>
            </a:r>
          </a:p>
        </p:txBody>
      </p:sp>
      <p:sp>
        <p:nvSpPr>
          <p:cNvPr id="156675" name="Rectangle 5"/>
          <p:cNvSpPr>
            <a:spLocks noChangeArrowheads="1"/>
          </p:cNvSpPr>
          <p:nvPr/>
        </p:nvSpPr>
        <p:spPr bwMode="auto">
          <a:xfrm>
            <a:off x="617538" y="1270000"/>
            <a:ext cx="8069262" cy="2727325"/>
          </a:xfrm>
          <a:prstGeom prst="rect">
            <a:avLst/>
          </a:prstGeom>
          <a:noFill/>
          <a:ln w="9525">
            <a:noFill/>
            <a:miter lim="800000"/>
            <a:headEnd/>
            <a:tailEnd/>
          </a:ln>
        </p:spPr>
        <p:txBody>
          <a:bodyPr>
            <a:spAutoFit/>
          </a:bodyPr>
          <a:lstStyle/>
          <a:p>
            <a:pPr marL="342900" indent="-342900">
              <a:lnSpc>
                <a:spcPct val="80000"/>
              </a:lnSpc>
              <a:spcBef>
                <a:spcPct val="20000"/>
              </a:spcBef>
              <a:buFontTx/>
              <a:buBlip>
                <a:blip r:embed="rId2"/>
              </a:buBlip>
            </a:pPr>
            <a:r>
              <a:rPr lang="en-GB" sz="2000" b="1">
                <a:solidFill>
                  <a:srgbClr val="000000"/>
                </a:solidFill>
              </a:rPr>
              <a:t>Source</a:t>
            </a:r>
          </a:p>
          <a:p>
            <a:pPr marL="742950" lvl="1" indent="-285750">
              <a:spcBef>
                <a:spcPct val="20000"/>
              </a:spcBef>
              <a:buClr>
                <a:srgbClr val="008469"/>
              </a:buClr>
              <a:buFontTx/>
              <a:buBlip>
                <a:blip r:embed="rId3"/>
              </a:buBlip>
            </a:pPr>
            <a:r>
              <a:rPr lang="fr-FR" sz="1600">
                <a:solidFill>
                  <a:srgbClr val="000000"/>
                </a:solidFill>
              </a:rPr>
              <a:t>Sur réception(s)</a:t>
            </a:r>
          </a:p>
          <a:p>
            <a:pPr marL="742950" lvl="1" indent="-285750">
              <a:spcBef>
                <a:spcPct val="20000"/>
              </a:spcBef>
              <a:buClr>
                <a:srgbClr val="008469"/>
              </a:buClr>
              <a:buFontTx/>
              <a:buBlip>
                <a:blip r:embed="rId3"/>
              </a:buBlip>
            </a:pPr>
            <a:r>
              <a:rPr lang="fr-FR" sz="1600">
                <a:solidFill>
                  <a:srgbClr val="000000"/>
                </a:solidFill>
              </a:rPr>
              <a:t>Sur commande(s)</a:t>
            </a:r>
          </a:p>
          <a:p>
            <a:pPr marL="342900" indent="-342900">
              <a:lnSpc>
                <a:spcPct val="80000"/>
              </a:lnSpc>
              <a:spcBef>
                <a:spcPct val="20000"/>
              </a:spcBef>
              <a:buFontTx/>
              <a:buBlip>
                <a:blip r:embed="rId2"/>
              </a:buBlip>
            </a:pPr>
            <a:r>
              <a:rPr lang="en-GB" sz="2000" b="1">
                <a:solidFill>
                  <a:srgbClr val="000000"/>
                </a:solidFill>
              </a:rPr>
              <a:t>Identifiants</a:t>
            </a:r>
          </a:p>
          <a:p>
            <a:pPr marL="742950" lvl="1" indent="-285750">
              <a:spcBef>
                <a:spcPct val="20000"/>
              </a:spcBef>
              <a:buClr>
                <a:srgbClr val="008469"/>
              </a:buClr>
              <a:buFontTx/>
              <a:buBlip>
                <a:blip r:embed="rId3"/>
              </a:buBlip>
            </a:pPr>
            <a:r>
              <a:rPr lang="fr-FR" sz="1600">
                <a:solidFill>
                  <a:srgbClr val="000000"/>
                </a:solidFill>
              </a:rPr>
              <a:t>Fournisseur</a:t>
            </a:r>
          </a:p>
          <a:p>
            <a:pPr marL="742950" lvl="1" indent="-285750">
              <a:spcBef>
                <a:spcPct val="20000"/>
              </a:spcBef>
              <a:buClr>
                <a:srgbClr val="008469"/>
              </a:buClr>
              <a:buFontTx/>
              <a:buBlip>
                <a:blip r:embed="rId3"/>
              </a:buBlip>
            </a:pPr>
            <a:r>
              <a:rPr lang="fr-FR" sz="1600">
                <a:solidFill>
                  <a:srgbClr val="000000"/>
                </a:solidFill>
              </a:rPr>
              <a:t>Tiers payé (provenance fiche tiers fournisseur)</a:t>
            </a:r>
          </a:p>
          <a:p>
            <a:pPr marL="742950" lvl="1" indent="-285750">
              <a:spcBef>
                <a:spcPct val="20000"/>
              </a:spcBef>
              <a:buClr>
                <a:srgbClr val="008469"/>
              </a:buClr>
              <a:buFontTx/>
              <a:buBlip>
                <a:blip r:embed="rId3"/>
              </a:buBlip>
            </a:pPr>
            <a:r>
              <a:rPr lang="fr-FR" sz="1600">
                <a:solidFill>
                  <a:srgbClr val="000000"/>
                </a:solidFill>
              </a:rPr>
              <a:t>N°facture fournisseur</a:t>
            </a:r>
          </a:p>
          <a:p>
            <a:pPr marL="342900" indent="-342900">
              <a:lnSpc>
                <a:spcPct val="80000"/>
              </a:lnSpc>
              <a:spcBef>
                <a:spcPct val="20000"/>
              </a:spcBef>
              <a:buFontTx/>
              <a:buBlip>
                <a:blip r:embed="rId2"/>
              </a:buBlip>
            </a:pPr>
            <a:r>
              <a:rPr lang="en-GB" sz="2000" b="1">
                <a:solidFill>
                  <a:srgbClr val="000000"/>
                </a:solidFill>
              </a:rPr>
              <a:t>Eléments supplémentaires</a:t>
            </a:r>
          </a:p>
          <a:p>
            <a:pPr marL="742950" lvl="1" indent="-285750">
              <a:spcBef>
                <a:spcPct val="20000"/>
              </a:spcBef>
              <a:buClr>
                <a:srgbClr val="008469"/>
              </a:buClr>
              <a:buFontTx/>
              <a:buBlip>
                <a:blip r:embed="rId3"/>
              </a:buBlip>
            </a:pPr>
            <a:r>
              <a:rPr lang="fr-FR" sz="1600">
                <a:solidFill>
                  <a:srgbClr val="000000"/>
                </a:solidFill>
              </a:rPr>
              <a:t>Frais de port, …</a:t>
            </a: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r>
              <a:rPr lang="en-US">
                <a:latin typeface="Arial" charset="0"/>
                <a:cs typeface="Arial" charset="0"/>
              </a:rPr>
              <a:t>FLUX ACHATS</a:t>
            </a:r>
            <a:endParaRPr lang="en-GB">
              <a:latin typeface="Arial" charset="0"/>
              <a:cs typeface="Arial" charset="0"/>
            </a:endParaRPr>
          </a:p>
        </p:txBody>
      </p:sp>
      <p:sp>
        <p:nvSpPr>
          <p:cNvPr id="157698" name="Rectangle 3"/>
          <p:cNvSpPr>
            <a:spLocks noGrp="1" noChangeArrowheads="1"/>
          </p:cNvSpPr>
          <p:nvPr>
            <p:ph type="body" sz="quarter" idx="13"/>
          </p:nvPr>
        </p:nvSpPr>
        <p:spPr>
          <a:xfrm>
            <a:off x="457200" y="1000125"/>
            <a:ext cx="8229600" cy="571500"/>
          </a:xfrm>
        </p:spPr>
        <p:txBody>
          <a:bodyPr/>
          <a:lstStyle/>
          <a:p>
            <a:pPr marL="0" indent="0" eaLnBrk="1" hangingPunct="1">
              <a:buFontTx/>
              <a:buNone/>
            </a:pPr>
            <a:r>
              <a:rPr lang="fr-FR">
                <a:latin typeface="Arial" charset="0"/>
                <a:cs typeface="Arial" charset="0"/>
              </a:rPr>
              <a:t>Réglement</a:t>
            </a:r>
            <a:r>
              <a:rPr lang="en-GB">
                <a:latin typeface="Arial" charset="0"/>
                <a:cs typeface="Arial" charset="0"/>
              </a:rPr>
              <a:t> facture achat</a:t>
            </a:r>
          </a:p>
        </p:txBody>
      </p:sp>
      <p:sp>
        <p:nvSpPr>
          <p:cNvPr id="6" name="Rectangle 5"/>
          <p:cNvSpPr/>
          <p:nvPr/>
        </p:nvSpPr>
        <p:spPr>
          <a:xfrm>
            <a:off x="3779838" y="3643313"/>
            <a:ext cx="1357312" cy="15716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GB" sz="1200" dirty="0" err="1"/>
              <a:t>Paiement</a:t>
            </a:r>
            <a:endParaRPr lang="en-GB" sz="1200" dirty="0"/>
          </a:p>
        </p:txBody>
      </p:sp>
      <p:sp>
        <p:nvSpPr>
          <p:cNvPr id="7" name="Rectangle 6"/>
          <p:cNvSpPr/>
          <p:nvPr/>
        </p:nvSpPr>
        <p:spPr>
          <a:xfrm>
            <a:off x="2214563" y="4494213"/>
            <a:ext cx="857250" cy="50006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GB" sz="1200" dirty="0" err="1"/>
              <a:t>Banque</a:t>
            </a:r>
            <a:r>
              <a:rPr lang="en-GB" sz="1200" dirty="0"/>
              <a:t> </a:t>
            </a:r>
            <a:r>
              <a:rPr lang="en-GB" sz="1200" dirty="0" err="1"/>
              <a:t>détails</a:t>
            </a:r>
            <a:endParaRPr lang="en-GB" sz="1200" dirty="0"/>
          </a:p>
        </p:txBody>
      </p:sp>
      <p:sp>
        <p:nvSpPr>
          <p:cNvPr id="8" name="Rectangle 7"/>
          <p:cNvSpPr/>
          <p:nvPr/>
        </p:nvSpPr>
        <p:spPr>
          <a:xfrm>
            <a:off x="7092950" y="4117975"/>
            <a:ext cx="1143000" cy="8763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GB" sz="1200" dirty="0" err="1"/>
              <a:t>Réconciliation</a:t>
            </a:r>
            <a:endParaRPr lang="en-GB" sz="1200" dirty="0"/>
          </a:p>
          <a:p>
            <a:pPr algn="ctr" fontAlgn="auto">
              <a:spcBef>
                <a:spcPts val="0"/>
              </a:spcBef>
              <a:spcAft>
                <a:spcPts val="0"/>
              </a:spcAft>
              <a:defRPr/>
            </a:pPr>
            <a:r>
              <a:rPr lang="en-GB" sz="1200" dirty="0" err="1"/>
              <a:t>Banquaire</a:t>
            </a:r>
            <a:endParaRPr lang="en-GB" sz="1200" dirty="0"/>
          </a:p>
        </p:txBody>
      </p:sp>
      <p:cxnSp>
        <p:nvCxnSpPr>
          <p:cNvPr id="41" name="Straight Arrow Connector 40"/>
          <p:cNvCxnSpPr/>
          <p:nvPr/>
        </p:nvCxnSpPr>
        <p:spPr>
          <a:xfrm rot="16200000" flipH="1">
            <a:off x="3732213" y="2803525"/>
            <a:ext cx="642938" cy="1036637"/>
          </a:xfrm>
          <a:prstGeom prst="straightConnector1">
            <a:avLst/>
          </a:prstGeom>
          <a:ln>
            <a:tailEnd type="oval"/>
          </a:ln>
        </p:spPr>
        <p:style>
          <a:lnRef idx="1">
            <a:schemeClr val="accent5"/>
          </a:lnRef>
          <a:fillRef idx="0">
            <a:schemeClr val="accent5"/>
          </a:fillRef>
          <a:effectRef idx="0">
            <a:schemeClr val="accent5"/>
          </a:effectRef>
          <a:fontRef idx="minor">
            <a:schemeClr val="tx1"/>
          </a:fontRef>
        </p:style>
      </p:cxnSp>
      <p:cxnSp>
        <p:nvCxnSpPr>
          <p:cNvPr id="43" name="Straight Arrow Connector 42"/>
          <p:cNvCxnSpPr>
            <a:stCxn id="35" idx="2"/>
          </p:cNvCxnSpPr>
          <p:nvPr/>
        </p:nvCxnSpPr>
        <p:spPr>
          <a:xfrm rot="5400000">
            <a:off x="4500563" y="3071812"/>
            <a:ext cx="642938" cy="500063"/>
          </a:xfrm>
          <a:prstGeom prst="straightConnector1">
            <a:avLst/>
          </a:prstGeom>
          <a:ln>
            <a:tailEnd type="oval"/>
          </a:ln>
        </p:spPr>
        <p:style>
          <a:lnRef idx="1">
            <a:schemeClr val="accent5"/>
          </a:lnRef>
          <a:fillRef idx="0">
            <a:schemeClr val="accent5"/>
          </a:fillRef>
          <a:effectRef idx="0">
            <a:schemeClr val="accent5"/>
          </a:effectRef>
          <a:fontRef idx="minor">
            <a:schemeClr val="tx1"/>
          </a:fontRef>
        </p:style>
      </p:cxnSp>
      <p:cxnSp>
        <p:nvCxnSpPr>
          <p:cNvPr id="45" name="Straight Arrow Connector 44"/>
          <p:cNvCxnSpPr/>
          <p:nvPr/>
        </p:nvCxnSpPr>
        <p:spPr>
          <a:xfrm rot="5400000">
            <a:off x="5414169" y="2158206"/>
            <a:ext cx="642938" cy="2327275"/>
          </a:xfrm>
          <a:prstGeom prst="straightConnector1">
            <a:avLst/>
          </a:prstGeom>
          <a:ln>
            <a:tailEnd type="oval"/>
          </a:ln>
        </p:spPr>
        <p:style>
          <a:lnRef idx="1">
            <a:schemeClr val="accent5"/>
          </a:lnRef>
          <a:fillRef idx="0">
            <a:schemeClr val="accent5"/>
          </a:fillRef>
          <a:effectRef idx="0">
            <a:schemeClr val="accent5"/>
          </a:effectRef>
          <a:fontRef idx="minor">
            <a:schemeClr val="tx1"/>
          </a:fontRef>
        </p:style>
      </p:cxnSp>
      <p:sp>
        <p:nvSpPr>
          <p:cNvPr id="34" name="Rectangle 33"/>
          <p:cNvSpPr/>
          <p:nvPr/>
        </p:nvSpPr>
        <p:spPr>
          <a:xfrm>
            <a:off x="2643188" y="1643063"/>
            <a:ext cx="1428750" cy="13573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GB" sz="1200" dirty="0" err="1"/>
              <a:t>Commande</a:t>
            </a:r>
            <a:r>
              <a:rPr lang="en-GB" sz="1200" dirty="0"/>
              <a:t>(s) </a:t>
            </a:r>
            <a:r>
              <a:rPr lang="en-GB" sz="1200" dirty="0" err="1"/>
              <a:t>d’achat</a:t>
            </a:r>
            <a:endParaRPr lang="en-GB" sz="1200" dirty="0"/>
          </a:p>
        </p:txBody>
      </p:sp>
      <p:sp>
        <p:nvSpPr>
          <p:cNvPr id="35" name="Rectangle 34"/>
          <p:cNvSpPr/>
          <p:nvPr/>
        </p:nvSpPr>
        <p:spPr>
          <a:xfrm>
            <a:off x="4357688" y="1643063"/>
            <a:ext cx="1428750" cy="13573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GB" sz="1200" dirty="0"/>
              <a:t>Facture(s) </a:t>
            </a:r>
            <a:r>
              <a:rPr lang="en-GB" sz="1200" dirty="0" err="1"/>
              <a:t>fournisseur</a:t>
            </a:r>
            <a:endParaRPr lang="en-GB" sz="1200" dirty="0"/>
          </a:p>
        </p:txBody>
      </p:sp>
      <p:sp>
        <p:nvSpPr>
          <p:cNvPr id="36" name="Rectangle 35"/>
          <p:cNvSpPr/>
          <p:nvPr/>
        </p:nvSpPr>
        <p:spPr>
          <a:xfrm>
            <a:off x="6072188" y="1643063"/>
            <a:ext cx="1428750" cy="1357312"/>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GB" sz="1200" dirty="0" err="1"/>
              <a:t>Attributs</a:t>
            </a:r>
            <a:r>
              <a:rPr lang="en-GB" sz="1200" dirty="0"/>
              <a:t> de </a:t>
            </a:r>
            <a:r>
              <a:rPr lang="en-GB" sz="1200" dirty="0" err="1"/>
              <a:t>paiement</a:t>
            </a:r>
            <a:endParaRPr lang="en-GB" sz="1200" dirty="0"/>
          </a:p>
          <a:p>
            <a:pPr fontAlgn="auto">
              <a:spcBef>
                <a:spcPts val="0"/>
              </a:spcBef>
              <a:spcAft>
                <a:spcPts val="0"/>
              </a:spcAft>
              <a:defRPr/>
            </a:pPr>
            <a:endParaRPr lang="en-GB" sz="1000" dirty="0"/>
          </a:p>
          <a:p>
            <a:pPr fontAlgn="auto">
              <a:spcBef>
                <a:spcPts val="0"/>
              </a:spcBef>
              <a:spcAft>
                <a:spcPts val="0"/>
              </a:spcAft>
              <a:defRPr/>
            </a:pPr>
            <a:r>
              <a:rPr lang="en-GB" sz="1000" dirty="0" err="1"/>
              <a:t>Escompte</a:t>
            </a:r>
            <a:endParaRPr lang="en-GB" sz="1000" dirty="0"/>
          </a:p>
          <a:p>
            <a:pPr fontAlgn="auto">
              <a:spcBef>
                <a:spcPts val="0"/>
              </a:spcBef>
              <a:spcAft>
                <a:spcPts val="0"/>
              </a:spcAft>
              <a:defRPr/>
            </a:pPr>
            <a:r>
              <a:rPr lang="en-GB" sz="1000" dirty="0"/>
              <a:t>discount</a:t>
            </a:r>
          </a:p>
        </p:txBody>
      </p:sp>
      <p:sp>
        <p:nvSpPr>
          <p:cNvPr id="42" name="Flowchart: Magnetic Disk 41"/>
          <p:cNvSpPr/>
          <p:nvPr/>
        </p:nvSpPr>
        <p:spPr>
          <a:xfrm>
            <a:off x="5643563" y="4910138"/>
            <a:ext cx="1016000" cy="612775"/>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err="1">
                <a:solidFill>
                  <a:schemeClr val="tx1"/>
                </a:solidFill>
              </a:rPr>
              <a:t>Fichier</a:t>
            </a:r>
            <a:endParaRPr lang="en-GB" sz="1200" dirty="0">
              <a:solidFill>
                <a:schemeClr val="tx1"/>
              </a:solidFill>
            </a:endParaRPr>
          </a:p>
          <a:p>
            <a:pPr algn="ctr" fontAlgn="auto">
              <a:spcBef>
                <a:spcPts val="0"/>
              </a:spcBef>
              <a:spcAft>
                <a:spcPts val="0"/>
              </a:spcAft>
              <a:defRPr/>
            </a:pPr>
            <a:r>
              <a:rPr lang="en-GB" sz="1200" dirty="0" err="1">
                <a:solidFill>
                  <a:schemeClr val="tx1"/>
                </a:solidFill>
              </a:rPr>
              <a:t>Banquaire</a:t>
            </a:r>
            <a:endParaRPr lang="en-GB" sz="1200" dirty="0">
              <a:solidFill>
                <a:schemeClr val="tx1"/>
              </a:solidFill>
            </a:endParaRPr>
          </a:p>
        </p:txBody>
      </p:sp>
      <p:sp>
        <p:nvSpPr>
          <p:cNvPr id="46" name="Flowchart: Document 45"/>
          <p:cNvSpPr/>
          <p:nvPr/>
        </p:nvSpPr>
        <p:spPr>
          <a:xfrm>
            <a:off x="4071938" y="5522913"/>
            <a:ext cx="1000125" cy="919162"/>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000" dirty="0">
                <a:solidFill>
                  <a:schemeClr val="tx1"/>
                </a:solidFill>
              </a:rPr>
              <a:t>      </a:t>
            </a:r>
            <a:r>
              <a:rPr lang="en-GB" sz="1200" dirty="0" err="1">
                <a:solidFill>
                  <a:schemeClr val="tx1"/>
                </a:solidFill>
              </a:rPr>
              <a:t>Réglement</a:t>
            </a:r>
            <a:r>
              <a:rPr lang="en-GB" sz="1200" dirty="0">
                <a:solidFill>
                  <a:schemeClr val="tx1"/>
                </a:solidFill>
              </a:rPr>
              <a:t>/ Cheque</a:t>
            </a:r>
          </a:p>
          <a:p>
            <a:pPr algn="ctr" fontAlgn="auto">
              <a:spcBef>
                <a:spcPts val="0"/>
              </a:spcBef>
              <a:spcAft>
                <a:spcPts val="0"/>
              </a:spcAft>
              <a:defRPr/>
            </a:pPr>
            <a:endParaRPr lang="en-GB" dirty="0">
              <a:solidFill>
                <a:schemeClr val="tx1"/>
              </a:solidFill>
            </a:endParaRPr>
          </a:p>
        </p:txBody>
      </p:sp>
      <p:cxnSp>
        <p:nvCxnSpPr>
          <p:cNvPr id="50" name="Straight Arrow Connector 49"/>
          <p:cNvCxnSpPr>
            <a:endCxn id="46" idx="0"/>
          </p:cNvCxnSpPr>
          <p:nvPr/>
        </p:nvCxnSpPr>
        <p:spPr>
          <a:xfrm rot="5400000">
            <a:off x="4418012" y="5368926"/>
            <a:ext cx="3079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 idx="3"/>
          </p:cNvCxnSpPr>
          <p:nvPr/>
        </p:nvCxnSpPr>
        <p:spPr>
          <a:xfrm>
            <a:off x="5137150" y="4429125"/>
            <a:ext cx="571500"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 idx="3"/>
            <a:endCxn id="61" idx="1"/>
          </p:cNvCxnSpPr>
          <p:nvPr/>
        </p:nvCxnSpPr>
        <p:spPr>
          <a:xfrm flipV="1">
            <a:off x="5137150" y="3840163"/>
            <a:ext cx="1077913" cy="588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051050" y="3589338"/>
            <a:ext cx="1020763" cy="68738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GB" sz="1200" dirty="0" err="1"/>
              <a:t>Fournisseur</a:t>
            </a:r>
            <a:r>
              <a:rPr lang="en-GB" sz="1200" dirty="0"/>
              <a:t> </a:t>
            </a:r>
          </a:p>
          <a:p>
            <a:pPr algn="ctr" fontAlgn="auto">
              <a:spcBef>
                <a:spcPts val="0"/>
              </a:spcBef>
              <a:spcAft>
                <a:spcPts val="0"/>
              </a:spcAft>
              <a:defRPr/>
            </a:pPr>
            <a:r>
              <a:rPr lang="en-GB" sz="1200" dirty="0" err="1"/>
              <a:t>détails</a:t>
            </a:r>
            <a:endParaRPr lang="en-GB" sz="1200" dirty="0"/>
          </a:p>
        </p:txBody>
      </p:sp>
      <p:cxnSp>
        <p:nvCxnSpPr>
          <p:cNvPr id="59" name="Straight Arrow Connector 58"/>
          <p:cNvCxnSpPr>
            <a:stCxn id="7" idx="3"/>
            <a:endCxn id="6" idx="1"/>
          </p:cNvCxnSpPr>
          <p:nvPr/>
        </p:nvCxnSpPr>
        <p:spPr>
          <a:xfrm flipV="1">
            <a:off x="3071813" y="4429125"/>
            <a:ext cx="708025" cy="314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8" idx="3"/>
            <a:endCxn id="6" idx="1"/>
          </p:cNvCxnSpPr>
          <p:nvPr/>
        </p:nvCxnSpPr>
        <p:spPr>
          <a:xfrm>
            <a:off x="3071813" y="3933825"/>
            <a:ext cx="708025"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215063" y="3402013"/>
            <a:ext cx="1143000" cy="874712"/>
          </a:xfrm>
          <a:prstGeom prst="rect">
            <a:avLst/>
          </a:prstGeom>
          <a:gradFill>
            <a:gsLst>
              <a:gs pos="0">
                <a:schemeClr val="accent5">
                  <a:tint val="50000"/>
                  <a:satMod val="300000"/>
                  <a:alpha val="6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GB" sz="1200" dirty="0" err="1"/>
              <a:t>Comptabilité</a:t>
            </a:r>
            <a:endParaRPr lang="en-GB" sz="1200" dirty="0"/>
          </a:p>
        </p:txBody>
      </p:sp>
      <p:sp>
        <p:nvSpPr>
          <p:cNvPr id="22" name="Espace réservé du numéro de diapositive 21"/>
          <p:cNvSpPr>
            <a:spLocks noGrp="1"/>
          </p:cNvSpPr>
          <p:nvPr>
            <p:ph type="sldNum" sz="quarter" idx="16"/>
          </p:nvPr>
        </p:nvSpPr>
        <p:spPr/>
        <p:txBody>
          <a:bodyPr/>
          <a:lstStyle/>
          <a:p>
            <a:pPr>
              <a:defRPr/>
            </a:pPr>
            <a:fld id="{F2E90417-56AB-4074-9C54-8C4115BF38AB}" type="slidenum">
              <a:rPr lang="en-US"/>
              <a:pPr>
                <a:defRPr/>
              </a:pPr>
              <a:t>53</a:t>
            </a:fld>
            <a:endParaRPr lang="en-US" dirty="0"/>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5" name="ZoneTexte 3"/>
          <p:cNvSpPr txBox="1">
            <a:spLocks noChangeArrowheads="1"/>
          </p:cNvSpPr>
          <p:nvPr/>
        </p:nvSpPr>
        <p:spPr bwMode="auto">
          <a:xfrm>
            <a:off x="2771775" y="2757488"/>
            <a:ext cx="3290888" cy="769937"/>
          </a:xfrm>
          <a:prstGeom prst="rect">
            <a:avLst/>
          </a:prstGeom>
          <a:noFill/>
          <a:ln w="9525">
            <a:noFill/>
            <a:miter lim="800000"/>
            <a:headEnd/>
            <a:tailEnd/>
          </a:ln>
        </p:spPr>
        <p:txBody>
          <a:bodyPr wrap="none">
            <a:spAutoFit/>
          </a:bodyPr>
          <a:lstStyle/>
          <a:p>
            <a:r>
              <a:rPr lang="fr-FR" sz="4400"/>
              <a:t>Exercice 3.4</a:t>
            </a: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ctrTitle"/>
          </p:nvPr>
        </p:nvSpPr>
        <p:spPr/>
        <p:txBody>
          <a:bodyPr/>
          <a:lstStyle/>
          <a:p>
            <a:pPr eaLnBrk="1" hangingPunct="1"/>
            <a:r>
              <a:rPr lang="en-GB">
                <a:latin typeface="Arial" charset="0"/>
                <a:cs typeface="Arial" charset="0"/>
              </a:rPr>
              <a:t>FLUX VENTES</a:t>
            </a:r>
          </a:p>
        </p:txBody>
      </p:sp>
      <p:sp>
        <p:nvSpPr>
          <p:cNvPr id="3" name="Rectangle 2"/>
          <p:cNvSpPr/>
          <p:nvPr/>
        </p:nvSpPr>
        <p:spPr>
          <a:xfrm>
            <a:off x="4572000" y="2613025"/>
            <a:ext cx="4191000" cy="1323975"/>
          </a:xfrm>
          <a:prstGeom prst="rect">
            <a:avLst/>
          </a:prstGeom>
        </p:spPr>
        <p:txBody>
          <a:bodyPr>
            <a:spAutoFit/>
          </a:bodyPr>
          <a:lstStyle/>
          <a:p>
            <a:pPr lvl="1" fontAlgn="auto">
              <a:spcBef>
                <a:spcPts val="0"/>
              </a:spcBef>
              <a:spcAft>
                <a:spcPts val="0"/>
              </a:spcAft>
              <a:defRPr/>
            </a:pPr>
            <a:r>
              <a:rPr lang="en-GB" sz="1600" dirty="0">
                <a:solidFill>
                  <a:schemeClr val="bg1">
                    <a:lumMod val="50000"/>
                  </a:schemeClr>
                </a:solidFill>
                <a:latin typeface="+mn-lt"/>
                <a:cs typeface="+mn-cs"/>
              </a:rPr>
              <a:t>1. STRUCTURES FONDAMENTALES</a:t>
            </a:r>
          </a:p>
          <a:p>
            <a:pPr lvl="1" fontAlgn="auto">
              <a:spcBef>
                <a:spcPts val="0"/>
              </a:spcBef>
              <a:spcAft>
                <a:spcPts val="0"/>
              </a:spcAft>
              <a:defRPr/>
            </a:pPr>
            <a:r>
              <a:rPr lang="en-GB" sz="1600" dirty="0">
                <a:solidFill>
                  <a:schemeClr val="bg1">
                    <a:lumMod val="50000"/>
                  </a:schemeClr>
                </a:solidFill>
                <a:latin typeface="+mn-lt"/>
                <a:cs typeface="+mn-cs"/>
              </a:rPr>
              <a:t>2. CREATIONS DONNEES BASE</a:t>
            </a:r>
          </a:p>
          <a:p>
            <a:pPr lvl="1" fontAlgn="auto">
              <a:spcBef>
                <a:spcPts val="0"/>
              </a:spcBef>
              <a:spcAft>
                <a:spcPts val="0"/>
              </a:spcAft>
              <a:defRPr/>
            </a:pPr>
            <a:r>
              <a:rPr lang="en-GB" sz="1600" dirty="0">
                <a:solidFill>
                  <a:schemeClr val="bg1">
                    <a:lumMod val="50000"/>
                  </a:schemeClr>
                </a:solidFill>
                <a:latin typeface="+mn-lt"/>
                <a:cs typeface="+mn-cs"/>
              </a:rPr>
              <a:t>3. FLUX – ACHATS</a:t>
            </a:r>
          </a:p>
          <a:p>
            <a:pPr lvl="1" fontAlgn="auto">
              <a:spcBef>
                <a:spcPts val="0"/>
              </a:spcBef>
              <a:spcAft>
                <a:spcPts val="0"/>
              </a:spcAft>
              <a:defRPr/>
            </a:pPr>
            <a:r>
              <a:rPr lang="en-GB" sz="1600" b="1" dirty="0">
                <a:solidFill>
                  <a:schemeClr val="bg1">
                    <a:lumMod val="50000"/>
                  </a:schemeClr>
                </a:solidFill>
                <a:latin typeface="+mn-lt"/>
                <a:cs typeface="+mn-cs"/>
              </a:rPr>
              <a:t>4. FLUX – VENTES</a:t>
            </a:r>
          </a:p>
          <a:p>
            <a:pPr lvl="1" fontAlgn="auto">
              <a:spcBef>
                <a:spcPts val="0"/>
              </a:spcBef>
              <a:spcAft>
                <a:spcPts val="0"/>
              </a:spcAft>
              <a:defRPr/>
            </a:pPr>
            <a:r>
              <a:rPr lang="en-GB" sz="1600" dirty="0">
                <a:solidFill>
                  <a:schemeClr val="bg1">
                    <a:lumMod val="50000"/>
                  </a:schemeClr>
                </a:solidFill>
                <a:latin typeface="+mn-lt"/>
                <a:cs typeface="+mn-cs"/>
              </a:rPr>
              <a:t>5. FLUX - MRP</a:t>
            </a: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p:txBody>
          <a:bodyPr/>
          <a:lstStyle/>
          <a:p>
            <a:pPr eaLnBrk="1" hangingPunct="1"/>
            <a:r>
              <a:rPr lang="en-GB">
                <a:latin typeface="Arial" charset="0"/>
                <a:cs typeface="Arial" charset="0"/>
              </a:rPr>
              <a:t>FLUX VENTES</a:t>
            </a:r>
          </a:p>
        </p:txBody>
      </p:sp>
      <p:graphicFrame>
        <p:nvGraphicFramePr>
          <p:cNvPr id="17" name="Diagramme 16"/>
          <p:cNvGraphicFramePr/>
          <p:nvPr/>
        </p:nvGraphicFramePr>
        <p:xfrm>
          <a:off x="107380" y="1124680"/>
          <a:ext cx="8857230" cy="433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p:cNvSpPr txBox="1">
            <a:spLocks/>
          </p:cNvSpPr>
          <p:nvPr/>
        </p:nvSpPr>
        <p:spPr>
          <a:xfrm>
            <a:off x="0" y="0"/>
            <a:ext cx="6994525" cy="1143000"/>
          </a:xfrm>
          <a:prstGeom prst="rect">
            <a:avLst/>
          </a:prstGeom>
        </p:spPr>
        <p:txBody>
          <a:bodyPr/>
          <a:lstStyle/>
          <a:p>
            <a:pPr eaLnBrk="0" hangingPunct="0">
              <a:defRPr/>
            </a:pPr>
            <a:r>
              <a:rPr lang="fr-FR" sz="2800" b="1" kern="0" dirty="0">
                <a:solidFill>
                  <a:srgbClr val="008469"/>
                </a:solidFill>
                <a:latin typeface="Foco"/>
                <a:cs typeface="+mn-cs"/>
              </a:rPr>
              <a:t>Les métiers liés aux flux ventes</a:t>
            </a:r>
          </a:p>
        </p:txBody>
      </p:sp>
      <p:sp>
        <p:nvSpPr>
          <p:cNvPr id="5" name="AutoShape 13"/>
          <p:cNvSpPr>
            <a:spLocks noChangeArrowheads="1"/>
          </p:cNvSpPr>
          <p:nvPr/>
        </p:nvSpPr>
        <p:spPr bwMode="auto">
          <a:xfrm>
            <a:off x="568325" y="1168400"/>
            <a:ext cx="3540125" cy="2436813"/>
          </a:xfrm>
          <a:prstGeom prst="roundRect">
            <a:avLst>
              <a:gd name="adj" fmla="val 16667"/>
            </a:avLst>
          </a:prstGeom>
          <a:solidFill>
            <a:schemeClr val="bg2"/>
          </a:solidFill>
          <a:ln w="9525">
            <a:solidFill>
              <a:schemeClr val="hlink"/>
            </a:solidFill>
            <a:round/>
            <a:headEnd/>
            <a:tailEnd/>
          </a:ln>
          <a:effectLst>
            <a:outerShdw blurRad="50800" dist="38100" dir="8100000" algn="tr" rotWithShape="0">
              <a:prstClr val="black">
                <a:alpha val="40000"/>
              </a:prstClr>
            </a:outerShdw>
          </a:effectLst>
        </p:spPr>
        <p:txBody>
          <a:bodyPr anchor="ctr">
            <a:spAutoFit/>
          </a:bodyPr>
          <a:lstStyle/>
          <a:p>
            <a:pPr algn="ctr">
              <a:spcBef>
                <a:spcPct val="40000"/>
              </a:spcBef>
              <a:spcAft>
                <a:spcPct val="40000"/>
              </a:spcAft>
              <a:defRPr/>
            </a:pPr>
            <a:r>
              <a:rPr lang="fr-FR" sz="2000" b="1" cap="small" dirty="0">
                <a:solidFill>
                  <a:srgbClr val="008469"/>
                </a:solidFill>
                <a:effectLst>
                  <a:outerShdw blurRad="38100" dist="38100" dir="2700000" algn="tl">
                    <a:srgbClr val="C0C0C0"/>
                  </a:outerShdw>
                </a:effectLst>
                <a:latin typeface="Calibri" pitchFamily="34" charset="0"/>
                <a:cs typeface="+mn-cs"/>
              </a:rPr>
              <a:t>Commerce</a:t>
            </a: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p:txBody>
      </p:sp>
      <p:sp>
        <p:nvSpPr>
          <p:cNvPr id="6" name="AutoShape 14"/>
          <p:cNvSpPr>
            <a:spLocks noChangeArrowheads="1"/>
          </p:cNvSpPr>
          <p:nvPr/>
        </p:nvSpPr>
        <p:spPr bwMode="auto">
          <a:xfrm>
            <a:off x="4703763" y="1169988"/>
            <a:ext cx="3543300" cy="2436812"/>
          </a:xfrm>
          <a:prstGeom prst="roundRect">
            <a:avLst>
              <a:gd name="adj" fmla="val 16667"/>
            </a:avLst>
          </a:prstGeom>
          <a:solidFill>
            <a:schemeClr val="bg2"/>
          </a:solidFill>
          <a:ln w="9525">
            <a:solidFill>
              <a:schemeClr val="hlink"/>
            </a:solidFill>
            <a:round/>
            <a:headEnd/>
            <a:tailEnd/>
          </a:ln>
          <a:effectLst>
            <a:outerShdw blurRad="50800" dist="38100" dir="8100000" algn="tr" rotWithShape="0">
              <a:prstClr val="black">
                <a:alpha val="40000"/>
              </a:prstClr>
            </a:outerShdw>
          </a:effectLst>
        </p:spPr>
        <p:txBody>
          <a:bodyPr anchor="ctr">
            <a:spAutoFit/>
          </a:bodyPr>
          <a:lstStyle/>
          <a:p>
            <a:pPr algn="ctr">
              <a:spcAft>
                <a:spcPct val="40000"/>
              </a:spcAft>
              <a:defRPr/>
            </a:pPr>
            <a:r>
              <a:rPr lang="fr-FR" sz="2000" b="1" cap="small" dirty="0">
                <a:solidFill>
                  <a:srgbClr val="008469"/>
                </a:solidFill>
                <a:effectLst>
                  <a:outerShdw blurRad="38100" dist="38100" dir="2700000" algn="tl">
                    <a:srgbClr val="C0C0C0"/>
                  </a:outerShdw>
                </a:effectLst>
                <a:latin typeface="Calibri" pitchFamily="34" charset="0"/>
                <a:cs typeface="+mn-cs"/>
              </a:rPr>
              <a:t>ADV</a:t>
            </a: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p:txBody>
      </p:sp>
      <p:sp>
        <p:nvSpPr>
          <p:cNvPr id="7" name="AutoShape 15"/>
          <p:cNvSpPr>
            <a:spLocks noChangeArrowheads="1"/>
          </p:cNvSpPr>
          <p:nvPr/>
        </p:nvSpPr>
        <p:spPr bwMode="auto">
          <a:xfrm>
            <a:off x="568325" y="3771900"/>
            <a:ext cx="3543300" cy="2451100"/>
          </a:xfrm>
          <a:prstGeom prst="roundRect">
            <a:avLst>
              <a:gd name="adj" fmla="val 16667"/>
            </a:avLst>
          </a:prstGeom>
          <a:solidFill>
            <a:schemeClr val="bg2"/>
          </a:solidFill>
          <a:ln w="9525">
            <a:solidFill>
              <a:schemeClr val="hlink"/>
            </a:solidFill>
            <a:round/>
            <a:headEnd/>
            <a:tailEnd/>
          </a:ln>
          <a:effectLst>
            <a:outerShdw blurRad="50800" dist="38100" dir="8100000" algn="tr" rotWithShape="0">
              <a:prstClr val="black">
                <a:alpha val="40000"/>
              </a:prstClr>
            </a:outerShdw>
          </a:effectLst>
        </p:spPr>
        <p:txBody>
          <a:bodyPr>
            <a:spAutoFit/>
          </a:bodyPr>
          <a:lstStyle/>
          <a:p>
            <a:pPr algn="ctr">
              <a:spcAft>
                <a:spcPct val="40000"/>
              </a:spcAft>
              <a:defRPr/>
            </a:pPr>
            <a:r>
              <a:rPr lang="fr-FR" sz="2000" b="1" cap="small" dirty="0">
                <a:solidFill>
                  <a:srgbClr val="008469"/>
                </a:solidFill>
                <a:effectLst>
                  <a:outerShdw blurRad="38100" dist="38100" dir="2700000" algn="tl">
                    <a:srgbClr val="C0C0C0"/>
                  </a:outerShdw>
                </a:effectLst>
                <a:latin typeface="Calibri" pitchFamily="34" charset="0"/>
                <a:cs typeface="+mn-cs"/>
              </a:rPr>
              <a:t>Magasinier</a:t>
            </a: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p:txBody>
      </p:sp>
      <p:sp>
        <p:nvSpPr>
          <p:cNvPr id="8" name="AutoShape 16"/>
          <p:cNvSpPr>
            <a:spLocks noChangeArrowheads="1"/>
          </p:cNvSpPr>
          <p:nvPr/>
        </p:nvSpPr>
        <p:spPr bwMode="auto">
          <a:xfrm>
            <a:off x="4703763" y="3771900"/>
            <a:ext cx="3543300" cy="2451100"/>
          </a:xfrm>
          <a:prstGeom prst="roundRect">
            <a:avLst>
              <a:gd name="adj" fmla="val 16667"/>
            </a:avLst>
          </a:prstGeom>
          <a:solidFill>
            <a:schemeClr val="bg2"/>
          </a:solidFill>
          <a:ln w="9525">
            <a:solidFill>
              <a:schemeClr val="hlink"/>
            </a:solidFill>
            <a:round/>
            <a:headEnd/>
            <a:tailEnd/>
          </a:ln>
          <a:effectLst>
            <a:outerShdw blurRad="50800" dist="38100" dir="8100000" algn="tr" rotWithShape="0">
              <a:prstClr val="black">
                <a:alpha val="40000"/>
              </a:prstClr>
            </a:outerShdw>
          </a:effectLst>
        </p:spPr>
        <p:txBody>
          <a:bodyPr>
            <a:spAutoFit/>
          </a:bodyPr>
          <a:lstStyle/>
          <a:p>
            <a:pPr algn="ctr">
              <a:spcAft>
                <a:spcPct val="40000"/>
              </a:spcAft>
              <a:defRPr/>
            </a:pPr>
            <a:r>
              <a:rPr lang="fr-FR" sz="2000" b="1" cap="small" dirty="0">
                <a:solidFill>
                  <a:srgbClr val="008469"/>
                </a:solidFill>
                <a:effectLst>
                  <a:outerShdw blurRad="38100" dist="38100" dir="2700000" algn="tl">
                    <a:srgbClr val="C0C0C0"/>
                  </a:outerShdw>
                </a:effectLst>
                <a:latin typeface="Calibri" pitchFamily="34" charset="0"/>
                <a:cs typeface="+mn-cs"/>
              </a:rPr>
              <a:t>Comptabilité</a:t>
            </a:r>
            <a:r>
              <a:rPr lang="fr-FR" sz="2000" b="1" dirty="0">
                <a:solidFill>
                  <a:srgbClr val="008469"/>
                </a:solidFill>
                <a:effectLst>
                  <a:outerShdw blurRad="38100" dist="38100" dir="2700000" algn="tl">
                    <a:srgbClr val="C0C0C0"/>
                  </a:outerShdw>
                </a:effectLst>
                <a:latin typeface="Calibri" pitchFamily="34" charset="0"/>
                <a:cs typeface="+mn-cs"/>
              </a:rPr>
              <a:t> </a:t>
            </a:r>
            <a:r>
              <a:rPr lang="fr-FR" sz="2000" b="1" cap="small" dirty="0">
                <a:solidFill>
                  <a:srgbClr val="008469"/>
                </a:solidFill>
                <a:effectLst>
                  <a:outerShdw blurRad="38100" dist="38100" dir="2700000" algn="tl">
                    <a:srgbClr val="C0C0C0"/>
                  </a:outerShdw>
                </a:effectLst>
                <a:latin typeface="Calibri" pitchFamily="34" charset="0"/>
                <a:cs typeface="+mn-cs"/>
              </a:rPr>
              <a:t>client</a:t>
            </a:r>
          </a:p>
          <a:p>
            <a:pPr algn="ctr">
              <a:defRPr/>
            </a:pPr>
            <a:endParaRPr lang="fr-FR" sz="1400" b="1" dirty="0">
              <a:solidFill>
                <a:srgbClr val="69923A"/>
              </a:solidFill>
              <a:effectLst>
                <a:outerShdw blurRad="38100" dist="38100" dir="2700000" algn="tl">
                  <a:srgbClr val="C0C0C0"/>
                </a:outerShdw>
              </a:effectLst>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a:p>
            <a:pPr algn="ctr">
              <a:defRPr/>
            </a:pPr>
            <a:endParaRPr lang="fr-FR" sz="1600" dirty="0">
              <a:solidFill>
                <a:srgbClr val="008469"/>
              </a:solidFill>
              <a:latin typeface="Calibri" pitchFamily="34" charset="0"/>
              <a:cs typeface="+mn-cs"/>
            </a:endParaRPr>
          </a:p>
        </p:txBody>
      </p:sp>
      <p:cxnSp>
        <p:nvCxnSpPr>
          <p:cNvPr id="164870" name="AutoShape 17"/>
          <p:cNvCxnSpPr>
            <a:cxnSpLocks noChangeShapeType="1"/>
          </p:cNvCxnSpPr>
          <p:nvPr/>
        </p:nvCxnSpPr>
        <p:spPr bwMode="auto">
          <a:xfrm>
            <a:off x="596900" y="1739900"/>
            <a:ext cx="3482975" cy="0"/>
          </a:xfrm>
          <a:prstGeom prst="straightConnector1">
            <a:avLst/>
          </a:prstGeom>
          <a:noFill/>
          <a:ln w="9525">
            <a:solidFill>
              <a:schemeClr val="hlink"/>
            </a:solidFill>
            <a:round/>
            <a:headEnd/>
            <a:tailEnd/>
          </a:ln>
        </p:spPr>
      </p:cxnSp>
      <p:cxnSp>
        <p:nvCxnSpPr>
          <p:cNvPr id="164871" name="AutoShape 18"/>
          <p:cNvCxnSpPr>
            <a:cxnSpLocks noChangeShapeType="1"/>
          </p:cNvCxnSpPr>
          <p:nvPr/>
        </p:nvCxnSpPr>
        <p:spPr bwMode="auto">
          <a:xfrm>
            <a:off x="603250" y="4402138"/>
            <a:ext cx="3470275" cy="0"/>
          </a:xfrm>
          <a:prstGeom prst="straightConnector1">
            <a:avLst/>
          </a:prstGeom>
          <a:noFill/>
          <a:ln w="9525">
            <a:solidFill>
              <a:schemeClr val="hlink"/>
            </a:solidFill>
            <a:round/>
            <a:headEnd/>
            <a:tailEnd/>
          </a:ln>
        </p:spPr>
      </p:cxnSp>
      <p:cxnSp>
        <p:nvCxnSpPr>
          <p:cNvPr id="164872" name="AutoShape 19"/>
          <p:cNvCxnSpPr>
            <a:cxnSpLocks noChangeShapeType="1"/>
          </p:cNvCxnSpPr>
          <p:nvPr/>
        </p:nvCxnSpPr>
        <p:spPr bwMode="auto">
          <a:xfrm>
            <a:off x="4752975" y="1741488"/>
            <a:ext cx="3470275" cy="0"/>
          </a:xfrm>
          <a:prstGeom prst="straightConnector1">
            <a:avLst/>
          </a:prstGeom>
          <a:noFill/>
          <a:ln w="9525">
            <a:solidFill>
              <a:schemeClr val="hlink"/>
            </a:solidFill>
            <a:round/>
            <a:headEnd/>
            <a:tailEnd/>
          </a:ln>
        </p:spPr>
      </p:cxnSp>
      <p:cxnSp>
        <p:nvCxnSpPr>
          <p:cNvPr id="164873" name="AutoShape 20"/>
          <p:cNvCxnSpPr>
            <a:cxnSpLocks noChangeShapeType="1"/>
          </p:cNvCxnSpPr>
          <p:nvPr/>
        </p:nvCxnSpPr>
        <p:spPr bwMode="auto">
          <a:xfrm>
            <a:off x="4740275" y="4402138"/>
            <a:ext cx="3470275" cy="0"/>
          </a:xfrm>
          <a:prstGeom prst="straightConnector1">
            <a:avLst/>
          </a:prstGeom>
          <a:noFill/>
          <a:ln w="9525">
            <a:solidFill>
              <a:schemeClr val="hlink"/>
            </a:solidFill>
            <a:round/>
            <a:headEnd/>
            <a:tailEnd/>
          </a:ln>
        </p:spPr>
      </p:cxnSp>
      <p:sp>
        <p:nvSpPr>
          <p:cNvPr id="13" name="AutoShape 22"/>
          <p:cNvSpPr>
            <a:spLocks noChangeArrowheads="1"/>
          </p:cNvSpPr>
          <p:nvPr/>
        </p:nvSpPr>
        <p:spPr bwMode="auto">
          <a:xfrm>
            <a:off x="636728" y="21299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Prospect</a:t>
            </a:r>
          </a:p>
        </p:txBody>
      </p:sp>
      <p:sp>
        <p:nvSpPr>
          <p:cNvPr id="14" name="AutoShape 23"/>
          <p:cNvSpPr>
            <a:spLocks noChangeArrowheads="1"/>
          </p:cNvSpPr>
          <p:nvPr/>
        </p:nvSpPr>
        <p:spPr bwMode="auto">
          <a:xfrm>
            <a:off x="636728" y="25871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Devis</a:t>
            </a:r>
          </a:p>
        </p:txBody>
      </p:sp>
      <p:sp>
        <p:nvSpPr>
          <p:cNvPr id="15" name="AutoShape 24"/>
          <p:cNvSpPr>
            <a:spLocks noChangeArrowheads="1"/>
          </p:cNvSpPr>
          <p:nvPr/>
        </p:nvSpPr>
        <p:spPr bwMode="auto">
          <a:xfrm>
            <a:off x="2363928" y="21299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client</a:t>
            </a:r>
          </a:p>
        </p:txBody>
      </p:sp>
      <p:sp>
        <p:nvSpPr>
          <p:cNvPr id="16" name="AutoShape 25"/>
          <p:cNvSpPr>
            <a:spLocks noChangeArrowheads="1"/>
          </p:cNvSpPr>
          <p:nvPr/>
        </p:nvSpPr>
        <p:spPr bwMode="auto">
          <a:xfrm>
            <a:off x="2357578" y="25871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Base tarif</a:t>
            </a:r>
          </a:p>
        </p:txBody>
      </p:sp>
      <p:sp>
        <p:nvSpPr>
          <p:cNvPr id="17" name="AutoShape 28"/>
          <p:cNvSpPr>
            <a:spLocks noChangeArrowheads="1"/>
          </p:cNvSpPr>
          <p:nvPr/>
        </p:nvSpPr>
        <p:spPr bwMode="auto">
          <a:xfrm>
            <a:off x="636728" y="3044366"/>
            <a:ext cx="1673225" cy="340519"/>
          </a:xfrm>
          <a:prstGeom prst="roundRect">
            <a:avLst>
              <a:gd name="adj" fmla="val 16667"/>
            </a:avLst>
          </a:prstGeom>
          <a:solidFill>
            <a:schemeClr val="tx2"/>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i="1" cap="small" dirty="0">
                <a:solidFill>
                  <a:srgbClr val="FFFFFF"/>
                </a:solidFill>
                <a:latin typeface="Calibri" pitchFamily="34" charset="0"/>
                <a:cs typeface="+mn-cs"/>
              </a:rPr>
              <a:t>Fonction CRM</a:t>
            </a:r>
          </a:p>
        </p:txBody>
      </p:sp>
      <p:sp>
        <p:nvSpPr>
          <p:cNvPr id="18" name="AutoShape 30"/>
          <p:cNvSpPr>
            <a:spLocks noChangeArrowheads="1"/>
          </p:cNvSpPr>
          <p:nvPr/>
        </p:nvSpPr>
        <p:spPr bwMode="auto">
          <a:xfrm>
            <a:off x="2363928" y="30443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Contrats</a:t>
            </a:r>
          </a:p>
        </p:txBody>
      </p:sp>
      <p:sp>
        <p:nvSpPr>
          <p:cNvPr id="19" name="AutoShape 32"/>
          <p:cNvSpPr>
            <a:spLocks noChangeArrowheads="1"/>
          </p:cNvSpPr>
          <p:nvPr/>
        </p:nvSpPr>
        <p:spPr bwMode="auto">
          <a:xfrm>
            <a:off x="4763507" y="21299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Clients</a:t>
            </a:r>
          </a:p>
        </p:txBody>
      </p:sp>
      <p:sp>
        <p:nvSpPr>
          <p:cNvPr id="20" name="AutoShape 33"/>
          <p:cNvSpPr>
            <a:spLocks noChangeArrowheads="1"/>
          </p:cNvSpPr>
          <p:nvPr/>
        </p:nvSpPr>
        <p:spPr bwMode="auto">
          <a:xfrm>
            <a:off x="4763507" y="25871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Commandes</a:t>
            </a:r>
          </a:p>
        </p:txBody>
      </p:sp>
      <p:sp>
        <p:nvSpPr>
          <p:cNvPr id="21" name="AutoShape 34"/>
          <p:cNvSpPr>
            <a:spLocks noChangeArrowheads="1"/>
          </p:cNvSpPr>
          <p:nvPr/>
        </p:nvSpPr>
        <p:spPr bwMode="auto">
          <a:xfrm>
            <a:off x="6490707" y="21299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Base tarif</a:t>
            </a:r>
          </a:p>
        </p:txBody>
      </p:sp>
      <p:sp>
        <p:nvSpPr>
          <p:cNvPr id="22" name="AutoShape 35"/>
          <p:cNvSpPr>
            <a:spLocks noChangeArrowheads="1"/>
          </p:cNvSpPr>
          <p:nvPr/>
        </p:nvSpPr>
        <p:spPr bwMode="auto">
          <a:xfrm>
            <a:off x="6484357" y="25871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pro forma</a:t>
            </a:r>
          </a:p>
        </p:txBody>
      </p:sp>
      <p:sp>
        <p:nvSpPr>
          <p:cNvPr id="23" name="AutoShape 36"/>
          <p:cNvSpPr>
            <a:spLocks noChangeArrowheads="1"/>
          </p:cNvSpPr>
          <p:nvPr/>
        </p:nvSpPr>
        <p:spPr bwMode="auto">
          <a:xfrm>
            <a:off x="4763507" y="30443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Demandes livraison</a:t>
            </a:r>
          </a:p>
        </p:txBody>
      </p:sp>
      <p:sp>
        <p:nvSpPr>
          <p:cNvPr id="24" name="AutoShape 37"/>
          <p:cNvSpPr>
            <a:spLocks noChangeArrowheads="1"/>
          </p:cNvSpPr>
          <p:nvPr/>
        </p:nvSpPr>
        <p:spPr bwMode="auto">
          <a:xfrm>
            <a:off x="6490707" y="30443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Facture client</a:t>
            </a:r>
          </a:p>
        </p:txBody>
      </p:sp>
      <p:sp>
        <p:nvSpPr>
          <p:cNvPr id="25" name="AutoShape 39"/>
          <p:cNvSpPr>
            <a:spLocks noChangeArrowheads="1"/>
          </p:cNvSpPr>
          <p:nvPr/>
        </p:nvSpPr>
        <p:spPr bwMode="auto">
          <a:xfrm>
            <a:off x="619266" y="4782678"/>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Allocations</a:t>
            </a:r>
          </a:p>
        </p:txBody>
      </p:sp>
      <p:sp>
        <p:nvSpPr>
          <p:cNvPr id="26" name="AutoShape 40"/>
          <p:cNvSpPr>
            <a:spLocks noChangeArrowheads="1"/>
          </p:cNvSpPr>
          <p:nvPr/>
        </p:nvSpPr>
        <p:spPr bwMode="auto">
          <a:xfrm>
            <a:off x="626695" y="523511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Livraisons</a:t>
            </a:r>
          </a:p>
        </p:txBody>
      </p:sp>
      <p:sp>
        <p:nvSpPr>
          <p:cNvPr id="27" name="AutoShape 41"/>
          <p:cNvSpPr>
            <a:spLocks noChangeArrowheads="1"/>
          </p:cNvSpPr>
          <p:nvPr/>
        </p:nvSpPr>
        <p:spPr bwMode="auto">
          <a:xfrm>
            <a:off x="2346466" y="4782678"/>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Préparations</a:t>
            </a:r>
          </a:p>
        </p:txBody>
      </p:sp>
      <p:sp>
        <p:nvSpPr>
          <p:cNvPr id="28" name="AutoShape 43"/>
          <p:cNvSpPr>
            <a:spLocks noChangeArrowheads="1"/>
          </p:cNvSpPr>
          <p:nvPr/>
        </p:nvSpPr>
        <p:spPr bwMode="auto">
          <a:xfrm>
            <a:off x="4785732" y="47715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Relances</a:t>
            </a:r>
          </a:p>
        </p:txBody>
      </p:sp>
      <p:sp>
        <p:nvSpPr>
          <p:cNvPr id="29" name="AutoShape 44"/>
          <p:cNvSpPr>
            <a:spLocks noChangeArrowheads="1"/>
          </p:cNvSpPr>
          <p:nvPr/>
        </p:nvSpPr>
        <p:spPr bwMode="auto">
          <a:xfrm>
            <a:off x="5636632" y="5233528"/>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Comptabilisation</a:t>
            </a:r>
          </a:p>
        </p:txBody>
      </p:sp>
      <p:sp>
        <p:nvSpPr>
          <p:cNvPr id="30" name="AutoShape 45"/>
          <p:cNvSpPr>
            <a:spLocks noChangeArrowheads="1"/>
          </p:cNvSpPr>
          <p:nvPr/>
        </p:nvSpPr>
        <p:spPr bwMode="auto">
          <a:xfrm>
            <a:off x="6512932" y="4771566"/>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Avoirs</a:t>
            </a:r>
          </a:p>
        </p:txBody>
      </p:sp>
      <p:sp>
        <p:nvSpPr>
          <p:cNvPr id="31" name="AutoShape 51"/>
          <p:cNvSpPr>
            <a:spLocks noChangeArrowheads="1"/>
          </p:cNvSpPr>
          <p:nvPr/>
        </p:nvSpPr>
        <p:spPr bwMode="auto">
          <a:xfrm>
            <a:off x="5636632" y="5698666"/>
            <a:ext cx="1673225" cy="340519"/>
          </a:xfrm>
          <a:prstGeom prst="roundRect">
            <a:avLst>
              <a:gd name="adj" fmla="val 16667"/>
            </a:avLst>
          </a:prstGeom>
          <a:solidFill>
            <a:schemeClr val="tx2"/>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i="1" cap="small" dirty="0">
                <a:solidFill>
                  <a:srgbClr val="FFFFFF"/>
                </a:solidFill>
                <a:latin typeface="Calibri" pitchFamily="34" charset="0"/>
                <a:cs typeface="+mn-cs"/>
              </a:rPr>
              <a:t>Règlements</a:t>
            </a:r>
          </a:p>
        </p:txBody>
      </p:sp>
      <p:sp>
        <p:nvSpPr>
          <p:cNvPr id="32" name="AutoShape 40"/>
          <p:cNvSpPr>
            <a:spLocks noChangeArrowheads="1"/>
          </p:cNvSpPr>
          <p:nvPr/>
        </p:nvSpPr>
        <p:spPr bwMode="auto">
          <a:xfrm>
            <a:off x="2372764" y="5243825"/>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Retours</a:t>
            </a:r>
          </a:p>
        </p:txBody>
      </p:sp>
      <p:sp>
        <p:nvSpPr>
          <p:cNvPr id="33" name="AutoShape 40"/>
          <p:cNvSpPr>
            <a:spLocks noChangeArrowheads="1"/>
          </p:cNvSpPr>
          <p:nvPr/>
        </p:nvSpPr>
        <p:spPr bwMode="auto">
          <a:xfrm>
            <a:off x="2381472" y="5696670"/>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Consultations</a:t>
            </a:r>
          </a:p>
        </p:txBody>
      </p:sp>
      <p:sp>
        <p:nvSpPr>
          <p:cNvPr id="34" name="AutoShape 40"/>
          <p:cNvSpPr>
            <a:spLocks noChangeArrowheads="1"/>
          </p:cNvSpPr>
          <p:nvPr/>
        </p:nvSpPr>
        <p:spPr bwMode="auto">
          <a:xfrm>
            <a:off x="639758" y="5679253"/>
            <a:ext cx="1673225" cy="340519"/>
          </a:xfrm>
          <a:prstGeom prst="roundRect">
            <a:avLst>
              <a:gd name="adj" fmla="val 16667"/>
            </a:avLst>
          </a:prstGeom>
          <a:solidFill>
            <a:schemeClr val="tx1"/>
          </a:solidFill>
          <a:ln w="9525">
            <a:solidFill>
              <a:schemeClr val="tx2"/>
            </a:solidFill>
            <a:round/>
            <a:headEnd/>
            <a:tailEnd/>
          </a:ln>
          <a:effectLst>
            <a:innerShdw blurRad="63500" dist="50800" dir="13500000">
              <a:prstClr val="black">
                <a:alpha val="50000"/>
              </a:prstClr>
            </a:innerShdw>
          </a:effectLst>
        </p:spPr>
        <p:txBody>
          <a:bodyPr anchor="ctr">
            <a:spAutoFit/>
          </a:bodyPr>
          <a:lstStyle/>
          <a:p>
            <a:pPr algn="ctr">
              <a:defRPr/>
            </a:pPr>
            <a:r>
              <a:rPr lang="fr-FR" sz="1400" b="1" cap="small" dirty="0">
                <a:solidFill>
                  <a:srgbClr val="FFFFFF"/>
                </a:solidFill>
                <a:latin typeface="Calibri" pitchFamily="34" charset="0"/>
                <a:cs typeface="+mn-cs"/>
              </a:rPr>
              <a:t>Colisage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115888"/>
            <a:ext cx="6994525" cy="1143000"/>
          </a:xfrm>
          <a:prstGeom prst="rect">
            <a:avLst/>
          </a:prstGeom>
        </p:spPr>
        <p:txBody>
          <a:bodyPr/>
          <a:lstStyle/>
          <a:p>
            <a:pPr eaLnBrk="0" hangingPunct="0">
              <a:defRPr/>
            </a:pPr>
            <a:r>
              <a:rPr lang="fr-FR" sz="2800" b="1" kern="0" dirty="0">
                <a:solidFill>
                  <a:schemeClr val="accent1">
                    <a:lumMod val="75000"/>
                  </a:schemeClr>
                </a:solidFill>
                <a:latin typeface="+mj-lt"/>
                <a:ea typeface="+mj-ea"/>
                <a:cs typeface="+mj-cs"/>
              </a:rPr>
              <a:t>Principaux flux de vente</a:t>
            </a:r>
          </a:p>
        </p:txBody>
      </p:sp>
      <p:sp>
        <p:nvSpPr>
          <p:cNvPr id="4" name="Rectangle 3"/>
          <p:cNvSpPr txBox="1">
            <a:spLocks noChangeArrowheads="1"/>
          </p:cNvSpPr>
          <p:nvPr/>
        </p:nvSpPr>
        <p:spPr>
          <a:xfrm>
            <a:off x="457200" y="1306513"/>
            <a:ext cx="8412163" cy="5040312"/>
          </a:xfrm>
          <a:prstGeom prst="rect">
            <a:avLst/>
          </a:prstGeom>
        </p:spPr>
        <p:txBody>
          <a:bodyPr/>
          <a:lstStyle/>
          <a:p>
            <a:pPr marL="342900" indent="-342900" eaLnBrk="0" hangingPunct="0">
              <a:spcBef>
                <a:spcPts val="1800"/>
              </a:spcBef>
              <a:buFontTx/>
              <a:buBlip>
                <a:blip r:embed="rId2"/>
              </a:buBlip>
              <a:defRPr/>
            </a:pPr>
            <a:r>
              <a:rPr lang="fr-FR" sz="2400" b="1" kern="0" dirty="0">
                <a:solidFill>
                  <a:schemeClr val="tx2"/>
                </a:solidFill>
                <a:latin typeface="+mn-lt"/>
                <a:cs typeface="+mn-cs"/>
              </a:rPr>
              <a:t>Flux Commande normale</a:t>
            </a:r>
          </a:p>
          <a:p>
            <a:pPr marL="342900" indent="-342900" eaLnBrk="0" hangingPunct="0">
              <a:spcBef>
                <a:spcPts val="1800"/>
              </a:spcBef>
              <a:buFontTx/>
              <a:buBlip>
                <a:blip r:embed="rId2"/>
              </a:buBlip>
              <a:defRPr/>
            </a:pPr>
            <a:endParaRPr lang="fr-FR" sz="2400" b="1" kern="0" dirty="0">
              <a:solidFill>
                <a:schemeClr val="tx2"/>
              </a:solidFill>
              <a:latin typeface="+mn-lt"/>
              <a:cs typeface="+mn-cs"/>
            </a:endParaRPr>
          </a:p>
          <a:p>
            <a:pPr marL="342900" indent="-342900" eaLnBrk="0" hangingPunct="0">
              <a:spcBef>
                <a:spcPts val="1800"/>
              </a:spcBef>
              <a:buFontTx/>
              <a:buBlip>
                <a:blip r:embed="rId2"/>
              </a:buBlip>
              <a:defRPr/>
            </a:pPr>
            <a:r>
              <a:rPr lang="fr-FR" sz="2400" b="1" kern="0" dirty="0">
                <a:solidFill>
                  <a:schemeClr val="tx2"/>
                </a:solidFill>
                <a:latin typeface="+mn-lt"/>
                <a:cs typeface="+mn-cs"/>
              </a:rPr>
              <a:t>Flux Commande à facturation directe</a:t>
            </a:r>
          </a:p>
          <a:p>
            <a:pPr marL="342900" indent="-342900" eaLnBrk="0" hangingPunct="0">
              <a:spcBef>
                <a:spcPts val="1800"/>
              </a:spcBef>
              <a:buFontTx/>
              <a:buBlip>
                <a:blip r:embed="rId2"/>
              </a:buBlip>
              <a:defRPr/>
            </a:pPr>
            <a:endParaRPr lang="fr-FR" sz="2400" b="1" kern="0" dirty="0">
              <a:solidFill>
                <a:schemeClr val="tx2"/>
              </a:solidFill>
              <a:latin typeface="+mn-lt"/>
              <a:cs typeface="+mn-cs"/>
            </a:endParaRPr>
          </a:p>
          <a:p>
            <a:pPr marL="342900" indent="-342900" eaLnBrk="0" hangingPunct="0">
              <a:spcBef>
                <a:spcPts val="1800"/>
              </a:spcBef>
              <a:buFontTx/>
              <a:buBlip>
                <a:blip r:embed="rId2"/>
              </a:buBlip>
              <a:defRPr/>
            </a:pPr>
            <a:r>
              <a:rPr lang="fr-FR" sz="2400" b="1" kern="0" dirty="0">
                <a:solidFill>
                  <a:schemeClr val="tx2"/>
                </a:solidFill>
                <a:latin typeface="+mn-lt"/>
                <a:cs typeface="+mn-cs"/>
              </a:rPr>
              <a:t>Flux Commande de prêt</a:t>
            </a:r>
          </a:p>
          <a:p>
            <a:pPr marL="342900" indent="-342900" eaLnBrk="0" hangingPunct="0">
              <a:spcBef>
                <a:spcPts val="1800"/>
              </a:spcBef>
              <a:buFontTx/>
              <a:buBlip>
                <a:blip r:embed="rId2"/>
              </a:buBlip>
              <a:defRPr/>
            </a:pPr>
            <a:endParaRPr lang="fr-FR" sz="2400" b="1" kern="0" dirty="0">
              <a:solidFill>
                <a:schemeClr val="tx2"/>
              </a:solidFill>
              <a:latin typeface="+mn-lt"/>
              <a:cs typeface="+mn-cs"/>
            </a:endParaRPr>
          </a:p>
          <a:p>
            <a:pPr marL="342900" indent="-342900" eaLnBrk="0" hangingPunct="0">
              <a:spcBef>
                <a:spcPts val="1800"/>
              </a:spcBef>
              <a:buFontTx/>
              <a:buBlip>
                <a:blip r:embed="rId2"/>
              </a:buBlip>
              <a:defRPr/>
            </a:pPr>
            <a:r>
              <a:rPr lang="fr-FR" sz="2400" b="1" kern="0" dirty="0">
                <a:solidFill>
                  <a:schemeClr val="tx2"/>
                </a:solidFill>
                <a:latin typeface="+mn-lt"/>
                <a:cs typeface="+mn-cs"/>
              </a:rPr>
              <a:t>Facturation directe</a:t>
            </a:r>
          </a:p>
        </p:txBody>
      </p:sp>
      <p:cxnSp>
        <p:nvCxnSpPr>
          <p:cNvPr id="5" name="Straight Connector 31"/>
          <p:cNvCxnSpPr/>
          <p:nvPr/>
        </p:nvCxnSpPr>
        <p:spPr>
          <a:xfrm>
            <a:off x="1889125" y="1985963"/>
            <a:ext cx="4498975" cy="0"/>
          </a:xfrm>
          <a:prstGeom prst="line">
            <a:avLst/>
          </a:prstGeom>
        </p:spPr>
        <p:style>
          <a:lnRef idx="3">
            <a:schemeClr val="accent5"/>
          </a:lnRef>
          <a:fillRef idx="0">
            <a:schemeClr val="accent5"/>
          </a:fillRef>
          <a:effectRef idx="2">
            <a:schemeClr val="accent5"/>
          </a:effectRef>
          <a:fontRef idx="minor">
            <a:schemeClr val="tx1"/>
          </a:fontRef>
        </p:style>
      </p:cxnSp>
      <p:grpSp>
        <p:nvGrpSpPr>
          <p:cNvPr id="165892" name="Group 30"/>
          <p:cNvGrpSpPr>
            <a:grpSpLocks/>
          </p:cNvGrpSpPr>
          <p:nvPr/>
        </p:nvGrpSpPr>
        <p:grpSpPr bwMode="auto">
          <a:xfrm>
            <a:off x="3284538" y="1889125"/>
            <a:ext cx="949325" cy="568325"/>
            <a:chOff x="1994863" y="785794"/>
            <a:chExt cx="949363" cy="568160"/>
          </a:xfrm>
        </p:grpSpPr>
        <p:sp>
          <p:nvSpPr>
            <p:cNvPr id="165935" name="TextBox 74"/>
            <p:cNvSpPr txBox="1">
              <a:spLocks noChangeArrowheads="1"/>
            </p:cNvSpPr>
            <p:nvPr/>
          </p:nvSpPr>
          <p:spPr bwMode="auto">
            <a:xfrm>
              <a:off x="2099336" y="984368"/>
              <a:ext cx="844890" cy="369586"/>
            </a:xfrm>
            <a:prstGeom prst="rect">
              <a:avLst/>
            </a:prstGeom>
            <a:noFill/>
            <a:ln w="9525">
              <a:noFill/>
              <a:miter lim="800000"/>
              <a:headEnd/>
              <a:tailEnd/>
            </a:ln>
          </p:spPr>
          <p:txBody>
            <a:bodyPr wrap="none">
              <a:spAutoFit/>
            </a:bodyPr>
            <a:lstStyle/>
            <a:p>
              <a:r>
                <a:rPr lang="fr-FR" sz="900" b="1"/>
                <a:t>Commande</a:t>
              </a:r>
              <a:r>
                <a:rPr lang="en-GB" sz="900" b="1"/>
                <a:t> </a:t>
              </a:r>
              <a:br>
                <a:rPr lang="en-GB" sz="900" b="1"/>
              </a:br>
              <a:endParaRPr lang="en-GB" sz="900"/>
            </a:p>
          </p:txBody>
        </p:sp>
        <p:sp>
          <p:nvSpPr>
            <p:cNvPr id="8" name="Oval 75"/>
            <p:cNvSpPr/>
            <p:nvPr/>
          </p:nvSpPr>
          <p:spPr>
            <a:xfrm flipH="1">
              <a:off x="1994863" y="785794"/>
              <a:ext cx="214321" cy="214251"/>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5893" name="Group 43"/>
          <p:cNvGrpSpPr>
            <a:grpSpLocks/>
          </p:cNvGrpSpPr>
          <p:nvPr/>
        </p:nvGrpSpPr>
        <p:grpSpPr bwMode="auto">
          <a:xfrm>
            <a:off x="1685925" y="5553075"/>
            <a:ext cx="1038225" cy="568325"/>
            <a:chOff x="3683555" y="785794"/>
            <a:chExt cx="1037980" cy="568160"/>
          </a:xfrm>
        </p:grpSpPr>
        <p:sp>
          <p:nvSpPr>
            <p:cNvPr id="165933" name="TextBox 76"/>
            <p:cNvSpPr txBox="1">
              <a:spLocks noChangeArrowheads="1"/>
            </p:cNvSpPr>
            <p:nvPr/>
          </p:nvSpPr>
          <p:spPr bwMode="auto">
            <a:xfrm>
              <a:off x="3787524" y="984368"/>
              <a:ext cx="934011" cy="369586"/>
            </a:xfrm>
            <a:prstGeom prst="rect">
              <a:avLst/>
            </a:prstGeom>
            <a:noFill/>
            <a:ln w="9525">
              <a:noFill/>
              <a:miter lim="800000"/>
              <a:headEnd/>
              <a:tailEnd/>
            </a:ln>
          </p:spPr>
          <p:txBody>
            <a:bodyPr wrap="none">
              <a:spAutoFit/>
            </a:bodyPr>
            <a:lstStyle/>
            <a:p>
              <a:r>
                <a:rPr lang="en-GB" sz="900" b="1"/>
                <a:t>Facture client</a:t>
              </a:r>
              <a:br>
                <a:rPr lang="en-GB" sz="900" b="1"/>
              </a:br>
              <a:endParaRPr lang="en-GB" sz="900"/>
            </a:p>
          </p:txBody>
        </p:sp>
        <p:sp>
          <p:nvSpPr>
            <p:cNvPr id="11" name="Oval 77"/>
            <p:cNvSpPr/>
            <p:nvPr/>
          </p:nvSpPr>
          <p:spPr>
            <a:xfrm flipH="1">
              <a:off x="3683555" y="785794"/>
              <a:ext cx="214262" cy="214251"/>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5894" name="Group 43"/>
          <p:cNvGrpSpPr>
            <a:grpSpLocks/>
          </p:cNvGrpSpPr>
          <p:nvPr/>
        </p:nvGrpSpPr>
        <p:grpSpPr bwMode="auto">
          <a:xfrm>
            <a:off x="6388100" y="1878013"/>
            <a:ext cx="1038225" cy="568325"/>
            <a:chOff x="3683555" y="785794"/>
            <a:chExt cx="1037980" cy="566575"/>
          </a:xfrm>
        </p:grpSpPr>
        <p:sp>
          <p:nvSpPr>
            <p:cNvPr id="165931" name="TextBox 76"/>
            <p:cNvSpPr txBox="1">
              <a:spLocks noChangeArrowheads="1"/>
            </p:cNvSpPr>
            <p:nvPr/>
          </p:nvSpPr>
          <p:spPr bwMode="auto">
            <a:xfrm>
              <a:off x="3787524" y="983814"/>
              <a:ext cx="934011" cy="368555"/>
            </a:xfrm>
            <a:prstGeom prst="rect">
              <a:avLst/>
            </a:prstGeom>
            <a:noFill/>
            <a:ln w="9525">
              <a:noFill/>
              <a:miter lim="800000"/>
              <a:headEnd/>
              <a:tailEnd/>
            </a:ln>
          </p:spPr>
          <p:txBody>
            <a:bodyPr wrap="none">
              <a:spAutoFit/>
            </a:bodyPr>
            <a:lstStyle/>
            <a:p>
              <a:r>
                <a:rPr lang="fr-FR" sz="900" b="1"/>
                <a:t>Facture client</a:t>
              </a:r>
              <a:r>
                <a:rPr lang="en-GB" sz="900" b="1"/>
                <a:t/>
              </a:r>
              <a:br>
                <a:rPr lang="en-GB" sz="900" b="1"/>
              </a:br>
              <a:endParaRPr lang="en-GB" sz="900"/>
            </a:p>
          </p:txBody>
        </p:sp>
        <p:sp>
          <p:nvSpPr>
            <p:cNvPr id="14" name="Oval 77"/>
            <p:cNvSpPr/>
            <p:nvPr/>
          </p:nvSpPr>
          <p:spPr>
            <a:xfrm flipH="1">
              <a:off x="3683555" y="785794"/>
              <a:ext cx="214262" cy="213652"/>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5895" name="Group 29"/>
          <p:cNvGrpSpPr>
            <a:grpSpLocks/>
          </p:cNvGrpSpPr>
          <p:nvPr/>
        </p:nvGrpSpPr>
        <p:grpSpPr bwMode="auto">
          <a:xfrm>
            <a:off x="1671638" y="1866900"/>
            <a:ext cx="744537" cy="568325"/>
            <a:chOff x="436419" y="785794"/>
            <a:chExt cx="744014" cy="566574"/>
          </a:xfrm>
        </p:grpSpPr>
        <p:sp>
          <p:nvSpPr>
            <p:cNvPr id="165929" name="TextBox 3"/>
            <p:cNvSpPr txBox="1">
              <a:spLocks noChangeArrowheads="1"/>
            </p:cNvSpPr>
            <p:nvPr/>
          </p:nvSpPr>
          <p:spPr bwMode="auto">
            <a:xfrm>
              <a:off x="656519" y="983814"/>
              <a:ext cx="523914" cy="368554"/>
            </a:xfrm>
            <a:prstGeom prst="rect">
              <a:avLst/>
            </a:prstGeom>
            <a:noFill/>
            <a:ln w="9525">
              <a:noFill/>
              <a:miter lim="800000"/>
              <a:headEnd/>
              <a:tailEnd/>
            </a:ln>
          </p:spPr>
          <p:txBody>
            <a:bodyPr wrap="none">
              <a:spAutoFit/>
            </a:bodyPr>
            <a:lstStyle/>
            <a:p>
              <a:r>
                <a:rPr lang="fr-FR" sz="900" b="1"/>
                <a:t>Devis</a:t>
              </a:r>
              <a:r>
                <a:rPr lang="en-GB" sz="900" b="1"/>
                <a:t> </a:t>
              </a:r>
              <a:br>
                <a:rPr lang="en-GB" sz="900" b="1"/>
              </a:br>
              <a:endParaRPr lang="en-GB" sz="900"/>
            </a:p>
          </p:txBody>
        </p:sp>
        <p:sp>
          <p:nvSpPr>
            <p:cNvPr id="17" name="Oval 73"/>
            <p:cNvSpPr/>
            <p:nvPr/>
          </p:nvSpPr>
          <p:spPr>
            <a:xfrm flipH="1">
              <a:off x="436419" y="785794"/>
              <a:ext cx="214161" cy="213653"/>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5896" name="Group 43"/>
          <p:cNvGrpSpPr>
            <a:grpSpLocks/>
          </p:cNvGrpSpPr>
          <p:nvPr/>
        </p:nvGrpSpPr>
        <p:grpSpPr bwMode="auto">
          <a:xfrm>
            <a:off x="4897438" y="1878013"/>
            <a:ext cx="1185862" cy="568325"/>
            <a:chOff x="3683555" y="785794"/>
            <a:chExt cx="1184977" cy="566575"/>
          </a:xfrm>
        </p:grpSpPr>
        <p:sp>
          <p:nvSpPr>
            <p:cNvPr id="165927" name="TextBox 76"/>
            <p:cNvSpPr txBox="1">
              <a:spLocks noChangeArrowheads="1"/>
            </p:cNvSpPr>
            <p:nvPr/>
          </p:nvSpPr>
          <p:spPr bwMode="auto">
            <a:xfrm>
              <a:off x="3786843" y="983814"/>
              <a:ext cx="1081689" cy="368555"/>
            </a:xfrm>
            <a:prstGeom prst="rect">
              <a:avLst/>
            </a:prstGeom>
            <a:noFill/>
            <a:ln w="9525">
              <a:noFill/>
              <a:miter lim="800000"/>
              <a:headEnd/>
              <a:tailEnd/>
            </a:ln>
          </p:spPr>
          <p:txBody>
            <a:bodyPr wrap="none">
              <a:spAutoFit/>
            </a:bodyPr>
            <a:lstStyle/>
            <a:p>
              <a:r>
                <a:rPr lang="en-GB" sz="900" b="1"/>
                <a:t>Bon de </a:t>
              </a:r>
              <a:r>
                <a:rPr lang="fr-FR" sz="900" b="1"/>
                <a:t>livraison</a:t>
              </a:r>
              <a:r>
                <a:rPr lang="en-GB" sz="900" b="1"/>
                <a:t/>
              </a:r>
              <a:br>
                <a:rPr lang="en-GB" sz="900" b="1"/>
              </a:br>
              <a:endParaRPr lang="en-GB" sz="900"/>
            </a:p>
          </p:txBody>
        </p:sp>
        <p:sp>
          <p:nvSpPr>
            <p:cNvPr id="20" name="Oval 77"/>
            <p:cNvSpPr/>
            <p:nvPr/>
          </p:nvSpPr>
          <p:spPr>
            <a:xfrm flipH="1">
              <a:off x="3683555" y="785794"/>
              <a:ext cx="214152" cy="213652"/>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sp>
        <p:nvSpPr>
          <p:cNvPr id="21" name="Isosceles Triangle 82"/>
          <p:cNvSpPr/>
          <p:nvPr/>
        </p:nvSpPr>
        <p:spPr>
          <a:xfrm rot="2659805">
            <a:off x="3125788" y="2138363"/>
            <a:ext cx="139700" cy="160337"/>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dirty="0"/>
          </a:p>
        </p:txBody>
      </p:sp>
      <p:sp>
        <p:nvSpPr>
          <p:cNvPr id="22" name="Isosceles Triangle 82"/>
          <p:cNvSpPr/>
          <p:nvPr/>
        </p:nvSpPr>
        <p:spPr>
          <a:xfrm rot="2659805">
            <a:off x="1481138" y="2084388"/>
            <a:ext cx="141287" cy="160337"/>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dirty="0"/>
          </a:p>
        </p:txBody>
      </p:sp>
      <p:sp>
        <p:nvSpPr>
          <p:cNvPr id="23" name="Isosceles Triangle 82"/>
          <p:cNvSpPr/>
          <p:nvPr/>
        </p:nvSpPr>
        <p:spPr>
          <a:xfrm rot="2659805">
            <a:off x="1579563" y="5780088"/>
            <a:ext cx="139700" cy="160337"/>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dirty="0"/>
          </a:p>
        </p:txBody>
      </p:sp>
      <p:cxnSp>
        <p:nvCxnSpPr>
          <p:cNvPr id="24" name="Straight Connector 31"/>
          <p:cNvCxnSpPr/>
          <p:nvPr/>
        </p:nvCxnSpPr>
        <p:spPr>
          <a:xfrm>
            <a:off x="1878013" y="3224213"/>
            <a:ext cx="4500562" cy="0"/>
          </a:xfrm>
          <a:prstGeom prst="line">
            <a:avLst/>
          </a:prstGeom>
        </p:spPr>
        <p:style>
          <a:lnRef idx="3">
            <a:schemeClr val="accent5"/>
          </a:lnRef>
          <a:fillRef idx="0">
            <a:schemeClr val="accent5"/>
          </a:fillRef>
          <a:effectRef idx="2">
            <a:schemeClr val="accent5"/>
          </a:effectRef>
          <a:fontRef idx="minor">
            <a:schemeClr val="tx1"/>
          </a:fontRef>
        </p:style>
      </p:cxnSp>
      <p:grpSp>
        <p:nvGrpSpPr>
          <p:cNvPr id="165901" name="Group 30"/>
          <p:cNvGrpSpPr>
            <a:grpSpLocks/>
          </p:cNvGrpSpPr>
          <p:nvPr/>
        </p:nvGrpSpPr>
        <p:grpSpPr bwMode="auto">
          <a:xfrm>
            <a:off x="3273425" y="3128963"/>
            <a:ext cx="949325" cy="568325"/>
            <a:chOff x="1994863" y="785794"/>
            <a:chExt cx="949363" cy="568161"/>
          </a:xfrm>
        </p:grpSpPr>
        <p:sp>
          <p:nvSpPr>
            <p:cNvPr id="165925" name="TextBox 74"/>
            <p:cNvSpPr txBox="1">
              <a:spLocks noChangeArrowheads="1"/>
            </p:cNvSpPr>
            <p:nvPr/>
          </p:nvSpPr>
          <p:spPr bwMode="auto">
            <a:xfrm>
              <a:off x="2099336" y="984368"/>
              <a:ext cx="844890" cy="369587"/>
            </a:xfrm>
            <a:prstGeom prst="rect">
              <a:avLst/>
            </a:prstGeom>
            <a:noFill/>
            <a:ln w="9525">
              <a:noFill/>
              <a:miter lim="800000"/>
              <a:headEnd/>
              <a:tailEnd/>
            </a:ln>
          </p:spPr>
          <p:txBody>
            <a:bodyPr wrap="none">
              <a:spAutoFit/>
            </a:bodyPr>
            <a:lstStyle/>
            <a:p>
              <a:r>
                <a:rPr lang="fr-FR" sz="900" b="1"/>
                <a:t>Commande</a:t>
              </a:r>
              <a:r>
                <a:rPr lang="en-GB" sz="900" b="1"/>
                <a:t> </a:t>
              </a:r>
              <a:br>
                <a:rPr lang="en-GB" sz="900" b="1"/>
              </a:br>
              <a:endParaRPr lang="en-GB" sz="900"/>
            </a:p>
          </p:txBody>
        </p:sp>
        <p:sp>
          <p:nvSpPr>
            <p:cNvPr id="27" name="Oval 75"/>
            <p:cNvSpPr/>
            <p:nvPr/>
          </p:nvSpPr>
          <p:spPr>
            <a:xfrm flipH="1">
              <a:off x="1994863" y="785794"/>
              <a:ext cx="214322" cy="214250"/>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5902" name="Group 43"/>
          <p:cNvGrpSpPr>
            <a:grpSpLocks/>
          </p:cNvGrpSpPr>
          <p:nvPr/>
        </p:nvGrpSpPr>
        <p:grpSpPr bwMode="auto">
          <a:xfrm>
            <a:off x="6378575" y="3117850"/>
            <a:ext cx="1036638" cy="568325"/>
            <a:chOff x="3683555" y="785794"/>
            <a:chExt cx="1037975" cy="568160"/>
          </a:xfrm>
        </p:grpSpPr>
        <p:sp>
          <p:nvSpPr>
            <p:cNvPr id="165923" name="TextBox 76"/>
            <p:cNvSpPr txBox="1">
              <a:spLocks noChangeArrowheads="1"/>
            </p:cNvSpPr>
            <p:nvPr/>
          </p:nvSpPr>
          <p:spPr bwMode="auto">
            <a:xfrm>
              <a:off x="3786095" y="984368"/>
              <a:ext cx="935435" cy="369586"/>
            </a:xfrm>
            <a:prstGeom prst="rect">
              <a:avLst/>
            </a:prstGeom>
            <a:noFill/>
            <a:ln w="9525">
              <a:noFill/>
              <a:miter lim="800000"/>
              <a:headEnd/>
              <a:tailEnd/>
            </a:ln>
          </p:spPr>
          <p:txBody>
            <a:bodyPr wrap="none">
              <a:spAutoFit/>
            </a:bodyPr>
            <a:lstStyle/>
            <a:p>
              <a:r>
                <a:rPr lang="fr-FR" sz="900" b="1"/>
                <a:t>Facture client</a:t>
              </a:r>
              <a:r>
                <a:rPr lang="en-GB" sz="900" b="1"/>
                <a:t/>
              </a:r>
              <a:br>
                <a:rPr lang="en-GB" sz="900" b="1"/>
              </a:br>
              <a:endParaRPr lang="en-GB" sz="900"/>
            </a:p>
          </p:txBody>
        </p:sp>
        <p:sp>
          <p:nvSpPr>
            <p:cNvPr id="30" name="Oval 77"/>
            <p:cNvSpPr/>
            <p:nvPr/>
          </p:nvSpPr>
          <p:spPr>
            <a:xfrm flipH="1">
              <a:off x="3683555" y="785794"/>
              <a:ext cx="214589" cy="214251"/>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5903" name="Group 29"/>
          <p:cNvGrpSpPr>
            <a:grpSpLocks/>
          </p:cNvGrpSpPr>
          <p:nvPr/>
        </p:nvGrpSpPr>
        <p:grpSpPr bwMode="auto">
          <a:xfrm>
            <a:off x="1660525" y="3106738"/>
            <a:ext cx="744538" cy="568325"/>
            <a:chOff x="436419" y="785794"/>
            <a:chExt cx="744014" cy="568161"/>
          </a:xfrm>
        </p:grpSpPr>
        <p:sp>
          <p:nvSpPr>
            <p:cNvPr id="165921" name="TextBox 3"/>
            <p:cNvSpPr txBox="1">
              <a:spLocks noChangeArrowheads="1"/>
            </p:cNvSpPr>
            <p:nvPr/>
          </p:nvSpPr>
          <p:spPr bwMode="auto">
            <a:xfrm>
              <a:off x="656519" y="984368"/>
              <a:ext cx="523914" cy="369587"/>
            </a:xfrm>
            <a:prstGeom prst="rect">
              <a:avLst/>
            </a:prstGeom>
            <a:noFill/>
            <a:ln w="9525">
              <a:noFill/>
              <a:miter lim="800000"/>
              <a:headEnd/>
              <a:tailEnd/>
            </a:ln>
          </p:spPr>
          <p:txBody>
            <a:bodyPr wrap="none">
              <a:spAutoFit/>
            </a:bodyPr>
            <a:lstStyle/>
            <a:p>
              <a:r>
                <a:rPr lang="fr-FR" sz="900" b="1"/>
                <a:t>Devis</a:t>
              </a:r>
              <a:r>
                <a:rPr lang="en-GB" sz="900" b="1"/>
                <a:t> </a:t>
              </a:r>
              <a:br>
                <a:rPr lang="en-GB" sz="900" b="1"/>
              </a:br>
              <a:endParaRPr lang="en-GB" sz="900"/>
            </a:p>
          </p:txBody>
        </p:sp>
        <p:sp>
          <p:nvSpPr>
            <p:cNvPr id="33" name="Oval 73"/>
            <p:cNvSpPr/>
            <p:nvPr/>
          </p:nvSpPr>
          <p:spPr>
            <a:xfrm flipH="1">
              <a:off x="436419" y="785794"/>
              <a:ext cx="214162" cy="214250"/>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sp>
        <p:nvSpPr>
          <p:cNvPr id="34" name="Isosceles Triangle 82"/>
          <p:cNvSpPr/>
          <p:nvPr/>
        </p:nvSpPr>
        <p:spPr>
          <a:xfrm rot="2659805">
            <a:off x="3114675" y="3378200"/>
            <a:ext cx="139700" cy="160338"/>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dirty="0"/>
          </a:p>
        </p:txBody>
      </p:sp>
      <p:sp>
        <p:nvSpPr>
          <p:cNvPr id="35" name="Isosceles Triangle 82"/>
          <p:cNvSpPr/>
          <p:nvPr/>
        </p:nvSpPr>
        <p:spPr>
          <a:xfrm rot="2659805">
            <a:off x="1470025" y="3322638"/>
            <a:ext cx="141288" cy="160337"/>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dirty="0"/>
          </a:p>
        </p:txBody>
      </p:sp>
      <p:cxnSp>
        <p:nvCxnSpPr>
          <p:cNvPr id="36" name="Straight Connector 31"/>
          <p:cNvCxnSpPr/>
          <p:nvPr/>
        </p:nvCxnSpPr>
        <p:spPr>
          <a:xfrm>
            <a:off x="1889125" y="4487863"/>
            <a:ext cx="4498975" cy="0"/>
          </a:xfrm>
          <a:prstGeom prst="line">
            <a:avLst/>
          </a:prstGeom>
        </p:spPr>
        <p:style>
          <a:lnRef idx="3">
            <a:schemeClr val="accent5"/>
          </a:lnRef>
          <a:fillRef idx="0">
            <a:schemeClr val="accent5"/>
          </a:fillRef>
          <a:effectRef idx="2">
            <a:schemeClr val="accent5"/>
          </a:effectRef>
          <a:fontRef idx="minor">
            <a:schemeClr val="tx1"/>
          </a:fontRef>
        </p:style>
      </p:cxnSp>
      <p:grpSp>
        <p:nvGrpSpPr>
          <p:cNvPr id="165907" name="Group 30"/>
          <p:cNvGrpSpPr>
            <a:grpSpLocks/>
          </p:cNvGrpSpPr>
          <p:nvPr/>
        </p:nvGrpSpPr>
        <p:grpSpPr bwMode="auto">
          <a:xfrm>
            <a:off x="3284538" y="4391025"/>
            <a:ext cx="1433512" cy="568325"/>
            <a:chOff x="1994863" y="785794"/>
            <a:chExt cx="1432991" cy="568160"/>
          </a:xfrm>
        </p:grpSpPr>
        <p:sp>
          <p:nvSpPr>
            <p:cNvPr id="165919" name="TextBox 74"/>
            <p:cNvSpPr txBox="1">
              <a:spLocks noChangeArrowheads="1"/>
            </p:cNvSpPr>
            <p:nvPr/>
          </p:nvSpPr>
          <p:spPr bwMode="auto">
            <a:xfrm>
              <a:off x="2095419" y="984368"/>
              <a:ext cx="1332435" cy="369586"/>
            </a:xfrm>
            <a:prstGeom prst="rect">
              <a:avLst/>
            </a:prstGeom>
            <a:noFill/>
            <a:ln w="9525">
              <a:noFill/>
              <a:miter lim="800000"/>
              <a:headEnd/>
              <a:tailEnd/>
            </a:ln>
          </p:spPr>
          <p:txBody>
            <a:bodyPr wrap="none">
              <a:spAutoFit/>
            </a:bodyPr>
            <a:lstStyle/>
            <a:p>
              <a:r>
                <a:rPr lang="fr-FR" sz="900" b="1"/>
                <a:t>Bon de livraison prêt</a:t>
              </a:r>
              <a:r>
                <a:rPr lang="en-GB" sz="900" b="1"/>
                <a:t/>
              </a:r>
              <a:br>
                <a:rPr lang="en-GB" sz="900" b="1"/>
              </a:br>
              <a:endParaRPr lang="en-GB" sz="900"/>
            </a:p>
          </p:txBody>
        </p:sp>
        <p:sp>
          <p:nvSpPr>
            <p:cNvPr id="39" name="Oval 75"/>
            <p:cNvSpPr/>
            <p:nvPr/>
          </p:nvSpPr>
          <p:spPr>
            <a:xfrm flipH="1">
              <a:off x="1994863" y="785794"/>
              <a:ext cx="214234" cy="214251"/>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5908" name="Group 43"/>
          <p:cNvGrpSpPr>
            <a:grpSpLocks/>
          </p:cNvGrpSpPr>
          <p:nvPr/>
        </p:nvGrpSpPr>
        <p:grpSpPr bwMode="auto">
          <a:xfrm>
            <a:off x="6388100" y="4379913"/>
            <a:ext cx="1038225" cy="568325"/>
            <a:chOff x="3683555" y="785794"/>
            <a:chExt cx="1037980" cy="566575"/>
          </a:xfrm>
        </p:grpSpPr>
        <p:sp>
          <p:nvSpPr>
            <p:cNvPr id="165917" name="TextBox 76"/>
            <p:cNvSpPr txBox="1">
              <a:spLocks noChangeArrowheads="1"/>
            </p:cNvSpPr>
            <p:nvPr/>
          </p:nvSpPr>
          <p:spPr bwMode="auto">
            <a:xfrm>
              <a:off x="3787524" y="983814"/>
              <a:ext cx="934011" cy="368555"/>
            </a:xfrm>
            <a:prstGeom prst="rect">
              <a:avLst/>
            </a:prstGeom>
            <a:noFill/>
            <a:ln w="9525">
              <a:noFill/>
              <a:miter lim="800000"/>
              <a:headEnd/>
              <a:tailEnd/>
            </a:ln>
          </p:spPr>
          <p:txBody>
            <a:bodyPr wrap="none">
              <a:spAutoFit/>
            </a:bodyPr>
            <a:lstStyle/>
            <a:p>
              <a:r>
                <a:rPr lang="fr-FR" sz="900" b="1"/>
                <a:t>Facture client</a:t>
              </a:r>
              <a:r>
                <a:rPr lang="en-GB" sz="900" b="1"/>
                <a:t/>
              </a:r>
              <a:br>
                <a:rPr lang="en-GB" sz="900" b="1"/>
              </a:br>
              <a:endParaRPr lang="en-GB" sz="900"/>
            </a:p>
          </p:txBody>
        </p:sp>
        <p:sp>
          <p:nvSpPr>
            <p:cNvPr id="42" name="Oval 77"/>
            <p:cNvSpPr/>
            <p:nvPr/>
          </p:nvSpPr>
          <p:spPr>
            <a:xfrm flipH="1">
              <a:off x="3683555" y="785794"/>
              <a:ext cx="214262" cy="213652"/>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5909" name="Group 29"/>
          <p:cNvGrpSpPr>
            <a:grpSpLocks/>
          </p:cNvGrpSpPr>
          <p:nvPr/>
        </p:nvGrpSpPr>
        <p:grpSpPr bwMode="auto">
          <a:xfrm>
            <a:off x="1671638" y="4368800"/>
            <a:ext cx="1363662" cy="568325"/>
            <a:chOff x="436419" y="785794"/>
            <a:chExt cx="1363399" cy="566574"/>
          </a:xfrm>
        </p:grpSpPr>
        <p:sp>
          <p:nvSpPr>
            <p:cNvPr id="165915" name="TextBox 3"/>
            <p:cNvSpPr txBox="1">
              <a:spLocks noChangeArrowheads="1"/>
            </p:cNvSpPr>
            <p:nvPr/>
          </p:nvSpPr>
          <p:spPr bwMode="auto">
            <a:xfrm>
              <a:off x="538829" y="983814"/>
              <a:ext cx="1260989" cy="368554"/>
            </a:xfrm>
            <a:prstGeom prst="rect">
              <a:avLst/>
            </a:prstGeom>
            <a:noFill/>
            <a:ln w="9525">
              <a:noFill/>
              <a:miter lim="800000"/>
              <a:headEnd/>
              <a:tailEnd/>
            </a:ln>
          </p:spPr>
          <p:txBody>
            <a:bodyPr wrap="none">
              <a:spAutoFit/>
            </a:bodyPr>
            <a:lstStyle/>
            <a:p>
              <a:r>
                <a:rPr lang="fr-FR" sz="900" b="1"/>
                <a:t>Commande de prêt</a:t>
              </a:r>
              <a:r>
                <a:rPr lang="en-GB" sz="900" b="1"/>
                <a:t> </a:t>
              </a:r>
              <a:br>
                <a:rPr lang="en-GB" sz="900" b="1"/>
              </a:br>
              <a:endParaRPr lang="en-GB" sz="900"/>
            </a:p>
          </p:txBody>
        </p:sp>
        <p:sp>
          <p:nvSpPr>
            <p:cNvPr id="45" name="Oval 73"/>
            <p:cNvSpPr/>
            <p:nvPr/>
          </p:nvSpPr>
          <p:spPr>
            <a:xfrm flipH="1">
              <a:off x="436419" y="785794"/>
              <a:ext cx="214271" cy="213653"/>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5910" name="Group 43"/>
          <p:cNvGrpSpPr>
            <a:grpSpLocks/>
          </p:cNvGrpSpPr>
          <p:nvPr/>
        </p:nvGrpSpPr>
        <p:grpSpPr bwMode="auto">
          <a:xfrm>
            <a:off x="4897438" y="4379913"/>
            <a:ext cx="1460500" cy="568325"/>
            <a:chOff x="3683555" y="785794"/>
            <a:chExt cx="1460041" cy="566575"/>
          </a:xfrm>
        </p:grpSpPr>
        <p:sp>
          <p:nvSpPr>
            <p:cNvPr id="165913" name="TextBox 76"/>
            <p:cNvSpPr txBox="1">
              <a:spLocks noChangeArrowheads="1"/>
            </p:cNvSpPr>
            <p:nvPr/>
          </p:nvSpPr>
          <p:spPr bwMode="auto">
            <a:xfrm>
              <a:off x="3785570" y="983814"/>
              <a:ext cx="1358026" cy="368555"/>
            </a:xfrm>
            <a:prstGeom prst="rect">
              <a:avLst/>
            </a:prstGeom>
            <a:noFill/>
            <a:ln w="9525">
              <a:noFill/>
              <a:miter lim="800000"/>
              <a:headEnd/>
              <a:tailEnd/>
            </a:ln>
          </p:spPr>
          <p:txBody>
            <a:bodyPr wrap="none">
              <a:spAutoFit/>
            </a:bodyPr>
            <a:lstStyle/>
            <a:p>
              <a:r>
                <a:rPr lang="en-GB" sz="900" b="1"/>
                <a:t>Bon de </a:t>
              </a:r>
              <a:r>
                <a:rPr lang="fr-FR" sz="900" b="1"/>
                <a:t>retour de prêt</a:t>
              </a:r>
              <a:r>
                <a:rPr lang="en-GB" sz="900" b="1"/>
                <a:t/>
              </a:r>
              <a:br>
                <a:rPr lang="en-GB" sz="900" b="1"/>
              </a:br>
              <a:endParaRPr lang="en-GB" sz="900"/>
            </a:p>
          </p:txBody>
        </p:sp>
        <p:sp>
          <p:nvSpPr>
            <p:cNvPr id="48" name="Oval 77"/>
            <p:cNvSpPr/>
            <p:nvPr/>
          </p:nvSpPr>
          <p:spPr>
            <a:xfrm flipH="1">
              <a:off x="3683555" y="785794"/>
              <a:ext cx="214245" cy="213652"/>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sp>
        <p:nvSpPr>
          <p:cNvPr id="49" name="Isosceles Triangle 82"/>
          <p:cNvSpPr/>
          <p:nvPr/>
        </p:nvSpPr>
        <p:spPr>
          <a:xfrm rot="2659805">
            <a:off x="1481138" y="4586288"/>
            <a:ext cx="141287" cy="160337"/>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dirty="0"/>
          </a:p>
        </p:txBody>
      </p:sp>
      <p:sp>
        <p:nvSpPr>
          <p:cNvPr id="50" name="Isosceles Triangle 82"/>
          <p:cNvSpPr/>
          <p:nvPr/>
        </p:nvSpPr>
        <p:spPr>
          <a:xfrm rot="2659805">
            <a:off x="4703763" y="2116138"/>
            <a:ext cx="139700" cy="160337"/>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7"/>
          <p:cNvSpPr>
            <a:spLocks noChangeArrowheads="1"/>
          </p:cNvSpPr>
          <p:nvPr/>
        </p:nvSpPr>
        <p:spPr bwMode="auto">
          <a:xfrm>
            <a:off x="279836" y="923843"/>
            <a:ext cx="2470429" cy="5562600"/>
          </a:xfrm>
          <a:prstGeom prst="roundRect">
            <a:avLst>
              <a:gd name="adj" fmla="val 16667"/>
            </a:avLst>
          </a:prstGeom>
          <a:solidFill>
            <a:schemeClr val="tx2">
              <a:alpha val="2000"/>
            </a:schemeClr>
          </a:solidFill>
          <a:ln w="19050">
            <a:solidFill>
              <a:schemeClr val="tx1"/>
            </a:solidFill>
            <a:round/>
            <a:headEnd/>
            <a:tailEnd/>
          </a:ln>
          <a:effectLst>
            <a:innerShdw blurRad="63500" dist="50800" dir="13500000">
              <a:prstClr val="black">
                <a:alpha val="50000"/>
              </a:prstClr>
            </a:innerShdw>
          </a:effectLst>
        </p:spPr>
        <p:txBody>
          <a:bodyPr wrap="none" tIns="0" anchorCtr="1"/>
          <a:lstStyle/>
          <a:p>
            <a:pPr algn="ctr" eaLnBrk="0" hangingPunct="0">
              <a:defRPr/>
            </a:pPr>
            <a:r>
              <a:rPr lang="fr-FR" b="1" cap="small" dirty="0">
                <a:solidFill>
                  <a:srgbClr val="008469"/>
                </a:solidFill>
                <a:effectLst>
                  <a:outerShdw blurRad="38100" dist="38100" dir="2700000" algn="tl">
                    <a:srgbClr val="000000">
                      <a:alpha val="43137"/>
                    </a:srgbClr>
                  </a:outerShdw>
                </a:effectLst>
                <a:latin typeface="Calibri" pitchFamily="34" charset="0"/>
                <a:cs typeface="+mn-cs"/>
              </a:rPr>
              <a:t>Commande Normale</a:t>
            </a:r>
          </a:p>
        </p:txBody>
      </p:sp>
      <p:sp>
        <p:nvSpPr>
          <p:cNvPr id="4" name="AutoShape 28"/>
          <p:cNvSpPr>
            <a:spLocks noChangeArrowheads="1"/>
          </p:cNvSpPr>
          <p:nvPr/>
        </p:nvSpPr>
        <p:spPr bwMode="auto">
          <a:xfrm>
            <a:off x="3186608" y="923843"/>
            <a:ext cx="2482736" cy="5562600"/>
          </a:xfrm>
          <a:prstGeom prst="roundRect">
            <a:avLst>
              <a:gd name="adj" fmla="val 16667"/>
            </a:avLst>
          </a:prstGeom>
          <a:solidFill>
            <a:schemeClr val="tx2">
              <a:alpha val="2000"/>
            </a:schemeClr>
          </a:solidFill>
          <a:ln w="19050">
            <a:solidFill>
              <a:schemeClr val="tx1"/>
            </a:solidFill>
            <a:round/>
            <a:headEnd/>
            <a:tailEnd/>
          </a:ln>
          <a:effectLst>
            <a:innerShdw blurRad="63500" dist="50800" dir="13500000">
              <a:prstClr val="black">
                <a:alpha val="50000"/>
              </a:prstClr>
            </a:innerShdw>
          </a:effectLst>
        </p:spPr>
        <p:txBody>
          <a:bodyPr wrap="none" tIns="0" anchorCtr="1"/>
          <a:lstStyle/>
          <a:p>
            <a:pPr algn="ctr" eaLnBrk="0" hangingPunct="0">
              <a:defRPr/>
            </a:pPr>
            <a:r>
              <a:rPr lang="fr-FR" b="1" cap="small" dirty="0">
                <a:solidFill>
                  <a:srgbClr val="008469"/>
                </a:solidFill>
                <a:effectLst>
                  <a:outerShdw blurRad="38100" dist="38100" dir="2700000" algn="tl">
                    <a:srgbClr val="000000">
                      <a:alpha val="43137"/>
                    </a:srgbClr>
                  </a:outerShdw>
                </a:effectLst>
                <a:latin typeface="Calibri" pitchFamily="34" charset="0"/>
                <a:cs typeface="+mn-cs"/>
              </a:rPr>
              <a:t>Commande Ouverte</a:t>
            </a:r>
          </a:p>
        </p:txBody>
      </p:sp>
      <p:sp>
        <p:nvSpPr>
          <p:cNvPr id="5" name="AutoShape 29"/>
          <p:cNvSpPr>
            <a:spLocks noChangeArrowheads="1"/>
          </p:cNvSpPr>
          <p:nvPr/>
        </p:nvSpPr>
        <p:spPr bwMode="auto">
          <a:xfrm>
            <a:off x="5922561" y="923843"/>
            <a:ext cx="2362200" cy="5517900"/>
          </a:xfrm>
          <a:prstGeom prst="roundRect">
            <a:avLst>
              <a:gd name="adj" fmla="val 16667"/>
            </a:avLst>
          </a:prstGeom>
          <a:solidFill>
            <a:schemeClr val="tx2">
              <a:alpha val="2000"/>
            </a:schemeClr>
          </a:solidFill>
          <a:ln w="19050">
            <a:solidFill>
              <a:schemeClr val="tx1"/>
            </a:solidFill>
            <a:round/>
            <a:headEnd/>
            <a:tailEnd/>
          </a:ln>
          <a:effectLst>
            <a:innerShdw blurRad="63500" dist="50800" dir="13500000">
              <a:prstClr val="black">
                <a:alpha val="50000"/>
              </a:prstClr>
            </a:innerShdw>
          </a:effectLst>
        </p:spPr>
        <p:txBody>
          <a:bodyPr wrap="none" tIns="0" anchorCtr="1"/>
          <a:lstStyle/>
          <a:p>
            <a:pPr algn="ctr" eaLnBrk="0" hangingPunct="0">
              <a:defRPr/>
            </a:pPr>
            <a:r>
              <a:rPr lang="fr-FR" b="1" cap="small" dirty="0">
                <a:solidFill>
                  <a:srgbClr val="008469"/>
                </a:solidFill>
                <a:effectLst>
                  <a:outerShdw blurRad="38100" dist="38100" dir="2700000" algn="tl">
                    <a:srgbClr val="000000">
                      <a:alpha val="43137"/>
                    </a:srgbClr>
                  </a:outerShdw>
                </a:effectLst>
                <a:latin typeface="Calibri" pitchFamily="34" charset="0"/>
                <a:cs typeface="+mn-cs"/>
              </a:rPr>
              <a:t>Prêt</a:t>
            </a:r>
          </a:p>
        </p:txBody>
      </p:sp>
      <p:sp>
        <p:nvSpPr>
          <p:cNvPr id="6" name="Oval 37">
            <a:hlinkClick r:id="rId2" action="ppaction://hlinksldjump"/>
          </p:cNvPr>
          <p:cNvSpPr>
            <a:spLocks noChangeArrowheads="1"/>
          </p:cNvSpPr>
          <p:nvPr/>
        </p:nvSpPr>
        <p:spPr bwMode="auto">
          <a:xfrm>
            <a:off x="965200" y="5511800"/>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Facture</a:t>
            </a:r>
          </a:p>
        </p:txBody>
      </p:sp>
      <p:sp>
        <p:nvSpPr>
          <p:cNvPr id="7" name="Oval 39">
            <a:hlinkClick r:id="rId3" action="ppaction://hlinksldjump"/>
          </p:cNvPr>
          <p:cNvSpPr>
            <a:spLocks noChangeArrowheads="1"/>
          </p:cNvSpPr>
          <p:nvPr/>
        </p:nvSpPr>
        <p:spPr bwMode="auto">
          <a:xfrm>
            <a:off x="508000" y="3133725"/>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Préparation</a:t>
            </a:r>
          </a:p>
        </p:txBody>
      </p:sp>
      <p:sp>
        <p:nvSpPr>
          <p:cNvPr id="8" name="Oval 40"/>
          <p:cNvSpPr>
            <a:spLocks noChangeArrowheads="1"/>
          </p:cNvSpPr>
          <p:nvPr/>
        </p:nvSpPr>
        <p:spPr bwMode="auto">
          <a:xfrm>
            <a:off x="965200" y="1381125"/>
            <a:ext cx="1600200" cy="381000"/>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Devis</a:t>
            </a:r>
          </a:p>
        </p:txBody>
      </p:sp>
      <p:sp>
        <p:nvSpPr>
          <p:cNvPr id="9" name="Oval 41">
            <a:hlinkClick r:id="rId3" action="ppaction://hlinksldjump"/>
          </p:cNvPr>
          <p:cNvSpPr>
            <a:spLocks noChangeArrowheads="1"/>
          </p:cNvSpPr>
          <p:nvPr/>
        </p:nvSpPr>
        <p:spPr bwMode="auto">
          <a:xfrm>
            <a:off x="965200" y="2295525"/>
            <a:ext cx="1600200" cy="5334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Commande</a:t>
            </a:r>
          </a:p>
          <a:p>
            <a:pPr algn="ctr" eaLnBrk="0" hangingPunct="0">
              <a:defRPr/>
            </a:pPr>
            <a:r>
              <a:rPr lang="fr-FR" sz="1200" cap="small" dirty="0">
                <a:solidFill>
                  <a:srgbClr val="FFFFFF"/>
                </a:solidFill>
                <a:latin typeface="Verdana" pitchFamily="34" charset="0"/>
                <a:cs typeface="+mn-cs"/>
              </a:rPr>
              <a:t>Normale</a:t>
            </a:r>
          </a:p>
        </p:txBody>
      </p:sp>
      <p:cxnSp>
        <p:nvCxnSpPr>
          <p:cNvPr id="166926" name="AutoShape 42"/>
          <p:cNvCxnSpPr>
            <a:cxnSpLocks noChangeShapeType="1"/>
            <a:stCxn id="9" idx="4"/>
            <a:endCxn id="7" idx="0"/>
          </p:cNvCxnSpPr>
          <p:nvPr/>
        </p:nvCxnSpPr>
        <p:spPr bwMode="auto">
          <a:xfrm rot="5400000">
            <a:off x="1384300" y="2752725"/>
            <a:ext cx="304800" cy="457200"/>
          </a:xfrm>
          <a:prstGeom prst="curvedConnector3">
            <a:avLst>
              <a:gd name="adj1" fmla="val 50000"/>
            </a:avLst>
          </a:prstGeom>
          <a:noFill/>
          <a:ln w="9525">
            <a:solidFill>
              <a:schemeClr val="hlink"/>
            </a:solidFill>
            <a:round/>
            <a:headEnd/>
            <a:tailEnd type="triangle" w="med" len="med"/>
          </a:ln>
        </p:spPr>
      </p:cxnSp>
      <p:cxnSp>
        <p:nvCxnSpPr>
          <p:cNvPr id="166927" name="AutoShape 43"/>
          <p:cNvCxnSpPr>
            <a:cxnSpLocks noChangeShapeType="1"/>
            <a:stCxn id="8" idx="3"/>
            <a:endCxn id="9" idx="0"/>
          </p:cNvCxnSpPr>
          <p:nvPr/>
        </p:nvCxnSpPr>
        <p:spPr bwMode="auto">
          <a:xfrm rot="16200000" flipH="1">
            <a:off x="1188244" y="1718469"/>
            <a:ext cx="588962" cy="565150"/>
          </a:xfrm>
          <a:prstGeom prst="curvedConnector3">
            <a:avLst>
              <a:gd name="adj1" fmla="val 54718"/>
            </a:avLst>
          </a:prstGeom>
          <a:noFill/>
          <a:ln w="9525">
            <a:solidFill>
              <a:srgbClr val="808080"/>
            </a:solidFill>
            <a:round/>
            <a:headEnd/>
            <a:tailEnd type="triangle" w="med" len="med"/>
          </a:ln>
        </p:spPr>
      </p:cxnSp>
      <p:cxnSp>
        <p:nvCxnSpPr>
          <p:cNvPr id="166928" name="AutoShape 44"/>
          <p:cNvCxnSpPr>
            <a:cxnSpLocks noChangeShapeType="1"/>
            <a:stCxn id="13" idx="6"/>
            <a:endCxn id="6" idx="7"/>
          </p:cNvCxnSpPr>
          <p:nvPr/>
        </p:nvCxnSpPr>
        <p:spPr bwMode="auto">
          <a:xfrm>
            <a:off x="2108200" y="4619625"/>
            <a:ext cx="222250" cy="947738"/>
          </a:xfrm>
          <a:prstGeom prst="curvedConnector2">
            <a:avLst/>
          </a:prstGeom>
          <a:noFill/>
          <a:ln w="9525">
            <a:solidFill>
              <a:schemeClr val="hlink"/>
            </a:solidFill>
            <a:round/>
            <a:headEnd/>
            <a:tailEnd type="triangle" w="med" len="med"/>
          </a:ln>
        </p:spPr>
      </p:cxnSp>
      <p:sp>
        <p:nvSpPr>
          <p:cNvPr id="13" name="Oval 65">
            <a:hlinkClick r:id="rId3" action="ppaction://hlinksldjump"/>
          </p:cNvPr>
          <p:cNvSpPr>
            <a:spLocks noChangeArrowheads="1"/>
          </p:cNvSpPr>
          <p:nvPr/>
        </p:nvSpPr>
        <p:spPr bwMode="auto">
          <a:xfrm>
            <a:off x="508000" y="4429125"/>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Livraison</a:t>
            </a:r>
          </a:p>
        </p:txBody>
      </p:sp>
      <p:sp>
        <p:nvSpPr>
          <p:cNvPr id="14" name="Oval 69">
            <a:hlinkClick r:id="rId3" action="ppaction://hlinksldjump"/>
          </p:cNvPr>
          <p:cNvSpPr>
            <a:spLocks noChangeArrowheads="1"/>
          </p:cNvSpPr>
          <p:nvPr/>
        </p:nvSpPr>
        <p:spPr bwMode="auto">
          <a:xfrm>
            <a:off x="355600" y="5160963"/>
            <a:ext cx="1066800" cy="238125"/>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Retour</a:t>
            </a:r>
          </a:p>
        </p:txBody>
      </p:sp>
      <p:sp>
        <p:nvSpPr>
          <p:cNvPr id="15" name="Oval 70">
            <a:hlinkClick r:id="rId2" action="ppaction://hlinksldjump"/>
          </p:cNvPr>
          <p:cNvSpPr>
            <a:spLocks noChangeArrowheads="1"/>
          </p:cNvSpPr>
          <p:nvPr/>
        </p:nvSpPr>
        <p:spPr bwMode="auto">
          <a:xfrm>
            <a:off x="431800" y="6096000"/>
            <a:ext cx="1066800" cy="238125"/>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Avoir</a:t>
            </a:r>
          </a:p>
        </p:txBody>
      </p:sp>
      <p:cxnSp>
        <p:nvCxnSpPr>
          <p:cNvPr id="166932" name="AutoShape 71"/>
          <p:cNvCxnSpPr>
            <a:cxnSpLocks noChangeShapeType="1"/>
            <a:stCxn id="14" idx="3"/>
            <a:endCxn id="15" idx="0"/>
          </p:cNvCxnSpPr>
          <p:nvPr/>
        </p:nvCxnSpPr>
        <p:spPr bwMode="auto">
          <a:xfrm rot="16200000" flipH="1">
            <a:off x="372269" y="5503069"/>
            <a:ext cx="731837" cy="454025"/>
          </a:xfrm>
          <a:prstGeom prst="curvedConnector3">
            <a:avLst>
              <a:gd name="adj1" fmla="val 52278"/>
            </a:avLst>
          </a:prstGeom>
          <a:noFill/>
          <a:ln w="9525">
            <a:solidFill>
              <a:srgbClr val="808080"/>
            </a:solidFill>
            <a:round/>
            <a:headEnd/>
            <a:tailEnd type="triangle" w="med" len="med"/>
          </a:ln>
        </p:spPr>
      </p:cxnSp>
      <p:cxnSp>
        <p:nvCxnSpPr>
          <p:cNvPr id="166933" name="AutoShape 72"/>
          <p:cNvCxnSpPr>
            <a:cxnSpLocks noChangeShapeType="1"/>
            <a:stCxn id="13" idx="4"/>
            <a:endCxn id="14" idx="0"/>
          </p:cNvCxnSpPr>
          <p:nvPr/>
        </p:nvCxnSpPr>
        <p:spPr bwMode="auto">
          <a:xfrm rot="5400000">
            <a:off x="923131" y="4775994"/>
            <a:ext cx="350838" cy="419100"/>
          </a:xfrm>
          <a:prstGeom prst="curvedConnector3">
            <a:avLst>
              <a:gd name="adj1" fmla="val 49773"/>
            </a:avLst>
          </a:prstGeom>
          <a:noFill/>
          <a:ln w="9525">
            <a:solidFill>
              <a:srgbClr val="808080"/>
            </a:solidFill>
            <a:round/>
            <a:headEnd/>
            <a:tailEnd type="triangle" w="med" len="med"/>
          </a:ln>
        </p:spPr>
      </p:cxnSp>
      <p:sp>
        <p:nvSpPr>
          <p:cNvPr id="18" name="Oval 73">
            <a:hlinkClick r:id="rId3" action="ppaction://hlinksldjump"/>
          </p:cNvPr>
          <p:cNvSpPr>
            <a:spLocks noChangeArrowheads="1"/>
          </p:cNvSpPr>
          <p:nvPr/>
        </p:nvSpPr>
        <p:spPr bwMode="auto">
          <a:xfrm>
            <a:off x="6519863" y="2295525"/>
            <a:ext cx="1600200" cy="5334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Commande</a:t>
            </a:r>
          </a:p>
          <a:p>
            <a:pPr algn="ctr" eaLnBrk="0" hangingPunct="0">
              <a:defRPr/>
            </a:pPr>
            <a:r>
              <a:rPr lang="fr-FR" sz="1200" cap="small" dirty="0">
                <a:solidFill>
                  <a:srgbClr val="FFFFFF"/>
                </a:solidFill>
                <a:latin typeface="Verdana" pitchFamily="34" charset="0"/>
                <a:cs typeface="+mn-cs"/>
              </a:rPr>
              <a:t>de prêt</a:t>
            </a:r>
          </a:p>
        </p:txBody>
      </p:sp>
      <p:sp>
        <p:nvSpPr>
          <p:cNvPr id="19" name="Oval 74">
            <a:hlinkClick r:id="rId2" action="ppaction://hlinksldjump"/>
          </p:cNvPr>
          <p:cNvSpPr>
            <a:spLocks noChangeArrowheads="1"/>
          </p:cNvSpPr>
          <p:nvPr/>
        </p:nvSpPr>
        <p:spPr bwMode="auto">
          <a:xfrm>
            <a:off x="6519863" y="5089525"/>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Retour</a:t>
            </a:r>
          </a:p>
        </p:txBody>
      </p:sp>
      <p:cxnSp>
        <p:nvCxnSpPr>
          <p:cNvPr id="166936" name="AutoShape 76"/>
          <p:cNvCxnSpPr>
            <a:cxnSpLocks noChangeShapeType="1"/>
            <a:stCxn id="21" idx="6"/>
            <a:endCxn id="19" idx="7"/>
          </p:cNvCxnSpPr>
          <p:nvPr/>
        </p:nvCxnSpPr>
        <p:spPr bwMode="auto">
          <a:xfrm>
            <a:off x="7739063" y="4619625"/>
            <a:ext cx="146050" cy="525463"/>
          </a:xfrm>
          <a:prstGeom prst="curvedConnector2">
            <a:avLst/>
          </a:prstGeom>
          <a:noFill/>
          <a:ln w="9525">
            <a:solidFill>
              <a:schemeClr val="hlink"/>
            </a:solidFill>
            <a:round/>
            <a:headEnd/>
            <a:tailEnd type="triangle" w="med" len="med"/>
          </a:ln>
        </p:spPr>
      </p:cxnSp>
      <p:sp>
        <p:nvSpPr>
          <p:cNvPr id="21" name="Oval 79">
            <a:hlinkClick r:id="rId3" action="ppaction://hlinksldjump"/>
          </p:cNvPr>
          <p:cNvSpPr>
            <a:spLocks noChangeArrowheads="1"/>
          </p:cNvSpPr>
          <p:nvPr/>
        </p:nvSpPr>
        <p:spPr bwMode="auto">
          <a:xfrm>
            <a:off x="6138863" y="4429125"/>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Livraison</a:t>
            </a:r>
          </a:p>
        </p:txBody>
      </p:sp>
      <p:cxnSp>
        <p:nvCxnSpPr>
          <p:cNvPr id="166938" name="AutoShape 80"/>
          <p:cNvCxnSpPr>
            <a:cxnSpLocks noChangeShapeType="1"/>
            <a:stCxn id="18" idx="5"/>
            <a:endCxn id="21" idx="0"/>
          </p:cNvCxnSpPr>
          <p:nvPr/>
        </p:nvCxnSpPr>
        <p:spPr bwMode="auto">
          <a:xfrm rot="5400000">
            <a:off x="6573044" y="3117057"/>
            <a:ext cx="1677987" cy="946150"/>
          </a:xfrm>
          <a:prstGeom prst="curvedConnector3">
            <a:avLst>
              <a:gd name="adj1" fmla="val 52319"/>
            </a:avLst>
          </a:prstGeom>
          <a:noFill/>
          <a:ln w="9525">
            <a:solidFill>
              <a:schemeClr val="hlink"/>
            </a:solidFill>
            <a:round/>
            <a:headEnd/>
            <a:tailEnd type="triangle" w="med" len="med"/>
          </a:ln>
        </p:spPr>
      </p:cxnSp>
      <p:sp>
        <p:nvSpPr>
          <p:cNvPr id="23" name="Oval 83">
            <a:hlinkClick r:id="rId3" action="ppaction://hlinksldjump"/>
          </p:cNvPr>
          <p:cNvSpPr>
            <a:spLocks noChangeArrowheads="1"/>
          </p:cNvSpPr>
          <p:nvPr/>
        </p:nvSpPr>
        <p:spPr bwMode="auto">
          <a:xfrm>
            <a:off x="6062663" y="5583238"/>
            <a:ext cx="1066800" cy="238125"/>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Facture</a:t>
            </a:r>
          </a:p>
        </p:txBody>
      </p:sp>
      <p:cxnSp>
        <p:nvCxnSpPr>
          <p:cNvPr id="166940" name="AutoShape 86"/>
          <p:cNvCxnSpPr>
            <a:cxnSpLocks noChangeShapeType="1"/>
            <a:stCxn id="21" idx="3"/>
            <a:endCxn id="23" idx="1"/>
          </p:cNvCxnSpPr>
          <p:nvPr/>
        </p:nvCxnSpPr>
        <p:spPr bwMode="auto">
          <a:xfrm rot="5400000">
            <a:off x="5864226" y="5108575"/>
            <a:ext cx="863600" cy="155575"/>
          </a:xfrm>
          <a:prstGeom prst="curvedConnector3">
            <a:avLst>
              <a:gd name="adj1" fmla="val 51102"/>
            </a:avLst>
          </a:prstGeom>
          <a:noFill/>
          <a:ln w="9525">
            <a:solidFill>
              <a:srgbClr val="808080"/>
            </a:solidFill>
            <a:round/>
            <a:headEnd/>
            <a:tailEnd type="triangle" w="med" len="med"/>
          </a:ln>
        </p:spPr>
      </p:cxnSp>
      <p:sp>
        <p:nvSpPr>
          <p:cNvPr id="25" name="Oval 88">
            <a:hlinkClick r:id="rId3" action="ppaction://hlinksldjump"/>
          </p:cNvPr>
          <p:cNvSpPr>
            <a:spLocks noChangeArrowheads="1"/>
          </p:cNvSpPr>
          <p:nvPr/>
        </p:nvSpPr>
        <p:spPr bwMode="auto">
          <a:xfrm>
            <a:off x="355600" y="1990725"/>
            <a:ext cx="1066800" cy="238125"/>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Tarifs</a:t>
            </a:r>
          </a:p>
        </p:txBody>
      </p:sp>
      <p:cxnSp>
        <p:nvCxnSpPr>
          <p:cNvPr id="166942" name="AutoShape 89"/>
          <p:cNvCxnSpPr>
            <a:cxnSpLocks noChangeShapeType="1"/>
            <a:stCxn id="25" idx="3"/>
            <a:endCxn id="9" idx="2"/>
          </p:cNvCxnSpPr>
          <p:nvPr/>
        </p:nvCxnSpPr>
        <p:spPr bwMode="auto">
          <a:xfrm rot="16200000" flipH="1">
            <a:off x="554038" y="2151062"/>
            <a:ext cx="368300" cy="454025"/>
          </a:xfrm>
          <a:prstGeom prst="curvedConnector2">
            <a:avLst/>
          </a:prstGeom>
          <a:noFill/>
          <a:ln w="9525">
            <a:solidFill>
              <a:schemeClr val="hlink"/>
            </a:solidFill>
            <a:round/>
            <a:headEnd/>
            <a:tailEnd type="triangle" w="med" len="med"/>
          </a:ln>
        </p:spPr>
      </p:cxnSp>
      <p:sp>
        <p:nvSpPr>
          <p:cNvPr id="27" name="Oval 90">
            <a:hlinkClick r:id="rId2" action="ppaction://hlinksldjump"/>
          </p:cNvPr>
          <p:cNvSpPr>
            <a:spLocks noChangeArrowheads="1"/>
          </p:cNvSpPr>
          <p:nvPr/>
        </p:nvSpPr>
        <p:spPr bwMode="auto">
          <a:xfrm>
            <a:off x="3871913" y="5511800"/>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Facture</a:t>
            </a:r>
          </a:p>
        </p:txBody>
      </p:sp>
      <p:sp>
        <p:nvSpPr>
          <p:cNvPr id="28" name="Oval 91">
            <a:hlinkClick r:id="rId3" action="ppaction://hlinksldjump"/>
          </p:cNvPr>
          <p:cNvSpPr>
            <a:spLocks noChangeArrowheads="1"/>
          </p:cNvSpPr>
          <p:nvPr/>
        </p:nvSpPr>
        <p:spPr bwMode="auto">
          <a:xfrm>
            <a:off x="3414713" y="3133725"/>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Allocation</a:t>
            </a:r>
          </a:p>
        </p:txBody>
      </p:sp>
      <p:sp>
        <p:nvSpPr>
          <p:cNvPr id="29" name="Oval 92"/>
          <p:cNvSpPr>
            <a:spLocks noChangeArrowheads="1"/>
          </p:cNvSpPr>
          <p:nvPr/>
        </p:nvSpPr>
        <p:spPr bwMode="auto">
          <a:xfrm>
            <a:off x="3871913" y="1381125"/>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Contrat</a:t>
            </a:r>
          </a:p>
        </p:txBody>
      </p:sp>
      <p:sp>
        <p:nvSpPr>
          <p:cNvPr id="30" name="Oval 93">
            <a:hlinkClick r:id="rId3" action="ppaction://hlinksldjump"/>
          </p:cNvPr>
          <p:cNvSpPr>
            <a:spLocks noChangeArrowheads="1"/>
          </p:cNvSpPr>
          <p:nvPr/>
        </p:nvSpPr>
        <p:spPr bwMode="auto">
          <a:xfrm>
            <a:off x="3871913" y="2295525"/>
            <a:ext cx="1600200" cy="5334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Demande</a:t>
            </a:r>
          </a:p>
          <a:p>
            <a:pPr algn="ctr" eaLnBrk="0" hangingPunct="0">
              <a:defRPr/>
            </a:pPr>
            <a:r>
              <a:rPr lang="fr-FR" sz="1200" cap="small" dirty="0">
                <a:solidFill>
                  <a:srgbClr val="FFFFFF"/>
                </a:solidFill>
                <a:latin typeface="Verdana" pitchFamily="34" charset="0"/>
                <a:cs typeface="+mn-cs"/>
              </a:rPr>
              <a:t>Livraison</a:t>
            </a:r>
          </a:p>
        </p:txBody>
      </p:sp>
      <p:cxnSp>
        <p:nvCxnSpPr>
          <p:cNvPr id="166947" name="AutoShape 94"/>
          <p:cNvCxnSpPr>
            <a:cxnSpLocks noChangeShapeType="1"/>
            <a:stCxn id="30" idx="4"/>
            <a:endCxn id="28" idx="0"/>
          </p:cNvCxnSpPr>
          <p:nvPr/>
        </p:nvCxnSpPr>
        <p:spPr bwMode="auto">
          <a:xfrm rot="5400000">
            <a:off x="4291013" y="2752725"/>
            <a:ext cx="304800" cy="457200"/>
          </a:xfrm>
          <a:prstGeom prst="curvedConnector3">
            <a:avLst>
              <a:gd name="adj1" fmla="val 50000"/>
            </a:avLst>
          </a:prstGeom>
          <a:noFill/>
          <a:ln w="9525">
            <a:solidFill>
              <a:schemeClr val="hlink"/>
            </a:solidFill>
            <a:round/>
            <a:headEnd/>
            <a:tailEnd type="triangle" w="med" len="med"/>
          </a:ln>
        </p:spPr>
      </p:cxnSp>
      <p:cxnSp>
        <p:nvCxnSpPr>
          <p:cNvPr id="166948" name="AutoShape 95"/>
          <p:cNvCxnSpPr>
            <a:cxnSpLocks noChangeShapeType="1"/>
            <a:stCxn id="29" idx="5"/>
            <a:endCxn id="30" idx="0"/>
          </p:cNvCxnSpPr>
          <p:nvPr/>
        </p:nvCxnSpPr>
        <p:spPr bwMode="auto">
          <a:xfrm rot="5400000">
            <a:off x="4660107" y="1718469"/>
            <a:ext cx="588962" cy="565150"/>
          </a:xfrm>
          <a:prstGeom prst="curvedConnector3">
            <a:avLst>
              <a:gd name="adj1" fmla="val 54718"/>
            </a:avLst>
          </a:prstGeom>
          <a:noFill/>
          <a:ln w="9525">
            <a:solidFill>
              <a:srgbClr val="808080"/>
            </a:solidFill>
            <a:round/>
            <a:headEnd/>
            <a:tailEnd type="triangle" w="med" len="med"/>
          </a:ln>
        </p:spPr>
      </p:cxnSp>
      <p:cxnSp>
        <p:nvCxnSpPr>
          <p:cNvPr id="166949" name="AutoShape 96"/>
          <p:cNvCxnSpPr>
            <a:cxnSpLocks noChangeShapeType="1"/>
            <a:stCxn id="34" idx="6"/>
            <a:endCxn id="27" idx="7"/>
          </p:cNvCxnSpPr>
          <p:nvPr/>
        </p:nvCxnSpPr>
        <p:spPr bwMode="auto">
          <a:xfrm>
            <a:off x="5014913" y="4619625"/>
            <a:ext cx="222250" cy="947738"/>
          </a:xfrm>
          <a:prstGeom prst="curvedConnector2">
            <a:avLst/>
          </a:prstGeom>
          <a:noFill/>
          <a:ln w="9525">
            <a:solidFill>
              <a:schemeClr val="hlink"/>
            </a:solidFill>
            <a:round/>
            <a:headEnd/>
            <a:tailEnd type="triangle" w="med" len="med"/>
          </a:ln>
        </p:spPr>
      </p:cxnSp>
      <p:sp>
        <p:nvSpPr>
          <p:cNvPr id="34" name="Oval 99">
            <a:hlinkClick r:id="rId3" action="ppaction://hlinksldjump"/>
          </p:cNvPr>
          <p:cNvSpPr>
            <a:spLocks noChangeArrowheads="1"/>
          </p:cNvSpPr>
          <p:nvPr/>
        </p:nvSpPr>
        <p:spPr bwMode="auto">
          <a:xfrm>
            <a:off x="3414713" y="4429125"/>
            <a:ext cx="1600200" cy="381000"/>
          </a:xfrm>
          <a:prstGeom prst="ellipse">
            <a:avLst/>
          </a:prstGeom>
          <a:solidFill>
            <a:schemeClr val="tx1"/>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FFFFFF"/>
                </a:solidFill>
                <a:latin typeface="Verdana" pitchFamily="34" charset="0"/>
                <a:cs typeface="+mn-cs"/>
              </a:rPr>
              <a:t>Livraison</a:t>
            </a:r>
          </a:p>
        </p:txBody>
      </p:sp>
      <p:sp>
        <p:nvSpPr>
          <p:cNvPr id="35" name="Oval 103">
            <a:hlinkClick r:id="rId3" action="ppaction://hlinksldjump"/>
          </p:cNvPr>
          <p:cNvSpPr>
            <a:spLocks noChangeArrowheads="1"/>
          </p:cNvSpPr>
          <p:nvPr/>
        </p:nvSpPr>
        <p:spPr bwMode="auto">
          <a:xfrm>
            <a:off x="3262313" y="5160963"/>
            <a:ext cx="1066800" cy="238125"/>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Retour</a:t>
            </a:r>
          </a:p>
        </p:txBody>
      </p:sp>
      <p:sp>
        <p:nvSpPr>
          <p:cNvPr id="36" name="Oval 104">
            <a:hlinkClick r:id="rId2" action="ppaction://hlinksldjump"/>
          </p:cNvPr>
          <p:cNvSpPr>
            <a:spLocks noChangeArrowheads="1"/>
          </p:cNvSpPr>
          <p:nvPr/>
        </p:nvSpPr>
        <p:spPr bwMode="auto">
          <a:xfrm>
            <a:off x="3338513" y="6096000"/>
            <a:ext cx="1066800" cy="238125"/>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Avoir</a:t>
            </a:r>
          </a:p>
        </p:txBody>
      </p:sp>
      <p:cxnSp>
        <p:nvCxnSpPr>
          <p:cNvPr id="166953" name="AutoShape 105"/>
          <p:cNvCxnSpPr>
            <a:cxnSpLocks noChangeShapeType="1"/>
            <a:stCxn id="35" idx="3"/>
            <a:endCxn id="36" idx="0"/>
          </p:cNvCxnSpPr>
          <p:nvPr/>
        </p:nvCxnSpPr>
        <p:spPr bwMode="auto">
          <a:xfrm rot="16200000" flipH="1">
            <a:off x="3278982" y="5503069"/>
            <a:ext cx="731837" cy="454025"/>
          </a:xfrm>
          <a:prstGeom prst="curvedConnector3">
            <a:avLst>
              <a:gd name="adj1" fmla="val 52278"/>
            </a:avLst>
          </a:prstGeom>
          <a:noFill/>
          <a:ln w="9525">
            <a:solidFill>
              <a:srgbClr val="808080"/>
            </a:solidFill>
            <a:round/>
            <a:headEnd/>
            <a:tailEnd type="triangle" w="med" len="med"/>
          </a:ln>
        </p:spPr>
      </p:cxnSp>
      <p:cxnSp>
        <p:nvCxnSpPr>
          <p:cNvPr id="166954" name="AutoShape 106"/>
          <p:cNvCxnSpPr>
            <a:cxnSpLocks noChangeShapeType="1"/>
            <a:stCxn id="34" idx="4"/>
            <a:endCxn id="35" idx="0"/>
          </p:cNvCxnSpPr>
          <p:nvPr/>
        </p:nvCxnSpPr>
        <p:spPr bwMode="auto">
          <a:xfrm rot="5400000">
            <a:off x="3829844" y="4775994"/>
            <a:ext cx="350838" cy="419100"/>
          </a:xfrm>
          <a:prstGeom prst="curvedConnector3">
            <a:avLst>
              <a:gd name="adj1" fmla="val 49773"/>
            </a:avLst>
          </a:prstGeom>
          <a:noFill/>
          <a:ln w="9525">
            <a:solidFill>
              <a:srgbClr val="808080"/>
            </a:solidFill>
            <a:round/>
            <a:headEnd/>
            <a:tailEnd type="triangle" w="med" len="med"/>
          </a:ln>
        </p:spPr>
      </p:cxnSp>
      <p:sp>
        <p:nvSpPr>
          <p:cNvPr id="39" name="Oval 107">
            <a:hlinkClick r:id="rId3" action="ppaction://hlinksldjump"/>
          </p:cNvPr>
          <p:cNvSpPr>
            <a:spLocks noChangeArrowheads="1"/>
          </p:cNvSpPr>
          <p:nvPr/>
        </p:nvSpPr>
        <p:spPr bwMode="auto">
          <a:xfrm>
            <a:off x="3262313" y="1990725"/>
            <a:ext cx="1066800" cy="238125"/>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Tarifs</a:t>
            </a:r>
          </a:p>
        </p:txBody>
      </p:sp>
      <p:cxnSp>
        <p:nvCxnSpPr>
          <p:cNvPr id="166956" name="AutoShape 108"/>
          <p:cNvCxnSpPr>
            <a:cxnSpLocks noChangeShapeType="1"/>
            <a:stCxn id="39" idx="1"/>
            <a:endCxn id="29" idx="2"/>
          </p:cNvCxnSpPr>
          <p:nvPr/>
        </p:nvCxnSpPr>
        <p:spPr bwMode="auto">
          <a:xfrm rot="-5400000">
            <a:off x="3417888" y="1571625"/>
            <a:ext cx="454025" cy="454025"/>
          </a:xfrm>
          <a:prstGeom prst="curvedConnector2">
            <a:avLst/>
          </a:prstGeom>
          <a:noFill/>
          <a:ln w="9525">
            <a:solidFill>
              <a:schemeClr val="hlink"/>
            </a:solidFill>
            <a:prstDash val="dash"/>
            <a:round/>
            <a:headEnd/>
            <a:tailEnd type="triangle" w="med" len="med"/>
          </a:ln>
        </p:spPr>
      </p:cxnSp>
      <p:cxnSp>
        <p:nvCxnSpPr>
          <p:cNvPr id="166957" name="AutoShape 109"/>
          <p:cNvCxnSpPr>
            <a:cxnSpLocks noChangeShapeType="1"/>
            <a:stCxn id="6" idx="4"/>
            <a:endCxn id="15" idx="7"/>
          </p:cNvCxnSpPr>
          <p:nvPr/>
        </p:nvCxnSpPr>
        <p:spPr bwMode="auto">
          <a:xfrm rot="5400000">
            <a:off x="1435100" y="5800725"/>
            <a:ext cx="238125" cy="422275"/>
          </a:xfrm>
          <a:prstGeom prst="curvedConnector3">
            <a:avLst>
              <a:gd name="adj1" fmla="val 42667"/>
            </a:avLst>
          </a:prstGeom>
          <a:noFill/>
          <a:ln w="9525">
            <a:solidFill>
              <a:srgbClr val="808080"/>
            </a:solidFill>
            <a:prstDash val="dash"/>
            <a:round/>
            <a:headEnd/>
            <a:tailEnd type="triangle" w="med" len="med"/>
          </a:ln>
        </p:spPr>
      </p:cxnSp>
      <p:cxnSp>
        <p:nvCxnSpPr>
          <p:cNvPr id="166958" name="AutoShape 110"/>
          <p:cNvCxnSpPr>
            <a:cxnSpLocks noChangeShapeType="1"/>
            <a:stCxn id="27" idx="4"/>
            <a:endCxn id="36" idx="7"/>
          </p:cNvCxnSpPr>
          <p:nvPr/>
        </p:nvCxnSpPr>
        <p:spPr bwMode="auto">
          <a:xfrm rot="5400000">
            <a:off x="4341813" y="5800725"/>
            <a:ext cx="238125" cy="422275"/>
          </a:xfrm>
          <a:prstGeom prst="curvedConnector3">
            <a:avLst>
              <a:gd name="adj1" fmla="val 42667"/>
            </a:avLst>
          </a:prstGeom>
          <a:noFill/>
          <a:ln w="9525">
            <a:solidFill>
              <a:srgbClr val="808080"/>
            </a:solidFill>
            <a:prstDash val="dash"/>
            <a:round/>
            <a:headEnd/>
            <a:tailEnd type="triangle" w="med" len="med"/>
          </a:ln>
        </p:spPr>
      </p:cxnSp>
      <p:cxnSp>
        <p:nvCxnSpPr>
          <p:cNvPr id="166959" name="AutoShape 111"/>
          <p:cNvCxnSpPr>
            <a:cxnSpLocks noChangeShapeType="1"/>
            <a:stCxn id="28" idx="5"/>
            <a:endCxn id="34" idx="0"/>
          </p:cNvCxnSpPr>
          <p:nvPr/>
        </p:nvCxnSpPr>
        <p:spPr bwMode="auto">
          <a:xfrm rot="5400000">
            <a:off x="4012407" y="3661569"/>
            <a:ext cx="969962" cy="565150"/>
          </a:xfrm>
          <a:prstGeom prst="curvedConnector3">
            <a:avLst>
              <a:gd name="adj1" fmla="val 52866"/>
            </a:avLst>
          </a:prstGeom>
          <a:noFill/>
          <a:ln w="9525">
            <a:solidFill>
              <a:schemeClr val="hlink"/>
            </a:solidFill>
            <a:round/>
            <a:headEnd/>
            <a:tailEnd type="triangle" w="med" len="med"/>
          </a:ln>
        </p:spPr>
      </p:cxnSp>
      <p:cxnSp>
        <p:nvCxnSpPr>
          <p:cNvPr id="166960" name="AutoShape 112"/>
          <p:cNvCxnSpPr>
            <a:cxnSpLocks noChangeShapeType="1"/>
            <a:stCxn id="7" idx="5"/>
            <a:endCxn id="13" idx="1"/>
          </p:cNvCxnSpPr>
          <p:nvPr/>
        </p:nvCxnSpPr>
        <p:spPr bwMode="auto">
          <a:xfrm rot="5400000">
            <a:off x="795337" y="3406776"/>
            <a:ext cx="1025525" cy="1130300"/>
          </a:xfrm>
          <a:prstGeom prst="curvedConnector3">
            <a:avLst>
              <a:gd name="adj1" fmla="val 50000"/>
            </a:avLst>
          </a:prstGeom>
          <a:noFill/>
          <a:ln w="9525">
            <a:solidFill>
              <a:schemeClr val="hlink"/>
            </a:solidFill>
            <a:round/>
            <a:headEnd/>
            <a:tailEnd type="triangle" w="med" len="med"/>
          </a:ln>
        </p:spPr>
      </p:cxnSp>
      <p:cxnSp>
        <p:nvCxnSpPr>
          <p:cNvPr id="166961" name="AutoShape 113"/>
          <p:cNvCxnSpPr>
            <a:cxnSpLocks noChangeShapeType="1"/>
            <a:stCxn id="7" idx="6"/>
            <a:endCxn id="46" idx="0"/>
          </p:cNvCxnSpPr>
          <p:nvPr/>
        </p:nvCxnSpPr>
        <p:spPr bwMode="auto">
          <a:xfrm flipH="1">
            <a:off x="2032000" y="3324225"/>
            <a:ext cx="76200" cy="647700"/>
          </a:xfrm>
          <a:prstGeom prst="curvedConnector4">
            <a:avLst>
              <a:gd name="adj1" fmla="val -300000"/>
              <a:gd name="adj2" fmla="val 64704"/>
            </a:avLst>
          </a:prstGeom>
          <a:noFill/>
          <a:ln w="9525">
            <a:solidFill>
              <a:srgbClr val="808080"/>
            </a:solidFill>
            <a:round/>
            <a:headEnd/>
            <a:tailEnd type="triangle" w="med" len="med"/>
          </a:ln>
        </p:spPr>
      </p:cxnSp>
      <p:sp>
        <p:nvSpPr>
          <p:cNvPr id="46" name="Oval 114">
            <a:hlinkClick r:id="rId3" action="ppaction://hlinksldjump"/>
          </p:cNvPr>
          <p:cNvSpPr>
            <a:spLocks noChangeArrowheads="1"/>
          </p:cNvSpPr>
          <p:nvPr/>
        </p:nvSpPr>
        <p:spPr bwMode="auto">
          <a:xfrm>
            <a:off x="1498600" y="3971925"/>
            <a:ext cx="1066800" cy="238125"/>
          </a:xfrm>
          <a:prstGeom prst="ellipse">
            <a:avLst/>
          </a:prstGeom>
          <a:solidFill>
            <a:srgbClr val="EAEAEA"/>
          </a:solidFill>
          <a:ln w="9525">
            <a:solidFill>
              <a:schemeClr val="tx1"/>
            </a:solidFill>
            <a:round/>
            <a:headEnd/>
            <a:tailEnd/>
          </a:ln>
          <a:effectLst>
            <a:outerShdw blurRad="50800" dist="38100" dir="8100000" algn="tr" rotWithShape="0">
              <a:prstClr val="black">
                <a:alpha val="40000"/>
              </a:prstClr>
            </a:outerShdw>
          </a:effectLst>
        </p:spPr>
        <p:txBody>
          <a:bodyPr wrap="none" anchor="ctr"/>
          <a:lstStyle/>
          <a:p>
            <a:pPr algn="ctr" eaLnBrk="0" hangingPunct="0">
              <a:defRPr/>
            </a:pPr>
            <a:r>
              <a:rPr lang="fr-FR" sz="1200" cap="small" dirty="0">
                <a:solidFill>
                  <a:srgbClr val="008469"/>
                </a:solidFill>
                <a:latin typeface="Verdana" pitchFamily="34" charset="0"/>
                <a:cs typeface="+mn-cs"/>
              </a:rPr>
              <a:t>Colisage</a:t>
            </a:r>
          </a:p>
        </p:txBody>
      </p:sp>
      <p:sp>
        <p:nvSpPr>
          <p:cNvPr id="47" name="Titre 1"/>
          <p:cNvSpPr txBox="1">
            <a:spLocks/>
          </p:cNvSpPr>
          <p:nvPr/>
        </p:nvSpPr>
        <p:spPr>
          <a:xfrm>
            <a:off x="12700" y="11113"/>
            <a:ext cx="6994525" cy="1143000"/>
          </a:xfrm>
          <a:prstGeom prst="rect">
            <a:avLst/>
          </a:prstGeom>
        </p:spPr>
        <p:txBody>
          <a:bodyPr/>
          <a:lstStyle/>
          <a:p>
            <a:pPr eaLnBrk="0" hangingPunct="0">
              <a:defRPr/>
            </a:pPr>
            <a:r>
              <a:rPr lang="fr-FR" sz="2800" b="1" kern="0">
                <a:solidFill>
                  <a:srgbClr val="008469"/>
                </a:solidFill>
                <a:latin typeface="Foco"/>
                <a:cs typeface="+mn-cs"/>
              </a:rPr>
              <a:t>Quelques exemples de flux</a:t>
            </a:r>
            <a:endParaRPr lang="fr-FR" sz="2800" b="1" kern="0" dirty="0">
              <a:solidFill>
                <a:srgbClr val="008469"/>
              </a:solidFill>
              <a:latin typeface="Foco"/>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7"/>
          <p:cNvPicPr>
            <a:picLocks noChangeAspect="1" noChangeArrowheads="1"/>
          </p:cNvPicPr>
          <p:nvPr/>
        </p:nvPicPr>
        <p:blipFill>
          <a:blip r:embed="rId3"/>
          <a:srcRect/>
          <a:stretch>
            <a:fillRect/>
          </a:stretch>
        </p:blipFill>
        <p:spPr bwMode="auto">
          <a:xfrm>
            <a:off x="466725" y="566738"/>
            <a:ext cx="8210550" cy="5724525"/>
          </a:xfrm>
          <a:prstGeom prst="rect">
            <a:avLst/>
          </a:prstGeom>
          <a:noFill/>
          <a:ln w="9525">
            <a:noFill/>
            <a:miter lim="800000"/>
            <a:headEnd/>
            <a:tailEnd/>
          </a:ln>
        </p:spPr>
      </p:pic>
      <p:sp>
        <p:nvSpPr>
          <p:cNvPr id="84994" name="Titre 1"/>
          <p:cNvSpPr txBox="1">
            <a:spLocks/>
          </p:cNvSpPr>
          <p:nvPr/>
        </p:nvSpPr>
        <p:spPr bwMode="auto">
          <a:xfrm>
            <a:off x="609600" y="457200"/>
            <a:ext cx="8229600" cy="563563"/>
          </a:xfrm>
          <a:prstGeom prst="rect">
            <a:avLst/>
          </a:prstGeom>
          <a:noFill/>
          <a:ln w="9525">
            <a:noFill/>
            <a:miter lim="800000"/>
            <a:headEnd/>
            <a:tailEnd/>
          </a:ln>
        </p:spPr>
        <p:txBody>
          <a:bodyPr anchor="ctr"/>
          <a:lstStyle/>
          <a:p>
            <a:r>
              <a:rPr lang="en-GB" sz="2800" b="1">
                <a:solidFill>
                  <a:srgbClr val="008469"/>
                </a:solidFill>
              </a:rPr>
              <a:t>STRUCTURES FONDAMENTALES</a:t>
            </a:r>
          </a:p>
        </p:txBody>
      </p:sp>
      <p:sp>
        <p:nvSpPr>
          <p:cNvPr id="8499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84996" name="ZoneTexte 5"/>
          <p:cNvSpPr txBox="1">
            <a:spLocks noChangeArrowheads="1"/>
          </p:cNvSpPr>
          <p:nvPr/>
        </p:nvSpPr>
        <p:spPr bwMode="auto">
          <a:xfrm>
            <a:off x="466725" y="5364163"/>
            <a:ext cx="2300288" cy="369887"/>
          </a:xfrm>
          <a:prstGeom prst="rect">
            <a:avLst/>
          </a:prstGeom>
          <a:noFill/>
          <a:ln w="9525">
            <a:noFill/>
            <a:miter lim="800000"/>
            <a:headEnd/>
            <a:tailEnd/>
          </a:ln>
        </p:spPr>
        <p:txBody>
          <a:bodyPr wrap="none">
            <a:spAutoFit/>
          </a:bodyPr>
          <a:lstStyle/>
          <a:p>
            <a:r>
              <a:rPr lang="fr-FR"/>
              <a:t>Référentiel Commun</a:t>
            </a:r>
          </a:p>
        </p:txBody>
      </p:sp>
      <p:sp>
        <p:nvSpPr>
          <p:cNvPr id="84997" name="ZoneTexte 6"/>
          <p:cNvSpPr txBox="1">
            <a:spLocks noChangeArrowheads="1"/>
          </p:cNvSpPr>
          <p:nvPr/>
        </p:nvSpPr>
        <p:spPr bwMode="auto">
          <a:xfrm>
            <a:off x="6156325" y="5548313"/>
            <a:ext cx="2338388" cy="369887"/>
          </a:xfrm>
          <a:prstGeom prst="rect">
            <a:avLst/>
          </a:prstGeom>
          <a:noFill/>
          <a:ln w="9525">
            <a:noFill/>
            <a:miter lim="800000"/>
            <a:headEnd/>
            <a:tailEnd/>
          </a:ln>
        </p:spPr>
        <p:txBody>
          <a:bodyPr wrap="none">
            <a:spAutoFit/>
          </a:bodyPr>
          <a:lstStyle/>
          <a:p>
            <a:r>
              <a:rPr lang="fr-FR"/>
              <a:t>Données Logistiques</a:t>
            </a:r>
          </a:p>
        </p:txBody>
      </p:sp>
      <p:sp>
        <p:nvSpPr>
          <p:cNvPr id="84998" name="ZoneTexte 7"/>
          <p:cNvSpPr txBox="1">
            <a:spLocks noChangeArrowheads="1"/>
          </p:cNvSpPr>
          <p:nvPr/>
        </p:nvSpPr>
        <p:spPr bwMode="auto">
          <a:xfrm>
            <a:off x="277813" y="3789363"/>
            <a:ext cx="1339850" cy="646112"/>
          </a:xfrm>
          <a:prstGeom prst="rect">
            <a:avLst/>
          </a:prstGeom>
          <a:noFill/>
          <a:ln w="9525">
            <a:noFill/>
            <a:miter lim="800000"/>
            <a:headEnd/>
            <a:tailEnd/>
          </a:ln>
        </p:spPr>
        <p:txBody>
          <a:bodyPr wrap="none">
            <a:spAutoFit/>
          </a:bodyPr>
          <a:lstStyle/>
          <a:p>
            <a:r>
              <a:rPr lang="fr-FR"/>
              <a:t>Règles</a:t>
            </a:r>
          </a:p>
          <a:p>
            <a:r>
              <a:rPr lang="fr-FR"/>
              <a:t>De Gestion</a:t>
            </a:r>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115888"/>
            <a:ext cx="6994525" cy="1143000"/>
          </a:xfrm>
          <a:prstGeom prst="rect">
            <a:avLst/>
          </a:prstGeom>
        </p:spPr>
        <p:txBody>
          <a:bodyPr/>
          <a:lstStyle/>
          <a:p>
            <a:pPr eaLnBrk="0" hangingPunct="0">
              <a:defRPr/>
            </a:pPr>
            <a:r>
              <a:rPr lang="fr-FR" sz="2800" b="1" kern="0" dirty="0">
                <a:solidFill>
                  <a:schemeClr val="accent1">
                    <a:lumMod val="50000"/>
                  </a:schemeClr>
                </a:solidFill>
                <a:latin typeface="+mj-lt"/>
                <a:ea typeface="+mj-ea"/>
                <a:cs typeface="+mj-cs"/>
              </a:rPr>
              <a:t>Flux général vente</a:t>
            </a:r>
          </a:p>
        </p:txBody>
      </p:sp>
      <p:cxnSp>
        <p:nvCxnSpPr>
          <p:cNvPr id="4" name="Straight Connector 31"/>
          <p:cNvCxnSpPr/>
          <p:nvPr/>
        </p:nvCxnSpPr>
        <p:spPr>
          <a:xfrm flipV="1">
            <a:off x="939800" y="3178175"/>
            <a:ext cx="7235825" cy="19050"/>
          </a:xfrm>
          <a:prstGeom prst="line">
            <a:avLst/>
          </a:prstGeom>
        </p:spPr>
        <p:style>
          <a:lnRef idx="3">
            <a:schemeClr val="accent5"/>
          </a:lnRef>
          <a:fillRef idx="0">
            <a:schemeClr val="accent5"/>
          </a:fillRef>
          <a:effectRef idx="2">
            <a:schemeClr val="accent5"/>
          </a:effectRef>
          <a:fontRef idx="minor">
            <a:schemeClr val="tx1"/>
          </a:fontRef>
        </p:style>
      </p:cxnSp>
      <p:grpSp>
        <p:nvGrpSpPr>
          <p:cNvPr id="167939" name="Group 30"/>
          <p:cNvGrpSpPr>
            <a:grpSpLocks/>
          </p:cNvGrpSpPr>
          <p:nvPr/>
        </p:nvGrpSpPr>
        <p:grpSpPr bwMode="auto">
          <a:xfrm>
            <a:off x="1892300" y="3079750"/>
            <a:ext cx="950913" cy="428625"/>
            <a:chOff x="1994863" y="785794"/>
            <a:chExt cx="952260" cy="428628"/>
          </a:xfrm>
        </p:grpSpPr>
        <p:sp>
          <p:nvSpPr>
            <p:cNvPr id="168000" name="TextBox 74"/>
            <p:cNvSpPr txBox="1">
              <a:spLocks noChangeArrowheads="1"/>
            </p:cNvSpPr>
            <p:nvPr/>
          </p:nvSpPr>
          <p:spPr bwMode="auto">
            <a:xfrm>
              <a:off x="2102020" y="983590"/>
              <a:ext cx="845103" cy="230832"/>
            </a:xfrm>
            <a:prstGeom prst="rect">
              <a:avLst/>
            </a:prstGeom>
            <a:noFill/>
            <a:ln w="9525">
              <a:noFill/>
              <a:miter lim="800000"/>
              <a:headEnd/>
              <a:tailEnd/>
            </a:ln>
          </p:spPr>
          <p:txBody>
            <a:bodyPr wrap="none">
              <a:spAutoFit/>
            </a:bodyPr>
            <a:lstStyle/>
            <a:p>
              <a:r>
                <a:rPr lang="fr-FR" sz="900" b="1"/>
                <a:t>Commande</a:t>
              </a:r>
              <a:r>
                <a:rPr lang="en-GB" sz="900" b="1"/>
                <a:t> </a:t>
              </a:r>
              <a:endParaRPr lang="en-GB" sz="900"/>
            </a:p>
          </p:txBody>
        </p:sp>
        <p:sp>
          <p:nvSpPr>
            <p:cNvPr id="7" name="Oval 75"/>
            <p:cNvSpPr/>
            <p:nvPr/>
          </p:nvSpPr>
          <p:spPr>
            <a:xfrm flipH="1">
              <a:off x="1994863" y="785794"/>
              <a:ext cx="214617" cy="214315"/>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7940" name="Group 29"/>
          <p:cNvGrpSpPr>
            <a:grpSpLocks/>
          </p:cNvGrpSpPr>
          <p:nvPr/>
        </p:nvGrpSpPr>
        <p:grpSpPr bwMode="auto">
          <a:xfrm>
            <a:off x="725488" y="3079750"/>
            <a:ext cx="631825" cy="428625"/>
            <a:chOff x="436419" y="785794"/>
            <a:chExt cx="631660" cy="428628"/>
          </a:xfrm>
        </p:grpSpPr>
        <p:sp>
          <p:nvSpPr>
            <p:cNvPr id="167998" name="TextBox 3"/>
            <p:cNvSpPr txBox="1">
              <a:spLocks noChangeArrowheads="1"/>
            </p:cNvSpPr>
            <p:nvPr/>
          </p:nvSpPr>
          <p:spPr bwMode="auto">
            <a:xfrm>
              <a:off x="543576" y="983590"/>
              <a:ext cx="524503" cy="230832"/>
            </a:xfrm>
            <a:prstGeom prst="rect">
              <a:avLst/>
            </a:prstGeom>
            <a:noFill/>
            <a:ln w="9525">
              <a:noFill/>
              <a:miter lim="800000"/>
              <a:headEnd/>
              <a:tailEnd/>
            </a:ln>
          </p:spPr>
          <p:txBody>
            <a:bodyPr wrap="none">
              <a:spAutoFit/>
            </a:bodyPr>
            <a:lstStyle/>
            <a:p>
              <a:r>
                <a:rPr lang="fr-FR" sz="900" b="1"/>
                <a:t>Devis</a:t>
              </a:r>
              <a:r>
                <a:rPr lang="en-GB" sz="900" b="1"/>
                <a:t> </a:t>
              </a:r>
              <a:endParaRPr lang="en-GB" sz="900"/>
            </a:p>
          </p:txBody>
        </p:sp>
        <p:sp>
          <p:nvSpPr>
            <p:cNvPr id="10" name="Oval 73"/>
            <p:cNvSpPr/>
            <p:nvPr/>
          </p:nvSpPr>
          <p:spPr>
            <a:xfrm flipH="1">
              <a:off x="436419" y="785794"/>
              <a:ext cx="214256" cy="214315"/>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sp>
        <p:nvSpPr>
          <p:cNvPr id="11" name="Rectangle 10"/>
          <p:cNvSpPr/>
          <p:nvPr/>
        </p:nvSpPr>
        <p:spPr>
          <a:xfrm>
            <a:off x="2198688" y="1468438"/>
            <a:ext cx="1035050" cy="369887"/>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GB" sz="900" b="1" dirty="0"/>
              <a:t>Clients / Prospects</a:t>
            </a:r>
            <a:endParaRPr lang="en-GB" sz="800" dirty="0"/>
          </a:p>
        </p:txBody>
      </p:sp>
      <p:cxnSp>
        <p:nvCxnSpPr>
          <p:cNvPr id="12" name="Forme 11"/>
          <p:cNvCxnSpPr>
            <a:stCxn id="11" idx="2"/>
            <a:endCxn id="62" idx="1"/>
          </p:cNvCxnSpPr>
          <p:nvPr/>
        </p:nvCxnSpPr>
        <p:spPr>
          <a:xfrm rot="16200000" flipH="1">
            <a:off x="2720181" y="1834357"/>
            <a:ext cx="442913" cy="450850"/>
          </a:xfrm>
          <a:prstGeom prst="bentConnector2">
            <a:avLst/>
          </a:prstGeom>
          <a:ln>
            <a:tailEnd type="arrow"/>
          </a:ln>
        </p:spPr>
        <p:style>
          <a:lnRef idx="1">
            <a:schemeClr val="accent5"/>
          </a:lnRef>
          <a:fillRef idx="0">
            <a:schemeClr val="accent5"/>
          </a:fillRef>
          <a:effectRef idx="0">
            <a:schemeClr val="accent5"/>
          </a:effectRef>
          <a:fontRef idx="minor">
            <a:schemeClr val="tx1"/>
          </a:fontRef>
        </p:style>
      </p:cxnSp>
      <p:sp>
        <p:nvSpPr>
          <p:cNvPr id="13" name="Rectangle 12"/>
          <p:cNvSpPr/>
          <p:nvPr/>
        </p:nvSpPr>
        <p:spPr>
          <a:xfrm>
            <a:off x="3843338" y="1544638"/>
            <a:ext cx="1035050" cy="231775"/>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GB" sz="900" b="1" dirty="0"/>
              <a:t>Articles</a:t>
            </a:r>
            <a:r>
              <a:rPr lang="en-GB" sz="800" dirty="0"/>
              <a:t>…</a:t>
            </a:r>
          </a:p>
        </p:txBody>
      </p:sp>
      <p:grpSp>
        <p:nvGrpSpPr>
          <p:cNvPr id="167944" name="Group 85"/>
          <p:cNvGrpSpPr>
            <a:grpSpLocks/>
          </p:cNvGrpSpPr>
          <p:nvPr/>
        </p:nvGrpSpPr>
        <p:grpSpPr bwMode="auto">
          <a:xfrm>
            <a:off x="1252538" y="2960688"/>
            <a:ext cx="677862" cy="569912"/>
            <a:chOff x="5538406" y="1682043"/>
            <a:chExt cx="804603" cy="603949"/>
          </a:xfrm>
        </p:grpSpPr>
        <p:pic>
          <p:nvPicPr>
            <p:cNvPr id="167996" name="Picture 12" descr="usergreen-trans"/>
            <p:cNvPicPr>
              <a:picLocks noChangeAspect="1" noChangeArrowheads="1"/>
            </p:cNvPicPr>
            <p:nvPr/>
          </p:nvPicPr>
          <p:blipFill>
            <a:blip r:embed="rId2"/>
            <a:srcRect/>
            <a:stretch>
              <a:fillRect/>
            </a:stretch>
          </p:blipFill>
          <p:spPr bwMode="auto">
            <a:xfrm>
              <a:off x="5538406" y="1682043"/>
              <a:ext cx="484613" cy="484613"/>
            </a:xfrm>
            <a:prstGeom prst="rect">
              <a:avLst/>
            </a:prstGeom>
            <a:noFill/>
            <a:ln w="9525">
              <a:noFill/>
              <a:miter lim="800000"/>
              <a:headEnd/>
              <a:tailEnd/>
            </a:ln>
          </p:spPr>
        </p:pic>
        <p:sp>
          <p:nvSpPr>
            <p:cNvPr id="167997" name="TextBox 33"/>
            <p:cNvSpPr txBox="1">
              <a:spLocks noChangeArrowheads="1"/>
            </p:cNvSpPr>
            <p:nvPr/>
          </p:nvSpPr>
          <p:spPr bwMode="auto">
            <a:xfrm>
              <a:off x="5786446" y="2055160"/>
              <a:ext cx="556563" cy="230832"/>
            </a:xfrm>
            <a:prstGeom prst="rect">
              <a:avLst/>
            </a:prstGeom>
            <a:noFill/>
            <a:ln w="9525">
              <a:noFill/>
              <a:miter lim="800000"/>
              <a:headEnd/>
              <a:tailEnd/>
            </a:ln>
          </p:spPr>
          <p:txBody>
            <a:bodyPr wrap="none">
              <a:spAutoFit/>
            </a:bodyPr>
            <a:lstStyle/>
            <a:p>
              <a:r>
                <a:rPr lang="en-GB" sz="900"/>
                <a:t>Picking</a:t>
              </a:r>
              <a:endParaRPr lang="fr-FR" sz="900"/>
            </a:p>
          </p:txBody>
        </p:sp>
      </p:grpSp>
      <p:sp>
        <p:nvSpPr>
          <p:cNvPr id="17" name="Rectangle 16"/>
          <p:cNvSpPr/>
          <p:nvPr/>
        </p:nvSpPr>
        <p:spPr>
          <a:xfrm>
            <a:off x="5508625" y="1566863"/>
            <a:ext cx="1035050" cy="230187"/>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fr-FR" sz="900" b="1" dirty="0"/>
              <a:t>Tarif vente</a:t>
            </a:r>
            <a:endParaRPr lang="fr-FR" sz="1000" b="1" dirty="0"/>
          </a:p>
        </p:txBody>
      </p:sp>
      <p:grpSp>
        <p:nvGrpSpPr>
          <p:cNvPr id="167946" name="Groupe 39"/>
          <p:cNvGrpSpPr>
            <a:grpSpLocks/>
          </p:cNvGrpSpPr>
          <p:nvPr/>
        </p:nvGrpSpPr>
        <p:grpSpPr bwMode="auto">
          <a:xfrm>
            <a:off x="8293100" y="3146425"/>
            <a:ext cx="538163" cy="79375"/>
            <a:chOff x="7084276" y="4137452"/>
            <a:chExt cx="538983" cy="78608"/>
          </a:xfrm>
        </p:grpSpPr>
        <p:sp>
          <p:nvSpPr>
            <p:cNvPr id="19" name="Oval 41"/>
            <p:cNvSpPr/>
            <p:nvPr/>
          </p:nvSpPr>
          <p:spPr>
            <a:xfrm flipH="1">
              <a:off x="7084276" y="4139025"/>
              <a:ext cx="74727" cy="7546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sp>
          <p:nvSpPr>
            <p:cNvPr id="20" name="Oval 41"/>
            <p:cNvSpPr/>
            <p:nvPr/>
          </p:nvSpPr>
          <p:spPr>
            <a:xfrm flipH="1">
              <a:off x="7243268" y="4137452"/>
              <a:ext cx="74727" cy="7546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sp>
          <p:nvSpPr>
            <p:cNvPr id="21" name="Oval 41"/>
            <p:cNvSpPr/>
            <p:nvPr/>
          </p:nvSpPr>
          <p:spPr>
            <a:xfrm flipH="1">
              <a:off x="7395900" y="4140596"/>
              <a:ext cx="74727" cy="7546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sp>
          <p:nvSpPr>
            <p:cNvPr id="22" name="Oval 41"/>
            <p:cNvSpPr/>
            <p:nvPr/>
          </p:nvSpPr>
          <p:spPr>
            <a:xfrm flipH="1">
              <a:off x="7548532" y="4140596"/>
              <a:ext cx="74727" cy="7546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sp>
        <p:nvSpPr>
          <p:cNvPr id="23" name="Oval 4"/>
          <p:cNvSpPr/>
          <p:nvPr/>
        </p:nvSpPr>
        <p:spPr>
          <a:xfrm flipH="1">
            <a:off x="2740025" y="3092450"/>
            <a:ext cx="214313" cy="214313"/>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GB" dirty="0"/>
          </a:p>
        </p:txBody>
      </p:sp>
      <p:grpSp>
        <p:nvGrpSpPr>
          <p:cNvPr id="167948" name="Group 30"/>
          <p:cNvGrpSpPr>
            <a:grpSpLocks/>
          </p:cNvGrpSpPr>
          <p:nvPr/>
        </p:nvGrpSpPr>
        <p:grpSpPr bwMode="auto">
          <a:xfrm>
            <a:off x="5081588" y="3079750"/>
            <a:ext cx="931862" cy="566738"/>
            <a:chOff x="1994863" y="785794"/>
            <a:chExt cx="933024" cy="567128"/>
          </a:xfrm>
        </p:grpSpPr>
        <p:sp>
          <p:nvSpPr>
            <p:cNvPr id="167990" name="TextBox 74"/>
            <p:cNvSpPr txBox="1">
              <a:spLocks noChangeArrowheads="1"/>
            </p:cNvSpPr>
            <p:nvPr/>
          </p:nvSpPr>
          <p:spPr bwMode="auto">
            <a:xfrm>
              <a:off x="2102020" y="983590"/>
              <a:ext cx="825867" cy="369332"/>
            </a:xfrm>
            <a:prstGeom prst="rect">
              <a:avLst/>
            </a:prstGeom>
            <a:noFill/>
            <a:ln w="9525">
              <a:noFill/>
              <a:miter lim="800000"/>
              <a:headEnd/>
              <a:tailEnd/>
            </a:ln>
          </p:spPr>
          <p:txBody>
            <a:bodyPr wrap="none">
              <a:spAutoFit/>
            </a:bodyPr>
            <a:lstStyle/>
            <a:p>
              <a:r>
                <a:rPr lang="fr-FR" sz="900" b="1"/>
                <a:t>Bon </a:t>
              </a:r>
            </a:p>
            <a:p>
              <a:r>
                <a:rPr lang="fr-FR" sz="900" b="1"/>
                <a:t>Préparation</a:t>
              </a:r>
              <a:endParaRPr lang="en-GB" sz="900"/>
            </a:p>
          </p:txBody>
        </p:sp>
        <p:sp>
          <p:nvSpPr>
            <p:cNvPr id="26" name="Oval 75"/>
            <p:cNvSpPr/>
            <p:nvPr/>
          </p:nvSpPr>
          <p:spPr>
            <a:xfrm flipH="1">
              <a:off x="1994863" y="785794"/>
              <a:ext cx="214579" cy="214460"/>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7949" name="Group 30"/>
          <p:cNvGrpSpPr>
            <a:grpSpLocks/>
          </p:cNvGrpSpPr>
          <p:nvPr/>
        </p:nvGrpSpPr>
        <p:grpSpPr bwMode="auto">
          <a:xfrm>
            <a:off x="3502025" y="3079750"/>
            <a:ext cx="952500" cy="566738"/>
            <a:chOff x="1994863" y="785794"/>
            <a:chExt cx="952260" cy="567128"/>
          </a:xfrm>
        </p:grpSpPr>
        <p:sp>
          <p:nvSpPr>
            <p:cNvPr id="167988" name="TextBox 74"/>
            <p:cNvSpPr txBox="1">
              <a:spLocks noChangeArrowheads="1"/>
            </p:cNvSpPr>
            <p:nvPr/>
          </p:nvSpPr>
          <p:spPr bwMode="auto">
            <a:xfrm>
              <a:off x="2102020" y="983590"/>
              <a:ext cx="845103" cy="369332"/>
            </a:xfrm>
            <a:prstGeom prst="rect">
              <a:avLst/>
            </a:prstGeom>
            <a:noFill/>
            <a:ln w="9525">
              <a:noFill/>
              <a:miter lim="800000"/>
              <a:headEnd/>
              <a:tailEnd/>
            </a:ln>
          </p:spPr>
          <p:txBody>
            <a:bodyPr wrap="none">
              <a:spAutoFit/>
            </a:bodyPr>
            <a:lstStyle/>
            <a:p>
              <a:r>
                <a:rPr lang="fr-FR" sz="900" b="1"/>
                <a:t>Commande</a:t>
              </a:r>
              <a:r>
                <a:rPr lang="en-GB" sz="900" b="1"/>
                <a:t> </a:t>
              </a:r>
            </a:p>
            <a:p>
              <a:r>
                <a:rPr lang="fr-FR" sz="900" b="1"/>
                <a:t>allouée</a:t>
              </a:r>
              <a:endParaRPr lang="fr-FR" sz="900"/>
            </a:p>
          </p:txBody>
        </p:sp>
        <p:sp>
          <p:nvSpPr>
            <p:cNvPr id="29" name="Oval 75"/>
            <p:cNvSpPr/>
            <p:nvPr/>
          </p:nvSpPr>
          <p:spPr>
            <a:xfrm flipH="1">
              <a:off x="1994863" y="785794"/>
              <a:ext cx="214259" cy="214460"/>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sp>
        <p:nvSpPr>
          <p:cNvPr id="30" name="Oval 4"/>
          <p:cNvSpPr/>
          <p:nvPr/>
        </p:nvSpPr>
        <p:spPr>
          <a:xfrm flipH="1">
            <a:off x="4383088" y="3070225"/>
            <a:ext cx="214312" cy="214313"/>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GB" dirty="0"/>
          </a:p>
        </p:txBody>
      </p:sp>
      <p:sp>
        <p:nvSpPr>
          <p:cNvPr id="31" name="Rectangle 30"/>
          <p:cNvSpPr/>
          <p:nvPr/>
        </p:nvSpPr>
        <p:spPr>
          <a:xfrm>
            <a:off x="4376738" y="4000500"/>
            <a:ext cx="1239837" cy="2698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fr-FR" sz="1000" u="sng" dirty="0">
                <a:solidFill>
                  <a:srgbClr val="000000"/>
                </a:solidFill>
                <a:latin typeface="Calibri" pitchFamily="34" charset="0"/>
              </a:rPr>
              <a:t>Génération</a:t>
            </a:r>
            <a:r>
              <a:rPr lang="en-GB" sz="1000" u="sng" dirty="0">
                <a:solidFill>
                  <a:srgbClr val="000000"/>
                </a:solidFill>
                <a:latin typeface="Calibri" pitchFamily="34" charset="0"/>
              </a:rPr>
              <a:t> du BP</a:t>
            </a:r>
          </a:p>
        </p:txBody>
      </p:sp>
      <p:cxnSp>
        <p:nvCxnSpPr>
          <p:cNvPr id="32" name="Straight Arrow Connector 110"/>
          <p:cNvCxnSpPr/>
          <p:nvPr/>
        </p:nvCxnSpPr>
        <p:spPr>
          <a:xfrm rot="5400000">
            <a:off x="4129087" y="3627438"/>
            <a:ext cx="690563" cy="1588"/>
          </a:xfrm>
          <a:prstGeom prst="straightConnector1">
            <a:avLst/>
          </a:prstGeom>
          <a:ln>
            <a:tailEnd type="none"/>
          </a:ln>
        </p:spPr>
        <p:style>
          <a:lnRef idx="1">
            <a:schemeClr val="accent5"/>
          </a:lnRef>
          <a:fillRef idx="0">
            <a:schemeClr val="accent5"/>
          </a:fillRef>
          <a:effectRef idx="0">
            <a:schemeClr val="accent5"/>
          </a:effectRef>
          <a:fontRef idx="minor">
            <a:schemeClr val="tx1"/>
          </a:fontRef>
        </p:style>
      </p:cxnSp>
      <p:sp>
        <p:nvSpPr>
          <p:cNvPr id="33" name="Rectangle 32"/>
          <p:cNvSpPr/>
          <p:nvPr/>
        </p:nvSpPr>
        <p:spPr>
          <a:xfrm>
            <a:off x="2755900" y="4011613"/>
            <a:ext cx="847725" cy="2698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fr-FR" sz="1000" u="sng" dirty="0">
                <a:solidFill>
                  <a:srgbClr val="000000"/>
                </a:solidFill>
                <a:latin typeface="Calibri" pitchFamily="34" charset="0"/>
              </a:rPr>
              <a:t>Allocation</a:t>
            </a:r>
            <a:endParaRPr lang="en-GB" sz="1000" u="sng" dirty="0">
              <a:solidFill>
                <a:srgbClr val="000000"/>
              </a:solidFill>
              <a:latin typeface="Calibri" pitchFamily="34" charset="0"/>
            </a:endParaRPr>
          </a:p>
        </p:txBody>
      </p:sp>
      <p:cxnSp>
        <p:nvCxnSpPr>
          <p:cNvPr id="34" name="Straight Arrow Connector 110"/>
          <p:cNvCxnSpPr/>
          <p:nvPr/>
        </p:nvCxnSpPr>
        <p:spPr>
          <a:xfrm rot="5400000">
            <a:off x="2484438" y="3649663"/>
            <a:ext cx="692150" cy="0"/>
          </a:xfrm>
          <a:prstGeom prst="straightConnector1">
            <a:avLst/>
          </a:prstGeom>
          <a:ln>
            <a:tailEnd type="none"/>
          </a:ln>
        </p:spPr>
        <p:style>
          <a:lnRef idx="1">
            <a:schemeClr val="accent5"/>
          </a:lnRef>
          <a:fillRef idx="0">
            <a:schemeClr val="accent5"/>
          </a:fillRef>
          <a:effectRef idx="0">
            <a:schemeClr val="accent5"/>
          </a:effectRef>
          <a:fontRef idx="minor">
            <a:schemeClr val="tx1"/>
          </a:fontRef>
        </p:style>
      </p:cxnSp>
      <p:grpSp>
        <p:nvGrpSpPr>
          <p:cNvPr id="167955" name="Group 85"/>
          <p:cNvGrpSpPr>
            <a:grpSpLocks/>
          </p:cNvGrpSpPr>
          <p:nvPr/>
        </p:nvGrpSpPr>
        <p:grpSpPr bwMode="auto">
          <a:xfrm>
            <a:off x="5802313" y="2949575"/>
            <a:ext cx="1016000" cy="582613"/>
            <a:chOff x="5538406" y="1682043"/>
            <a:chExt cx="1203585" cy="618094"/>
          </a:xfrm>
        </p:grpSpPr>
        <p:pic>
          <p:nvPicPr>
            <p:cNvPr id="167986" name="Picture 12" descr="usergreen-trans"/>
            <p:cNvPicPr>
              <a:picLocks noChangeAspect="1" noChangeArrowheads="1"/>
            </p:cNvPicPr>
            <p:nvPr/>
          </p:nvPicPr>
          <p:blipFill>
            <a:blip r:embed="rId2"/>
            <a:srcRect/>
            <a:stretch>
              <a:fillRect/>
            </a:stretch>
          </p:blipFill>
          <p:spPr bwMode="auto">
            <a:xfrm>
              <a:off x="5538406" y="1682043"/>
              <a:ext cx="484613" cy="484613"/>
            </a:xfrm>
            <a:prstGeom prst="rect">
              <a:avLst/>
            </a:prstGeom>
            <a:noFill/>
            <a:ln w="9525">
              <a:noFill/>
              <a:miter lim="800000"/>
              <a:headEnd/>
              <a:tailEnd/>
            </a:ln>
          </p:spPr>
        </p:pic>
        <p:sp>
          <p:nvSpPr>
            <p:cNvPr id="167987" name="TextBox 33"/>
            <p:cNvSpPr txBox="1">
              <a:spLocks noChangeArrowheads="1"/>
            </p:cNvSpPr>
            <p:nvPr/>
          </p:nvSpPr>
          <p:spPr bwMode="auto">
            <a:xfrm>
              <a:off x="5786452" y="2055161"/>
              <a:ext cx="955539" cy="244976"/>
            </a:xfrm>
            <a:prstGeom prst="rect">
              <a:avLst/>
            </a:prstGeom>
            <a:noFill/>
            <a:ln w="9525">
              <a:noFill/>
              <a:miter lim="800000"/>
              <a:headEnd/>
              <a:tailEnd/>
            </a:ln>
          </p:spPr>
          <p:txBody>
            <a:bodyPr wrap="none">
              <a:spAutoFit/>
            </a:bodyPr>
            <a:lstStyle/>
            <a:p>
              <a:r>
                <a:rPr lang="fr-FR" sz="900"/>
                <a:t>Préparation</a:t>
              </a:r>
            </a:p>
          </p:txBody>
        </p:sp>
      </p:grpSp>
      <p:sp>
        <p:nvSpPr>
          <p:cNvPr id="38" name="Oval 4"/>
          <p:cNvSpPr/>
          <p:nvPr/>
        </p:nvSpPr>
        <p:spPr>
          <a:xfrm flipH="1">
            <a:off x="6669088" y="3081338"/>
            <a:ext cx="214312" cy="214312"/>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GB" dirty="0"/>
          </a:p>
        </p:txBody>
      </p:sp>
      <p:sp>
        <p:nvSpPr>
          <p:cNvPr id="39" name="Rectangle 38"/>
          <p:cNvSpPr/>
          <p:nvPr/>
        </p:nvSpPr>
        <p:spPr>
          <a:xfrm>
            <a:off x="6662738" y="4011613"/>
            <a:ext cx="1239837" cy="2698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fr-FR" sz="1000" u="sng" dirty="0">
                <a:solidFill>
                  <a:srgbClr val="000000"/>
                </a:solidFill>
                <a:latin typeface="Calibri" pitchFamily="34" charset="0"/>
              </a:rPr>
              <a:t>Validation des BL</a:t>
            </a:r>
            <a:endParaRPr lang="en-GB" sz="1000" u="sng" dirty="0">
              <a:solidFill>
                <a:srgbClr val="000000"/>
              </a:solidFill>
              <a:latin typeface="Calibri" pitchFamily="34" charset="0"/>
            </a:endParaRPr>
          </a:p>
        </p:txBody>
      </p:sp>
      <p:cxnSp>
        <p:nvCxnSpPr>
          <p:cNvPr id="40" name="Straight Arrow Connector 110"/>
          <p:cNvCxnSpPr/>
          <p:nvPr/>
        </p:nvCxnSpPr>
        <p:spPr>
          <a:xfrm rot="5400000">
            <a:off x="6414294" y="3637756"/>
            <a:ext cx="692150" cy="1588"/>
          </a:xfrm>
          <a:prstGeom prst="straightConnector1">
            <a:avLst/>
          </a:prstGeom>
          <a:ln>
            <a:tailEnd type="none"/>
          </a:ln>
        </p:spPr>
        <p:style>
          <a:lnRef idx="1">
            <a:schemeClr val="accent5"/>
          </a:lnRef>
          <a:fillRef idx="0">
            <a:schemeClr val="accent5"/>
          </a:fillRef>
          <a:effectRef idx="0">
            <a:schemeClr val="accent5"/>
          </a:effectRef>
          <a:fontRef idx="minor">
            <a:schemeClr val="tx1"/>
          </a:fontRef>
        </p:style>
      </p:cxnSp>
      <p:grpSp>
        <p:nvGrpSpPr>
          <p:cNvPr id="167959" name="Group 30"/>
          <p:cNvGrpSpPr>
            <a:grpSpLocks/>
          </p:cNvGrpSpPr>
          <p:nvPr/>
        </p:nvGrpSpPr>
        <p:grpSpPr bwMode="auto">
          <a:xfrm>
            <a:off x="7486650" y="3079750"/>
            <a:ext cx="1163638" cy="566738"/>
            <a:chOff x="1994863" y="785794"/>
            <a:chExt cx="1163857" cy="567128"/>
          </a:xfrm>
        </p:grpSpPr>
        <p:sp>
          <p:nvSpPr>
            <p:cNvPr id="167984" name="TextBox 74"/>
            <p:cNvSpPr txBox="1">
              <a:spLocks noChangeArrowheads="1"/>
            </p:cNvSpPr>
            <p:nvPr/>
          </p:nvSpPr>
          <p:spPr bwMode="auto">
            <a:xfrm>
              <a:off x="2102020" y="983590"/>
              <a:ext cx="1056700" cy="369332"/>
            </a:xfrm>
            <a:prstGeom prst="rect">
              <a:avLst/>
            </a:prstGeom>
            <a:noFill/>
            <a:ln w="9525">
              <a:noFill/>
              <a:miter lim="800000"/>
              <a:headEnd/>
              <a:tailEnd/>
            </a:ln>
          </p:spPr>
          <p:txBody>
            <a:bodyPr wrap="none">
              <a:spAutoFit/>
            </a:bodyPr>
            <a:lstStyle/>
            <a:p>
              <a:r>
                <a:rPr lang="fr-FR" sz="900" b="1"/>
                <a:t>Bon </a:t>
              </a:r>
            </a:p>
            <a:p>
              <a:r>
                <a:rPr lang="fr-FR" sz="900" b="1"/>
                <a:t>Livraison validé</a:t>
              </a:r>
              <a:endParaRPr lang="fr-FR" sz="900"/>
            </a:p>
          </p:txBody>
        </p:sp>
        <p:sp>
          <p:nvSpPr>
            <p:cNvPr id="43" name="Oval 75"/>
            <p:cNvSpPr/>
            <p:nvPr/>
          </p:nvSpPr>
          <p:spPr>
            <a:xfrm flipH="1">
              <a:off x="1994863" y="785794"/>
              <a:ext cx="214353" cy="214460"/>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cxnSp>
        <p:nvCxnSpPr>
          <p:cNvPr id="44" name="Straight Connector 31"/>
          <p:cNvCxnSpPr/>
          <p:nvPr/>
        </p:nvCxnSpPr>
        <p:spPr>
          <a:xfrm flipV="1">
            <a:off x="1371600" y="5102225"/>
            <a:ext cx="3155950" cy="3175"/>
          </a:xfrm>
          <a:prstGeom prst="line">
            <a:avLst/>
          </a:prstGeom>
        </p:spPr>
        <p:style>
          <a:lnRef idx="3">
            <a:schemeClr val="accent5"/>
          </a:lnRef>
          <a:fillRef idx="0">
            <a:schemeClr val="accent5"/>
          </a:fillRef>
          <a:effectRef idx="2">
            <a:schemeClr val="accent5"/>
          </a:effectRef>
          <a:fontRef idx="minor">
            <a:schemeClr val="tx1"/>
          </a:fontRef>
        </p:style>
      </p:cxnSp>
      <p:grpSp>
        <p:nvGrpSpPr>
          <p:cNvPr id="167961" name="Group 29"/>
          <p:cNvGrpSpPr>
            <a:grpSpLocks/>
          </p:cNvGrpSpPr>
          <p:nvPr/>
        </p:nvGrpSpPr>
        <p:grpSpPr bwMode="auto">
          <a:xfrm>
            <a:off x="2341563" y="4984750"/>
            <a:ext cx="708025" cy="428625"/>
            <a:chOff x="436419" y="785794"/>
            <a:chExt cx="708604" cy="428628"/>
          </a:xfrm>
        </p:grpSpPr>
        <p:sp>
          <p:nvSpPr>
            <p:cNvPr id="167982" name="TextBox 3"/>
            <p:cNvSpPr txBox="1">
              <a:spLocks noChangeArrowheads="1"/>
            </p:cNvSpPr>
            <p:nvPr/>
          </p:nvSpPr>
          <p:spPr bwMode="auto">
            <a:xfrm>
              <a:off x="543576" y="983590"/>
              <a:ext cx="601447" cy="230832"/>
            </a:xfrm>
            <a:prstGeom prst="rect">
              <a:avLst/>
            </a:prstGeom>
            <a:noFill/>
            <a:ln w="9525">
              <a:noFill/>
              <a:miter lim="800000"/>
              <a:headEnd/>
              <a:tailEnd/>
            </a:ln>
          </p:spPr>
          <p:txBody>
            <a:bodyPr wrap="none">
              <a:spAutoFit/>
            </a:bodyPr>
            <a:lstStyle/>
            <a:p>
              <a:r>
                <a:rPr lang="fr-FR" sz="900" b="1"/>
                <a:t>Facture</a:t>
              </a:r>
              <a:endParaRPr lang="en-GB" sz="900"/>
            </a:p>
          </p:txBody>
        </p:sp>
        <p:sp>
          <p:nvSpPr>
            <p:cNvPr id="47" name="Oval 73"/>
            <p:cNvSpPr/>
            <p:nvPr/>
          </p:nvSpPr>
          <p:spPr>
            <a:xfrm flipH="1">
              <a:off x="436419" y="785794"/>
              <a:ext cx="214487" cy="214315"/>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grpSp>
        <p:nvGrpSpPr>
          <p:cNvPr id="167962" name="Groupe 39"/>
          <p:cNvGrpSpPr>
            <a:grpSpLocks/>
          </p:cNvGrpSpPr>
          <p:nvPr/>
        </p:nvGrpSpPr>
        <p:grpSpPr bwMode="auto">
          <a:xfrm>
            <a:off x="742950" y="5051425"/>
            <a:ext cx="538163" cy="79375"/>
            <a:chOff x="7084276" y="4137452"/>
            <a:chExt cx="538983" cy="78608"/>
          </a:xfrm>
        </p:grpSpPr>
        <p:sp>
          <p:nvSpPr>
            <p:cNvPr id="49" name="Oval 41"/>
            <p:cNvSpPr/>
            <p:nvPr/>
          </p:nvSpPr>
          <p:spPr>
            <a:xfrm flipH="1">
              <a:off x="7084276" y="4139025"/>
              <a:ext cx="74727" cy="7546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sp>
          <p:nvSpPr>
            <p:cNvPr id="50" name="Oval 41"/>
            <p:cNvSpPr/>
            <p:nvPr/>
          </p:nvSpPr>
          <p:spPr>
            <a:xfrm flipH="1">
              <a:off x="7243268" y="4137452"/>
              <a:ext cx="74727" cy="7546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sp>
          <p:nvSpPr>
            <p:cNvPr id="51" name="Oval 41"/>
            <p:cNvSpPr/>
            <p:nvPr/>
          </p:nvSpPr>
          <p:spPr>
            <a:xfrm flipH="1">
              <a:off x="7395900" y="4140596"/>
              <a:ext cx="74727" cy="7546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sp>
          <p:nvSpPr>
            <p:cNvPr id="52" name="Oval 41"/>
            <p:cNvSpPr/>
            <p:nvPr/>
          </p:nvSpPr>
          <p:spPr>
            <a:xfrm flipH="1">
              <a:off x="7548532" y="4140596"/>
              <a:ext cx="74727" cy="75464"/>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sp>
        <p:nvSpPr>
          <p:cNvPr id="53" name="Oval 4"/>
          <p:cNvSpPr/>
          <p:nvPr/>
        </p:nvSpPr>
        <p:spPr>
          <a:xfrm flipH="1">
            <a:off x="1525588" y="4997450"/>
            <a:ext cx="214312" cy="214313"/>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GB" dirty="0"/>
          </a:p>
        </p:txBody>
      </p:sp>
      <p:sp>
        <p:nvSpPr>
          <p:cNvPr id="54" name="Rectangle 53"/>
          <p:cNvSpPr/>
          <p:nvPr/>
        </p:nvSpPr>
        <p:spPr>
          <a:xfrm>
            <a:off x="1541463" y="5916613"/>
            <a:ext cx="1285875" cy="2698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fr-FR" sz="1000" u="sng" dirty="0">
                <a:solidFill>
                  <a:srgbClr val="000000"/>
                </a:solidFill>
                <a:latin typeface="Calibri" pitchFamily="34" charset="0"/>
              </a:rPr>
              <a:t>Génération facture</a:t>
            </a:r>
            <a:endParaRPr lang="en-GB" sz="1000" u="sng" dirty="0">
              <a:solidFill>
                <a:srgbClr val="000000"/>
              </a:solidFill>
              <a:latin typeface="Calibri" pitchFamily="34" charset="0"/>
            </a:endParaRPr>
          </a:p>
        </p:txBody>
      </p:sp>
      <p:cxnSp>
        <p:nvCxnSpPr>
          <p:cNvPr id="55" name="Straight Arrow Connector 110"/>
          <p:cNvCxnSpPr/>
          <p:nvPr/>
        </p:nvCxnSpPr>
        <p:spPr>
          <a:xfrm rot="5400000">
            <a:off x="1270000" y="5554663"/>
            <a:ext cx="692150" cy="0"/>
          </a:xfrm>
          <a:prstGeom prst="straightConnector1">
            <a:avLst/>
          </a:prstGeom>
          <a:ln>
            <a:tailEnd type="none"/>
          </a:ln>
        </p:spPr>
        <p:style>
          <a:lnRef idx="1">
            <a:schemeClr val="accent5"/>
          </a:lnRef>
          <a:fillRef idx="0">
            <a:schemeClr val="accent5"/>
          </a:fillRef>
          <a:effectRef idx="0">
            <a:schemeClr val="accent5"/>
          </a:effectRef>
          <a:fontRef idx="minor">
            <a:schemeClr val="tx1"/>
          </a:fontRef>
        </p:style>
      </p:cxnSp>
      <p:sp>
        <p:nvSpPr>
          <p:cNvPr id="56" name="Oval 4"/>
          <p:cNvSpPr/>
          <p:nvPr/>
        </p:nvSpPr>
        <p:spPr>
          <a:xfrm flipH="1">
            <a:off x="3387725" y="5006975"/>
            <a:ext cx="214313" cy="214313"/>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GB" dirty="0"/>
          </a:p>
        </p:txBody>
      </p:sp>
      <p:sp>
        <p:nvSpPr>
          <p:cNvPr id="57" name="Rectangle 56"/>
          <p:cNvSpPr/>
          <p:nvPr/>
        </p:nvSpPr>
        <p:spPr>
          <a:xfrm>
            <a:off x="3381375" y="5938838"/>
            <a:ext cx="1544638" cy="2698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fr-FR" sz="1000" u="sng" dirty="0">
                <a:solidFill>
                  <a:srgbClr val="000000"/>
                </a:solidFill>
                <a:latin typeface="Calibri" pitchFamily="34" charset="0"/>
              </a:rPr>
              <a:t>Validation des factures</a:t>
            </a:r>
            <a:endParaRPr lang="en-GB" sz="1000" u="sng" dirty="0">
              <a:solidFill>
                <a:srgbClr val="000000"/>
              </a:solidFill>
              <a:latin typeface="Calibri" pitchFamily="34" charset="0"/>
            </a:endParaRPr>
          </a:p>
        </p:txBody>
      </p:sp>
      <p:cxnSp>
        <p:nvCxnSpPr>
          <p:cNvPr id="58" name="Straight Arrow Connector 110"/>
          <p:cNvCxnSpPr/>
          <p:nvPr/>
        </p:nvCxnSpPr>
        <p:spPr>
          <a:xfrm rot="5400000">
            <a:off x="3132931" y="5564982"/>
            <a:ext cx="690563" cy="0"/>
          </a:xfrm>
          <a:prstGeom prst="straightConnector1">
            <a:avLst/>
          </a:prstGeom>
          <a:ln>
            <a:tailEnd type="none"/>
          </a:ln>
        </p:spPr>
        <p:style>
          <a:lnRef idx="1">
            <a:schemeClr val="accent5"/>
          </a:lnRef>
          <a:fillRef idx="0">
            <a:schemeClr val="accent5"/>
          </a:fillRef>
          <a:effectRef idx="0">
            <a:schemeClr val="accent5"/>
          </a:effectRef>
          <a:fontRef idx="minor">
            <a:schemeClr val="tx1"/>
          </a:fontRef>
        </p:style>
      </p:cxnSp>
      <p:grpSp>
        <p:nvGrpSpPr>
          <p:cNvPr id="167969" name="Group 30"/>
          <p:cNvGrpSpPr>
            <a:grpSpLocks/>
          </p:cNvGrpSpPr>
          <p:nvPr/>
        </p:nvGrpSpPr>
        <p:grpSpPr bwMode="auto">
          <a:xfrm>
            <a:off x="4313238" y="4995863"/>
            <a:ext cx="1260475" cy="428625"/>
            <a:chOff x="1994863" y="785794"/>
            <a:chExt cx="1260037" cy="428628"/>
          </a:xfrm>
        </p:grpSpPr>
        <p:sp>
          <p:nvSpPr>
            <p:cNvPr id="167976" name="TextBox 74"/>
            <p:cNvSpPr txBox="1">
              <a:spLocks noChangeArrowheads="1"/>
            </p:cNvSpPr>
            <p:nvPr/>
          </p:nvSpPr>
          <p:spPr bwMode="auto">
            <a:xfrm>
              <a:off x="2102020" y="983590"/>
              <a:ext cx="1152880" cy="230832"/>
            </a:xfrm>
            <a:prstGeom prst="rect">
              <a:avLst/>
            </a:prstGeom>
            <a:noFill/>
            <a:ln w="9525">
              <a:noFill/>
              <a:miter lim="800000"/>
              <a:headEnd/>
              <a:tailEnd/>
            </a:ln>
          </p:spPr>
          <p:txBody>
            <a:bodyPr wrap="none">
              <a:spAutoFit/>
            </a:bodyPr>
            <a:lstStyle/>
            <a:p>
              <a:r>
                <a:rPr lang="fr-FR" sz="900" b="1"/>
                <a:t>Factures validées</a:t>
              </a:r>
              <a:endParaRPr lang="fr-FR" sz="900"/>
            </a:p>
          </p:txBody>
        </p:sp>
        <p:sp>
          <p:nvSpPr>
            <p:cNvPr id="61" name="Oval 75"/>
            <p:cNvSpPr/>
            <p:nvPr/>
          </p:nvSpPr>
          <p:spPr>
            <a:xfrm flipH="1">
              <a:off x="1994863" y="785794"/>
              <a:ext cx="214238" cy="214313"/>
            </a:xfrm>
            <a:prstGeom prst="ellipse">
              <a:avLst/>
            </a:prstGeom>
            <a:solidFill>
              <a:schemeClr val="accent5"/>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grpSp>
      <p:sp>
        <p:nvSpPr>
          <p:cNvPr id="62" name="Organigramme : Décision 61"/>
          <p:cNvSpPr/>
          <p:nvPr/>
        </p:nvSpPr>
        <p:spPr>
          <a:xfrm>
            <a:off x="3167063" y="2111375"/>
            <a:ext cx="685800" cy="338138"/>
          </a:xfrm>
          <a:prstGeom prst="flowChartDecisio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fr-FR" sz="800" dirty="0"/>
              <a:t>ET</a:t>
            </a:r>
          </a:p>
        </p:txBody>
      </p:sp>
      <p:cxnSp>
        <p:nvCxnSpPr>
          <p:cNvPr id="63" name="Forme 62"/>
          <p:cNvCxnSpPr>
            <a:stCxn id="13" idx="2"/>
            <a:endCxn id="62" idx="3"/>
          </p:cNvCxnSpPr>
          <p:nvPr/>
        </p:nvCxnSpPr>
        <p:spPr>
          <a:xfrm rot="5400000">
            <a:off x="3854450" y="1774826"/>
            <a:ext cx="504825" cy="508000"/>
          </a:xfrm>
          <a:prstGeom prst="bentConnector2">
            <a:avLst/>
          </a:prstGeom>
          <a:ln>
            <a:tailEnd type="arrow"/>
          </a:ln>
        </p:spPr>
        <p:style>
          <a:lnRef idx="1">
            <a:schemeClr val="accent5"/>
          </a:lnRef>
          <a:fillRef idx="0">
            <a:schemeClr val="accent5"/>
          </a:fillRef>
          <a:effectRef idx="0">
            <a:schemeClr val="accent5"/>
          </a:effectRef>
          <a:fontRef idx="minor">
            <a:schemeClr val="tx1"/>
          </a:fontRef>
        </p:style>
      </p:cxnSp>
      <p:cxnSp>
        <p:nvCxnSpPr>
          <p:cNvPr id="64" name="Forme 162"/>
          <p:cNvCxnSpPr>
            <a:stCxn id="62" idx="2"/>
            <a:endCxn id="10" idx="0"/>
          </p:cNvCxnSpPr>
          <p:nvPr/>
        </p:nvCxnSpPr>
        <p:spPr>
          <a:xfrm rot="5400000">
            <a:off x="1855788" y="1425575"/>
            <a:ext cx="630237" cy="2678113"/>
          </a:xfrm>
          <a:prstGeom prst="bentConnector3">
            <a:avLst>
              <a:gd name="adj1" fmla="val 50000"/>
            </a:avLst>
          </a:prstGeom>
          <a:ln>
            <a:tailEnd type="arrow"/>
          </a:ln>
        </p:spPr>
        <p:style>
          <a:lnRef idx="1">
            <a:schemeClr val="accent5"/>
          </a:lnRef>
          <a:fillRef idx="0">
            <a:schemeClr val="accent5"/>
          </a:fillRef>
          <a:effectRef idx="0">
            <a:schemeClr val="accent5"/>
          </a:effectRef>
          <a:fontRef idx="minor">
            <a:schemeClr val="tx1"/>
          </a:fontRef>
        </p:style>
      </p:cxnSp>
      <p:cxnSp>
        <p:nvCxnSpPr>
          <p:cNvPr id="65" name="Forme 64"/>
          <p:cNvCxnSpPr>
            <a:stCxn id="17" idx="2"/>
            <a:endCxn id="62" idx="3"/>
          </p:cNvCxnSpPr>
          <p:nvPr/>
        </p:nvCxnSpPr>
        <p:spPr>
          <a:xfrm rot="5400000">
            <a:off x="4697413" y="952500"/>
            <a:ext cx="484188" cy="2173287"/>
          </a:xfrm>
          <a:prstGeom prst="bentConnector2">
            <a:avLst/>
          </a:prstGeom>
          <a:ln>
            <a:prstDash val="dash"/>
            <a:tailEnd type="arrow"/>
          </a:ln>
        </p:spPr>
        <p:style>
          <a:lnRef idx="1">
            <a:schemeClr val="accent5"/>
          </a:lnRef>
          <a:fillRef idx="0">
            <a:schemeClr val="accent5"/>
          </a:fillRef>
          <a:effectRef idx="0">
            <a:schemeClr val="accent5"/>
          </a:effectRef>
          <a:fontRef idx="minor">
            <a:schemeClr val="tx1"/>
          </a:fontRef>
        </p:style>
      </p:cxnSp>
      <p:cxnSp>
        <p:nvCxnSpPr>
          <p:cNvPr id="66" name="Forme 162"/>
          <p:cNvCxnSpPr>
            <a:stCxn id="62" idx="2"/>
            <a:endCxn id="7" idx="0"/>
          </p:cNvCxnSpPr>
          <p:nvPr/>
        </p:nvCxnSpPr>
        <p:spPr>
          <a:xfrm rot="5400000">
            <a:off x="2439194" y="2008982"/>
            <a:ext cx="630237" cy="1511300"/>
          </a:xfrm>
          <a:prstGeom prst="bentConnector3">
            <a:avLst>
              <a:gd name="adj1" fmla="val 50000"/>
            </a:avLst>
          </a:prstGeom>
          <a:ln>
            <a:tailEnd type="arrow"/>
          </a:ln>
        </p:spPr>
        <p:style>
          <a:lnRef idx="1">
            <a:schemeClr val="accent5"/>
          </a:lnRef>
          <a:fillRef idx="0">
            <a:schemeClr val="accent5"/>
          </a:fillRef>
          <a:effectRef idx="0">
            <a:schemeClr val="accent5"/>
          </a:effectRef>
          <a:fontRef idx="minor">
            <a:schemeClr val="tx1"/>
          </a:fontRef>
        </p:style>
      </p:cxnSp>
      <p:cxnSp>
        <p:nvCxnSpPr>
          <p:cNvPr id="67" name="Forme 162"/>
          <p:cNvCxnSpPr>
            <a:stCxn id="62" idx="2"/>
            <a:endCxn id="26" idx="0"/>
          </p:cNvCxnSpPr>
          <p:nvPr/>
        </p:nvCxnSpPr>
        <p:spPr>
          <a:xfrm rot="16200000" flipH="1">
            <a:off x="4033838" y="1925638"/>
            <a:ext cx="630237" cy="1677987"/>
          </a:xfrm>
          <a:prstGeom prst="bentConnector3">
            <a:avLst>
              <a:gd name="adj1" fmla="val 50000"/>
            </a:avLst>
          </a:prstGeom>
          <a:ln>
            <a:tailEnd type="arrow"/>
          </a:ln>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1" name="ZoneTexte 3"/>
          <p:cNvSpPr txBox="1">
            <a:spLocks noChangeArrowheads="1"/>
          </p:cNvSpPr>
          <p:nvPr/>
        </p:nvSpPr>
        <p:spPr bwMode="auto">
          <a:xfrm>
            <a:off x="2771775" y="2757488"/>
            <a:ext cx="3290888" cy="769937"/>
          </a:xfrm>
          <a:prstGeom prst="rect">
            <a:avLst/>
          </a:prstGeom>
          <a:noFill/>
          <a:ln w="9525">
            <a:noFill/>
            <a:miter lim="800000"/>
            <a:headEnd/>
            <a:tailEnd/>
          </a:ln>
        </p:spPr>
        <p:txBody>
          <a:bodyPr wrap="none">
            <a:spAutoFit/>
          </a:bodyPr>
          <a:lstStyle/>
          <a:p>
            <a:r>
              <a:rPr lang="fr-FR" sz="4400"/>
              <a:t>Exercice 4.1</a:t>
            </a: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p:txBody>
          <a:bodyPr/>
          <a:lstStyle/>
          <a:p>
            <a:pPr eaLnBrk="1" hangingPunct="1"/>
            <a:r>
              <a:rPr lang="en-GB">
                <a:latin typeface="Arial" charset="0"/>
                <a:cs typeface="Arial" charset="0"/>
              </a:rPr>
              <a:t>FLUX VENTES</a:t>
            </a:r>
          </a:p>
        </p:txBody>
      </p:sp>
      <p:sp>
        <p:nvSpPr>
          <p:cNvPr id="171010" name="ZoneTexte 2"/>
          <p:cNvSpPr txBox="1">
            <a:spLocks noChangeArrowheads="1"/>
          </p:cNvSpPr>
          <p:nvPr/>
        </p:nvSpPr>
        <p:spPr bwMode="auto">
          <a:xfrm>
            <a:off x="617538" y="863600"/>
            <a:ext cx="5538787" cy="369888"/>
          </a:xfrm>
          <a:prstGeom prst="rect">
            <a:avLst/>
          </a:prstGeom>
          <a:noFill/>
          <a:ln w="9525">
            <a:noFill/>
            <a:miter lim="800000"/>
            <a:headEnd/>
            <a:tailEnd/>
          </a:ln>
        </p:spPr>
        <p:txBody>
          <a:bodyPr>
            <a:spAutoFit/>
          </a:bodyPr>
          <a:lstStyle/>
          <a:p>
            <a:r>
              <a:rPr lang="fr-FR" b="1"/>
              <a:t>Caractéristiques principales d’une commande</a:t>
            </a:r>
          </a:p>
        </p:txBody>
      </p:sp>
      <p:sp>
        <p:nvSpPr>
          <p:cNvPr id="171011" name="Rectangle 5"/>
          <p:cNvSpPr>
            <a:spLocks noChangeArrowheads="1"/>
          </p:cNvSpPr>
          <p:nvPr/>
        </p:nvSpPr>
        <p:spPr bwMode="auto">
          <a:xfrm>
            <a:off x="617538" y="1270000"/>
            <a:ext cx="8069262" cy="5348288"/>
          </a:xfrm>
          <a:prstGeom prst="rect">
            <a:avLst/>
          </a:prstGeom>
          <a:noFill/>
          <a:ln w="9525">
            <a:noFill/>
            <a:miter lim="800000"/>
            <a:headEnd/>
            <a:tailEnd/>
          </a:ln>
        </p:spPr>
        <p:txBody>
          <a:bodyPr>
            <a:spAutoFit/>
          </a:bodyPr>
          <a:lstStyle/>
          <a:p>
            <a:pPr marL="342900" indent="-342900">
              <a:lnSpc>
                <a:spcPct val="80000"/>
              </a:lnSpc>
              <a:spcBef>
                <a:spcPct val="20000"/>
              </a:spcBef>
              <a:buFontTx/>
              <a:buBlip>
                <a:blip r:embed="rId2"/>
              </a:buBlip>
            </a:pPr>
            <a:r>
              <a:rPr lang="en-GB" sz="2000" b="1">
                <a:solidFill>
                  <a:srgbClr val="000000"/>
                </a:solidFill>
              </a:rPr>
              <a:t>Les tiers </a:t>
            </a:r>
          </a:p>
          <a:p>
            <a:pPr marL="742950" lvl="1" indent="-285750">
              <a:spcBef>
                <a:spcPct val="20000"/>
              </a:spcBef>
              <a:buClr>
                <a:srgbClr val="008469"/>
              </a:buClr>
              <a:buFontTx/>
              <a:buBlip>
                <a:blip r:embed="rId3"/>
              </a:buBlip>
            </a:pPr>
            <a:r>
              <a:rPr lang="fr-FR" sz="1600">
                <a:solidFill>
                  <a:srgbClr val="000000"/>
                </a:solidFill>
              </a:rPr>
              <a:t>Le tiers Client est bien sûr obligatoire</a:t>
            </a:r>
          </a:p>
          <a:p>
            <a:pPr marL="742950" lvl="1" indent="-285750">
              <a:spcBef>
                <a:spcPct val="20000"/>
              </a:spcBef>
              <a:buClr>
                <a:srgbClr val="008469"/>
              </a:buClr>
              <a:buFontTx/>
              <a:buBlip>
                <a:blip r:embed="rId3"/>
              </a:buBlip>
            </a:pPr>
            <a:r>
              <a:rPr lang="fr-FR" sz="1600">
                <a:solidFill>
                  <a:srgbClr val="000000"/>
                </a:solidFill>
              </a:rPr>
              <a:t>Des tiers différents du tiers Clients peuvent être indiqués pour la facturation</a:t>
            </a:r>
          </a:p>
          <a:p>
            <a:pPr marL="742950" lvl="1" indent="-285750">
              <a:spcBef>
                <a:spcPct val="20000"/>
              </a:spcBef>
              <a:buClr>
                <a:srgbClr val="008469"/>
              </a:buClr>
              <a:buFontTx/>
              <a:buBlip>
                <a:blip r:embed="rId3"/>
              </a:buBlip>
            </a:pPr>
            <a:r>
              <a:rPr lang="fr-FR" sz="1600">
                <a:solidFill>
                  <a:srgbClr val="000000"/>
                </a:solidFill>
              </a:rPr>
              <a:t>Des adresses autres que l’adresse par défaut du tiers Client peuvent être indiquées</a:t>
            </a:r>
          </a:p>
          <a:p>
            <a:pPr marL="342900" indent="-342900">
              <a:lnSpc>
                <a:spcPct val="80000"/>
              </a:lnSpc>
              <a:spcBef>
                <a:spcPct val="20000"/>
              </a:spcBef>
              <a:buFontTx/>
              <a:buBlip>
                <a:blip r:embed="rId2"/>
              </a:buBlip>
            </a:pPr>
            <a:r>
              <a:rPr lang="en-GB" sz="2000" b="1">
                <a:solidFill>
                  <a:srgbClr val="000000"/>
                </a:solidFill>
              </a:rPr>
              <a:t>Devises et Conditions de </a:t>
            </a:r>
            <a:r>
              <a:rPr lang="fr-FR" sz="2000" b="1">
                <a:solidFill>
                  <a:srgbClr val="000000"/>
                </a:solidFill>
              </a:rPr>
              <a:t>Paie</a:t>
            </a:r>
            <a:r>
              <a:rPr lang="en-GB" sz="2000" b="1">
                <a:solidFill>
                  <a:srgbClr val="000000"/>
                </a:solidFill>
              </a:rPr>
              <a:t>ment</a:t>
            </a:r>
          </a:p>
          <a:p>
            <a:pPr marL="742950" lvl="1" indent="-285750">
              <a:lnSpc>
                <a:spcPct val="90000"/>
              </a:lnSpc>
              <a:spcBef>
                <a:spcPct val="20000"/>
              </a:spcBef>
              <a:buClr>
                <a:srgbClr val="008469"/>
              </a:buClr>
              <a:buFontTx/>
              <a:buBlip>
                <a:blip r:embed="rId3"/>
              </a:buBlip>
            </a:pPr>
            <a:r>
              <a:rPr lang="fr-FR" sz="1600">
                <a:solidFill>
                  <a:srgbClr val="000000"/>
                </a:solidFill>
              </a:rPr>
              <a:t>Obligatoires, la devise et les conditions de paiement proviennent de la fiche tiers Client</a:t>
            </a:r>
          </a:p>
          <a:p>
            <a:pPr marL="742950" lvl="1" indent="-285750">
              <a:lnSpc>
                <a:spcPct val="90000"/>
              </a:lnSpc>
              <a:spcBef>
                <a:spcPct val="20000"/>
              </a:spcBef>
              <a:buClr>
                <a:srgbClr val="008469"/>
              </a:buClr>
              <a:buFontTx/>
              <a:buBlip>
                <a:blip r:embed="rId3"/>
              </a:buBlip>
            </a:pPr>
            <a:r>
              <a:rPr lang="fr-FR" sz="1600">
                <a:solidFill>
                  <a:srgbClr val="000000"/>
                </a:solidFill>
              </a:rPr>
              <a:t>Modifiables si besoin, elles deviennent figées dès qu’une facturation est lancée</a:t>
            </a:r>
          </a:p>
          <a:p>
            <a:pPr marL="342900" indent="-342900">
              <a:lnSpc>
                <a:spcPct val="80000"/>
              </a:lnSpc>
              <a:spcBef>
                <a:spcPct val="20000"/>
              </a:spcBef>
              <a:buFontTx/>
              <a:buBlip>
                <a:blip r:embed="rId2"/>
              </a:buBlip>
            </a:pPr>
            <a:r>
              <a:rPr lang="en-GB" sz="2000" b="1">
                <a:solidFill>
                  <a:srgbClr val="000000"/>
                </a:solidFill>
              </a:rPr>
              <a:t>Dépôt d’expedition</a:t>
            </a:r>
          </a:p>
          <a:p>
            <a:pPr marL="342900" indent="-342900">
              <a:lnSpc>
                <a:spcPct val="80000"/>
              </a:lnSpc>
              <a:spcBef>
                <a:spcPct val="20000"/>
              </a:spcBef>
              <a:buFontTx/>
              <a:buBlip>
                <a:blip r:embed="rId2"/>
              </a:buBlip>
            </a:pPr>
            <a:r>
              <a:rPr lang="en-GB" sz="2000" b="1">
                <a:solidFill>
                  <a:srgbClr val="000000"/>
                </a:solidFill>
              </a:rPr>
              <a:t>Types de Livraison</a:t>
            </a:r>
          </a:p>
          <a:p>
            <a:pPr marL="742950" lvl="1" indent="-285750">
              <a:lnSpc>
                <a:spcPct val="90000"/>
              </a:lnSpc>
              <a:spcBef>
                <a:spcPct val="20000"/>
              </a:spcBef>
              <a:buClr>
                <a:srgbClr val="008469"/>
              </a:buClr>
              <a:buFontTx/>
              <a:buBlip>
                <a:blip r:embed="rId3"/>
              </a:buBlip>
            </a:pPr>
            <a:r>
              <a:rPr lang="fr-FR" sz="1600">
                <a:solidFill>
                  <a:srgbClr val="000000"/>
                </a:solidFill>
              </a:rPr>
              <a:t>Partiel, ligne complète, commande complète</a:t>
            </a:r>
          </a:p>
          <a:p>
            <a:pPr marL="742950" lvl="1" indent="-285750">
              <a:lnSpc>
                <a:spcPct val="90000"/>
              </a:lnSpc>
              <a:spcBef>
                <a:spcPct val="20000"/>
              </a:spcBef>
              <a:buClr>
                <a:srgbClr val="008469"/>
              </a:buClr>
              <a:buFontTx/>
              <a:buBlip>
                <a:blip r:embed="rId3"/>
              </a:buBlip>
            </a:pPr>
            <a:r>
              <a:rPr lang="fr-FR" sz="1600">
                <a:solidFill>
                  <a:srgbClr val="000000"/>
                </a:solidFill>
              </a:rPr>
              <a:t>Combiné avec le type d’allocation, permet une gestion fine du mode de livraison</a:t>
            </a:r>
          </a:p>
          <a:p>
            <a:pPr marL="342900" indent="-342900">
              <a:lnSpc>
                <a:spcPct val="80000"/>
              </a:lnSpc>
              <a:spcBef>
                <a:spcPct val="20000"/>
              </a:spcBef>
              <a:buFontTx/>
              <a:buBlip>
                <a:blip r:embed="rId2"/>
              </a:buBlip>
            </a:pPr>
            <a:r>
              <a:rPr lang="en-GB" sz="2000" b="1">
                <a:solidFill>
                  <a:srgbClr val="000000"/>
                </a:solidFill>
              </a:rPr>
              <a:t>Type de facturation</a:t>
            </a:r>
          </a:p>
          <a:p>
            <a:pPr marL="742950" lvl="1" indent="-285750">
              <a:lnSpc>
                <a:spcPct val="90000"/>
              </a:lnSpc>
              <a:spcBef>
                <a:spcPct val="20000"/>
              </a:spcBef>
              <a:buClr>
                <a:srgbClr val="008469"/>
              </a:buClr>
              <a:buFontTx/>
              <a:buBlip>
                <a:blip r:embed="rId3"/>
              </a:buBlip>
            </a:pPr>
            <a:r>
              <a:rPr lang="fr-FR" sz="1600">
                <a:solidFill>
                  <a:srgbClr val="000000"/>
                </a:solidFill>
              </a:rPr>
              <a:t>Doit être cohérent avec le type de livraison choisi</a:t>
            </a:r>
          </a:p>
          <a:p>
            <a:pPr marL="342900" indent="-342900">
              <a:lnSpc>
                <a:spcPct val="80000"/>
              </a:lnSpc>
              <a:spcBef>
                <a:spcPct val="20000"/>
              </a:spcBef>
              <a:buFontTx/>
              <a:buBlip>
                <a:blip r:embed="rId2"/>
              </a:buBlip>
            </a:pPr>
            <a:r>
              <a:rPr lang="en-GB" sz="2000" b="1">
                <a:solidFill>
                  <a:srgbClr val="000000"/>
                </a:solidFill>
              </a:rPr>
              <a:t>Lignes de commande</a:t>
            </a:r>
          </a:p>
          <a:p>
            <a:pPr marL="742950" lvl="1" indent="-285750">
              <a:lnSpc>
                <a:spcPct val="90000"/>
              </a:lnSpc>
              <a:spcBef>
                <a:spcPct val="20000"/>
              </a:spcBef>
              <a:buClr>
                <a:srgbClr val="008469"/>
              </a:buClr>
              <a:buFontTx/>
              <a:buBlip>
                <a:blip r:embed="rId3"/>
              </a:buBlip>
            </a:pPr>
            <a:r>
              <a:rPr lang="fr-FR" sz="1600">
                <a:solidFill>
                  <a:srgbClr val="000000"/>
                </a:solidFill>
              </a:rPr>
              <a:t>Indiquent les articles/quantités/prix</a:t>
            </a:r>
          </a:p>
          <a:p>
            <a:pPr marL="742950" lvl="1" indent="-285750">
              <a:lnSpc>
                <a:spcPct val="90000"/>
              </a:lnSpc>
              <a:spcBef>
                <a:spcPct val="20000"/>
              </a:spcBef>
              <a:buClr>
                <a:srgbClr val="008469"/>
              </a:buClr>
              <a:buFontTx/>
              <a:buBlip>
                <a:blip r:embed="rId3"/>
              </a:buBlip>
            </a:pPr>
            <a:endParaRPr lang="fr-FR" sz="1600">
              <a:solidFill>
                <a:srgbClr val="000000"/>
              </a:solidFill>
            </a:endParaRPr>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3" name="ZoneTexte 3"/>
          <p:cNvSpPr txBox="1">
            <a:spLocks noChangeArrowheads="1"/>
          </p:cNvSpPr>
          <p:nvPr/>
        </p:nvSpPr>
        <p:spPr bwMode="auto">
          <a:xfrm>
            <a:off x="2771775" y="2757488"/>
            <a:ext cx="3290888" cy="769937"/>
          </a:xfrm>
          <a:prstGeom prst="rect">
            <a:avLst/>
          </a:prstGeom>
          <a:noFill/>
          <a:ln w="9525">
            <a:noFill/>
            <a:miter lim="800000"/>
            <a:headEnd/>
            <a:tailEnd/>
          </a:ln>
        </p:spPr>
        <p:txBody>
          <a:bodyPr wrap="none">
            <a:spAutoFit/>
          </a:bodyPr>
          <a:lstStyle/>
          <a:p>
            <a:r>
              <a:rPr lang="fr-FR" sz="4400"/>
              <a:t>Exercice 4.2</a:t>
            </a: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pPr eaLnBrk="1" hangingPunct="1"/>
            <a:r>
              <a:rPr lang="en-GB">
                <a:latin typeface="Arial" charset="0"/>
                <a:cs typeface="Arial" charset="0"/>
              </a:rPr>
              <a:t>FLUX VENTES</a:t>
            </a:r>
          </a:p>
        </p:txBody>
      </p:sp>
      <p:sp>
        <p:nvSpPr>
          <p:cNvPr id="174082" name="ZoneTexte 2"/>
          <p:cNvSpPr txBox="1">
            <a:spLocks noChangeArrowheads="1"/>
          </p:cNvSpPr>
          <p:nvPr/>
        </p:nvSpPr>
        <p:spPr bwMode="auto">
          <a:xfrm>
            <a:off x="617538" y="863600"/>
            <a:ext cx="5538787" cy="369888"/>
          </a:xfrm>
          <a:prstGeom prst="rect">
            <a:avLst/>
          </a:prstGeom>
          <a:noFill/>
          <a:ln w="9525">
            <a:noFill/>
            <a:miter lim="800000"/>
            <a:headEnd/>
            <a:tailEnd/>
          </a:ln>
        </p:spPr>
        <p:txBody>
          <a:bodyPr>
            <a:spAutoFit/>
          </a:bodyPr>
          <a:lstStyle/>
          <a:p>
            <a:r>
              <a:rPr lang="fr-FR" b="1"/>
              <a:t>Caractéristiques principales d’une allocation</a:t>
            </a:r>
          </a:p>
        </p:txBody>
      </p:sp>
      <p:sp>
        <p:nvSpPr>
          <p:cNvPr id="174083" name="Rectangle 5"/>
          <p:cNvSpPr>
            <a:spLocks noChangeArrowheads="1"/>
          </p:cNvSpPr>
          <p:nvPr/>
        </p:nvSpPr>
        <p:spPr bwMode="auto">
          <a:xfrm>
            <a:off x="617538" y="2349500"/>
            <a:ext cx="8069262" cy="2505075"/>
          </a:xfrm>
          <a:prstGeom prst="rect">
            <a:avLst/>
          </a:prstGeom>
          <a:noFill/>
          <a:ln w="9525">
            <a:noFill/>
            <a:miter lim="800000"/>
            <a:headEnd/>
            <a:tailEnd/>
          </a:ln>
        </p:spPr>
        <p:txBody>
          <a:bodyPr>
            <a:spAutoFit/>
          </a:bodyPr>
          <a:lstStyle/>
          <a:p>
            <a:pPr>
              <a:lnSpc>
                <a:spcPct val="80000"/>
              </a:lnSpc>
              <a:spcBef>
                <a:spcPct val="20000"/>
              </a:spcBef>
            </a:pPr>
            <a:r>
              <a:rPr lang="fr-FR" sz="1600">
                <a:solidFill>
                  <a:srgbClr val="000000"/>
                </a:solidFill>
              </a:rPr>
              <a:t>Les allocations sont un processus permettant de réserver et de prioriser le stock disponible en vue de l’affecter aux livraisons (et de manière plus générale à tout mouvement de stock pouvant souffrir d’une concurrence).</a:t>
            </a:r>
          </a:p>
          <a:p>
            <a:pPr>
              <a:lnSpc>
                <a:spcPct val="80000"/>
              </a:lnSpc>
              <a:spcBef>
                <a:spcPct val="20000"/>
              </a:spcBef>
            </a:pPr>
            <a:r>
              <a:rPr lang="fr-FR" sz="1600">
                <a:solidFill>
                  <a:srgbClr val="000000"/>
                </a:solidFill>
              </a:rPr>
              <a:t>Le paramétrage des allocations permet de gérer finement les priorités d’allocation selon par exemple le type client, le type de commande, le dépôt, le type d’emplacement, etc…</a:t>
            </a:r>
          </a:p>
          <a:p>
            <a:pPr>
              <a:lnSpc>
                <a:spcPct val="80000"/>
              </a:lnSpc>
              <a:spcBef>
                <a:spcPct val="20000"/>
              </a:spcBef>
            </a:pPr>
            <a:r>
              <a:rPr lang="fr-FR" sz="1600">
                <a:solidFill>
                  <a:srgbClr val="000000"/>
                </a:solidFill>
              </a:rPr>
              <a:t>Les allocations peuvent être réalisées de façon manuelle, ou en lot (tache serveur).</a:t>
            </a:r>
          </a:p>
          <a:p>
            <a:pPr>
              <a:lnSpc>
                <a:spcPct val="80000"/>
              </a:lnSpc>
              <a:spcBef>
                <a:spcPct val="20000"/>
              </a:spcBef>
            </a:pPr>
            <a:endParaRPr lang="fr-FR" sz="1600">
              <a:solidFill>
                <a:srgbClr val="000000"/>
              </a:solidFill>
            </a:endParaRPr>
          </a:p>
          <a:p>
            <a:pPr>
              <a:lnSpc>
                <a:spcPct val="80000"/>
              </a:lnSpc>
              <a:spcBef>
                <a:spcPct val="20000"/>
              </a:spcBef>
            </a:pPr>
            <a:r>
              <a:rPr lang="fr-FR" sz="1600">
                <a:solidFill>
                  <a:srgbClr val="000000"/>
                </a:solidFill>
              </a:rPr>
              <a:t>L’allocation d’un stock est une étape obligatoire pour toute livraison et/ou facturation automatique (cad de masse).</a:t>
            </a:r>
          </a:p>
          <a:p>
            <a:pPr>
              <a:lnSpc>
                <a:spcPct val="80000"/>
              </a:lnSpc>
              <a:spcBef>
                <a:spcPct val="20000"/>
              </a:spcBef>
            </a:pPr>
            <a:endParaRPr lang="fr-FR" sz="1600">
              <a:solidFill>
                <a:srgbClr val="000000"/>
              </a:solidFill>
            </a:endParaRP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p:txBody>
          <a:bodyPr/>
          <a:lstStyle/>
          <a:p>
            <a:pPr eaLnBrk="1" hangingPunct="1"/>
            <a:r>
              <a:rPr lang="en-GB">
                <a:latin typeface="Arial" charset="0"/>
                <a:cs typeface="Arial" charset="0"/>
              </a:rPr>
              <a:t>FLUX VENTES</a:t>
            </a:r>
          </a:p>
        </p:txBody>
      </p:sp>
      <p:sp>
        <p:nvSpPr>
          <p:cNvPr id="175106" name="ZoneTexte 2"/>
          <p:cNvSpPr txBox="1">
            <a:spLocks noChangeArrowheads="1"/>
          </p:cNvSpPr>
          <p:nvPr/>
        </p:nvSpPr>
        <p:spPr bwMode="auto">
          <a:xfrm>
            <a:off x="617538" y="863600"/>
            <a:ext cx="6330950" cy="369888"/>
          </a:xfrm>
          <a:prstGeom prst="rect">
            <a:avLst/>
          </a:prstGeom>
          <a:noFill/>
          <a:ln w="9525">
            <a:noFill/>
            <a:miter lim="800000"/>
            <a:headEnd/>
            <a:tailEnd/>
          </a:ln>
        </p:spPr>
        <p:txBody>
          <a:bodyPr>
            <a:spAutoFit/>
          </a:bodyPr>
          <a:lstStyle/>
          <a:p>
            <a:r>
              <a:rPr lang="fr-FR" b="1"/>
              <a:t>Caractéristiques principales d’un bon de préparation</a:t>
            </a:r>
          </a:p>
        </p:txBody>
      </p:sp>
      <p:sp>
        <p:nvSpPr>
          <p:cNvPr id="175107" name="Rectangle 5"/>
          <p:cNvSpPr>
            <a:spLocks noChangeArrowheads="1"/>
          </p:cNvSpPr>
          <p:nvPr/>
        </p:nvSpPr>
        <p:spPr bwMode="auto">
          <a:xfrm>
            <a:off x="617538" y="2852738"/>
            <a:ext cx="8069262" cy="930275"/>
          </a:xfrm>
          <a:prstGeom prst="rect">
            <a:avLst/>
          </a:prstGeom>
          <a:noFill/>
          <a:ln w="9525">
            <a:noFill/>
            <a:miter lim="800000"/>
            <a:headEnd/>
            <a:tailEnd/>
          </a:ln>
        </p:spPr>
        <p:txBody>
          <a:bodyPr>
            <a:spAutoFit/>
          </a:bodyPr>
          <a:lstStyle/>
          <a:p>
            <a:pPr>
              <a:lnSpc>
                <a:spcPct val="80000"/>
              </a:lnSpc>
              <a:spcBef>
                <a:spcPct val="20000"/>
              </a:spcBef>
            </a:pPr>
            <a:r>
              <a:rPr lang="fr-FR" sz="1600">
                <a:solidFill>
                  <a:srgbClr val="000000"/>
                </a:solidFill>
              </a:rPr>
              <a:t>Le bon de préparation est une étape, non obligatoire, située entre la prise de commande et la livraison.</a:t>
            </a:r>
          </a:p>
          <a:p>
            <a:pPr>
              <a:lnSpc>
                <a:spcPct val="80000"/>
              </a:lnSpc>
              <a:spcBef>
                <a:spcPct val="20000"/>
              </a:spcBef>
            </a:pPr>
            <a:r>
              <a:rPr lang="fr-FR" sz="1600">
                <a:solidFill>
                  <a:srgbClr val="000000"/>
                </a:solidFill>
              </a:rPr>
              <a:t>Elle permet selon son paramétrage soit de déterminer le stock à livrer lors de la préparation, soit de forcer le stock à prélever.</a:t>
            </a: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29" name="ZoneTexte 3"/>
          <p:cNvSpPr txBox="1">
            <a:spLocks noChangeArrowheads="1"/>
          </p:cNvSpPr>
          <p:nvPr/>
        </p:nvSpPr>
        <p:spPr bwMode="auto">
          <a:xfrm>
            <a:off x="1979613" y="2757488"/>
            <a:ext cx="5145087" cy="769937"/>
          </a:xfrm>
          <a:prstGeom prst="rect">
            <a:avLst/>
          </a:prstGeom>
          <a:noFill/>
          <a:ln w="9525">
            <a:noFill/>
            <a:miter lim="800000"/>
            <a:headEnd/>
            <a:tailEnd/>
          </a:ln>
        </p:spPr>
        <p:txBody>
          <a:bodyPr wrap="none">
            <a:spAutoFit/>
          </a:bodyPr>
          <a:lstStyle/>
          <a:p>
            <a:r>
              <a:rPr lang="fr-FR" sz="4400"/>
              <a:t>Exercices 4.3 et 4.4</a:t>
            </a:r>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pPr eaLnBrk="1" hangingPunct="1"/>
            <a:r>
              <a:rPr lang="en-GB">
                <a:latin typeface="Arial" charset="0"/>
                <a:cs typeface="Arial" charset="0"/>
              </a:rPr>
              <a:t>FLUX VENTES</a:t>
            </a:r>
          </a:p>
        </p:txBody>
      </p:sp>
      <p:sp>
        <p:nvSpPr>
          <p:cNvPr id="178178" name="ZoneTexte 2"/>
          <p:cNvSpPr txBox="1">
            <a:spLocks noChangeArrowheads="1"/>
          </p:cNvSpPr>
          <p:nvPr/>
        </p:nvSpPr>
        <p:spPr bwMode="auto">
          <a:xfrm>
            <a:off x="617538" y="863600"/>
            <a:ext cx="6330950" cy="369888"/>
          </a:xfrm>
          <a:prstGeom prst="rect">
            <a:avLst/>
          </a:prstGeom>
          <a:noFill/>
          <a:ln w="9525">
            <a:noFill/>
            <a:miter lim="800000"/>
            <a:headEnd/>
            <a:tailEnd/>
          </a:ln>
        </p:spPr>
        <p:txBody>
          <a:bodyPr>
            <a:spAutoFit/>
          </a:bodyPr>
          <a:lstStyle/>
          <a:p>
            <a:r>
              <a:rPr lang="fr-FR" b="1"/>
              <a:t>Caractéristiques principales d’une livraison</a:t>
            </a:r>
          </a:p>
        </p:txBody>
      </p:sp>
      <p:sp>
        <p:nvSpPr>
          <p:cNvPr id="6" name="Rectangle 5"/>
          <p:cNvSpPr/>
          <p:nvPr/>
        </p:nvSpPr>
        <p:spPr>
          <a:xfrm>
            <a:off x="617538" y="2205038"/>
            <a:ext cx="8069262" cy="3144837"/>
          </a:xfrm>
          <a:prstGeom prst="rect">
            <a:avLst/>
          </a:prstGeom>
        </p:spPr>
        <p:txBody>
          <a:bodyPr>
            <a:spAutoFit/>
          </a:bodyPr>
          <a:lstStyle/>
          <a:p>
            <a:pPr fontAlgn="auto">
              <a:lnSpc>
                <a:spcPct val="80000"/>
              </a:lnSpc>
              <a:spcBef>
                <a:spcPct val="20000"/>
              </a:spcBef>
              <a:spcAft>
                <a:spcPts val="0"/>
              </a:spcAft>
              <a:defRPr/>
            </a:pPr>
            <a:r>
              <a:rPr lang="fr-FR" sz="1600" dirty="0">
                <a:solidFill>
                  <a:prstClr val="black"/>
                </a:solidFill>
                <a:latin typeface="Arial" pitchFamily="34" charset="0"/>
                <a:cs typeface="Arial" pitchFamily="34" charset="0"/>
              </a:rPr>
              <a:t>Les livraisons peuvent être alimentée par picking soit par :</a:t>
            </a:r>
          </a:p>
          <a:p>
            <a:pPr marL="285750" indent="-285750" fontAlgn="auto">
              <a:lnSpc>
                <a:spcPct val="80000"/>
              </a:lnSpc>
              <a:spcBef>
                <a:spcPct val="20000"/>
              </a:spcBef>
              <a:spcAft>
                <a:spcPts val="0"/>
              </a:spcAft>
              <a:buFontTx/>
              <a:buChar char="-"/>
              <a:defRPr/>
            </a:pPr>
            <a:r>
              <a:rPr lang="fr-FR" sz="1600" dirty="0">
                <a:solidFill>
                  <a:prstClr val="black"/>
                </a:solidFill>
                <a:latin typeface="Arial" pitchFamily="34" charset="0"/>
                <a:cs typeface="Arial" pitchFamily="34" charset="0"/>
              </a:rPr>
              <a:t>Des bons de préparation</a:t>
            </a:r>
          </a:p>
          <a:p>
            <a:pPr marL="285750" indent="-285750" fontAlgn="auto">
              <a:lnSpc>
                <a:spcPct val="80000"/>
              </a:lnSpc>
              <a:spcBef>
                <a:spcPct val="20000"/>
              </a:spcBef>
              <a:spcAft>
                <a:spcPts val="0"/>
              </a:spcAft>
              <a:buFontTx/>
              <a:buChar char="-"/>
              <a:defRPr/>
            </a:pPr>
            <a:r>
              <a:rPr lang="fr-FR" sz="1600" dirty="0">
                <a:solidFill>
                  <a:prstClr val="black"/>
                </a:solidFill>
                <a:latin typeface="Arial" pitchFamily="34" charset="0"/>
                <a:cs typeface="Arial" pitchFamily="34" charset="0"/>
              </a:rPr>
              <a:t>Des commandes « normales »</a:t>
            </a:r>
          </a:p>
          <a:p>
            <a:pPr marL="285750" indent="-285750" fontAlgn="auto">
              <a:lnSpc>
                <a:spcPct val="80000"/>
              </a:lnSpc>
              <a:spcBef>
                <a:spcPct val="20000"/>
              </a:spcBef>
              <a:spcAft>
                <a:spcPts val="0"/>
              </a:spcAft>
              <a:buFontTx/>
              <a:buChar char="-"/>
              <a:defRPr/>
            </a:pPr>
            <a:r>
              <a:rPr lang="fr-FR" sz="1600" dirty="0">
                <a:solidFill>
                  <a:prstClr val="black"/>
                </a:solidFill>
                <a:latin typeface="Arial" pitchFamily="34" charset="0"/>
                <a:cs typeface="Arial" pitchFamily="34" charset="0"/>
              </a:rPr>
              <a:t>Des commandes « ouvertes »</a:t>
            </a:r>
          </a:p>
          <a:p>
            <a:pPr fontAlgn="auto">
              <a:lnSpc>
                <a:spcPct val="80000"/>
              </a:lnSpc>
              <a:spcBef>
                <a:spcPct val="20000"/>
              </a:spcBef>
              <a:spcAft>
                <a:spcPts val="0"/>
              </a:spcAft>
              <a:defRPr/>
            </a:pPr>
            <a:endParaRPr lang="fr-FR" sz="1600" dirty="0">
              <a:solidFill>
                <a:prstClr val="black"/>
              </a:solidFill>
              <a:latin typeface="Arial" pitchFamily="34" charset="0"/>
              <a:cs typeface="Arial" pitchFamily="34" charset="0"/>
            </a:endParaRPr>
          </a:p>
          <a:p>
            <a:pPr fontAlgn="auto">
              <a:lnSpc>
                <a:spcPct val="80000"/>
              </a:lnSpc>
              <a:spcBef>
                <a:spcPct val="20000"/>
              </a:spcBef>
              <a:spcAft>
                <a:spcPts val="0"/>
              </a:spcAft>
              <a:defRPr/>
            </a:pPr>
            <a:r>
              <a:rPr lang="fr-FR" sz="1600" dirty="0">
                <a:solidFill>
                  <a:prstClr val="black"/>
                </a:solidFill>
                <a:latin typeface="Arial" pitchFamily="34" charset="0"/>
                <a:cs typeface="Arial" pitchFamily="34" charset="0"/>
              </a:rPr>
              <a:t>Les livraisons peuvent être entrée directement sans lien avec une commande.</a:t>
            </a:r>
          </a:p>
          <a:p>
            <a:pPr fontAlgn="auto">
              <a:lnSpc>
                <a:spcPct val="80000"/>
              </a:lnSpc>
              <a:spcBef>
                <a:spcPct val="20000"/>
              </a:spcBef>
              <a:spcAft>
                <a:spcPts val="0"/>
              </a:spcAft>
              <a:defRPr/>
            </a:pPr>
            <a:r>
              <a:rPr lang="fr-FR" sz="1600" dirty="0">
                <a:solidFill>
                  <a:prstClr val="black"/>
                </a:solidFill>
                <a:latin typeface="Arial" pitchFamily="34" charset="0"/>
                <a:cs typeface="Arial" pitchFamily="34" charset="0"/>
              </a:rPr>
              <a:t>C’est pourquoi les informations de client livré, facturé et de conditions de paiement se retrouvent au niveau de la livraison.</a:t>
            </a:r>
          </a:p>
          <a:p>
            <a:pPr fontAlgn="auto">
              <a:lnSpc>
                <a:spcPct val="80000"/>
              </a:lnSpc>
              <a:spcBef>
                <a:spcPct val="20000"/>
              </a:spcBef>
              <a:spcAft>
                <a:spcPts val="0"/>
              </a:spcAft>
              <a:defRPr/>
            </a:pPr>
            <a:endParaRPr lang="fr-FR" sz="1600" dirty="0">
              <a:solidFill>
                <a:prstClr val="black"/>
              </a:solidFill>
              <a:latin typeface="Arial" pitchFamily="34" charset="0"/>
              <a:cs typeface="Arial" pitchFamily="34" charset="0"/>
            </a:endParaRPr>
          </a:p>
          <a:p>
            <a:pPr fontAlgn="auto">
              <a:lnSpc>
                <a:spcPct val="80000"/>
              </a:lnSpc>
              <a:spcBef>
                <a:spcPct val="20000"/>
              </a:spcBef>
              <a:spcAft>
                <a:spcPts val="0"/>
              </a:spcAft>
              <a:defRPr/>
            </a:pPr>
            <a:r>
              <a:rPr lang="fr-FR" sz="1600" dirty="0">
                <a:solidFill>
                  <a:prstClr val="black"/>
                </a:solidFill>
                <a:latin typeface="Arial" pitchFamily="34" charset="0"/>
                <a:cs typeface="Arial" pitchFamily="34" charset="0"/>
              </a:rPr>
              <a:t>Les livraisons peuvent êtres lancées en lot (serveur).</a:t>
            </a:r>
          </a:p>
          <a:p>
            <a:pPr fontAlgn="auto">
              <a:lnSpc>
                <a:spcPct val="80000"/>
              </a:lnSpc>
              <a:spcBef>
                <a:spcPct val="20000"/>
              </a:spcBef>
              <a:spcAft>
                <a:spcPts val="0"/>
              </a:spcAft>
              <a:defRPr/>
            </a:pPr>
            <a:endParaRPr lang="fr-FR" sz="1600" dirty="0">
              <a:solidFill>
                <a:prstClr val="black"/>
              </a:solidFill>
              <a:latin typeface="Arial" pitchFamily="34" charset="0"/>
              <a:cs typeface="Arial" pitchFamily="34" charset="0"/>
            </a:endParaRPr>
          </a:p>
          <a:p>
            <a:pPr fontAlgn="auto">
              <a:lnSpc>
                <a:spcPct val="80000"/>
              </a:lnSpc>
              <a:spcBef>
                <a:spcPct val="20000"/>
              </a:spcBef>
              <a:spcAft>
                <a:spcPts val="0"/>
              </a:spcAft>
              <a:defRPr/>
            </a:pPr>
            <a:r>
              <a:rPr lang="fr-FR" sz="1600" dirty="0">
                <a:solidFill>
                  <a:prstClr val="black"/>
                </a:solidFill>
                <a:latin typeface="Arial" pitchFamily="34" charset="0"/>
                <a:cs typeface="Arial" pitchFamily="34" charset="0"/>
              </a:rPr>
              <a:t>Les livraisons génèrent des enregistrements qui via l’interface comptable des stocks généreront des écritures comptables. </a:t>
            </a: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p:txBody>
          <a:bodyPr/>
          <a:lstStyle/>
          <a:p>
            <a:pPr eaLnBrk="1" hangingPunct="1"/>
            <a:r>
              <a:rPr lang="en-GB">
                <a:latin typeface="Arial" charset="0"/>
                <a:cs typeface="Arial" charset="0"/>
              </a:rPr>
              <a:t>FLUX VENTES</a:t>
            </a:r>
          </a:p>
        </p:txBody>
      </p:sp>
      <p:sp>
        <p:nvSpPr>
          <p:cNvPr id="179202" name="ZoneTexte 2"/>
          <p:cNvSpPr txBox="1">
            <a:spLocks noChangeArrowheads="1"/>
          </p:cNvSpPr>
          <p:nvPr/>
        </p:nvSpPr>
        <p:spPr bwMode="auto">
          <a:xfrm>
            <a:off x="617538" y="863600"/>
            <a:ext cx="6330950" cy="369888"/>
          </a:xfrm>
          <a:prstGeom prst="rect">
            <a:avLst/>
          </a:prstGeom>
          <a:noFill/>
          <a:ln w="9525">
            <a:noFill/>
            <a:miter lim="800000"/>
            <a:headEnd/>
            <a:tailEnd/>
          </a:ln>
        </p:spPr>
        <p:txBody>
          <a:bodyPr>
            <a:spAutoFit/>
          </a:bodyPr>
          <a:lstStyle/>
          <a:p>
            <a:r>
              <a:rPr lang="fr-FR" b="1"/>
              <a:t>Caractéristiques principales d’une facturation</a:t>
            </a:r>
          </a:p>
        </p:txBody>
      </p:sp>
      <p:sp>
        <p:nvSpPr>
          <p:cNvPr id="179203" name="Rectangle 5"/>
          <p:cNvSpPr>
            <a:spLocks noChangeArrowheads="1"/>
          </p:cNvSpPr>
          <p:nvPr/>
        </p:nvSpPr>
        <p:spPr bwMode="auto">
          <a:xfrm>
            <a:off x="617538" y="2420938"/>
            <a:ext cx="8069262" cy="2554287"/>
          </a:xfrm>
          <a:prstGeom prst="rect">
            <a:avLst/>
          </a:prstGeom>
          <a:noFill/>
          <a:ln w="9525">
            <a:noFill/>
            <a:miter lim="800000"/>
            <a:headEnd/>
            <a:tailEnd/>
          </a:ln>
        </p:spPr>
        <p:txBody>
          <a:bodyPr>
            <a:spAutoFit/>
          </a:bodyPr>
          <a:lstStyle/>
          <a:p>
            <a:pPr>
              <a:lnSpc>
                <a:spcPct val="80000"/>
              </a:lnSpc>
              <a:spcBef>
                <a:spcPct val="20000"/>
              </a:spcBef>
            </a:pPr>
            <a:r>
              <a:rPr lang="fr-FR" sz="1600">
                <a:solidFill>
                  <a:srgbClr val="000000"/>
                </a:solidFill>
              </a:rPr>
              <a:t>La facturation peut être faite manuellement ou par lot (serveur).</a:t>
            </a:r>
          </a:p>
          <a:p>
            <a:pPr>
              <a:lnSpc>
                <a:spcPct val="80000"/>
              </a:lnSpc>
              <a:spcBef>
                <a:spcPct val="20000"/>
              </a:spcBef>
            </a:pPr>
            <a:r>
              <a:rPr lang="fr-FR" sz="1600">
                <a:solidFill>
                  <a:srgbClr val="000000"/>
                </a:solidFill>
              </a:rPr>
              <a:t>Le type de facturation, par livraison, par commande, par client, etc etc etc…est aisément paramétrable.</a:t>
            </a:r>
          </a:p>
          <a:p>
            <a:pPr>
              <a:lnSpc>
                <a:spcPct val="80000"/>
              </a:lnSpc>
              <a:spcBef>
                <a:spcPct val="20000"/>
              </a:spcBef>
            </a:pPr>
            <a:endParaRPr lang="fr-FR" sz="1600">
              <a:solidFill>
                <a:srgbClr val="000000"/>
              </a:solidFill>
            </a:endParaRPr>
          </a:p>
          <a:p>
            <a:pPr>
              <a:lnSpc>
                <a:spcPct val="80000"/>
              </a:lnSpc>
              <a:spcBef>
                <a:spcPct val="20000"/>
              </a:spcBef>
            </a:pPr>
            <a:r>
              <a:rPr lang="fr-FR" sz="1600">
                <a:solidFill>
                  <a:srgbClr val="000000"/>
                </a:solidFill>
              </a:rPr>
              <a:t>On peut réaliser des factures directes. Ces dernières, correspondant à un cas d’urgence ou une exception aux process mis en place, permettent de réaliser les étapes de prise de commande, livraison et facturation en une étape. Cependant aucune fiche commande ou livraison n’est créée.</a:t>
            </a:r>
          </a:p>
          <a:p>
            <a:pPr>
              <a:lnSpc>
                <a:spcPct val="80000"/>
              </a:lnSpc>
              <a:spcBef>
                <a:spcPct val="20000"/>
              </a:spcBef>
            </a:pPr>
            <a:endParaRPr lang="fr-FR" sz="1600">
              <a:solidFill>
                <a:srgbClr val="000000"/>
              </a:solidFill>
            </a:endParaRPr>
          </a:p>
          <a:p>
            <a:pPr>
              <a:lnSpc>
                <a:spcPct val="80000"/>
              </a:lnSpc>
              <a:spcBef>
                <a:spcPct val="20000"/>
              </a:spcBef>
            </a:pPr>
            <a:r>
              <a:rPr lang="fr-FR" sz="1600">
                <a:solidFill>
                  <a:srgbClr val="000000"/>
                </a:solidFill>
              </a:rPr>
              <a:t>Les factures sont soumises à validation; cette validation génère directement des entrées en comptabilité.</a:t>
            </a:r>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p:txBody>
          <a:bodyPr/>
          <a:lstStyle/>
          <a:p>
            <a:pPr eaLnBrk="1" hangingPunct="1"/>
            <a:r>
              <a:rPr lang="en-GB">
                <a:latin typeface="Arial" charset="0"/>
                <a:cs typeface="Arial" charset="0"/>
              </a:rPr>
              <a:t>FLUX VENTES</a:t>
            </a:r>
          </a:p>
        </p:txBody>
      </p:sp>
      <p:sp>
        <p:nvSpPr>
          <p:cNvPr id="180226" name="ZoneTexte 2"/>
          <p:cNvSpPr txBox="1">
            <a:spLocks noChangeArrowheads="1"/>
          </p:cNvSpPr>
          <p:nvPr/>
        </p:nvSpPr>
        <p:spPr bwMode="auto">
          <a:xfrm>
            <a:off x="617538" y="863600"/>
            <a:ext cx="6330950" cy="369888"/>
          </a:xfrm>
          <a:prstGeom prst="rect">
            <a:avLst/>
          </a:prstGeom>
          <a:noFill/>
          <a:ln w="9525">
            <a:noFill/>
            <a:miter lim="800000"/>
            <a:headEnd/>
            <a:tailEnd/>
          </a:ln>
        </p:spPr>
        <p:txBody>
          <a:bodyPr>
            <a:spAutoFit/>
          </a:bodyPr>
          <a:lstStyle/>
          <a:p>
            <a:r>
              <a:rPr lang="fr-FR" b="1"/>
              <a:t>Caractéristiques principales d’un règlement</a:t>
            </a:r>
          </a:p>
        </p:txBody>
      </p:sp>
      <p:sp>
        <p:nvSpPr>
          <p:cNvPr id="6" name="Rectangle 5"/>
          <p:cNvSpPr/>
          <p:nvPr/>
        </p:nvSpPr>
        <p:spPr>
          <a:xfrm>
            <a:off x="600075" y="2205038"/>
            <a:ext cx="8069263" cy="2849562"/>
          </a:xfrm>
          <a:prstGeom prst="rect">
            <a:avLst/>
          </a:prstGeom>
        </p:spPr>
        <p:txBody>
          <a:bodyPr>
            <a:spAutoFit/>
          </a:bodyPr>
          <a:lstStyle/>
          <a:p>
            <a:pPr fontAlgn="auto">
              <a:lnSpc>
                <a:spcPct val="80000"/>
              </a:lnSpc>
              <a:spcBef>
                <a:spcPct val="20000"/>
              </a:spcBef>
              <a:spcAft>
                <a:spcPts val="0"/>
              </a:spcAft>
              <a:defRPr/>
            </a:pPr>
            <a:r>
              <a:rPr lang="fr-FR" sz="1600" dirty="0">
                <a:solidFill>
                  <a:prstClr val="black"/>
                </a:solidFill>
                <a:latin typeface="Arial" pitchFamily="34" charset="0"/>
                <a:cs typeface="Arial" pitchFamily="34" charset="0"/>
              </a:rPr>
              <a:t>Les règlements sont à la frontière entre le FLUX vente et la comptabilité.</a:t>
            </a:r>
          </a:p>
          <a:p>
            <a:pPr fontAlgn="auto">
              <a:lnSpc>
                <a:spcPct val="80000"/>
              </a:lnSpc>
              <a:spcBef>
                <a:spcPct val="20000"/>
              </a:spcBef>
              <a:spcAft>
                <a:spcPts val="0"/>
              </a:spcAft>
              <a:defRPr/>
            </a:pPr>
            <a:r>
              <a:rPr lang="fr-FR" sz="1600" dirty="0">
                <a:solidFill>
                  <a:prstClr val="black"/>
                </a:solidFill>
                <a:latin typeface="Arial" pitchFamily="34" charset="0"/>
                <a:cs typeface="Arial" pitchFamily="34" charset="0"/>
              </a:rPr>
              <a:t>C’est pourquoi les écrans de création de règlements sont situés dans les menus Compta/Tiers.</a:t>
            </a:r>
          </a:p>
          <a:p>
            <a:pPr fontAlgn="auto">
              <a:lnSpc>
                <a:spcPct val="80000"/>
              </a:lnSpc>
              <a:spcBef>
                <a:spcPct val="20000"/>
              </a:spcBef>
              <a:spcAft>
                <a:spcPts val="0"/>
              </a:spcAft>
              <a:defRPr/>
            </a:pPr>
            <a:r>
              <a:rPr lang="fr-FR" sz="1600" dirty="0">
                <a:solidFill>
                  <a:prstClr val="black"/>
                </a:solidFill>
                <a:latin typeface="Arial" pitchFamily="34" charset="0"/>
                <a:cs typeface="Arial" pitchFamily="34" charset="0"/>
              </a:rPr>
              <a:t>Cependant X3 permet de créer un règlement à partir d’un débranchement existant dans l’écran des factures.</a:t>
            </a:r>
          </a:p>
          <a:p>
            <a:pPr fontAlgn="auto">
              <a:lnSpc>
                <a:spcPct val="80000"/>
              </a:lnSpc>
              <a:spcBef>
                <a:spcPct val="20000"/>
              </a:spcBef>
              <a:spcAft>
                <a:spcPts val="0"/>
              </a:spcAft>
              <a:defRPr/>
            </a:pPr>
            <a:endParaRPr lang="fr-FR" sz="1600" dirty="0">
              <a:solidFill>
                <a:prstClr val="black"/>
              </a:solidFill>
              <a:latin typeface="Arial" pitchFamily="34" charset="0"/>
              <a:cs typeface="Arial" pitchFamily="34" charset="0"/>
            </a:endParaRPr>
          </a:p>
          <a:p>
            <a:pPr fontAlgn="auto">
              <a:lnSpc>
                <a:spcPct val="80000"/>
              </a:lnSpc>
              <a:spcBef>
                <a:spcPct val="20000"/>
              </a:spcBef>
              <a:spcAft>
                <a:spcPts val="0"/>
              </a:spcAft>
              <a:defRPr/>
            </a:pPr>
            <a:r>
              <a:rPr lang="fr-FR" sz="1600" dirty="0">
                <a:solidFill>
                  <a:prstClr val="black"/>
                </a:solidFill>
                <a:latin typeface="Arial" pitchFamily="34" charset="0"/>
                <a:cs typeface="Arial" pitchFamily="34" charset="0"/>
              </a:rPr>
              <a:t>Les informations de règlement, en utilisant le débranchement de l’écran des factures, sont automatiquement renseignées :</a:t>
            </a:r>
          </a:p>
          <a:p>
            <a:pPr marL="285750" indent="-285750" fontAlgn="auto">
              <a:lnSpc>
                <a:spcPct val="80000"/>
              </a:lnSpc>
              <a:spcBef>
                <a:spcPct val="20000"/>
              </a:spcBef>
              <a:spcAft>
                <a:spcPts val="0"/>
              </a:spcAft>
              <a:buFontTx/>
              <a:buChar char="-"/>
              <a:defRPr/>
            </a:pPr>
            <a:r>
              <a:rPr lang="fr-FR" sz="1600" dirty="0">
                <a:solidFill>
                  <a:prstClr val="black"/>
                </a:solidFill>
                <a:latin typeface="Arial" pitchFamily="34" charset="0"/>
                <a:cs typeface="Arial" pitchFamily="34" charset="0"/>
              </a:rPr>
              <a:t>Mode de règlement</a:t>
            </a:r>
          </a:p>
          <a:p>
            <a:pPr marL="285750" indent="-285750" fontAlgn="auto">
              <a:lnSpc>
                <a:spcPct val="80000"/>
              </a:lnSpc>
              <a:spcBef>
                <a:spcPct val="20000"/>
              </a:spcBef>
              <a:spcAft>
                <a:spcPts val="0"/>
              </a:spcAft>
              <a:buFontTx/>
              <a:buChar char="-"/>
              <a:defRPr/>
            </a:pPr>
            <a:r>
              <a:rPr lang="fr-FR" sz="1600" dirty="0">
                <a:solidFill>
                  <a:prstClr val="black"/>
                </a:solidFill>
                <a:latin typeface="Arial" pitchFamily="34" charset="0"/>
                <a:cs typeface="Arial" pitchFamily="34" charset="0"/>
              </a:rPr>
              <a:t>Banque</a:t>
            </a:r>
          </a:p>
          <a:p>
            <a:pPr marL="285750" indent="-285750" fontAlgn="auto">
              <a:lnSpc>
                <a:spcPct val="80000"/>
              </a:lnSpc>
              <a:spcBef>
                <a:spcPct val="20000"/>
              </a:spcBef>
              <a:spcAft>
                <a:spcPts val="0"/>
              </a:spcAft>
              <a:buFontTx/>
              <a:buChar char="-"/>
              <a:defRPr/>
            </a:pPr>
            <a:r>
              <a:rPr lang="fr-FR" sz="1600" dirty="0">
                <a:solidFill>
                  <a:prstClr val="black"/>
                </a:solidFill>
                <a:latin typeface="Arial" pitchFamily="34" charset="0"/>
                <a:cs typeface="Arial" pitchFamily="34" charset="0"/>
              </a:rPr>
              <a:t>Montant </a:t>
            </a:r>
          </a:p>
          <a:p>
            <a:pPr marL="285750" indent="-285750" fontAlgn="auto">
              <a:lnSpc>
                <a:spcPct val="80000"/>
              </a:lnSpc>
              <a:spcBef>
                <a:spcPct val="20000"/>
              </a:spcBef>
              <a:spcAft>
                <a:spcPts val="0"/>
              </a:spcAft>
              <a:buFontTx/>
              <a:buChar char="-"/>
              <a:defRPr/>
            </a:pPr>
            <a:r>
              <a:rPr lang="fr-FR" sz="1600" dirty="0">
                <a:solidFill>
                  <a:prstClr val="black"/>
                </a:solidFill>
                <a:latin typeface="Arial" pitchFamily="34" charset="0"/>
                <a:cs typeface="Arial" pitchFamily="34" charset="0"/>
              </a:rPr>
              <a:t>Devise</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457200" y="304800"/>
            <a:ext cx="8229600" cy="563563"/>
          </a:xfrm>
          <a:prstGeom prst="rect">
            <a:avLst/>
          </a:prstGeom>
        </p:spPr>
        <p:txBody>
          <a:bodyPr/>
          <a:lstStyle/>
          <a:p>
            <a:pPr fontAlgn="auto">
              <a:spcAft>
                <a:spcPts val="0"/>
              </a:spcAft>
              <a:defRPr/>
            </a:pPr>
            <a:r>
              <a:rPr lang="en-GB" sz="2800" b="1" dirty="0">
                <a:solidFill>
                  <a:srgbClr val="008469"/>
                </a:solidFill>
                <a:latin typeface="Arial" pitchFamily="34" charset="0"/>
                <a:ea typeface="+mj-ea"/>
                <a:cs typeface="Arial" pitchFamily="34" charset="0"/>
              </a:rPr>
              <a:t>STRUCTURES FONDAMENTALES</a:t>
            </a:r>
          </a:p>
        </p:txBody>
      </p:sp>
      <p:sp>
        <p:nvSpPr>
          <p:cNvPr id="87042" name="ZoneTexte 8"/>
          <p:cNvSpPr txBox="1">
            <a:spLocks noChangeArrowheads="1"/>
          </p:cNvSpPr>
          <p:nvPr/>
        </p:nvSpPr>
        <p:spPr bwMode="auto">
          <a:xfrm>
            <a:off x="471488" y="700088"/>
            <a:ext cx="1920875" cy="369887"/>
          </a:xfrm>
          <a:prstGeom prst="rect">
            <a:avLst/>
          </a:prstGeom>
          <a:noFill/>
          <a:ln w="9525">
            <a:noFill/>
            <a:miter lim="800000"/>
            <a:headEnd/>
            <a:tailEnd/>
          </a:ln>
        </p:spPr>
        <p:txBody>
          <a:bodyPr>
            <a:spAutoFit/>
          </a:bodyPr>
          <a:lstStyle/>
          <a:p>
            <a:r>
              <a:rPr lang="fr-FR" b="1"/>
              <a:t>IMBRICATIONS</a:t>
            </a:r>
          </a:p>
        </p:txBody>
      </p:sp>
      <p:sp>
        <p:nvSpPr>
          <p:cNvPr id="10" name="Ellipse 9"/>
          <p:cNvSpPr/>
          <p:nvPr/>
        </p:nvSpPr>
        <p:spPr>
          <a:xfrm>
            <a:off x="131763" y="885825"/>
            <a:ext cx="6985000" cy="5740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Ellipse 10"/>
          <p:cNvSpPr/>
          <p:nvPr/>
        </p:nvSpPr>
        <p:spPr>
          <a:xfrm>
            <a:off x="2435225" y="885825"/>
            <a:ext cx="2808288" cy="2447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 name="Ellipse 47"/>
          <p:cNvSpPr/>
          <p:nvPr/>
        </p:nvSpPr>
        <p:spPr>
          <a:xfrm>
            <a:off x="130175" y="2325688"/>
            <a:ext cx="2809875" cy="2447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9" name="Ellipse 48"/>
          <p:cNvSpPr/>
          <p:nvPr/>
        </p:nvSpPr>
        <p:spPr>
          <a:xfrm>
            <a:off x="2057400" y="4141788"/>
            <a:ext cx="2808288" cy="2449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0" name="Ellipse 49"/>
          <p:cNvSpPr/>
          <p:nvPr/>
        </p:nvSpPr>
        <p:spPr>
          <a:xfrm>
            <a:off x="4325938" y="2708275"/>
            <a:ext cx="2808287" cy="2449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Ellipse 11"/>
          <p:cNvSpPr/>
          <p:nvPr/>
        </p:nvSpPr>
        <p:spPr>
          <a:xfrm>
            <a:off x="2643188" y="1254125"/>
            <a:ext cx="828675" cy="85566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3" name="Ellipse 52"/>
          <p:cNvSpPr/>
          <p:nvPr/>
        </p:nvSpPr>
        <p:spPr>
          <a:xfrm>
            <a:off x="3462338" y="914400"/>
            <a:ext cx="827087" cy="85566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4" name="Ellipse 53"/>
          <p:cNvSpPr/>
          <p:nvPr/>
        </p:nvSpPr>
        <p:spPr>
          <a:xfrm>
            <a:off x="4346575" y="1339850"/>
            <a:ext cx="828675" cy="85566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5" name="Ellipse 54"/>
          <p:cNvSpPr/>
          <p:nvPr/>
        </p:nvSpPr>
        <p:spPr>
          <a:xfrm>
            <a:off x="4117975" y="2143125"/>
            <a:ext cx="827088" cy="85566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6" name="Ellipse 55"/>
          <p:cNvSpPr/>
          <p:nvPr/>
        </p:nvSpPr>
        <p:spPr>
          <a:xfrm>
            <a:off x="3362325" y="2463800"/>
            <a:ext cx="828675" cy="85566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7" name="Ellipse 56"/>
          <p:cNvSpPr/>
          <p:nvPr/>
        </p:nvSpPr>
        <p:spPr>
          <a:xfrm>
            <a:off x="2579688" y="2109788"/>
            <a:ext cx="828675" cy="854075"/>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ZoneTexte 12"/>
          <p:cNvSpPr txBox="1">
            <a:spLocks noChangeArrowheads="1"/>
          </p:cNvSpPr>
          <p:nvPr/>
        </p:nvSpPr>
        <p:spPr bwMode="auto">
          <a:xfrm>
            <a:off x="1157288" y="1771650"/>
            <a:ext cx="1260475" cy="369888"/>
          </a:xfrm>
          <a:prstGeom prst="rect">
            <a:avLst/>
          </a:prstGeom>
          <a:noFill/>
          <a:ln w="9525">
            <a:noFill/>
            <a:miter lim="800000"/>
            <a:headEnd/>
            <a:tailEnd/>
          </a:ln>
        </p:spPr>
        <p:txBody>
          <a:bodyPr>
            <a:spAutoFit/>
          </a:bodyPr>
          <a:lstStyle/>
          <a:p>
            <a:r>
              <a:rPr lang="fr-FR"/>
              <a:t>DOSSIER</a:t>
            </a:r>
          </a:p>
        </p:txBody>
      </p:sp>
      <p:sp>
        <p:nvSpPr>
          <p:cNvPr id="58" name="ZoneTexte 57"/>
          <p:cNvSpPr txBox="1">
            <a:spLocks noChangeArrowheads="1"/>
          </p:cNvSpPr>
          <p:nvPr/>
        </p:nvSpPr>
        <p:spPr bwMode="auto">
          <a:xfrm>
            <a:off x="622300" y="2651125"/>
            <a:ext cx="1728788" cy="368300"/>
          </a:xfrm>
          <a:prstGeom prst="rect">
            <a:avLst/>
          </a:prstGeom>
          <a:noFill/>
          <a:ln w="9525">
            <a:noFill/>
            <a:miter lim="800000"/>
            <a:headEnd/>
            <a:tailEnd/>
          </a:ln>
        </p:spPr>
        <p:txBody>
          <a:bodyPr>
            <a:spAutoFit/>
          </a:bodyPr>
          <a:lstStyle/>
          <a:p>
            <a:r>
              <a:rPr lang="fr-FR"/>
              <a:t>SOCIETE</a:t>
            </a:r>
          </a:p>
        </p:txBody>
      </p:sp>
      <p:sp>
        <p:nvSpPr>
          <p:cNvPr id="62" name="Ellipse 61"/>
          <p:cNvSpPr/>
          <p:nvPr/>
        </p:nvSpPr>
        <p:spPr>
          <a:xfrm>
            <a:off x="412750" y="3224213"/>
            <a:ext cx="906463" cy="917575"/>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3" name="Ellipse 62"/>
          <p:cNvSpPr/>
          <p:nvPr/>
        </p:nvSpPr>
        <p:spPr>
          <a:xfrm>
            <a:off x="4629150" y="3578225"/>
            <a:ext cx="828675" cy="854075"/>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4" name="Ellipse 63"/>
          <p:cNvSpPr/>
          <p:nvPr/>
        </p:nvSpPr>
        <p:spPr>
          <a:xfrm>
            <a:off x="1616075" y="3238500"/>
            <a:ext cx="827088" cy="85566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5" name="Ellipse 64"/>
          <p:cNvSpPr/>
          <p:nvPr/>
        </p:nvSpPr>
        <p:spPr>
          <a:xfrm>
            <a:off x="2216150" y="5087938"/>
            <a:ext cx="828675" cy="854075"/>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6" name="Ellipse 65"/>
          <p:cNvSpPr/>
          <p:nvPr/>
        </p:nvSpPr>
        <p:spPr>
          <a:xfrm>
            <a:off x="3519488" y="5235575"/>
            <a:ext cx="827087" cy="854075"/>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7" name="Ellipse 66"/>
          <p:cNvSpPr/>
          <p:nvPr/>
        </p:nvSpPr>
        <p:spPr>
          <a:xfrm>
            <a:off x="5297488" y="2811463"/>
            <a:ext cx="828675" cy="854075"/>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8" name="ZoneTexte 67"/>
          <p:cNvSpPr txBox="1">
            <a:spLocks noChangeArrowheads="1"/>
          </p:cNvSpPr>
          <p:nvPr/>
        </p:nvSpPr>
        <p:spPr bwMode="auto">
          <a:xfrm>
            <a:off x="474663" y="3506788"/>
            <a:ext cx="782637" cy="368300"/>
          </a:xfrm>
          <a:prstGeom prst="rect">
            <a:avLst/>
          </a:prstGeom>
          <a:noFill/>
          <a:ln w="9525">
            <a:noFill/>
            <a:miter lim="800000"/>
            <a:headEnd/>
            <a:tailEnd/>
          </a:ln>
        </p:spPr>
        <p:txBody>
          <a:bodyPr>
            <a:spAutoFit/>
          </a:bodyPr>
          <a:lstStyle/>
          <a:p>
            <a:r>
              <a:rPr lang="fr-FR"/>
              <a:t>SITE</a:t>
            </a:r>
          </a:p>
        </p:txBody>
      </p:sp>
      <p:sp>
        <p:nvSpPr>
          <p:cNvPr id="69" name="Ellipse 68"/>
          <p:cNvSpPr/>
          <p:nvPr/>
        </p:nvSpPr>
        <p:spPr>
          <a:xfrm>
            <a:off x="2963863" y="4346575"/>
            <a:ext cx="828675" cy="854075"/>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75" name="Picture 8" descr="FinSite.gif"/>
          <p:cNvPicPr>
            <a:picLocks noChangeAspect="1"/>
          </p:cNvPicPr>
          <p:nvPr/>
        </p:nvPicPr>
        <p:blipFill>
          <a:blip r:embed="rId3"/>
          <a:srcRect/>
          <a:stretch>
            <a:fillRect/>
          </a:stretch>
        </p:blipFill>
        <p:spPr bwMode="auto">
          <a:xfrm>
            <a:off x="1652588" y="3321050"/>
            <a:ext cx="752475" cy="514350"/>
          </a:xfrm>
          <a:prstGeom prst="rect">
            <a:avLst/>
          </a:prstGeom>
          <a:noFill/>
          <a:ln w="9525">
            <a:noFill/>
            <a:miter lim="800000"/>
            <a:headEnd/>
            <a:tailEnd/>
          </a:ln>
        </p:spPr>
      </p:pic>
      <p:pic>
        <p:nvPicPr>
          <p:cNvPr id="76" name="Picture 8" descr="FinSite.gif"/>
          <p:cNvPicPr>
            <a:picLocks noChangeAspect="1"/>
          </p:cNvPicPr>
          <p:nvPr/>
        </p:nvPicPr>
        <p:blipFill>
          <a:blip r:embed="rId3"/>
          <a:srcRect/>
          <a:stretch>
            <a:fillRect/>
          </a:stretch>
        </p:blipFill>
        <p:spPr bwMode="auto">
          <a:xfrm>
            <a:off x="3498850" y="996950"/>
            <a:ext cx="752475" cy="514350"/>
          </a:xfrm>
          <a:prstGeom prst="rect">
            <a:avLst/>
          </a:prstGeom>
          <a:noFill/>
          <a:ln w="9525">
            <a:noFill/>
            <a:miter lim="800000"/>
            <a:headEnd/>
            <a:tailEnd/>
          </a:ln>
        </p:spPr>
      </p:pic>
      <p:pic>
        <p:nvPicPr>
          <p:cNvPr id="79" name="Picture 8" descr="FinSite.gif"/>
          <p:cNvPicPr>
            <a:picLocks noChangeAspect="1"/>
          </p:cNvPicPr>
          <p:nvPr/>
        </p:nvPicPr>
        <p:blipFill>
          <a:blip r:embed="rId3"/>
          <a:srcRect/>
          <a:stretch>
            <a:fillRect/>
          </a:stretch>
        </p:blipFill>
        <p:spPr bwMode="auto">
          <a:xfrm>
            <a:off x="3001963" y="4433888"/>
            <a:ext cx="752475" cy="514350"/>
          </a:xfrm>
          <a:prstGeom prst="rect">
            <a:avLst/>
          </a:prstGeom>
          <a:noFill/>
          <a:ln w="9525">
            <a:noFill/>
            <a:miter lim="800000"/>
            <a:headEnd/>
            <a:tailEnd/>
          </a:ln>
        </p:spPr>
      </p:pic>
      <p:pic>
        <p:nvPicPr>
          <p:cNvPr id="80" name="Picture 9" descr="MfgSite.gif"/>
          <p:cNvPicPr>
            <a:picLocks noChangeAspect="1"/>
          </p:cNvPicPr>
          <p:nvPr/>
        </p:nvPicPr>
        <p:blipFill>
          <a:blip r:embed="rId4"/>
          <a:srcRect/>
          <a:stretch>
            <a:fillRect/>
          </a:stretch>
        </p:blipFill>
        <p:spPr bwMode="auto">
          <a:xfrm>
            <a:off x="4524375" y="3630613"/>
            <a:ext cx="1038225" cy="561975"/>
          </a:xfrm>
          <a:prstGeom prst="rect">
            <a:avLst/>
          </a:prstGeom>
          <a:noFill/>
          <a:ln w="9525">
            <a:noFill/>
            <a:miter lim="800000"/>
            <a:headEnd/>
            <a:tailEnd/>
          </a:ln>
        </p:spPr>
      </p:pic>
      <p:pic>
        <p:nvPicPr>
          <p:cNvPr id="83" name="Picture 9" descr="MfgSite.gif"/>
          <p:cNvPicPr>
            <a:picLocks noChangeAspect="1"/>
          </p:cNvPicPr>
          <p:nvPr/>
        </p:nvPicPr>
        <p:blipFill>
          <a:blip r:embed="rId4"/>
          <a:srcRect/>
          <a:stretch>
            <a:fillRect/>
          </a:stretch>
        </p:blipFill>
        <p:spPr bwMode="auto">
          <a:xfrm>
            <a:off x="3433763" y="5235575"/>
            <a:ext cx="1038225" cy="561975"/>
          </a:xfrm>
          <a:prstGeom prst="rect">
            <a:avLst/>
          </a:prstGeom>
          <a:noFill/>
          <a:ln w="9525">
            <a:noFill/>
            <a:miter lim="800000"/>
            <a:headEnd/>
            <a:tailEnd/>
          </a:ln>
        </p:spPr>
      </p:pic>
      <p:pic>
        <p:nvPicPr>
          <p:cNvPr id="84" name="Picture 9" descr="MfgSite.gif"/>
          <p:cNvPicPr>
            <a:picLocks noChangeAspect="1"/>
          </p:cNvPicPr>
          <p:nvPr/>
        </p:nvPicPr>
        <p:blipFill>
          <a:blip r:embed="rId4"/>
          <a:srcRect/>
          <a:stretch>
            <a:fillRect/>
          </a:stretch>
        </p:blipFill>
        <p:spPr bwMode="auto">
          <a:xfrm>
            <a:off x="4005263" y="2176463"/>
            <a:ext cx="1038225" cy="561975"/>
          </a:xfrm>
          <a:prstGeom prst="rect">
            <a:avLst/>
          </a:prstGeom>
          <a:noFill/>
          <a:ln w="9525">
            <a:noFill/>
            <a:miter lim="800000"/>
            <a:headEnd/>
            <a:tailEnd/>
          </a:ln>
        </p:spPr>
      </p:pic>
      <p:pic>
        <p:nvPicPr>
          <p:cNvPr id="86" name="Picture 9" descr="MfgSite.gif"/>
          <p:cNvPicPr>
            <a:picLocks noChangeAspect="1"/>
          </p:cNvPicPr>
          <p:nvPr/>
        </p:nvPicPr>
        <p:blipFill>
          <a:blip r:embed="rId4"/>
          <a:srcRect/>
          <a:stretch>
            <a:fillRect/>
          </a:stretch>
        </p:blipFill>
        <p:spPr bwMode="auto">
          <a:xfrm>
            <a:off x="4256088" y="1363663"/>
            <a:ext cx="1038225" cy="561975"/>
          </a:xfrm>
          <a:prstGeom prst="rect">
            <a:avLst/>
          </a:prstGeom>
          <a:noFill/>
          <a:ln w="9525">
            <a:noFill/>
            <a:miter lim="800000"/>
            <a:headEnd/>
            <a:tailEnd/>
          </a:ln>
        </p:spPr>
      </p:pic>
      <p:pic>
        <p:nvPicPr>
          <p:cNvPr id="89" name="Picture 7" descr="StkSite.gif"/>
          <p:cNvPicPr>
            <a:picLocks noChangeAspect="1"/>
          </p:cNvPicPr>
          <p:nvPr/>
        </p:nvPicPr>
        <p:blipFill>
          <a:blip r:embed="rId5"/>
          <a:srcRect/>
          <a:stretch>
            <a:fillRect/>
          </a:stretch>
        </p:blipFill>
        <p:spPr bwMode="auto">
          <a:xfrm>
            <a:off x="2117725" y="5429250"/>
            <a:ext cx="971550" cy="304800"/>
          </a:xfrm>
          <a:prstGeom prst="rect">
            <a:avLst/>
          </a:prstGeom>
          <a:noFill/>
          <a:ln w="9525">
            <a:noFill/>
            <a:miter lim="800000"/>
            <a:headEnd/>
            <a:tailEnd/>
          </a:ln>
        </p:spPr>
      </p:pic>
      <p:pic>
        <p:nvPicPr>
          <p:cNvPr id="91" name="Picture 7" descr="StkSite.gif"/>
          <p:cNvPicPr>
            <a:picLocks noChangeAspect="1"/>
          </p:cNvPicPr>
          <p:nvPr/>
        </p:nvPicPr>
        <p:blipFill>
          <a:blip r:embed="rId5"/>
          <a:srcRect/>
          <a:stretch>
            <a:fillRect/>
          </a:stretch>
        </p:blipFill>
        <p:spPr bwMode="auto">
          <a:xfrm>
            <a:off x="2508250" y="1563688"/>
            <a:ext cx="971550" cy="304800"/>
          </a:xfrm>
          <a:prstGeom prst="rect">
            <a:avLst/>
          </a:prstGeom>
          <a:noFill/>
          <a:ln w="9525">
            <a:noFill/>
            <a:miter lim="800000"/>
            <a:headEnd/>
            <a:tailEnd/>
          </a:ln>
        </p:spPr>
      </p:pic>
      <p:pic>
        <p:nvPicPr>
          <p:cNvPr id="92" name="Picture 2" descr="\\Vp01-fichiers\mge international operations\__INTERNAL PROJECTS\Training\Templates\Templates\Icônes\NonFinSite.gif"/>
          <p:cNvPicPr>
            <a:picLocks noChangeAspect="1" noChangeArrowheads="1"/>
          </p:cNvPicPr>
          <p:nvPr/>
        </p:nvPicPr>
        <p:blipFill>
          <a:blip r:embed="rId6"/>
          <a:srcRect/>
          <a:stretch>
            <a:fillRect/>
          </a:stretch>
        </p:blipFill>
        <p:spPr bwMode="auto">
          <a:xfrm>
            <a:off x="2574925" y="2325688"/>
            <a:ext cx="836613" cy="382587"/>
          </a:xfrm>
          <a:prstGeom prst="rect">
            <a:avLst/>
          </a:prstGeom>
          <a:noFill/>
          <a:ln w="9525">
            <a:noFill/>
            <a:miter lim="800000"/>
            <a:headEnd/>
            <a:tailEnd/>
          </a:ln>
        </p:spPr>
      </p:pic>
      <p:pic>
        <p:nvPicPr>
          <p:cNvPr id="95" name="Picture 2" descr="\\Vp01-fichiers\mge international operations\__INTERNAL PROJECTS\Training\Templates\Templates\Icônes\NonFinSite.gif"/>
          <p:cNvPicPr>
            <a:picLocks noChangeAspect="1" noChangeArrowheads="1"/>
          </p:cNvPicPr>
          <p:nvPr/>
        </p:nvPicPr>
        <p:blipFill>
          <a:blip r:embed="rId6"/>
          <a:srcRect/>
          <a:stretch>
            <a:fillRect/>
          </a:stretch>
        </p:blipFill>
        <p:spPr bwMode="auto">
          <a:xfrm>
            <a:off x="3335338" y="2700338"/>
            <a:ext cx="838200" cy="382587"/>
          </a:xfrm>
          <a:prstGeom prst="rect">
            <a:avLst/>
          </a:prstGeom>
          <a:noFill/>
          <a:ln w="9525">
            <a:noFill/>
            <a:miter lim="800000"/>
            <a:headEnd/>
            <a:tailEnd/>
          </a:ln>
        </p:spPr>
      </p:pic>
      <p:pic>
        <p:nvPicPr>
          <p:cNvPr id="125" name="Picture 8" descr="FinSite.gif"/>
          <p:cNvPicPr>
            <a:picLocks noChangeAspect="1"/>
          </p:cNvPicPr>
          <p:nvPr/>
        </p:nvPicPr>
        <p:blipFill>
          <a:blip r:embed="rId3"/>
          <a:srcRect/>
          <a:stretch>
            <a:fillRect/>
          </a:stretch>
        </p:blipFill>
        <p:spPr bwMode="auto">
          <a:xfrm>
            <a:off x="7466013" y="885825"/>
            <a:ext cx="752475" cy="514350"/>
          </a:xfrm>
          <a:prstGeom prst="rect">
            <a:avLst/>
          </a:prstGeom>
          <a:noFill/>
          <a:ln w="9525">
            <a:noFill/>
            <a:miter lim="800000"/>
            <a:headEnd/>
            <a:tailEnd/>
          </a:ln>
        </p:spPr>
      </p:pic>
      <p:pic>
        <p:nvPicPr>
          <p:cNvPr id="87076" name="Picture 9" descr="MfgSite.gif"/>
          <p:cNvPicPr>
            <a:picLocks noChangeAspect="1"/>
          </p:cNvPicPr>
          <p:nvPr/>
        </p:nvPicPr>
        <p:blipFill>
          <a:blip r:embed="rId4"/>
          <a:srcRect/>
          <a:stretch>
            <a:fillRect/>
          </a:stretch>
        </p:blipFill>
        <p:spPr bwMode="auto">
          <a:xfrm>
            <a:off x="7323138" y="1968500"/>
            <a:ext cx="1038225" cy="561975"/>
          </a:xfrm>
          <a:prstGeom prst="rect">
            <a:avLst/>
          </a:prstGeom>
          <a:noFill/>
          <a:ln w="9525">
            <a:noFill/>
            <a:miter lim="800000"/>
            <a:headEnd/>
            <a:tailEnd/>
          </a:ln>
        </p:spPr>
      </p:pic>
      <p:pic>
        <p:nvPicPr>
          <p:cNvPr id="87077" name="Picture 7" descr="StkSite.gif"/>
          <p:cNvPicPr>
            <a:picLocks noChangeAspect="1"/>
          </p:cNvPicPr>
          <p:nvPr/>
        </p:nvPicPr>
        <p:blipFill>
          <a:blip r:embed="rId5"/>
          <a:srcRect/>
          <a:stretch>
            <a:fillRect/>
          </a:stretch>
        </p:blipFill>
        <p:spPr bwMode="auto">
          <a:xfrm>
            <a:off x="7356475" y="3098800"/>
            <a:ext cx="971550" cy="304800"/>
          </a:xfrm>
          <a:prstGeom prst="rect">
            <a:avLst/>
          </a:prstGeom>
          <a:noFill/>
          <a:ln w="9525">
            <a:noFill/>
            <a:miter lim="800000"/>
            <a:headEnd/>
            <a:tailEnd/>
          </a:ln>
        </p:spPr>
      </p:pic>
      <p:pic>
        <p:nvPicPr>
          <p:cNvPr id="87078" name="Picture 2" descr="\\Vp01-fichiers\mge international operations\__INTERNAL PROJECTS\Training\Templates\Templates\Icônes\NonFinSite.gif"/>
          <p:cNvPicPr>
            <a:picLocks noChangeAspect="1" noChangeArrowheads="1"/>
          </p:cNvPicPr>
          <p:nvPr/>
        </p:nvPicPr>
        <p:blipFill>
          <a:blip r:embed="rId6"/>
          <a:srcRect/>
          <a:stretch>
            <a:fillRect/>
          </a:stretch>
        </p:blipFill>
        <p:spPr bwMode="auto">
          <a:xfrm>
            <a:off x="7423150" y="3973513"/>
            <a:ext cx="836613" cy="382587"/>
          </a:xfrm>
          <a:prstGeom prst="rect">
            <a:avLst/>
          </a:prstGeom>
          <a:noFill/>
          <a:ln w="9525">
            <a:noFill/>
            <a:miter lim="800000"/>
            <a:headEnd/>
            <a:tailEnd/>
          </a:ln>
        </p:spPr>
      </p:pic>
      <p:sp>
        <p:nvSpPr>
          <p:cNvPr id="14" name="ZoneTexte 13"/>
          <p:cNvSpPr txBox="1">
            <a:spLocks noChangeArrowheads="1"/>
          </p:cNvSpPr>
          <p:nvPr/>
        </p:nvSpPr>
        <p:spPr bwMode="auto">
          <a:xfrm>
            <a:off x="7280275" y="1546225"/>
            <a:ext cx="1122363" cy="276225"/>
          </a:xfrm>
          <a:prstGeom prst="rect">
            <a:avLst/>
          </a:prstGeom>
          <a:noFill/>
          <a:ln w="9525">
            <a:noFill/>
            <a:miter lim="800000"/>
            <a:headEnd/>
            <a:tailEnd/>
          </a:ln>
        </p:spPr>
        <p:txBody>
          <a:bodyPr wrap="none">
            <a:spAutoFit/>
          </a:bodyPr>
          <a:lstStyle/>
          <a:p>
            <a:r>
              <a:rPr lang="fr-FR" sz="1200"/>
              <a:t>Site Financier</a:t>
            </a:r>
          </a:p>
        </p:txBody>
      </p:sp>
      <p:sp>
        <p:nvSpPr>
          <p:cNvPr id="87080" name="ZoneTexte 128"/>
          <p:cNvSpPr txBox="1">
            <a:spLocks noChangeArrowheads="1"/>
          </p:cNvSpPr>
          <p:nvPr/>
        </p:nvSpPr>
        <p:spPr bwMode="auto">
          <a:xfrm>
            <a:off x="7399338" y="2676525"/>
            <a:ext cx="884237" cy="276225"/>
          </a:xfrm>
          <a:prstGeom prst="rect">
            <a:avLst/>
          </a:prstGeom>
          <a:noFill/>
          <a:ln w="9525">
            <a:noFill/>
            <a:miter lim="800000"/>
            <a:headEnd/>
            <a:tailEnd/>
          </a:ln>
        </p:spPr>
        <p:txBody>
          <a:bodyPr wrap="none">
            <a:spAutoFit/>
          </a:bodyPr>
          <a:lstStyle/>
          <a:p>
            <a:r>
              <a:rPr lang="fr-FR" sz="1200"/>
              <a:t>Site Usine</a:t>
            </a:r>
          </a:p>
        </p:txBody>
      </p:sp>
      <p:sp>
        <p:nvSpPr>
          <p:cNvPr id="87081" name="ZoneTexte 129"/>
          <p:cNvSpPr txBox="1">
            <a:spLocks noChangeArrowheads="1"/>
          </p:cNvSpPr>
          <p:nvPr/>
        </p:nvSpPr>
        <p:spPr bwMode="auto">
          <a:xfrm>
            <a:off x="7275513" y="3549650"/>
            <a:ext cx="1131887" cy="277813"/>
          </a:xfrm>
          <a:prstGeom prst="rect">
            <a:avLst/>
          </a:prstGeom>
          <a:noFill/>
          <a:ln w="9525">
            <a:noFill/>
            <a:miter lim="800000"/>
            <a:headEnd/>
            <a:tailEnd/>
          </a:ln>
        </p:spPr>
        <p:txBody>
          <a:bodyPr wrap="none">
            <a:spAutoFit/>
          </a:bodyPr>
          <a:lstStyle/>
          <a:p>
            <a:r>
              <a:rPr lang="fr-FR" sz="1200"/>
              <a:t>Site Stockage</a:t>
            </a:r>
          </a:p>
        </p:txBody>
      </p:sp>
      <p:sp>
        <p:nvSpPr>
          <p:cNvPr id="133" name="Ellipse 132"/>
          <p:cNvSpPr/>
          <p:nvPr/>
        </p:nvSpPr>
        <p:spPr>
          <a:xfrm>
            <a:off x="5856288" y="3833813"/>
            <a:ext cx="827087" cy="854075"/>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7083" name="ZoneTexte 130"/>
          <p:cNvSpPr txBox="1">
            <a:spLocks noChangeArrowheads="1"/>
          </p:cNvSpPr>
          <p:nvPr/>
        </p:nvSpPr>
        <p:spPr bwMode="auto">
          <a:xfrm>
            <a:off x="7399338" y="4502150"/>
            <a:ext cx="884237" cy="277813"/>
          </a:xfrm>
          <a:prstGeom prst="rect">
            <a:avLst/>
          </a:prstGeom>
          <a:noFill/>
          <a:ln w="9525">
            <a:noFill/>
            <a:miter lim="800000"/>
            <a:headEnd/>
            <a:tailEnd/>
          </a:ln>
        </p:spPr>
        <p:txBody>
          <a:bodyPr wrap="none">
            <a:spAutoFit/>
          </a:bodyPr>
          <a:lstStyle/>
          <a:p>
            <a:r>
              <a:rPr lang="fr-FR" sz="1200"/>
              <a:t>Site Vente</a:t>
            </a:r>
          </a:p>
        </p:txBody>
      </p:sp>
      <p:pic>
        <p:nvPicPr>
          <p:cNvPr id="134" name="Picture 8" descr="FinSite.gif"/>
          <p:cNvPicPr>
            <a:picLocks noChangeAspect="1"/>
          </p:cNvPicPr>
          <p:nvPr/>
        </p:nvPicPr>
        <p:blipFill>
          <a:blip r:embed="rId3"/>
          <a:srcRect/>
          <a:stretch>
            <a:fillRect/>
          </a:stretch>
        </p:blipFill>
        <p:spPr bwMode="auto">
          <a:xfrm>
            <a:off x="5368925" y="2979738"/>
            <a:ext cx="752475" cy="514350"/>
          </a:xfrm>
          <a:prstGeom prst="rect">
            <a:avLst/>
          </a:prstGeom>
          <a:noFill/>
          <a:ln w="9525">
            <a:noFill/>
            <a:miter lim="800000"/>
            <a:headEnd/>
            <a:tailEnd/>
          </a:ln>
        </p:spPr>
      </p:pic>
      <p:pic>
        <p:nvPicPr>
          <p:cNvPr id="78" name="Picture 8" descr="FinSite.gif"/>
          <p:cNvPicPr>
            <a:picLocks noChangeAspect="1"/>
          </p:cNvPicPr>
          <p:nvPr/>
        </p:nvPicPr>
        <p:blipFill>
          <a:blip r:embed="rId3"/>
          <a:srcRect/>
          <a:stretch>
            <a:fillRect/>
          </a:stretch>
        </p:blipFill>
        <p:spPr bwMode="auto">
          <a:xfrm>
            <a:off x="5881688" y="4003675"/>
            <a:ext cx="752475" cy="5143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ppt_x</p:attrName>
                                        </p:attrNameLst>
                                      </p:cBhvr>
                                      <p:tavLst>
                                        <p:tav tm="0">
                                          <p:val>
                                            <p:strVal val="#ppt_x"/>
                                          </p:val>
                                        </p:tav>
                                        <p:tav tm="100000">
                                          <p:val>
                                            <p:strVal val="#ppt_x"/>
                                          </p:val>
                                        </p:tav>
                                      </p:tavLst>
                                    </p:anim>
                                    <p:anim calcmode="lin" valueType="num">
                                      <p:cBhvr>
                                        <p:cTn id="21" dur="1000" fill="hold"/>
                                        <p:tgtEl>
                                          <p:spTgt spid="5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anim calcmode="lin" valueType="num">
                                      <p:cBhvr>
                                        <p:cTn id="35" dur="1000" fill="hold"/>
                                        <p:tgtEl>
                                          <p:spTgt spid="50"/>
                                        </p:tgtEl>
                                        <p:attrNameLst>
                                          <p:attrName>ppt_x</p:attrName>
                                        </p:attrNameLst>
                                      </p:cBhvr>
                                      <p:tavLst>
                                        <p:tav tm="0">
                                          <p:val>
                                            <p:strVal val="#ppt_x"/>
                                          </p:val>
                                        </p:tav>
                                        <p:tav tm="100000">
                                          <p:val>
                                            <p:strVal val="#ppt_x"/>
                                          </p:val>
                                        </p:tav>
                                      </p:tavLst>
                                    </p:anim>
                                    <p:anim calcmode="lin" valueType="num">
                                      <p:cBhvr>
                                        <p:cTn id="36" dur="1000" fill="hold"/>
                                        <p:tgtEl>
                                          <p:spTgt spid="5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1000"/>
                                        <p:tgtEl>
                                          <p:spTgt spid="49"/>
                                        </p:tgtEl>
                                      </p:cBhvr>
                                    </p:animEffect>
                                    <p:anim calcmode="lin" valueType="num">
                                      <p:cBhvr>
                                        <p:cTn id="40" dur="1000" fill="hold"/>
                                        <p:tgtEl>
                                          <p:spTgt spid="49"/>
                                        </p:tgtEl>
                                        <p:attrNameLst>
                                          <p:attrName>ppt_x</p:attrName>
                                        </p:attrNameLst>
                                      </p:cBhvr>
                                      <p:tavLst>
                                        <p:tav tm="0">
                                          <p:val>
                                            <p:strVal val="#ppt_x"/>
                                          </p:val>
                                        </p:tav>
                                        <p:tav tm="100000">
                                          <p:val>
                                            <p:strVal val="#ppt_x"/>
                                          </p:val>
                                        </p:tav>
                                      </p:tavLst>
                                    </p:anim>
                                    <p:anim calcmode="lin" valueType="num">
                                      <p:cBhvr>
                                        <p:cTn id="4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1000"/>
                                        <p:tgtEl>
                                          <p:spTgt spid="68"/>
                                        </p:tgtEl>
                                      </p:cBhvr>
                                    </p:animEffect>
                                    <p:anim calcmode="lin" valueType="num">
                                      <p:cBhvr>
                                        <p:cTn id="47" dur="1000" fill="hold"/>
                                        <p:tgtEl>
                                          <p:spTgt spid="68"/>
                                        </p:tgtEl>
                                        <p:attrNameLst>
                                          <p:attrName>ppt_x</p:attrName>
                                        </p:attrNameLst>
                                      </p:cBhvr>
                                      <p:tavLst>
                                        <p:tav tm="0">
                                          <p:val>
                                            <p:strVal val="#ppt_x"/>
                                          </p:val>
                                        </p:tav>
                                        <p:tav tm="100000">
                                          <p:val>
                                            <p:strVal val="#ppt_x"/>
                                          </p:val>
                                        </p:tav>
                                      </p:tavLst>
                                    </p:anim>
                                    <p:anim calcmode="lin" valueType="num">
                                      <p:cBhvr>
                                        <p:cTn id="48" dur="1000" fill="hold"/>
                                        <p:tgtEl>
                                          <p:spTgt spid="6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1000"/>
                                        <p:tgtEl>
                                          <p:spTgt spid="75"/>
                                        </p:tgtEl>
                                      </p:cBhvr>
                                    </p:animEffect>
                                    <p:anim calcmode="lin" valueType="num">
                                      <p:cBhvr>
                                        <p:cTn id="57" dur="1000" fill="hold"/>
                                        <p:tgtEl>
                                          <p:spTgt spid="75"/>
                                        </p:tgtEl>
                                        <p:attrNameLst>
                                          <p:attrName>ppt_x</p:attrName>
                                        </p:attrNameLst>
                                      </p:cBhvr>
                                      <p:tavLst>
                                        <p:tav tm="0">
                                          <p:val>
                                            <p:strVal val="#ppt_x"/>
                                          </p:val>
                                        </p:tav>
                                        <p:tav tm="100000">
                                          <p:val>
                                            <p:strVal val="#ppt_x"/>
                                          </p:val>
                                        </p:tav>
                                      </p:tavLst>
                                    </p:anim>
                                    <p:anim calcmode="lin" valueType="num">
                                      <p:cBhvr>
                                        <p:cTn id="58" dur="1000" fill="hold"/>
                                        <p:tgtEl>
                                          <p:spTgt spid="7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1000"/>
                                        <p:tgtEl>
                                          <p:spTgt spid="64"/>
                                        </p:tgtEl>
                                      </p:cBhvr>
                                    </p:animEffect>
                                    <p:anim calcmode="lin" valueType="num">
                                      <p:cBhvr>
                                        <p:cTn id="62" dur="1000" fill="hold"/>
                                        <p:tgtEl>
                                          <p:spTgt spid="64"/>
                                        </p:tgtEl>
                                        <p:attrNameLst>
                                          <p:attrName>ppt_x</p:attrName>
                                        </p:attrNameLst>
                                      </p:cBhvr>
                                      <p:tavLst>
                                        <p:tav tm="0">
                                          <p:val>
                                            <p:strVal val="#ppt_x"/>
                                          </p:val>
                                        </p:tav>
                                        <p:tav tm="100000">
                                          <p:val>
                                            <p:strVal val="#ppt_x"/>
                                          </p:val>
                                        </p:tav>
                                      </p:tavLst>
                                    </p:anim>
                                    <p:anim calcmode="lin" valueType="num">
                                      <p:cBhvr>
                                        <p:cTn id="63" dur="1000" fill="hold"/>
                                        <p:tgtEl>
                                          <p:spTgt spid="6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1000"/>
                                        <p:tgtEl>
                                          <p:spTgt spid="79"/>
                                        </p:tgtEl>
                                      </p:cBhvr>
                                    </p:animEffect>
                                    <p:anim calcmode="lin" valueType="num">
                                      <p:cBhvr>
                                        <p:cTn id="67" dur="1000" fill="hold"/>
                                        <p:tgtEl>
                                          <p:spTgt spid="79"/>
                                        </p:tgtEl>
                                        <p:attrNameLst>
                                          <p:attrName>ppt_x</p:attrName>
                                        </p:attrNameLst>
                                      </p:cBhvr>
                                      <p:tavLst>
                                        <p:tav tm="0">
                                          <p:val>
                                            <p:strVal val="#ppt_x"/>
                                          </p:val>
                                        </p:tav>
                                        <p:tav tm="100000">
                                          <p:val>
                                            <p:strVal val="#ppt_x"/>
                                          </p:val>
                                        </p:tav>
                                      </p:tavLst>
                                    </p:anim>
                                    <p:anim calcmode="lin" valueType="num">
                                      <p:cBhvr>
                                        <p:cTn id="68" dur="1000" fill="hold"/>
                                        <p:tgtEl>
                                          <p:spTgt spid="7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1000"/>
                                        <p:tgtEl>
                                          <p:spTgt spid="69"/>
                                        </p:tgtEl>
                                      </p:cBhvr>
                                    </p:animEffect>
                                    <p:anim calcmode="lin" valueType="num">
                                      <p:cBhvr>
                                        <p:cTn id="72" dur="1000" fill="hold"/>
                                        <p:tgtEl>
                                          <p:spTgt spid="69"/>
                                        </p:tgtEl>
                                        <p:attrNameLst>
                                          <p:attrName>ppt_x</p:attrName>
                                        </p:attrNameLst>
                                      </p:cBhvr>
                                      <p:tavLst>
                                        <p:tav tm="0">
                                          <p:val>
                                            <p:strVal val="#ppt_x"/>
                                          </p:val>
                                        </p:tav>
                                        <p:tav tm="100000">
                                          <p:val>
                                            <p:strVal val="#ppt_x"/>
                                          </p:val>
                                        </p:tav>
                                      </p:tavLst>
                                    </p:anim>
                                    <p:anim calcmode="lin" valueType="num">
                                      <p:cBhvr>
                                        <p:cTn id="73" dur="1000" fill="hold"/>
                                        <p:tgtEl>
                                          <p:spTgt spid="69"/>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fade">
                                      <p:cBhvr>
                                        <p:cTn id="76" dur="1000"/>
                                        <p:tgtEl>
                                          <p:spTgt spid="89"/>
                                        </p:tgtEl>
                                      </p:cBhvr>
                                    </p:animEffect>
                                    <p:anim calcmode="lin" valueType="num">
                                      <p:cBhvr>
                                        <p:cTn id="77" dur="1000" fill="hold"/>
                                        <p:tgtEl>
                                          <p:spTgt spid="89"/>
                                        </p:tgtEl>
                                        <p:attrNameLst>
                                          <p:attrName>ppt_x</p:attrName>
                                        </p:attrNameLst>
                                      </p:cBhvr>
                                      <p:tavLst>
                                        <p:tav tm="0">
                                          <p:val>
                                            <p:strVal val="#ppt_x"/>
                                          </p:val>
                                        </p:tav>
                                        <p:tav tm="100000">
                                          <p:val>
                                            <p:strVal val="#ppt_x"/>
                                          </p:val>
                                        </p:tav>
                                      </p:tavLst>
                                    </p:anim>
                                    <p:anim calcmode="lin" valueType="num">
                                      <p:cBhvr>
                                        <p:cTn id="78" dur="1000" fill="hold"/>
                                        <p:tgtEl>
                                          <p:spTgt spid="8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1000"/>
                                        <p:tgtEl>
                                          <p:spTgt spid="83"/>
                                        </p:tgtEl>
                                      </p:cBhvr>
                                    </p:animEffect>
                                    <p:anim calcmode="lin" valueType="num">
                                      <p:cBhvr>
                                        <p:cTn id="87" dur="1000" fill="hold"/>
                                        <p:tgtEl>
                                          <p:spTgt spid="83"/>
                                        </p:tgtEl>
                                        <p:attrNameLst>
                                          <p:attrName>ppt_x</p:attrName>
                                        </p:attrNameLst>
                                      </p:cBhvr>
                                      <p:tavLst>
                                        <p:tav tm="0">
                                          <p:val>
                                            <p:strVal val="#ppt_x"/>
                                          </p:val>
                                        </p:tav>
                                        <p:tav tm="100000">
                                          <p:val>
                                            <p:strVal val="#ppt_x"/>
                                          </p:val>
                                        </p:tav>
                                      </p:tavLst>
                                    </p:anim>
                                    <p:anim calcmode="lin" valueType="num">
                                      <p:cBhvr>
                                        <p:cTn id="88" dur="1000" fill="hold"/>
                                        <p:tgtEl>
                                          <p:spTgt spid="8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fade">
                                      <p:cBhvr>
                                        <p:cTn id="96" dur="1000"/>
                                        <p:tgtEl>
                                          <p:spTgt spid="80"/>
                                        </p:tgtEl>
                                      </p:cBhvr>
                                    </p:animEffect>
                                    <p:anim calcmode="lin" valueType="num">
                                      <p:cBhvr>
                                        <p:cTn id="97" dur="1000" fill="hold"/>
                                        <p:tgtEl>
                                          <p:spTgt spid="80"/>
                                        </p:tgtEl>
                                        <p:attrNameLst>
                                          <p:attrName>ppt_x</p:attrName>
                                        </p:attrNameLst>
                                      </p:cBhvr>
                                      <p:tavLst>
                                        <p:tav tm="0">
                                          <p:val>
                                            <p:strVal val="#ppt_x"/>
                                          </p:val>
                                        </p:tav>
                                        <p:tav tm="100000">
                                          <p:val>
                                            <p:strVal val="#ppt_x"/>
                                          </p:val>
                                        </p:tav>
                                      </p:tavLst>
                                    </p:anim>
                                    <p:anim calcmode="lin" valueType="num">
                                      <p:cBhvr>
                                        <p:cTn id="98" dur="1000" fill="hold"/>
                                        <p:tgtEl>
                                          <p:spTgt spid="8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1000"/>
                                        <p:tgtEl>
                                          <p:spTgt spid="63"/>
                                        </p:tgtEl>
                                      </p:cBhvr>
                                    </p:animEffect>
                                    <p:anim calcmode="lin" valueType="num">
                                      <p:cBhvr>
                                        <p:cTn id="102" dur="1000" fill="hold"/>
                                        <p:tgtEl>
                                          <p:spTgt spid="63"/>
                                        </p:tgtEl>
                                        <p:attrNameLst>
                                          <p:attrName>ppt_x</p:attrName>
                                        </p:attrNameLst>
                                      </p:cBhvr>
                                      <p:tavLst>
                                        <p:tav tm="0">
                                          <p:val>
                                            <p:strVal val="#ppt_x"/>
                                          </p:val>
                                        </p:tav>
                                        <p:tav tm="100000">
                                          <p:val>
                                            <p:strVal val="#ppt_x"/>
                                          </p:val>
                                        </p:tav>
                                      </p:tavLst>
                                    </p:anim>
                                    <p:anim calcmode="lin" valueType="num">
                                      <p:cBhvr>
                                        <p:cTn id="103" dur="1000" fill="hold"/>
                                        <p:tgtEl>
                                          <p:spTgt spid="63"/>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134"/>
                                        </p:tgtEl>
                                        <p:attrNameLst>
                                          <p:attrName>style.visibility</p:attrName>
                                        </p:attrNameLst>
                                      </p:cBhvr>
                                      <p:to>
                                        <p:strVal val="visible"/>
                                      </p:to>
                                    </p:set>
                                    <p:animEffect transition="in" filter="fade">
                                      <p:cBhvr>
                                        <p:cTn id="106" dur="1000"/>
                                        <p:tgtEl>
                                          <p:spTgt spid="134"/>
                                        </p:tgtEl>
                                      </p:cBhvr>
                                    </p:animEffect>
                                    <p:anim calcmode="lin" valueType="num">
                                      <p:cBhvr>
                                        <p:cTn id="107" dur="1000" fill="hold"/>
                                        <p:tgtEl>
                                          <p:spTgt spid="134"/>
                                        </p:tgtEl>
                                        <p:attrNameLst>
                                          <p:attrName>ppt_x</p:attrName>
                                        </p:attrNameLst>
                                      </p:cBhvr>
                                      <p:tavLst>
                                        <p:tav tm="0">
                                          <p:val>
                                            <p:strVal val="#ppt_x"/>
                                          </p:val>
                                        </p:tav>
                                        <p:tav tm="100000">
                                          <p:val>
                                            <p:strVal val="#ppt_x"/>
                                          </p:val>
                                        </p:tav>
                                      </p:tavLst>
                                    </p:anim>
                                    <p:anim calcmode="lin" valueType="num">
                                      <p:cBhvr>
                                        <p:cTn id="108" dur="1000" fill="hold"/>
                                        <p:tgtEl>
                                          <p:spTgt spid="13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fade">
                                      <p:cBhvr>
                                        <p:cTn id="111" dur="1000"/>
                                        <p:tgtEl>
                                          <p:spTgt spid="67"/>
                                        </p:tgtEl>
                                      </p:cBhvr>
                                    </p:animEffect>
                                    <p:anim calcmode="lin" valueType="num">
                                      <p:cBhvr>
                                        <p:cTn id="112" dur="1000" fill="hold"/>
                                        <p:tgtEl>
                                          <p:spTgt spid="67"/>
                                        </p:tgtEl>
                                        <p:attrNameLst>
                                          <p:attrName>ppt_x</p:attrName>
                                        </p:attrNameLst>
                                      </p:cBhvr>
                                      <p:tavLst>
                                        <p:tav tm="0">
                                          <p:val>
                                            <p:strVal val="#ppt_x"/>
                                          </p:val>
                                        </p:tav>
                                        <p:tav tm="100000">
                                          <p:val>
                                            <p:strVal val="#ppt_x"/>
                                          </p:val>
                                        </p:tav>
                                      </p:tavLst>
                                    </p:anim>
                                    <p:anim calcmode="lin" valueType="num">
                                      <p:cBhvr>
                                        <p:cTn id="113" dur="1000" fill="hold"/>
                                        <p:tgtEl>
                                          <p:spTgt spid="6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fade">
                                      <p:cBhvr>
                                        <p:cTn id="116" dur="1000"/>
                                        <p:tgtEl>
                                          <p:spTgt spid="78"/>
                                        </p:tgtEl>
                                      </p:cBhvr>
                                    </p:animEffect>
                                    <p:anim calcmode="lin" valueType="num">
                                      <p:cBhvr>
                                        <p:cTn id="117" dur="1000" fill="hold"/>
                                        <p:tgtEl>
                                          <p:spTgt spid="78"/>
                                        </p:tgtEl>
                                        <p:attrNameLst>
                                          <p:attrName>ppt_x</p:attrName>
                                        </p:attrNameLst>
                                      </p:cBhvr>
                                      <p:tavLst>
                                        <p:tav tm="0">
                                          <p:val>
                                            <p:strVal val="#ppt_x"/>
                                          </p:val>
                                        </p:tav>
                                        <p:tav tm="100000">
                                          <p:val>
                                            <p:strVal val="#ppt_x"/>
                                          </p:val>
                                        </p:tav>
                                      </p:tavLst>
                                    </p:anim>
                                    <p:anim calcmode="lin" valueType="num">
                                      <p:cBhvr>
                                        <p:cTn id="118" dur="1000" fill="hold"/>
                                        <p:tgtEl>
                                          <p:spTgt spid="7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33"/>
                                        </p:tgtEl>
                                        <p:attrNameLst>
                                          <p:attrName>style.visibility</p:attrName>
                                        </p:attrNameLst>
                                      </p:cBhvr>
                                      <p:to>
                                        <p:strVal val="visible"/>
                                      </p:to>
                                    </p:set>
                                    <p:animEffect transition="in" filter="fade">
                                      <p:cBhvr>
                                        <p:cTn id="121" dur="1000"/>
                                        <p:tgtEl>
                                          <p:spTgt spid="133"/>
                                        </p:tgtEl>
                                      </p:cBhvr>
                                    </p:animEffect>
                                    <p:anim calcmode="lin" valueType="num">
                                      <p:cBhvr>
                                        <p:cTn id="122" dur="1000" fill="hold"/>
                                        <p:tgtEl>
                                          <p:spTgt spid="133"/>
                                        </p:tgtEl>
                                        <p:attrNameLst>
                                          <p:attrName>ppt_x</p:attrName>
                                        </p:attrNameLst>
                                      </p:cBhvr>
                                      <p:tavLst>
                                        <p:tav tm="0">
                                          <p:val>
                                            <p:strVal val="#ppt_x"/>
                                          </p:val>
                                        </p:tav>
                                        <p:tav tm="100000">
                                          <p:val>
                                            <p:strVal val="#ppt_x"/>
                                          </p:val>
                                        </p:tav>
                                      </p:tavLst>
                                    </p:anim>
                                    <p:anim calcmode="lin" valueType="num">
                                      <p:cBhvr>
                                        <p:cTn id="123" dur="1000" fill="hold"/>
                                        <p:tgtEl>
                                          <p:spTgt spid="133"/>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95"/>
                                        </p:tgtEl>
                                        <p:attrNameLst>
                                          <p:attrName>style.visibility</p:attrName>
                                        </p:attrNameLst>
                                      </p:cBhvr>
                                      <p:to>
                                        <p:strVal val="visible"/>
                                      </p:to>
                                    </p:set>
                                    <p:animEffect transition="in" filter="fade">
                                      <p:cBhvr>
                                        <p:cTn id="126" dur="1000"/>
                                        <p:tgtEl>
                                          <p:spTgt spid="95"/>
                                        </p:tgtEl>
                                      </p:cBhvr>
                                    </p:animEffect>
                                    <p:anim calcmode="lin" valueType="num">
                                      <p:cBhvr>
                                        <p:cTn id="127" dur="1000" fill="hold"/>
                                        <p:tgtEl>
                                          <p:spTgt spid="95"/>
                                        </p:tgtEl>
                                        <p:attrNameLst>
                                          <p:attrName>ppt_x</p:attrName>
                                        </p:attrNameLst>
                                      </p:cBhvr>
                                      <p:tavLst>
                                        <p:tav tm="0">
                                          <p:val>
                                            <p:strVal val="#ppt_x"/>
                                          </p:val>
                                        </p:tav>
                                        <p:tav tm="100000">
                                          <p:val>
                                            <p:strVal val="#ppt_x"/>
                                          </p:val>
                                        </p:tav>
                                      </p:tavLst>
                                    </p:anim>
                                    <p:anim calcmode="lin" valueType="num">
                                      <p:cBhvr>
                                        <p:cTn id="128" dur="1000" fill="hold"/>
                                        <p:tgtEl>
                                          <p:spTgt spid="95"/>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92"/>
                                        </p:tgtEl>
                                        <p:attrNameLst>
                                          <p:attrName>style.visibility</p:attrName>
                                        </p:attrNameLst>
                                      </p:cBhvr>
                                      <p:to>
                                        <p:strVal val="visible"/>
                                      </p:to>
                                    </p:set>
                                    <p:animEffect transition="in" filter="fade">
                                      <p:cBhvr>
                                        <p:cTn id="131" dur="1000"/>
                                        <p:tgtEl>
                                          <p:spTgt spid="92"/>
                                        </p:tgtEl>
                                      </p:cBhvr>
                                    </p:animEffect>
                                    <p:anim calcmode="lin" valueType="num">
                                      <p:cBhvr>
                                        <p:cTn id="132" dur="1000" fill="hold"/>
                                        <p:tgtEl>
                                          <p:spTgt spid="92"/>
                                        </p:tgtEl>
                                        <p:attrNameLst>
                                          <p:attrName>ppt_x</p:attrName>
                                        </p:attrNameLst>
                                      </p:cBhvr>
                                      <p:tavLst>
                                        <p:tav tm="0">
                                          <p:val>
                                            <p:strVal val="#ppt_x"/>
                                          </p:val>
                                        </p:tav>
                                        <p:tav tm="100000">
                                          <p:val>
                                            <p:strVal val="#ppt_x"/>
                                          </p:val>
                                        </p:tav>
                                      </p:tavLst>
                                    </p:anim>
                                    <p:anim calcmode="lin" valueType="num">
                                      <p:cBhvr>
                                        <p:cTn id="133" dur="1000" fill="hold"/>
                                        <p:tgtEl>
                                          <p:spTgt spid="92"/>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91"/>
                                        </p:tgtEl>
                                        <p:attrNameLst>
                                          <p:attrName>style.visibility</p:attrName>
                                        </p:attrNameLst>
                                      </p:cBhvr>
                                      <p:to>
                                        <p:strVal val="visible"/>
                                      </p:to>
                                    </p:set>
                                    <p:animEffect transition="in" filter="fade">
                                      <p:cBhvr>
                                        <p:cTn id="136" dur="1000"/>
                                        <p:tgtEl>
                                          <p:spTgt spid="91"/>
                                        </p:tgtEl>
                                      </p:cBhvr>
                                    </p:animEffect>
                                    <p:anim calcmode="lin" valueType="num">
                                      <p:cBhvr>
                                        <p:cTn id="137" dur="1000" fill="hold"/>
                                        <p:tgtEl>
                                          <p:spTgt spid="91"/>
                                        </p:tgtEl>
                                        <p:attrNameLst>
                                          <p:attrName>ppt_x</p:attrName>
                                        </p:attrNameLst>
                                      </p:cBhvr>
                                      <p:tavLst>
                                        <p:tav tm="0">
                                          <p:val>
                                            <p:strVal val="#ppt_x"/>
                                          </p:val>
                                        </p:tav>
                                        <p:tav tm="100000">
                                          <p:val>
                                            <p:strVal val="#ppt_x"/>
                                          </p:val>
                                        </p:tav>
                                      </p:tavLst>
                                    </p:anim>
                                    <p:anim calcmode="lin" valueType="num">
                                      <p:cBhvr>
                                        <p:cTn id="138" dur="1000" fill="hold"/>
                                        <p:tgtEl>
                                          <p:spTgt spid="9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fade">
                                      <p:cBhvr>
                                        <p:cTn id="141" dur="1000"/>
                                        <p:tgtEl>
                                          <p:spTgt spid="76"/>
                                        </p:tgtEl>
                                      </p:cBhvr>
                                    </p:animEffect>
                                    <p:anim calcmode="lin" valueType="num">
                                      <p:cBhvr>
                                        <p:cTn id="142" dur="1000" fill="hold"/>
                                        <p:tgtEl>
                                          <p:spTgt spid="76"/>
                                        </p:tgtEl>
                                        <p:attrNameLst>
                                          <p:attrName>ppt_x</p:attrName>
                                        </p:attrNameLst>
                                      </p:cBhvr>
                                      <p:tavLst>
                                        <p:tav tm="0">
                                          <p:val>
                                            <p:strVal val="#ppt_x"/>
                                          </p:val>
                                        </p:tav>
                                        <p:tav tm="100000">
                                          <p:val>
                                            <p:strVal val="#ppt_x"/>
                                          </p:val>
                                        </p:tav>
                                      </p:tavLst>
                                    </p:anim>
                                    <p:anim calcmode="lin" valueType="num">
                                      <p:cBhvr>
                                        <p:cTn id="143" dur="1000" fill="hold"/>
                                        <p:tgtEl>
                                          <p:spTgt spid="76"/>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86"/>
                                        </p:tgtEl>
                                        <p:attrNameLst>
                                          <p:attrName>style.visibility</p:attrName>
                                        </p:attrNameLst>
                                      </p:cBhvr>
                                      <p:to>
                                        <p:strVal val="visible"/>
                                      </p:to>
                                    </p:set>
                                    <p:animEffect transition="in" filter="fade">
                                      <p:cBhvr>
                                        <p:cTn id="146" dur="1000"/>
                                        <p:tgtEl>
                                          <p:spTgt spid="86"/>
                                        </p:tgtEl>
                                      </p:cBhvr>
                                    </p:animEffect>
                                    <p:anim calcmode="lin" valueType="num">
                                      <p:cBhvr>
                                        <p:cTn id="147" dur="1000" fill="hold"/>
                                        <p:tgtEl>
                                          <p:spTgt spid="86"/>
                                        </p:tgtEl>
                                        <p:attrNameLst>
                                          <p:attrName>ppt_x</p:attrName>
                                        </p:attrNameLst>
                                      </p:cBhvr>
                                      <p:tavLst>
                                        <p:tav tm="0">
                                          <p:val>
                                            <p:strVal val="#ppt_x"/>
                                          </p:val>
                                        </p:tav>
                                        <p:tav tm="100000">
                                          <p:val>
                                            <p:strVal val="#ppt_x"/>
                                          </p:val>
                                        </p:tav>
                                      </p:tavLst>
                                    </p:anim>
                                    <p:anim calcmode="lin" valueType="num">
                                      <p:cBhvr>
                                        <p:cTn id="148" dur="1000" fill="hold"/>
                                        <p:tgtEl>
                                          <p:spTgt spid="86"/>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84"/>
                                        </p:tgtEl>
                                        <p:attrNameLst>
                                          <p:attrName>style.visibility</p:attrName>
                                        </p:attrNameLst>
                                      </p:cBhvr>
                                      <p:to>
                                        <p:strVal val="visible"/>
                                      </p:to>
                                    </p:set>
                                    <p:animEffect transition="in" filter="fade">
                                      <p:cBhvr>
                                        <p:cTn id="151" dur="1000"/>
                                        <p:tgtEl>
                                          <p:spTgt spid="84"/>
                                        </p:tgtEl>
                                      </p:cBhvr>
                                    </p:animEffect>
                                    <p:anim calcmode="lin" valueType="num">
                                      <p:cBhvr>
                                        <p:cTn id="152" dur="1000" fill="hold"/>
                                        <p:tgtEl>
                                          <p:spTgt spid="84"/>
                                        </p:tgtEl>
                                        <p:attrNameLst>
                                          <p:attrName>ppt_x</p:attrName>
                                        </p:attrNameLst>
                                      </p:cBhvr>
                                      <p:tavLst>
                                        <p:tav tm="0">
                                          <p:val>
                                            <p:strVal val="#ppt_x"/>
                                          </p:val>
                                        </p:tav>
                                        <p:tav tm="100000">
                                          <p:val>
                                            <p:strVal val="#ppt_x"/>
                                          </p:val>
                                        </p:tav>
                                      </p:tavLst>
                                    </p:anim>
                                    <p:anim calcmode="lin" valueType="num">
                                      <p:cBhvr>
                                        <p:cTn id="153" dur="1000" fill="hold"/>
                                        <p:tgtEl>
                                          <p:spTgt spid="84"/>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fade">
                                      <p:cBhvr>
                                        <p:cTn id="156" dur="1000"/>
                                        <p:tgtEl>
                                          <p:spTgt spid="55"/>
                                        </p:tgtEl>
                                      </p:cBhvr>
                                    </p:animEffect>
                                    <p:anim calcmode="lin" valueType="num">
                                      <p:cBhvr>
                                        <p:cTn id="157" dur="1000" fill="hold"/>
                                        <p:tgtEl>
                                          <p:spTgt spid="55"/>
                                        </p:tgtEl>
                                        <p:attrNameLst>
                                          <p:attrName>ppt_x</p:attrName>
                                        </p:attrNameLst>
                                      </p:cBhvr>
                                      <p:tavLst>
                                        <p:tav tm="0">
                                          <p:val>
                                            <p:strVal val="#ppt_x"/>
                                          </p:val>
                                        </p:tav>
                                        <p:tav tm="100000">
                                          <p:val>
                                            <p:strVal val="#ppt_x"/>
                                          </p:val>
                                        </p:tav>
                                      </p:tavLst>
                                    </p:anim>
                                    <p:anim calcmode="lin" valueType="num">
                                      <p:cBhvr>
                                        <p:cTn id="158" dur="1000" fill="hold"/>
                                        <p:tgtEl>
                                          <p:spTgt spid="55"/>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fade">
                                      <p:cBhvr>
                                        <p:cTn id="161" dur="1000"/>
                                        <p:tgtEl>
                                          <p:spTgt spid="56"/>
                                        </p:tgtEl>
                                      </p:cBhvr>
                                    </p:animEffect>
                                    <p:anim calcmode="lin" valueType="num">
                                      <p:cBhvr>
                                        <p:cTn id="162" dur="1000" fill="hold"/>
                                        <p:tgtEl>
                                          <p:spTgt spid="56"/>
                                        </p:tgtEl>
                                        <p:attrNameLst>
                                          <p:attrName>ppt_x</p:attrName>
                                        </p:attrNameLst>
                                      </p:cBhvr>
                                      <p:tavLst>
                                        <p:tav tm="0">
                                          <p:val>
                                            <p:strVal val="#ppt_x"/>
                                          </p:val>
                                        </p:tav>
                                        <p:tav tm="100000">
                                          <p:val>
                                            <p:strVal val="#ppt_x"/>
                                          </p:val>
                                        </p:tav>
                                      </p:tavLst>
                                    </p:anim>
                                    <p:anim calcmode="lin" valueType="num">
                                      <p:cBhvr>
                                        <p:cTn id="163" dur="1000" fill="hold"/>
                                        <p:tgtEl>
                                          <p:spTgt spid="56"/>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57"/>
                                        </p:tgtEl>
                                        <p:attrNameLst>
                                          <p:attrName>style.visibility</p:attrName>
                                        </p:attrNameLst>
                                      </p:cBhvr>
                                      <p:to>
                                        <p:strVal val="visible"/>
                                      </p:to>
                                    </p:set>
                                    <p:animEffect transition="in" filter="fade">
                                      <p:cBhvr>
                                        <p:cTn id="166" dur="1000"/>
                                        <p:tgtEl>
                                          <p:spTgt spid="57"/>
                                        </p:tgtEl>
                                      </p:cBhvr>
                                    </p:animEffect>
                                    <p:anim calcmode="lin" valueType="num">
                                      <p:cBhvr>
                                        <p:cTn id="167" dur="1000" fill="hold"/>
                                        <p:tgtEl>
                                          <p:spTgt spid="57"/>
                                        </p:tgtEl>
                                        <p:attrNameLst>
                                          <p:attrName>ppt_x</p:attrName>
                                        </p:attrNameLst>
                                      </p:cBhvr>
                                      <p:tavLst>
                                        <p:tav tm="0">
                                          <p:val>
                                            <p:strVal val="#ppt_x"/>
                                          </p:val>
                                        </p:tav>
                                        <p:tav tm="100000">
                                          <p:val>
                                            <p:strVal val="#ppt_x"/>
                                          </p:val>
                                        </p:tav>
                                      </p:tavLst>
                                    </p:anim>
                                    <p:anim calcmode="lin" valueType="num">
                                      <p:cBhvr>
                                        <p:cTn id="168" dur="1000" fill="hold"/>
                                        <p:tgtEl>
                                          <p:spTgt spid="57"/>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12"/>
                                        </p:tgtEl>
                                        <p:attrNameLst>
                                          <p:attrName>style.visibility</p:attrName>
                                        </p:attrNameLst>
                                      </p:cBhvr>
                                      <p:to>
                                        <p:strVal val="visible"/>
                                      </p:to>
                                    </p:set>
                                    <p:animEffect transition="in" filter="fade">
                                      <p:cBhvr>
                                        <p:cTn id="171" dur="1000"/>
                                        <p:tgtEl>
                                          <p:spTgt spid="12"/>
                                        </p:tgtEl>
                                      </p:cBhvr>
                                    </p:animEffect>
                                    <p:anim calcmode="lin" valueType="num">
                                      <p:cBhvr>
                                        <p:cTn id="172" dur="1000" fill="hold"/>
                                        <p:tgtEl>
                                          <p:spTgt spid="12"/>
                                        </p:tgtEl>
                                        <p:attrNameLst>
                                          <p:attrName>ppt_x</p:attrName>
                                        </p:attrNameLst>
                                      </p:cBhvr>
                                      <p:tavLst>
                                        <p:tav tm="0">
                                          <p:val>
                                            <p:strVal val="#ppt_x"/>
                                          </p:val>
                                        </p:tav>
                                        <p:tav tm="100000">
                                          <p:val>
                                            <p:strVal val="#ppt_x"/>
                                          </p:val>
                                        </p:tav>
                                      </p:tavLst>
                                    </p:anim>
                                    <p:anim calcmode="lin" valueType="num">
                                      <p:cBhvr>
                                        <p:cTn id="173" dur="1000" fill="hold"/>
                                        <p:tgtEl>
                                          <p:spTgt spid="12"/>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53"/>
                                        </p:tgtEl>
                                        <p:attrNameLst>
                                          <p:attrName>style.visibility</p:attrName>
                                        </p:attrNameLst>
                                      </p:cBhvr>
                                      <p:to>
                                        <p:strVal val="visible"/>
                                      </p:to>
                                    </p:set>
                                    <p:animEffect transition="in" filter="fade">
                                      <p:cBhvr>
                                        <p:cTn id="176" dur="1000"/>
                                        <p:tgtEl>
                                          <p:spTgt spid="53"/>
                                        </p:tgtEl>
                                      </p:cBhvr>
                                    </p:animEffect>
                                    <p:anim calcmode="lin" valueType="num">
                                      <p:cBhvr>
                                        <p:cTn id="177" dur="1000" fill="hold"/>
                                        <p:tgtEl>
                                          <p:spTgt spid="53"/>
                                        </p:tgtEl>
                                        <p:attrNameLst>
                                          <p:attrName>ppt_x</p:attrName>
                                        </p:attrNameLst>
                                      </p:cBhvr>
                                      <p:tavLst>
                                        <p:tav tm="0">
                                          <p:val>
                                            <p:strVal val="#ppt_x"/>
                                          </p:val>
                                        </p:tav>
                                        <p:tav tm="100000">
                                          <p:val>
                                            <p:strVal val="#ppt_x"/>
                                          </p:val>
                                        </p:tav>
                                      </p:tavLst>
                                    </p:anim>
                                    <p:anim calcmode="lin" valueType="num">
                                      <p:cBhvr>
                                        <p:cTn id="178" dur="1000" fill="hold"/>
                                        <p:tgtEl>
                                          <p:spTgt spid="53"/>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54"/>
                                        </p:tgtEl>
                                        <p:attrNameLst>
                                          <p:attrName>style.visibility</p:attrName>
                                        </p:attrNameLst>
                                      </p:cBhvr>
                                      <p:to>
                                        <p:strVal val="visible"/>
                                      </p:to>
                                    </p:set>
                                    <p:animEffect transition="in" filter="fade">
                                      <p:cBhvr>
                                        <p:cTn id="181" dur="1000"/>
                                        <p:tgtEl>
                                          <p:spTgt spid="54"/>
                                        </p:tgtEl>
                                      </p:cBhvr>
                                    </p:animEffect>
                                    <p:anim calcmode="lin" valueType="num">
                                      <p:cBhvr>
                                        <p:cTn id="182" dur="1000" fill="hold"/>
                                        <p:tgtEl>
                                          <p:spTgt spid="54"/>
                                        </p:tgtEl>
                                        <p:attrNameLst>
                                          <p:attrName>ppt_x</p:attrName>
                                        </p:attrNameLst>
                                      </p:cBhvr>
                                      <p:tavLst>
                                        <p:tav tm="0">
                                          <p:val>
                                            <p:strVal val="#ppt_x"/>
                                          </p:val>
                                        </p:tav>
                                        <p:tav tm="100000">
                                          <p:val>
                                            <p:strVal val="#ppt_x"/>
                                          </p:val>
                                        </p:tav>
                                      </p:tavLst>
                                    </p:anim>
                                    <p:anim calcmode="lin" valueType="num">
                                      <p:cBhvr>
                                        <p:cTn id="18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35" presetClass="emph" presetSubtype="0" repeatCount="5000" fill="hold" nodeType="clickEffect">
                                  <p:stCondLst>
                                    <p:cond delay="0"/>
                                  </p:stCondLst>
                                  <p:childTnLst>
                                    <p:anim calcmode="discrete" valueType="str">
                                      <p:cBhvr>
                                        <p:cTn id="187" dur="1000" fill="hold"/>
                                        <p:tgtEl>
                                          <p:spTgt spid="75"/>
                                        </p:tgtEl>
                                        <p:attrNameLst>
                                          <p:attrName>style.visibility</p:attrName>
                                        </p:attrNameLst>
                                      </p:cBhvr>
                                      <p:tavLst>
                                        <p:tav tm="0">
                                          <p:val>
                                            <p:strVal val="hidden"/>
                                          </p:val>
                                        </p:tav>
                                        <p:tav tm="50000">
                                          <p:val>
                                            <p:strVal val="visible"/>
                                          </p:val>
                                        </p:tav>
                                      </p:tavLst>
                                    </p:anim>
                                  </p:childTnLst>
                                </p:cTn>
                              </p:par>
                              <p:par>
                                <p:cTn id="188" presetID="35" presetClass="emph" presetSubtype="0" repeatCount="5000" fill="hold" nodeType="withEffect">
                                  <p:stCondLst>
                                    <p:cond delay="0"/>
                                  </p:stCondLst>
                                  <p:childTnLst>
                                    <p:anim calcmode="discrete" valueType="str">
                                      <p:cBhvr>
                                        <p:cTn id="189" dur="1000" fill="hold"/>
                                        <p:tgtEl>
                                          <p:spTgt spid="79"/>
                                        </p:tgtEl>
                                        <p:attrNameLst>
                                          <p:attrName>style.visibility</p:attrName>
                                        </p:attrNameLst>
                                      </p:cBhvr>
                                      <p:tavLst>
                                        <p:tav tm="0">
                                          <p:val>
                                            <p:strVal val="hidden"/>
                                          </p:val>
                                        </p:tav>
                                        <p:tav tm="50000">
                                          <p:val>
                                            <p:strVal val="visible"/>
                                          </p:val>
                                        </p:tav>
                                      </p:tavLst>
                                    </p:anim>
                                  </p:childTnLst>
                                </p:cTn>
                              </p:par>
                              <p:par>
                                <p:cTn id="190" presetID="35" presetClass="emph" presetSubtype="0" repeatCount="5000" fill="hold" nodeType="withEffect">
                                  <p:stCondLst>
                                    <p:cond delay="0"/>
                                  </p:stCondLst>
                                  <p:childTnLst>
                                    <p:anim calcmode="discrete" valueType="str">
                                      <p:cBhvr>
                                        <p:cTn id="191" dur="1000" fill="hold"/>
                                        <p:tgtEl>
                                          <p:spTgt spid="134"/>
                                        </p:tgtEl>
                                        <p:attrNameLst>
                                          <p:attrName>style.visibility</p:attrName>
                                        </p:attrNameLst>
                                      </p:cBhvr>
                                      <p:tavLst>
                                        <p:tav tm="0">
                                          <p:val>
                                            <p:strVal val="hidden"/>
                                          </p:val>
                                        </p:tav>
                                        <p:tav tm="50000">
                                          <p:val>
                                            <p:strVal val="visible"/>
                                          </p:val>
                                        </p:tav>
                                      </p:tavLst>
                                    </p:anim>
                                  </p:childTnLst>
                                </p:cTn>
                              </p:par>
                              <p:par>
                                <p:cTn id="192" presetID="35" presetClass="emph" presetSubtype="0" repeatCount="5000" fill="hold" nodeType="withEffect">
                                  <p:stCondLst>
                                    <p:cond delay="0"/>
                                  </p:stCondLst>
                                  <p:childTnLst>
                                    <p:anim calcmode="discrete" valueType="str">
                                      <p:cBhvr>
                                        <p:cTn id="193" dur="1000" fill="hold"/>
                                        <p:tgtEl>
                                          <p:spTgt spid="78"/>
                                        </p:tgtEl>
                                        <p:attrNameLst>
                                          <p:attrName>style.visibility</p:attrName>
                                        </p:attrNameLst>
                                      </p:cBhvr>
                                      <p:tavLst>
                                        <p:tav tm="0">
                                          <p:val>
                                            <p:strVal val="hidden"/>
                                          </p:val>
                                        </p:tav>
                                        <p:tav tm="50000">
                                          <p:val>
                                            <p:strVal val="visible"/>
                                          </p:val>
                                        </p:tav>
                                      </p:tavLst>
                                    </p:anim>
                                  </p:childTnLst>
                                </p:cTn>
                              </p:par>
                              <p:par>
                                <p:cTn id="194" presetID="35" presetClass="emph" presetSubtype="0" repeatCount="5000" fill="hold" nodeType="withEffect">
                                  <p:stCondLst>
                                    <p:cond delay="0"/>
                                  </p:stCondLst>
                                  <p:childTnLst>
                                    <p:anim calcmode="discrete" valueType="str">
                                      <p:cBhvr>
                                        <p:cTn id="195" dur="1000" fill="hold"/>
                                        <p:tgtEl>
                                          <p:spTgt spid="76"/>
                                        </p:tgtEl>
                                        <p:attrNameLst>
                                          <p:attrName>style.visibility</p:attrName>
                                        </p:attrNameLst>
                                      </p:cBhvr>
                                      <p:tavLst>
                                        <p:tav tm="0">
                                          <p:val>
                                            <p:strVal val="hidden"/>
                                          </p:val>
                                        </p:tav>
                                        <p:tav tm="50000">
                                          <p:val>
                                            <p:strVal val="visible"/>
                                          </p:val>
                                        </p:tav>
                                      </p:tavLst>
                                    </p:anim>
                                  </p:childTnLst>
                                </p:cTn>
                              </p:par>
                              <p:par>
                                <p:cTn id="196" presetID="35" presetClass="emph" presetSubtype="0" repeatCount="5000" fill="hold" nodeType="withEffect">
                                  <p:stCondLst>
                                    <p:cond delay="0"/>
                                  </p:stCondLst>
                                  <p:childTnLst>
                                    <p:anim calcmode="discrete" valueType="str">
                                      <p:cBhvr>
                                        <p:cTn id="197" dur="1000" fill="hold"/>
                                        <p:tgtEl>
                                          <p:spTgt spid="125"/>
                                        </p:tgtEl>
                                        <p:attrNameLst>
                                          <p:attrName>style.visibility</p:attrName>
                                        </p:attrNameLst>
                                      </p:cBhvr>
                                      <p:tavLst>
                                        <p:tav tm="0">
                                          <p:val>
                                            <p:strVal val="hidden"/>
                                          </p:val>
                                        </p:tav>
                                        <p:tav tm="50000">
                                          <p:val>
                                            <p:strVal val="visible"/>
                                          </p:val>
                                        </p:tav>
                                      </p:tavLst>
                                    </p:anim>
                                  </p:childTnLst>
                                </p:cTn>
                              </p:par>
                              <p:par>
                                <p:cTn id="198" presetID="35" presetClass="emph" presetSubtype="0" repeatCount="5000" fill="hold" grpId="0" nodeType="withEffect">
                                  <p:stCondLst>
                                    <p:cond delay="0"/>
                                  </p:stCondLst>
                                  <p:childTnLst>
                                    <p:anim calcmode="discrete" valueType="str">
                                      <p:cBhvr>
                                        <p:cTn id="199"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8" grpId="0" animBg="1"/>
      <p:bldP spid="49" grpId="0" animBg="1"/>
      <p:bldP spid="50" grpId="0" animBg="1"/>
      <p:bldP spid="12" grpId="0" animBg="1"/>
      <p:bldP spid="53" grpId="0" animBg="1"/>
      <p:bldP spid="54" grpId="0" animBg="1"/>
      <p:bldP spid="55" grpId="0" animBg="1"/>
      <p:bldP spid="56" grpId="0" animBg="1"/>
      <p:bldP spid="57" grpId="0" animBg="1"/>
      <p:bldP spid="13" grpId="0"/>
      <p:bldP spid="58" grpId="0"/>
      <p:bldP spid="62" grpId="0" animBg="1"/>
      <p:bldP spid="63" grpId="0" animBg="1"/>
      <p:bldP spid="64" grpId="0" animBg="1"/>
      <p:bldP spid="65" grpId="0" animBg="1"/>
      <p:bldP spid="66" grpId="0" animBg="1"/>
      <p:bldP spid="67" grpId="0" animBg="1"/>
      <p:bldP spid="68" grpId="0"/>
      <p:bldP spid="69" grpId="0" animBg="1"/>
      <p:bldP spid="14" grpId="0"/>
      <p:bldP spid="133"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p:txBody>
          <a:bodyPr/>
          <a:lstStyle/>
          <a:p>
            <a:pPr eaLnBrk="1" hangingPunct="1"/>
            <a:r>
              <a:rPr lang="en-US">
                <a:latin typeface="Arial" charset="0"/>
                <a:cs typeface="Arial" charset="0"/>
              </a:rPr>
              <a:t>FLUX VENTES</a:t>
            </a:r>
            <a:endParaRPr lang="en-GB">
              <a:latin typeface="Arial" charset="0"/>
              <a:cs typeface="Arial" charset="0"/>
            </a:endParaRPr>
          </a:p>
        </p:txBody>
      </p:sp>
      <p:sp>
        <p:nvSpPr>
          <p:cNvPr id="181250" name="Rectangle 3"/>
          <p:cNvSpPr>
            <a:spLocks noGrp="1" noChangeArrowheads="1"/>
          </p:cNvSpPr>
          <p:nvPr>
            <p:ph type="body" sz="quarter" idx="13"/>
          </p:nvPr>
        </p:nvSpPr>
        <p:spPr>
          <a:xfrm>
            <a:off x="457200" y="1000125"/>
            <a:ext cx="8229600" cy="571500"/>
          </a:xfrm>
        </p:spPr>
        <p:txBody>
          <a:bodyPr/>
          <a:lstStyle/>
          <a:p>
            <a:pPr marL="0" indent="0" eaLnBrk="1" hangingPunct="1">
              <a:buFontTx/>
              <a:buNone/>
            </a:pPr>
            <a:r>
              <a:rPr lang="en-GB">
                <a:latin typeface="Arial" charset="0"/>
                <a:cs typeface="Arial" charset="0"/>
              </a:rPr>
              <a:t>Règlement Client</a:t>
            </a:r>
          </a:p>
        </p:txBody>
      </p:sp>
      <p:sp>
        <p:nvSpPr>
          <p:cNvPr id="6" name="Rectangle 5"/>
          <p:cNvSpPr/>
          <p:nvPr/>
        </p:nvSpPr>
        <p:spPr>
          <a:xfrm>
            <a:off x="3714750" y="3643313"/>
            <a:ext cx="1357313" cy="15716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GB" sz="1200" dirty="0" err="1"/>
              <a:t>Règlement</a:t>
            </a:r>
            <a:endParaRPr lang="en-GB" sz="1200" dirty="0"/>
          </a:p>
        </p:txBody>
      </p:sp>
      <p:sp>
        <p:nvSpPr>
          <p:cNvPr id="7" name="Rectangle 6"/>
          <p:cNvSpPr/>
          <p:nvPr/>
        </p:nvSpPr>
        <p:spPr>
          <a:xfrm>
            <a:off x="2214563" y="4214813"/>
            <a:ext cx="857250" cy="50006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GB" sz="1200" dirty="0" err="1"/>
              <a:t>Banque</a:t>
            </a:r>
            <a:r>
              <a:rPr lang="en-GB" sz="1200" dirty="0"/>
              <a:t> </a:t>
            </a:r>
            <a:r>
              <a:rPr lang="en-GB" sz="1200" dirty="0" err="1"/>
              <a:t>détails</a:t>
            </a:r>
            <a:endParaRPr lang="en-GB" sz="1200" dirty="0"/>
          </a:p>
        </p:txBody>
      </p:sp>
      <p:sp>
        <p:nvSpPr>
          <p:cNvPr id="8" name="Rectangle 7"/>
          <p:cNvSpPr/>
          <p:nvPr/>
        </p:nvSpPr>
        <p:spPr>
          <a:xfrm>
            <a:off x="5643563" y="3840163"/>
            <a:ext cx="1143000" cy="87471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GB" sz="1200" dirty="0" err="1"/>
              <a:t>Réconciliation</a:t>
            </a:r>
            <a:endParaRPr lang="en-GB" sz="1200" dirty="0"/>
          </a:p>
          <a:p>
            <a:pPr algn="ctr" fontAlgn="auto">
              <a:spcBef>
                <a:spcPts val="0"/>
              </a:spcBef>
              <a:spcAft>
                <a:spcPts val="0"/>
              </a:spcAft>
              <a:defRPr/>
            </a:pPr>
            <a:r>
              <a:rPr lang="en-GB" sz="1200" dirty="0" err="1"/>
              <a:t>banquaire</a:t>
            </a:r>
            <a:endParaRPr lang="en-GB" sz="1200" dirty="0"/>
          </a:p>
        </p:txBody>
      </p:sp>
      <p:cxnSp>
        <p:nvCxnSpPr>
          <p:cNvPr id="41" name="Straight Arrow Connector 40"/>
          <p:cNvCxnSpPr>
            <a:stCxn id="34" idx="2"/>
            <a:endCxn id="6" idx="0"/>
          </p:cNvCxnSpPr>
          <p:nvPr/>
        </p:nvCxnSpPr>
        <p:spPr>
          <a:xfrm rot="16200000" flipH="1">
            <a:off x="3553619" y="2804319"/>
            <a:ext cx="642938" cy="1035050"/>
          </a:xfrm>
          <a:prstGeom prst="straightConnector1">
            <a:avLst/>
          </a:prstGeom>
          <a:ln>
            <a:tailEnd type="oval"/>
          </a:ln>
        </p:spPr>
        <p:style>
          <a:lnRef idx="1">
            <a:schemeClr val="accent5"/>
          </a:lnRef>
          <a:fillRef idx="0">
            <a:schemeClr val="accent5"/>
          </a:fillRef>
          <a:effectRef idx="0">
            <a:schemeClr val="accent5"/>
          </a:effectRef>
          <a:fontRef idx="minor">
            <a:schemeClr val="tx1"/>
          </a:fontRef>
        </p:style>
      </p:cxnSp>
      <p:cxnSp>
        <p:nvCxnSpPr>
          <p:cNvPr id="43" name="Straight Arrow Connector 42"/>
          <p:cNvCxnSpPr>
            <a:stCxn id="35" idx="2"/>
            <a:endCxn id="6" idx="0"/>
          </p:cNvCxnSpPr>
          <p:nvPr/>
        </p:nvCxnSpPr>
        <p:spPr>
          <a:xfrm rot="5400000">
            <a:off x="4410869" y="2982119"/>
            <a:ext cx="642938" cy="679450"/>
          </a:xfrm>
          <a:prstGeom prst="straightConnector1">
            <a:avLst/>
          </a:prstGeom>
          <a:ln>
            <a:tailEnd type="oval"/>
          </a:ln>
        </p:spPr>
        <p:style>
          <a:lnRef idx="1">
            <a:schemeClr val="accent5"/>
          </a:lnRef>
          <a:fillRef idx="0">
            <a:schemeClr val="accent5"/>
          </a:fillRef>
          <a:effectRef idx="0">
            <a:schemeClr val="accent5"/>
          </a:effectRef>
          <a:fontRef idx="minor">
            <a:schemeClr val="tx1"/>
          </a:fontRef>
        </p:style>
      </p:cxnSp>
      <p:sp>
        <p:nvSpPr>
          <p:cNvPr id="34" name="Rectangle 33"/>
          <p:cNvSpPr/>
          <p:nvPr/>
        </p:nvSpPr>
        <p:spPr>
          <a:xfrm>
            <a:off x="2643188" y="1643063"/>
            <a:ext cx="1428750" cy="13573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en-GB" sz="1400" dirty="0" err="1"/>
              <a:t>Commande</a:t>
            </a:r>
            <a:r>
              <a:rPr lang="en-GB" sz="1400" dirty="0"/>
              <a:t>(s) de </a:t>
            </a:r>
            <a:r>
              <a:rPr lang="en-GB" sz="1400" dirty="0" err="1"/>
              <a:t>vente</a:t>
            </a:r>
            <a:endParaRPr lang="en-GB" sz="1000" dirty="0"/>
          </a:p>
        </p:txBody>
      </p:sp>
      <p:sp>
        <p:nvSpPr>
          <p:cNvPr id="35" name="Rectangle 34"/>
          <p:cNvSpPr/>
          <p:nvPr/>
        </p:nvSpPr>
        <p:spPr>
          <a:xfrm>
            <a:off x="4357688" y="1643063"/>
            <a:ext cx="1428750" cy="13573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en-GB" sz="1400" dirty="0"/>
              <a:t>Facture(s) </a:t>
            </a:r>
          </a:p>
        </p:txBody>
      </p:sp>
      <p:sp>
        <p:nvSpPr>
          <p:cNvPr id="58" name="Rectangle 57"/>
          <p:cNvSpPr/>
          <p:nvPr/>
        </p:nvSpPr>
        <p:spPr>
          <a:xfrm>
            <a:off x="2214563" y="3589338"/>
            <a:ext cx="857250" cy="52863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GB" sz="1200" dirty="0"/>
              <a:t>Client </a:t>
            </a:r>
            <a:r>
              <a:rPr lang="en-GB" sz="1200" dirty="0" err="1"/>
              <a:t>Détails</a:t>
            </a:r>
            <a:endParaRPr lang="en-GB" sz="1200" dirty="0"/>
          </a:p>
        </p:txBody>
      </p:sp>
      <p:cxnSp>
        <p:nvCxnSpPr>
          <p:cNvPr id="59" name="Straight Arrow Connector 58"/>
          <p:cNvCxnSpPr/>
          <p:nvPr/>
        </p:nvCxnSpPr>
        <p:spPr>
          <a:xfrm>
            <a:off x="3143250" y="4370388"/>
            <a:ext cx="5715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143250" y="3838575"/>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Document 21"/>
          <p:cNvSpPr/>
          <p:nvPr/>
        </p:nvSpPr>
        <p:spPr>
          <a:xfrm>
            <a:off x="2786063" y="5945188"/>
            <a:ext cx="914400" cy="611187"/>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900" dirty="0" err="1">
                <a:solidFill>
                  <a:schemeClr val="tx1"/>
                </a:solidFill>
              </a:rPr>
              <a:t>Chéque</a:t>
            </a:r>
            <a:r>
              <a:rPr lang="en-GB" sz="900" dirty="0">
                <a:solidFill>
                  <a:schemeClr val="tx1"/>
                </a:solidFill>
              </a:rPr>
              <a:t> </a:t>
            </a:r>
            <a:r>
              <a:rPr lang="en-GB" sz="900" dirty="0" err="1">
                <a:solidFill>
                  <a:schemeClr val="tx1"/>
                </a:solidFill>
              </a:rPr>
              <a:t>ou</a:t>
            </a:r>
            <a:r>
              <a:rPr lang="en-GB" sz="900" dirty="0">
                <a:solidFill>
                  <a:schemeClr val="tx1"/>
                </a:solidFill>
              </a:rPr>
              <a:t> </a:t>
            </a:r>
            <a:r>
              <a:rPr lang="en-GB" sz="900" dirty="0" err="1">
                <a:solidFill>
                  <a:schemeClr val="tx1"/>
                </a:solidFill>
              </a:rPr>
              <a:t>transfert</a:t>
            </a:r>
            <a:r>
              <a:rPr lang="en-GB" sz="900" dirty="0">
                <a:solidFill>
                  <a:schemeClr val="tx1"/>
                </a:solidFill>
              </a:rPr>
              <a:t> </a:t>
            </a:r>
            <a:r>
              <a:rPr lang="en-GB" sz="900" dirty="0" err="1">
                <a:solidFill>
                  <a:schemeClr val="tx1"/>
                </a:solidFill>
              </a:rPr>
              <a:t>banquaire</a:t>
            </a:r>
            <a:endParaRPr lang="en-GB" sz="900" dirty="0">
              <a:solidFill>
                <a:schemeClr val="tx1"/>
              </a:solidFill>
            </a:endParaRPr>
          </a:p>
        </p:txBody>
      </p:sp>
      <p:sp>
        <p:nvSpPr>
          <p:cNvPr id="558082" name="Letter"/>
          <p:cNvSpPr>
            <a:spLocks noEditPoints="1" noChangeArrowheads="1"/>
          </p:cNvSpPr>
          <p:nvPr/>
        </p:nvSpPr>
        <p:spPr bwMode="auto">
          <a:xfrm>
            <a:off x="1643063" y="5608638"/>
            <a:ext cx="1143000" cy="64293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GB">
              <a:latin typeface="+mn-lt"/>
              <a:cs typeface="+mn-cs"/>
            </a:endParaRPr>
          </a:p>
        </p:txBody>
      </p:sp>
      <p:pic>
        <p:nvPicPr>
          <p:cNvPr id="21" name="Picture 20" descr="Pin.gif"/>
          <p:cNvPicPr>
            <a:picLocks noChangeAspect="1"/>
          </p:cNvPicPr>
          <p:nvPr/>
        </p:nvPicPr>
        <p:blipFill>
          <a:blip r:embed="rId3"/>
          <a:stretch>
            <a:fillRect/>
          </a:stretch>
        </p:blipFill>
        <p:spPr>
          <a:xfrm>
            <a:off x="5518150" y="3589338"/>
            <a:ext cx="268288" cy="388937"/>
          </a:xfrm>
          <a:prstGeom prst="rect">
            <a:avLst/>
          </a:prstGeom>
          <a:effectLst>
            <a:outerShdw blurRad="76200" dir="18900000" sy="23000" kx="-1200000" algn="bl" rotWithShape="0">
              <a:prstClr val="black">
                <a:alpha val="20000"/>
              </a:prstClr>
            </a:outerShdw>
          </a:effectLst>
        </p:spPr>
      </p:pic>
      <p:sp>
        <p:nvSpPr>
          <p:cNvPr id="17" name="Espace réservé du numéro de diapositive 16"/>
          <p:cNvSpPr>
            <a:spLocks noGrp="1"/>
          </p:cNvSpPr>
          <p:nvPr>
            <p:ph type="sldNum" sz="quarter" idx="16"/>
          </p:nvPr>
        </p:nvSpPr>
        <p:spPr/>
        <p:txBody>
          <a:bodyPr/>
          <a:lstStyle/>
          <a:p>
            <a:pPr>
              <a:defRPr/>
            </a:pPr>
            <a:fld id="{7A5ECCF9-3B0E-4C48-B942-9F0EE869A91F}" type="slidenum">
              <a:rPr lang="en-US"/>
              <a:pPr>
                <a:defRPr/>
              </a:pPr>
              <a:t>70</a:t>
            </a:fld>
            <a:endParaRPr lang="en-US" dirty="0"/>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ZoneTexte 3"/>
          <p:cNvSpPr txBox="1">
            <a:spLocks noChangeArrowheads="1"/>
          </p:cNvSpPr>
          <p:nvPr/>
        </p:nvSpPr>
        <p:spPr bwMode="auto">
          <a:xfrm>
            <a:off x="2771775" y="2757488"/>
            <a:ext cx="3290888" cy="769937"/>
          </a:xfrm>
          <a:prstGeom prst="rect">
            <a:avLst/>
          </a:prstGeom>
          <a:noFill/>
          <a:ln w="9525">
            <a:noFill/>
            <a:miter lim="800000"/>
            <a:headEnd/>
            <a:tailEnd/>
          </a:ln>
        </p:spPr>
        <p:txBody>
          <a:bodyPr wrap="none">
            <a:spAutoFit/>
          </a:bodyPr>
          <a:lstStyle/>
          <a:p>
            <a:r>
              <a:rPr lang="fr-FR" sz="4400"/>
              <a:t>Exercice 4.5</a:t>
            </a:r>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ctrTitle"/>
          </p:nvPr>
        </p:nvSpPr>
        <p:spPr/>
        <p:txBody>
          <a:bodyPr/>
          <a:lstStyle/>
          <a:p>
            <a:pPr eaLnBrk="1" hangingPunct="1"/>
            <a:r>
              <a:rPr lang="en-GB">
                <a:latin typeface="Arial" charset="0"/>
                <a:cs typeface="Arial" charset="0"/>
              </a:rPr>
              <a:t>FLUX MRP</a:t>
            </a:r>
          </a:p>
        </p:txBody>
      </p:sp>
      <p:sp>
        <p:nvSpPr>
          <p:cNvPr id="3" name="Rectangle 2"/>
          <p:cNvSpPr/>
          <p:nvPr/>
        </p:nvSpPr>
        <p:spPr>
          <a:xfrm>
            <a:off x="4572000" y="2613025"/>
            <a:ext cx="4191000" cy="1323975"/>
          </a:xfrm>
          <a:prstGeom prst="rect">
            <a:avLst/>
          </a:prstGeom>
        </p:spPr>
        <p:txBody>
          <a:bodyPr>
            <a:spAutoFit/>
          </a:bodyPr>
          <a:lstStyle/>
          <a:p>
            <a:pPr lvl="1" fontAlgn="auto">
              <a:spcBef>
                <a:spcPts val="0"/>
              </a:spcBef>
              <a:spcAft>
                <a:spcPts val="0"/>
              </a:spcAft>
              <a:defRPr/>
            </a:pPr>
            <a:r>
              <a:rPr lang="en-GB" sz="1600" dirty="0">
                <a:solidFill>
                  <a:schemeClr val="bg1">
                    <a:lumMod val="50000"/>
                  </a:schemeClr>
                </a:solidFill>
                <a:latin typeface="+mn-lt"/>
                <a:cs typeface="+mn-cs"/>
              </a:rPr>
              <a:t>1. STRUCTURES FONDAMENTALES</a:t>
            </a:r>
          </a:p>
          <a:p>
            <a:pPr lvl="1" fontAlgn="auto">
              <a:spcBef>
                <a:spcPts val="0"/>
              </a:spcBef>
              <a:spcAft>
                <a:spcPts val="0"/>
              </a:spcAft>
              <a:defRPr/>
            </a:pPr>
            <a:r>
              <a:rPr lang="en-GB" sz="1600" dirty="0">
                <a:solidFill>
                  <a:schemeClr val="bg1">
                    <a:lumMod val="50000"/>
                  </a:schemeClr>
                </a:solidFill>
                <a:latin typeface="+mn-lt"/>
                <a:cs typeface="+mn-cs"/>
              </a:rPr>
              <a:t>2. CREATIONS DONNEES DE BASE</a:t>
            </a:r>
          </a:p>
          <a:p>
            <a:pPr lvl="1" fontAlgn="auto">
              <a:spcBef>
                <a:spcPts val="0"/>
              </a:spcBef>
              <a:spcAft>
                <a:spcPts val="0"/>
              </a:spcAft>
              <a:defRPr/>
            </a:pPr>
            <a:r>
              <a:rPr lang="en-GB" sz="1600" dirty="0">
                <a:solidFill>
                  <a:schemeClr val="bg1">
                    <a:lumMod val="50000"/>
                  </a:schemeClr>
                </a:solidFill>
                <a:latin typeface="+mn-lt"/>
                <a:cs typeface="+mn-cs"/>
              </a:rPr>
              <a:t>3. FLUX – ACHATS</a:t>
            </a:r>
          </a:p>
          <a:p>
            <a:pPr lvl="1" fontAlgn="auto">
              <a:spcBef>
                <a:spcPts val="0"/>
              </a:spcBef>
              <a:spcAft>
                <a:spcPts val="0"/>
              </a:spcAft>
              <a:defRPr/>
            </a:pPr>
            <a:r>
              <a:rPr lang="en-GB" sz="1600" dirty="0">
                <a:solidFill>
                  <a:schemeClr val="bg1">
                    <a:lumMod val="50000"/>
                  </a:schemeClr>
                </a:solidFill>
                <a:latin typeface="+mn-lt"/>
                <a:cs typeface="+mn-cs"/>
              </a:rPr>
              <a:t>4. FLUX – VENTES</a:t>
            </a:r>
          </a:p>
          <a:p>
            <a:pPr lvl="1" fontAlgn="auto">
              <a:spcBef>
                <a:spcPts val="0"/>
              </a:spcBef>
              <a:spcAft>
                <a:spcPts val="0"/>
              </a:spcAft>
              <a:defRPr/>
            </a:pPr>
            <a:r>
              <a:rPr lang="en-GB" sz="1600" b="1" dirty="0">
                <a:solidFill>
                  <a:schemeClr val="bg1">
                    <a:lumMod val="50000"/>
                  </a:schemeClr>
                </a:solidFill>
                <a:latin typeface="+mn-lt"/>
                <a:cs typeface="+mn-cs"/>
              </a:rPr>
              <a:t>5. FLUX - MRP</a:t>
            </a:r>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p:txBody>
          <a:bodyPr/>
          <a:lstStyle/>
          <a:p>
            <a:pPr eaLnBrk="1" hangingPunct="1"/>
            <a:r>
              <a:rPr lang="en-GB">
                <a:latin typeface="Arial" charset="0"/>
                <a:cs typeface="Arial" charset="0"/>
              </a:rPr>
              <a:t>FLUX MRP</a:t>
            </a:r>
          </a:p>
        </p:txBody>
      </p:sp>
      <p:graphicFrame>
        <p:nvGraphicFramePr>
          <p:cNvPr id="17" name="Diagramme 16"/>
          <p:cNvGraphicFramePr/>
          <p:nvPr/>
        </p:nvGraphicFramePr>
        <p:xfrm>
          <a:off x="107380" y="1124680"/>
          <a:ext cx="8857230" cy="433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à coins arrondis 84"/>
          <p:cNvSpPr/>
          <p:nvPr/>
        </p:nvSpPr>
        <p:spPr>
          <a:xfrm>
            <a:off x="5097463" y="1455738"/>
            <a:ext cx="1625600" cy="4306887"/>
          </a:xfrm>
          <a:prstGeom prst="roundRect">
            <a:avLst/>
          </a:prstGeom>
          <a:solidFill>
            <a:schemeClr val="accent2">
              <a:lumMod val="60000"/>
              <a:lumOff val="4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Rectangle à coins arrondis 83"/>
          <p:cNvSpPr/>
          <p:nvPr/>
        </p:nvSpPr>
        <p:spPr>
          <a:xfrm>
            <a:off x="1752600" y="1557338"/>
            <a:ext cx="1524000" cy="4032250"/>
          </a:xfrm>
          <a:prstGeom prst="roundRect">
            <a:avLst/>
          </a:prstGeom>
          <a:solidFill>
            <a:schemeClr val="accent1">
              <a:lumMod val="40000"/>
              <a:lumOff val="6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8419" name="Rectangle 2"/>
          <p:cNvSpPr>
            <a:spLocks noGrp="1" noChangeArrowheads="1"/>
          </p:cNvSpPr>
          <p:nvPr>
            <p:ph type="title"/>
          </p:nvPr>
        </p:nvSpPr>
        <p:spPr/>
        <p:txBody>
          <a:bodyPr/>
          <a:lstStyle/>
          <a:p>
            <a:pPr eaLnBrk="1" hangingPunct="1"/>
            <a:r>
              <a:rPr lang="en-GB">
                <a:latin typeface="Arial" charset="0"/>
                <a:cs typeface="Arial" charset="0"/>
              </a:rPr>
              <a:t>FLUX MRP</a:t>
            </a:r>
          </a:p>
        </p:txBody>
      </p:sp>
      <p:sp>
        <p:nvSpPr>
          <p:cNvPr id="188420" name="ZoneTexte 2"/>
          <p:cNvSpPr txBox="1">
            <a:spLocks noChangeArrowheads="1"/>
          </p:cNvSpPr>
          <p:nvPr/>
        </p:nvSpPr>
        <p:spPr bwMode="auto">
          <a:xfrm>
            <a:off x="457200" y="863600"/>
            <a:ext cx="4891088" cy="369888"/>
          </a:xfrm>
          <a:prstGeom prst="rect">
            <a:avLst/>
          </a:prstGeom>
          <a:noFill/>
          <a:ln w="9525">
            <a:noFill/>
            <a:miter lim="800000"/>
            <a:headEnd/>
            <a:tailEnd/>
          </a:ln>
        </p:spPr>
        <p:txBody>
          <a:bodyPr>
            <a:spAutoFit/>
          </a:bodyPr>
          <a:lstStyle/>
          <a:p>
            <a:r>
              <a:rPr lang="fr-FR" b="1"/>
              <a:t>Qu’est-ce qu’un MRP?</a:t>
            </a:r>
          </a:p>
        </p:txBody>
      </p:sp>
      <p:sp>
        <p:nvSpPr>
          <p:cNvPr id="2" name="Rectangle 1"/>
          <p:cNvSpPr/>
          <p:nvPr/>
        </p:nvSpPr>
        <p:spPr>
          <a:xfrm>
            <a:off x="73025" y="2625725"/>
            <a:ext cx="1433513" cy="1008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Besoins</a:t>
            </a:r>
          </a:p>
          <a:p>
            <a:pPr algn="ctr" fontAlgn="auto">
              <a:spcBef>
                <a:spcPts val="0"/>
              </a:spcBef>
              <a:spcAft>
                <a:spcPts val="0"/>
              </a:spcAft>
              <a:defRPr/>
            </a:pPr>
            <a:r>
              <a:rPr lang="fr-FR" dirty="0"/>
              <a:t>Présents</a:t>
            </a:r>
          </a:p>
          <a:p>
            <a:pPr algn="ctr" fontAlgn="auto">
              <a:spcBef>
                <a:spcPts val="0"/>
              </a:spcBef>
              <a:spcAft>
                <a:spcPts val="0"/>
              </a:spcAft>
              <a:defRPr/>
            </a:pPr>
            <a:r>
              <a:rPr lang="fr-FR" dirty="0"/>
              <a:t>dans l’ERP</a:t>
            </a:r>
          </a:p>
        </p:txBody>
      </p:sp>
      <p:sp>
        <p:nvSpPr>
          <p:cNvPr id="4" name="ZoneTexte 3"/>
          <p:cNvSpPr txBox="1">
            <a:spLocks noChangeArrowheads="1"/>
          </p:cNvSpPr>
          <p:nvPr/>
        </p:nvSpPr>
        <p:spPr bwMode="auto">
          <a:xfrm>
            <a:off x="1835150" y="1671638"/>
            <a:ext cx="1584325" cy="922337"/>
          </a:xfrm>
          <a:prstGeom prst="rect">
            <a:avLst/>
          </a:prstGeom>
          <a:noFill/>
          <a:ln w="9525">
            <a:noFill/>
            <a:miter lim="800000"/>
            <a:headEnd/>
            <a:tailEnd/>
          </a:ln>
        </p:spPr>
        <p:txBody>
          <a:bodyPr>
            <a:spAutoFit/>
          </a:bodyPr>
          <a:lstStyle/>
          <a:p>
            <a:r>
              <a:rPr lang="fr-FR"/>
              <a:t>Commandes de vente à livrer </a:t>
            </a:r>
          </a:p>
        </p:txBody>
      </p:sp>
      <p:sp>
        <p:nvSpPr>
          <p:cNvPr id="7" name="ZoneTexte 6"/>
          <p:cNvSpPr txBox="1">
            <a:spLocks noChangeArrowheads="1"/>
          </p:cNvSpPr>
          <p:nvPr/>
        </p:nvSpPr>
        <p:spPr bwMode="auto">
          <a:xfrm>
            <a:off x="1835150" y="2747963"/>
            <a:ext cx="1368425" cy="923925"/>
          </a:xfrm>
          <a:prstGeom prst="rect">
            <a:avLst/>
          </a:prstGeom>
          <a:noFill/>
          <a:ln w="9525">
            <a:noFill/>
            <a:miter lim="800000"/>
            <a:headEnd/>
            <a:tailEnd/>
          </a:ln>
        </p:spPr>
        <p:txBody>
          <a:bodyPr>
            <a:spAutoFit/>
          </a:bodyPr>
          <a:lstStyle/>
          <a:p>
            <a:r>
              <a:rPr lang="fr-FR"/>
              <a:t>Niveau de stock à rétablir</a:t>
            </a:r>
          </a:p>
        </p:txBody>
      </p:sp>
      <p:sp>
        <p:nvSpPr>
          <p:cNvPr id="8" name="ZoneTexte 7"/>
          <p:cNvSpPr txBox="1">
            <a:spLocks noChangeArrowheads="1"/>
          </p:cNvSpPr>
          <p:nvPr/>
        </p:nvSpPr>
        <p:spPr bwMode="auto">
          <a:xfrm>
            <a:off x="1835150" y="3860800"/>
            <a:ext cx="1368425" cy="646113"/>
          </a:xfrm>
          <a:prstGeom prst="rect">
            <a:avLst/>
          </a:prstGeom>
          <a:noFill/>
          <a:ln w="9525">
            <a:noFill/>
            <a:miter lim="800000"/>
            <a:headEnd/>
            <a:tailEnd/>
          </a:ln>
        </p:spPr>
        <p:txBody>
          <a:bodyPr>
            <a:spAutoFit/>
          </a:bodyPr>
          <a:lstStyle/>
          <a:p>
            <a:r>
              <a:rPr lang="fr-FR"/>
              <a:t>OF à réaliser</a:t>
            </a:r>
          </a:p>
        </p:txBody>
      </p:sp>
      <p:sp>
        <p:nvSpPr>
          <p:cNvPr id="9" name="Étoile à 8 branches 8"/>
          <p:cNvSpPr/>
          <p:nvPr/>
        </p:nvSpPr>
        <p:spPr>
          <a:xfrm>
            <a:off x="3214688" y="2462213"/>
            <a:ext cx="1728787" cy="1368425"/>
          </a:xfrm>
          <a:prstGeom prst="star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MRP</a:t>
            </a:r>
          </a:p>
        </p:txBody>
      </p:sp>
      <p:sp>
        <p:nvSpPr>
          <p:cNvPr id="10" name="ZoneTexte 9"/>
          <p:cNvSpPr txBox="1">
            <a:spLocks noChangeArrowheads="1"/>
          </p:cNvSpPr>
          <p:nvPr/>
        </p:nvSpPr>
        <p:spPr bwMode="auto">
          <a:xfrm>
            <a:off x="5210175" y="1455738"/>
            <a:ext cx="1512888" cy="922337"/>
          </a:xfrm>
          <a:prstGeom prst="rect">
            <a:avLst/>
          </a:prstGeom>
          <a:noFill/>
          <a:ln w="9525">
            <a:noFill/>
            <a:miter lim="800000"/>
            <a:headEnd/>
            <a:tailEnd/>
          </a:ln>
        </p:spPr>
        <p:txBody>
          <a:bodyPr>
            <a:spAutoFit/>
          </a:bodyPr>
          <a:lstStyle/>
          <a:p>
            <a:r>
              <a:rPr lang="fr-FR"/>
              <a:t>Commandes d’achat PF à réaliser</a:t>
            </a:r>
          </a:p>
        </p:txBody>
      </p:sp>
      <p:sp>
        <p:nvSpPr>
          <p:cNvPr id="11" name="ZoneTexte 10"/>
          <p:cNvSpPr txBox="1">
            <a:spLocks noChangeArrowheads="1"/>
          </p:cNvSpPr>
          <p:nvPr/>
        </p:nvSpPr>
        <p:spPr bwMode="auto">
          <a:xfrm>
            <a:off x="5210175" y="2674938"/>
            <a:ext cx="1512888" cy="923925"/>
          </a:xfrm>
          <a:prstGeom prst="rect">
            <a:avLst/>
          </a:prstGeom>
          <a:noFill/>
          <a:ln w="9525">
            <a:noFill/>
            <a:miter lim="800000"/>
            <a:headEnd/>
            <a:tailEnd/>
          </a:ln>
        </p:spPr>
        <p:txBody>
          <a:bodyPr>
            <a:spAutoFit/>
          </a:bodyPr>
          <a:lstStyle/>
          <a:p>
            <a:r>
              <a:rPr lang="fr-FR"/>
              <a:t>Commandes d’achat MP à réaliser</a:t>
            </a:r>
          </a:p>
        </p:txBody>
      </p:sp>
      <p:sp>
        <p:nvSpPr>
          <p:cNvPr id="12" name="ZoneTexte 11"/>
          <p:cNvSpPr txBox="1">
            <a:spLocks noChangeArrowheads="1"/>
          </p:cNvSpPr>
          <p:nvPr/>
        </p:nvSpPr>
        <p:spPr bwMode="auto">
          <a:xfrm>
            <a:off x="5210175" y="3895725"/>
            <a:ext cx="1296988" cy="646113"/>
          </a:xfrm>
          <a:prstGeom prst="rect">
            <a:avLst/>
          </a:prstGeom>
          <a:noFill/>
          <a:ln w="9525">
            <a:noFill/>
            <a:miter lim="800000"/>
            <a:headEnd/>
            <a:tailEnd/>
          </a:ln>
        </p:spPr>
        <p:txBody>
          <a:bodyPr>
            <a:spAutoFit/>
          </a:bodyPr>
          <a:lstStyle/>
          <a:p>
            <a:r>
              <a:rPr lang="fr-FR"/>
              <a:t>OF à réaliser</a:t>
            </a:r>
          </a:p>
        </p:txBody>
      </p:sp>
      <p:sp>
        <p:nvSpPr>
          <p:cNvPr id="14" name="ZoneTexte 13"/>
          <p:cNvSpPr txBox="1">
            <a:spLocks noChangeArrowheads="1"/>
          </p:cNvSpPr>
          <p:nvPr/>
        </p:nvSpPr>
        <p:spPr bwMode="auto">
          <a:xfrm>
            <a:off x="5210175" y="4840288"/>
            <a:ext cx="1296988" cy="922337"/>
          </a:xfrm>
          <a:prstGeom prst="rect">
            <a:avLst/>
          </a:prstGeom>
          <a:noFill/>
          <a:ln w="9525">
            <a:noFill/>
            <a:miter lim="800000"/>
            <a:headEnd/>
            <a:tailEnd/>
          </a:ln>
        </p:spPr>
        <p:txBody>
          <a:bodyPr>
            <a:spAutoFit/>
          </a:bodyPr>
          <a:lstStyle/>
          <a:p>
            <a:r>
              <a:rPr lang="fr-FR"/>
              <a:t>Transferts de stocks à réaliser</a:t>
            </a:r>
          </a:p>
        </p:txBody>
      </p:sp>
      <p:cxnSp>
        <p:nvCxnSpPr>
          <p:cNvPr id="16" name="Connecteur droit avec flèche 15"/>
          <p:cNvCxnSpPr/>
          <p:nvPr/>
        </p:nvCxnSpPr>
        <p:spPr>
          <a:xfrm flipV="1">
            <a:off x="2627313" y="3387725"/>
            <a:ext cx="1000125" cy="708025"/>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2771775" y="3136900"/>
            <a:ext cx="863600" cy="73025"/>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2771775" y="2205038"/>
            <a:ext cx="696913" cy="45720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endCxn id="10" idx="1"/>
          </p:cNvCxnSpPr>
          <p:nvPr/>
        </p:nvCxnSpPr>
        <p:spPr>
          <a:xfrm flipV="1">
            <a:off x="4356100" y="1916113"/>
            <a:ext cx="854075" cy="831850"/>
          </a:xfrm>
          <a:prstGeom prst="straightConnector1">
            <a:avLst/>
          </a:prstGeom>
          <a:ln w="31750" cmpd="sng">
            <a:solidFill>
              <a:schemeClr val="accent4">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endCxn id="11" idx="1"/>
          </p:cNvCxnSpPr>
          <p:nvPr/>
        </p:nvCxnSpPr>
        <p:spPr>
          <a:xfrm>
            <a:off x="4500563" y="3136900"/>
            <a:ext cx="709612" cy="0"/>
          </a:xfrm>
          <a:prstGeom prst="straightConnector1">
            <a:avLst/>
          </a:prstGeom>
          <a:ln w="31750" cmpd="sng">
            <a:solidFill>
              <a:schemeClr val="accent4">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4356100" y="3357563"/>
            <a:ext cx="854075" cy="719137"/>
          </a:xfrm>
          <a:prstGeom prst="straightConnector1">
            <a:avLst/>
          </a:prstGeom>
          <a:ln w="31750" cmpd="sng">
            <a:solidFill>
              <a:schemeClr val="accent4">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4211638" y="3500438"/>
            <a:ext cx="865187" cy="1512887"/>
          </a:xfrm>
          <a:prstGeom prst="straightConnector1">
            <a:avLst/>
          </a:prstGeom>
          <a:ln w="31750" cmpd="sng">
            <a:solidFill>
              <a:schemeClr val="accent4">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Connecteur en angle 43"/>
          <p:cNvCxnSpPr>
            <a:stCxn id="12" idx="3"/>
          </p:cNvCxnSpPr>
          <p:nvPr/>
        </p:nvCxnSpPr>
        <p:spPr>
          <a:xfrm flipH="1">
            <a:off x="3924300" y="4219575"/>
            <a:ext cx="2582863" cy="1657350"/>
          </a:xfrm>
          <a:prstGeom prst="bentConnector3">
            <a:avLst>
              <a:gd name="adj1" fmla="val -8850"/>
            </a:avLst>
          </a:prstGeom>
          <a:ln w="31750" cmpd="sng">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Connecteur en angle 54"/>
          <p:cNvCxnSpPr>
            <a:stCxn id="14" idx="3"/>
          </p:cNvCxnSpPr>
          <p:nvPr/>
        </p:nvCxnSpPr>
        <p:spPr>
          <a:xfrm flipH="1">
            <a:off x="3924300" y="5300663"/>
            <a:ext cx="2582863" cy="576262"/>
          </a:xfrm>
          <a:prstGeom prst="bentConnector3">
            <a:avLst>
              <a:gd name="adj1" fmla="val -8850"/>
            </a:avLst>
          </a:prstGeom>
          <a:ln w="31750" cmpd="sng">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flipV="1">
            <a:off x="3924300" y="3741738"/>
            <a:ext cx="142875" cy="2135187"/>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0" name="ZoneTexte 69"/>
          <p:cNvSpPr txBox="1">
            <a:spLocks noChangeArrowheads="1"/>
          </p:cNvSpPr>
          <p:nvPr/>
        </p:nvSpPr>
        <p:spPr bwMode="auto">
          <a:xfrm>
            <a:off x="1752600" y="4624388"/>
            <a:ext cx="1441450" cy="646112"/>
          </a:xfrm>
          <a:prstGeom prst="rect">
            <a:avLst/>
          </a:prstGeom>
          <a:noFill/>
          <a:ln w="9525">
            <a:noFill/>
            <a:miter lim="800000"/>
            <a:headEnd/>
            <a:tailEnd/>
          </a:ln>
        </p:spPr>
        <p:txBody>
          <a:bodyPr>
            <a:spAutoFit/>
          </a:bodyPr>
          <a:lstStyle/>
          <a:p>
            <a:r>
              <a:rPr lang="fr-FR"/>
              <a:t>Prévisions de vente</a:t>
            </a:r>
          </a:p>
        </p:txBody>
      </p:sp>
      <p:cxnSp>
        <p:nvCxnSpPr>
          <p:cNvPr id="71" name="Connecteur droit avec flèche 70"/>
          <p:cNvCxnSpPr/>
          <p:nvPr/>
        </p:nvCxnSpPr>
        <p:spPr>
          <a:xfrm flipV="1">
            <a:off x="2771775" y="3500438"/>
            <a:ext cx="1008063" cy="1189037"/>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7164388" y="2593975"/>
            <a:ext cx="1435100" cy="1008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Création de suggestions</a:t>
            </a:r>
          </a:p>
          <a:p>
            <a:pPr algn="ctr" fontAlgn="auto">
              <a:spcBef>
                <a:spcPts val="0"/>
              </a:spcBef>
              <a:spcAft>
                <a:spcPts val="0"/>
              </a:spcAft>
              <a:defRPr/>
            </a:pPr>
            <a:r>
              <a:rPr lang="fr-FR" dirty="0"/>
              <a:t>dans l’ERP</a:t>
            </a:r>
          </a:p>
        </p:txBody>
      </p:sp>
      <p:sp>
        <p:nvSpPr>
          <p:cNvPr id="87" name="Rectangle à coins arrondis 86"/>
          <p:cNvSpPr/>
          <p:nvPr/>
        </p:nvSpPr>
        <p:spPr>
          <a:xfrm>
            <a:off x="5097463" y="3895725"/>
            <a:ext cx="1624012" cy="1846263"/>
          </a:xfrm>
          <a:prstGeom prst="roundRect">
            <a:avLst/>
          </a:prstGeom>
          <a:solidFill>
            <a:schemeClr val="accent1">
              <a:lumMod val="40000"/>
              <a:lumOff val="6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additive="base">
                                        <p:cTn id="24" dur="500" fill="hold"/>
                                        <p:tgtEl>
                                          <p:spTgt spid="70"/>
                                        </p:tgtEl>
                                        <p:attrNameLst>
                                          <p:attrName>ppt_x</p:attrName>
                                        </p:attrNameLst>
                                      </p:cBhvr>
                                      <p:tavLst>
                                        <p:tav tm="0">
                                          <p:val>
                                            <p:strVal val="0-#ppt_w/2"/>
                                          </p:val>
                                        </p:tav>
                                        <p:tav tm="100000">
                                          <p:val>
                                            <p:strVal val="#ppt_x"/>
                                          </p:val>
                                        </p:tav>
                                      </p:tavLst>
                                    </p:anim>
                                    <p:anim calcmode="lin" valueType="num">
                                      <p:cBhvr additive="base">
                                        <p:cTn id="25" dur="500" fill="hold"/>
                                        <p:tgtEl>
                                          <p:spTgt spid="7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500" fill="hold"/>
                                        <p:tgtEl>
                                          <p:spTgt spid="84"/>
                                        </p:tgtEl>
                                        <p:attrNameLst>
                                          <p:attrName>ppt_x</p:attrName>
                                        </p:attrNameLst>
                                      </p:cBhvr>
                                      <p:tavLst>
                                        <p:tav tm="0">
                                          <p:val>
                                            <p:strVal val="0-#ppt_w/2"/>
                                          </p:val>
                                        </p:tav>
                                        <p:tav tm="100000">
                                          <p:val>
                                            <p:strVal val="#ppt_x"/>
                                          </p:val>
                                        </p:tav>
                                      </p:tavLst>
                                    </p:anim>
                                    <p:anim calcmode="lin" valueType="num">
                                      <p:cBhvr additive="base">
                                        <p:cTn id="29"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outVertical)">
                                      <p:cBhvr>
                                        <p:cTn id="34" dur="500"/>
                                        <p:tgtEl>
                                          <p:spTgt spid="27"/>
                                        </p:tgtEl>
                                      </p:cBhvr>
                                    </p:animEffect>
                                  </p:childTnLst>
                                </p:cTn>
                              </p:par>
                              <p:par>
                                <p:cTn id="35" presetID="16" presetClass="entr" presetSubtype="37"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par>
                                <p:cTn id="38" presetID="16" presetClass="entr" presetSubtype="37"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outVertical)">
                                      <p:cBhvr>
                                        <p:cTn id="40" dur="500"/>
                                        <p:tgtEl>
                                          <p:spTgt spid="16"/>
                                        </p:tgtEl>
                                      </p:cBhvr>
                                    </p:animEffect>
                                  </p:childTnLst>
                                </p:cTn>
                              </p:par>
                              <p:par>
                                <p:cTn id="41" presetID="16" presetClass="entr" presetSubtype="37"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barn(outVertical)">
                                      <p:cBhvr>
                                        <p:cTn id="43" dur="500"/>
                                        <p:tgtEl>
                                          <p:spTgt spid="71"/>
                                        </p:tgtEl>
                                      </p:cBhvr>
                                    </p:animEffect>
                                  </p:childTnLst>
                                </p:cTn>
                              </p:par>
                              <p:par>
                                <p:cTn id="44" presetID="8" presetClass="emph" presetSubtype="0" fill="hold" grpId="0" nodeType="withEffect">
                                  <p:stCondLst>
                                    <p:cond delay="0"/>
                                  </p:stCondLst>
                                  <p:childTnLst>
                                    <p:animRot by="43200000">
                                      <p:cBhvr>
                                        <p:cTn id="45" dur="2000" fill="hold"/>
                                        <p:tgtEl>
                                          <p:spTgt spid="9"/>
                                        </p:tgtEl>
                                        <p:attrNameLst>
                                          <p:attrName>r</p:attrName>
                                        </p:attrNameLst>
                                      </p:cBhvr>
                                    </p:animRot>
                                  </p:childTnLst>
                                </p:cTn>
                              </p:par>
                              <p:par>
                                <p:cTn id="46" presetID="10" presetClass="entr" presetSubtype="0" fill="hold" grpId="0"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fade">
                                      <p:cBhvr>
                                        <p:cTn id="48" dur="500"/>
                                        <p:tgtEl>
                                          <p:spTgt spid="82"/>
                                        </p:tgtEl>
                                      </p:cBhvr>
                                    </p:animEffect>
                                  </p:childTnLst>
                                </p:cTn>
                              </p:par>
                              <p:par>
                                <p:cTn id="49" presetID="22" presetClass="entr" presetSubtype="8"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par>
                                <p:cTn id="52" presetID="22" presetClass="entr" presetSubtype="8"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par>
                                <p:cTn id="55" presetID="22" presetClass="entr" presetSubtype="8"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par>
                                <p:cTn id="58" presetID="22" presetClass="entr" presetSubtype="8"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1+#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1+#ppt_w/2"/>
                                          </p:val>
                                        </p:tav>
                                        <p:tav tm="100000">
                                          <p:val>
                                            <p:strVal val="#ppt_x"/>
                                          </p:val>
                                        </p:tav>
                                      </p:tavLst>
                                    </p:anim>
                                    <p:anim calcmode="lin" valueType="num">
                                      <p:cBhvr additive="base">
                                        <p:cTn id="76" dur="500" fill="hold"/>
                                        <p:tgtEl>
                                          <p:spTgt spid="1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additive="base">
                                        <p:cTn id="79" dur="500" fill="hold"/>
                                        <p:tgtEl>
                                          <p:spTgt spid="85"/>
                                        </p:tgtEl>
                                        <p:attrNameLst>
                                          <p:attrName>ppt_x</p:attrName>
                                        </p:attrNameLst>
                                      </p:cBhvr>
                                      <p:tavLst>
                                        <p:tav tm="0">
                                          <p:val>
                                            <p:strVal val="1+#ppt_w/2"/>
                                          </p:val>
                                        </p:tav>
                                        <p:tav tm="100000">
                                          <p:val>
                                            <p:strVal val="#ppt_x"/>
                                          </p:val>
                                        </p:tav>
                                      </p:tavLst>
                                    </p:anim>
                                    <p:anim calcmode="lin" valueType="num">
                                      <p:cBhvr additive="base">
                                        <p:cTn id="80"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right)">
                                      <p:cBhvr>
                                        <p:cTn id="85" dur="500"/>
                                        <p:tgtEl>
                                          <p:spTgt spid="67"/>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barn(inVertical)">
                                      <p:cBhvr>
                                        <p:cTn id="88" dur="500"/>
                                        <p:tgtEl>
                                          <p:spTgt spid="87"/>
                                        </p:tgtEl>
                                      </p:cBhvr>
                                    </p:animEffect>
                                  </p:childTnLst>
                                </p:cTn>
                              </p:par>
                              <p:par>
                                <p:cTn id="89" presetID="22" presetClass="entr" presetSubtype="2" fill="hold"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wipe(right)">
                                      <p:cBhvr>
                                        <p:cTn id="91" dur="500"/>
                                        <p:tgtEl>
                                          <p:spTgt spid="55"/>
                                        </p:tgtEl>
                                      </p:cBhvr>
                                    </p:animEffect>
                                  </p:childTnLst>
                                </p:cTn>
                              </p:par>
                              <p:par>
                                <p:cTn id="92" presetID="22" presetClass="entr" presetSubtype="2"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right)">
                                      <p:cBhvr>
                                        <p:cTn id="94" dur="5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8" presetClass="emph" presetSubtype="0" fill="hold" grpId="1" nodeType="clickEffect">
                                  <p:stCondLst>
                                    <p:cond delay="0"/>
                                  </p:stCondLst>
                                  <p:childTnLst>
                                    <p:animRot by="43200000">
                                      <p:cBhvr>
                                        <p:cTn id="98" dur="2000" fill="hold"/>
                                        <p:tgtEl>
                                          <p:spTgt spid="9"/>
                                        </p:tgtEl>
                                        <p:attrNameLst>
                                          <p:attrName>r</p:attrName>
                                        </p:attrNameLst>
                                      </p:cBhvr>
                                    </p:animRot>
                                  </p:childTnLst>
                                </p:cTn>
                              </p:par>
                              <p:par>
                                <p:cTn id="99" presetID="53" presetClass="entr" presetSubtype="16" fill="hold" grpId="1" nodeType="withEffect">
                                  <p:stCondLst>
                                    <p:cond delay="0"/>
                                  </p:stCondLst>
                                  <p:childTnLst>
                                    <p:set>
                                      <p:cBhvr>
                                        <p:cTn id="100" dur="1" fill="hold">
                                          <p:stCondLst>
                                            <p:cond delay="0"/>
                                          </p:stCondLst>
                                        </p:cTn>
                                        <p:tgtEl>
                                          <p:spTgt spid="82"/>
                                        </p:tgtEl>
                                        <p:attrNameLst>
                                          <p:attrName>style.visibility</p:attrName>
                                        </p:attrNameLst>
                                      </p:cBhvr>
                                      <p:to>
                                        <p:strVal val="visible"/>
                                      </p:to>
                                    </p:set>
                                    <p:anim calcmode="lin" valueType="num">
                                      <p:cBhvr>
                                        <p:cTn id="101" dur="500" fill="hold"/>
                                        <p:tgtEl>
                                          <p:spTgt spid="82"/>
                                        </p:tgtEl>
                                        <p:attrNameLst>
                                          <p:attrName>ppt_w</p:attrName>
                                        </p:attrNameLst>
                                      </p:cBhvr>
                                      <p:tavLst>
                                        <p:tav tm="0">
                                          <p:val>
                                            <p:fltVal val="0"/>
                                          </p:val>
                                        </p:tav>
                                        <p:tav tm="100000">
                                          <p:val>
                                            <p:strVal val="#ppt_w"/>
                                          </p:val>
                                        </p:tav>
                                      </p:tavLst>
                                    </p:anim>
                                    <p:anim calcmode="lin" valueType="num">
                                      <p:cBhvr>
                                        <p:cTn id="102" dur="500" fill="hold"/>
                                        <p:tgtEl>
                                          <p:spTgt spid="82"/>
                                        </p:tgtEl>
                                        <p:attrNameLst>
                                          <p:attrName>ppt_h</p:attrName>
                                        </p:attrNameLst>
                                      </p:cBhvr>
                                      <p:tavLst>
                                        <p:tav tm="0">
                                          <p:val>
                                            <p:fltVal val="0"/>
                                          </p:val>
                                        </p:tav>
                                        <p:tav tm="100000">
                                          <p:val>
                                            <p:strVal val="#ppt_h"/>
                                          </p:val>
                                        </p:tav>
                                      </p:tavLst>
                                    </p:anim>
                                    <p:animEffect transition="in" filter="fade">
                                      <p:cBhvr>
                                        <p:cTn id="103" dur="500"/>
                                        <p:tgtEl>
                                          <p:spTgt spid="82"/>
                                        </p:tgtEl>
                                      </p:cBhvr>
                                    </p:animEffect>
                                  </p:childTnLst>
                                </p:cTn>
                              </p:par>
                              <p:par>
                                <p:cTn id="104" presetID="53" presetClass="entr" presetSubtype="16" fill="hold"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par>
                                <p:cTn id="109" presetID="53" presetClass="entr" presetSubtype="16" fill="hold"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p:cTn id="111" dur="500" fill="hold"/>
                                        <p:tgtEl>
                                          <p:spTgt spid="34"/>
                                        </p:tgtEl>
                                        <p:attrNameLst>
                                          <p:attrName>ppt_w</p:attrName>
                                        </p:attrNameLst>
                                      </p:cBhvr>
                                      <p:tavLst>
                                        <p:tav tm="0">
                                          <p:val>
                                            <p:fltVal val="0"/>
                                          </p:val>
                                        </p:tav>
                                        <p:tav tm="100000">
                                          <p:val>
                                            <p:strVal val="#ppt_w"/>
                                          </p:val>
                                        </p:tav>
                                      </p:tavLst>
                                    </p:anim>
                                    <p:anim calcmode="lin" valueType="num">
                                      <p:cBhvr>
                                        <p:cTn id="112" dur="500" fill="hold"/>
                                        <p:tgtEl>
                                          <p:spTgt spid="34"/>
                                        </p:tgtEl>
                                        <p:attrNameLst>
                                          <p:attrName>ppt_h</p:attrName>
                                        </p:attrNameLst>
                                      </p:cBhvr>
                                      <p:tavLst>
                                        <p:tav tm="0">
                                          <p:val>
                                            <p:fltVal val="0"/>
                                          </p:val>
                                        </p:tav>
                                        <p:tav tm="100000">
                                          <p:val>
                                            <p:strVal val="#ppt_h"/>
                                          </p:val>
                                        </p:tav>
                                      </p:tavLst>
                                    </p:anim>
                                    <p:animEffect transition="in" filter="fade">
                                      <p:cBhvr>
                                        <p:cTn id="113" dur="500"/>
                                        <p:tgtEl>
                                          <p:spTgt spid="34"/>
                                        </p:tgtEl>
                                      </p:cBhvr>
                                    </p:animEffect>
                                  </p:childTnLst>
                                </p:cTn>
                              </p:par>
                              <p:par>
                                <p:cTn id="114" presetID="53" presetClass="entr" presetSubtype="16"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p:cTn id="116" dur="500" fill="hold"/>
                                        <p:tgtEl>
                                          <p:spTgt spid="37"/>
                                        </p:tgtEl>
                                        <p:attrNameLst>
                                          <p:attrName>ppt_w</p:attrName>
                                        </p:attrNameLst>
                                      </p:cBhvr>
                                      <p:tavLst>
                                        <p:tav tm="0">
                                          <p:val>
                                            <p:fltVal val="0"/>
                                          </p:val>
                                        </p:tav>
                                        <p:tav tm="100000">
                                          <p:val>
                                            <p:strVal val="#ppt_w"/>
                                          </p:val>
                                        </p:tav>
                                      </p:tavLst>
                                    </p:anim>
                                    <p:anim calcmode="lin" valueType="num">
                                      <p:cBhvr>
                                        <p:cTn id="117" dur="500" fill="hold"/>
                                        <p:tgtEl>
                                          <p:spTgt spid="37"/>
                                        </p:tgtEl>
                                        <p:attrNameLst>
                                          <p:attrName>ppt_h</p:attrName>
                                        </p:attrNameLst>
                                      </p:cBhvr>
                                      <p:tavLst>
                                        <p:tav tm="0">
                                          <p:val>
                                            <p:fltVal val="0"/>
                                          </p:val>
                                        </p:tav>
                                        <p:tav tm="100000">
                                          <p:val>
                                            <p:strVal val="#ppt_h"/>
                                          </p:val>
                                        </p:tav>
                                      </p:tavLst>
                                    </p:anim>
                                    <p:animEffect transition="in" filter="fade">
                                      <p:cBhvr>
                                        <p:cTn id="118" dur="500"/>
                                        <p:tgtEl>
                                          <p:spTgt spid="37"/>
                                        </p:tgtEl>
                                      </p:cBhvr>
                                    </p:animEffect>
                                  </p:childTnLst>
                                </p:cTn>
                              </p:par>
                              <p:par>
                                <p:cTn id="119" presetID="53" presetClass="entr" presetSubtype="16" fill="hold" nodeType="withEffect">
                                  <p:stCondLst>
                                    <p:cond delay="0"/>
                                  </p:stCondLst>
                                  <p:childTnLst>
                                    <p:set>
                                      <p:cBhvr>
                                        <p:cTn id="120" dur="1" fill="hold">
                                          <p:stCondLst>
                                            <p:cond delay="0"/>
                                          </p:stCondLst>
                                        </p:cTn>
                                        <p:tgtEl>
                                          <p:spTgt spid="40"/>
                                        </p:tgtEl>
                                        <p:attrNameLst>
                                          <p:attrName>style.visibility</p:attrName>
                                        </p:attrNameLst>
                                      </p:cBhvr>
                                      <p:to>
                                        <p:strVal val="visible"/>
                                      </p:to>
                                    </p:set>
                                    <p:anim calcmode="lin" valueType="num">
                                      <p:cBhvr>
                                        <p:cTn id="121" dur="500" fill="hold"/>
                                        <p:tgtEl>
                                          <p:spTgt spid="40"/>
                                        </p:tgtEl>
                                        <p:attrNameLst>
                                          <p:attrName>ppt_w</p:attrName>
                                        </p:attrNameLst>
                                      </p:cBhvr>
                                      <p:tavLst>
                                        <p:tav tm="0">
                                          <p:val>
                                            <p:fltVal val="0"/>
                                          </p:val>
                                        </p:tav>
                                        <p:tav tm="100000">
                                          <p:val>
                                            <p:strVal val="#ppt_w"/>
                                          </p:val>
                                        </p:tav>
                                      </p:tavLst>
                                    </p:anim>
                                    <p:anim calcmode="lin" valueType="num">
                                      <p:cBhvr>
                                        <p:cTn id="122" dur="500" fill="hold"/>
                                        <p:tgtEl>
                                          <p:spTgt spid="40"/>
                                        </p:tgtEl>
                                        <p:attrNameLst>
                                          <p:attrName>ppt_h</p:attrName>
                                        </p:attrNameLst>
                                      </p:cBhvr>
                                      <p:tavLst>
                                        <p:tav tm="0">
                                          <p:val>
                                            <p:fltVal val="0"/>
                                          </p:val>
                                        </p:tav>
                                        <p:tav tm="100000">
                                          <p:val>
                                            <p:strVal val="#ppt_h"/>
                                          </p:val>
                                        </p:tav>
                                      </p:tavLst>
                                    </p:anim>
                                    <p:animEffect transition="in" filter="fade">
                                      <p:cBhvr>
                                        <p:cTn id="123" dur="500"/>
                                        <p:tgtEl>
                                          <p:spTgt spid="40"/>
                                        </p:tgtEl>
                                      </p:cBhvr>
                                    </p:animEffect>
                                  </p:childTnLst>
                                </p:cTn>
                              </p:par>
                              <p:par>
                                <p:cTn id="124" presetID="53" presetClass="entr" presetSubtype="16" fill="hold" grpId="1" nodeType="withEffect">
                                  <p:stCondLst>
                                    <p:cond delay="0"/>
                                  </p:stCondLst>
                                  <p:childTnLst>
                                    <p:set>
                                      <p:cBhvr>
                                        <p:cTn id="125" dur="1" fill="hold">
                                          <p:stCondLst>
                                            <p:cond delay="0"/>
                                          </p:stCondLst>
                                        </p:cTn>
                                        <p:tgtEl>
                                          <p:spTgt spid="10"/>
                                        </p:tgtEl>
                                        <p:attrNameLst>
                                          <p:attrName>style.visibility</p:attrName>
                                        </p:attrNameLst>
                                      </p:cBhvr>
                                      <p:to>
                                        <p:strVal val="visible"/>
                                      </p:to>
                                    </p:set>
                                    <p:anim calcmode="lin" valueType="num">
                                      <p:cBhvr>
                                        <p:cTn id="126" dur="500" fill="hold"/>
                                        <p:tgtEl>
                                          <p:spTgt spid="10"/>
                                        </p:tgtEl>
                                        <p:attrNameLst>
                                          <p:attrName>ppt_w</p:attrName>
                                        </p:attrNameLst>
                                      </p:cBhvr>
                                      <p:tavLst>
                                        <p:tav tm="0">
                                          <p:val>
                                            <p:fltVal val="0"/>
                                          </p:val>
                                        </p:tav>
                                        <p:tav tm="100000">
                                          <p:val>
                                            <p:strVal val="#ppt_w"/>
                                          </p:val>
                                        </p:tav>
                                      </p:tavLst>
                                    </p:anim>
                                    <p:anim calcmode="lin" valueType="num">
                                      <p:cBhvr>
                                        <p:cTn id="127" dur="500" fill="hold"/>
                                        <p:tgtEl>
                                          <p:spTgt spid="10"/>
                                        </p:tgtEl>
                                        <p:attrNameLst>
                                          <p:attrName>ppt_h</p:attrName>
                                        </p:attrNameLst>
                                      </p:cBhvr>
                                      <p:tavLst>
                                        <p:tav tm="0">
                                          <p:val>
                                            <p:fltVal val="0"/>
                                          </p:val>
                                        </p:tav>
                                        <p:tav tm="100000">
                                          <p:val>
                                            <p:strVal val="#ppt_h"/>
                                          </p:val>
                                        </p:tav>
                                      </p:tavLst>
                                    </p:anim>
                                    <p:animEffect transition="in" filter="fade">
                                      <p:cBhvr>
                                        <p:cTn id="128" dur="500"/>
                                        <p:tgtEl>
                                          <p:spTgt spid="10"/>
                                        </p:tgtEl>
                                      </p:cBhvr>
                                    </p:animEffect>
                                  </p:childTnLst>
                                </p:cTn>
                              </p:par>
                              <p:par>
                                <p:cTn id="129" presetID="53" presetClass="entr" presetSubtype="16" fill="hold" grpId="1" nodeType="with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p:cTn id="131" dur="500" fill="hold"/>
                                        <p:tgtEl>
                                          <p:spTgt spid="11"/>
                                        </p:tgtEl>
                                        <p:attrNameLst>
                                          <p:attrName>ppt_w</p:attrName>
                                        </p:attrNameLst>
                                      </p:cBhvr>
                                      <p:tavLst>
                                        <p:tav tm="0">
                                          <p:val>
                                            <p:fltVal val="0"/>
                                          </p:val>
                                        </p:tav>
                                        <p:tav tm="100000">
                                          <p:val>
                                            <p:strVal val="#ppt_w"/>
                                          </p:val>
                                        </p:tav>
                                      </p:tavLst>
                                    </p:anim>
                                    <p:anim calcmode="lin" valueType="num">
                                      <p:cBhvr>
                                        <p:cTn id="132" dur="500" fill="hold"/>
                                        <p:tgtEl>
                                          <p:spTgt spid="11"/>
                                        </p:tgtEl>
                                        <p:attrNameLst>
                                          <p:attrName>ppt_h</p:attrName>
                                        </p:attrNameLst>
                                      </p:cBhvr>
                                      <p:tavLst>
                                        <p:tav tm="0">
                                          <p:val>
                                            <p:fltVal val="0"/>
                                          </p:val>
                                        </p:tav>
                                        <p:tav tm="100000">
                                          <p:val>
                                            <p:strVal val="#ppt_h"/>
                                          </p:val>
                                        </p:tav>
                                      </p:tavLst>
                                    </p:anim>
                                    <p:animEffect transition="in" filter="fade">
                                      <p:cBhvr>
                                        <p:cTn id="133" dur="500"/>
                                        <p:tgtEl>
                                          <p:spTgt spid="11"/>
                                        </p:tgtEl>
                                      </p:cBhvr>
                                    </p:animEffect>
                                  </p:childTnLst>
                                </p:cTn>
                              </p:par>
                              <p:par>
                                <p:cTn id="134" presetID="53" presetClass="entr" presetSubtype="16" fill="hold" grpId="1" nodeType="withEffect">
                                  <p:stCondLst>
                                    <p:cond delay="0"/>
                                  </p:stCondLst>
                                  <p:childTnLst>
                                    <p:set>
                                      <p:cBhvr>
                                        <p:cTn id="135" dur="1" fill="hold">
                                          <p:stCondLst>
                                            <p:cond delay="0"/>
                                          </p:stCondLst>
                                        </p:cTn>
                                        <p:tgtEl>
                                          <p:spTgt spid="12"/>
                                        </p:tgtEl>
                                        <p:attrNameLst>
                                          <p:attrName>style.visibility</p:attrName>
                                        </p:attrNameLst>
                                      </p:cBhvr>
                                      <p:to>
                                        <p:strVal val="visible"/>
                                      </p:to>
                                    </p:set>
                                    <p:anim calcmode="lin" valueType="num">
                                      <p:cBhvr>
                                        <p:cTn id="136" dur="500" fill="hold"/>
                                        <p:tgtEl>
                                          <p:spTgt spid="12"/>
                                        </p:tgtEl>
                                        <p:attrNameLst>
                                          <p:attrName>ppt_w</p:attrName>
                                        </p:attrNameLst>
                                      </p:cBhvr>
                                      <p:tavLst>
                                        <p:tav tm="0">
                                          <p:val>
                                            <p:fltVal val="0"/>
                                          </p:val>
                                        </p:tav>
                                        <p:tav tm="100000">
                                          <p:val>
                                            <p:strVal val="#ppt_w"/>
                                          </p:val>
                                        </p:tav>
                                      </p:tavLst>
                                    </p:anim>
                                    <p:anim calcmode="lin" valueType="num">
                                      <p:cBhvr>
                                        <p:cTn id="137" dur="500" fill="hold"/>
                                        <p:tgtEl>
                                          <p:spTgt spid="12"/>
                                        </p:tgtEl>
                                        <p:attrNameLst>
                                          <p:attrName>ppt_h</p:attrName>
                                        </p:attrNameLst>
                                      </p:cBhvr>
                                      <p:tavLst>
                                        <p:tav tm="0">
                                          <p:val>
                                            <p:fltVal val="0"/>
                                          </p:val>
                                        </p:tav>
                                        <p:tav tm="100000">
                                          <p:val>
                                            <p:strVal val="#ppt_h"/>
                                          </p:val>
                                        </p:tav>
                                      </p:tavLst>
                                    </p:anim>
                                    <p:animEffect transition="in" filter="fade">
                                      <p:cBhvr>
                                        <p:cTn id="138" dur="500"/>
                                        <p:tgtEl>
                                          <p:spTgt spid="12"/>
                                        </p:tgtEl>
                                      </p:cBhvr>
                                    </p:animEffect>
                                  </p:childTnLst>
                                </p:cTn>
                              </p:par>
                              <p:par>
                                <p:cTn id="139" presetID="53" presetClass="entr" presetSubtype="16" fill="hold" grpId="1" nodeType="withEffect">
                                  <p:stCondLst>
                                    <p:cond delay="0"/>
                                  </p:stCondLst>
                                  <p:childTnLst>
                                    <p:set>
                                      <p:cBhvr>
                                        <p:cTn id="140" dur="1" fill="hold">
                                          <p:stCondLst>
                                            <p:cond delay="0"/>
                                          </p:stCondLst>
                                        </p:cTn>
                                        <p:tgtEl>
                                          <p:spTgt spid="14"/>
                                        </p:tgtEl>
                                        <p:attrNameLst>
                                          <p:attrName>style.visibility</p:attrName>
                                        </p:attrNameLst>
                                      </p:cBhvr>
                                      <p:to>
                                        <p:strVal val="visible"/>
                                      </p:to>
                                    </p:set>
                                    <p:anim calcmode="lin" valueType="num">
                                      <p:cBhvr>
                                        <p:cTn id="141" dur="500" fill="hold"/>
                                        <p:tgtEl>
                                          <p:spTgt spid="14"/>
                                        </p:tgtEl>
                                        <p:attrNameLst>
                                          <p:attrName>ppt_w</p:attrName>
                                        </p:attrNameLst>
                                      </p:cBhvr>
                                      <p:tavLst>
                                        <p:tav tm="0">
                                          <p:val>
                                            <p:fltVal val="0"/>
                                          </p:val>
                                        </p:tav>
                                        <p:tav tm="100000">
                                          <p:val>
                                            <p:strVal val="#ppt_w"/>
                                          </p:val>
                                        </p:tav>
                                      </p:tavLst>
                                    </p:anim>
                                    <p:anim calcmode="lin" valueType="num">
                                      <p:cBhvr>
                                        <p:cTn id="142" dur="500" fill="hold"/>
                                        <p:tgtEl>
                                          <p:spTgt spid="14"/>
                                        </p:tgtEl>
                                        <p:attrNameLst>
                                          <p:attrName>ppt_h</p:attrName>
                                        </p:attrNameLst>
                                      </p:cBhvr>
                                      <p:tavLst>
                                        <p:tav tm="0">
                                          <p:val>
                                            <p:fltVal val="0"/>
                                          </p:val>
                                        </p:tav>
                                        <p:tav tm="100000">
                                          <p:val>
                                            <p:strVal val="#ppt_h"/>
                                          </p:val>
                                        </p:tav>
                                      </p:tavLst>
                                    </p:anim>
                                    <p:animEffect transition="in" filter="fade">
                                      <p:cBhvr>
                                        <p:cTn id="1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4" grpId="0" animBg="1"/>
      <p:bldP spid="2" grpId="0" animBg="1"/>
      <p:bldP spid="4" grpId="0"/>
      <p:bldP spid="7" grpId="0"/>
      <p:bldP spid="8" grpId="0"/>
      <p:bldP spid="9" grpId="0" animBg="1"/>
      <p:bldP spid="9" grpId="1" animBg="1"/>
      <p:bldP spid="10" grpId="0"/>
      <p:bldP spid="10" grpId="1"/>
      <p:bldP spid="11" grpId="0"/>
      <p:bldP spid="11" grpId="1"/>
      <p:bldP spid="12" grpId="0"/>
      <p:bldP spid="12" grpId="1"/>
      <p:bldP spid="14" grpId="0"/>
      <p:bldP spid="14" grpId="1"/>
      <p:bldP spid="70" grpId="0"/>
      <p:bldP spid="82" grpId="0" animBg="1"/>
      <p:bldP spid="82" grpId="1" animBg="1"/>
      <p:bldP spid="8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53157" y="2691945"/>
            <a:ext cx="3034650" cy="14402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8" name="Flèche vers le bas 7"/>
          <p:cNvSpPr/>
          <p:nvPr/>
        </p:nvSpPr>
        <p:spPr>
          <a:xfrm>
            <a:off x="2137127" y="1707383"/>
            <a:ext cx="874350" cy="129618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SO</a:t>
            </a:r>
          </a:p>
        </p:txBody>
      </p:sp>
      <p:sp>
        <p:nvSpPr>
          <p:cNvPr id="189445" name="Rectangle 2"/>
          <p:cNvSpPr>
            <a:spLocks noGrp="1" noChangeArrowheads="1"/>
          </p:cNvSpPr>
          <p:nvPr>
            <p:ph type="title"/>
          </p:nvPr>
        </p:nvSpPr>
        <p:spPr/>
        <p:txBody>
          <a:bodyPr/>
          <a:lstStyle/>
          <a:p>
            <a:pPr eaLnBrk="1" hangingPunct="1"/>
            <a:r>
              <a:rPr lang="en-GB">
                <a:latin typeface="Arial" charset="0"/>
                <a:cs typeface="Arial" charset="0"/>
              </a:rPr>
              <a:t>FLUX MRP</a:t>
            </a:r>
            <a:endParaRPr lang="en-US">
              <a:latin typeface="Arial" charset="0"/>
              <a:cs typeface="Arial" charset="0"/>
            </a:endParaRPr>
          </a:p>
        </p:txBody>
      </p:sp>
      <p:sp>
        <p:nvSpPr>
          <p:cNvPr id="339971" name="Rectangle 3"/>
          <p:cNvSpPr>
            <a:spLocks noGrp="1" noChangeArrowheads="1"/>
          </p:cNvSpPr>
          <p:nvPr>
            <p:ph type="body" idx="1"/>
          </p:nvPr>
        </p:nvSpPr>
        <p:spPr>
          <a:xfrm>
            <a:off x="457200" y="981075"/>
            <a:ext cx="8229600" cy="647700"/>
          </a:xfrm>
        </p:spPr>
        <p:txBody>
          <a:bodyPr/>
          <a:lstStyle/>
          <a:p>
            <a:pPr eaLnBrk="1" hangingPunct="1"/>
            <a:r>
              <a:rPr lang="en-GB" sz="1600">
                <a:latin typeface="Arial" charset="0"/>
                <a:cs typeface="Arial" charset="0"/>
              </a:rPr>
              <a:t>Le MRP agit pour équilibrer les demandes en vente par des ordres de fabrication</a:t>
            </a:r>
          </a:p>
        </p:txBody>
      </p:sp>
      <p:sp>
        <p:nvSpPr>
          <p:cNvPr id="4" name="Triangle isocèle 3"/>
          <p:cNvSpPr/>
          <p:nvPr/>
        </p:nvSpPr>
        <p:spPr>
          <a:xfrm>
            <a:off x="3793357" y="2835965"/>
            <a:ext cx="144020" cy="360050"/>
          </a:xfrm>
          <a:prstGeom prst="triangl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9" name="Rectangle 8"/>
          <p:cNvSpPr/>
          <p:nvPr/>
        </p:nvSpPr>
        <p:spPr>
          <a:xfrm rot="20807360">
            <a:off x="2353157" y="2700325"/>
            <a:ext cx="3034650" cy="14402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0" name="Flèche vers le bas 9"/>
          <p:cNvSpPr/>
          <p:nvPr/>
        </p:nvSpPr>
        <p:spPr>
          <a:xfrm>
            <a:off x="4719257" y="1467775"/>
            <a:ext cx="874350" cy="129618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WO</a:t>
            </a:r>
          </a:p>
        </p:txBody>
      </p:sp>
      <p:sp>
        <p:nvSpPr>
          <p:cNvPr id="11" name="Flèche vers le bas 10"/>
          <p:cNvSpPr/>
          <p:nvPr/>
        </p:nvSpPr>
        <p:spPr>
          <a:xfrm>
            <a:off x="2137127" y="1467775"/>
            <a:ext cx="874350" cy="129618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SO</a:t>
            </a:r>
          </a:p>
        </p:txBody>
      </p:sp>
      <p:sp>
        <p:nvSpPr>
          <p:cNvPr id="12" name="Rectangle 11"/>
          <p:cNvSpPr/>
          <p:nvPr/>
        </p:nvSpPr>
        <p:spPr>
          <a:xfrm>
            <a:off x="548427" y="5589300"/>
            <a:ext cx="3034650" cy="14402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3" name="Flèche vers le bas 12"/>
          <p:cNvSpPr/>
          <p:nvPr/>
        </p:nvSpPr>
        <p:spPr>
          <a:xfrm>
            <a:off x="332397" y="4604738"/>
            <a:ext cx="874350" cy="129618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MW</a:t>
            </a:r>
          </a:p>
        </p:txBody>
      </p:sp>
      <p:sp>
        <p:nvSpPr>
          <p:cNvPr id="14" name="Triangle isocèle 13"/>
          <p:cNvSpPr/>
          <p:nvPr/>
        </p:nvSpPr>
        <p:spPr>
          <a:xfrm>
            <a:off x="1998857" y="5733320"/>
            <a:ext cx="144020" cy="360050"/>
          </a:xfrm>
          <a:prstGeom prst="triangl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rot="20807360">
            <a:off x="548427" y="5597680"/>
            <a:ext cx="3034650" cy="14402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6" name="Flèche vers le bas 15"/>
          <p:cNvSpPr/>
          <p:nvPr/>
        </p:nvSpPr>
        <p:spPr>
          <a:xfrm>
            <a:off x="2924757" y="4365130"/>
            <a:ext cx="874350" cy="129618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PO</a:t>
            </a:r>
          </a:p>
        </p:txBody>
      </p:sp>
      <p:sp>
        <p:nvSpPr>
          <p:cNvPr id="17" name="Flèche vers le bas 16"/>
          <p:cNvSpPr/>
          <p:nvPr/>
        </p:nvSpPr>
        <p:spPr>
          <a:xfrm>
            <a:off x="332397" y="4365130"/>
            <a:ext cx="874350" cy="129618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MW</a:t>
            </a:r>
          </a:p>
        </p:txBody>
      </p:sp>
      <p:sp>
        <p:nvSpPr>
          <p:cNvPr id="3" name="ZoneTexte 2"/>
          <p:cNvSpPr txBox="1">
            <a:spLocks noChangeArrowheads="1"/>
          </p:cNvSpPr>
          <p:nvPr/>
        </p:nvSpPr>
        <p:spPr bwMode="auto">
          <a:xfrm>
            <a:off x="457200" y="3189288"/>
            <a:ext cx="7715250" cy="830262"/>
          </a:xfrm>
          <a:prstGeom prst="rect">
            <a:avLst/>
          </a:prstGeom>
          <a:noFill/>
          <a:ln w="9525">
            <a:noFill/>
            <a:miter lim="800000"/>
            <a:headEnd/>
            <a:tailEnd/>
          </a:ln>
        </p:spPr>
        <p:txBody>
          <a:bodyPr>
            <a:spAutoFit/>
          </a:bodyPr>
          <a:lstStyle/>
          <a:p>
            <a:pPr marL="342900" indent="-342900">
              <a:spcBef>
                <a:spcPct val="20000"/>
              </a:spcBef>
              <a:buFontTx/>
              <a:buBlip>
                <a:blip r:embed="rId3"/>
              </a:buBlip>
            </a:pPr>
            <a:r>
              <a:rPr lang="en-GB" sz="1600" b="1">
                <a:solidFill>
                  <a:srgbClr val="000000"/>
                </a:solidFill>
              </a:rPr>
              <a:t>De même, le MRP agit pour équilibrer les besoins en matière premiere/composants dûs à un OF  par des ordres d’achats, ou pour répondre au besoin d’une commande de vente</a:t>
            </a:r>
            <a:endParaRPr lang="fr-FR"/>
          </a:p>
        </p:txBody>
      </p:sp>
      <p:sp>
        <p:nvSpPr>
          <p:cNvPr id="18" name="Rectangle 17"/>
          <p:cNvSpPr/>
          <p:nvPr/>
        </p:nvSpPr>
        <p:spPr>
          <a:xfrm>
            <a:off x="4935287" y="5657024"/>
            <a:ext cx="3034650" cy="14402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9" name="Flèche vers le bas 18"/>
          <p:cNvSpPr/>
          <p:nvPr/>
        </p:nvSpPr>
        <p:spPr>
          <a:xfrm>
            <a:off x="4719257" y="4672462"/>
            <a:ext cx="874350" cy="129618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SO</a:t>
            </a:r>
          </a:p>
        </p:txBody>
      </p:sp>
      <p:sp>
        <p:nvSpPr>
          <p:cNvPr id="20" name="Triangle isocèle 19"/>
          <p:cNvSpPr/>
          <p:nvPr/>
        </p:nvSpPr>
        <p:spPr>
          <a:xfrm>
            <a:off x="6385717" y="5801044"/>
            <a:ext cx="144020" cy="360050"/>
          </a:xfrm>
          <a:prstGeom prst="triangl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21" name="Rectangle 20"/>
          <p:cNvSpPr/>
          <p:nvPr/>
        </p:nvSpPr>
        <p:spPr>
          <a:xfrm rot="20807360">
            <a:off x="4935287" y="5665404"/>
            <a:ext cx="3034650" cy="14402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22" name="Flèche vers le bas 21"/>
          <p:cNvSpPr/>
          <p:nvPr/>
        </p:nvSpPr>
        <p:spPr>
          <a:xfrm>
            <a:off x="7311617" y="4432854"/>
            <a:ext cx="874350" cy="129618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PO</a:t>
            </a:r>
          </a:p>
        </p:txBody>
      </p:sp>
      <p:sp>
        <p:nvSpPr>
          <p:cNvPr id="23" name="Flèche vers le bas 22"/>
          <p:cNvSpPr/>
          <p:nvPr/>
        </p:nvSpPr>
        <p:spPr>
          <a:xfrm>
            <a:off x="4712846" y="4412292"/>
            <a:ext cx="874350" cy="129618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SO</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Effect transition="in" filter="fade">
                                      <p:cBhvr>
                                        <p:cTn id="7" dur="500"/>
                                        <p:tgtEl>
                                          <p:spTgt spid="339971">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2"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000"/>
                            </p:stCondLst>
                            <p:childTnLst>
                              <p:par>
                                <p:cTn id="20" presetID="1" presetClass="exit" presetSubtype="0" fill="hold" nodeType="after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2" presetClass="entr" presetSubtype="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fill="hold"/>
                                        <p:tgtEl>
                                          <p:spTgt spid="10"/>
                                        </p:tgtEl>
                                        <p:attrNameLst>
                                          <p:attrName>ppt_x</p:attrName>
                                        </p:attrNameLst>
                                      </p:cBhvr>
                                      <p:tavLst>
                                        <p:tav tm="0">
                                          <p:val>
                                            <p:strVal val="#ppt_x"/>
                                          </p:val>
                                        </p:tav>
                                        <p:tav tm="100000">
                                          <p:val>
                                            <p:strVal val="#ppt_x"/>
                                          </p:val>
                                        </p:tav>
                                      </p:tavLst>
                                    </p:anim>
                                    <p:anim calcmode="lin" valueType="num">
                                      <p:cBhvr additive="base">
                                        <p:cTn id="25" dur="1000" fill="hold"/>
                                        <p:tgtEl>
                                          <p:spTgt spid="10"/>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2" presetClass="entr" presetSubtype="1"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1000" fill="hold"/>
                                        <p:tgtEl>
                                          <p:spTgt spid="13"/>
                                        </p:tgtEl>
                                        <p:attrNameLst>
                                          <p:attrName>ppt_x</p:attrName>
                                        </p:attrNameLst>
                                      </p:cBhvr>
                                      <p:tavLst>
                                        <p:tav tm="0">
                                          <p:val>
                                            <p:strVal val="#ppt_x"/>
                                          </p:val>
                                        </p:tav>
                                        <p:tav tm="100000">
                                          <p:val>
                                            <p:strVal val="#ppt_x"/>
                                          </p:val>
                                        </p:tav>
                                      </p:tavLst>
                                    </p:anim>
                                    <p:anim calcmode="lin" valueType="num">
                                      <p:cBhvr additive="base">
                                        <p:cTn id="47" dur="1000" fill="hold"/>
                                        <p:tgtEl>
                                          <p:spTgt spid="13"/>
                                        </p:tgtEl>
                                        <p:attrNameLst>
                                          <p:attrName>ppt_y</p:attrName>
                                        </p:attrNameLst>
                                      </p:cBhvr>
                                      <p:tavLst>
                                        <p:tav tm="0">
                                          <p:val>
                                            <p:strVal val="0-#ppt_h/2"/>
                                          </p:val>
                                        </p:tav>
                                        <p:tav tm="100000">
                                          <p:val>
                                            <p:strVal val="#ppt_y"/>
                                          </p:val>
                                        </p:tav>
                                      </p:tavLst>
                                    </p:anim>
                                  </p:childTnLst>
                                </p:cTn>
                              </p:par>
                            </p:childTnLst>
                          </p:cTn>
                        </p:par>
                        <p:par>
                          <p:cTn id="48" fill="hold">
                            <p:stCondLst>
                              <p:cond delay="3000"/>
                            </p:stCondLst>
                            <p:childTnLst>
                              <p:par>
                                <p:cTn id="49" presetID="1"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par>
                          <p:cTn id="51" fill="hold">
                            <p:stCondLst>
                              <p:cond delay="3000"/>
                            </p:stCondLst>
                            <p:childTnLst>
                              <p:par>
                                <p:cTn id="52" presetID="1" presetClass="exit" presetSubtype="0" fill="hold" nodeType="afterEffect">
                                  <p:stCondLst>
                                    <p:cond delay="0"/>
                                  </p:stCondLst>
                                  <p:childTnLst>
                                    <p:set>
                                      <p:cBhvr>
                                        <p:cTn id="53" dur="1" fill="hold">
                                          <p:stCondLst>
                                            <p:cond delay="0"/>
                                          </p:stCondLst>
                                        </p:cTn>
                                        <p:tgtEl>
                                          <p:spTgt spid="12"/>
                                        </p:tgtEl>
                                        <p:attrNameLst>
                                          <p:attrName>style.visibility</p:attrName>
                                        </p:attrNameLst>
                                      </p:cBhvr>
                                      <p:to>
                                        <p:strVal val="hidden"/>
                                      </p:to>
                                    </p:set>
                                  </p:childTnLst>
                                </p:cTn>
                              </p:par>
                              <p:par>
                                <p:cTn id="54" presetID="2" presetClass="entr" presetSubtype="1"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1000" fill="hold"/>
                                        <p:tgtEl>
                                          <p:spTgt spid="16"/>
                                        </p:tgtEl>
                                        <p:attrNameLst>
                                          <p:attrName>ppt_x</p:attrName>
                                        </p:attrNameLst>
                                      </p:cBhvr>
                                      <p:tavLst>
                                        <p:tav tm="0">
                                          <p:val>
                                            <p:strVal val="#ppt_x"/>
                                          </p:val>
                                        </p:tav>
                                        <p:tav tm="100000">
                                          <p:val>
                                            <p:strVal val="#ppt_x"/>
                                          </p:val>
                                        </p:tav>
                                      </p:tavLst>
                                    </p:anim>
                                    <p:anim calcmode="lin" valueType="num">
                                      <p:cBhvr additive="base">
                                        <p:cTn id="57" dur="1000" fill="hold"/>
                                        <p:tgtEl>
                                          <p:spTgt spid="16"/>
                                        </p:tgtEl>
                                        <p:attrNameLst>
                                          <p:attrName>ppt_y</p:attrName>
                                        </p:attrNameLst>
                                      </p:cBhvr>
                                      <p:tavLst>
                                        <p:tav tm="0">
                                          <p:val>
                                            <p:strVal val="0-#ppt_h/2"/>
                                          </p:val>
                                        </p:tav>
                                        <p:tav tm="100000">
                                          <p:val>
                                            <p:strVal val="#ppt_y"/>
                                          </p:val>
                                        </p:tav>
                                      </p:tavLst>
                                    </p:anim>
                                  </p:childTnLst>
                                </p:cTn>
                              </p:par>
                            </p:childTnLst>
                          </p:cTn>
                        </p:par>
                        <p:par>
                          <p:cTn id="58" fill="hold">
                            <p:stCondLst>
                              <p:cond delay="4000"/>
                            </p:stCondLst>
                            <p:childTnLst>
                              <p:par>
                                <p:cTn id="59" presetID="1" presetClass="exit" presetSubtype="0" fill="hold" nodeType="afterEffect">
                                  <p:stCondLst>
                                    <p:cond delay="0"/>
                                  </p:stCondLst>
                                  <p:childTnLst>
                                    <p:set>
                                      <p:cBhvr>
                                        <p:cTn id="60" dur="1" fill="hold">
                                          <p:stCondLst>
                                            <p:cond delay="0"/>
                                          </p:stCondLst>
                                        </p:cTn>
                                        <p:tgtEl>
                                          <p:spTgt spid="15"/>
                                        </p:tgtEl>
                                        <p:attrNameLst>
                                          <p:attrName>style.visibility</p:attrName>
                                        </p:attrNameLst>
                                      </p:cBhvr>
                                      <p:to>
                                        <p:strVal val="hidden"/>
                                      </p:to>
                                    </p:set>
                                  </p:childTnLst>
                                </p:cTn>
                              </p:par>
                            </p:childTnLst>
                          </p:cTn>
                        </p:par>
                        <p:par>
                          <p:cTn id="61" fill="hold">
                            <p:stCondLst>
                              <p:cond delay="4000"/>
                            </p:stCondLst>
                            <p:childTnLst>
                              <p:par>
                                <p:cTn id="62" presetID="1" presetClass="entr" presetSubtype="0"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childTnLst>
                          </p:cTn>
                        </p:par>
                        <p:par>
                          <p:cTn id="64" fill="hold">
                            <p:stCondLst>
                              <p:cond delay="4000"/>
                            </p:stCondLst>
                            <p:childTnLst>
                              <p:par>
                                <p:cTn id="65" presetID="1" presetClass="exit" presetSubtype="0" fill="hold" nodeType="after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par>
                          <p:cTn id="67" fill="hold">
                            <p:stCondLst>
                              <p:cond delay="4000"/>
                            </p:stCondLst>
                            <p:childTnLst>
                              <p:par>
                                <p:cTn id="68" presetID="1"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par>
                                <p:cTn id="74" presetID="2" presetClass="entr" presetSubtype="1"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1000" fill="hold"/>
                                        <p:tgtEl>
                                          <p:spTgt spid="19"/>
                                        </p:tgtEl>
                                        <p:attrNameLst>
                                          <p:attrName>ppt_x</p:attrName>
                                        </p:attrNameLst>
                                      </p:cBhvr>
                                      <p:tavLst>
                                        <p:tav tm="0">
                                          <p:val>
                                            <p:strVal val="#ppt_x"/>
                                          </p:val>
                                        </p:tav>
                                        <p:tav tm="100000">
                                          <p:val>
                                            <p:strVal val="#ppt_x"/>
                                          </p:val>
                                        </p:tav>
                                      </p:tavLst>
                                    </p:anim>
                                    <p:anim calcmode="lin" valueType="num">
                                      <p:cBhvr additive="base">
                                        <p:cTn id="77" dur="1000" fill="hold"/>
                                        <p:tgtEl>
                                          <p:spTgt spid="19"/>
                                        </p:tgtEl>
                                        <p:attrNameLst>
                                          <p:attrName>ppt_y</p:attrName>
                                        </p:attrNameLst>
                                      </p:cBhvr>
                                      <p:tavLst>
                                        <p:tav tm="0">
                                          <p:val>
                                            <p:strVal val="0-#ppt_h/2"/>
                                          </p:val>
                                        </p:tav>
                                        <p:tav tm="100000">
                                          <p:val>
                                            <p:strVal val="#ppt_y"/>
                                          </p:val>
                                        </p:tav>
                                      </p:tavLst>
                                    </p:anim>
                                  </p:childTnLst>
                                </p:cTn>
                              </p:par>
                            </p:childTnLst>
                          </p:cTn>
                        </p:par>
                        <p:par>
                          <p:cTn id="78" fill="hold">
                            <p:stCondLst>
                              <p:cond delay="5000"/>
                            </p:stCondLst>
                            <p:childTnLst>
                              <p:par>
                                <p:cTn id="79" presetID="1" presetClass="entr" presetSubtype="0"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par>
                          <p:cTn id="81" fill="hold">
                            <p:stCondLst>
                              <p:cond delay="5000"/>
                            </p:stCondLst>
                            <p:childTnLst>
                              <p:par>
                                <p:cTn id="82" presetID="1" presetClass="exit" presetSubtype="0" fill="hold" nodeType="afterEffect">
                                  <p:stCondLst>
                                    <p:cond delay="0"/>
                                  </p:stCondLst>
                                  <p:childTnLst>
                                    <p:set>
                                      <p:cBhvr>
                                        <p:cTn id="83" dur="1" fill="hold">
                                          <p:stCondLst>
                                            <p:cond delay="0"/>
                                          </p:stCondLst>
                                        </p:cTn>
                                        <p:tgtEl>
                                          <p:spTgt spid="18"/>
                                        </p:tgtEl>
                                        <p:attrNameLst>
                                          <p:attrName>style.visibility</p:attrName>
                                        </p:attrNameLst>
                                      </p:cBhvr>
                                      <p:to>
                                        <p:strVal val="hidden"/>
                                      </p:to>
                                    </p:set>
                                  </p:childTnLst>
                                </p:cTn>
                              </p:par>
                              <p:par>
                                <p:cTn id="84" presetID="2" presetClass="entr" presetSubtype="1"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1000" fill="hold"/>
                                        <p:tgtEl>
                                          <p:spTgt spid="22"/>
                                        </p:tgtEl>
                                        <p:attrNameLst>
                                          <p:attrName>ppt_x</p:attrName>
                                        </p:attrNameLst>
                                      </p:cBhvr>
                                      <p:tavLst>
                                        <p:tav tm="0">
                                          <p:val>
                                            <p:strVal val="#ppt_x"/>
                                          </p:val>
                                        </p:tav>
                                        <p:tav tm="100000">
                                          <p:val>
                                            <p:strVal val="#ppt_x"/>
                                          </p:val>
                                        </p:tav>
                                      </p:tavLst>
                                    </p:anim>
                                    <p:anim calcmode="lin" valueType="num">
                                      <p:cBhvr additive="base">
                                        <p:cTn id="87" dur="1000" fill="hold"/>
                                        <p:tgtEl>
                                          <p:spTgt spid="22"/>
                                        </p:tgtEl>
                                        <p:attrNameLst>
                                          <p:attrName>ppt_y</p:attrName>
                                        </p:attrNameLst>
                                      </p:cBhvr>
                                      <p:tavLst>
                                        <p:tav tm="0">
                                          <p:val>
                                            <p:strVal val="0-#ppt_h/2"/>
                                          </p:val>
                                        </p:tav>
                                        <p:tav tm="100000">
                                          <p:val>
                                            <p:strVal val="#ppt_y"/>
                                          </p:val>
                                        </p:tav>
                                      </p:tavLst>
                                    </p:anim>
                                  </p:childTnLst>
                                </p:cTn>
                              </p:par>
                            </p:childTnLst>
                          </p:cTn>
                        </p:par>
                        <p:par>
                          <p:cTn id="88" fill="hold">
                            <p:stCondLst>
                              <p:cond delay="6000"/>
                            </p:stCondLst>
                            <p:childTnLst>
                              <p:par>
                                <p:cTn id="89" presetID="1" presetClass="exit" presetSubtype="0" fill="hold" nodeType="afterEffect">
                                  <p:stCondLst>
                                    <p:cond delay="0"/>
                                  </p:stCondLst>
                                  <p:childTnLst>
                                    <p:set>
                                      <p:cBhvr>
                                        <p:cTn id="90" dur="1" fill="hold">
                                          <p:stCondLst>
                                            <p:cond delay="0"/>
                                          </p:stCondLst>
                                        </p:cTn>
                                        <p:tgtEl>
                                          <p:spTgt spid="21"/>
                                        </p:tgtEl>
                                        <p:attrNameLst>
                                          <p:attrName>style.visibility</p:attrName>
                                        </p:attrNameLst>
                                      </p:cBhvr>
                                      <p:to>
                                        <p:strVal val="hidden"/>
                                      </p:to>
                                    </p:set>
                                  </p:childTnLst>
                                </p:cTn>
                              </p:par>
                            </p:childTnLst>
                          </p:cTn>
                        </p:par>
                        <p:par>
                          <p:cTn id="91" fill="hold">
                            <p:stCondLst>
                              <p:cond delay="6000"/>
                            </p:stCondLst>
                            <p:childTnLst>
                              <p:par>
                                <p:cTn id="92" presetID="1" presetClass="entr" presetSubtype="0" fill="hold" nodeType="afterEffect">
                                  <p:stCondLst>
                                    <p:cond delay="0"/>
                                  </p:stCondLst>
                                  <p:childTnLst>
                                    <p:set>
                                      <p:cBhvr>
                                        <p:cTn id="93" dur="1" fill="hold">
                                          <p:stCondLst>
                                            <p:cond delay="0"/>
                                          </p:stCondLst>
                                        </p:cTn>
                                        <p:tgtEl>
                                          <p:spTgt spid="18"/>
                                        </p:tgtEl>
                                        <p:attrNameLst>
                                          <p:attrName>style.visibility</p:attrName>
                                        </p:attrNameLst>
                                      </p:cBhvr>
                                      <p:to>
                                        <p:strVal val="visible"/>
                                      </p:to>
                                    </p:set>
                                  </p:childTnLst>
                                </p:cTn>
                              </p:par>
                            </p:childTnLst>
                          </p:cTn>
                        </p:par>
                        <p:par>
                          <p:cTn id="94" fill="hold">
                            <p:stCondLst>
                              <p:cond delay="6000"/>
                            </p:stCondLst>
                            <p:childTnLst>
                              <p:par>
                                <p:cTn id="95" presetID="1" presetClass="exit" presetSubtype="0" fill="hold" nodeType="afterEffect">
                                  <p:stCondLst>
                                    <p:cond delay="0"/>
                                  </p:stCondLst>
                                  <p:childTnLst>
                                    <p:set>
                                      <p:cBhvr>
                                        <p:cTn id="96" dur="1" fill="hold">
                                          <p:stCondLst>
                                            <p:cond delay="0"/>
                                          </p:stCondLst>
                                        </p:cTn>
                                        <p:tgtEl>
                                          <p:spTgt spid="19"/>
                                        </p:tgtEl>
                                        <p:attrNameLst>
                                          <p:attrName>style.visibility</p:attrName>
                                        </p:attrNameLst>
                                      </p:cBhvr>
                                      <p:to>
                                        <p:strVal val="hidden"/>
                                      </p:to>
                                    </p:set>
                                  </p:childTnLst>
                                </p:cTn>
                              </p:par>
                            </p:childTnLst>
                          </p:cTn>
                        </p:par>
                        <p:par>
                          <p:cTn id="97" fill="hold">
                            <p:stCondLst>
                              <p:cond delay="6000"/>
                            </p:stCondLst>
                            <p:childTnLst>
                              <p:par>
                                <p:cTn id="98" presetID="1" presetClass="entr" presetSubtype="0"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2" name="Connecteur droit avec flèche 131"/>
          <p:cNvCxnSpPr/>
          <p:nvPr/>
        </p:nvCxnSpPr>
        <p:spPr>
          <a:xfrm flipV="1">
            <a:off x="1476375" y="2513013"/>
            <a:ext cx="0" cy="1863725"/>
          </a:xfrm>
          <a:prstGeom prst="straightConnector1">
            <a:avLst/>
          </a:prstGeom>
          <a:ln w="25400" cmpd="sng">
            <a:solidFill>
              <a:schemeClr val="accent4">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755650" y="2513013"/>
            <a:ext cx="0" cy="2001837"/>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1491" name="Title 1"/>
          <p:cNvSpPr>
            <a:spLocks noGrp="1"/>
          </p:cNvSpPr>
          <p:nvPr>
            <p:ph type="title"/>
          </p:nvPr>
        </p:nvSpPr>
        <p:spPr/>
        <p:txBody>
          <a:bodyPr/>
          <a:lstStyle/>
          <a:p>
            <a:pPr eaLnBrk="1" hangingPunct="1"/>
            <a:r>
              <a:rPr lang="en-GB">
                <a:latin typeface="Arial" charset="0"/>
                <a:cs typeface="Arial" charset="0"/>
              </a:rPr>
              <a:t>FLUX MRP</a:t>
            </a:r>
          </a:p>
        </p:txBody>
      </p:sp>
      <p:sp>
        <p:nvSpPr>
          <p:cNvPr id="4" name="Slide Number Placeholder 3"/>
          <p:cNvSpPr>
            <a:spLocks noGrp="1"/>
          </p:cNvSpPr>
          <p:nvPr>
            <p:ph type="sldNum" sz="quarter" idx="16"/>
          </p:nvPr>
        </p:nvSpPr>
        <p:spPr/>
        <p:txBody>
          <a:bodyPr/>
          <a:lstStyle/>
          <a:p>
            <a:pPr>
              <a:defRPr/>
            </a:pPr>
            <a:fld id="{430DC42B-0C19-496D-9C32-42E690AE6DA3}" type="slidenum">
              <a:rPr lang="en-US"/>
              <a:pPr>
                <a:defRPr/>
              </a:pPr>
              <a:t>76</a:t>
            </a:fld>
            <a:endParaRPr lang="en-US"/>
          </a:p>
        </p:txBody>
      </p:sp>
      <p:sp>
        <p:nvSpPr>
          <p:cNvPr id="191493" name="Text Placeholder 4"/>
          <p:cNvSpPr>
            <a:spLocks noGrp="1"/>
          </p:cNvSpPr>
          <p:nvPr>
            <p:ph type="body" sz="quarter" idx="13"/>
          </p:nvPr>
        </p:nvSpPr>
        <p:spPr>
          <a:xfrm>
            <a:off x="457200" y="868363"/>
            <a:ext cx="8229600" cy="5508625"/>
          </a:xfrm>
        </p:spPr>
        <p:txBody>
          <a:bodyPr/>
          <a:lstStyle/>
          <a:p>
            <a:pPr marL="0" indent="0" eaLnBrk="1" hangingPunct="1">
              <a:buFontTx/>
              <a:buNone/>
            </a:pPr>
            <a:r>
              <a:rPr lang="en-GB">
                <a:latin typeface="Arial" charset="0"/>
                <a:cs typeface="Arial" charset="0"/>
              </a:rPr>
              <a:t>Exemple de FLUX MRP basique</a:t>
            </a:r>
          </a:p>
          <a:p>
            <a:pPr marL="457200" lvl="1" indent="0" eaLnBrk="1" hangingPunct="1">
              <a:buFontTx/>
              <a:buNone/>
            </a:pPr>
            <a:endParaRPr lang="en-GB">
              <a:latin typeface="Arial" charset="0"/>
              <a:cs typeface="Arial" charset="0"/>
            </a:endParaRPr>
          </a:p>
        </p:txBody>
      </p:sp>
      <p:pic>
        <p:nvPicPr>
          <p:cNvPr id="191494" name="Picture 2" descr="\\Vp01-fichiers\mge international operations\__INTERNAL PROJECTS\Training\Templates\Templates\Icônes\NonFinSite.gif"/>
          <p:cNvPicPr>
            <a:picLocks noChangeAspect="1" noChangeArrowheads="1"/>
          </p:cNvPicPr>
          <p:nvPr/>
        </p:nvPicPr>
        <p:blipFill>
          <a:blip r:embed="rId3"/>
          <a:srcRect/>
          <a:stretch>
            <a:fillRect/>
          </a:stretch>
        </p:blipFill>
        <p:spPr bwMode="auto">
          <a:xfrm>
            <a:off x="574675" y="1700213"/>
            <a:ext cx="1169988" cy="536575"/>
          </a:xfrm>
          <a:prstGeom prst="rect">
            <a:avLst/>
          </a:prstGeom>
          <a:noFill/>
          <a:ln w="9525">
            <a:noFill/>
            <a:miter lim="800000"/>
            <a:headEnd/>
            <a:tailEnd/>
          </a:ln>
        </p:spPr>
      </p:pic>
      <p:pic>
        <p:nvPicPr>
          <p:cNvPr id="191495" name="Picture 10" descr="StkSite.gif"/>
          <p:cNvPicPr>
            <a:picLocks noChangeAspect="1"/>
          </p:cNvPicPr>
          <p:nvPr/>
        </p:nvPicPr>
        <p:blipFill>
          <a:blip r:embed="rId4"/>
          <a:srcRect/>
          <a:stretch>
            <a:fillRect/>
          </a:stretch>
        </p:blipFill>
        <p:spPr bwMode="auto">
          <a:xfrm>
            <a:off x="574675" y="4451350"/>
            <a:ext cx="1579563" cy="495300"/>
          </a:xfrm>
          <a:prstGeom prst="rect">
            <a:avLst/>
          </a:prstGeom>
          <a:noFill/>
          <a:ln w="9525">
            <a:noFill/>
            <a:miter lim="800000"/>
            <a:headEnd/>
            <a:tailEnd/>
          </a:ln>
        </p:spPr>
      </p:pic>
      <p:pic>
        <p:nvPicPr>
          <p:cNvPr id="191496" name="Picture 9" descr="MfgSite.gif"/>
          <p:cNvPicPr>
            <a:picLocks noChangeAspect="1"/>
          </p:cNvPicPr>
          <p:nvPr/>
        </p:nvPicPr>
        <p:blipFill>
          <a:blip r:embed="rId5"/>
          <a:srcRect/>
          <a:stretch>
            <a:fillRect/>
          </a:stretch>
        </p:blipFill>
        <p:spPr bwMode="auto">
          <a:xfrm>
            <a:off x="3662363" y="3954463"/>
            <a:ext cx="1435100" cy="777875"/>
          </a:xfrm>
          <a:prstGeom prst="rect">
            <a:avLst/>
          </a:prstGeom>
          <a:noFill/>
          <a:ln w="9525">
            <a:noFill/>
            <a:miter lim="800000"/>
            <a:headEnd/>
            <a:tailEnd/>
          </a:ln>
        </p:spPr>
      </p:pic>
      <p:sp>
        <p:nvSpPr>
          <p:cNvPr id="83" name="Arc 82"/>
          <p:cNvSpPr/>
          <p:nvPr/>
        </p:nvSpPr>
        <p:spPr>
          <a:xfrm rot="19537728">
            <a:off x="-41275" y="2100263"/>
            <a:ext cx="3036888" cy="1177925"/>
          </a:xfrm>
          <a:prstGeom prst="arc">
            <a:avLst/>
          </a:prstGeom>
          <a:ln>
            <a:headEnd type="triangle"/>
            <a:tailEnd type="non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pic>
        <p:nvPicPr>
          <p:cNvPr id="84" name="Image 7" descr="400_F_4966905_vAJjyEjLl1lwkDY48BtyraWzKk3YBvUw.jpg"/>
          <p:cNvPicPr>
            <a:picLocks noChangeAspect="1"/>
          </p:cNvPicPr>
          <p:nvPr/>
        </p:nvPicPr>
        <p:blipFill>
          <a:blip r:embed="rId6"/>
          <a:srcRect/>
          <a:stretch>
            <a:fillRect/>
          </a:stretch>
        </p:blipFill>
        <p:spPr bwMode="auto">
          <a:xfrm>
            <a:off x="3333750" y="2146300"/>
            <a:ext cx="487363" cy="752475"/>
          </a:xfrm>
          <a:prstGeom prst="rect">
            <a:avLst/>
          </a:prstGeom>
          <a:noFill/>
          <a:ln w="9525">
            <a:noFill/>
            <a:miter lim="800000"/>
            <a:headEnd/>
            <a:tailEnd/>
          </a:ln>
        </p:spPr>
      </p:pic>
      <p:pic>
        <p:nvPicPr>
          <p:cNvPr id="191499" name="Picture 10" descr="StkSite.gif"/>
          <p:cNvPicPr>
            <a:picLocks noChangeAspect="1"/>
          </p:cNvPicPr>
          <p:nvPr/>
        </p:nvPicPr>
        <p:blipFill>
          <a:blip r:embed="rId4"/>
          <a:srcRect/>
          <a:stretch>
            <a:fillRect/>
          </a:stretch>
        </p:blipFill>
        <p:spPr bwMode="auto">
          <a:xfrm>
            <a:off x="5726113" y="3290888"/>
            <a:ext cx="1579562" cy="495300"/>
          </a:xfrm>
          <a:prstGeom prst="rect">
            <a:avLst/>
          </a:prstGeom>
          <a:noFill/>
          <a:ln w="9525">
            <a:noFill/>
            <a:miter lim="800000"/>
            <a:headEnd/>
            <a:tailEnd/>
          </a:ln>
        </p:spPr>
      </p:pic>
      <p:sp>
        <p:nvSpPr>
          <p:cNvPr id="191500" name="ZoneTexte 2"/>
          <p:cNvSpPr txBox="1">
            <a:spLocks noChangeArrowheads="1"/>
          </p:cNvSpPr>
          <p:nvPr/>
        </p:nvSpPr>
        <p:spPr bwMode="auto">
          <a:xfrm>
            <a:off x="546100" y="2236788"/>
            <a:ext cx="1169988" cy="276225"/>
          </a:xfrm>
          <a:prstGeom prst="rect">
            <a:avLst/>
          </a:prstGeom>
          <a:noFill/>
          <a:ln w="9525">
            <a:noFill/>
            <a:miter lim="800000"/>
            <a:headEnd/>
            <a:tailEnd/>
          </a:ln>
        </p:spPr>
        <p:txBody>
          <a:bodyPr>
            <a:spAutoFit/>
          </a:bodyPr>
          <a:lstStyle/>
          <a:p>
            <a:r>
              <a:rPr lang="fr-FR" sz="1200"/>
              <a:t>Site de Vente</a:t>
            </a:r>
          </a:p>
        </p:txBody>
      </p:sp>
      <p:sp>
        <p:nvSpPr>
          <p:cNvPr id="191501" name="ZoneTexte 85"/>
          <p:cNvSpPr txBox="1">
            <a:spLocks noChangeArrowheads="1"/>
          </p:cNvSpPr>
          <p:nvPr/>
        </p:nvSpPr>
        <p:spPr bwMode="auto">
          <a:xfrm>
            <a:off x="574675" y="4946650"/>
            <a:ext cx="1476375" cy="276225"/>
          </a:xfrm>
          <a:prstGeom prst="rect">
            <a:avLst/>
          </a:prstGeom>
          <a:noFill/>
          <a:ln w="9525">
            <a:noFill/>
            <a:miter lim="800000"/>
            <a:headEnd/>
            <a:tailEnd/>
          </a:ln>
        </p:spPr>
        <p:txBody>
          <a:bodyPr>
            <a:spAutoFit/>
          </a:bodyPr>
          <a:lstStyle/>
          <a:p>
            <a:r>
              <a:rPr lang="fr-FR" sz="1200"/>
              <a:t>Site de Stockage 1</a:t>
            </a:r>
          </a:p>
        </p:txBody>
      </p:sp>
      <p:sp>
        <p:nvSpPr>
          <p:cNvPr id="191502" name="ZoneTexte 86"/>
          <p:cNvSpPr txBox="1">
            <a:spLocks noChangeArrowheads="1"/>
          </p:cNvSpPr>
          <p:nvPr/>
        </p:nvSpPr>
        <p:spPr bwMode="auto">
          <a:xfrm>
            <a:off x="5930900" y="3894138"/>
            <a:ext cx="1476375" cy="276225"/>
          </a:xfrm>
          <a:prstGeom prst="rect">
            <a:avLst/>
          </a:prstGeom>
          <a:noFill/>
          <a:ln w="9525">
            <a:noFill/>
            <a:miter lim="800000"/>
            <a:headEnd/>
            <a:tailEnd/>
          </a:ln>
        </p:spPr>
        <p:txBody>
          <a:bodyPr>
            <a:spAutoFit/>
          </a:bodyPr>
          <a:lstStyle/>
          <a:p>
            <a:r>
              <a:rPr lang="fr-FR" sz="1200"/>
              <a:t>Site de Stockage 2</a:t>
            </a:r>
          </a:p>
        </p:txBody>
      </p:sp>
      <p:sp>
        <p:nvSpPr>
          <p:cNvPr id="191503" name="ZoneTexte 87"/>
          <p:cNvSpPr txBox="1">
            <a:spLocks noChangeArrowheads="1"/>
          </p:cNvSpPr>
          <p:nvPr/>
        </p:nvSpPr>
        <p:spPr bwMode="auto">
          <a:xfrm>
            <a:off x="3563938" y="4822825"/>
            <a:ext cx="881062" cy="276225"/>
          </a:xfrm>
          <a:prstGeom prst="rect">
            <a:avLst/>
          </a:prstGeom>
          <a:noFill/>
          <a:ln w="9525">
            <a:noFill/>
            <a:miter lim="800000"/>
            <a:headEnd/>
            <a:tailEnd/>
          </a:ln>
        </p:spPr>
        <p:txBody>
          <a:bodyPr>
            <a:spAutoFit/>
          </a:bodyPr>
          <a:lstStyle/>
          <a:p>
            <a:r>
              <a:rPr lang="fr-FR" sz="1200"/>
              <a:t>Usine</a:t>
            </a:r>
          </a:p>
        </p:txBody>
      </p:sp>
      <p:pic>
        <p:nvPicPr>
          <p:cNvPr id="82" name="Picture 69" descr="Document.png"/>
          <p:cNvPicPr>
            <a:picLocks noChangeAspect="1"/>
          </p:cNvPicPr>
          <p:nvPr/>
        </p:nvPicPr>
        <p:blipFill>
          <a:blip r:embed="rId7"/>
          <a:srcRect/>
          <a:stretch>
            <a:fillRect/>
          </a:stretch>
        </p:blipFill>
        <p:spPr bwMode="auto">
          <a:xfrm>
            <a:off x="2609850" y="1381125"/>
            <a:ext cx="354013" cy="444500"/>
          </a:xfrm>
          <a:prstGeom prst="rect">
            <a:avLst/>
          </a:prstGeom>
          <a:noFill/>
          <a:ln w="9525">
            <a:noFill/>
            <a:miter lim="800000"/>
            <a:headEnd/>
            <a:tailEnd/>
          </a:ln>
        </p:spPr>
      </p:pic>
      <p:sp>
        <p:nvSpPr>
          <p:cNvPr id="20" name="ZoneTexte 19"/>
          <p:cNvSpPr txBox="1">
            <a:spLocks noChangeArrowheads="1"/>
          </p:cNvSpPr>
          <p:nvPr/>
        </p:nvSpPr>
        <p:spPr bwMode="auto">
          <a:xfrm>
            <a:off x="2970213" y="1465263"/>
            <a:ext cx="1771650" cy="277812"/>
          </a:xfrm>
          <a:prstGeom prst="rect">
            <a:avLst/>
          </a:prstGeom>
          <a:noFill/>
          <a:ln w="9525">
            <a:noFill/>
            <a:miter lim="800000"/>
            <a:headEnd/>
            <a:tailEnd/>
          </a:ln>
        </p:spPr>
        <p:txBody>
          <a:bodyPr>
            <a:spAutoFit/>
          </a:bodyPr>
          <a:lstStyle/>
          <a:p>
            <a:r>
              <a:rPr lang="fr-FR" sz="1200"/>
              <a:t>Commande de Vente</a:t>
            </a:r>
          </a:p>
        </p:txBody>
      </p:sp>
      <p:sp>
        <p:nvSpPr>
          <p:cNvPr id="22" name="Secteurs 21"/>
          <p:cNvSpPr/>
          <p:nvPr/>
        </p:nvSpPr>
        <p:spPr>
          <a:xfrm>
            <a:off x="1736725" y="2611438"/>
            <a:ext cx="574675" cy="547687"/>
          </a:xfrm>
          <a:prstGeom prst="pie">
            <a:avLst>
              <a:gd name="adj1" fmla="val 5522423"/>
              <a:gd name="adj2" fmla="val 1620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90" name="Secteurs 89"/>
          <p:cNvSpPr/>
          <p:nvPr/>
        </p:nvSpPr>
        <p:spPr>
          <a:xfrm rot="10800000">
            <a:off x="1736725" y="2611438"/>
            <a:ext cx="574675" cy="547687"/>
          </a:xfrm>
          <a:prstGeom prst="pie">
            <a:avLst>
              <a:gd name="adj1" fmla="val 5522423"/>
              <a:gd name="adj2" fmla="val 16200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4" name="ZoneTexte 23"/>
          <p:cNvSpPr txBox="1">
            <a:spLocks noChangeArrowheads="1"/>
          </p:cNvSpPr>
          <p:nvPr/>
        </p:nvSpPr>
        <p:spPr bwMode="auto">
          <a:xfrm>
            <a:off x="1481138" y="3140075"/>
            <a:ext cx="1871662" cy="277813"/>
          </a:xfrm>
          <a:prstGeom prst="rect">
            <a:avLst/>
          </a:prstGeom>
          <a:noFill/>
          <a:ln w="9525">
            <a:noFill/>
            <a:miter lim="800000"/>
            <a:headEnd/>
            <a:tailEnd/>
          </a:ln>
        </p:spPr>
        <p:txBody>
          <a:bodyPr>
            <a:spAutoFit/>
          </a:bodyPr>
          <a:lstStyle/>
          <a:p>
            <a:r>
              <a:rPr lang="fr-FR" sz="1200"/>
              <a:t>Besoin de 10 articles</a:t>
            </a:r>
          </a:p>
        </p:txBody>
      </p:sp>
      <p:sp>
        <p:nvSpPr>
          <p:cNvPr id="92" name="Secteurs 91"/>
          <p:cNvSpPr/>
          <p:nvPr/>
        </p:nvSpPr>
        <p:spPr>
          <a:xfrm>
            <a:off x="1025525" y="5549900"/>
            <a:ext cx="576263" cy="549275"/>
          </a:xfrm>
          <a:prstGeom prst="pie">
            <a:avLst>
              <a:gd name="adj1" fmla="val 5522423"/>
              <a:gd name="adj2" fmla="val 1620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93" name="Secteurs 92"/>
          <p:cNvSpPr/>
          <p:nvPr/>
        </p:nvSpPr>
        <p:spPr>
          <a:xfrm rot="10800000">
            <a:off x="1025525" y="5549900"/>
            <a:ext cx="576263" cy="549275"/>
          </a:xfrm>
          <a:prstGeom prst="pie">
            <a:avLst>
              <a:gd name="adj1" fmla="val 5522423"/>
              <a:gd name="adj2" fmla="val 16200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94" name="ZoneTexte 93"/>
          <p:cNvSpPr txBox="1">
            <a:spLocks noChangeArrowheads="1"/>
          </p:cNvSpPr>
          <p:nvPr/>
        </p:nvSpPr>
        <p:spPr bwMode="auto">
          <a:xfrm>
            <a:off x="428625" y="6100763"/>
            <a:ext cx="1871663" cy="276225"/>
          </a:xfrm>
          <a:prstGeom prst="rect">
            <a:avLst/>
          </a:prstGeom>
          <a:noFill/>
          <a:ln w="9525">
            <a:noFill/>
            <a:miter lim="800000"/>
            <a:headEnd/>
            <a:tailEnd/>
          </a:ln>
        </p:spPr>
        <p:txBody>
          <a:bodyPr>
            <a:spAutoFit/>
          </a:bodyPr>
          <a:lstStyle/>
          <a:p>
            <a:r>
              <a:rPr lang="fr-FR" sz="1200"/>
              <a:t>Il y a 2 articles en stock</a:t>
            </a:r>
          </a:p>
        </p:txBody>
      </p:sp>
      <p:sp>
        <p:nvSpPr>
          <p:cNvPr id="95" name="Secteurs 94"/>
          <p:cNvSpPr/>
          <p:nvPr/>
        </p:nvSpPr>
        <p:spPr>
          <a:xfrm>
            <a:off x="3759200" y="5434013"/>
            <a:ext cx="576263" cy="549275"/>
          </a:xfrm>
          <a:prstGeom prst="pie">
            <a:avLst>
              <a:gd name="adj1" fmla="val 5522423"/>
              <a:gd name="adj2" fmla="val 1620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96" name="ZoneTexte 95"/>
          <p:cNvSpPr txBox="1">
            <a:spLocks noChangeArrowheads="1"/>
          </p:cNvSpPr>
          <p:nvPr/>
        </p:nvSpPr>
        <p:spPr bwMode="auto">
          <a:xfrm>
            <a:off x="3097213" y="6078538"/>
            <a:ext cx="1871662" cy="276225"/>
          </a:xfrm>
          <a:prstGeom prst="rect">
            <a:avLst/>
          </a:prstGeom>
          <a:noFill/>
          <a:ln w="9525">
            <a:noFill/>
            <a:miter lim="800000"/>
            <a:headEnd/>
            <a:tailEnd/>
          </a:ln>
        </p:spPr>
        <p:txBody>
          <a:bodyPr>
            <a:spAutoFit/>
          </a:bodyPr>
          <a:lstStyle/>
          <a:p>
            <a:r>
              <a:rPr lang="fr-FR" sz="1200"/>
              <a:t>Achat de 8 composant 1</a:t>
            </a:r>
          </a:p>
        </p:txBody>
      </p:sp>
      <p:sp>
        <p:nvSpPr>
          <p:cNvPr id="97" name="Secteurs 96"/>
          <p:cNvSpPr/>
          <p:nvPr/>
        </p:nvSpPr>
        <p:spPr>
          <a:xfrm rot="10800000">
            <a:off x="7199313" y="2182813"/>
            <a:ext cx="574675" cy="547687"/>
          </a:xfrm>
          <a:prstGeom prst="pie">
            <a:avLst>
              <a:gd name="adj1" fmla="val 5522423"/>
              <a:gd name="adj2" fmla="val 16200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98" name="ZoneTexte 97"/>
          <p:cNvSpPr txBox="1">
            <a:spLocks noChangeArrowheads="1"/>
          </p:cNvSpPr>
          <p:nvPr/>
        </p:nvSpPr>
        <p:spPr bwMode="auto">
          <a:xfrm>
            <a:off x="6965950" y="2760663"/>
            <a:ext cx="1873250" cy="277812"/>
          </a:xfrm>
          <a:prstGeom prst="rect">
            <a:avLst/>
          </a:prstGeom>
          <a:noFill/>
          <a:ln w="9525">
            <a:noFill/>
            <a:miter lim="800000"/>
            <a:headEnd/>
            <a:tailEnd/>
          </a:ln>
        </p:spPr>
        <p:txBody>
          <a:bodyPr>
            <a:spAutoFit/>
          </a:bodyPr>
          <a:lstStyle/>
          <a:p>
            <a:r>
              <a:rPr lang="fr-FR" sz="1200"/>
              <a:t>Achat de 8 composant 2</a:t>
            </a:r>
          </a:p>
        </p:txBody>
      </p:sp>
      <p:sp>
        <p:nvSpPr>
          <p:cNvPr id="99" name="Secteurs 98"/>
          <p:cNvSpPr/>
          <p:nvPr/>
        </p:nvSpPr>
        <p:spPr>
          <a:xfrm>
            <a:off x="4003675" y="3016250"/>
            <a:ext cx="576263" cy="549275"/>
          </a:xfrm>
          <a:prstGeom prst="pie">
            <a:avLst>
              <a:gd name="adj1" fmla="val 5522423"/>
              <a:gd name="adj2" fmla="val 1620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00" name="Secteurs 99"/>
          <p:cNvSpPr/>
          <p:nvPr/>
        </p:nvSpPr>
        <p:spPr>
          <a:xfrm rot="10800000">
            <a:off x="4003675" y="3016250"/>
            <a:ext cx="576263" cy="549275"/>
          </a:xfrm>
          <a:prstGeom prst="pie">
            <a:avLst>
              <a:gd name="adj1" fmla="val 5522423"/>
              <a:gd name="adj2" fmla="val 16200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03" name="ZoneTexte 102"/>
          <p:cNvSpPr txBox="1">
            <a:spLocks noChangeArrowheads="1"/>
          </p:cNvSpPr>
          <p:nvPr/>
        </p:nvSpPr>
        <p:spPr bwMode="auto">
          <a:xfrm>
            <a:off x="3684588" y="3551238"/>
            <a:ext cx="1873250" cy="276225"/>
          </a:xfrm>
          <a:prstGeom prst="rect">
            <a:avLst/>
          </a:prstGeom>
          <a:noFill/>
          <a:ln w="9525">
            <a:noFill/>
            <a:miter lim="800000"/>
            <a:headEnd/>
            <a:tailEnd/>
          </a:ln>
        </p:spPr>
        <p:txBody>
          <a:bodyPr>
            <a:spAutoFit/>
          </a:bodyPr>
          <a:lstStyle/>
          <a:p>
            <a:r>
              <a:rPr lang="fr-FR" sz="1200"/>
              <a:t>Fabrication 8 articles</a:t>
            </a:r>
          </a:p>
        </p:txBody>
      </p:sp>
      <p:pic>
        <p:nvPicPr>
          <p:cNvPr id="104" name="Image 7" descr="400_F_4966905_vAJjyEjLl1lwkDY48BtyraWzKk3YBvUw.jpg"/>
          <p:cNvPicPr>
            <a:picLocks noChangeAspect="1"/>
          </p:cNvPicPr>
          <p:nvPr/>
        </p:nvPicPr>
        <p:blipFill>
          <a:blip r:embed="rId6"/>
          <a:srcRect/>
          <a:stretch>
            <a:fillRect/>
          </a:stretch>
        </p:blipFill>
        <p:spPr bwMode="auto">
          <a:xfrm>
            <a:off x="6424613" y="2559050"/>
            <a:ext cx="488950" cy="752475"/>
          </a:xfrm>
          <a:prstGeom prst="rect">
            <a:avLst/>
          </a:prstGeom>
          <a:noFill/>
          <a:ln w="9525">
            <a:noFill/>
            <a:miter lim="800000"/>
            <a:headEnd/>
            <a:tailEnd/>
          </a:ln>
        </p:spPr>
      </p:pic>
      <p:pic>
        <p:nvPicPr>
          <p:cNvPr id="106" name="Image 7" descr="400_F_4966905_vAJjyEjLl1lwkDY48BtyraWzKk3YBvUw.jpg"/>
          <p:cNvPicPr>
            <a:picLocks noChangeAspect="1"/>
          </p:cNvPicPr>
          <p:nvPr/>
        </p:nvPicPr>
        <p:blipFill>
          <a:blip r:embed="rId6"/>
          <a:srcRect/>
          <a:stretch>
            <a:fillRect/>
          </a:stretch>
        </p:blipFill>
        <p:spPr bwMode="auto">
          <a:xfrm>
            <a:off x="1160463" y="3697288"/>
            <a:ext cx="487362" cy="754062"/>
          </a:xfrm>
          <a:prstGeom prst="rect">
            <a:avLst/>
          </a:prstGeom>
          <a:noFill/>
          <a:ln w="9525">
            <a:noFill/>
            <a:miter lim="800000"/>
            <a:headEnd/>
            <a:tailEnd/>
          </a:ln>
        </p:spPr>
      </p:pic>
      <p:sp>
        <p:nvSpPr>
          <p:cNvPr id="107" name="ZoneTexte 106"/>
          <p:cNvSpPr txBox="1">
            <a:spLocks noChangeArrowheads="1"/>
          </p:cNvSpPr>
          <p:nvPr/>
        </p:nvSpPr>
        <p:spPr bwMode="auto">
          <a:xfrm>
            <a:off x="3849688" y="2170113"/>
            <a:ext cx="1543050" cy="461962"/>
          </a:xfrm>
          <a:prstGeom prst="rect">
            <a:avLst/>
          </a:prstGeom>
          <a:noFill/>
          <a:ln w="9525">
            <a:noFill/>
            <a:miter lim="800000"/>
            <a:headEnd/>
            <a:tailEnd/>
          </a:ln>
        </p:spPr>
        <p:txBody>
          <a:bodyPr>
            <a:spAutoFit/>
          </a:bodyPr>
          <a:lstStyle/>
          <a:p>
            <a:r>
              <a:rPr lang="fr-FR" sz="1200"/>
              <a:t>Livraison client </a:t>
            </a:r>
          </a:p>
          <a:p>
            <a:r>
              <a:rPr lang="fr-FR" sz="1200"/>
              <a:t>10 articles</a:t>
            </a:r>
          </a:p>
        </p:txBody>
      </p:sp>
      <p:sp>
        <p:nvSpPr>
          <p:cNvPr id="40" name="Rectangle à coins arrondis 39"/>
          <p:cNvSpPr/>
          <p:nvPr/>
        </p:nvSpPr>
        <p:spPr>
          <a:xfrm>
            <a:off x="7180225" y="5433872"/>
            <a:ext cx="1280315" cy="652188"/>
          </a:xfrm>
          <a:prstGeom prst="roundRect">
            <a:avLst/>
          </a:prstGeom>
          <a:solidFill>
            <a:srgbClr val="FF0000"/>
          </a:solidFill>
          <a:scene3d>
            <a:camera prst="isometricOffAxis1Right"/>
            <a:lightRig rig="threePt" dir="t"/>
          </a:scene3d>
          <a:sp3d>
            <a:bevelT w="63500"/>
            <a:bevelB w="317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MRP</a:t>
            </a:r>
          </a:p>
        </p:txBody>
      </p:sp>
      <p:sp>
        <p:nvSpPr>
          <p:cNvPr id="110" name="Rectangle à coins arrondis 109"/>
          <p:cNvSpPr/>
          <p:nvPr/>
        </p:nvSpPr>
        <p:spPr>
          <a:xfrm>
            <a:off x="7179904" y="4432889"/>
            <a:ext cx="1640686" cy="652188"/>
          </a:xfrm>
          <a:prstGeom prst="roundRect">
            <a:avLst/>
          </a:prstGeom>
          <a:solidFill>
            <a:schemeClr val="accent4">
              <a:lumMod val="60000"/>
              <a:lumOff val="40000"/>
            </a:schemeClr>
          </a:solidFill>
          <a:scene3d>
            <a:camera prst="isometricOffAxis1Right"/>
            <a:lightRig rig="threePt" dir="t"/>
          </a:scene3d>
          <a:sp3d>
            <a:bevelT w="63500"/>
            <a:bevelB w="317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Validation Suggestions</a:t>
            </a:r>
          </a:p>
        </p:txBody>
      </p:sp>
      <p:cxnSp>
        <p:nvCxnSpPr>
          <p:cNvPr id="111" name="Connecteur droit avec flèche 110"/>
          <p:cNvCxnSpPr>
            <a:stCxn id="80" idx="3"/>
          </p:cNvCxnSpPr>
          <p:nvPr/>
        </p:nvCxnSpPr>
        <p:spPr>
          <a:xfrm>
            <a:off x="2154238" y="4699000"/>
            <a:ext cx="1370012" cy="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a:stCxn id="81" idx="3"/>
          </p:cNvCxnSpPr>
          <p:nvPr/>
        </p:nvCxnSpPr>
        <p:spPr>
          <a:xfrm flipV="1">
            <a:off x="5097463" y="3954463"/>
            <a:ext cx="668337" cy="388937"/>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14" name="Image 7" descr="400_F_4966905_vAJjyEjLl1lwkDY48BtyraWzKk3YBvUw.jpg"/>
          <p:cNvPicPr>
            <a:picLocks noChangeAspect="1"/>
          </p:cNvPicPr>
          <p:nvPr/>
        </p:nvPicPr>
        <p:blipFill>
          <a:blip r:embed="rId6"/>
          <a:srcRect/>
          <a:stretch>
            <a:fillRect/>
          </a:stretch>
        </p:blipFill>
        <p:spPr bwMode="auto">
          <a:xfrm>
            <a:off x="4121150" y="5173663"/>
            <a:ext cx="487363" cy="752475"/>
          </a:xfrm>
          <a:prstGeom prst="rect">
            <a:avLst/>
          </a:prstGeom>
          <a:noFill/>
          <a:ln w="9525">
            <a:noFill/>
            <a:miter lim="800000"/>
            <a:headEnd/>
            <a:tailEnd/>
          </a:ln>
        </p:spPr>
      </p:pic>
      <p:cxnSp>
        <p:nvCxnSpPr>
          <p:cNvPr id="118" name="Connecteur droit avec flèche 117"/>
          <p:cNvCxnSpPr/>
          <p:nvPr/>
        </p:nvCxnSpPr>
        <p:spPr>
          <a:xfrm flipV="1">
            <a:off x="4608513" y="4822825"/>
            <a:ext cx="0" cy="766763"/>
          </a:xfrm>
          <a:prstGeom prst="straightConnector1">
            <a:avLst/>
          </a:prstGeom>
          <a:ln w="25400" cmpd="sng">
            <a:solidFill>
              <a:schemeClr val="accent4">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a:off x="1601788" y="2146300"/>
            <a:ext cx="1751012" cy="584200"/>
          </a:xfrm>
          <a:prstGeom prst="straightConnector1">
            <a:avLst/>
          </a:prstGeom>
          <a:ln w="25400" cmpd="sng">
            <a:solidFill>
              <a:schemeClr val="accent4">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3" name="Connecteur droit avec flèche 122"/>
          <p:cNvCxnSpPr/>
          <p:nvPr/>
        </p:nvCxnSpPr>
        <p:spPr>
          <a:xfrm flipH="1">
            <a:off x="4968875" y="3786188"/>
            <a:ext cx="735013" cy="452437"/>
          </a:xfrm>
          <a:prstGeom prst="straightConnector1">
            <a:avLst/>
          </a:prstGeom>
          <a:ln w="25400" cmpd="sng">
            <a:solidFill>
              <a:schemeClr val="accent4">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p:nvPr/>
        </p:nvCxnSpPr>
        <p:spPr>
          <a:xfrm>
            <a:off x="4310063" y="3786188"/>
            <a:ext cx="0" cy="363537"/>
          </a:xfrm>
          <a:prstGeom prst="straightConnector1">
            <a:avLst/>
          </a:prstGeom>
          <a:ln w="25400" cmpd="sng">
            <a:solidFill>
              <a:schemeClr val="accent4">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9" name="Connecteur droit avec flèche 128"/>
          <p:cNvCxnSpPr/>
          <p:nvPr/>
        </p:nvCxnSpPr>
        <p:spPr>
          <a:xfrm flipH="1">
            <a:off x="2154238" y="4946650"/>
            <a:ext cx="1265237" cy="14288"/>
          </a:xfrm>
          <a:prstGeom prst="straightConnector1">
            <a:avLst/>
          </a:prstGeom>
          <a:ln w="25400" cmpd="sng">
            <a:solidFill>
              <a:schemeClr val="accent4">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p:cNvCxnSpPr/>
          <p:nvPr/>
        </p:nvCxnSpPr>
        <p:spPr>
          <a:xfrm flipH="1">
            <a:off x="6594475" y="3019425"/>
            <a:ext cx="434975" cy="292100"/>
          </a:xfrm>
          <a:prstGeom prst="straightConnector1">
            <a:avLst/>
          </a:prstGeom>
          <a:ln w="25400" cmpd="sng">
            <a:solidFill>
              <a:schemeClr val="accent4">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05" name="Image 7" descr="400_F_4966905_vAJjyEjLl1lwkDY48BtyraWzKk3YBvUw.jpg"/>
          <p:cNvPicPr>
            <a:picLocks noChangeAspect="1"/>
          </p:cNvPicPr>
          <p:nvPr/>
        </p:nvPicPr>
        <p:blipFill>
          <a:blip r:embed="rId6"/>
          <a:srcRect/>
          <a:stretch>
            <a:fillRect/>
          </a:stretch>
        </p:blipFill>
        <p:spPr bwMode="auto">
          <a:xfrm>
            <a:off x="2817813" y="4584700"/>
            <a:ext cx="488950" cy="754063"/>
          </a:xfrm>
          <a:prstGeom prst="rect">
            <a:avLst/>
          </a:prstGeom>
          <a:noFill/>
          <a:ln w="9525">
            <a:noFill/>
            <a:miter lim="800000"/>
            <a:headEnd/>
            <a:tailEnd/>
          </a:ln>
        </p:spPr>
      </p:pic>
      <p:pic>
        <p:nvPicPr>
          <p:cNvPr id="140" name="Image 7" descr="400_F_4966905_vAJjyEjLl1lwkDY48BtyraWzKk3YBvUw.jpg"/>
          <p:cNvPicPr>
            <a:picLocks noChangeAspect="1"/>
          </p:cNvPicPr>
          <p:nvPr/>
        </p:nvPicPr>
        <p:blipFill>
          <a:blip r:embed="rId6"/>
          <a:srcRect/>
          <a:stretch>
            <a:fillRect/>
          </a:stretch>
        </p:blipFill>
        <p:spPr bwMode="auto">
          <a:xfrm>
            <a:off x="5276850" y="3302000"/>
            <a:ext cx="488950" cy="754063"/>
          </a:xfrm>
          <a:prstGeom prst="rect">
            <a:avLst/>
          </a:prstGeom>
          <a:noFill/>
          <a:ln w="9525">
            <a:noFill/>
            <a:miter lim="800000"/>
            <a:headEnd/>
            <a:tailEnd/>
          </a:ln>
        </p:spPr>
      </p:pic>
      <p:cxnSp>
        <p:nvCxnSpPr>
          <p:cNvPr id="141" name="Connecteur droit avec flèche 140"/>
          <p:cNvCxnSpPr/>
          <p:nvPr/>
        </p:nvCxnSpPr>
        <p:spPr>
          <a:xfrm>
            <a:off x="4121150" y="4946650"/>
            <a:ext cx="0" cy="603250"/>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4" name="Connecteur droit avec flèche 143"/>
          <p:cNvCxnSpPr/>
          <p:nvPr/>
        </p:nvCxnSpPr>
        <p:spPr>
          <a:xfrm flipV="1">
            <a:off x="4445000" y="3827463"/>
            <a:ext cx="0" cy="322262"/>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p:nvPr/>
        </p:nvCxnSpPr>
        <p:spPr>
          <a:xfrm flipV="1">
            <a:off x="7029450" y="3140075"/>
            <a:ext cx="457200" cy="277813"/>
          </a:xfrm>
          <a:prstGeom prst="straightConnector1">
            <a:avLst/>
          </a:prstGeom>
          <a:ln w="254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40"/>
                                        </p:tgtEl>
                                      </p:cBhvr>
                                    </p:animEffect>
                                    <p:animScale>
                                      <p:cBhvr>
                                        <p:cTn id="15" dur="250" autoRev="1" fill="hold"/>
                                        <p:tgtEl>
                                          <p:spTgt spid="40"/>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4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4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9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1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4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9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9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10"/>
                                        </p:tgtEl>
                                      </p:cBhvr>
                                    </p:animEffect>
                                    <p:animScale>
                                      <p:cBhvr>
                                        <p:cTn id="66" dur="250" autoRev="1" fill="hold"/>
                                        <p:tgtEl>
                                          <p:spTgt spid="110"/>
                                        </p:tgtEl>
                                      </p:cBhvr>
                                      <p:by x="105000" y="105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2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0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2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94" grpId="0"/>
      <p:bldP spid="96" grpId="0"/>
      <p:bldP spid="98" grpId="0"/>
      <p:bldP spid="103" grpId="0"/>
      <p:bldP spid="107"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7" name="ZoneTexte 3"/>
          <p:cNvSpPr txBox="1">
            <a:spLocks noChangeArrowheads="1"/>
          </p:cNvSpPr>
          <p:nvPr/>
        </p:nvSpPr>
        <p:spPr bwMode="auto">
          <a:xfrm>
            <a:off x="900113" y="2767013"/>
            <a:ext cx="7343775" cy="768350"/>
          </a:xfrm>
          <a:prstGeom prst="rect">
            <a:avLst/>
          </a:prstGeom>
          <a:noFill/>
          <a:ln w="9525">
            <a:noFill/>
            <a:miter lim="800000"/>
            <a:headEnd/>
            <a:tailEnd/>
          </a:ln>
        </p:spPr>
        <p:txBody>
          <a:bodyPr wrap="none">
            <a:spAutoFit/>
          </a:bodyPr>
          <a:lstStyle/>
          <a:p>
            <a:r>
              <a:rPr lang="fr-FR" sz="4400"/>
              <a:t>Exercices 5.1, 5.2, 5.3 et 5.4</a:t>
            </a:r>
          </a:p>
        </p:txBody>
      </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pPr eaLnBrk="1" hangingPunct="1"/>
            <a:r>
              <a:rPr lang="en-GB">
                <a:latin typeface="Arial" charset="0"/>
                <a:cs typeface="Arial" charset="0"/>
              </a:rPr>
              <a:t>Conclusion</a:t>
            </a:r>
          </a:p>
        </p:txBody>
      </p:sp>
      <p:sp>
        <p:nvSpPr>
          <p:cNvPr id="3" name="Slide Number Placeholder 2"/>
          <p:cNvSpPr>
            <a:spLocks noGrp="1"/>
          </p:cNvSpPr>
          <p:nvPr>
            <p:ph type="sldNum" sz="quarter" idx="16"/>
          </p:nvPr>
        </p:nvSpPr>
        <p:spPr/>
        <p:txBody>
          <a:bodyPr/>
          <a:lstStyle/>
          <a:p>
            <a:pPr>
              <a:defRPr/>
            </a:pPr>
            <a:fld id="{8AAEA7CF-EB5C-40BB-9E9A-8FF6200DA700}" type="slidenum">
              <a:rPr lang="en-US"/>
              <a:pPr>
                <a:defRPr/>
              </a:pPr>
              <a:t>78</a:t>
            </a:fld>
            <a:endParaRPr lang="en-US" dirty="0"/>
          </a:p>
        </p:txBody>
      </p:sp>
      <p:sp>
        <p:nvSpPr>
          <p:cNvPr id="4" name="Text Placeholder 3"/>
          <p:cNvSpPr>
            <a:spLocks noGrp="1"/>
          </p:cNvSpPr>
          <p:nvPr>
            <p:ph type="body" sz="quarter" idx="13"/>
          </p:nvPr>
        </p:nvSpPr>
        <p:spPr>
          <a:xfrm>
            <a:off x="457200" y="981075"/>
            <a:ext cx="7715250" cy="5545138"/>
          </a:xfrm>
        </p:spPr>
        <p:txBody>
          <a:bodyPr rtlCol="0">
            <a:normAutofit/>
          </a:bodyPr>
          <a:lstStyle/>
          <a:p>
            <a:pPr eaLnBrk="1" fontAlgn="auto" hangingPunct="1">
              <a:spcAft>
                <a:spcPts val="0"/>
              </a:spcAft>
              <a:defRPr/>
            </a:pPr>
            <a:r>
              <a:rPr lang="fr-FR" sz="2000" dirty="0"/>
              <a:t>Vous avez maintenant une compréhension</a:t>
            </a:r>
          </a:p>
          <a:p>
            <a:pPr lvl="1" eaLnBrk="1" fontAlgn="auto" hangingPunct="1">
              <a:spcAft>
                <a:spcPts val="0"/>
              </a:spcAft>
              <a:defRPr/>
            </a:pPr>
            <a:endParaRPr lang="fr-FR" sz="1600" dirty="0"/>
          </a:p>
          <a:p>
            <a:pPr lvl="1" algn="just" eaLnBrk="1" fontAlgn="auto" hangingPunct="1">
              <a:spcAft>
                <a:spcPts val="0"/>
              </a:spcAft>
              <a:defRPr/>
            </a:pPr>
            <a:r>
              <a:rPr lang="fr-FR" sz="1600" dirty="0"/>
              <a:t>Des structures fondamentales d’X3 (dossiers/législations, compagnies/sites, tiers, articles)</a:t>
            </a:r>
          </a:p>
          <a:p>
            <a:pPr lvl="1" algn="just" eaLnBrk="1" fontAlgn="auto" hangingPunct="1">
              <a:spcAft>
                <a:spcPts val="0"/>
              </a:spcAft>
              <a:defRPr/>
            </a:pPr>
            <a:endParaRPr lang="fr-FR" sz="1600" dirty="0"/>
          </a:p>
          <a:p>
            <a:pPr lvl="1" algn="just" eaLnBrk="1" fontAlgn="auto" hangingPunct="1">
              <a:spcAft>
                <a:spcPts val="0"/>
              </a:spcAft>
              <a:defRPr/>
            </a:pPr>
            <a:r>
              <a:rPr lang="fr-FR" sz="1600" dirty="0"/>
              <a:t>Des flux « business » simples (création d’un tiers, création d’un article, FLUX achat, FLUX vente, MRP).</a:t>
            </a:r>
          </a:p>
          <a:p>
            <a:pPr lvl="1" algn="just" eaLnBrk="1" fontAlgn="auto" hangingPunct="1">
              <a:spcAft>
                <a:spcPts val="0"/>
              </a:spcAft>
              <a:defRPr/>
            </a:pPr>
            <a:endParaRPr lang="fr-FR" sz="1600" dirty="0"/>
          </a:p>
          <a:p>
            <a:pPr eaLnBrk="1" fontAlgn="auto" hangingPunct="1">
              <a:spcAft>
                <a:spcPts val="0"/>
              </a:spcAft>
              <a:defRPr/>
            </a:pPr>
            <a:r>
              <a:rPr lang="fr-FR" sz="2000" dirty="0">
                <a:solidFill>
                  <a:prstClr val="black"/>
                </a:solidFill>
              </a:rPr>
              <a:t>De plus vous savez</a:t>
            </a:r>
            <a:endParaRPr lang="fr-FR" sz="1600" dirty="0"/>
          </a:p>
          <a:p>
            <a:pPr marL="457200" lvl="1" indent="0" algn="just" eaLnBrk="1" fontAlgn="auto" hangingPunct="1">
              <a:spcAft>
                <a:spcPts val="0"/>
              </a:spcAft>
              <a:buFontTx/>
              <a:buNone/>
              <a:defRPr/>
            </a:pPr>
            <a:endParaRPr lang="fr-FR" sz="1600" dirty="0"/>
          </a:p>
          <a:p>
            <a:pPr lvl="1" algn="just" eaLnBrk="1" fontAlgn="auto" hangingPunct="1">
              <a:spcAft>
                <a:spcPts val="0"/>
              </a:spcAft>
              <a:defRPr/>
            </a:pPr>
            <a:r>
              <a:rPr lang="fr-FR" sz="1600" dirty="0"/>
              <a:t>Utiliser les écrans de saisie des données de base</a:t>
            </a:r>
          </a:p>
          <a:p>
            <a:pPr marL="457200" lvl="1" indent="0" algn="just" eaLnBrk="1" fontAlgn="auto" hangingPunct="1">
              <a:spcAft>
                <a:spcPts val="0"/>
              </a:spcAft>
              <a:buFontTx/>
              <a:buNone/>
              <a:defRPr/>
            </a:pPr>
            <a:endParaRPr lang="fr-FR" sz="1600" dirty="0"/>
          </a:p>
          <a:p>
            <a:pPr lvl="1" algn="just" eaLnBrk="1" fontAlgn="auto" hangingPunct="1">
              <a:spcAft>
                <a:spcPts val="0"/>
              </a:spcAft>
              <a:defRPr/>
            </a:pPr>
            <a:r>
              <a:rPr lang="fr-FR" sz="1600"/>
              <a:t>Utiliser </a:t>
            </a:r>
            <a:r>
              <a:rPr lang="fr-FR" sz="1600" dirty="0"/>
              <a:t>les écrans permettant de visualiser les interactivités entre domaines (Achats/Ventes, Stocks , Compta/Compta Tiers)</a:t>
            </a:r>
          </a:p>
          <a:p>
            <a:pPr marL="457200" lvl="1" indent="0" algn="just" eaLnBrk="1" fontAlgn="auto" hangingPunct="1">
              <a:spcAft>
                <a:spcPts val="0"/>
              </a:spcAft>
              <a:buFontTx/>
              <a:buNone/>
              <a:defRPr/>
            </a:pPr>
            <a:endParaRPr lang="fr-FR" sz="1600" dirty="0"/>
          </a:p>
          <a:p>
            <a:pPr lvl="1" algn="just" eaLnBrk="1" fontAlgn="auto" hangingPunct="1">
              <a:spcAft>
                <a:spcPts val="0"/>
              </a:spcAft>
              <a:defRPr/>
            </a:pPr>
            <a:r>
              <a:rPr lang="fr-FR" sz="1600" dirty="0"/>
              <a:t>Utiliser X3 de façon plus fluide et agréable (utilisations des listes de gauche, des sélections avancés, des menus, des touches fonctions,…)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left)">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left)">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wipe(left)">
                                      <p:cBhvr>
                                        <p:cTn id="3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9" name="ZoneTexte 3"/>
          <p:cNvSpPr txBox="1">
            <a:spLocks noChangeArrowheads="1"/>
          </p:cNvSpPr>
          <p:nvPr/>
        </p:nvSpPr>
        <p:spPr bwMode="auto">
          <a:xfrm>
            <a:off x="2987675" y="2768600"/>
            <a:ext cx="3290888" cy="768350"/>
          </a:xfrm>
          <a:prstGeom prst="rect">
            <a:avLst/>
          </a:prstGeom>
          <a:noFill/>
          <a:ln w="9525">
            <a:noFill/>
            <a:miter lim="800000"/>
            <a:headEnd/>
            <a:tailEnd/>
          </a:ln>
        </p:spPr>
        <p:txBody>
          <a:bodyPr wrap="none">
            <a:spAutoFit/>
          </a:bodyPr>
          <a:lstStyle/>
          <a:p>
            <a:r>
              <a:rPr lang="fr-FR" sz="4400"/>
              <a:t>Exercice 1.1</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GB">
                <a:latin typeface="Arial" charset="0"/>
                <a:cs typeface="Arial" charset="0"/>
              </a:rPr>
              <a:t>Structures Fondamentales</a:t>
            </a:r>
          </a:p>
        </p:txBody>
      </p:sp>
      <p:sp>
        <p:nvSpPr>
          <p:cNvPr id="4" name="Slide Number Placeholder 3"/>
          <p:cNvSpPr>
            <a:spLocks noGrp="1"/>
          </p:cNvSpPr>
          <p:nvPr>
            <p:ph type="sldNum" sz="quarter" idx="16"/>
          </p:nvPr>
        </p:nvSpPr>
        <p:spPr/>
        <p:txBody>
          <a:bodyPr/>
          <a:lstStyle/>
          <a:p>
            <a:pPr>
              <a:defRPr/>
            </a:pPr>
            <a:fld id="{9B359926-2C5C-4B93-8D96-A9A6583C1261}" type="slidenum">
              <a:rPr lang="en-US"/>
              <a:pPr>
                <a:defRPr/>
              </a:pPr>
              <a:t>9</a:t>
            </a:fld>
            <a:endParaRPr lang="en-US"/>
          </a:p>
        </p:txBody>
      </p:sp>
      <p:sp>
        <p:nvSpPr>
          <p:cNvPr id="91139" name="Text Placeholder 4"/>
          <p:cNvSpPr>
            <a:spLocks noGrp="1"/>
          </p:cNvSpPr>
          <p:nvPr>
            <p:ph type="body" sz="quarter" idx="13"/>
          </p:nvPr>
        </p:nvSpPr>
        <p:spPr>
          <a:xfrm>
            <a:off x="457200" y="981075"/>
            <a:ext cx="8229600" cy="5105400"/>
          </a:xfrm>
        </p:spPr>
        <p:txBody>
          <a:bodyPr/>
          <a:lstStyle/>
          <a:p>
            <a:pPr eaLnBrk="1" hangingPunct="1"/>
            <a:r>
              <a:rPr lang="en-GB">
                <a:latin typeface="Arial" charset="0"/>
                <a:cs typeface="Arial" charset="0"/>
              </a:rPr>
              <a:t>Exemple de structure et d’opérations basiques</a:t>
            </a:r>
          </a:p>
          <a:p>
            <a:pPr lvl="1" eaLnBrk="1" hangingPunct="1"/>
            <a:endParaRPr lang="en-GB">
              <a:latin typeface="Arial" charset="0"/>
              <a:cs typeface="Arial" charset="0"/>
            </a:endParaRPr>
          </a:p>
        </p:txBody>
      </p:sp>
      <p:pic>
        <p:nvPicPr>
          <p:cNvPr id="91140" name="Picture 5" descr="LegalCompany.gif"/>
          <p:cNvPicPr>
            <a:picLocks noChangeAspect="1"/>
          </p:cNvPicPr>
          <p:nvPr/>
        </p:nvPicPr>
        <p:blipFill>
          <a:blip r:embed="rId3"/>
          <a:srcRect/>
          <a:stretch>
            <a:fillRect/>
          </a:stretch>
        </p:blipFill>
        <p:spPr bwMode="auto">
          <a:xfrm>
            <a:off x="3898900" y="1773238"/>
            <a:ext cx="857250" cy="504825"/>
          </a:xfrm>
          <a:prstGeom prst="rect">
            <a:avLst/>
          </a:prstGeom>
          <a:noFill/>
          <a:ln w="9525">
            <a:noFill/>
            <a:miter lim="800000"/>
            <a:headEnd/>
            <a:tailEnd/>
          </a:ln>
        </p:spPr>
      </p:pic>
      <p:sp>
        <p:nvSpPr>
          <p:cNvPr id="91141" name="TextBox 25"/>
          <p:cNvSpPr txBox="1">
            <a:spLocks noChangeArrowheads="1"/>
          </p:cNvSpPr>
          <p:nvPr/>
        </p:nvSpPr>
        <p:spPr bwMode="auto">
          <a:xfrm>
            <a:off x="4738688" y="1728788"/>
            <a:ext cx="1552575" cy="276225"/>
          </a:xfrm>
          <a:prstGeom prst="rect">
            <a:avLst/>
          </a:prstGeom>
          <a:noFill/>
          <a:ln w="9525">
            <a:noFill/>
            <a:miter lim="800000"/>
            <a:headEnd/>
            <a:tailEnd/>
          </a:ln>
        </p:spPr>
        <p:txBody>
          <a:bodyPr wrap="none">
            <a:spAutoFit/>
          </a:bodyPr>
          <a:lstStyle/>
          <a:p>
            <a:r>
              <a:rPr lang="en-GB" sz="1200" b="1"/>
              <a:t>Compagnie </a:t>
            </a:r>
            <a:r>
              <a:rPr lang="fr-FR" sz="1200" b="1"/>
              <a:t>Légale</a:t>
            </a:r>
          </a:p>
        </p:txBody>
      </p:sp>
      <p:grpSp>
        <p:nvGrpSpPr>
          <p:cNvPr id="91142" name="Groupe 52"/>
          <p:cNvGrpSpPr>
            <a:grpSpLocks/>
          </p:cNvGrpSpPr>
          <p:nvPr/>
        </p:nvGrpSpPr>
        <p:grpSpPr bwMode="auto">
          <a:xfrm>
            <a:off x="3951288" y="2278063"/>
            <a:ext cx="2100262" cy="1168400"/>
            <a:chOff x="3950605" y="2277594"/>
            <a:chExt cx="2101703" cy="1168166"/>
          </a:xfrm>
        </p:grpSpPr>
        <p:pic>
          <p:nvPicPr>
            <p:cNvPr id="91196" name="Picture 8" descr="FinSite.gif"/>
            <p:cNvPicPr>
              <a:picLocks noChangeAspect="1"/>
            </p:cNvPicPr>
            <p:nvPr/>
          </p:nvPicPr>
          <p:blipFill>
            <a:blip r:embed="rId4"/>
            <a:srcRect/>
            <a:stretch>
              <a:fillRect/>
            </a:stretch>
          </p:blipFill>
          <p:spPr bwMode="auto">
            <a:xfrm>
              <a:off x="3950605" y="2931410"/>
              <a:ext cx="752475" cy="514350"/>
            </a:xfrm>
            <a:prstGeom prst="rect">
              <a:avLst/>
            </a:prstGeom>
            <a:noFill/>
            <a:ln w="9525">
              <a:noFill/>
              <a:miter lim="800000"/>
              <a:headEnd/>
              <a:tailEnd/>
            </a:ln>
          </p:spPr>
        </p:pic>
        <p:cxnSp>
          <p:nvCxnSpPr>
            <p:cNvPr id="15" name="Straight Connector 14"/>
            <p:cNvCxnSpPr/>
            <p:nvPr/>
          </p:nvCxnSpPr>
          <p:spPr>
            <a:xfrm rot="16200000" flipH="1">
              <a:off x="4000141" y="2604554"/>
              <a:ext cx="653919"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sp>
          <p:nvSpPr>
            <p:cNvPr id="91198" name="TextBox 26"/>
            <p:cNvSpPr txBox="1">
              <a:spLocks noChangeArrowheads="1"/>
            </p:cNvSpPr>
            <p:nvPr/>
          </p:nvSpPr>
          <p:spPr bwMode="auto">
            <a:xfrm>
              <a:off x="4857750" y="2928938"/>
              <a:ext cx="1194558" cy="276999"/>
            </a:xfrm>
            <a:prstGeom prst="rect">
              <a:avLst/>
            </a:prstGeom>
            <a:noFill/>
            <a:ln w="9525">
              <a:noFill/>
              <a:miter lim="800000"/>
              <a:headEnd/>
              <a:tailEnd/>
            </a:ln>
          </p:spPr>
          <p:txBody>
            <a:bodyPr wrap="none">
              <a:spAutoFit/>
            </a:bodyPr>
            <a:lstStyle/>
            <a:p>
              <a:r>
                <a:rPr lang="en-GB" sz="1200" b="1"/>
                <a:t>Site Financier</a:t>
              </a:r>
            </a:p>
          </p:txBody>
        </p:sp>
      </p:grpSp>
      <p:grpSp>
        <p:nvGrpSpPr>
          <p:cNvPr id="91143" name="Groupe 75"/>
          <p:cNvGrpSpPr>
            <a:grpSpLocks/>
          </p:cNvGrpSpPr>
          <p:nvPr/>
        </p:nvGrpSpPr>
        <p:grpSpPr bwMode="auto">
          <a:xfrm>
            <a:off x="4327525" y="3446463"/>
            <a:ext cx="3600450" cy="1473200"/>
            <a:chOff x="4326842" y="3445760"/>
            <a:chExt cx="3600684" cy="1473576"/>
          </a:xfrm>
        </p:grpSpPr>
        <p:pic>
          <p:nvPicPr>
            <p:cNvPr id="91193" name="Picture 2" descr="\\Vp01-fichiers\mge international operations\__INTERNAL PROJECTS\Training\Templates\Templates\Icônes\NonFinSite.gif"/>
            <p:cNvPicPr>
              <a:picLocks noChangeAspect="1" noChangeArrowheads="1"/>
            </p:cNvPicPr>
            <p:nvPr/>
          </p:nvPicPr>
          <p:blipFill>
            <a:blip r:embed="rId5"/>
            <a:srcRect/>
            <a:stretch>
              <a:fillRect/>
            </a:stretch>
          </p:blipFill>
          <p:spPr bwMode="auto">
            <a:xfrm>
              <a:off x="6876320" y="4221110"/>
              <a:ext cx="837079" cy="383395"/>
            </a:xfrm>
            <a:prstGeom prst="rect">
              <a:avLst/>
            </a:prstGeom>
            <a:noFill/>
            <a:ln w="9525">
              <a:noFill/>
              <a:miter lim="800000"/>
              <a:headEnd/>
              <a:tailEnd/>
            </a:ln>
          </p:spPr>
        </p:pic>
        <p:cxnSp>
          <p:nvCxnSpPr>
            <p:cNvPr id="25" name="Straight Connector 24"/>
            <p:cNvCxnSpPr/>
            <p:nvPr/>
          </p:nvCxnSpPr>
          <p:spPr>
            <a:xfrm>
              <a:off x="4326842" y="3445760"/>
              <a:ext cx="2816408" cy="697090"/>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95" name="TextBox 27"/>
            <p:cNvSpPr txBox="1">
              <a:spLocks noChangeArrowheads="1"/>
            </p:cNvSpPr>
            <p:nvPr/>
          </p:nvSpPr>
          <p:spPr bwMode="auto">
            <a:xfrm>
              <a:off x="6858002" y="4657726"/>
              <a:ext cx="1069524" cy="261610"/>
            </a:xfrm>
            <a:prstGeom prst="rect">
              <a:avLst/>
            </a:prstGeom>
            <a:noFill/>
            <a:ln w="9525">
              <a:noFill/>
              <a:miter lim="800000"/>
              <a:headEnd/>
              <a:tailEnd/>
            </a:ln>
          </p:spPr>
          <p:txBody>
            <a:bodyPr wrap="none">
              <a:spAutoFit/>
            </a:bodyPr>
            <a:lstStyle/>
            <a:p>
              <a:r>
                <a:rPr lang="en-GB" sz="1100" b="1"/>
                <a:t>Site de Vente</a:t>
              </a:r>
              <a:endParaRPr lang="en-GB" sz="1100"/>
            </a:p>
          </p:txBody>
        </p:sp>
      </p:grpSp>
      <p:grpSp>
        <p:nvGrpSpPr>
          <p:cNvPr id="91144" name="Groupe 60"/>
          <p:cNvGrpSpPr>
            <a:grpSpLocks/>
          </p:cNvGrpSpPr>
          <p:nvPr/>
        </p:nvGrpSpPr>
        <p:grpSpPr bwMode="auto">
          <a:xfrm>
            <a:off x="1200150" y="3446463"/>
            <a:ext cx="3127375" cy="1487487"/>
            <a:chOff x="1200145" y="3445762"/>
            <a:chExt cx="3126697" cy="1487862"/>
          </a:xfrm>
        </p:grpSpPr>
        <p:pic>
          <p:nvPicPr>
            <p:cNvPr id="91190" name="Picture 10" descr="StkSite.gif"/>
            <p:cNvPicPr>
              <a:picLocks noChangeAspect="1"/>
            </p:cNvPicPr>
            <p:nvPr/>
          </p:nvPicPr>
          <p:blipFill>
            <a:blip r:embed="rId6"/>
            <a:srcRect/>
            <a:stretch>
              <a:fillRect/>
            </a:stretch>
          </p:blipFill>
          <p:spPr bwMode="auto">
            <a:xfrm>
              <a:off x="1259540" y="4299705"/>
              <a:ext cx="971550" cy="304800"/>
            </a:xfrm>
            <a:prstGeom prst="rect">
              <a:avLst/>
            </a:prstGeom>
            <a:noFill/>
            <a:ln w="9525">
              <a:noFill/>
              <a:miter lim="800000"/>
              <a:headEnd/>
              <a:tailEnd/>
            </a:ln>
          </p:spPr>
        </p:pic>
        <p:cxnSp>
          <p:nvCxnSpPr>
            <p:cNvPr id="17" name="Straight Connector 16"/>
            <p:cNvCxnSpPr/>
            <p:nvPr/>
          </p:nvCxnSpPr>
          <p:spPr>
            <a:xfrm flipV="1">
              <a:off x="1979439" y="3445762"/>
              <a:ext cx="2347403" cy="77489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91192" name="TextBox 31"/>
            <p:cNvSpPr txBox="1">
              <a:spLocks noChangeArrowheads="1"/>
            </p:cNvSpPr>
            <p:nvPr/>
          </p:nvSpPr>
          <p:spPr bwMode="auto">
            <a:xfrm>
              <a:off x="1200145" y="4672014"/>
              <a:ext cx="1313180" cy="261610"/>
            </a:xfrm>
            <a:prstGeom prst="rect">
              <a:avLst/>
            </a:prstGeom>
            <a:noFill/>
            <a:ln w="9525">
              <a:noFill/>
              <a:miter lim="800000"/>
              <a:headEnd/>
              <a:tailEnd/>
            </a:ln>
          </p:spPr>
          <p:txBody>
            <a:bodyPr wrap="none">
              <a:spAutoFit/>
            </a:bodyPr>
            <a:lstStyle/>
            <a:p>
              <a:r>
                <a:rPr lang="en-GB" sz="1100" b="1"/>
                <a:t>Site de Stockage</a:t>
              </a:r>
            </a:p>
          </p:txBody>
        </p:sp>
      </p:grpSp>
      <p:grpSp>
        <p:nvGrpSpPr>
          <p:cNvPr id="91145" name="Groupe 65"/>
          <p:cNvGrpSpPr>
            <a:grpSpLocks/>
          </p:cNvGrpSpPr>
          <p:nvPr/>
        </p:nvGrpSpPr>
        <p:grpSpPr bwMode="auto">
          <a:xfrm>
            <a:off x="2357438" y="3446463"/>
            <a:ext cx="1970087" cy="1473200"/>
            <a:chOff x="2357437" y="3445760"/>
            <a:chExt cx="1969406" cy="1473576"/>
          </a:xfrm>
        </p:grpSpPr>
        <p:pic>
          <p:nvPicPr>
            <p:cNvPr id="91186" name="Picture 7" descr="StkSite.gif"/>
            <p:cNvPicPr>
              <a:picLocks noChangeAspect="1"/>
            </p:cNvPicPr>
            <p:nvPr/>
          </p:nvPicPr>
          <p:blipFill>
            <a:blip r:embed="rId6"/>
            <a:srcRect/>
            <a:stretch>
              <a:fillRect/>
            </a:stretch>
          </p:blipFill>
          <p:spPr bwMode="auto">
            <a:xfrm>
              <a:off x="2680684" y="4299705"/>
              <a:ext cx="971550" cy="304800"/>
            </a:xfrm>
            <a:prstGeom prst="rect">
              <a:avLst/>
            </a:prstGeom>
            <a:noFill/>
            <a:ln w="9525">
              <a:noFill/>
              <a:miter lim="800000"/>
              <a:headEnd/>
              <a:tailEnd/>
            </a:ln>
          </p:spPr>
        </p:pic>
        <p:cxnSp>
          <p:nvCxnSpPr>
            <p:cNvPr id="19" name="Straight Connector 18"/>
            <p:cNvCxnSpPr>
              <a:endCxn id="9" idx="2"/>
            </p:cNvCxnSpPr>
            <p:nvPr/>
          </p:nvCxnSpPr>
          <p:spPr>
            <a:xfrm flipV="1">
              <a:off x="3347695" y="3445760"/>
              <a:ext cx="979148" cy="77489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91188" name="TextBox 30"/>
            <p:cNvSpPr txBox="1">
              <a:spLocks noChangeArrowheads="1"/>
            </p:cNvSpPr>
            <p:nvPr/>
          </p:nvSpPr>
          <p:spPr bwMode="auto">
            <a:xfrm>
              <a:off x="2671758" y="4657726"/>
              <a:ext cx="1313180" cy="261610"/>
            </a:xfrm>
            <a:prstGeom prst="rect">
              <a:avLst/>
            </a:prstGeom>
            <a:noFill/>
            <a:ln w="9525">
              <a:noFill/>
              <a:miter lim="800000"/>
              <a:headEnd/>
              <a:tailEnd/>
            </a:ln>
          </p:spPr>
          <p:txBody>
            <a:bodyPr wrap="none">
              <a:spAutoFit/>
            </a:bodyPr>
            <a:lstStyle/>
            <a:p>
              <a:r>
                <a:rPr lang="en-GB" sz="1100" b="1"/>
                <a:t>Site de Stockage</a:t>
              </a:r>
              <a:endParaRPr lang="en-GB" sz="1100"/>
            </a:p>
          </p:txBody>
        </p:sp>
        <p:sp>
          <p:nvSpPr>
            <p:cNvPr id="33" name="Right Arrow 32"/>
            <p:cNvSpPr/>
            <p:nvPr/>
          </p:nvSpPr>
          <p:spPr>
            <a:xfrm>
              <a:off x="2357437" y="4357218"/>
              <a:ext cx="242803" cy="185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6" name="Groupe 68"/>
          <p:cNvGrpSpPr>
            <a:grpSpLocks/>
          </p:cNvGrpSpPr>
          <p:nvPr/>
        </p:nvGrpSpPr>
        <p:grpSpPr bwMode="auto">
          <a:xfrm>
            <a:off x="3757613" y="3446463"/>
            <a:ext cx="1628775" cy="1487487"/>
            <a:chOff x="3757612" y="3445760"/>
            <a:chExt cx="1629419" cy="1487864"/>
          </a:xfrm>
        </p:grpSpPr>
        <p:pic>
          <p:nvPicPr>
            <p:cNvPr id="91182" name="Picture 9" descr="MfgSite.gif"/>
            <p:cNvPicPr>
              <a:picLocks noChangeAspect="1"/>
            </p:cNvPicPr>
            <p:nvPr/>
          </p:nvPicPr>
          <p:blipFill>
            <a:blip r:embed="rId7"/>
            <a:srcRect/>
            <a:stretch>
              <a:fillRect/>
            </a:stretch>
          </p:blipFill>
          <p:spPr bwMode="auto">
            <a:xfrm>
              <a:off x="4101828" y="4042530"/>
              <a:ext cx="1038225" cy="561975"/>
            </a:xfrm>
            <a:prstGeom prst="rect">
              <a:avLst/>
            </a:prstGeom>
            <a:noFill/>
            <a:ln w="9525">
              <a:noFill/>
              <a:miter lim="800000"/>
              <a:headEnd/>
              <a:tailEnd/>
            </a:ln>
          </p:spPr>
        </p:pic>
        <p:cxnSp>
          <p:nvCxnSpPr>
            <p:cNvPr id="21" name="Straight Connector 20"/>
            <p:cNvCxnSpPr>
              <a:stCxn id="9" idx="2"/>
            </p:cNvCxnSpPr>
            <p:nvPr/>
          </p:nvCxnSpPr>
          <p:spPr>
            <a:xfrm rot="16200000" flipH="1">
              <a:off x="4126907" y="3645015"/>
              <a:ext cx="774896" cy="376386"/>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84" name="TextBox 29"/>
            <p:cNvSpPr txBox="1">
              <a:spLocks noChangeArrowheads="1"/>
            </p:cNvSpPr>
            <p:nvPr/>
          </p:nvSpPr>
          <p:spPr bwMode="auto">
            <a:xfrm>
              <a:off x="3956831" y="4672014"/>
              <a:ext cx="1430200" cy="261610"/>
            </a:xfrm>
            <a:prstGeom prst="rect">
              <a:avLst/>
            </a:prstGeom>
            <a:noFill/>
            <a:ln w="9525">
              <a:noFill/>
              <a:miter lim="800000"/>
              <a:headEnd/>
              <a:tailEnd/>
            </a:ln>
          </p:spPr>
          <p:txBody>
            <a:bodyPr wrap="none">
              <a:spAutoFit/>
            </a:bodyPr>
            <a:lstStyle/>
            <a:p>
              <a:r>
                <a:rPr lang="en-GB" sz="1100" b="1"/>
                <a:t>Site de Production</a:t>
              </a:r>
              <a:endParaRPr lang="en-GB" sz="1100"/>
            </a:p>
          </p:txBody>
        </p:sp>
        <p:sp>
          <p:nvSpPr>
            <p:cNvPr id="34" name="Left-Right Arrow 33"/>
            <p:cNvSpPr/>
            <p:nvPr/>
          </p:nvSpPr>
          <p:spPr>
            <a:xfrm>
              <a:off x="3757612" y="4371507"/>
              <a:ext cx="285863" cy="1714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7" name="Groupe 73"/>
          <p:cNvGrpSpPr>
            <a:grpSpLocks/>
          </p:cNvGrpSpPr>
          <p:nvPr/>
        </p:nvGrpSpPr>
        <p:grpSpPr bwMode="auto">
          <a:xfrm>
            <a:off x="4327525" y="3446463"/>
            <a:ext cx="2343150" cy="1473200"/>
            <a:chOff x="4326843" y="3445759"/>
            <a:chExt cx="2343381" cy="1473577"/>
          </a:xfrm>
        </p:grpSpPr>
        <p:pic>
          <p:nvPicPr>
            <p:cNvPr id="91178" name="Picture 2" descr="\\Vp01-fichiers\mge international operations\__INTERNAL PROJECTS\Training\Templates\Templates\Icônes\NonFinSite.gif"/>
            <p:cNvPicPr>
              <a:picLocks noChangeAspect="1" noChangeArrowheads="1"/>
            </p:cNvPicPr>
            <p:nvPr/>
          </p:nvPicPr>
          <p:blipFill>
            <a:blip r:embed="rId5"/>
            <a:srcRect/>
            <a:stretch>
              <a:fillRect/>
            </a:stretch>
          </p:blipFill>
          <p:spPr bwMode="auto">
            <a:xfrm>
              <a:off x="5589647" y="4221110"/>
              <a:ext cx="837079" cy="383395"/>
            </a:xfrm>
            <a:prstGeom prst="rect">
              <a:avLst/>
            </a:prstGeom>
            <a:noFill/>
            <a:ln w="9525">
              <a:noFill/>
              <a:miter lim="800000"/>
              <a:headEnd/>
              <a:tailEnd/>
            </a:ln>
          </p:spPr>
        </p:pic>
        <p:cxnSp>
          <p:nvCxnSpPr>
            <p:cNvPr id="23" name="Straight Connector 22"/>
            <p:cNvCxnSpPr>
              <a:stCxn id="9" idx="2"/>
            </p:cNvCxnSpPr>
            <p:nvPr/>
          </p:nvCxnSpPr>
          <p:spPr>
            <a:xfrm rot="16200000" flipH="1">
              <a:off x="4750692" y="3021910"/>
              <a:ext cx="711382" cy="1559079"/>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1180" name="TextBox 28"/>
            <p:cNvSpPr txBox="1">
              <a:spLocks noChangeArrowheads="1"/>
            </p:cNvSpPr>
            <p:nvPr/>
          </p:nvSpPr>
          <p:spPr bwMode="auto">
            <a:xfrm>
              <a:off x="5600700" y="4657726"/>
              <a:ext cx="1069524" cy="261610"/>
            </a:xfrm>
            <a:prstGeom prst="rect">
              <a:avLst/>
            </a:prstGeom>
            <a:noFill/>
            <a:ln w="9525">
              <a:noFill/>
              <a:miter lim="800000"/>
              <a:headEnd/>
              <a:tailEnd/>
            </a:ln>
          </p:spPr>
          <p:txBody>
            <a:bodyPr wrap="none">
              <a:spAutoFit/>
            </a:bodyPr>
            <a:lstStyle/>
            <a:p>
              <a:r>
                <a:rPr lang="en-GB" sz="1100" b="1"/>
                <a:t>Site de Vente</a:t>
              </a:r>
              <a:endParaRPr lang="en-GB" sz="1100"/>
            </a:p>
          </p:txBody>
        </p:sp>
        <p:sp>
          <p:nvSpPr>
            <p:cNvPr id="35" name="Left-Right Arrow 34"/>
            <p:cNvSpPr/>
            <p:nvPr/>
          </p:nvSpPr>
          <p:spPr>
            <a:xfrm>
              <a:off x="5228632" y="4371508"/>
              <a:ext cx="285778" cy="171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8" name="Groupe 76"/>
          <p:cNvGrpSpPr>
            <a:grpSpLocks/>
          </p:cNvGrpSpPr>
          <p:nvPr/>
        </p:nvGrpSpPr>
        <p:grpSpPr bwMode="auto">
          <a:xfrm>
            <a:off x="927100" y="1846263"/>
            <a:ext cx="2466975" cy="261937"/>
            <a:chOff x="300037" y="2328864"/>
            <a:chExt cx="2466774" cy="261610"/>
          </a:xfrm>
        </p:grpSpPr>
        <p:sp>
          <p:nvSpPr>
            <p:cNvPr id="36" name="Right Arrow 35"/>
            <p:cNvSpPr/>
            <p:nvPr/>
          </p:nvSpPr>
          <p:spPr>
            <a:xfrm>
              <a:off x="700054" y="2371672"/>
              <a:ext cx="242868" cy="18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176" name="TextBox 36"/>
            <p:cNvSpPr txBox="1">
              <a:spLocks noChangeArrowheads="1"/>
            </p:cNvSpPr>
            <p:nvPr/>
          </p:nvSpPr>
          <p:spPr bwMode="auto">
            <a:xfrm>
              <a:off x="1014408" y="2328864"/>
              <a:ext cx="1752403" cy="261610"/>
            </a:xfrm>
            <a:prstGeom prst="rect">
              <a:avLst/>
            </a:prstGeom>
            <a:noFill/>
            <a:ln w="9525">
              <a:noFill/>
              <a:miter lim="800000"/>
              <a:headEnd/>
              <a:tailEnd/>
            </a:ln>
          </p:spPr>
          <p:txBody>
            <a:bodyPr wrap="none">
              <a:spAutoFit/>
            </a:bodyPr>
            <a:lstStyle/>
            <a:p>
              <a:r>
                <a:rPr lang="en-GB" sz="1100" b="1"/>
                <a:t>Mouvements de Stocks</a:t>
              </a:r>
              <a:endParaRPr lang="en-GB" sz="1100"/>
            </a:p>
          </p:txBody>
        </p:sp>
        <p:sp>
          <p:nvSpPr>
            <p:cNvPr id="38" name="Left-Right Arrow 37"/>
            <p:cNvSpPr/>
            <p:nvPr/>
          </p:nvSpPr>
          <p:spPr>
            <a:xfrm>
              <a:off x="300037" y="2385943"/>
              <a:ext cx="285727" cy="1712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1149" name="Groupe 77"/>
          <p:cNvGrpSpPr>
            <a:grpSpLocks/>
          </p:cNvGrpSpPr>
          <p:nvPr/>
        </p:nvGrpSpPr>
        <p:grpSpPr bwMode="auto">
          <a:xfrm>
            <a:off x="6346825" y="4495800"/>
            <a:ext cx="2384425" cy="1573213"/>
            <a:chOff x="6317647" y="4662657"/>
            <a:chExt cx="2384728" cy="1572373"/>
          </a:xfrm>
        </p:grpSpPr>
        <p:grpSp>
          <p:nvGrpSpPr>
            <p:cNvPr id="91169" name="Groupe 74"/>
            <p:cNvGrpSpPr>
              <a:grpSpLocks/>
            </p:cNvGrpSpPr>
            <p:nvPr/>
          </p:nvGrpSpPr>
          <p:grpSpPr bwMode="auto">
            <a:xfrm>
              <a:off x="6317647" y="4662657"/>
              <a:ext cx="2384728" cy="1572373"/>
              <a:chOff x="6317647" y="4662657"/>
              <a:chExt cx="2384728" cy="1572373"/>
            </a:xfrm>
          </p:grpSpPr>
          <p:grpSp>
            <p:nvGrpSpPr>
              <p:cNvPr id="91171" name="Group 54"/>
              <p:cNvGrpSpPr>
                <a:grpSpLocks/>
              </p:cNvGrpSpPr>
              <p:nvPr/>
            </p:nvGrpSpPr>
            <p:grpSpPr bwMode="auto">
              <a:xfrm>
                <a:off x="7537307" y="5779728"/>
                <a:ext cx="1165068" cy="455302"/>
                <a:chOff x="7892149" y="5479477"/>
                <a:chExt cx="1165068" cy="455302"/>
              </a:xfrm>
            </p:grpSpPr>
            <p:pic>
              <p:nvPicPr>
                <p:cNvPr id="91173" name="Picture 50"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91174" name="TextBox 51"/>
                <p:cNvSpPr txBox="1">
                  <a:spLocks noChangeArrowheads="1"/>
                </p:cNvSpPr>
                <p:nvPr/>
              </p:nvSpPr>
              <p:spPr bwMode="auto">
                <a:xfrm>
                  <a:off x="8072652" y="5503892"/>
                  <a:ext cx="984565" cy="430887"/>
                </a:xfrm>
                <a:prstGeom prst="rect">
                  <a:avLst/>
                </a:prstGeom>
                <a:noFill/>
                <a:ln w="9525">
                  <a:noFill/>
                  <a:miter lim="800000"/>
                  <a:headEnd/>
                  <a:tailEnd/>
                </a:ln>
              </p:spPr>
              <p:txBody>
                <a:bodyPr wrap="none">
                  <a:spAutoFit/>
                </a:bodyPr>
                <a:lstStyle/>
                <a:p>
                  <a:r>
                    <a:rPr lang="en-GB" sz="1100"/>
                    <a:t>Commandes</a:t>
                  </a:r>
                </a:p>
                <a:p>
                  <a:r>
                    <a:rPr lang="en-GB" sz="1100"/>
                    <a:t>De vente</a:t>
                  </a:r>
                </a:p>
              </p:txBody>
            </p:sp>
          </p:grpSp>
          <p:sp>
            <p:nvSpPr>
              <p:cNvPr id="56" name="Arc 55"/>
              <p:cNvSpPr/>
              <p:nvPr/>
            </p:nvSpPr>
            <p:spPr>
              <a:xfrm rot="10388411">
                <a:off x="6317647" y="4662657"/>
                <a:ext cx="1859199" cy="1159843"/>
              </a:xfrm>
              <a:prstGeom prst="arc">
                <a:avLst>
                  <a:gd name="adj1" fmla="val 16200000"/>
                  <a:gd name="adj2" fmla="val 916060"/>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sp>
          <p:nvSpPr>
            <p:cNvPr id="57" name="Arc 56"/>
            <p:cNvSpPr/>
            <p:nvPr/>
          </p:nvSpPr>
          <p:spPr>
            <a:xfrm rot="11657943">
              <a:off x="6851115" y="4667417"/>
              <a:ext cx="1255873" cy="1159842"/>
            </a:xfrm>
            <a:prstGeom prst="arc">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grpSp>
        <p:nvGrpSpPr>
          <p:cNvPr id="91150" name="Groupe 72"/>
          <p:cNvGrpSpPr>
            <a:grpSpLocks/>
          </p:cNvGrpSpPr>
          <p:nvPr/>
        </p:nvGrpSpPr>
        <p:grpSpPr bwMode="auto">
          <a:xfrm>
            <a:off x="4495800" y="4511675"/>
            <a:ext cx="1701800" cy="1566863"/>
            <a:chOff x="4476465" y="4667536"/>
            <a:chExt cx="1702119" cy="1567494"/>
          </a:xfrm>
        </p:grpSpPr>
        <p:grpSp>
          <p:nvGrpSpPr>
            <p:cNvPr id="91165" name="Group 61"/>
            <p:cNvGrpSpPr>
              <a:grpSpLocks/>
            </p:cNvGrpSpPr>
            <p:nvPr/>
          </p:nvGrpSpPr>
          <p:grpSpPr bwMode="auto">
            <a:xfrm>
              <a:off x="5162596" y="5779728"/>
              <a:ext cx="1015988" cy="455302"/>
              <a:chOff x="7892149" y="5479477"/>
              <a:chExt cx="1015988" cy="455302"/>
            </a:xfrm>
          </p:grpSpPr>
          <p:pic>
            <p:nvPicPr>
              <p:cNvPr id="91167" name="Picture 62"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91168" name="TextBox 63"/>
              <p:cNvSpPr txBox="1">
                <a:spLocks noChangeArrowheads="1"/>
              </p:cNvSpPr>
              <p:nvPr/>
            </p:nvSpPr>
            <p:spPr bwMode="auto">
              <a:xfrm>
                <a:off x="8072652" y="5503892"/>
                <a:ext cx="835485" cy="430887"/>
              </a:xfrm>
              <a:prstGeom prst="rect">
                <a:avLst/>
              </a:prstGeom>
              <a:noFill/>
              <a:ln w="9525">
                <a:noFill/>
                <a:miter lim="800000"/>
                <a:headEnd/>
                <a:tailEnd/>
              </a:ln>
            </p:spPr>
            <p:txBody>
              <a:bodyPr wrap="none">
                <a:spAutoFit/>
              </a:bodyPr>
              <a:lstStyle/>
              <a:p>
                <a:r>
                  <a:rPr lang="en-GB" sz="1100" dirty="0" err="1"/>
                  <a:t>Ordres</a:t>
                </a:r>
                <a:r>
                  <a:rPr lang="en-GB" sz="1100" dirty="0"/>
                  <a:t> de</a:t>
                </a:r>
              </a:p>
              <a:p>
                <a:r>
                  <a:rPr lang="en-GB" sz="1100" dirty="0"/>
                  <a:t>fabrication</a:t>
                </a:r>
              </a:p>
            </p:txBody>
          </p:sp>
        </p:grpSp>
        <p:sp>
          <p:nvSpPr>
            <p:cNvPr id="65" name="Arc 64"/>
            <p:cNvSpPr/>
            <p:nvPr/>
          </p:nvSpPr>
          <p:spPr>
            <a:xfrm rot="11657943">
              <a:off x="4476465" y="4667536"/>
              <a:ext cx="1255948" cy="1159342"/>
            </a:xfrm>
            <a:prstGeom prst="arc">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grpSp>
        <p:nvGrpSpPr>
          <p:cNvPr id="91151" name="Groupe 61"/>
          <p:cNvGrpSpPr>
            <a:grpSpLocks/>
          </p:cNvGrpSpPr>
          <p:nvPr/>
        </p:nvGrpSpPr>
        <p:grpSpPr bwMode="auto">
          <a:xfrm>
            <a:off x="663575" y="4478338"/>
            <a:ext cx="2974975" cy="1616075"/>
            <a:chOff x="216887" y="4667536"/>
            <a:chExt cx="2974193" cy="1616748"/>
          </a:xfrm>
        </p:grpSpPr>
        <p:pic>
          <p:nvPicPr>
            <p:cNvPr id="91157" name="Image 7" descr="400_F_4966905_vAJjyEjLl1lwkDY48BtyraWzKk3YBvUw.jpg"/>
            <p:cNvPicPr>
              <a:picLocks noChangeAspect="1"/>
            </p:cNvPicPr>
            <p:nvPr/>
          </p:nvPicPr>
          <p:blipFill>
            <a:blip r:embed="rId9"/>
            <a:srcRect/>
            <a:stretch>
              <a:fillRect/>
            </a:stretch>
          </p:blipFill>
          <p:spPr bwMode="auto">
            <a:xfrm>
              <a:off x="999827" y="5530804"/>
              <a:ext cx="487779" cy="753480"/>
            </a:xfrm>
            <a:prstGeom prst="rect">
              <a:avLst/>
            </a:prstGeom>
            <a:noFill/>
            <a:ln w="9525">
              <a:noFill/>
              <a:miter lim="800000"/>
              <a:headEnd/>
              <a:tailEnd/>
            </a:ln>
          </p:spPr>
        </p:pic>
        <p:sp>
          <p:nvSpPr>
            <p:cNvPr id="91158" name="TextBox 57"/>
            <p:cNvSpPr txBox="1">
              <a:spLocks noChangeArrowheads="1"/>
            </p:cNvSpPr>
            <p:nvPr/>
          </p:nvSpPr>
          <p:spPr bwMode="auto">
            <a:xfrm>
              <a:off x="216887" y="5806417"/>
              <a:ext cx="891590" cy="261610"/>
            </a:xfrm>
            <a:prstGeom prst="rect">
              <a:avLst/>
            </a:prstGeom>
            <a:noFill/>
            <a:ln w="9525">
              <a:noFill/>
              <a:miter lim="800000"/>
              <a:headEnd/>
              <a:tailEnd/>
            </a:ln>
          </p:spPr>
          <p:txBody>
            <a:bodyPr wrap="none">
              <a:spAutoFit/>
            </a:bodyPr>
            <a:lstStyle/>
            <a:p>
              <a:pPr algn="r"/>
              <a:r>
                <a:rPr lang="en-GB" sz="1100"/>
                <a:t>Réceptions</a:t>
              </a:r>
            </a:p>
          </p:txBody>
        </p:sp>
        <p:grpSp>
          <p:nvGrpSpPr>
            <p:cNvPr id="91159" name="Group 60"/>
            <p:cNvGrpSpPr>
              <a:grpSpLocks/>
            </p:cNvGrpSpPr>
            <p:nvPr/>
          </p:nvGrpSpPr>
          <p:grpSpPr bwMode="auto">
            <a:xfrm flipH="1">
              <a:off x="694116" y="4667536"/>
              <a:ext cx="2038998" cy="1165897"/>
              <a:chOff x="1034556" y="4667536"/>
              <a:chExt cx="2038998" cy="1165897"/>
            </a:xfrm>
          </p:grpSpPr>
          <p:sp>
            <p:nvSpPr>
              <p:cNvPr id="59" name="Arc 58"/>
              <p:cNvSpPr/>
              <p:nvPr/>
            </p:nvSpPr>
            <p:spPr>
              <a:xfrm rot="10388411">
                <a:off x="1035256" y="4673889"/>
                <a:ext cx="2037814" cy="1159357"/>
              </a:xfrm>
              <a:prstGeom prst="arc">
                <a:avLst>
                  <a:gd name="adj1" fmla="val 16200000"/>
                  <a:gd name="adj2" fmla="val 764383"/>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sp>
            <p:nvSpPr>
              <p:cNvPr id="60" name="Arc 59"/>
              <p:cNvSpPr/>
              <p:nvPr/>
            </p:nvSpPr>
            <p:spPr>
              <a:xfrm rot="11657943">
                <a:off x="1747856" y="4667536"/>
                <a:ext cx="1253795" cy="1159357"/>
              </a:xfrm>
              <a:prstGeom prst="arc">
                <a:avLst/>
              </a:prstGeom>
              <a:ln>
                <a:tailEnd type="triangl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grpSp>
          <p:nvGrpSpPr>
            <p:cNvPr id="91160" name="Group 65"/>
            <p:cNvGrpSpPr>
              <a:grpSpLocks/>
            </p:cNvGrpSpPr>
            <p:nvPr/>
          </p:nvGrpSpPr>
          <p:grpSpPr bwMode="auto">
            <a:xfrm>
              <a:off x="1532287" y="5957149"/>
              <a:ext cx="1658793" cy="303162"/>
              <a:chOff x="7892149" y="5479477"/>
              <a:chExt cx="1658793" cy="303162"/>
            </a:xfrm>
          </p:grpSpPr>
          <p:pic>
            <p:nvPicPr>
              <p:cNvPr id="91161" name="Picture 66"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91162" name="TextBox 67"/>
              <p:cNvSpPr txBox="1">
                <a:spLocks noChangeArrowheads="1"/>
              </p:cNvSpPr>
              <p:nvPr/>
            </p:nvSpPr>
            <p:spPr bwMode="auto">
              <a:xfrm>
                <a:off x="8072652" y="5503892"/>
                <a:ext cx="1478290" cy="261610"/>
              </a:xfrm>
              <a:prstGeom prst="rect">
                <a:avLst/>
              </a:prstGeom>
              <a:noFill/>
              <a:ln w="9525">
                <a:noFill/>
                <a:miter lim="800000"/>
                <a:headEnd/>
                <a:tailEnd/>
              </a:ln>
            </p:spPr>
            <p:txBody>
              <a:bodyPr wrap="none">
                <a:spAutoFit/>
              </a:bodyPr>
              <a:lstStyle/>
              <a:p>
                <a:r>
                  <a:rPr lang="en-GB" sz="1100"/>
                  <a:t>Commandes d’achat</a:t>
                </a:r>
              </a:p>
            </p:txBody>
          </p:sp>
        </p:grpSp>
      </p:grpSp>
      <p:grpSp>
        <p:nvGrpSpPr>
          <p:cNvPr id="91152" name="Groupe 54"/>
          <p:cNvGrpSpPr>
            <a:grpSpLocks/>
          </p:cNvGrpSpPr>
          <p:nvPr/>
        </p:nvGrpSpPr>
        <p:grpSpPr bwMode="auto">
          <a:xfrm>
            <a:off x="3444875" y="2544763"/>
            <a:ext cx="4548188" cy="1455737"/>
            <a:chOff x="3444544" y="2545209"/>
            <a:chExt cx="4548171" cy="1455460"/>
          </a:xfrm>
        </p:grpSpPr>
        <p:grpSp>
          <p:nvGrpSpPr>
            <p:cNvPr id="91153" name="Group 68"/>
            <p:cNvGrpSpPr>
              <a:grpSpLocks/>
            </p:cNvGrpSpPr>
            <p:nvPr/>
          </p:nvGrpSpPr>
          <p:grpSpPr bwMode="auto">
            <a:xfrm>
              <a:off x="6349952" y="2545209"/>
              <a:ext cx="1642763" cy="303162"/>
              <a:chOff x="7892149" y="5479477"/>
              <a:chExt cx="1642763" cy="303162"/>
            </a:xfrm>
          </p:grpSpPr>
          <p:pic>
            <p:nvPicPr>
              <p:cNvPr id="91155" name="Picture 69" descr="Document.png"/>
              <p:cNvPicPr>
                <a:picLocks noChangeAspect="1"/>
              </p:cNvPicPr>
              <p:nvPr/>
            </p:nvPicPr>
            <p:blipFill>
              <a:blip r:embed="rId8"/>
              <a:srcRect/>
              <a:stretch>
                <a:fillRect/>
              </a:stretch>
            </p:blipFill>
            <p:spPr bwMode="auto">
              <a:xfrm>
                <a:off x="7892149" y="5479477"/>
                <a:ext cx="241917" cy="303162"/>
              </a:xfrm>
              <a:prstGeom prst="rect">
                <a:avLst/>
              </a:prstGeom>
              <a:noFill/>
              <a:ln w="9525">
                <a:noFill/>
                <a:miter lim="800000"/>
                <a:headEnd/>
                <a:tailEnd/>
              </a:ln>
            </p:spPr>
          </p:pic>
          <p:sp>
            <p:nvSpPr>
              <p:cNvPr id="91156" name="TextBox 70"/>
              <p:cNvSpPr txBox="1">
                <a:spLocks noChangeArrowheads="1"/>
              </p:cNvSpPr>
              <p:nvPr/>
            </p:nvSpPr>
            <p:spPr bwMode="auto">
              <a:xfrm>
                <a:off x="8072652" y="5503892"/>
                <a:ext cx="1462260" cy="261610"/>
              </a:xfrm>
              <a:prstGeom prst="rect">
                <a:avLst/>
              </a:prstGeom>
              <a:noFill/>
              <a:ln w="9525">
                <a:noFill/>
                <a:miter lim="800000"/>
                <a:headEnd/>
                <a:tailEnd/>
              </a:ln>
            </p:spPr>
            <p:txBody>
              <a:bodyPr wrap="none">
                <a:spAutoFit/>
              </a:bodyPr>
              <a:lstStyle/>
              <a:p>
                <a:r>
                  <a:rPr lang="en-GB" sz="1100"/>
                  <a:t>Entrées Comptables</a:t>
                </a:r>
              </a:p>
            </p:txBody>
          </p:sp>
        </p:grpSp>
        <p:sp>
          <p:nvSpPr>
            <p:cNvPr id="72" name="Arc 71"/>
            <p:cNvSpPr/>
            <p:nvPr/>
          </p:nvSpPr>
          <p:spPr>
            <a:xfrm rot="19537728">
              <a:off x="3444544" y="2840428"/>
              <a:ext cx="2954327" cy="1160241"/>
            </a:xfrm>
            <a:prstGeom prst="arc">
              <a:avLst/>
            </a:prstGeom>
            <a:ln>
              <a:headEnd type="triangle"/>
              <a:tailEnd type="none"/>
            </a:ln>
          </p:spPr>
          <p:style>
            <a:lnRef idx="1">
              <a:schemeClr val="accent5"/>
            </a:lnRef>
            <a:fillRef idx="0">
              <a:schemeClr val="accent5"/>
            </a:fillRef>
            <a:effectRef idx="0">
              <a:schemeClr val="accent5"/>
            </a:effectRef>
            <a:fontRef idx="minor">
              <a:schemeClr val="tx1"/>
            </a:fontRef>
          </p:style>
          <p:txBody>
            <a:bodyPr anchor="ctr"/>
            <a:lstStyle/>
            <a:p>
              <a:pPr algn="ctr" fontAlgn="auto">
                <a:spcBef>
                  <a:spcPts val="0"/>
                </a:spcBef>
                <a:spcAft>
                  <a:spcPts val="0"/>
                </a:spcAft>
                <a:defRPr/>
              </a:pPr>
              <a:endParaRPr lang="en-GB"/>
            </a:p>
          </p:txBody>
        </p:sp>
      </p:grpSp>
    </p:spTree>
  </p:cSld>
  <p:clrMapOvr>
    <a:masterClrMapping/>
  </p:clrMapOvr>
  <p:transition>
    <p:fade thruBlk="1"/>
  </p:transition>
</p:sld>
</file>

<file path=ppt/theme/theme1.xml><?xml version="1.0" encoding="utf-8"?>
<a:theme xmlns:a="http://schemas.openxmlformats.org/drawingml/2006/main" name="Sage ERP X3 Training">
  <a:themeElements>
    <a:clrScheme name="Sage ERP X3 Training">
      <a:dk1>
        <a:sysClr val="windowText" lastClr="000000"/>
      </a:dk1>
      <a:lt1>
        <a:sysClr val="window" lastClr="FFFFFF"/>
      </a:lt1>
      <a:dk2>
        <a:srgbClr val="7F7F7F"/>
      </a:dk2>
      <a:lt2>
        <a:srgbClr val="EEECE1"/>
      </a:lt2>
      <a:accent1>
        <a:srgbClr val="008469"/>
      </a:accent1>
      <a:accent2>
        <a:srgbClr val="CDE6A0"/>
      </a:accent2>
      <a:accent3>
        <a:srgbClr val="4D4F53"/>
      </a:accent3>
      <a:accent4>
        <a:srgbClr val="00338D"/>
      </a:accent4>
      <a:accent5>
        <a:srgbClr val="00A1DE"/>
      </a:accent5>
      <a:accent6>
        <a:srgbClr val="A0D6D2"/>
      </a:accent6>
      <a:hlink>
        <a:srgbClr val="0000FF"/>
      </a:hlink>
      <a:folHlink>
        <a:srgbClr val="800080"/>
      </a:folHlink>
    </a:clrScheme>
    <a:fontScheme name="Sage ERP X3 Trai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77800" cmpd="sng">
          <a:solidFill>
            <a:srgbClr val="FF0000"/>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itre">
  <a:themeElements>
    <a:clrScheme name="Sage ERP X3">
      <a:dk1>
        <a:srgbClr val="008469"/>
      </a:dk1>
      <a:lt1>
        <a:srgbClr val="FFFFFF"/>
      </a:lt1>
      <a:dk2>
        <a:srgbClr val="4D4F53"/>
      </a:dk2>
      <a:lt2>
        <a:srgbClr val="CDE6A0"/>
      </a:lt2>
      <a:accent1>
        <a:srgbClr val="CDE6A0"/>
      </a:accent1>
      <a:accent2>
        <a:srgbClr val="FFFFFF"/>
      </a:accent2>
      <a:accent3>
        <a:srgbClr val="4D4F53"/>
      </a:accent3>
      <a:accent4>
        <a:srgbClr val="A8B400"/>
      </a:accent4>
      <a:accent5>
        <a:srgbClr val="69923A"/>
      </a:accent5>
      <a:accent6>
        <a:srgbClr val="024731"/>
      </a:accent6>
      <a:hlink>
        <a:srgbClr val="69923A"/>
      </a:hlink>
      <a:folHlink>
        <a:srgbClr val="A8B400"/>
      </a:folHlink>
    </a:clrScheme>
    <a:fontScheme name="Sage 09">
      <a:majorFont>
        <a:latin typeface="Foc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tx2"/>
          </a:solidFill>
          <a:prstDash val="sysDot"/>
          <a:round/>
          <a:headEnd type="none" w="med" len="med"/>
          <a:tailEnd type="triangle" w="med" len="med"/>
        </a:ln>
        <a:effectLst/>
      </a:spPr>
      <a:bodyPr rtlCol="0" anchor="ctr"/>
      <a:lstStyle>
        <a:defPPr algn="ctr">
          <a:defRPr/>
        </a:defPPr>
      </a:lstStyle>
    </a:spDef>
    <a:lnDef>
      <a:spPr bwMode="auto">
        <a:solidFill>
          <a:schemeClr val="accent1"/>
        </a:solidFill>
        <a:ln w="19050" cap="flat" cmpd="sng" algn="ctr">
          <a:solidFill>
            <a:schemeClr val="accent3"/>
          </a:solidFill>
          <a:prstDash val="sysDot"/>
          <a:round/>
          <a:headEnd type="none" w="med" len="med"/>
          <a:tailEnd type="triangle"/>
        </a:ln>
        <a:effectLst/>
      </a:spPr>
      <a:bodyPr/>
      <a:lstStyle/>
    </a:lnDef>
    <a:txDef>
      <a:spPr>
        <a:noFill/>
      </a:spPr>
      <a:bodyPr wrap="square" rtlCol="0">
        <a:spAutoFit/>
      </a:bodyPr>
      <a:lstStyle>
        <a:defPPr>
          <a:defRPr sz="1200" dirty="0" smtClean="0">
            <a:solidFill>
              <a:schemeClr val="tx2"/>
            </a:solidFill>
            <a:latin typeface="Foco" pitchFamily="34" charset="0"/>
          </a:defRPr>
        </a:defPPr>
      </a:lstStyle>
    </a:txDef>
  </a:objectDefaults>
  <a:extraClrSchemeLst>
    <a:extraClrScheme>
      <a:clrScheme name="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itre">
  <a:themeElements>
    <a:clrScheme name="Sage ERP X3">
      <a:dk1>
        <a:srgbClr val="008469"/>
      </a:dk1>
      <a:lt1>
        <a:srgbClr val="FFFFFF"/>
      </a:lt1>
      <a:dk2>
        <a:srgbClr val="4D4F53"/>
      </a:dk2>
      <a:lt2>
        <a:srgbClr val="CDE6A0"/>
      </a:lt2>
      <a:accent1>
        <a:srgbClr val="CDE6A0"/>
      </a:accent1>
      <a:accent2>
        <a:srgbClr val="FFFFFF"/>
      </a:accent2>
      <a:accent3>
        <a:srgbClr val="4D4F53"/>
      </a:accent3>
      <a:accent4>
        <a:srgbClr val="A8B400"/>
      </a:accent4>
      <a:accent5>
        <a:srgbClr val="69923A"/>
      </a:accent5>
      <a:accent6>
        <a:srgbClr val="024731"/>
      </a:accent6>
      <a:hlink>
        <a:srgbClr val="69923A"/>
      </a:hlink>
      <a:folHlink>
        <a:srgbClr val="A8B400"/>
      </a:folHlink>
    </a:clrScheme>
    <a:fontScheme name="Sage 09">
      <a:majorFont>
        <a:latin typeface="Foc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tx2"/>
          </a:solidFill>
          <a:prstDash val="sysDot"/>
          <a:round/>
          <a:headEnd type="none" w="med" len="med"/>
          <a:tailEnd type="triangle" w="med" len="med"/>
        </a:ln>
        <a:effectLst/>
      </a:spPr>
      <a:bodyPr rtlCol="0" anchor="ctr"/>
      <a:lstStyle>
        <a:defPPr algn="ctr">
          <a:defRPr/>
        </a:defPPr>
      </a:lstStyle>
    </a:spDef>
    <a:lnDef>
      <a:spPr bwMode="auto">
        <a:solidFill>
          <a:schemeClr val="accent1"/>
        </a:solidFill>
        <a:ln w="19050" cap="flat" cmpd="sng" algn="ctr">
          <a:solidFill>
            <a:schemeClr val="accent3"/>
          </a:solidFill>
          <a:prstDash val="sysDot"/>
          <a:round/>
          <a:headEnd type="none" w="med" len="med"/>
          <a:tailEnd type="triangle"/>
        </a:ln>
        <a:effectLst/>
      </a:spPr>
      <a:bodyPr/>
      <a:lstStyle/>
    </a:lnDef>
    <a:txDef>
      <a:spPr>
        <a:noFill/>
      </a:spPr>
      <a:bodyPr wrap="square" rtlCol="0">
        <a:spAutoFit/>
      </a:bodyPr>
      <a:lstStyle>
        <a:defPPr>
          <a:defRPr sz="1200" dirty="0" smtClean="0">
            <a:solidFill>
              <a:schemeClr val="tx2"/>
            </a:solidFill>
            <a:latin typeface="Foco" pitchFamily="34" charset="0"/>
          </a:defRPr>
        </a:defPPr>
      </a:lstStyle>
    </a:txDef>
  </a:objectDefaults>
  <a:extraClrSchemeLst>
    <a:extraClrScheme>
      <a:clrScheme name="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itre">
  <a:themeElements>
    <a:clrScheme name="Sage ERP X3">
      <a:dk1>
        <a:srgbClr val="008469"/>
      </a:dk1>
      <a:lt1>
        <a:srgbClr val="FFFFFF"/>
      </a:lt1>
      <a:dk2>
        <a:srgbClr val="4D4F53"/>
      </a:dk2>
      <a:lt2>
        <a:srgbClr val="CDE6A0"/>
      </a:lt2>
      <a:accent1>
        <a:srgbClr val="CDE6A0"/>
      </a:accent1>
      <a:accent2>
        <a:srgbClr val="FFFFFF"/>
      </a:accent2>
      <a:accent3>
        <a:srgbClr val="4D4F53"/>
      </a:accent3>
      <a:accent4>
        <a:srgbClr val="A8B400"/>
      </a:accent4>
      <a:accent5>
        <a:srgbClr val="69923A"/>
      </a:accent5>
      <a:accent6>
        <a:srgbClr val="024731"/>
      </a:accent6>
      <a:hlink>
        <a:srgbClr val="69923A"/>
      </a:hlink>
      <a:folHlink>
        <a:srgbClr val="A8B400"/>
      </a:folHlink>
    </a:clrScheme>
    <a:fontScheme name="Sage 09">
      <a:majorFont>
        <a:latin typeface="Foc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tx2"/>
          </a:solidFill>
          <a:prstDash val="sysDot"/>
          <a:round/>
          <a:headEnd type="none" w="med" len="med"/>
          <a:tailEnd type="triangle" w="med" len="med"/>
        </a:ln>
        <a:effectLst/>
      </a:spPr>
      <a:bodyPr rtlCol="0" anchor="ctr"/>
      <a:lstStyle>
        <a:defPPr algn="ctr">
          <a:defRPr/>
        </a:defPPr>
      </a:lstStyle>
    </a:spDef>
    <a:lnDef>
      <a:spPr bwMode="auto">
        <a:solidFill>
          <a:schemeClr val="accent1"/>
        </a:solidFill>
        <a:ln w="19050" cap="flat" cmpd="sng" algn="ctr">
          <a:solidFill>
            <a:schemeClr val="accent3"/>
          </a:solidFill>
          <a:prstDash val="sysDot"/>
          <a:round/>
          <a:headEnd type="none" w="med" len="med"/>
          <a:tailEnd type="triangle"/>
        </a:ln>
        <a:effectLst/>
      </a:spPr>
      <a:bodyPr/>
      <a:lstStyle/>
    </a:lnDef>
    <a:txDef>
      <a:spPr>
        <a:noFill/>
      </a:spPr>
      <a:bodyPr wrap="square" rtlCol="0">
        <a:spAutoFit/>
      </a:bodyPr>
      <a:lstStyle>
        <a:defPPr>
          <a:defRPr sz="1200" dirty="0" smtClean="0">
            <a:solidFill>
              <a:schemeClr val="tx2"/>
            </a:solidFill>
            <a:latin typeface="Foco" pitchFamily="34" charset="0"/>
          </a:defRPr>
        </a:defPPr>
      </a:lstStyle>
    </a:txDef>
  </a:objectDefaults>
  <a:extraClrSchemeLst>
    <a:extraClrScheme>
      <a:clrScheme name="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age ERP X3 Training">
  <a:themeElements>
    <a:clrScheme name="Sage ERP X3 Training">
      <a:dk1>
        <a:sysClr val="windowText" lastClr="000000"/>
      </a:dk1>
      <a:lt1>
        <a:sysClr val="window" lastClr="FFFFFF"/>
      </a:lt1>
      <a:dk2>
        <a:srgbClr val="7F7F7F"/>
      </a:dk2>
      <a:lt2>
        <a:srgbClr val="EEECE1"/>
      </a:lt2>
      <a:accent1>
        <a:srgbClr val="008469"/>
      </a:accent1>
      <a:accent2>
        <a:srgbClr val="CDE6A0"/>
      </a:accent2>
      <a:accent3>
        <a:srgbClr val="4D4F53"/>
      </a:accent3>
      <a:accent4>
        <a:srgbClr val="00338D"/>
      </a:accent4>
      <a:accent5>
        <a:srgbClr val="00A1DE"/>
      </a:accent5>
      <a:accent6>
        <a:srgbClr val="A0D6D2"/>
      </a:accent6>
      <a:hlink>
        <a:srgbClr val="0000FF"/>
      </a:hlink>
      <a:folHlink>
        <a:srgbClr val="800080"/>
      </a:folHlink>
    </a:clrScheme>
    <a:fontScheme name="Sage ERP X3 Trai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Titre">
  <a:themeElements>
    <a:clrScheme name="Sage ERP X3">
      <a:dk1>
        <a:srgbClr val="008469"/>
      </a:dk1>
      <a:lt1>
        <a:srgbClr val="FFFFFF"/>
      </a:lt1>
      <a:dk2>
        <a:srgbClr val="4D4F53"/>
      </a:dk2>
      <a:lt2>
        <a:srgbClr val="CDE6A0"/>
      </a:lt2>
      <a:accent1>
        <a:srgbClr val="CDE6A0"/>
      </a:accent1>
      <a:accent2>
        <a:srgbClr val="FFFFFF"/>
      </a:accent2>
      <a:accent3>
        <a:srgbClr val="4D4F53"/>
      </a:accent3>
      <a:accent4>
        <a:srgbClr val="A8B400"/>
      </a:accent4>
      <a:accent5>
        <a:srgbClr val="69923A"/>
      </a:accent5>
      <a:accent6>
        <a:srgbClr val="024731"/>
      </a:accent6>
      <a:hlink>
        <a:srgbClr val="69923A"/>
      </a:hlink>
      <a:folHlink>
        <a:srgbClr val="A8B400"/>
      </a:folHlink>
    </a:clrScheme>
    <a:fontScheme name="Sage 09">
      <a:majorFont>
        <a:latin typeface="Foc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tx2"/>
          </a:solidFill>
          <a:prstDash val="sysDot"/>
          <a:round/>
          <a:headEnd type="none" w="med" len="med"/>
          <a:tailEnd type="triangle" w="med" len="med"/>
        </a:ln>
        <a:effectLst/>
      </a:spPr>
      <a:bodyPr rtlCol="0" anchor="ctr"/>
      <a:lstStyle>
        <a:defPPr algn="ctr">
          <a:defRPr/>
        </a:defPPr>
      </a:lstStyle>
    </a:spDef>
    <a:lnDef>
      <a:spPr bwMode="auto">
        <a:solidFill>
          <a:schemeClr val="accent1"/>
        </a:solidFill>
        <a:ln w="19050" cap="flat" cmpd="sng" algn="ctr">
          <a:solidFill>
            <a:schemeClr val="accent3"/>
          </a:solidFill>
          <a:prstDash val="sysDot"/>
          <a:round/>
          <a:headEnd type="none" w="med" len="med"/>
          <a:tailEnd type="triangle"/>
        </a:ln>
        <a:effectLst/>
      </a:spPr>
      <a:bodyPr/>
      <a:lstStyle/>
    </a:lnDef>
    <a:txDef>
      <a:spPr>
        <a:noFill/>
      </a:spPr>
      <a:bodyPr wrap="square" rtlCol="0">
        <a:spAutoFit/>
      </a:bodyPr>
      <a:lstStyle>
        <a:defPPr>
          <a:defRPr sz="1200" dirty="0" smtClean="0">
            <a:solidFill>
              <a:schemeClr val="tx2"/>
            </a:solidFill>
            <a:latin typeface="Foco" pitchFamily="34" charset="0"/>
          </a:defRPr>
        </a:defPPr>
      </a:lstStyle>
    </a:txDef>
  </a:objectDefaults>
  <a:extraClrSchemeLst>
    <a:extraClrScheme>
      <a:clrScheme name="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age ERP X3 Training">
  <a:themeElements>
    <a:clrScheme name="Sage ERP X3 Training">
      <a:dk1>
        <a:sysClr val="windowText" lastClr="000000"/>
      </a:dk1>
      <a:lt1>
        <a:sysClr val="window" lastClr="FFFFFF"/>
      </a:lt1>
      <a:dk2>
        <a:srgbClr val="7F7F7F"/>
      </a:dk2>
      <a:lt2>
        <a:srgbClr val="EEECE1"/>
      </a:lt2>
      <a:accent1>
        <a:srgbClr val="008469"/>
      </a:accent1>
      <a:accent2>
        <a:srgbClr val="CDE6A0"/>
      </a:accent2>
      <a:accent3>
        <a:srgbClr val="4D4F53"/>
      </a:accent3>
      <a:accent4>
        <a:srgbClr val="00338D"/>
      </a:accent4>
      <a:accent5>
        <a:srgbClr val="00A1DE"/>
      </a:accent5>
      <a:accent6>
        <a:srgbClr val="A0D6D2"/>
      </a:accent6>
      <a:hlink>
        <a:srgbClr val="0000FF"/>
      </a:hlink>
      <a:folHlink>
        <a:srgbClr val="800080"/>
      </a:folHlink>
    </a:clrScheme>
    <a:fontScheme name="Sage ERP X3 Trai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17582</TotalTime>
  <Words>4366</Words>
  <Application>Microsoft Office PowerPoint</Application>
  <PresentationFormat>Affichage à l'écran (4:3)</PresentationFormat>
  <Paragraphs>1104</Paragraphs>
  <Slides>78</Slides>
  <Notes>47</Notes>
  <HiddenSlides>0</HiddenSlides>
  <MMClips>0</MMClips>
  <ScaleCrop>false</ScaleCrop>
  <HeadingPairs>
    <vt:vector size="6" baseType="variant">
      <vt:variant>
        <vt:lpstr>Polices utilisées</vt:lpstr>
      </vt:variant>
      <vt:variant>
        <vt:i4>6</vt:i4>
      </vt:variant>
      <vt:variant>
        <vt:lpstr>Thème</vt:lpstr>
      </vt:variant>
      <vt:variant>
        <vt:i4>7</vt:i4>
      </vt:variant>
      <vt:variant>
        <vt:lpstr>Titres des diapositives</vt:lpstr>
      </vt:variant>
      <vt:variant>
        <vt:i4>78</vt:i4>
      </vt:variant>
    </vt:vector>
  </HeadingPairs>
  <TitlesOfParts>
    <vt:vector size="91" baseType="lpstr">
      <vt:lpstr>Arial</vt:lpstr>
      <vt:lpstr>Calibri</vt:lpstr>
      <vt:lpstr>Foco</vt:lpstr>
      <vt:lpstr>Symbol</vt:lpstr>
      <vt:lpstr>Verdana</vt:lpstr>
      <vt:lpstr>Wingdings</vt:lpstr>
      <vt:lpstr>Sage ERP X3 Training</vt:lpstr>
      <vt:lpstr>Titre</vt:lpstr>
      <vt:lpstr>1_Titre</vt:lpstr>
      <vt:lpstr>2_Titre</vt:lpstr>
      <vt:lpstr>1_Sage ERP X3 Training</vt:lpstr>
      <vt:lpstr>3_Titre</vt:lpstr>
      <vt:lpstr>2_Sage ERP X3 Training</vt:lpstr>
      <vt:lpstr>Formation Sage ERP X3</vt:lpstr>
      <vt:lpstr>Introduction</vt:lpstr>
      <vt:lpstr>Introduction</vt:lpstr>
      <vt:lpstr>Structures fondamentales</vt:lpstr>
      <vt:lpstr>Présentation PowerPoint</vt:lpstr>
      <vt:lpstr>Présentation PowerPoint</vt:lpstr>
      <vt:lpstr>Présentation PowerPoint</vt:lpstr>
      <vt:lpstr>Présentation PowerPoint</vt:lpstr>
      <vt:lpstr>Structures Fondamentales</vt:lpstr>
      <vt:lpstr>Structures Fondamentales</vt:lpstr>
      <vt:lpstr>Structures Fondamentales</vt:lpstr>
      <vt:lpstr>Structures Fondamentales</vt:lpstr>
      <vt:lpstr>Présentation PowerPoint</vt:lpstr>
      <vt:lpstr>Structures Fondamentales</vt:lpstr>
      <vt:lpstr>Présentation PowerPoint</vt:lpstr>
      <vt:lpstr>Présentation PowerPoint</vt:lpstr>
      <vt:lpstr>CREATIONS DONNEES DE BASE</vt:lpstr>
      <vt:lpstr>Tiers/Business Partners</vt:lpstr>
      <vt:lpstr>Création d’un tiers Client</vt:lpstr>
      <vt:lpstr>Création d’un tiers Client</vt:lpstr>
      <vt:lpstr>Présentation PowerPoint</vt:lpstr>
      <vt:lpstr>Clients</vt:lpstr>
      <vt:lpstr>Création d’un tiers Fournisseur</vt:lpstr>
      <vt:lpstr>Création d’un tiers Fournisseur</vt:lpstr>
      <vt:lpstr>Présentation PowerPoint</vt:lpstr>
      <vt:lpstr>Fournisseurs</vt:lpstr>
      <vt:lpstr>Présentation PowerPoint</vt:lpstr>
      <vt:lpstr>Création d’un Article</vt:lpstr>
      <vt:lpstr>Création d’un Article/Site</vt:lpstr>
      <vt:lpstr>Présentation PowerPoint</vt:lpstr>
      <vt:lpstr>Articles - principes</vt:lpstr>
      <vt:lpstr>Création d’un Article/Coût</vt:lpstr>
      <vt:lpstr>Articles - principes</vt:lpstr>
      <vt:lpstr>Créations de base</vt:lpstr>
      <vt:lpstr>Créations de base</vt:lpstr>
      <vt:lpstr>Créations de base</vt:lpstr>
      <vt:lpstr>Présentation PowerPoint</vt:lpstr>
      <vt:lpstr>PRINCIPES DE TARIFICATION</vt:lpstr>
      <vt:lpstr>PRINCIPES DE TARIFICATION</vt:lpstr>
      <vt:lpstr>PRINCIPES DE TARIFICATION</vt:lpstr>
      <vt:lpstr>Présentation PowerPoint</vt:lpstr>
      <vt:lpstr>FLUX ACHATS</vt:lpstr>
      <vt:lpstr>FLUX ACHATS</vt:lpstr>
      <vt:lpstr>Les métiers liés aux flux achats </vt:lpstr>
      <vt:lpstr>Principaux flux achats</vt:lpstr>
      <vt:lpstr>Présentation PowerPoint</vt:lpstr>
      <vt:lpstr>Présentation PowerPoint</vt:lpstr>
      <vt:lpstr>FLUX ACHATS</vt:lpstr>
      <vt:lpstr>Présentation PowerPoint</vt:lpstr>
      <vt:lpstr>FLUX ACHATS</vt:lpstr>
      <vt:lpstr>Présentation PowerPoint</vt:lpstr>
      <vt:lpstr>FLUX ACHATS</vt:lpstr>
      <vt:lpstr>FLUX ACHATS</vt:lpstr>
      <vt:lpstr>Présentation PowerPoint</vt:lpstr>
      <vt:lpstr>FLUX VENTES</vt:lpstr>
      <vt:lpstr>FLUX VENTES</vt:lpstr>
      <vt:lpstr>Présentation PowerPoint</vt:lpstr>
      <vt:lpstr>Présentation PowerPoint</vt:lpstr>
      <vt:lpstr>Présentation PowerPoint</vt:lpstr>
      <vt:lpstr>Présentation PowerPoint</vt:lpstr>
      <vt:lpstr>Présentation PowerPoint</vt:lpstr>
      <vt:lpstr>FLUX VENTES</vt:lpstr>
      <vt:lpstr>Présentation PowerPoint</vt:lpstr>
      <vt:lpstr>FLUX VENTES</vt:lpstr>
      <vt:lpstr>FLUX VENTES</vt:lpstr>
      <vt:lpstr>Présentation PowerPoint</vt:lpstr>
      <vt:lpstr>FLUX VENTES</vt:lpstr>
      <vt:lpstr>FLUX VENTES</vt:lpstr>
      <vt:lpstr>FLUX VENTES</vt:lpstr>
      <vt:lpstr>FLUX VENTES</vt:lpstr>
      <vt:lpstr>Présentation PowerPoint</vt:lpstr>
      <vt:lpstr>FLUX MRP</vt:lpstr>
      <vt:lpstr>FLUX MRP</vt:lpstr>
      <vt:lpstr>FLUX MRP</vt:lpstr>
      <vt:lpstr>FLUX MRP</vt:lpstr>
      <vt:lpstr>FLUX MRP</vt:lpstr>
      <vt:lpstr>Présentation PowerPoint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Sage ERP X3 V6 Functional Overview</dc:title>
  <dc:subject>Modified by Paul TRAN 08/09/10 at 17:27</dc:subject>
  <dc:creator>NICOUX, Gwendal</dc:creator>
  <cp:lastModifiedBy>Magali Trannois</cp:lastModifiedBy>
  <cp:revision>267</cp:revision>
  <dcterms:created xsi:type="dcterms:W3CDTF">2006-08-16T00:00:00Z</dcterms:created>
  <dcterms:modified xsi:type="dcterms:W3CDTF">2023-02-12T15:13:44Z</dcterms:modified>
</cp:coreProperties>
</file>